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72" r:id="rId2"/>
    <p:sldId id="293" r:id="rId3"/>
    <p:sldId id="273" r:id="rId4"/>
    <p:sldId id="274" r:id="rId5"/>
    <p:sldId id="296" r:id="rId6"/>
    <p:sldId id="302" r:id="rId7"/>
    <p:sldId id="320" r:id="rId8"/>
    <p:sldId id="301" r:id="rId9"/>
    <p:sldId id="303" r:id="rId10"/>
    <p:sldId id="292" r:id="rId11"/>
    <p:sldId id="291" r:id="rId12"/>
    <p:sldId id="294" r:id="rId13"/>
    <p:sldId id="333" r:id="rId14"/>
    <p:sldId id="287" r:id="rId15"/>
    <p:sldId id="280" r:id="rId16"/>
    <p:sldId id="289" r:id="rId17"/>
    <p:sldId id="257" r:id="rId18"/>
    <p:sldId id="325" r:id="rId19"/>
    <p:sldId id="258" r:id="rId20"/>
    <p:sldId id="330" r:id="rId21"/>
    <p:sldId id="326" r:id="rId22"/>
    <p:sldId id="275" r:id="rId23"/>
    <p:sldId id="300" r:id="rId24"/>
    <p:sldId id="286" r:id="rId25"/>
    <p:sldId id="285" r:id="rId26"/>
    <p:sldId id="283" r:id="rId27"/>
    <p:sldId id="259" r:id="rId28"/>
    <p:sldId id="284" r:id="rId29"/>
    <p:sldId id="276" r:id="rId30"/>
    <p:sldId id="277" r:id="rId31"/>
    <p:sldId id="278" r:id="rId32"/>
    <p:sldId id="279" r:id="rId33"/>
    <p:sldId id="298" r:id="rId34"/>
    <p:sldId id="264" r:id="rId35"/>
    <p:sldId id="332" r:id="rId36"/>
    <p:sldId id="309" r:id="rId37"/>
    <p:sldId id="310" r:id="rId38"/>
    <p:sldId id="311" r:id="rId39"/>
    <p:sldId id="312" r:id="rId40"/>
    <p:sldId id="338" r:id="rId41"/>
    <p:sldId id="334" r:id="rId42"/>
    <p:sldId id="335" r:id="rId43"/>
    <p:sldId id="316" r:id="rId44"/>
    <p:sldId id="318" r:id="rId45"/>
    <p:sldId id="317" r:id="rId46"/>
    <p:sldId id="319" r:id="rId47"/>
    <p:sldId id="307" r:id="rId48"/>
    <p:sldId id="314" r:id="rId49"/>
    <p:sldId id="315" r:id="rId50"/>
    <p:sldId id="304" r:id="rId51"/>
    <p:sldId id="308" r:id="rId52"/>
    <p:sldId id="321" r:id="rId53"/>
    <p:sldId id="329" r:id="rId54"/>
    <p:sldId id="299" r:id="rId55"/>
    <p:sldId id="261" r:id="rId56"/>
    <p:sldId id="265" r:id="rId57"/>
    <p:sldId id="322" r:id="rId58"/>
    <p:sldId id="324" r:id="rId59"/>
    <p:sldId id="336" r:id="rId60"/>
    <p:sldId id="337" r:id="rId61"/>
    <p:sldId id="313" r:id="rId62"/>
    <p:sldId id="262" r:id="rId63"/>
    <p:sldId id="266" r:id="rId64"/>
    <p:sldId id="327" r:id="rId65"/>
    <p:sldId id="328" r:id="rId66"/>
    <p:sldId id="267" r:id="rId67"/>
    <p:sldId id="271"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1-5-21-2636790766-3144866923-2013575851-1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B9"/>
    <a:srgbClr val="FD6F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042" autoAdjust="0"/>
  </p:normalViewPr>
  <p:slideViewPr>
    <p:cSldViewPr>
      <p:cViewPr varScale="1">
        <p:scale>
          <a:sx n="115" d="100"/>
          <a:sy n="115" d="100"/>
        </p:scale>
        <p:origin x="174" y="10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41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Data\projects\FEMA_flood_mapping\Flood%202017\Parcels%20in%20Floodplain\parcels_1pct_floodplain_summaryStats-KAD-201712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projects\FEMA_flood_mapping\Flood%202017\Parcels%20in%20Floodplain\parcels_1pct_floodplain_summaryStats-KAD-2017121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Parcel</a:t>
            </a:r>
            <a:r>
              <a:rPr lang="en-US" b="1" baseline="0" dirty="0"/>
              <a:t> Properties in 100-Year Floodplain (n = </a:t>
            </a:r>
            <a:r>
              <a:rPr lang="en-US" b="1" baseline="0" dirty="0" smtClean="0"/>
              <a:t>447,831)</a:t>
            </a:r>
            <a:endParaRPr lang="en-US" b="1" dirty="0"/>
          </a:p>
        </c:rich>
      </c:tx>
      <c:layout>
        <c:manualLayout>
          <c:xMode val="edge"/>
          <c:yMode val="edge"/>
          <c:x val="0.13713463796329736"/>
          <c:y val="1.864461023956122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43-46E6-958E-000E296DF0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43-46E6-958E-000E296DF02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43-46E6-958E-000E296DF0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A43-46E6-958E-000E296DF02E}"/>
              </c:ext>
            </c:extLst>
          </c:dPt>
          <c:dPt>
            <c:idx val="4"/>
            <c:bubble3D val="0"/>
            <c:explosion val="9"/>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9-FA43-46E6-958E-000E296DF02E}"/>
              </c:ext>
            </c:extLst>
          </c:dPt>
          <c:dLbls>
            <c:dLbl>
              <c:idx val="0"/>
              <c:layout>
                <c:manualLayout>
                  <c:x val="-0.17737931495691134"/>
                  <c:y val="6.518610844409993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3269410575883684"/>
                      <c:h val="0.13407353904063937"/>
                    </c:manualLayout>
                  </c15:layout>
                </c:ext>
                <c:ext xmlns:c16="http://schemas.microsoft.com/office/drawing/2014/chart" uri="{C3380CC4-5D6E-409C-BE32-E72D297353CC}">
                  <c16:uniqueId val="{00000001-FA43-46E6-958E-000E296DF02E}"/>
                </c:ext>
              </c:extLst>
            </c:dLbl>
            <c:dLbl>
              <c:idx val="4"/>
              <c:layout>
                <c:manualLayout>
                  <c:x val="0.15500216820723497"/>
                  <c:y val="-0.1334265581164654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A43-46E6-958E-000E296DF02E}"/>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'Prop Class State'!$C$19:$C$23</c:f>
              <c:strCache>
                <c:ptCount val="5"/>
                <c:pt idx="0">
                  <c:v>Apartment, Industrial, Utility</c:v>
                </c:pt>
                <c:pt idx="1">
                  <c:v>Commercial</c:v>
                </c:pt>
                <c:pt idx="2">
                  <c:v>Exempt</c:v>
                </c:pt>
                <c:pt idx="3">
                  <c:v>Farm</c:v>
                </c:pt>
                <c:pt idx="4">
                  <c:v>Residential</c:v>
                </c:pt>
              </c:strCache>
            </c:strRef>
          </c:cat>
          <c:val>
            <c:numRef>
              <c:f>'Prop Class State'!$D$19:$D$23</c:f>
              <c:numCache>
                <c:formatCode>_(* #,##0_);_(* \(#,##0\);_(* "-"??_);_(@_)</c:formatCode>
                <c:ptCount val="5"/>
                <c:pt idx="0">
                  <c:v>7676</c:v>
                </c:pt>
                <c:pt idx="1">
                  <c:v>32665</c:v>
                </c:pt>
                <c:pt idx="2">
                  <c:v>35610</c:v>
                </c:pt>
                <c:pt idx="3">
                  <c:v>50988</c:v>
                </c:pt>
                <c:pt idx="4">
                  <c:v>320892</c:v>
                </c:pt>
              </c:numCache>
            </c:numRef>
          </c:val>
          <c:extLst>
            <c:ext xmlns:c16="http://schemas.microsoft.com/office/drawing/2014/chart" uri="{C3380CC4-5D6E-409C-BE32-E72D297353CC}">
              <c16:uniqueId val="{0000000A-FA43-46E6-958E-000E296DF02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Parcel Properties</a:t>
            </a:r>
            <a:r>
              <a:rPr lang="en-US" baseline="0" dirty="0"/>
              <a:t> in 100-Year Floodplain (n= </a:t>
            </a:r>
            <a:r>
              <a:rPr lang="en-US" sz="1800" b="1" i="0" u="none" strike="noStrike" baseline="0" dirty="0" smtClean="0">
                <a:effectLst/>
              </a:rPr>
              <a:t>447,831)</a:t>
            </a:r>
            <a:r>
              <a:rPr lang="en-US" baseline="0" dirty="0" smtClean="0"/>
              <a:t> </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84E-41FE-81A9-A88CCFB9692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84E-41FE-81A9-A88CCFB9692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'Tax Class State'!$B$18:$B$19</c:f>
              <c:strCache>
                <c:ptCount val="2"/>
                <c:pt idx="0">
                  <c:v>Owner Occupied</c:v>
                </c:pt>
                <c:pt idx="1">
                  <c:v>Not Owner Occupied</c:v>
                </c:pt>
              </c:strCache>
            </c:strRef>
          </c:cat>
          <c:val>
            <c:numRef>
              <c:f>'Tax Class State'!$C$18:$C$19</c:f>
              <c:numCache>
                <c:formatCode>#,##0</c:formatCode>
                <c:ptCount val="2"/>
                <c:pt idx="0">
                  <c:v>238177</c:v>
                </c:pt>
                <c:pt idx="1">
                  <c:v>209660</c:v>
                </c:pt>
              </c:numCache>
            </c:numRef>
          </c:val>
          <c:extLst>
            <c:ext xmlns:c16="http://schemas.microsoft.com/office/drawing/2014/chart" uri="{C3380CC4-5D6E-409C-BE32-E72D297353CC}">
              <c16:uniqueId val="{00000004-384E-41FE-81A9-A88CCFB9692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State HMGP Project Proposal</a:t>
            </a:r>
          </a:p>
        </c:rich>
      </c:tx>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State HMGP Project</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8135-4FD9-B037-069CB464B54A}"/>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8135-4FD9-B037-069CB464B54A}"/>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C9C0-40FA-B3FB-25A11CB59AE6}"/>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4-8135-4FD9-B037-069CB464B54A}"/>
              </c:ext>
            </c:extLst>
          </c:dPt>
          <c:dPt>
            <c:idx val="4"/>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8135-4FD9-B037-069CB464B54A}"/>
              </c:ext>
            </c:extLst>
          </c:dPt>
          <c:dPt>
            <c:idx val="5"/>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C9C0-40FA-B3FB-25A11CB59AE6}"/>
              </c:ext>
            </c:extLst>
          </c:dPt>
          <c:dLbls>
            <c:dLbl>
              <c:idx val="4"/>
              <c:layout>
                <c:manualLayout>
                  <c:x val="4.4626181102362203E-2"/>
                  <c:y val="0.1956058094412839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8135-4FD9-B037-069CB464B54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Sheet1!$A$2:$A$7</c:f>
              <c:strCache>
                <c:ptCount val="5"/>
                <c:pt idx="0">
                  <c:v>Flood Risk </c:v>
                </c:pt>
                <c:pt idx="1">
                  <c:v>Landslide Risk</c:v>
                </c:pt>
                <c:pt idx="2">
                  <c:v>Data Gap Services </c:v>
                </c:pt>
                <c:pt idx="3">
                  <c:v>Data Vendor Contracts</c:v>
                </c:pt>
                <c:pt idx="4">
                  <c:v>Professional Services</c:v>
                </c:pt>
              </c:strCache>
            </c:strRef>
          </c:cat>
          <c:val>
            <c:numRef>
              <c:f>Sheet1!$B$2:$B$7</c:f>
              <c:numCache>
                <c:formatCode>#,##0</c:formatCode>
                <c:ptCount val="6"/>
                <c:pt idx="0">
                  <c:v>697511</c:v>
                </c:pt>
                <c:pt idx="1">
                  <c:v>463332</c:v>
                </c:pt>
                <c:pt idx="2">
                  <c:v>385798</c:v>
                </c:pt>
                <c:pt idx="3">
                  <c:v>619509</c:v>
                </c:pt>
                <c:pt idx="4">
                  <c:v>85000</c:v>
                </c:pt>
              </c:numCache>
            </c:numRef>
          </c:val>
          <c:extLst>
            <c:ext xmlns:c16="http://schemas.microsoft.com/office/drawing/2014/chart" uri="{C3380CC4-5D6E-409C-BE32-E72D297353CC}">
              <c16:uniqueId val="{00000000-8135-4FD9-B037-069CB464B54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12-07T12:40:27.357" idx="1">
    <p:pos x="4950" y="864"/>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smtClean="0"/>
            <a:t>County Assessors</a:t>
          </a:r>
          <a:endParaRPr lang="en-US" dirty="0"/>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smtClean="0"/>
            <a:t>State-Level Integration</a:t>
          </a:r>
          <a:endParaRPr lang="en-US" dirty="0"/>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smtClean="0"/>
            <a:t>Public Domain</a:t>
          </a:r>
          <a:endParaRPr lang="en-US" dirty="0"/>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smtClean="0"/>
            <a:t>DHS</a:t>
          </a:r>
          <a:endParaRPr lang="en-US" dirty="0"/>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err="1" smtClean="0"/>
            <a:t>CoreLogic</a:t>
          </a:r>
          <a:endParaRPr lang="en-US" dirty="0" smtClean="0"/>
        </a:p>
        <a:p>
          <a:r>
            <a:rPr lang="en-US" dirty="0" smtClean="0"/>
            <a:t>(DHS vendor)</a:t>
          </a:r>
          <a:endParaRPr lang="en-US" dirty="0"/>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smtClean="0"/>
            <a:t>HIFLD Secure</a:t>
          </a:r>
          <a:endParaRPr lang="en-US" dirty="0"/>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06B4E1-6766-44AB-A667-623F337AAB7B}" type="doc">
      <dgm:prSet loTypeId="urn:microsoft.com/office/officeart/2008/layout/RadialCluster" loCatId="cycle" qsTypeId="urn:microsoft.com/office/officeart/2005/8/quickstyle/simple1" qsCatId="simple" csTypeId="urn:microsoft.com/office/officeart/2005/8/colors/colorful4" csCatId="colorful" phldr="1"/>
      <dgm:spPr/>
      <dgm:t>
        <a:bodyPr/>
        <a:lstStyle/>
        <a:p>
          <a:endParaRPr lang="en-US"/>
        </a:p>
      </dgm:t>
    </dgm:pt>
    <dgm:pt modelId="{6CC88B25-7529-40FE-A494-591E7E3F7100}">
      <dgm:prSet phldrT="[Text]"/>
      <dgm:spPr>
        <a:solidFill>
          <a:schemeClr val="accent6">
            <a:lumMod val="60000"/>
            <a:lumOff val="40000"/>
          </a:schemeClr>
        </a:solidFill>
      </dgm:spPr>
      <dgm:t>
        <a:bodyPr/>
        <a:lstStyle/>
        <a:p>
          <a:r>
            <a:rPr lang="en-US" b="1" dirty="0" smtClean="0">
              <a:solidFill>
                <a:schemeClr val="tx1"/>
              </a:solidFill>
            </a:rPr>
            <a:t>BUILDING INVENTORY</a:t>
          </a:r>
          <a:endParaRPr lang="en-US" b="1" dirty="0">
            <a:solidFill>
              <a:schemeClr val="tx1"/>
            </a:solidFill>
          </a:endParaRPr>
        </a:p>
      </dgm:t>
    </dgm:pt>
    <dgm:pt modelId="{218DD3B4-25D8-4917-9FA7-F85AC030B050}" type="parTrans" cxnId="{CF8D99C7-40DB-469C-96D6-376335DBB275}">
      <dgm:prSet/>
      <dgm:spPr/>
      <dgm:t>
        <a:bodyPr/>
        <a:lstStyle/>
        <a:p>
          <a:endParaRPr lang="en-US"/>
        </a:p>
      </dgm:t>
    </dgm:pt>
    <dgm:pt modelId="{CA7AC4D6-4371-4564-BA25-7B21F8AF1032}" type="sibTrans" cxnId="{CF8D99C7-40DB-469C-96D6-376335DBB275}">
      <dgm:prSet/>
      <dgm:spPr/>
      <dgm:t>
        <a:bodyPr/>
        <a:lstStyle/>
        <a:p>
          <a:endParaRPr lang="en-US"/>
        </a:p>
      </dgm:t>
    </dgm:pt>
    <dgm:pt modelId="{089C4F1D-8AFB-4B2F-BA5B-E23B20AC803D}">
      <dgm:prSet phldrT="[Text]"/>
      <dgm:spPr>
        <a:solidFill>
          <a:schemeClr val="tx2"/>
        </a:solidFill>
      </dgm:spPr>
      <dgm:t>
        <a:bodyPr/>
        <a:lstStyle/>
        <a:p>
          <a:r>
            <a:rPr lang="en-US" dirty="0" smtClean="0"/>
            <a:t>Historical Flood Inundation / Flood Registry</a:t>
          </a:r>
          <a:endParaRPr lang="en-US" dirty="0"/>
        </a:p>
      </dgm:t>
    </dgm:pt>
    <dgm:pt modelId="{72053E6F-4B71-45F5-BC9B-33D601096EAD}" type="parTrans" cxnId="{0F112FC4-2AF4-4495-841F-BA93F80FDBA8}">
      <dgm:prSet/>
      <dgm:spPr/>
      <dgm:t>
        <a:bodyPr/>
        <a:lstStyle/>
        <a:p>
          <a:endParaRPr lang="en-US"/>
        </a:p>
      </dgm:t>
    </dgm:pt>
    <dgm:pt modelId="{E63D4170-95FB-409B-9C1B-42ADB983D45E}" type="sibTrans" cxnId="{0F112FC4-2AF4-4495-841F-BA93F80FDBA8}">
      <dgm:prSet/>
      <dgm:spPr/>
      <dgm:t>
        <a:bodyPr/>
        <a:lstStyle/>
        <a:p>
          <a:endParaRPr lang="en-US"/>
        </a:p>
      </dgm:t>
    </dgm:pt>
    <dgm:pt modelId="{70E36978-A5FC-41A7-BBA3-05A2262C18DE}">
      <dgm:prSet phldrT="[Text]" custT="1"/>
      <dgm:spPr>
        <a:solidFill>
          <a:schemeClr val="tx2"/>
        </a:solidFill>
      </dgm:spPr>
      <dgm:t>
        <a:bodyPr/>
        <a:lstStyle/>
        <a:p>
          <a:r>
            <a:rPr lang="en-US" sz="2000" dirty="0" smtClean="0"/>
            <a:t>NFIP Repetitive Loss </a:t>
          </a:r>
          <a:r>
            <a:rPr lang="en-US" sz="1800" dirty="0" smtClean="0"/>
            <a:t/>
          </a:r>
          <a:br>
            <a:rPr lang="en-US" sz="1800" dirty="0" smtClean="0"/>
          </a:br>
          <a:r>
            <a:rPr lang="en-US" sz="1400" dirty="0" smtClean="0"/>
            <a:t>(Internal Use Only)</a:t>
          </a:r>
          <a:endParaRPr lang="en-US" sz="1400" dirty="0"/>
        </a:p>
      </dgm:t>
    </dgm:pt>
    <dgm:pt modelId="{9D424A5B-8C52-4CE3-9054-7D48F59ABF9D}" type="parTrans" cxnId="{7CCC8790-23F7-4203-B9E4-FDAA444B9589}">
      <dgm:prSet/>
      <dgm:spPr/>
      <dgm:t>
        <a:bodyPr/>
        <a:lstStyle/>
        <a:p>
          <a:endParaRPr lang="en-US"/>
        </a:p>
      </dgm:t>
    </dgm:pt>
    <dgm:pt modelId="{7B637649-2A35-48A0-B4B5-8A742189D5A3}" type="sibTrans" cxnId="{7CCC8790-23F7-4203-B9E4-FDAA444B9589}">
      <dgm:prSet/>
      <dgm:spPr/>
      <dgm:t>
        <a:bodyPr/>
        <a:lstStyle/>
        <a:p>
          <a:endParaRPr lang="en-US"/>
        </a:p>
      </dgm:t>
    </dgm:pt>
    <dgm:pt modelId="{F46C0E20-9C79-4524-AFAE-57CFBCDFC311}">
      <dgm:prSet/>
      <dgm:spPr>
        <a:solidFill>
          <a:schemeClr val="tx2"/>
        </a:solidFill>
      </dgm:spPr>
      <dgm:t>
        <a:bodyPr/>
        <a:lstStyle/>
        <a:p>
          <a:r>
            <a:rPr lang="en-US" dirty="0" smtClean="0"/>
            <a:t>HAZUS Flood Loss Estimates</a:t>
          </a:r>
          <a:endParaRPr lang="en-US" dirty="0"/>
        </a:p>
      </dgm:t>
    </dgm:pt>
    <dgm:pt modelId="{905C0EF2-9D7D-49E2-98DD-408E48A5CDF7}" type="parTrans" cxnId="{B965A62C-F7B8-4C5A-9A5C-D625BD1AF7EE}">
      <dgm:prSet/>
      <dgm:spPr/>
      <dgm:t>
        <a:bodyPr/>
        <a:lstStyle/>
        <a:p>
          <a:endParaRPr lang="en-US"/>
        </a:p>
      </dgm:t>
    </dgm:pt>
    <dgm:pt modelId="{15CC0E54-4047-4847-8C38-7DAE7EA1D94C}" type="sibTrans" cxnId="{B965A62C-F7B8-4C5A-9A5C-D625BD1AF7EE}">
      <dgm:prSet/>
      <dgm:spPr/>
      <dgm:t>
        <a:bodyPr/>
        <a:lstStyle/>
        <a:p>
          <a:endParaRPr lang="en-US"/>
        </a:p>
      </dgm:t>
    </dgm:pt>
    <dgm:pt modelId="{EA5479A9-750A-40D0-ACE2-B580568BFF1B}">
      <dgm:prSet/>
      <dgm:spPr>
        <a:solidFill>
          <a:schemeClr val="tx2"/>
        </a:solidFill>
      </dgm:spPr>
      <dgm:t>
        <a:bodyPr/>
        <a:lstStyle/>
        <a:p>
          <a:r>
            <a:rPr lang="en-US" dirty="0" smtClean="0"/>
            <a:t>Elevation Certificates</a:t>
          </a:r>
          <a:endParaRPr lang="en-US" dirty="0"/>
        </a:p>
      </dgm:t>
    </dgm:pt>
    <dgm:pt modelId="{E27C41CD-3D52-4C2F-A579-E20D05290181}" type="parTrans" cxnId="{CD9BA5F9-90AA-44FB-B234-BB7B4E2AB54D}">
      <dgm:prSet/>
      <dgm:spPr/>
      <dgm:t>
        <a:bodyPr/>
        <a:lstStyle/>
        <a:p>
          <a:endParaRPr lang="en-US"/>
        </a:p>
      </dgm:t>
    </dgm:pt>
    <dgm:pt modelId="{037C4EB5-A4ED-4C77-8D3B-BF41F96313E9}" type="sibTrans" cxnId="{CD9BA5F9-90AA-44FB-B234-BB7B4E2AB54D}">
      <dgm:prSet/>
      <dgm:spPr/>
      <dgm:t>
        <a:bodyPr/>
        <a:lstStyle/>
        <a:p>
          <a:endParaRPr lang="en-US"/>
        </a:p>
      </dgm:t>
    </dgm:pt>
    <dgm:pt modelId="{5A0A5408-494C-455A-9975-92D7C93D0DDC}">
      <dgm:prSet/>
      <dgm:spPr>
        <a:solidFill>
          <a:schemeClr val="tx2"/>
        </a:solidFill>
      </dgm:spPr>
      <dgm:t>
        <a:bodyPr/>
        <a:lstStyle/>
        <a:p>
          <a:r>
            <a:rPr lang="en-US" dirty="0" smtClean="0"/>
            <a:t>Flood Proof or Mitigated Structures</a:t>
          </a:r>
          <a:endParaRPr lang="en-US" dirty="0"/>
        </a:p>
      </dgm:t>
    </dgm:pt>
    <dgm:pt modelId="{B537F3E5-762B-460D-A28C-CCC282E71AA4}" type="parTrans" cxnId="{7F394C08-60A3-47F5-BD52-B55C2C60D5B7}">
      <dgm:prSet/>
      <dgm:spPr/>
      <dgm:t>
        <a:bodyPr/>
        <a:lstStyle/>
        <a:p>
          <a:endParaRPr lang="en-US"/>
        </a:p>
      </dgm:t>
    </dgm:pt>
    <dgm:pt modelId="{4F7B7950-4966-43FF-97EC-D0828FB07565}" type="sibTrans" cxnId="{7F394C08-60A3-47F5-BD52-B55C2C60D5B7}">
      <dgm:prSet/>
      <dgm:spPr/>
      <dgm:t>
        <a:bodyPr/>
        <a:lstStyle/>
        <a:p>
          <a:endParaRPr lang="en-US"/>
        </a:p>
      </dgm:t>
    </dgm:pt>
    <dgm:pt modelId="{7416E261-A0DA-4D56-81DC-533A24EA99E6}">
      <dgm:prSet/>
      <dgm:spPr>
        <a:solidFill>
          <a:schemeClr val="tx2"/>
        </a:solidFill>
      </dgm:spPr>
      <dgm:t>
        <a:bodyPr/>
        <a:lstStyle/>
        <a:p>
          <a:r>
            <a:rPr lang="en-US" dirty="0" smtClean="0"/>
            <a:t>SFHA Building Counts</a:t>
          </a:r>
          <a:endParaRPr lang="en-US" dirty="0"/>
        </a:p>
      </dgm:t>
    </dgm:pt>
    <dgm:pt modelId="{A60D8BED-95D9-4671-A348-F189ED6F9BA6}" type="parTrans" cxnId="{3E338D0A-863D-4204-A824-CDAE786C91F8}">
      <dgm:prSet/>
      <dgm:spPr/>
      <dgm:t>
        <a:bodyPr/>
        <a:lstStyle/>
        <a:p>
          <a:endParaRPr lang="en-US"/>
        </a:p>
      </dgm:t>
    </dgm:pt>
    <dgm:pt modelId="{412D18EC-22CF-452D-A1E4-D70BDFDBF5AB}" type="sibTrans" cxnId="{3E338D0A-863D-4204-A824-CDAE786C91F8}">
      <dgm:prSet/>
      <dgm:spPr/>
      <dgm:t>
        <a:bodyPr/>
        <a:lstStyle/>
        <a:p>
          <a:endParaRPr lang="en-US"/>
        </a:p>
      </dgm:t>
    </dgm:pt>
    <dgm:pt modelId="{B3AD0847-75AB-43D6-844C-306221CA1EB8}">
      <dgm:prSet phldrT="[Text]" custT="1"/>
      <dgm:spPr>
        <a:solidFill>
          <a:schemeClr val="tx2"/>
        </a:solidFill>
      </dgm:spPr>
      <dgm:t>
        <a:bodyPr/>
        <a:lstStyle/>
        <a:p>
          <a:r>
            <a:rPr lang="en-US" sz="2000" dirty="0" smtClean="0"/>
            <a:t>Levee/Dam Failure Inundation</a:t>
          </a:r>
          <a:br>
            <a:rPr lang="en-US" sz="2000" dirty="0" smtClean="0"/>
          </a:br>
          <a:r>
            <a:rPr lang="en-US" sz="2000" dirty="0" smtClean="0"/>
            <a:t>Studies</a:t>
          </a:r>
          <a:endParaRPr lang="en-US" sz="2000" dirty="0"/>
        </a:p>
      </dgm:t>
    </dgm:pt>
    <dgm:pt modelId="{210BC3EA-C966-428A-AF5E-41186B604EF4}" type="sibTrans" cxnId="{0E8263D5-017A-4A11-A006-88EEBD1C6183}">
      <dgm:prSet/>
      <dgm:spPr/>
      <dgm:t>
        <a:bodyPr/>
        <a:lstStyle/>
        <a:p>
          <a:endParaRPr lang="en-US"/>
        </a:p>
      </dgm:t>
    </dgm:pt>
    <dgm:pt modelId="{61ADA355-2E76-406B-925C-F691E7A0E289}" type="parTrans" cxnId="{0E8263D5-017A-4A11-A006-88EEBD1C6183}">
      <dgm:prSet/>
      <dgm:spPr/>
      <dgm:t>
        <a:bodyPr/>
        <a:lstStyle/>
        <a:p>
          <a:endParaRPr lang="en-US"/>
        </a:p>
      </dgm:t>
    </dgm:pt>
    <dgm:pt modelId="{CB4EBFC5-BDDE-4E8C-A071-83F4EA520C46}" type="pres">
      <dgm:prSet presAssocID="{C406B4E1-6766-44AB-A667-623F337AAB7B}" presName="Name0" presStyleCnt="0">
        <dgm:presLayoutVars>
          <dgm:chMax val="1"/>
          <dgm:chPref val="1"/>
          <dgm:dir/>
          <dgm:animOne val="branch"/>
          <dgm:animLvl val="lvl"/>
        </dgm:presLayoutVars>
      </dgm:prSet>
      <dgm:spPr/>
      <dgm:t>
        <a:bodyPr/>
        <a:lstStyle/>
        <a:p>
          <a:endParaRPr lang="en-US"/>
        </a:p>
      </dgm:t>
    </dgm:pt>
    <dgm:pt modelId="{CFDE4552-DF25-49ED-8D8A-8DE22F4A1DBF}" type="pres">
      <dgm:prSet presAssocID="{6CC88B25-7529-40FE-A494-591E7E3F7100}" presName="singleCycle" presStyleCnt="0"/>
      <dgm:spPr/>
    </dgm:pt>
    <dgm:pt modelId="{4441EADE-CDE6-4260-911F-0CCCB07BF3C5}" type="pres">
      <dgm:prSet presAssocID="{6CC88B25-7529-40FE-A494-591E7E3F7100}" presName="singleCenter" presStyleLbl="node1" presStyleIdx="0" presStyleCnt="8" custLinFactNeighborX="0">
        <dgm:presLayoutVars>
          <dgm:chMax val="7"/>
          <dgm:chPref val="7"/>
        </dgm:presLayoutVars>
      </dgm:prSet>
      <dgm:spPr/>
      <dgm:t>
        <a:bodyPr/>
        <a:lstStyle/>
        <a:p>
          <a:endParaRPr lang="en-US"/>
        </a:p>
      </dgm:t>
    </dgm:pt>
    <dgm:pt modelId="{7289E939-947A-4F02-A266-7B0C12D66CC0}" type="pres">
      <dgm:prSet presAssocID="{72053E6F-4B71-45F5-BC9B-33D601096EAD}" presName="Name56" presStyleLbl="parChTrans1D2" presStyleIdx="0" presStyleCnt="7"/>
      <dgm:spPr/>
      <dgm:t>
        <a:bodyPr/>
        <a:lstStyle/>
        <a:p>
          <a:endParaRPr lang="en-US"/>
        </a:p>
      </dgm:t>
    </dgm:pt>
    <dgm:pt modelId="{3ADD6709-A13E-4388-83E1-35A776B23BB0}" type="pres">
      <dgm:prSet presAssocID="{089C4F1D-8AFB-4B2F-BA5B-E23B20AC803D}" presName="text0" presStyleLbl="node1" presStyleIdx="1" presStyleCnt="8" custScaleX="177239" custScaleY="119796">
        <dgm:presLayoutVars>
          <dgm:bulletEnabled val="1"/>
        </dgm:presLayoutVars>
      </dgm:prSet>
      <dgm:spPr/>
      <dgm:t>
        <a:bodyPr/>
        <a:lstStyle/>
        <a:p>
          <a:endParaRPr lang="en-US"/>
        </a:p>
      </dgm:t>
    </dgm:pt>
    <dgm:pt modelId="{1ECADB23-E57B-49D7-84E3-931AEDF94518}" type="pres">
      <dgm:prSet presAssocID="{9D424A5B-8C52-4CE3-9054-7D48F59ABF9D}" presName="Name56" presStyleLbl="parChTrans1D2" presStyleIdx="1" presStyleCnt="7"/>
      <dgm:spPr/>
      <dgm:t>
        <a:bodyPr/>
        <a:lstStyle/>
        <a:p>
          <a:endParaRPr lang="en-US"/>
        </a:p>
      </dgm:t>
    </dgm:pt>
    <dgm:pt modelId="{9DFB8464-F727-4B79-934F-146909E2BAEA}" type="pres">
      <dgm:prSet presAssocID="{70E36978-A5FC-41A7-BBA3-05A2262C18DE}" presName="text0" presStyleLbl="node1" presStyleIdx="2" presStyleCnt="8" custScaleX="179570" custScaleY="127472" custRadScaleRad="149424" custRadScaleInc="14419">
        <dgm:presLayoutVars>
          <dgm:bulletEnabled val="1"/>
        </dgm:presLayoutVars>
      </dgm:prSet>
      <dgm:spPr/>
      <dgm:t>
        <a:bodyPr/>
        <a:lstStyle/>
        <a:p>
          <a:endParaRPr lang="en-US"/>
        </a:p>
      </dgm:t>
    </dgm:pt>
    <dgm:pt modelId="{2A202F63-F1B8-4392-A21F-EC05A89671CB}" type="pres">
      <dgm:prSet presAssocID="{61ADA355-2E76-406B-925C-F691E7A0E289}" presName="Name56" presStyleLbl="parChTrans1D2" presStyleIdx="2" presStyleCnt="7"/>
      <dgm:spPr/>
      <dgm:t>
        <a:bodyPr/>
        <a:lstStyle/>
        <a:p>
          <a:endParaRPr lang="en-US"/>
        </a:p>
      </dgm:t>
    </dgm:pt>
    <dgm:pt modelId="{3933409C-ACB3-4553-8E80-B8EE63C4F59B}" type="pres">
      <dgm:prSet presAssocID="{B3AD0847-75AB-43D6-844C-306221CA1EB8}" presName="text0" presStyleLbl="node1" presStyleIdx="3" presStyleCnt="8" custScaleX="165907" custScaleY="122136" custRadScaleRad="115382" custRadScaleInc="-48172">
        <dgm:presLayoutVars>
          <dgm:bulletEnabled val="1"/>
        </dgm:presLayoutVars>
      </dgm:prSet>
      <dgm:spPr/>
      <dgm:t>
        <a:bodyPr/>
        <a:lstStyle/>
        <a:p>
          <a:endParaRPr lang="en-US"/>
        </a:p>
      </dgm:t>
    </dgm:pt>
    <dgm:pt modelId="{447B1C95-6B96-4D4D-A7AF-A4842A0D85EA}" type="pres">
      <dgm:prSet presAssocID="{905C0EF2-9D7D-49E2-98DD-408E48A5CDF7}" presName="Name56" presStyleLbl="parChTrans1D2" presStyleIdx="3" presStyleCnt="7"/>
      <dgm:spPr/>
      <dgm:t>
        <a:bodyPr/>
        <a:lstStyle/>
        <a:p>
          <a:endParaRPr lang="en-US"/>
        </a:p>
      </dgm:t>
    </dgm:pt>
    <dgm:pt modelId="{80F6A396-B7FC-4B1D-B4A5-25CB7BFDFE27}" type="pres">
      <dgm:prSet presAssocID="{F46C0E20-9C79-4524-AFAE-57CFBCDFC311}" presName="text0" presStyleLbl="node1" presStyleIdx="4" presStyleCnt="8" custScaleX="181559" custRadScaleRad="104248" custRadScaleInc="-43194">
        <dgm:presLayoutVars>
          <dgm:bulletEnabled val="1"/>
        </dgm:presLayoutVars>
      </dgm:prSet>
      <dgm:spPr/>
      <dgm:t>
        <a:bodyPr/>
        <a:lstStyle/>
        <a:p>
          <a:endParaRPr lang="en-US"/>
        </a:p>
      </dgm:t>
    </dgm:pt>
    <dgm:pt modelId="{82E26E31-5374-40A8-B2C2-82611BCD4D16}" type="pres">
      <dgm:prSet presAssocID="{E27C41CD-3D52-4C2F-A579-E20D05290181}" presName="Name56" presStyleLbl="parChTrans1D2" presStyleIdx="4" presStyleCnt="7"/>
      <dgm:spPr/>
      <dgm:t>
        <a:bodyPr/>
        <a:lstStyle/>
        <a:p>
          <a:endParaRPr lang="en-US"/>
        </a:p>
      </dgm:t>
    </dgm:pt>
    <dgm:pt modelId="{1FC2B3FB-8951-4E65-B3FC-C1900FC68E86}" type="pres">
      <dgm:prSet presAssocID="{EA5479A9-750A-40D0-ACE2-B580568BFF1B}" presName="text0" presStyleLbl="node1" presStyleIdx="5" presStyleCnt="8" custScaleX="141714" custScaleY="99726" custRadScaleRad="98349" custRadScaleInc="23990">
        <dgm:presLayoutVars>
          <dgm:bulletEnabled val="1"/>
        </dgm:presLayoutVars>
      </dgm:prSet>
      <dgm:spPr/>
      <dgm:t>
        <a:bodyPr/>
        <a:lstStyle/>
        <a:p>
          <a:endParaRPr lang="en-US"/>
        </a:p>
      </dgm:t>
    </dgm:pt>
    <dgm:pt modelId="{3385721E-EC58-46DA-BB57-7B2AD8D103CB}" type="pres">
      <dgm:prSet presAssocID="{B537F3E5-762B-460D-A28C-CCC282E71AA4}" presName="Name56" presStyleLbl="parChTrans1D2" presStyleIdx="5" presStyleCnt="7"/>
      <dgm:spPr/>
      <dgm:t>
        <a:bodyPr/>
        <a:lstStyle/>
        <a:p>
          <a:endParaRPr lang="en-US"/>
        </a:p>
      </dgm:t>
    </dgm:pt>
    <dgm:pt modelId="{2A37205A-7FE9-40FE-A30C-5A14066C4948}" type="pres">
      <dgm:prSet presAssocID="{5A0A5408-494C-455A-9975-92D7C93D0DDC}" presName="text0" presStyleLbl="node1" presStyleIdx="6" presStyleCnt="8" custScaleX="157123" custScaleY="120331" custRadScaleRad="111515" custRadScaleInc="46900">
        <dgm:presLayoutVars>
          <dgm:bulletEnabled val="1"/>
        </dgm:presLayoutVars>
      </dgm:prSet>
      <dgm:spPr/>
      <dgm:t>
        <a:bodyPr/>
        <a:lstStyle/>
        <a:p>
          <a:endParaRPr lang="en-US"/>
        </a:p>
      </dgm:t>
    </dgm:pt>
    <dgm:pt modelId="{B823A27D-DD99-4DAB-89FF-63F6DBE447FF}" type="pres">
      <dgm:prSet presAssocID="{A60D8BED-95D9-4671-A348-F189ED6F9BA6}" presName="Name56" presStyleLbl="parChTrans1D2" presStyleIdx="6" presStyleCnt="7"/>
      <dgm:spPr/>
      <dgm:t>
        <a:bodyPr/>
        <a:lstStyle/>
        <a:p>
          <a:endParaRPr lang="en-US"/>
        </a:p>
      </dgm:t>
    </dgm:pt>
    <dgm:pt modelId="{385729F9-54D1-4B16-9920-B103D071BF6C}" type="pres">
      <dgm:prSet presAssocID="{7416E261-A0DA-4D56-81DC-533A24EA99E6}" presName="text0" presStyleLbl="node1" presStyleIdx="7" presStyleCnt="8" custScaleX="121840" custScaleY="117407" custRadScaleRad="146253" custRadScaleInc="-22579">
        <dgm:presLayoutVars>
          <dgm:bulletEnabled val="1"/>
        </dgm:presLayoutVars>
      </dgm:prSet>
      <dgm:spPr/>
      <dgm:t>
        <a:bodyPr/>
        <a:lstStyle/>
        <a:p>
          <a:endParaRPr lang="en-US"/>
        </a:p>
      </dgm:t>
    </dgm:pt>
  </dgm:ptLst>
  <dgm:cxnLst>
    <dgm:cxn modelId="{E18FEE74-63C1-44E6-AA14-BE0362958C8B}" type="presOf" srcId="{EA5479A9-750A-40D0-ACE2-B580568BFF1B}" destId="{1FC2B3FB-8951-4E65-B3FC-C1900FC68E86}" srcOrd="0" destOrd="0" presId="urn:microsoft.com/office/officeart/2008/layout/RadialCluster"/>
    <dgm:cxn modelId="{FEE98FE6-1CE8-42C5-99C2-1BF2E12D9885}" type="presOf" srcId="{5A0A5408-494C-455A-9975-92D7C93D0DDC}" destId="{2A37205A-7FE9-40FE-A30C-5A14066C4948}" srcOrd="0" destOrd="0" presId="urn:microsoft.com/office/officeart/2008/layout/RadialCluster"/>
    <dgm:cxn modelId="{CF8D99C7-40DB-469C-96D6-376335DBB275}" srcId="{C406B4E1-6766-44AB-A667-623F337AAB7B}" destId="{6CC88B25-7529-40FE-A494-591E7E3F7100}" srcOrd="0" destOrd="0" parTransId="{218DD3B4-25D8-4917-9FA7-F85AC030B050}" sibTransId="{CA7AC4D6-4371-4564-BA25-7B21F8AF1032}"/>
    <dgm:cxn modelId="{0F112FC4-2AF4-4495-841F-BA93F80FDBA8}" srcId="{6CC88B25-7529-40FE-A494-591E7E3F7100}" destId="{089C4F1D-8AFB-4B2F-BA5B-E23B20AC803D}" srcOrd="0" destOrd="0" parTransId="{72053E6F-4B71-45F5-BC9B-33D601096EAD}" sibTransId="{E63D4170-95FB-409B-9C1B-42ADB983D45E}"/>
    <dgm:cxn modelId="{B965A62C-F7B8-4C5A-9A5C-D625BD1AF7EE}" srcId="{6CC88B25-7529-40FE-A494-591E7E3F7100}" destId="{F46C0E20-9C79-4524-AFAE-57CFBCDFC311}" srcOrd="3" destOrd="0" parTransId="{905C0EF2-9D7D-49E2-98DD-408E48A5CDF7}" sibTransId="{15CC0E54-4047-4847-8C38-7DAE7EA1D94C}"/>
    <dgm:cxn modelId="{859623F6-2B37-4DA4-954F-BAD620C6DC26}" type="presOf" srcId="{70E36978-A5FC-41A7-BBA3-05A2262C18DE}" destId="{9DFB8464-F727-4B79-934F-146909E2BAEA}" srcOrd="0" destOrd="0" presId="urn:microsoft.com/office/officeart/2008/layout/RadialCluster"/>
    <dgm:cxn modelId="{7F394C08-60A3-47F5-BD52-B55C2C60D5B7}" srcId="{6CC88B25-7529-40FE-A494-591E7E3F7100}" destId="{5A0A5408-494C-455A-9975-92D7C93D0DDC}" srcOrd="5" destOrd="0" parTransId="{B537F3E5-762B-460D-A28C-CCC282E71AA4}" sibTransId="{4F7B7950-4966-43FF-97EC-D0828FB07565}"/>
    <dgm:cxn modelId="{7C630EFD-2E8F-4436-AD97-E15F999C460C}" type="presOf" srcId="{C406B4E1-6766-44AB-A667-623F337AAB7B}" destId="{CB4EBFC5-BDDE-4E8C-A071-83F4EA520C46}" srcOrd="0" destOrd="0" presId="urn:microsoft.com/office/officeart/2008/layout/RadialCluster"/>
    <dgm:cxn modelId="{CD9BA5F9-90AA-44FB-B234-BB7B4E2AB54D}" srcId="{6CC88B25-7529-40FE-A494-591E7E3F7100}" destId="{EA5479A9-750A-40D0-ACE2-B580568BFF1B}" srcOrd="4" destOrd="0" parTransId="{E27C41CD-3D52-4C2F-A579-E20D05290181}" sibTransId="{037C4EB5-A4ED-4C77-8D3B-BF41F96313E9}"/>
    <dgm:cxn modelId="{B375D26F-A64E-46F0-A57F-217BDC31BF64}" type="presOf" srcId="{905C0EF2-9D7D-49E2-98DD-408E48A5CDF7}" destId="{447B1C95-6B96-4D4D-A7AF-A4842A0D85EA}" srcOrd="0" destOrd="0" presId="urn:microsoft.com/office/officeart/2008/layout/RadialCluster"/>
    <dgm:cxn modelId="{A0DE989C-8DA9-4E04-BBF3-DD2BC6F342B0}" type="presOf" srcId="{B537F3E5-762B-460D-A28C-CCC282E71AA4}" destId="{3385721E-EC58-46DA-BB57-7B2AD8D103CB}" srcOrd="0" destOrd="0" presId="urn:microsoft.com/office/officeart/2008/layout/RadialCluster"/>
    <dgm:cxn modelId="{775006BF-839C-49E2-AC9D-B6D3B757CE83}" type="presOf" srcId="{7416E261-A0DA-4D56-81DC-533A24EA99E6}" destId="{385729F9-54D1-4B16-9920-B103D071BF6C}" srcOrd="0" destOrd="0" presId="urn:microsoft.com/office/officeart/2008/layout/RadialCluster"/>
    <dgm:cxn modelId="{47F51174-FAC9-4EEB-AA39-F5E795F27519}" type="presOf" srcId="{A60D8BED-95D9-4671-A348-F189ED6F9BA6}" destId="{B823A27D-DD99-4DAB-89FF-63F6DBE447FF}" srcOrd="0" destOrd="0" presId="urn:microsoft.com/office/officeart/2008/layout/RadialCluster"/>
    <dgm:cxn modelId="{15DB8594-6AAC-486F-A7B0-8F3C22799AF8}" type="presOf" srcId="{F46C0E20-9C79-4524-AFAE-57CFBCDFC311}" destId="{80F6A396-B7FC-4B1D-B4A5-25CB7BFDFE27}" srcOrd="0" destOrd="0" presId="urn:microsoft.com/office/officeart/2008/layout/RadialCluster"/>
    <dgm:cxn modelId="{92AB6472-1694-4737-8FFD-E53BD86A92E4}" type="presOf" srcId="{61ADA355-2E76-406B-925C-F691E7A0E289}" destId="{2A202F63-F1B8-4392-A21F-EC05A89671CB}" srcOrd="0" destOrd="0" presId="urn:microsoft.com/office/officeart/2008/layout/RadialCluster"/>
    <dgm:cxn modelId="{E3368F9C-528D-49F5-9F1C-2445C4B740D0}" type="presOf" srcId="{B3AD0847-75AB-43D6-844C-306221CA1EB8}" destId="{3933409C-ACB3-4553-8E80-B8EE63C4F59B}" srcOrd="0" destOrd="0" presId="urn:microsoft.com/office/officeart/2008/layout/RadialCluster"/>
    <dgm:cxn modelId="{A8C0AD36-1089-45AF-AC0C-DB8AC57BFEEA}" type="presOf" srcId="{6CC88B25-7529-40FE-A494-591E7E3F7100}" destId="{4441EADE-CDE6-4260-911F-0CCCB07BF3C5}" srcOrd="0" destOrd="0" presId="urn:microsoft.com/office/officeart/2008/layout/RadialCluster"/>
    <dgm:cxn modelId="{0E8263D5-017A-4A11-A006-88EEBD1C6183}" srcId="{6CC88B25-7529-40FE-A494-591E7E3F7100}" destId="{B3AD0847-75AB-43D6-844C-306221CA1EB8}" srcOrd="2" destOrd="0" parTransId="{61ADA355-2E76-406B-925C-F691E7A0E289}" sibTransId="{210BC3EA-C966-428A-AF5E-41186B604EF4}"/>
    <dgm:cxn modelId="{5178F1D5-B5EB-457A-BCC3-001A677D758E}" type="presOf" srcId="{089C4F1D-8AFB-4B2F-BA5B-E23B20AC803D}" destId="{3ADD6709-A13E-4388-83E1-35A776B23BB0}" srcOrd="0" destOrd="0" presId="urn:microsoft.com/office/officeart/2008/layout/RadialCluster"/>
    <dgm:cxn modelId="{1825AEAB-40C1-452F-8A84-F8C0E0FD402D}" type="presOf" srcId="{E27C41CD-3D52-4C2F-A579-E20D05290181}" destId="{82E26E31-5374-40A8-B2C2-82611BCD4D16}" srcOrd="0" destOrd="0" presId="urn:microsoft.com/office/officeart/2008/layout/RadialCluster"/>
    <dgm:cxn modelId="{3E338D0A-863D-4204-A824-CDAE786C91F8}" srcId="{6CC88B25-7529-40FE-A494-591E7E3F7100}" destId="{7416E261-A0DA-4D56-81DC-533A24EA99E6}" srcOrd="6" destOrd="0" parTransId="{A60D8BED-95D9-4671-A348-F189ED6F9BA6}" sibTransId="{412D18EC-22CF-452D-A1E4-D70BDFDBF5AB}"/>
    <dgm:cxn modelId="{7C96AE04-961B-4E00-AB35-C1916B904ACA}" type="presOf" srcId="{9D424A5B-8C52-4CE3-9054-7D48F59ABF9D}" destId="{1ECADB23-E57B-49D7-84E3-931AEDF94518}" srcOrd="0" destOrd="0" presId="urn:microsoft.com/office/officeart/2008/layout/RadialCluster"/>
    <dgm:cxn modelId="{39A0E58E-C33D-4DB2-B2CD-016275AF4627}" type="presOf" srcId="{72053E6F-4B71-45F5-BC9B-33D601096EAD}" destId="{7289E939-947A-4F02-A266-7B0C12D66CC0}" srcOrd="0" destOrd="0" presId="urn:microsoft.com/office/officeart/2008/layout/RadialCluster"/>
    <dgm:cxn modelId="{7CCC8790-23F7-4203-B9E4-FDAA444B9589}" srcId="{6CC88B25-7529-40FE-A494-591E7E3F7100}" destId="{70E36978-A5FC-41A7-BBA3-05A2262C18DE}" srcOrd="1" destOrd="0" parTransId="{9D424A5B-8C52-4CE3-9054-7D48F59ABF9D}" sibTransId="{7B637649-2A35-48A0-B4B5-8A742189D5A3}"/>
    <dgm:cxn modelId="{4F8EAD5D-5D22-4839-BCE3-F4052605E7A6}" type="presParOf" srcId="{CB4EBFC5-BDDE-4E8C-A071-83F4EA520C46}" destId="{CFDE4552-DF25-49ED-8D8A-8DE22F4A1DBF}" srcOrd="0" destOrd="0" presId="urn:microsoft.com/office/officeart/2008/layout/RadialCluster"/>
    <dgm:cxn modelId="{574AC29A-028F-4148-B425-765FC9A719EC}" type="presParOf" srcId="{CFDE4552-DF25-49ED-8D8A-8DE22F4A1DBF}" destId="{4441EADE-CDE6-4260-911F-0CCCB07BF3C5}" srcOrd="0" destOrd="0" presId="urn:microsoft.com/office/officeart/2008/layout/RadialCluster"/>
    <dgm:cxn modelId="{ED01B10C-6944-4C5E-8FB8-9DE2E2C32293}" type="presParOf" srcId="{CFDE4552-DF25-49ED-8D8A-8DE22F4A1DBF}" destId="{7289E939-947A-4F02-A266-7B0C12D66CC0}" srcOrd="1" destOrd="0" presId="urn:microsoft.com/office/officeart/2008/layout/RadialCluster"/>
    <dgm:cxn modelId="{514896D9-0579-4863-8F04-30E95F645781}" type="presParOf" srcId="{CFDE4552-DF25-49ED-8D8A-8DE22F4A1DBF}" destId="{3ADD6709-A13E-4388-83E1-35A776B23BB0}" srcOrd="2" destOrd="0" presId="urn:microsoft.com/office/officeart/2008/layout/RadialCluster"/>
    <dgm:cxn modelId="{0F87A794-AC56-45D1-8CAA-6F6B7207E29A}" type="presParOf" srcId="{CFDE4552-DF25-49ED-8D8A-8DE22F4A1DBF}" destId="{1ECADB23-E57B-49D7-84E3-931AEDF94518}" srcOrd="3" destOrd="0" presId="urn:microsoft.com/office/officeart/2008/layout/RadialCluster"/>
    <dgm:cxn modelId="{D6F0CFFB-81FA-4394-9188-F6714C176EC8}" type="presParOf" srcId="{CFDE4552-DF25-49ED-8D8A-8DE22F4A1DBF}" destId="{9DFB8464-F727-4B79-934F-146909E2BAEA}" srcOrd="4" destOrd="0" presId="urn:microsoft.com/office/officeart/2008/layout/RadialCluster"/>
    <dgm:cxn modelId="{2F510419-AAE5-4EF3-B121-8E209F3BAD86}" type="presParOf" srcId="{CFDE4552-DF25-49ED-8D8A-8DE22F4A1DBF}" destId="{2A202F63-F1B8-4392-A21F-EC05A89671CB}" srcOrd="5" destOrd="0" presId="urn:microsoft.com/office/officeart/2008/layout/RadialCluster"/>
    <dgm:cxn modelId="{A75620C1-7391-41F9-9AB3-71D7AB8D3434}" type="presParOf" srcId="{CFDE4552-DF25-49ED-8D8A-8DE22F4A1DBF}" destId="{3933409C-ACB3-4553-8E80-B8EE63C4F59B}" srcOrd="6" destOrd="0" presId="urn:microsoft.com/office/officeart/2008/layout/RadialCluster"/>
    <dgm:cxn modelId="{95EE753A-B444-440F-918E-AF3A64CE8EDC}" type="presParOf" srcId="{CFDE4552-DF25-49ED-8D8A-8DE22F4A1DBF}" destId="{447B1C95-6B96-4D4D-A7AF-A4842A0D85EA}" srcOrd="7" destOrd="0" presId="urn:microsoft.com/office/officeart/2008/layout/RadialCluster"/>
    <dgm:cxn modelId="{E77BEE58-A83A-4658-92E9-F8884C96C7DC}" type="presParOf" srcId="{CFDE4552-DF25-49ED-8D8A-8DE22F4A1DBF}" destId="{80F6A396-B7FC-4B1D-B4A5-25CB7BFDFE27}" srcOrd="8" destOrd="0" presId="urn:microsoft.com/office/officeart/2008/layout/RadialCluster"/>
    <dgm:cxn modelId="{05B80342-5429-430E-B24B-F8DB03F36C9B}" type="presParOf" srcId="{CFDE4552-DF25-49ED-8D8A-8DE22F4A1DBF}" destId="{82E26E31-5374-40A8-B2C2-82611BCD4D16}" srcOrd="9" destOrd="0" presId="urn:microsoft.com/office/officeart/2008/layout/RadialCluster"/>
    <dgm:cxn modelId="{36E6B8D1-EA9A-49B3-A864-A44CC04BCF20}" type="presParOf" srcId="{CFDE4552-DF25-49ED-8D8A-8DE22F4A1DBF}" destId="{1FC2B3FB-8951-4E65-B3FC-C1900FC68E86}" srcOrd="10" destOrd="0" presId="urn:microsoft.com/office/officeart/2008/layout/RadialCluster"/>
    <dgm:cxn modelId="{62B2FC7C-286E-4F32-BEA9-E60A5D979601}" type="presParOf" srcId="{CFDE4552-DF25-49ED-8D8A-8DE22F4A1DBF}" destId="{3385721E-EC58-46DA-BB57-7B2AD8D103CB}" srcOrd="11" destOrd="0" presId="urn:microsoft.com/office/officeart/2008/layout/RadialCluster"/>
    <dgm:cxn modelId="{34D6C4ED-7FFA-4C8A-A14A-E174D343C748}" type="presParOf" srcId="{CFDE4552-DF25-49ED-8D8A-8DE22F4A1DBF}" destId="{2A37205A-7FE9-40FE-A30C-5A14066C4948}" srcOrd="12" destOrd="0" presId="urn:microsoft.com/office/officeart/2008/layout/RadialCluster"/>
    <dgm:cxn modelId="{72B46C0A-FEC9-46C3-B625-E9644C803514}" type="presParOf" srcId="{CFDE4552-DF25-49ED-8D8A-8DE22F4A1DBF}" destId="{B823A27D-DD99-4DAB-89FF-63F6DBE447FF}" srcOrd="13" destOrd="0" presId="urn:microsoft.com/office/officeart/2008/layout/RadialCluster"/>
    <dgm:cxn modelId="{F4EAA1BC-A818-49AC-8843-4619CC65D001}" type="presParOf" srcId="{CFDE4552-DF25-49ED-8D8A-8DE22F4A1DBF}" destId="{385729F9-54D1-4B16-9920-B103D071BF6C}"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County Assessors</a:t>
          </a:r>
          <a:endParaRPr lang="en-US" sz="2600" kern="1200" dirty="0"/>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State-Level Integration</a:t>
          </a:r>
          <a:endParaRPr lang="en-US" sz="2600" kern="1200" dirty="0"/>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Public Domain</a:t>
          </a:r>
          <a:endParaRPr lang="en-US" sz="2600" kern="1200" dirty="0"/>
        </a:p>
      </dsp:txBody>
      <dsp:txXfrm>
        <a:off x="906057" y="3077757"/>
        <a:ext cx="1769284" cy="95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DHS</a:t>
          </a:r>
          <a:endParaRPr lang="en-US" sz="2300" kern="1200" dirty="0"/>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err="1" smtClean="0"/>
            <a:t>CoreLogic</a:t>
          </a:r>
          <a:endParaRPr lang="en-US" sz="2300" kern="1200" dirty="0" smtClean="0"/>
        </a:p>
        <a:p>
          <a:pPr lvl="0" algn="ctr" defTabSz="1022350">
            <a:lnSpc>
              <a:spcPct val="90000"/>
            </a:lnSpc>
            <a:spcBef>
              <a:spcPct val="0"/>
            </a:spcBef>
            <a:spcAft>
              <a:spcPct val="35000"/>
            </a:spcAft>
          </a:pPr>
          <a:r>
            <a:rPr lang="en-US" sz="2300" kern="1200" dirty="0" smtClean="0"/>
            <a:t>(DHS vendor)</a:t>
          </a:r>
          <a:endParaRPr lang="en-US" sz="2300" kern="1200" dirty="0"/>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HIFLD Secure</a:t>
          </a:r>
          <a:endParaRPr lang="en-US" sz="2300" kern="1200" dirty="0"/>
        </a:p>
      </dsp:txBody>
      <dsp:txXfrm>
        <a:off x="906057" y="3077757"/>
        <a:ext cx="17692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1EADE-CDE6-4260-911F-0CCCB07BF3C5}">
      <dsp:nvSpPr>
        <dsp:cNvPr id="0" name=""/>
        <dsp:cNvSpPr/>
      </dsp:nvSpPr>
      <dsp:spPr>
        <a:xfrm>
          <a:off x="2802020" y="1825343"/>
          <a:ext cx="1440180" cy="1440180"/>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BUILDING INVENTORY</a:t>
          </a:r>
          <a:endParaRPr lang="en-US" sz="1900" b="1" kern="1200" dirty="0">
            <a:solidFill>
              <a:schemeClr val="tx1"/>
            </a:solidFill>
          </a:endParaRPr>
        </a:p>
      </dsp:txBody>
      <dsp:txXfrm>
        <a:off x="2872324" y="1895647"/>
        <a:ext cx="1299572" cy="1299572"/>
      </dsp:txXfrm>
    </dsp:sp>
    <dsp:sp modelId="{7289E939-947A-4F02-A266-7B0C12D66CC0}">
      <dsp:nvSpPr>
        <dsp:cNvPr id="0" name=""/>
        <dsp:cNvSpPr/>
      </dsp:nvSpPr>
      <dsp:spPr>
        <a:xfrm rot="16200000">
          <a:off x="3187813" y="1491046"/>
          <a:ext cx="668593" cy="0"/>
        </a:xfrm>
        <a:custGeom>
          <a:avLst/>
          <a:gdLst/>
          <a:ahLst/>
          <a:cxnLst/>
          <a:rect l="0" t="0" r="0" b="0"/>
          <a:pathLst>
            <a:path>
              <a:moveTo>
                <a:pt x="0" y="0"/>
              </a:moveTo>
              <a:lnTo>
                <a:pt x="66859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DD6709-A13E-4388-83E1-35A776B23BB0}">
      <dsp:nvSpPr>
        <dsp:cNvPr id="0" name=""/>
        <dsp:cNvSpPr/>
      </dsp:nvSpPr>
      <dsp:spPr>
        <a:xfrm>
          <a:off x="2667002" y="813"/>
          <a:ext cx="1710215" cy="1155936"/>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smtClean="0"/>
            <a:t>Historical Flood Inundation / Flood Registry</a:t>
          </a:r>
          <a:endParaRPr lang="en-US" sz="1700" kern="1200" dirty="0"/>
        </a:p>
      </dsp:txBody>
      <dsp:txXfrm>
        <a:off x="2723430" y="57241"/>
        <a:ext cx="1597359" cy="1043080"/>
      </dsp:txXfrm>
    </dsp:sp>
    <dsp:sp modelId="{1ECADB23-E57B-49D7-84E3-931AEDF94518}">
      <dsp:nvSpPr>
        <dsp:cNvPr id="0" name=""/>
        <dsp:cNvSpPr/>
      </dsp:nvSpPr>
      <dsp:spPr>
        <a:xfrm rot="19508179">
          <a:off x="4151993" y="1756478"/>
          <a:ext cx="1005175" cy="0"/>
        </a:xfrm>
        <a:custGeom>
          <a:avLst/>
          <a:gdLst/>
          <a:ahLst/>
          <a:cxnLst/>
          <a:rect l="0" t="0" r="0" b="0"/>
          <a:pathLst>
            <a:path>
              <a:moveTo>
                <a:pt x="0" y="0"/>
              </a:moveTo>
              <a:lnTo>
                <a:pt x="100517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FB8464-F727-4B79-934F-146909E2BAEA}">
      <dsp:nvSpPr>
        <dsp:cNvPr id="0" name=""/>
        <dsp:cNvSpPr/>
      </dsp:nvSpPr>
      <dsp:spPr>
        <a:xfrm>
          <a:off x="5066960" y="250623"/>
          <a:ext cx="1732707" cy="1230003"/>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NFIP Repetitive Loss </a:t>
          </a:r>
          <a:r>
            <a:rPr lang="en-US" sz="1800" kern="1200" dirty="0" smtClean="0"/>
            <a:t/>
          </a:r>
          <a:br>
            <a:rPr lang="en-US" sz="1800" kern="1200" dirty="0" smtClean="0"/>
          </a:br>
          <a:r>
            <a:rPr lang="en-US" sz="1400" kern="1200" dirty="0" smtClean="0"/>
            <a:t>(Internal Use Only)</a:t>
          </a:r>
          <a:endParaRPr lang="en-US" sz="1400" kern="1200" dirty="0"/>
        </a:p>
      </dsp:txBody>
      <dsp:txXfrm>
        <a:off x="5127004" y="310667"/>
        <a:ext cx="1612619" cy="1109915"/>
      </dsp:txXfrm>
    </dsp:sp>
    <dsp:sp modelId="{2A202F63-F1B8-4392-A21F-EC05A89671CB}">
      <dsp:nvSpPr>
        <dsp:cNvPr id="0" name=""/>
        <dsp:cNvSpPr/>
      </dsp:nvSpPr>
      <dsp:spPr>
        <a:xfrm rot="28203">
          <a:off x="4242187" y="2554412"/>
          <a:ext cx="748585" cy="0"/>
        </a:xfrm>
        <a:custGeom>
          <a:avLst/>
          <a:gdLst/>
          <a:ahLst/>
          <a:cxnLst/>
          <a:rect l="0" t="0" r="0" b="0"/>
          <a:pathLst>
            <a:path>
              <a:moveTo>
                <a:pt x="0" y="0"/>
              </a:moveTo>
              <a:lnTo>
                <a:pt x="74858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33409C-ACB3-4553-8E80-B8EE63C4F59B}">
      <dsp:nvSpPr>
        <dsp:cNvPr id="0" name=""/>
        <dsp:cNvSpPr/>
      </dsp:nvSpPr>
      <dsp:spPr>
        <a:xfrm>
          <a:off x="4990761" y="1974792"/>
          <a:ext cx="1600870" cy="117851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Levee/Dam Failure Inundation</a:t>
          </a:r>
          <a:br>
            <a:rPr lang="en-US" sz="2000" kern="1200" dirty="0" smtClean="0"/>
          </a:br>
          <a:r>
            <a:rPr lang="en-US" sz="2000" kern="1200" dirty="0" smtClean="0"/>
            <a:t>Studies</a:t>
          </a:r>
          <a:endParaRPr lang="en-US" sz="2000" kern="1200" dirty="0"/>
        </a:p>
      </dsp:txBody>
      <dsp:txXfrm>
        <a:off x="5048291" y="2032322"/>
        <a:ext cx="1485810" cy="1063455"/>
      </dsp:txXfrm>
    </dsp:sp>
    <dsp:sp modelId="{447B1C95-6B96-4D4D-A7AF-A4842A0D85EA}">
      <dsp:nvSpPr>
        <dsp:cNvPr id="0" name=""/>
        <dsp:cNvSpPr/>
      </dsp:nvSpPr>
      <dsp:spPr>
        <a:xfrm rot="3190721">
          <a:off x="3951446" y="3484848"/>
          <a:ext cx="547962" cy="0"/>
        </a:xfrm>
        <a:custGeom>
          <a:avLst/>
          <a:gdLst/>
          <a:ahLst/>
          <a:cxnLst/>
          <a:rect l="0" t="0" r="0" b="0"/>
          <a:pathLst>
            <a:path>
              <a:moveTo>
                <a:pt x="0" y="0"/>
              </a:moveTo>
              <a:lnTo>
                <a:pt x="54796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F6A396-B7FC-4B1D-B4A5-25CB7BFDFE27}">
      <dsp:nvSpPr>
        <dsp:cNvPr id="0" name=""/>
        <dsp:cNvSpPr/>
      </dsp:nvSpPr>
      <dsp:spPr>
        <a:xfrm>
          <a:off x="3874886" y="3704172"/>
          <a:ext cx="1751900" cy="9649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HAZUS Flood Loss Estimates</a:t>
          </a:r>
          <a:endParaRPr lang="en-US" sz="1900" kern="1200" dirty="0"/>
        </a:p>
      </dsp:txBody>
      <dsp:txXfrm>
        <a:off x="3921990" y="3751276"/>
        <a:ext cx="1657692" cy="870712"/>
      </dsp:txXfrm>
    </dsp:sp>
    <dsp:sp modelId="{82E26E31-5374-40A8-B2C2-82611BCD4D16}">
      <dsp:nvSpPr>
        <dsp:cNvPr id="0" name=""/>
        <dsp:cNvSpPr/>
      </dsp:nvSpPr>
      <dsp:spPr>
        <a:xfrm rot="7312989">
          <a:off x="2677225" y="3486093"/>
          <a:ext cx="519520" cy="0"/>
        </a:xfrm>
        <a:custGeom>
          <a:avLst/>
          <a:gdLst/>
          <a:ahLst/>
          <a:cxnLst/>
          <a:rect l="0" t="0" r="0" b="0"/>
          <a:pathLst>
            <a:path>
              <a:moveTo>
                <a:pt x="0" y="0"/>
              </a:moveTo>
              <a:lnTo>
                <a:pt x="519520"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C2B3FB-8951-4E65-B3FC-C1900FC68E86}">
      <dsp:nvSpPr>
        <dsp:cNvPr id="0" name=""/>
        <dsp:cNvSpPr/>
      </dsp:nvSpPr>
      <dsp:spPr>
        <a:xfrm>
          <a:off x="1816783" y="3706662"/>
          <a:ext cx="1367427" cy="962276"/>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Elevation Certificates</a:t>
          </a:r>
          <a:endParaRPr lang="en-US" sz="1900" kern="1200" dirty="0"/>
        </a:p>
      </dsp:txBody>
      <dsp:txXfrm>
        <a:off x="1863757" y="3753636"/>
        <a:ext cx="1273479" cy="868328"/>
      </dsp:txXfrm>
    </dsp:sp>
    <dsp:sp modelId="{3385721E-EC58-46DA-BB57-7B2AD8D103CB}">
      <dsp:nvSpPr>
        <dsp:cNvPr id="0" name=""/>
        <dsp:cNvSpPr/>
      </dsp:nvSpPr>
      <dsp:spPr>
        <a:xfrm rot="10752171">
          <a:off x="2087232" y="2560425"/>
          <a:ext cx="714822" cy="0"/>
        </a:xfrm>
        <a:custGeom>
          <a:avLst/>
          <a:gdLst/>
          <a:ahLst/>
          <a:cxnLst/>
          <a:rect l="0" t="0" r="0" b="0"/>
          <a:pathLst>
            <a:path>
              <a:moveTo>
                <a:pt x="0" y="0"/>
              </a:moveTo>
              <a:lnTo>
                <a:pt x="71482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37205A-7FE9-40FE-A30C-5A14066C4948}">
      <dsp:nvSpPr>
        <dsp:cNvPr id="0" name=""/>
        <dsp:cNvSpPr/>
      </dsp:nvSpPr>
      <dsp:spPr>
        <a:xfrm>
          <a:off x="571154" y="1995395"/>
          <a:ext cx="1516112" cy="1161098"/>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Flood Proof or Mitigated Structures</a:t>
          </a:r>
          <a:endParaRPr lang="en-US" sz="1900" kern="1200" dirty="0"/>
        </a:p>
      </dsp:txBody>
      <dsp:txXfrm>
        <a:off x="627834" y="2052075"/>
        <a:ext cx="1402752" cy="1047738"/>
      </dsp:txXfrm>
    </dsp:sp>
    <dsp:sp modelId="{B823A27D-DD99-4DAB-89FF-63F6DBE447FF}">
      <dsp:nvSpPr>
        <dsp:cNvPr id="0" name=""/>
        <dsp:cNvSpPr/>
      </dsp:nvSpPr>
      <dsp:spPr>
        <a:xfrm rot="12765924">
          <a:off x="1586206" y="1724548"/>
          <a:ext cx="1320895" cy="0"/>
        </a:xfrm>
        <a:custGeom>
          <a:avLst/>
          <a:gdLst/>
          <a:ahLst/>
          <a:cxnLst/>
          <a:rect l="0" t="0" r="0" b="0"/>
          <a:pathLst>
            <a:path>
              <a:moveTo>
                <a:pt x="0" y="0"/>
              </a:moveTo>
              <a:lnTo>
                <a:pt x="132089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5729F9-54D1-4B16-9920-B103D071BF6C}">
      <dsp:nvSpPr>
        <dsp:cNvPr id="0" name=""/>
        <dsp:cNvSpPr/>
      </dsp:nvSpPr>
      <dsp:spPr>
        <a:xfrm>
          <a:off x="515628" y="422343"/>
          <a:ext cx="1175659" cy="1132884"/>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US" sz="2100" kern="1200" dirty="0" smtClean="0"/>
            <a:t>SFHA Building Counts</a:t>
          </a:r>
          <a:endParaRPr lang="en-US" sz="2100" kern="1200" dirty="0"/>
        </a:p>
      </dsp:txBody>
      <dsp:txXfrm>
        <a:off x="570931" y="477646"/>
        <a:ext cx="1065053" cy="10222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0.7045</cdr:x>
      <cdr:y>0.78873</cdr:y>
    </cdr:from>
    <cdr:to>
      <cdr:x>0.98787</cdr:x>
      <cdr:y>0.9594</cdr:y>
    </cdr:to>
    <cdr:sp macro="" textlink="">
      <cdr:nvSpPr>
        <cdr:cNvPr id="2" name="Rectangle 1"/>
        <cdr:cNvSpPr/>
      </cdr:nvSpPr>
      <cdr:spPr>
        <a:xfrm xmlns:a="http://schemas.openxmlformats.org/drawingml/2006/main">
          <a:off x="5304363" y="4267200"/>
          <a:ext cx="2133600" cy="923330"/>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smtClean="0">
              <a:solidFill>
                <a:schemeClr val="tx2">
                  <a:lumMod val="40000"/>
                  <a:lumOff val="60000"/>
                </a:schemeClr>
              </a:solidFill>
            </a:rPr>
            <a:t>Computed from statewide </a:t>
          </a:r>
          <a:r>
            <a:rPr lang="en-US" b="1" dirty="0">
              <a:solidFill>
                <a:schemeClr val="tx2">
                  <a:lumMod val="40000"/>
                  <a:lumOff val="60000"/>
                </a:schemeClr>
              </a:solidFill>
            </a:rPr>
            <a:t>parcel file 95% </a:t>
          </a:r>
          <a:r>
            <a:rPr lang="en-US" b="1" dirty="0" smtClean="0">
              <a:solidFill>
                <a:schemeClr val="tx2">
                  <a:lumMod val="40000"/>
                  <a:lumOff val="60000"/>
                </a:schemeClr>
              </a:solidFill>
            </a:rPr>
            <a:t>complete</a:t>
          </a:r>
          <a:endParaRPr lang="en-US" dirty="0">
            <a:solidFill>
              <a:schemeClr val="tx2">
                <a:lumMod val="40000"/>
                <a:lumOff val="60000"/>
              </a:schemeClr>
            </a:solidFill>
          </a:endParaRPr>
        </a:p>
      </cdr:txBody>
    </cdr:sp>
  </cdr:relSizeAnchor>
</c:userShapes>
</file>

<file path=ppt/ink/ink1.xml><?xml version="1.0" encoding="utf-8"?>
<inkml:ink xmlns:inkml="http://www.w3.org/2003/InkML">
  <inkml:definitions>
    <inkml:context xml:id="ctx0">
      <inkml:inkSource xml:id="inkSrc0">
        <inkml:traceFormat>
          <inkml:channel name="X" type="integer" min="-1600" max="3520" units="cm"/>
          <inkml:channel name="Y" type="integer" max="1200" units="cm"/>
          <inkml:channel name="T" type="integer" max="2.14748E9" units="dev"/>
        </inkml:traceFormat>
        <inkml:channelProperties>
          <inkml:channelProperty channel="X" name="resolution" value="75.62777" units="1/cm"/>
          <inkml:channelProperty channel="Y" name="resolution" value="28.36879" units="1/cm"/>
          <inkml:channelProperty channel="T" name="resolution" value="1" units="1/dev"/>
        </inkml:channelProperties>
      </inkml:inkSource>
      <inkml:timestamp xml:id="ts0" timeString="2017-11-22T17:49:13.179"/>
    </inkml:context>
    <inkml:brush xml:id="br0">
      <inkml:brushProperty name="width" value="0.23333" units="cm"/>
      <inkml:brushProperty name="height" value="0.46667" units="cm"/>
      <inkml:brushProperty name="color" value="#FFFF00"/>
      <inkml:brushProperty name="tip" value="rectangle"/>
      <inkml:brushProperty name="rasterOp" value="maskPen"/>
      <inkml:brushProperty name="fitToCurve" value="1"/>
    </inkml:brush>
  </inkml:definitions>
  <inkml:trace contextRef="#ctx0" brushRef="#br0">0 121 0,'26'0'140,"-26"0"-124,26 0-1,-26 0 1,27 0-16,-1 0 16,-26 0-16,27 0 15,-1 0-15,1 0 16,-1 0-16,-26 0 15,53 0-15,-53 0 16,27 0-16,-27 0 16,52 0-16,-52 0 15,27 0-15,-27 0 16,26 0-16,1 0 15,-27 0-15,26 0 16,-26 0-16,27 0 16,-1 0-1,-26 0-15,27 0 47,-1 0-31,-26 0-16,27 0 15,-1 0-15,-26 0 31,27 0 1,-27 0-32,26 0 15,0 0 1,-26 0 15,27 0-15,-27 0-1,26 0 1,-26 0-1,27 0 1,-1 0-16,-26 0 16,27 0-16,-27 0 15,26 0-15,1 0 16,-27 0-1,26 0-15,-26 0 16,0 0 0,27 0-1,-27 0 1,26 0-16,-26 0 15,26 0-15,-26 0 16,27 0-16,-27 0 16,26 0-1,1 0-15,-27 0 16,26-86-1,-26 86 1,53 0-16,-53 0 16,27 0-16,-27 0 15,26 0-15,-26 0 31,27 0-15,-1 0 15,-26 0-31,27 0 16,-27 0 31,26 0-47,0 0 31,-26 0-16,0 0 1,27 0 62,-27 0-62,26 0 46,-26 0-46,0 0-1,27 0-15,-1 0 109,-26 0-93,27 0 140,-27 0-94,26 0-46,1 0 0,-27 0-16,26 0 15</inkml:trace>
</inkml:ink>
</file>

<file path=ppt/ink/ink2.xml><?xml version="1.0" encoding="utf-8"?>
<inkml:ink xmlns:inkml="http://www.w3.org/2003/InkML">
  <inkml:definitions>
    <inkml:context xml:id="ctx0">
      <inkml:inkSource xml:id="inkSrc0">
        <inkml:traceFormat>
          <inkml:channel name="X" type="integer" min="-1600" max="3520" units="cm"/>
          <inkml:channel name="Y" type="integer" max="1200" units="cm"/>
          <inkml:channel name="T" type="integer" max="2.14748E9" units="dev"/>
        </inkml:traceFormat>
        <inkml:channelProperties>
          <inkml:channelProperty channel="X" name="resolution" value="75.62777" units="1/cm"/>
          <inkml:channelProperty channel="Y" name="resolution" value="28.36879" units="1/cm"/>
          <inkml:channelProperty channel="T" name="resolution" value="1" units="1/dev"/>
        </inkml:channelProperties>
      </inkml:inkSource>
      <inkml:timestamp xml:id="ts0" timeString="2017-11-22T17:49:43.028"/>
    </inkml:context>
    <inkml:brush xml:id="br0">
      <inkml:brushProperty name="width" value="0.23333" units="cm"/>
      <inkml:brushProperty name="height" value="0.46667" units="cm"/>
      <inkml:brushProperty name="color" value="#FFFF00"/>
      <inkml:brushProperty name="tip" value="rectangle"/>
      <inkml:brushProperty name="rasterOp" value="maskPen"/>
      <inkml:brushProperty name="fitToCurve" value="1"/>
    </inkml:brush>
  </inkml:definitions>
  <inkml:trace contextRef="#ctx0" brushRef="#br0">0 2 0,'0'0'156,"0"0"-156,26 0 16,-26 0-1,27 0 1,-27 0-16,26 0 16,-26 0-1,27 0-15,-1 0 16,-26 0-1,27 0-15,-27 0 16,26 0 0,1 0-1,-27 0 1,26 0-16,-26 0 15,27 27-15,-27-27 16,26 0-16,0 0 16,27 0-16,-26 0 15,-1 0-15,27 0 16,-53 0-16,27 0 15,-1 0-15,1 0 16,-27 0 46,26 0-46,-26 0 0,27 0-16,-27 0 15,26 0-15,0 0 16,-26 0-1,27 0 1,-27 0 0,26 0-16,-26 0 15,27 0-15,-1 0 16,-26 0-16,27 0 15,-27 0-15,26 0 16,1 0 0,-27 0-16,26 0 15,-26 0-15,27 0 16,-27 0-1,26 0-15,0 0 16,-26 0 0,27 0-16,-27 0 15,26 0 1,1 0-1,-27 0 1,26 0-16,-26 0 16,27 0-16,-27 0 15,26 0-15,1 0 16,-27 0-1,26 0 1,-26 0 0,27 0-1,-1 0-15,1 0 16,-27 0-16,0-27 15,26 27 1,0 0 62,-26 0-78,27 0 16,-27 0-1</inkml:trace>
</inkml:ink>
</file>

<file path=ppt/ink/ink3.xml><?xml version="1.0" encoding="utf-8"?>
<inkml:ink xmlns:inkml="http://www.w3.org/2003/InkML">
  <inkml:definitions>
    <inkml:context xml:id="ctx0">
      <inkml:inkSource xml:id="inkSrc0">
        <inkml:traceFormat>
          <inkml:channel name="X" type="integer" min="-1600" max="3520" units="cm"/>
          <inkml:channel name="Y" type="integer" max="1200" units="cm"/>
          <inkml:channel name="T" type="integer" max="2.14748E9" units="dev"/>
        </inkml:traceFormat>
        <inkml:channelProperties>
          <inkml:channelProperty channel="X" name="resolution" value="75.62777" units="1/cm"/>
          <inkml:channelProperty channel="Y" name="resolution" value="28.36879" units="1/cm"/>
          <inkml:channelProperty channel="T" name="resolution" value="1" units="1/dev"/>
        </inkml:channelProperties>
      </inkml:inkSource>
      <inkml:timestamp xml:id="ts0" timeString="2017-11-22T17:50:45.91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21 0,'0'0'47,"27"0"-31,-27 0-1,26 0-15,-26 0 16,0 0-16,27 0 15,-27 0 1,26 0-16,1 0 16,-1 0-16,-26 0 15,27 0 1,-1 0-16,-26 0 15,27 0 1,-27 0-16,52 0 16,1 0-16,-26 0 15,26 0-15,0 0 16,-27 0-16,1 0 15,-27 0 235,26 0-250,-26 0 16,26 0-16,-26 0 15,27 0-15,-1 0 16,1 0-16,-27 0 15,53 91-15,-53-91 16,26 0-16,-26 0 16,27 0 30,-1 0 32,-26 0-62,27 0-16,-27 0 16,53 91-16,-53-91 31,26 0-16,-26 0 17,26 0-32,1 0 15,-1 0-15,-26 0 16,53 0-16,-53 0 15,53 0-15,-53 0 16,27 0-16,-1 0 16,-26 0-16,27 0 15,-1 0-15,-26 0 16,26 0-1,-26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445B926-B8F4-402D-BA66-9AB5970BF4BF}" type="datetimeFigureOut">
              <a:rPr lang="en-US" smtClean="0"/>
              <a:pPr/>
              <a:t>2/1/2018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A96D2ED-501B-4749-A3F4-4AC2549A155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297543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3923240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21</a:t>
            </a:fld>
            <a:endParaRPr lang="en-US"/>
          </a:p>
        </p:txBody>
      </p:sp>
    </p:spTree>
    <p:extLst>
      <p:ext uri="{BB962C8B-B14F-4D97-AF65-F5344CB8AC3E}">
        <p14:creationId xmlns:p14="http://schemas.microsoft.com/office/powerpoint/2010/main" val="1602437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23</a:t>
            </a:fld>
            <a:endParaRPr lang="en-US"/>
          </a:p>
        </p:txBody>
      </p:sp>
    </p:spTree>
    <p:extLst>
      <p:ext uri="{BB962C8B-B14F-4D97-AF65-F5344CB8AC3E}">
        <p14:creationId xmlns:p14="http://schemas.microsoft.com/office/powerpoint/2010/main" val="329948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267933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2758884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26</a:t>
            </a:fld>
            <a:endParaRPr lang="en-US"/>
          </a:p>
        </p:txBody>
      </p:sp>
    </p:spTree>
    <p:extLst>
      <p:ext uri="{BB962C8B-B14F-4D97-AF65-F5344CB8AC3E}">
        <p14:creationId xmlns:p14="http://schemas.microsoft.com/office/powerpoint/2010/main" val="1295051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a:t>
            </a:fld>
            <a:endParaRPr lang="en-US"/>
          </a:p>
        </p:txBody>
      </p:sp>
    </p:spTree>
    <p:extLst>
      <p:ext uri="{BB962C8B-B14F-4D97-AF65-F5344CB8AC3E}">
        <p14:creationId xmlns:p14="http://schemas.microsoft.com/office/powerpoint/2010/main" val="307974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26544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29</a:t>
            </a:fld>
            <a:endParaRPr lang="en-US"/>
          </a:p>
        </p:txBody>
      </p:sp>
    </p:spTree>
    <p:extLst>
      <p:ext uri="{BB962C8B-B14F-4D97-AF65-F5344CB8AC3E}">
        <p14:creationId xmlns:p14="http://schemas.microsoft.com/office/powerpoint/2010/main" val="323653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30</a:t>
            </a:fld>
            <a:endParaRPr lang="en-US"/>
          </a:p>
        </p:txBody>
      </p:sp>
    </p:spTree>
    <p:extLst>
      <p:ext uri="{BB962C8B-B14F-4D97-AF65-F5344CB8AC3E}">
        <p14:creationId xmlns:p14="http://schemas.microsoft.com/office/powerpoint/2010/main" val="2929299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31</a:t>
            </a:fld>
            <a:endParaRPr lang="en-US"/>
          </a:p>
        </p:txBody>
      </p:sp>
    </p:spTree>
    <p:extLst>
      <p:ext uri="{BB962C8B-B14F-4D97-AF65-F5344CB8AC3E}">
        <p14:creationId xmlns:p14="http://schemas.microsoft.com/office/powerpoint/2010/main" val="1472578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32</a:t>
            </a:fld>
            <a:endParaRPr lang="en-US"/>
          </a:p>
        </p:txBody>
      </p:sp>
    </p:spTree>
    <p:extLst>
      <p:ext uri="{BB962C8B-B14F-4D97-AF65-F5344CB8AC3E}">
        <p14:creationId xmlns:p14="http://schemas.microsoft.com/office/powerpoint/2010/main" val="2548513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33</a:t>
            </a:fld>
            <a:endParaRPr lang="en-US"/>
          </a:p>
        </p:txBody>
      </p:sp>
    </p:spTree>
    <p:extLst>
      <p:ext uri="{BB962C8B-B14F-4D97-AF65-F5344CB8AC3E}">
        <p14:creationId xmlns:p14="http://schemas.microsoft.com/office/powerpoint/2010/main" val="1853419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34</a:t>
            </a:fld>
            <a:endParaRPr lang="en-US"/>
          </a:p>
        </p:txBody>
      </p:sp>
    </p:spTree>
    <p:extLst>
      <p:ext uri="{BB962C8B-B14F-4D97-AF65-F5344CB8AC3E}">
        <p14:creationId xmlns:p14="http://schemas.microsoft.com/office/powerpoint/2010/main" val="245896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35</a:t>
            </a:fld>
            <a:endParaRPr lang="en-US"/>
          </a:p>
        </p:txBody>
      </p:sp>
    </p:spTree>
    <p:extLst>
      <p:ext uri="{BB962C8B-B14F-4D97-AF65-F5344CB8AC3E}">
        <p14:creationId xmlns:p14="http://schemas.microsoft.com/office/powerpoint/2010/main" val="3906872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39</a:t>
            </a:fld>
            <a:endParaRPr lang="en-US"/>
          </a:p>
        </p:txBody>
      </p:sp>
    </p:spTree>
    <p:extLst>
      <p:ext uri="{BB962C8B-B14F-4D97-AF65-F5344CB8AC3E}">
        <p14:creationId xmlns:p14="http://schemas.microsoft.com/office/powerpoint/2010/main" val="16505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12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44">
              <a:defRPr>
                <a:solidFill>
                  <a:schemeClr val="tx1"/>
                </a:solidFill>
                <a:latin typeface="Arial" panose="020B0604020202020204" pitchFamily="34" charset="0"/>
              </a:defRPr>
            </a:lvl1pPr>
            <a:lvl2pPr marL="757066" indent="-291179" defTabSz="938244">
              <a:defRPr>
                <a:solidFill>
                  <a:schemeClr val="tx1"/>
                </a:solidFill>
                <a:latin typeface="Arial" panose="020B0604020202020204" pitchFamily="34" charset="0"/>
              </a:defRPr>
            </a:lvl2pPr>
            <a:lvl3pPr marL="1164717" indent="-232943" defTabSz="938244">
              <a:defRPr>
                <a:solidFill>
                  <a:schemeClr val="tx1"/>
                </a:solidFill>
                <a:latin typeface="Arial" panose="020B0604020202020204" pitchFamily="34" charset="0"/>
              </a:defRPr>
            </a:lvl3pPr>
            <a:lvl4pPr marL="1630604" indent="-232943" defTabSz="938244">
              <a:defRPr>
                <a:solidFill>
                  <a:schemeClr val="tx1"/>
                </a:solidFill>
                <a:latin typeface="Arial" panose="020B0604020202020204" pitchFamily="34" charset="0"/>
              </a:defRPr>
            </a:lvl4pPr>
            <a:lvl5pPr marL="2096491" indent="-232943" defTabSz="938244">
              <a:defRPr>
                <a:solidFill>
                  <a:schemeClr val="tx1"/>
                </a:solidFill>
                <a:latin typeface="Arial" panose="020B0604020202020204" pitchFamily="34" charset="0"/>
              </a:defRPr>
            </a:lvl5pPr>
            <a:lvl6pPr marL="2562377" indent="-232943" defTabSz="938244" eaLnBrk="0" fontAlgn="base" hangingPunct="0">
              <a:spcBef>
                <a:spcPct val="0"/>
              </a:spcBef>
              <a:spcAft>
                <a:spcPct val="0"/>
              </a:spcAft>
              <a:defRPr>
                <a:solidFill>
                  <a:schemeClr val="tx1"/>
                </a:solidFill>
                <a:latin typeface="Arial" panose="020B0604020202020204" pitchFamily="34" charset="0"/>
              </a:defRPr>
            </a:lvl6pPr>
            <a:lvl7pPr marL="3028264" indent="-232943" defTabSz="938244" eaLnBrk="0" fontAlgn="base" hangingPunct="0">
              <a:spcBef>
                <a:spcPct val="0"/>
              </a:spcBef>
              <a:spcAft>
                <a:spcPct val="0"/>
              </a:spcAft>
              <a:defRPr>
                <a:solidFill>
                  <a:schemeClr val="tx1"/>
                </a:solidFill>
                <a:latin typeface="Arial" panose="020B0604020202020204" pitchFamily="34" charset="0"/>
              </a:defRPr>
            </a:lvl7pPr>
            <a:lvl8pPr marL="3494151" indent="-232943" defTabSz="938244" eaLnBrk="0" fontAlgn="base" hangingPunct="0">
              <a:spcBef>
                <a:spcPct val="0"/>
              </a:spcBef>
              <a:spcAft>
                <a:spcPct val="0"/>
              </a:spcAft>
              <a:defRPr>
                <a:solidFill>
                  <a:schemeClr val="tx1"/>
                </a:solidFill>
                <a:latin typeface="Arial" panose="020B0604020202020204" pitchFamily="34" charset="0"/>
              </a:defRPr>
            </a:lvl8pPr>
            <a:lvl9pPr marL="3960038" indent="-232943" defTabSz="938244"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Presentation to Joint Committee on Technology</a:t>
            </a:r>
          </a:p>
        </p:txBody>
      </p:sp>
      <p:sp>
        <p:nvSpPr>
          <p:cNvPr id="512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44">
              <a:defRPr>
                <a:solidFill>
                  <a:schemeClr val="tx1"/>
                </a:solidFill>
                <a:latin typeface="Arial" panose="020B0604020202020204" pitchFamily="34" charset="0"/>
              </a:defRPr>
            </a:lvl1pPr>
            <a:lvl2pPr marL="757066" indent="-291179" defTabSz="938244">
              <a:defRPr>
                <a:solidFill>
                  <a:schemeClr val="tx1"/>
                </a:solidFill>
                <a:latin typeface="Arial" panose="020B0604020202020204" pitchFamily="34" charset="0"/>
              </a:defRPr>
            </a:lvl2pPr>
            <a:lvl3pPr marL="1164717" indent="-232943" defTabSz="938244">
              <a:defRPr>
                <a:solidFill>
                  <a:schemeClr val="tx1"/>
                </a:solidFill>
                <a:latin typeface="Arial" panose="020B0604020202020204" pitchFamily="34" charset="0"/>
              </a:defRPr>
            </a:lvl3pPr>
            <a:lvl4pPr marL="1630604" indent="-232943" defTabSz="938244">
              <a:defRPr>
                <a:solidFill>
                  <a:schemeClr val="tx1"/>
                </a:solidFill>
                <a:latin typeface="Arial" panose="020B0604020202020204" pitchFamily="34" charset="0"/>
              </a:defRPr>
            </a:lvl4pPr>
            <a:lvl5pPr marL="2096491" indent="-232943" defTabSz="938244">
              <a:defRPr>
                <a:solidFill>
                  <a:schemeClr val="tx1"/>
                </a:solidFill>
                <a:latin typeface="Arial" panose="020B0604020202020204" pitchFamily="34" charset="0"/>
              </a:defRPr>
            </a:lvl5pPr>
            <a:lvl6pPr marL="2562377" indent="-232943" defTabSz="938244" eaLnBrk="0" fontAlgn="base" hangingPunct="0">
              <a:spcBef>
                <a:spcPct val="0"/>
              </a:spcBef>
              <a:spcAft>
                <a:spcPct val="0"/>
              </a:spcAft>
              <a:defRPr>
                <a:solidFill>
                  <a:schemeClr val="tx1"/>
                </a:solidFill>
                <a:latin typeface="Arial" panose="020B0604020202020204" pitchFamily="34" charset="0"/>
              </a:defRPr>
            </a:lvl6pPr>
            <a:lvl7pPr marL="3028264" indent="-232943" defTabSz="938244" eaLnBrk="0" fontAlgn="base" hangingPunct="0">
              <a:spcBef>
                <a:spcPct val="0"/>
              </a:spcBef>
              <a:spcAft>
                <a:spcPct val="0"/>
              </a:spcAft>
              <a:defRPr>
                <a:solidFill>
                  <a:schemeClr val="tx1"/>
                </a:solidFill>
                <a:latin typeface="Arial" panose="020B0604020202020204" pitchFamily="34" charset="0"/>
              </a:defRPr>
            </a:lvl7pPr>
            <a:lvl8pPr marL="3494151" indent="-232943" defTabSz="938244" eaLnBrk="0" fontAlgn="base" hangingPunct="0">
              <a:spcBef>
                <a:spcPct val="0"/>
              </a:spcBef>
              <a:spcAft>
                <a:spcPct val="0"/>
              </a:spcAft>
              <a:defRPr>
                <a:solidFill>
                  <a:schemeClr val="tx1"/>
                </a:solidFill>
                <a:latin typeface="Arial" panose="020B0604020202020204" pitchFamily="34" charset="0"/>
              </a:defRPr>
            </a:lvl8pPr>
            <a:lvl9pPr marL="3960038" indent="-232943" defTabSz="938244"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12/9/2007 </a:t>
            </a:r>
          </a:p>
        </p:txBody>
      </p:sp>
      <p:sp>
        <p:nvSpPr>
          <p:cNvPr id="5120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44">
              <a:defRPr>
                <a:solidFill>
                  <a:schemeClr val="tx1"/>
                </a:solidFill>
                <a:latin typeface="Arial" panose="020B0604020202020204" pitchFamily="34" charset="0"/>
              </a:defRPr>
            </a:lvl1pPr>
            <a:lvl2pPr marL="757066" indent="-291179" defTabSz="938244">
              <a:defRPr>
                <a:solidFill>
                  <a:schemeClr val="tx1"/>
                </a:solidFill>
                <a:latin typeface="Arial" panose="020B0604020202020204" pitchFamily="34" charset="0"/>
              </a:defRPr>
            </a:lvl2pPr>
            <a:lvl3pPr marL="1164717" indent="-232943" defTabSz="938244">
              <a:defRPr>
                <a:solidFill>
                  <a:schemeClr val="tx1"/>
                </a:solidFill>
                <a:latin typeface="Arial" panose="020B0604020202020204" pitchFamily="34" charset="0"/>
              </a:defRPr>
            </a:lvl3pPr>
            <a:lvl4pPr marL="1630604" indent="-232943" defTabSz="938244">
              <a:defRPr>
                <a:solidFill>
                  <a:schemeClr val="tx1"/>
                </a:solidFill>
                <a:latin typeface="Arial" panose="020B0604020202020204" pitchFamily="34" charset="0"/>
              </a:defRPr>
            </a:lvl4pPr>
            <a:lvl5pPr marL="2096491" indent="-232943" defTabSz="938244">
              <a:defRPr>
                <a:solidFill>
                  <a:schemeClr val="tx1"/>
                </a:solidFill>
                <a:latin typeface="Arial" panose="020B0604020202020204" pitchFamily="34" charset="0"/>
              </a:defRPr>
            </a:lvl5pPr>
            <a:lvl6pPr marL="2562377" indent="-232943" defTabSz="938244" eaLnBrk="0" fontAlgn="base" hangingPunct="0">
              <a:spcBef>
                <a:spcPct val="0"/>
              </a:spcBef>
              <a:spcAft>
                <a:spcPct val="0"/>
              </a:spcAft>
              <a:defRPr>
                <a:solidFill>
                  <a:schemeClr val="tx1"/>
                </a:solidFill>
                <a:latin typeface="Arial" panose="020B0604020202020204" pitchFamily="34" charset="0"/>
              </a:defRPr>
            </a:lvl6pPr>
            <a:lvl7pPr marL="3028264" indent="-232943" defTabSz="938244" eaLnBrk="0" fontAlgn="base" hangingPunct="0">
              <a:spcBef>
                <a:spcPct val="0"/>
              </a:spcBef>
              <a:spcAft>
                <a:spcPct val="0"/>
              </a:spcAft>
              <a:defRPr>
                <a:solidFill>
                  <a:schemeClr val="tx1"/>
                </a:solidFill>
                <a:latin typeface="Arial" panose="020B0604020202020204" pitchFamily="34" charset="0"/>
              </a:defRPr>
            </a:lvl7pPr>
            <a:lvl8pPr marL="3494151" indent="-232943" defTabSz="938244" eaLnBrk="0" fontAlgn="base" hangingPunct="0">
              <a:spcBef>
                <a:spcPct val="0"/>
              </a:spcBef>
              <a:spcAft>
                <a:spcPct val="0"/>
              </a:spcAft>
              <a:defRPr>
                <a:solidFill>
                  <a:schemeClr val="tx1"/>
                </a:solidFill>
                <a:latin typeface="Arial" panose="020B0604020202020204" pitchFamily="34" charset="0"/>
              </a:defRPr>
            </a:lvl8pPr>
            <a:lvl9pPr marL="3960038" indent="-232943" defTabSz="938244"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WV Legislature Interim Meeting</a:t>
            </a:r>
          </a:p>
        </p:txBody>
      </p:sp>
      <p:sp>
        <p:nvSpPr>
          <p:cNvPr id="5120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44">
              <a:defRPr>
                <a:solidFill>
                  <a:schemeClr val="tx1"/>
                </a:solidFill>
                <a:latin typeface="Arial" panose="020B0604020202020204" pitchFamily="34" charset="0"/>
              </a:defRPr>
            </a:lvl1pPr>
            <a:lvl2pPr marL="757066" indent="-291179" defTabSz="938244">
              <a:defRPr>
                <a:solidFill>
                  <a:schemeClr val="tx1"/>
                </a:solidFill>
                <a:latin typeface="Arial" panose="020B0604020202020204" pitchFamily="34" charset="0"/>
              </a:defRPr>
            </a:lvl2pPr>
            <a:lvl3pPr marL="1164717" indent="-232943" defTabSz="938244">
              <a:defRPr>
                <a:solidFill>
                  <a:schemeClr val="tx1"/>
                </a:solidFill>
                <a:latin typeface="Arial" panose="020B0604020202020204" pitchFamily="34" charset="0"/>
              </a:defRPr>
            </a:lvl3pPr>
            <a:lvl4pPr marL="1630604" indent="-232943" defTabSz="938244">
              <a:defRPr>
                <a:solidFill>
                  <a:schemeClr val="tx1"/>
                </a:solidFill>
                <a:latin typeface="Arial" panose="020B0604020202020204" pitchFamily="34" charset="0"/>
              </a:defRPr>
            </a:lvl4pPr>
            <a:lvl5pPr marL="2096491" indent="-232943" defTabSz="938244">
              <a:defRPr>
                <a:solidFill>
                  <a:schemeClr val="tx1"/>
                </a:solidFill>
                <a:latin typeface="Arial" panose="020B0604020202020204" pitchFamily="34" charset="0"/>
              </a:defRPr>
            </a:lvl5pPr>
            <a:lvl6pPr marL="2562377" indent="-232943" defTabSz="938244" eaLnBrk="0" fontAlgn="base" hangingPunct="0">
              <a:spcBef>
                <a:spcPct val="0"/>
              </a:spcBef>
              <a:spcAft>
                <a:spcPct val="0"/>
              </a:spcAft>
              <a:defRPr>
                <a:solidFill>
                  <a:schemeClr val="tx1"/>
                </a:solidFill>
                <a:latin typeface="Arial" panose="020B0604020202020204" pitchFamily="34" charset="0"/>
              </a:defRPr>
            </a:lvl6pPr>
            <a:lvl7pPr marL="3028264" indent="-232943" defTabSz="938244" eaLnBrk="0" fontAlgn="base" hangingPunct="0">
              <a:spcBef>
                <a:spcPct val="0"/>
              </a:spcBef>
              <a:spcAft>
                <a:spcPct val="0"/>
              </a:spcAft>
              <a:defRPr>
                <a:solidFill>
                  <a:schemeClr val="tx1"/>
                </a:solidFill>
                <a:latin typeface="Arial" panose="020B0604020202020204" pitchFamily="34" charset="0"/>
              </a:defRPr>
            </a:lvl7pPr>
            <a:lvl8pPr marL="3494151" indent="-232943" defTabSz="938244" eaLnBrk="0" fontAlgn="base" hangingPunct="0">
              <a:spcBef>
                <a:spcPct val="0"/>
              </a:spcBef>
              <a:spcAft>
                <a:spcPct val="0"/>
              </a:spcAft>
              <a:defRPr>
                <a:solidFill>
                  <a:schemeClr val="tx1"/>
                </a:solidFill>
                <a:latin typeface="Arial" panose="020B0604020202020204" pitchFamily="34" charset="0"/>
              </a:defRPr>
            </a:lvl8pPr>
            <a:lvl9pPr marL="3960038" indent="-232943" defTabSz="938244" eaLnBrk="0" fontAlgn="base" hangingPunct="0">
              <a:spcBef>
                <a:spcPct val="0"/>
              </a:spcBef>
              <a:spcAft>
                <a:spcPct val="0"/>
              </a:spcAft>
              <a:defRPr>
                <a:solidFill>
                  <a:schemeClr val="tx1"/>
                </a:solidFill>
                <a:latin typeface="Arial" panose="020B0604020202020204" pitchFamily="34" charset="0"/>
              </a:defRPr>
            </a:lvl9pPr>
          </a:lstStyle>
          <a:p>
            <a:fld id="{203C33DE-D190-40E8-9247-F822599B6172}" type="slidenum">
              <a:rPr lang="en-US" altLang="en-US"/>
              <a:pPr/>
              <a:t>44</a:t>
            </a:fld>
            <a:endParaRPr lang="en-US" altLang="en-US"/>
          </a:p>
        </p:txBody>
      </p:sp>
    </p:spTree>
    <p:extLst>
      <p:ext uri="{BB962C8B-B14F-4D97-AF65-F5344CB8AC3E}">
        <p14:creationId xmlns:p14="http://schemas.microsoft.com/office/powerpoint/2010/main" val="186699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965675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6961C-AA68-4066-9C1C-9C94B73128C8}" type="slidenum">
              <a:rPr lang="en-US"/>
              <a:pPr/>
              <a:t>45</a:t>
            </a:fld>
            <a:endParaRPr lang="en-US"/>
          </a:p>
        </p:txBody>
      </p:sp>
      <p:sp>
        <p:nvSpPr>
          <p:cNvPr id="471042" name="Rectangle 2"/>
          <p:cNvSpPr>
            <a:spLocks noGrp="1" noRot="1" noChangeAspect="1" noChangeArrowheads="1" noTextEdit="1"/>
          </p:cNvSpPr>
          <p:nvPr>
            <p:ph type="sldImg"/>
          </p:nvPr>
        </p:nvSpPr>
        <p:spPr bwMode="auto">
          <a:xfrm>
            <a:off x="1300163" y="733425"/>
            <a:ext cx="4878387" cy="3659188"/>
          </a:xfrm>
          <a:prstGeom prst="rect">
            <a:avLst/>
          </a:prstGeom>
          <a:solidFill>
            <a:srgbClr val="FFFFFF"/>
          </a:solidFill>
          <a:ln>
            <a:solidFill>
              <a:srgbClr val="000000"/>
            </a:solidFill>
            <a:miter lim="800000"/>
            <a:headEnd/>
            <a:tailEnd/>
          </a:ln>
        </p:spPr>
      </p:sp>
      <p:sp>
        <p:nvSpPr>
          <p:cNvPr id="471043" name="Rectangle 3"/>
          <p:cNvSpPr>
            <a:spLocks noGrp="1" noChangeArrowheads="1"/>
          </p:cNvSpPr>
          <p:nvPr>
            <p:ph type="body" idx="1"/>
          </p:nvPr>
        </p:nvSpPr>
        <p:spPr bwMode="auto">
          <a:xfrm>
            <a:off x="998010" y="4636903"/>
            <a:ext cx="5481743" cy="4391580"/>
          </a:xfrm>
          <a:prstGeom prst="rect">
            <a:avLst/>
          </a:prstGeom>
          <a:solidFill>
            <a:srgbClr val="FFFFFF"/>
          </a:solidFill>
          <a:ln>
            <a:solidFill>
              <a:srgbClr val="000000"/>
            </a:solidFill>
            <a:miter lim="800000"/>
            <a:headEnd/>
            <a:tailEnd/>
          </a:ln>
        </p:spPr>
        <p:txBody>
          <a:bodyPr lIns="98496" tIns="49248" rIns="98496" bIns="49248"/>
          <a:lstStyle/>
          <a:p>
            <a:endParaRPr lang="en-US"/>
          </a:p>
        </p:txBody>
      </p:sp>
    </p:spTree>
    <p:extLst>
      <p:ext uri="{BB962C8B-B14F-4D97-AF65-F5344CB8AC3E}">
        <p14:creationId xmlns:p14="http://schemas.microsoft.com/office/powerpoint/2010/main" val="304365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49</a:t>
            </a:fld>
            <a:endParaRPr lang="en-US"/>
          </a:p>
        </p:txBody>
      </p:sp>
    </p:spTree>
    <p:extLst>
      <p:ext uri="{BB962C8B-B14F-4D97-AF65-F5344CB8AC3E}">
        <p14:creationId xmlns:p14="http://schemas.microsoft.com/office/powerpoint/2010/main" val="1329469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50</a:t>
            </a:fld>
            <a:endParaRPr lang="en-US"/>
          </a:p>
        </p:txBody>
      </p:sp>
    </p:spTree>
    <p:extLst>
      <p:ext uri="{BB962C8B-B14F-4D97-AF65-F5344CB8AC3E}">
        <p14:creationId xmlns:p14="http://schemas.microsoft.com/office/powerpoint/2010/main" val="2209871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53</a:t>
            </a:fld>
            <a:endParaRPr lang="en-US"/>
          </a:p>
        </p:txBody>
      </p:sp>
    </p:spTree>
    <p:extLst>
      <p:ext uri="{BB962C8B-B14F-4D97-AF65-F5344CB8AC3E}">
        <p14:creationId xmlns:p14="http://schemas.microsoft.com/office/powerpoint/2010/main" val="1136930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54</a:t>
            </a:fld>
            <a:endParaRPr lang="en-US"/>
          </a:p>
        </p:txBody>
      </p:sp>
    </p:spTree>
    <p:extLst>
      <p:ext uri="{BB962C8B-B14F-4D97-AF65-F5344CB8AC3E}">
        <p14:creationId xmlns:p14="http://schemas.microsoft.com/office/powerpoint/2010/main" val="1571127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55</a:t>
            </a:fld>
            <a:endParaRPr lang="en-US"/>
          </a:p>
        </p:txBody>
      </p:sp>
    </p:spTree>
    <p:extLst>
      <p:ext uri="{BB962C8B-B14F-4D97-AF65-F5344CB8AC3E}">
        <p14:creationId xmlns:p14="http://schemas.microsoft.com/office/powerpoint/2010/main" val="2012874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56</a:t>
            </a:fld>
            <a:endParaRPr lang="en-US"/>
          </a:p>
        </p:txBody>
      </p:sp>
    </p:spTree>
    <p:extLst>
      <p:ext uri="{BB962C8B-B14F-4D97-AF65-F5344CB8AC3E}">
        <p14:creationId xmlns:p14="http://schemas.microsoft.com/office/powerpoint/2010/main" val="2552205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62</a:t>
            </a:fld>
            <a:endParaRPr lang="en-US"/>
          </a:p>
        </p:txBody>
      </p:sp>
    </p:spTree>
    <p:extLst>
      <p:ext uri="{BB962C8B-B14F-4D97-AF65-F5344CB8AC3E}">
        <p14:creationId xmlns:p14="http://schemas.microsoft.com/office/powerpoint/2010/main" val="245896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63</a:t>
            </a:fld>
            <a:endParaRPr lang="en-US"/>
          </a:p>
        </p:txBody>
      </p:sp>
    </p:spTree>
    <p:extLst>
      <p:ext uri="{BB962C8B-B14F-4D97-AF65-F5344CB8AC3E}">
        <p14:creationId xmlns:p14="http://schemas.microsoft.com/office/powerpoint/2010/main" val="1259782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64</a:t>
            </a:fld>
            <a:endParaRPr lang="en-US"/>
          </a:p>
        </p:txBody>
      </p:sp>
    </p:spTree>
    <p:extLst>
      <p:ext uri="{BB962C8B-B14F-4D97-AF65-F5344CB8AC3E}">
        <p14:creationId xmlns:p14="http://schemas.microsoft.com/office/powerpoint/2010/main" val="317273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a:t>
            </a:fld>
            <a:endParaRPr lang="en-US"/>
          </a:p>
        </p:txBody>
      </p:sp>
    </p:spTree>
    <p:extLst>
      <p:ext uri="{BB962C8B-B14F-4D97-AF65-F5344CB8AC3E}">
        <p14:creationId xmlns:p14="http://schemas.microsoft.com/office/powerpoint/2010/main" val="969537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65</a:t>
            </a:fld>
            <a:endParaRPr lang="en-US"/>
          </a:p>
        </p:txBody>
      </p:sp>
    </p:spTree>
    <p:extLst>
      <p:ext uri="{BB962C8B-B14F-4D97-AF65-F5344CB8AC3E}">
        <p14:creationId xmlns:p14="http://schemas.microsoft.com/office/powerpoint/2010/main" val="2635723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109850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100352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14</a:t>
            </a:fld>
            <a:endParaRPr lang="en-US"/>
          </a:p>
        </p:txBody>
      </p:sp>
    </p:spTree>
    <p:extLst>
      <p:ext uri="{BB962C8B-B14F-4D97-AF65-F5344CB8AC3E}">
        <p14:creationId xmlns:p14="http://schemas.microsoft.com/office/powerpoint/2010/main" val="330511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1472510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241797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7696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90600" y="3938588"/>
            <a:ext cx="7696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t>10 June 2009</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WVAGP Tax Map Workshop</a:t>
            </a:r>
          </a:p>
        </p:txBody>
      </p:sp>
      <p:sp>
        <p:nvSpPr>
          <p:cNvPr id="7" name="Rectangle 7"/>
          <p:cNvSpPr>
            <a:spLocks noGrp="1" noChangeArrowheads="1"/>
          </p:cNvSpPr>
          <p:nvPr>
            <p:ph type="sldNum" sz="quarter" idx="12"/>
          </p:nvPr>
        </p:nvSpPr>
        <p:spPr>
          <a:ln/>
        </p:spPr>
        <p:txBody>
          <a:bodyPr/>
          <a:lstStyle>
            <a:lvl1pPr>
              <a:defRPr/>
            </a:lvl1pPr>
          </a:lstStyle>
          <a:p>
            <a:fld id="{83D901B2-ADDC-4CDD-89CB-4C87A7DB8FD7}" type="slidenum">
              <a:rPr lang="en-US" altLang="en-US"/>
              <a:pPr/>
              <a:t>‹#›</a:t>
            </a:fld>
            <a:endParaRPr lang="en-US" altLang="en-US"/>
          </a:p>
        </p:txBody>
      </p:sp>
    </p:spTree>
    <p:extLst>
      <p:ext uri="{BB962C8B-B14F-4D97-AF65-F5344CB8AC3E}">
        <p14:creationId xmlns:p14="http://schemas.microsoft.com/office/powerpoint/2010/main" val="2230687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E91AD0-A154-4618-A729-80F8A2DC318D}" type="datetimeFigureOut">
              <a:rPr lang="en-US" smtClean="0"/>
              <a:pPr/>
              <a:t>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E91AD0-A154-4618-A729-80F8A2DC318D}" type="datetimeFigureOut">
              <a:rPr lang="en-US" smtClean="0"/>
              <a:pPr/>
              <a:t>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E91AD0-A154-4618-A729-80F8A2DC318D}" type="datetimeFigureOut">
              <a:rPr lang="en-US" smtClean="0"/>
              <a:pPr/>
              <a:t>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91AD0-A154-4618-A729-80F8A2DC318D}" type="datetimeFigureOut">
              <a:rPr lang="en-US" smtClean="0"/>
              <a:pPr/>
              <a:t>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91AD0-A154-4618-A729-80F8A2DC318D}" type="datetimeFigureOut">
              <a:rPr lang="en-US" smtClean="0"/>
              <a:pPr/>
              <a:t>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91AD0-A154-4618-A729-80F8A2DC318D}" type="datetimeFigureOut">
              <a:rPr lang="en-US" smtClean="0"/>
              <a:pPr/>
              <a:t>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91AD0-A154-4618-A729-80F8A2DC318D}" type="datetimeFigureOut">
              <a:rPr lang="en-US" smtClean="0"/>
              <a:pPr/>
              <a:t>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47434-EB37-4311-A496-CE79E0B82A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mapwv.gov/flood/Map/?v=1&amp;pid=02-04-037M-0020-00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1.png"/><Relationship Id="rId7"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3.emf"/><Relationship Id="rId4" Type="http://schemas.openxmlformats.org/officeDocument/2006/relationships/customXml" Target="../ink/ink1.xml"/><Relationship Id="rId9" Type="http://schemas.openxmlformats.org/officeDocument/2006/relationships/image" Target="../media/image5.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data.wvgis.wvu.edu/pub/temp/FEMA/FRA/Ordinance/WV_Model_Ordinance_2016_FINAL_APPROVED_03-24-16.doc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mapwv.gov/flood/map/?wkid=102100&amp;x=-9086441&amp;y=4536103&amp;l=9&amp;v=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s://www.ccappraiser.com/sales_input.asp" TargetMode="External"/><Relationship Id="rId4" Type="http://schemas.openxmlformats.org/officeDocument/2006/relationships/hyperlink" Target="http://tnmap.tn.gov/assessment/"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www.fema.gov/media-library-data/1469146645661-31ad3f73def7066084e7ac5bfa145949/Flood_Risk_Assessment_Guidance_May_2016.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3" Type="http://schemas.openxmlformats.org/officeDocument/2006/relationships/hyperlink" Target="https://www.fema.gov/media-library-data/1493905477815-d794671adeed5beab6a6304d8ba0b207/633300_2017_CRS_Coordinators_Manual_508.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fema.gov/media-library-data/1493905477815-d794671adeed5beab6a6304d8ba0b207/633300_2017_CRS_Coordinators_Manual_508.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www.fema.gov/media-library-data/1493905477815-d794671adeed5beab6a6304d8ba0b207/633300_2017_CRS_Coordinators_Manual_508.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www.mapwv.gov/flood/map/?wkid=102100&amp;x=-8678481&amp;y=4788856&amp;l=11&amp;v=2"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56.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55.png"/><Relationship Id="rId9" Type="http://schemas.openxmlformats.org/officeDocument/2006/relationships/hyperlink" Target="http://www.mapwv.gov/flood/Map/?wkid=102100&amp;x=-8708265&amp;y=4811168&amp;l=12&amp;v=0"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apwv.gov/flood/map/?wkid=102100&amp;x=-8913234&amp;y=4793892&amp;l=9&amp;v=1" TargetMode="Externa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rcg.is/1K9D1z" TargetMode="Externa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104900"/>
            <a:ext cx="8763000" cy="4953000"/>
          </a:xfrm>
          <a:noFill/>
        </p:spPr>
        <p:txBody>
          <a:bodyPr>
            <a:normAutofit fontScale="25000" lnSpcReduction="20000"/>
          </a:bodyPr>
          <a:lstStyle/>
          <a:p>
            <a:r>
              <a:rPr lang="en-US" sz="6400" b="1" dirty="0" smtClean="0"/>
              <a:t>Flood Mapping Activity Updates</a:t>
            </a:r>
          </a:p>
          <a:p>
            <a:pPr lvl="1"/>
            <a:r>
              <a:rPr lang="en-US" sz="5600" dirty="0" smtClean="0"/>
              <a:t>Advisory A, Updated AE &amp; Restudies</a:t>
            </a:r>
          </a:p>
          <a:p>
            <a:pPr lvl="1"/>
            <a:r>
              <a:rPr lang="en-US" sz="5600" dirty="0" smtClean="0"/>
              <a:t>Lidar data delivery update</a:t>
            </a:r>
          </a:p>
          <a:p>
            <a:pPr lvl="1"/>
            <a:r>
              <a:rPr lang="en-US" sz="5600" dirty="0" smtClean="0"/>
              <a:t>Other Status Graphics</a:t>
            </a:r>
            <a:br>
              <a:rPr lang="en-US" sz="5600" dirty="0" smtClean="0"/>
            </a:br>
            <a:endParaRPr lang="en-US" sz="5600" dirty="0" smtClean="0"/>
          </a:p>
          <a:p>
            <a:r>
              <a:rPr lang="en-US" sz="6400" b="1" dirty="0" smtClean="0"/>
              <a:t>Quick Comparison of NFHL and WV Flood Tool </a:t>
            </a:r>
          </a:p>
          <a:p>
            <a:endParaRPr lang="en-US" sz="6400" dirty="0" smtClean="0"/>
          </a:p>
          <a:p>
            <a:r>
              <a:rPr lang="en-US" sz="6400" b="1" dirty="0" smtClean="0"/>
              <a:t>WV Flood Tool Planned Updates:  </a:t>
            </a:r>
            <a:r>
              <a:rPr lang="en-US" sz="5600" dirty="0" smtClean="0"/>
              <a:t>Flood Query Panel (new data flood data sources and updating query programming logic)</a:t>
            </a:r>
          </a:p>
          <a:p>
            <a:pPr lvl="1"/>
            <a:r>
              <a:rPr lang="en-US" sz="5600" dirty="0" smtClean="0"/>
              <a:t>Flood Zones</a:t>
            </a:r>
          </a:p>
          <a:p>
            <a:pPr lvl="2"/>
            <a:r>
              <a:rPr lang="en-US" sz="5600" dirty="0" smtClean="0"/>
              <a:t>Updated AE Floodplain Boundaries (</a:t>
            </a:r>
            <a:r>
              <a:rPr lang="en-US" sz="5600" dirty="0" err="1" smtClean="0"/>
              <a:t>e.g</a:t>
            </a:r>
            <a:r>
              <a:rPr lang="en-US" sz="5600" dirty="0" smtClean="0"/>
              <a:t>, Clear Fork &amp; Jefferson County pilot AE Non-Restudy)</a:t>
            </a:r>
          </a:p>
          <a:p>
            <a:pPr lvl="2"/>
            <a:r>
              <a:rPr lang="en-US" sz="5600" dirty="0" smtClean="0"/>
              <a:t>NFHL Moderate Flood Risk Zones (Shaded X, B)</a:t>
            </a:r>
          </a:p>
          <a:p>
            <a:pPr lvl="1"/>
            <a:r>
              <a:rPr lang="en-US" sz="5600" dirty="0" smtClean="0"/>
              <a:t>Flood Heights</a:t>
            </a:r>
          </a:p>
          <a:p>
            <a:pPr lvl="2"/>
            <a:r>
              <a:rPr lang="en-US" sz="5600" dirty="0" smtClean="0"/>
              <a:t>Base Flood Heights (e.g., Upper Mon Watershed Restudy)</a:t>
            </a:r>
          </a:p>
          <a:p>
            <a:pPr lvl="1"/>
            <a:r>
              <a:rPr lang="en-US" sz="5600" dirty="0" smtClean="0"/>
              <a:t>Composite Depth Grid</a:t>
            </a:r>
          </a:p>
          <a:p>
            <a:pPr lvl="2"/>
            <a:r>
              <a:rPr lang="en-US" sz="5600" dirty="0" smtClean="0"/>
              <a:t>Depth grids based on engineering models from various sources; goal is 5-ft. cell resolution statewide </a:t>
            </a:r>
          </a:p>
          <a:p>
            <a:pPr lvl="2"/>
            <a:r>
              <a:rPr lang="en-US" sz="5600" dirty="0" smtClean="0"/>
              <a:t>Other depth grids (USGS HWM, </a:t>
            </a:r>
            <a:r>
              <a:rPr lang="en-US" sz="5600" dirty="0" err="1" smtClean="0"/>
              <a:t>Hazus</a:t>
            </a:r>
            <a:r>
              <a:rPr lang="en-US" sz="5600" dirty="0" smtClean="0"/>
              <a:t>, EQL)</a:t>
            </a:r>
            <a:br>
              <a:rPr lang="en-US" sz="5600" dirty="0" smtClean="0"/>
            </a:br>
            <a:endParaRPr lang="en-US" sz="5600" dirty="0" smtClean="0"/>
          </a:p>
          <a:p>
            <a:r>
              <a:rPr lang="en-US" sz="6400" b="1" dirty="0" smtClean="0"/>
              <a:t>Model WV Ordinance for Advisory Zones</a:t>
            </a:r>
          </a:p>
          <a:p>
            <a:endParaRPr lang="en-US" sz="5600" dirty="0" smtClean="0"/>
          </a:p>
          <a:p>
            <a:r>
              <a:rPr lang="en-US" sz="6400" b="1" dirty="0" smtClean="0"/>
              <a:t>Reference Layers</a:t>
            </a:r>
            <a:r>
              <a:rPr lang="en-US" sz="6400" dirty="0" smtClean="0"/>
              <a:t> for WV Flood Tool (ground elevation, footprints, parcels)</a:t>
            </a:r>
            <a:br>
              <a:rPr lang="en-US" sz="6400" dirty="0" smtClean="0"/>
            </a:br>
            <a:endParaRPr lang="en-US" sz="6400" dirty="0" smtClean="0"/>
          </a:p>
          <a:p>
            <a:r>
              <a:rPr lang="en-US" sz="6400" b="1" dirty="0" smtClean="0"/>
              <a:t>HMGP Multi-Hazard Proposal</a:t>
            </a:r>
            <a:r>
              <a:rPr lang="en-US" sz="6400" dirty="0" smtClean="0"/>
              <a:t/>
            </a:r>
            <a:br>
              <a:rPr lang="en-US" sz="6400" dirty="0" smtClean="0"/>
            </a:br>
            <a:endParaRPr lang="en-US" sz="6400" dirty="0" smtClean="0"/>
          </a:p>
          <a:p>
            <a:r>
              <a:rPr lang="en-US" sz="6400" b="1" dirty="0" smtClean="0"/>
              <a:t>Other Topics</a:t>
            </a:r>
          </a:p>
          <a:p>
            <a:pPr marL="0" indent="0">
              <a:buNone/>
            </a:pPr>
            <a:endParaRPr lang="en-US" sz="5600" dirty="0"/>
          </a:p>
        </p:txBody>
      </p:sp>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 </a:t>
            </a:r>
            <a:r>
              <a:rPr lang="en-US" dirty="0" smtClean="0">
                <a:solidFill>
                  <a:srgbClr val="FFFF00"/>
                </a:solidFill>
                <a:latin typeface="Arial" panose="020B0604020202020204" pitchFamily="34" charset="0"/>
                <a:cs typeface="Arial" panose="020B0604020202020204" pitchFamily="34" charset="0"/>
              </a:rPr>
              <a:t>FUTURE DIRECTIONS</a:t>
            </a:r>
            <a:endParaRPr lang="en-US"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6705600" y="6248400"/>
            <a:ext cx="1905000" cy="369332"/>
          </a:xfrm>
          <a:prstGeom prst="rect">
            <a:avLst/>
          </a:prstGeom>
          <a:solidFill>
            <a:schemeClr val="accent6">
              <a:lumMod val="20000"/>
              <a:lumOff val="80000"/>
            </a:schemeClr>
          </a:solidFill>
        </p:spPr>
        <p:txBody>
          <a:bodyPr wrap="square" rtlCol="0">
            <a:spAutoFit/>
          </a:bodyPr>
          <a:lstStyle/>
          <a:p>
            <a:pPr algn="ctr"/>
            <a:r>
              <a:rPr lang="en-US" dirty="0" smtClean="0"/>
              <a:t>January 2018</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8381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Comparison of FEMA &amp; State Applications</a:t>
            </a:r>
            <a:endParaRPr lang="en-US" sz="3600" dirty="0">
              <a:solidFill>
                <a:schemeClr val="bg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35759308"/>
              </p:ext>
            </p:extLst>
          </p:nvPr>
        </p:nvGraphicFramePr>
        <p:xfrm>
          <a:off x="190500" y="914400"/>
          <a:ext cx="8763000" cy="5821680"/>
        </p:xfrm>
        <a:graphic>
          <a:graphicData uri="http://schemas.openxmlformats.org/drawingml/2006/table">
            <a:tbl>
              <a:tblPr firstRow="1" bandRow="1">
                <a:tableStyleId>{793D81CF-94F2-401A-BA57-92F5A7B2D0C5}</a:tableStyleId>
              </a:tblPr>
              <a:tblGrid>
                <a:gridCol w="1638300">
                  <a:extLst>
                    <a:ext uri="{9D8B030D-6E8A-4147-A177-3AD203B41FA5}">
                      <a16:colId xmlns:a16="http://schemas.microsoft.com/office/drawing/2014/main" val="2941676971"/>
                    </a:ext>
                  </a:extLst>
                </a:gridCol>
                <a:gridCol w="1960789">
                  <a:extLst>
                    <a:ext uri="{9D8B030D-6E8A-4147-A177-3AD203B41FA5}">
                      <a16:colId xmlns:a16="http://schemas.microsoft.com/office/drawing/2014/main" val="3914167402"/>
                    </a:ext>
                  </a:extLst>
                </a:gridCol>
                <a:gridCol w="5163911">
                  <a:extLst>
                    <a:ext uri="{9D8B030D-6E8A-4147-A177-3AD203B41FA5}">
                      <a16:colId xmlns:a16="http://schemas.microsoft.com/office/drawing/2014/main" val="2389858124"/>
                    </a:ext>
                  </a:extLst>
                </a:gridCol>
              </a:tblGrid>
              <a:tr h="370840">
                <a:tc>
                  <a:txBody>
                    <a:bodyPr/>
                    <a:lstStyle/>
                    <a:p>
                      <a:pPr algn="ct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solidFill>
                            <a:schemeClr val="tx1"/>
                          </a:solidFill>
                        </a:rPr>
                        <a:t>FEMA’s NFHL ArcGIS.com Web App.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400" dirty="0" smtClean="0">
                          <a:solidFill>
                            <a:schemeClr val="tx1"/>
                          </a:solidFill>
                        </a:rPr>
                        <a:t>WV Flood Tool (www.mapWV.gov/flood)</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19338269"/>
                  </a:ext>
                </a:extLst>
              </a:tr>
              <a:tr h="370840">
                <a:tc>
                  <a:txBody>
                    <a:bodyPr/>
                    <a:lstStyle/>
                    <a:p>
                      <a:r>
                        <a:rPr lang="en-US" sz="1200" b="0" dirty="0" smtClean="0"/>
                        <a:t>WV Application Programming and System Admin. Support</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More capacity and resources to sustain web application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200" dirty="0" smtClean="0"/>
                        <a:t>Limited capacity and resources to support</a:t>
                      </a:r>
                      <a:r>
                        <a:rPr lang="en-US" sz="1200" baseline="0" dirty="0" smtClean="0"/>
                        <a:t> a web application that is more complex in its presentation of different user views, query logic, external web services, and various flood and reference layers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36196712"/>
                  </a:ext>
                </a:extLst>
              </a:tr>
              <a:tr h="370840">
                <a:tc>
                  <a:txBody>
                    <a:bodyPr/>
                    <a:lstStyle/>
                    <a:p>
                      <a:r>
                        <a:rPr lang="en-US" sz="1200" b="0" dirty="0" smtClean="0"/>
                        <a:t>NFHL Regulatory</a:t>
                      </a:r>
                      <a:r>
                        <a:rPr lang="en-US" sz="1200" b="0" baseline="0" dirty="0" smtClean="0"/>
                        <a:t> Layers</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Authoritative source of all</a:t>
                      </a:r>
                      <a:r>
                        <a:rPr lang="en-US" sz="1200" baseline="0" dirty="0" smtClean="0"/>
                        <a:t> N</a:t>
                      </a:r>
                      <a:r>
                        <a:rPr lang="en-US" sz="1200" dirty="0" smtClean="0"/>
                        <a:t>FHL layers.  Most</a:t>
                      </a:r>
                      <a:r>
                        <a:rPr lang="en-US" sz="1200" baseline="0" dirty="0" smtClean="0"/>
                        <a:t> current.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200" dirty="0" smtClean="0"/>
                        <a:t>Web links to</a:t>
                      </a:r>
                      <a:r>
                        <a:rPr lang="en-US" sz="1200" baseline="0" dirty="0" smtClean="0"/>
                        <a:t> ArcGIS REST services</a:t>
                      </a:r>
                      <a:r>
                        <a:rPr lang="en-US" sz="1200" dirty="0" smtClean="0"/>
                        <a:t> or download copy of NFHL layers.  Ability to display preliminary flood</a:t>
                      </a:r>
                      <a:r>
                        <a:rPr lang="en-US" sz="1200" baseline="0" dirty="0" smtClean="0"/>
                        <a:t> layers.  Missing flood zone labels.  Moderate risk hazard zones (Shaded X, B) currently not displayed.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79866815"/>
                  </a:ext>
                </a:extLst>
              </a:tr>
              <a:tr h="3745663">
                <a:tc>
                  <a:txBody>
                    <a:bodyPr/>
                    <a:lstStyle/>
                    <a:p>
                      <a:r>
                        <a:rPr lang="en-US" sz="1200" b="0" dirty="0" smtClean="0"/>
                        <a:t>Customization</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Less customizable to state and local community</a:t>
                      </a:r>
                      <a:r>
                        <a:rPr lang="en-US" sz="1200" baseline="0" dirty="0" smtClean="0"/>
                        <a:t> preferences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200" dirty="0" smtClean="0"/>
                        <a:t>More customized</a:t>
                      </a:r>
                      <a:r>
                        <a:rPr lang="en-US" sz="1200" baseline="0" dirty="0" smtClean="0"/>
                        <a:t> to local floodplain management needs and data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User Views for Public, Expert, and Risk Reduction</a:t>
                      </a:r>
                    </a:p>
                    <a:p>
                      <a:pPr marL="285750" indent="-285750">
                        <a:buFont typeface="Arial" panose="020B0604020202020204" pitchFamily="34" charset="0"/>
                        <a:buChar char="•"/>
                      </a:pPr>
                      <a:r>
                        <a:rPr lang="en-US" sz="1200" baseline="0" dirty="0" smtClean="0"/>
                        <a:t>Query Panel Results </a:t>
                      </a:r>
                      <a:r>
                        <a:rPr lang="en-US" sz="1200" i="1" baseline="0" dirty="0" smtClean="0"/>
                        <a:t>(refer to Slides 14 &amp; 15)</a:t>
                      </a:r>
                    </a:p>
                    <a:p>
                      <a:pPr marL="285750" indent="-285750">
                        <a:buFont typeface="Arial" panose="020B0604020202020204" pitchFamily="34" charset="0"/>
                        <a:buChar char="•"/>
                      </a:pPr>
                      <a:r>
                        <a:rPr lang="en-US" sz="1200" baseline="0" dirty="0" smtClean="0"/>
                        <a:t>Data Layers </a:t>
                      </a:r>
                      <a:r>
                        <a:rPr lang="en-US" sz="1200" i="1" baseline="0" dirty="0" smtClean="0"/>
                        <a:t>(Slide 11)</a:t>
                      </a:r>
                    </a:p>
                    <a:p>
                      <a:pPr marL="742950" lvl="1" indent="-285750">
                        <a:buFont typeface="Wingdings" panose="05000000000000000000" pitchFamily="2" charset="2"/>
                        <a:buChar char="ü"/>
                      </a:pPr>
                      <a:r>
                        <a:rPr lang="en-US" sz="1100" baseline="0" dirty="0" smtClean="0"/>
                        <a:t>Group flood hazard layers together into single layer (SFHA, X-section, BFE)</a:t>
                      </a:r>
                    </a:p>
                    <a:p>
                      <a:pPr marL="742950" lvl="1" indent="-285750">
                        <a:buFont typeface="Wingdings" panose="05000000000000000000" pitchFamily="2" charset="2"/>
                        <a:buChar char="ü"/>
                      </a:pPr>
                      <a:r>
                        <a:rPr lang="en-US" sz="1100" baseline="0" dirty="0" smtClean="0"/>
                        <a:t>Revised Floodplain Boundaries:  Advisory A and Updated AE </a:t>
                      </a:r>
                      <a:r>
                        <a:rPr lang="en-US" sz="1100" i="1" baseline="0" dirty="0" smtClean="0"/>
                        <a:t>(Slides 27-32)</a:t>
                      </a:r>
                    </a:p>
                    <a:p>
                      <a:pPr marL="742950" lvl="1" indent="-285750">
                        <a:buFont typeface="Wingdings" panose="05000000000000000000" pitchFamily="2" charset="2"/>
                        <a:buChar char="ü"/>
                      </a:pPr>
                      <a:r>
                        <a:rPr lang="en-US" sz="1100" baseline="0" dirty="0" smtClean="0"/>
                        <a:t>Flood Height Data </a:t>
                      </a:r>
                      <a:r>
                        <a:rPr lang="en-US" sz="1100" i="1" baseline="0" dirty="0" smtClean="0"/>
                        <a:t>(Slides 17-18)</a:t>
                      </a:r>
                    </a:p>
                    <a:p>
                      <a:pPr marL="1200150" lvl="2" indent="-285750">
                        <a:buFont typeface="Courier New" panose="02070309020205020404" pitchFamily="49" charset="0"/>
                        <a:buChar char="o"/>
                      </a:pPr>
                      <a:r>
                        <a:rPr lang="en-US" sz="1100" baseline="0" dirty="0" smtClean="0"/>
                        <a:t>FIS profile images </a:t>
                      </a:r>
                    </a:p>
                    <a:p>
                      <a:pPr marL="1200150" lvl="2" indent="-285750">
                        <a:buFont typeface="Courier New" panose="02070309020205020404" pitchFamily="49" charset="0"/>
                        <a:buChar char="o"/>
                      </a:pPr>
                      <a:r>
                        <a:rPr lang="en-US" sz="1100" baseline="0" dirty="0" smtClean="0"/>
                        <a:t>Restudy BFE grids</a:t>
                      </a:r>
                    </a:p>
                    <a:p>
                      <a:pPr marL="1200150" lvl="2" indent="-285750">
                        <a:buFont typeface="Courier New" panose="02070309020205020404" pitchFamily="49" charset="0"/>
                        <a:buChar char="o"/>
                      </a:pPr>
                      <a:r>
                        <a:rPr lang="en-US" sz="1100" baseline="0" dirty="0" smtClean="0"/>
                        <a:t>A Zone Advisory Flood Heights (AFH) </a:t>
                      </a:r>
                    </a:p>
                    <a:p>
                      <a:pPr marL="742950" lvl="1" indent="-285750">
                        <a:buFont typeface="Wingdings" panose="05000000000000000000" pitchFamily="2" charset="2"/>
                        <a:buChar char="ü"/>
                      </a:pPr>
                      <a:r>
                        <a:rPr lang="en-US" sz="1100" baseline="0" dirty="0" smtClean="0"/>
                        <a:t>Water Depth Grids (HEC-RAS, </a:t>
                      </a:r>
                      <a:r>
                        <a:rPr lang="en-US" sz="1100" baseline="0" dirty="0" err="1" smtClean="0"/>
                        <a:t>Hazus</a:t>
                      </a:r>
                      <a:r>
                        <a:rPr lang="en-US" sz="1100" baseline="0" dirty="0" smtClean="0"/>
                        <a:t>, EQL, USGS Inundation) </a:t>
                      </a:r>
                      <a:r>
                        <a:rPr lang="en-US" sz="1100" i="1" baseline="0" dirty="0" smtClean="0"/>
                        <a:t>(Slides 19-21)</a:t>
                      </a:r>
                    </a:p>
                    <a:p>
                      <a:pPr marL="742950" lvl="1" indent="-285750">
                        <a:buFont typeface="Wingdings" panose="05000000000000000000" pitchFamily="2" charset="2"/>
                        <a:buChar char="ü"/>
                      </a:pPr>
                      <a:r>
                        <a:rPr lang="en-US" sz="1100" baseline="0" dirty="0" smtClean="0"/>
                        <a:t>State/Local Reference Layers </a:t>
                      </a:r>
                    </a:p>
                    <a:p>
                      <a:pPr marL="1200150" lvl="2" indent="-285750">
                        <a:buFont typeface="Courier New" panose="02070309020205020404" pitchFamily="49" charset="0"/>
                        <a:buChar char="o"/>
                      </a:pPr>
                      <a:r>
                        <a:rPr lang="en-US" sz="1100" baseline="0" dirty="0" smtClean="0"/>
                        <a:t>Parcels </a:t>
                      </a:r>
                      <a:r>
                        <a:rPr lang="en-US" sz="1100" i="1" baseline="0" dirty="0" smtClean="0"/>
                        <a:t>(Slides 37– 52) </a:t>
                      </a:r>
                    </a:p>
                    <a:p>
                      <a:pPr marL="1200150" lvl="2" indent="-285750">
                        <a:buFont typeface="Courier New" panose="02070309020205020404" pitchFamily="49" charset="0"/>
                        <a:buChar char="o"/>
                      </a:pPr>
                      <a:r>
                        <a:rPr lang="en-US" sz="1100" baseline="0" dirty="0" smtClean="0"/>
                        <a:t>Addresses</a:t>
                      </a:r>
                    </a:p>
                    <a:p>
                      <a:pPr marL="1200150" lvl="2" indent="-285750">
                        <a:buFont typeface="Courier New" panose="02070309020205020404" pitchFamily="49" charset="0"/>
                        <a:buChar char="o"/>
                      </a:pPr>
                      <a:r>
                        <a:rPr lang="en-US" sz="1100" baseline="0" dirty="0" smtClean="0"/>
                        <a:t>Leaf-Off Imagery</a:t>
                      </a:r>
                    </a:p>
                    <a:p>
                      <a:pPr marL="1200150" lvl="2" indent="-285750">
                        <a:buFont typeface="Courier New" panose="02070309020205020404" pitchFamily="49" charset="0"/>
                        <a:buChar char="o"/>
                      </a:pPr>
                      <a:r>
                        <a:rPr lang="en-US" sz="1100" baseline="0" dirty="0" smtClean="0"/>
                        <a:t>Building Footprints </a:t>
                      </a:r>
                      <a:r>
                        <a:rPr lang="en-US" sz="1100" i="1" baseline="0" dirty="0" smtClean="0"/>
                        <a:t>(Slide 35)</a:t>
                      </a:r>
                    </a:p>
                    <a:p>
                      <a:pPr marL="1200150" lvl="2" indent="-285750">
                        <a:buFont typeface="Courier New" panose="02070309020205020404" pitchFamily="49" charset="0"/>
                        <a:buChar char="o"/>
                      </a:pPr>
                      <a:r>
                        <a:rPr lang="en-US" sz="1100" baseline="0" dirty="0" smtClean="0"/>
                        <a:t>Ground Elevation (Hybrid SAMS-Lidar DEM) </a:t>
                      </a:r>
                      <a:r>
                        <a:rPr lang="en-US" sz="1100" i="1" baseline="0" dirty="0" smtClean="0"/>
                        <a:t>–  (Slide 34)</a:t>
                      </a:r>
                    </a:p>
                    <a:p>
                      <a:pPr marL="742950" lvl="1" indent="-285750">
                        <a:buFont typeface="Wingdings" panose="05000000000000000000" pitchFamily="2" charset="2"/>
                        <a:buChar char="ü"/>
                      </a:pPr>
                      <a:r>
                        <a:rPr lang="en-US" sz="1100" baseline="0" dirty="0" smtClean="0"/>
                        <a:t>External Web Data Services (USGS, WV DOT, WV DEP) – </a:t>
                      </a:r>
                      <a:r>
                        <a:rPr lang="en-US" sz="1100" i="1" baseline="0" dirty="0" smtClean="0"/>
                        <a:t>(Slide 11)</a:t>
                      </a:r>
                    </a:p>
                    <a:p>
                      <a:pPr marL="742950" lvl="1" indent="-285750">
                        <a:buFont typeface="Wingdings" panose="05000000000000000000" pitchFamily="2" charset="2"/>
                        <a:buChar char="ü"/>
                      </a:pPr>
                      <a:r>
                        <a:rPr lang="en-US" sz="1100" baseline="0" dirty="0" smtClean="0"/>
                        <a:t>More base map options (Multi-year imagery, </a:t>
                      </a:r>
                      <a:r>
                        <a:rPr lang="en-US" sz="1100" baseline="0" dirty="0" err="1" smtClean="0"/>
                        <a:t>hillshade</a:t>
                      </a:r>
                      <a:r>
                        <a:rPr lang="en-US" sz="1100" baseline="0" dirty="0" smtClean="0"/>
                        <a:t>, customized topographic, etc.)</a:t>
                      </a:r>
                    </a:p>
                    <a:p>
                      <a:pPr marL="742950" lvl="1" indent="-285750">
                        <a:buFont typeface="Wingdings" panose="05000000000000000000" pitchFamily="2" charset="2"/>
                        <a:buChar char="ü"/>
                      </a:pPr>
                      <a:r>
                        <a:rPr lang="en-US" sz="1100" baseline="0" dirty="0" smtClean="0"/>
                        <a:t>Risk Map Layers (e.g., building exposure, building loss estimates, and loss)</a:t>
                      </a:r>
                      <a:br>
                        <a:rPr lang="en-US" sz="1100" baseline="0" dirty="0" smtClean="0"/>
                      </a:br>
                      <a:r>
                        <a:rPr lang="en-US" sz="1100" i="1" baseline="0" dirty="0" smtClean="0"/>
                        <a:t>(Slides 55-60) </a:t>
                      </a:r>
                    </a:p>
                    <a:p>
                      <a:pPr marL="285750" lvl="0" indent="-285750">
                        <a:buFont typeface="Arial" panose="020B0604020202020204" pitchFamily="34" charset="0"/>
                        <a:buChar char="•"/>
                      </a:pPr>
                      <a:r>
                        <a:rPr lang="en-US" sz="1200" baseline="0" dirty="0" smtClean="0"/>
                        <a:t>3D Flood Visualizations </a:t>
                      </a:r>
                      <a:r>
                        <a:rPr lang="en-US" sz="1200" i="1" baseline="0" dirty="0" smtClean="0"/>
                        <a:t>(Slides 61-64)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51232453"/>
                  </a:ext>
                </a:extLst>
              </a:tr>
            </a:tbl>
          </a:graphicData>
        </a:graphic>
      </p:graphicFrame>
    </p:spTree>
    <p:extLst>
      <p:ext uri="{BB962C8B-B14F-4D97-AF65-F5344CB8AC3E}">
        <p14:creationId xmlns:p14="http://schemas.microsoft.com/office/powerpoint/2010/main" val="3123710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6544714"/>
            <a:ext cx="6172200" cy="381000"/>
          </a:xfrm>
        </p:spPr>
        <p:txBody>
          <a:bodyPr>
            <a:normAutofit fontScale="25000" lnSpcReduction="20000"/>
          </a:bodyPr>
          <a:lstStyle/>
          <a:p>
            <a:pPr>
              <a:buNone/>
            </a:pPr>
            <a:r>
              <a:rPr lang="en-US" sz="4800" i="1" dirty="0" smtClean="0">
                <a:solidFill>
                  <a:schemeClr val="tx2">
                    <a:lumMod val="50000"/>
                  </a:schemeClr>
                </a:solidFill>
                <a:latin typeface="Arial" panose="020B0604020202020204" pitchFamily="34" charset="0"/>
                <a:cs typeface="Arial" panose="020B0604020202020204" pitchFamily="34" charset="0"/>
              </a:rPr>
              <a:t>Italics Text </a:t>
            </a:r>
            <a:r>
              <a:rPr lang="en-US" sz="4800" dirty="0" smtClean="0">
                <a:solidFill>
                  <a:schemeClr val="tx2">
                    <a:lumMod val="50000"/>
                  </a:schemeClr>
                </a:solidFill>
                <a:latin typeface="Arial" panose="020B0604020202020204" pitchFamily="34" charset="0"/>
                <a:cs typeface="Arial" panose="020B0604020202020204" pitchFamily="34" charset="0"/>
              </a:rPr>
              <a:t>= To Be Added                    </a:t>
            </a:r>
            <a:r>
              <a:rPr lang="en-US" sz="4800" b="1" dirty="0" smtClean="0">
                <a:solidFill>
                  <a:schemeClr val="tx2">
                    <a:lumMod val="50000"/>
                  </a:schemeClr>
                </a:solidFill>
                <a:latin typeface="Arial" panose="020B0604020202020204" pitchFamily="34" charset="0"/>
                <a:cs typeface="Arial" panose="020B0604020202020204" pitchFamily="34" charset="0"/>
              </a:rPr>
              <a:t>*  </a:t>
            </a:r>
            <a:r>
              <a:rPr lang="en-US" sz="4800" dirty="0" smtClean="0">
                <a:solidFill>
                  <a:schemeClr val="tx2">
                    <a:lumMod val="50000"/>
                  </a:schemeClr>
                </a:solidFill>
                <a:latin typeface="Arial" panose="020B0604020202020204" pitchFamily="34" charset="0"/>
                <a:cs typeface="Arial" panose="020B0604020202020204" pitchFamily="34" charset="0"/>
              </a:rPr>
              <a:t>External Agency Web Map Services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8381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Layers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84735355"/>
              </p:ext>
            </p:extLst>
          </p:nvPr>
        </p:nvGraphicFramePr>
        <p:xfrm>
          <a:off x="380999" y="891540"/>
          <a:ext cx="8382001" cy="559983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733800">
                  <a:extLst>
                    <a:ext uri="{9D8B030D-6E8A-4147-A177-3AD203B41FA5}">
                      <a16:colId xmlns:a16="http://schemas.microsoft.com/office/drawing/2014/main" val="20000"/>
                    </a:ext>
                  </a:extLst>
                </a:gridCol>
                <a:gridCol w="1406106">
                  <a:extLst>
                    <a:ext uri="{9D8B030D-6E8A-4147-A177-3AD203B41FA5}">
                      <a16:colId xmlns:a16="http://schemas.microsoft.com/office/drawing/2014/main" val="20001"/>
                    </a:ext>
                  </a:extLst>
                </a:gridCol>
                <a:gridCol w="1489494">
                  <a:extLst>
                    <a:ext uri="{9D8B030D-6E8A-4147-A177-3AD203B41FA5}">
                      <a16:colId xmlns:a16="http://schemas.microsoft.com/office/drawing/2014/main" val="20002"/>
                    </a:ext>
                  </a:extLst>
                </a:gridCol>
                <a:gridCol w="1752601">
                  <a:extLst>
                    <a:ext uri="{9D8B030D-6E8A-4147-A177-3AD203B41FA5}">
                      <a16:colId xmlns:a16="http://schemas.microsoft.com/office/drawing/2014/main" val="20003"/>
                    </a:ext>
                  </a:extLst>
                </a:gridCol>
              </a:tblGrid>
              <a:tr h="609600">
                <a:tc>
                  <a:txBody>
                    <a:bodyPr/>
                    <a:lstStyle/>
                    <a:p>
                      <a:r>
                        <a:rPr lang="en-US" sz="1600" dirty="0" smtClean="0"/>
                        <a:t>FLOOD LAYERS</a:t>
                      </a:r>
                      <a:endParaRPr lang="en-US" sz="1600" i="0" dirty="0"/>
                    </a:p>
                  </a:txBody>
                  <a:tcPr/>
                </a:tc>
                <a:tc>
                  <a:txBody>
                    <a:bodyPr/>
                    <a:lstStyle/>
                    <a:p>
                      <a:pPr algn="ctr"/>
                      <a:r>
                        <a:rPr lang="en-US" sz="1600" dirty="0" smtClean="0"/>
                        <a:t>Public View</a:t>
                      </a:r>
                      <a:br>
                        <a:rPr lang="en-US" sz="1600" dirty="0" smtClean="0"/>
                      </a:br>
                      <a:r>
                        <a:rPr lang="en-US" sz="1400" i="1" dirty="0" smtClean="0">
                          <a:solidFill>
                            <a:schemeClr val="tx2">
                              <a:lumMod val="50000"/>
                            </a:schemeClr>
                          </a:solidFill>
                        </a:rPr>
                        <a:t>for</a:t>
                      </a:r>
                      <a:r>
                        <a:rPr lang="en-US" sz="1400" i="1" baseline="0" dirty="0" smtClean="0">
                          <a:solidFill>
                            <a:schemeClr val="tx2">
                              <a:lumMod val="50000"/>
                            </a:schemeClr>
                          </a:solidFill>
                        </a:rPr>
                        <a:t> general public</a:t>
                      </a:r>
                      <a:endParaRPr lang="en-US" sz="1400" i="1" dirty="0">
                        <a:solidFill>
                          <a:schemeClr val="tx2">
                            <a:lumMod val="50000"/>
                          </a:schemeClr>
                        </a:solidFill>
                      </a:endParaRPr>
                    </a:p>
                  </a:txBody>
                  <a:tcPr/>
                </a:tc>
                <a:tc>
                  <a:txBody>
                    <a:bodyPr/>
                    <a:lstStyle/>
                    <a:p>
                      <a:pPr algn="ctr"/>
                      <a:r>
                        <a:rPr lang="en-US" sz="1600" dirty="0" smtClean="0"/>
                        <a:t>Expert View </a:t>
                      </a:r>
                    </a:p>
                    <a:p>
                      <a:pPr algn="ctr"/>
                      <a:r>
                        <a:rPr lang="en-US" sz="1400" i="1" dirty="0" smtClean="0">
                          <a:solidFill>
                            <a:schemeClr val="tx2">
                              <a:lumMod val="50000"/>
                            </a:schemeClr>
                          </a:solidFill>
                        </a:rPr>
                        <a:t>for</a:t>
                      </a:r>
                      <a:r>
                        <a:rPr lang="en-US" sz="1400" i="1" baseline="0" dirty="0" smtClean="0">
                          <a:solidFill>
                            <a:schemeClr val="tx2">
                              <a:lumMod val="50000"/>
                            </a:schemeClr>
                          </a:solidFill>
                        </a:rPr>
                        <a:t> floodplain  managers</a:t>
                      </a:r>
                      <a:endParaRPr lang="en-US" sz="1400" dirty="0"/>
                    </a:p>
                  </a:txBody>
                  <a:tcPr/>
                </a:tc>
                <a:tc>
                  <a:txBody>
                    <a:bodyPr/>
                    <a:lstStyle/>
                    <a:p>
                      <a:pPr algn="ctr"/>
                      <a:r>
                        <a:rPr lang="en-US" sz="1600" dirty="0" err="1" smtClean="0"/>
                        <a:t>RiskMAP</a:t>
                      </a:r>
                      <a:r>
                        <a:rPr lang="en-US" sz="1600" dirty="0" smtClean="0"/>
                        <a:t>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solidFill>
                            <a:schemeClr val="tx2">
                              <a:lumMod val="50000"/>
                            </a:schemeClr>
                          </a:solidFill>
                        </a:rPr>
                        <a:t>for</a:t>
                      </a:r>
                      <a:r>
                        <a:rPr lang="en-US" sz="1400" i="1" baseline="0" dirty="0" smtClean="0">
                          <a:solidFill>
                            <a:schemeClr val="tx2">
                              <a:lumMod val="50000"/>
                            </a:schemeClr>
                          </a:solidFill>
                        </a:rPr>
                        <a:t> flood risk reduction efforts</a:t>
                      </a:r>
                      <a:endParaRPr lang="en-US" sz="1400" dirty="0"/>
                    </a:p>
                  </a:txBody>
                  <a:tcPr/>
                </a:tc>
                <a:extLst>
                  <a:ext uri="{0D108BD9-81ED-4DB2-BD59-A6C34878D82A}">
                    <a16:rowId xmlns:a16="http://schemas.microsoft.com/office/drawing/2014/main" val="10000"/>
                  </a:ext>
                </a:extLst>
              </a:tr>
              <a:tr h="1905000">
                <a:tc>
                  <a:txBody>
                    <a:bodyPr/>
                    <a:lstStyle/>
                    <a:p>
                      <a:r>
                        <a:rPr lang="en-US" sz="1600" b="1" dirty="0" smtClean="0"/>
                        <a:t>Flood Hazard Layers</a:t>
                      </a:r>
                    </a:p>
                    <a:p>
                      <a:pPr lvl="0">
                        <a:buFont typeface="Arial" pitchFamily="34" charset="0"/>
                        <a:buChar char="•"/>
                      </a:pPr>
                      <a:r>
                        <a:rPr lang="en-US" sz="1400" baseline="0" dirty="0" smtClean="0"/>
                        <a:t>  Flood Hazard Zones (9 status conditions)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t>  Panel Index (link to FEMA issued map)</a:t>
                      </a:r>
                    </a:p>
                    <a:p>
                      <a:pPr lvl="0">
                        <a:buFont typeface="Arial" pitchFamily="34" charset="0"/>
                        <a:buChar char="•"/>
                      </a:pPr>
                      <a:r>
                        <a:rPr lang="en-US" sz="1400" baseline="0" dirty="0" smtClean="0"/>
                        <a:t>  X-Sections / BFE’s</a:t>
                      </a:r>
                    </a:p>
                    <a:p>
                      <a:pPr lvl="0">
                        <a:buFont typeface="Arial" pitchFamily="34" charset="0"/>
                        <a:buChar char="•"/>
                      </a:pPr>
                      <a:r>
                        <a:rPr lang="en-US" sz="1400" i="0" baseline="0" dirty="0" smtClean="0"/>
                        <a:t>  LOMAs / LOMRs*</a:t>
                      </a:r>
                    </a:p>
                    <a:p>
                      <a:pPr lvl="0">
                        <a:buFont typeface="Arial" pitchFamily="34" charset="0"/>
                        <a:buChar char="•"/>
                      </a:pPr>
                      <a:r>
                        <a:rPr lang="en-US" sz="1400" i="0" baseline="0" dirty="0" smtClean="0"/>
                        <a:t>  Structures, Levees, Mile Markers*</a:t>
                      </a:r>
                    </a:p>
                    <a:p>
                      <a:pPr lvl="0">
                        <a:buFont typeface="Arial" pitchFamily="34" charset="0"/>
                        <a:buChar char="•"/>
                      </a:pPr>
                      <a:r>
                        <a:rPr lang="en-US" sz="1400" baseline="0" dirty="0" smtClean="0"/>
                        <a:t>  </a:t>
                      </a:r>
                      <a:r>
                        <a:rPr lang="en-US" sz="1400" i="1" baseline="0" dirty="0" smtClean="0"/>
                        <a:t>Updated Floodplain Boundaries</a:t>
                      </a:r>
                    </a:p>
                    <a:p>
                      <a:pPr lvl="0">
                        <a:buFont typeface="Arial" pitchFamily="34" charset="0"/>
                        <a:buChar char="•"/>
                      </a:pPr>
                      <a:r>
                        <a:rPr lang="en-US" sz="1400" baseline="0" dirty="0" smtClean="0"/>
                        <a:t>  Flood Height Values (</a:t>
                      </a:r>
                      <a:r>
                        <a:rPr lang="en-US" sz="1400" i="1" baseline="0" dirty="0" smtClean="0"/>
                        <a:t>BFE</a:t>
                      </a:r>
                      <a:r>
                        <a:rPr lang="en-US" sz="1400" baseline="0" dirty="0" smtClean="0"/>
                        <a:t> and AFH)</a:t>
                      </a:r>
                    </a:p>
                    <a:p>
                      <a:pPr lvl="0">
                        <a:buFont typeface="Arial" pitchFamily="34" charset="0"/>
                        <a:buChar char="•"/>
                      </a:pPr>
                      <a:r>
                        <a:rPr lang="en-US" sz="1400" baseline="0" dirty="0" smtClean="0"/>
                        <a:t>  </a:t>
                      </a:r>
                      <a:r>
                        <a:rPr lang="en-US" sz="1400" i="1" baseline="0" dirty="0" smtClean="0"/>
                        <a:t>Political Areas/CRS Communities</a:t>
                      </a:r>
                      <a:endParaRPr lang="en-US" sz="1600" i="1" dirty="0"/>
                    </a:p>
                  </a:txBody>
                  <a:tcPr/>
                </a:tc>
                <a:tc>
                  <a:txBody>
                    <a:bodyPr/>
                    <a:lstStyle/>
                    <a:p>
                      <a:pPr algn="ctr"/>
                      <a:endParaRPr lang="en-US" sz="1400" dirty="0" smtClean="0"/>
                    </a:p>
                    <a:p>
                      <a:pPr algn="ctr"/>
                      <a:r>
                        <a:rPr lang="en-US" sz="1400" dirty="0" smtClean="0"/>
                        <a:t>Yes</a:t>
                      </a:r>
                    </a:p>
                    <a:p>
                      <a:pPr algn="ctr"/>
                      <a:r>
                        <a:rPr lang="en-US" sz="1400" dirty="0" smtClean="0"/>
                        <a:t>Yes</a:t>
                      </a:r>
                    </a:p>
                    <a:p>
                      <a:pPr algn="ctr"/>
                      <a:r>
                        <a:rPr lang="en-US" sz="1400" dirty="0" smtClean="0"/>
                        <a:t>No</a:t>
                      </a:r>
                    </a:p>
                    <a:p>
                      <a:pPr algn="ctr"/>
                      <a:r>
                        <a:rPr lang="en-US" sz="1400" dirty="0" smtClean="0"/>
                        <a:t>No</a:t>
                      </a:r>
                      <a:br>
                        <a:rPr lang="en-US" sz="1400" dirty="0" smtClean="0"/>
                      </a:br>
                      <a:r>
                        <a:rPr lang="en-US" sz="1400" dirty="0" smtClean="0"/>
                        <a:t>No</a:t>
                      </a:r>
                    </a:p>
                    <a:p>
                      <a:pPr algn="ctr"/>
                      <a:r>
                        <a:rPr lang="en-US" sz="1400" dirty="0" smtClean="0"/>
                        <a:t>No</a:t>
                      </a:r>
                      <a:endParaRPr lang="en-US" sz="1400" dirty="0"/>
                    </a:p>
                    <a:p>
                      <a:pPr algn="ctr"/>
                      <a:r>
                        <a:rPr lang="en-US" sz="1400" dirty="0" smtClean="0"/>
                        <a:t>No</a:t>
                      </a:r>
                    </a:p>
                    <a:p>
                      <a:pPr algn="ctr"/>
                      <a:r>
                        <a:rPr lang="en-US" sz="1400" i="1" dirty="0" smtClean="0"/>
                        <a:t>Yes</a:t>
                      </a:r>
                    </a:p>
                  </a:txBody>
                  <a:tcPr/>
                </a:tc>
                <a:tc>
                  <a:txBody>
                    <a:bodyPr/>
                    <a:lstStyle/>
                    <a:p>
                      <a:pPr algn="ctr"/>
                      <a:endParaRPr lang="en-US" sz="1400" dirty="0" smtClean="0"/>
                    </a:p>
                    <a:p>
                      <a:pPr algn="ctr"/>
                      <a:r>
                        <a:rPr lang="en-US" sz="1400" dirty="0" smtClean="0"/>
                        <a:t>Yes</a:t>
                      </a:r>
                    </a:p>
                    <a:p>
                      <a:pPr algn="ctr"/>
                      <a:r>
                        <a:rPr lang="en-US" sz="1400" dirty="0" smtClean="0"/>
                        <a:t>Yes</a:t>
                      </a:r>
                    </a:p>
                    <a:p>
                      <a:pPr algn="ctr"/>
                      <a:r>
                        <a:rPr lang="en-US" sz="1400" dirty="0" smtClean="0"/>
                        <a:t>Yes</a:t>
                      </a:r>
                    </a:p>
                    <a:p>
                      <a:pPr algn="ctr"/>
                      <a:r>
                        <a:rPr lang="en-US" sz="1400" dirty="0" smtClean="0"/>
                        <a:t>Yes</a:t>
                      </a:r>
                    </a:p>
                    <a:p>
                      <a:pPr algn="ctr"/>
                      <a:r>
                        <a:rPr lang="en-US" sz="1400" dirty="0" smtClean="0"/>
                        <a:t>Yes</a:t>
                      </a:r>
                    </a:p>
                    <a:p>
                      <a:pPr algn="ctr"/>
                      <a:r>
                        <a:rPr lang="en-US" sz="1400" i="1" dirty="0" smtClean="0"/>
                        <a:t>Yes</a:t>
                      </a:r>
                    </a:p>
                    <a:p>
                      <a:pPr algn="ctr"/>
                      <a:r>
                        <a:rPr lang="en-US" sz="1400" dirty="0" smtClean="0"/>
                        <a:t>Yes</a:t>
                      </a:r>
                    </a:p>
                    <a:p>
                      <a:pPr algn="ctr"/>
                      <a:r>
                        <a:rPr lang="en-US" sz="1400" i="1" dirty="0" smtClean="0"/>
                        <a:t>Yes</a:t>
                      </a:r>
                      <a:endParaRPr lang="en-US" sz="1400" i="1" dirty="0"/>
                    </a:p>
                  </a:txBody>
                  <a:tcPr/>
                </a:tc>
                <a:tc>
                  <a:txBody>
                    <a:bodyPr/>
                    <a:lstStyle/>
                    <a:p>
                      <a:pPr algn="ctr"/>
                      <a:endParaRPr lang="en-US" sz="1600" dirty="0" smtClean="0"/>
                    </a:p>
                    <a:p>
                      <a:pPr algn="ctr"/>
                      <a:r>
                        <a:rPr lang="en-US" sz="1400" dirty="0" smtClean="0"/>
                        <a:t>Yes</a:t>
                      </a:r>
                    </a:p>
                    <a:p>
                      <a:pPr algn="ctr"/>
                      <a:r>
                        <a:rPr lang="en-US" sz="1400" dirty="0" smtClean="0"/>
                        <a:t>Yes</a:t>
                      </a:r>
                    </a:p>
                    <a:p>
                      <a:pPr algn="ctr"/>
                      <a:r>
                        <a:rPr lang="en-US" sz="1400" i="1"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smtClean="0"/>
                        <a:t>Yes</a:t>
                      </a:r>
                      <a:endParaRPr lang="en-US" sz="1600" i="1" dirty="0"/>
                    </a:p>
                  </a:txBody>
                  <a:tcPr/>
                </a:tc>
                <a:extLst>
                  <a:ext uri="{0D108BD9-81ED-4DB2-BD59-A6C34878D82A}">
                    <a16:rowId xmlns:a16="http://schemas.microsoft.com/office/drawing/2014/main" val="10001"/>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Flood Risk</a:t>
                      </a:r>
                    </a:p>
                    <a:p>
                      <a:pPr lvl="0">
                        <a:buFont typeface="Arial" pitchFamily="34" charset="0"/>
                        <a:buChar char="•"/>
                      </a:pPr>
                      <a:r>
                        <a:rPr lang="en-US" sz="1400" baseline="0" dirty="0" smtClean="0"/>
                        <a:t>  Flood Water Depths (HEC-RAS models)</a:t>
                      </a:r>
                    </a:p>
                    <a:p>
                      <a:pPr lvl="0">
                        <a:buFont typeface="Arial" pitchFamily="34" charset="0"/>
                        <a:buChar char="•"/>
                      </a:pPr>
                      <a:r>
                        <a:rPr lang="en-US" sz="1400" baseline="0" dirty="0" smtClean="0"/>
                        <a:t>  Other Water Depths (USGS HWM, </a:t>
                      </a:r>
                      <a:r>
                        <a:rPr lang="en-US" sz="1400" baseline="0" dirty="0" err="1" smtClean="0"/>
                        <a:t>Hazus</a:t>
                      </a:r>
                      <a:r>
                        <a:rPr lang="en-US" sz="1400" baseline="0" dirty="0" smtClean="0"/>
                        <a:t>, EQL) </a:t>
                      </a:r>
                    </a:p>
                    <a:p>
                      <a:pPr lvl="0">
                        <a:buFont typeface="Arial" pitchFamily="34" charset="0"/>
                        <a:buChar char="•"/>
                      </a:pPr>
                      <a:r>
                        <a:rPr lang="en-US" sz="1400" baseline="0" dirty="0" smtClean="0"/>
                        <a:t>  </a:t>
                      </a:r>
                      <a:r>
                        <a:rPr lang="en-US" sz="1400" i="0" baseline="0" dirty="0" smtClean="0"/>
                        <a:t>Historical High-Water Marks (points) </a:t>
                      </a:r>
                    </a:p>
                    <a:p>
                      <a:pPr lvl="0">
                        <a:buFont typeface="Arial" pitchFamily="34" charset="0"/>
                        <a:buChar char="•"/>
                      </a:pPr>
                      <a:r>
                        <a:rPr lang="en-US" sz="1400" baseline="0" dirty="0" smtClean="0"/>
                        <a:t>  </a:t>
                      </a:r>
                      <a:r>
                        <a:rPr lang="en-US" sz="1400" i="1" baseline="0" dirty="0" smtClean="0"/>
                        <a:t>Site-Specific Flood Risk Assessment Data</a:t>
                      </a:r>
                    </a:p>
                    <a:p>
                      <a:pPr lvl="0">
                        <a:buFont typeface="Arial" pitchFamily="34" charset="0"/>
                        <a:buChar char="•"/>
                      </a:pPr>
                      <a:r>
                        <a:rPr lang="en-US" sz="1400" baseline="0" dirty="0" smtClean="0"/>
                        <a:t>  </a:t>
                      </a:r>
                      <a:r>
                        <a:rPr lang="en-US" sz="1400" i="1" baseline="0" dirty="0" smtClean="0"/>
                        <a:t>Historical Flood/Dam/Levee Inundation Maps</a:t>
                      </a:r>
                    </a:p>
                    <a:p>
                      <a:pPr lvl="0" algn="l">
                        <a:buFont typeface="Arial" pitchFamily="34" charset="0"/>
                        <a:buChar char="•"/>
                      </a:pPr>
                      <a:r>
                        <a:rPr lang="en-US" sz="1400" i="1" baseline="0" dirty="0" smtClean="0"/>
                        <a:t>  Flood Elevation Certificates (Putnam Co. Pilot)</a:t>
                      </a:r>
                      <a:endParaRPr lang="en-US" sz="1600" i="0" dirty="0"/>
                    </a:p>
                  </a:txBody>
                  <a:tcPr/>
                </a:tc>
                <a:tc>
                  <a:txBody>
                    <a:bodyPr/>
                    <a:lstStyle/>
                    <a:p>
                      <a:pPr algn="ctr"/>
                      <a:endParaRPr lang="en-US" sz="1400" dirty="0" smtClean="0"/>
                    </a:p>
                    <a:p>
                      <a:pPr algn="ctr"/>
                      <a:r>
                        <a:rPr lang="en-US" sz="1400" dirty="0" smtClean="0"/>
                        <a:t>No</a:t>
                      </a:r>
                    </a:p>
                    <a:p>
                      <a:pPr algn="ctr"/>
                      <a:r>
                        <a:rPr lang="en-US" sz="1400" dirty="0" smtClean="0"/>
                        <a:t>No</a:t>
                      </a:r>
                    </a:p>
                    <a:p>
                      <a:pPr algn="ctr"/>
                      <a:r>
                        <a:rPr lang="en-US" sz="1400" dirty="0" smtClean="0"/>
                        <a:t>No</a:t>
                      </a:r>
                    </a:p>
                    <a:p>
                      <a:pPr algn="ctr"/>
                      <a:r>
                        <a:rPr lang="en-US" sz="1400" dirty="0" smtClean="0"/>
                        <a:t>No</a:t>
                      </a:r>
                    </a:p>
                    <a:p>
                      <a:pPr algn="ctr"/>
                      <a:r>
                        <a:rPr lang="en-US" sz="1400" dirty="0" smtClean="0"/>
                        <a:t>No</a:t>
                      </a:r>
                    </a:p>
                    <a:p>
                      <a:pPr algn="ctr"/>
                      <a:r>
                        <a:rPr lang="en-US" sz="1400" dirty="0" smtClean="0"/>
                        <a:t>No</a:t>
                      </a:r>
                      <a:endParaRPr lang="en-US" sz="1400" dirty="0"/>
                    </a:p>
                  </a:txBody>
                  <a:tcPr/>
                </a:tc>
                <a:tc>
                  <a:txBody>
                    <a:bodyPr/>
                    <a:lstStyle/>
                    <a:p>
                      <a:pPr algn="ctr"/>
                      <a:endParaRPr lang="en-US" sz="1400" dirty="0" smtClean="0"/>
                    </a:p>
                    <a:p>
                      <a:pPr algn="ctr"/>
                      <a:r>
                        <a:rPr lang="en-US" sz="1400" dirty="0" smtClean="0"/>
                        <a:t>Yes</a:t>
                      </a:r>
                    </a:p>
                    <a:p>
                      <a:pPr algn="ctr"/>
                      <a:r>
                        <a:rPr lang="en-US" sz="1400" dirty="0" smtClean="0"/>
                        <a:t>No</a:t>
                      </a:r>
                    </a:p>
                    <a:p>
                      <a:pPr algn="ctr"/>
                      <a:r>
                        <a:rPr lang="en-US" sz="1400" dirty="0" smtClean="0"/>
                        <a:t>No</a:t>
                      </a:r>
                    </a:p>
                    <a:p>
                      <a:pPr algn="ctr"/>
                      <a:r>
                        <a:rPr lang="en-US" sz="1400" dirty="0" smtClean="0"/>
                        <a:t>No</a:t>
                      </a:r>
                    </a:p>
                    <a:p>
                      <a:pPr algn="ctr"/>
                      <a:r>
                        <a:rPr lang="en-US" sz="1400" dirty="0" smtClean="0"/>
                        <a:t>No</a:t>
                      </a:r>
                    </a:p>
                    <a:p>
                      <a:pPr algn="ctr"/>
                      <a:r>
                        <a:rPr lang="en-US" sz="1400" i="1" dirty="0" smtClean="0"/>
                        <a:t>Yes</a:t>
                      </a:r>
                      <a:endParaRPr lang="en-US" sz="1400" i="1" dirty="0"/>
                    </a:p>
                  </a:txBody>
                  <a:tcPr/>
                </a:tc>
                <a:tc>
                  <a:txBody>
                    <a:bodyPr/>
                    <a:lstStyle/>
                    <a:p>
                      <a:pPr algn="ctr"/>
                      <a:endParaRPr lang="en-US" sz="1400" dirty="0" smtClean="0"/>
                    </a:p>
                    <a:p>
                      <a:pPr algn="ctr"/>
                      <a:r>
                        <a:rPr lang="en-US" sz="1400" dirty="0" smtClean="0"/>
                        <a:t>Yes</a:t>
                      </a:r>
                    </a:p>
                    <a:p>
                      <a:pPr algn="ctr"/>
                      <a:r>
                        <a:rPr lang="en-US" sz="1400" dirty="0" smtClean="0"/>
                        <a:t>Yes</a:t>
                      </a:r>
                    </a:p>
                    <a:p>
                      <a:pPr algn="ctr"/>
                      <a:r>
                        <a:rPr lang="en-US" sz="1400" dirty="0" smtClean="0"/>
                        <a:t>Yes</a:t>
                      </a:r>
                    </a:p>
                    <a:p>
                      <a:pPr algn="ctr"/>
                      <a:r>
                        <a:rPr lang="en-US" sz="1400" i="1" dirty="0" smtClean="0"/>
                        <a:t>Yes</a:t>
                      </a:r>
                    </a:p>
                    <a:p>
                      <a:pPr algn="ctr"/>
                      <a:r>
                        <a:rPr lang="en-US" sz="1400" i="1" dirty="0" smtClean="0"/>
                        <a:t>Yes</a:t>
                      </a:r>
                    </a:p>
                    <a:p>
                      <a:pPr algn="ctr"/>
                      <a:r>
                        <a:rPr lang="en-US" sz="1400" i="1" dirty="0" smtClean="0"/>
                        <a:t>Yes</a:t>
                      </a:r>
                      <a:endParaRPr lang="en-US" sz="1400" i="1" dirty="0"/>
                    </a:p>
                  </a:txBody>
                  <a:tcPr/>
                </a:tc>
                <a:extLst>
                  <a:ext uri="{0D108BD9-81ED-4DB2-BD59-A6C34878D82A}">
                    <a16:rowId xmlns:a16="http://schemas.microsoft.com/office/drawing/2014/main" val="2608970644"/>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Property Mitigation</a:t>
                      </a:r>
                    </a:p>
                    <a:p>
                      <a:pPr lvl="0">
                        <a:buFont typeface="Arial" pitchFamily="34" charset="0"/>
                        <a:buChar char="•"/>
                      </a:pPr>
                      <a:r>
                        <a:rPr lang="en-US" sz="1400" baseline="0" dirty="0" smtClean="0"/>
                        <a:t>  </a:t>
                      </a:r>
                      <a:r>
                        <a:rPr lang="en-US" sz="1400" kern="1200" dirty="0" smtClean="0">
                          <a:solidFill>
                            <a:schemeClr val="dk1"/>
                          </a:solidFill>
                          <a:latin typeface="+mn-lt"/>
                          <a:ea typeface="+mn-ea"/>
                          <a:cs typeface="+mn-cs"/>
                        </a:rPr>
                        <a:t>Mitigated Structures/Buyout Properties</a:t>
                      </a:r>
                      <a:endParaRPr lang="en-US" sz="1400" baseline="0" dirty="0" smtClean="0"/>
                    </a:p>
                  </a:txBody>
                  <a:tcPr/>
                </a:tc>
                <a:tc>
                  <a:txBody>
                    <a:bodyPr/>
                    <a:lstStyle/>
                    <a:p>
                      <a:pPr algn="ctr"/>
                      <a:endParaRPr lang="en-US" sz="1400" dirty="0" smtClean="0"/>
                    </a:p>
                    <a:p>
                      <a:pPr algn="ctr"/>
                      <a:r>
                        <a:rPr lang="en-US" sz="1400" dirty="0" smtClean="0"/>
                        <a:t>No</a:t>
                      </a:r>
                      <a:endParaRPr lang="en-US" sz="1400" dirty="0"/>
                    </a:p>
                  </a:txBody>
                  <a:tcPr/>
                </a:tc>
                <a:tc>
                  <a:txBody>
                    <a:bodyPr/>
                    <a:lstStyle/>
                    <a:p>
                      <a:pPr algn="ctr"/>
                      <a:endParaRPr lang="en-US" sz="1400" dirty="0" smtClean="0"/>
                    </a:p>
                    <a:p>
                      <a:pPr algn="ctr"/>
                      <a:r>
                        <a:rPr lang="en-US" sz="1400" dirty="0" smtClean="0"/>
                        <a:t>Yes</a:t>
                      </a:r>
                      <a:endParaRPr lang="en-US" sz="1400" dirty="0"/>
                    </a:p>
                  </a:txBody>
                  <a:tcPr/>
                </a:tc>
                <a:tc>
                  <a:txBody>
                    <a:bodyPr/>
                    <a:lstStyle/>
                    <a:p>
                      <a:pPr algn="ctr"/>
                      <a:endParaRPr lang="en-US" sz="1400" dirty="0" smtClean="0"/>
                    </a:p>
                    <a:p>
                      <a:pPr algn="ctr"/>
                      <a:r>
                        <a:rPr lang="en-US" sz="1400" dirty="0" smtClean="0"/>
                        <a:t>Yes</a:t>
                      </a:r>
                      <a:endParaRPr lang="en-US" sz="1400" dirty="0"/>
                    </a:p>
                  </a:txBody>
                  <a:tcPr/>
                </a:tc>
                <a:extLst>
                  <a:ext uri="{0D108BD9-81ED-4DB2-BD59-A6C34878D82A}">
                    <a16:rowId xmlns:a16="http://schemas.microsoft.com/office/drawing/2014/main" val="10002"/>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Flood Prediction</a:t>
                      </a:r>
                    </a:p>
                    <a:p>
                      <a:pPr lvl="0">
                        <a:buFont typeface="Arial" pitchFamily="34" charset="0"/>
                        <a:buChar char="•"/>
                      </a:pPr>
                      <a:r>
                        <a:rPr lang="en-US" sz="1400" i="0" baseline="0" dirty="0" smtClean="0"/>
                        <a:t> USGS </a:t>
                      </a:r>
                      <a:r>
                        <a:rPr lang="en-US" sz="1400" i="0" kern="1200" dirty="0" smtClean="0">
                          <a:solidFill>
                            <a:schemeClr val="dk1"/>
                          </a:solidFill>
                          <a:latin typeface="+mn-lt"/>
                          <a:ea typeface="+mn-ea"/>
                          <a:cs typeface="+mn-cs"/>
                        </a:rPr>
                        <a:t>Real-Time Stream Gages*</a:t>
                      </a:r>
                    </a:p>
                  </a:txBody>
                  <a:tcPr/>
                </a:tc>
                <a:tc>
                  <a:txBody>
                    <a:bodyPr/>
                    <a:lstStyle/>
                    <a:p>
                      <a:pPr algn="ctr"/>
                      <a:endParaRPr lang="en-US" sz="1400" dirty="0" smtClean="0"/>
                    </a:p>
                    <a:p>
                      <a:pPr algn="ctr"/>
                      <a:r>
                        <a:rPr lang="en-US" sz="1400" dirty="0" smtClean="0"/>
                        <a:t>No</a:t>
                      </a:r>
                      <a:endParaRPr lang="en-US" sz="1400" dirty="0"/>
                    </a:p>
                  </a:txBody>
                  <a:tcPr/>
                </a:tc>
                <a:tc>
                  <a:txBody>
                    <a:bodyPr/>
                    <a:lstStyle/>
                    <a:p>
                      <a:pPr algn="ctr"/>
                      <a:endParaRPr lang="en-US" sz="1400" dirty="0" smtClean="0"/>
                    </a:p>
                    <a:p>
                      <a:pPr algn="ctr"/>
                      <a:r>
                        <a:rPr lang="en-US" sz="1400" dirty="0" smtClean="0"/>
                        <a:t>Yes</a:t>
                      </a:r>
                      <a:endParaRPr lang="en-US" sz="1400" dirty="0"/>
                    </a:p>
                  </a:txBody>
                  <a:tcPr/>
                </a:tc>
                <a:tc>
                  <a:txBody>
                    <a:bodyPr/>
                    <a:lstStyle/>
                    <a:p>
                      <a:pPr algn="ctr"/>
                      <a:endParaRPr lang="en-US" sz="1400" dirty="0" smtClean="0"/>
                    </a:p>
                    <a:p>
                      <a:pPr algn="ctr"/>
                      <a:r>
                        <a:rPr lang="en-US" sz="1400" i="0" dirty="0" smtClean="0"/>
                        <a:t>Yes</a:t>
                      </a:r>
                      <a:endParaRPr lang="en-US" sz="1400" i="0" dirty="0"/>
                    </a:p>
                  </a:txBody>
                  <a:tcPr/>
                </a:tc>
                <a:extLst>
                  <a:ext uri="{0D108BD9-81ED-4DB2-BD59-A6C34878D82A}">
                    <a16:rowId xmlns:a16="http://schemas.microsoft.com/office/drawing/2014/main" val="4172957063"/>
                  </a:ext>
                </a:extLst>
              </a:tr>
            </a:tbl>
          </a:graphicData>
        </a:graphic>
      </p:graphicFrame>
    </p:spTree>
    <p:extLst>
      <p:ext uri="{BB962C8B-B14F-4D97-AF65-F5344CB8AC3E}">
        <p14:creationId xmlns:p14="http://schemas.microsoft.com/office/powerpoint/2010/main" val="2563004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Updates Planned </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203067"/>
            <a:ext cx="8382000" cy="4816733"/>
          </a:xfrm>
          <a:solidFill>
            <a:schemeClr val="accent1">
              <a:lumMod val="20000"/>
              <a:lumOff val="80000"/>
            </a:schemeClr>
          </a:solidFill>
        </p:spPr>
        <p:txBody>
          <a:bodyPr>
            <a:normAutofit lnSpcReduction="10000"/>
          </a:bodyPr>
          <a:lstStyle/>
          <a:p>
            <a:r>
              <a:rPr lang="en-US" sz="4400" dirty="0" smtClean="0"/>
              <a:t>Data </a:t>
            </a:r>
            <a:r>
              <a:rPr lang="en-US" sz="4400" dirty="0"/>
              <a:t>Layer Development for WV Flood Tool</a:t>
            </a:r>
          </a:p>
          <a:p>
            <a:pPr lvl="1"/>
            <a:r>
              <a:rPr lang="en-US" sz="3000" dirty="0"/>
              <a:t>Addition and enhancements of flood data layers (e.g., BFE </a:t>
            </a:r>
            <a:r>
              <a:rPr lang="en-US" sz="3000" dirty="0" smtClean="0"/>
              <a:t>Flood </a:t>
            </a:r>
            <a:r>
              <a:rPr lang="en-US" sz="3000" dirty="0"/>
              <a:t>H</a:t>
            </a:r>
            <a:r>
              <a:rPr lang="en-US" sz="3000" dirty="0" smtClean="0"/>
              <a:t>eights </a:t>
            </a:r>
            <a:r>
              <a:rPr lang="en-US" sz="3000" dirty="0"/>
              <a:t>and </a:t>
            </a:r>
            <a:r>
              <a:rPr lang="en-US" sz="3000" dirty="0" smtClean="0"/>
              <a:t>Updated AE depth Grids</a:t>
            </a:r>
            <a:r>
              <a:rPr lang="en-US" sz="3000" dirty="0"/>
              <a:t>) </a:t>
            </a:r>
          </a:p>
          <a:p>
            <a:pPr lvl="1"/>
            <a:r>
              <a:rPr lang="en-US" sz="3000" dirty="0"/>
              <a:t>Improving data flow of </a:t>
            </a:r>
            <a:r>
              <a:rPr lang="en-US" sz="3000" dirty="0" smtClean="0"/>
              <a:t>NFHL </a:t>
            </a:r>
            <a:r>
              <a:rPr lang="en-US" sz="3000" dirty="0"/>
              <a:t>layer updates to WV Flood Tool</a:t>
            </a:r>
          </a:p>
          <a:p>
            <a:pPr lvl="1"/>
            <a:r>
              <a:rPr lang="en-US" sz="3000" dirty="0"/>
              <a:t>Ensuring no data integrity issues exist between NFHL and WV Flood Tool layers</a:t>
            </a:r>
            <a:endParaRPr lang="en-US" sz="2200" dirty="0"/>
          </a:p>
        </p:txBody>
      </p:sp>
      <p:sp>
        <p:nvSpPr>
          <p:cNvPr id="2" name="TextBox 1"/>
          <p:cNvSpPr txBox="1"/>
          <p:nvPr/>
        </p:nvSpPr>
        <p:spPr>
          <a:xfrm>
            <a:off x="1121833" y="6248400"/>
            <a:ext cx="6900333" cy="369332"/>
          </a:xfrm>
          <a:prstGeom prst="rect">
            <a:avLst/>
          </a:prstGeom>
          <a:noFill/>
        </p:spPr>
        <p:txBody>
          <a:bodyPr wrap="square" rtlCol="0">
            <a:spAutoFit/>
          </a:bodyPr>
          <a:lstStyle/>
          <a:p>
            <a:r>
              <a:rPr lang="en-US" b="1" i="1" dirty="0" smtClean="0"/>
              <a:t>New </a:t>
            </a:r>
            <a:r>
              <a:rPr lang="en-US" b="1" i="1" dirty="0"/>
              <a:t>data flood data sources and updating query programming </a:t>
            </a:r>
            <a:r>
              <a:rPr lang="en-US" b="1" i="1" dirty="0" smtClean="0"/>
              <a:t>logic</a:t>
            </a:r>
            <a:endParaRPr lang="en-US" i="1" dirty="0"/>
          </a:p>
        </p:txBody>
      </p:sp>
    </p:spTree>
    <p:extLst>
      <p:ext uri="{BB962C8B-B14F-4D97-AF65-F5344CB8AC3E}">
        <p14:creationId xmlns:p14="http://schemas.microsoft.com/office/powerpoint/2010/main" val="1580719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Updates Planned </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203067"/>
            <a:ext cx="8382000" cy="4816733"/>
          </a:xfrm>
          <a:solidFill>
            <a:schemeClr val="accent1">
              <a:lumMod val="20000"/>
              <a:lumOff val="80000"/>
            </a:schemeClr>
          </a:solidFill>
        </p:spPr>
        <p:txBody>
          <a:bodyPr>
            <a:normAutofit fontScale="40000" lnSpcReduction="20000"/>
          </a:bodyPr>
          <a:lstStyle/>
          <a:p>
            <a:r>
              <a:rPr lang="en-US" sz="7000" b="1" dirty="0"/>
              <a:t>WV Flood Tool Update:  Flood Query </a:t>
            </a:r>
            <a:r>
              <a:rPr lang="en-US" sz="7000" b="1" dirty="0" smtClean="0"/>
              <a:t>Panel</a:t>
            </a:r>
            <a:br>
              <a:rPr lang="en-US" sz="7000" b="1" dirty="0" smtClean="0"/>
            </a:br>
            <a:r>
              <a:rPr lang="en-US" sz="7000" b="1" dirty="0" smtClean="0"/>
              <a:t> </a:t>
            </a:r>
          </a:p>
          <a:p>
            <a:pPr lvl="1"/>
            <a:r>
              <a:rPr lang="en-US" sz="6000" b="1" dirty="0" smtClean="0"/>
              <a:t>Flood Zones</a:t>
            </a:r>
          </a:p>
          <a:p>
            <a:pPr lvl="2"/>
            <a:r>
              <a:rPr lang="en-US" sz="6000" dirty="0" smtClean="0"/>
              <a:t>Updated </a:t>
            </a:r>
            <a:r>
              <a:rPr lang="en-US" sz="6000" dirty="0"/>
              <a:t>AE </a:t>
            </a:r>
            <a:r>
              <a:rPr lang="en-US" sz="6000" dirty="0" smtClean="0"/>
              <a:t>Floodplain Boundary </a:t>
            </a:r>
            <a:r>
              <a:rPr lang="en-US" sz="6000" dirty="0"/>
              <a:t>(</a:t>
            </a:r>
            <a:r>
              <a:rPr lang="en-US" sz="6000" dirty="0" err="1"/>
              <a:t>e.g</a:t>
            </a:r>
            <a:r>
              <a:rPr lang="en-US" sz="6000" dirty="0"/>
              <a:t>, Clear Fork &amp; Jefferson County pilot AE Non-Restudy)</a:t>
            </a:r>
          </a:p>
          <a:p>
            <a:pPr lvl="2"/>
            <a:r>
              <a:rPr lang="en-US" sz="6000" dirty="0" smtClean="0"/>
              <a:t>NFHL </a:t>
            </a:r>
            <a:r>
              <a:rPr lang="en-US" sz="6000" dirty="0"/>
              <a:t>Moderate Flood Risk Zones (Shaded X, B)</a:t>
            </a:r>
          </a:p>
          <a:p>
            <a:pPr lvl="1"/>
            <a:r>
              <a:rPr lang="en-US" sz="6000" b="1" dirty="0"/>
              <a:t>Flood Heights</a:t>
            </a:r>
          </a:p>
          <a:p>
            <a:pPr lvl="2"/>
            <a:r>
              <a:rPr lang="en-US" sz="6000" dirty="0"/>
              <a:t>Base Flood Heights (e.g., Upper Mon Watershed Restudy)</a:t>
            </a:r>
          </a:p>
          <a:p>
            <a:pPr lvl="1"/>
            <a:r>
              <a:rPr lang="en-US" sz="6000" b="1" dirty="0"/>
              <a:t>Composite </a:t>
            </a:r>
            <a:r>
              <a:rPr lang="en-US" sz="6000" b="1" dirty="0" smtClean="0"/>
              <a:t>Depth Grid </a:t>
            </a:r>
            <a:endParaRPr lang="en-US" sz="6000" b="1" dirty="0"/>
          </a:p>
          <a:p>
            <a:pPr lvl="2"/>
            <a:r>
              <a:rPr lang="en-US" sz="6000" dirty="0" smtClean="0"/>
              <a:t>Model-backed Depth Grids from </a:t>
            </a:r>
            <a:r>
              <a:rPr lang="en-US" sz="6000" dirty="0"/>
              <a:t>various sources; 5-ft. cell resolution statewide </a:t>
            </a:r>
          </a:p>
          <a:p>
            <a:pPr lvl="2"/>
            <a:r>
              <a:rPr lang="en-US" sz="6000" dirty="0"/>
              <a:t>Other depth grids (USGS HWM, </a:t>
            </a:r>
            <a:r>
              <a:rPr lang="en-US" sz="6000" dirty="0" err="1"/>
              <a:t>Hazus</a:t>
            </a:r>
            <a:r>
              <a:rPr lang="en-US" sz="6000" dirty="0"/>
              <a:t>, EQL)</a:t>
            </a:r>
            <a:endParaRPr lang="en-US" sz="2800" dirty="0"/>
          </a:p>
        </p:txBody>
      </p:sp>
      <p:sp>
        <p:nvSpPr>
          <p:cNvPr id="2" name="TextBox 1"/>
          <p:cNvSpPr txBox="1"/>
          <p:nvPr/>
        </p:nvSpPr>
        <p:spPr>
          <a:xfrm>
            <a:off x="1121833" y="6248400"/>
            <a:ext cx="6900333" cy="369332"/>
          </a:xfrm>
          <a:prstGeom prst="rect">
            <a:avLst/>
          </a:prstGeom>
          <a:noFill/>
        </p:spPr>
        <p:txBody>
          <a:bodyPr wrap="square" rtlCol="0">
            <a:spAutoFit/>
          </a:bodyPr>
          <a:lstStyle/>
          <a:p>
            <a:r>
              <a:rPr lang="en-US" b="1" i="1" dirty="0" smtClean="0"/>
              <a:t>New </a:t>
            </a:r>
            <a:r>
              <a:rPr lang="en-US" b="1" i="1" dirty="0"/>
              <a:t>data flood data sources and updating query programming </a:t>
            </a:r>
            <a:r>
              <a:rPr lang="en-US" b="1" i="1" dirty="0" smtClean="0"/>
              <a:t>logic</a:t>
            </a:r>
            <a:endParaRPr lang="en-US" i="1" dirty="0"/>
          </a:p>
        </p:txBody>
      </p:sp>
    </p:spTree>
    <p:extLst>
      <p:ext uri="{BB962C8B-B14F-4D97-AF65-F5344CB8AC3E}">
        <p14:creationId xmlns:p14="http://schemas.microsoft.com/office/powerpoint/2010/main" val="1920860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Changes to Flood Query Results</a:t>
            </a:r>
          </a:p>
          <a:p>
            <a:pPr algn="ctr"/>
            <a:r>
              <a:rPr lang="en-US" sz="3500" dirty="0" smtClean="0">
                <a:solidFill>
                  <a:srgbClr val="FFFF00"/>
                </a:solidFill>
                <a:latin typeface="Arial" panose="020B0604020202020204" pitchFamily="34" charset="0"/>
                <a:cs typeface="Arial" panose="020B0604020202020204" pitchFamily="34" charset="0"/>
              </a:rPr>
              <a:t>New Data Sources (BFE, Advisory AE, Depth, Elev.)</a:t>
            </a:r>
            <a:endParaRPr lang="en-US" sz="3500" dirty="0">
              <a:solidFill>
                <a:srgbClr val="FFFF00"/>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3" cstate="print"/>
          <a:srcRect/>
          <a:stretch>
            <a:fillRect/>
          </a:stretch>
        </p:blipFill>
        <p:spPr bwMode="auto">
          <a:xfrm>
            <a:off x="571500" y="1058984"/>
            <a:ext cx="8001000" cy="5164358"/>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4665745" y="4186206"/>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808346" y="6502653"/>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4"/>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572000" y="3454368"/>
            <a:ext cx="1569522" cy="646331"/>
          </a:xfrm>
          <a:prstGeom prst="rect">
            <a:avLst/>
          </a:prstGeom>
          <a:noFill/>
        </p:spPr>
        <p:txBody>
          <a:bodyPr wrap="square" rtlCol="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a:t>
            </a:r>
          </a:p>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Rodeo Dr.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3" name="Table 12"/>
          <p:cNvGraphicFramePr>
            <a:graphicFrameLocks noGrp="1"/>
          </p:cNvGraphicFramePr>
          <p:nvPr>
            <p:extLst>
              <p:ext uri="{D42A27DB-BD31-4B8C-83A1-F6EECF244321}">
                <p14:modId xmlns:p14="http://schemas.microsoft.com/office/powerpoint/2010/main" val="1327248129"/>
              </p:ext>
            </p:extLst>
          </p:nvPr>
        </p:nvGraphicFramePr>
        <p:xfrm>
          <a:off x="149791" y="1048550"/>
          <a:ext cx="4197416" cy="5220411"/>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629612">
                  <a:extLst>
                    <a:ext uri="{9D8B030D-6E8A-4147-A177-3AD203B41FA5}">
                      <a16:colId xmlns:a16="http://schemas.microsoft.com/office/drawing/2014/main" val="1163997975"/>
                    </a:ext>
                  </a:extLst>
                </a:gridCol>
                <a:gridCol w="3567804">
                  <a:extLst>
                    <a:ext uri="{9D8B030D-6E8A-4147-A177-3AD203B41FA5}">
                      <a16:colId xmlns:a16="http://schemas.microsoft.com/office/drawing/2014/main" val="1101067465"/>
                    </a:ext>
                  </a:extLst>
                </a:gridCol>
              </a:tblGrid>
              <a:tr h="299517">
                <a:tc>
                  <a:txBody>
                    <a:bodyPr/>
                    <a:lstStyle/>
                    <a:p>
                      <a:pPr algn="ctr"/>
                      <a:r>
                        <a:rPr lang="en-US" sz="1600" dirty="0" smtClean="0"/>
                        <a:t>#</a:t>
                      </a:r>
                      <a:endParaRPr lang="en-US" sz="1600" dirty="0"/>
                    </a:p>
                  </a:txBody>
                  <a:tcPr/>
                </a:tc>
                <a:tc>
                  <a:txBody>
                    <a:bodyPr/>
                    <a:lstStyle/>
                    <a:p>
                      <a:pPr algn="l"/>
                      <a:r>
                        <a:rPr lang="en-US" sz="1600" dirty="0" smtClean="0"/>
                        <a:t>Each</a:t>
                      </a:r>
                      <a:r>
                        <a:rPr lang="en-US" sz="1600" baseline="0" dirty="0" smtClean="0"/>
                        <a:t> Location </a:t>
                      </a:r>
                      <a:r>
                        <a:rPr lang="en-US" sz="1600" dirty="0" smtClean="0"/>
                        <a:t>Query Answers:</a:t>
                      </a:r>
                      <a:endParaRPr lang="en-US" sz="1600" dirty="0"/>
                    </a:p>
                  </a:txBody>
                  <a:tcPr/>
                </a:tc>
                <a:extLst>
                  <a:ext uri="{0D108BD9-81ED-4DB2-BD59-A6C34878D82A}">
                    <a16:rowId xmlns:a16="http://schemas.microsoft.com/office/drawing/2014/main" val="3033155227"/>
                  </a:ext>
                </a:extLst>
              </a:tr>
              <a:tr h="313131">
                <a:tc>
                  <a:txBody>
                    <a:bodyPr/>
                    <a:lstStyle/>
                    <a:p>
                      <a:pPr algn="ctr"/>
                      <a:r>
                        <a:rPr lang="en-US" sz="1400" dirty="0" smtClean="0"/>
                        <a:t>1</a:t>
                      </a:r>
                      <a:endParaRPr lang="en-US" sz="1400" dirty="0"/>
                    </a:p>
                  </a:txBody>
                  <a:tcPr/>
                </a:tc>
                <a:tc>
                  <a:txBody>
                    <a:bodyPr/>
                    <a:lstStyle/>
                    <a:p>
                      <a:r>
                        <a:rPr lang="en-US" sz="1400" b="0" dirty="0" smtClean="0"/>
                        <a:t>In Flood Hazard Area? Flood</a:t>
                      </a:r>
                      <a:r>
                        <a:rPr lang="en-US" sz="1400" b="0" baseline="0" dirty="0" smtClean="0"/>
                        <a:t> Zone? </a:t>
                      </a:r>
                      <a:r>
                        <a:rPr lang="en-US" sz="1400" b="0" dirty="0" smtClean="0"/>
                        <a:t>Floodway?</a:t>
                      </a:r>
                      <a:endParaRPr lang="en-US" sz="1400" b="0" dirty="0"/>
                    </a:p>
                  </a:txBody>
                  <a:tcPr/>
                </a:tc>
                <a:extLst>
                  <a:ext uri="{0D108BD9-81ED-4DB2-BD59-A6C34878D82A}">
                    <a16:rowId xmlns:a16="http://schemas.microsoft.com/office/drawing/2014/main" val="3588723999"/>
                  </a:ext>
                </a:extLst>
              </a:tr>
              <a:tr h="299517">
                <a:tc>
                  <a:txBody>
                    <a:bodyPr/>
                    <a:lstStyle/>
                    <a:p>
                      <a:pPr algn="ctr"/>
                      <a:r>
                        <a:rPr lang="en-US" sz="1400" dirty="0" smtClean="0"/>
                        <a:t>2</a:t>
                      </a:r>
                      <a:endParaRPr lang="en-US" sz="1400" dirty="0"/>
                    </a:p>
                  </a:txBody>
                  <a:tcPr/>
                </a:tc>
                <a:tc>
                  <a:txBody>
                    <a:bodyPr/>
                    <a:lstStyle/>
                    <a:p>
                      <a:r>
                        <a:rPr lang="en-US" sz="1400" b="0" dirty="0" smtClean="0"/>
                        <a:t>Stream name?</a:t>
                      </a:r>
                      <a:endParaRPr lang="en-US" sz="1400" b="0" dirty="0"/>
                    </a:p>
                  </a:txBody>
                  <a:tcPr/>
                </a:tc>
                <a:extLst>
                  <a:ext uri="{0D108BD9-81ED-4DB2-BD59-A6C34878D82A}">
                    <a16:rowId xmlns:a16="http://schemas.microsoft.com/office/drawing/2014/main" val="4226666528"/>
                  </a:ext>
                </a:extLst>
              </a:tr>
              <a:tr h="299517">
                <a:tc>
                  <a:txBody>
                    <a:bodyPr/>
                    <a:lstStyle/>
                    <a:p>
                      <a:pPr algn="ctr"/>
                      <a:r>
                        <a:rPr lang="en-US" sz="1400" dirty="0" smtClean="0"/>
                        <a:t>3</a:t>
                      </a:r>
                      <a:endParaRPr lang="en-US" sz="1400" dirty="0"/>
                    </a:p>
                  </a:txBody>
                  <a:tcPr/>
                </a:tc>
                <a:tc>
                  <a:txBody>
                    <a:bodyPr/>
                    <a:lstStyle/>
                    <a:p>
                      <a:r>
                        <a:rPr lang="en-US" sz="1400" b="0" dirty="0" smtClean="0"/>
                        <a:t>Watershed name?</a:t>
                      </a:r>
                      <a:endParaRPr lang="en-US" sz="1400" b="0" dirty="0"/>
                    </a:p>
                  </a:txBody>
                  <a:tcPr/>
                </a:tc>
                <a:extLst>
                  <a:ext uri="{0D108BD9-81ED-4DB2-BD59-A6C34878D82A}">
                    <a16:rowId xmlns:a16="http://schemas.microsoft.com/office/drawing/2014/main" val="135403196"/>
                  </a:ext>
                </a:extLst>
              </a:tr>
              <a:tr h="299517">
                <a:tc>
                  <a:txBody>
                    <a:bodyPr/>
                    <a:lstStyle/>
                    <a:p>
                      <a:pPr algn="ctr"/>
                      <a:r>
                        <a:rPr lang="en-US" sz="1400" dirty="0" smtClean="0"/>
                        <a:t>4</a:t>
                      </a:r>
                      <a:endParaRPr lang="en-US" sz="1400" dirty="0"/>
                    </a:p>
                  </a:txBody>
                  <a:tcPr/>
                </a:tc>
                <a:tc>
                  <a:txBody>
                    <a:bodyPr/>
                    <a:lstStyle/>
                    <a:p>
                      <a:r>
                        <a:rPr lang="en-US" sz="1400" b="0" dirty="0" smtClean="0"/>
                        <a:t>FEMA Issued Flood Map?</a:t>
                      </a:r>
                      <a:endParaRPr lang="en-US" sz="1400" b="0" dirty="0"/>
                    </a:p>
                  </a:txBody>
                  <a:tcPr/>
                </a:tc>
                <a:extLst>
                  <a:ext uri="{0D108BD9-81ED-4DB2-BD59-A6C34878D82A}">
                    <a16:rowId xmlns:a16="http://schemas.microsoft.com/office/drawing/2014/main" val="2243675425"/>
                  </a:ext>
                </a:extLst>
              </a:tr>
              <a:tr h="299517">
                <a:tc>
                  <a:txBody>
                    <a:bodyPr/>
                    <a:lstStyle/>
                    <a:p>
                      <a:pPr algn="ctr"/>
                      <a:r>
                        <a:rPr lang="en-US" sz="1400" dirty="0" smtClean="0"/>
                        <a:t>5</a:t>
                      </a:r>
                      <a:endParaRPr lang="en-US" sz="1400" dirty="0"/>
                    </a:p>
                  </a:txBody>
                  <a:tcPr/>
                </a:tc>
                <a:tc>
                  <a:txBody>
                    <a:bodyPr/>
                    <a:lstStyle/>
                    <a:p>
                      <a:r>
                        <a:rPr lang="en-US" sz="1400" b="0" dirty="0" smtClean="0"/>
                        <a:t>Floodplain</a:t>
                      </a:r>
                      <a:r>
                        <a:rPr lang="en-US" sz="1400" b="0" baseline="0" dirty="0" smtClean="0"/>
                        <a:t> Manager</a:t>
                      </a:r>
                      <a:r>
                        <a:rPr lang="en-US" sz="1400" b="0" dirty="0" smtClean="0"/>
                        <a:t> Contact?</a:t>
                      </a:r>
                      <a:endParaRPr lang="en-US" sz="1400" b="0" dirty="0"/>
                    </a:p>
                  </a:txBody>
                  <a:tcPr/>
                </a:tc>
                <a:extLst>
                  <a:ext uri="{0D108BD9-81ED-4DB2-BD59-A6C34878D82A}">
                    <a16:rowId xmlns:a16="http://schemas.microsoft.com/office/drawing/2014/main" val="4240976542"/>
                  </a:ext>
                </a:extLst>
              </a:tr>
              <a:tr h="299517">
                <a:tc>
                  <a:txBody>
                    <a:bodyPr/>
                    <a:lstStyle/>
                    <a:p>
                      <a:pPr algn="ctr"/>
                      <a:r>
                        <a:rPr lang="en-US" sz="1400" dirty="0" smtClean="0"/>
                        <a:t>6</a:t>
                      </a:r>
                      <a:endParaRPr lang="en-US" sz="1400" dirty="0"/>
                    </a:p>
                  </a:txBody>
                  <a:tcPr/>
                </a:tc>
                <a:tc>
                  <a:txBody>
                    <a:bodyPr/>
                    <a:lstStyle/>
                    <a:p>
                      <a:r>
                        <a:rPr lang="en-US" sz="1400" b="0" dirty="0" smtClean="0"/>
                        <a:t>Flood Height value?</a:t>
                      </a:r>
                      <a:endParaRPr lang="en-US" sz="1400" b="0" dirty="0"/>
                    </a:p>
                  </a:txBody>
                  <a:tcPr/>
                </a:tc>
                <a:extLst>
                  <a:ext uri="{0D108BD9-81ED-4DB2-BD59-A6C34878D82A}">
                    <a16:rowId xmlns:a16="http://schemas.microsoft.com/office/drawing/2014/main" val="428919362"/>
                  </a:ext>
                </a:extLst>
              </a:tr>
              <a:tr h="299517">
                <a:tc>
                  <a:txBody>
                    <a:bodyPr/>
                    <a:lstStyle/>
                    <a:p>
                      <a:pPr algn="ctr"/>
                      <a:r>
                        <a:rPr lang="en-US" sz="1400" dirty="0" smtClean="0"/>
                        <a:t>7</a:t>
                      </a:r>
                      <a:endParaRPr lang="en-US" sz="1400" dirty="0"/>
                    </a:p>
                  </a:txBody>
                  <a:tcPr/>
                </a:tc>
                <a:tc>
                  <a:txBody>
                    <a:bodyPr/>
                    <a:lstStyle/>
                    <a:p>
                      <a:r>
                        <a:rPr lang="en-US" sz="1400" b="0" dirty="0" smtClean="0"/>
                        <a:t>Water Depth value?  </a:t>
                      </a:r>
                      <a:r>
                        <a:rPr lang="en-US" sz="1400" b="0" baseline="0" dirty="0" smtClean="0"/>
                        <a:t> </a:t>
                      </a:r>
                      <a:endParaRPr lang="en-US" sz="1400" b="0" dirty="0"/>
                    </a:p>
                  </a:txBody>
                  <a:tcPr/>
                </a:tc>
                <a:extLst>
                  <a:ext uri="{0D108BD9-81ED-4DB2-BD59-A6C34878D82A}">
                    <a16:rowId xmlns:a16="http://schemas.microsoft.com/office/drawing/2014/main" val="2039714594"/>
                  </a:ext>
                </a:extLst>
              </a:tr>
              <a:tr h="299517">
                <a:tc>
                  <a:txBody>
                    <a:bodyPr/>
                    <a:lstStyle/>
                    <a:p>
                      <a:pPr algn="ctr"/>
                      <a:r>
                        <a:rPr lang="en-US" sz="1400" dirty="0" smtClean="0"/>
                        <a:t>8</a:t>
                      </a:r>
                      <a:endParaRPr lang="en-US" sz="1400" dirty="0"/>
                    </a:p>
                  </a:txBody>
                  <a:tcPr/>
                </a:tc>
                <a:tc>
                  <a:txBody>
                    <a:bodyPr/>
                    <a:lstStyle/>
                    <a:p>
                      <a:r>
                        <a:rPr lang="en-US" sz="1400" b="0" dirty="0" smtClean="0"/>
                        <a:t>HEC-RAS Model available?</a:t>
                      </a:r>
                      <a:endParaRPr lang="en-US" sz="1400" b="0" dirty="0"/>
                    </a:p>
                  </a:txBody>
                  <a:tcPr/>
                </a:tc>
                <a:extLst>
                  <a:ext uri="{0D108BD9-81ED-4DB2-BD59-A6C34878D82A}">
                    <a16:rowId xmlns:a16="http://schemas.microsoft.com/office/drawing/2014/main" val="22261767"/>
                  </a:ext>
                </a:extLst>
              </a:tr>
              <a:tr h="299517">
                <a:tc>
                  <a:txBody>
                    <a:bodyPr/>
                    <a:lstStyle/>
                    <a:p>
                      <a:pPr algn="ctr"/>
                      <a:r>
                        <a:rPr lang="en-US" sz="1400" dirty="0" smtClean="0"/>
                        <a:t>9</a:t>
                      </a:r>
                      <a:endParaRPr lang="en-US" sz="1400" dirty="0"/>
                    </a:p>
                  </a:txBody>
                  <a:tcPr/>
                </a:tc>
                <a:tc>
                  <a:txBody>
                    <a:bodyPr/>
                    <a:lstStyle/>
                    <a:p>
                      <a:r>
                        <a:rPr lang="en-US" sz="1400" b="0" dirty="0" smtClean="0"/>
                        <a:t>Flood Profile available?</a:t>
                      </a:r>
                      <a:endParaRPr lang="en-US" sz="1400" b="0" dirty="0"/>
                    </a:p>
                  </a:txBody>
                  <a:tcPr/>
                </a:tc>
                <a:extLst>
                  <a:ext uri="{0D108BD9-81ED-4DB2-BD59-A6C34878D82A}">
                    <a16:rowId xmlns:a16="http://schemas.microsoft.com/office/drawing/2014/main" val="1469178188"/>
                  </a:ext>
                </a:extLst>
              </a:tr>
              <a:tr h="299517">
                <a:tc>
                  <a:txBody>
                    <a:bodyPr/>
                    <a:lstStyle/>
                    <a:p>
                      <a:pPr algn="ctr"/>
                      <a:r>
                        <a:rPr lang="en-US" sz="1400" dirty="0" smtClean="0"/>
                        <a:t>10</a:t>
                      </a:r>
                      <a:endParaRPr lang="en-US" sz="1400" dirty="0"/>
                    </a:p>
                  </a:txBody>
                  <a:tcPr/>
                </a:tc>
                <a:tc>
                  <a:txBody>
                    <a:bodyPr/>
                    <a:lstStyle/>
                    <a:p>
                      <a:r>
                        <a:rPr lang="en-US" sz="1400" b="0" dirty="0" smtClean="0"/>
                        <a:t>In a CRS community?</a:t>
                      </a:r>
                      <a:endParaRPr lang="en-US" sz="1400" b="0" dirty="0"/>
                    </a:p>
                  </a:txBody>
                  <a:tcPr/>
                </a:tc>
                <a:extLst>
                  <a:ext uri="{0D108BD9-81ED-4DB2-BD59-A6C34878D82A}">
                    <a16:rowId xmlns:a16="http://schemas.microsoft.com/office/drawing/2014/main" val="421265879"/>
                  </a:ext>
                </a:extLst>
              </a:tr>
              <a:tr h="299517">
                <a:tc>
                  <a:txBody>
                    <a:bodyPr/>
                    <a:lstStyle/>
                    <a:p>
                      <a:pPr algn="ctr"/>
                      <a:r>
                        <a:rPr lang="en-US" sz="1400" dirty="0" smtClean="0"/>
                        <a:t>11</a:t>
                      </a:r>
                      <a:endParaRPr lang="en-US" sz="1400" dirty="0"/>
                    </a:p>
                  </a:txBody>
                  <a:tcPr/>
                </a:tc>
                <a:tc>
                  <a:txBody>
                    <a:bodyPr/>
                    <a:lstStyle/>
                    <a:p>
                      <a:r>
                        <a:rPr lang="en-US" sz="1400" b="0" dirty="0" smtClean="0"/>
                        <a:t>Coordinate </a:t>
                      </a:r>
                      <a:r>
                        <a:rPr lang="en-US" sz="1400" b="0" dirty="0" err="1" smtClean="0"/>
                        <a:t>x,y</a:t>
                      </a:r>
                      <a:r>
                        <a:rPr lang="en-US" sz="1400" b="0" dirty="0" smtClean="0"/>
                        <a:t> location?</a:t>
                      </a:r>
                      <a:endParaRPr lang="en-US" sz="1400" b="0" dirty="0"/>
                    </a:p>
                  </a:txBody>
                  <a:tcPr/>
                </a:tc>
                <a:extLst>
                  <a:ext uri="{0D108BD9-81ED-4DB2-BD59-A6C34878D82A}">
                    <a16:rowId xmlns:a16="http://schemas.microsoft.com/office/drawing/2014/main" val="2652770790"/>
                  </a:ext>
                </a:extLst>
              </a:tr>
              <a:tr h="299517">
                <a:tc>
                  <a:txBody>
                    <a:bodyPr/>
                    <a:lstStyle/>
                    <a:p>
                      <a:pPr algn="ctr"/>
                      <a:r>
                        <a:rPr lang="en-US" sz="1400" dirty="0" smtClean="0"/>
                        <a:t>12</a:t>
                      </a:r>
                      <a:endParaRPr lang="en-US" sz="1400" dirty="0"/>
                    </a:p>
                  </a:txBody>
                  <a:tcPr/>
                </a:tc>
                <a:tc>
                  <a:txBody>
                    <a:bodyPr/>
                    <a:lstStyle/>
                    <a:p>
                      <a:r>
                        <a:rPr lang="en-US" sz="1400" b="0" dirty="0" smtClean="0"/>
                        <a:t>Ground elevation value?</a:t>
                      </a:r>
                      <a:endParaRPr lang="en-US" sz="1400" b="0" dirty="0"/>
                    </a:p>
                  </a:txBody>
                  <a:tcPr/>
                </a:tc>
                <a:extLst>
                  <a:ext uri="{0D108BD9-81ED-4DB2-BD59-A6C34878D82A}">
                    <a16:rowId xmlns:a16="http://schemas.microsoft.com/office/drawing/2014/main" val="1941718874"/>
                  </a:ext>
                </a:extLst>
              </a:tr>
              <a:tr h="299517">
                <a:tc>
                  <a:txBody>
                    <a:bodyPr/>
                    <a:lstStyle/>
                    <a:p>
                      <a:pPr algn="ctr"/>
                      <a:r>
                        <a:rPr lang="en-US" sz="1400" dirty="0" smtClean="0"/>
                        <a:t>13</a:t>
                      </a:r>
                      <a:endParaRPr lang="en-US" sz="1400" dirty="0"/>
                    </a:p>
                  </a:txBody>
                  <a:tcPr/>
                </a:tc>
                <a:tc>
                  <a:txBody>
                    <a:bodyPr/>
                    <a:lstStyle/>
                    <a:p>
                      <a:r>
                        <a:rPr lang="en-US" sz="1400" b="0" dirty="0" smtClean="0"/>
                        <a:t>Street address location?</a:t>
                      </a:r>
                      <a:endParaRPr lang="en-US" sz="1400" b="0" dirty="0"/>
                    </a:p>
                  </a:txBody>
                  <a:tcPr/>
                </a:tc>
                <a:extLst>
                  <a:ext uri="{0D108BD9-81ED-4DB2-BD59-A6C34878D82A}">
                    <a16:rowId xmlns:a16="http://schemas.microsoft.com/office/drawing/2014/main" val="4226830969"/>
                  </a:ext>
                </a:extLst>
              </a:tr>
              <a:tr h="299517">
                <a:tc>
                  <a:txBody>
                    <a:bodyPr/>
                    <a:lstStyle/>
                    <a:p>
                      <a:pPr algn="ctr"/>
                      <a:r>
                        <a:rPr lang="en-US" sz="1400" dirty="0" smtClean="0"/>
                        <a:t>14</a:t>
                      </a:r>
                      <a:endParaRPr lang="en-US" sz="1400" dirty="0"/>
                    </a:p>
                  </a:txBody>
                  <a:tcPr/>
                </a:tc>
                <a:tc>
                  <a:txBody>
                    <a:bodyPr/>
                    <a:lstStyle/>
                    <a:p>
                      <a:r>
                        <a:rPr lang="en-US" sz="1400" b="0" dirty="0" smtClean="0"/>
                        <a:t>Parcel ID location?</a:t>
                      </a:r>
                      <a:endParaRPr lang="en-US" sz="1400" b="0" dirty="0"/>
                    </a:p>
                  </a:txBody>
                  <a:tcPr/>
                </a:tc>
                <a:extLst>
                  <a:ext uri="{0D108BD9-81ED-4DB2-BD59-A6C34878D82A}">
                    <a16:rowId xmlns:a16="http://schemas.microsoft.com/office/drawing/2014/main" val="75055977"/>
                  </a:ext>
                </a:extLst>
              </a:tr>
              <a:tr h="299517">
                <a:tc>
                  <a:txBody>
                    <a:bodyPr/>
                    <a:lstStyle/>
                    <a:p>
                      <a:pPr algn="ctr"/>
                      <a:r>
                        <a:rPr lang="en-US" sz="1400" dirty="0" smtClean="0"/>
                        <a:t>15</a:t>
                      </a:r>
                      <a:endParaRPr lang="en-US" sz="1400" dirty="0"/>
                    </a:p>
                  </a:txBody>
                  <a:tcPr/>
                </a:tc>
                <a:tc>
                  <a:txBody>
                    <a:bodyPr/>
                    <a:lstStyle/>
                    <a:p>
                      <a:r>
                        <a:rPr lang="en-US" sz="1400" dirty="0" smtClean="0"/>
                        <a:t>Flood risk assessment info?</a:t>
                      </a:r>
                      <a:endParaRPr lang="en-US" sz="1400" dirty="0"/>
                    </a:p>
                  </a:txBody>
                  <a:tcPr/>
                </a:tc>
                <a:extLst>
                  <a:ext uri="{0D108BD9-81ED-4DB2-BD59-A6C34878D82A}">
                    <a16:rowId xmlns:a16="http://schemas.microsoft.com/office/drawing/2014/main" val="3332437950"/>
                  </a:ext>
                </a:extLst>
              </a:tr>
              <a:tr h="299517">
                <a:tc>
                  <a:txBody>
                    <a:bodyPr/>
                    <a:lstStyle/>
                    <a:p>
                      <a:pPr algn="ctr"/>
                      <a:r>
                        <a:rPr lang="en-US" sz="1400" dirty="0" smtClean="0"/>
                        <a:t>16</a:t>
                      </a:r>
                      <a:endParaRPr lang="en-US" sz="1400" dirty="0"/>
                    </a:p>
                  </a:txBody>
                  <a:tcPr/>
                </a:tc>
                <a:tc>
                  <a:txBody>
                    <a:bodyPr/>
                    <a:lstStyle/>
                    <a:p>
                      <a:r>
                        <a:rPr lang="en-US" sz="1400" dirty="0" smtClean="0"/>
                        <a:t>3D flood visualization?</a:t>
                      </a:r>
                      <a:endParaRPr lang="en-US" sz="1400" dirty="0"/>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277099" y="5764910"/>
            <a:ext cx="381000" cy="276999"/>
          </a:xfrm>
          <a:prstGeom prst="rect">
            <a:avLst/>
          </a:prstGeom>
          <a:solidFill>
            <a:srgbClr val="C00000"/>
          </a:solidFill>
        </p:spPr>
        <p:txBody>
          <a:bodyPr wrap="square" rtlCol="0">
            <a:spAutoFit/>
          </a:bodyPr>
          <a:lstStyle/>
          <a:p>
            <a:pPr algn="ctr"/>
            <a:r>
              <a:rPr lang="en-US" sz="1200" b="1" dirty="0" smtClean="0">
                <a:solidFill>
                  <a:schemeClr val="bg1"/>
                </a:solidFill>
              </a:rPr>
              <a:t>15</a:t>
            </a:r>
            <a:endParaRPr lang="en-US" sz="1200" b="1" dirty="0">
              <a:solidFill>
                <a:schemeClr val="bg1"/>
              </a:solidFill>
            </a:endParaRPr>
          </a:p>
        </p:txBody>
      </p:sp>
      <p:sp>
        <p:nvSpPr>
          <p:cNvPr id="18" name="TextBox 17"/>
          <p:cNvSpPr txBox="1"/>
          <p:nvPr/>
        </p:nvSpPr>
        <p:spPr>
          <a:xfrm>
            <a:off x="7828146" y="548791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14</a:t>
            </a:r>
            <a:endParaRPr lang="en-US" sz="1200" b="1" dirty="0">
              <a:solidFill>
                <a:schemeClr val="bg1"/>
              </a:solidFill>
            </a:endParaRPr>
          </a:p>
        </p:txBody>
      </p:sp>
      <p:sp>
        <p:nvSpPr>
          <p:cNvPr id="20" name="TextBox 19"/>
          <p:cNvSpPr txBox="1"/>
          <p:nvPr/>
        </p:nvSpPr>
        <p:spPr>
          <a:xfrm>
            <a:off x="5732646" y="60008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16</a:t>
            </a:r>
            <a:endParaRPr lang="en-US" sz="1200" b="1" dirty="0">
              <a:solidFill>
                <a:schemeClr val="bg1"/>
              </a:solidFill>
            </a:endParaRPr>
          </a:p>
        </p:txBody>
      </p:sp>
      <p:sp>
        <p:nvSpPr>
          <p:cNvPr id="21" name="TextBox 20"/>
          <p:cNvSpPr txBox="1"/>
          <p:nvPr/>
        </p:nvSpPr>
        <p:spPr>
          <a:xfrm>
            <a:off x="5732645" y="52527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13</a:t>
            </a:r>
            <a:endParaRPr lang="en-US" sz="1200" b="1" dirty="0">
              <a:solidFill>
                <a:schemeClr val="bg1"/>
              </a:solidFill>
            </a:endParaRPr>
          </a:p>
        </p:txBody>
      </p:sp>
      <p:sp>
        <p:nvSpPr>
          <p:cNvPr id="22" name="TextBox 21"/>
          <p:cNvSpPr txBox="1"/>
          <p:nvPr/>
        </p:nvSpPr>
        <p:spPr>
          <a:xfrm>
            <a:off x="5734050" y="4794262"/>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11</a:t>
            </a:r>
            <a:endParaRPr lang="en-US" sz="1200" b="1" dirty="0">
              <a:solidFill>
                <a:schemeClr val="bg1"/>
              </a:solidFill>
            </a:endParaRPr>
          </a:p>
        </p:txBody>
      </p:sp>
      <p:sp>
        <p:nvSpPr>
          <p:cNvPr id="23" name="TextBox 22"/>
          <p:cNvSpPr txBox="1"/>
          <p:nvPr/>
        </p:nvSpPr>
        <p:spPr>
          <a:xfrm>
            <a:off x="8009022" y="502920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12</a:t>
            </a:r>
            <a:endParaRPr lang="en-US" sz="1200" b="1" dirty="0">
              <a:solidFill>
                <a:schemeClr val="bg1"/>
              </a:solidFill>
            </a:endParaRPr>
          </a:p>
        </p:txBody>
      </p:sp>
      <p:sp>
        <p:nvSpPr>
          <p:cNvPr id="24" name="TextBox 23"/>
          <p:cNvSpPr txBox="1"/>
          <p:nvPr/>
        </p:nvSpPr>
        <p:spPr>
          <a:xfrm>
            <a:off x="7807693" y="456700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10</a:t>
            </a:r>
            <a:endParaRPr lang="en-US" sz="1200" b="1" dirty="0">
              <a:solidFill>
                <a:schemeClr val="bg1"/>
              </a:solidFill>
            </a:endParaRPr>
          </a:p>
        </p:txBody>
      </p:sp>
      <p:sp>
        <p:nvSpPr>
          <p:cNvPr id="25" name="TextBox 24"/>
          <p:cNvSpPr txBox="1"/>
          <p:nvPr/>
        </p:nvSpPr>
        <p:spPr>
          <a:xfrm>
            <a:off x="6931393" y="429285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9</a:t>
            </a:r>
            <a:endParaRPr lang="en-US" sz="1200" b="1" dirty="0">
              <a:solidFill>
                <a:schemeClr val="bg1"/>
              </a:solidFill>
            </a:endParaRPr>
          </a:p>
        </p:txBody>
      </p:sp>
      <p:sp>
        <p:nvSpPr>
          <p:cNvPr id="26" name="TextBox 25"/>
          <p:cNvSpPr txBox="1"/>
          <p:nvPr/>
        </p:nvSpPr>
        <p:spPr>
          <a:xfrm>
            <a:off x="7277099" y="40843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8</a:t>
            </a:r>
            <a:endParaRPr lang="en-US" sz="1200" b="1" dirty="0">
              <a:solidFill>
                <a:schemeClr val="bg1"/>
              </a:solidFill>
            </a:endParaRPr>
          </a:p>
        </p:txBody>
      </p:sp>
      <p:sp>
        <p:nvSpPr>
          <p:cNvPr id="27" name="TextBox 26"/>
          <p:cNvSpPr txBox="1"/>
          <p:nvPr/>
        </p:nvSpPr>
        <p:spPr>
          <a:xfrm>
            <a:off x="7980546" y="39458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7</a:t>
            </a:r>
            <a:endParaRPr lang="en-US" sz="1200" b="1" dirty="0">
              <a:solidFill>
                <a:schemeClr val="bg1"/>
              </a:solidFill>
            </a:endParaRPr>
          </a:p>
        </p:txBody>
      </p:sp>
      <p:sp>
        <p:nvSpPr>
          <p:cNvPr id="28" name="TextBox 27"/>
          <p:cNvSpPr txBox="1"/>
          <p:nvPr/>
        </p:nvSpPr>
        <p:spPr>
          <a:xfrm>
            <a:off x="5846944" y="37261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6</a:t>
            </a:r>
            <a:endParaRPr lang="en-US" sz="1200" b="1" dirty="0">
              <a:solidFill>
                <a:schemeClr val="bg1"/>
              </a:solidFill>
            </a:endParaRPr>
          </a:p>
        </p:txBody>
      </p:sp>
      <p:sp>
        <p:nvSpPr>
          <p:cNvPr id="29" name="TextBox 28"/>
          <p:cNvSpPr txBox="1"/>
          <p:nvPr/>
        </p:nvSpPr>
        <p:spPr>
          <a:xfrm>
            <a:off x="7642859" y="35191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5</a:t>
            </a:r>
            <a:endParaRPr lang="en-US" sz="1200" b="1" dirty="0">
              <a:solidFill>
                <a:schemeClr val="bg1"/>
              </a:solidFill>
            </a:endParaRPr>
          </a:p>
        </p:txBody>
      </p:sp>
      <p:sp>
        <p:nvSpPr>
          <p:cNvPr id="30" name="TextBox 29"/>
          <p:cNvSpPr txBox="1"/>
          <p:nvPr/>
        </p:nvSpPr>
        <p:spPr>
          <a:xfrm>
            <a:off x="5846944" y="32766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4</a:t>
            </a:r>
            <a:endParaRPr lang="en-US" sz="1200" b="1" dirty="0">
              <a:solidFill>
                <a:schemeClr val="bg1"/>
              </a:solidFill>
            </a:endParaRPr>
          </a:p>
        </p:txBody>
      </p:sp>
      <p:sp>
        <p:nvSpPr>
          <p:cNvPr id="31" name="TextBox 30"/>
          <p:cNvSpPr txBox="1"/>
          <p:nvPr/>
        </p:nvSpPr>
        <p:spPr>
          <a:xfrm>
            <a:off x="7691989" y="29344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32" name="TextBox 31"/>
          <p:cNvSpPr txBox="1"/>
          <p:nvPr/>
        </p:nvSpPr>
        <p:spPr>
          <a:xfrm>
            <a:off x="5846944" y="270236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33" name="TextBox 32"/>
          <p:cNvSpPr txBox="1"/>
          <p:nvPr/>
        </p:nvSpPr>
        <p:spPr>
          <a:xfrm>
            <a:off x="8233010" y="2423937"/>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34" name="Rectangular Callout 33"/>
          <p:cNvSpPr/>
          <p:nvPr/>
        </p:nvSpPr>
        <p:spPr>
          <a:xfrm>
            <a:off x="4423406" y="2840862"/>
            <a:ext cx="1139194" cy="405099"/>
          </a:xfrm>
          <a:prstGeom prst="wedgeRectCallout">
            <a:avLst>
              <a:gd name="adj1" fmla="val -11779"/>
              <a:gd name="adj2" fmla="val 23615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Click Here</a:t>
            </a:r>
            <a:endParaRPr lang="en-US" dirty="0"/>
          </a:p>
        </p:txBody>
      </p:sp>
    </p:spTree>
    <p:extLst>
      <p:ext uri="{BB962C8B-B14F-4D97-AF65-F5344CB8AC3E}">
        <p14:creationId xmlns:p14="http://schemas.microsoft.com/office/powerpoint/2010/main" val="404855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6396649"/>
              </p:ext>
            </p:extLst>
          </p:nvPr>
        </p:nvGraphicFramePr>
        <p:xfrm>
          <a:off x="476250" y="953770"/>
          <a:ext cx="8515350" cy="5313680"/>
        </p:xfrm>
        <a:graphic>
          <a:graphicData uri="http://schemas.openxmlformats.org/drawingml/2006/table">
            <a:tbl>
              <a:tblPr firstRow="1" bandRow="1">
                <a:tableStyleId>{5C22544A-7EE6-4342-B048-85BDC9FD1C3A}</a:tableStyleId>
              </a:tblPr>
              <a:tblGrid>
                <a:gridCol w="563216">
                  <a:extLst>
                    <a:ext uri="{9D8B030D-6E8A-4147-A177-3AD203B41FA5}">
                      <a16:colId xmlns:a16="http://schemas.microsoft.com/office/drawing/2014/main" val="2763175437"/>
                    </a:ext>
                  </a:extLst>
                </a:gridCol>
                <a:gridCol w="1577004">
                  <a:extLst>
                    <a:ext uri="{9D8B030D-6E8A-4147-A177-3AD203B41FA5}">
                      <a16:colId xmlns:a16="http://schemas.microsoft.com/office/drawing/2014/main" val="20000"/>
                    </a:ext>
                  </a:extLst>
                </a:gridCol>
                <a:gridCol w="462253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838200">
                  <a:extLst>
                    <a:ext uri="{9D8B030D-6E8A-4147-A177-3AD203B41FA5}">
                      <a16:colId xmlns:a16="http://schemas.microsoft.com/office/drawing/2014/main" val="613828970"/>
                    </a:ext>
                  </a:extLst>
                </a:gridCol>
              </a:tblGrid>
              <a:tr h="692051">
                <a:tc>
                  <a:txBody>
                    <a:bodyPr/>
                    <a:lstStyle/>
                    <a:p>
                      <a:pPr algn="ctr"/>
                      <a:r>
                        <a:rPr lang="en-US" sz="1400" dirty="0" smtClean="0"/>
                        <a:t>Status #</a:t>
                      </a:r>
                      <a:endParaRPr lang="en-US" sz="1400" dirty="0"/>
                    </a:p>
                  </a:txBody>
                  <a:tcPr vert="vert"/>
                </a:tc>
                <a:tc>
                  <a:txBody>
                    <a:bodyPr/>
                    <a:lstStyle/>
                    <a:p>
                      <a:pPr algn="ctr"/>
                      <a:r>
                        <a:rPr lang="en-US" sz="1400" dirty="0" smtClean="0"/>
                        <a:t>Flood Risk Zone </a:t>
                      </a:r>
                      <a:r>
                        <a:rPr lang="en-US" sz="1400" baseline="0" dirty="0" smtClean="0"/>
                        <a:t>Designation</a:t>
                      </a:r>
                      <a:endParaRPr lang="en-US" sz="1400" dirty="0"/>
                    </a:p>
                  </a:txBody>
                  <a:tcPr/>
                </a:tc>
                <a:tc>
                  <a:txBody>
                    <a:bodyPr/>
                    <a:lstStyle/>
                    <a:p>
                      <a:pPr algn="ctr"/>
                      <a:r>
                        <a:rPr lang="en-US" sz="1400" dirty="0" smtClean="0"/>
                        <a:t>Message</a:t>
                      </a:r>
                      <a:endParaRPr lang="en-US" sz="1400" dirty="0"/>
                    </a:p>
                  </a:txBody>
                  <a:tcPr/>
                </a:tc>
                <a:tc>
                  <a:txBody>
                    <a:bodyPr/>
                    <a:lstStyle/>
                    <a:p>
                      <a:pPr algn="ctr"/>
                      <a:r>
                        <a:rPr lang="en-US" sz="1400" dirty="0" smtClean="0"/>
                        <a:t>Flood Degree Risk</a:t>
                      </a:r>
                      <a:endParaRPr lang="en-US" sz="1400" dirty="0"/>
                    </a:p>
                  </a:txBody>
                  <a:tcPr/>
                </a:tc>
                <a:tc>
                  <a:txBody>
                    <a:bodyPr/>
                    <a:lstStyle/>
                    <a:p>
                      <a:pPr algn="ctr"/>
                      <a:r>
                        <a:rPr lang="en-US" sz="1400" dirty="0" smtClean="0"/>
                        <a:t>Color Warning Status</a:t>
                      </a:r>
                      <a:endParaRPr lang="en-US" sz="1400" dirty="0"/>
                    </a:p>
                  </a:txBody>
                  <a:tcPr/>
                </a:tc>
                <a:extLst>
                  <a:ext uri="{0D108BD9-81ED-4DB2-BD59-A6C34878D82A}">
                    <a16:rowId xmlns:a16="http://schemas.microsoft.com/office/drawing/2014/main" val="10000"/>
                  </a:ext>
                </a:extLst>
              </a:tr>
              <a:tr h="370840">
                <a:tc>
                  <a:txBody>
                    <a:bodyPr/>
                    <a:lstStyle/>
                    <a:p>
                      <a:pPr algn="ctr"/>
                      <a:r>
                        <a:rPr lang="en-US" sz="1400" dirty="0" smtClean="0"/>
                        <a:t>1</a:t>
                      </a:r>
                      <a:endParaRPr lang="en-US" sz="1400" dirty="0"/>
                    </a:p>
                  </a:txBody>
                  <a:tcPr/>
                </a:tc>
                <a:tc>
                  <a:txBody>
                    <a:bodyPr/>
                    <a:lstStyle/>
                    <a:p>
                      <a:pPr algn="ctr"/>
                      <a:r>
                        <a:rPr lang="en-US" sz="1400" dirty="0" smtClean="0"/>
                        <a:t>AE, AH (5), AO (2)</a:t>
                      </a:r>
                      <a:endParaRPr lang="en-US" sz="1400" dirty="0"/>
                    </a:p>
                  </a:txBody>
                  <a:tcPr/>
                </a:tc>
                <a:tc>
                  <a:txBody>
                    <a:bodyPr/>
                    <a:lstStyle/>
                    <a:p>
                      <a:r>
                        <a:rPr lang="en-US" sz="1400" dirty="0" smtClean="0"/>
                        <a:t>Location is WITHIN the FEMA 100-year floodplain.</a:t>
                      </a:r>
                      <a:endParaRPr lang="en-US" sz="1400" dirty="0"/>
                    </a:p>
                  </a:txBody>
                  <a:tcPr/>
                </a:tc>
                <a:tc>
                  <a:txBody>
                    <a:bodyPr/>
                    <a:lstStyle/>
                    <a:p>
                      <a:pPr algn="ctr"/>
                      <a:r>
                        <a:rPr lang="en-US" sz="1400" dirty="0" smtClean="0"/>
                        <a:t>Hi</a:t>
                      </a:r>
                      <a:endParaRPr lang="en-US" sz="1400" dirty="0"/>
                    </a:p>
                  </a:txBody>
                  <a:tcPr>
                    <a:solidFill>
                      <a:srgbClr val="FF0000"/>
                    </a:solidFill>
                  </a:tcPr>
                </a:tc>
                <a:tc>
                  <a:txBody>
                    <a:bodyPr/>
                    <a:lstStyle/>
                    <a:p>
                      <a:pPr algn="ctr"/>
                      <a:r>
                        <a:rPr lang="en-US" sz="1400" dirty="0" smtClean="0"/>
                        <a:t>Red</a:t>
                      </a:r>
                      <a:endParaRPr lang="en-US" sz="1400" dirty="0"/>
                    </a:p>
                  </a:txBody>
                  <a:tcPr>
                    <a:solidFill>
                      <a:srgbClr val="FF0000"/>
                    </a:solidFill>
                  </a:tcPr>
                </a:tc>
                <a:extLst>
                  <a:ext uri="{0D108BD9-81ED-4DB2-BD59-A6C34878D82A}">
                    <a16:rowId xmlns:a16="http://schemas.microsoft.com/office/drawing/2014/main" val="2958229170"/>
                  </a:ext>
                </a:extLst>
              </a:tr>
              <a:tr h="370840">
                <a:tc>
                  <a:txBody>
                    <a:bodyPr/>
                    <a:lstStyle/>
                    <a:p>
                      <a:pPr algn="ctr"/>
                      <a:r>
                        <a:rPr lang="en-US" sz="1400" dirty="0" smtClean="0"/>
                        <a:t>2</a:t>
                      </a:r>
                      <a:endParaRPr lang="en-US" sz="1400" dirty="0"/>
                    </a:p>
                  </a:txBody>
                  <a:tcPr/>
                </a:tc>
                <a:tc>
                  <a:txBody>
                    <a:bodyPr/>
                    <a:lstStyle/>
                    <a:p>
                      <a:pPr algn="ctr"/>
                      <a:r>
                        <a:rPr lang="en-US" sz="1400" dirty="0" smtClean="0"/>
                        <a:t>AE (Floodway)</a:t>
                      </a:r>
                      <a:endParaRPr lang="en-US" sz="1400" dirty="0"/>
                    </a:p>
                  </a:txBody>
                  <a:tcPr/>
                </a:tc>
                <a:tc>
                  <a:txBody>
                    <a:bodyPr/>
                    <a:lstStyle/>
                    <a:p>
                      <a:r>
                        <a:rPr lang="en-US" sz="1400" dirty="0" smtClean="0"/>
                        <a:t>Location is WITHIN the FEMA 100-year floodplain</a:t>
                      </a:r>
                      <a:r>
                        <a:rPr lang="en-US" sz="1400" baseline="0" dirty="0" smtClean="0"/>
                        <a:t> and floodway</a:t>
                      </a:r>
                      <a:r>
                        <a:rPr lang="en-US" sz="1400" dirty="0" smtClean="0"/>
                        <a:t>.</a:t>
                      </a:r>
                      <a:endParaRPr lang="en-US" sz="1400" dirty="0"/>
                    </a:p>
                  </a:txBody>
                  <a:tcPr/>
                </a:tc>
                <a:tc>
                  <a:txBody>
                    <a:bodyPr/>
                    <a:lstStyle/>
                    <a:p>
                      <a:pPr algn="ctr"/>
                      <a:r>
                        <a:rPr lang="en-US" sz="1400" dirty="0" smtClean="0"/>
                        <a:t>Hi</a:t>
                      </a:r>
                      <a:endParaRPr lang="en-US" sz="1400" dirty="0"/>
                    </a:p>
                  </a:txBody>
                  <a:tcPr>
                    <a:solidFill>
                      <a:srgbClr val="FF0000"/>
                    </a:solidFill>
                  </a:tcPr>
                </a:tc>
                <a:tc>
                  <a:txBody>
                    <a:bodyPr/>
                    <a:lstStyle/>
                    <a:p>
                      <a:pPr algn="ctr"/>
                      <a:r>
                        <a:rPr lang="en-US" sz="1400" dirty="0" smtClean="0"/>
                        <a:t>Red</a:t>
                      </a:r>
                      <a:endParaRPr lang="en-US" sz="1400" dirty="0"/>
                    </a:p>
                  </a:txBody>
                  <a:tcPr>
                    <a:solidFill>
                      <a:srgbClr val="FF0000"/>
                    </a:solidFill>
                  </a:tcPr>
                </a:tc>
                <a:extLst>
                  <a:ext uri="{0D108BD9-81ED-4DB2-BD59-A6C34878D82A}">
                    <a16:rowId xmlns:a16="http://schemas.microsoft.com/office/drawing/2014/main" val="10001"/>
                  </a:ext>
                </a:extLst>
              </a:tr>
              <a:tr h="370840">
                <a:tc>
                  <a:txBody>
                    <a:bodyPr/>
                    <a:lstStyle/>
                    <a:p>
                      <a:pPr algn="ctr"/>
                      <a:r>
                        <a:rPr lang="en-US" sz="1400" dirty="0" smtClean="0"/>
                        <a:t>3</a:t>
                      </a:r>
                      <a:endParaRPr lang="en-US" sz="1400" dirty="0"/>
                    </a:p>
                  </a:txBody>
                  <a:tcPr/>
                </a:tc>
                <a:tc>
                  <a:txBody>
                    <a:bodyPr/>
                    <a:lstStyle/>
                    <a:p>
                      <a:pPr algn="ctr"/>
                      <a:r>
                        <a:rPr lang="en-US" sz="1400" dirty="0" smtClean="0"/>
                        <a:t>A</a:t>
                      </a:r>
                      <a:endParaRPr lang="en-US" sz="1400" dirty="0"/>
                    </a:p>
                  </a:txBody>
                  <a:tcPr/>
                </a:tc>
                <a:tc>
                  <a:txBody>
                    <a:bodyPr/>
                    <a:lstStyle/>
                    <a:p>
                      <a:r>
                        <a:rPr lang="en-US" sz="1400" dirty="0" smtClean="0"/>
                        <a:t>Location is WITHIN the FEMA 100-year floodplain.</a:t>
                      </a:r>
                      <a:endParaRPr lang="en-US" sz="1400" dirty="0"/>
                    </a:p>
                  </a:txBody>
                  <a:tcPr/>
                </a:tc>
                <a:tc>
                  <a:txBody>
                    <a:bodyPr/>
                    <a:lstStyle/>
                    <a:p>
                      <a:pPr algn="ctr"/>
                      <a:r>
                        <a:rPr lang="en-US" sz="1400" dirty="0" smtClean="0"/>
                        <a:t>Hi</a:t>
                      </a:r>
                      <a:endParaRPr lang="en-US" sz="1400" dirty="0"/>
                    </a:p>
                  </a:txBody>
                  <a:tcPr>
                    <a:solidFill>
                      <a:srgbClr val="FF0000"/>
                    </a:solidFill>
                  </a:tcPr>
                </a:tc>
                <a:tc>
                  <a:txBody>
                    <a:bodyPr/>
                    <a:lstStyle/>
                    <a:p>
                      <a:pPr algn="ctr"/>
                      <a:r>
                        <a:rPr lang="en-US" sz="1400" dirty="0" smtClean="0"/>
                        <a:t>Red</a:t>
                      </a:r>
                      <a:endParaRPr lang="en-US" sz="1400" dirty="0"/>
                    </a:p>
                  </a:txBody>
                  <a:tcPr>
                    <a:solidFill>
                      <a:srgbClr val="FF0000"/>
                    </a:solidFill>
                  </a:tcPr>
                </a:tc>
                <a:extLst>
                  <a:ext uri="{0D108BD9-81ED-4DB2-BD59-A6C34878D82A}">
                    <a16:rowId xmlns:a16="http://schemas.microsoft.com/office/drawing/2014/main" val="3758133086"/>
                  </a:ext>
                </a:extLst>
              </a:tr>
              <a:tr h="370840">
                <a:tc>
                  <a:txBody>
                    <a:bodyPr/>
                    <a:lstStyle/>
                    <a:p>
                      <a:pPr algn="ctr"/>
                      <a:r>
                        <a:rPr lang="en-US" sz="1400" dirty="0" smtClean="0"/>
                        <a:t>4</a:t>
                      </a:r>
                      <a:endParaRPr lang="en-US" sz="1400" dirty="0"/>
                    </a:p>
                  </a:txBody>
                  <a:tcPr/>
                </a:tc>
                <a:tc>
                  <a:txBody>
                    <a:bodyPr/>
                    <a:lstStyle/>
                    <a:p>
                      <a:pPr algn="ctr"/>
                      <a:r>
                        <a:rPr lang="en-US" sz="1400" dirty="0" smtClean="0"/>
                        <a:t>A (Advisory A)</a:t>
                      </a:r>
                      <a:endParaRPr lang="en-US" sz="1400" dirty="0"/>
                    </a:p>
                  </a:txBody>
                  <a:tcPr/>
                </a:tc>
                <a:tc>
                  <a:txBody>
                    <a:bodyPr/>
                    <a:lstStyle/>
                    <a:p>
                      <a:r>
                        <a:rPr lang="en-US" sz="1400" dirty="0" smtClean="0"/>
                        <a:t>Location is WITHIN the FEMA 100-year floodplain.  Advisory Flood Heights available.</a:t>
                      </a:r>
                      <a:endParaRPr lang="en-US" sz="1400" dirty="0"/>
                    </a:p>
                  </a:txBody>
                  <a:tcPr/>
                </a:tc>
                <a:tc>
                  <a:txBody>
                    <a:bodyPr/>
                    <a:lstStyle/>
                    <a:p>
                      <a:pPr algn="ctr"/>
                      <a:r>
                        <a:rPr lang="en-US" sz="1400" dirty="0" smtClean="0"/>
                        <a:t>Hi</a:t>
                      </a:r>
                      <a:endParaRPr lang="en-US" sz="1400" dirty="0"/>
                    </a:p>
                  </a:txBody>
                  <a:tcPr>
                    <a:solidFill>
                      <a:srgbClr val="FF0000"/>
                    </a:solidFill>
                  </a:tcPr>
                </a:tc>
                <a:tc>
                  <a:txBody>
                    <a:bodyPr/>
                    <a:lstStyle/>
                    <a:p>
                      <a:pPr algn="ctr"/>
                      <a:r>
                        <a:rPr lang="en-US" sz="1400" dirty="0" smtClean="0"/>
                        <a:t>Red</a:t>
                      </a:r>
                      <a:endParaRPr lang="en-US" sz="1400" dirty="0"/>
                    </a:p>
                  </a:txBody>
                  <a:tcPr>
                    <a:solidFill>
                      <a:srgbClr val="FF0000"/>
                    </a:solidFill>
                  </a:tcPr>
                </a:tc>
                <a:extLst>
                  <a:ext uri="{0D108BD9-81ED-4DB2-BD59-A6C34878D82A}">
                    <a16:rowId xmlns:a16="http://schemas.microsoft.com/office/drawing/2014/main" val="10003"/>
                  </a:ext>
                </a:extLst>
              </a:tr>
              <a:tr h="370840">
                <a:tc>
                  <a:txBody>
                    <a:bodyPr/>
                    <a:lstStyle/>
                    <a:p>
                      <a:pPr algn="ctr"/>
                      <a:r>
                        <a:rPr lang="en-US" sz="1400" dirty="0" smtClean="0"/>
                        <a:t>5</a:t>
                      </a:r>
                      <a:endParaRPr lang="en-US" sz="1400" dirty="0"/>
                    </a:p>
                  </a:txBody>
                  <a:tcPr/>
                </a:tc>
                <a:tc>
                  <a:txBody>
                    <a:bodyPr/>
                    <a:lstStyle/>
                    <a:p>
                      <a:pPr algn="ctr"/>
                      <a:r>
                        <a:rPr lang="en-US" sz="1400" dirty="0" smtClean="0"/>
                        <a:t>Updated </a:t>
                      </a:r>
                      <a:r>
                        <a:rPr lang="en-US" sz="1400" baseline="0" dirty="0" smtClean="0"/>
                        <a:t>AE Floodplain Boundary</a:t>
                      </a:r>
                      <a:endParaRPr lang="en-US" sz="1400" dirty="0"/>
                    </a:p>
                  </a:txBody>
                  <a:tcPr/>
                </a:tc>
                <a:tc>
                  <a:txBody>
                    <a:bodyPr/>
                    <a:lstStyle/>
                    <a:p>
                      <a:r>
                        <a:rPr lang="en-US" sz="1400" dirty="0" smtClean="0"/>
                        <a:t>Location is WITHIN an updated detailed floodplain</a:t>
                      </a:r>
                      <a:r>
                        <a:rPr lang="en-US" sz="1400" baseline="0" dirty="0" smtClean="0"/>
                        <a:t> </a:t>
                      </a:r>
                      <a:r>
                        <a:rPr lang="en-US" sz="1400" baseline="0" smtClean="0"/>
                        <a:t>boundary</a:t>
                      </a:r>
                      <a:r>
                        <a:rPr lang="en-US" sz="1400" smtClean="0"/>
                        <a:t> but </a:t>
                      </a:r>
                      <a:r>
                        <a:rPr lang="en-US" sz="1400" dirty="0" smtClean="0"/>
                        <a:t>NOT a 100-year regulatory floodplain.  </a:t>
                      </a:r>
                      <a:r>
                        <a:rPr lang="en-US" sz="1400" i="1" dirty="0" smtClean="0"/>
                        <a:t>More info</a:t>
                      </a:r>
                      <a:r>
                        <a:rPr lang="en-US" sz="1400" i="1" baseline="0" dirty="0" smtClean="0"/>
                        <a:t> link.</a:t>
                      </a:r>
                      <a:endParaRPr lang="en-US" sz="1400" i="1" dirty="0"/>
                    </a:p>
                  </a:txBody>
                  <a:tcPr/>
                </a:tc>
                <a:tc>
                  <a:txBody>
                    <a:bodyPr/>
                    <a:lstStyle/>
                    <a:p>
                      <a:pPr algn="ctr"/>
                      <a:r>
                        <a:rPr lang="en-US" sz="1400" dirty="0" smtClean="0"/>
                        <a:t>Hi</a:t>
                      </a:r>
                      <a:endParaRPr lang="en-US" sz="1400" dirty="0"/>
                    </a:p>
                  </a:txBody>
                  <a:tcPr>
                    <a:solidFill>
                      <a:schemeClr val="accent6">
                        <a:lumMod val="75000"/>
                      </a:schemeClr>
                    </a:solidFill>
                  </a:tcPr>
                </a:tc>
                <a:tc>
                  <a:txBody>
                    <a:bodyPr/>
                    <a:lstStyle/>
                    <a:p>
                      <a:pPr algn="ctr"/>
                      <a:r>
                        <a:rPr lang="en-US" sz="1400" dirty="0" smtClean="0"/>
                        <a:t>Orange</a:t>
                      </a:r>
                      <a:endParaRPr lang="en-US" sz="1400" dirty="0"/>
                    </a:p>
                  </a:txBody>
                  <a:tcPr>
                    <a:solidFill>
                      <a:schemeClr val="accent6">
                        <a:lumMod val="75000"/>
                      </a:schemeClr>
                    </a:solidFill>
                  </a:tcPr>
                </a:tc>
                <a:extLst>
                  <a:ext uri="{0D108BD9-81ED-4DB2-BD59-A6C34878D82A}">
                    <a16:rowId xmlns:a16="http://schemas.microsoft.com/office/drawing/2014/main" val="10004"/>
                  </a:ext>
                </a:extLst>
              </a:tr>
              <a:tr h="370840">
                <a:tc>
                  <a:txBody>
                    <a:bodyPr/>
                    <a:lstStyle/>
                    <a:p>
                      <a:pPr algn="ctr"/>
                      <a:r>
                        <a:rPr lang="en-US" sz="1400" dirty="0" smtClean="0"/>
                        <a:t>6</a:t>
                      </a:r>
                      <a:endParaRPr lang="en-US" sz="1400" dirty="0"/>
                    </a:p>
                  </a:txBody>
                  <a:tcPr/>
                </a:tc>
                <a:tc>
                  <a:txBody>
                    <a:bodyPr/>
                    <a:lstStyle/>
                    <a:p>
                      <a:pPr algn="ctr"/>
                      <a:r>
                        <a:rPr lang="en-US" sz="1400" dirty="0" smtClean="0"/>
                        <a:t>Advisory A</a:t>
                      </a:r>
                      <a:endParaRPr lang="en-US" sz="1400" dirty="0"/>
                    </a:p>
                  </a:txBody>
                  <a:tcPr/>
                </a:tc>
                <a:tc>
                  <a:txBody>
                    <a:bodyPr/>
                    <a:lstStyle/>
                    <a:p>
                      <a:r>
                        <a:rPr lang="en-US" sz="1400" dirty="0" smtClean="0"/>
                        <a:t>Location is WITHIN an advisory floodplain but NOT a 100-year regulatory floodplain.  </a:t>
                      </a:r>
                      <a:r>
                        <a:rPr lang="en-US" sz="1400" i="1" dirty="0" smtClean="0"/>
                        <a:t>More info link.</a:t>
                      </a:r>
                      <a:endParaRPr lang="en-US" sz="1400" i="1" dirty="0"/>
                    </a:p>
                  </a:txBody>
                  <a:tcPr/>
                </a:tc>
                <a:tc>
                  <a:txBody>
                    <a:bodyPr/>
                    <a:lstStyle/>
                    <a:p>
                      <a:pPr algn="ctr"/>
                      <a:r>
                        <a:rPr lang="en-US" sz="1400" dirty="0" smtClean="0"/>
                        <a:t>Hi</a:t>
                      </a:r>
                      <a:endParaRPr lang="en-US" sz="1400" dirty="0"/>
                    </a:p>
                  </a:txBody>
                  <a:tcPr>
                    <a:solidFill>
                      <a:schemeClr val="accent6">
                        <a:lumMod val="75000"/>
                      </a:schemeClr>
                    </a:solidFill>
                  </a:tcPr>
                </a:tc>
                <a:tc>
                  <a:txBody>
                    <a:bodyPr/>
                    <a:lstStyle/>
                    <a:p>
                      <a:pPr algn="ctr"/>
                      <a:r>
                        <a:rPr lang="en-US" sz="1400" dirty="0" smtClean="0"/>
                        <a:t>Orange</a:t>
                      </a:r>
                      <a:endParaRPr lang="en-US" sz="1400" dirty="0"/>
                    </a:p>
                  </a:txBody>
                  <a:tcPr>
                    <a:solidFill>
                      <a:schemeClr val="accent6">
                        <a:lumMod val="75000"/>
                      </a:schemeClr>
                    </a:solidFill>
                  </a:tcPr>
                </a:tc>
                <a:extLst>
                  <a:ext uri="{0D108BD9-81ED-4DB2-BD59-A6C34878D82A}">
                    <a16:rowId xmlns:a16="http://schemas.microsoft.com/office/drawing/2014/main" val="10005"/>
                  </a:ext>
                </a:extLst>
              </a:tr>
              <a:tr h="370840">
                <a:tc>
                  <a:txBody>
                    <a:bodyPr/>
                    <a:lstStyle/>
                    <a:p>
                      <a:pPr algn="ctr"/>
                      <a:r>
                        <a:rPr lang="en-US" sz="1400" i="1" dirty="0" smtClean="0"/>
                        <a:t>7</a:t>
                      </a:r>
                      <a:endParaRPr lang="en-US" sz="1400" i="1" dirty="0"/>
                    </a:p>
                  </a:txBody>
                  <a:tcPr/>
                </a:tc>
                <a:tc>
                  <a:txBody>
                    <a:bodyPr/>
                    <a:lstStyle/>
                    <a:p>
                      <a:pPr algn="ctr"/>
                      <a:r>
                        <a:rPr lang="en-US" sz="1400" i="0" dirty="0" smtClean="0"/>
                        <a:t>Shaded X, B</a:t>
                      </a:r>
                      <a:endParaRPr lang="en-US" sz="140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smtClean="0"/>
                        <a:t>Location is WITHIN</a:t>
                      </a:r>
                      <a:r>
                        <a:rPr lang="en-US" sz="1400" i="0" baseline="0" dirty="0" smtClean="0"/>
                        <a:t> a m</a:t>
                      </a:r>
                      <a:r>
                        <a:rPr lang="en-US" sz="1400" i="0" dirty="0" smtClean="0"/>
                        <a:t>oderate flood risk hazard such</a:t>
                      </a:r>
                      <a:r>
                        <a:rPr lang="en-US" sz="1400" i="0" baseline="0" dirty="0" smtClean="0"/>
                        <a:t> as a </a:t>
                      </a:r>
                      <a:r>
                        <a:rPr lang="en-US" sz="1400" i="0" dirty="0" smtClean="0"/>
                        <a:t>500-year</a:t>
                      </a:r>
                      <a:r>
                        <a:rPr lang="en-US" sz="1400" i="0" baseline="0" dirty="0" smtClean="0"/>
                        <a:t> floodplain.</a:t>
                      </a:r>
                      <a:endParaRPr lang="en-US" sz="140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Medium</a:t>
                      </a:r>
                      <a:endParaRPr lang="en-US" sz="1400" dirty="0"/>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Yellow</a:t>
                      </a:r>
                      <a:endParaRPr lang="en-US" sz="1400" dirty="0"/>
                    </a:p>
                  </a:txBody>
                  <a:tcPr>
                    <a:solidFill>
                      <a:srgbClr val="FFFF00"/>
                    </a:solidFill>
                  </a:tcPr>
                </a:tc>
                <a:extLst>
                  <a:ext uri="{0D108BD9-81ED-4DB2-BD59-A6C34878D82A}">
                    <a16:rowId xmlns:a16="http://schemas.microsoft.com/office/drawing/2014/main" val="3092083198"/>
                  </a:ext>
                </a:extLst>
              </a:tr>
              <a:tr h="370840">
                <a:tc>
                  <a:txBody>
                    <a:bodyPr/>
                    <a:lstStyle/>
                    <a:p>
                      <a:pPr algn="ctr"/>
                      <a:r>
                        <a:rPr lang="en-US" sz="1400" dirty="0" smtClean="0"/>
                        <a:t>8</a:t>
                      </a:r>
                      <a:endParaRPr lang="en-US" sz="1400" dirty="0"/>
                    </a:p>
                  </a:txBody>
                  <a:tcPr/>
                </a:tc>
                <a:tc>
                  <a:txBody>
                    <a:bodyPr/>
                    <a:lstStyle/>
                    <a:p>
                      <a:pPr algn="ctr"/>
                      <a:r>
                        <a:rPr lang="en-US" sz="1400" i="1" dirty="0" smtClean="0"/>
                        <a:t>Near Flood Zone</a:t>
                      </a:r>
                      <a:endParaRPr lang="en-US" sz="1400" i="1" dirty="0"/>
                    </a:p>
                  </a:txBody>
                  <a:tcPr/>
                </a:tc>
                <a:tc>
                  <a:txBody>
                    <a:bodyPr/>
                    <a:lstStyle/>
                    <a:p>
                      <a:r>
                        <a:rPr lang="en-US" sz="1400" dirty="0" smtClean="0"/>
                        <a:t>Location is NOT WITHIN identified flood hazard area, but within 75 feet of an identified flood hazard area. </a:t>
                      </a:r>
                      <a:endParaRPr lang="en-US" sz="1400" dirty="0"/>
                    </a:p>
                  </a:txBody>
                  <a:tcPr/>
                </a:tc>
                <a:tc>
                  <a:txBody>
                    <a:bodyPr/>
                    <a:lstStyle/>
                    <a:p>
                      <a:pPr algn="ctr"/>
                      <a:r>
                        <a:rPr lang="en-US" sz="1400" dirty="0" smtClean="0"/>
                        <a:t>Medium</a:t>
                      </a:r>
                      <a:endParaRPr lang="en-US" sz="1400" dirty="0"/>
                    </a:p>
                  </a:txBody>
                  <a:tcPr>
                    <a:solidFill>
                      <a:srgbClr val="FFFF00"/>
                    </a:solidFill>
                  </a:tcPr>
                </a:tc>
                <a:tc>
                  <a:txBody>
                    <a:bodyPr/>
                    <a:lstStyle/>
                    <a:p>
                      <a:pPr algn="ctr"/>
                      <a:r>
                        <a:rPr lang="en-US" sz="1400" dirty="0" smtClean="0"/>
                        <a:t>Yellow</a:t>
                      </a:r>
                      <a:endParaRPr lang="en-US" sz="1400" dirty="0"/>
                    </a:p>
                  </a:txBody>
                  <a:tcPr>
                    <a:solidFill>
                      <a:srgbClr val="FFFF00"/>
                    </a:solidFill>
                  </a:tcPr>
                </a:tc>
                <a:extLst>
                  <a:ext uri="{0D108BD9-81ED-4DB2-BD59-A6C34878D82A}">
                    <a16:rowId xmlns:a16="http://schemas.microsoft.com/office/drawing/2014/main" val="10006"/>
                  </a:ext>
                </a:extLst>
              </a:tr>
              <a:tr h="370840">
                <a:tc>
                  <a:txBody>
                    <a:bodyPr/>
                    <a:lstStyle/>
                    <a:p>
                      <a:pPr algn="ctr"/>
                      <a:r>
                        <a:rPr lang="en-US" sz="1400" dirty="0" smtClean="0"/>
                        <a:t>9</a:t>
                      </a:r>
                      <a:endParaRPr lang="en-US" sz="1400" dirty="0"/>
                    </a:p>
                  </a:txBody>
                  <a:tcPr/>
                </a:tc>
                <a:tc>
                  <a:txBody>
                    <a:bodyPr/>
                    <a:lstStyle/>
                    <a:p>
                      <a:pPr algn="ctr"/>
                      <a:r>
                        <a:rPr lang="en-US" sz="1400" i="1" dirty="0" smtClean="0"/>
                        <a:t>Out of 100-YR</a:t>
                      </a:r>
                      <a:r>
                        <a:rPr lang="en-US" sz="1400" i="1" baseline="0" dirty="0" smtClean="0"/>
                        <a:t> </a:t>
                      </a:r>
                      <a:r>
                        <a:rPr lang="en-US" sz="1400" i="1" dirty="0" smtClean="0"/>
                        <a:t>Flood Zone</a:t>
                      </a:r>
                      <a:endParaRPr lang="en-US" sz="1400" i="1" dirty="0"/>
                    </a:p>
                  </a:txBody>
                  <a:tcPr/>
                </a:tc>
                <a:tc>
                  <a:txBody>
                    <a:bodyPr/>
                    <a:lstStyle/>
                    <a:p>
                      <a:r>
                        <a:rPr lang="en-US" sz="1400" dirty="0" smtClean="0"/>
                        <a:t>Location is NOT WITHIN any identified flood hazard area. Unmapped flood hazard areas may be present.</a:t>
                      </a:r>
                      <a:endParaRPr lang="en-US" sz="1400" dirty="0"/>
                    </a:p>
                  </a:txBody>
                  <a:tcPr/>
                </a:tc>
                <a:tc>
                  <a:txBody>
                    <a:bodyPr/>
                    <a:lstStyle/>
                    <a:p>
                      <a:pPr algn="ctr"/>
                      <a:r>
                        <a:rPr lang="en-US" sz="1400" dirty="0" smtClean="0"/>
                        <a:t>Low</a:t>
                      </a:r>
                      <a:endParaRPr lang="en-US" sz="1400" dirty="0"/>
                    </a:p>
                  </a:txBody>
                  <a:tcPr>
                    <a:solidFill>
                      <a:srgbClr val="00B050"/>
                    </a:solidFill>
                  </a:tcPr>
                </a:tc>
                <a:tc>
                  <a:txBody>
                    <a:bodyPr/>
                    <a:lstStyle/>
                    <a:p>
                      <a:pPr algn="ctr"/>
                      <a:r>
                        <a:rPr lang="en-US" sz="1400" dirty="0" smtClean="0"/>
                        <a:t>Green</a:t>
                      </a:r>
                      <a:endParaRPr lang="en-US" sz="1400" dirty="0"/>
                    </a:p>
                  </a:txBody>
                  <a:tcPr>
                    <a:solidFill>
                      <a:srgbClr val="00B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Zone: &lt; zone designation &gt;</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76250" y="6211669"/>
            <a:ext cx="8439150" cy="646331"/>
          </a:xfrm>
          <a:prstGeom prst="rect">
            <a:avLst/>
          </a:prstGeom>
          <a:noFill/>
        </p:spPr>
        <p:txBody>
          <a:bodyPr wrap="square" rtlCol="0">
            <a:spAutoFit/>
          </a:bodyPr>
          <a:lstStyle/>
          <a:p>
            <a:r>
              <a:rPr lang="en-US" sz="1200" dirty="0" smtClean="0"/>
              <a:t>Three Degrees of Risk: Hi, Medium, Low.  Four Warning Status Colors:  In 100-YR Effective Floodplains (red), Advisory Floodplains (orange), moderate risk or close to high risk zones (yellow), low risk (green).  Two Floodplain Boundary GIS Files:  </a:t>
            </a:r>
            <a:r>
              <a:rPr lang="en-US" sz="1200" dirty="0" err="1" smtClean="0"/>
              <a:t>SFHA.poly</a:t>
            </a:r>
            <a:r>
              <a:rPr lang="en-US" sz="1200" dirty="0" smtClean="0"/>
              <a:t> and </a:t>
            </a:r>
            <a:r>
              <a:rPr lang="en-US" sz="1200" dirty="0" err="1" smtClean="0"/>
              <a:t>Advisory_FPB.poly</a:t>
            </a:r>
            <a:endParaRPr lang="en-US" sz="1200" dirty="0"/>
          </a:p>
        </p:txBody>
      </p:sp>
      <p:pic>
        <p:nvPicPr>
          <p:cNvPr id="2050" name="Picture 2"/>
          <p:cNvPicPr>
            <a:picLocks noChangeAspect="1" noChangeArrowheads="1"/>
          </p:cNvPicPr>
          <p:nvPr/>
        </p:nvPicPr>
        <p:blipFill>
          <a:blip r:embed="rId3" cstate="print"/>
          <a:srcRect/>
          <a:stretch>
            <a:fillRect/>
          </a:stretch>
        </p:blipFill>
        <p:spPr bwMode="auto">
          <a:xfrm>
            <a:off x="19050" y="3610610"/>
            <a:ext cx="457200" cy="484238"/>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19050" y="4596960"/>
            <a:ext cx="457200" cy="484238"/>
          </a:xfrm>
          <a:prstGeom prst="rect">
            <a:avLst/>
          </a:prstGeom>
          <a:noFill/>
          <a:ln w="9525">
            <a:noFill/>
            <a:miter lim="800000"/>
            <a:headEnd/>
            <a:tailEnd/>
          </a:ln>
        </p:spPr>
      </p:pic>
    </p:spTree>
    <p:extLst>
      <p:ext uri="{BB962C8B-B14F-4D97-AF65-F5344CB8AC3E}">
        <p14:creationId xmlns:p14="http://schemas.microsoft.com/office/powerpoint/2010/main" val="4247178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Arial" panose="020B0604020202020204" pitchFamily="34" charset="0"/>
                <a:cs typeface="Arial" panose="020B0604020202020204" pitchFamily="34" charset="0"/>
              </a:rPr>
              <a:t>Need to Update Flood Query Logic for new information: </a:t>
            </a: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b="1" i="1" dirty="0" smtClean="0">
                <a:solidFill>
                  <a:srgbClr val="FFFF00"/>
                </a:solidFill>
                <a:latin typeface="Arial" panose="020B0604020202020204" pitchFamily="34" charset="0"/>
                <a:cs typeface="Arial" panose="020B0604020202020204" pitchFamily="34" charset="0"/>
              </a:rPr>
              <a:t>AE Advisory Flood Hazard Areas &amp; Restudy BFE Flood Heights</a:t>
            </a:r>
            <a:endParaRPr lang="en-US" sz="2000" b="1"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19075" y="933534"/>
            <a:ext cx="8763000" cy="6053132"/>
          </a:xfrm>
          <a:prstGeom prst="rect">
            <a:avLst/>
          </a:prstGeom>
          <a:solidFill>
            <a:schemeClr val="bg1"/>
          </a:solidFill>
        </p:spPr>
        <p:txBody>
          <a:bodyPr wrap="square">
            <a:spAutoFit/>
          </a:bodyPr>
          <a:lstStyle/>
          <a:p>
            <a:pPr>
              <a:lnSpc>
                <a:spcPct val="107000"/>
              </a:lnSpc>
              <a:spcAft>
                <a:spcPts val="8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(1) If </a:t>
            </a:r>
            <a:r>
              <a:rPr lang="en-US" sz="1400" dirty="0">
                <a:latin typeface="Calibri" panose="020F0502020204030204" pitchFamily="34" charset="0"/>
                <a:ea typeface="Calibri" panose="020F0502020204030204" pitchFamily="34" charset="0"/>
                <a:cs typeface="Times New Roman" panose="02020603050405020304" pitchFamily="18" charset="0"/>
              </a:rPr>
              <a:t>location in an Effective Flood Zone (SFHA) then </a:t>
            </a:r>
            <a:r>
              <a:rPr lang="en-US" sz="1400" dirty="0">
                <a:highlight>
                  <a:srgbClr val="FF0000"/>
                </a:highlight>
                <a:latin typeface="Calibri" panose="020F0502020204030204" pitchFamily="34" charset="0"/>
                <a:ea typeface="Calibri" panose="020F0502020204030204" pitchFamily="34" charset="0"/>
                <a:cs typeface="Times New Roman" panose="02020603050405020304" pitchFamily="18" charset="0"/>
              </a:rPr>
              <a:t>RED</a:t>
            </a:r>
            <a:r>
              <a:rPr lang="en-US" sz="1400" dirty="0">
                <a:latin typeface="Calibri" panose="020F0502020204030204" pitchFamily="34" charset="0"/>
                <a:ea typeface="Calibri" panose="020F0502020204030204" pitchFamily="34" charset="0"/>
                <a:cs typeface="Times New Roman" panose="02020603050405020304" pitchFamily="18" charset="0"/>
              </a:rPr>
              <a:t> message - </a:t>
            </a:r>
            <a:r>
              <a:rPr lang="en-US" sz="1400" b="1" dirty="0">
                <a:latin typeface="Calibri" panose="020F0502020204030204" pitchFamily="34" charset="0"/>
                <a:ea typeface="Calibri" panose="020F0502020204030204" pitchFamily="34" charset="0"/>
                <a:cs typeface="Times New Roman" panose="02020603050405020304" pitchFamily="18" charset="0"/>
              </a:rPr>
              <a:t>Flood Hazard Area:  Location is WITHIN the FEMA </a:t>
            </a:r>
            <a:r>
              <a:rPr lang="en-US" sz="1200" b="1" dirty="0">
                <a:latin typeface="Calibri" panose="020F0502020204030204" pitchFamily="34" charset="0"/>
                <a:ea typeface="Calibri" panose="020F0502020204030204" pitchFamily="34" charset="0"/>
                <a:cs typeface="Times New Roman" panose="02020603050405020304" pitchFamily="18" charset="0"/>
              </a:rPr>
              <a:t>100-year floodplain.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	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SFHA: (A, AE, AH, AO); Floodway; Advisory A</a:t>
            </a:r>
          </a:p>
          <a:p>
            <a:pPr marL="742950" marR="0" lvl="1" indent="-285750">
              <a:lnSpc>
                <a:spcPct val="107000"/>
              </a:lnSpc>
              <a:spcBef>
                <a:spcPts val="0"/>
              </a:spcBef>
              <a:spcAft>
                <a:spcPts val="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Floodway (SFHA) then </a:t>
            </a:r>
            <a:r>
              <a:rPr lang="en-US" sz="1200" i="1" dirty="0">
                <a:latin typeface="Calibri" panose="020F0502020204030204" pitchFamily="34" charset="0"/>
                <a:ea typeface="Calibri" panose="020F0502020204030204" pitchFamily="34" charset="0"/>
                <a:cs typeface="Times New Roman" panose="02020603050405020304" pitchFamily="18" charset="0"/>
              </a:rPr>
              <a:t>add</a:t>
            </a:r>
            <a:r>
              <a:rPr lang="en-US" sz="1200" dirty="0">
                <a:latin typeface="Calibri" panose="020F0502020204030204" pitchFamily="34" charset="0"/>
                <a:ea typeface="Calibri" panose="020F0502020204030204" pitchFamily="34" charset="0"/>
                <a:cs typeface="Times New Roman" panose="02020603050405020304" pitchFamily="18" charset="0"/>
              </a:rPr>
              <a:t> to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text: “</a:t>
            </a:r>
            <a:r>
              <a:rPr lang="en-US" sz="1200" b="1" dirty="0">
                <a:latin typeface="Calibri" panose="020F0502020204030204" pitchFamily="34" charset="0"/>
                <a:ea typeface="Calibri" panose="020F0502020204030204" pitchFamily="34" charset="0"/>
                <a:cs typeface="Times New Roman" panose="02020603050405020304" pitchFamily="18" charset="0"/>
              </a:rPr>
              <a:t>(Floodway)</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Times New Roman" panose="02020603050405020304" pitchFamily="18" charset="0"/>
              </a:rPr>
              <a:t>This applies only to effective detailed flood zones.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SFHA A Zone and Advisory A Zone (WSEL_AFH) then</a:t>
            </a:r>
            <a:r>
              <a:rPr lang="en-US" sz="1200" i="1" dirty="0">
                <a:latin typeface="Calibri" panose="020F0502020204030204" pitchFamily="34" charset="0"/>
                <a:ea typeface="Calibri" panose="020F0502020204030204" pitchFamily="34" charset="0"/>
                <a:cs typeface="Times New Roman" panose="02020603050405020304" pitchFamily="18" charset="0"/>
              </a:rPr>
              <a:t> add</a:t>
            </a:r>
            <a:r>
              <a:rPr lang="en-US" sz="1200" dirty="0">
                <a:latin typeface="Calibri" panose="020F0502020204030204" pitchFamily="34" charset="0"/>
                <a:ea typeface="Calibri" panose="020F0502020204030204" pitchFamily="34" charset="0"/>
                <a:cs typeface="Times New Roman" panose="02020603050405020304" pitchFamily="18" charset="0"/>
              </a:rPr>
              <a:t> to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text “</a:t>
            </a:r>
            <a:r>
              <a:rPr lang="en-US" sz="1200" b="1" dirty="0">
                <a:latin typeface="Calibri" panose="020F0502020204030204" pitchFamily="34" charset="0"/>
                <a:ea typeface="Calibri" panose="020F0502020204030204" pitchFamily="34" charset="0"/>
                <a:cs typeface="Times New Roman" panose="02020603050405020304" pitchFamily="18" charset="0"/>
              </a:rPr>
              <a:t>(Advisory A)</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Times New Roman" panose="02020603050405020304" pitchFamily="18" charset="0"/>
              </a:rPr>
              <a:t>This applies only to Advisory A flood </a:t>
            </a:r>
            <a:r>
              <a:rPr lang="en-US" sz="1200" i="1" dirty="0" smtClean="0">
                <a:latin typeface="Calibri" panose="020F0502020204030204" pitchFamily="34" charset="0"/>
                <a:ea typeface="Calibri" panose="020F0502020204030204" pitchFamily="34" charset="0"/>
                <a:cs typeface="Times New Roman" panose="02020603050405020304" pitchFamily="18" charset="0"/>
              </a:rPr>
              <a:t>zones.</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400050" marR="0" indent="5715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Display </a:t>
            </a:r>
            <a:r>
              <a:rPr lang="en-US" sz="1200" b="1" dirty="0" smtClean="0">
                <a:latin typeface="Calibri" panose="020F0502020204030204" pitchFamily="34" charset="0"/>
                <a:ea typeface="Calibri" panose="020F0502020204030204" pitchFamily="34" charset="0"/>
                <a:cs typeface="Times New Roman" panose="02020603050405020304" pitchFamily="18" charset="0"/>
              </a:rPr>
              <a:t>Flood Height</a:t>
            </a:r>
            <a:r>
              <a:rPr lang="en-US" sz="1200" dirty="0" smtClean="0">
                <a:latin typeface="Calibri" panose="020F0502020204030204" pitchFamily="34" charset="0"/>
                <a:ea typeface="Calibri" panose="020F0502020204030204" pitchFamily="34" charset="0"/>
                <a:cs typeface="Times New Roman" panose="02020603050405020304" pitchFamily="18" charset="0"/>
              </a:rPr>
              <a:t>: Advisory Flood Height, BFE, Flood Profile</a:t>
            </a:r>
          </a:p>
          <a:p>
            <a:pPr marL="742950" marR="0" lvl="1" indent="-285750">
              <a:lnSpc>
                <a:spcPct val="107000"/>
              </a:lnSpc>
              <a:spcBef>
                <a:spcPts val="0"/>
              </a:spcBef>
              <a:spcAft>
                <a:spcPts val="0"/>
              </a:spcAft>
              <a:buFont typeface="Courier New" panose="02070309020205020404" pitchFamily="49" charset="0"/>
              <a:buChar char="o"/>
            </a:pPr>
            <a:r>
              <a:rPr lang="en-US" sz="1200" dirty="0" smtClean="0">
                <a:latin typeface="Calibri" panose="020F0502020204030204" pitchFamily="34" charset="0"/>
                <a:ea typeface="Calibri" panose="020F0502020204030204" pitchFamily="34" charset="0"/>
                <a:cs typeface="Times New Roman" panose="02020603050405020304" pitchFamily="18" charset="0"/>
              </a:rPr>
              <a:t>If </a:t>
            </a:r>
            <a:r>
              <a:rPr lang="en-US" sz="1200" dirty="0">
                <a:latin typeface="Calibri" panose="020F0502020204030204" pitchFamily="34" charset="0"/>
                <a:ea typeface="Calibri" panose="020F0502020204030204" pitchFamily="34" charset="0"/>
                <a:cs typeface="Times New Roman" panose="02020603050405020304" pitchFamily="18" charset="0"/>
              </a:rPr>
              <a:t>location in Advisory A Zone (WSEL_AFH) then 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Height</a:t>
            </a:r>
            <a:r>
              <a:rPr lang="en-US" sz="1200" dirty="0">
                <a:latin typeface="Calibri" panose="020F0502020204030204" pitchFamily="34" charset="0"/>
                <a:ea typeface="Calibri" panose="020F0502020204030204" pitchFamily="34" charset="0"/>
                <a:cs typeface="Times New Roman" panose="02020603050405020304" pitchFamily="18" charset="0"/>
              </a:rPr>
              <a:t>:” About &lt;value&gt; ft. </a:t>
            </a:r>
            <a:r>
              <a:rPr lang="en-US" sz="1200" b="1" dirty="0">
                <a:latin typeface="Calibri" panose="020F0502020204030204" pitchFamily="34" charset="0"/>
                <a:ea typeface="Calibri" panose="020F0502020204030204" pitchFamily="34" charset="0"/>
                <a:cs typeface="Times New Roman" panose="02020603050405020304" pitchFamily="18" charset="0"/>
              </a:rPr>
              <a:t>(Advisory Flood Height)”.  </a:t>
            </a:r>
            <a:r>
              <a:rPr lang="en-US" sz="1200" dirty="0">
                <a:latin typeface="Calibri" panose="020F0502020204030204" pitchFamily="34" charset="0"/>
                <a:ea typeface="Calibri" panose="020F0502020204030204" pitchFamily="34" charset="0"/>
                <a:cs typeface="Times New Roman" panose="02020603050405020304" pitchFamily="18" charset="0"/>
              </a:rPr>
              <a:t>Disclaimer.</a:t>
            </a:r>
          </a:p>
          <a:p>
            <a:pPr marL="742950" marR="0" lvl="1" indent="-285750">
              <a:lnSpc>
                <a:spcPct val="107000"/>
              </a:lnSpc>
              <a:spcBef>
                <a:spcPts val="0"/>
              </a:spcBef>
              <a:spcAft>
                <a:spcPts val="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AE Zone Restudy (WSEL_BFE) then 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Height</a:t>
            </a:r>
            <a:r>
              <a:rPr lang="en-US" sz="1200" dirty="0">
                <a:latin typeface="Calibri" panose="020F0502020204030204" pitchFamily="34" charset="0"/>
                <a:ea typeface="Calibri" panose="020F0502020204030204" pitchFamily="34" charset="0"/>
                <a:cs typeface="Times New Roman" panose="02020603050405020304" pitchFamily="18" charset="0"/>
              </a:rPr>
              <a:t>: &lt;value&gt; ft. </a:t>
            </a:r>
            <a:r>
              <a:rPr lang="en-US" sz="1200" b="1" dirty="0">
                <a:latin typeface="Calibri" panose="020F0502020204030204" pitchFamily="34" charset="0"/>
                <a:ea typeface="Calibri" panose="020F0502020204030204" pitchFamily="34" charset="0"/>
                <a:cs typeface="Times New Roman" panose="02020603050405020304" pitchFamily="18" charset="0"/>
              </a:rPr>
              <a:t>(Base Flood Elevation)”.  </a:t>
            </a:r>
            <a:r>
              <a:rPr lang="en-US" sz="1200" dirty="0">
                <a:latin typeface="Calibri" panose="020F0502020204030204" pitchFamily="34" charset="0"/>
                <a:ea typeface="Calibri" panose="020F0502020204030204" pitchFamily="34" charset="0"/>
                <a:cs typeface="Times New Roman" panose="02020603050405020304" pitchFamily="18" charset="0"/>
              </a:rPr>
              <a:t>Disclaimer.</a:t>
            </a:r>
          </a:p>
          <a:p>
            <a:pPr marL="742950" marR="0" lvl="1" indent="-285750">
              <a:lnSpc>
                <a:spcPct val="107000"/>
              </a:lnSpc>
              <a:spcBef>
                <a:spcPts val="0"/>
              </a:spcBef>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ELSE if location in Detailed Zone (SFHA: AE, AH, AO) and not AE Zone Restudy (WSEL_BFE) then 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Height</a:t>
            </a:r>
            <a:r>
              <a:rPr lang="en-US" sz="1200" dirty="0">
                <a:latin typeface="Calibri" panose="020F0502020204030204" pitchFamily="34" charset="0"/>
                <a:ea typeface="Calibri" panose="020F0502020204030204" pitchFamily="34" charset="0"/>
                <a:cs typeface="Times New Roman" panose="02020603050405020304" pitchFamily="18" charset="0"/>
              </a:rPr>
              <a:t>: Refer to </a:t>
            </a:r>
            <a:r>
              <a:rPr lang="en-US" sz="1200" b="1" dirty="0">
                <a:latin typeface="Calibri" panose="020F0502020204030204" pitchFamily="34" charset="0"/>
                <a:ea typeface="Calibri" panose="020F0502020204030204" pitchFamily="34" charset="0"/>
                <a:cs typeface="Times New Roman" panose="02020603050405020304" pitchFamily="18" charset="0"/>
              </a:rPr>
              <a:t>Flood Profile</a:t>
            </a:r>
            <a:r>
              <a:rPr lang="en-US" sz="1200" dirty="0">
                <a:latin typeface="Calibri" panose="020F0502020204030204" pitchFamily="34" charset="0"/>
                <a:ea typeface="Calibri" panose="020F0502020204030204" pitchFamily="34" charset="0"/>
                <a:cs typeface="Times New Roman" panose="02020603050405020304" pitchFamily="18" charset="0"/>
              </a:rPr>
              <a:t> of Detailed Study”.  Disclaimer.  </a:t>
            </a:r>
          </a:p>
          <a:p>
            <a:pPr>
              <a:lnSpc>
                <a:spcPct val="107000"/>
              </a:lnSpc>
              <a:spcAft>
                <a:spcPts val="8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(2) ELSE </a:t>
            </a:r>
            <a:r>
              <a:rPr lang="en-US" sz="1400" dirty="0">
                <a:latin typeface="Calibri" panose="020F0502020204030204" pitchFamily="34" charset="0"/>
                <a:ea typeface="Calibri" panose="020F0502020204030204" pitchFamily="34" charset="0"/>
                <a:cs typeface="Times New Roman" panose="02020603050405020304" pitchFamily="18" charset="0"/>
              </a:rPr>
              <a:t>if location in Advisory Flood Zone (</a:t>
            </a:r>
            <a:r>
              <a:rPr lang="en-US" sz="1400" dirty="0" err="1">
                <a:latin typeface="Calibri" panose="020F0502020204030204" pitchFamily="34" charset="0"/>
                <a:ea typeface="Calibri" panose="020F0502020204030204" pitchFamily="34" charset="0"/>
                <a:cs typeface="Times New Roman" panose="02020603050405020304" pitchFamily="18" charset="0"/>
              </a:rPr>
              <a:t>Depth_HEC</a:t>
            </a:r>
            <a:r>
              <a:rPr lang="en-US" sz="1400" dirty="0">
                <a:latin typeface="Calibri" panose="020F0502020204030204" pitchFamily="34" charset="0"/>
                <a:ea typeface="Calibri" panose="020F0502020204030204" pitchFamily="34" charset="0"/>
                <a:cs typeface="Times New Roman" panose="02020603050405020304" pitchFamily="18" charset="0"/>
              </a:rPr>
              <a:t>-RAS) and not in Effective Flood Zone (SFHA) </a:t>
            </a:r>
            <a:r>
              <a:rPr lang="en-US" sz="1400" dirty="0" smtClean="0">
                <a:latin typeface="Calibri" panose="020F0502020204030204" pitchFamily="34" charset="0"/>
                <a:ea typeface="Calibri" panose="020F0502020204030204" pitchFamily="34" charset="0"/>
                <a:cs typeface="Times New Roman" panose="02020603050405020304" pitchFamily="18" charset="0"/>
              </a:rPr>
              <a:t>then </a:t>
            </a:r>
            <a:r>
              <a:rPr lang="en-US" sz="1400" b="1" dirty="0" smtClean="0">
                <a:solidFill>
                  <a:srgbClr val="ED7D31"/>
                </a:solidFill>
                <a:highlight>
                  <a:srgbClr val="D3D3D3"/>
                </a:highlight>
                <a:latin typeface="Calibri" panose="020F0502020204030204" pitchFamily="34" charset="0"/>
                <a:ea typeface="Calibri" panose="020F0502020204030204" pitchFamily="34" charset="0"/>
                <a:cs typeface="Times New Roman" panose="02020603050405020304" pitchFamily="18" charset="0"/>
              </a:rPr>
              <a:t>ORANGE</a:t>
            </a:r>
            <a:r>
              <a:rPr lang="en-US" sz="1400" dirty="0" smtClean="0">
                <a:solidFill>
                  <a:srgbClr val="ED7D31"/>
                </a:solidFill>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message - </a:t>
            </a:r>
            <a:r>
              <a:rPr lang="en-US" sz="1400" b="1" dirty="0">
                <a:latin typeface="Calibri" panose="020F0502020204030204" pitchFamily="34" charset="0"/>
                <a:ea typeface="Calibri" panose="020F0502020204030204" pitchFamily="34" charset="0"/>
                <a:cs typeface="Times New Roman" panose="02020603050405020304" pitchFamily="18" charset="0"/>
              </a:rPr>
              <a:t>Flood Hazard Area: Location is WITHIN an advisory floodplain but NOT a </a:t>
            </a:r>
            <a:r>
              <a:rPr lang="en-US" sz="1400" b="1" dirty="0" smtClean="0">
                <a:latin typeface="Calibri" panose="020F0502020204030204" pitchFamily="34" charset="0"/>
                <a:ea typeface="Calibri" panose="020F0502020204030204" pitchFamily="34" charset="0"/>
                <a:cs typeface="Times New Roman" panose="02020603050405020304" pitchFamily="18" charset="0"/>
              </a:rPr>
              <a:t>100-year regulatory </a:t>
            </a:r>
            <a:r>
              <a:rPr lang="en-US" sz="1400" b="1" dirty="0">
                <a:latin typeface="Calibri" panose="020F0502020204030204" pitchFamily="34" charset="0"/>
                <a:ea typeface="Calibri" panose="020F0502020204030204" pitchFamily="34" charset="0"/>
                <a:cs typeface="Times New Roman" panose="02020603050405020304" pitchFamily="18" charset="0"/>
              </a:rPr>
              <a:t>floodplain.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ourier New" panose="02070309020205020404" pitchFamily="49" charset="0"/>
              <a:buChar char="o"/>
              <a:tabLst>
                <a:tab pos="3429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Advisory A Zone (WSEL_AFH) then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text “</a:t>
            </a:r>
            <a:r>
              <a:rPr lang="en-US" sz="1200" b="1" dirty="0">
                <a:latin typeface="Calibri" panose="020F0502020204030204" pitchFamily="34" charset="0"/>
                <a:ea typeface="Calibri" panose="020F0502020204030204" pitchFamily="34" charset="0"/>
                <a:cs typeface="Times New Roman" panose="02020603050405020304" pitchFamily="18" charset="0"/>
              </a:rPr>
              <a:t>Advisory A</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0"/>
              </a:spcAft>
              <a:buFont typeface="Wingdings" panose="05000000000000000000" pitchFamily="2" charset="2"/>
              <a:buChar char=""/>
              <a:tabLst>
                <a:tab pos="3429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Height</a:t>
            </a:r>
            <a:r>
              <a:rPr lang="en-US" sz="1200" dirty="0">
                <a:latin typeface="Calibri" panose="020F0502020204030204" pitchFamily="34" charset="0"/>
                <a:ea typeface="Calibri" panose="020F0502020204030204" pitchFamily="34" charset="0"/>
                <a:cs typeface="Times New Roman" panose="02020603050405020304" pitchFamily="18" charset="0"/>
              </a:rPr>
              <a:t>: About &lt;value&gt; ft. </a:t>
            </a:r>
            <a:r>
              <a:rPr lang="en-US" sz="1200" b="1" dirty="0">
                <a:latin typeface="Calibri" panose="020F0502020204030204" pitchFamily="34" charset="0"/>
                <a:ea typeface="Calibri" panose="020F0502020204030204" pitchFamily="34" charset="0"/>
                <a:cs typeface="Times New Roman" panose="02020603050405020304" pitchFamily="18" charset="0"/>
              </a:rPr>
              <a:t>(Advisory Flood Height)</a:t>
            </a:r>
            <a:r>
              <a:rPr lang="en-US" sz="1200" dirty="0">
                <a:latin typeface="Calibri" panose="020F0502020204030204" pitchFamily="34" charset="0"/>
                <a:ea typeface="Calibri" panose="020F0502020204030204" pitchFamily="34" charset="0"/>
                <a:cs typeface="Times New Roman" panose="02020603050405020304" pitchFamily="18" charset="0"/>
              </a:rPr>
              <a:t>”.  Disclaimer.  </a:t>
            </a:r>
          </a:p>
          <a:p>
            <a:pPr marL="342900" marR="0" lvl="0" indent="-342900">
              <a:lnSpc>
                <a:spcPct val="107000"/>
              </a:lnSpc>
              <a:spcBef>
                <a:spcPts val="0"/>
              </a:spcBef>
              <a:spcAft>
                <a:spcPts val="800"/>
              </a:spcAft>
              <a:buFont typeface="Courier New" panose="02070309020205020404" pitchFamily="49" charset="0"/>
              <a:buChar char="o"/>
              <a:tabLst>
                <a:tab pos="3429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Advisory AE Zone (</a:t>
            </a:r>
            <a:r>
              <a:rPr lang="en-US" sz="1200" dirty="0" err="1">
                <a:latin typeface="Calibri" panose="020F0502020204030204" pitchFamily="34" charset="0"/>
                <a:ea typeface="Calibri" panose="020F0502020204030204" pitchFamily="34" charset="0"/>
                <a:cs typeface="Times New Roman" panose="02020603050405020304" pitchFamily="18" charset="0"/>
              </a:rPr>
              <a:t>Depth_HEC</a:t>
            </a:r>
            <a:r>
              <a:rPr lang="en-US" sz="1200" dirty="0">
                <a:latin typeface="Calibri" panose="020F0502020204030204" pitchFamily="34" charset="0"/>
                <a:ea typeface="Calibri" panose="020F0502020204030204" pitchFamily="34" charset="0"/>
                <a:cs typeface="Times New Roman" panose="02020603050405020304" pitchFamily="18" charset="0"/>
              </a:rPr>
              <a:t>-RAS) then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text </a:t>
            </a:r>
            <a:r>
              <a:rPr lang="en-US" sz="1200" dirty="0" smtClean="0">
                <a:latin typeface="Calibri" panose="020F0502020204030204" pitchFamily="34" charset="0"/>
                <a:ea typeface="Calibri" panose="020F0502020204030204" pitchFamily="34" charset="0"/>
                <a:cs typeface="Times New Roman" panose="02020603050405020304" pitchFamily="18" charset="0"/>
              </a:rPr>
              <a:t>“</a:t>
            </a:r>
            <a:r>
              <a:rPr lang="en-US" sz="1200" b="1" dirty="0" smtClean="0">
                <a:latin typeface="Calibri" panose="020F0502020204030204" pitchFamily="34" charset="0"/>
                <a:ea typeface="Calibri" panose="020F0502020204030204" pitchFamily="34" charset="0"/>
                <a:cs typeface="Times New Roman" panose="02020603050405020304" pitchFamily="18" charset="0"/>
              </a:rPr>
              <a:t>Updated AE Floodplain Boundary</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smtClean="0"/>
              <a:t>(3) ELSE </a:t>
            </a:r>
            <a:r>
              <a:rPr lang="en-US" sz="1400" dirty="0"/>
              <a:t>if location in a moderate flood risk zone or near a high risk zone then </a:t>
            </a:r>
            <a:r>
              <a:rPr lang="en-US" sz="1400" dirty="0" smtClean="0"/>
              <a:t>YELLOW message</a:t>
            </a:r>
          </a:p>
          <a:p>
            <a:pPr marL="285750" indent="-285750">
              <a:buFont typeface="Courier New" panose="02070309020205020404" pitchFamily="49" charset="0"/>
              <a:buChar char="o"/>
            </a:pPr>
            <a:r>
              <a:rPr lang="en-US" sz="1200" dirty="0" smtClean="0"/>
              <a:t>If location within a Shaded X or B Zone of SHFA then YELLOW message - </a:t>
            </a:r>
            <a:r>
              <a:rPr lang="en-US" sz="1200" b="1" dirty="0"/>
              <a:t>Location is WITHIN a moderate flood risk hazard </a:t>
            </a:r>
            <a:r>
              <a:rPr lang="en-US" sz="1200" b="1" dirty="0" smtClean="0"/>
              <a:t>such as a 500-year floodplain</a:t>
            </a:r>
          </a:p>
          <a:p>
            <a:pPr marL="285750" indent="-285750">
              <a:buFont typeface="Courier New" panose="02070309020205020404" pitchFamily="49" charset="0"/>
              <a:buChar char="o"/>
            </a:pPr>
            <a:r>
              <a:rPr lang="en-US" sz="1200" dirty="0" smtClean="0"/>
              <a:t>If </a:t>
            </a:r>
            <a:r>
              <a:rPr lang="en-US" sz="1200" dirty="0"/>
              <a:t>location within 75 ft. of Floodplain (Unified FPB Buffer) then YELLOW message - </a:t>
            </a:r>
            <a:r>
              <a:rPr lang="en-US" sz="1200" b="1" dirty="0"/>
              <a:t>Flood Hazard Area: Location is NOT WITHIN identified flood hazard area, but within 75 feet of an identified flood hazard area</a:t>
            </a:r>
            <a:r>
              <a:rPr lang="en-US" sz="1200" b="1" dirty="0" smtClean="0"/>
              <a:t>.</a:t>
            </a:r>
            <a:br>
              <a:rPr lang="en-US" sz="1200" b="1" dirty="0" smtClean="0"/>
            </a:br>
            <a:endParaRPr lang="en-US" sz="1200" dirty="0"/>
          </a:p>
          <a:p>
            <a:pPr>
              <a:lnSpc>
                <a:spcPct val="107000"/>
              </a:lnSpc>
              <a:spcAft>
                <a:spcPts val="8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(4) ELSE </a:t>
            </a:r>
            <a:r>
              <a:rPr lang="en-US" sz="1400" dirty="0">
                <a:latin typeface="Calibri" panose="020F0502020204030204" pitchFamily="34" charset="0"/>
                <a:ea typeface="Calibri" panose="020F0502020204030204" pitchFamily="34" charset="0"/>
                <a:cs typeface="Times New Roman" panose="02020603050405020304" pitchFamily="18" charset="0"/>
              </a:rPr>
              <a:t>if location not in Floodplain (N/A) then </a:t>
            </a:r>
            <a:r>
              <a:rPr lang="en-US" sz="1400" dirty="0">
                <a:highlight>
                  <a:srgbClr val="00FF00"/>
                </a:highlight>
                <a:latin typeface="Calibri" panose="020F0502020204030204" pitchFamily="34" charset="0"/>
                <a:ea typeface="Calibri" panose="020F0502020204030204" pitchFamily="34" charset="0"/>
                <a:cs typeface="Times New Roman" panose="02020603050405020304" pitchFamily="18" charset="0"/>
              </a:rPr>
              <a:t>GREEN</a:t>
            </a:r>
            <a:r>
              <a:rPr lang="en-US" sz="1400" dirty="0">
                <a:latin typeface="Calibri" panose="020F0502020204030204" pitchFamily="34" charset="0"/>
                <a:ea typeface="Calibri" panose="020F0502020204030204" pitchFamily="34" charset="0"/>
                <a:cs typeface="Times New Roman" panose="02020603050405020304" pitchFamily="18" charset="0"/>
              </a:rPr>
              <a:t> message - </a:t>
            </a:r>
            <a:r>
              <a:rPr lang="en-US" sz="1400" b="1" dirty="0">
                <a:latin typeface="Calibri" panose="020F0502020204030204" pitchFamily="34" charset="0"/>
                <a:ea typeface="Calibri" panose="020F0502020204030204" pitchFamily="34" charset="0"/>
                <a:cs typeface="Times New Roman" panose="02020603050405020304" pitchFamily="18" charset="0"/>
              </a:rPr>
              <a:t>Flood Hazard Area: Location is NOT WITHIN any identified flood hazard area. Unmapped flood hazard areas may be present.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p:cNvPicPr>
            <a:picLocks noChangeAspect="1" noChangeArrowheads="1"/>
          </p:cNvPicPr>
          <p:nvPr/>
        </p:nvPicPr>
        <p:blipFill>
          <a:blip r:embed="rId3" cstate="print"/>
          <a:srcRect/>
          <a:stretch>
            <a:fillRect/>
          </a:stretch>
        </p:blipFill>
        <p:spPr bwMode="auto">
          <a:xfrm>
            <a:off x="7315200" y="4572000"/>
            <a:ext cx="399035" cy="422634"/>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924400" y="5227181"/>
              <a:ext cx="552600" cy="45719"/>
            </p14:xfrm>
          </p:contentPart>
        </mc:Choice>
        <mc:Fallback xmlns="">
          <p:pic>
            <p:nvPicPr>
              <p:cNvPr id="3" name="Ink 2"/>
              <p:cNvPicPr/>
              <p:nvPr/>
            </p:nvPicPr>
            <p:blipFill>
              <a:blip r:embed="rId5"/>
              <a:stretch>
                <a:fillRect/>
              </a:stretch>
            </p:blipFill>
            <p:spPr>
              <a:xfrm>
                <a:off x="5882280" y="5142637"/>
                <a:ext cx="636840" cy="21480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3886200" y="5431320"/>
              <a:ext cx="476640" cy="24840"/>
            </p14:xfrm>
          </p:contentPart>
        </mc:Choice>
        <mc:Fallback xmlns="">
          <p:pic>
            <p:nvPicPr>
              <p:cNvPr id="9" name="Ink 8"/>
              <p:cNvPicPr/>
              <p:nvPr/>
            </p:nvPicPr>
            <p:blipFill>
              <a:blip r:embed="rId7"/>
              <a:stretch>
                <a:fillRect/>
              </a:stretch>
            </p:blipFill>
            <p:spPr>
              <a:xfrm>
                <a:off x="3844080" y="5347440"/>
                <a:ext cx="5608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p14:cNvContentPartPr/>
              <p14:nvPr/>
            </p14:nvContentPartPr>
            <p14:xfrm>
              <a:off x="4495800" y="5715000"/>
              <a:ext cx="438120" cy="76200"/>
            </p14:xfrm>
          </p:contentPart>
        </mc:Choice>
        <mc:Fallback xmlns="">
          <p:pic>
            <p:nvPicPr>
              <p:cNvPr id="12" name="Ink 11"/>
              <p:cNvPicPr/>
              <p:nvPr/>
            </p:nvPicPr>
            <p:blipFill>
              <a:blip r:embed="rId9"/>
              <a:stretch>
                <a:fillRect/>
              </a:stretch>
            </p:blipFill>
            <p:spPr>
              <a:xfrm>
                <a:off x="4447920" y="5619391"/>
                <a:ext cx="534240" cy="267778"/>
              </a:xfrm>
              <a:prstGeom prst="rect">
                <a:avLst/>
              </a:prstGeom>
            </p:spPr>
          </p:pic>
        </mc:Fallback>
      </mc:AlternateContent>
      <p:pic>
        <p:nvPicPr>
          <p:cNvPr id="16" name="Picture 2"/>
          <p:cNvPicPr>
            <a:picLocks noChangeAspect="1" noChangeArrowheads="1"/>
          </p:cNvPicPr>
          <p:nvPr/>
        </p:nvPicPr>
        <p:blipFill>
          <a:blip r:embed="rId3" cstate="print"/>
          <a:srcRect/>
          <a:stretch>
            <a:fillRect/>
          </a:stretch>
        </p:blipFill>
        <p:spPr bwMode="auto">
          <a:xfrm>
            <a:off x="238125" y="3124200"/>
            <a:ext cx="399035" cy="422634"/>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a:off x="8583040" y="5189130"/>
            <a:ext cx="399035" cy="422634"/>
          </a:xfrm>
          <a:prstGeom prst="rect">
            <a:avLst/>
          </a:prstGeom>
          <a:noFill/>
          <a:ln w="9525">
            <a:noFill/>
            <a:miter lim="800000"/>
            <a:headEnd/>
            <a:tailEnd/>
          </a:ln>
        </p:spPr>
      </p:pic>
    </p:spTree>
    <p:extLst>
      <p:ext uri="{BB962C8B-B14F-4D97-AF65-F5344CB8AC3E}">
        <p14:creationId xmlns:p14="http://schemas.microsoft.com/office/powerpoint/2010/main" val="406707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23390423"/>
              </p:ext>
            </p:extLst>
          </p:nvPr>
        </p:nvGraphicFramePr>
        <p:xfrm>
          <a:off x="304800" y="990600"/>
          <a:ext cx="8458200" cy="5151120"/>
        </p:xfrm>
        <a:graphic>
          <a:graphicData uri="http://schemas.openxmlformats.org/drawingml/2006/table">
            <a:tbl>
              <a:tblPr firstRow="1" bandRow="1">
                <a:tableStyleId>{5C22544A-7EE6-4342-B048-85BDC9FD1C3A}</a:tableStyleId>
              </a:tblPr>
              <a:tblGrid>
                <a:gridCol w="1724488">
                  <a:extLst>
                    <a:ext uri="{9D8B030D-6E8A-4147-A177-3AD203B41FA5}">
                      <a16:colId xmlns:a16="http://schemas.microsoft.com/office/drawing/2014/main" val="20000"/>
                    </a:ext>
                  </a:extLst>
                </a:gridCol>
                <a:gridCol w="3120500">
                  <a:extLst>
                    <a:ext uri="{9D8B030D-6E8A-4147-A177-3AD203B41FA5}">
                      <a16:colId xmlns:a16="http://schemas.microsoft.com/office/drawing/2014/main" val="20001"/>
                    </a:ext>
                  </a:extLst>
                </a:gridCol>
                <a:gridCol w="3613212">
                  <a:extLst>
                    <a:ext uri="{9D8B030D-6E8A-4147-A177-3AD203B41FA5}">
                      <a16:colId xmlns:a16="http://schemas.microsoft.com/office/drawing/2014/main" val="20002"/>
                    </a:ext>
                  </a:extLst>
                </a:gridCol>
              </a:tblGrid>
              <a:tr h="762000">
                <a:tc>
                  <a:txBody>
                    <a:bodyPr/>
                    <a:lstStyle/>
                    <a:p>
                      <a:pPr algn="ctr"/>
                      <a:r>
                        <a:rPr lang="en-US" dirty="0" smtClean="0"/>
                        <a:t>Flood Height Designation</a:t>
                      </a:r>
                      <a:endParaRPr lang="en-US" dirty="0"/>
                    </a:p>
                  </a:txBody>
                  <a:tcPr/>
                </a:tc>
                <a:tc>
                  <a:txBody>
                    <a:bodyPr/>
                    <a:lstStyle/>
                    <a:p>
                      <a:pPr algn="ctr"/>
                      <a:r>
                        <a:rPr lang="en-US" dirty="0" smtClean="0"/>
                        <a:t>Flood Height</a:t>
                      </a:r>
                      <a:r>
                        <a:rPr lang="en-US" baseline="0" dirty="0" smtClean="0"/>
                        <a:t> Determination</a:t>
                      </a:r>
                      <a:endParaRPr lang="en-US" dirty="0"/>
                    </a:p>
                  </a:txBody>
                  <a:tcPr/>
                </a:tc>
                <a:tc>
                  <a:txBody>
                    <a:bodyPr/>
                    <a:lstStyle/>
                    <a:p>
                      <a:pPr algn="ctr"/>
                      <a:r>
                        <a:rPr lang="en-US" dirty="0" smtClean="0"/>
                        <a:t>Disclaimer</a:t>
                      </a:r>
                      <a:endParaRPr lang="en-US" dirty="0"/>
                    </a:p>
                  </a:txBody>
                  <a:tcPr/>
                </a:tc>
                <a:extLst>
                  <a:ext uri="{0D108BD9-81ED-4DB2-BD59-A6C34878D82A}">
                    <a16:rowId xmlns:a16="http://schemas.microsoft.com/office/drawing/2014/main" val="10000"/>
                  </a:ext>
                </a:extLst>
              </a:tr>
              <a:tr h="1371600">
                <a:tc>
                  <a:txBody>
                    <a:bodyPr/>
                    <a:lstStyle/>
                    <a:p>
                      <a:pPr algn="ctr"/>
                      <a:r>
                        <a:rPr lang="en-US" sz="1800" dirty="0" smtClean="0"/>
                        <a:t>Base Flood Elevation (Restudy)</a:t>
                      </a:r>
                      <a:endParaRPr lang="en-US" sz="1800" dirty="0"/>
                    </a:p>
                  </a:txBody>
                  <a:tcPr/>
                </a:tc>
                <a:tc>
                  <a:txBody>
                    <a:bodyPr/>
                    <a:lstStyle/>
                    <a:p>
                      <a:r>
                        <a:rPr lang="en-US" sz="1800" dirty="0" smtClean="0"/>
                        <a:t>&lt;</a:t>
                      </a:r>
                      <a:r>
                        <a:rPr lang="en-US" sz="1800" baseline="0" dirty="0" smtClean="0"/>
                        <a:t> value&gt; feet</a:t>
                      </a:r>
                      <a:br>
                        <a:rPr lang="en-US" sz="1800" baseline="0" dirty="0" smtClean="0"/>
                      </a:br>
                      <a:r>
                        <a:rPr lang="en-US" sz="1800" baseline="0" dirty="0" smtClean="0"/>
                        <a:t>(Base Flood Elevation)</a:t>
                      </a:r>
                      <a:endParaRPr lang="en-US" sz="1800" dirty="0"/>
                    </a:p>
                  </a:txBody>
                  <a:tcPr/>
                </a:tc>
                <a:tc>
                  <a:txBody>
                    <a:bodyPr/>
                    <a:lstStyle/>
                    <a:p>
                      <a:r>
                        <a:rPr lang="en-US" dirty="0" smtClean="0"/>
                        <a:t>Refer to the FEMA FIS Flood Profile</a:t>
                      </a:r>
                      <a:r>
                        <a:rPr lang="en-US" baseline="0" dirty="0" smtClean="0"/>
                        <a:t> to validate base flood elevation.</a:t>
                      </a:r>
                      <a:endParaRPr lang="en-US" dirty="0"/>
                    </a:p>
                  </a:txBody>
                  <a:tcPr/>
                </a:tc>
                <a:extLst>
                  <a:ext uri="{0D108BD9-81ED-4DB2-BD59-A6C34878D82A}">
                    <a16:rowId xmlns:a16="http://schemas.microsoft.com/office/drawing/2014/main" val="10001"/>
                  </a:ext>
                </a:extLst>
              </a:tr>
              <a:tr h="370840">
                <a:tc>
                  <a:txBody>
                    <a:bodyPr/>
                    <a:lstStyle/>
                    <a:p>
                      <a:pPr algn="ctr"/>
                      <a:r>
                        <a:rPr lang="en-US" sz="1800" dirty="0" smtClean="0"/>
                        <a:t>Advisory Flood Height</a:t>
                      </a:r>
                      <a:endParaRPr lang="en-US" sz="1800" dirty="0"/>
                    </a:p>
                  </a:txBody>
                  <a:tcPr/>
                </a:tc>
                <a:tc>
                  <a:txBody>
                    <a:bodyPr/>
                    <a:lstStyle/>
                    <a:p>
                      <a:r>
                        <a:rPr lang="en-US" sz="1800" dirty="0" smtClean="0"/>
                        <a:t>About &lt;</a:t>
                      </a:r>
                      <a:r>
                        <a:rPr lang="en-US" sz="1800" baseline="0" dirty="0" smtClean="0"/>
                        <a:t> value&gt; ft.   (Advisory Flood Height)</a:t>
                      </a:r>
                      <a:endParaRPr lang="en-US" sz="1800" dirty="0"/>
                    </a:p>
                  </a:txBody>
                  <a:tcPr/>
                </a:tc>
                <a:tc>
                  <a:txBody>
                    <a:bodyPr/>
                    <a:lstStyle/>
                    <a:p>
                      <a:r>
                        <a:rPr lang="en-US" sz="1200" dirty="0" smtClean="0"/>
                        <a:t>CAUTION </a:t>
                      </a:r>
                      <a:r>
                        <a:rPr lang="en-US" sz="1200" dirty="0" err="1" smtClean="0"/>
                        <a:t>CAUTION</a:t>
                      </a:r>
                      <a:r>
                        <a:rPr lang="en-US" sz="1200" dirty="0" smtClean="0"/>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a:t>
                      </a:r>
                      <a:endParaRPr lang="en-US" sz="1200" dirty="0"/>
                    </a:p>
                  </a:txBody>
                  <a:tcPr/>
                </a:tc>
                <a:extLst>
                  <a:ext uri="{0D108BD9-81ED-4DB2-BD59-A6C34878D82A}">
                    <a16:rowId xmlns:a16="http://schemas.microsoft.com/office/drawing/2014/main" val="10002"/>
                  </a:ext>
                </a:extLst>
              </a:tr>
              <a:tr h="370840">
                <a:tc>
                  <a:txBody>
                    <a:bodyPr/>
                    <a:lstStyle/>
                    <a:p>
                      <a:pPr algn="ctr"/>
                      <a:r>
                        <a:rPr lang="en-US" sz="1800" dirty="0" smtClean="0"/>
                        <a:t>Non-Restudy</a:t>
                      </a:r>
                      <a:r>
                        <a:rPr lang="en-US" sz="1800" baseline="0" dirty="0" smtClean="0"/>
                        <a:t> AE</a:t>
                      </a:r>
                      <a:endParaRPr lang="en-US" sz="1800" dirty="0"/>
                    </a:p>
                  </a:txBody>
                  <a:tcPr/>
                </a:tc>
                <a:tc>
                  <a:txBody>
                    <a:bodyPr/>
                    <a:lstStyle/>
                    <a:p>
                      <a:r>
                        <a:rPr lang="en-US" sz="1800" dirty="0" smtClean="0"/>
                        <a:t>Refer to FIS report</a:t>
                      </a:r>
                      <a:endParaRPr lang="en-US" sz="1800" dirty="0"/>
                    </a:p>
                  </a:txBody>
                  <a:tcPr/>
                </a:tc>
                <a:tc>
                  <a:txBody>
                    <a:bodyPr/>
                    <a:lstStyle/>
                    <a:p>
                      <a:r>
                        <a:rPr lang="en-US" dirty="0" smtClean="0"/>
                        <a:t>For an accurate BFE determination refer to the Flood Profiles or Flood Elevation Tables in the FIS Report</a:t>
                      </a:r>
                      <a:endParaRPr lang="en-US" dirty="0"/>
                    </a:p>
                  </a:txBody>
                  <a:tcPr/>
                </a:tc>
                <a:extLst>
                  <a:ext uri="{0D108BD9-81ED-4DB2-BD59-A6C34878D82A}">
                    <a16:rowId xmlns:a16="http://schemas.microsoft.com/office/drawing/2014/main" val="10003"/>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Height:  &lt; Value &gt; </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33400" y="6182380"/>
            <a:ext cx="8534400" cy="523220"/>
          </a:xfrm>
          <a:prstGeom prst="rect">
            <a:avLst/>
          </a:prstGeom>
          <a:noFill/>
        </p:spPr>
        <p:txBody>
          <a:bodyPr wrap="square" rtlCol="0">
            <a:spAutoFit/>
          </a:bodyPr>
          <a:lstStyle/>
          <a:p>
            <a:r>
              <a:rPr lang="en-US" sz="1400" dirty="0" smtClean="0"/>
              <a:t>Invisible Composite Query </a:t>
            </a:r>
            <a:r>
              <a:rPr lang="en-US" sz="1400" dirty="0" err="1" smtClean="0"/>
              <a:t>Rasters</a:t>
            </a:r>
            <a:r>
              <a:rPr lang="en-US" sz="1400" dirty="0"/>
              <a:t> for flood height </a:t>
            </a:r>
            <a:r>
              <a:rPr lang="en-US" sz="1400" dirty="0" smtClean="0"/>
              <a:t>values of Water Surface Elevation Level (WSEL) layers: </a:t>
            </a:r>
            <a:r>
              <a:rPr lang="en-US" sz="1400" i="1" dirty="0" smtClean="0"/>
              <a:t>Effective</a:t>
            </a:r>
            <a:r>
              <a:rPr lang="en-US" sz="1400" dirty="0" smtClean="0"/>
              <a:t>  WSEL Grid  (E_WSEL_01pct.grid) and </a:t>
            </a:r>
            <a:r>
              <a:rPr lang="en-US" sz="1400" i="1" dirty="0" smtClean="0"/>
              <a:t>Advisory </a:t>
            </a:r>
            <a:r>
              <a:rPr lang="en-US" sz="1400" dirty="0" smtClean="0"/>
              <a:t>WSEL Grid (A_WSEL_01pct.grid)</a:t>
            </a:r>
            <a:endParaRPr lang="en-US" sz="1400" dirty="0"/>
          </a:p>
        </p:txBody>
      </p:sp>
      <p:sp>
        <p:nvSpPr>
          <p:cNvPr id="7" name="TextBox 6"/>
          <p:cNvSpPr txBox="1"/>
          <p:nvPr/>
        </p:nvSpPr>
        <p:spPr>
          <a:xfrm>
            <a:off x="762000" y="2678668"/>
            <a:ext cx="762000" cy="369332"/>
          </a:xfrm>
          <a:prstGeom prst="rect">
            <a:avLst/>
          </a:prstGeom>
          <a:solidFill>
            <a:schemeClr val="tx2">
              <a:lumMod val="75000"/>
            </a:schemeClr>
          </a:solidFill>
        </p:spPr>
        <p:txBody>
          <a:bodyPr wrap="square" rtlCol="0">
            <a:spAutoFit/>
          </a:bodyPr>
          <a:lstStyle/>
          <a:p>
            <a:r>
              <a:rPr lang="en-US" b="1" dirty="0" smtClean="0">
                <a:solidFill>
                  <a:schemeClr val="bg1"/>
                </a:solidFill>
                <a:latin typeface="Aharoni" pitchFamily="2" charset="-79"/>
                <a:cs typeface="Aharoni" pitchFamily="2" charset="-79"/>
              </a:rPr>
              <a:t>NEW</a:t>
            </a:r>
            <a:endParaRPr lang="en-US" b="1" dirty="0">
              <a:solidFill>
                <a:schemeClr val="bg1"/>
              </a:solidFill>
              <a:latin typeface="Aharoni" pitchFamily="2" charset="-79"/>
              <a:cs typeface="Aharoni" pitchFamily="2" charset="-79"/>
            </a:endParaRPr>
          </a:p>
        </p:txBody>
      </p:sp>
      <p:sp>
        <p:nvSpPr>
          <p:cNvPr id="8" name="TextBox 7"/>
          <p:cNvSpPr txBox="1"/>
          <p:nvPr/>
        </p:nvSpPr>
        <p:spPr>
          <a:xfrm>
            <a:off x="762000" y="5608052"/>
            <a:ext cx="762000" cy="369332"/>
          </a:xfrm>
          <a:prstGeom prst="rect">
            <a:avLst/>
          </a:prstGeom>
          <a:solidFill>
            <a:schemeClr val="tx2">
              <a:lumMod val="75000"/>
            </a:schemeClr>
          </a:solidFill>
        </p:spPr>
        <p:txBody>
          <a:bodyPr wrap="square" rtlCol="0">
            <a:spAutoFit/>
          </a:bodyPr>
          <a:lstStyle/>
          <a:p>
            <a:r>
              <a:rPr lang="en-US" b="1" dirty="0" smtClean="0">
                <a:solidFill>
                  <a:schemeClr val="bg1"/>
                </a:solidFill>
                <a:latin typeface="Aharoni" pitchFamily="2" charset="-79"/>
                <a:cs typeface="Aharoni" pitchFamily="2" charset="-79"/>
              </a:rPr>
              <a:t>NEW</a:t>
            </a:r>
            <a:endParaRPr lang="en-US" b="1" dirty="0">
              <a:solidFill>
                <a:schemeClr val="bg1"/>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BFE Flood Height (Upper Mon)</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85800" y="1371600"/>
            <a:ext cx="7172325" cy="5276850"/>
          </a:xfrm>
          <a:prstGeom prst="rect">
            <a:avLst/>
          </a:prstGeom>
        </p:spPr>
      </p:pic>
      <p:sp>
        <p:nvSpPr>
          <p:cNvPr id="6" name="Rectangular Callout 5"/>
          <p:cNvSpPr/>
          <p:nvPr/>
        </p:nvSpPr>
        <p:spPr>
          <a:xfrm>
            <a:off x="3581400" y="990600"/>
            <a:ext cx="5334000" cy="1295400"/>
          </a:xfrm>
          <a:prstGeom prst="wedgeRectCallout">
            <a:avLst>
              <a:gd name="adj1" fmla="val 4775"/>
              <a:gd name="adj2" fmla="val 248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Location: 337 </a:t>
            </a:r>
            <a:r>
              <a:rPr lang="en-US" sz="1400" dirty="0" err="1"/>
              <a:t>Patteson</a:t>
            </a:r>
            <a:r>
              <a:rPr lang="en-US" sz="1400" dirty="0"/>
              <a:t> Drive, Morgantown, WV, 26505</a:t>
            </a:r>
          </a:p>
          <a:p>
            <a:r>
              <a:rPr lang="en-US" sz="1400" dirty="0"/>
              <a:t>Ground Elevation (Back Side of House): 1002 </a:t>
            </a:r>
            <a:r>
              <a:rPr lang="en-US" sz="1400" dirty="0" err="1"/>
              <a:t>ft</a:t>
            </a:r>
            <a:r>
              <a:rPr lang="en-US" sz="1400" dirty="0"/>
              <a:t> (Flood Tool)</a:t>
            </a:r>
          </a:p>
          <a:p>
            <a:r>
              <a:rPr lang="en-US" sz="1400" dirty="0"/>
              <a:t>Depth: 4.4 feet (Upper Monongahela </a:t>
            </a:r>
            <a:r>
              <a:rPr lang="en-US" sz="1400" dirty="0" err="1"/>
              <a:t>RiskMAP</a:t>
            </a:r>
            <a:r>
              <a:rPr lang="en-US" sz="1400" dirty="0"/>
              <a:t> Study 1% Depth GRID</a:t>
            </a:r>
            <a:r>
              <a:rPr lang="en-US" sz="1400" b="1" dirty="0"/>
              <a:t>)</a:t>
            </a:r>
          </a:p>
          <a:p>
            <a:r>
              <a:rPr lang="en-US" sz="1400" b="1" dirty="0" smtClean="0"/>
              <a:t/>
            </a:r>
            <a:br>
              <a:rPr lang="en-US" sz="1400" b="1" dirty="0" smtClean="0"/>
            </a:br>
            <a:r>
              <a:rPr lang="en-US" sz="1400" b="1" dirty="0" smtClean="0">
                <a:solidFill>
                  <a:srgbClr val="FFFF00"/>
                </a:solidFill>
              </a:rPr>
              <a:t>Water </a:t>
            </a:r>
            <a:r>
              <a:rPr lang="en-US" sz="1400" b="1" dirty="0">
                <a:solidFill>
                  <a:srgbClr val="FFFF00"/>
                </a:solidFill>
              </a:rPr>
              <a:t>Surface Elevation/BFE</a:t>
            </a:r>
            <a:r>
              <a:rPr lang="en-US" sz="1400" b="1" dirty="0" smtClean="0">
                <a:solidFill>
                  <a:srgbClr val="FFFF00"/>
                </a:solidFill>
              </a:rPr>
              <a:t>:  </a:t>
            </a:r>
            <a:r>
              <a:rPr lang="en-US" sz="1400" b="1" dirty="0">
                <a:solidFill>
                  <a:srgbClr val="FFFF00"/>
                </a:solidFill>
              </a:rPr>
              <a:t>1004.5 </a:t>
            </a:r>
            <a:r>
              <a:rPr lang="en-US" sz="1400" b="1" dirty="0" smtClean="0">
                <a:solidFill>
                  <a:srgbClr val="FFFF00"/>
                </a:solidFill>
              </a:rPr>
              <a:t>feet </a:t>
            </a:r>
            <a:br>
              <a:rPr lang="en-US" sz="1400" b="1" dirty="0" smtClean="0">
                <a:solidFill>
                  <a:srgbClr val="FFFF00"/>
                </a:solidFill>
              </a:rPr>
            </a:br>
            <a:r>
              <a:rPr lang="en-US" sz="1400" dirty="0" smtClean="0">
                <a:solidFill>
                  <a:srgbClr val="FFFF00"/>
                </a:solidFill>
              </a:rPr>
              <a:t>(</a:t>
            </a:r>
            <a:r>
              <a:rPr lang="en-US" sz="1400" dirty="0">
                <a:solidFill>
                  <a:srgbClr val="FFFF00"/>
                </a:solidFill>
              </a:rPr>
              <a:t>Upper Monongahela </a:t>
            </a:r>
            <a:r>
              <a:rPr lang="en-US" sz="1400" dirty="0" err="1">
                <a:solidFill>
                  <a:srgbClr val="FFFF00"/>
                </a:solidFill>
              </a:rPr>
              <a:t>RiskMAP</a:t>
            </a:r>
            <a:r>
              <a:rPr lang="en-US" sz="1400" dirty="0">
                <a:solidFill>
                  <a:srgbClr val="FFFF00"/>
                </a:solidFill>
              </a:rPr>
              <a:t> Study 1% WSE GRID</a:t>
            </a:r>
            <a:r>
              <a:rPr lang="en-US" sz="1400" dirty="0" smtClean="0">
                <a:solidFill>
                  <a:srgbClr val="FFFF00"/>
                </a:solidFill>
              </a:rPr>
              <a:t>)</a:t>
            </a:r>
          </a:p>
          <a:p>
            <a:endParaRPr lang="en-US" sz="1400" dirty="0">
              <a:solidFill>
                <a:srgbClr val="FFFF00"/>
              </a:solidFill>
            </a:endParaRPr>
          </a:p>
          <a:p>
            <a:endParaRPr lang="en-US" sz="1400" dirty="0">
              <a:solidFill>
                <a:srgbClr val="FFFF00"/>
              </a:solidFill>
            </a:endParaRPr>
          </a:p>
        </p:txBody>
      </p:sp>
    </p:spTree>
    <p:extLst>
      <p:ext uri="{BB962C8B-B14F-4D97-AF65-F5344CB8AC3E}">
        <p14:creationId xmlns:p14="http://schemas.microsoft.com/office/powerpoint/2010/main" val="2145018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18972330"/>
              </p:ext>
            </p:extLst>
          </p:nvPr>
        </p:nvGraphicFramePr>
        <p:xfrm>
          <a:off x="304800" y="994123"/>
          <a:ext cx="8458200" cy="3225452"/>
        </p:xfrm>
        <a:graphic>
          <a:graphicData uri="http://schemas.openxmlformats.org/drawingml/2006/table">
            <a:tbl>
              <a:tblPr firstRow="1" bandRow="1">
                <a:tableStyleId>{5C22544A-7EE6-4342-B048-85BDC9FD1C3A}</a:tableStyleId>
              </a:tblPr>
              <a:tblGrid>
                <a:gridCol w="1724488">
                  <a:extLst>
                    <a:ext uri="{9D8B030D-6E8A-4147-A177-3AD203B41FA5}">
                      <a16:colId xmlns:a16="http://schemas.microsoft.com/office/drawing/2014/main" val="20000"/>
                    </a:ext>
                  </a:extLst>
                </a:gridCol>
                <a:gridCol w="2771312">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939452">
                <a:tc>
                  <a:txBody>
                    <a:bodyPr/>
                    <a:lstStyle/>
                    <a:p>
                      <a:pPr algn="ctr"/>
                      <a:r>
                        <a:rPr lang="en-US" dirty="0" smtClean="0"/>
                        <a:t>Water</a:t>
                      </a:r>
                      <a:r>
                        <a:rPr lang="en-US" baseline="0" dirty="0" smtClean="0"/>
                        <a:t> Depth</a:t>
                      </a:r>
                      <a:endParaRPr lang="en-US" dirty="0"/>
                    </a:p>
                  </a:txBody>
                  <a:tcPr/>
                </a:tc>
                <a:tc>
                  <a:txBody>
                    <a:bodyPr/>
                    <a:lstStyle/>
                    <a:p>
                      <a:pPr algn="ctr"/>
                      <a:r>
                        <a:rPr lang="en-US" dirty="0" smtClean="0"/>
                        <a:t>Message</a:t>
                      </a:r>
                      <a:endParaRPr lang="en-US" dirty="0"/>
                    </a:p>
                  </a:txBody>
                  <a:tcPr/>
                </a:tc>
                <a:tc>
                  <a:txBody>
                    <a:bodyPr/>
                    <a:lstStyle/>
                    <a:p>
                      <a:pPr algn="ctr"/>
                      <a:r>
                        <a:rPr lang="en-US" dirty="0" smtClean="0"/>
                        <a:t>Sources</a:t>
                      </a:r>
                      <a:endParaRPr lang="en-US" dirty="0"/>
                    </a:p>
                  </a:txBody>
                  <a:tcPr/>
                </a:tc>
                <a:extLst>
                  <a:ext uri="{0D108BD9-81ED-4DB2-BD59-A6C34878D82A}">
                    <a16:rowId xmlns:a16="http://schemas.microsoft.com/office/drawing/2014/main" val="10000"/>
                  </a:ext>
                </a:extLst>
              </a:tr>
              <a:tr h="1803749">
                <a:tc>
                  <a:txBody>
                    <a:bodyPr/>
                    <a:lstStyle/>
                    <a:p>
                      <a:pPr algn="ctr"/>
                      <a:r>
                        <a:rPr lang="en-US" sz="1800" dirty="0" smtClean="0"/>
                        <a:t>Water Depth:</a:t>
                      </a:r>
                      <a:endParaRPr lang="en-US" sz="1800" dirty="0"/>
                    </a:p>
                  </a:txBody>
                  <a:tcPr/>
                </a:tc>
                <a:tc>
                  <a:txBody>
                    <a:bodyPr/>
                    <a:lstStyle/>
                    <a:p>
                      <a:r>
                        <a:rPr lang="en-US" sz="1800" dirty="0" smtClean="0"/>
                        <a:t>About</a:t>
                      </a:r>
                      <a:r>
                        <a:rPr lang="en-US" sz="1800" baseline="0" dirty="0" smtClean="0"/>
                        <a:t> </a:t>
                      </a:r>
                      <a:r>
                        <a:rPr lang="en-US" sz="1800" dirty="0" smtClean="0"/>
                        <a:t>&lt;&lt;</a:t>
                      </a:r>
                      <a:r>
                        <a:rPr lang="en-US" sz="1800" baseline="0" dirty="0" smtClean="0"/>
                        <a:t> value &gt;&gt;  ft.</a:t>
                      </a:r>
                    </a:p>
                    <a:p>
                      <a:r>
                        <a:rPr lang="en-US" sz="1800" baseline="0" dirty="0" smtClean="0"/>
                        <a:t> </a:t>
                      </a:r>
                      <a:endParaRPr lang="en-US" sz="1800" dirty="0"/>
                    </a:p>
                  </a:txBody>
                  <a:tcPr/>
                </a:tc>
                <a:tc>
                  <a:txBody>
                    <a:bodyPr/>
                    <a:lstStyle/>
                    <a:p>
                      <a:pPr marL="285750" indent="-285750">
                        <a:buFont typeface="Arial" panose="020B0604020202020204" pitchFamily="34" charset="0"/>
                        <a:buChar char="•"/>
                      </a:pPr>
                      <a:r>
                        <a:rPr lang="en-US" dirty="0" smtClean="0"/>
                        <a:t>Model-Backed Depth Grids</a:t>
                      </a:r>
                    </a:p>
                    <a:p>
                      <a:pPr marL="742950" lvl="1" indent="-285750">
                        <a:buFont typeface="Courier New" panose="02070309020205020404" pitchFamily="49" charset="0"/>
                        <a:buChar char="o"/>
                      </a:pPr>
                      <a:r>
                        <a:rPr lang="en-US" dirty="0" smtClean="0"/>
                        <a:t>Engineering Studies</a:t>
                      </a:r>
                      <a:r>
                        <a:rPr lang="en-US" baseline="0" dirty="0" smtClean="0"/>
                        <a:t> (</a:t>
                      </a:r>
                      <a:r>
                        <a:rPr lang="en-US" dirty="0" smtClean="0"/>
                        <a:t>HEC-RAS) </a:t>
                      </a:r>
                    </a:p>
                    <a:p>
                      <a:pPr marL="742950" lvl="1" indent="-285750">
                        <a:buFont typeface="Courier New" panose="02070309020205020404" pitchFamily="49" charset="0"/>
                        <a:buChar char="o"/>
                      </a:pPr>
                      <a:r>
                        <a:rPr lang="en-US" dirty="0" smtClean="0"/>
                        <a:t>AE Non-Restudy Re-Delineations</a:t>
                      </a:r>
                      <a:br>
                        <a:rPr lang="en-US" dirty="0" smtClean="0"/>
                      </a:br>
                      <a:endParaRPr lang="en-US" dirty="0" smtClean="0"/>
                    </a:p>
                    <a:p>
                      <a:pPr marL="285750" indent="-285750">
                        <a:buFont typeface="Arial" panose="020B0604020202020204" pitchFamily="34" charset="0"/>
                        <a:buChar char="•"/>
                      </a:pPr>
                      <a:r>
                        <a:rPr lang="en-US" dirty="0" smtClean="0"/>
                        <a:t>Other Depth Grids</a:t>
                      </a:r>
                    </a:p>
                    <a:p>
                      <a:pPr marL="742950" lvl="1" indent="-285750">
                        <a:buFont typeface="Courier New" panose="02070309020205020404" pitchFamily="49" charset="0"/>
                        <a:buChar char="o"/>
                      </a:pPr>
                      <a:r>
                        <a:rPr lang="en-US" dirty="0" smtClean="0"/>
                        <a:t>HAZUS</a:t>
                      </a:r>
                    </a:p>
                    <a:p>
                      <a:pPr marL="742950" lvl="1" indent="-285750">
                        <a:buFont typeface="Courier New" panose="02070309020205020404" pitchFamily="49" charset="0"/>
                        <a:buChar char="o"/>
                      </a:pPr>
                      <a:r>
                        <a:rPr lang="en-US" dirty="0" smtClean="0"/>
                        <a:t>EQL</a:t>
                      </a:r>
                    </a:p>
                    <a:p>
                      <a:pPr marL="742950" lvl="1" indent="-285750">
                        <a:buFont typeface="Courier New" panose="02070309020205020404" pitchFamily="49" charset="0"/>
                        <a:buChar char="o"/>
                      </a:pPr>
                      <a:r>
                        <a:rPr lang="en-US" dirty="0" smtClean="0"/>
                        <a:t>USGS Inundation</a:t>
                      </a:r>
                      <a:r>
                        <a:rPr lang="en-US" baseline="0" dirty="0" smtClean="0"/>
                        <a:t> Layers</a:t>
                      </a:r>
                      <a:endParaRPr lang="en-US"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Water Depth: about &lt;&lt;value&gt;&gt;</a:t>
            </a: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04800" y="4299298"/>
            <a:ext cx="8458200" cy="2462213"/>
          </a:xfrm>
          <a:prstGeom prst="rect">
            <a:avLst/>
          </a:prstGeom>
          <a:solidFill>
            <a:schemeClr val="accent5">
              <a:lumMod val="20000"/>
              <a:lumOff val="80000"/>
            </a:schemeClr>
          </a:solidFill>
        </p:spPr>
        <p:txBody>
          <a:bodyPr wrap="square" rtlCol="0">
            <a:spAutoFit/>
          </a:bodyPr>
          <a:lstStyle/>
          <a:p>
            <a:r>
              <a:rPr lang="en-US" sz="1400" dirty="0" smtClean="0"/>
              <a:t>A statewide “composite” Flood Risk Assessment Depth Grid will be created from model-backed</a:t>
            </a:r>
            <a:r>
              <a:rPr lang="en-US" sz="1400" i="1" dirty="0" smtClean="0"/>
              <a:t> effective </a:t>
            </a:r>
            <a:r>
              <a:rPr lang="en-US" sz="1400" dirty="0" smtClean="0"/>
              <a:t>and </a:t>
            </a:r>
            <a:r>
              <a:rPr lang="en-US" sz="1400" i="1" dirty="0" smtClean="0"/>
              <a:t>advisory</a:t>
            </a:r>
            <a:r>
              <a:rPr lang="en-US" sz="1400" dirty="0" smtClean="0"/>
              <a:t> depth grids at a 5-foot cell resolution.     </a:t>
            </a:r>
          </a:p>
          <a:p>
            <a:endParaRPr lang="en-US" sz="1400" dirty="0" smtClean="0"/>
          </a:p>
          <a:p>
            <a:r>
              <a:rPr lang="en-US" sz="1400" dirty="0" smtClean="0"/>
              <a:t>Water Depth Grids are a </a:t>
            </a:r>
            <a:r>
              <a:rPr lang="en-US" sz="1400" i="1" dirty="0" smtClean="0"/>
              <a:t>flood risk assessment </a:t>
            </a:r>
            <a:r>
              <a:rPr lang="en-US" sz="1400" dirty="0" smtClean="0"/>
              <a:t>product – </a:t>
            </a:r>
            <a:r>
              <a:rPr lang="en-US" sz="1400" i="1" dirty="0" smtClean="0"/>
              <a:t>not a flood regulatory </a:t>
            </a:r>
            <a:r>
              <a:rPr lang="en-US" sz="1400" dirty="0" smtClean="0"/>
              <a:t>product.  Water depths are important for flood loss damages and by flood visualizations of site-specific structures.</a:t>
            </a:r>
          </a:p>
          <a:p>
            <a:endParaRPr lang="en-US" sz="1400" dirty="0" smtClean="0"/>
          </a:p>
          <a:p>
            <a:r>
              <a:rPr lang="en-US" sz="1400" dirty="0" smtClean="0"/>
              <a:t>Depth grids a source of credits for CRS communities</a:t>
            </a:r>
          </a:p>
          <a:p>
            <a:endParaRPr lang="en-US" sz="1400" dirty="0" smtClean="0"/>
          </a:p>
          <a:p>
            <a:r>
              <a:rPr lang="en-US" sz="1400" dirty="0" smtClean="0"/>
              <a:t>See FEMA’s Flood Risk Assessment Guidance (May 2016) for guidance on composite depth grids:</a:t>
            </a:r>
          </a:p>
          <a:p>
            <a:r>
              <a:rPr lang="en-US" sz="1400" dirty="0" smtClean="0">
                <a:hlinkClick r:id="rId3"/>
              </a:rPr>
              <a:t>https://www.fema.gov/media-library-data/1469146645661-31ad3f73def7066084e7ac5bfa145949/Flood_Risk_Assessment_Guidance_May_2016.pdf</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Mapping Activities</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8229600" cy="4724400"/>
          </a:xfrm>
          <a:solidFill>
            <a:schemeClr val="accent1">
              <a:lumMod val="20000"/>
              <a:lumOff val="80000"/>
            </a:schemeClr>
          </a:solidFill>
        </p:spPr>
        <p:txBody>
          <a:bodyPr>
            <a:normAutofit/>
          </a:bodyPr>
          <a:lstStyle/>
          <a:p>
            <a:r>
              <a:rPr lang="en-US" sz="4400" b="1" dirty="0"/>
              <a:t>Flood Mapping Activity </a:t>
            </a:r>
            <a:r>
              <a:rPr lang="en-US" sz="4400" b="1" dirty="0" smtClean="0"/>
              <a:t>Updates</a:t>
            </a:r>
          </a:p>
          <a:p>
            <a:pPr lvl="1"/>
            <a:r>
              <a:rPr lang="en-US" sz="4000" dirty="0" smtClean="0"/>
              <a:t> Advisory A</a:t>
            </a:r>
          </a:p>
          <a:p>
            <a:pPr lvl="1"/>
            <a:r>
              <a:rPr lang="en-US" sz="4000" dirty="0" smtClean="0"/>
              <a:t> Updated AE Floodplain Boundaries</a:t>
            </a:r>
            <a:endParaRPr lang="en-US" sz="4000" dirty="0"/>
          </a:p>
          <a:p>
            <a:pPr lvl="1"/>
            <a:r>
              <a:rPr lang="en-US" sz="4000" dirty="0" smtClean="0"/>
              <a:t> Lidar </a:t>
            </a:r>
            <a:r>
              <a:rPr lang="en-US" sz="4000" dirty="0"/>
              <a:t>data delivery </a:t>
            </a:r>
            <a:r>
              <a:rPr lang="en-US" sz="4000" dirty="0" smtClean="0"/>
              <a:t>update</a:t>
            </a:r>
          </a:p>
          <a:p>
            <a:pPr lvl="1"/>
            <a:r>
              <a:rPr lang="en-US" sz="4000" dirty="0"/>
              <a:t> </a:t>
            </a:r>
            <a:r>
              <a:rPr lang="en-US" sz="4000" dirty="0" smtClean="0"/>
              <a:t>Other Status Graphics</a:t>
            </a:r>
          </a:p>
          <a:p>
            <a:pPr lvl="2">
              <a:buFont typeface="Wingdings" panose="05000000000000000000" pitchFamily="2" charset="2"/>
              <a:buChar char="§"/>
            </a:pPr>
            <a:r>
              <a:rPr lang="en-US" dirty="0" smtClean="0"/>
              <a:t>Updated NFIP/CRS Graphic </a:t>
            </a:r>
          </a:p>
          <a:p>
            <a:pPr lvl="2">
              <a:buFont typeface="Wingdings" panose="05000000000000000000" pitchFamily="2" charset="2"/>
              <a:buChar char="§"/>
            </a:pPr>
            <a:r>
              <a:rPr lang="en-US" dirty="0" smtClean="0"/>
              <a:t>Parcels in WV Flood Tool</a:t>
            </a:r>
          </a:p>
          <a:p>
            <a:pPr lvl="2"/>
            <a:endParaRPr lang="en-US" sz="3600" dirty="0" smtClean="0"/>
          </a:p>
          <a:p>
            <a:endParaRPr lang="en-US" dirty="0"/>
          </a:p>
        </p:txBody>
      </p:sp>
    </p:spTree>
    <p:extLst>
      <p:ext uri="{BB962C8B-B14F-4D97-AF65-F5344CB8AC3E}">
        <p14:creationId xmlns:p14="http://schemas.microsoft.com/office/powerpoint/2010/main" val="4200037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Jefferson County Composite Depth Grid</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14400" y="990600"/>
            <a:ext cx="7315200" cy="5640020"/>
          </a:xfrm>
          <a:prstGeom prst="rect">
            <a:avLst/>
          </a:prstGeom>
          <a:ln>
            <a:solidFill>
              <a:schemeClr val="tx2"/>
            </a:solidFill>
          </a:ln>
        </p:spPr>
      </p:pic>
      <p:sp>
        <p:nvSpPr>
          <p:cNvPr id="6" name="Oval 5"/>
          <p:cNvSpPr/>
          <p:nvPr/>
        </p:nvSpPr>
        <p:spPr>
          <a:xfrm>
            <a:off x="7467600" y="2743200"/>
            <a:ext cx="685800" cy="762000"/>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243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Countywide Depth Grid (Jefferson County)</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304800" y="6400800"/>
            <a:ext cx="8763000" cy="338554"/>
          </a:xfrm>
          <a:prstGeom prst="rect">
            <a:avLst/>
          </a:prstGeom>
          <a:solidFill>
            <a:srgbClr val="FDFFB9"/>
          </a:solidFill>
        </p:spPr>
        <p:txBody>
          <a:bodyPr wrap="square" rtlCol="0">
            <a:spAutoFit/>
          </a:bodyPr>
          <a:lstStyle/>
          <a:p>
            <a:r>
              <a:rPr lang="en-US" sz="1600" dirty="0" smtClean="0"/>
              <a:t>Jefferson County:  162 stream miles of </a:t>
            </a:r>
            <a:r>
              <a:rPr lang="en-US" sz="1600" b="1" dirty="0" smtClean="0">
                <a:solidFill>
                  <a:schemeClr val="accent1">
                    <a:lumMod val="50000"/>
                  </a:schemeClr>
                </a:solidFill>
              </a:rPr>
              <a:t>Approximate A Zones</a:t>
            </a:r>
            <a:r>
              <a:rPr lang="en-US" sz="1600" dirty="0" smtClean="0"/>
              <a:t>, 77 miles of </a:t>
            </a:r>
            <a:r>
              <a:rPr lang="en-US" sz="1600" b="1" dirty="0" smtClean="0">
                <a:solidFill>
                  <a:srgbClr val="FF0000"/>
                </a:solidFill>
              </a:rPr>
              <a:t>Detailed Flood Zones</a:t>
            </a:r>
            <a:endParaRPr lang="en-US" sz="1600" b="1" dirty="0">
              <a:solidFill>
                <a:srgbClr val="FF0000"/>
              </a:solidFill>
            </a:endParaRPr>
          </a:p>
        </p:txBody>
      </p:sp>
      <p:pic>
        <p:nvPicPr>
          <p:cNvPr id="5" name="Picture 4"/>
          <p:cNvPicPr>
            <a:picLocks noChangeAspect="1"/>
          </p:cNvPicPr>
          <p:nvPr/>
        </p:nvPicPr>
        <p:blipFill>
          <a:blip r:embed="rId3"/>
          <a:stretch>
            <a:fillRect/>
          </a:stretch>
        </p:blipFill>
        <p:spPr>
          <a:xfrm>
            <a:off x="381000" y="1067003"/>
            <a:ext cx="3376612" cy="5028997"/>
          </a:xfrm>
          <a:prstGeom prst="rect">
            <a:avLst/>
          </a:prstGeom>
        </p:spPr>
      </p:pic>
      <p:sp>
        <p:nvSpPr>
          <p:cNvPr id="6" name="TextBox 5"/>
          <p:cNvSpPr txBox="1"/>
          <p:nvPr/>
        </p:nvSpPr>
        <p:spPr>
          <a:xfrm>
            <a:off x="5095875" y="5052596"/>
            <a:ext cx="3057524" cy="338554"/>
          </a:xfrm>
          <a:prstGeom prst="rect">
            <a:avLst/>
          </a:prstGeom>
          <a:noFill/>
        </p:spPr>
        <p:txBody>
          <a:bodyPr wrap="square" rtlCol="0">
            <a:spAutoFit/>
          </a:bodyPr>
          <a:lstStyle/>
          <a:p>
            <a:r>
              <a:rPr lang="en-US" sz="1600" b="1" dirty="0" smtClean="0"/>
              <a:t>Advisory A Depth Grid (AECOM)</a:t>
            </a:r>
            <a:endParaRPr lang="en-US" sz="1600" b="1" dirty="0"/>
          </a:p>
        </p:txBody>
      </p:sp>
      <p:sp>
        <p:nvSpPr>
          <p:cNvPr id="7" name="Rectangle 6"/>
          <p:cNvSpPr/>
          <p:nvPr/>
        </p:nvSpPr>
        <p:spPr>
          <a:xfrm>
            <a:off x="4419601" y="5052596"/>
            <a:ext cx="457196" cy="32656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95875" y="5587425"/>
            <a:ext cx="3438525" cy="584775"/>
          </a:xfrm>
          <a:prstGeom prst="rect">
            <a:avLst/>
          </a:prstGeom>
          <a:noFill/>
        </p:spPr>
        <p:txBody>
          <a:bodyPr wrap="square" rtlCol="0">
            <a:spAutoFit/>
          </a:bodyPr>
          <a:lstStyle/>
          <a:p>
            <a:r>
              <a:rPr lang="en-US" sz="1600" b="1" dirty="0" smtClean="0"/>
              <a:t>Depth Grid from Updated AE Floodplain Boundary (WVU)</a:t>
            </a:r>
            <a:endParaRPr lang="en-US" sz="1600" b="1" dirty="0"/>
          </a:p>
        </p:txBody>
      </p:sp>
      <p:sp>
        <p:nvSpPr>
          <p:cNvPr id="9" name="Rectangle 8"/>
          <p:cNvSpPr/>
          <p:nvPr/>
        </p:nvSpPr>
        <p:spPr>
          <a:xfrm>
            <a:off x="4410076" y="5662196"/>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43400" y="1131689"/>
            <a:ext cx="3809999" cy="3693319"/>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US" dirty="0" smtClean="0"/>
              <a:t>“Model-Backed” Depth Grid for 1% Annual Event Flood for all of Jefferson County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Depth grids derived from newer 1-meter lidar elevation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Water Depth important for 3D flood visualizations and flood risk building loss estimates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Communities receive CRS credit for published water depth grids</a:t>
            </a:r>
            <a:endParaRPr lang="en-US" dirty="0"/>
          </a:p>
        </p:txBody>
      </p:sp>
      <p:sp>
        <p:nvSpPr>
          <p:cNvPr id="12" name="TextBox 11"/>
          <p:cNvSpPr txBox="1"/>
          <p:nvPr/>
        </p:nvSpPr>
        <p:spPr>
          <a:xfrm>
            <a:off x="1600200" y="2667000"/>
            <a:ext cx="1750672" cy="369332"/>
          </a:xfrm>
          <a:prstGeom prst="rect">
            <a:avLst/>
          </a:prstGeom>
          <a:noFill/>
        </p:spPr>
        <p:txBody>
          <a:bodyPr wrap="none" rtlCol="0">
            <a:spAutoFit/>
          </a:bodyPr>
          <a:lstStyle/>
          <a:p>
            <a:r>
              <a:rPr lang="en-US" dirty="0" smtClean="0">
                <a:solidFill>
                  <a:schemeClr val="bg1"/>
                </a:solidFill>
              </a:rPr>
              <a:t>Jefferson County</a:t>
            </a:r>
            <a:endParaRPr lang="en-US" dirty="0">
              <a:solidFill>
                <a:schemeClr val="bg1"/>
              </a:solidFill>
            </a:endParaRPr>
          </a:p>
        </p:txBody>
      </p:sp>
    </p:spTree>
    <p:extLst>
      <p:ext uri="{BB962C8B-B14F-4D97-AF65-F5344CB8AC3E}">
        <p14:creationId xmlns:p14="http://schemas.microsoft.com/office/powerpoint/2010/main" val="822564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Regulatory vs. Floodplain Boundaries</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 based on new Topo</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47687" y="1143000"/>
            <a:ext cx="8048625" cy="5468086"/>
          </a:xfrm>
          <a:prstGeom prst="rect">
            <a:avLst/>
          </a:prstGeom>
        </p:spPr>
      </p:pic>
      <p:pic>
        <p:nvPicPr>
          <p:cNvPr id="6" name="Picture 5"/>
          <p:cNvPicPr>
            <a:picLocks noChangeAspect="1"/>
          </p:cNvPicPr>
          <p:nvPr/>
        </p:nvPicPr>
        <p:blipFill>
          <a:blip r:embed="rId3"/>
          <a:stretch>
            <a:fillRect/>
          </a:stretch>
        </p:blipFill>
        <p:spPr>
          <a:xfrm>
            <a:off x="6952993" y="5074411"/>
            <a:ext cx="1497271" cy="1276782"/>
          </a:xfrm>
          <a:prstGeom prst="rect">
            <a:avLst/>
          </a:prstGeom>
        </p:spPr>
      </p:pic>
      <p:sp>
        <p:nvSpPr>
          <p:cNvPr id="7" name="TextBox 6"/>
          <p:cNvSpPr txBox="1"/>
          <p:nvPr/>
        </p:nvSpPr>
        <p:spPr>
          <a:xfrm>
            <a:off x="1066800" y="1600200"/>
            <a:ext cx="2046651" cy="369332"/>
          </a:xfrm>
          <a:prstGeom prst="rect">
            <a:avLst/>
          </a:prstGeom>
          <a:noFill/>
        </p:spPr>
        <p:txBody>
          <a:bodyPr wrap="none" rtlCol="0">
            <a:spAutoFit/>
          </a:bodyPr>
          <a:lstStyle/>
          <a:p>
            <a:r>
              <a:rPr lang="en-US" dirty="0" smtClean="0">
                <a:solidFill>
                  <a:schemeClr val="accent1">
                    <a:lumMod val="50000"/>
                  </a:schemeClr>
                </a:solidFill>
              </a:rPr>
              <a:t>Effective Regulatory</a:t>
            </a:r>
            <a:endParaRPr lang="en-US" dirty="0">
              <a:solidFill>
                <a:schemeClr val="accent1">
                  <a:lumMod val="50000"/>
                </a:schemeClr>
              </a:solidFill>
            </a:endParaRPr>
          </a:p>
        </p:txBody>
      </p:sp>
      <p:sp>
        <p:nvSpPr>
          <p:cNvPr id="8" name="TextBox 7"/>
          <p:cNvSpPr txBox="1"/>
          <p:nvPr/>
        </p:nvSpPr>
        <p:spPr>
          <a:xfrm>
            <a:off x="4411043" y="1600200"/>
            <a:ext cx="3589957" cy="369332"/>
          </a:xfrm>
          <a:prstGeom prst="rect">
            <a:avLst/>
          </a:prstGeom>
          <a:noFill/>
        </p:spPr>
        <p:txBody>
          <a:bodyPr wrap="none" rtlCol="0">
            <a:spAutoFit/>
          </a:bodyPr>
          <a:lstStyle/>
          <a:p>
            <a:r>
              <a:rPr lang="en-US" dirty="0" smtClean="0">
                <a:solidFill>
                  <a:schemeClr val="accent1">
                    <a:lumMod val="50000"/>
                  </a:schemeClr>
                </a:solidFill>
              </a:rPr>
              <a:t>Advisory A / Updated AE (new Topo)</a:t>
            </a:r>
            <a:endParaRPr lang="en-US" dirty="0">
              <a:solidFill>
                <a:schemeClr val="accent1">
                  <a:lumMod val="50000"/>
                </a:schemeClr>
              </a:solidFill>
            </a:endParaRPr>
          </a:p>
        </p:txBody>
      </p:sp>
      <p:sp>
        <p:nvSpPr>
          <p:cNvPr id="9" name="TextBox 8"/>
          <p:cNvSpPr txBox="1"/>
          <p:nvPr/>
        </p:nvSpPr>
        <p:spPr>
          <a:xfrm>
            <a:off x="5867400" y="5900943"/>
            <a:ext cx="1226682" cy="646331"/>
          </a:xfrm>
          <a:prstGeom prst="rect">
            <a:avLst/>
          </a:prstGeom>
          <a:noFill/>
          <a:effectLst>
            <a:innerShdw blurRad="63500" dist="50800" dir="13500000">
              <a:prstClr val="black">
                <a:alpha val="50000"/>
              </a:prstClr>
            </a:innerShdw>
          </a:effectLst>
        </p:spPr>
        <p:txBody>
          <a:bodyPr wrap="none" rtlCol="0">
            <a:spAutoFit/>
          </a:bodyPr>
          <a:lstStyle/>
          <a:p>
            <a:pPr algn="ctr"/>
            <a:r>
              <a:rPr lang="en-US" i="1" dirty="0" smtClean="0">
                <a:solidFill>
                  <a:srgbClr val="00B0F0"/>
                </a:solidFill>
                <a:effectLst>
                  <a:innerShdw blurRad="63500" dist="50800" dir="13500000">
                    <a:prstClr val="black">
                      <a:alpha val="50000"/>
                    </a:prstClr>
                  </a:innerShdw>
                </a:effectLst>
              </a:rPr>
              <a:t>Integration</a:t>
            </a:r>
          </a:p>
          <a:p>
            <a:pPr algn="ctr"/>
            <a:r>
              <a:rPr lang="en-US" i="1" dirty="0" smtClean="0">
                <a:solidFill>
                  <a:srgbClr val="00B0F0"/>
                </a:solidFill>
                <a:effectLst>
                  <a:innerShdw blurRad="63500" dist="50800" dir="13500000">
                    <a:prstClr val="black">
                      <a:alpha val="50000"/>
                    </a:prstClr>
                  </a:innerShdw>
                </a:effectLst>
              </a:rPr>
              <a:t>Required</a:t>
            </a:r>
            <a:endParaRPr lang="en-US" i="1" dirty="0">
              <a:solidFill>
                <a:srgbClr val="00B0F0"/>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393755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219200"/>
            <a:ext cx="8229600" cy="4876800"/>
          </a:xfrm>
        </p:spPr>
        <p:txBody>
          <a:bodyPr>
            <a:normAutofit/>
          </a:bodyPr>
          <a:lstStyle/>
          <a:p>
            <a:r>
              <a:rPr lang="en-US" sz="4800" b="1" dirty="0"/>
              <a:t>Model WV Ordinance for Advisory Zones</a:t>
            </a:r>
          </a:p>
          <a:p>
            <a:pPr lvl="1"/>
            <a:r>
              <a:rPr lang="en-US" dirty="0" smtClean="0"/>
              <a:t>Also…what is in the “advisory” name for </a:t>
            </a:r>
            <a:r>
              <a:rPr lang="en-US" i="1" dirty="0" smtClean="0"/>
              <a:t>flood heights</a:t>
            </a:r>
            <a:r>
              <a:rPr lang="en-US" dirty="0" smtClean="0"/>
              <a:t>?  Are stakeholders confused?</a:t>
            </a:r>
            <a:br>
              <a:rPr lang="en-US" dirty="0" smtClean="0"/>
            </a:br>
            <a:endParaRPr lang="en-US" dirty="0" smtClean="0"/>
          </a:p>
          <a:p>
            <a:pPr lvl="2">
              <a:buFont typeface="Wingdings" panose="05000000000000000000" pitchFamily="2" charset="2"/>
              <a:buChar char="ü"/>
            </a:pPr>
            <a:r>
              <a:rPr lang="en-US" b="1" dirty="0" smtClean="0"/>
              <a:t>Advisory Flood Heights</a:t>
            </a:r>
          </a:p>
          <a:p>
            <a:pPr lvl="2"/>
            <a:r>
              <a:rPr lang="en-US" dirty="0" smtClean="0"/>
              <a:t>Advisory </a:t>
            </a:r>
            <a:r>
              <a:rPr lang="en-US" strike="sngStrike" dirty="0" smtClean="0"/>
              <a:t>Base Flood Elevations</a:t>
            </a:r>
          </a:p>
          <a:p>
            <a:pPr lvl="2"/>
            <a:r>
              <a:rPr lang="en-US" dirty="0" smtClean="0"/>
              <a:t>Non-Regulatory </a:t>
            </a:r>
            <a:r>
              <a:rPr lang="en-US" strike="sngStrike" dirty="0" smtClean="0"/>
              <a:t>Base Flood Elevations</a:t>
            </a:r>
          </a:p>
        </p:txBody>
      </p:sp>
      <p:sp>
        <p:nvSpPr>
          <p:cNvPr id="3" name="AutoShape 6"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6553200" y="4006645"/>
            <a:ext cx="1857375" cy="2013155"/>
          </a:xfrm>
          <a:prstGeom prst="rect">
            <a:avLst/>
          </a:prstGeom>
        </p:spPr>
      </p:pic>
      <p:sp>
        <p:nvSpPr>
          <p:cNvPr id="9"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Model Ordinance for Advisory Floodplains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7606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Model Ordinance – Advisory Zones</a:t>
            </a:r>
            <a:endParaRPr lang="en-US" dirty="0">
              <a:solidFill>
                <a:schemeClr val="bg1"/>
              </a:solidFill>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a:xfrm>
            <a:off x="304800" y="1371600"/>
            <a:ext cx="8534400" cy="4343400"/>
          </a:xfrm>
          <a:solidFill>
            <a:schemeClr val="accent1">
              <a:lumMod val="20000"/>
              <a:lumOff val="80000"/>
            </a:schemeClr>
          </a:solidFill>
        </p:spPr>
        <p:txBody>
          <a:bodyPr>
            <a:normAutofit fontScale="25000" lnSpcReduction="20000"/>
          </a:bodyPr>
          <a:lstStyle/>
          <a:p>
            <a:r>
              <a:rPr lang="en-US" sz="8600" dirty="0"/>
              <a:t>Robert Perry's </a:t>
            </a:r>
            <a:r>
              <a:rPr lang="en-US" sz="8600" b="1" dirty="0"/>
              <a:t>2010 Vision </a:t>
            </a:r>
            <a:r>
              <a:rPr lang="en-US" sz="8600" b="1" dirty="0" smtClean="0"/>
              <a:t>Statement</a:t>
            </a:r>
          </a:p>
          <a:p>
            <a:pPr marL="457200" lvl="1" indent="0">
              <a:buNone/>
            </a:pPr>
            <a:r>
              <a:rPr lang="en-US" sz="6200" dirty="0" smtClean="0"/>
              <a:t>“WV </a:t>
            </a:r>
            <a:r>
              <a:rPr lang="en-US" sz="6200" dirty="0"/>
              <a:t>Floodplain Management Coordinator proposes displaying these newly created flood hazard areas on the WV Flood determination tool and having the local governments adopt these areas on separate maps as “Local Flood Hazard Areas” to be managed in accordance with the flood damage reduction requirements of the ordinance</a:t>
            </a:r>
            <a:r>
              <a:rPr lang="en-US" sz="6200" dirty="0" smtClean="0"/>
              <a:t>.”</a:t>
            </a:r>
          </a:p>
          <a:p>
            <a:pPr lvl="1"/>
            <a:endParaRPr lang="en-US" sz="9600" dirty="0" smtClean="0"/>
          </a:p>
          <a:p>
            <a:r>
              <a:rPr lang="en-US" sz="8600" dirty="0" smtClean="0"/>
              <a:t>What is Needed?  </a:t>
            </a:r>
            <a:r>
              <a:rPr lang="en-US" sz="8600" b="1" dirty="0" smtClean="0"/>
              <a:t>WV Model Ordinance </a:t>
            </a:r>
            <a:r>
              <a:rPr lang="en-US" sz="8600" dirty="0" smtClean="0"/>
              <a:t>Language for Advisory Zones </a:t>
            </a:r>
          </a:p>
          <a:p>
            <a:pPr lvl="1"/>
            <a:r>
              <a:rPr lang="en-US" sz="7400" dirty="0" smtClean="0"/>
              <a:t>Advisory A</a:t>
            </a:r>
          </a:p>
          <a:p>
            <a:pPr lvl="1"/>
            <a:r>
              <a:rPr lang="en-US" sz="7400" dirty="0" smtClean="0"/>
              <a:t>Updated AE</a:t>
            </a:r>
          </a:p>
          <a:p>
            <a:pPr lvl="1"/>
            <a:endParaRPr lang="en-US" sz="9200" dirty="0" smtClean="0"/>
          </a:p>
          <a:p>
            <a:r>
              <a:rPr lang="en-US" sz="8600" dirty="0" smtClean="0"/>
              <a:t>What about CRS credits?  Do </a:t>
            </a:r>
            <a:r>
              <a:rPr lang="en-US" sz="8600" b="1" dirty="0" smtClean="0"/>
              <a:t>CRS credits </a:t>
            </a:r>
            <a:r>
              <a:rPr lang="en-US" sz="8600" dirty="0" smtClean="0"/>
              <a:t>apply to WV Advisory Flood Zones that are adopted as </a:t>
            </a:r>
            <a:r>
              <a:rPr lang="en-US" sz="8600" i="1" dirty="0" smtClean="0"/>
              <a:t>community identified floodplains</a:t>
            </a:r>
            <a:r>
              <a:rPr lang="en-US" sz="8600" dirty="0" smtClean="0"/>
              <a:t>?</a:t>
            </a:r>
            <a:br>
              <a:rPr lang="en-US" sz="8600" dirty="0" smtClean="0"/>
            </a:br>
            <a:endParaRPr lang="en-US" sz="8600" dirty="0" smtClean="0"/>
          </a:p>
          <a:p>
            <a:r>
              <a:rPr lang="en-US" sz="8600" dirty="0" smtClean="0"/>
              <a:t>Kevin Sneed to verify with FEMA’s Heather Davis-Jenkins about model ordinance.</a:t>
            </a:r>
          </a:p>
        </p:txBody>
      </p:sp>
      <p:sp>
        <p:nvSpPr>
          <p:cNvPr id="2" name="Rectangle 1"/>
          <p:cNvSpPr/>
          <p:nvPr/>
        </p:nvSpPr>
        <p:spPr>
          <a:xfrm>
            <a:off x="152400" y="6194629"/>
            <a:ext cx="8077200" cy="461665"/>
          </a:xfrm>
          <a:prstGeom prst="rect">
            <a:avLst/>
          </a:prstGeom>
        </p:spPr>
        <p:txBody>
          <a:bodyPr wrap="square">
            <a:spAutoFit/>
          </a:bodyPr>
          <a:lstStyle/>
          <a:p>
            <a:r>
              <a:rPr lang="en-US" sz="1200" dirty="0">
                <a:hlinkClick r:id="rId3"/>
              </a:rPr>
              <a:t>http://</a:t>
            </a:r>
            <a:r>
              <a:rPr lang="en-US" sz="1200" dirty="0" smtClean="0">
                <a:hlinkClick r:id="rId3"/>
              </a:rPr>
              <a:t>data.wvgis.wvu.edu/pub/temp/FEMA/FRA/Ordinance/WV_Model_Ordinance_2016_FINAL_APPROVED_03-24-16.docx</a:t>
            </a:r>
            <a:endParaRPr lang="en-US" sz="1200" dirty="0" smtClean="0"/>
          </a:p>
          <a:p>
            <a:endParaRPr lang="en-US" sz="1200" dirty="0"/>
          </a:p>
        </p:txBody>
      </p:sp>
      <p:sp>
        <p:nvSpPr>
          <p:cNvPr id="3" name="TextBox 2"/>
          <p:cNvSpPr txBox="1"/>
          <p:nvPr/>
        </p:nvSpPr>
        <p:spPr>
          <a:xfrm>
            <a:off x="152400" y="5839152"/>
            <a:ext cx="3048000" cy="369332"/>
          </a:xfrm>
          <a:prstGeom prst="rect">
            <a:avLst/>
          </a:prstGeom>
          <a:noFill/>
        </p:spPr>
        <p:txBody>
          <a:bodyPr wrap="square" rtlCol="0">
            <a:spAutoFit/>
          </a:bodyPr>
          <a:lstStyle/>
          <a:p>
            <a:r>
              <a:rPr lang="en-US" dirty="0" smtClean="0"/>
              <a:t>2016 WV Model Ordinance:</a:t>
            </a:r>
            <a:endParaRPr lang="en-US" dirty="0"/>
          </a:p>
        </p:txBody>
      </p:sp>
    </p:spTree>
    <p:extLst>
      <p:ext uri="{BB962C8B-B14F-4D97-AF65-F5344CB8AC3E}">
        <p14:creationId xmlns:p14="http://schemas.microsoft.com/office/powerpoint/2010/main" val="1871230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Model Ordinance – Advisory Zones</a:t>
            </a:r>
            <a:endParaRPr lang="en-US" dirty="0">
              <a:solidFill>
                <a:schemeClr val="bg1"/>
              </a:solidFill>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a:xfrm>
            <a:off x="304800" y="1066800"/>
            <a:ext cx="8534400" cy="2819400"/>
          </a:xfrm>
          <a:solidFill>
            <a:schemeClr val="accent1">
              <a:lumMod val="20000"/>
              <a:lumOff val="80000"/>
            </a:schemeClr>
          </a:solidFill>
        </p:spPr>
        <p:txBody>
          <a:bodyPr>
            <a:normAutofit fontScale="25000" lnSpcReduction="20000"/>
          </a:bodyPr>
          <a:lstStyle/>
          <a:p>
            <a:r>
              <a:rPr lang="en-US" sz="8800" b="1" dirty="0" smtClean="0"/>
              <a:t>ARTICLE </a:t>
            </a:r>
            <a:r>
              <a:rPr lang="en-US" sz="8800" b="1" dirty="0"/>
              <a:t>III – </a:t>
            </a:r>
            <a:r>
              <a:rPr lang="en-US" sz="8800" b="1" u="sng" dirty="0"/>
              <a:t>ESTABLISHMENT OF THE SPECIAL FLOOD HAZARD </a:t>
            </a:r>
            <a:r>
              <a:rPr lang="en-US" sz="8800" b="1" u="sng" dirty="0" smtClean="0"/>
              <a:t>AREA </a:t>
            </a:r>
            <a:r>
              <a:rPr lang="en-US" sz="8800" dirty="0" smtClean="0"/>
              <a:t>      </a:t>
            </a:r>
            <a:r>
              <a:rPr lang="en-US" sz="7200" b="1" dirty="0" smtClean="0"/>
              <a:t>Section </a:t>
            </a:r>
            <a:r>
              <a:rPr lang="en-US" sz="7200" b="1" dirty="0"/>
              <a:t>3.1 Identification</a:t>
            </a:r>
          </a:p>
          <a:p>
            <a:pPr marL="457200" lvl="1" indent="0">
              <a:buNone/>
            </a:pPr>
            <a:r>
              <a:rPr lang="en-US" sz="6400" dirty="0"/>
              <a:t>a.	The identified special flood hazard area shall be those areas of (community name) which are subject to a one percent or greater chance of flooding in any given year as shown on the Flood Insurance Rate Map (FIRM) and described in the Flood Insurance Study (FIS) prepared for (community name) by the Federal Emergency Management Agency (FEMA) dated (community name) or the most recent revision thereof including all digital data developed as part of the FIS</a:t>
            </a:r>
            <a:r>
              <a:rPr lang="en-US" sz="6400" dirty="0" smtClean="0"/>
              <a:t>.</a:t>
            </a:r>
            <a:br>
              <a:rPr lang="en-US" sz="6400" dirty="0" smtClean="0"/>
            </a:br>
            <a:endParaRPr lang="en-US" sz="6400" dirty="0"/>
          </a:p>
          <a:p>
            <a:pPr marL="457200" lvl="1" indent="0">
              <a:buNone/>
            </a:pPr>
            <a:r>
              <a:rPr lang="en-US" sz="6400" dirty="0"/>
              <a:t>b.	The identified special flood hazard area shall also be those special flood hazard areas which have been identified as flood hazard areas by (community name) by use of historic or other technical data and shown on an officially recognized “FIRM”. These areas shall be designated as appropriate with the level of technical data described below and shall be managed accordingly</a:t>
            </a:r>
            <a:r>
              <a:rPr lang="en-US" sz="6400" dirty="0" smtClean="0"/>
              <a:t>.</a:t>
            </a:r>
            <a:br>
              <a:rPr lang="en-US" sz="6400" dirty="0" smtClean="0"/>
            </a:br>
            <a:endParaRPr lang="en-US" sz="6400" dirty="0"/>
          </a:p>
          <a:p>
            <a:r>
              <a:rPr lang="en-US" sz="9600" dirty="0" smtClean="0"/>
              <a:t>Comments </a:t>
            </a:r>
            <a:r>
              <a:rPr lang="en-US" sz="9600" dirty="0"/>
              <a:t>from FEMA’s </a:t>
            </a:r>
            <a:r>
              <a:rPr lang="en-US" sz="9600" dirty="0" smtClean="0"/>
              <a:t>Sarah Wolfe - </a:t>
            </a:r>
            <a:r>
              <a:rPr lang="en-US" sz="6400" dirty="0"/>
              <a:t>Floodplain Management &amp; Insurance</a:t>
            </a:r>
          </a:p>
          <a:p>
            <a:pPr marL="457200" lvl="1" indent="0">
              <a:buNone/>
            </a:pPr>
            <a:r>
              <a:rPr lang="en-US" sz="5600" i="1" dirty="0" smtClean="0"/>
              <a:t/>
            </a:r>
            <a:br>
              <a:rPr lang="en-US" sz="5600" i="1" dirty="0" smtClean="0"/>
            </a:br>
            <a:r>
              <a:rPr lang="en-US" sz="5600" i="1" dirty="0" smtClean="0"/>
              <a:t>” </a:t>
            </a:r>
            <a:r>
              <a:rPr lang="en-US" sz="5600" i="1" dirty="0"/>
              <a:t>The local ordinance outlines the areas where the regulations apply. To be compliant with the NFIP, these areas at a minimum must include the current effective FIS and FIRM (including any revisions). Should a community want to regulate beyond these areas, such as within a “advisory floodplain,” that community would need to formally </a:t>
            </a:r>
            <a:r>
              <a:rPr lang="en-US" sz="5600" i="1" dirty="0" smtClean="0"/>
              <a:t>recognize </a:t>
            </a:r>
            <a:r>
              <a:rPr lang="en-US" sz="5600" i="1" dirty="0"/>
              <a:t>these additional areas. These areas must be formally adopted or “officially recognized” as such by the community in order for the regulations of the local ordinance to apply. WV ordinances also typically include language for what is commonly referred to as a “community identified floodplain” – areas of flood risk not included on the FEMA FIRM - however no communities in WV (to my knowledge) have formally recognized any of these areas.</a:t>
            </a:r>
          </a:p>
          <a:p>
            <a:endParaRPr lang="en-US" sz="9600" dirty="0" smtClean="0"/>
          </a:p>
        </p:txBody>
      </p:sp>
      <p:sp>
        <p:nvSpPr>
          <p:cNvPr id="2" name="TextBox 1"/>
          <p:cNvSpPr txBox="1"/>
          <p:nvPr/>
        </p:nvSpPr>
        <p:spPr>
          <a:xfrm>
            <a:off x="390525" y="6096000"/>
            <a:ext cx="8458200" cy="584775"/>
          </a:xfrm>
          <a:prstGeom prst="rect">
            <a:avLst/>
          </a:prstGeom>
          <a:solidFill>
            <a:schemeClr val="tx2">
              <a:lumMod val="75000"/>
            </a:schemeClr>
          </a:solidFill>
        </p:spPr>
        <p:txBody>
          <a:bodyPr wrap="square" rtlCol="0">
            <a:spAutoFit/>
          </a:bodyPr>
          <a:lstStyle/>
          <a:p>
            <a:pPr algn="ctr"/>
            <a:r>
              <a:rPr lang="en-US" sz="1600" dirty="0" smtClean="0">
                <a:solidFill>
                  <a:schemeClr val="bg1"/>
                </a:solidFill>
              </a:rPr>
              <a:t>Advisory A or Updated AE Floodplains are not recognized as “community identified floodplains” unless formally adopted or “officially recognized” as such in the local community ordinance</a:t>
            </a:r>
            <a:endParaRPr lang="en-US" sz="1600" dirty="0">
              <a:solidFill>
                <a:schemeClr val="bg1"/>
              </a:solidFill>
            </a:endParaRPr>
          </a:p>
        </p:txBody>
      </p:sp>
    </p:spTree>
    <p:extLst>
      <p:ext uri="{BB962C8B-B14F-4D97-AF65-F5344CB8AC3E}">
        <p14:creationId xmlns:p14="http://schemas.microsoft.com/office/powerpoint/2010/main" val="2987270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Model Ordinance – Advisory Zones</a:t>
            </a:r>
            <a:endParaRPr lang="en-US" dirty="0">
              <a:solidFill>
                <a:schemeClr val="bg1"/>
              </a:solidFill>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a:xfrm>
            <a:off x="381000" y="1143000"/>
            <a:ext cx="8382000" cy="2133600"/>
          </a:xfrm>
          <a:solidFill>
            <a:schemeClr val="accent1">
              <a:lumMod val="20000"/>
              <a:lumOff val="80000"/>
            </a:schemeClr>
          </a:solidFill>
        </p:spPr>
        <p:txBody>
          <a:bodyPr>
            <a:normAutofit fontScale="25000" lnSpcReduction="20000"/>
          </a:bodyPr>
          <a:lstStyle/>
          <a:p>
            <a:r>
              <a:rPr lang="en-US" sz="9600" dirty="0"/>
              <a:t>Section 4.3 Approximated Floodplain (Zone A) </a:t>
            </a:r>
          </a:p>
          <a:p>
            <a:pPr lvl="1"/>
            <a:endParaRPr lang="en-US" sz="5600" dirty="0"/>
          </a:p>
          <a:p>
            <a:pPr marL="457200" lvl="1" indent="0">
              <a:buNone/>
            </a:pPr>
            <a:r>
              <a:rPr lang="en-US" sz="8000" dirty="0"/>
              <a:t>Within any Approximated Floodplain Area:</a:t>
            </a:r>
          </a:p>
          <a:p>
            <a:pPr marL="457200" lvl="1" indent="0">
              <a:buNone/>
            </a:pPr>
            <a:r>
              <a:rPr lang="en-US" sz="8000" dirty="0"/>
              <a:t>	a. The Floodplain Administrator shall use elevation and floodway information from Federal, State, or other acceptable sources when available to determine the elevation above which development will be reasonably safe from flooding.</a:t>
            </a:r>
          </a:p>
          <a:p>
            <a:endParaRPr lang="en-US" sz="9600" dirty="0"/>
          </a:p>
          <a:p>
            <a:r>
              <a:rPr lang="en-US" sz="9600" dirty="0"/>
              <a:t>Comments from FEMA’s </a:t>
            </a:r>
            <a:r>
              <a:rPr lang="en-US" sz="9600" dirty="0" smtClean="0"/>
              <a:t>Sarah Wolfe - </a:t>
            </a:r>
            <a:r>
              <a:rPr lang="en-US" sz="6400" dirty="0"/>
              <a:t>Floodplain Management &amp; Insurance</a:t>
            </a:r>
          </a:p>
          <a:p>
            <a:pPr lvl="1"/>
            <a:endParaRPr lang="en-US" sz="5600" dirty="0"/>
          </a:p>
          <a:p>
            <a:pPr marL="457200" lvl="1" indent="0">
              <a:buNone/>
            </a:pPr>
            <a:r>
              <a:rPr lang="en-US" sz="8000" i="1" dirty="0" smtClean="0"/>
              <a:t>”As </a:t>
            </a:r>
            <a:r>
              <a:rPr lang="en-US" sz="8000" i="1" dirty="0"/>
              <a:t>for the use of non-regulatory BFEs that are provided for </a:t>
            </a:r>
            <a:r>
              <a:rPr lang="en-US" sz="8000" i="1" dirty="0" smtClean="0"/>
              <a:t>Approximate </a:t>
            </a:r>
            <a:r>
              <a:rPr lang="en-US" sz="8000" i="1" dirty="0"/>
              <a:t>A Zones, these can be utilized and enforced by the local floodplain manager because of the specific regulations adopted for Zone A. A minimum requirement of the NFIP is that the floodplain manager utilize elevation and floodway data in A Zone when available from an acceptable source (which would include the information included on the Flood Tool</a:t>
            </a:r>
            <a:r>
              <a:rPr lang="en-US" sz="8000" i="1" dirty="0" smtClean="0"/>
              <a:t>).”</a:t>
            </a:r>
            <a:endParaRPr lang="en-US" sz="8000" i="1" dirty="0"/>
          </a:p>
          <a:p>
            <a:endParaRPr lang="en-US" sz="9600" dirty="0" smtClean="0"/>
          </a:p>
        </p:txBody>
      </p:sp>
      <p:sp>
        <p:nvSpPr>
          <p:cNvPr id="2" name="TextBox 1"/>
          <p:cNvSpPr txBox="1"/>
          <p:nvPr/>
        </p:nvSpPr>
        <p:spPr>
          <a:xfrm>
            <a:off x="990600" y="5943600"/>
            <a:ext cx="7391400" cy="646331"/>
          </a:xfrm>
          <a:prstGeom prst="rect">
            <a:avLst/>
          </a:prstGeom>
          <a:solidFill>
            <a:schemeClr val="tx2">
              <a:lumMod val="75000"/>
            </a:schemeClr>
          </a:solidFill>
        </p:spPr>
        <p:txBody>
          <a:bodyPr wrap="square" rtlCol="0">
            <a:spAutoFit/>
          </a:bodyPr>
          <a:lstStyle/>
          <a:p>
            <a:pPr algn="ctr"/>
            <a:r>
              <a:rPr lang="en-US" dirty="0" smtClean="0">
                <a:solidFill>
                  <a:schemeClr val="bg1"/>
                </a:solidFill>
              </a:rPr>
              <a:t>Non-regulatory BFEs (or Advisory Flood Heights) are currently enforceable in FEMA mapped effective Approximate A Zones</a:t>
            </a:r>
            <a:endParaRPr lang="en-US" dirty="0">
              <a:solidFill>
                <a:schemeClr val="bg1"/>
              </a:solidFill>
            </a:endParaRPr>
          </a:p>
        </p:txBody>
      </p:sp>
    </p:spTree>
    <p:extLst>
      <p:ext uri="{BB962C8B-B14F-4D97-AF65-F5344CB8AC3E}">
        <p14:creationId xmlns:p14="http://schemas.microsoft.com/office/powerpoint/2010/main" val="32817504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1066801" y="4572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8" name="Freeform 7"/>
          <p:cNvSpPr/>
          <p:nvPr/>
        </p:nvSpPr>
        <p:spPr>
          <a:xfrm>
            <a:off x="838200" y="12954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chemeClr val="accent5">
              <a:lumMod val="75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3276600"/>
            <a:ext cx="2057400" cy="338554"/>
          </a:xfrm>
          <a:prstGeom prst="rect">
            <a:avLst/>
          </a:prstGeom>
          <a:noFill/>
        </p:spPr>
        <p:txBody>
          <a:bodyPr wrap="square" rtlCol="0">
            <a:spAutoFit/>
          </a:bodyPr>
          <a:lstStyle/>
          <a:p>
            <a:r>
              <a:rPr lang="en-US" sz="1600" dirty="0" smtClean="0"/>
              <a:t>Advisory Floodplain</a:t>
            </a:r>
            <a:endParaRPr lang="en-US" sz="1600" dirty="0"/>
          </a:p>
        </p:txBody>
      </p:sp>
      <p:sp>
        <p:nvSpPr>
          <p:cNvPr id="11" name="TextBox 10"/>
          <p:cNvSpPr txBox="1"/>
          <p:nvPr/>
        </p:nvSpPr>
        <p:spPr>
          <a:xfrm>
            <a:off x="5486400" y="2634734"/>
            <a:ext cx="2971800" cy="369332"/>
          </a:xfrm>
          <a:prstGeom prst="rect">
            <a:avLst/>
          </a:prstGeom>
          <a:noFill/>
        </p:spPr>
        <p:txBody>
          <a:bodyPr wrap="square" rtlCol="0">
            <a:spAutoFit/>
          </a:bodyPr>
          <a:lstStyle/>
          <a:p>
            <a:endParaRPr lang="en-US" dirty="0"/>
          </a:p>
        </p:txBody>
      </p:sp>
      <p:sp>
        <p:nvSpPr>
          <p:cNvPr id="12" name="TextBox 11"/>
          <p:cNvSpPr txBox="1"/>
          <p:nvPr/>
        </p:nvSpPr>
        <p:spPr>
          <a:xfrm>
            <a:off x="4953000" y="1066800"/>
            <a:ext cx="3200400" cy="369332"/>
          </a:xfrm>
          <a:prstGeom prst="rect">
            <a:avLst/>
          </a:prstGeom>
          <a:noFill/>
        </p:spPr>
        <p:txBody>
          <a:bodyPr wrap="square" rtlCol="0">
            <a:spAutoFit/>
          </a:bodyPr>
          <a:lstStyle/>
          <a:p>
            <a:r>
              <a:rPr lang="en-US" dirty="0" smtClean="0"/>
              <a:t>Regulatory IN and Advisory OUT</a:t>
            </a:r>
            <a:endParaRPr lang="en-US" dirty="0"/>
          </a:p>
        </p:txBody>
      </p:sp>
      <p:sp>
        <p:nvSpPr>
          <p:cNvPr id="13" name="TextBox 12"/>
          <p:cNvSpPr txBox="1"/>
          <p:nvPr/>
        </p:nvSpPr>
        <p:spPr>
          <a:xfrm>
            <a:off x="6019800" y="2259569"/>
            <a:ext cx="2667000" cy="923330"/>
          </a:xfrm>
          <a:prstGeom prst="rect">
            <a:avLst/>
          </a:prstGeom>
          <a:noFill/>
        </p:spPr>
        <p:txBody>
          <a:bodyPr wrap="square" rtlCol="0">
            <a:spAutoFit/>
          </a:bodyPr>
          <a:lstStyle/>
          <a:p>
            <a:pPr algn="ctr"/>
            <a:r>
              <a:rPr lang="en-US" dirty="0" smtClean="0"/>
              <a:t>Both Regulatory</a:t>
            </a:r>
          </a:p>
          <a:p>
            <a:pPr algn="ctr"/>
            <a:r>
              <a:rPr lang="en-US" dirty="0" smtClean="0"/>
              <a:t>&amp; Advisory</a:t>
            </a:r>
          </a:p>
          <a:p>
            <a:pPr algn="ctr"/>
            <a:r>
              <a:rPr lang="en-US" dirty="0" smtClean="0"/>
              <a:t> (No Change)</a:t>
            </a:r>
            <a:endParaRPr lang="en-US" dirty="0"/>
          </a:p>
        </p:txBody>
      </p:sp>
      <p:sp>
        <p:nvSpPr>
          <p:cNvPr id="1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Advisory Zones – Outreach Information</a:t>
            </a:r>
            <a:endParaRPr lang="en-US" sz="3600" dirty="0">
              <a:solidFill>
                <a:schemeClr val="bg1"/>
              </a:solidFill>
              <a:latin typeface="Arial" panose="020B0604020202020204" pitchFamily="34" charset="0"/>
              <a:cs typeface="Arial" panose="020B060402020202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055227589"/>
              </p:ext>
            </p:extLst>
          </p:nvPr>
        </p:nvGraphicFramePr>
        <p:xfrm>
          <a:off x="522900" y="3690620"/>
          <a:ext cx="8305801" cy="16103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524001">
                  <a:extLst>
                    <a:ext uri="{9D8B030D-6E8A-4147-A177-3AD203B41FA5}">
                      <a16:colId xmlns:a16="http://schemas.microsoft.com/office/drawing/2014/main" val="20003"/>
                    </a:ext>
                  </a:extLst>
                </a:gridCol>
              </a:tblGrid>
              <a:tr h="533400">
                <a:tc>
                  <a:txBody>
                    <a:bodyPr/>
                    <a:lstStyle/>
                    <a:p>
                      <a:pPr algn="ctr"/>
                      <a:r>
                        <a:rPr lang="en-US" sz="1600" dirty="0" smtClean="0"/>
                        <a:t>Union</a:t>
                      </a:r>
                      <a:endParaRPr lang="en-US" sz="1600" dirty="0"/>
                    </a:p>
                  </a:txBody>
                  <a:tcPr/>
                </a:tc>
                <a:tc>
                  <a:txBody>
                    <a:bodyPr/>
                    <a:lstStyle/>
                    <a:p>
                      <a:pPr algn="ctr"/>
                      <a:r>
                        <a:rPr lang="en-US" sz="1600" dirty="0" smtClean="0"/>
                        <a:t>Meaning</a:t>
                      </a:r>
                      <a:endParaRPr lang="en-US" sz="1600" dirty="0"/>
                    </a:p>
                  </a:txBody>
                  <a:tcPr/>
                </a:tc>
                <a:tc>
                  <a:txBody>
                    <a:bodyPr/>
                    <a:lstStyle/>
                    <a:p>
                      <a:pPr algn="ctr"/>
                      <a:r>
                        <a:rPr lang="en-US" sz="1600" dirty="0" smtClean="0"/>
                        <a:t>Building Changes</a:t>
                      </a:r>
                      <a:endParaRPr lang="en-US" sz="1600" dirty="0"/>
                    </a:p>
                  </a:txBody>
                  <a:tcPr/>
                </a:tc>
                <a:tc>
                  <a:txBody>
                    <a:bodyPr/>
                    <a:lstStyle/>
                    <a:p>
                      <a:pPr algn="ctr"/>
                      <a:r>
                        <a:rPr lang="en-US" sz="1600" dirty="0" smtClean="0"/>
                        <a:t>Area Changes</a:t>
                      </a:r>
                      <a:endParaRPr lang="en-US" sz="1600" dirty="0"/>
                    </a:p>
                  </a:txBody>
                  <a:tcPr/>
                </a:tc>
                <a:extLst>
                  <a:ext uri="{0D108BD9-81ED-4DB2-BD59-A6C34878D82A}">
                    <a16:rowId xmlns:a16="http://schemas.microsoft.com/office/drawing/2014/main" val="10000"/>
                  </a:ext>
                </a:extLst>
              </a:tr>
              <a:tr h="370840">
                <a:tc>
                  <a:txBody>
                    <a:bodyPr/>
                    <a:lstStyle/>
                    <a:p>
                      <a:pPr algn="ctr"/>
                      <a:r>
                        <a:rPr lang="en-US" sz="1600" dirty="0" smtClean="0"/>
                        <a:t>No</a:t>
                      </a:r>
                      <a:r>
                        <a:rPr lang="en-US" sz="1600" baseline="0" dirty="0" smtClean="0"/>
                        <a:t> Change</a:t>
                      </a:r>
                      <a:endParaRPr lang="en-US" sz="1600" dirty="0"/>
                    </a:p>
                  </a:txBody>
                  <a:tcPr/>
                </a:tc>
                <a:tc>
                  <a:txBody>
                    <a:bodyPr/>
                    <a:lstStyle/>
                    <a:p>
                      <a:pPr algn="l"/>
                      <a:r>
                        <a:rPr lang="en-US" sz="1600" dirty="0" smtClean="0"/>
                        <a:t>IN both Regulatory and Advisory</a:t>
                      </a:r>
                      <a:endParaRPr lang="en-US" sz="1600" dirty="0"/>
                    </a:p>
                  </a:txBody>
                  <a:tcPr/>
                </a:tc>
                <a:tc>
                  <a:txBody>
                    <a:bodyPr/>
                    <a:lstStyle/>
                    <a:p>
                      <a:pPr algn="ctr"/>
                      <a:r>
                        <a:rPr lang="en-US" sz="1600" i="0" dirty="0" smtClean="0"/>
                        <a:t>1</a:t>
                      </a:r>
                      <a:endParaRPr lang="en-US" sz="1600" i="0" dirty="0"/>
                    </a:p>
                  </a:txBody>
                  <a:tcP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t>11 m</a:t>
                      </a:r>
                      <a:r>
                        <a:rPr lang="en-US" sz="1600" i="0" baseline="30000" dirty="0" smtClean="0"/>
                        <a:t>2</a:t>
                      </a:r>
                      <a:endParaRPr lang="en-US" sz="1600" i="0" dirty="0"/>
                    </a:p>
                  </a:txBody>
                  <a:tcPr>
                    <a:solidFill>
                      <a:schemeClr val="bg1">
                        <a:lumMod val="50000"/>
                      </a:schemeClr>
                    </a:solidFill>
                  </a:tcPr>
                </a:tc>
                <a:extLst>
                  <a:ext uri="{0D108BD9-81ED-4DB2-BD59-A6C34878D82A}">
                    <a16:rowId xmlns:a16="http://schemas.microsoft.com/office/drawing/2014/main" val="10001"/>
                  </a:ext>
                </a:extLst>
              </a:tr>
              <a:tr h="314960">
                <a:tc>
                  <a:txBody>
                    <a:bodyPr/>
                    <a:lstStyle/>
                    <a:p>
                      <a:pPr algn="ctr"/>
                      <a:r>
                        <a:rPr lang="en-US" sz="1600" dirty="0" smtClean="0"/>
                        <a:t>Advisory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Regulatory OUT and Advisory IN</a:t>
                      </a:r>
                      <a:endParaRPr lang="en-US" sz="1600" dirty="0"/>
                    </a:p>
                  </a:txBody>
                  <a:tcPr/>
                </a:tc>
                <a:tc>
                  <a:txBody>
                    <a:bodyPr/>
                    <a:lstStyle/>
                    <a:p>
                      <a:pPr algn="ctr"/>
                      <a:r>
                        <a:rPr lang="en-US" sz="1600" i="0" dirty="0" smtClean="0"/>
                        <a:t>2</a:t>
                      </a:r>
                      <a:endParaRPr lang="en-US" sz="1600" i="0"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t>13 m</a:t>
                      </a:r>
                      <a:r>
                        <a:rPr lang="en-US" sz="1600" i="0" baseline="30000" dirty="0" smtClean="0"/>
                        <a:t>2</a:t>
                      </a:r>
                      <a:endParaRPr lang="en-US" sz="1600" i="0" dirty="0"/>
                    </a:p>
                  </a:txBody>
                  <a:tcPr>
                    <a:solidFill>
                      <a:schemeClr val="accent5">
                        <a:lumMod val="60000"/>
                        <a:lumOff val="40000"/>
                      </a:schemeClr>
                    </a:solidFill>
                  </a:tcPr>
                </a:tc>
                <a:extLst>
                  <a:ext uri="{0D108BD9-81ED-4DB2-BD59-A6C34878D82A}">
                    <a16:rowId xmlns:a16="http://schemas.microsoft.com/office/drawing/2014/main" val="10002"/>
                  </a:ext>
                </a:extLst>
              </a:tr>
              <a:tr h="370840">
                <a:tc>
                  <a:txBody>
                    <a:bodyPr/>
                    <a:lstStyle/>
                    <a:p>
                      <a:pPr algn="ctr"/>
                      <a:r>
                        <a:rPr lang="en-US" sz="1600" dirty="0" smtClean="0"/>
                        <a:t>Regulatory</a:t>
                      </a:r>
                      <a:r>
                        <a:rPr lang="en-US" sz="1600" baseline="0" dirty="0" smtClean="0"/>
                        <a:t>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Regulatory IN and Advisory OUT</a:t>
                      </a:r>
                      <a:endParaRPr lang="en-US" sz="1600" dirty="0"/>
                    </a:p>
                  </a:txBody>
                  <a:tcPr/>
                </a:tc>
                <a:tc>
                  <a:txBody>
                    <a:bodyPr/>
                    <a:lstStyle/>
                    <a:p>
                      <a:pPr algn="ctr"/>
                      <a:r>
                        <a:rPr lang="en-US" sz="1600" i="0" dirty="0" smtClean="0"/>
                        <a:t>4</a:t>
                      </a:r>
                      <a:endParaRPr lang="en-US" sz="1600" i="0" dirty="0"/>
                    </a:p>
                  </a:txBody>
                  <a:tcPr>
                    <a:solidFill>
                      <a:srgbClr val="FF0000"/>
                    </a:solidFill>
                  </a:tcPr>
                </a:tc>
                <a:tc>
                  <a:txBody>
                    <a:bodyPr/>
                    <a:lstStyle/>
                    <a:p>
                      <a:pPr algn="ctr"/>
                      <a:r>
                        <a:rPr lang="en-US" sz="1600" i="0" dirty="0" smtClean="0"/>
                        <a:t>21 m</a:t>
                      </a:r>
                      <a:r>
                        <a:rPr lang="en-US" sz="1600" i="0" baseline="30000" dirty="0" smtClean="0"/>
                        <a:t>2</a:t>
                      </a:r>
                      <a:endParaRPr lang="en-US" sz="1600" i="0" baseline="30000" dirty="0"/>
                    </a:p>
                  </a:txBody>
                  <a:tcPr>
                    <a:solidFill>
                      <a:srgbClr val="FF0000"/>
                    </a:solidFill>
                  </a:tcPr>
                </a:tc>
                <a:extLst>
                  <a:ext uri="{0D108BD9-81ED-4DB2-BD59-A6C34878D82A}">
                    <a16:rowId xmlns:a16="http://schemas.microsoft.com/office/drawing/2014/main" val="10003"/>
                  </a:ext>
                </a:extLst>
              </a:tr>
            </a:tbl>
          </a:graphicData>
        </a:graphic>
      </p:graphicFrame>
      <p:sp>
        <p:nvSpPr>
          <p:cNvPr id="16" name="Rectangle 15"/>
          <p:cNvSpPr/>
          <p:nvPr/>
        </p:nvSpPr>
        <p:spPr>
          <a:xfrm>
            <a:off x="4114800" y="3276600"/>
            <a:ext cx="457196" cy="32656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66798" y="3276600"/>
            <a:ext cx="2819403" cy="338554"/>
          </a:xfrm>
          <a:prstGeom prst="rect">
            <a:avLst/>
          </a:prstGeom>
          <a:noFill/>
        </p:spPr>
        <p:txBody>
          <a:bodyPr wrap="square" rtlCol="0">
            <a:spAutoFit/>
          </a:bodyPr>
          <a:lstStyle/>
          <a:p>
            <a:r>
              <a:rPr lang="en-US" sz="1600" dirty="0" smtClean="0"/>
              <a:t>Effective Regulatory Floodplain</a:t>
            </a:r>
            <a:endParaRPr lang="en-US" sz="1600" dirty="0"/>
          </a:p>
        </p:txBody>
      </p:sp>
      <p:sp>
        <p:nvSpPr>
          <p:cNvPr id="19" name="Rectangle 18"/>
          <p:cNvSpPr/>
          <p:nvPr/>
        </p:nvSpPr>
        <p:spPr>
          <a:xfrm>
            <a:off x="533400" y="32766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76400" y="2133600"/>
            <a:ext cx="3810000" cy="369332"/>
          </a:xfrm>
          <a:prstGeom prst="rect">
            <a:avLst/>
          </a:prstGeom>
          <a:noFill/>
        </p:spPr>
        <p:txBody>
          <a:bodyPr wrap="square" rtlCol="0">
            <a:spAutoFit/>
          </a:bodyPr>
          <a:lstStyle/>
          <a:p>
            <a:r>
              <a:rPr lang="en-US" dirty="0" smtClean="0"/>
              <a:t>Regulatory OUT and Advisory IN</a:t>
            </a:r>
            <a:endParaRPr lang="en-US" dirty="0"/>
          </a:p>
        </p:txBody>
      </p:sp>
      <p:sp>
        <p:nvSpPr>
          <p:cNvPr id="21" name="TextBox 20"/>
          <p:cNvSpPr txBox="1"/>
          <p:nvPr/>
        </p:nvSpPr>
        <p:spPr>
          <a:xfrm>
            <a:off x="457200" y="6104234"/>
            <a:ext cx="8305800" cy="707886"/>
          </a:xfrm>
          <a:prstGeom prst="rect">
            <a:avLst/>
          </a:prstGeom>
          <a:solidFill>
            <a:schemeClr val="accent5">
              <a:lumMod val="20000"/>
              <a:lumOff val="80000"/>
            </a:schemeClr>
          </a:solidFill>
        </p:spPr>
        <p:txBody>
          <a:bodyPr wrap="square" rtlCol="0">
            <a:spAutoFit/>
          </a:bodyPr>
          <a:lstStyle/>
          <a:p>
            <a:r>
              <a:rPr lang="en-US" sz="1200" i="1" dirty="0" smtClean="0"/>
              <a:t>The geographic union of Regulatory and Advisory Floodplains generates a change polygon for flood risk analysis by area.  Subsequently the union polygon can be intersected with site-specific structures to analyze the impact of the Advisory Floodplain changes to the Regulatory Floodplain</a:t>
            </a:r>
            <a:r>
              <a:rPr lang="en-US" sz="1600" i="1" dirty="0" smtClean="0"/>
              <a:t>.</a:t>
            </a:r>
            <a:endParaRPr lang="en-US" sz="1600" i="1" dirty="0"/>
          </a:p>
        </p:txBody>
      </p:sp>
      <p:pic>
        <p:nvPicPr>
          <p:cNvPr id="10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066800" y="2286000"/>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981200" y="16002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10200" y="22098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00200" y="1066800"/>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20000" y="1524000"/>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477000" y="1371600"/>
            <a:ext cx="360000" cy="340200"/>
          </a:xfrm>
          <a:prstGeom prst="rect">
            <a:avLst/>
          </a:prstGeom>
          <a:noFill/>
        </p:spPr>
      </p:pic>
      <p:pic>
        <p:nvPicPr>
          <p:cNvPr id="27"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3962400" y="1295400"/>
            <a:ext cx="360000" cy="340200"/>
          </a:xfrm>
          <a:prstGeom prst="rect">
            <a:avLst/>
          </a:prstGeom>
          <a:noFill/>
        </p:spPr>
      </p:pic>
      <p:pic>
        <p:nvPicPr>
          <p:cNvPr id="3074"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062" y="5454533"/>
            <a:ext cx="5705475" cy="581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Zones – What is the message for  property owners??</a:t>
            </a:r>
            <a:endParaRPr lang="en-US" dirty="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609600" y="3361390"/>
            <a:ext cx="8153400" cy="3496610"/>
            <a:chOff x="609600" y="3352800"/>
            <a:chExt cx="8153400" cy="3346580"/>
          </a:xfrm>
        </p:grpSpPr>
        <p:sp>
          <p:nvSpPr>
            <p:cNvPr id="11" name="Freeform 10"/>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12" name="Freeform 11"/>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chemeClr val="accent5">
                <a:lumMod val="75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8200" y="6172200"/>
              <a:ext cx="2057400" cy="338554"/>
            </a:xfrm>
            <a:prstGeom prst="rect">
              <a:avLst/>
            </a:prstGeom>
            <a:noFill/>
          </p:spPr>
          <p:txBody>
            <a:bodyPr wrap="square" rtlCol="0">
              <a:spAutoFit/>
            </a:bodyPr>
            <a:lstStyle/>
            <a:p>
              <a:r>
                <a:rPr lang="en-US" sz="1600" dirty="0" smtClean="0"/>
                <a:t>Advisory Floodplain</a:t>
              </a:r>
              <a:endParaRPr lang="en-US" sz="1600" dirty="0"/>
            </a:p>
          </p:txBody>
        </p:sp>
        <p:sp>
          <p:nvSpPr>
            <p:cNvPr id="14" name="TextBox 13"/>
            <p:cNvSpPr txBox="1"/>
            <p:nvPr/>
          </p:nvSpPr>
          <p:spPr>
            <a:xfrm>
              <a:off x="4703400" y="3962400"/>
              <a:ext cx="3297600" cy="353485"/>
            </a:xfrm>
            <a:prstGeom prst="rect">
              <a:avLst/>
            </a:prstGeom>
            <a:solidFill>
              <a:schemeClr val="accent2">
                <a:lumMod val="20000"/>
                <a:lumOff val="80000"/>
              </a:schemeClr>
            </a:solidFill>
          </p:spPr>
          <p:txBody>
            <a:bodyPr wrap="square" rtlCol="0">
              <a:spAutoFit/>
            </a:bodyPr>
            <a:lstStyle/>
            <a:p>
              <a:r>
                <a:rPr lang="en-US" b="1" dirty="0" smtClean="0">
                  <a:solidFill>
                    <a:srgbClr val="FF0000"/>
                  </a:solidFill>
                </a:rPr>
                <a:t>Regulatory IN and Advisory OUT</a:t>
              </a:r>
              <a:endParaRPr lang="en-US" b="1" dirty="0">
                <a:solidFill>
                  <a:srgbClr val="FF0000"/>
                </a:solidFill>
              </a:endParaRPr>
            </a:p>
          </p:txBody>
        </p:sp>
        <p:sp>
          <p:nvSpPr>
            <p:cNvPr id="15" name="TextBox 14"/>
            <p:cNvSpPr txBox="1"/>
            <p:nvPr/>
          </p:nvSpPr>
          <p:spPr>
            <a:xfrm>
              <a:off x="6096000" y="5155169"/>
              <a:ext cx="2667000" cy="923330"/>
            </a:xfrm>
            <a:prstGeom prst="rect">
              <a:avLst/>
            </a:prstGeom>
            <a:noFill/>
          </p:spPr>
          <p:txBody>
            <a:bodyPr wrap="square" rtlCol="0">
              <a:spAutoFit/>
            </a:bodyPr>
            <a:lstStyle/>
            <a:p>
              <a:pPr algn="ctr"/>
              <a:r>
                <a:rPr lang="en-US" dirty="0" smtClean="0"/>
                <a:t>Both Regulatory</a:t>
              </a:r>
            </a:p>
            <a:p>
              <a:pPr algn="ctr"/>
              <a:r>
                <a:rPr lang="en-US" dirty="0" smtClean="0"/>
                <a:t>&amp; Advisory</a:t>
              </a:r>
            </a:p>
            <a:p>
              <a:pPr algn="ctr"/>
              <a:r>
                <a:rPr lang="en-US" dirty="0" smtClean="0"/>
                <a:t> (No Change)</a:t>
              </a:r>
              <a:endParaRPr lang="en-US" dirty="0"/>
            </a:p>
          </p:txBody>
        </p:sp>
        <p:sp>
          <p:nvSpPr>
            <p:cNvPr id="16" name="Rectangle 15"/>
            <p:cNvSpPr/>
            <p:nvPr/>
          </p:nvSpPr>
          <p:spPr>
            <a:xfrm>
              <a:off x="4191000" y="6172200"/>
              <a:ext cx="457196" cy="32656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42998" y="6172200"/>
              <a:ext cx="2819403" cy="338554"/>
            </a:xfrm>
            <a:prstGeom prst="rect">
              <a:avLst/>
            </a:prstGeom>
            <a:noFill/>
          </p:spPr>
          <p:txBody>
            <a:bodyPr wrap="square" rtlCol="0">
              <a:spAutoFit/>
            </a:bodyPr>
            <a:lstStyle/>
            <a:p>
              <a:r>
                <a:rPr lang="en-US" sz="1600" dirty="0" smtClean="0"/>
                <a:t>Effective Regulatory Floodplain</a:t>
              </a:r>
              <a:endParaRPr lang="en-US" sz="1600" dirty="0"/>
            </a:p>
          </p:txBody>
        </p:sp>
        <p:sp>
          <p:nvSpPr>
            <p:cNvPr id="18" name="Rectangle 17"/>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600" y="5029200"/>
              <a:ext cx="3200400" cy="353485"/>
            </a:xfrm>
            <a:prstGeom prst="rect">
              <a:avLst/>
            </a:prstGeom>
            <a:solidFill>
              <a:schemeClr val="bg1"/>
            </a:solidFill>
          </p:spPr>
          <p:txBody>
            <a:bodyPr wrap="square" rtlCol="0">
              <a:spAutoFit/>
            </a:bodyPr>
            <a:lstStyle/>
            <a:p>
              <a:r>
                <a:rPr lang="en-US" dirty="0" smtClean="0">
                  <a:solidFill>
                    <a:schemeClr val="accent6">
                      <a:lumMod val="75000"/>
                    </a:schemeClr>
                  </a:solidFill>
                </a:rPr>
                <a:t>Regulatory OUT and Advisory IN</a:t>
              </a:r>
              <a:endParaRPr lang="en-US" dirty="0">
                <a:solidFill>
                  <a:schemeClr val="accent6">
                    <a:lumMod val="75000"/>
                  </a:schemeClr>
                </a:solidFill>
              </a:endParaRPr>
            </a:p>
          </p:txBody>
        </p:sp>
        <p:pic>
          <p:nvPicPr>
            <p:cNvPr id="20"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21"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2542200" y="4461958"/>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96200" y="4419600"/>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553200" y="4267200"/>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9" name="Content Placeholder 8"/>
          <p:cNvSpPr>
            <a:spLocks noGrp="1"/>
          </p:cNvSpPr>
          <p:nvPr>
            <p:ph idx="1"/>
          </p:nvPr>
        </p:nvSpPr>
        <p:spPr>
          <a:xfrm>
            <a:off x="304800" y="1006208"/>
            <a:ext cx="8534399" cy="2579017"/>
          </a:xfrm>
          <a:solidFill>
            <a:schemeClr val="accent1">
              <a:lumMod val="20000"/>
              <a:lumOff val="80000"/>
            </a:schemeClr>
          </a:solidFill>
        </p:spPr>
        <p:txBody>
          <a:bodyPr>
            <a:noAutofit/>
          </a:bodyPr>
          <a:lstStyle/>
          <a:p>
            <a:r>
              <a:rPr lang="en-US" sz="1600" b="1" dirty="0" smtClean="0">
                <a:solidFill>
                  <a:srgbClr val="FF0000"/>
                </a:solidFill>
              </a:rPr>
              <a:t>Regulatory </a:t>
            </a:r>
            <a:r>
              <a:rPr lang="en-US" sz="1600" b="1" dirty="0">
                <a:solidFill>
                  <a:srgbClr val="FF0000"/>
                </a:solidFill>
              </a:rPr>
              <a:t>In but Advisory </a:t>
            </a:r>
            <a:r>
              <a:rPr lang="en-US" sz="1600" b="1" dirty="0" smtClean="0">
                <a:solidFill>
                  <a:srgbClr val="FF0000"/>
                </a:solidFill>
              </a:rPr>
              <a:t>Out (Lower Flood Risk) </a:t>
            </a:r>
            <a:r>
              <a:rPr lang="en-US" sz="1600" dirty="0"/>
              <a:t>–</a:t>
            </a:r>
            <a:r>
              <a:rPr lang="en-US" sz="1600" dirty="0" smtClean="0"/>
              <a:t> Property owners are not at the highest risk to a 1% Annual Chance Flood but still recommend flood insurance.  Owners can acquire </a:t>
            </a:r>
            <a:r>
              <a:rPr lang="en-US" sz="1600" dirty="0"/>
              <a:t>an elevation certificate and use the advisory base flood elevation to </a:t>
            </a:r>
            <a:r>
              <a:rPr lang="en-US" sz="1600" b="1" dirty="0"/>
              <a:t>acquire a </a:t>
            </a:r>
            <a:r>
              <a:rPr lang="en-US" sz="1600" b="1" dirty="0" smtClean="0"/>
              <a:t>LOMA </a:t>
            </a:r>
            <a:r>
              <a:rPr lang="en-US" sz="1600" dirty="0" smtClean="0"/>
              <a:t>and lower NFIP insurance rates.</a:t>
            </a:r>
            <a:endParaRPr lang="en-US" sz="1600" dirty="0"/>
          </a:p>
          <a:p>
            <a:r>
              <a:rPr lang="en-US" sz="1600" b="1" dirty="0" smtClean="0">
                <a:solidFill>
                  <a:schemeClr val="accent6">
                    <a:lumMod val="75000"/>
                  </a:schemeClr>
                </a:solidFill>
              </a:rPr>
              <a:t>Regulatory </a:t>
            </a:r>
            <a:r>
              <a:rPr lang="en-US" sz="1600" b="1" dirty="0">
                <a:solidFill>
                  <a:schemeClr val="accent6">
                    <a:lumMod val="75000"/>
                  </a:schemeClr>
                </a:solidFill>
              </a:rPr>
              <a:t>Out but Advisory </a:t>
            </a:r>
            <a:r>
              <a:rPr lang="en-US" sz="1600" b="1" dirty="0" smtClean="0">
                <a:solidFill>
                  <a:schemeClr val="accent6">
                    <a:lumMod val="75000"/>
                  </a:schemeClr>
                </a:solidFill>
              </a:rPr>
              <a:t>In (Higher Flood Risk)  </a:t>
            </a:r>
            <a:r>
              <a:rPr lang="en-US" sz="1600" dirty="0"/>
              <a:t>– Advisory information indicates a flood hazard area and will be incorporated into future effective </a:t>
            </a:r>
            <a:r>
              <a:rPr lang="en-US" sz="1600" dirty="0" smtClean="0"/>
              <a:t>regulatory or community identified floodplains.  Floodplain </a:t>
            </a:r>
            <a:r>
              <a:rPr lang="en-US" sz="1600" dirty="0"/>
              <a:t>managers should recommend </a:t>
            </a:r>
            <a:r>
              <a:rPr lang="en-US" sz="1600" dirty="0" smtClean="0"/>
              <a:t>property owners </a:t>
            </a:r>
            <a:r>
              <a:rPr lang="en-US" sz="1600" dirty="0"/>
              <a:t>of existing structures in Advisory </a:t>
            </a:r>
            <a:r>
              <a:rPr lang="en-US" sz="1600" dirty="0" smtClean="0"/>
              <a:t>Floodplains that they are at high risk of a 1% Annual Chance Flood and recommend </a:t>
            </a:r>
            <a:r>
              <a:rPr lang="en-US" sz="1600" dirty="0"/>
              <a:t>Flood </a:t>
            </a:r>
            <a:r>
              <a:rPr lang="en-US" sz="1600" dirty="0" smtClean="0"/>
              <a:t>Insurance.  New </a:t>
            </a:r>
            <a:r>
              <a:rPr lang="en-US" sz="1600" dirty="0"/>
              <a:t>development should not occur in Advisory Floodplains without a detailed study to show development reasonably safe from flooding. </a:t>
            </a:r>
          </a:p>
        </p:txBody>
      </p:sp>
    </p:spTree>
    <p:extLst>
      <p:ext uri="{BB962C8B-B14F-4D97-AF65-F5344CB8AC3E}">
        <p14:creationId xmlns:p14="http://schemas.microsoft.com/office/powerpoint/2010/main" val="32655430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smtClean="0">
                <a:solidFill>
                  <a:schemeClr val="accent1">
                    <a:lumMod val="50000"/>
                  </a:schemeClr>
                </a:solidFill>
                <a:latin typeface="Arial" panose="020B0604020202020204" pitchFamily="34" charset="0"/>
                <a:cs typeface="Arial" panose="020B0604020202020204" pitchFamily="34" charset="0"/>
              </a:rPr>
              <a:t>Redelineated</a:t>
            </a:r>
            <a:r>
              <a:rPr lang="en-US" sz="2800" dirty="0" smtClean="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a:t>
            </a:r>
            <a:r>
              <a:rPr lang="en-US" dirty="0" smtClean="0">
                <a:solidFill>
                  <a:schemeClr val="bg1"/>
                </a:solidFill>
                <a:latin typeface="Arial" panose="020B0604020202020204" pitchFamily="34" charset="0"/>
                <a:cs typeface="Arial" panose="020B0604020202020204" pitchFamily="34" charset="0"/>
              </a:rPr>
              <a:t>Boundaries -</a:t>
            </a:r>
            <a:endParaRPr lang="en-US" dirty="0">
              <a:solidFill>
                <a:schemeClr val="bg1"/>
              </a:solidFill>
              <a:latin typeface="Arial" panose="020B0604020202020204" pitchFamily="34" charset="0"/>
              <a:cs typeface="Arial" panose="020B0604020202020204" pitchFamily="34" charset="0"/>
            </a:endParaRPr>
          </a:p>
          <a:p>
            <a:pPr algn="ctr"/>
            <a:r>
              <a:rPr lang="en-US" dirty="0" smtClean="0">
                <a:solidFill>
                  <a:schemeClr val="bg1"/>
                </a:solidFill>
                <a:latin typeface="Arial" panose="020B0604020202020204" pitchFamily="34" charset="0"/>
                <a:cs typeface="Arial" panose="020B0604020202020204" pitchFamily="34" charset="0"/>
              </a:rPr>
              <a:t>Example </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rgbClr val="FFC000"/>
                </a:solidFill>
              </a:rPr>
              <a:t>Updated AE Floodplain</a:t>
            </a:r>
            <a:endParaRPr lang="en-US" sz="1600" b="1" dirty="0">
              <a:solidFill>
                <a:srgbClr val="FFC000"/>
              </a:solidFill>
            </a:endParaRPr>
          </a:p>
        </p:txBody>
      </p:sp>
      <p:sp>
        <p:nvSpPr>
          <p:cNvPr id="10" name="TextBox 9"/>
          <p:cNvSpPr txBox="1"/>
          <p:nvPr/>
        </p:nvSpPr>
        <p:spPr>
          <a:xfrm>
            <a:off x="380998" y="6158568"/>
            <a:ext cx="8229601" cy="646331"/>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smtClean="0"/>
              <a:t>Objective: </a:t>
            </a:r>
            <a:r>
              <a:rPr lang="en-US" sz="1200" dirty="0"/>
              <a:t>Zone AE Floodplain </a:t>
            </a:r>
            <a:r>
              <a:rPr lang="en-US" sz="1200" dirty="0" err="1"/>
              <a:t>Redelineation</a:t>
            </a:r>
            <a:r>
              <a:rPr lang="en-US" sz="1200" dirty="0"/>
              <a:t> and Flood Risk Products using existing LiDAR-derived elevation </a:t>
            </a:r>
            <a:r>
              <a:rPr lang="en-US" sz="1200" dirty="0" smtClean="0"/>
              <a:t>data </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smtClean="0">
                <a:solidFill>
                  <a:schemeClr val="tx2">
                    <a:lumMod val="60000"/>
                    <a:lumOff val="4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smtClean="0"/>
              <a:t>Updated AE</a:t>
            </a:r>
          </a:p>
          <a:p>
            <a:pPr algn="ctr"/>
            <a:r>
              <a:rPr lang="en-US" dirty="0" smtClean="0"/>
              <a:t>Zone</a:t>
            </a:r>
            <a:endParaRPr lang="en-US" dirty="0"/>
          </a:p>
        </p:txBody>
      </p:sp>
    </p:spTree>
    <p:extLst>
      <p:ext uri="{BB962C8B-B14F-4D97-AF65-F5344CB8AC3E}">
        <p14:creationId xmlns:p14="http://schemas.microsoft.com/office/powerpoint/2010/main" val="760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AFH Proposed Schedule</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64381" y="914400"/>
            <a:ext cx="7615237" cy="5848854"/>
          </a:xfrm>
          <a:prstGeom prst="rect">
            <a:avLst/>
          </a:prstGeom>
        </p:spPr>
      </p:pic>
    </p:spTree>
    <p:extLst>
      <p:ext uri="{BB962C8B-B14F-4D97-AF65-F5344CB8AC3E}">
        <p14:creationId xmlns:p14="http://schemas.microsoft.com/office/powerpoint/2010/main" val="1195265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412120" y="662055"/>
            <a:ext cx="8991601" cy="5536439"/>
          </a:xfrm>
          <a:prstGeom prst="rect">
            <a:avLst/>
          </a:prstGeom>
        </p:spPr>
      </p:pic>
      <p:sp>
        <p:nvSpPr>
          <p:cNvPr id="5" name="Title 1"/>
          <p:cNvSpPr txBox="1">
            <a:spLocks/>
          </p:cNvSpPr>
          <p:nvPr/>
        </p:nvSpPr>
        <p:spPr>
          <a:xfrm>
            <a:off x="0" y="1"/>
            <a:ext cx="9144000" cy="959086"/>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a:t>
            </a:r>
            <a:r>
              <a:rPr lang="en-US" dirty="0" smtClean="0">
                <a:solidFill>
                  <a:schemeClr val="bg1"/>
                </a:solidFill>
                <a:latin typeface="Arial" panose="020B0604020202020204" pitchFamily="34" charset="0"/>
                <a:cs typeface="Arial" panose="020B0604020202020204" pitchFamily="34" charset="0"/>
              </a:rPr>
              <a:t>Boundary -</a:t>
            </a:r>
            <a:endParaRPr lang="en-US" dirty="0">
              <a:solidFill>
                <a:schemeClr val="bg1"/>
              </a:solidFill>
              <a:latin typeface="Arial" panose="020B0604020202020204" pitchFamily="34" charset="0"/>
              <a:cs typeface="Arial" panose="020B0604020202020204" pitchFamily="34" charset="0"/>
            </a:endParaRPr>
          </a:p>
          <a:p>
            <a:pPr algn="ctr"/>
            <a:r>
              <a:rPr lang="en-US" dirty="0" smtClean="0">
                <a:solidFill>
                  <a:schemeClr val="bg1"/>
                </a:solidFill>
                <a:latin typeface="Arial" panose="020B0604020202020204" pitchFamily="34" charset="0"/>
                <a:cs typeface="Arial" panose="020B0604020202020204" pitchFamily="34" charset="0"/>
              </a:rPr>
              <a:t>Depth Grid </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smtClean="0">
                <a:solidFill>
                  <a:schemeClr val="tx2">
                    <a:lumMod val="20000"/>
                    <a:lumOff val="8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smtClean="0">
                <a:solidFill>
                  <a:srgbClr val="7030A0"/>
                </a:solidFill>
              </a:rPr>
              <a:t>Advisory AE Water Depth</a:t>
            </a: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smtClean="0"/>
              <a:t>Updated AE</a:t>
            </a:r>
          </a:p>
          <a:p>
            <a:pPr algn="ctr"/>
            <a:r>
              <a:rPr lang="en-US" dirty="0" smtClean="0"/>
              <a:t>Water Depth</a:t>
            </a:r>
            <a:endParaRPr lang="en-US" dirty="0"/>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12145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10443" y="901665"/>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IN </a:t>
            </a:r>
            <a:r>
              <a:rPr lang="en-US" sz="1600" b="1" i="1" dirty="0">
                <a:solidFill>
                  <a:srgbClr val="FF0000"/>
                </a:solidFill>
              </a:rPr>
              <a:t>R</a:t>
            </a:r>
            <a:r>
              <a:rPr lang="en-US" sz="1600" b="1" i="1" dirty="0" smtClean="0">
                <a:solidFill>
                  <a:srgbClr val="FF0000"/>
                </a:solidFill>
              </a:rPr>
              <a:t>egulatory AE Zone </a:t>
            </a:r>
            <a:r>
              <a:rPr lang="en-US" sz="1600" dirty="0" smtClean="0"/>
              <a:t>and OUT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smtClean="0">
                <a:solidFill>
                  <a:schemeClr val="accent6">
                    <a:lumMod val="50000"/>
                  </a:schemeClr>
                </a:solidFill>
              </a:rPr>
              <a:t>Advisory 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smtClean="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IN but Advisory OUT</a:t>
            </a:r>
            <a:endParaRPr lang="en-US" dirty="0"/>
          </a:p>
        </p:txBody>
      </p:sp>
      <p:sp>
        <p:nvSpPr>
          <p:cNvPr id="4" name="Rectangle 3"/>
          <p:cNvSpPr/>
          <p:nvPr/>
        </p:nvSpPr>
        <p:spPr>
          <a:xfrm>
            <a:off x="304799" y="6209719"/>
            <a:ext cx="8283433" cy="646331"/>
          </a:xfrm>
          <a:prstGeom prst="rect">
            <a:avLst/>
          </a:prstGeom>
        </p:spPr>
        <p:txBody>
          <a:bodyPr wrap="square">
            <a:spAutoFit/>
          </a:bodyPr>
          <a:lstStyle/>
          <a:p>
            <a:r>
              <a:rPr lang="en-US" b="1" dirty="0" smtClean="0"/>
              <a:t>What do you tell the public?  </a:t>
            </a:r>
            <a:r>
              <a:rPr lang="en-US" dirty="0" smtClean="0"/>
              <a:t>Acquire </a:t>
            </a:r>
            <a:r>
              <a:rPr lang="en-US" dirty="0"/>
              <a:t>an elevation certificate and use the </a:t>
            </a:r>
            <a:r>
              <a:rPr lang="en-US" dirty="0" smtClean="0"/>
              <a:t>Updated AE Floodplain Boundary information to request a LOMA to amend the effective NFIP map.</a:t>
            </a:r>
            <a:endParaRPr lang="en-US" dirty="0"/>
          </a:p>
        </p:txBody>
      </p:sp>
    </p:spTree>
    <p:extLst>
      <p:ext uri="{BB962C8B-B14F-4D97-AF65-F5344CB8AC3E}">
        <p14:creationId xmlns:p14="http://schemas.microsoft.com/office/powerpoint/2010/main" val="13209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Updated AE Floodplain Boundaries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866900" y="5314692"/>
            <a:ext cx="65913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OUT </a:t>
            </a:r>
            <a:r>
              <a:rPr lang="en-US" sz="1600" b="1" i="1" dirty="0" smtClean="0">
                <a:solidFill>
                  <a:srgbClr val="FF0000"/>
                </a:solidFill>
              </a:rPr>
              <a:t>Regulatory AE Zone </a:t>
            </a:r>
            <a:r>
              <a:rPr lang="en-US" sz="1600" dirty="0" smtClean="0"/>
              <a:t>and IN </a:t>
            </a:r>
            <a:r>
              <a:rPr lang="en-US" sz="1600" b="1" i="1" dirty="0" smtClean="0">
                <a:solidFill>
                  <a:schemeClr val="accent6">
                    <a:lumMod val="75000"/>
                  </a:schemeClr>
                </a:solidFill>
              </a:rPr>
              <a:t>Updated AE Floodplain Boundary</a:t>
            </a:r>
            <a:endParaRPr lang="en-US" sz="1600" b="1" i="1" dirty="0">
              <a:solidFill>
                <a:schemeClr val="accent6">
                  <a:lumMod val="75000"/>
                </a:schemeClr>
              </a:solidFill>
            </a:endParaRPr>
          </a:p>
        </p:txBody>
      </p:sp>
      <p:sp>
        <p:nvSpPr>
          <p:cNvPr id="3" name="TextBox 2"/>
          <p:cNvSpPr txBox="1"/>
          <p:nvPr/>
        </p:nvSpPr>
        <p:spPr>
          <a:xfrm>
            <a:off x="2214384" y="4473574"/>
            <a:ext cx="1010085" cy="646331"/>
          </a:xfrm>
          <a:prstGeom prst="rect">
            <a:avLst/>
          </a:prstGeom>
          <a:noFill/>
        </p:spPr>
        <p:txBody>
          <a:bodyPr wrap="none" rtlCol="0">
            <a:spAutoFit/>
          </a:bodyPr>
          <a:lstStyle/>
          <a:p>
            <a:pPr algn="ctr"/>
            <a:r>
              <a:rPr lang="en-US" b="1" dirty="0" smtClean="0">
                <a:solidFill>
                  <a:schemeClr val="accent6">
                    <a:lumMod val="50000"/>
                  </a:schemeClr>
                </a:solidFill>
              </a:rPr>
              <a:t>Updated</a:t>
            </a:r>
          </a:p>
          <a:p>
            <a:pPr algn="ctr"/>
            <a:r>
              <a:rPr lang="en-US" b="1" dirty="0" smtClean="0">
                <a:solidFill>
                  <a:schemeClr val="accent6">
                    <a:lumMod val="50000"/>
                  </a:schemeClr>
                </a:solidFill>
              </a:rPr>
              <a:t>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smtClean="0">
                <a:solidFill>
                  <a:srgbClr val="C00000"/>
                </a:solidFill>
              </a:rPr>
              <a:t>Regulatory</a:t>
            </a:r>
          </a:p>
          <a:p>
            <a:r>
              <a:rPr lang="en-US" b="1" dirty="0" smtClean="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OUT but Advisory IN</a:t>
            </a:r>
            <a:endParaRPr lang="en-US" dirty="0"/>
          </a:p>
        </p:txBody>
      </p:sp>
      <p:sp>
        <p:nvSpPr>
          <p:cNvPr id="4" name="Rectangle 3"/>
          <p:cNvSpPr/>
          <p:nvPr/>
        </p:nvSpPr>
        <p:spPr>
          <a:xfrm>
            <a:off x="545493" y="5715000"/>
            <a:ext cx="8446107" cy="1077218"/>
          </a:xfrm>
          <a:prstGeom prst="rect">
            <a:avLst/>
          </a:prstGeom>
        </p:spPr>
        <p:txBody>
          <a:bodyPr wrap="square">
            <a:spAutoFit/>
          </a:bodyPr>
          <a:lstStyle/>
          <a:p>
            <a:r>
              <a:rPr lang="en-US" sz="1600" b="1" dirty="0" smtClean="0"/>
              <a:t>What do you tell the public</a:t>
            </a:r>
            <a:r>
              <a:rPr lang="en-US" sz="1600" b="1" dirty="0"/>
              <a:t>? </a:t>
            </a:r>
            <a:r>
              <a:rPr lang="en-US" sz="1600" dirty="0" smtClean="0"/>
              <a:t>Updated AE floodplain boundary </a:t>
            </a:r>
            <a:r>
              <a:rPr lang="en-US" sz="1600" dirty="0"/>
              <a:t>information indicates a flood hazard area and will </a:t>
            </a:r>
            <a:r>
              <a:rPr lang="en-US" sz="1600" dirty="0" smtClean="0"/>
              <a:t>likely be </a:t>
            </a:r>
            <a:r>
              <a:rPr lang="en-US" sz="1600" dirty="0"/>
              <a:t>incorporated into </a:t>
            </a:r>
            <a:r>
              <a:rPr lang="en-US" sz="1600" dirty="0" smtClean="0"/>
              <a:t>future </a:t>
            </a:r>
            <a:r>
              <a:rPr lang="en-US" sz="1600" dirty="0"/>
              <a:t>effective </a:t>
            </a:r>
            <a:r>
              <a:rPr lang="en-US" sz="1600" dirty="0" smtClean="0"/>
              <a:t>NFIP maps. New </a:t>
            </a:r>
            <a:r>
              <a:rPr lang="en-US" sz="1600" dirty="0"/>
              <a:t>development should not occur in </a:t>
            </a:r>
            <a:r>
              <a:rPr lang="en-US" sz="1600" dirty="0" smtClean="0"/>
              <a:t>updated floodplains </a:t>
            </a:r>
            <a:r>
              <a:rPr lang="en-US" sz="1600" dirty="0"/>
              <a:t>without a detailed study to show development reasonably safe from flooding</a:t>
            </a:r>
            <a:r>
              <a:rPr lang="en-US" sz="1600" dirty="0" smtClean="0"/>
              <a:t>.  Recommend purchasing flood insurance for existing structures. </a:t>
            </a:r>
            <a:endParaRPr lang="en-US" sz="1600" dirty="0"/>
          </a:p>
        </p:txBody>
      </p:sp>
    </p:spTree>
    <p:extLst>
      <p:ext uri="{BB962C8B-B14F-4D97-AF65-F5344CB8AC3E}">
        <p14:creationId xmlns:p14="http://schemas.microsoft.com/office/powerpoint/2010/main" val="15755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Reference Layers</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295400"/>
            <a:ext cx="8229600" cy="4572000"/>
          </a:xfrm>
          <a:solidFill>
            <a:schemeClr val="accent1">
              <a:lumMod val="20000"/>
              <a:lumOff val="80000"/>
            </a:schemeClr>
          </a:solidFill>
        </p:spPr>
        <p:txBody>
          <a:bodyPr>
            <a:normAutofit fontScale="62500" lnSpcReduction="20000"/>
          </a:bodyPr>
          <a:lstStyle/>
          <a:p>
            <a:pPr lvl="1"/>
            <a:r>
              <a:rPr lang="en-US" sz="4000" dirty="0" smtClean="0"/>
              <a:t> Ground </a:t>
            </a:r>
            <a:r>
              <a:rPr lang="en-US" sz="4000" dirty="0"/>
              <a:t>Elevation</a:t>
            </a:r>
          </a:p>
          <a:p>
            <a:pPr lvl="1"/>
            <a:r>
              <a:rPr lang="en-US" sz="4000" dirty="0" smtClean="0"/>
              <a:t> Building </a:t>
            </a:r>
            <a:r>
              <a:rPr lang="en-US" sz="4000" dirty="0"/>
              <a:t>Footprints</a:t>
            </a:r>
          </a:p>
          <a:p>
            <a:pPr lvl="2"/>
            <a:r>
              <a:rPr lang="en-US" sz="3600" dirty="0"/>
              <a:t>Created from multiple sources</a:t>
            </a:r>
          </a:p>
          <a:p>
            <a:pPr lvl="2"/>
            <a:r>
              <a:rPr lang="en-US" sz="3600" dirty="0"/>
              <a:t>Useful for identifying structures and 3D community flood visualizations</a:t>
            </a:r>
          </a:p>
          <a:p>
            <a:pPr lvl="1"/>
            <a:r>
              <a:rPr lang="en-US" sz="4000" dirty="0" smtClean="0"/>
              <a:t> Parcels</a:t>
            </a:r>
            <a:endParaRPr lang="en-US" sz="4000" dirty="0"/>
          </a:p>
          <a:p>
            <a:pPr lvl="2"/>
            <a:r>
              <a:rPr lang="en-US" sz="3600" dirty="0" smtClean="0"/>
              <a:t>Coordinating Parcel Acquisition in WV</a:t>
            </a:r>
          </a:p>
          <a:p>
            <a:pPr lvl="3"/>
            <a:r>
              <a:rPr lang="en-US" sz="3200" dirty="0" smtClean="0"/>
              <a:t>State/County programs</a:t>
            </a:r>
          </a:p>
          <a:p>
            <a:pPr lvl="3"/>
            <a:r>
              <a:rPr lang="en-US" sz="3200" dirty="0" smtClean="0"/>
              <a:t>DHS HIFLD Secure/</a:t>
            </a:r>
            <a:r>
              <a:rPr lang="en-US" sz="3200" dirty="0" err="1" smtClean="0"/>
              <a:t>CoreLogic</a:t>
            </a:r>
            <a:r>
              <a:rPr lang="en-US" sz="3200" dirty="0" smtClean="0"/>
              <a:t> (data coordination issues)</a:t>
            </a:r>
          </a:p>
          <a:p>
            <a:pPr lvl="3"/>
            <a:r>
              <a:rPr lang="en-US" sz="3200" dirty="0" smtClean="0"/>
              <a:t>FEMA HMGP proposal</a:t>
            </a:r>
          </a:p>
          <a:p>
            <a:pPr lvl="2"/>
            <a:r>
              <a:rPr lang="en-US" sz="3600" dirty="0" smtClean="0"/>
              <a:t>Statewide </a:t>
            </a:r>
            <a:r>
              <a:rPr lang="en-US" sz="3600" dirty="0"/>
              <a:t>Tax Department Real Estate application with flood hazard awareness would increase public </a:t>
            </a:r>
            <a:r>
              <a:rPr lang="en-US" sz="3600" dirty="0" smtClean="0"/>
              <a:t>awareness</a:t>
            </a:r>
          </a:p>
        </p:txBody>
      </p:sp>
    </p:spTree>
    <p:extLst>
      <p:ext uri="{BB962C8B-B14F-4D97-AF65-F5344CB8AC3E}">
        <p14:creationId xmlns:p14="http://schemas.microsoft.com/office/powerpoint/2010/main" val="3866797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63655" y="2286000"/>
            <a:ext cx="7277100" cy="43719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Improved Ground Elevation Layer</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002759372"/>
              </p:ext>
            </p:extLst>
          </p:nvPr>
        </p:nvGraphicFramePr>
        <p:xfrm>
          <a:off x="301690" y="1323950"/>
          <a:ext cx="8235819" cy="1275080"/>
        </p:xfrm>
        <a:graphic>
          <a:graphicData uri="http://schemas.openxmlformats.org/drawingml/2006/table">
            <a:tbl>
              <a:tblPr firstRow="1" bandRow="1">
                <a:tableStyleId>{5C22544A-7EE6-4342-B048-85BDC9FD1C3A}</a:tableStyleId>
              </a:tblPr>
              <a:tblGrid>
                <a:gridCol w="1746397">
                  <a:extLst>
                    <a:ext uri="{9D8B030D-6E8A-4147-A177-3AD203B41FA5}">
                      <a16:colId xmlns:a16="http://schemas.microsoft.com/office/drawing/2014/main" val="20000"/>
                    </a:ext>
                  </a:extLst>
                </a:gridCol>
                <a:gridCol w="3822422">
                  <a:extLst>
                    <a:ext uri="{9D8B030D-6E8A-4147-A177-3AD203B41FA5}">
                      <a16:colId xmlns:a16="http://schemas.microsoft.com/office/drawing/2014/main" val="20001"/>
                    </a:ext>
                  </a:extLst>
                </a:gridCol>
                <a:gridCol w="2667000">
                  <a:extLst>
                    <a:ext uri="{9D8B030D-6E8A-4147-A177-3AD203B41FA5}">
                      <a16:colId xmlns:a16="http://schemas.microsoft.com/office/drawing/2014/main" val="2963184327"/>
                    </a:ext>
                  </a:extLst>
                </a:gridCol>
              </a:tblGrid>
              <a:tr h="533400">
                <a:tc>
                  <a:txBody>
                    <a:bodyPr/>
                    <a:lstStyle/>
                    <a:p>
                      <a:pPr algn="ctr"/>
                      <a:r>
                        <a:rPr lang="en-US" dirty="0" smtClean="0"/>
                        <a:t>Layer</a:t>
                      </a:r>
                      <a:endParaRPr lang="en-US" dirty="0"/>
                    </a:p>
                  </a:txBody>
                  <a:tcPr/>
                </a:tc>
                <a:tc>
                  <a:txBody>
                    <a:bodyPr/>
                    <a:lstStyle/>
                    <a:p>
                      <a:pPr algn="ctr"/>
                      <a:r>
                        <a:rPr lang="en-US" dirty="0" smtClean="0"/>
                        <a:t>Source</a:t>
                      </a:r>
                      <a:endParaRPr lang="en-US" dirty="0"/>
                    </a:p>
                  </a:txBody>
                  <a:tcPr/>
                </a:tc>
                <a:tc>
                  <a:txBody>
                    <a:bodyPr/>
                    <a:lstStyle/>
                    <a:p>
                      <a:pPr algn="ctr"/>
                      <a:r>
                        <a:rPr lang="en-US" dirty="0" smtClean="0"/>
                        <a:t>Coverage</a:t>
                      </a:r>
                      <a:endParaRPr lang="en-US" dirty="0"/>
                    </a:p>
                  </a:txBody>
                  <a:tcPr/>
                </a:tc>
                <a:extLst>
                  <a:ext uri="{0D108BD9-81ED-4DB2-BD59-A6C34878D82A}">
                    <a16:rowId xmlns:a16="http://schemas.microsoft.com/office/drawing/2014/main" val="10000"/>
                  </a:ext>
                </a:extLst>
              </a:tr>
              <a:tr h="370840">
                <a:tc>
                  <a:txBody>
                    <a:bodyPr/>
                    <a:lstStyle/>
                    <a:p>
                      <a:pPr algn="ctr"/>
                      <a:r>
                        <a:rPr lang="en-US" sz="1800" dirty="0" smtClean="0"/>
                        <a:t>SAMB</a:t>
                      </a:r>
                      <a:endParaRPr lang="en-US" sz="1800" dirty="0"/>
                    </a:p>
                  </a:txBody>
                  <a:tcPr/>
                </a:tc>
                <a:tc>
                  <a:txBody>
                    <a:bodyPr/>
                    <a:lstStyle/>
                    <a:p>
                      <a:pPr algn="l"/>
                      <a:r>
                        <a:rPr lang="en-US" dirty="0" smtClean="0"/>
                        <a:t>2003 SAMB,</a:t>
                      </a:r>
                      <a:r>
                        <a:rPr lang="en-US" baseline="0" dirty="0" smtClean="0"/>
                        <a:t> 3-meter, 10-foot contours</a:t>
                      </a:r>
                      <a:endParaRPr lang="en-US" sz="1800" dirty="0"/>
                    </a:p>
                  </a:txBody>
                  <a:tcPr/>
                </a:tc>
                <a:tc>
                  <a:txBody>
                    <a:bodyPr/>
                    <a:lstStyle/>
                    <a:p>
                      <a:pPr algn="ctr"/>
                      <a:r>
                        <a:rPr lang="en-US" i="0" dirty="0" smtClean="0"/>
                        <a:t>Statewide</a:t>
                      </a:r>
                      <a:endParaRPr lang="en-US" i="0" dirty="0"/>
                    </a:p>
                  </a:txBody>
                  <a:tcPr/>
                </a:tc>
                <a:extLst>
                  <a:ext uri="{0D108BD9-81ED-4DB2-BD59-A6C34878D82A}">
                    <a16:rowId xmlns:a16="http://schemas.microsoft.com/office/drawing/2014/main" val="10001"/>
                  </a:ext>
                </a:extLst>
              </a:tr>
              <a:tr h="370840">
                <a:tc>
                  <a:txBody>
                    <a:bodyPr/>
                    <a:lstStyle/>
                    <a:p>
                      <a:pPr algn="ctr"/>
                      <a:r>
                        <a:rPr lang="en-US" sz="1800" dirty="0" smtClean="0"/>
                        <a:t>Lidar</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Lidar, 2-foot or 1-foot contours</a:t>
                      </a:r>
                      <a:endParaRPr lang="en-US" sz="1800" dirty="0"/>
                    </a:p>
                  </a:txBody>
                  <a:tcPr/>
                </a:tc>
                <a:tc>
                  <a:txBody>
                    <a:bodyPr/>
                    <a:lstStyle/>
                    <a:p>
                      <a:pPr algn="ctr"/>
                      <a:r>
                        <a:rPr lang="en-US" i="0" dirty="0" smtClean="0"/>
                        <a:t>Select Areas</a:t>
                      </a:r>
                      <a:endParaRPr lang="en-US" i="0" dirty="0"/>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609600" y="934509"/>
            <a:ext cx="7927909" cy="369332"/>
          </a:xfrm>
          <a:prstGeom prst="rect">
            <a:avLst/>
          </a:prstGeom>
          <a:noFill/>
        </p:spPr>
        <p:txBody>
          <a:bodyPr wrap="square" rtlCol="0">
            <a:spAutoFit/>
          </a:bodyPr>
          <a:lstStyle/>
          <a:p>
            <a:r>
              <a:rPr lang="en-US" i="1" dirty="0" smtClean="0"/>
              <a:t>New Elevation Layer for WV Flood Tool:  Hybrid of SAMB and Lidar elevation layers</a:t>
            </a:r>
            <a:endParaRPr lang="en-US" i="1" dirty="0"/>
          </a:p>
        </p:txBody>
      </p:sp>
      <p:pic>
        <p:nvPicPr>
          <p:cNvPr id="6" name="Picture 5"/>
          <p:cNvPicPr>
            <a:picLocks noChangeAspect="1"/>
          </p:cNvPicPr>
          <p:nvPr/>
        </p:nvPicPr>
        <p:blipFill>
          <a:blip r:embed="rId4"/>
          <a:stretch>
            <a:fillRect/>
          </a:stretch>
        </p:blipFill>
        <p:spPr>
          <a:xfrm>
            <a:off x="282640" y="3138487"/>
            <a:ext cx="2684889"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724400" y="3276600"/>
            <a:ext cx="1905000" cy="369332"/>
          </a:xfrm>
          <a:prstGeom prst="rect">
            <a:avLst/>
          </a:prstGeom>
          <a:solidFill>
            <a:schemeClr val="tx1"/>
          </a:solidFill>
        </p:spPr>
        <p:txBody>
          <a:bodyPr wrap="square" rtlCol="0">
            <a:spAutoFit/>
          </a:bodyPr>
          <a:lstStyle/>
          <a:p>
            <a:r>
              <a:rPr lang="en-US" b="1" dirty="0" smtClean="0">
                <a:solidFill>
                  <a:srgbClr val="FFFF00"/>
                </a:solidFill>
              </a:rPr>
              <a:t>SAMB ELEVATION</a:t>
            </a:r>
            <a:endParaRPr lang="en-US" b="1" dirty="0">
              <a:solidFill>
                <a:srgbClr val="FFFF00"/>
              </a:solidFill>
            </a:endParaRPr>
          </a:p>
        </p:txBody>
      </p:sp>
      <p:sp>
        <p:nvSpPr>
          <p:cNvPr id="14" name="TextBox 13"/>
          <p:cNvSpPr txBox="1"/>
          <p:nvPr/>
        </p:nvSpPr>
        <p:spPr>
          <a:xfrm>
            <a:off x="4800600" y="5468421"/>
            <a:ext cx="1905000" cy="369332"/>
          </a:xfrm>
          <a:prstGeom prst="rect">
            <a:avLst/>
          </a:prstGeom>
          <a:solidFill>
            <a:schemeClr val="tx1"/>
          </a:solidFill>
        </p:spPr>
        <p:txBody>
          <a:bodyPr wrap="square" rtlCol="0">
            <a:spAutoFit/>
          </a:bodyPr>
          <a:lstStyle/>
          <a:p>
            <a:r>
              <a:rPr lang="en-US" b="1" dirty="0" smtClean="0">
                <a:solidFill>
                  <a:srgbClr val="FFFF00"/>
                </a:solidFill>
              </a:rPr>
              <a:t>LIDAR ELEVATION</a:t>
            </a:r>
            <a:endParaRPr lang="en-US" b="1" dirty="0">
              <a:solidFill>
                <a:srgbClr val="FFFF00"/>
              </a:solidFill>
            </a:endParaRPr>
          </a:p>
        </p:txBody>
      </p:sp>
      <p:sp>
        <p:nvSpPr>
          <p:cNvPr id="4" name="TextBox 3"/>
          <p:cNvSpPr txBox="1"/>
          <p:nvPr/>
        </p:nvSpPr>
        <p:spPr>
          <a:xfrm>
            <a:off x="1828800" y="4822090"/>
            <a:ext cx="990600" cy="646331"/>
          </a:xfrm>
          <a:prstGeom prst="rect">
            <a:avLst/>
          </a:prstGeom>
          <a:noFill/>
        </p:spPr>
        <p:txBody>
          <a:bodyPr wrap="square" rtlCol="0">
            <a:spAutoFit/>
          </a:bodyPr>
          <a:lstStyle/>
          <a:p>
            <a:r>
              <a:rPr lang="en-US" sz="1200" i="1" dirty="0" smtClean="0"/>
              <a:t>WV DEP SAMB-Lidar </a:t>
            </a:r>
            <a:r>
              <a:rPr lang="en-US" sz="1200" i="1" dirty="0" err="1" smtClean="0"/>
              <a:t>Hillshade</a:t>
            </a:r>
            <a:endParaRPr lang="en-US" sz="1200" i="1" dirty="0"/>
          </a:p>
        </p:txBody>
      </p:sp>
    </p:spTree>
    <p:extLst>
      <p:ext uri="{BB962C8B-B14F-4D97-AF65-F5344CB8AC3E}">
        <p14:creationId xmlns:p14="http://schemas.microsoft.com/office/powerpoint/2010/main" val="30656098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Building Web Service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992290533"/>
              </p:ext>
            </p:extLst>
          </p:nvPr>
        </p:nvGraphicFramePr>
        <p:xfrm>
          <a:off x="301690" y="1323950"/>
          <a:ext cx="8235819" cy="2458720"/>
        </p:xfrm>
        <a:graphic>
          <a:graphicData uri="http://schemas.openxmlformats.org/drawingml/2006/table">
            <a:tbl>
              <a:tblPr firstRow="1" bandRow="1">
                <a:tableStyleId>{5C22544A-7EE6-4342-B048-85BDC9FD1C3A}</a:tableStyleId>
              </a:tblPr>
              <a:tblGrid>
                <a:gridCol w="1746397">
                  <a:extLst>
                    <a:ext uri="{9D8B030D-6E8A-4147-A177-3AD203B41FA5}">
                      <a16:colId xmlns:a16="http://schemas.microsoft.com/office/drawing/2014/main" val="20000"/>
                    </a:ext>
                  </a:extLst>
                </a:gridCol>
                <a:gridCol w="3822422">
                  <a:extLst>
                    <a:ext uri="{9D8B030D-6E8A-4147-A177-3AD203B41FA5}">
                      <a16:colId xmlns:a16="http://schemas.microsoft.com/office/drawing/2014/main" val="20001"/>
                    </a:ext>
                  </a:extLst>
                </a:gridCol>
                <a:gridCol w="2667000">
                  <a:extLst>
                    <a:ext uri="{9D8B030D-6E8A-4147-A177-3AD203B41FA5}">
                      <a16:colId xmlns:a16="http://schemas.microsoft.com/office/drawing/2014/main" val="2963184327"/>
                    </a:ext>
                  </a:extLst>
                </a:gridCol>
              </a:tblGrid>
              <a:tr h="533400">
                <a:tc>
                  <a:txBody>
                    <a:bodyPr/>
                    <a:lstStyle/>
                    <a:p>
                      <a:pPr algn="ctr"/>
                      <a:r>
                        <a:rPr lang="en-US" dirty="0" smtClean="0"/>
                        <a:t>Layer</a:t>
                      </a:r>
                      <a:endParaRPr lang="en-US" dirty="0"/>
                    </a:p>
                  </a:txBody>
                  <a:tcPr/>
                </a:tc>
                <a:tc>
                  <a:txBody>
                    <a:bodyPr/>
                    <a:lstStyle/>
                    <a:p>
                      <a:pPr algn="ctr"/>
                      <a:r>
                        <a:rPr lang="en-US" dirty="0" smtClean="0"/>
                        <a:t>Source</a:t>
                      </a:r>
                      <a:endParaRPr lang="en-US" dirty="0"/>
                    </a:p>
                  </a:txBody>
                  <a:tcPr/>
                </a:tc>
                <a:tc>
                  <a:txBody>
                    <a:bodyPr/>
                    <a:lstStyle/>
                    <a:p>
                      <a:pPr algn="ctr"/>
                      <a:r>
                        <a:rPr lang="en-US" dirty="0" smtClean="0"/>
                        <a:t>Coverage</a:t>
                      </a:r>
                      <a:endParaRPr lang="en-US" dirty="0"/>
                    </a:p>
                  </a:txBody>
                  <a:tcPr/>
                </a:tc>
                <a:extLst>
                  <a:ext uri="{0D108BD9-81ED-4DB2-BD59-A6C34878D82A}">
                    <a16:rowId xmlns:a16="http://schemas.microsoft.com/office/drawing/2014/main" val="10000"/>
                  </a:ext>
                </a:extLst>
              </a:tr>
              <a:tr h="370840">
                <a:tc>
                  <a:txBody>
                    <a:bodyPr/>
                    <a:lstStyle/>
                    <a:p>
                      <a:pPr algn="ctr"/>
                      <a:r>
                        <a:rPr lang="en-US" sz="1800" dirty="0" smtClean="0"/>
                        <a:t>SAMB</a:t>
                      </a:r>
                      <a:endParaRPr lang="en-US" sz="1800" dirty="0"/>
                    </a:p>
                  </a:txBody>
                  <a:tcPr/>
                </a:tc>
                <a:tc>
                  <a:txBody>
                    <a:bodyPr/>
                    <a:lstStyle/>
                    <a:p>
                      <a:pPr algn="l"/>
                      <a:r>
                        <a:rPr lang="en-US" dirty="0" smtClean="0"/>
                        <a:t>2003 2-ft. resolution leaf-off imagery, </a:t>
                      </a:r>
                    </a:p>
                    <a:p>
                      <a:pPr algn="l"/>
                      <a:r>
                        <a:rPr lang="en-US" sz="1800" dirty="0" smtClean="0"/>
                        <a:t>Statewide</a:t>
                      </a:r>
                      <a:r>
                        <a:rPr lang="en-US" sz="1800" baseline="0" dirty="0" smtClean="0"/>
                        <a:t> Addressing &amp; Mapping Board (large buildings only)</a:t>
                      </a:r>
                      <a:endParaRPr lang="en-US" sz="1800" dirty="0"/>
                    </a:p>
                  </a:txBody>
                  <a:tcPr/>
                </a:tc>
                <a:tc>
                  <a:txBody>
                    <a:bodyPr/>
                    <a:lstStyle/>
                    <a:p>
                      <a:pPr algn="ctr"/>
                      <a:r>
                        <a:rPr lang="en-US" i="0" dirty="0" smtClean="0"/>
                        <a:t>Statewide</a:t>
                      </a:r>
                      <a:endParaRPr lang="en-US" i="0" dirty="0"/>
                    </a:p>
                  </a:txBody>
                  <a:tcPr/>
                </a:tc>
                <a:extLst>
                  <a:ext uri="{0D108BD9-81ED-4DB2-BD59-A6C34878D82A}">
                    <a16:rowId xmlns:a16="http://schemas.microsoft.com/office/drawing/2014/main" val="10001"/>
                  </a:ext>
                </a:extLst>
              </a:tr>
              <a:tr h="370840">
                <a:tc>
                  <a:txBody>
                    <a:bodyPr/>
                    <a:lstStyle/>
                    <a:p>
                      <a:pPr algn="ctr"/>
                      <a:r>
                        <a:rPr lang="en-US" sz="1800" dirty="0" smtClean="0"/>
                        <a:t>Counties</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a:t>
                      </a:r>
                      <a:r>
                        <a:rPr lang="en-US" baseline="0" dirty="0" smtClean="0"/>
                        <a:t> or better leaf-off imagery</a:t>
                      </a:r>
                      <a:endParaRPr lang="en-US" sz="1800" dirty="0"/>
                    </a:p>
                  </a:txBody>
                  <a:tcPr/>
                </a:tc>
                <a:tc>
                  <a:txBody>
                    <a:bodyPr/>
                    <a:lstStyle/>
                    <a:p>
                      <a:pPr algn="ctr"/>
                      <a:r>
                        <a:rPr lang="en-US" i="0" dirty="0" smtClean="0"/>
                        <a:t>Select Counties</a:t>
                      </a:r>
                      <a:endParaRPr lang="en-US" i="0" dirty="0"/>
                    </a:p>
                  </a:txBody>
                  <a:tcPr/>
                </a:tc>
                <a:extLst>
                  <a:ext uri="{0D108BD9-81ED-4DB2-BD59-A6C34878D82A}">
                    <a16:rowId xmlns:a16="http://schemas.microsoft.com/office/drawing/2014/main" val="10002"/>
                  </a:ext>
                </a:extLst>
              </a:tr>
              <a:tr h="370840">
                <a:tc>
                  <a:txBody>
                    <a:bodyPr/>
                    <a:lstStyle/>
                    <a:p>
                      <a:pPr algn="ctr"/>
                      <a:r>
                        <a:rPr lang="en-US" sz="1800" dirty="0" smtClean="0"/>
                        <a:t>Oak Ridge National</a:t>
                      </a:r>
                      <a:r>
                        <a:rPr lang="en-US" sz="1800" baseline="0" dirty="0" smtClean="0"/>
                        <a:t> Lab(?)</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2016</a:t>
                      </a:r>
                      <a:r>
                        <a:rPr lang="en-US" sz="1800" baseline="0" dirty="0" smtClean="0"/>
                        <a:t> </a:t>
                      </a:r>
                      <a:r>
                        <a:rPr lang="en-US" sz="1800" dirty="0" smtClean="0"/>
                        <a:t>1-meter</a:t>
                      </a:r>
                      <a:r>
                        <a:rPr lang="en-US" sz="1800" baseline="0" dirty="0" smtClean="0"/>
                        <a:t> Leaf-On, FEMA Region III contract to Oak Ridge National Lab </a:t>
                      </a:r>
                      <a:endParaRPr lang="en-US" sz="1800" dirty="0"/>
                    </a:p>
                  </a:txBody>
                  <a:tcPr/>
                </a:tc>
                <a:tc>
                  <a:txBody>
                    <a:bodyPr/>
                    <a:lstStyle/>
                    <a:p>
                      <a:pPr algn="ctr"/>
                      <a:r>
                        <a:rPr lang="en-US" i="0" dirty="0" smtClean="0"/>
                        <a:t>Statewide</a:t>
                      </a:r>
                      <a:endParaRPr lang="en-US" i="0" dirty="0"/>
                    </a:p>
                  </a:txBody>
                  <a:tcPr/>
                </a:tc>
                <a:extLst>
                  <a:ext uri="{0D108BD9-81ED-4DB2-BD59-A6C34878D82A}">
                    <a16:rowId xmlns:a16="http://schemas.microsoft.com/office/drawing/2014/main" val="10003"/>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smtClean="0"/>
              <a:t>Statewide building footprint reference layer created from best available sources</a:t>
            </a:r>
            <a:endParaRPr lang="en-US" i="1" dirty="0"/>
          </a:p>
        </p:txBody>
      </p:sp>
      <p:pic>
        <p:nvPicPr>
          <p:cNvPr id="3" name="Picture 2"/>
          <p:cNvPicPr>
            <a:picLocks noChangeAspect="1"/>
          </p:cNvPicPr>
          <p:nvPr/>
        </p:nvPicPr>
        <p:blipFill>
          <a:blip r:embed="rId3" cstate="print"/>
          <a:stretch>
            <a:fillRect/>
          </a:stretch>
        </p:blipFill>
        <p:spPr>
          <a:xfrm>
            <a:off x="381000" y="3931379"/>
            <a:ext cx="2909887" cy="2652841"/>
          </a:xfrm>
          <a:prstGeom prst="rect">
            <a:avLst/>
          </a:prstGeom>
          <a:ln>
            <a:solidFill>
              <a:schemeClr val="tx1"/>
            </a:solidFill>
          </a:ln>
        </p:spPr>
      </p:pic>
      <p:sp>
        <p:nvSpPr>
          <p:cNvPr id="4" name="TextBox 3"/>
          <p:cNvSpPr txBox="1"/>
          <p:nvPr/>
        </p:nvSpPr>
        <p:spPr>
          <a:xfrm>
            <a:off x="2376487" y="3931379"/>
            <a:ext cx="990600" cy="338554"/>
          </a:xfrm>
          <a:prstGeom prst="rect">
            <a:avLst/>
          </a:prstGeom>
          <a:noFill/>
        </p:spPr>
        <p:txBody>
          <a:bodyPr wrap="square" rtlCol="0">
            <a:spAutoFit/>
          </a:bodyPr>
          <a:lstStyle/>
          <a:p>
            <a:r>
              <a:rPr lang="en-US" sz="1600" dirty="0" smtClean="0"/>
              <a:t>County</a:t>
            </a:r>
            <a:endParaRPr lang="en-US" sz="1600" dirty="0"/>
          </a:p>
        </p:txBody>
      </p:sp>
      <p:sp>
        <p:nvSpPr>
          <p:cNvPr id="9" name="Content Placeholder 4"/>
          <p:cNvSpPr>
            <a:spLocks noGrp="1"/>
          </p:cNvSpPr>
          <p:nvPr>
            <p:ph idx="1"/>
          </p:nvPr>
        </p:nvSpPr>
        <p:spPr>
          <a:xfrm>
            <a:off x="3546409" y="4002070"/>
            <a:ext cx="4953000" cy="2788456"/>
          </a:xfrm>
          <a:prstGeom prst="rect">
            <a:avLst/>
          </a:prstGeom>
          <a:solidFill>
            <a:schemeClr val="accent1">
              <a:lumMod val="20000"/>
              <a:lumOff val="80000"/>
            </a:schemeClr>
          </a:solidFill>
        </p:spPr>
        <p:txBody>
          <a:bodyPr wrap="square">
            <a:spAutoFit/>
          </a:bodyPr>
          <a:lstStyle/>
          <a:p>
            <a:pPr marL="0" indent="0" algn="ctr">
              <a:buNone/>
            </a:pPr>
            <a:r>
              <a:rPr lang="en-US" sz="2000" b="1" dirty="0" smtClean="0">
                <a:solidFill>
                  <a:schemeClr val="accent1">
                    <a:lumMod val="50000"/>
                  </a:schemeClr>
                </a:solidFill>
              </a:rPr>
              <a:t>How are BUILDING FOOTPRINTS beneficial?</a:t>
            </a:r>
            <a:endParaRPr lang="en-US" sz="2000" b="1" dirty="0">
              <a:solidFill>
                <a:schemeClr val="accent1">
                  <a:lumMod val="50000"/>
                </a:schemeClr>
              </a:solidFill>
            </a:endParaRPr>
          </a:p>
          <a:p>
            <a:r>
              <a:rPr lang="en-US" sz="1800" dirty="0" smtClean="0"/>
              <a:t>Improves the locational pin-pointing of structures </a:t>
            </a:r>
            <a:r>
              <a:rPr lang="en-US" sz="1800" dirty="0"/>
              <a:t>for multi-hazard assessments</a:t>
            </a:r>
          </a:p>
          <a:p>
            <a:r>
              <a:rPr lang="en-US" sz="1800" dirty="0" smtClean="0"/>
              <a:t>Enhances visual representation of structures on 2D flood </a:t>
            </a:r>
            <a:r>
              <a:rPr lang="en-US" sz="1800" dirty="0"/>
              <a:t>r</a:t>
            </a:r>
            <a:r>
              <a:rPr lang="en-US" sz="1800" dirty="0" smtClean="0"/>
              <a:t>isk maps</a:t>
            </a:r>
          </a:p>
          <a:p>
            <a:r>
              <a:rPr lang="en-US" sz="1800" dirty="0" smtClean="0"/>
              <a:t>Necessary for 3D flood visualization models</a:t>
            </a:r>
          </a:p>
          <a:p>
            <a:pPr lvl="1"/>
            <a:r>
              <a:rPr lang="en-US" sz="1600" dirty="0" smtClean="0"/>
              <a:t>Building footprints extruded </a:t>
            </a:r>
            <a:r>
              <a:rPr lang="en-US" sz="1600" dirty="0"/>
              <a:t>to </a:t>
            </a:r>
            <a:r>
              <a:rPr lang="en-US" sz="1600" dirty="0" smtClean="0"/>
              <a:t>known heights</a:t>
            </a:r>
          </a:p>
          <a:p>
            <a:pPr lvl="1"/>
            <a:r>
              <a:rPr lang="en-US" sz="1600" dirty="0" smtClean="0"/>
              <a:t>Beneficial to communicating flood risk to communities </a:t>
            </a:r>
            <a:endParaRPr lang="en-US" sz="1600" dirty="0"/>
          </a:p>
        </p:txBody>
      </p:sp>
    </p:spTree>
    <p:extLst>
      <p:ext uri="{BB962C8B-B14F-4D97-AF65-F5344CB8AC3E}">
        <p14:creationId xmlns:p14="http://schemas.microsoft.com/office/powerpoint/2010/main" val="1542291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smtClean="0">
                <a:solidFill>
                  <a:schemeClr val="bg1"/>
                </a:solidFill>
              </a:rPr>
              <a:t>High Priority</a:t>
            </a:r>
          </a:p>
          <a:p>
            <a:pPr algn="ctr"/>
            <a:r>
              <a:rPr lang="en-US" sz="2400" b="1" dirty="0" smtClean="0">
                <a:solidFill>
                  <a:schemeClr val="bg1"/>
                </a:solidFill>
              </a:rPr>
              <a:t> of</a:t>
            </a:r>
          </a:p>
          <a:p>
            <a:pPr algn="ctr"/>
            <a:r>
              <a:rPr lang="en-US" sz="2400" b="1" dirty="0" smtClean="0">
                <a:solidFill>
                  <a:schemeClr val="bg1"/>
                </a:solidFill>
              </a:rPr>
              <a:t> 2013 State Hazard Mitigation Plan</a:t>
            </a:r>
            <a:endParaRPr lang="en-US" sz="2000" dirty="0" smtClean="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975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smtClean="0">
                <a:solidFill>
                  <a:srgbClr val="0563C1"/>
                </a:solidFill>
                <a:latin typeface="Calibri" panose="020F0502020204030204" pitchFamily="34" charset="0"/>
                <a:hlinkClick r:id="rId3"/>
              </a:rPr>
              <a:t>https://www.mapwv.gov/flood/map/?wkid=102100&amp;x=-8899684&amp;y=4811867&amp;l=13&amp;v=0</a:t>
            </a:r>
            <a:endParaRPr lang="en-US" sz="1100" u="sng" dirty="0" smtClean="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smtClean="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3792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smtClean="0">
                <a:solidFill>
                  <a:schemeClr val="bg1"/>
                </a:solidFill>
              </a:rPr>
              <a:t>Residential or Farm Property</a:t>
            </a:r>
          </a:p>
          <a:p>
            <a:pPr algn="ctr"/>
            <a:endParaRPr lang="en-US" sz="2400" b="1"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smtClean="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smtClean="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smtClean="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smtClean="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smtClean="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smtClean="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smtClean="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smtClean="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smtClean="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smtClean="0">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smtClean="0">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smtClean="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a:t>
            </a:r>
            <a:r>
              <a:rPr lang="en-US" sz="1100" u="sng" dirty="0" smtClean="0">
                <a:solidFill>
                  <a:srgbClr val="0563C1"/>
                </a:solidFill>
                <a:latin typeface="Calibri" panose="020F0502020204030204" pitchFamily="34" charset="0"/>
                <a:hlinkClick r:id="rId2"/>
              </a:rPr>
              <a:t>8899684&amp;y=4811867&amp;l=13&amp;v=0</a:t>
            </a:r>
            <a:endParaRPr lang="en-US" sz="1100" u="sng" dirty="0" smtClean="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extLst/>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a:t>
                      </a:r>
                      <a:r>
                        <a:rPr lang="en-US" sz="1200" u="none" strike="noStrike" dirty="0" smtClean="0">
                          <a:effectLs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Tree>
    <p:extLst>
      <p:ext uri="{BB962C8B-B14F-4D97-AF65-F5344CB8AC3E}">
        <p14:creationId xmlns:p14="http://schemas.microsoft.com/office/powerpoint/2010/main" val="17881964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smtClean="0">
                <a:solidFill>
                  <a:schemeClr val="bg1"/>
                </a:solidFill>
              </a:rPr>
              <a:t>Commercial or Industrial Property</a:t>
            </a:r>
          </a:p>
          <a:p>
            <a:endParaRPr lang="en-US"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smtClean="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smtClean="0">
                          <a:solidFill>
                            <a:srgbClr val="FF0000"/>
                          </a:solidFill>
                          <a:effectLst/>
                          <a:latin typeface="Calibri" panose="020F0502020204030204" pitchFamily="34" charset="0"/>
                        </a:rPr>
                        <a:t>C- Commercial</a:t>
                      </a:r>
                      <a:endParaRPr lang="en-US" sz="12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smtClean="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a:t>
                      </a:r>
                      <a:r>
                        <a:rPr lang="en-US" sz="1200" u="none" strike="noStrike" dirty="0" smtClean="0">
                          <a:solidFill>
                            <a:srgbClr val="0070C0"/>
                          </a:solidFill>
                          <a:effectLst/>
                        </a:rPr>
                        <a:t>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extLst/>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smtClean="0">
                          <a:solidFill>
                            <a:srgbClr val="000000"/>
                          </a:solidFill>
                          <a:effectLst/>
                          <a:latin typeface="+mn-lt"/>
                        </a:rPr>
                        <a:t>84</a:t>
                      </a:r>
                      <a:r>
                        <a:rPr lang="en-US" sz="1100" b="0" i="0" u="none" strike="noStrike" baseline="0" dirty="0" smtClean="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t>
                      </a:r>
                      <a:r>
                        <a:rPr lang="en-US" sz="1100" b="0" i="0" u="none" strike="noStrike" dirty="0" smtClean="0">
                          <a:solidFill>
                            <a:srgbClr val="000000"/>
                          </a:solidFill>
                          <a:effectLst/>
                          <a:latin typeface="+mn-lt"/>
                        </a:rPr>
                        <a:t>AC;SABRATON</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a:t>
                      </a:r>
                      <a:r>
                        <a:rPr lang="en-US" sz="1200" u="none" strike="noStrike" dirty="0" smtClean="0">
                          <a:effectLst/>
                          <a:latin typeface="+mn-l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extLst/>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smtClean="0">
                          <a:effectLst/>
                        </a:rPr>
                        <a:t>COST </a:t>
                      </a:r>
                      <a:r>
                        <a:rPr lang="en-US" sz="1200" b="1" u="none" strike="noStrike" dirty="0">
                          <a:effectLst/>
                        </a:rPr>
                        <a:t>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3993468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Proposed Flood Studies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14401" y="977420"/>
            <a:ext cx="7332140" cy="5603596"/>
          </a:xfrm>
          <a:prstGeom prst="rect">
            <a:avLst/>
          </a:prstGeom>
        </p:spPr>
      </p:pic>
    </p:spTree>
    <p:extLst>
      <p:ext uri="{BB962C8B-B14F-4D97-AF65-F5344CB8AC3E}">
        <p14:creationId xmlns:p14="http://schemas.microsoft.com/office/powerpoint/2010/main" val="1195265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43000" y="1037559"/>
            <a:ext cx="7010400" cy="646331"/>
          </a:xfrm>
          <a:prstGeom prst="rect">
            <a:avLst/>
          </a:prstGeom>
          <a:solidFill>
            <a:schemeClr val="accent1">
              <a:lumMod val="50000"/>
            </a:schemeClr>
          </a:solidFill>
        </p:spPr>
        <p:txBody>
          <a:bodyPr wrap="square" rtlCol="0">
            <a:spAutoFit/>
          </a:bodyPr>
          <a:lstStyle/>
          <a:p>
            <a:pPr algn="ctr"/>
            <a:r>
              <a:rPr lang="en-US" sz="2000" b="1" dirty="0" smtClean="0">
                <a:solidFill>
                  <a:schemeClr val="bg1"/>
                </a:solidFill>
              </a:rPr>
              <a:t>West Virginia Parcel Property Class Breakdown for Tax Year 2017</a:t>
            </a:r>
            <a:br>
              <a:rPr lang="en-US" sz="2000" b="1" dirty="0" smtClean="0">
                <a:solidFill>
                  <a:schemeClr val="bg1"/>
                </a:solidFill>
              </a:rPr>
            </a:br>
            <a:r>
              <a:rPr lang="en-US" sz="1600" b="1" dirty="0" smtClean="0">
                <a:solidFill>
                  <a:schemeClr val="tx2">
                    <a:lumMod val="40000"/>
                    <a:lumOff val="60000"/>
                  </a:schemeClr>
                </a:solidFill>
              </a:rPr>
              <a:t>(Computed from statewide parcel file that is 95% complete)</a:t>
            </a:r>
            <a:endParaRPr lang="en-US" sz="1600" dirty="0">
              <a:solidFill>
                <a:schemeClr val="tx2">
                  <a:lumMod val="40000"/>
                  <a:lumOff val="60000"/>
                </a:schemeClr>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Total Property Parcels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35884724"/>
              </p:ext>
            </p:extLst>
          </p:nvPr>
        </p:nvGraphicFramePr>
        <p:xfrm>
          <a:off x="1143000" y="1786890"/>
          <a:ext cx="6928363" cy="4004310"/>
        </p:xfrm>
        <a:graphic>
          <a:graphicData uri="http://schemas.openxmlformats.org/drawingml/2006/table">
            <a:tbl>
              <a:tblPr firstRow="1" firstCol="1" bandRow="1">
                <a:tableStyleId>{69CF1AB2-1976-4502-BF36-3FF5EA218861}</a:tableStyleId>
              </a:tblPr>
              <a:tblGrid>
                <a:gridCol w="1001486">
                  <a:extLst>
                    <a:ext uri="{9D8B030D-6E8A-4147-A177-3AD203B41FA5}">
                      <a16:colId xmlns:a16="http://schemas.microsoft.com/office/drawing/2014/main" val="3347606905"/>
                    </a:ext>
                  </a:extLst>
                </a:gridCol>
                <a:gridCol w="2769566">
                  <a:extLst>
                    <a:ext uri="{9D8B030D-6E8A-4147-A177-3AD203B41FA5}">
                      <a16:colId xmlns:a16="http://schemas.microsoft.com/office/drawing/2014/main" val="2788592112"/>
                    </a:ext>
                  </a:extLst>
                </a:gridCol>
                <a:gridCol w="1571625">
                  <a:extLst>
                    <a:ext uri="{9D8B030D-6E8A-4147-A177-3AD203B41FA5}">
                      <a16:colId xmlns:a16="http://schemas.microsoft.com/office/drawing/2014/main" val="3415097851"/>
                    </a:ext>
                  </a:extLst>
                </a:gridCol>
                <a:gridCol w="1585686">
                  <a:extLst>
                    <a:ext uri="{9D8B030D-6E8A-4147-A177-3AD203B41FA5}">
                      <a16:colId xmlns:a16="http://schemas.microsoft.com/office/drawing/2014/main" val="2809061004"/>
                    </a:ext>
                  </a:extLst>
                </a:gridCol>
              </a:tblGrid>
              <a:tr h="567690">
                <a:tc>
                  <a:txBody>
                    <a:bodyPr/>
                    <a:lstStyle/>
                    <a:p>
                      <a:pPr algn="ctr" fontAlgn="ctr"/>
                      <a:r>
                        <a:rPr lang="en-US" b="1" dirty="0" smtClean="0"/>
                        <a:t>Code*</a:t>
                      </a:r>
                      <a:endParaRPr lang="en-US" b="1" dirty="0"/>
                    </a:p>
                  </a:txBody>
                  <a:tcPr marL="9525" marR="9525" marT="9525" marB="0" anchor="ctr"/>
                </a:tc>
                <a:tc>
                  <a:txBody>
                    <a:bodyPr/>
                    <a:lstStyle/>
                    <a:p>
                      <a:pPr algn="ctr" fontAlgn="ctr"/>
                      <a:r>
                        <a:rPr lang="en-US" b="1" dirty="0" smtClean="0"/>
                        <a:t>Property Class</a:t>
                      </a:r>
                      <a:endParaRPr lang="en-US" b="1" dirty="0"/>
                    </a:p>
                  </a:txBody>
                  <a:tcPr marL="9525" marR="9525" marT="9525" marB="0" anchor="ctr"/>
                </a:tc>
                <a:tc>
                  <a:txBody>
                    <a:bodyPr/>
                    <a:lstStyle/>
                    <a:p>
                      <a:pPr algn="ctr" fontAlgn="ctr"/>
                      <a:r>
                        <a:rPr lang="en-US" b="1" dirty="0" smtClean="0"/>
                        <a:t># </a:t>
                      </a:r>
                      <a:r>
                        <a:rPr lang="en-US" b="1" dirty="0"/>
                        <a:t>of </a:t>
                      </a:r>
                      <a:r>
                        <a:rPr lang="en-US" b="1" dirty="0" smtClean="0"/>
                        <a:t>Parcels</a:t>
                      </a:r>
                      <a:endParaRPr lang="en-US" b="1" dirty="0"/>
                    </a:p>
                  </a:txBody>
                  <a:tcPr marL="9525" marR="9525" marT="9525" marB="0" anchor="ctr"/>
                </a:tc>
                <a:tc>
                  <a:txBody>
                    <a:bodyPr/>
                    <a:lstStyle/>
                    <a:p>
                      <a:pPr algn="ctr" fontAlgn="ctr"/>
                      <a:r>
                        <a:rPr lang="en-US" b="1" dirty="0" smtClean="0"/>
                        <a:t>Percent (%)</a:t>
                      </a:r>
                      <a:endParaRPr lang="en-US" b="1" dirty="0"/>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b="0"/>
                        <a:t>R</a:t>
                      </a:r>
                    </a:p>
                  </a:txBody>
                  <a:tcPr marL="9525" marR="9525" marT="9525" marB="0" anchor="ctr"/>
                </a:tc>
                <a:tc>
                  <a:txBody>
                    <a:bodyPr/>
                    <a:lstStyle/>
                    <a:p>
                      <a:pPr lvl="1" algn="l" fontAlgn="ctr"/>
                      <a:r>
                        <a:rPr lang="en-US" dirty="0"/>
                        <a:t>Residential</a:t>
                      </a:r>
                    </a:p>
                  </a:txBody>
                  <a:tcPr marL="9525" marR="9525" marT="9525" marB="0" anchor="ctr"/>
                </a:tc>
                <a:tc>
                  <a:txBody>
                    <a:bodyPr/>
                    <a:lstStyle/>
                    <a:p>
                      <a:pPr algn="l" fontAlgn="b"/>
                      <a:r>
                        <a:rPr lang="en-US" sz="1800" b="0" i="0" u="none" strike="noStrike">
                          <a:solidFill>
                            <a:srgbClr val="000000"/>
                          </a:solidFill>
                          <a:effectLst/>
                          <a:latin typeface="+mn-lt"/>
                        </a:rPr>
                        <a:t>         1,164,470 </a:t>
                      </a:r>
                    </a:p>
                  </a:txBody>
                  <a:tcPr marL="9525" marR="9525" marT="9525" marB="0" anchor="b"/>
                </a:tc>
                <a:tc>
                  <a:txBody>
                    <a:bodyPr/>
                    <a:lstStyle/>
                    <a:p>
                      <a:pPr algn="ctr" rtl="0" fontAlgn="b"/>
                      <a:r>
                        <a:rPr lang="en-US" sz="1800" b="0" i="0" u="none" strike="noStrike">
                          <a:solidFill>
                            <a:srgbClr val="000000"/>
                          </a:solidFill>
                          <a:effectLst/>
                          <a:latin typeface="+mn-lt"/>
                        </a:rPr>
                        <a:t>79.61%</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b="0"/>
                        <a:t>F </a:t>
                      </a:r>
                    </a:p>
                  </a:txBody>
                  <a:tcPr marL="9525" marR="9525" marT="9525" marB="0" anchor="ctr"/>
                </a:tc>
                <a:tc>
                  <a:txBody>
                    <a:bodyPr/>
                    <a:lstStyle/>
                    <a:p>
                      <a:pPr lvl="1" algn="l" fontAlgn="ctr"/>
                      <a:r>
                        <a:rPr lang="en-US" dirty="0"/>
                        <a:t>Farm</a:t>
                      </a:r>
                    </a:p>
                  </a:txBody>
                  <a:tcPr marL="9525" marR="9525" marT="9525" marB="0" anchor="ctr"/>
                </a:tc>
                <a:tc>
                  <a:txBody>
                    <a:bodyPr/>
                    <a:lstStyle/>
                    <a:p>
                      <a:pPr algn="l" fontAlgn="b"/>
                      <a:r>
                        <a:rPr lang="en-US" sz="1800" b="0" i="0" u="none" strike="noStrike">
                          <a:solidFill>
                            <a:srgbClr val="000000"/>
                          </a:solidFill>
                          <a:effectLst/>
                          <a:latin typeface="+mn-lt"/>
                        </a:rPr>
                        <a:t>            121,384 </a:t>
                      </a:r>
                    </a:p>
                  </a:txBody>
                  <a:tcPr marL="9525" marR="9525" marT="9525" marB="0" anchor="b"/>
                </a:tc>
                <a:tc>
                  <a:txBody>
                    <a:bodyPr/>
                    <a:lstStyle/>
                    <a:p>
                      <a:pPr algn="ctr" rtl="0" fontAlgn="b"/>
                      <a:r>
                        <a:rPr lang="en-US" sz="1800" b="0" i="0" u="none" strike="noStrike">
                          <a:solidFill>
                            <a:srgbClr val="000000"/>
                          </a:solidFill>
                          <a:effectLst/>
                          <a:latin typeface="+mn-lt"/>
                        </a:rPr>
                        <a:t>8.30%</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b="0"/>
                        <a:t>A</a:t>
                      </a:r>
                    </a:p>
                  </a:txBody>
                  <a:tcPr marL="9525" marR="9525" marT="9525" marB="0" anchor="ctr"/>
                </a:tc>
                <a:tc>
                  <a:txBody>
                    <a:bodyPr/>
                    <a:lstStyle/>
                    <a:p>
                      <a:pPr lvl="1" algn="l" fontAlgn="ctr"/>
                      <a:r>
                        <a:rPr lang="en-US"/>
                        <a:t>Apartment</a:t>
                      </a:r>
                    </a:p>
                  </a:txBody>
                  <a:tcPr marL="9525" marR="9525" marT="9525" marB="0" anchor="ctr"/>
                </a:tc>
                <a:tc>
                  <a:txBody>
                    <a:bodyPr/>
                    <a:lstStyle/>
                    <a:p>
                      <a:pPr algn="l" fontAlgn="b"/>
                      <a:r>
                        <a:rPr lang="en-US" sz="1800" b="0" i="0" u="none" strike="noStrike">
                          <a:solidFill>
                            <a:srgbClr val="000000"/>
                          </a:solidFill>
                          <a:effectLst/>
                          <a:latin typeface="+mn-lt"/>
                        </a:rPr>
                        <a:t>                 3,222 </a:t>
                      </a:r>
                    </a:p>
                  </a:txBody>
                  <a:tcPr marL="9525" marR="9525" marT="9525" marB="0" anchor="b"/>
                </a:tc>
                <a:tc>
                  <a:txBody>
                    <a:bodyPr/>
                    <a:lstStyle/>
                    <a:p>
                      <a:pPr algn="ctr" rtl="0" fontAlgn="b"/>
                      <a:r>
                        <a:rPr lang="en-US" sz="1800" b="0" i="0" u="none" strike="noStrike">
                          <a:solidFill>
                            <a:srgbClr val="000000"/>
                          </a:solidFill>
                          <a:effectLst/>
                          <a:latin typeface="+mn-lt"/>
                        </a:rPr>
                        <a:t>0.22%</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b="0"/>
                        <a:t>C</a:t>
                      </a:r>
                    </a:p>
                  </a:txBody>
                  <a:tcPr marL="9525" marR="9525" marT="9525" marB="0" anchor="ctr"/>
                </a:tc>
                <a:tc>
                  <a:txBody>
                    <a:bodyPr/>
                    <a:lstStyle/>
                    <a:p>
                      <a:pPr lvl="1" algn="l" fontAlgn="ctr"/>
                      <a:r>
                        <a:rPr lang="en-US" dirty="0"/>
                        <a:t>Commercial</a:t>
                      </a:r>
                    </a:p>
                  </a:txBody>
                  <a:tcPr marL="9525" marR="9525" marT="9525" marB="0" anchor="ctr"/>
                </a:tc>
                <a:tc>
                  <a:txBody>
                    <a:bodyPr/>
                    <a:lstStyle/>
                    <a:p>
                      <a:pPr algn="l" fontAlgn="b"/>
                      <a:r>
                        <a:rPr lang="en-US" sz="1800" b="0" i="0" u="none" strike="noStrike">
                          <a:solidFill>
                            <a:srgbClr val="000000"/>
                          </a:solidFill>
                          <a:effectLst/>
                          <a:latin typeface="+mn-lt"/>
                        </a:rPr>
                        <a:t>               65,784 </a:t>
                      </a:r>
                    </a:p>
                  </a:txBody>
                  <a:tcPr marL="9525" marR="9525" marT="9525" marB="0" anchor="b"/>
                </a:tc>
                <a:tc>
                  <a:txBody>
                    <a:bodyPr/>
                    <a:lstStyle/>
                    <a:p>
                      <a:pPr algn="ctr" rtl="0" fontAlgn="b"/>
                      <a:r>
                        <a:rPr lang="en-US" sz="1800" b="0" i="0" u="none" strike="noStrike">
                          <a:solidFill>
                            <a:srgbClr val="000000"/>
                          </a:solidFill>
                          <a:effectLst/>
                          <a:latin typeface="+mn-lt"/>
                        </a:rPr>
                        <a:t>4.50%</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b="0"/>
                        <a:t>I</a:t>
                      </a:r>
                    </a:p>
                  </a:txBody>
                  <a:tcPr marL="9525" marR="9525" marT="9525" marB="0" anchor="ctr"/>
                </a:tc>
                <a:tc>
                  <a:txBody>
                    <a:bodyPr/>
                    <a:lstStyle/>
                    <a:p>
                      <a:pPr lvl="1" algn="l" fontAlgn="ctr"/>
                      <a:r>
                        <a:rPr lang="en-US" dirty="0"/>
                        <a:t>Industrial</a:t>
                      </a:r>
                    </a:p>
                  </a:txBody>
                  <a:tcPr marL="9525" marR="9525" marT="9525" marB="0" anchor="ctr"/>
                </a:tc>
                <a:tc>
                  <a:txBody>
                    <a:bodyPr/>
                    <a:lstStyle/>
                    <a:p>
                      <a:pPr algn="l" fontAlgn="b"/>
                      <a:r>
                        <a:rPr lang="en-US" sz="1800" b="0" i="0" u="none" strike="noStrike">
                          <a:solidFill>
                            <a:srgbClr val="000000"/>
                          </a:solidFill>
                          <a:effectLst/>
                          <a:latin typeface="+mn-lt"/>
                        </a:rPr>
                        <a:t>                 3,105 </a:t>
                      </a:r>
                    </a:p>
                  </a:txBody>
                  <a:tcPr marL="9525" marR="9525" marT="9525" marB="0" anchor="b"/>
                </a:tc>
                <a:tc>
                  <a:txBody>
                    <a:bodyPr/>
                    <a:lstStyle/>
                    <a:p>
                      <a:pPr algn="ctr" rtl="0" fontAlgn="b"/>
                      <a:r>
                        <a:rPr lang="en-US" sz="1800" b="0" i="0" u="none" strike="noStrike">
                          <a:solidFill>
                            <a:srgbClr val="000000"/>
                          </a:solidFill>
                          <a:effectLst/>
                          <a:latin typeface="+mn-lt"/>
                        </a:rPr>
                        <a:t>0.21%</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b="0"/>
                        <a:t>X</a:t>
                      </a:r>
                    </a:p>
                  </a:txBody>
                  <a:tcPr marL="9525" marR="9525" marT="9525" marB="0" anchor="ctr"/>
                </a:tc>
                <a:tc>
                  <a:txBody>
                    <a:bodyPr/>
                    <a:lstStyle/>
                    <a:p>
                      <a:pPr lvl="1" algn="l" fontAlgn="ctr"/>
                      <a:r>
                        <a:rPr lang="en-US"/>
                        <a:t>Exempt</a:t>
                      </a:r>
                    </a:p>
                  </a:txBody>
                  <a:tcPr marL="9525" marR="9525" marT="9525" marB="0" anchor="ctr"/>
                </a:tc>
                <a:tc>
                  <a:txBody>
                    <a:bodyPr/>
                    <a:lstStyle/>
                    <a:p>
                      <a:pPr algn="l" fontAlgn="b"/>
                      <a:r>
                        <a:rPr lang="en-US" sz="1800" b="0" i="0" u="none" strike="noStrike">
                          <a:solidFill>
                            <a:srgbClr val="000000"/>
                          </a:solidFill>
                          <a:effectLst/>
                          <a:latin typeface="+mn-lt"/>
                        </a:rPr>
                        <a:t>               97,773 </a:t>
                      </a:r>
                    </a:p>
                  </a:txBody>
                  <a:tcPr marL="9525" marR="9525" marT="9525" marB="0" anchor="b"/>
                </a:tc>
                <a:tc>
                  <a:txBody>
                    <a:bodyPr/>
                    <a:lstStyle/>
                    <a:p>
                      <a:pPr algn="ctr" rtl="0" fontAlgn="b"/>
                      <a:r>
                        <a:rPr lang="en-US" sz="1800" b="0" i="0" u="none" strike="noStrike">
                          <a:solidFill>
                            <a:srgbClr val="000000"/>
                          </a:solidFill>
                          <a:effectLst/>
                          <a:latin typeface="+mn-lt"/>
                        </a:rPr>
                        <a:t>6.68%</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b="0"/>
                        <a:t>U</a:t>
                      </a:r>
                    </a:p>
                  </a:txBody>
                  <a:tcPr marL="9525" marR="9525" marT="9525" marB="0" anchor="ctr"/>
                </a:tc>
                <a:tc>
                  <a:txBody>
                    <a:bodyPr/>
                    <a:lstStyle/>
                    <a:p>
                      <a:pPr lvl="1" algn="l" fontAlgn="ctr"/>
                      <a:r>
                        <a:rPr lang="en-US" dirty="0"/>
                        <a:t>Utility</a:t>
                      </a:r>
                    </a:p>
                  </a:txBody>
                  <a:tcPr marL="9525" marR="9525" marT="9525" marB="0" anchor="ctr"/>
                </a:tc>
                <a:tc>
                  <a:txBody>
                    <a:bodyPr/>
                    <a:lstStyle/>
                    <a:p>
                      <a:pPr algn="l" fontAlgn="b"/>
                      <a:r>
                        <a:rPr lang="en-US" sz="1800" b="0" i="0" u="none" strike="noStrike">
                          <a:solidFill>
                            <a:srgbClr val="000000"/>
                          </a:solidFill>
                          <a:effectLst/>
                          <a:latin typeface="+mn-lt"/>
                        </a:rPr>
                        <a:t>                     192 </a:t>
                      </a:r>
                    </a:p>
                  </a:txBody>
                  <a:tcPr marL="9525" marR="9525" marT="9525" marB="0" anchor="b"/>
                </a:tc>
                <a:tc>
                  <a:txBody>
                    <a:bodyPr/>
                    <a:lstStyle/>
                    <a:p>
                      <a:pPr algn="ctr" rtl="0" fontAlgn="b"/>
                      <a:r>
                        <a:rPr lang="en-US" sz="1800" b="0" i="0" u="none" strike="noStrike" dirty="0">
                          <a:solidFill>
                            <a:srgbClr val="000000"/>
                          </a:solidFill>
                          <a:effectLst/>
                          <a:latin typeface="+mn-lt"/>
                        </a:rPr>
                        <a:t>0.01%</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b="0" dirty="0"/>
                        <a:t>Other </a:t>
                      </a:r>
                    </a:p>
                  </a:txBody>
                  <a:tcPr marL="9525" marR="9525" marT="9525" marB="0" anchor="ctr"/>
                </a:tc>
                <a:tc>
                  <a:txBody>
                    <a:bodyPr/>
                    <a:lstStyle/>
                    <a:p>
                      <a:pPr lvl="1" algn="l" fontAlgn="ctr"/>
                      <a:r>
                        <a:rPr lang="en-US" dirty="0"/>
                        <a:t>Not classified</a:t>
                      </a:r>
                    </a:p>
                  </a:txBody>
                  <a:tcPr marL="9525" marR="9525" marT="9525" marB="0" anchor="ctr"/>
                </a:tc>
                <a:tc>
                  <a:txBody>
                    <a:bodyPr/>
                    <a:lstStyle/>
                    <a:p>
                      <a:pPr algn="l" fontAlgn="b"/>
                      <a:r>
                        <a:rPr lang="en-US" sz="1800" b="0" i="0" u="none" strike="noStrike">
                          <a:solidFill>
                            <a:srgbClr val="000000"/>
                          </a:solidFill>
                          <a:effectLst/>
                          <a:latin typeface="+mn-lt"/>
                        </a:rPr>
                        <a:t>                 6,837 </a:t>
                      </a:r>
                    </a:p>
                  </a:txBody>
                  <a:tcPr marL="9525" marR="9525" marT="9525" marB="0" anchor="b"/>
                </a:tc>
                <a:tc>
                  <a:txBody>
                    <a:bodyPr/>
                    <a:lstStyle/>
                    <a:p>
                      <a:pPr algn="ctr" rtl="0" fontAlgn="b"/>
                      <a:r>
                        <a:rPr lang="en-US" sz="1800" b="0" i="0" u="none" strike="noStrike">
                          <a:solidFill>
                            <a:srgbClr val="000000"/>
                          </a:solidFill>
                          <a:effectLst/>
                          <a:latin typeface="+mn-lt"/>
                        </a:rPr>
                        <a:t>0.47%</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rtl="0" fontAlgn="b"/>
                      <a:r>
                        <a:rPr lang="en-US" sz="1800" b="0" i="0" u="none" strike="noStrike" dirty="0" smtClean="0">
                          <a:solidFill>
                            <a:srgbClr val="000000"/>
                          </a:solidFill>
                          <a:effectLst/>
                          <a:latin typeface="+mn-lt"/>
                        </a:rPr>
                        <a:t>1,462,767</a:t>
                      </a:r>
                      <a:endParaRPr lang="en-US" sz="1800" b="0" i="0" u="none" strike="noStrike" dirty="0">
                        <a:solidFill>
                          <a:srgbClr val="000000"/>
                        </a:solidFill>
                        <a:effectLst/>
                        <a:latin typeface="+mn-lt"/>
                      </a:endParaRPr>
                    </a:p>
                  </a:txBody>
                  <a:tcPr marL="9525" marR="9525" marT="9525" marB="0" anchor="b"/>
                </a:tc>
                <a:tc>
                  <a:txBody>
                    <a:bodyPr/>
                    <a:lstStyle/>
                    <a:p>
                      <a:pPr algn="ctr" rtl="0" fontAlgn="b"/>
                      <a:r>
                        <a:rPr lang="en-US" sz="1800" b="0" i="0" u="none" strike="noStrike" dirty="0">
                          <a:solidFill>
                            <a:srgbClr val="000000"/>
                          </a:solidFill>
                          <a:effectLst/>
                          <a:latin typeface="+mn-lt"/>
                        </a:rPr>
                        <a:t>100.00%</a:t>
                      </a:r>
                    </a:p>
                  </a:txBody>
                  <a:tcPr marL="9525" marR="9525" marT="9525" marB="0" anchor="b"/>
                </a:tc>
                <a:extLst>
                  <a:ext uri="{0D108BD9-81ED-4DB2-BD59-A6C34878D82A}">
                    <a16:rowId xmlns:a16="http://schemas.microsoft.com/office/drawing/2014/main" val="1416929320"/>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rtl="0" fontAlgn="b"/>
                      <a:endParaRPr lang="en-US" sz="1800" b="0" i="0" u="none" strike="noStrike" dirty="0">
                        <a:solidFill>
                          <a:srgbClr val="000000"/>
                        </a:solidFill>
                        <a:effectLst/>
                        <a:latin typeface="+mn-lt"/>
                      </a:endParaRPr>
                    </a:p>
                  </a:txBody>
                  <a:tcPr marL="9525" marR="9525" marT="9525" marB="0" anchor="b"/>
                </a:tc>
                <a:tc>
                  <a:txBody>
                    <a:bodyPr/>
                    <a:lstStyle/>
                    <a:p>
                      <a:pPr algn="ctr" rtl="0"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62758051"/>
                  </a:ext>
                </a:extLst>
              </a:tr>
              <a:tr h="190500">
                <a:tc>
                  <a:txBody>
                    <a:bodyPr/>
                    <a:lstStyle/>
                    <a:p>
                      <a:pPr algn="l" fontAlgn="b"/>
                      <a:endParaRPr lang="en-US"/>
                    </a:p>
                  </a:txBody>
                  <a:tcPr marL="9525" marR="9525" marT="9525" marB="0" anchor="b"/>
                </a:tc>
                <a:tc>
                  <a:txBody>
                    <a:bodyPr/>
                    <a:lstStyle/>
                    <a:p>
                      <a:pPr algn="l" fontAlgn="b"/>
                      <a:r>
                        <a:rPr lang="en-US" b="1" dirty="0" smtClean="0"/>
                        <a:t>Property Parcels</a:t>
                      </a:r>
                      <a:r>
                        <a:rPr lang="en-US" b="1" baseline="0" dirty="0" smtClean="0"/>
                        <a:t> intersecting 100-YR floodplain</a:t>
                      </a:r>
                      <a:endParaRPr lang="en-US" b="1" dirty="0"/>
                    </a:p>
                  </a:txBody>
                  <a:tcPr marL="9525" marR="9525" marT="9525" marB="0" anchor="b"/>
                </a:tc>
                <a:tc>
                  <a:txBody>
                    <a:bodyPr/>
                    <a:lstStyle/>
                    <a:p>
                      <a:pPr algn="r" rtl="0" fontAlgn="b"/>
                      <a:r>
                        <a:rPr lang="en-US" b="1" baseline="0" dirty="0" smtClean="0"/>
                        <a:t>447,831</a:t>
                      </a:r>
                      <a:endParaRPr lang="en-US" sz="1800" b="0" i="0" u="none" strike="noStrike" dirty="0">
                        <a:solidFill>
                          <a:srgbClr val="000000"/>
                        </a:solidFill>
                        <a:effectLst/>
                        <a:latin typeface="+mn-lt"/>
                      </a:endParaRPr>
                    </a:p>
                  </a:txBody>
                  <a:tcPr marL="9525" marR="9525" marT="9525" marB="0" anchor="b"/>
                </a:tc>
                <a:tc>
                  <a:txBody>
                    <a:bodyPr/>
                    <a:lstStyle/>
                    <a:p>
                      <a:pPr algn="ctr" rtl="0" fontAlgn="b"/>
                      <a:r>
                        <a:rPr lang="en-US" sz="1800" b="1" i="0" u="none" strike="noStrike" dirty="0" smtClean="0">
                          <a:solidFill>
                            <a:srgbClr val="000000"/>
                          </a:solidFill>
                          <a:effectLst/>
                          <a:latin typeface="+mn-lt"/>
                        </a:rPr>
                        <a:t>31%</a:t>
                      </a:r>
                      <a:endParaRPr lang="en-US" sz="1800" b="1"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460118246"/>
                  </a:ext>
                </a:extLst>
              </a:tr>
            </a:tbl>
          </a:graphicData>
        </a:graphic>
      </p:graphicFrame>
      <p:sp>
        <p:nvSpPr>
          <p:cNvPr id="15" name="TextBox 14"/>
          <p:cNvSpPr txBox="1"/>
          <p:nvPr/>
        </p:nvSpPr>
        <p:spPr>
          <a:xfrm>
            <a:off x="838200" y="5874804"/>
            <a:ext cx="7696200" cy="877163"/>
          </a:xfrm>
          <a:prstGeom prst="rect">
            <a:avLst/>
          </a:prstGeom>
          <a:noFill/>
        </p:spPr>
        <p:txBody>
          <a:bodyPr wrap="square" rtlCol="0">
            <a:spAutoFit/>
          </a:bodyPr>
          <a:lstStyle/>
          <a:p>
            <a:r>
              <a:rPr lang="en-US" sz="1700" i="1" dirty="0" smtClean="0"/>
              <a:t>Assessment records are important for </a:t>
            </a:r>
            <a:r>
              <a:rPr lang="en-US" sz="1700" b="1" i="1" dirty="0" smtClean="0"/>
              <a:t>building inventories </a:t>
            </a:r>
            <a:r>
              <a:rPr lang="en-US" sz="1700" i="1" dirty="0" smtClean="0"/>
              <a:t>and are used to estimate the total building exposure ($) and building loss ($) for multi-hazards.  Often building inventories and corresponding loss estimates are organized by </a:t>
            </a:r>
            <a:r>
              <a:rPr lang="en-US" sz="1700" b="1" i="1" dirty="0" smtClean="0"/>
              <a:t>property class</a:t>
            </a:r>
            <a:r>
              <a:rPr lang="en-US" sz="1700" i="1" dirty="0" smtClean="0"/>
              <a:t>.   </a:t>
            </a:r>
            <a:endParaRPr lang="en-US" sz="1700" i="1" dirty="0"/>
          </a:p>
        </p:txBody>
      </p:sp>
    </p:spTree>
    <p:extLst>
      <p:ext uri="{BB962C8B-B14F-4D97-AF65-F5344CB8AC3E}">
        <p14:creationId xmlns:p14="http://schemas.microsoft.com/office/powerpoint/2010/main" val="24242635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in 100-YR Floodplain</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52701755"/>
              </p:ext>
            </p:extLst>
          </p:nvPr>
        </p:nvGraphicFramePr>
        <p:xfrm>
          <a:off x="3124200" y="1247609"/>
          <a:ext cx="5791200" cy="362919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343592" y="5486400"/>
            <a:ext cx="2133600" cy="923330"/>
          </a:xfrm>
          <a:prstGeom prst="rect">
            <a:avLst/>
          </a:prstGeom>
        </p:spPr>
        <p:txBody>
          <a:bodyPr wrap="square">
            <a:spAutoFit/>
          </a:bodyPr>
          <a:lstStyle/>
          <a:p>
            <a:pPr algn="ctr"/>
            <a:r>
              <a:rPr lang="en-US" b="1" dirty="0" smtClean="0">
                <a:solidFill>
                  <a:schemeClr val="tx2">
                    <a:lumMod val="40000"/>
                    <a:lumOff val="60000"/>
                  </a:schemeClr>
                </a:solidFill>
              </a:rPr>
              <a:t>Computed from statewide </a:t>
            </a:r>
            <a:r>
              <a:rPr lang="en-US" b="1" dirty="0">
                <a:solidFill>
                  <a:schemeClr val="tx2">
                    <a:lumMod val="40000"/>
                    <a:lumOff val="60000"/>
                  </a:schemeClr>
                </a:solidFill>
              </a:rPr>
              <a:t>parcel file 95% </a:t>
            </a:r>
            <a:r>
              <a:rPr lang="en-US" b="1" dirty="0" smtClean="0">
                <a:solidFill>
                  <a:schemeClr val="tx2">
                    <a:lumMod val="40000"/>
                    <a:lumOff val="60000"/>
                  </a:schemeClr>
                </a:solidFill>
              </a:rPr>
              <a:t>complete</a:t>
            </a:r>
            <a:endParaRPr lang="en-US" dirty="0">
              <a:solidFill>
                <a:schemeClr val="tx2">
                  <a:lumMod val="40000"/>
                  <a:lumOff val="60000"/>
                </a:schemeClr>
              </a:solidFill>
            </a:endParaRPr>
          </a:p>
        </p:txBody>
      </p:sp>
      <p:sp>
        <p:nvSpPr>
          <p:cNvPr id="5" name="TextBox 4"/>
          <p:cNvSpPr txBox="1"/>
          <p:nvPr/>
        </p:nvSpPr>
        <p:spPr>
          <a:xfrm>
            <a:off x="2827712" y="5296595"/>
            <a:ext cx="3124200" cy="1200329"/>
          </a:xfrm>
          <a:prstGeom prst="rect">
            <a:avLst/>
          </a:prstGeom>
          <a:noFill/>
        </p:spPr>
        <p:txBody>
          <a:bodyPr wrap="square" rtlCol="0">
            <a:spAutoFit/>
          </a:bodyPr>
          <a:lstStyle/>
          <a:p>
            <a:pPr algn="ctr"/>
            <a:r>
              <a:rPr lang="en-US" i="1" dirty="0" smtClean="0">
                <a:solidFill>
                  <a:schemeClr val="tx2">
                    <a:lumMod val="50000"/>
                  </a:schemeClr>
                </a:solidFill>
              </a:rPr>
              <a:t>An estimated </a:t>
            </a:r>
            <a:r>
              <a:rPr lang="en-US" b="1" i="1" dirty="0" smtClean="0">
                <a:solidFill>
                  <a:schemeClr val="tx2">
                    <a:lumMod val="50000"/>
                  </a:schemeClr>
                </a:solidFill>
              </a:rPr>
              <a:t>450,000 property parcels </a:t>
            </a:r>
            <a:r>
              <a:rPr lang="en-US" i="1" dirty="0" smtClean="0">
                <a:solidFill>
                  <a:schemeClr val="tx2">
                    <a:lumMod val="50000"/>
                  </a:schemeClr>
                </a:solidFill>
              </a:rPr>
              <a:t>or 31% of total 1.46 million statewide parcels intersect the 100-YR floodplain</a:t>
            </a:r>
          </a:p>
        </p:txBody>
      </p:sp>
      <p:graphicFrame>
        <p:nvGraphicFramePr>
          <p:cNvPr id="6" name="Table 5"/>
          <p:cNvGraphicFramePr>
            <a:graphicFrameLocks noGrp="1"/>
          </p:cNvGraphicFramePr>
          <p:nvPr>
            <p:extLst>
              <p:ext uri="{D42A27DB-BD31-4B8C-83A1-F6EECF244321}">
                <p14:modId xmlns:p14="http://schemas.microsoft.com/office/powerpoint/2010/main" val="2855379235"/>
              </p:ext>
            </p:extLst>
          </p:nvPr>
        </p:nvGraphicFramePr>
        <p:xfrm>
          <a:off x="306184" y="1224384"/>
          <a:ext cx="2665615" cy="3652415"/>
        </p:xfrm>
        <a:graphic>
          <a:graphicData uri="http://schemas.openxmlformats.org/drawingml/2006/table">
            <a:tbl>
              <a:tblPr firstRow="1" bandRow="1">
                <a:tableStyleId>{5C22544A-7EE6-4342-B048-85BDC9FD1C3A}</a:tableStyleId>
              </a:tblPr>
              <a:tblGrid>
                <a:gridCol w="1446416">
                  <a:extLst>
                    <a:ext uri="{9D8B030D-6E8A-4147-A177-3AD203B41FA5}">
                      <a16:colId xmlns:a16="http://schemas.microsoft.com/office/drawing/2014/main" val="4219836428"/>
                    </a:ext>
                  </a:extLst>
                </a:gridCol>
                <a:gridCol w="762000">
                  <a:extLst>
                    <a:ext uri="{9D8B030D-6E8A-4147-A177-3AD203B41FA5}">
                      <a16:colId xmlns:a16="http://schemas.microsoft.com/office/drawing/2014/main" val="3430158992"/>
                    </a:ext>
                  </a:extLst>
                </a:gridCol>
                <a:gridCol w="457199">
                  <a:extLst>
                    <a:ext uri="{9D8B030D-6E8A-4147-A177-3AD203B41FA5}">
                      <a16:colId xmlns:a16="http://schemas.microsoft.com/office/drawing/2014/main" val="3323824609"/>
                    </a:ext>
                  </a:extLst>
                </a:gridCol>
              </a:tblGrid>
              <a:tr h="703784">
                <a:tc>
                  <a:txBody>
                    <a:bodyPr/>
                    <a:lstStyle/>
                    <a:p>
                      <a:pPr algn="ctr"/>
                      <a:r>
                        <a:rPr lang="en-US" dirty="0" smtClean="0"/>
                        <a:t>Property</a:t>
                      </a:r>
                      <a:r>
                        <a:rPr lang="en-US" baseline="0" dirty="0" smtClean="0"/>
                        <a:t> Class</a:t>
                      </a:r>
                      <a:endParaRPr lang="en-US" dirty="0"/>
                    </a:p>
                  </a:txBody>
                  <a:tcPr/>
                </a:tc>
                <a:tc>
                  <a:txBody>
                    <a:bodyPr/>
                    <a:lstStyle/>
                    <a:p>
                      <a:pPr algn="ctr"/>
                      <a:r>
                        <a:rPr lang="en-US" dirty="0" smtClean="0"/>
                        <a:t>Count</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3631870714"/>
                  </a:ext>
                </a:extLst>
              </a:tr>
              <a:tr h="451874">
                <a:tc>
                  <a:txBody>
                    <a:bodyPr/>
                    <a:lstStyle/>
                    <a:p>
                      <a:pPr algn="ctr" fontAlgn="b">
                        <a:lnSpc>
                          <a:spcPts val="1680"/>
                        </a:lnSpc>
                      </a:pPr>
                      <a:r>
                        <a:rPr lang="en-US" sz="1400" u="none" strike="noStrike" dirty="0">
                          <a:effectLst/>
                        </a:rPr>
                        <a:t>Residential</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320,892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72%</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8161313"/>
                  </a:ext>
                </a:extLst>
              </a:tr>
              <a:tr h="451874">
                <a:tc>
                  <a:txBody>
                    <a:bodyPr/>
                    <a:lstStyle/>
                    <a:p>
                      <a:pPr algn="ctr" fontAlgn="b">
                        <a:lnSpc>
                          <a:spcPts val="1680"/>
                        </a:lnSpc>
                      </a:pPr>
                      <a:r>
                        <a:rPr lang="en-US" sz="1400" u="none" strike="noStrike" dirty="0">
                          <a:effectLst/>
                        </a:rPr>
                        <a:t>Farm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50,988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5250666"/>
                  </a:ext>
                </a:extLst>
              </a:tr>
              <a:tr h="451874">
                <a:tc>
                  <a:txBody>
                    <a:bodyPr/>
                    <a:lstStyle/>
                    <a:p>
                      <a:pPr algn="ctr" fontAlgn="b">
                        <a:lnSpc>
                          <a:spcPts val="1680"/>
                        </a:lnSpc>
                      </a:pPr>
                      <a:r>
                        <a:rPr lang="en-US" sz="1400" u="none" strike="noStrike" dirty="0">
                          <a:effectLst/>
                        </a:rPr>
                        <a:t>Exempt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35,610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3365126"/>
                  </a:ext>
                </a:extLst>
              </a:tr>
              <a:tr h="451874">
                <a:tc>
                  <a:txBody>
                    <a:bodyPr/>
                    <a:lstStyle/>
                    <a:p>
                      <a:pPr algn="ctr" fontAlgn="b">
                        <a:lnSpc>
                          <a:spcPts val="1680"/>
                        </a:lnSpc>
                      </a:pPr>
                      <a:r>
                        <a:rPr lang="en-US" sz="1400" u="none" strike="noStrike" dirty="0">
                          <a:effectLst/>
                        </a:rPr>
                        <a:t>Commercial</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32,665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9981986"/>
                  </a:ext>
                </a:extLst>
              </a:tr>
              <a:tr h="451874">
                <a:tc>
                  <a:txBody>
                    <a:bodyPr/>
                    <a:lstStyle/>
                    <a:p>
                      <a:pPr algn="ctr" fontAlgn="b">
                        <a:lnSpc>
                          <a:spcPts val="1680"/>
                        </a:lnSpc>
                      </a:pPr>
                      <a:r>
                        <a:rPr lang="en-US" sz="1400" u="none" strike="noStrike" dirty="0">
                          <a:effectLst/>
                        </a:rPr>
                        <a:t>Apartment, Industrial, Utility</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7,676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015156"/>
                  </a:ext>
                </a:extLst>
              </a:tr>
              <a:tr h="689261">
                <a:tc>
                  <a:txBody>
                    <a:bodyPr/>
                    <a:lstStyle/>
                    <a:p>
                      <a:pPr algn="ctr" fontAlgn="b">
                        <a:lnSpc>
                          <a:spcPts val="1680"/>
                        </a:lnSpc>
                      </a:pPr>
                      <a:r>
                        <a:rPr lang="en-US" sz="1400" u="none" strike="noStrike" dirty="0">
                          <a:effectLst/>
                        </a:rPr>
                        <a:t> </a:t>
                      </a:r>
                      <a:r>
                        <a:rPr lang="en-US" sz="1400" i="1" u="none" strike="noStrike" dirty="0" smtClean="0">
                          <a:effectLst/>
                        </a:rPr>
                        <a:t>total (31% of all 1.46</a:t>
                      </a:r>
                      <a:r>
                        <a:rPr lang="en-US" sz="1400" i="1" u="none" strike="noStrike" baseline="0" dirty="0" smtClean="0">
                          <a:effectLst/>
                        </a:rPr>
                        <a:t> million parcels)</a:t>
                      </a:r>
                      <a:endParaRPr lang="en-US" sz="14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447,831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200194"/>
                  </a:ext>
                </a:extLst>
              </a:tr>
            </a:tbl>
          </a:graphicData>
        </a:graphic>
      </p:graphicFrame>
      <p:sp>
        <p:nvSpPr>
          <p:cNvPr id="9" name="TextBox 8"/>
          <p:cNvSpPr txBox="1"/>
          <p:nvPr/>
        </p:nvSpPr>
        <p:spPr>
          <a:xfrm>
            <a:off x="6324600" y="5296596"/>
            <a:ext cx="2239587" cy="1200329"/>
          </a:xfrm>
          <a:prstGeom prst="rect">
            <a:avLst/>
          </a:prstGeom>
          <a:noFill/>
        </p:spPr>
        <p:txBody>
          <a:bodyPr wrap="square" rtlCol="0">
            <a:spAutoFit/>
          </a:bodyPr>
          <a:lstStyle/>
          <a:p>
            <a:pPr algn="ctr"/>
            <a:r>
              <a:rPr lang="en-US" i="1" dirty="0" smtClean="0">
                <a:solidFill>
                  <a:schemeClr val="accent6">
                    <a:lumMod val="50000"/>
                  </a:schemeClr>
                </a:solidFill>
              </a:rPr>
              <a:t>A more detailed site-specific building analysis is needed statewide</a:t>
            </a:r>
            <a:endParaRPr lang="en-US" i="1" dirty="0">
              <a:solidFill>
                <a:schemeClr val="accent6">
                  <a:lumMod val="50000"/>
                </a:schemeClr>
              </a:solidFill>
            </a:endParaRPr>
          </a:p>
        </p:txBody>
      </p:sp>
    </p:spTree>
    <p:extLst>
      <p:ext uri="{BB962C8B-B14F-4D97-AF65-F5344CB8AC3E}">
        <p14:creationId xmlns:p14="http://schemas.microsoft.com/office/powerpoint/2010/main" val="6214805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in 100-YR Floodplain</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3091758745"/>
              </p:ext>
            </p:extLst>
          </p:nvPr>
        </p:nvGraphicFramePr>
        <p:xfrm>
          <a:off x="715437" y="1219200"/>
          <a:ext cx="7529311"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5800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Tax Map Products</a:t>
            </a:r>
            <a:endParaRPr lang="en-US"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775309" y="6239924"/>
            <a:ext cx="7798775" cy="461665"/>
          </a:xfrm>
          <a:prstGeom prst="rect">
            <a:avLst/>
          </a:prstGeom>
          <a:noFill/>
        </p:spPr>
        <p:txBody>
          <a:bodyPr wrap="square" rtlCol="0">
            <a:spAutoFit/>
          </a:bodyPr>
          <a:lstStyle/>
          <a:p>
            <a:r>
              <a:rPr lang="en-US" sz="1200" i="1" dirty="0" smtClean="0"/>
              <a:t>*     All </a:t>
            </a:r>
            <a:r>
              <a:rPr lang="en-US" sz="1200" i="1" dirty="0"/>
              <a:t>paper tax maps are scanned to a digital image-file format by the Tax Department for statewide </a:t>
            </a:r>
            <a:r>
              <a:rPr lang="en-US" sz="1200" i="1" dirty="0" smtClean="0"/>
              <a:t>coverage</a:t>
            </a:r>
          </a:p>
          <a:p>
            <a:r>
              <a:rPr lang="en-US" sz="1200" i="1" dirty="0" smtClean="0"/>
              <a:t>**   Varying source years when created	</a:t>
            </a:r>
            <a:endParaRPr lang="en-US" sz="1200" i="1" dirty="0"/>
          </a:p>
        </p:txBody>
      </p:sp>
      <p:graphicFrame>
        <p:nvGraphicFramePr>
          <p:cNvPr id="4" name="Table 3"/>
          <p:cNvGraphicFramePr>
            <a:graphicFrameLocks noGrp="1"/>
          </p:cNvGraphicFramePr>
          <p:nvPr>
            <p:extLst/>
          </p:nvPr>
        </p:nvGraphicFramePr>
        <p:xfrm>
          <a:off x="261257" y="816436"/>
          <a:ext cx="8654143" cy="5255803"/>
        </p:xfrm>
        <a:graphic>
          <a:graphicData uri="http://schemas.openxmlformats.org/drawingml/2006/table">
            <a:tbl>
              <a:tblPr firstRow="1" bandRow="1">
                <a:tableStyleId>{7DF18680-E054-41AD-8BC1-D1AEF772440D}</a:tableStyleId>
              </a:tblPr>
              <a:tblGrid>
                <a:gridCol w="1389656">
                  <a:extLst>
                    <a:ext uri="{9D8B030D-6E8A-4147-A177-3AD203B41FA5}">
                      <a16:colId xmlns:a16="http://schemas.microsoft.com/office/drawing/2014/main" val="833497377"/>
                    </a:ext>
                  </a:extLst>
                </a:gridCol>
                <a:gridCol w="2005431">
                  <a:extLst>
                    <a:ext uri="{9D8B030D-6E8A-4147-A177-3AD203B41FA5}">
                      <a16:colId xmlns:a16="http://schemas.microsoft.com/office/drawing/2014/main" val="3401773210"/>
                    </a:ext>
                  </a:extLst>
                </a:gridCol>
                <a:gridCol w="2635058">
                  <a:extLst>
                    <a:ext uri="{9D8B030D-6E8A-4147-A177-3AD203B41FA5}">
                      <a16:colId xmlns:a16="http://schemas.microsoft.com/office/drawing/2014/main" val="2352500114"/>
                    </a:ext>
                  </a:extLst>
                </a:gridCol>
                <a:gridCol w="2623998">
                  <a:extLst>
                    <a:ext uri="{9D8B030D-6E8A-4147-A177-3AD203B41FA5}">
                      <a16:colId xmlns:a16="http://schemas.microsoft.com/office/drawing/2014/main" val="3059001856"/>
                    </a:ext>
                  </a:extLst>
                </a:gridCol>
              </a:tblGrid>
              <a:tr h="648243">
                <a:tc>
                  <a:txBody>
                    <a:bodyPr/>
                    <a:lstStyle/>
                    <a:p>
                      <a:endParaRPr lang="en-US" dirty="0"/>
                    </a:p>
                  </a:txBody>
                  <a:tcPr/>
                </a:tc>
                <a:tc>
                  <a:txBody>
                    <a:bodyPr/>
                    <a:lstStyle/>
                    <a:p>
                      <a:pPr algn="ctr"/>
                      <a:r>
                        <a:rPr lang="en-US" sz="1600" dirty="0" smtClean="0"/>
                        <a:t>Individual Finished Tax Maps</a:t>
                      </a:r>
                      <a:endParaRPr lang="en-US" sz="1600" dirty="0"/>
                    </a:p>
                  </a:txBody>
                  <a:tcPr/>
                </a:tc>
                <a:tc>
                  <a:txBody>
                    <a:bodyPr/>
                    <a:lstStyle/>
                    <a:p>
                      <a:pPr algn="ctr"/>
                      <a:r>
                        <a:rPr lang="en-US" sz="1600" dirty="0" smtClean="0"/>
                        <a:t>Web</a:t>
                      </a:r>
                    </a:p>
                    <a:p>
                      <a:pPr algn="ctr"/>
                      <a:r>
                        <a:rPr lang="en-US" sz="1600" dirty="0" smtClean="0"/>
                        <a:t>Finished Tax Maps</a:t>
                      </a:r>
                      <a:endParaRPr lang="en-US" sz="1600" dirty="0"/>
                    </a:p>
                  </a:txBody>
                  <a:tcPr/>
                </a:tc>
                <a:tc>
                  <a:txBody>
                    <a:bodyPr/>
                    <a:lstStyle/>
                    <a:p>
                      <a:pPr algn="ctr"/>
                      <a:r>
                        <a:rPr lang="en-US" sz="1600" dirty="0" smtClean="0"/>
                        <a:t>Digital</a:t>
                      </a:r>
                      <a:r>
                        <a:rPr lang="en-US" sz="1600" baseline="0" dirty="0" smtClean="0"/>
                        <a:t> Parcel File</a:t>
                      </a:r>
                    </a:p>
                    <a:p>
                      <a:pPr algn="ctr"/>
                      <a:r>
                        <a:rPr lang="en-US" sz="1200" baseline="0" dirty="0" smtClean="0"/>
                        <a:t>(subset of Digital Tax Map)</a:t>
                      </a:r>
                      <a:endParaRPr lang="en-US" sz="1200" dirty="0"/>
                    </a:p>
                  </a:txBody>
                  <a:tcPr/>
                </a:tc>
                <a:extLst>
                  <a:ext uri="{0D108BD9-81ED-4DB2-BD59-A6C34878D82A}">
                    <a16:rowId xmlns:a16="http://schemas.microsoft.com/office/drawing/2014/main" val="3481926348"/>
                  </a:ext>
                </a:extLst>
              </a:tr>
              <a:tr h="370840">
                <a:tc>
                  <a:txBody>
                    <a:bodyPr/>
                    <a:lstStyle/>
                    <a:p>
                      <a:r>
                        <a:rPr lang="en-US" sz="1300" dirty="0" smtClean="0"/>
                        <a:t>Map Content</a:t>
                      </a:r>
                      <a:endParaRPr lang="en-US" sz="1300" dirty="0"/>
                    </a:p>
                  </a:txBody>
                  <a:tcPr/>
                </a:tc>
                <a:tc>
                  <a:txBody>
                    <a:bodyPr/>
                    <a:lstStyle/>
                    <a:p>
                      <a:r>
                        <a:rPr lang="en-US" sz="1300" baseline="0" dirty="0" smtClean="0"/>
                        <a:t>Parcel Boundary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smtClean="0"/>
                        <a:t>Parcel</a:t>
                      </a:r>
                      <a:r>
                        <a:rPr lang="en-US" sz="1300" baseline="0" dirty="0" smtClean="0"/>
                        <a:t> Identifier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Parcel 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Lot 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Contextual Information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aseline="0" dirty="0" smtClean="0"/>
                        <a:t>Parcel Boundary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smtClean="0"/>
                        <a:t>Parcel</a:t>
                      </a:r>
                      <a:r>
                        <a:rPr lang="en-US" sz="1300" baseline="0" dirty="0" smtClean="0"/>
                        <a:t> Identifier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Parcel Dimensions (most viewers)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Lot Boundaries (most viewers)</a:t>
                      </a:r>
                    </a:p>
                  </a:txBody>
                  <a:tcPr/>
                </a:tc>
                <a:tc>
                  <a:txBody>
                    <a:bodyPr/>
                    <a:lstStyle/>
                    <a:p>
                      <a:r>
                        <a:rPr lang="en-US" sz="1300" dirty="0" smtClean="0"/>
                        <a:t>Parcel Boundary</a:t>
                      </a:r>
                    </a:p>
                    <a:p>
                      <a:r>
                        <a:rPr lang="en-US" sz="1300" dirty="0" smtClean="0"/>
                        <a:t>Parcel Identifier </a:t>
                      </a:r>
                      <a:endParaRPr lang="en-US" sz="1300" dirty="0"/>
                    </a:p>
                  </a:txBody>
                  <a:tcPr/>
                </a:tc>
                <a:extLst>
                  <a:ext uri="{0D108BD9-81ED-4DB2-BD59-A6C34878D82A}">
                    <a16:rowId xmlns:a16="http://schemas.microsoft.com/office/drawing/2014/main" val="1371980023"/>
                  </a:ext>
                </a:extLst>
              </a:tr>
              <a:tr h="370840">
                <a:tc>
                  <a:txBody>
                    <a:bodyPr/>
                    <a:lstStyle/>
                    <a:p>
                      <a:r>
                        <a:rPr lang="en-US" sz="1300" dirty="0" smtClean="0"/>
                        <a:t>Coverage</a:t>
                      </a:r>
                      <a:endParaRPr lang="en-US" sz="1300" dirty="0"/>
                    </a:p>
                  </a:txBody>
                  <a:tcPr/>
                </a:tc>
                <a:tc>
                  <a:txBody>
                    <a:bodyPr/>
                    <a:lstStyle/>
                    <a:p>
                      <a:r>
                        <a:rPr lang="en-US" sz="1300" dirty="0" smtClean="0"/>
                        <a:t>Statewide*</a:t>
                      </a:r>
                      <a:r>
                        <a:rPr lang="en-US" sz="1300" baseline="0" dirty="0" smtClean="0"/>
                        <a:t>  </a:t>
                      </a:r>
                      <a:endParaRPr lang="en-US" sz="1300" dirty="0"/>
                    </a:p>
                  </a:txBody>
                  <a:tcPr/>
                </a:tc>
                <a:tc>
                  <a:txBody>
                    <a:bodyPr/>
                    <a:lstStyle/>
                    <a:p>
                      <a:r>
                        <a:rPr lang="en-US" sz="1300" dirty="0" smtClean="0"/>
                        <a:t>30 Counties with Web</a:t>
                      </a:r>
                      <a:r>
                        <a:rPr lang="en-US" sz="1300" baseline="0" dirty="0" smtClean="0"/>
                        <a:t> Viewers</a:t>
                      </a:r>
                      <a:endParaRPr lang="en-US" sz="1300" dirty="0"/>
                    </a:p>
                  </a:txBody>
                  <a:tcPr/>
                </a:tc>
                <a:tc>
                  <a:txBody>
                    <a:bodyPr/>
                    <a:lstStyle/>
                    <a:p>
                      <a:r>
                        <a:rPr lang="en-US" sz="1300" dirty="0" smtClean="0"/>
                        <a:t>95% State Coverage**</a:t>
                      </a:r>
                      <a:endParaRPr lang="en-US" sz="1300" dirty="0"/>
                    </a:p>
                  </a:txBody>
                  <a:tcPr/>
                </a:tc>
                <a:extLst>
                  <a:ext uri="{0D108BD9-81ED-4DB2-BD59-A6C34878D82A}">
                    <a16:rowId xmlns:a16="http://schemas.microsoft.com/office/drawing/2014/main" val="195677112"/>
                  </a:ext>
                </a:extLst>
              </a:tr>
              <a:tr h="370840">
                <a:tc>
                  <a:txBody>
                    <a:bodyPr/>
                    <a:lstStyle/>
                    <a:p>
                      <a:r>
                        <a:rPr lang="en-US" sz="1300" dirty="0" smtClean="0"/>
                        <a:t>Current</a:t>
                      </a:r>
                      <a:endParaRPr lang="en-US" sz="1300" dirty="0"/>
                    </a:p>
                  </a:txBody>
                  <a:tcPr/>
                </a:tc>
                <a:tc>
                  <a:txBody>
                    <a:bodyPr/>
                    <a:lstStyle/>
                    <a:p>
                      <a:r>
                        <a:rPr lang="en-US" sz="1300" dirty="0" smtClean="0"/>
                        <a:t>Yes</a:t>
                      </a:r>
                      <a:endParaRPr lang="en-US" sz="1300" dirty="0"/>
                    </a:p>
                  </a:txBody>
                  <a:tcPr/>
                </a:tc>
                <a:tc>
                  <a:txBody>
                    <a:bodyPr/>
                    <a:lstStyle/>
                    <a:p>
                      <a:r>
                        <a:rPr lang="en-US" sz="1300" dirty="0" smtClean="0"/>
                        <a:t>Yes</a:t>
                      </a:r>
                      <a:endParaRPr lang="en-US" sz="1300" dirty="0"/>
                    </a:p>
                  </a:txBody>
                  <a:tcPr/>
                </a:tc>
                <a:tc>
                  <a:txBody>
                    <a:bodyPr/>
                    <a:lstStyle/>
                    <a:p>
                      <a:r>
                        <a:rPr lang="en-US" sz="1300" dirty="0" smtClean="0"/>
                        <a:t>Varies</a:t>
                      </a:r>
                      <a:r>
                        <a:rPr lang="en-US" sz="1300" baseline="0" dirty="0" smtClean="0"/>
                        <a:t> by County</a:t>
                      </a:r>
                      <a:endParaRPr lang="en-US" sz="1300" dirty="0"/>
                    </a:p>
                  </a:txBody>
                  <a:tcPr/>
                </a:tc>
                <a:extLst>
                  <a:ext uri="{0D108BD9-81ED-4DB2-BD59-A6C34878D82A}">
                    <a16:rowId xmlns:a16="http://schemas.microsoft.com/office/drawing/2014/main" val="3916481125"/>
                  </a:ext>
                </a:extLst>
              </a:tr>
              <a:tr h="370840">
                <a:tc>
                  <a:txBody>
                    <a:bodyPr/>
                    <a:lstStyle/>
                    <a:p>
                      <a:r>
                        <a:rPr lang="en-US" sz="1300" dirty="0" smtClean="0"/>
                        <a:t>Source</a:t>
                      </a:r>
                      <a:endParaRPr lang="en-US" sz="1300" dirty="0"/>
                    </a:p>
                  </a:txBody>
                  <a:tcPr/>
                </a:tc>
                <a:tc>
                  <a:txBody>
                    <a:bodyPr/>
                    <a:lstStyle/>
                    <a:p>
                      <a:r>
                        <a:rPr lang="en-US" sz="1300" dirty="0" smtClean="0"/>
                        <a:t>County Assessors</a:t>
                      </a:r>
                      <a:endParaRPr lang="en-US" sz="1300" dirty="0"/>
                    </a:p>
                  </a:txBody>
                  <a:tcPr/>
                </a:tc>
                <a:tc>
                  <a:txBody>
                    <a:bodyPr/>
                    <a:lstStyle/>
                    <a:p>
                      <a:r>
                        <a:rPr lang="en-US" sz="1300" dirty="0" smtClean="0"/>
                        <a:t>County Assessors</a:t>
                      </a:r>
                      <a:endParaRPr lang="en-US" sz="1300" dirty="0"/>
                    </a:p>
                  </a:txBody>
                  <a:tcPr/>
                </a:tc>
                <a:tc>
                  <a:txBody>
                    <a:bodyPr/>
                    <a:lstStyle/>
                    <a:p>
                      <a:r>
                        <a:rPr lang="en-US" sz="1300" dirty="0" smtClean="0"/>
                        <a:t>Assessors, E-911, MLMP</a:t>
                      </a:r>
                      <a:endParaRPr lang="en-US" sz="1300" dirty="0"/>
                    </a:p>
                  </a:txBody>
                  <a:tcPr/>
                </a:tc>
                <a:extLst>
                  <a:ext uri="{0D108BD9-81ED-4DB2-BD59-A6C34878D82A}">
                    <a16:rowId xmlns:a16="http://schemas.microsoft.com/office/drawing/2014/main" val="437871253"/>
                  </a:ext>
                </a:extLst>
              </a:tr>
              <a:tr h="370840">
                <a:tc>
                  <a:txBody>
                    <a:bodyPr/>
                    <a:lstStyle/>
                    <a:p>
                      <a:r>
                        <a:rPr lang="en-US" sz="1300" dirty="0" smtClean="0"/>
                        <a:t>Map System</a:t>
                      </a:r>
                      <a:endParaRPr lang="en-US" sz="1300" dirty="0"/>
                    </a:p>
                  </a:txBody>
                  <a:tcPr/>
                </a:tc>
                <a:tc>
                  <a:txBody>
                    <a:bodyPr/>
                    <a:lstStyle/>
                    <a:p>
                      <a:r>
                        <a:rPr lang="en-US" sz="1300" dirty="0" smtClean="0"/>
                        <a:t>Digital/Manual (80%/20%) </a:t>
                      </a:r>
                      <a:endParaRPr lang="en-US" sz="1300" dirty="0"/>
                    </a:p>
                  </a:txBody>
                  <a:tcPr/>
                </a:tc>
                <a:tc>
                  <a:txBody>
                    <a:bodyPr/>
                    <a:lstStyle/>
                    <a:p>
                      <a:r>
                        <a:rPr lang="en-US" sz="1300" dirty="0" smtClean="0"/>
                        <a:t>Digital (GIS)</a:t>
                      </a:r>
                      <a:endParaRPr lang="en-US" sz="1300" dirty="0"/>
                    </a:p>
                  </a:txBody>
                  <a:tcPr/>
                </a:tc>
                <a:tc>
                  <a:txBody>
                    <a:bodyPr/>
                    <a:lstStyle/>
                    <a:p>
                      <a:r>
                        <a:rPr lang="en-US" sz="1300" dirty="0" smtClean="0"/>
                        <a:t>Digital (GIS)</a:t>
                      </a:r>
                      <a:endParaRPr lang="en-US" sz="1300" dirty="0"/>
                    </a:p>
                  </a:txBody>
                  <a:tcPr/>
                </a:tc>
                <a:extLst>
                  <a:ext uri="{0D108BD9-81ED-4DB2-BD59-A6C34878D82A}">
                    <a16:rowId xmlns:a16="http://schemas.microsoft.com/office/drawing/2014/main" val="1582234570"/>
                  </a:ext>
                </a:extLst>
              </a:tr>
              <a:tr h="370840">
                <a:tc>
                  <a:txBody>
                    <a:bodyPr/>
                    <a:lstStyle/>
                    <a:p>
                      <a:r>
                        <a:rPr lang="en-US" sz="1300" dirty="0" smtClean="0"/>
                        <a:t>Static</a:t>
                      </a:r>
                      <a:r>
                        <a:rPr lang="en-US" sz="1300" baseline="0" dirty="0" smtClean="0"/>
                        <a:t> or Dynamic</a:t>
                      </a:r>
                      <a:endParaRPr lang="en-US" sz="1300" dirty="0"/>
                    </a:p>
                  </a:txBody>
                  <a:tcPr/>
                </a:tc>
                <a:tc>
                  <a:txBody>
                    <a:bodyPr/>
                    <a:lstStyle/>
                    <a:p>
                      <a:r>
                        <a:rPr lang="en-US" sz="1300" dirty="0" smtClean="0"/>
                        <a:t>Static - viewed as paper</a:t>
                      </a:r>
                      <a:r>
                        <a:rPr lang="en-US" sz="1300" baseline="0" dirty="0" smtClean="0"/>
                        <a:t> map or</a:t>
                      </a:r>
                      <a:r>
                        <a:rPr lang="en-US" sz="1300" dirty="0" smtClean="0"/>
                        <a:t> </a:t>
                      </a:r>
                      <a:r>
                        <a:rPr lang="en-US" sz="1300" baseline="0" dirty="0" smtClean="0"/>
                        <a:t>fixed image</a:t>
                      </a:r>
                      <a:endParaRPr lang="en-US" sz="1300" dirty="0"/>
                    </a:p>
                  </a:txBody>
                  <a:tcPr/>
                </a:tc>
                <a:tc>
                  <a:txBody>
                    <a:bodyPr/>
                    <a:lstStyle/>
                    <a:p>
                      <a:r>
                        <a:rPr lang="en-US" sz="1300" dirty="0" smtClean="0"/>
                        <a:t>Dynamic - interactive web maps with online tools </a:t>
                      </a:r>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smtClean="0"/>
                        <a:t>Dynamic - interactive web maps with online tools </a:t>
                      </a:r>
                      <a:endParaRPr lang="en-US" sz="1300" dirty="0"/>
                    </a:p>
                  </a:txBody>
                  <a:tcPr/>
                </a:tc>
                <a:extLst>
                  <a:ext uri="{0D108BD9-81ED-4DB2-BD59-A6C34878D82A}">
                    <a16:rowId xmlns:a16="http://schemas.microsoft.com/office/drawing/2014/main" val="1417832506"/>
                  </a:ext>
                </a:extLst>
              </a:tr>
              <a:tr h="370840">
                <a:tc>
                  <a:txBody>
                    <a:bodyPr/>
                    <a:lstStyle/>
                    <a:p>
                      <a:r>
                        <a:rPr lang="en-US" sz="1300" dirty="0" smtClean="0"/>
                        <a:t>Linkable</a:t>
                      </a:r>
                      <a:r>
                        <a:rPr lang="en-US" sz="1300" baseline="0" dirty="0" smtClean="0"/>
                        <a:t> to IAS</a:t>
                      </a:r>
                      <a:endParaRPr lang="en-US" sz="1300" dirty="0"/>
                    </a:p>
                  </a:txBody>
                  <a:tcPr/>
                </a:tc>
                <a:tc>
                  <a:txBody>
                    <a:bodyPr/>
                    <a:lstStyle/>
                    <a:p>
                      <a:r>
                        <a:rPr lang="en-US" sz="1300" dirty="0" smtClean="0"/>
                        <a:t>No</a:t>
                      </a:r>
                      <a:endParaRPr lang="en-US" sz="1300" dirty="0"/>
                    </a:p>
                  </a:txBody>
                  <a:tcPr/>
                </a:tc>
                <a:tc>
                  <a:txBody>
                    <a:bodyPr/>
                    <a:lstStyle/>
                    <a:p>
                      <a:r>
                        <a:rPr lang="en-US" sz="1300" dirty="0" smtClean="0"/>
                        <a:t>Yes</a:t>
                      </a:r>
                      <a:endParaRPr lang="en-US" sz="1300" dirty="0"/>
                    </a:p>
                  </a:txBody>
                  <a:tcPr/>
                </a:tc>
                <a:tc>
                  <a:txBody>
                    <a:bodyPr/>
                    <a:lstStyle/>
                    <a:p>
                      <a:r>
                        <a:rPr lang="en-US" sz="1300" dirty="0" smtClean="0"/>
                        <a:t>Yes</a:t>
                      </a:r>
                      <a:endParaRPr lang="en-US" sz="1300" dirty="0"/>
                    </a:p>
                  </a:txBody>
                  <a:tcPr/>
                </a:tc>
                <a:extLst>
                  <a:ext uri="{0D108BD9-81ED-4DB2-BD59-A6C34878D82A}">
                    <a16:rowId xmlns:a16="http://schemas.microsoft.com/office/drawing/2014/main" val="2400149260"/>
                  </a:ext>
                </a:extLst>
              </a:tr>
              <a:tr h="370840">
                <a:tc>
                  <a:txBody>
                    <a:bodyPr/>
                    <a:lstStyle/>
                    <a:p>
                      <a:r>
                        <a:rPr lang="en-US" sz="1300" dirty="0" smtClean="0"/>
                        <a:t>Seamless</a:t>
                      </a:r>
                      <a:endParaRPr lang="en-US" sz="1300" dirty="0"/>
                    </a:p>
                  </a:txBody>
                  <a:tcPr/>
                </a:tc>
                <a:tc>
                  <a:txBody>
                    <a:bodyPr/>
                    <a:lstStyle/>
                    <a:p>
                      <a:r>
                        <a:rPr lang="en-US" sz="1300" dirty="0" smtClean="0"/>
                        <a:t>No</a:t>
                      </a:r>
                      <a:endParaRPr lang="en-US" sz="1300" dirty="0"/>
                    </a:p>
                  </a:txBody>
                  <a:tcPr/>
                </a:tc>
                <a:tc>
                  <a:txBody>
                    <a:bodyPr/>
                    <a:lstStyle/>
                    <a:p>
                      <a:r>
                        <a:rPr lang="en-US" sz="1300" dirty="0" smtClean="0"/>
                        <a:t>Yes</a:t>
                      </a:r>
                      <a:endParaRPr lang="en-US" sz="1300" dirty="0"/>
                    </a:p>
                  </a:txBody>
                  <a:tcPr/>
                </a:tc>
                <a:tc>
                  <a:txBody>
                    <a:bodyPr/>
                    <a:lstStyle/>
                    <a:p>
                      <a:r>
                        <a:rPr lang="en-US" sz="1300" dirty="0" smtClean="0"/>
                        <a:t>Yes</a:t>
                      </a:r>
                      <a:endParaRPr lang="en-US" sz="1300" dirty="0"/>
                    </a:p>
                  </a:txBody>
                  <a:tcPr/>
                </a:tc>
                <a:extLst>
                  <a:ext uri="{0D108BD9-81ED-4DB2-BD59-A6C34878D82A}">
                    <a16:rowId xmlns:a16="http://schemas.microsoft.com/office/drawing/2014/main" val="3212080815"/>
                  </a:ext>
                </a:extLst>
              </a:tr>
              <a:tr h="370840">
                <a:tc>
                  <a:txBody>
                    <a:bodyPr/>
                    <a:lstStyle/>
                    <a:p>
                      <a:r>
                        <a:rPr lang="en-US" sz="1300" dirty="0" smtClean="0"/>
                        <a:t>Aerial Photos</a:t>
                      </a:r>
                      <a:endParaRPr lang="en-US" sz="1300" dirty="0"/>
                    </a:p>
                  </a:txBody>
                  <a:tcPr/>
                </a:tc>
                <a:tc>
                  <a:txBody>
                    <a:bodyPr/>
                    <a:lstStyle/>
                    <a:p>
                      <a:r>
                        <a:rPr lang="en-US" sz="1300" i="0" dirty="0" smtClean="0"/>
                        <a:t>No</a:t>
                      </a:r>
                      <a:endParaRPr lang="en-US" sz="1300" i="0" dirty="0"/>
                    </a:p>
                  </a:txBody>
                  <a:tcPr/>
                </a:tc>
                <a:tc>
                  <a:txBody>
                    <a:bodyPr/>
                    <a:lstStyle/>
                    <a:p>
                      <a:r>
                        <a:rPr lang="en-US" sz="1300" i="0" dirty="0" smtClean="0"/>
                        <a:t>Yes</a:t>
                      </a:r>
                      <a:endParaRPr lang="en-US" sz="1300" i="0" dirty="0"/>
                    </a:p>
                  </a:txBody>
                  <a:tcPr/>
                </a:tc>
                <a:tc>
                  <a:txBody>
                    <a:bodyPr/>
                    <a:lstStyle/>
                    <a:p>
                      <a:r>
                        <a:rPr lang="en-US" sz="1300" dirty="0" smtClean="0"/>
                        <a:t>Yes</a:t>
                      </a:r>
                      <a:endParaRPr lang="en-US" sz="1300" dirty="0"/>
                    </a:p>
                  </a:txBody>
                  <a:tcPr/>
                </a:tc>
                <a:extLst>
                  <a:ext uri="{0D108BD9-81ED-4DB2-BD59-A6C34878D82A}">
                    <a16:rowId xmlns:a16="http://schemas.microsoft.com/office/drawing/2014/main" val="2361512233"/>
                  </a:ext>
                </a:extLst>
              </a:tr>
              <a:tr h="370840">
                <a:tc>
                  <a:txBody>
                    <a:bodyPr/>
                    <a:lstStyle/>
                    <a:p>
                      <a:r>
                        <a:rPr lang="en-US" sz="1300" dirty="0" smtClean="0"/>
                        <a:t>Formats</a:t>
                      </a:r>
                      <a:endParaRPr lang="en-US" sz="1300" dirty="0"/>
                    </a:p>
                  </a:txBody>
                  <a:tcPr/>
                </a:tc>
                <a:tc>
                  <a:txBody>
                    <a:bodyPr/>
                    <a:lstStyle/>
                    <a:p>
                      <a:r>
                        <a:rPr lang="en-US" sz="1300" dirty="0" smtClean="0"/>
                        <a:t>Paper or Digital</a:t>
                      </a:r>
                      <a:r>
                        <a:rPr lang="en-US" sz="1300" baseline="0" dirty="0" smtClean="0"/>
                        <a:t> (PDF, TIFF) Print-Ready images</a:t>
                      </a:r>
                      <a:endParaRPr lang="en-US" sz="1300" i="1" dirty="0"/>
                    </a:p>
                  </a:txBody>
                  <a:tcPr/>
                </a:tc>
                <a:tc>
                  <a:txBody>
                    <a:bodyPr/>
                    <a:lstStyle/>
                    <a:p>
                      <a:r>
                        <a:rPr lang="en-US" sz="1300" i="0" dirty="0" smtClean="0"/>
                        <a:t>Web Map Services</a:t>
                      </a:r>
                      <a:endParaRPr lang="en-US" sz="1300" i="0" dirty="0"/>
                    </a:p>
                  </a:txBody>
                  <a:tcPr/>
                </a:tc>
                <a:tc>
                  <a:txBody>
                    <a:bodyPr/>
                    <a:lstStyle/>
                    <a:p>
                      <a:r>
                        <a:rPr lang="en-US" sz="1300" dirty="0" err="1" smtClean="0"/>
                        <a:t>Shapefiles</a:t>
                      </a:r>
                      <a:r>
                        <a:rPr lang="en-US" sz="1300" dirty="0" smtClean="0"/>
                        <a:t>,</a:t>
                      </a:r>
                      <a:r>
                        <a:rPr lang="en-US" sz="1300" baseline="0" dirty="0" smtClean="0"/>
                        <a:t> Geodatabase, CAD Files, Web Map Services</a:t>
                      </a:r>
                      <a:endParaRPr lang="en-US" sz="1300" dirty="0"/>
                    </a:p>
                  </a:txBody>
                  <a:tcPr/>
                </a:tc>
                <a:extLst>
                  <a:ext uri="{0D108BD9-81ED-4DB2-BD59-A6C34878D82A}">
                    <a16:rowId xmlns:a16="http://schemas.microsoft.com/office/drawing/2014/main" val="4233804594"/>
                  </a:ext>
                </a:extLst>
              </a:tr>
            </a:tbl>
          </a:graphicData>
        </a:graphic>
      </p:graphicFrame>
    </p:spTree>
    <p:extLst>
      <p:ext uri="{BB962C8B-B14F-4D97-AF65-F5344CB8AC3E}">
        <p14:creationId xmlns:p14="http://schemas.microsoft.com/office/powerpoint/2010/main" val="30446138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228600" y="1210614"/>
            <a:ext cx="5257800" cy="4961586"/>
          </a:xfrm>
          <a:solidFill>
            <a:schemeClr val="accent1">
              <a:lumMod val="20000"/>
              <a:lumOff val="80000"/>
            </a:schemeClr>
          </a:solidFill>
        </p:spPr>
        <p:txBody>
          <a:bodyPr/>
          <a:lstStyle/>
          <a:p>
            <a:pPr>
              <a:defRPr/>
            </a:pPr>
            <a:r>
              <a:rPr lang="en-US" sz="2000" dirty="0" smtClean="0"/>
              <a:t>Show the property and lot lines, set forth dimensions and/or areas, and other cadastral and cultural features that assessors are required by state law to maintain and publish for the public.</a:t>
            </a:r>
            <a:br>
              <a:rPr lang="en-US" sz="2000" dirty="0" smtClean="0"/>
            </a:br>
            <a:endParaRPr lang="en-US" sz="2000" dirty="0" smtClean="0"/>
          </a:p>
          <a:p>
            <a:pPr>
              <a:defRPr/>
            </a:pPr>
            <a:r>
              <a:rPr lang="en-US" sz="2000" dirty="0" smtClean="0"/>
              <a:t>Created by either </a:t>
            </a:r>
            <a:r>
              <a:rPr lang="en-US" sz="2000" i="1" dirty="0" smtClean="0"/>
              <a:t>manual</a:t>
            </a:r>
            <a:r>
              <a:rPr lang="en-US" sz="2000" dirty="0" smtClean="0"/>
              <a:t> or </a:t>
            </a:r>
            <a:r>
              <a:rPr lang="en-US" sz="2000" i="1" dirty="0" smtClean="0"/>
              <a:t>automated</a:t>
            </a:r>
            <a:r>
              <a:rPr lang="en-US" sz="2000" dirty="0" smtClean="0"/>
              <a:t> methods in accordance with 189-3 standards approved by the Property Valuation Training and Procedures Commission  </a:t>
            </a:r>
          </a:p>
          <a:p>
            <a:pPr lvl="1">
              <a:defRPr/>
            </a:pPr>
            <a:r>
              <a:rPr lang="en-US" sz="1800" dirty="0" smtClean="0">
                <a:ea typeface="+mn-ea"/>
                <a:cs typeface="+mn-cs"/>
              </a:rPr>
              <a:t>Cartographic Design / Layout Specifications</a:t>
            </a:r>
          </a:p>
          <a:p>
            <a:pPr lvl="1">
              <a:defRPr/>
            </a:pPr>
            <a:r>
              <a:rPr lang="en-US" sz="1800" dirty="0" smtClean="0">
                <a:ea typeface="+mn-ea"/>
                <a:cs typeface="+mn-cs"/>
              </a:rPr>
              <a:t>Map Content</a:t>
            </a:r>
          </a:p>
          <a:p>
            <a:pPr lvl="1">
              <a:defRPr/>
            </a:pPr>
            <a:r>
              <a:rPr lang="en-US" sz="1800" dirty="0" smtClean="0">
                <a:ea typeface="+mn-ea"/>
                <a:cs typeface="+mn-cs"/>
              </a:rPr>
              <a:t>Maintenance Procedures / Map Currency</a:t>
            </a:r>
          </a:p>
          <a:p>
            <a:pPr lvl="1">
              <a:defRPr/>
            </a:pPr>
            <a:r>
              <a:rPr lang="en-US" sz="1800" dirty="0" smtClean="0">
                <a:ea typeface="+mn-ea"/>
                <a:cs typeface="+mn-cs"/>
              </a:rPr>
              <a:t>Submission Requirements / County Monitoring</a:t>
            </a:r>
          </a:p>
          <a:p>
            <a:pPr lvl="1">
              <a:buFontTx/>
              <a:buNone/>
              <a:defRPr/>
            </a:pPr>
            <a:endParaRPr lang="en-US" sz="1600" dirty="0" smtClean="0">
              <a:ea typeface="+mn-ea"/>
              <a:cs typeface="+mn-cs"/>
            </a:endParaRPr>
          </a:p>
        </p:txBody>
      </p:sp>
      <p:sp>
        <p:nvSpPr>
          <p:cNvPr id="5124"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smtClean="0">
                <a:solidFill>
                  <a:schemeClr val="bg1"/>
                </a:solidFill>
              </a:rPr>
              <a:t>WVAGP Tax Map Workshop</a:t>
            </a:r>
          </a:p>
        </p:txBody>
      </p:sp>
      <p:sp>
        <p:nvSpPr>
          <p:cNvPr id="512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69CA80-622E-4905-BDCD-E683B6603B57}" type="slidenum">
              <a:rPr lang="en-US" altLang="en-US">
                <a:solidFill>
                  <a:schemeClr val="bg1"/>
                </a:solidFill>
              </a:rPr>
              <a:pPr/>
              <a:t>44</a:t>
            </a:fld>
            <a:endParaRPr lang="en-US" altLang="en-US">
              <a:solidFill>
                <a:schemeClr val="bg1"/>
              </a:solidFill>
            </a:endParaRPr>
          </a:p>
        </p:txBody>
      </p:sp>
      <p:pic>
        <p:nvPicPr>
          <p:cNvPr id="12" name="Picture 6" descr="C:\gis_data\tax\Powerpoint\scanned_tax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295400"/>
            <a:ext cx="3200400" cy="4800600"/>
          </a:xfrm>
          <a:prstGeom prst="rect">
            <a:avLst/>
          </a:prstGeom>
          <a:solidFill>
            <a:srgbClr val="D9FFD9"/>
          </a:solidFill>
          <a:ln w="9525">
            <a:solidFill>
              <a:schemeClr val="tx1"/>
            </a:solidFill>
            <a:miter lim="800000"/>
            <a:headEnd/>
            <a:tailEnd/>
          </a:ln>
        </p:spPr>
      </p:pic>
      <p:sp>
        <p:nvSpPr>
          <p:cNvPr id="9"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Finished Tax Map Standard 189-3</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226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21" name="Text Box 5"/>
          <p:cNvSpPr txBox="1">
            <a:spLocks noChangeArrowheads="1"/>
          </p:cNvSpPr>
          <p:nvPr/>
        </p:nvSpPr>
        <p:spPr bwMode="auto">
          <a:xfrm>
            <a:off x="2743200" y="1066800"/>
            <a:ext cx="184150" cy="457200"/>
          </a:xfrm>
          <a:prstGeom prst="rect">
            <a:avLst/>
          </a:prstGeom>
          <a:noFill/>
          <a:ln w="9525">
            <a:noFill/>
            <a:miter lim="800000"/>
            <a:headEnd/>
            <a:tailEnd/>
          </a:ln>
          <a:effectLst/>
        </p:spPr>
        <p:txBody>
          <a:bodyPr wrap="none">
            <a:spAutoFit/>
          </a:bodyPr>
          <a:lstStyle/>
          <a:p>
            <a:endParaRPr lang="en-US"/>
          </a:p>
        </p:txBody>
      </p:sp>
      <p:pic>
        <p:nvPicPr>
          <p:cNvPr id="470022" name="Picture 6" descr="C:\gis_data\tax\Powerpoint\scanned_tax_map.jpg"/>
          <p:cNvPicPr>
            <a:picLocks noChangeAspect="1" noChangeArrowheads="1"/>
          </p:cNvPicPr>
          <p:nvPr/>
        </p:nvPicPr>
        <p:blipFill>
          <a:blip r:embed="rId3"/>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23" name="Picture 7" descr="C:\gis_data\tax\Powerpoint\digitized_parcels.jpg"/>
          <p:cNvPicPr>
            <a:picLocks noChangeAspect="1" noChangeArrowheads="1"/>
          </p:cNvPicPr>
          <p:nvPr/>
        </p:nvPicPr>
        <p:blipFill>
          <a:blip r:embed="rId4"/>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24" name="Picture 8" descr="C:\gis_data\tax\Powerpoint\digitized_parcels_id.jpg"/>
          <p:cNvPicPr>
            <a:picLocks noChangeAspect="1" noChangeArrowheads="1"/>
          </p:cNvPicPr>
          <p:nvPr/>
        </p:nvPicPr>
        <p:blipFill>
          <a:blip r:embed="rId5"/>
          <a:srcRect/>
          <a:stretch>
            <a:fillRect/>
          </a:stretch>
        </p:blipFill>
        <p:spPr bwMode="auto">
          <a:xfrm>
            <a:off x="5257800" y="992187"/>
            <a:ext cx="3656013" cy="5484813"/>
          </a:xfrm>
          <a:prstGeom prst="rect">
            <a:avLst/>
          </a:prstGeom>
          <a:noFill/>
          <a:ln w="9525">
            <a:solidFill>
              <a:schemeClr val="tx1"/>
            </a:solidFill>
            <a:miter lim="800000"/>
            <a:headEnd/>
            <a:tailEnd/>
          </a:ln>
        </p:spPr>
      </p:pic>
      <p:sp>
        <p:nvSpPr>
          <p:cNvPr id="470025" name="Text Box 9"/>
          <p:cNvSpPr txBox="1">
            <a:spLocks noChangeArrowheads="1"/>
          </p:cNvSpPr>
          <p:nvPr/>
        </p:nvSpPr>
        <p:spPr bwMode="auto">
          <a:xfrm>
            <a:off x="609600" y="1057930"/>
            <a:ext cx="3962400" cy="396875"/>
          </a:xfrm>
          <a:prstGeom prst="rect">
            <a:avLst/>
          </a:prstGeom>
          <a:noFill/>
          <a:ln w="9525">
            <a:noFill/>
            <a:miter lim="800000"/>
            <a:headEnd/>
            <a:tailEnd/>
          </a:ln>
          <a:effectLst/>
        </p:spPr>
        <p:txBody>
          <a:bodyPr>
            <a:spAutoFit/>
          </a:bodyPr>
          <a:lstStyle/>
          <a:p>
            <a:pPr algn="l">
              <a:spcBef>
                <a:spcPct val="50000"/>
              </a:spcBef>
            </a:pPr>
            <a:r>
              <a:rPr lang="en-US" sz="2000" b="1" i="1" dirty="0">
                <a:latin typeface="Arial" charset="0"/>
              </a:rPr>
              <a:t>Parcel Related Features</a:t>
            </a:r>
          </a:p>
        </p:txBody>
      </p:sp>
      <p:sp>
        <p:nvSpPr>
          <p:cNvPr id="470026" name="Text Box 10"/>
          <p:cNvSpPr txBox="1">
            <a:spLocks noChangeArrowheads="1"/>
          </p:cNvSpPr>
          <p:nvPr/>
        </p:nvSpPr>
        <p:spPr bwMode="auto">
          <a:xfrm>
            <a:off x="609600" y="1438930"/>
            <a:ext cx="2895600" cy="336550"/>
          </a:xfrm>
          <a:prstGeom prst="rect">
            <a:avLst/>
          </a:prstGeom>
          <a:noFill/>
          <a:ln w="9525">
            <a:noFill/>
            <a:miter lim="800000"/>
            <a:headEnd/>
            <a:tailEnd/>
          </a:ln>
          <a:effectLst/>
        </p:spPr>
        <p:txBody>
          <a:bodyPr>
            <a:spAutoFit/>
          </a:bodyPr>
          <a:lstStyle/>
          <a:p>
            <a:pPr algn="l">
              <a:spcBef>
                <a:spcPct val="50000"/>
              </a:spcBef>
              <a:buFontTx/>
              <a:buChar char="•"/>
            </a:pPr>
            <a:r>
              <a:rPr lang="en-US" sz="1600" dirty="0" smtClean="0">
                <a:latin typeface="Arial" charset="0"/>
              </a:rPr>
              <a:t> Geo-Referenced </a:t>
            </a:r>
            <a:r>
              <a:rPr lang="en-US" sz="1600" dirty="0">
                <a:latin typeface="Arial" charset="0"/>
              </a:rPr>
              <a:t>Tax Map</a:t>
            </a:r>
          </a:p>
        </p:txBody>
      </p:sp>
      <p:sp>
        <p:nvSpPr>
          <p:cNvPr id="470027" name="Text Box 11"/>
          <p:cNvSpPr txBox="1">
            <a:spLocks noChangeArrowheads="1"/>
          </p:cNvSpPr>
          <p:nvPr/>
        </p:nvSpPr>
        <p:spPr bwMode="auto">
          <a:xfrm>
            <a:off x="609600" y="1743730"/>
            <a:ext cx="3733800" cy="338554"/>
          </a:xfrm>
          <a:prstGeom prst="rect">
            <a:avLst/>
          </a:prstGeom>
          <a:noFill/>
          <a:ln w="9525">
            <a:noFill/>
            <a:miter lim="800000"/>
            <a:headEnd/>
            <a:tailEnd/>
          </a:ln>
          <a:effectLst/>
        </p:spPr>
        <p:txBody>
          <a:bodyPr wrap="square">
            <a:spAutoFit/>
          </a:bodyPr>
          <a:lstStyle/>
          <a:p>
            <a:pPr algn="l">
              <a:spcBef>
                <a:spcPct val="50000"/>
              </a:spcBef>
              <a:buFontTx/>
              <a:buChar char="•"/>
            </a:pPr>
            <a:r>
              <a:rPr lang="en-US" sz="1600" dirty="0" smtClean="0">
                <a:latin typeface="Arial" charset="0"/>
              </a:rPr>
              <a:t> </a:t>
            </a:r>
            <a:r>
              <a:rPr lang="en-US" sz="1600" b="1" dirty="0" smtClean="0">
                <a:solidFill>
                  <a:srgbClr val="FF0000"/>
                </a:solidFill>
                <a:latin typeface="Arial" charset="0"/>
              </a:rPr>
              <a:t>PARCEL BOUNDARY</a:t>
            </a:r>
            <a:r>
              <a:rPr lang="en-US" sz="1600" dirty="0" smtClean="0">
                <a:latin typeface="Arial" charset="0"/>
              </a:rPr>
              <a:t>(</a:t>
            </a:r>
            <a:r>
              <a:rPr lang="en-US" sz="1600" i="1" dirty="0" err="1" smtClean="0">
                <a:latin typeface="Arial" charset="0"/>
              </a:rPr>
              <a:t>Shapefiles</a:t>
            </a:r>
            <a:r>
              <a:rPr lang="en-US" sz="1600" dirty="0" smtClean="0">
                <a:latin typeface="Arial" charset="0"/>
              </a:rPr>
              <a:t>)</a:t>
            </a:r>
            <a:endParaRPr lang="en-US" sz="1600" dirty="0">
              <a:latin typeface="Arial" charset="0"/>
            </a:endParaRPr>
          </a:p>
        </p:txBody>
      </p:sp>
      <p:sp>
        <p:nvSpPr>
          <p:cNvPr id="470028" name="Text Box 12"/>
          <p:cNvSpPr txBox="1">
            <a:spLocks noChangeArrowheads="1"/>
          </p:cNvSpPr>
          <p:nvPr/>
        </p:nvSpPr>
        <p:spPr bwMode="auto">
          <a:xfrm>
            <a:off x="609600" y="2048530"/>
            <a:ext cx="1981200" cy="338554"/>
          </a:xfrm>
          <a:prstGeom prst="rect">
            <a:avLst/>
          </a:prstGeom>
          <a:noFill/>
          <a:ln w="9525">
            <a:noFill/>
            <a:miter lim="800000"/>
            <a:headEnd/>
            <a:tailEnd/>
          </a:ln>
          <a:effectLst/>
        </p:spPr>
        <p:txBody>
          <a:bodyPr>
            <a:spAutoFit/>
          </a:bodyPr>
          <a:lstStyle/>
          <a:p>
            <a:pPr algn="l">
              <a:spcBef>
                <a:spcPct val="50000"/>
              </a:spcBef>
              <a:buFontTx/>
              <a:buChar char="•"/>
            </a:pPr>
            <a:r>
              <a:rPr lang="en-US" sz="1600" dirty="0" smtClean="0">
                <a:latin typeface="Arial" charset="0"/>
              </a:rPr>
              <a:t> Parcel ID Label </a:t>
            </a:r>
            <a:endParaRPr lang="en-US" sz="1600" dirty="0">
              <a:latin typeface="Arial" charset="0"/>
            </a:endParaRPr>
          </a:p>
        </p:txBody>
      </p:sp>
      <p:sp>
        <p:nvSpPr>
          <p:cNvPr id="470029" name="Text Box 13"/>
          <p:cNvSpPr txBox="1">
            <a:spLocks noChangeArrowheads="1"/>
          </p:cNvSpPr>
          <p:nvPr/>
        </p:nvSpPr>
        <p:spPr bwMode="auto">
          <a:xfrm>
            <a:off x="609600" y="2353330"/>
            <a:ext cx="3429000" cy="336550"/>
          </a:xfrm>
          <a:prstGeom prst="rect">
            <a:avLst/>
          </a:prstGeom>
          <a:noFill/>
          <a:ln w="9525">
            <a:noFill/>
            <a:miter lim="800000"/>
            <a:headEnd/>
            <a:tailEnd/>
          </a:ln>
          <a:effectLst/>
        </p:spPr>
        <p:txBody>
          <a:bodyPr>
            <a:spAutoFit/>
          </a:bodyPr>
          <a:lstStyle/>
          <a:p>
            <a:pPr algn="l">
              <a:spcBef>
                <a:spcPct val="50000"/>
              </a:spcBef>
              <a:buFontTx/>
              <a:buChar char="•"/>
            </a:pPr>
            <a:r>
              <a:rPr lang="en-US" sz="1600" dirty="0" smtClean="0">
                <a:latin typeface="Arial" charset="0"/>
              </a:rPr>
              <a:t> Interior </a:t>
            </a:r>
            <a:r>
              <a:rPr lang="en-US" sz="1600" dirty="0">
                <a:latin typeface="Arial" charset="0"/>
              </a:rPr>
              <a:t>Lot Lines and IDs</a:t>
            </a:r>
            <a:endParaRPr lang="en-US" sz="2800" dirty="0"/>
          </a:p>
        </p:txBody>
      </p:sp>
      <p:sp>
        <p:nvSpPr>
          <p:cNvPr id="470030" name="Text Box 14"/>
          <p:cNvSpPr txBox="1">
            <a:spLocks noChangeArrowheads="1"/>
          </p:cNvSpPr>
          <p:nvPr/>
        </p:nvSpPr>
        <p:spPr bwMode="auto">
          <a:xfrm>
            <a:off x="609600" y="2962930"/>
            <a:ext cx="3565358" cy="338554"/>
          </a:xfrm>
          <a:prstGeom prst="rect">
            <a:avLst/>
          </a:prstGeom>
          <a:noFill/>
          <a:ln w="9525">
            <a:noFill/>
            <a:miter lim="800000"/>
            <a:headEnd/>
            <a:tailEnd/>
          </a:ln>
          <a:effectLst/>
        </p:spPr>
        <p:txBody>
          <a:bodyPr wrap="square">
            <a:spAutoFit/>
          </a:bodyPr>
          <a:lstStyle/>
          <a:p>
            <a:pPr algn="l">
              <a:spcBef>
                <a:spcPct val="50000"/>
              </a:spcBef>
              <a:buFontTx/>
              <a:buChar char="•"/>
            </a:pPr>
            <a:r>
              <a:rPr lang="en-US" sz="1600" dirty="0" smtClean="0">
                <a:latin typeface="Arial" charset="0"/>
              </a:rPr>
              <a:t> Parcel Dimension/Acre Annotation</a:t>
            </a:r>
            <a:endParaRPr lang="en-US" sz="1600" dirty="0">
              <a:latin typeface="Arial" charset="0"/>
            </a:endParaRPr>
          </a:p>
        </p:txBody>
      </p:sp>
      <p:sp>
        <p:nvSpPr>
          <p:cNvPr id="470031" name="Text Box 15"/>
          <p:cNvSpPr txBox="1">
            <a:spLocks noChangeArrowheads="1"/>
          </p:cNvSpPr>
          <p:nvPr/>
        </p:nvSpPr>
        <p:spPr bwMode="auto">
          <a:xfrm>
            <a:off x="609600" y="2658130"/>
            <a:ext cx="3429000" cy="338554"/>
          </a:xfrm>
          <a:prstGeom prst="rect">
            <a:avLst/>
          </a:prstGeom>
          <a:noFill/>
          <a:ln w="9525">
            <a:noFill/>
            <a:miter lim="800000"/>
            <a:headEnd/>
            <a:tailEnd/>
          </a:ln>
          <a:effectLst/>
        </p:spPr>
        <p:txBody>
          <a:bodyPr wrap="square">
            <a:spAutoFit/>
          </a:bodyPr>
          <a:lstStyle/>
          <a:p>
            <a:pPr algn="l">
              <a:buFontTx/>
              <a:buChar char="•"/>
            </a:pPr>
            <a:r>
              <a:rPr lang="en-US" sz="1600" dirty="0" smtClean="0">
                <a:latin typeface="Arial" charset="0"/>
              </a:rPr>
              <a:t> Land </a:t>
            </a:r>
            <a:r>
              <a:rPr lang="en-US" sz="1600" dirty="0">
                <a:latin typeface="Arial" charset="0"/>
              </a:rPr>
              <a:t>Hooks and Buildings</a:t>
            </a:r>
          </a:p>
        </p:txBody>
      </p:sp>
      <p:sp>
        <p:nvSpPr>
          <p:cNvPr id="470032" name="Text Box 16"/>
          <p:cNvSpPr txBox="1">
            <a:spLocks noChangeArrowheads="1"/>
          </p:cNvSpPr>
          <p:nvPr/>
        </p:nvSpPr>
        <p:spPr bwMode="auto">
          <a:xfrm>
            <a:off x="609600" y="3364314"/>
            <a:ext cx="3124200" cy="366713"/>
          </a:xfrm>
          <a:prstGeom prst="rect">
            <a:avLst/>
          </a:prstGeom>
          <a:noFill/>
          <a:ln w="9525">
            <a:noFill/>
            <a:miter lim="800000"/>
            <a:headEnd/>
            <a:tailEnd/>
          </a:ln>
          <a:effectLst/>
        </p:spPr>
        <p:txBody>
          <a:bodyPr>
            <a:spAutoFit/>
          </a:bodyPr>
          <a:lstStyle/>
          <a:p>
            <a:pPr algn="l">
              <a:spcBef>
                <a:spcPct val="50000"/>
              </a:spcBef>
            </a:pPr>
            <a:r>
              <a:rPr lang="en-US" sz="1800" b="1" i="1" dirty="0">
                <a:latin typeface="Arial" charset="0"/>
              </a:rPr>
              <a:t>Reference Datasets</a:t>
            </a:r>
          </a:p>
        </p:txBody>
      </p:sp>
      <p:pic>
        <p:nvPicPr>
          <p:cNvPr id="470033" name="Picture 17" descr="C:\gis_data\tax\Powerpoint\digitized_lots_.jpg"/>
          <p:cNvPicPr>
            <a:picLocks noChangeAspect="1" noChangeArrowheads="1"/>
          </p:cNvPicPr>
          <p:nvPr/>
        </p:nvPicPr>
        <p:blipFill>
          <a:blip r:embed="rId6"/>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34" name="Picture 18" descr="C:\gis_data\tax\Powerpoint\digitized_hooks.jpg"/>
          <p:cNvPicPr>
            <a:picLocks noChangeAspect="1" noChangeArrowheads="1"/>
          </p:cNvPicPr>
          <p:nvPr/>
        </p:nvPicPr>
        <p:blipFill>
          <a:blip r:embed="rId7"/>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35" name="Picture 19" descr="C:\gis_data\tax\Powerpoint\digitized_dimensions.jpg"/>
          <p:cNvPicPr>
            <a:picLocks noChangeAspect="1" noChangeArrowheads="1"/>
          </p:cNvPicPr>
          <p:nvPr/>
        </p:nvPicPr>
        <p:blipFill>
          <a:blip r:embed="rId8"/>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36" name="Picture 20" descr="C:\gis_data\tax\Powerpoint\digitized_ext_layers.jpg"/>
          <p:cNvPicPr>
            <a:picLocks noChangeAspect="1" noChangeArrowheads="1"/>
          </p:cNvPicPr>
          <p:nvPr/>
        </p:nvPicPr>
        <p:blipFill>
          <a:blip r:embed="rId9"/>
          <a:srcRect/>
          <a:stretch>
            <a:fillRect/>
          </a:stretch>
        </p:blipFill>
        <p:spPr bwMode="auto">
          <a:xfrm>
            <a:off x="5257800" y="992187"/>
            <a:ext cx="3656013" cy="5484813"/>
          </a:xfrm>
          <a:prstGeom prst="rect">
            <a:avLst/>
          </a:prstGeom>
          <a:noFill/>
          <a:ln w="9525">
            <a:solidFill>
              <a:schemeClr val="tx1"/>
            </a:solidFill>
            <a:miter lim="800000"/>
            <a:headEnd/>
            <a:tailEnd/>
          </a:ln>
        </p:spPr>
      </p:pic>
      <p:sp>
        <p:nvSpPr>
          <p:cNvPr id="470037" name="Text Box 21"/>
          <p:cNvSpPr txBox="1">
            <a:spLocks noChangeArrowheads="1"/>
          </p:cNvSpPr>
          <p:nvPr/>
        </p:nvSpPr>
        <p:spPr bwMode="auto">
          <a:xfrm>
            <a:off x="685800" y="3973914"/>
            <a:ext cx="2045625" cy="338554"/>
          </a:xfrm>
          <a:prstGeom prst="rect">
            <a:avLst/>
          </a:prstGeom>
          <a:noFill/>
          <a:ln w="9525">
            <a:noFill/>
            <a:miter lim="800000"/>
            <a:headEnd/>
            <a:tailEnd/>
          </a:ln>
          <a:effectLst/>
        </p:spPr>
        <p:txBody>
          <a:bodyPr wrap="none">
            <a:spAutoFit/>
          </a:bodyPr>
          <a:lstStyle/>
          <a:p>
            <a:pPr algn="l">
              <a:buFontTx/>
              <a:buChar char="•"/>
            </a:pPr>
            <a:r>
              <a:rPr lang="en-US" sz="1600" dirty="0" smtClean="0">
                <a:latin typeface="Arial" charset="0"/>
              </a:rPr>
              <a:t> Aerial </a:t>
            </a:r>
            <a:r>
              <a:rPr lang="en-US" sz="1600" dirty="0">
                <a:latin typeface="Arial" charset="0"/>
              </a:rPr>
              <a:t>Photography</a:t>
            </a:r>
          </a:p>
        </p:txBody>
      </p:sp>
      <p:sp>
        <p:nvSpPr>
          <p:cNvPr id="470038" name="Text Box 22"/>
          <p:cNvSpPr txBox="1">
            <a:spLocks noChangeArrowheads="1"/>
          </p:cNvSpPr>
          <p:nvPr/>
        </p:nvSpPr>
        <p:spPr bwMode="auto">
          <a:xfrm>
            <a:off x="685800" y="3669114"/>
            <a:ext cx="2474139" cy="338554"/>
          </a:xfrm>
          <a:prstGeom prst="rect">
            <a:avLst/>
          </a:prstGeom>
          <a:noFill/>
          <a:ln w="9525">
            <a:noFill/>
            <a:miter lim="800000"/>
            <a:headEnd/>
            <a:tailEnd/>
          </a:ln>
          <a:effectLst/>
        </p:spPr>
        <p:txBody>
          <a:bodyPr wrap="none">
            <a:spAutoFit/>
          </a:bodyPr>
          <a:lstStyle/>
          <a:p>
            <a:pPr algn="l">
              <a:buFontTx/>
              <a:buChar char="•"/>
            </a:pPr>
            <a:r>
              <a:rPr lang="en-US" sz="1600" dirty="0" smtClean="0">
                <a:latin typeface="Arial" charset="0"/>
              </a:rPr>
              <a:t> Road </a:t>
            </a:r>
            <a:r>
              <a:rPr lang="en-US" sz="1600" dirty="0">
                <a:latin typeface="Arial" charset="0"/>
              </a:rPr>
              <a:t>and Water Layers</a:t>
            </a:r>
          </a:p>
        </p:txBody>
      </p:sp>
      <p:pic>
        <p:nvPicPr>
          <p:cNvPr id="470039" name="Picture 23" descr="C:\gis_data\tax\Powerpoint\digitized_doqq.jpg"/>
          <p:cNvPicPr>
            <a:picLocks noChangeAspect="1" noChangeArrowheads="1"/>
          </p:cNvPicPr>
          <p:nvPr/>
        </p:nvPicPr>
        <p:blipFill>
          <a:blip r:embed="rId10"/>
          <a:srcRect/>
          <a:stretch>
            <a:fillRect/>
          </a:stretch>
        </p:blipFill>
        <p:spPr bwMode="auto">
          <a:xfrm>
            <a:off x="5257800" y="992187"/>
            <a:ext cx="3656013" cy="5484813"/>
          </a:xfrm>
          <a:prstGeom prst="rect">
            <a:avLst/>
          </a:prstGeom>
          <a:noFill/>
          <a:ln w="9525">
            <a:solidFill>
              <a:schemeClr val="tx1"/>
            </a:solidFill>
            <a:miter lim="800000"/>
            <a:headEnd/>
            <a:tailEnd/>
          </a:ln>
        </p:spPr>
      </p:pic>
      <p:sp>
        <p:nvSpPr>
          <p:cNvPr id="28"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Digital Tax Map Products</a:t>
            </a:r>
            <a:endParaRPr lang="en-US" dirty="0">
              <a:solidFill>
                <a:schemeClr val="bg1"/>
              </a:solidFill>
              <a:latin typeface="Arial" panose="020B0604020202020204" pitchFamily="34" charset="0"/>
              <a:cs typeface="Arial" panose="020B0604020202020204" pitchFamily="34" charset="0"/>
            </a:endParaRPr>
          </a:p>
        </p:txBody>
      </p:sp>
      <p:sp>
        <p:nvSpPr>
          <p:cNvPr id="29" name="Text Box 14"/>
          <p:cNvSpPr txBox="1">
            <a:spLocks noChangeArrowheads="1"/>
          </p:cNvSpPr>
          <p:nvPr/>
        </p:nvSpPr>
        <p:spPr bwMode="auto">
          <a:xfrm>
            <a:off x="450139" y="5362234"/>
            <a:ext cx="4014622" cy="584775"/>
          </a:xfrm>
          <a:prstGeom prst="rect">
            <a:avLst/>
          </a:prstGeom>
          <a:noFill/>
          <a:ln w="9525">
            <a:noFill/>
            <a:miter lim="800000"/>
            <a:headEnd/>
            <a:tailEnd/>
          </a:ln>
          <a:effectLst/>
        </p:spPr>
        <p:txBody>
          <a:bodyPr wrap="square">
            <a:spAutoFit/>
          </a:bodyPr>
          <a:lstStyle/>
          <a:p>
            <a:pPr algn="ctr">
              <a:spcBef>
                <a:spcPct val="50000"/>
              </a:spcBef>
              <a:buFontTx/>
              <a:buChar char="•"/>
            </a:pPr>
            <a:r>
              <a:rPr lang="en-US" sz="1600" b="1" dirty="0" smtClean="0">
                <a:solidFill>
                  <a:srgbClr val="FF0000"/>
                </a:solidFill>
                <a:latin typeface="Arial" charset="0"/>
              </a:rPr>
              <a:t> FULL or FINISHED DIGITAL TAX MAP                 </a:t>
            </a:r>
            <a:r>
              <a:rPr lang="en-US" sz="1600" dirty="0" smtClean="0">
                <a:latin typeface="Arial" charset="0"/>
              </a:rPr>
              <a:t>       (</a:t>
            </a:r>
            <a:r>
              <a:rPr lang="en-US" sz="1600" i="1" dirty="0" smtClean="0">
                <a:latin typeface="Arial" charset="0"/>
              </a:rPr>
              <a:t>Web Map or Static TIFF/PDF</a:t>
            </a:r>
            <a:r>
              <a:rPr lang="en-US" sz="1600" dirty="0" smtClean="0">
                <a:latin typeface="Arial" charset="0"/>
              </a:rPr>
              <a:t>)</a:t>
            </a:r>
            <a:endParaRPr lang="en-US" sz="1600" dirty="0">
              <a:latin typeface="Arial" charset="0"/>
            </a:endParaRPr>
          </a:p>
        </p:txBody>
      </p:sp>
      <p:sp>
        <p:nvSpPr>
          <p:cNvPr id="7" name="Down Arrow 6"/>
          <p:cNvSpPr/>
          <p:nvPr/>
        </p:nvSpPr>
        <p:spPr>
          <a:xfrm>
            <a:off x="2045368" y="4595214"/>
            <a:ext cx="216569" cy="62564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830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0027"/>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470023"/>
                                        </p:tgtEl>
                                        <p:attrNameLst>
                                          <p:attrName>style.visibility</p:attrName>
                                        </p:attrNameLst>
                                      </p:cBhvr>
                                      <p:to>
                                        <p:strVal val="visible"/>
                                      </p:to>
                                    </p:set>
                                    <p:animEffect transition="in" filter="wipe(left)">
                                      <p:cBhvr>
                                        <p:cTn id="10" dur="500"/>
                                        <p:tgtEl>
                                          <p:spTgt spid="4700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70028"/>
                                        </p:tgtEl>
                                        <p:attrNameLst>
                                          <p:attrName>style.visibility</p:attrName>
                                        </p:attrNameLst>
                                      </p:cBhvr>
                                      <p:to>
                                        <p:strVal val="visible"/>
                                      </p:to>
                                    </p:set>
                                  </p:childTnLst>
                                </p:cTn>
                              </p:par>
                            </p:childTnLst>
                          </p:cTn>
                        </p:par>
                        <p:par>
                          <p:cTn id="15" fill="hold">
                            <p:stCondLst>
                              <p:cond delay="500"/>
                            </p:stCondLst>
                            <p:childTnLst>
                              <p:par>
                                <p:cTn id="16" presetID="14" presetClass="entr" presetSubtype="5" fill="hold" nodeType="afterEffect">
                                  <p:stCondLst>
                                    <p:cond delay="0"/>
                                  </p:stCondLst>
                                  <p:childTnLst>
                                    <p:set>
                                      <p:cBhvr>
                                        <p:cTn id="17" dur="1" fill="hold">
                                          <p:stCondLst>
                                            <p:cond delay="0"/>
                                          </p:stCondLst>
                                        </p:cTn>
                                        <p:tgtEl>
                                          <p:spTgt spid="470024"/>
                                        </p:tgtEl>
                                        <p:attrNameLst>
                                          <p:attrName>style.visibility</p:attrName>
                                        </p:attrNameLst>
                                      </p:cBhvr>
                                      <p:to>
                                        <p:strVal val="visible"/>
                                      </p:to>
                                    </p:set>
                                    <p:animEffect transition="in" filter="randombar(vertical)">
                                      <p:cBhvr>
                                        <p:cTn id="18" dur="500"/>
                                        <p:tgtEl>
                                          <p:spTgt spid="4700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70029"/>
                                        </p:tgtEl>
                                        <p:attrNameLst>
                                          <p:attrName>style.visibility</p:attrName>
                                        </p:attrNameLst>
                                      </p:cBhvr>
                                      <p:to>
                                        <p:strVal val="visible"/>
                                      </p:to>
                                    </p:set>
                                  </p:childTnLst>
                                </p:cTn>
                              </p:par>
                            </p:childTnLst>
                          </p:cTn>
                        </p:par>
                        <p:par>
                          <p:cTn id="23" fill="hold">
                            <p:stCondLst>
                              <p:cond delay="500"/>
                            </p:stCondLst>
                            <p:childTnLst>
                              <p:par>
                                <p:cTn id="24" presetID="18" presetClass="entr" presetSubtype="6" fill="hold" nodeType="afterEffect">
                                  <p:stCondLst>
                                    <p:cond delay="0"/>
                                  </p:stCondLst>
                                  <p:childTnLst>
                                    <p:set>
                                      <p:cBhvr>
                                        <p:cTn id="25" dur="1" fill="hold">
                                          <p:stCondLst>
                                            <p:cond delay="0"/>
                                          </p:stCondLst>
                                        </p:cTn>
                                        <p:tgtEl>
                                          <p:spTgt spid="470033"/>
                                        </p:tgtEl>
                                        <p:attrNameLst>
                                          <p:attrName>style.visibility</p:attrName>
                                        </p:attrNameLst>
                                      </p:cBhvr>
                                      <p:to>
                                        <p:strVal val="visible"/>
                                      </p:to>
                                    </p:set>
                                    <p:animEffect transition="in" filter="strips(downRight)">
                                      <p:cBhvr>
                                        <p:cTn id="26" dur="500"/>
                                        <p:tgtEl>
                                          <p:spTgt spid="47003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70031"/>
                                        </p:tgtEl>
                                        <p:attrNameLst>
                                          <p:attrName>style.visibility</p:attrName>
                                        </p:attrNameLst>
                                      </p:cBhvr>
                                      <p:to>
                                        <p:strVal val="visible"/>
                                      </p:to>
                                    </p:set>
                                  </p:childTnLst>
                                </p:cTn>
                              </p:par>
                            </p:childTnLst>
                          </p:cTn>
                        </p:par>
                        <p:par>
                          <p:cTn id="31" fill="hold">
                            <p:stCondLst>
                              <p:cond delay="500"/>
                            </p:stCondLst>
                            <p:childTnLst>
                              <p:par>
                                <p:cTn id="32" presetID="3" presetClass="entr" presetSubtype="5" fill="hold" nodeType="afterEffect">
                                  <p:stCondLst>
                                    <p:cond delay="0"/>
                                  </p:stCondLst>
                                  <p:childTnLst>
                                    <p:set>
                                      <p:cBhvr>
                                        <p:cTn id="33" dur="1" fill="hold">
                                          <p:stCondLst>
                                            <p:cond delay="0"/>
                                          </p:stCondLst>
                                        </p:cTn>
                                        <p:tgtEl>
                                          <p:spTgt spid="470034"/>
                                        </p:tgtEl>
                                        <p:attrNameLst>
                                          <p:attrName>style.visibility</p:attrName>
                                        </p:attrNameLst>
                                      </p:cBhvr>
                                      <p:to>
                                        <p:strVal val="visible"/>
                                      </p:to>
                                    </p:set>
                                    <p:animEffect transition="in" filter="blinds(vertical)">
                                      <p:cBhvr>
                                        <p:cTn id="34" dur="500"/>
                                        <p:tgtEl>
                                          <p:spTgt spid="47003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70030"/>
                                        </p:tgtEl>
                                        <p:attrNameLst>
                                          <p:attrName>style.visibility</p:attrName>
                                        </p:attrNameLst>
                                      </p:cBhvr>
                                      <p:to>
                                        <p:strVal val="visible"/>
                                      </p:to>
                                    </p:set>
                                  </p:childTnLst>
                                </p:cTn>
                              </p:par>
                            </p:childTnLst>
                          </p:cTn>
                        </p:par>
                        <p:par>
                          <p:cTn id="39" fill="hold">
                            <p:stCondLst>
                              <p:cond delay="500"/>
                            </p:stCondLst>
                            <p:childTnLst>
                              <p:par>
                                <p:cTn id="40" presetID="9" presetClass="entr" presetSubtype="0" fill="hold" nodeType="afterEffect">
                                  <p:stCondLst>
                                    <p:cond delay="0"/>
                                  </p:stCondLst>
                                  <p:childTnLst>
                                    <p:set>
                                      <p:cBhvr>
                                        <p:cTn id="41" dur="1" fill="hold">
                                          <p:stCondLst>
                                            <p:cond delay="0"/>
                                          </p:stCondLst>
                                        </p:cTn>
                                        <p:tgtEl>
                                          <p:spTgt spid="470035"/>
                                        </p:tgtEl>
                                        <p:attrNameLst>
                                          <p:attrName>style.visibility</p:attrName>
                                        </p:attrNameLst>
                                      </p:cBhvr>
                                      <p:to>
                                        <p:strVal val="visible"/>
                                      </p:to>
                                    </p:set>
                                    <p:animEffect transition="in" filter="dissolve">
                                      <p:cBhvr>
                                        <p:cTn id="42" dur="500"/>
                                        <p:tgtEl>
                                          <p:spTgt spid="47003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70032"/>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499"/>
                                          </p:stCondLst>
                                        </p:cTn>
                                        <p:tgtEl>
                                          <p:spTgt spid="470038"/>
                                        </p:tgtEl>
                                        <p:attrNameLst>
                                          <p:attrName>style.visibility</p:attrName>
                                        </p:attrNameLst>
                                      </p:cBhvr>
                                      <p:to>
                                        <p:strVal val="visible"/>
                                      </p:to>
                                    </p:se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470036"/>
                                        </p:tgtEl>
                                        <p:attrNameLst>
                                          <p:attrName>style.visibility</p:attrName>
                                        </p:attrNameLst>
                                      </p:cBhvr>
                                      <p:to>
                                        <p:strVal val="visible"/>
                                      </p:to>
                                    </p:set>
                                    <p:animEffect transition="in" filter="randombar(horizontal)">
                                      <p:cBhvr>
                                        <p:cTn id="53" dur="500"/>
                                        <p:tgtEl>
                                          <p:spTgt spid="47003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470037"/>
                                        </p:tgtEl>
                                        <p:attrNameLst>
                                          <p:attrName>style.visibility</p:attrName>
                                        </p:attrNameLst>
                                      </p:cBhvr>
                                      <p:to>
                                        <p:strVal val="visible"/>
                                      </p:to>
                                    </p:se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470039"/>
                                        </p:tgtEl>
                                        <p:attrNameLst>
                                          <p:attrName>style.visibility</p:attrName>
                                        </p:attrNameLst>
                                      </p:cBhvr>
                                      <p:to>
                                        <p:strVal val="visible"/>
                                      </p:to>
                                    </p:set>
                                    <p:animEffect transition="in" filter="wipe(up)">
                                      <p:cBhvr>
                                        <p:cTn id="61" dur="500"/>
                                        <p:tgtEl>
                                          <p:spTgt spid="470039"/>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2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7" grpId="0" autoUpdateAnimBg="0"/>
      <p:bldP spid="470028" grpId="0" autoUpdateAnimBg="0"/>
      <p:bldP spid="470029" grpId="0" autoUpdateAnimBg="0"/>
      <p:bldP spid="470030" grpId="0" autoUpdateAnimBg="0"/>
      <p:bldP spid="470031" grpId="0" autoUpdateAnimBg="0"/>
      <p:bldP spid="470032" grpId="0" autoUpdateAnimBg="0"/>
      <p:bldP spid="470037" grpId="0" autoUpdateAnimBg="0"/>
      <p:bldP spid="470038" grpId="0" autoUpdateAnimBg="0"/>
      <p:bldP spid="29" grpId="0" autoUpdateAnimBg="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Tax Map Survey - 	Current Trends</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2509284" y="6320590"/>
            <a:ext cx="4380614" cy="369332"/>
          </a:xfrm>
          <a:prstGeom prst="rect">
            <a:avLst/>
          </a:prstGeom>
          <a:noFill/>
        </p:spPr>
        <p:txBody>
          <a:bodyPr wrap="square" rtlCol="0">
            <a:spAutoFit/>
          </a:bodyPr>
          <a:lstStyle/>
          <a:p>
            <a:r>
              <a:rPr lang="en-US" b="1" dirty="0" smtClean="0">
                <a:solidFill>
                  <a:schemeClr val="tx2"/>
                </a:solidFill>
              </a:rPr>
              <a:t>May 2017 Survey of County Assessors</a:t>
            </a:r>
            <a:endParaRPr lang="en-US" b="1" dirty="0">
              <a:solidFill>
                <a:schemeClr val="tx2"/>
              </a:solidFill>
            </a:endParaRPr>
          </a:p>
        </p:txBody>
      </p:sp>
      <p:graphicFrame>
        <p:nvGraphicFramePr>
          <p:cNvPr id="4" name="Table 3"/>
          <p:cNvGraphicFramePr>
            <a:graphicFrameLocks noGrp="1"/>
          </p:cNvGraphicFramePr>
          <p:nvPr>
            <p:extLst/>
          </p:nvPr>
        </p:nvGraphicFramePr>
        <p:xfrm>
          <a:off x="463216" y="1378025"/>
          <a:ext cx="3156284" cy="1762212"/>
        </p:xfrm>
        <a:graphic>
          <a:graphicData uri="http://schemas.openxmlformats.org/drawingml/2006/table">
            <a:tbl>
              <a:tblPr firstRow="1" bandRow="1">
                <a:tableStyleId>{5202B0CA-FC54-4496-8BCA-5EF66A818D29}</a:tableStyleId>
              </a:tblPr>
              <a:tblGrid>
                <a:gridCol w="1578142">
                  <a:extLst>
                    <a:ext uri="{9D8B030D-6E8A-4147-A177-3AD203B41FA5}">
                      <a16:colId xmlns:a16="http://schemas.microsoft.com/office/drawing/2014/main" val="2800250294"/>
                    </a:ext>
                  </a:extLst>
                </a:gridCol>
                <a:gridCol w="1578142">
                  <a:extLst>
                    <a:ext uri="{9D8B030D-6E8A-4147-A177-3AD203B41FA5}">
                      <a16:colId xmlns:a16="http://schemas.microsoft.com/office/drawing/2014/main" val="1208347029"/>
                    </a:ext>
                  </a:extLst>
                </a:gridCol>
              </a:tblGrid>
              <a:tr h="440553">
                <a:tc gridSpan="2">
                  <a:txBody>
                    <a:bodyPr/>
                    <a:lstStyle/>
                    <a:p>
                      <a:pPr algn="ctr"/>
                      <a:r>
                        <a:rPr lang="en-US" dirty="0" smtClean="0"/>
                        <a:t>GIS Status  </a:t>
                      </a:r>
                      <a:endParaRPr lang="en-US" dirty="0"/>
                    </a:p>
                  </a:txBody>
                  <a:tcPr/>
                </a:tc>
                <a:tc hMerge="1">
                  <a:txBody>
                    <a:bodyPr/>
                    <a:lstStyle/>
                    <a:p>
                      <a:endParaRPr lang="en-US" dirty="0"/>
                    </a:p>
                  </a:txBody>
                  <a:tcPr/>
                </a:tc>
                <a:extLst>
                  <a:ext uri="{0D108BD9-81ED-4DB2-BD59-A6C34878D82A}">
                    <a16:rowId xmlns:a16="http://schemas.microsoft.com/office/drawing/2014/main" val="3210537456"/>
                  </a:ext>
                </a:extLst>
              </a:tr>
              <a:tr h="440553">
                <a:tc>
                  <a:txBody>
                    <a:bodyPr/>
                    <a:lstStyle/>
                    <a:p>
                      <a:pPr algn="ctr" fontAlgn="b"/>
                      <a:r>
                        <a:rPr lang="en-US" sz="1800" u="none" strike="noStrike" dirty="0">
                          <a:effectLst/>
                        </a:rPr>
                        <a:t>GIS</a:t>
                      </a:r>
                      <a:endParaRPr lang="en-US" sz="1800" b="0" i="0" u="none" strike="noStrike" dirty="0">
                        <a:effectLst/>
                        <a:latin typeface="Arial" panose="020B0604020202020204" pitchFamily="34" charset="0"/>
                      </a:endParaRPr>
                    </a:p>
                  </a:txBody>
                  <a:tcPr marL="9525" marR="9525" marT="9525" marB="0" anchor="b"/>
                </a:tc>
                <a:tc>
                  <a:txBody>
                    <a:bodyPr/>
                    <a:lstStyle/>
                    <a:p>
                      <a:pPr algn="ctr" fontAlgn="b"/>
                      <a:r>
                        <a:rPr lang="en-US" sz="1800" u="none" strike="noStrike" dirty="0" smtClean="0">
                          <a:effectLst/>
                        </a:rPr>
                        <a:t>43</a:t>
                      </a:r>
                      <a:endParaRPr lang="en-US" sz="18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444546628"/>
                  </a:ext>
                </a:extLst>
              </a:tr>
              <a:tr h="440553">
                <a:tc>
                  <a:txBody>
                    <a:bodyPr/>
                    <a:lstStyle/>
                    <a:p>
                      <a:pPr algn="ctr" fontAlgn="b"/>
                      <a:r>
                        <a:rPr lang="en-US" sz="1800" u="none" strike="noStrike" dirty="0">
                          <a:effectLst/>
                          <a:latin typeface="+mn-lt"/>
                        </a:rPr>
                        <a:t>Transition</a:t>
                      </a:r>
                      <a:endParaRPr lang="en-US" sz="1800" b="0" i="0" u="none" strike="noStrike" dirty="0">
                        <a:effectLst/>
                        <a:latin typeface="+mn-lt"/>
                      </a:endParaRPr>
                    </a:p>
                  </a:txBody>
                  <a:tcPr marL="9525" marR="9525" marT="9525" marB="0" anchor="b"/>
                </a:tc>
                <a:tc>
                  <a:txBody>
                    <a:bodyPr/>
                    <a:lstStyle/>
                    <a:p>
                      <a:pPr algn="ctr" fontAlgn="b"/>
                      <a:r>
                        <a:rPr lang="en-US" sz="1800" u="none" strike="noStrike" dirty="0" smtClean="0">
                          <a:effectLst/>
                        </a:rPr>
                        <a:t>7</a:t>
                      </a:r>
                      <a:endParaRPr lang="en-US" sz="18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91013426"/>
                  </a:ext>
                </a:extLst>
              </a:tr>
              <a:tr h="440553">
                <a:tc>
                  <a:txBody>
                    <a:bodyPr/>
                    <a:lstStyle/>
                    <a:p>
                      <a:pPr algn="ctr" fontAlgn="b"/>
                      <a:r>
                        <a:rPr lang="en-US" sz="1800" u="none" strike="noStrike" dirty="0">
                          <a:effectLst/>
                        </a:rPr>
                        <a:t>Paper</a:t>
                      </a:r>
                      <a:endParaRPr lang="en-US" sz="1800" b="0" i="0" u="none" strike="noStrike" dirty="0">
                        <a:effectLst/>
                        <a:latin typeface="Arial" panose="020B0604020202020204" pitchFamily="34" charset="0"/>
                      </a:endParaRPr>
                    </a:p>
                  </a:txBody>
                  <a:tcPr marL="9525" marR="9525" marT="9525" marB="0" anchor="b"/>
                </a:tc>
                <a:tc>
                  <a:txBody>
                    <a:bodyPr/>
                    <a:lstStyle/>
                    <a:p>
                      <a:pPr algn="ctr" fontAlgn="b"/>
                      <a:r>
                        <a:rPr lang="en-US" sz="1800" u="none" strike="noStrike" dirty="0" smtClean="0">
                          <a:effectLst/>
                        </a:rPr>
                        <a:t>5</a:t>
                      </a:r>
                      <a:endParaRPr lang="en-US" sz="18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953210207"/>
                  </a:ext>
                </a:extLst>
              </a:tr>
            </a:tbl>
          </a:graphicData>
        </a:graphic>
      </p:graphicFrame>
      <p:graphicFrame>
        <p:nvGraphicFramePr>
          <p:cNvPr id="7" name="Table 6"/>
          <p:cNvGraphicFramePr>
            <a:graphicFrameLocks noGrp="1"/>
          </p:cNvGraphicFramePr>
          <p:nvPr>
            <p:extLst/>
          </p:nvPr>
        </p:nvGraphicFramePr>
        <p:xfrm>
          <a:off x="463216" y="3864557"/>
          <a:ext cx="3156284" cy="1858880"/>
        </p:xfrm>
        <a:graphic>
          <a:graphicData uri="http://schemas.openxmlformats.org/drawingml/2006/table">
            <a:tbl>
              <a:tblPr firstRow="1" bandRow="1">
                <a:tableStyleId>{5202B0CA-FC54-4496-8BCA-5EF66A818D29}</a:tableStyleId>
              </a:tblPr>
              <a:tblGrid>
                <a:gridCol w="1578142">
                  <a:extLst>
                    <a:ext uri="{9D8B030D-6E8A-4147-A177-3AD203B41FA5}">
                      <a16:colId xmlns:a16="http://schemas.microsoft.com/office/drawing/2014/main" val="2800250294"/>
                    </a:ext>
                  </a:extLst>
                </a:gridCol>
                <a:gridCol w="1578142">
                  <a:extLst>
                    <a:ext uri="{9D8B030D-6E8A-4147-A177-3AD203B41FA5}">
                      <a16:colId xmlns:a16="http://schemas.microsoft.com/office/drawing/2014/main" val="1208347029"/>
                    </a:ext>
                  </a:extLst>
                </a:gridCol>
              </a:tblGrid>
              <a:tr h="464720">
                <a:tc gridSpan="2">
                  <a:txBody>
                    <a:bodyPr/>
                    <a:lstStyle/>
                    <a:p>
                      <a:pPr algn="ctr"/>
                      <a:r>
                        <a:rPr lang="en-US" sz="1900" dirty="0" smtClean="0"/>
                        <a:t>Maintenance</a:t>
                      </a:r>
                      <a:endParaRPr lang="en-US" sz="1900" dirty="0"/>
                    </a:p>
                  </a:txBody>
                  <a:tcPr marL="96237" marR="96237" marT="48118" marB="48118"/>
                </a:tc>
                <a:tc hMerge="1">
                  <a:txBody>
                    <a:bodyPr/>
                    <a:lstStyle/>
                    <a:p>
                      <a:endParaRPr lang="en-US" dirty="0"/>
                    </a:p>
                  </a:txBody>
                  <a:tcPr/>
                </a:tc>
                <a:extLst>
                  <a:ext uri="{0D108BD9-81ED-4DB2-BD59-A6C34878D82A}">
                    <a16:rowId xmlns:a16="http://schemas.microsoft.com/office/drawing/2014/main" val="3210537456"/>
                  </a:ext>
                </a:extLst>
              </a:tr>
              <a:tr h="464720">
                <a:tc>
                  <a:txBody>
                    <a:bodyPr/>
                    <a:lstStyle/>
                    <a:p>
                      <a:pPr algn="ctr" fontAlgn="b"/>
                      <a:r>
                        <a:rPr lang="en-US" sz="1900" u="none" strike="noStrike" dirty="0" smtClean="0">
                          <a:effectLst/>
                        </a:rPr>
                        <a:t>Digital</a:t>
                      </a:r>
                      <a:endParaRPr lang="en-US" sz="1900" b="0" i="0" u="none" strike="noStrike" dirty="0">
                        <a:effectLst/>
                        <a:latin typeface="+mn-lt"/>
                      </a:endParaRPr>
                    </a:p>
                  </a:txBody>
                  <a:tcPr marL="10025" marR="10025" marT="10025" marB="0" anchor="b"/>
                </a:tc>
                <a:tc>
                  <a:txBody>
                    <a:bodyPr/>
                    <a:lstStyle/>
                    <a:p>
                      <a:pPr algn="ctr" fontAlgn="b"/>
                      <a:r>
                        <a:rPr lang="en-US" sz="1900" u="none" strike="noStrike">
                          <a:effectLst/>
                        </a:rPr>
                        <a:t>43</a:t>
                      </a:r>
                      <a:endParaRPr lang="en-US" sz="1900" b="0" i="0" u="none" strike="noStrike">
                        <a:effectLst/>
                        <a:latin typeface="+mn-lt"/>
                      </a:endParaRPr>
                    </a:p>
                  </a:txBody>
                  <a:tcPr marL="10025" marR="10025" marT="10025" marB="0" anchor="b"/>
                </a:tc>
                <a:extLst>
                  <a:ext uri="{0D108BD9-81ED-4DB2-BD59-A6C34878D82A}">
                    <a16:rowId xmlns:a16="http://schemas.microsoft.com/office/drawing/2014/main" val="2444546628"/>
                  </a:ext>
                </a:extLst>
              </a:tr>
              <a:tr h="464720">
                <a:tc>
                  <a:txBody>
                    <a:bodyPr/>
                    <a:lstStyle/>
                    <a:p>
                      <a:pPr algn="ctr" fontAlgn="b"/>
                      <a:r>
                        <a:rPr lang="en-US" sz="1900" u="none" strike="noStrike">
                          <a:effectLst/>
                        </a:rPr>
                        <a:t>Both</a:t>
                      </a:r>
                      <a:endParaRPr lang="en-US" sz="1900" b="0" i="0" u="none" strike="noStrike">
                        <a:effectLst/>
                        <a:latin typeface="+mn-lt"/>
                      </a:endParaRPr>
                    </a:p>
                  </a:txBody>
                  <a:tcPr marL="10025" marR="10025" marT="10025" marB="0" anchor="b"/>
                </a:tc>
                <a:tc>
                  <a:txBody>
                    <a:bodyPr/>
                    <a:lstStyle/>
                    <a:p>
                      <a:pPr algn="ctr" fontAlgn="b"/>
                      <a:r>
                        <a:rPr lang="en-US" sz="1900" u="none" strike="noStrike">
                          <a:effectLst/>
                        </a:rPr>
                        <a:t>5</a:t>
                      </a:r>
                      <a:endParaRPr lang="en-US" sz="1900" b="0" i="0" u="none" strike="noStrike">
                        <a:effectLst/>
                        <a:latin typeface="+mn-lt"/>
                      </a:endParaRPr>
                    </a:p>
                  </a:txBody>
                  <a:tcPr marL="10025" marR="10025" marT="10025" marB="0" anchor="b"/>
                </a:tc>
                <a:extLst>
                  <a:ext uri="{0D108BD9-81ED-4DB2-BD59-A6C34878D82A}">
                    <a16:rowId xmlns:a16="http://schemas.microsoft.com/office/drawing/2014/main" val="391013426"/>
                  </a:ext>
                </a:extLst>
              </a:tr>
              <a:tr h="464720">
                <a:tc>
                  <a:txBody>
                    <a:bodyPr/>
                    <a:lstStyle/>
                    <a:p>
                      <a:pPr algn="ctr" fontAlgn="b"/>
                      <a:r>
                        <a:rPr lang="en-US" sz="1900" u="none" strike="noStrike" dirty="0">
                          <a:effectLst/>
                        </a:rPr>
                        <a:t>Manual</a:t>
                      </a:r>
                      <a:endParaRPr lang="en-US" sz="1900" b="0" i="0" u="none" strike="noStrike" dirty="0">
                        <a:effectLst/>
                        <a:latin typeface="+mn-lt"/>
                      </a:endParaRPr>
                    </a:p>
                  </a:txBody>
                  <a:tcPr marL="10025" marR="10025" marT="10025" marB="0" anchor="b"/>
                </a:tc>
                <a:tc>
                  <a:txBody>
                    <a:bodyPr/>
                    <a:lstStyle/>
                    <a:p>
                      <a:pPr algn="ctr" fontAlgn="b"/>
                      <a:r>
                        <a:rPr lang="en-US" sz="1900" u="none" strike="noStrike" dirty="0">
                          <a:effectLst/>
                        </a:rPr>
                        <a:t>7</a:t>
                      </a:r>
                      <a:endParaRPr lang="en-US" sz="1900" b="0" i="0" u="none" strike="noStrike" dirty="0">
                        <a:effectLst/>
                        <a:latin typeface="+mn-lt"/>
                      </a:endParaRPr>
                    </a:p>
                  </a:txBody>
                  <a:tcPr marL="10025" marR="10025" marT="10025" marB="0" anchor="b"/>
                </a:tc>
                <a:extLst>
                  <a:ext uri="{0D108BD9-81ED-4DB2-BD59-A6C34878D82A}">
                    <a16:rowId xmlns:a16="http://schemas.microsoft.com/office/drawing/2014/main" val="1953210207"/>
                  </a:ext>
                </a:extLst>
              </a:tr>
            </a:tbl>
          </a:graphicData>
        </a:graphic>
      </p:graphicFrame>
      <p:graphicFrame>
        <p:nvGraphicFramePr>
          <p:cNvPr id="8" name="Table 7"/>
          <p:cNvGraphicFramePr>
            <a:graphicFrameLocks noGrp="1"/>
          </p:cNvGraphicFramePr>
          <p:nvPr>
            <p:extLst/>
          </p:nvPr>
        </p:nvGraphicFramePr>
        <p:xfrm>
          <a:off x="4935955" y="1378027"/>
          <a:ext cx="3453120" cy="1766720"/>
        </p:xfrm>
        <a:graphic>
          <a:graphicData uri="http://schemas.openxmlformats.org/drawingml/2006/table">
            <a:tbl>
              <a:tblPr firstRow="1" bandRow="1">
                <a:tableStyleId>{5202B0CA-FC54-4496-8BCA-5EF66A818D29}</a:tableStyleId>
              </a:tblPr>
              <a:tblGrid>
                <a:gridCol w="1726560">
                  <a:extLst>
                    <a:ext uri="{9D8B030D-6E8A-4147-A177-3AD203B41FA5}">
                      <a16:colId xmlns:a16="http://schemas.microsoft.com/office/drawing/2014/main" val="2800250294"/>
                    </a:ext>
                  </a:extLst>
                </a:gridCol>
                <a:gridCol w="1726560">
                  <a:extLst>
                    <a:ext uri="{9D8B030D-6E8A-4147-A177-3AD203B41FA5}">
                      <a16:colId xmlns:a16="http://schemas.microsoft.com/office/drawing/2014/main" val="1208347029"/>
                    </a:ext>
                  </a:extLst>
                </a:gridCol>
              </a:tblGrid>
              <a:tr h="741497">
                <a:tc gridSpan="2">
                  <a:txBody>
                    <a:bodyPr/>
                    <a:lstStyle/>
                    <a:p>
                      <a:pPr algn="ctr"/>
                      <a:r>
                        <a:rPr lang="en-US" sz="2100" dirty="0" smtClean="0"/>
                        <a:t>Outsource % of Digital/Manual</a:t>
                      </a:r>
                      <a:r>
                        <a:rPr lang="en-US" sz="2100" baseline="0" dirty="0" smtClean="0"/>
                        <a:t> Maintenance</a:t>
                      </a:r>
                      <a:endParaRPr lang="en-US" sz="2100" dirty="0"/>
                    </a:p>
                  </a:txBody>
                  <a:tcPr marL="105928" marR="105928" marT="52964" marB="52964"/>
                </a:tc>
                <a:tc hMerge="1">
                  <a:txBody>
                    <a:bodyPr/>
                    <a:lstStyle/>
                    <a:p>
                      <a:endParaRPr lang="en-US" dirty="0"/>
                    </a:p>
                  </a:txBody>
                  <a:tcPr/>
                </a:tc>
                <a:extLst>
                  <a:ext uri="{0D108BD9-81ED-4DB2-BD59-A6C34878D82A}">
                    <a16:rowId xmlns:a16="http://schemas.microsoft.com/office/drawing/2014/main" val="3210537456"/>
                  </a:ext>
                </a:extLst>
              </a:tr>
              <a:tr h="510356">
                <a:tc>
                  <a:txBody>
                    <a:bodyPr/>
                    <a:lstStyle/>
                    <a:p>
                      <a:pPr algn="l" fontAlgn="b"/>
                      <a:r>
                        <a:rPr lang="en-US" sz="1800" u="none" strike="noStrike" dirty="0">
                          <a:effectLst/>
                        </a:rPr>
                        <a:t>In-House</a:t>
                      </a:r>
                      <a:endParaRPr lang="en-US" sz="1800" b="0" i="0" u="none" strike="noStrike" dirty="0">
                        <a:effectLst/>
                        <a:latin typeface="+mn-lt"/>
                      </a:endParaRPr>
                    </a:p>
                  </a:txBody>
                  <a:tcPr marL="11034" marR="11034" marT="11034" marB="0" anchor="b"/>
                </a:tc>
                <a:tc>
                  <a:txBody>
                    <a:bodyPr/>
                    <a:lstStyle/>
                    <a:p>
                      <a:pPr algn="ctr" fontAlgn="b"/>
                      <a:r>
                        <a:rPr lang="en-US" sz="1800" u="none" strike="noStrike" dirty="0">
                          <a:effectLst/>
                        </a:rPr>
                        <a:t>29</a:t>
                      </a:r>
                      <a:endParaRPr lang="en-US" sz="1800" b="0" i="0" u="none" strike="noStrike" dirty="0">
                        <a:effectLst/>
                        <a:latin typeface="+mn-lt"/>
                      </a:endParaRPr>
                    </a:p>
                  </a:txBody>
                  <a:tcPr marL="11034" marR="11034" marT="11034" marB="0" anchor="b"/>
                </a:tc>
                <a:extLst>
                  <a:ext uri="{0D108BD9-81ED-4DB2-BD59-A6C34878D82A}">
                    <a16:rowId xmlns:a16="http://schemas.microsoft.com/office/drawing/2014/main" val="2444546628"/>
                  </a:ext>
                </a:extLst>
              </a:tr>
              <a:tr h="510356">
                <a:tc>
                  <a:txBody>
                    <a:bodyPr/>
                    <a:lstStyle/>
                    <a:p>
                      <a:pPr algn="l" fontAlgn="b"/>
                      <a:r>
                        <a:rPr lang="en-US" sz="1800" u="none" strike="noStrike" dirty="0">
                          <a:effectLst/>
                        </a:rPr>
                        <a:t>Outsource</a:t>
                      </a:r>
                      <a:endParaRPr lang="en-US" sz="1800" b="0" i="0" u="none" strike="noStrike" dirty="0">
                        <a:effectLst/>
                        <a:latin typeface="+mn-lt"/>
                      </a:endParaRPr>
                    </a:p>
                  </a:txBody>
                  <a:tcPr marL="11034" marR="11034" marT="11034" marB="0" anchor="b"/>
                </a:tc>
                <a:tc>
                  <a:txBody>
                    <a:bodyPr/>
                    <a:lstStyle/>
                    <a:p>
                      <a:pPr algn="ctr" fontAlgn="b"/>
                      <a:r>
                        <a:rPr lang="en-US" sz="1800" u="none" strike="noStrike" dirty="0">
                          <a:effectLst/>
                        </a:rPr>
                        <a:t>26</a:t>
                      </a:r>
                      <a:endParaRPr lang="en-US" sz="1800" b="0" i="0" u="none" strike="noStrike" dirty="0">
                        <a:effectLst/>
                        <a:latin typeface="+mn-lt"/>
                      </a:endParaRPr>
                    </a:p>
                  </a:txBody>
                  <a:tcPr marL="11034" marR="11034" marT="11034" marB="0" anchor="b"/>
                </a:tc>
                <a:extLst>
                  <a:ext uri="{0D108BD9-81ED-4DB2-BD59-A6C34878D82A}">
                    <a16:rowId xmlns:a16="http://schemas.microsoft.com/office/drawing/2014/main" val="391013426"/>
                  </a:ext>
                </a:extLst>
              </a:tr>
            </a:tbl>
          </a:graphicData>
        </a:graphic>
      </p:graphicFrame>
      <p:graphicFrame>
        <p:nvGraphicFramePr>
          <p:cNvPr id="9" name="Table 8"/>
          <p:cNvGraphicFramePr>
            <a:graphicFrameLocks noGrp="1"/>
          </p:cNvGraphicFramePr>
          <p:nvPr>
            <p:extLst/>
          </p:nvPr>
        </p:nvGraphicFramePr>
        <p:xfrm>
          <a:off x="4935955" y="3864557"/>
          <a:ext cx="3453120" cy="1858880"/>
        </p:xfrm>
        <a:graphic>
          <a:graphicData uri="http://schemas.openxmlformats.org/drawingml/2006/table">
            <a:tbl>
              <a:tblPr firstRow="1" bandRow="1">
                <a:tableStyleId>{5202B0CA-FC54-4496-8BCA-5EF66A818D29}</a:tableStyleId>
              </a:tblPr>
              <a:tblGrid>
                <a:gridCol w="1726560">
                  <a:extLst>
                    <a:ext uri="{9D8B030D-6E8A-4147-A177-3AD203B41FA5}">
                      <a16:colId xmlns:a16="http://schemas.microsoft.com/office/drawing/2014/main" val="2800250294"/>
                    </a:ext>
                  </a:extLst>
                </a:gridCol>
                <a:gridCol w="1726560">
                  <a:extLst>
                    <a:ext uri="{9D8B030D-6E8A-4147-A177-3AD203B41FA5}">
                      <a16:colId xmlns:a16="http://schemas.microsoft.com/office/drawing/2014/main" val="1208347029"/>
                    </a:ext>
                  </a:extLst>
                </a:gridCol>
              </a:tblGrid>
              <a:tr h="464720">
                <a:tc gridSpan="2">
                  <a:txBody>
                    <a:bodyPr/>
                    <a:lstStyle/>
                    <a:p>
                      <a:pPr algn="ctr"/>
                      <a:r>
                        <a:rPr lang="en-US" sz="1900" dirty="0" smtClean="0"/>
                        <a:t>GIS Software</a:t>
                      </a:r>
                      <a:endParaRPr lang="en-US" sz="1900" dirty="0"/>
                    </a:p>
                  </a:txBody>
                  <a:tcPr marL="96237" marR="96237" marT="48118" marB="48118"/>
                </a:tc>
                <a:tc hMerge="1">
                  <a:txBody>
                    <a:bodyPr/>
                    <a:lstStyle/>
                    <a:p>
                      <a:endParaRPr lang="en-US" dirty="0"/>
                    </a:p>
                  </a:txBody>
                  <a:tcPr/>
                </a:tc>
                <a:extLst>
                  <a:ext uri="{0D108BD9-81ED-4DB2-BD59-A6C34878D82A}">
                    <a16:rowId xmlns:a16="http://schemas.microsoft.com/office/drawing/2014/main" val="3210537456"/>
                  </a:ext>
                </a:extLst>
              </a:tr>
              <a:tr h="464720">
                <a:tc>
                  <a:txBody>
                    <a:bodyPr/>
                    <a:lstStyle/>
                    <a:p>
                      <a:pPr algn="ctr" fontAlgn="b"/>
                      <a:r>
                        <a:rPr lang="en-US" sz="1800" u="none" strike="noStrike" dirty="0">
                          <a:effectLst/>
                        </a:rPr>
                        <a:t>ESRI</a:t>
                      </a:r>
                      <a:endParaRPr lang="en-US" sz="1800" b="0" i="0" u="none" strike="noStrike" dirty="0">
                        <a:effectLst/>
                        <a:latin typeface="+mn-lt"/>
                      </a:endParaRPr>
                    </a:p>
                  </a:txBody>
                  <a:tcPr marL="9525" marR="9525" marT="9525" marB="0" anchor="b"/>
                </a:tc>
                <a:tc>
                  <a:txBody>
                    <a:bodyPr/>
                    <a:lstStyle/>
                    <a:p>
                      <a:pPr algn="ctr" fontAlgn="b"/>
                      <a:r>
                        <a:rPr lang="en-US" sz="1800" u="none" strike="noStrike">
                          <a:effectLst/>
                        </a:rPr>
                        <a:t>49</a:t>
                      </a:r>
                      <a:endParaRPr lang="en-US" sz="1800" b="0" i="0" u="none" strike="noStrike">
                        <a:effectLst/>
                        <a:latin typeface="+mn-lt"/>
                      </a:endParaRPr>
                    </a:p>
                  </a:txBody>
                  <a:tcPr marL="9525" marR="9525" marT="9525" marB="0" anchor="b"/>
                </a:tc>
                <a:extLst>
                  <a:ext uri="{0D108BD9-81ED-4DB2-BD59-A6C34878D82A}">
                    <a16:rowId xmlns:a16="http://schemas.microsoft.com/office/drawing/2014/main" val="2444546628"/>
                  </a:ext>
                </a:extLst>
              </a:tr>
              <a:tr h="464720">
                <a:tc>
                  <a:txBody>
                    <a:bodyPr/>
                    <a:lstStyle/>
                    <a:p>
                      <a:pPr algn="ctr" fontAlgn="b"/>
                      <a:r>
                        <a:rPr lang="en-US" sz="1800" u="none" strike="noStrike">
                          <a:effectLst/>
                        </a:rPr>
                        <a:t>AUTOCAD</a:t>
                      </a:r>
                      <a:endParaRPr lang="en-US" sz="1800" b="0" i="0" u="none" strike="noStrike">
                        <a:effectLst/>
                        <a:latin typeface="+mn-lt"/>
                      </a:endParaRPr>
                    </a:p>
                  </a:txBody>
                  <a:tcPr marL="9525" marR="9525" marT="9525" marB="0" anchor="b"/>
                </a:tc>
                <a:tc>
                  <a:txBody>
                    <a:bodyPr/>
                    <a:lstStyle/>
                    <a:p>
                      <a:pPr algn="ctr" fontAlgn="b"/>
                      <a:r>
                        <a:rPr lang="en-US" sz="1800" u="none" strike="noStrike">
                          <a:effectLst/>
                        </a:rPr>
                        <a:t>1</a:t>
                      </a:r>
                      <a:endParaRPr lang="en-US" sz="1800" b="0" i="0" u="none" strike="noStrike">
                        <a:effectLst/>
                        <a:latin typeface="+mn-lt"/>
                      </a:endParaRPr>
                    </a:p>
                  </a:txBody>
                  <a:tcPr marL="9525" marR="9525" marT="9525" marB="0" anchor="b"/>
                </a:tc>
                <a:extLst>
                  <a:ext uri="{0D108BD9-81ED-4DB2-BD59-A6C34878D82A}">
                    <a16:rowId xmlns:a16="http://schemas.microsoft.com/office/drawing/2014/main" val="391013426"/>
                  </a:ext>
                </a:extLst>
              </a:tr>
              <a:tr h="464720">
                <a:tc>
                  <a:txBody>
                    <a:bodyPr/>
                    <a:lstStyle/>
                    <a:p>
                      <a:pPr algn="ctr" fontAlgn="b"/>
                      <a:r>
                        <a:rPr lang="en-US" sz="1800" u="none" strike="noStrike" dirty="0">
                          <a:effectLst/>
                        </a:rPr>
                        <a:t>None</a:t>
                      </a:r>
                      <a:endParaRPr lang="en-US" sz="1800" b="0" i="0" u="none" strike="noStrike" dirty="0">
                        <a:effectLst/>
                        <a:latin typeface="+mn-lt"/>
                      </a:endParaRPr>
                    </a:p>
                  </a:txBody>
                  <a:tcPr marL="9525" marR="9525" marT="9525" marB="0" anchor="b"/>
                </a:tc>
                <a:tc>
                  <a:txBody>
                    <a:bodyPr/>
                    <a:lstStyle/>
                    <a:p>
                      <a:pPr algn="ctr" fontAlgn="b"/>
                      <a:r>
                        <a:rPr lang="en-US" sz="1800" u="none" strike="noStrike" dirty="0">
                          <a:effectLst/>
                        </a:rPr>
                        <a:t>5</a:t>
                      </a:r>
                      <a:endParaRPr lang="en-US" sz="1800" b="0" i="0" u="none" strike="noStrike" dirty="0">
                        <a:effectLst/>
                        <a:latin typeface="+mn-lt"/>
                      </a:endParaRPr>
                    </a:p>
                  </a:txBody>
                  <a:tcPr marL="9525" marR="9525" marT="9525" marB="0" anchor="b"/>
                </a:tc>
                <a:extLst>
                  <a:ext uri="{0D108BD9-81ED-4DB2-BD59-A6C34878D82A}">
                    <a16:rowId xmlns:a16="http://schemas.microsoft.com/office/drawing/2014/main" val="1953210207"/>
                  </a:ext>
                </a:extLst>
              </a:tr>
            </a:tbl>
          </a:graphicData>
        </a:graphic>
      </p:graphicFrame>
    </p:spTree>
    <p:extLst>
      <p:ext uri="{BB962C8B-B14F-4D97-AF65-F5344CB8AC3E}">
        <p14:creationId xmlns:p14="http://schemas.microsoft.com/office/powerpoint/2010/main" val="210596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40019928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Counties using GIS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143000" y="769916"/>
            <a:ext cx="6760800" cy="6088084"/>
          </a:xfrm>
          <a:prstGeom prst="rect">
            <a:avLst/>
          </a:prstGeom>
        </p:spPr>
      </p:pic>
    </p:spTree>
    <p:extLst>
      <p:ext uri="{BB962C8B-B14F-4D97-AF65-F5344CB8AC3E}">
        <p14:creationId xmlns:p14="http://schemas.microsoft.com/office/powerpoint/2010/main" val="1650516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790" y="769916"/>
            <a:ext cx="6956566" cy="5357929"/>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nvPr>
        </p:nvGraphicFramePr>
        <p:xfrm>
          <a:off x="6987356" y="1146411"/>
          <a:ext cx="2000233" cy="4218891"/>
        </p:xfrm>
        <a:graphic>
          <a:graphicData uri="http://schemas.openxmlformats.org/drawingml/2006/table">
            <a:tbl>
              <a:tblPr firstRow="1" firstCol="1" bandRow="1">
                <a:tableStyleId>{5C22544A-7EE6-4342-B048-85BDC9FD1C3A}</a:tableStyleId>
              </a:tblPr>
              <a:tblGrid>
                <a:gridCol w="494556">
                  <a:extLst>
                    <a:ext uri="{9D8B030D-6E8A-4147-A177-3AD203B41FA5}">
                      <a16:colId xmlns:a16="http://schemas.microsoft.com/office/drawing/2014/main" val="652596699"/>
                    </a:ext>
                  </a:extLst>
                </a:gridCol>
                <a:gridCol w="1505677">
                  <a:extLst>
                    <a:ext uri="{9D8B030D-6E8A-4147-A177-3AD203B41FA5}">
                      <a16:colId xmlns:a16="http://schemas.microsoft.com/office/drawing/2014/main" val="3572202991"/>
                    </a:ext>
                  </a:extLst>
                </a:gridCol>
              </a:tblGrid>
              <a:tr h="817368">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585258513"/>
                  </a:ext>
                </a:extLst>
              </a:tr>
              <a:tr h="378411">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Boone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00927426"/>
                  </a:ext>
                </a:extLst>
              </a:tr>
              <a:tr h="272456">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rPr>
                        <a:t>Braxton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268884418"/>
                  </a:ext>
                </a:extLst>
              </a:tr>
              <a:tr h="272456">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416514998"/>
                  </a:ext>
                </a:extLst>
              </a:tr>
              <a:tr h="272456">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689499508"/>
                  </a:ext>
                </a:extLst>
              </a:tr>
              <a:tr h="272456">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061285658"/>
                  </a:ext>
                </a:extLst>
              </a:tr>
              <a:tr h="272456">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Logan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74061915"/>
                  </a:ext>
                </a:extLst>
              </a:tr>
              <a:tr h="272456">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McDowell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862809846"/>
                  </a:ext>
                </a:extLst>
              </a:tr>
              <a:tr h="272456">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Roane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504082455"/>
                  </a:ext>
                </a:extLst>
              </a:tr>
              <a:tr h="272456">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28026891"/>
                  </a:ext>
                </a:extLst>
              </a:tr>
              <a:tr h="272456">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27048026"/>
                  </a:ext>
                </a:extLst>
              </a:tr>
              <a:tr h="272456">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90681895"/>
                  </a:ext>
                </a:extLst>
              </a:tr>
              <a:tr h="272456">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21265" y="6211952"/>
            <a:ext cx="8919523"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2"/>
                </a:solidFill>
              </a:rPr>
              <a:t>Estimated cost of $420K to achieve a current, accurate, and maintained Full Digital Tax Maps</a:t>
            </a:r>
          </a:p>
          <a:p>
            <a:pPr marL="285750" indent="-285750">
              <a:buFont typeface="Arial" panose="020B0604020202020204" pitchFamily="34" charset="0"/>
              <a:buChar char="•"/>
            </a:pPr>
            <a:r>
              <a:rPr lang="en-US" sz="1600" b="1" dirty="0" smtClean="0">
                <a:solidFill>
                  <a:schemeClr val="tx2"/>
                </a:solidFill>
              </a:rPr>
              <a:t>SB 588 – As of July 5 parcels are free for download instead of $165K to acquire Statewide Parcel File</a:t>
            </a:r>
            <a:endParaRPr lang="en-US" sz="1600" b="1" dirty="0">
              <a:solidFill>
                <a:schemeClr val="tx2"/>
              </a:solidFill>
            </a:endParaRPr>
          </a:p>
        </p:txBody>
      </p:sp>
    </p:spTree>
    <p:extLst>
      <p:ext uri="{BB962C8B-B14F-4D97-AF65-F5344CB8AC3E}">
        <p14:creationId xmlns:p14="http://schemas.microsoft.com/office/powerpoint/2010/main" val="23866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LIDAR Acquisitions</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6692979" y="1447800"/>
            <a:ext cx="1752600" cy="2862322"/>
          </a:xfrm>
          <a:prstGeom prst="rect">
            <a:avLst/>
          </a:prstGeom>
          <a:solidFill>
            <a:schemeClr val="tx2">
              <a:lumMod val="50000"/>
            </a:schemeClr>
          </a:solidFill>
        </p:spPr>
        <p:txBody>
          <a:bodyPr wrap="square" rtlCol="0">
            <a:spAutoFit/>
          </a:bodyPr>
          <a:lstStyle/>
          <a:p>
            <a:r>
              <a:rPr lang="en-US" b="1" dirty="0" smtClean="0">
                <a:solidFill>
                  <a:schemeClr val="bg1"/>
                </a:solidFill>
              </a:rPr>
              <a:t>New FY17 WV Lidar Coverage:</a:t>
            </a:r>
            <a:br>
              <a:rPr lang="en-US" b="1" dirty="0" smtClean="0">
                <a:solidFill>
                  <a:schemeClr val="bg1"/>
                </a:solidFill>
              </a:rPr>
            </a:br>
            <a:endParaRPr lang="en-US" b="1" dirty="0" smtClean="0">
              <a:solidFill>
                <a:schemeClr val="bg1"/>
              </a:solidFill>
            </a:endParaRPr>
          </a:p>
          <a:p>
            <a:r>
              <a:rPr lang="en-US" b="1" dirty="0" smtClean="0">
                <a:solidFill>
                  <a:schemeClr val="bg1"/>
                </a:solidFill>
              </a:rPr>
              <a:t>Randolph</a:t>
            </a:r>
            <a:r>
              <a:rPr lang="en-US" b="1" dirty="0">
                <a:solidFill>
                  <a:schemeClr val="bg1"/>
                </a:solidFill>
              </a:rPr>
              <a:t>, Tucker, Mercer, Roane, Wirt, Mason, Wayne, Putnam, Lincoln </a:t>
            </a:r>
            <a:r>
              <a:rPr lang="en-US" b="1" dirty="0" smtClean="0">
                <a:solidFill>
                  <a:schemeClr val="bg1"/>
                </a:solidFill>
              </a:rPr>
              <a:t>counties?</a:t>
            </a:r>
            <a:endParaRPr lang="en-US" b="1" dirty="0">
              <a:solidFill>
                <a:schemeClr val="bg1"/>
              </a:solidFill>
            </a:endParaRPr>
          </a:p>
          <a:p>
            <a:endParaRPr lang="en-US" dirty="0"/>
          </a:p>
        </p:txBody>
      </p:sp>
      <p:pic>
        <p:nvPicPr>
          <p:cNvPr id="5" name="Picture 4"/>
          <p:cNvPicPr>
            <a:picLocks noChangeAspect="1"/>
          </p:cNvPicPr>
          <p:nvPr/>
        </p:nvPicPr>
        <p:blipFill>
          <a:blip r:embed="rId2"/>
          <a:stretch>
            <a:fillRect/>
          </a:stretch>
        </p:blipFill>
        <p:spPr>
          <a:xfrm>
            <a:off x="304800" y="1066800"/>
            <a:ext cx="5845039" cy="5590907"/>
          </a:xfrm>
          <a:prstGeom prst="rect">
            <a:avLst/>
          </a:prstGeom>
          <a:ln>
            <a:solidFill>
              <a:schemeClr val="tx1"/>
            </a:solidFill>
          </a:ln>
        </p:spPr>
      </p:pic>
    </p:spTree>
    <p:extLst>
      <p:ext uri="{BB962C8B-B14F-4D97-AF65-F5344CB8AC3E}">
        <p14:creationId xmlns:p14="http://schemas.microsoft.com/office/powerpoint/2010/main" val="39465431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 </a:t>
            </a:r>
            <a:r>
              <a:rPr lang="en-US" dirty="0" err="1" smtClean="0">
                <a:solidFill>
                  <a:schemeClr val="bg1"/>
                </a:solidFill>
                <a:latin typeface="Arial" panose="020B0604020202020204" pitchFamily="34" charset="0"/>
                <a:cs typeface="Arial" panose="020B0604020202020204" pitchFamily="34" charset="0"/>
              </a:rPr>
              <a:t>Bdry</a:t>
            </a:r>
            <a:r>
              <a:rPr lang="en-US" dirty="0" smtClean="0">
                <a:solidFill>
                  <a:schemeClr val="bg1"/>
                </a:solidFill>
                <a:latin typeface="Arial" panose="020B0604020202020204" pitchFamily="34" charset="0"/>
                <a:cs typeface="Arial" panose="020B0604020202020204" pitchFamily="34" charset="0"/>
              </a:rPr>
              <a:t> Layer – DHS/</a:t>
            </a:r>
            <a:r>
              <a:rPr lang="en-US" dirty="0" err="1" smtClean="0">
                <a:solidFill>
                  <a:schemeClr val="bg1"/>
                </a:solidFill>
                <a:latin typeface="Arial" panose="020B0604020202020204" pitchFamily="34" charset="0"/>
                <a:cs typeface="Arial" panose="020B0604020202020204" pitchFamily="34" charset="0"/>
              </a:rPr>
              <a:t>CoreLogic</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43000" y="1066800"/>
            <a:ext cx="7510462" cy="5620123"/>
          </a:xfrm>
          <a:prstGeom prst="rect">
            <a:avLst/>
          </a:prstGeom>
        </p:spPr>
      </p:pic>
    </p:spTree>
    <p:extLst>
      <p:ext uri="{BB962C8B-B14F-4D97-AF65-F5344CB8AC3E}">
        <p14:creationId xmlns:p14="http://schemas.microsoft.com/office/powerpoint/2010/main" val="974711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 Coordination &amp; Access</a:t>
            </a:r>
            <a:endParaRPr lang="en-US"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1676401" y="1102409"/>
            <a:ext cx="1981200" cy="646331"/>
          </a:xfrm>
          <a:prstGeom prst="rect">
            <a:avLst/>
          </a:prstGeom>
          <a:noFill/>
        </p:spPr>
        <p:txBody>
          <a:bodyPr wrap="square" rtlCol="0">
            <a:spAutoFit/>
          </a:bodyPr>
          <a:lstStyle/>
          <a:p>
            <a:pPr algn="ctr"/>
            <a:r>
              <a:rPr lang="en-US" i="1" dirty="0" smtClean="0"/>
              <a:t>West Virginia Process</a:t>
            </a:r>
            <a:endParaRPr lang="en-US" i="1" dirty="0"/>
          </a:p>
        </p:txBody>
      </p:sp>
      <p:sp>
        <p:nvSpPr>
          <p:cNvPr id="10" name="TextBox 9"/>
          <p:cNvSpPr txBox="1"/>
          <p:nvPr/>
        </p:nvSpPr>
        <p:spPr>
          <a:xfrm>
            <a:off x="5636141" y="1102409"/>
            <a:ext cx="1453117" cy="646331"/>
          </a:xfrm>
          <a:prstGeom prst="rect">
            <a:avLst/>
          </a:prstGeom>
          <a:noFill/>
        </p:spPr>
        <p:txBody>
          <a:bodyPr wrap="square" rtlCol="0">
            <a:spAutoFit/>
          </a:bodyPr>
          <a:lstStyle/>
          <a:p>
            <a:pPr algn="ctr"/>
            <a:r>
              <a:rPr lang="en-US" i="1" dirty="0" smtClean="0"/>
              <a:t>DHS/FEMA</a:t>
            </a:r>
          </a:p>
          <a:p>
            <a:pPr algn="ctr"/>
            <a:r>
              <a:rPr lang="en-US" i="1" dirty="0" smtClean="0"/>
              <a:t>Process </a:t>
            </a:r>
            <a:endParaRPr lang="en-US" i="1" dirty="0"/>
          </a:p>
        </p:txBody>
      </p:sp>
      <p:graphicFrame>
        <p:nvGraphicFramePr>
          <p:cNvPr id="3" name="Diagram 2"/>
          <p:cNvGraphicFramePr/>
          <p:nvPr>
            <p:extLst>
              <p:ext uri="{D42A27DB-BD31-4B8C-83A1-F6EECF244321}">
                <p14:modId xmlns:p14="http://schemas.microsoft.com/office/powerpoint/2010/main" val="3935821902"/>
              </p:ext>
            </p:extLst>
          </p:nvPr>
        </p:nvGraphicFramePr>
        <p:xfrm>
          <a:off x="876302" y="1879600"/>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1438616939"/>
              </p:ext>
            </p:extLst>
          </p:nvPr>
        </p:nvGraphicFramePr>
        <p:xfrm>
          <a:off x="4572001" y="1860550"/>
          <a:ext cx="358139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ight Arrow 5"/>
          <p:cNvSpPr/>
          <p:nvPr/>
        </p:nvSpPr>
        <p:spPr>
          <a:xfrm>
            <a:off x="4133851" y="3721100"/>
            <a:ext cx="838200" cy="381000"/>
          </a:xfrm>
          <a:prstGeom prst="right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6172200"/>
            <a:ext cx="6172200" cy="646331"/>
          </a:xfrm>
          <a:prstGeom prst="rect">
            <a:avLst/>
          </a:prstGeom>
          <a:noFill/>
        </p:spPr>
        <p:txBody>
          <a:bodyPr wrap="square" rtlCol="0">
            <a:spAutoFit/>
          </a:bodyPr>
          <a:lstStyle/>
          <a:p>
            <a:pPr algn="ctr"/>
            <a:r>
              <a:rPr lang="en-US" i="1" dirty="0" smtClean="0">
                <a:solidFill>
                  <a:schemeClr val="accent6">
                    <a:lumMod val="50000"/>
                  </a:schemeClr>
                </a:solidFill>
              </a:rPr>
              <a:t>Coordination of parcel development efforts between</a:t>
            </a:r>
            <a:br>
              <a:rPr lang="en-US" i="1" dirty="0" smtClean="0">
                <a:solidFill>
                  <a:schemeClr val="accent6">
                    <a:lumMod val="50000"/>
                  </a:schemeClr>
                </a:solidFill>
              </a:rPr>
            </a:br>
            <a:r>
              <a:rPr lang="en-US" i="1" dirty="0" smtClean="0">
                <a:solidFill>
                  <a:schemeClr val="accent6">
                    <a:lumMod val="50000"/>
                  </a:schemeClr>
                </a:solidFill>
              </a:rPr>
              <a:t> West Virginia and DHS/FEMA to avoid duplication</a:t>
            </a:r>
            <a:endParaRPr lang="en-US" i="1" dirty="0">
              <a:solidFill>
                <a:schemeClr val="accent6">
                  <a:lumMod val="50000"/>
                </a:schemeClr>
              </a:solidFill>
            </a:endParaRPr>
          </a:p>
        </p:txBody>
      </p:sp>
    </p:spTree>
    <p:extLst>
      <p:ext uri="{BB962C8B-B14F-4D97-AF65-F5344CB8AC3E}">
        <p14:creationId xmlns:p14="http://schemas.microsoft.com/office/powerpoint/2010/main" val="16550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Info/Links in Real Estate Web Apps</a:t>
            </a:r>
            <a:endParaRPr lang="en-US" dirty="0">
              <a:solidFill>
                <a:schemeClr val="bg1"/>
              </a:solidFill>
              <a:latin typeface="Arial" panose="020B0604020202020204" pitchFamily="34" charset="0"/>
              <a:cs typeface="Arial" panose="020B0604020202020204" pitchFamily="34" charset="0"/>
            </a:endParaRPr>
          </a:p>
        </p:txBody>
      </p:sp>
      <p:pic>
        <p:nvPicPr>
          <p:cNvPr id="2050"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1755094"/>
            <a:ext cx="5851706" cy="288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99718"/>
            <a:ext cx="4248148" cy="257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14400" y="5105400"/>
            <a:ext cx="3352800"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rPr>
              <a:t>&lt;&lt; State of Tennessee &gt;&gt;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http://tnmap.tn.gov/assessment/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04800" y="1058384"/>
            <a:ext cx="4572000" cy="646331"/>
          </a:xfrm>
          <a:prstGeom prst="rect">
            <a:avLst/>
          </a:prstGeom>
        </p:spPr>
        <p:txBody>
          <a:bodyPr>
            <a:spAutoFit/>
          </a:bodyPr>
          <a:lstStyle/>
          <a:p>
            <a:r>
              <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rPr>
              <a:t>&lt;&lt; Charlotte County, Florida  &gt;&gt;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https://www.ccappraiser.com/sales_input.asp</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05727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Proposed State Multi-Hazard Risk Project</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304800" y="1066800"/>
            <a:ext cx="8229600" cy="5410200"/>
          </a:xfrm>
        </p:spPr>
        <p:txBody>
          <a:bodyPr>
            <a:noAutofit/>
          </a:bodyPr>
          <a:lstStyle/>
          <a:p>
            <a:pPr lvl="1"/>
            <a:r>
              <a:rPr lang="en-US" sz="1800" b="1" dirty="0"/>
              <a:t>Project Breakdown</a:t>
            </a:r>
          </a:p>
          <a:p>
            <a:pPr lvl="2"/>
            <a:r>
              <a:rPr lang="en-US" sz="1800" dirty="0"/>
              <a:t>Focus on flood and landslide hazards</a:t>
            </a:r>
          </a:p>
          <a:p>
            <a:pPr lvl="2"/>
            <a:r>
              <a:rPr lang="en-US" sz="1800" dirty="0"/>
              <a:t>Statewide building inventory</a:t>
            </a:r>
          </a:p>
          <a:p>
            <a:pPr lvl="2"/>
            <a:r>
              <a:rPr lang="en-US" sz="1800" dirty="0"/>
              <a:t>Fill in GIS data </a:t>
            </a:r>
            <a:r>
              <a:rPr lang="en-US" sz="1800" dirty="0" smtClean="0"/>
              <a:t>gaps (e.g., statewide parcel file)</a:t>
            </a:r>
            <a:endParaRPr lang="en-US" sz="1800" dirty="0"/>
          </a:p>
          <a:p>
            <a:pPr lvl="1"/>
            <a:r>
              <a:rPr lang="en-US" sz="1800" b="1" dirty="0"/>
              <a:t>Detailed Building Inventories for </a:t>
            </a:r>
            <a:r>
              <a:rPr lang="en-US" sz="1800" b="1" dirty="0" smtClean="0"/>
              <a:t>multi-hazard assessments, CRS </a:t>
            </a:r>
            <a:r>
              <a:rPr lang="en-US" sz="1800" b="1" dirty="0"/>
              <a:t>program credits, etc.</a:t>
            </a:r>
          </a:p>
          <a:p>
            <a:pPr lvl="2"/>
            <a:r>
              <a:rPr lang="en-US" sz="1800" dirty="0"/>
              <a:t>Statewide building exposure inventory (parcel centroid spatial accuracy or better)</a:t>
            </a:r>
          </a:p>
          <a:p>
            <a:pPr lvl="2"/>
            <a:r>
              <a:rPr lang="en-US" sz="1800" dirty="0"/>
              <a:t>Site-specific building loss estimates in SHFA/advisory flood zones at building centroid </a:t>
            </a:r>
            <a:r>
              <a:rPr lang="en-US" sz="1800" dirty="0" smtClean="0"/>
              <a:t>accuracy.  Focus on </a:t>
            </a:r>
            <a:r>
              <a:rPr lang="en-US" sz="1800" dirty="0"/>
              <a:t>1%-annual-chance </a:t>
            </a:r>
            <a:r>
              <a:rPr lang="en-US" sz="1800" dirty="0" smtClean="0"/>
              <a:t>floods.</a:t>
            </a:r>
            <a:endParaRPr lang="en-US" sz="1800" dirty="0"/>
          </a:p>
          <a:p>
            <a:pPr lvl="2"/>
            <a:r>
              <a:rPr lang="en-US" sz="1800" dirty="0" smtClean="0"/>
              <a:t>Dam/levee </a:t>
            </a:r>
            <a:r>
              <a:rPr lang="en-US" sz="1800" dirty="0"/>
              <a:t>inundations areas at parcel centroid accuracy or </a:t>
            </a:r>
            <a:r>
              <a:rPr lang="en-US" sz="1800" dirty="0" smtClean="0"/>
              <a:t>better</a:t>
            </a:r>
          </a:p>
          <a:p>
            <a:pPr lvl="1"/>
            <a:r>
              <a:rPr lang="en-US" sz="1800" b="1" dirty="0" smtClean="0"/>
              <a:t>Proposal Status</a:t>
            </a:r>
          </a:p>
          <a:p>
            <a:pPr lvl="2"/>
            <a:r>
              <a:rPr lang="en-US" sz="1800" dirty="0" smtClean="0"/>
              <a:t>Application at WV DHSEM for submission</a:t>
            </a:r>
          </a:p>
          <a:p>
            <a:pPr lvl="2"/>
            <a:r>
              <a:rPr lang="en-US" sz="1800" dirty="0"/>
              <a:t>According to Brian Penix, TEIF/TEAL proposal still in the works but the </a:t>
            </a:r>
            <a:r>
              <a:rPr lang="en-US" sz="1800" dirty="0" smtClean="0"/>
              <a:t>WV Governor changed </a:t>
            </a:r>
            <a:r>
              <a:rPr lang="en-US" sz="1800" dirty="0"/>
              <a:t>priorities that have a profound impact on HMGP. </a:t>
            </a:r>
            <a:r>
              <a:rPr lang="en-US" sz="1800" dirty="0" smtClean="0"/>
              <a:t>HMGP proposal must be submitted </a:t>
            </a:r>
            <a:r>
              <a:rPr lang="en-US" sz="1800" dirty="0"/>
              <a:t>to </a:t>
            </a:r>
            <a:r>
              <a:rPr lang="en-US" sz="1800" dirty="0" smtClean="0"/>
              <a:t>FEMA before March 22 deadline. </a:t>
            </a:r>
            <a:endParaRPr lang="en-US" sz="1800" dirty="0" smtClean="0"/>
          </a:p>
          <a:p>
            <a:pPr marL="457200" lvl="1" indent="0">
              <a:buNone/>
            </a:pPr>
            <a:endParaRPr lang="en-US" sz="2200" dirty="0"/>
          </a:p>
        </p:txBody>
      </p:sp>
    </p:spTree>
    <p:extLst>
      <p:ext uri="{BB962C8B-B14F-4D97-AF65-F5344CB8AC3E}">
        <p14:creationId xmlns:p14="http://schemas.microsoft.com/office/powerpoint/2010/main" val="3568512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Proposed State Multi-Hazard Risk Project</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08922706"/>
              </p:ext>
            </p:extLst>
          </p:nvPr>
        </p:nvGraphicFramePr>
        <p:xfrm>
          <a:off x="762000" y="1219200"/>
          <a:ext cx="7620000" cy="530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3460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chemeClr val="bg1"/>
                </a:solidFill>
                <a:latin typeface="Arial" panose="020B0604020202020204" pitchFamily="34" charset="0"/>
                <a:cs typeface="Arial" panose="020B0604020202020204" pitchFamily="34" charset="0"/>
              </a:rPr>
              <a:t>Statewide Flood Risk Structure File</a:t>
            </a:r>
            <a:endParaRPr lang="en-US" sz="40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838200" y="1104900"/>
            <a:ext cx="5886450" cy="3924300"/>
          </a:xfrm>
          <a:prstGeom prst="rect">
            <a:avLst/>
          </a:prstGeom>
        </p:spPr>
      </p:pic>
      <p:sp>
        <p:nvSpPr>
          <p:cNvPr id="9" name="TextBox 8"/>
          <p:cNvSpPr txBox="1"/>
          <p:nvPr/>
        </p:nvSpPr>
        <p:spPr>
          <a:xfrm>
            <a:off x="381000" y="5219700"/>
            <a:ext cx="8382000" cy="1492716"/>
          </a:xfrm>
          <a:prstGeom prst="rect">
            <a:avLst/>
          </a:prstGeom>
          <a:solidFill>
            <a:schemeClr val="accent5">
              <a:lumMod val="20000"/>
              <a:lumOff val="80000"/>
            </a:schemeClr>
          </a:solidFill>
        </p:spPr>
        <p:txBody>
          <a:bodyPr wrap="square" rtlCol="0">
            <a:spAutoFit/>
          </a:bodyPr>
          <a:lstStyle/>
          <a:p>
            <a:r>
              <a:rPr lang="en-US" sz="1300" dirty="0"/>
              <a:t>Structure-specific (called “User-Defined Facilities”, or UDFs, in </a:t>
            </a:r>
            <a:r>
              <a:rPr lang="en-US" sz="1300" dirty="0" err="1"/>
              <a:t>Hazus</a:t>
            </a:r>
            <a:r>
              <a:rPr lang="en-US" sz="1300" dirty="0"/>
              <a:t>) flood risk assessments produce loss estimates at the building or structure level, and can often help facilitate flood risk discussions with individual home- or business-owners in a community.  These types of risk assessments can provide valuable information to communities to help pre-screen properties and projects before going through a more in-depth Benefit-Cost Analysis (BCA</a:t>
            </a:r>
            <a:r>
              <a:rPr lang="en-US" sz="1300" dirty="0" smtClean="0"/>
              <a:t>).  Personally-identifiable </a:t>
            </a:r>
            <a:r>
              <a:rPr lang="en-US" sz="1300" dirty="0"/>
              <a:t>information (PII) such as property address, name of owner, etc. will not be included in FEMA's Flood Risk Assessment dataset (</a:t>
            </a:r>
            <a:r>
              <a:rPr lang="en-US" sz="1300" dirty="0" err="1"/>
              <a:t>S_UDF_Pt</a:t>
            </a:r>
            <a:r>
              <a:rPr lang="en-US" sz="1300" dirty="0"/>
              <a:t> and </a:t>
            </a:r>
            <a:r>
              <a:rPr lang="en-US" sz="1300" dirty="0" err="1"/>
              <a:t>L_RA_UDF_Results</a:t>
            </a:r>
            <a:r>
              <a:rPr lang="en-US" sz="1300" dirty="0" smtClean="0"/>
              <a:t>).  Source:  Flood Risk Assessment Guidance </a:t>
            </a:r>
            <a:r>
              <a:rPr lang="en-US" sz="1300" dirty="0"/>
              <a:t>-  </a:t>
            </a:r>
            <a:r>
              <a:rPr lang="en-US" sz="1300" dirty="0">
                <a:hlinkClick r:id="rId4"/>
              </a:rPr>
              <a:t>https://</a:t>
            </a:r>
            <a:r>
              <a:rPr lang="en-US" sz="1300" dirty="0" smtClean="0">
                <a:hlinkClick r:id="rId4"/>
              </a:rPr>
              <a:t>www.fema.gov/media-library-data/1469146645661-31ad3f73def7066084e7ac5bfa145949/Flood_Risk_Assessment_Guidance_May_2016.pdf</a:t>
            </a:r>
            <a:endParaRPr lang="en-US" sz="1400" dirty="0"/>
          </a:p>
        </p:txBody>
      </p:sp>
      <p:sp>
        <p:nvSpPr>
          <p:cNvPr id="4" name="TextBox 3"/>
          <p:cNvSpPr txBox="1"/>
          <p:nvPr/>
        </p:nvSpPr>
        <p:spPr>
          <a:xfrm>
            <a:off x="7010400" y="1143000"/>
            <a:ext cx="1600200" cy="2862322"/>
          </a:xfrm>
          <a:prstGeom prst="rect">
            <a:avLst/>
          </a:prstGeom>
          <a:solidFill>
            <a:schemeClr val="accent1">
              <a:lumMod val="40000"/>
              <a:lumOff val="60000"/>
            </a:schemeClr>
          </a:solidFill>
        </p:spPr>
        <p:txBody>
          <a:bodyPr wrap="square" rtlCol="0">
            <a:spAutoFit/>
          </a:bodyPr>
          <a:lstStyle/>
          <a:p>
            <a:r>
              <a:rPr lang="en-US" dirty="0" smtClean="0"/>
              <a:t>Various </a:t>
            </a:r>
            <a:r>
              <a:rPr lang="en-US" b="1" dirty="0" smtClean="0"/>
              <a:t>Flood Risk Reports </a:t>
            </a:r>
            <a:r>
              <a:rPr lang="en-US" dirty="0" smtClean="0"/>
              <a:t>by community, stream name, flood zones, etc. can be generated from the Flood Risk Data (FRD).</a:t>
            </a:r>
            <a:endParaRPr lang="en-US" dirty="0"/>
          </a:p>
        </p:txBody>
      </p:sp>
    </p:spTree>
    <p:extLst>
      <p:ext uri="{BB962C8B-B14F-4D97-AF65-F5344CB8AC3E}">
        <p14:creationId xmlns:p14="http://schemas.microsoft.com/office/powerpoint/2010/main" val="26906216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Risk Assessments</a:t>
            </a: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81000" y="914400"/>
            <a:ext cx="8610600" cy="369332"/>
          </a:xfrm>
          <a:prstGeom prst="rect">
            <a:avLst/>
          </a:prstGeom>
          <a:noFill/>
        </p:spPr>
        <p:txBody>
          <a:bodyPr wrap="square" rtlCol="0">
            <a:spAutoFit/>
          </a:bodyPr>
          <a:lstStyle/>
          <a:p>
            <a:r>
              <a:rPr lang="en-US" i="1" dirty="0" smtClean="0"/>
              <a:t>Lessons Learned from Flood Risk Assessment Pilot Studies of Berkeley and Morgan Counties</a:t>
            </a:r>
            <a:endParaRPr lang="en-US" i="1" dirty="0"/>
          </a:p>
        </p:txBody>
      </p:sp>
      <p:sp>
        <p:nvSpPr>
          <p:cNvPr id="9" name="Content Placeholder 8"/>
          <p:cNvSpPr>
            <a:spLocks noGrp="1"/>
          </p:cNvSpPr>
          <p:nvPr>
            <p:ph idx="1"/>
          </p:nvPr>
        </p:nvSpPr>
        <p:spPr>
          <a:xfrm>
            <a:off x="0" y="914400"/>
            <a:ext cx="9144000" cy="6019800"/>
          </a:xfrm>
          <a:solidFill>
            <a:schemeClr val="accent3">
              <a:lumMod val="20000"/>
              <a:lumOff val="80000"/>
            </a:schemeClr>
          </a:solidFill>
        </p:spPr>
        <p:txBody>
          <a:bodyPr>
            <a:normAutofit fontScale="25000" lnSpcReduction="20000"/>
          </a:bodyPr>
          <a:lstStyle/>
          <a:p>
            <a:r>
              <a:rPr lang="en-US" sz="9600" dirty="0" smtClean="0"/>
              <a:t>Source Data</a:t>
            </a:r>
          </a:p>
          <a:p>
            <a:pPr lvl="1"/>
            <a:r>
              <a:rPr lang="en-US" sz="6000" dirty="0" smtClean="0"/>
              <a:t>Quality digital source data is essential for correctly identifying and producing site-specific structures with accurate replacement values:  assessment building records, property parcels, site addresses, leaf-off imagery, and building footprints</a:t>
            </a:r>
          </a:p>
          <a:p>
            <a:pPr lvl="1"/>
            <a:r>
              <a:rPr lang="en-US" sz="6000" dirty="0" smtClean="0"/>
              <a:t>Engage local floodplain managers to quality check building inventories and critical facilities</a:t>
            </a:r>
          </a:p>
          <a:p>
            <a:pPr>
              <a:buNone/>
            </a:pPr>
            <a:endParaRPr lang="en-US" sz="9600" dirty="0" smtClean="0"/>
          </a:p>
          <a:p>
            <a:r>
              <a:rPr lang="en-US" sz="9600" dirty="0" smtClean="0"/>
              <a:t>Building Inventory Tool</a:t>
            </a:r>
          </a:p>
          <a:p>
            <a:pPr lvl="1"/>
            <a:r>
              <a:rPr lang="en-US" sz="6000" dirty="0" smtClean="0"/>
              <a:t>The Building Inventory Tool streamlines the process for creating an inventory of buildings assets exposed to multi-hazards and for executing </a:t>
            </a:r>
            <a:r>
              <a:rPr lang="en-US" sz="6000" dirty="0" err="1" smtClean="0"/>
              <a:t>Hazus</a:t>
            </a:r>
            <a:r>
              <a:rPr lang="en-US" sz="6000" dirty="0" smtClean="0"/>
              <a:t> flood loss models at the building or structure level.  The Tool requires further refinements like updating the building construction tables for commercial/industrial properties and including building information from non-assessment sources.  The tool also has to be robust in that building updates can be performed quickly when newer data sources become available.</a:t>
            </a:r>
          </a:p>
          <a:p>
            <a:pPr lvl="1">
              <a:buNone/>
            </a:pPr>
            <a:endParaRPr lang="en-US" sz="6400" dirty="0" smtClean="0"/>
          </a:p>
          <a:p>
            <a:r>
              <a:rPr lang="en-US" sz="9600" dirty="0" smtClean="0"/>
              <a:t> Building Values</a:t>
            </a:r>
          </a:p>
          <a:p>
            <a:pPr lvl="1"/>
            <a:r>
              <a:rPr lang="en-US" sz="6000" dirty="0" smtClean="0"/>
              <a:t>Structures with significant variance between building </a:t>
            </a:r>
            <a:r>
              <a:rPr lang="en-US" sz="6000" b="1" dirty="0" smtClean="0"/>
              <a:t>replacement values </a:t>
            </a:r>
            <a:r>
              <a:rPr lang="en-US" sz="6000" dirty="0" smtClean="0"/>
              <a:t>and </a:t>
            </a:r>
            <a:r>
              <a:rPr lang="en-US" sz="6000" b="1" dirty="0" smtClean="0"/>
              <a:t>appraised values </a:t>
            </a:r>
            <a:r>
              <a:rPr lang="en-US" sz="6000" dirty="0" smtClean="0"/>
              <a:t>should be flagged and reviewed.  Certain structures may require substituting the replacement value (cost to replace or rebuild the structure) with the appraised value (resell value).</a:t>
            </a:r>
          </a:p>
          <a:p>
            <a:pPr lvl="1"/>
            <a:r>
              <a:rPr lang="en-US" sz="6000" dirty="0" smtClean="0"/>
              <a:t>Building values for tax-exempt properties like governmental, educational, or religious properties must be derived from other sources such as school and insurance databases.  The WV Board of Risk and Insurance Management (BRIM) database is one such source.</a:t>
            </a:r>
            <a:r>
              <a:rPr lang="en-US" sz="6400" dirty="0" smtClean="0"/>
              <a:t/>
            </a:r>
            <a:br>
              <a:rPr lang="en-US" sz="6400" dirty="0" smtClean="0"/>
            </a:br>
            <a:endParaRPr lang="en-US" sz="6400" dirty="0" smtClean="0"/>
          </a:p>
          <a:p>
            <a:r>
              <a:rPr lang="en-US" sz="9600" dirty="0" smtClean="0"/>
              <a:t>Depth Grids</a:t>
            </a:r>
          </a:p>
          <a:p>
            <a:pPr lvl="1"/>
            <a:r>
              <a:rPr lang="en-US" sz="6000" dirty="0" smtClean="0"/>
              <a:t>Accurate and comprehensive flood depth grids are essential for credible building loss damage estimates.  Many of the flood risk structures are located in AE Zones where no depth grids exist.  A composite depth grid is created from the best available depth grids. </a:t>
            </a:r>
          </a:p>
          <a:p>
            <a:pPr lvl="1"/>
            <a:endParaRPr lang="en-US" sz="4900" dirty="0"/>
          </a:p>
        </p:txBody>
      </p:sp>
    </p:spTree>
    <p:extLst>
      <p:ext uri="{BB962C8B-B14F-4D97-AF65-F5344CB8AC3E}">
        <p14:creationId xmlns:p14="http://schemas.microsoft.com/office/powerpoint/2010/main" val="27707567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graphicFrame>
        <p:nvGraphicFramePr>
          <p:cNvPr id="12" name="Diagram 11"/>
          <p:cNvGraphicFramePr/>
          <p:nvPr>
            <p:extLst>
              <p:ext uri="{D42A27DB-BD31-4B8C-83A1-F6EECF244321}">
                <p14:modId xmlns:p14="http://schemas.microsoft.com/office/powerpoint/2010/main" val="931094077"/>
              </p:ext>
            </p:extLst>
          </p:nvPr>
        </p:nvGraphicFramePr>
        <p:xfrm>
          <a:off x="914400" y="1182872"/>
          <a:ext cx="70866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371600" y="6172200"/>
            <a:ext cx="6172200" cy="369332"/>
          </a:xfrm>
          <a:prstGeom prst="rect">
            <a:avLst/>
          </a:prstGeom>
          <a:noFill/>
        </p:spPr>
        <p:txBody>
          <a:bodyPr wrap="square" rtlCol="0">
            <a:spAutoFit/>
          </a:bodyPr>
          <a:lstStyle/>
          <a:p>
            <a:pPr algn="ctr"/>
            <a:r>
              <a:rPr lang="en-US" i="1" dirty="0" smtClean="0">
                <a:solidFill>
                  <a:schemeClr val="accent6">
                    <a:lumMod val="50000"/>
                  </a:schemeClr>
                </a:solidFill>
              </a:rPr>
              <a:t>Building Inventories important for flood reduction activities</a:t>
            </a:r>
            <a:endParaRPr lang="en-US" i="1" dirty="0">
              <a:solidFill>
                <a:schemeClr val="accent6">
                  <a:lumMod val="50000"/>
                </a:schemeClr>
              </a:solidFill>
            </a:endParaRPr>
          </a:p>
        </p:txBody>
      </p:sp>
    </p:spTree>
    <p:extLst>
      <p:ext uri="{BB962C8B-B14F-4D97-AF65-F5344CB8AC3E}">
        <p14:creationId xmlns:p14="http://schemas.microsoft.com/office/powerpoint/2010/main" val="376894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485900" y="4853285"/>
            <a:ext cx="6172200" cy="646331"/>
          </a:xfrm>
          <a:prstGeom prst="rect">
            <a:avLst/>
          </a:prstGeom>
          <a:noFill/>
        </p:spPr>
        <p:txBody>
          <a:bodyPr wrap="square" rtlCol="0">
            <a:spAutoFit/>
          </a:bodyPr>
          <a:lstStyle/>
          <a:p>
            <a:pPr algn="ctr"/>
            <a:r>
              <a:rPr lang="en-US" i="1" dirty="0" smtClean="0">
                <a:solidFill>
                  <a:schemeClr val="accent6">
                    <a:lumMod val="50000"/>
                  </a:schemeClr>
                </a:solidFill>
              </a:rPr>
              <a:t>Building Inventories important for flood reduction activities including the NFIP Community Rating System</a:t>
            </a:r>
            <a:endParaRPr lang="en-US" i="1"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1219200" y="1377434"/>
            <a:ext cx="7021286" cy="3429000"/>
          </a:xfrm>
          <a:prstGeom prst="rect">
            <a:avLst/>
          </a:prstGeom>
        </p:spPr>
      </p:pic>
      <p:sp>
        <p:nvSpPr>
          <p:cNvPr id="3" name="Rectangle 2"/>
          <p:cNvSpPr/>
          <p:nvPr/>
        </p:nvSpPr>
        <p:spPr>
          <a:xfrm>
            <a:off x="457200" y="6008132"/>
            <a:ext cx="8153400" cy="553998"/>
          </a:xfrm>
          <a:prstGeom prst="rect">
            <a:avLst/>
          </a:prstGeom>
        </p:spPr>
        <p:txBody>
          <a:bodyPr wrap="square">
            <a:spAutoFit/>
          </a:bodyPr>
          <a:lstStyle/>
          <a:p>
            <a:r>
              <a:rPr lang="en-US" sz="1000" b="1" dirty="0" smtClean="0"/>
              <a:t>Source:  CRS Coordinator’s Manual</a:t>
            </a:r>
          </a:p>
          <a:p>
            <a:r>
              <a:rPr lang="en-US" sz="1000" dirty="0" smtClean="0">
                <a:hlinkClick r:id="rId3"/>
              </a:rPr>
              <a:t>https</a:t>
            </a:r>
            <a:r>
              <a:rPr lang="en-US" sz="1000" dirty="0">
                <a:hlinkClick r:id="rId3"/>
              </a:rPr>
              <a:t>://</a:t>
            </a:r>
            <a:r>
              <a:rPr lang="en-US" sz="1000" dirty="0" smtClean="0">
                <a:hlinkClick r:id="rId3"/>
              </a:rPr>
              <a:t>www.fema.gov/media-library-data/1493905477815-d794671adeed5beab6a6304d8ba0b207/633300_2017_CRS_Coordinators_Manual_508.pdf</a:t>
            </a:r>
            <a:endParaRPr lang="en-US" sz="1000" dirty="0" smtClean="0"/>
          </a:p>
          <a:p>
            <a:endParaRPr lang="en-US" sz="1000" dirty="0"/>
          </a:p>
        </p:txBody>
      </p:sp>
      <p:sp>
        <p:nvSpPr>
          <p:cNvPr id="7" name="TextBox 6"/>
          <p:cNvSpPr txBox="1"/>
          <p:nvPr/>
        </p:nvSpPr>
        <p:spPr>
          <a:xfrm>
            <a:off x="1371600" y="1145917"/>
            <a:ext cx="6629400" cy="369332"/>
          </a:xfrm>
          <a:prstGeom prst="rect">
            <a:avLst/>
          </a:prstGeom>
          <a:solidFill>
            <a:schemeClr val="tx2"/>
          </a:solidFill>
        </p:spPr>
        <p:txBody>
          <a:bodyPr wrap="square" rtlCol="0">
            <a:spAutoFit/>
          </a:bodyPr>
          <a:lstStyle/>
          <a:p>
            <a:pPr algn="ctr"/>
            <a:r>
              <a:rPr lang="en-US" i="1" dirty="0" smtClean="0">
                <a:solidFill>
                  <a:schemeClr val="bg1"/>
                </a:solidFill>
              </a:rPr>
              <a:t>CRS Activities </a:t>
            </a:r>
            <a:r>
              <a:rPr lang="en-US" i="1" dirty="0">
                <a:solidFill>
                  <a:schemeClr val="bg1"/>
                </a:solidFill>
              </a:rPr>
              <a:t>R</a:t>
            </a:r>
            <a:r>
              <a:rPr lang="en-US" i="1" dirty="0" smtClean="0">
                <a:solidFill>
                  <a:schemeClr val="bg1"/>
                </a:solidFill>
              </a:rPr>
              <a:t>equiring </a:t>
            </a:r>
            <a:r>
              <a:rPr lang="en-US" i="1" dirty="0">
                <a:solidFill>
                  <a:schemeClr val="bg1"/>
                </a:solidFill>
              </a:rPr>
              <a:t>B</a:t>
            </a:r>
            <a:r>
              <a:rPr lang="en-US" i="1" dirty="0" smtClean="0">
                <a:solidFill>
                  <a:schemeClr val="bg1"/>
                </a:solidFill>
              </a:rPr>
              <a:t>uilding </a:t>
            </a:r>
            <a:r>
              <a:rPr lang="en-US" i="1" dirty="0">
                <a:solidFill>
                  <a:schemeClr val="bg1"/>
                </a:solidFill>
              </a:rPr>
              <a:t>I</a:t>
            </a:r>
            <a:r>
              <a:rPr lang="en-US" i="1" dirty="0" smtClean="0">
                <a:solidFill>
                  <a:schemeClr val="bg1"/>
                </a:solidFill>
              </a:rPr>
              <a:t>nventories</a:t>
            </a:r>
            <a:endParaRPr lang="en-US" i="1" dirty="0">
              <a:solidFill>
                <a:schemeClr val="bg1"/>
              </a:solidFill>
            </a:endParaRPr>
          </a:p>
        </p:txBody>
      </p:sp>
    </p:spTree>
    <p:extLst>
      <p:ext uri="{BB962C8B-B14F-4D97-AF65-F5344CB8AC3E}">
        <p14:creationId xmlns:p14="http://schemas.microsoft.com/office/powerpoint/2010/main" val="26405487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04800" y="6258874"/>
            <a:ext cx="8153400" cy="553998"/>
          </a:xfrm>
          <a:prstGeom prst="rect">
            <a:avLst/>
          </a:prstGeom>
        </p:spPr>
        <p:txBody>
          <a:bodyPr wrap="square">
            <a:spAutoFit/>
          </a:bodyPr>
          <a:lstStyle/>
          <a:p>
            <a:r>
              <a:rPr lang="en-US" sz="1000" b="1" dirty="0" smtClean="0"/>
              <a:t>Source:  CRS Coordinator’s Manual</a:t>
            </a:r>
          </a:p>
          <a:p>
            <a:r>
              <a:rPr lang="en-US" sz="1000" dirty="0" smtClean="0">
                <a:hlinkClick r:id="rId2"/>
              </a:rPr>
              <a:t>https</a:t>
            </a:r>
            <a:r>
              <a:rPr lang="en-US" sz="1000" dirty="0">
                <a:hlinkClick r:id="rId2"/>
              </a:rPr>
              <a:t>://</a:t>
            </a:r>
            <a:r>
              <a:rPr lang="en-US" sz="1000" dirty="0" smtClean="0">
                <a:hlinkClick r:id="rId2"/>
              </a:rPr>
              <a:t>www.fema.gov/media-library-data/1493905477815-d794671adeed5beab6a6304d8ba0b207/633300_2017_CRS_Coordinators_Manual_508.pdf</a:t>
            </a:r>
            <a:endParaRPr lang="en-US" sz="1000" dirty="0" smtClean="0"/>
          </a:p>
          <a:p>
            <a:endParaRPr lang="en-US" sz="1000" dirty="0"/>
          </a:p>
        </p:txBody>
      </p:sp>
      <p:sp>
        <p:nvSpPr>
          <p:cNvPr id="7" name="TextBox 6"/>
          <p:cNvSpPr txBox="1"/>
          <p:nvPr/>
        </p:nvSpPr>
        <p:spPr>
          <a:xfrm>
            <a:off x="1257300" y="1032119"/>
            <a:ext cx="6629400" cy="369332"/>
          </a:xfrm>
          <a:prstGeom prst="rect">
            <a:avLst/>
          </a:prstGeom>
          <a:solidFill>
            <a:schemeClr val="tx2"/>
          </a:solidFill>
        </p:spPr>
        <p:txBody>
          <a:bodyPr wrap="square" rtlCol="0">
            <a:spAutoFit/>
          </a:bodyPr>
          <a:lstStyle/>
          <a:p>
            <a:pPr algn="ctr"/>
            <a:r>
              <a:rPr lang="en-US" i="1" dirty="0" smtClean="0">
                <a:solidFill>
                  <a:schemeClr val="bg1"/>
                </a:solidFill>
              </a:rPr>
              <a:t>CRS Activities Require Accurate </a:t>
            </a:r>
            <a:r>
              <a:rPr lang="en-US" i="1" dirty="0">
                <a:solidFill>
                  <a:schemeClr val="bg1"/>
                </a:solidFill>
              </a:rPr>
              <a:t>B</a:t>
            </a:r>
            <a:r>
              <a:rPr lang="en-US" i="1" dirty="0" smtClean="0">
                <a:solidFill>
                  <a:schemeClr val="bg1"/>
                </a:solidFill>
              </a:rPr>
              <a:t>uilding </a:t>
            </a:r>
            <a:r>
              <a:rPr lang="en-US" i="1" dirty="0">
                <a:solidFill>
                  <a:schemeClr val="bg1"/>
                </a:solidFill>
              </a:rPr>
              <a:t>I</a:t>
            </a:r>
            <a:r>
              <a:rPr lang="en-US" i="1" dirty="0" smtClean="0">
                <a:solidFill>
                  <a:schemeClr val="bg1"/>
                </a:solidFill>
              </a:rPr>
              <a:t>nventories</a:t>
            </a:r>
            <a:endParaRPr lang="en-US" i="1" dirty="0">
              <a:solidFill>
                <a:schemeClr val="bg1"/>
              </a:solidFill>
            </a:endParaRPr>
          </a:p>
        </p:txBody>
      </p:sp>
      <p:sp>
        <p:nvSpPr>
          <p:cNvPr id="4" name="TextBox 3"/>
          <p:cNvSpPr txBox="1"/>
          <p:nvPr/>
        </p:nvSpPr>
        <p:spPr>
          <a:xfrm>
            <a:off x="266700" y="1460283"/>
            <a:ext cx="8610599" cy="4524315"/>
          </a:xfrm>
          <a:prstGeom prst="rect">
            <a:avLst/>
          </a:prstGeom>
          <a:solidFill>
            <a:schemeClr val="accent1">
              <a:lumMod val="20000"/>
              <a:lumOff val="80000"/>
            </a:schemeClr>
          </a:solidFill>
        </p:spPr>
        <p:txBody>
          <a:bodyPr wrap="square" rtlCol="0">
            <a:spAutoFit/>
          </a:bodyPr>
          <a:lstStyle/>
          <a:p>
            <a:r>
              <a:rPr lang="en-US" dirty="0"/>
              <a:t>301.a. Definition of “Building” (Page 300-4)</a:t>
            </a:r>
          </a:p>
          <a:p>
            <a:endParaRPr lang="en-US" dirty="0"/>
          </a:p>
          <a:p>
            <a:r>
              <a:rPr lang="en-US" sz="1400" b="1" dirty="0"/>
              <a:t>Building: For CRS purposes, the definition of what constitutes a building is based on whether the structure is insurable</a:t>
            </a:r>
            <a:r>
              <a:rPr lang="en-US" sz="1400" b="1" dirty="0" smtClean="0"/>
              <a:t>.  </a:t>
            </a:r>
            <a:r>
              <a:rPr lang="en-US" sz="1400" dirty="0" smtClean="0"/>
              <a:t>It </a:t>
            </a:r>
            <a:r>
              <a:rPr lang="en-US" sz="1400" dirty="0"/>
              <a:t>must meet the following criteria, which are taken from the definition in the National Flood Insurance Program’s Flood Insurance Manual for insurance agents. A “building” is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 structure with two or more outside rigid walls and a fully secured roof, that is affixed to a permanent site; or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 manufactured home (a “manufactured home,” also known as a mobile home, is a structure built on a permanent chassis, transported to its site in one or more sections, and affixed to a permanent foundation); or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 travel trailer without wheels, built on a chassis and affixed to a permanent foundation, that is regulated under the community’s floodplain management and building ordinances or laws.</a:t>
            </a:r>
          </a:p>
          <a:p>
            <a:endParaRPr lang="en-US" sz="1400" dirty="0"/>
          </a:p>
          <a:p>
            <a:r>
              <a:rPr lang="en-US" sz="1400" dirty="0"/>
              <a:t>“Building” does not mean a gas or liquid storage tank or a recreational vehicle, a park trailer, or other similar vehicle, except as described above.</a:t>
            </a:r>
          </a:p>
          <a:p>
            <a:endParaRPr lang="en-US" sz="1400" dirty="0"/>
          </a:p>
          <a:p>
            <a:r>
              <a:rPr lang="en-US" sz="1400" dirty="0"/>
              <a:t>Examples of structures that are NOT counted as buildings include open pavilions for picnic tables, bleachers, carports with open sides, underground pumping stations, and sheds on skids that are moved to different construction sites.</a:t>
            </a:r>
          </a:p>
        </p:txBody>
      </p:sp>
    </p:spTree>
    <p:extLst>
      <p:ext uri="{BB962C8B-B14F-4D97-AF65-F5344CB8AC3E}">
        <p14:creationId xmlns:p14="http://schemas.microsoft.com/office/powerpoint/2010/main" val="2153018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Other Graphics – CRS/NFIP Policies</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609600" y="3690457"/>
            <a:ext cx="1752600" cy="3139321"/>
          </a:xfrm>
          <a:prstGeom prst="rect">
            <a:avLst/>
          </a:prstGeom>
          <a:solidFill>
            <a:schemeClr val="tx2">
              <a:lumMod val="50000"/>
            </a:schemeClr>
          </a:solidFill>
        </p:spPr>
        <p:txBody>
          <a:bodyPr wrap="square" rtlCol="0">
            <a:spAutoFit/>
          </a:bodyPr>
          <a:lstStyle/>
          <a:p>
            <a:r>
              <a:rPr lang="en-US" b="1" dirty="0" smtClean="0">
                <a:solidFill>
                  <a:schemeClr val="bg1"/>
                </a:solidFill>
              </a:rPr>
              <a:t>New 2017-18 WV Lidar Coverage:</a:t>
            </a:r>
            <a:br>
              <a:rPr lang="en-US" b="1" dirty="0" smtClean="0">
                <a:solidFill>
                  <a:schemeClr val="bg1"/>
                </a:solidFill>
              </a:rPr>
            </a:br>
            <a:endParaRPr lang="en-US" b="1" dirty="0" smtClean="0">
              <a:solidFill>
                <a:schemeClr val="bg1"/>
              </a:solidFill>
            </a:endParaRPr>
          </a:p>
          <a:p>
            <a:r>
              <a:rPr lang="en-US" b="1" dirty="0" smtClean="0">
                <a:solidFill>
                  <a:schemeClr val="bg1"/>
                </a:solidFill>
              </a:rPr>
              <a:t>Randolph</a:t>
            </a:r>
            <a:r>
              <a:rPr lang="en-US" b="1" dirty="0">
                <a:solidFill>
                  <a:schemeClr val="bg1"/>
                </a:solidFill>
              </a:rPr>
              <a:t>, Tucker, Mercer, Roane, Wirt, Mason, Wayne, Putnam, Lincoln </a:t>
            </a:r>
            <a:r>
              <a:rPr lang="en-US" b="1" dirty="0" smtClean="0">
                <a:solidFill>
                  <a:schemeClr val="bg1"/>
                </a:solidFill>
              </a:rPr>
              <a:t>counties?</a:t>
            </a:r>
            <a:endParaRPr lang="en-US" b="1" dirty="0">
              <a:solidFill>
                <a:schemeClr val="bg1"/>
              </a:solidFill>
            </a:endParaRPr>
          </a:p>
          <a:p>
            <a:endParaRPr lang="en-US" dirty="0"/>
          </a:p>
        </p:txBody>
      </p:sp>
      <p:pic>
        <p:nvPicPr>
          <p:cNvPr id="2" name="Picture 1"/>
          <p:cNvPicPr>
            <a:picLocks noChangeAspect="1"/>
          </p:cNvPicPr>
          <p:nvPr/>
        </p:nvPicPr>
        <p:blipFill>
          <a:blip r:embed="rId2"/>
          <a:stretch>
            <a:fillRect/>
          </a:stretch>
        </p:blipFill>
        <p:spPr>
          <a:xfrm>
            <a:off x="204450" y="1066799"/>
            <a:ext cx="4215149" cy="5684587"/>
          </a:xfrm>
          <a:prstGeom prst="rect">
            <a:avLst/>
          </a:prstGeom>
        </p:spPr>
      </p:pic>
      <p:pic>
        <p:nvPicPr>
          <p:cNvPr id="6" name="Picture 5"/>
          <p:cNvPicPr>
            <a:picLocks noChangeAspect="1"/>
          </p:cNvPicPr>
          <p:nvPr/>
        </p:nvPicPr>
        <p:blipFill>
          <a:blip r:embed="rId3"/>
          <a:stretch>
            <a:fillRect/>
          </a:stretch>
        </p:blipFill>
        <p:spPr>
          <a:xfrm>
            <a:off x="4953000" y="1095243"/>
            <a:ext cx="3200400" cy="5441447"/>
          </a:xfrm>
          <a:prstGeom prst="rect">
            <a:avLst/>
          </a:prstGeom>
          <a:ln>
            <a:solidFill>
              <a:schemeClr val="tx1"/>
            </a:solidFill>
          </a:ln>
        </p:spPr>
      </p:pic>
    </p:spTree>
    <p:extLst>
      <p:ext uri="{BB962C8B-B14F-4D97-AF65-F5344CB8AC3E}">
        <p14:creationId xmlns:p14="http://schemas.microsoft.com/office/powerpoint/2010/main" val="35089762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40375" y="6400800"/>
            <a:ext cx="8153400" cy="553998"/>
          </a:xfrm>
          <a:prstGeom prst="rect">
            <a:avLst/>
          </a:prstGeom>
        </p:spPr>
        <p:txBody>
          <a:bodyPr wrap="square">
            <a:spAutoFit/>
          </a:bodyPr>
          <a:lstStyle/>
          <a:p>
            <a:r>
              <a:rPr lang="en-US" sz="1000" b="1" dirty="0" smtClean="0"/>
              <a:t>Source:  CRS Coordinator’s Manual</a:t>
            </a:r>
          </a:p>
          <a:p>
            <a:r>
              <a:rPr lang="en-US" sz="1000" dirty="0" smtClean="0">
                <a:hlinkClick r:id="rId2"/>
              </a:rPr>
              <a:t>https</a:t>
            </a:r>
            <a:r>
              <a:rPr lang="en-US" sz="1000" dirty="0">
                <a:hlinkClick r:id="rId2"/>
              </a:rPr>
              <a:t>://</a:t>
            </a:r>
            <a:r>
              <a:rPr lang="en-US" sz="1000" dirty="0" smtClean="0">
                <a:hlinkClick r:id="rId2"/>
              </a:rPr>
              <a:t>www.fema.gov/media-library-data/1493905477815-d794671adeed5beab6a6304d8ba0b207/633300_2017_CRS_Coordinators_Manual_508.pdf</a:t>
            </a:r>
            <a:endParaRPr lang="en-US" sz="1000" dirty="0" smtClean="0"/>
          </a:p>
          <a:p>
            <a:endParaRPr lang="en-US" sz="1000" dirty="0"/>
          </a:p>
        </p:txBody>
      </p:sp>
      <p:sp>
        <p:nvSpPr>
          <p:cNvPr id="7" name="TextBox 6"/>
          <p:cNvSpPr txBox="1"/>
          <p:nvPr/>
        </p:nvSpPr>
        <p:spPr>
          <a:xfrm>
            <a:off x="1257299" y="1002268"/>
            <a:ext cx="6629400" cy="369332"/>
          </a:xfrm>
          <a:prstGeom prst="rect">
            <a:avLst/>
          </a:prstGeom>
          <a:solidFill>
            <a:schemeClr val="tx2"/>
          </a:solidFill>
        </p:spPr>
        <p:txBody>
          <a:bodyPr wrap="square" rtlCol="0">
            <a:spAutoFit/>
          </a:bodyPr>
          <a:lstStyle/>
          <a:p>
            <a:pPr algn="ctr"/>
            <a:r>
              <a:rPr lang="en-US" i="1" dirty="0" smtClean="0">
                <a:solidFill>
                  <a:schemeClr val="bg1"/>
                </a:solidFill>
              </a:rPr>
              <a:t>CRS Activities Require Accurate </a:t>
            </a:r>
            <a:r>
              <a:rPr lang="en-US" i="1" dirty="0">
                <a:solidFill>
                  <a:schemeClr val="bg1"/>
                </a:solidFill>
              </a:rPr>
              <a:t>B</a:t>
            </a:r>
            <a:r>
              <a:rPr lang="en-US" i="1" dirty="0" smtClean="0">
                <a:solidFill>
                  <a:schemeClr val="bg1"/>
                </a:solidFill>
              </a:rPr>
              <a:t>uilding </a:t>
            </a:r>
            <a:r>
              <a:rPr lang="en-US" i="1" dirty="0">
                <a:solidFill>
                  <a:schemeClr val="bg1"/>
                </a:solidFill>
              </a:rPr>
              <a:t>I</a:t>
            </a:r>
            <a:r>
              <a:rPr lang="en-US" i="1" dirty="0" smtClean="0">
                <a:solidFill>
                  <a:schemeClr val="bg1"/>
                </a:solidFill>
              </a:rPr>
              <a:t>nventories</a:t>
            </a:r>
            <a:endParaRPr lang="en-US" i="1" dirty="0">
              <a:solidFill>
                <a:schemeClr val="bg1"/>
              </a:solidFill>
            </a:endParaRPr>
          </a:p>
        </p:txBody>
      </p:sp>
      <p:sp>
        <p:nvSpPr>
          <p:cNvPr id="4" name="TextBox 3"/>
          <p:cNvSpPr txBox="1"/>
          <p:nvPr/>
        </p:nvSpPr>
        <p:spPr>
          <a:xfrm>
            <a:off x="304800" y="1441452"/>
            <a:ext cx="8610599" cy="4247317"/>
          </a:xfrm>
          <a:prstGeom prst="rect">
            <a:avLst/>
          </a:prstGeom>
          <a:solidFill>
            <a:schemeClr val="accent1">
              <a:lumMod val="20000"/>
              <a:lumOff val="80000"/>
            </a:schemeClr>
          </a:solidFill>
        </p:spPr>
        <p:txBody>
          <a:bodyPr wrap="square" rtlCol="0">
            <a:spAutoFit/>
          </a:bodyPr>
          <a:lstStyle/>
          <a:p>
            <a:r>
              <a:rPr lang="en-US" dirty="0" smtClean="0"/>
              <a:t>302.a</a:t>
            </a:r>
            <a:r>
              <a:rPr lang="en-US" dirty="0"/>
              <a:t>. Counting Buildings (Page 300-6)</a:t>
            </a:r>
          </a:p>
          <a:p>
            <a:endParaRPr lang="en-US" sz="1400" dirty="0"/>
          </a:p>
          <a:p>
            <a:r>
              <a:rPr lang="en-US" sz="1400" dirty="0" smtClean="0"/>
              <a:t>Accessory </a:t>
            </a:r>
            <a:r>
              <a:rPr lang="en-US" sz="1400" dirty="0"/>
              <a:t>structures are not included when counting buildings for calculating impact adjustments. For example, a house with a detached garage and shed is counted as one building. The flood insurance policy is based on the elevation of the house. However, if a lot has several principal buildings, each is counted separately because each normally is insured under a separate policy. For example, a motel with three principal buildings counts as three buildings. If one of the three buildings is an unheated bathhouse for the swimming pool and houses only showers and supplies, then the motel would be counted as two buildings.</a:t>
            </a:r>
          </a:p>
          <a:p>
            <a:endParaRPr lang="en-US" sz="1400" dirty="0" smtClean="0"/>
          </a:p>
          <a:p>
            <a:r>
              <a:rPr lang="en-US" sz="1400" dirty="0" smtClean="0"/>
              <a:t>To </a:t>
            </a:r>
            <a:r>
              <a:rPr lang="en-US" sz="1400" dirty="0"/>
              <a:t>determine building counts, communities may use any method that yields reasonably good estimates of the number of buildings. </a:t>
            </a:r>
            <a:r>
              <a:rPr lang="en-US" sz="1400" b="1" dirty="0"/>
              <a:t>Building counts should be accurate </a:t>
            </a:r>
            <a:r>
              <a:rPr lang="en-US" sz="1400" dirty="0"/>
              <a:t>so they will provide the most useful information for both CRS and community planning. Acceptable methods </a:t>
            </a:r>
            <a:r>
              <a:rPr lang="en-US" sz="1400" dirty="0" smtClean="0"/>
              <a:t>include</a:t>
            </a:r>
            <a:br>
              <a:rPr lang="en-US" sz="1400" dirty="0" smtClean="0"/>
            </a:br>
            <a:endParaRPr lang="en-US" sz="1400" dirty="0"/>
          </a:p>
          <a:p>
            <a:r>
              <a:rPr lang="en-US" sz="1400" dirty="0"/>
              <a:t>• Using geographic information system- (GIS-) based building footprints,</a:t>
            </a:r>
          </a:p>
          <a:p>
            <a:r>
              <a:rPr lang="en-US" sz="1400" dirty="0"/>
              <a:t>• Reviewing aerial photographs,</a:t>
            </a:r>
          </a:p>
          <a:p>
            <a:r>
              <a:rPr lang="en-US" sz="1400" dirty="0"/>
              <a:t>• Using U.S. Census tract data, and</a:t>
            </a:r>
          </a:p>
          <a:p>
            <a:r>
              <a:rPr lang="en-US" sz="1400" dirty="0"/>
              <a:t>• Using the number of utility connections in an area</a:t>
            </a:r>
            <a:r>
              <a:rPr lang="en-US" sz="1400" dirty="0" smtClean="0"/>
              <a:t>.</a:t>
            </a:r>
            <a:br>
              <a:rPr lang="en-US" sz="1400" dirty="0" smtClean="0"/>
            </a:br>
            <a:endParaRPr lang="en-US" sz="1400" dirty="0"/>
          </a:p>
          <a:p>
            <a:r>
              <a:rPr lang="en-US" sz="1400" dirty="0"/>
              <a:t>Communities are required to document how they obtained their building counts or estimated building counts.</a:t>
            </a:r>
          </a:p>
        </p:txBody>
      </p:sp>
      <p:sp>
        <p:nvSpPr>
          <p:cNvPr id="6" name="TextBox 5"/>
          <p:cNvSpPr txBox="1"/>
          <p:nvPr/>
        </p:nvSpPr>
        <p:spPr>
          <a:xfrm>
            <a:off x="1230975" y="5754469"/>
            <a:ext cx="6172200" cy="646331"/>
          </a:xfrm>
          <a:prstGeom prst="rect">
            <a:avLst/>
          </a:prstGeom>
          <a:noFill/>
        </p:spPr>
        <p:txBody>
          <a:bodyPr wrap="square" rtlCol="0">
            <a:spAutoFit/>
          </a:bodyPr>
          <a:lstStyle/>
          <a:p>
            <a:pPr algn="ctr"/>
            <a:r>
              <a:rPr lang="en-US" i="1" dirty="0" smtClean="0">
                <a:solidFill>
                  <a:schemeClr val="accent6">
                    <a:lumMod val="50000"/>
                  </a:schemeClr>
                </a:solidFill>
              </a:rPr>
              <a:t>Building Inventories important for flood reduction activities including the NFIP Community Rating System</a:t>
            </a:r>
            <a:endParaRPr lang="en-US" i="1" dirty="0">
              <a:solidFill>
                <a:schemeClr val="accent6">
                  <a:lumMod val="50000"/>
                </a:schemeClr>
              </a:solidFill>
            </a:endParaRPr>
          </a:p>
        </p:txBody>
      </p:sp>
    </p:spTree>
    <p:extLst>
      <p:ext uri="{BB962C8B-B14F-4D97-AF65-F5344CB8AC3E}">
        <p14:creationId xmlns:p14="http://schemas.microsoft.com/office/powerpoint/2010/main" val="6115642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Buildings in Floodplain</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871479240"/>
              </p:ext>
            </p:extLst>
          </p:nvPr>
        </p:nvGraphicFramePr>
        <p:xfrm>
          <a:off x="1042619" y="1135091"/>
          <a:ext cx="7058762" cy="2484402"/>
        </p:xfrm>
        <a:graphic>
          <a:graphicData uri="http://schemas.openxmlformats.org/drawingml/2006/table">
            <a:tbl>
              <a:tblPr firstRow="1" firstCol="1" bandRow="1">
                <a:tableStyleId>{69CF1AB2-1976-4502-BF36-3FF5EA218861}</a:tableStyleId>
              </a:tblPr>
              <a:tblGrid>
                <a:gridCol w="3657601">
                  <a:extLst>
                    <a:ext uri="{9D8B030D-6E8A-4147-A177-3AD203B41FA5}">
                      <a16:colId xmlns:a16="http://schemas.microsoft.com/office/drawing/2014/main" val="2788592112"/>
                    </a:ext>
                  </a:extLst>
                </a:gridCol>
                <a:gridCol w="1637809">
                  <a:extLst>
                    <a:ext uri="{9D8B030D-6E8A-4147-A177-3AD203B41FA5}">
                      <a16:colId xmlns:a16="http://schemas.microsoft.com/office/drawing/2014/main" val="3415097851"/>
                    </a:ext>
                  </a:extLst>
                </a:gridCol>
                <a:gridCol w="1763352">
                  <a:extLst>
                    <a:ext uri="{9D8B030D-6E8A-4147-A177-3AD203B41FA5}">
                      <a16:colId xmlns:a16="http://schemas.microsoft.com/office/drawing/2014/main" val="2809061004"/>
                    </a:ext>
                  </a:extLst>
                </a:gridCol>
              </a:tblGrid>
              <a:tr h="417477">
                <a:tc>
                  <a:txBody>
                    <a:bodyPr/>
                    <a:lstStyle/>
                    <a:p>
                      <a:pPr algn="ctr" fontAlgn="ctr"/>
                      <a:endParaRPr lang="en-US" sz="1600" b="1" dirty="0"/>
                    </a:p>
                  </a:txBody>
                  <a:tcPr marL="9525" marR="9525" marT="9525" marB="0" anchor="ctr"/>
                </a:tc>
                <a:tc>
                  <a:txBody>
                    <a:bodyPr/>
                    <a:lstStyle/>
                    <a:p>
                      <a:pPr algn="ctr" fontAlgn="ctr"/>
                      <a:r>
                        <a:rPr lang="en-US" sz="1600" b="1" dirty="0" smtClean="0"/>
                        <a:t># </a:t>
                      </a:r>
                      <a:r>
                        <a:rPr lang="en-US" sz="1600" b="1" dirty="0"/>
                        <a:t>of </a:t>
                      </a:r>
                      <a:r>
                        <a:rPr lang="en-US" sz="1600" b="1" dirty="0" smtClean="0"/>
                        <a:t>Structures</a:t>
                      </a:r>
                      <a:endParaRPr lang="en-US" sz="1600" b="1" dirty="0"/>
                    </a:p>
                  </a:txBody>
                  <a:tcPr marL="9525" marR="9525" marT="9525" marB="0" anchor="ctr"/>
                </a:tc>
                <a:tc>
                  <a:txBody>
                    <a:bodyPr/>
                    <a:lstStyle/>
                    <a:p>
                      <a:pPr algn="ctr" fontAlgn="ctr"/>
                      <a:r>
                        <a:rPr lang="en-US" sz="1600" b="1" dirty="0" smtClean="0"/>
                        <a:t>Percent (%)</a:t>
                      </a:r>
                      <a:endParaRPr lang="en-US" sz="1600" b="1" dirty="0"/>
                    </a:p>
                  </a:txBody>
                  <a:tcPr marL="9525" marR="9525" marT="9525" marB="0" anchor="ctr"/>
                </a:tc>
                <a:extLst>
                  <a:ext uri="{0D108BD9-81ED-4DB2-BD59-A6C34878D82A}">
                    <a16:rowId xmlns:a16="http://schemas.microsoft.com/office/drawing/2014/main" val="3349398295"/>
                  </a:ext>
                </a:extLst>
              </a:tr>
              <a:tr h="200025">
                <a:tc>
                  <a:txBody>
                    <a:bodyPr/>
                    <a:lstStyle/>
                    <a:p>
                      <a:pPr lvl="0" algn="l" fontAlgn="ctr"/>
                      <a:r>
                        <a:rPr lang="en-US" sz="1600" b="0" dirty="0" smtClean="0"/>
                        <a:t>Addressable</a:t>
                      </a:r>
                      <a:r>
                        <a:rPr lang="en-US" sz="1600" b="0" baseline="0" dirty="0" smtClean="0"/>
                        <a:t> Structures</a:t>
                      </a:r>
                      <a:endParaRPr lang="en-US" sz="1600" b="0" dirty="0"/>
                    </a:p>
                  </a:txBody>
                  <a:tcPr marL="9525" marR="9525" marT="9525" marB="0" anchor="ctr"/>
                </a:tc>
                <a:tc>
                  <a:txBody>
                    <a:bodyPr/>
                    <a:lstStyle/>
                    <a:p>
                      <a:pPr algn="ctr" fontAlgn="b"/>
                      <a:r>
                        <a:rPr lang="en-US" sz="1600" b="0" i="0" u="none" strike="noStrike" dirty="0" smtClean="0">
                          <a:solidFill>
                            <a:srgbClr val="000000"/>
                          </a:solidFill>
                          <a:effectLst/>
                          <a:latin typeface="+mn-lt"/>
                        </a:rPr>
                        <a:t>1,010,819 </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91%</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469638917"/>
                  </a:ext>
                </a:extLst>
              </a:tr>
              <a:tr h="200025">
                <a:tc>
                  <a:txBody>
                    <a:bodyPr/>
                    <a:lstStyle/>
                    <a:p>
                      <a:pPr lvl="0" algn="l" fontAlgn="ctr"/>
                      <a:r>
                        <a:rPr lang="en-US" sz="1600" b="0" dirty="0" smtClean="0"/>
                        <a:t>Non-Addressable</a:t>
                      </a:r>
                      <a:r>
                        <a:rPr lang="en-US" sz="1600" b="0" baseline="0" dirty="0" smtClean="0"/>
                        <a:t> Structures</a:t>
                      </a:r>
                      <a:endParaRPr lang="en-US" sz="1600" b="0" dirty="0"/>
                    </a:p>
                  </a:txBody>
                  <a:tcPr marL="9525" marR="9525" marT="9525" marB="0" anchor="ctr"/>
                </a:tc>
                <a:tc>
                  <a:txBody>
                    <a:bodyPr/>
                    <a:lstStyle/>
                    <a:p>
                      <a:pPr algn="ctr" fontAlgn="b"/>
                      <a:r>
                        <a:rPr lang="en-US" sz="1600" b="0" i="0" u="none" strike="noStrike" dirty="0" smtClean="0">
                          <a:solidFill>
                            <a:srgbClr val="000000"/>
                          </a:solidFill>
                          <a:effectLst/>
                          <a:latin typeface="+mn-lt"/>
                        </a:rPr>
                        <a:t>101,928 </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9%</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229873331"/>
                  </a:ext>
                </a:extLst>
              </a:tr>
              <a:tr h="190500">
                <a:tc>
                  <a:txBody>
                    <a:bodyPr/>
                    <a:lstStyle/>
                    <a:p>
                      <a:pPr algn="l" fontAlgn="b"/>
                      <a:r>
                        <a:rPr lang="en-US" sz="1600" b="0" i="1" dirty="0" smtClean="0"/>
                        <a:t>       </a:t>
                      </a:r>
                      <a:r>
                        <a:rPr lang="en-US" sz="1600" b="0" i="1" dirty="0" smtClean="0"/>
                        <a:t>total</a:t>
                      </a:r>
                      <a:endParaRPr lang="en-US" sz="1600" b="0" i="1" dirty="0"/>
                    </a:p>
                  </a:txBody>
                  <a:tcPr marL="9525" marR="9525" marT="9525" marB="0" anchor="b"/>
                </a:tc>
                <a:tc>
                  <a:txBody>
                    <a:bodyPr/>
                    <a:lstStyle/>
                    <a:p>
                      <a:pPr algn="ctr" rtl="0" fontAlgn="b"/>
                      <a:r>
                        <a:rPr lang="en-US" sz="1600" b="0" i="0" u="none" strike="noStrike" dirty="0" smtClean="0">
                          <a:solidFill>
                            <a:srgbClr val="000000"/>
                          </a:solidFill>
                          <a:effectLst/>
                          <a:latin typeface="+mn-lt"/>
                        </a:rPr>
                        <a:t>1,112,747</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100%</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416929320"/>
                  </a:ext>
                </a:extLst>
              </a:tr>
              <a:tr h="125737">
                <a:tc>
                  <a:txBody>
                    <a:bodyPr/>
                    <a:lstStyle/>
                    <a:p>
                      <a:pPr algn="l" fontAlgn="b"/>
                      <a:endParaRPr lang="en-US" sz="1600" dirty="0"/>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extLst>
                  <a:ext uri="{0D108BD9-81ED-4DB2-BD59-A6C34878D82A}">
                    <a16:rowId xmlns:a16="http://schemas.microsoft.com/office/drawing/2014/main" val="2922200883"/>
                  </a:ext>
                </a:extLst>
              </a:tr>
              <a:tr h="190500">
                <a:tc>
                  <a:txBody>
                    <a:bodyPr/>
                    <a:lstStyle/>
                    <a:p>
                      <a:pPr algn="l" fontAlgn="b"/>
                      <a:r>
                        <a:rPr lang="en-US" sz="1600" dirty="0" smtClean="0"/>
                        <a:t>Buildings </a:t>
                      </a:r>
                      <a:r>
                        <a:rPr lang="en-US" sz="1600" dirty="0" smtClean="0"/>
                        <a:t>in  </a:t>
                      </a:r>
                      <a:r>
                        <a:rPr lang="en-US" sz="1600" dirty="0" smtClean="0"/>
                        <a:t>Effective 100-YR floodplains</a:t>
                      </a:r>
                      <a:endParaRPr lang="en-US" sz="1600" dirty="0"/>
                    </a:p>
                  </a:txBody>
                  <a:tcPr marL="9525" marR="9525" marT="9525" marB="0" anchor="b"/>
                </a:tc>
                <a:tc>
                  <a:txBody>
                    <a:bodyPr/>
                    <a:lstStyle/>
                    <a:p>
                      <a:pPr algn="ctr" rtl="0" fontAlgn="b"/>
                      <a:r>
                        <a:rPr lang="en-US" sz="1600" b="0" i="0" u="none" strike="noStrike" dirty="0" smtClean="0">
                          <a:solidFill>
                            <a:srgbClr val="000000"/>
                          </a:solidFill>
                          <a:effectLst/>
                          <a:latin typeface="+mn-lt"/>
                        </a:rPr>
                        <a:t>99,520</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9%</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44138289"/>
                  </a:ext>
                </a:extLst>
              </a:tr>
              <a:tr h="546735">
                <a:tc>
                  <a:txBody>
                    <a:bodyPr/>
                    <a:lstStyle/>
                    <a:p>
                      <a:pPr algn="l" fontAlgn="b"/>
                      <a:r>
                        <a:rPr lang="en-US" sz="1600" dirty="0" smtClean="0"/>
                        <a:t>Buildings in  100-YR floodplains</a:t>
                      </a:r>
                      <a:br>
                        <a:rPr lang="en-US" sz="1600" dirty="0" smtClean="0"/>
                      </a:br>
                      <a:r>
                        <a:rPr lang="en-US" sz="1600" b="0" dirty="0" smtClean="0"/>
                        <a:t>(Effective and Advisory A/Updated AE)</a:t>
                      </a:r>
                      <a:endParaRPr lang="en-US" sz="1600" b="0" dirty="0"/>
                    </a:p>
                  </a:txBody>
                  <a:tcPr marL="9525" marR="9525" marT="9525" marB="0" anchor="b"/>
                </a:tc>
                <a:tc>
                  <a:txBody>
                    <a:bodyPr/>
                    <a:lstStyle/>
                    <a:p>
                      <a:pPr algn="ctr" rtl="0" fontAlgn="b"/>
                      <a:r>
                        <a:rPr lang="en-US" sz="1600" b="0" i="0" u="none" strike="noStrike" dirty="0" smtClean="0">
                          <a:solidFill>
                            <a:srgbClr val="000000"/>
                          </a:solidFill>
                          <a:effectLst/>
                          <a:latin typeface="+mn-lt"/>
                        </a:rPr>
                        <a:t>106,967</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10%</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167078012"/>
                  </a:ext>
                </a:extLst>
              </a:tr>
              <a:tr h="190500">
                <a:tc>
                  <a:txBody>
                    <a:bodyPr/>
                    <a:lstStyle/>
                    <a:p>
                      <a:pPr algn="l" fontAlgn="b"/>
                      <a:r>
                        <a:rPr lang="en-US" sz="1600" dirty="0" smtClean="0"/>
                        <a:t>Buildings </a:t>
                      </a:r>
                      <a:r>
                        <a:rPr lang="en-US" sz="1600" dirty="0" smtClean="0"/>
                        <a:t>in </a:t>
                      </a:r>
                      <a:r>
                        <a:rPr lang="en-US" sz="1600" dirty="0" smtClean="0"/>
                        <a:t>100-YR</a:t>
                      </a:r>
                      <a:r>
                        <a:rPr lang="en-US" sz="1600" baseline="0" dirty="0" smtClean="0"/>
                        <a:t> and </a:t>
                      </a:r>
                      <a:r>
                        <a:rPr lang="en-US" sz="1600" dirty="0" smtClean="0"/>
                        <a:t>500-YR floodplains</a:t>
                      </a:r>
                      <a:endParaRPr lang="en-US" sz="1600" dirty="0"/>
                    </a:p>
                  </a:txBody>
                  <a:tcPr marL="9525" marR="9525" marT="9525" marB="0" anchor="b"/>
                </a:tc>
                <a:tc>
                  <a:txBody>
                    <a:bodyPr/>
                    <a:lstStyle/>
                    <a:p>
                      <a:pPr algn="ctr" rtl="0" fontAlgn="b"/>
                      <a:r>
                        <a:rPr lang="en-US" sz="1600" b="0" i="0" u="none" strike="noStrike" dirty="0" smtClean="0">
                          <a:solidFill>
                            <a:srgbClr val="000000"/>
                          </a:solidFill>
                          <a:effectLst/>
                          <a:latin typeface="+mn-lt"/>
                        </a:rPr>
                        <a:t>159,804</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14%</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55053561"/>
                  </a:ext>
                </a:extLst>
              </a:tr>
            </a:tbl>
          </a:graphicData>
        </a:graphic>
      </p:graphicFrame>
      <p:sp>
        <p:nvSpPr>
          <p:cNvPr id="15" name="TextBox 14"/>
          <p:cNvSpPr txBox="1"/>
          <p:nvPr/>
        </p:nvSpPr>
        <p:spPr>
          <a:xfrm>
            <a:off x="1042619" y="5332698"/>
            <a:ext cx="7058762" cy="877163"/>
          </a:xfrm>
          <a:prstGeom prst="rect">
            <a:avLst/>
          </a:prstGeom>
          <a:solidFill>
            <a:schemeClr val="accent1">
              <a:lumMod val="20000"/>
              <a:lumOff val="80000"/>
            </a:schemeClr>
          </a:solidFill>
        </p:spPr>
        <p:txBody>
          <a:bodyPr wrap="square" rtlCol="0">
            <a:spAutoFit/>
          </a:bodyPr>
          <a:lstStyle/>
          <a:p>
            <a:r>
              <a:rPr lang="en-US" sz="1700" i="1" dirty="0" smtClean="0"/>
              <a:t>Data Source:  Statewide Addressing and Mapping System (SAMS).  Some counties track non-addressable structures in the floodplain while other counties do not.  </a:t>
            </a:r>
            <a:endParaRPr lang="en-US" sz="1700" i="1" dirty="0"/>
          </a:p>
        </p:txBody>
      </p:sp>
      <p:sp>
        <p:nvSpPr>
          <p:cNvPr id="6" name="TextBox 5"/>
          <p:cNvSpPr txBox="1"/>
          <p:nvPr/>
        </p:nvSpPr>
        <p:spPr>
          <a:xfrm>
            <a:off x="1183641" y="6414194"/>
            <a:ext cx="6336375" cy="369332"/>
          </a:xfrm>
          <a:prstGeom prst="rect">
            <a:avLst/>
          </a:prstGeom>
          <a:noFill/>
        </p:spPr>
        <p:txBody>
          <a:bodyPr wrap="square" rtlCol="0">
            <a:spAutoFit/>
          </a:bodyPr>
          <a:lstStyle/>
          <a:p>
            <a:pPr algn="ctr"/>
            <a:r>
              <a:rPr lang="en-US" i="1" dirty="0" smtClean="0">
                <a:solidFill>
                  <a:schemeClr val="accent6">
                    <a:lumMod val="50000"/>
                  </a:schemeClr>
                </a:solidFill>
              </a:rPr>
              <a:t>A more detailed site-specific building analysis is needed statewide</a:t>
            </a:r>
            <a:endParaRPr lang="en-US" i="1" dirty="0">
              <a:solidFill>
                <a:schemeClr val="accent6">
                  <a:lumMod val="50000"/>
                </a:schemeClr>
              </a:solidFill>
            </a:endParaRPr>
          </a:p>
        </p:txBody>
      </p:sp>
      <p:sp>
        <p:nvSpPr>
          <p:cNvPr id="8" name="TextBox 7"/>
          <p:cNvSpPr txBox="1"/>
          <p:nvPr/>
        </p:nvSpPr>
        <p:spPr>
          <a:xfrm>
            <a:off x="1183641" y="3875914"/>
            <a:ext cx="6488776"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smtClean="0">
                <a:solidFill>
                  <a:schemeClr val="tx2">
                    <a:lumMod val="50000"/>
                  </a:schemeClr>
                </a:solidFill>
              </a:rPr>
              <a:t>An estimated </a:t>
            </a:r>
            <a:r>
              <a:rPr lang="en-US" b="1" i="1" dirty="0" smtClean="0">
                <a:solidFill>
                  <a:schemeClr val="tx2">
                    <a:lumMod val="50000"/>
                  </a:schemeClr>
                </a:solidFill>
              </a:rPr>
              <a:t>100,000</a:t>
            </a:r>
            <a:r>
              <a:rPr lang="en-US" i="1" dirty="0" smtClean="0">
                <a:solidFill>
                  <a:schemeClr val="tx2">
                    <a:lumMod val="50000"/>
                  </a:schemeClr>
                </a:solidFill>
              </a:rPr>
              <a:t> buildings or 9% of all statewide 1.1 million buildings are within the effective 100-YR floodplain.  </a:t>
            </a:r>
          </a:p>
          <a:p>
            <a:pPr marL="285750" indent="-285750">
              <a:buFont typeface="Arial" panose="020B0604020202020204" pitchFamily="34" charset="0"/>
              <a:buChar char="•"/>
            </a:pPr>
            <a:r>
              <a:rPr lang="en-US" i="1" dirty="0" smtClean="0">
                <a:solidFill>
                  <a:schemeClr val="tx2">
                    <a:lumMod val="50000"/>
                  </a:schemeClr>
                </a:solidFill>
              </a:rPr>
              <a:t>An estimated </a:t>
            </a:r>
            <a:r>
              <a:rPr lang="en-US" b="1" i="1" dirty="0" smtClean="0">
                <a:solidFill>
                  <a:schemeClr val="tx2">
                    <a:lumMod val="50000"/>
                  </a:schemeClr>
                </a:solidFill>
              </a:rPr>
              <a:t>160,000 </a:t>
            </a:r>
            <a:r>
              <a:rPr lang="en-US" i="1" dirty="0" smtClean="0">
                <a:solidFill>
                  <a:schemeClr val="tx2">
                    <a:lumMod val="50000"/>
                  </a:schemeClr>
                </a:solidFill>
              </a:rPr>
              <a:t>buildings or 14% of all statewide 1.1 million buildings are within the 100-YR and 500-YR floodplains.</a:t>
            </a:r>
          </a:p>
        </p:txBody>
      </p:sp>
    </p:spTree>
    <p:extLst>
      <p:ext uri="{BB962C8B-B14F-4D97-AF65-F5344CB8AC3E}">
        <p14:creationId xmlns:p14="http://schemas.microsoft.com/office/powerpoint/2010/main" val="42337861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91199" y="990600"/>
            <a:ext cx="8161601" cy="51816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chemeClr val="bg1"/>
                </a:solidFill>
                <a:latin typeface="Arial" panose="020B0604020202020204" pitchFamily="34" charset="0"/>
                <a:cs typeface="Arial" panose="020B0604020202020204" pitchFamily="34" charset="0"/>
              </a:rPr>
              <a:t>Flood Risk Structures of Martinsburg</a:t>
            </a:r>
            <a:endParaRPr lang="en-US" sz="40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457200" y="6172200"/>
            <a:ext cx="8153400" cy="584775"/>
          </a:xfrm>
          <a:prstGeom prst="rect">
            <a:avLst/>
          </a:prstGeom>
          <a:noFill/>
        </p:spPr>
        <p:txBody>
          <a:bodyPr wrap="square" rtlCol="0">
            <a:spAutoFit/>
          </a:bodyPr>
          <a:lstStyle/>
          <a:p>
            <a:r>
              <a:rPr lang="en-US" sz="1600" dirty="0" smtClean="0"/>
              <a:t>The Risk MAP view allows for viewing flood loss estimates at the building or structure level for a 1%-annual-chance flood event.</a:t>
            </a:r>
            <a:endParaRPr lang="en-US" sz="1600" dirty="0"/>
          </a:p>
        </p:txBody>
      </p:sp>
      <p:sp>
        <p:nvSpPr>
          <p:cNvPr id="6" name="Rounded Rectangular Callout 5"/>
          <p:cNvSpPr/>
          <p:nvPr/>
        </p:nvSpPr>
        <p:spPr>
          <a:xfrm>
            <a:off x="5715000" y="990600"/>
            <a:ext cx="3124200" cy="1143000"/>
          </a:xfrm>
          <a:prstGeom prst="wedgeRoundRectCallout">
            <a:avLst>
              <a:gd name="adj1" fmla="val -52735"/>
              <a:gd name="adj2" fmla="val 97375"/>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smtClean="0">
                <a:solidFill>
                  <a:schemeClr val="tx1"/>
                </a:solidFill>
              </a:rPr>
              <a:t>Building Flood Loss Damage</a:t>
            </a:r>
          </a:p>
          <a:p>
            <a:pPr algn="ctr"/>
            <a:endParaRPr lang="en-US" dirty="0" smtClean="0">
              <a:solidFill>
                <a:schemeClr val="tx1"/>
              </a:solidFill>
            </a:endParaRPr>
          </a:p>
          <a:p>
            <a:pPr algn="ctr"/>
            <a:r>
              <a:rPr lang="en-US" dirty="0" smtClean="0">
                <a:solidFill>
                  <a:schemeClr val="tx1"/>
                </a:solidFill>
              </a:rPr>
              <a:t>57% of Residential Home Damaged at a Loss of $88,834 </a:t>
            </a:r>
            <a:endParaRPr lang="en-US" dirty="0">
              <a:solidFill>
                <a:schemeClr val="tx1"/>
              </a:solidFill>
            </a:endParaRPr>
          </a:p>
        </p:txBody>
      </p:sp>
      <p:sp>
        <p:nvSpPr>
          <p:cNvPr id="8" name="Oval 7"/>
          <p:cNvSpPr/>
          <p:nvPr/>
        </p:nvSpPr>
        <p:spPr>
          <a:xfrm>
            <a:off x="2057400" y="2438400"/>
            <a:ext cx="381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81800" y="4419600"/>
            <a:ext cx="1066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791200"/>
            <a:ext cx="5867400" cy="276999"/>
          </a:xfrm>
          <a:prstGeom prst="rect">
            <a:avLst/>
          </a:prstGeom>
          <a:solidFill>
            <a:schemeClr val="bg1"/>
          </a:solidFill>
        </p:spPr>
        <p:txBody>
          <a:bodyPr wrap="square">
            <a:spAutoFit/>
          </a:bodyPr>
          <a:lstStyle/>
          <a:p>
            <a:r>
              <a:rPr lang="en-US" sz="1200" dirty="0">
                <a:hlinkClick r:id="rId4"/>
              </a:rPr>
              <a:t>https://www.mapwv.gov/flood/map/?wkid=102100&amp;x=-</a:t>
            </a:r>
            <a:r>
              <a:rPr lang="en-US" sz="1200" dirty="0" smtClean="0">
                <a:hlinkClick r:id="rId4"/>
              </a:rPr>
              <a:t>8678481&amp;y=4788856&amp;l=11&amp;v=2</a:t>
            </a:r>
            <a:endParaRPr lang="en-US" sz="1200" dirty="0"/>
          </a:p>
        </p:txBody>
      </p:sp>
      <p:sp>
        <p:nvSpPr>
          <p:cNvPr id="11" name="TextBox 10"/>
          <p:cNvSpPr txBox="1"/>
          <p:nvPr/>
        </p:nvSpPr>
        <p:spPr>
          <a:xfrm>
            <a:off x="6858000" y="3352800"/>
            <a:ext cx="1676400" cy="1015663"/>
          </a:xfrm>
          <a:prstGeom prst="rect">
            <a:avLst/>
          </a:prstGeom>
          <a:solidFill>
            <a:srgbClr val="002060"/>
          </a:solidFill>
        </p:spPr>
        <p:txBody>
          <a:bodyPr wrap="square" rtlCol="0">
            <a:spAutoFit/>
          </a:bodyPr>
          <a:lstStyle/>
          <a:p>
            <a:pPr algn="ctr"/>
            <a:r>
              <a:rPr lang="en-US" sz="2000" b="1" dirty="0" smtClean="0">
                <a:solidFill>
                  <a:schemeClr val="bg1"/>
                </a:solidFill>
              </a:rPr>
              <a:t>Flood Risk Assessment Building Link</a:t>
            </a:r>
            <a:endParaRPr lang="en-US" sz="2000" b="1" dirty="0">
              <a:solidFill>
                <a:schemeClr val="bg1"/>
              </a:solidFill>
            </a:endParaRPr>
          </a:p>
        </p:txBody>
      </p:sp>
      <p:sp>
        <p:nvSpPr>
          <p:cNvPr id="12" name="TextBox 11"/>
          <p:cNvSpPr txBox="1"/>
          <p:nvPr/>
        </p:nvSpPr>
        <p:spPr>
          <a:xfrm>
            <a:off x="2514600" y="2362200"/>
            <a:ext cx="1676400" cy="707886"/>
          </a:xfrm>
          <a:prstGeom prst="rect">
            <a:avLst/>
          </a:prstGeom>
          <a:solidFill>
            <a:srgbClr val="002060"/>
          </a:solidFill>
        </p:spPr>
        <p:txBody>
          <a:bodyPr wrap="square" rtlCol="0">
            <a:spAutoFit/>
          </a:bodyPr>
          <a:lstStyle/>
          <a:p>
            <a:pPr algn="ctr"/>
            <a:r>
              <a:rPr lang="en-US" sz="2000" b="1" dirty="0" smtClean="0">
                <a:solidFill>
                  <a:schemeClr val="bg1"/>
                </a:solidFill>
              </a:rPr>
              <a:t>Flood Risk Building Info</a:t>
            </a:r>
            <a:endParaRPr lang="en-US" sz="2000" b="1" dirty="0">
              <a:solidFill>
                <a:schemeClr val="bg1"/>
              </a:solidFill>
            </a:endParaRPr>
          </a:p>
        </p:txBody>
      </p:sp>
      <p:pic>
        <p:nvPicPr>
          <p:cNvPr id="13" name="Picture 2"/>
          <p:cNvPicPr>
            <a:picLocks noChangeAspect="1" noChangeArrowheads="1"/>
          </p:cNvPicPr>
          <p:nvPr/>
        </p:nvPicPr>
        <p:blipFill>
          <a:blip r:embed="rId5" cstate="print"/>
          <a:srcRect/>
          <a:stretch>
            <a:fillRect/>
          </a:stretch>
        </p:blipFill>
        <p:spPr bwMode="auto">
          <a:xfrm>
            <a:off x="5968730" y="2791239"/>
            <a:ext cx="717550" cy="1123122"/>
          </a:xfrm>
          <a:prstGeom prst="rect">
            <a:avLst/>
          </a:prstGeom>
          <a:noFill/>
          <a:ln w="9525">
            <a:noFill/>
            <a:miter lim="800000"/>
            <a:headEnd/>
            <a:tailEnd/>
          </a:ln>
        </p:spPr>
      </p:pic>
    </p:spTree>
    <p:extLst>
      <p:ext uri="{BB962C8B-B14F-4D97-AF65-F5344CB8AC3E}">
        <p14:creationId xmlns:p14="http://schemas.microsoft.com/office/powerpoint/2010/main" val="30656098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Footprints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srcRect r="5700"/>
          <a:stretch/>
        </p:blipFill>
        <p:spPr>
          <a:xfrm>
            <a:off x="228600" y="1450910"/>
            <a:ext cx="8564188" cy="5181600"/>
          </a:xfrm>
          <a:prstGeom prst="rect">
            <a:avLst/>
          </a:prstGeom>
        </p:spPr>
      </p:pic>
      <p:sp>
        <p:nvSpPr>
          <p:cNvPr id="8" name="TextBox 7"/>
          <p:cNvSpPr txBox="1"/>
          <p:nvPr/>
        </p:nvSpPr>
        <p:spPr>
          <a:xfrm>
            <a:off x="1828800" y="997989"/>
            <a:ext cx="5791200" cy="369332"/>
          </a:xfrm>
          <a:prstGeom prst="rect">
            <a:avLst/>
          </a:prstGeom>
          <a:noFill/>
        </p:spPr>
        <p:txBody>
          <a:bodyPr wrap="square" rtlCol="0">
            <a:spAutoFit/>
          </a:bodyPr>
          <a:lstStyle/>
          <a:p>
            <a:r>
              <a:rPr lang="en-US" i="1" dirty="0" smtClean="0"/>
              <a:t>Building footprints can enhance flood risk assessment maps</a:t>
            </a:r>
            <a:endParaRPr lang="en-US" i="1" dirty="0"/>
          </a:p>
        </p:txBody>
      </p:sp>
      <p:sp>
        <p:nvSpPr>
          <p:cNvPr id="10" name="Rounded Rectangular Callout 9"/>
          <p:cNvSpPr/>
          <p:nvPr/>
        </p:nvSpPr>
        <p:spPr>
          <a:xfrm>
            <a:off x="5143500" y="1828800"/>
            <a:ext cx="3124200" cy="1143000"/>
          </a:xfrm>
          <a:prstGeom prst="wedgeRoundRectCallout">
            <a:avLst>
              <a:gd name="adj1" fmla="val 54482"/>
              <a:gd name="adj2" fmla="val 162681"/>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smtClean="0">
                <a:solidFill>
                  <a:schemeClr val="tx1"/>
                </a:solidFill>
              </a:rPr>
              <a:t>Building Flood Loss Damage</a:t>
            </a:r>
          </a:p>
          <a:p>
            <a:pPr algn="ctr"/>
            <a:endParaRPr lang="en-US" dirty="0" smtClean="0">
              <a:solidFill>
                <a:schemeClr val="tx1"/>
              </a:solidFill>
            </a:endParaRPr>
          </a:p>
          <a:p>
            <a:pPr algn="ctr"/>
            <a:r>
              <a:rPr lang="en-US" dirty="0" smtClean="0">
                <a:solidFill>
                  <a:schemeClr val="tx1"/>
                </a:solidFill>
              </a:rPr>
              <a:t>57% of Residential Home Damaged at a Loss of $88,834 </a:t>
            </a:r>
            <a:endParaRPr lang="en-US" dirty="0">
              <a:solidFill>
                <a:schemeClr val="tx1"/>
              </a:solidFill>
            </a:endParaRPr>
          </a:p>
        </p:txBody>
      </p:sp>
      <p:pic>
        <p:nvPicPr>
          <p:cNvPr id="1026" name="Picture 2"/>
          <p:cNvPicPr>
            <a:picLocks noChangeAspect="1" noChangeArrowheads="1"/>
          </p:cNvPicPr>
          <p:nvPr/>
        </p:nvPicPr>
        <p:blipFill>
          <a:blip r:embed="rId4" cstate="print"/>
          <a:srcRect/>
          <a:stretch>
            <a:fillRect/>
          </a:stretch>
        </p:blipFill>
        <p:spPr bwMode="auto">
          <a:xfrm>
            <a:off x="381000" y="1600200"/>
            <a:ext cx="1022350" cy="1600200"/>
          </a:xfrm>
          <a:prstGeom prst="rect">
            <a:avLst/>
          </a:prstGeom>
          <a:noFill/>
          <a:ln w="9525">
            <a:noFill/>
            <a:miter lim="800000"/>
            <a:headEnd/>
            <a:tailEnd/>
          </a:ln>
        </p:spPr>
      </p:pic>
    </p:spTree>
    <p:extLst>
      <p:ext uri="{BB962C8B-B14F-4D97-AF65-F5344CB8AC3E}">
        <p14:creationId xmlns:p14="http://schemas.microsoft.com/office/powerpoint/2010/main" val="14818976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buNone/>
            </a:pPr>
            <a:r>
              <a:rPr lang="en-US" sz="5200" dirty="0" smtClean="0">
                <a:solidFill>
                  <a:schemeClr val="bg1"/>
                </a:solidFill>
              </a:rPr>
              <a:t>3D flood visualizations are available statewide for locations where </a:t>
            </a:r>
            <a:r>
              <a:rPr lang="en-US" sz="5200" b="1" dirty="0" smtClean="0">
                <a:solidFill>
                  <a:schemeClr val="bg1"/>
                </a:solidFill>
              </a:rPr>
              <a:t>flood depth grids </a:t>
            </a:r>
            <a:r>
              <a:rPr lang="en-US" sz="5200" dirty="0" smtClean="0">
                <a:solidFill>
                  <a:schemeClr val="bg1"/>
                </a:solidFill>
              </a:rPr>
              <a:t>exist.  The parcel assessment data fields (land use, stories) are necessary to identify the correct property type: residential one- or two-story homes, mobile home, commercial/industrial, etc.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smtClean="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a:t>
            </a:r>
            <a:r>
              <a:rPr lang="en-US" sz="1400" dirty="0" smtClean="0"/>
              <a:t>.“  </a:t>
            </a:r>
            <a:r>
              <a:rPr lang="en-US" sz="800" dirty="0" smtClean="0"/>
              <a:t>Source: </a:t>
            </a:r>
            <a:r>
              <a:rPr lang="en-US" sz="800" dirty="0"/>
              <a:t>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smtClean="0"/>
              <a:t>Visualizations are easier for non-technical users to understand flood risks to their property in feet of water rather than comprehending the adjacent base flood elevation</a:t>
            </a:r>
            <a:endParaRPr lang="en-US" i="1" dirty="0"/>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smtClean="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smtClean="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smtClean="0">
                <a:hlinkClick r:id="rId10"/>
              </a:rPr>
              <a:t>1-Story Home</a:t>
            </a:r>
            <a:endParaRPr lang="en-US" dirty="0"/>
          </a:p>
        </p:txBody>
      </p:sp>
    </p:spTree>
    <p:extLst>
      <p:ext uri="{BB962C8B-B14F-4D97-AF65-F5344CB8AC3E}">
        <p14:creationId xmlns:p14="http://schemas.microsoft.com/office/powerpoint/2010/main" val="223980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smtClean="0"/>
              <a:t>“This </a:t>
            </a:r>
            <a:r>
              <a:rPr lang="en-US" sz="2400" dirty="0"/>
              <a:t>is the coolest thing ever….thank you</a:t>
            </a:r>
            <a:r>
              <a:rPr lang="en-US" sz="2400" dirty="0" smtClean="0"/>
              <a:t>!!!”</a:t>
            </a:r>
            <a:br>
              <a:rPr lang="en-US" sz="2400" dirty="0" smtClean="0"/>
            </a:br>
            <a:endParaRPr lang="en-US" sz="2400" dirty="0"/>
          </a:p>
          <a:p>
            <a:pPr marL="0" lvl="3"/>
            <a:r>
              <a:rPr lang="en-US" sz="1000" dirty="0" smtClean="0"/>
              <a:t>Source: </a:t>
            </a:r>
            <a:r>
              <a:rPr lang="en-US" sz="1000" dirty="0"/>
              <a:t>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smtClean="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5015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561975" y="5682346"/>
            <a:ext cx="3933825" cy="923330"/>
          </a:xfrm>
          <a:prstGeom prst="rect">
            <a:avLst/>
          </a:prstGeom>
          <a:solidFill>
            <a:schemeClr val="tx2">
              <a:lumMod val="75000"/>
            </a:schemeClr>
          </a:solidFill>
        </p:spPr>
        <p:txBody>
          <a:bodyPr wrap="square" rtlCol="0">
            <a:spAutoFit/>
          </a:bodyPr>
          <a:lstStyle/>
          <a:p>
            <a:pPr algn="ctr"/>
            <a:r>
              <a:rPr lang="en-US" b="1" i="1" dirty="0" smtClean="0">
                <a:solidFill>
                  <a:schemeClr val="bg1"/>
                </a:solidFill>
              </a:rPr>
              <a:t>The objective is to make the 3D visualizations as realistic as possible in a minimal amount of processing time</a:t>
            </a:r>
            <a:endParaRPr lang="en-US" b="1" i="1" dirty="0">
              <a:solidFill>
                <a:schemeClr val="bg1"/>
              </a:solidFill>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 - Community</a:t>
            </a:r>
            <a:endParaRPr lang="en-US" dirty="0">
              <a:solidFill>
                <a:schemeClr val="bg1"/>
              </a:solidFill>
              <a:latin typeface="Arial" panose="020B0604020202020204" pitchFamily="34" charset="0"/>
              <a:cs typeface="Arial" panose="020B0604020202020204" pitchFamily="34" charset="0"/>
            </a:endParaRPr>
          </a:p>
        </p:txBody>
      </p:sp>
      <p:sp>
        <p:nvSpPr>
          <p:cNvPr id="24" name="Content Placeholder 4"/>
          <p:cNvSpPr txBox="1">
            <a:spLocks/>
          </p:cNvSpPr>
          <p:nvPr/>
        </p:nvSpPr>
        <p:spPr>
          <a:xfrm>
            <a:off x="524147" y="1206003"/>
            <a:ext cx="8229600" cy="3847207"/>
          </a:xfrm>
          <a:prstGeom prst="rect">
            <a:avLst/>
          </a:prstGeom>
          <a:solidFill>
            <a:schemeClr val="accent1">
              <a:lumMod val="20000"/>
              <a:lumOff val="80000"/>
            </a:schemeClr>
          </a:solidFill>
        </p:spPr>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i="1" dirty="0" smtClean="0">
                <a:solidFill>
                  <a:schemeClr val="tx1"/>
                </a:solidFill>
              </a:rPr>
              <a:t>Basic Steps for Creating 3D Flood Visualizations</a:t>
            </a:r>
            <a:endParaRPr lang="en-US" sz="2000" dirty="0" smtClean="0">
              <a:solidFill>
                <a:schemeClr val="tx1"/>
              </a:solidFill>
            </a:endParaRPr>
          </a:p>
          <a:p>
            <a:pPr marL="457200" indent="-457200" algn="l">
              <a:buFont typeface="Arial" panose="020B0604020202020204" pitchFamily="34" charset="0"/>
              <a:buChar char="•"/>
            </a:pPr>
            <a:r>
              <a:rPr lang="en-US" sz="2000" dirty="0" smtClean="0">
                <a:solidFill>
                  <a:schemeClr val="tx1"/>
                </a:solidFill>
              </a:rPr>
              <a:t>Start with High-Resolution Digital Terrain Model</a:t>
            </a:r>
          </a:p>
          <a:p>
            <a:pPr marL="457200" indent="-457200" algn="l">
              <a:buFont typeface="Arial" panose="020B0604020202020204" pitchFamily="34" charset="0"/>
              <a:buChar char="•"/>
            </a:pPr>
            <a:r>
              <a:rPr lang="en-US" sz="2000" dirty="0" smtClean="0">
                <a:solidFill>
                  <a:schemeClr val="tx1"/>
                </a:solidFill>
              </a:rPr>
              <a:t>Overlay High-Resolution Aerial Image</a:t>
            </a:r>
          </a:p>
          <a:p>
            <a:pPr marL="457200" indent="-457200" algn="l">
              <a:buFont typeface="Arial" panose="020B0604020202020204" pitchFamily="34" charset="0"/>
              <a:buChar char="•"/>
            </a:pPr>
            <a:r>
              <a:rPr lang="en-US" sz="2000" dirty="0" smtClean="0">
                <a:solidFill>
                  <a:schemeClr val="tx1"/>
                </a:solidFill>
              </a:rPr>
              <a:t>Then add Streets</a:t>
            </a:r>
          </a:p>
          <a:p>
            <a:pPr marL="457200" indent="-457200" algn="l">
              <a:buFont typeface="Arial" panose="020B0604020202020204" pitchFamily="34" charset="0"/>
              <a:buChar char="•"/>
            </a:pPr>
            <a:r>
              <a:rPr lang="en-US" sz="2000" dirty="0" smtClean="0">
                <a:solidFill>
                  <a:schemeClr val="tx1"/>
                </a:solidFill>
              </a:rPr>
              <a:t>Then add Building Footprints</a:t>
            </a:r>
          </a:p>
          <a:p>
            <a:pPr marL="457200" indent="-457200" algn="l">
              <a:buFont typeface="Arial" panose="020B0604020202020204" pitchFamily="34" charset="0"/>
              <a:buChar char="•"/>
            </a:pPr>
            <a:r>
              <a:rPr lang="en-US" sz="2000" dirty="0" smtClean="0">
                <a:solidFill>
                  <a:schemeClr val="tx1"/>
                </a:solidFill>
              </a:rPr>
              <a:t>Extrude Building Footprints to Known Heights (“sugar-cube” 3D buildings)</a:t>
            </a:r>
          </a:p>
          <a:p>
            <a:pPr marL="457200" indent="-457200" algn="l">
              <a:buFont typeface="Arial" panose="020B0604020202020204" pitchFamily="34" charset="0"/>
              <a:buChar char="•"/>
            </a:pPr>
            <a:r>
              <a:rPr lang="en-US" sz="2000" dirty="0" smtClean="0">
                <a:solidFill>
                  <a:schemeClr val="tx1"/>
                </a:solidFill>
              </a:rPr>
              <a:t>Generate Detailed 3D Building Models</a:t>
            </a:r>
          </a:p>
          <a:p>
            <a:pPr marL="457200" indent="-457200" algn="l">
              <a:buFont typeface="Arial" panose="020B0604020202020204" pitchFamily="34" charset="0"/>
              <a:buChar char="•"/>
            </a:pPr>
            <a:r>
              <a:rPr lang="en-US" sz="2000" dirty="0" smtClean="0">
                <a:solidFill>
                  <a:schemeClr val="tx1"/>
                </a:solidFill>
              </a:rPr>
              <a:t>Photo-Texture the 3D Building Models</a:t>
            </a:r>
          </a:p>
          <a:p>
            <a:pPr marL="457200" indent="-457200" algn="l">
              <a:buFont typeface="Arial" panose="020B0604020202020204" pitchFamily="34" charset="0"/>
              <a:buChar char="•"/>
            </a:pPr>
            <a:r>
              <a:rPr lang="en-US" sz="2000" dirty="0" smtClean="0">
                <a:solidFill>
                  <a:schemeClr val="tx1"/>
                </a:solidFill>
              </a:rPr>
              <a:t>Add Trees and other Landscape/Streetscape Features</a:t>
            </a:r>
          </a:p>
          <a:p>
            <a:pPr marL="457200" indent="-457200" algn="l">
              <a:buFont typeface="Arial" panose="020B0604020202020204" pitchFamily="34" charset="0"/>
              <a:buChar char="•"/>
            </a:pPr>
            <a:r>
              <a:rPr lang="en-US" sz="2000" dirty="0" smtClean="0">
                <a:solidFill>
                  <a:schemeClr val="tx1"/>
                </a:solidFill>
              </a:rPr>
              <a:t>Add Flood Overlay (Riverine 1% Annual Chance Flood)            </a:t>
            </a:r>
            <a:r>
              <a:rPr lang="en-US" sz="1400" i="1" dirty="0" smtClean="0">
                <a:solidFill>
                  <a:schemeClr val="tx1"/>
                </a:solidFill>
              </a:rPr>
              <a:t>Source:  NEMAC</a:t>
            </a:r>
            <a:endParaRPr lang="en-US" sz="1400" i="1" dirty="0">
              <a:solidFill>
                <a:schemeClr val="tx1"/>
              </a:solidFill>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13260"/>
          <a:stretch/>
        </p:blipFill>
        <p:spPr>
          <a:xfrm>
            <a:off x="5353955" y="5181600"/>
            <a:ext cx="3409045" cy="1495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70667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1034" y="1013462"/>
            <a:ext cx="8728166" cy="5311138"/>
            <a:chOff x="718457" y="796836"/>
            <a:chExt cx="10496731" cy="5904411"/>
          </a:xfrm>
        </p:grpSpPr>
        <p:pic>
          <p:nvPicPr>
            <p:cNvPr id="22" name="Picture 21"/>
            <p:cNvPicPr>
              <a:picLocks noChangeAspect="1"/>
            </p:cNvPicPr>
            <p:nvPr/>
          </p:nvPicPr>
          <p:blipFill>
            <a:blip r:embed="rId2" cstate="print"/>
            <a:stretch>
              <a:fillRect/>
            </a:stretch>
          </p:blipFill>
          <p:spPr>
            <a:xfrm>
              <a:off x="718457" y="796836"/>
              <a:ext cx="10496731" cy="5904411"/>
            </a:xfrm>
            <a:prstGeom prst="rect">
              <a:avLst/>
            </a:prstGeom>
          </p:spPr>
        </p:pic>
        <p:pic>
          <p:nvPicPr>
            <p:cNvPr id="4" name="Picture 3"/>
            <p:cNvPicPr>
              <a:picLocks noChangeAspect="1"/>
            </p:cNvPicPr>
            <p:nvPr/>
          </p:nvPicPr>
          <p:blipFill>
            <a:blip r:embed="rId3" cstate="print"/>
            <a:stretch>
              <a:fillRect/>
            </a:stretch>
          </p:blipFill>
          <p:spPr>
            <a:xfrm>
              <a:off x="735332" y="1645601"/>
              <a:ext cx="1498418" cy="255224"/>
            </a:xfrm>
            <a:prstGeom prst="rect">
              <a:avLst/>
            </a:prstGeom>
          </p:spPr>
        </p:pic>
      </p:grpSp>
      <p:grpSp>
        <p:nvGrpSpPr>
          <p:cNvPr id="21" name="Group 20"/>
          <p:cNvGrpSpPr/>
          <p:nvPr/>
        </p:nvGrpSpPr>
        <p:grpSpPr>
          <a:xfrm rot="2124112">
            <a:off x="1389636" y="4331598"/>
            <a:ext cx="1723073" cy="1025552"/>
            <a:chOff x="8001000" y="-1438456"/>
            <a:chExt cx="2297430" cy="1367402"/>
          </a:xfrm>
        </p:grpSpPr>
        <p:sp>
          <p:nvSpPr>
            <p:cNvPr id="5" name="Arc 4"/>
            <p:cNvSpPr/>
            <p:nvPr/>
          </p:nvSpPr>
          <p:spPr>
            <a:xfrm rot="14907401">
              <a:off x="8564882" y="-1257304"/>
              <a:ext cx="1038225" cy="781050"/>
            </a:xfrm>
            <a:prstGeom prst="arc">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7" name="Straight Connector 6"/>
            <p:cNvCxnSpPr/>
            <p:nvPr/>
          </p:nvCxnSpPr>
          <p:spPr>
            <a:xfrm rot="14907401" flipH="1">
              <a:off x="9036331" y="-1187244"/>
              <a:ext cx="111442" cy="75438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4907401" flipH="1">
              <a:off x="8863086" y="-1305107"/>
              <a:ext cx="630554" cy="36385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475888">
              <a:off x="8952585" y="-625051"/>
              <a:ext cx="706098" cy="553997"/>
            </a:xfrm>
            <a:prstGeom prst="rect">
              <a:avLst/>
            </a:prstGeom>
            <a:noFill/>
            <a:ln>
              <a:solidFill>
                <a:schemeClr val="accent4"/>
              </a:solidFill>
            </a:ln>
          </p:spPr>
          <p:txBody>
            <a:bodyPr wrap="square" rtlCol="0">
              <a:spAutoFit/>
            </a:bodyPr>
            <a:lstStyle/>
            <a:p>
              <a:r>
                <a:rPr lang="en-US" sz="2100" b="1" dirty="0">
                  <a:solidFill>
                    <a:srgbClr val="FFC000"/>
                  </a:solidFill>
                </a:rPr>
                <a:t>3D</a:t>
              </a:r>
            </a:p>
          </p:txBody>
        </p:sp>
        <p:cxnSp>
          <p:nvCxnSpPr>
            <p:cNvPr id="17" name="Straight Connector 16"/>
            <p:cNvCxnSpPr/>
            <p:nvPr/>
          </p:nvCxnSpPr>
          <p:spPr>
            <a:xfrm>
              <a:off x="8001000" y="-1122993"/>
              <a:ext cx="2297430" cy="359870"/>
            </a:xfrm>
            <a:prstGeom prst="line">
              <a:avLst/>
            </a:prstGeom>
            <a:ln w="50800">
              <a:solidFill>
                <a:srgbClr val="FFC000"/>
              </a:solidFill>
              <a:prstDash val="sysDot"/>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srcRect l="12892" r="13163"/>
          <a:stretch/>
        </p:blipFill>
        <p:spPr>
          <a:xfrm>
            <a:off x="2895600" y="2252082"/>
            <a:ext cx="5684598" cy="17275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p:cNvSpPr txBox="1"/>
          <p:nvPr/>
        </p:nvSpPr>
        <p:spPr>
          <a:xfrm>
            <a:off x="330586" y="5402508"/>
            <a:ext cx="1803013" cy="707886"/>
          </a:xfrm>
          <a:prstGeom prst="rect">
            <a:avLst/>
          </a:prstGeom>
          <a:solidFill>
            <a:schemeClr val="tx1"/>
          </a:solidFill>
        </p:spPr>
        <p:txBody>
          <a:bodyPr wrap="square" rtlCol="0">
            <a:spAutoFit/>
          </a:bodyPr>
          <a:lstStyle/>
          <a:p>
            <a:pPr algn="ctr"/>
            <a:r>
              <a:rPr lang="en-US" sz="2000" b="1" dirty="0">
                <a:solidFill>
                  <a:schemeClr val="bg1"/>
                </a:solidFill>
              </a:rPr>
              <a:t>3D Northwest View</a:t>
            </a:r>
          </a:p>
        </p:txBody>
      </p:sp>
      <p:sp>
        <p:nvSpPr>
          <p:cNvPr id="14" name="Rectangle 13"/>
          <p:cNvSpPr/>
          <p:nvPr/>
        </p:nvSpPr>
        <p:spPr>
          <a:xfrm>
            <a:off x="5562600" y="2407284"/>
            <a:ext cx="2890052" cy="331245"/>
          </a:xfrm>
          <a:prstGeom prst="rect">
            <a:avLst/>
          </a:prstGeom>
          <a:solidFill>
            <a:schemeClr val="bg1"/>
          </a:solidFill>
        </p:spPr>
        <p:txBody>
          <a:bodyPr wrap="square">
            <a:spAutoFit/>
          </a:bodyPr>
          <a:lstStyle/>
          <a:p>
            <a:pPr>
              <a:lnSpc>
                <a:spcPct val="115000"/>
              </a:lnSpc>
              <a:spcAft>
                <a:spcPts val="750"/>
              </a:spcAft>
            </a:pPr>
            <a:r>
              <a:rPr lang="en-US" sz="1350" dirty="0">
                <a:latin typeface="Calibri" panose="020F0502020204030204" pitchFamily="34" charset="0"/>
                <a:ea typeface="Times New Roman" panose="02020603050405020304" pitchFamily="18" charset="0"/>
                <a:cs typeface="Times New Roman" panose="02020603050405020304" pitchFamily="18" charset="0"/>
              </a:rPr>
              <a:t>Baltimore Street, Martinsburg, WV</a:t>
            </a:r>
          </a:p>
        </p:txBody>
      </p:sp>
      <p:sp>
        <p:nvSpPr>
          <p:cNvPr id="3" name="TextBox 2"/>
          <p:cNvSpPr txBox="1"/>
          <p:nvPr/>
        </p:nvSpPr>
        <p:spPr>
          <a:xfrm>
            <a:off x="3276600" y="5864173"/>
            <a:ext cx="3282043" cy="369332"/>
          </a:xfrm>
          <a:prstGeom prst="rect">
            <a:avLst/>
          </a:prstGeom>
          <a:solidFill>
            <a:schemeClr val="tx1"/>
          </a:solidFill>
        </p:spPr>
        <p:txBody>
          <a:bodyPr wrap="square" rtlCol="0">
            <a:spAutoFit/>
          </a:bodyPr>
          <a:lstStyle/>
          <a:p>
            <a:r>
              <a:rPr lang="en-US" b="1" dirty="0">
                <a:solidFill>
                  <a:schemeClr val="bg1"/>
                </a:solidFill>
              </a:rPr>
              <a:t>WV Flood Tool Conceptual Slide</a:t>
            </a: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 - Community</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265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Other Graphics – Parcels in Flood Tool</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36103" y="951914"/>
            <a:ext cx="7619763" cy="5829886"/>
          </a:xfrm>
          <a:prstGeom prst="rect">
            <a:avLst/>
          </a:prstGeom>
        </p:spPr>
      </p:pic>
      <p:sp>
        <p:nvSpPr>
          <p:cNvPr id="4" name="TextBox 3"/>
          <p:cNvSpPr txBox="1"/>
          <p:nvPr/>
        </p:nvSpPr>
        <p:spPr>
          <a:xfrm>
            <a:off x="5867400" y="5486400"/>
            <a:ext cx="1219200" cy="369332"/>
          </a:xfrm>
          <a:prstGeom prst="rect">
            <a:avLst/>
          </a:prstGeom>
          <a:solidFill>
            <a:schemeClr val="bg1"/>
          </a:solidFill>
        </p:spPr>
        <p:txBody>
          <a:bodyPr wrap="square" rtlCol="0">
            <a:spAutoFit/>
          </a:bodyPr>
          <a:lstStyle/>
          <a:p>
            <a:r>
              <a:rPr lang="en-US" dirty="0" smtClean="0"/>
              <a:t>GIS Parcels</a:t>
            </a:r>
            <a:endParaRPr lang="en-US" dirty="0"/>
          </a:p>
        </p:txBody>
      </p:sp>
    </p:spTree>
    <p:extLst>
      <p:ext uri="{BB962C8B-B14F-4D97-AF65-F5344CB8AC3E}">
        <p14:creationId xmlns:p14="http://schemas.microsoft.com/office/powerpoint/2010/main" val="3728756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Compare NFHL &amp; WV Flood Tool</a:t>
            </a:r>
            <a:endParaRPr lang="en-US" dirty="0">
              <a:solidFill>
                <a:schemeClr val="bg1"/>
              </a:solidFill>
              <a:latin typeface="Arial" panose="020B0604020202020204" pitchFamily="34" charset="0"/>
              <a:cs typeface="Arial" panose="020B0604020202020204" pitchFamily="34" charset="0"/>
            </a:endParaRPr>
          </a:p>
        </p:txBody>
      </p:sp>
      <p:sp>
        <p:nvSpPr>
          <p:cNvPr id="5" name="Content Placeholder 8"/>
          <p:cNvSpPr txBox="1">
            <a:spLocks/>
          </p:cNvSpPr>
          <p:nvPr/>
        </p:nvSpPr>
        <p:spPr>
          <a:xfrm>
            <a:off x="685800" y="2438400"/>
            <a:ext cx="7505700" cy="1981200"/>
          </a:xfrm>
          <a:prstGeom prst="rect">
            <a:avLst/>
          </a:prstGeom>
          <a:solidFill>
            <a:schemeClr val="accent1">
              <a:lumMod val="20000"/>
              <a:lumOff val="80000"/>
            </a:schemeClr>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5200" dirty="0" smtClean="0"/>
              <a:t>Comparison of </a:t>
            </a:r>
            <a:r>
              <a:rPr lang="en-US" sz="5200" b="1" dirty="0" smtClean="0"/>
              <a:t>FEMA’s NFHL Web App </a:t>
            </a:r>
            <a:r>
              <a:rPr lang="en-US" sz="5200" dirty="0" smtClean="0"/>
              <a:t>and </a:t>
            </a:r>
            <a:r>
              <a:rPr lang="en-US" sz="5200" b="1" dirty="0" smtClean="0"/>
              <a:t>WV Flood Tool</a:t>
            </a:r>
            <a:endParaRPr lang="en-US" sz="11200" dirty="0" smtClean="0"/>
          </a:p>
          <a:p>
            <a:pPr marL="1371600" lvl="3" indent="0">
              <a:buNone/>
            </a:pPr>
            <a:endParaRPr lang="en-US" sz="8000" dirty="0" smtClean="0"/>
          </a:p>
          <a:p>
            <a:pPr marL="1371600" lvl="3" indent="0">
              <a:buNone/>
            </a:pPr>
            <a:endParaRPr lang="en-US" sz="8000" dirty="0" smtClean="0"/>
          </a:p>
          <a:p>
            <a:pPr marL="1371600" lvl="3" indent="0">
              <a:buNone/>
            </a:pPr>
            <a:endParaRPr lang="en-US" sz="8000" dirty="0" smtClean="0"/>
          </a:p>
          <a:p>
            <a:pPr marL="457200" lvl="1" indent="0">
              <a:buNone/>
            </a:pPr>
            <a:endParaRPr lang="en-US" sz="8200" dirty="0"/>
          </a:p>
        </p:txBody>
      </p:sp>
    </p:spTree>
    <p:extLst>
      <p:ext uri="{BB962C8B-B14F-4D97-AF65-F5344CB8AC3E}">
        <p14:creationId xmlns:p14="http://schemas.microsoft.com/office/powerpoint/2010/main" val="3015315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Compare NFHL &amp; WV Flood Tool</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304800" y="6325957"/>
            <a:ext cx="4572000" cy="646331"/>
          </a:xfrm>
          <a:prstGeom prst="rect">
            <a:avLst/>
          </a:prstGeom>
        </p:spPr>
        <p:txBody>
          <a:bodyPr>
            <a:spAutoFit/>
          </a:bodyPr>
          <a:lstStyle/>
          <a:p>
            <a:r>
              <a:rPr lang="en-US" sz="1200" dirty="0">
                <a:hlinkClick r:id="rId3"/>
              </a:rPr>
              <a:t>https://www.mapwv.gov/flood/map/?wkid=102100&amp;x=-</a:t>
            </a:r>
            <a:r>
              <a:rPr lang="en-US" sz="1200" dirty="0" smtClean="0">
                <a:hlinkClick r:id="rId3"/>
              </a:rPr>
              <a:t>8913234&amp;y=4793892&amp;l=9&amp;v=1</a:t>
            </a:r>
            <a:endParaRPr lang="en-US" sz="1200" dirty="0" smtClean="0"/>
          </a:p>
          <a:p>
            <a:endParaRPr lang="en-US" sz="1200" dirty="0"/>
          </a:p>
        </p:txBody>
      </p:sp>
      <p:pic>
        <p:nvPicPr>
          <p:cNvPr id="3" name="Picture 2"/>
          <p:cNvPicPr>
            <a:picLocks noChangeAspect="1"/>
          </p:cNvPicPr>
          <p:nvPr/>
        </p:nvPicPr>
        <p:blipFill>
          <a:blip r:embed="rId4"/>
          <a:stretch>
            <a:fillRect/>
          </a:stretch>
        </p:blipFill>
        <p:spPr>
          <a:xfrm>
            <a:off x="323850" y="1508742"/>
            <a:ext cx="4021489" cy="4815858"/>
          </a:xfrm>
          <a:prstGeom prst="rect">
            <a:avLst/>
          </a:prstGeom>
          <a:ln>
            <a:solidFill>
              <a:schemeClr val="tx1"/>
            </a:solidFill>
          </a:ln>
        </p:spPr>
      </p:pic>
      <p:pic>
        <p:nvPicPr>
          <p:cNvPr id="7" name="Picture 6"/>
          <p:cNvPicPr>
            <a:picLocks noChangeAspect="1"/>
          </p:cNvPicPr>
          <p:nvPr/>
        </p:nvPicPr>
        <p:blipFill rotWithShape="1">
          <a:blip r:embed="rId5"/>
          <a:srcRect r="6114"/>
          <a:stretch/>
        </p:blipFill>
        <p:spPr>
          <a:xfrm>
            <a:off x="4724400" y="1515832"/>
            <a:ext cx="4133850" cy="4815858"/>
          </a:xfrm>
          <a:prstGeom prst="rect">
            <a:avLst/>
          </a:prstGeom>
        </p:spPr>
      </p:pic>
      <p:sp>
        <p:nvSpPr>
          <p:cNvPr id="8" name="Rectangle 7"/>
          <p:cNvSpPr/>
          <p:nvPr/>
        </p:nvSpPr>
        <p:spPr>
          <a:xfrm>
            <a:off x="5959908" y="6331690"/>
            <a:ext cx="1589153" cy="461665"/>
          </a:xfrm>
          <a:prstGeom prst="rect">
            <a:avLst/>
          </a:prstGeom>
        </p:spPr>
        <p:txBody>
          <a:bodyPr wrap="none">
            <a:spAutoFit/>
          </a:bodyPr>
          <a:lstStyle/>
          <a:p>
            <a:r>
              <a:rPr lang="en-US" sz="1200" dirty="0">
                <a:hlinkClick r:id="rId6"/>
              </a:rPr>
              <a:t>https://</a:t>
            </a:r>
            <a:r>
              <a:rPr lang="en-US" sz="1200" dirty="0" smtClean="0">
                <a:hlinkClick r:id="rId6"/>
              </a:rPr>
              <a:t>arcg.is/1K9D1z</a:t>
            </a:r>
            <a:endParaRPr lang="en-US" sz="1200" dirty="0" smtClean="0"/>
          </a:p>
          <a:p>
            <a:endParaRPr lang="en-US" sz="1200" dirty="0"/>
          </a:p>
        </p:txBody>
      </p:sp>
      <p:sp>
        <p:nvSpPr>
          <p:cNvPr id="9" name="TextBox 8"/>
          <p:cNvSpPr txBox="1"/>
          <p:nvPr/>
        </p:nvSpPr>
        <p:spPr>
          <a:xfrm>
            <a:off x="1371600" y="1026905"/>
            <a:ext cx="1600200" cy="369332"/>
          </a:xfrm>
          <a:prstGeom prst="rect">
            <a:avLst/>
          </a:prstGeom>
          <a:solidFill>
            <a:schemeClr val="tx1"/>
          </a:solidFill>
        </p:spPr>
        <p:txBody>
          <a:bodyPr wrap="square" rtlCol="0">
            <a:spAutoFit/>
          </a:bodyPr>
          <a:lstStyle/>
          <a:p>
            <a:r>
              <a:rPr lang="en-US" b="1" dirty="0" smtClean="0">
                <a:solidFill>
                  <a:schemeClr val="bg1"/>
                </a:solidFill>
              </a:rPr>
              <a:t>WV Flood Tool</a:t>
            </a:r>
            <a:endParaRPr lang="en-US" b="1" dirty="0">
              <a:solidFill>
                <a:schemeClr val="bg1"/>
              </a:solidFill>
            </a:endParaRPr>
          </a:p>
        </p:txBody>
      </p:sp>
      <p:sp>
        <p:nvSpPr>
          <p:cNvPr id="10" name="TextBox 9"/>
          <p:cNvSpPr txBox="1"/>
          <p:nvPr/>
        </p:nvSpPr>
        <p:spPr>
          <a:xfrm>
            <a:off x="5915025" y="1026905"/>
            <a:ext cx="1704976" cy="369332"/>
          </a:xfrm>
          <a:prstGeom prst="rect">
            <a:avLst/>
          </a:prstGeom>
          <a:solidFill>
            <a:schemeClr val="tx1"/>
          </a:solidFill>
        </p:spPr>
        <p:txBody>
          <a:bodyPr wrap="square" rtlCol="0">
            <a:spAutoFit/>
          </a:bodyPr>
          <a:lstStyle/>
          <a:p>
            <a:r>
              <a:rPr lang="en-US" b="1" dirty="0" smtClean="0">
                <a:solidFill>
                  <a:schemeClr val="bg1"/>
                </a:solidFill>
              </a:rPr>
              <a:t>NFHL Web App</a:t>
            </a:r>
            <a:endParaRPr lang="en-US" b="1" dirty="0">
              <a:solidFill>
                <a:schemeClr val="bg1"/>
              </a:solidFill>
            </a:endParaRPr>
          </a:p>
        </p:txBody>
      </p:sp>
      <p:sp>
        <p:nvSpPr>
          <p:cNvPr id="11" name="TextBox 10"/>
          <p:cNvSpPr txBox="1"/>
          <p:nvPr/>
        </p:nvSpPr>
        <p:spPr>
          <a:xfrm>
            <a:off x="1534496" y="5867400"/>
            <a:ext cx="1981199" cy="369332"/>
          </a:xfrm>
          <a:prstGeom prst="rect">
            <a:avLst/>
          </a:prstGeom>
          <a:noFill/>
        </p:spPr>
        <p:txBody>
          <a:bodyPr wrap="square" rtlCol="0">
            <a:spAutoFit/>
          </a:bodyPr>
          <a:lstStyle/>
          <a:p>
            <a:r>
              <a:rPr lang="en-US" dirty="0" smtClean="0">
                <a:solidFill>
                  <a:schemeClr val="bg1"/>
                </a:solidFill>
              </a:rPr>
              <a:t>Advisory A Depth</a:t>
            </a:r>
            <a:endParaRPr lang="en-US" dirty="0">
              <a:solidFill>
                <a:schemeClr val="bg1"/>
              </a:solidFill>
            </a:endParaRPr>
          </a:p>
        </p:txBody>
      </p:sp>
      <p:sp>
        <p:nvSpPr>
          <p:cNvPr id="12" name="TextBox 11"/>
          <p:cNvSpPr txBox="1"/>
          <p:nvPr/>
        </p:nvSpPr>
        <p:spPr>
          <a:xfrm>
            <a:off x="5105400" y="5867400"/>
            <a:ext cx="1981199" cy="369332"/>
          </a:xfrm>
          <a:prstGeom prst="rect">
            <a:avLst/>
          </a:prstGeom>
          <a:noFill/>
        </p:spPr>
        <p:txBody>
          <a:bodyPr wrap="square" rtlCol="0">
            <a:spAutoFit/>
          </a:bodyPr>
          <a:lstStyle/>
          <a:p>
            <a:r>
              <a:rPr lang="en-US" dirty="0" smtClean="0">
                <a:solidFill>
                  <a:schemeClr val="bg1"/>
                </a:solidFill>
              </a:rPr>
              <a:t>Shaded X Zone</a:t>
            </a:r>
            <a:endParaRPr lang="en-US" dirty="0">
              <a:solidFill>
                <a:schemeClr val="bg1"/>
              </a:solidFill>
            </a:endParaRPr>
          </a:p>
        </p:txBody>
      </p:sp>
      <p:pic>
        <p:nvPicPr>
          <p:cNvPr id="13" name="Picture 12"/>
          <p:cNvPicPr>
            <a:picLocks noChangeAspect="1"/>
          </p:cNvPicPr>
          <p:nvPr/>
        </p:nvPicPr>
        <p:blipFill>
          <a:blip r:embed="rId7"/>
          <a:stretch>
            <a:fillRect/>
          </a:stretch>
        </p:blipFill>
        <p:spPr>
          <a:xfrm>
            <a:off x="6324600" y="1752600"/>
            <a:ext cx="1947483" cy="2489323"/>
          </a:xfrm>
          <a:prstGeom prst="rect">
            <a:avLst/>
          </a:prstGeom>
        </p:spPr>
      </p:pic>
      <p:sp>
        <p:nvSpPr>
          <p:cNvPr id="20" name="Down Arrow 19"/>
          <p:cNvSpPr/>
          <p:nvPr/>
        </p:nvSpPr>
        <p:spPr>
          <a:xfrm rot="3008563">
            <a:off x="6870393" y="4202226"/>
            <a:ext cx="456035" cy="156886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9725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39787</TotalTime>
  <Words>5295</Words>
  <Application>Microsoft Office PowerPoint</Application>
  <PresentationFormat>On-screen Show (4:3)</PresentationFormat>
  <Paragraphs>1085</Paragraphs>
  <Slides>67</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Aharoni</vt:lpstr>
      <vt:lpstr>Arial</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Kurt</dc:creator>
  <cp:lastModifiedBy>Kurt Donaldson</cp:lastModifiedBy>
  <cp:revision>243</cp:revision>
  <cp:lastPrinted>2018-01-31T17:20:56Z</cp:lastPrinted>
  <dcterms:created xsi:type="dcterms:W3CDTF">2017-06-18T00:00:36Z</dcterms:created>
  <dcterms:modified xsi:type="dcterms:W3CDTF">2018-02-01T17:10:33Z</dcterms:modified>
</cp:coreProperties>
</file>