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72" r:id="rId2"/>
    <p:sldId id="293" r:id="rId3"/>
    <p:sldId id="273" r:id="rId4"/>
    <p:sldId id="274" r:id="rId5"/>
    <p:sldId id="296" r:id="rId6"/>
    <p:sldId id="302" r:id="rId7"/>
    <p:sldId id="320" r:id="rId8"/>
    <p:sldId id="301" r:id="rId9"/>
    <p:sldId id="303" r:id="rId10"/>
    <p:sldId id="292" r:id="rId11"/>
    <p:sldId id="291" r:id="rId12"/>
    <p:sldId id="294" r:id="rId13"/>
    <p:sldId id="333" r:id="rId14"/>
    <p:sldId id="287" r:id="rId15"/>
    <p:sldId id="280" r:id="rId16"/>
    <p:sldId id="289" r:id="rId17"/>
    <p:sldId id="257" r:id="rId18"/>
    <p:sldId id="325" r:id="rId19"/>
    <p:sldId id="258" r:id="rId20"/>
    <p:sldId id="330" r:id="rId21"/>
    <p:sldId id="326" r:id="rId22"/>
    <p:sldId id="275" r:id="rId23"/>
    <p:sldId id="300" r:id="rId24"/>
    <p:sldId id="286" r:id="rId25"/>
    <p:sldId id="285" r:id="rId26"/>
    <p:sldId id="283" r:id="rId27"/>
    <p:sldId id="259" r:id="rId28"/>
    <p:sldId id="284" r:id="rId29"/>
    <p:sldId id="276" r:id="rId30"/>
    <p:sldId id="277" r:id="rId31"/>
    <p:sldId id="278" r:id="rId32"/>
    <p:sldId id="279" r:id="rId33"/>
    <p:sldId id="298" r:id="rId34"/>
    <p:sldId id="264" r:id="rId35"/>
    <p:sldId id="332" r:id="rId36"/>
    <p:sldId id="309" r:id="rId37"/>
    <p:sldId id="310" r:id="rId38"/>
    <p:sldId id="311" r:id="rId39"/>
    <p:sldId id="312" r:id="rId40"/>
    <p:sldId id="338" r:id="rId41"/>
    <p:sldId id="334" r:id="rId42"/>
    <p:sldId id="335" r:id="rId43"/>
    <p:sldId id="316" r:id="rId44"/>
    <p:sldId id="318" r:id="rId45"/>
    <p:sldId id="317" r:id="rId46"/>
    <p:sldId id="319" r:id="rId47"/>
    <p:sldId id="307" r:id="rId48"/>
    <p:sldId id="314" r:id="rId49"/>
    <p:sldId id="315" r:id="rId50"/>
    <p:sldId id="304" r:id="rId51"/>
    <p:sldId id="308" r:id="rId52"/>
    <p:sldId id="321" r:id="rId53"/>
    <p:sldId id="329" r:id="rId54"/>
    <p:sldId id="299" r:id="rId55"/>
    <p:sldId id="261" r:id="rId56"/>
    <p:sldId id="265" r:id="rId57"/>
    <p:sldId id="322" r:id="rId58"/>
    <p:sldId id="324" r:id="rId59"/>
    <p:sldId id="336" r:id="rId60"/>
    <p:sldId id="337" r:id="rId61"/>
    <p:sldId id="313" r:id="rId62"/>
    <p:sldId id="262" r:id="rId63"/>
    <p:sldId id="266" r:id="rId64"/>
    <p:sldId id="327" r:id="rId65"/>
    <p:sldId id="328" r:id="rId66"/>
    <p:sldId id="267" r:id="rId67"/>
    <p:sldId id="271" r:id="rId6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urt Donaldson" initials="KD" lastIdx="1" clrIdx="0">
    <p:extLst>
      <p:ext uri="{19B8F6BF-5375-455C-9EA6-DF929625EA0E}">
        <p15:presenceInfo xmlns:p15="http://schemas.microsoft.com/office/powerpoint/2012/main" userId="S-1-5-21-2636790766-3144866923-2013575851-16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FB9"/>
    <a:srgbClr val="FD6F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18" autoAdjust="0"/>
    <p:restoredTop sz="94042" autoAdjust="0"/>
  </p:normalViewPr>
  <p:slideViewPr>
    <p:cSldViewPr>
      <p:cViewPr varScale="1">
        <p:scale>
          <a:sx n="115" d="100"/>
          <a:sy n="115" d="100"/>
        </p:scale>
        <p:origin x="174" y="102"/>
      </p:cViewPr>
      <p:guideLst>
        <p:guide orient="horz" pos="2160"/>
        <p:guide pos="2880"/>
      </p:guideLst>
    </p:cSldViewPr>
  </p:slideViewPr>
  <p:notesTextViewPr>
    <p:cViewPr>
      <p:scale>
        <a:sx n="100" d="100"/>
        <a:sy n="100" d="100"/>
      </p:scale>
      <p:origin x="0" y="0"/>
    </p:cViewPr>
  </p:notesTextViewPr>
  <p:sorterViewPr>
    <p:cViewPr>
      <p:scale>
        <a:sx n="90" d="100"/>
        <a:sy n="90" d="100"/>
      </p:scale>
      <p:origin x="0" y="-1419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Data\projects\FEMA_flood_mapping\Flood%202017\Parcels%20in%20Floodplain\parcels_1pct_floodplain_summaryStats-KAD-20171218.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Data\projects\FEMA_flood_mapping\Flood%202017\Parcels%20in%20Floodplain\parcels_1pct_floodplain_summaryStats-KAD-20171218.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Parcel</a:t>
            </a:r>
            <a:r>
              <a:rPr lang="en-US" b="1" baseline="0" dirty="0"/>
              <a:t> Properties in 100-Year Floodplain (n = </a:t>
            </a:r>
            <a:r>
              <a:rPr lang="en-US" b="1" baseline="0" dirty="0" smtClean="0"/>
              <a:t>447,831)</a:t>
            </a:r>
            <a:endParaRPr lang="en-US" b="1" dirty="0"/>
          </a:p>
        </c:rich>
      </c:tx>
      <c:layout>
        <c:manualLayout>
          <c:xMode val="edge"/>
          <c:yMode val="edge"/>
          <c:x val="0.13713463796329736"/>
          <c:y val="1.864461023956122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A43-46E6-958E-000E296DF02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A43-46E6-958E-000E296DF02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A43-46E6-958E-000E296DF02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A43-46E6-958E-000E296DF02E}"/>
              </c:ext>
            </c:extLst>
          </c:dPt>
          <c:dPt>
            <c:idx val="4"/>
            <c:bubble3D val="0"/>
            <c:explosion val="9"/>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9-FA43-46E6-958E-000E296DF02E}"/>
              </c:ext>
            </c:extLst>
          </c:dPt>
          <c:dLbls>
            <c:dLbl>
              <c:idx val="0"/>
              <c:layout>
                <c:manualLayout>
                  <c:x val="-0.17737931495691134"/>
                  <c:y val="6.518610844409993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3269410575883684"/>
                      <c:h val="0.13407353904063937"/>
                    </c:manualLayout>
                  </c15:layout>
                </c:ext>
                <c:ext xmlns:c16="http://schemas.microsoft.com/office/drawing/2014/chart" uri="{C3380CC4-5D6E-409C-BE32-E72D297353CC}">
                  <c16:uniqueId val="{00000001-FA43-46E6-958E-000E296DF02E}"/>
                </c:ext>
              </c:extLst>
            </c:dLbl>
            <c:dLbl>
              <c:idx val="4"/>
              <c:layout>
                <c:manualLayout>
                  <c:x val="0.15500216820723497"/>
                  <c:y val="-0.1334265581164654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FA43-46E6-958E-000E296DF02E}"/>
                </c:ext>
              </c:extLst>
            </c:dLbl>
            <c:spPr>
              <a:noFill/>
              <a:ln>
                <a:solidFill>
                  <a:schemeClr val="tx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'Prop Class State'!$C$19:$C$23</c:f>
              <c:strCache>
                <c:ptCount val="5"/>
                <c:pt idx="0">
                  <c:v>Apartment, Industrial, Utility</c:v>
                </c:pt>
                <c:pt idx="1">
                  <c:v>Commercial</c:v>
                </c:pt>
                <c:pt idx="2">
                  <c:v>Exempt</c:v>
                </c:pt>
                <c:pt idx="3">
                  <c:v>Farm</c:v>
                </c:pt>
                <c:pt idx="4">
                  <c:v>Residential</c:v>
                </c:pt>
              </c:strCache>
            </c:strRef>
          </c:cat>
          <c:val>
            <c:numRef>
              <c:f>'Prop Class State'!$D$19:$D$23</c:f>
              <c:numCache>
                <c:formatCode>_(* #,##0_);_(* \(#,##0\);_(* "-"??_);_(@_)</c:formatCode>
                <c:ptCount val="5"/>
                <c:pt idx="0">
                  <c:v>7676</c:v>
                </c:pt>
                <c:pt idx="1">
                  <c:v>32665</c:v>
                </c:pt>
                <c:pt idx="2">
                  <c:v>35610</c:v>
                </c:pt>
                <c:pt idx="3">
                  <c:v>50988</c:v>
                </c:pt>
                <c:pt idx="4">
                  <c:v>320892</c:v>
                </c:pt>
              </c:numCache>
            </c:numRef>
          </c:val>
          <c:extLst>
            <c:ext xmlns:c16="http://schemas.microsoft.com/office/drawing/2014/chart" uri="{C3380CC4-5D6E-409C-BE32-E72D297353CC}">
              <c16:uniqueId val="{0000000A-FA43-46E6-958E-000E296DF02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a:t>Parcel Properties</a:t>
            </a:r>
            <a:r>
              <a:rPr lang="en-US" baseline="0" dirty="0"/>
              <a:t> in 100-Year Floodplain (n= </a:t>
            </a:r>
            <a:r>
              <a:rPr lang="en-US" sz="1800" b="1" i="0" u="none" strike="noStrike" baseline="0" dirty="0" smtClean="0">
                <a:effectLst/>
              </a:rPr>
              <a:t>447,831)</a:t>
            </a:r>
            <a:r>
              <a:rPr lang="en-US" baseline="0" dirty="0" smtClean="0"/>
              <a:t> </a:t>
            </a:r>
            <a:endParaRPr lang="en-US" dirty="0"/>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384E-41FE-81A9-A88CCFB96921}"/>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384E-41FE-81A9-A88CCFB96921}"/>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'Tax Class State'!$B$18:$B$19</c:f>
              <c:strCache>
                <c:ptCount val="2"/>
                <c:pt idx="0">
                  <c:v>Owner Occupied</c:v>
                </c:pt>
                <c:pt idx="1">
                  <c:v>Not Owner Occupied</c:v>
                </c:pt>
              </c:strCache>
            </c:strRef>
          </c:cat>
          <c:val>
            <c:numRef>
              <c:f>'Tax Class State'!$C$18:$C$19</c:f>
              <c:numCache>
                <c:formatCode>#,##0</c:formatCode>
                <c:ptCount val="2"/>
                <c:pt idx="0">
                  <c:v>238177</c:v>
                </c:pt>
                <c:pt idx="1">
                  <c:v>209660</c:v>
                </c:pt>
              </c:numCache>
            </c:numRef>
          </c:val>
          <c:extLst>
            <c:ext xmlns:c16="http://schemas.microsoft.com/office/drawing/2014/chart" uri="{C3380CC4-5D6E-409C-BE32-E72D297353CC}">
              <c16:uniqueId val="{00000004-384E-41FE-81A9-A88CCFB9692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r>
              <a:rPr lang="en-US" dirty="0"/>
              <a:t>State HMGP Project Proposal</a:t>
            </a:r>
          </a:p>
        </c:rich>
      </c:tx>
      <c:layout/>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State HMGP Project</c:v>
                </c:pt>
              </c:strCache>
            </c:strRef>
          </c:tx>
          <c:dPt>
            <c:idx val="0"/>
            <c:bubble3D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5-8135-4FD9-B037-069CB464B54A}"/>
              </c:ext>
            </c:extLst>
          </c:dPt>
          <c:dPt>
            <c:idx val="1"/>
            <c:bubble3D val="0"/>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1-8135-4FD9-B037-069CB464B54A}"/>
              </c:ext>
            </c:extLst>
          </c:dPt>
          <c:dPt>
            <c:idx val="2"/>
            <c:bubble3D val="0"/>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5-C9C0-40FA-B3FB-25A11CB59AE6}"/>
              </c:ext>
            </c:extLst>
          </c:dPt>
          <c:dPt>
            <c:idx val="3"/>
            <c:bubble3D val="0"/>
            <c:spPr>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4-8135-4FD9-B037-069CB464B54A}"/>
              </c:ext>
            </c:extLst>
          </c:dPt>
          <c:dPt>
            <c:idx val="4"/>
            <c:bubble3D val="0"/>
            <c:spPr>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3-8135-4FD9-B037-069CB464B54A}"/>
              </c:ext>
            </c:extLst>
          </c:dPt>
          <c:dPt>
            <c:idx val="5"/>
            <c:bubble3D val="0"/>
            <c:spPr>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B-C9C0-40FA-B3FB-25A11CB59AE6}"/>
              </c:ext>
            </c:extLst>
          </c:dPt>
          <c:dLbls>
            <c:dLbl>
              <c:idx val="4"/>
              <c:layout>
                <c:manualLayout>
                  <c:x val="4.4626181102362203E-2"/>
                  <c:y val="0.19560580944128395"/>
                </c:manualLayout>
              </c:layout>
              <c:dLblPos val="bestFit"/>
              <c:showLegendKey val="0"/>
              <c:showVal val="0"/>
              <c:showCatName val="1"/>
              <c:showSerName val="0"/>
              <c:showPercent val="1"/>
              <c:showBubbleSize val="0"/>
              <c:separator>
</c:separator>
              <c:extLst>
                <c:ext xmlns:c15="http://schemas.microsoft.com/office/drawing/2012/chart" uri="{CE6537A1-D6FC-4f65-9D91-7224C49458BB}">
                  <c15:layout/>
                </c:ext>
                <c:ext xmlns:c16="http://schemas.microsoft.com/office/drawing/2014/chart" uri="{C3380CC4-5D6E-409C-BE32-E72D297353CC}">
                  <c16:uniqueId val="{00000003-8135-4FD9-B037-069CB464B54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separator>
</c:separator>
            <c:showLeaderLines val="0"/>
            <c:extLst>
              <c:ext xmlns:c15="http://schemas.microsoft.com/office/drawing/2012/chart" uri="{CE6537A1-D6FC-4f65-9D91-7224C49458BB}">
                <c15:layout/>
              </c:ext>
            </c:extLst>
          </c:dLbls>
          <c:cat>
            <c:strRef>
              <c:f>Sheet1!$A$2:$A$7</c:f>
              <c:strCache>
                <c:ptCount val="5"/>
                <c:pt idx="0">
                  <c:v>Flood Risk </c:v>
                </c:pt>
                <c:pt idx="1">
                  <c:v>Landslide Risk</c:v>
                </c:pt>
                <c:pt idx="2">
                  <c:v>Data Gap Services </c:v>
                </c:pt>
                <c:pt idx="3">
                  <c:v>Data Vendor Contracts</c:v>
                </c:pt>
                <c:pt idx="4">
                  <c:v>Professional Services</c:v>
                </c:pt>
              </c:strCache>
            </c:strRef>
          </c:cat>
          <c:val>
            <c:numRef>
              <c:f>Sheet1!$B$2:$B$7</c:f>
              <c:numCache>
                <c:formatCode>#,##0</c:formatCode>
                <c:ptCount val="6"/>
                <c:pt idx="0">
                  <c:v>697511</c:v>
                </c:pt>
                <c:pt idx="1">
                  <c:v>463332</c:v>
                </c:pt>
                <c:pt idx="2">
                  <c:v>385798</c:v>
                </c:pt>
                <c:pt idx="3">
                  <c:v>619509</c:v>
                </c:pt>
                <c:pt idx="4">
                  <c:v>85000</c:v>
                </c:pt>
              </c:numCache>
            </c:numRef>
          </c:val>
          <c:extLst>
            <c:ext xmlns:c16="http://schemas.microsoft.com/office/drawing/2014/chart" uri="{C3380CC4-5D6E-409C-BE32-E72D297353CC}">
              <c16:uniqueId val="{00000000-8135-4FD9-B037-069CB464B54A}"/>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7-12-07T12:40:27.357" idx="1">
    <p:pos x="4950" y="864"/>
    <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1724A4-65D9-48BF-9482-E853EBEBB3A9}" type="doc">
      <dgm:prSet loTypeId="urn:microsoft.com/office/officeart/2005/8/layout/process2" loCatId="process" qsTypeId="urn:microsoft.com/office/officeart/2005/8/quickstyle/simple1" qsCatId="simple" csTypeId="urn:microsoft.com/office/officeart/2005/8/colors/accent1_2" csCatId="accent1" phldr="1"/>
      <dgm:spPr/>
    </dgm:pt>
    <dgm:pt modelId="{75BBE314-E263-44C5-8D08-58D5883F4AEE}">
      <dgm:prSet phldrT="[Text]"/>
      <dgm:spPr/>
      <dgm:t>
        <a:bodyPr/>
        <a:lstStyle/>
        <a:p>
          <a:r>
            <a:rPr lang="en-US" dirty="0" smtClean="0"/>
            <a:t>County Assessors</a:t>
          </a:r>
          <a:endParaRPr lang="en-US" dirty="0"/>
        </a:p>
      </dgm:t>
    </dgm:pt>
    <dgm:pt modelId="{A31F603A-3942-41B5-BE5D-3438114C4AEE}" type="parTrans" cxnId="{01D92068-5D3E-4097-B5DB-A086A6E730FF}">
      <dgm:prSet/>
      <dgm:spPr/>
      <dgm:t>
        <a:bodyPr/>
        <a:lstStyle/>
        <a:p>
          <a:endParaRPr lang="en-US"/>
        </a:p>
      </dgm:t>
    </dgm:pt>
    <dgm:pt modelId="{EE0CD6B8-564D-425A-B6B7-1DD53830560E}" type="sibTrans" cxnId="{01D92068-5D3E-4097-B5DB-A086A6E730FF}">
      <dgm:prSet/>
      <dgm:spPr/>
      <dgm:t>
        <a:bodyPr/>
        <a:lstStyle/>
        <a:p>
          <a:endParaRPr lang="en-US"/>
        </a:p>
      </dgm:t>
    </dgm:pt>
    <dgm:pt modelId="{FC5BD009-3A81-4739-8717-4A08E2A5F265}">
      <dgm:prSet phldrT="[Text]"/>
      <dgm:spPr/>
      <dgm:t>
        <a:bodyPr/>
        <a:lstStyle/>
        <a:p>
          <a:r>
            <a:rPr lang="en-US" dirty="0" smtClean="0"/>
            <a:t>State-Level Integration</a:t>
          </a:r>
          <a:endParaRPr lang="en-US" dirty="0"/>
        </a:p>
      </dgm:t>
    </dgm:pt>
    <dgm:pt modelId="{4B8DF2C3-375D-42E9-8534-AB9898988917}" type="parTrans" cxnId="{08158515-4F7D-4D45-8444-E752AFC79BC9}">
      <dgm:prSet/>
      <dgm:spPr/>
      <dgm:t>
        <a:bodyPr/>
        <a:lstStyle/>
        <a:p>
          <a:endParaRPr lang="en-US"/>
        </a:p>
      </dgm:t>
    </dgm:pt>
    <dgm:pt modelId="{1B3875C3-16D4-44D2-BD87-781D83FF6A56}" type="sibTrans" cxnId="{08158515-4F7D-4D45-8444-E752AFC79BC9}">
      <dgm:prSet/>
      <dgm:spPr/>
      <dgm:t>
        <a:bodyPr/>
        <a:lstStyle/>
        <a:p>
          <a:endParaRPr lang="en-US"/>
        </a:p>
      </dgm:t>
    </dgm:pt>
    <dgm:pt modelId="{AD8660EB-4F32-40BB-9615-4C33CAA1C37A}">
      <dgm:prSet phldrT="[Text]"/>
      <dgm:spPr/>
      <dgm:t>
        <a:bodyPr/>
        <a:lstStyle/>
        <a:p>
          <a:r>
            <a:rPr lang="en-US" dirty="0" smtClean="0"/>
            <a:t>Public Domain</a:t>
          </a:r>
          <a:endParaRPr lang="en-US" dirty="0"/>
        </a:p>
      </dgm:t>
    </dgm:pt>
    <dgm:pt modelId="{637DE983-F0C1-4C25-B47F-43F50DF719AD}" type="parTrans" cxnId="{F4D5852E-C504-45EC-B885-5EF04526DD59}">
      <dgm:prSet/>
      <dgm:spPr/>
      <dgm:t>
        <a:bodyPr/>
        <a:lstStyle/>
        <a:p>
          <a:endParaRPr lang="en-US"/>
        </a:p>
      </dgm:t>
    </dgm:pt>
    <dgm:pt modelId="{B218411C-AA57-4190-B4F4-ED9A463B6A5D}" type="sibTrans" cxnId="{F4D5852E-C504-45EC-B885-5EF04526DD59}">
      <dgm:prSet/>
      <dgm:spPr/>
      <dgm:t>
        <a:bodyPr/>
        <a:lstStyle/>
        <a:p>
          <a:endParaRPr lang="en-US"/>
        </a:p>
      </dgm:t>
    </dgm:pt>
    <dgm:pt modelId="{2B9615B0-3265-47EA-8A88-25EEA260BD56}" type="pres">
      <dgm:prSet presAssocID="{6C1724A4-65D9-48BF-9482-E853EBEBB3A9}" presName="linearFlow" presStyleCnt="0">
        <dgm:presLayoutVars>
          <dgm:resizeHandles val="exact"/>
        </dgm:presLayoutVars>
      </dgm:prSet>
      <dgm:spPr/>
    </dgm:pt>
    <dgm:pt modelId="{2A9D10BC-8902-4729-B1DA-A868BE1D04EB}" type="pres">
      <dgm:prSet presAssocID="{75BBE314-E263-44C5-8D08-58D5883F4AEE}" presName="node" presStyleLbl="node1" presStyleIdx="0" presStyleCnt="3">
        <dgm:presLayoutVars>
          <dgm:bulletEnabled val="1"/>
        </dgm:presLayoutVars>
      </dgm:prSet>
      <dgm:spPr/>
      <dgm:t>
        <a:bodyPr/>
        <a:lstStyle/>
        <a:p>
          <a:endParaRPr lang="en-US"/>
        </a:p>
      </dgm:t>
    </dgm:pt>
    <dgm:pt modelId="{AE46269E-4070-4BE1-89D1-747A78CF9C2B}" type="pres">
      <dgm:prSet presAssocID="{EE0CD6B8-564D-425A-B6B7-1DD53830560E}" presName="sibTrans" presStyleLbl="sibTrans2D1" presStyleIdx="0" presStyleCnt="2"/>
      <dgm:spPr/>
      <dgm:t>
        <a:bodyPr/>
        <a:lstStyle/>
        <a:p>
          <a:endParaRPr lang="en-US"/>
        </a:p>
      </dgm:t>
    </dgm:pt>
    <dgm:pt modelId="{22ACBBC5-AF01-4E32-AE0A-DF2AB753AE1B}" type="pres">
      <dgm:prSet presAssocID="{EE0CD6B8-564D-425A-B6B7-1DD53830560E}" presName="connectorText" presStyleLbl="sibTrans2D1" presStyleIdx="0" presStyleCnt="2"/>
      <dgm:spPr/>
      <dgm:t>
        <a:bodyPr/>
        <a:lstStyle/>
        <a:p>
          <a:endParaRPr lang="en-US"/>
        </a:p>
      </dgm:t>
    </dgm:pt>
    <dgm:pt modelId="{2C2517C8-850A-43AC-B7E7-7DC2C00D7D4D}" type="pres">
      <dgm:prSet presAssocID="{FC5BD009-3A81-4739-8717-4A08E2A5F265}" presName="node" presStyleLbl="node1" presStyleIdx="1" presStyleCnt="3">
        <dgm:presLayoutVars>
          <dgm:bulletEnabled val="1"/>
        </dgm:presLayoutVars>
      </dgm:prSet>
      <dgm:spPr/>
      <dgm:t>
        <a:bodyPr/>
        <a:lstStyle/>
        <a:p>
          <a:endParaRPr lang="en-US"/>
        </a:p>
      </dgm:t>
    </dgm:pt>
    <dgm:pt modelId="{B57088E2-C7FC-42EF-94DC-793428AB6475}" type="pres">
      <dgm:prSet presAssocID="{1B3875C3-16D4-44D2-BD87-781D83FF6A56}" presName="sibTrans" presStyleLbl="sibTrans2D1" presStyleIdx="1" presStyleCnt="2"/>
      <dgm:spPr/>
      <dgm:t>
        <a:bodyPr/>
        <a:lstStyle/>
        <a:p>
          <a:endParaRPr lang="en-US"/>
        </a:p>
      </dgm:t>
    </dgm:pt>
    <dgm:pt modelId="{7E9D285F-C370-4045-939E-FD3CEEDD3B14}" type="pres">
      <dgm:prSet presAssocID="{1B3875C3-16D4-44D2-BD87-781D83FF6A56}" presName="connectorText" presStyleLbl="sibTrans2D1" presStyleIdx="1" presStyleCnt="2"/>
      <dgm:spPr/>
      <dgm:t>
        <a:bodyPr/>
        <a:lstStyle/>
        <a:p>
          <a:endParaRPr lang="en-US"/>
        </a:p>
      </dgm:t>
    </dgm:pt>
    <dgm:pt modelId="{99BFB0D2-FE15-40C2-B9FA-0ADA6238DCFE}" type="pres">
      <dgm:prSet presAssocID="{AD8660EB-4F32-40BB-9615-4C33CAA1C37A}" presName="node" presStyleLbl="node1" presStyleIdx="2" presStyleCnt="3">
        <dgm:presLayoutVars>
          <dgm:bulletEnabled val="1"/>
        </dgm:presLayoutVars>
      </dgm:prSet>
      <dgm:spPr/>
      <dgm:t>
        <a:bodyPr/>
        <a:lstStyle/>
        <a:p>
          <a:endParaRPr lang="en-US"/>
        </a:p>
      </dgm:t>
    </dgm:pt>
  </dgm:ptLst>
  <dgm:cxnLst>
    <dgm:cxn modelId="{EAA0A167-4FB3-40C0-82C7-C310067FC6D4}" type="presOf" srcId="{EE0CD6B8-564D-425A-B6B7-1DD53830560E}" destId="{AE46269E-4070-4BE1-89D1-747A78CF9C2B}" srcOrd="0" destOrd="0" presId="urn:microsoft.com/office/officeart/2005/8/layout/process2"/>
    <dgm:cxn modelId="{1C19784B-272A-4B27-9DCA-7652C9A7C697}" type="presOf" srcId="{AD8660EB-4F32-40BB-9615-4C33CAA1C37A}" destId="{99BFB0D2-FE15-40C2-B9FA-0ADA6238DCFE}" srcOrd="0" destOrd="0" presId="urn:microsoft.com/office/officeart/2005/8/layout/process2"/>
    <dgm:cxn modelId="{F4D5852E-C504-45EC-B885-5EF04526DD59}" srcId="{6C1724A4-65D9-48BF-9482-E853EBEBB3A9}" destId="{AD8660EB-4F32-40BB-9615-4C33CAA1C37A}" srcOrd="2" destOrd="0" parTransId="{637DE983-F0C1-4C25-B47F-43F50DF719AD}" sibTransId="{B218411C-AA57-4190-B4F4-ED9A463B6A5D}"/>
    <dgm:cxn modelId="{681BA7D6-42EC-48C8-8711-3496A7AD8F1B}" type="presOf" srcId="{EE0CD6B8-564D-425A-B6B7-1DD53830560E}" destId="{22ACBBC5-AF01-4E32-AE0A-DF2AB753AE1B}" srcOrd="1" destOrd="0" presId="urn:microsoft.com/office/officeart/2005/8/layout/process2"/>
    <dgm:cxn modelId="{A6D6ECBB-A770-4106-8344-E2CE026BC482}" type="presOf" srcId="{75BBE314-E263-44C5-8D08-58D5883F4AEE}" destId="{2A9D10BC-8902-4729-B1DA-A868BE1D04EB}" srcOrd="0" destOrd="0" presId="urn:microsoft.com/office/officeart/2005/8/layout/process2"/>
    <dgm:cxn modelId="{CD061682-2DB4-4D3F-B93E-EFF34B85C2AE}" type="presOf" srcId="{6C1724A4-65D9-48BF-9482-E853EBEBB3A9}" destId="{2B9615B0-3265-47EA-8A88-25EEA260BD56}" srcOrd="0" destOrd="0" presId="urn:microsoft.com/office/officeart/2005/8/layout/process2"/>
    <dgm:cxn modelId="{E957EEF8-A467-4904-9704-D5D5E3D77A7D}" type="presOf" srcId="{1B3875C3-16D4-44D2-BD87-781D83FF6A56}" destId="{B57088E2-C7FC-42EF-94DC-793428AB6475}" srcOrd="0" destOrd="0" presId="urn:microsoft.com/office/officeart/2005/8/layout/process2"/>
    <dgm:cxn modelId="{08158515-4F7D-4D45-8444-E752AFC79BC9}" srcId="{6C1724A4-65D9-48BF-9482-E853EBEBB3A9}" destId="{FC5BD009-3A81-4739-8717-4A08E2A5F265}" srcOrd="1" destOrd="0" parTransId="{4B8DF2C3-375D-42E9-8534-AB9898988917}" sibTransId="{1B3875C3-16D4-44D2-BD87-781D83FF6A56}"/>
    <dgm:cxn modelId="{60FF6199-BFB4-4EA2-936F-0AA5A9DD2D1C}" type="presOf" srcId="{1B3875C3-16D4-44D2-BD87-781D83FF6A56}" destId="{7E9D285F-C370-4045-939E-FD3CEEDD3B14}" srcOrd="1" destOrd="0" presId="urn:microsoft.com/office/officeart/2005/8/layout/process2"/>
    <dgm:cxn modelId="{01D92068-5D3E-4097-B5DB-A086A6E730FF}" srcId="{6C1724A4-65D9-48BF-9482-E853EBEBB3A9}" destId="{75BBE314-E263-44C5-8D08-58D5883F4AEE}" srcOrd="0" destOrd="0" parTransId="{A31F603A-3942-41B5-BE5D-3438114C4AEE}" sibTransId="{EE0CD6B8-564D-425A-B6B7-1DD53830560E}"/>
    <dgm:cxn modelId="{D2425C5E-684E-421C-AEF7-7384374AA152}" type="presOf" srcId="{FC5BD009-3A81-4739-8717-4A08E2A5F265}" destId="{2C2517C8-850A-43AC-B7E7-7DC2C00D7D4D}" srcOrd="0" destOrd="0" presId="urn:microsoft.com/office/officeart/2005/8/layout/process2"/>
    <dgm:cxn modelId="{54B4C517-FC70-4830-9D89-9D993E8DB914}" type="presParOf" srcId="{2B9615B0-3265-47EA-8A88-25EEA260BD56}" destId="{2A9D10BC-8902-4729-B1DA-A868BE1D04EB}" srcOrd="0" destOrd="0" presId="urn:microsoft.com/office/officeart/2005/8/layout/process2"/>
    <dgm:cxn modelId="{1F415B4F-452F-4FF5-AFF7-002ACAFC4049}" type="presParOf" srcId="{2B9615B0-3265-47EA-8A88-25EEA260BD56}" destId="{AE46269E-4070-4BE1-89D1-747A78CF9C2B}" srcOrd="1" destOrd="0" presId="urn:microsoft.com/office/officeart/2005/8/layout/process2"/>
    <dgm:cxn modelId="{E5883036-0EC3-4DCD-B6D4-D9B072082279}" type="presParOf" srcId="{AE46269E-4070-4BE1-89D1-747A78CF9C2B}" destId="{22ACBBC5-AF01-4E32-AE0A-DF2AB753AE1B}" srcOrd="0" destOrd="0" presId="urn:microsoft.com/office/officeart/2005/8/layout/process2"/>
    <dgm:cxn modelId="{74159217-1BD4-40D1-8F46-F930D7130187}" type="presParOf" srcId="{2B9615B0-3265-47EA-8A88-25EEA260BD56}" destId="{2C2517C8-850A-43AC-B7E7-7DC2C00D7D4D}" srcOrd="2" destOrd="0" presId="urn:microsoft.com/office/officeart/2005/8/layout/process2"/>
    <dgm:cxn modelId="{94F44A9D-666D-413E-8503-BF17FE3C28A6}" type="presParOf" srcId="{2B9615B0-3265-47EA-8A88-25EEA260BD56}" destId="{B57088E2-C7FC-42EF-94DC-793428AB6475}" srcOrd="3" destOrd="0" presId="urn:microsoft.com/office/officeart/2005/8/layout/process2"/>
    <dgm:cxn modelId="{0C05A5D7-4BED-4E83-879E-7DAAB281C4E1}" type="presParOf" srcId="{B57088E2-C7FC-42EF-94DC-793428AB6475}" destId="{7E9D285F-C370-4045-939E-FD3CEEDD3B14}" srcOrd="0" destOrd="0" presId="urn:microsoft.com/office/officeart/2005/8/layout/process2"/>
    <dgm:cxn modelId="{0FAF9A60-FCBA-4BC7-A4D1-22EE0B8BDF8D}" type="presParOf" srcId="{2B9615B0-3265-47EA-8A88-25EEA260BD56}" destId="{99BFB0D2-FE15-40C2-B9FA-0ADA6238DCFE}"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1724A4-65D9-48BF-9482-E853EBEBB3A9}" type="doc">
      <dgm:prSet loTypeId="urn:microsoft.com/office/officeart/2005/8/layout/process2" loCatId="process" qsTypeId="urn:microsoft.com/office/officeart/2005/8/quickstyle/simple1" qsCatId="simple" csTypeId="urn:microsoft.com/office/officeart/2005/8/colors/accent1_2" csCatId="accent1" phldr="1"/>
      <dgm:spPr/>
    </dgm:pt>
    <dgm:pt modelId="{75BBE314-E263-44C5-8D08-58D5883F4AEE}">
      <dgm:prSet phldrT="[Text]"/>
      <dgm:spPr>
        <a:solidFill>
          <a:schemeClr val="accent2">
            <a:lumMod val="75000"/>
          </a:schemeClr>
        </a:solidFill>
      </dgm:spPr>
      <dgm:t>
        <a:bodyPr/>
        <a:lstStyle/>
        <a:p>
          <a:r>
            <a:rPr lang="en-US" dirty="0" smtClean="0"/>
            <a:t>DHS</a:t>
          </a:r>
          <a:endParaRPr lang="en-US" dirty="0"/>
        </a:p>
      </dgm:t>
    </dgm:pt>
    <dgm:pt modelId="{A31F603A-3942-41B5-BE5D-3438114C4AEE}" type="parTrans" cxnId="{01D92068-5D3E-4097-B5DB-A086A6E730FF}">
      <dgm:prSet/>
      <dgm:spPr/>
      <dgm:t>
        <a:bodyPr/>
        <a:lstStyle/>
        <a:p>
          <a:endParaRPr lang="en-US"/>
        </a:p>
      </dgm:t>
    </dgm:pt>
    <dgm:pt modelId="{EE0CD6B8-564D-425A-B6B7-1DD53830560E}" type="sibTrans" cxnId="{01D92068-5D3E-4097-B5DB-A086A6E730FF}">
      <dgm:prSet/>
      <dgm:spPr>
        <a:solidFill>
          <a:schemeClr val="accent2">
            <a:lumMod val="75000"/>
            <a:alpha val="70000"/>
          </a:schemeClr>
        </a:solidFill>
      </dgm:spPr>
      <dgm:t>
        <a:bodyPr/>
        <a:lstStyle/>
        <a:p>
          <a:endParaRPr lang="en-US"/>
        </a:p>
      </dgm:t>
    </dgm:pt>
    <dgm:pt modelId="{FC5BD009-3A81-4739-8717-4A08E2A5F265}">
      <dgm:prSet phldrT="[Text]"/>
      <dgm:spPr>
        <a:solidFill>
          <a:schemeClr val="accent2">
            <a:lumMod val="75000"/>
          </a:schemeClr>
        </a:solidFill>
      </dgm:spPr>
      <dgm:t>
        <a:bodyPr/>
        <a:lstStyle/>
        <a:p>
          <a:r>
            <a:rPr lang="en-US" dirty="0" err="1" smtClean="0"/>
            <a:t>CoreLogic</a:t>
          </a:r>
          <a:endParaRPr lang="en-US" dirty="0" smtClean="0"/>
        </a:p>
        <a:p>
          <a:r>
            <a:rPr lang="en-US" dirty="0" smtClean="0"/>
            <a:t>(DHS vendor)</a:t>
          </a:r>
          <a:endParaRPr lang="en-US" dirty="0"/>
        </a:p>
      </dgm:t>
    </dgm:pt>
    <dgm:pt modelId="{4B8DF2C3-375D-42E9-8534-AB9898988917}" type="parTrans" cxnId="{08158515-4F7D-4D45-8444-E752AFC79BC9}">
      <dgm:prSet/>
      <dgm:spPr/>
      <dgm:t>
        <a:bodyPr/>
        <a:lstStyle/>
        <a:p>
          <a:endParaRPr lang="en-US"/>
        </a:p>
      </dgm:t>
    </dgm:pt>
    <dgm:pt modelId="{1B3875C3-16D4-44D2-BD87-781D83FF6A56}" type="sibTrans" cxnId="{08158515-4F7D-4D45-8444-E752AFC79BC9}">
      <dgm:prSet/>
      <dgm:spPr>
        <a:solidFill>
          <a:schemeClr val="accent2">
            <a:lumMod val="75000"/>
            <a:alpha val="70000"/>
          </a:schemeClr>
        </a:solidFill>
      </dgm:spPr>
      <dgm:t>
        <a:bodyPr/>
        <a:lstStyle/>
        <a:p>
          <a:endParaRPr lang="en-US"/>
        </a:p>
      </dgm:t>
    </dgm:pt>
    <dgm:pt modelId="{AD8660EB-4F32-40BB-9615-4C33CAA1C37A}">
      <dgm:prSet phldrT="[Text]"/>
      <dgm:spPr>
        <a:solidFill>
          <a:schemeClr val="accent2">
            <a:lumMod val="75000"/>
          </a:schemeClr>
        </a:solidFill>
      </dgm:spPr>
      <dgm:t>
        <a:bodyPr/>
        <a:lstStyle/>
        <a:p>
          <a:r>
            <a:rPr lang="en-US" dirty="0" smtClean="0"/>
            <a:t>HIFLD Secure</a:t>
          </a:r>
          <a:endParaRPr lang="en-US" dirty="0"/>
        </a:p>
      </dgm:t>
    </dgm:pt>
    <dgm:pt modelId="{637DE983-F0C1-4C25-B47F-43F50DF719AD}" type="parTrans" cxnId="{F4D5852E-C504-45EC-B885-5EF04526DD59}">
      <dgm:prSet/>
      <dgm:spPr/>
      <dgm:t>
        <a:bodyPr/>
        <a:lstStyle/>
        <a:p>
          <a:endParaRPr lang="en-US"/>
        </a:p>
      </dgm:t>
    </dgm:pt>
    <dgm:pt modelId="{B218411C-AA57-4190-B4F4-ED9A463B6A5D}" type="sibTrans" cxnId="{F4D5852E-C504-45EC-B885-5EF04526DD59}">
      <dgm:prSet/>
      <dgm:spPr/>
      <dgm:t>
        <a:bodyPr/>
        <a:lstStyle/>
        <a:p>
          <a:endParaRPr lang="en-US"/>
        </a:p>
      </dgm:t>
    </dgm:pt>
    <dgm:pt modelId="{2B9615B0-3265-47EA-8A88-25EEA260BD56}" type="pres">
      <dgm:prSet presAssocID="{6C1724A4-65D9-48BF-9482-E853EBEBB3A9}" presName="linearFlow" presStyleCnt="0">
        <dgm:presLayoutVars>
          <dgm:resizeHandles val="exact"/>
        </dgm:presLayoutVars>
      </dgm:prSet>
      <dgm:spPr/>
    </dgm:pt>
    <dgm:pt modelId="{2A9D10BC-8902-4729-B1DA-A868BE1D04EB}" type="pres">
      <dgm:prSet presAssocID="{75BBE314-E263-44C5-8D08-58D5883F4AEE}" presName="node" presStyleLbl="node1" presStyleIdx="0" presStyleCnt="3">
        <dgm:presLayoutVars>
          <dgm:bulletEnabled val="1"/>
        </dgm:presLayoutVars>
      </dgm:prSet>
      <dgm:spPr/>
      <dgm:t>
        <a:bodyPr/>
        <a:lstStyle/>
        <a:p>
          <a:endParaRPr lang="en-US"/>
        </a:p>
      </dgm:t>
    </dgm:pt>
    <dgm:pt modelId="{AE46269E-4070-4BE1-89D1-747A78CF9C2B}" type="pres">
      <dgm:prSet presAssocID="{EE0CD6B8-564D-425A-B6B7-1DD53830560E}" presName="sibTrans" presStyleLbl="sibTrans2D1" presStyleIdx="0" presStyleCnt="2"/>
      <dgm:spPr/>
      <dgm:t>
        <a:bodyPr/>
        <a:lstStyle/>
        <a:p>
          <a:endParaRPr lang="en-US"/>
        </a:p>
      </dgm:t>
    </dgm:pt>
    <dgm:pt modelId="{22ACBBC5-AF01-4E32-AE0A-DF2AB753AE1B}" type="pres">
      <dgm:prSet presAssocID="{EE0CD6B8-564D-425A-B6B7-1DD53830560E}" presName="connectorText" presStyleLbl="sibTrans2D1" presStyleIdx="0" presStyleCnt="2"/>
      <dgm:spPr/>
      <dgm:t>
        <a:bodyPr/>
        <a:lstStyle/>
        <a:p>
          <a:endParaRPr lang="en-US"/>
        </a:p>
      </dgm:t>
    </dgm:pt>
    <dgm:pt modelId="{2C2517C8-850A-43AC-B7E7-7DC2C00D7D4D}" type="pres">
      <dgm:prSet presAssocID="{FC5BD009-3A81-4739-8717-4A08E2A5F265}" presName="node" presStyleLbl="node1" presStyleIdx="1" presStyleCnt="3">
        <dgm:presLayoutVars>
          <dgm:bulletEnabled val="1"/>
        </dgm:presLayoutVars>
      </dgm:prSet>
      <dgm:spPr/>
      <dgm:t>
        <a:bodyPr/>
        <a:lstStyle/>
        <a:p>
          <a:endParaRPr lang="en-US"/>
        </a:p>
      </dgm:t>
    </dgm:pt>
    <dgm:pt modelId="{B57088E2-C7FC-42EF-94DC-793428AB6475}" type="pres">
      <dgm:prSet presAssocID="{1B3875C3-16D4-44D2-BD87-781D83FF6A56}" presName="sibTrans" presStyleLbl="sibTrans2D1" presStyleIdx="1" presStyleCnt="2"/>
      <dgm:spPr/>
      <dgm:t>
        <a:bodyPr/>
        <a:lstStyle/>
        <a:p>
          <a:endParaRPr lang="en-US"/>
        </a:p>
      </dgm:t>
    </dgm:pt>
    <dgm:pt modelId="{7E9D285F-C370-4045-939E-FD3CEEDD3B14}" type="pres">
      <dgm:prSet presAssocID="{1B3875C3-16D4-44D2-BD87-781D83FF6A56}" presName="connectorText" presStyleLbl="sibTrans2D1" presStyleIdx="1" presStyleCnt="2"/>
      <dgm:spPr/>
      <dgm:t>
        <a:bodyPr/>
        <a:lstStyle/>
        <a:p>
          <a:endParaRPr lang="en-US"/>
        </a:p>
      </dgm:t>
    </dgm:pt>
    <dgm:pt modelId="{99BFB0D2-FE15-40C2-B9FA-0ADA6238DCFE}" type="pres">
      <dgm:prSet presAssocID="{AD8660EB-4F32-40BB-9615-4C33CAA1C37A}" presName="node" presStyleLbl="node1" presStyleIdx="2" presStyleCnt="3">
        <dgm:presLayoutVars>
          <dgm:bulletEnabled val="1"/>
        </dgm:presLayoutVars>
      </dgm:prSet>
      <dgm:spPr/>
      <dgm:t>
        <a:bodyPr/>
        <a:lstStyle/>
        <a:p>
          <a:endParaRPr lang="en-US"/>
        </a:p>
      </dgm:t>
    </dgm:pt>
  </dgm:ptLst>
  <dgm:cxnLst>
    <dgm:cxn modelId="{EAA0A167-4FB3-40C0-82C7-C310067FC6D4}" type="presOf" srcId="{EE0CD6B8-564D-425A-B6B7-1DD53830560E}" destId="{AE46269E-4070-4BE1-89D1-747A78CF9C2B}" srcOrd="0" destOrd="0" presId="urn:microsoft.com/office/officeart/2005/8/layout/process2"/>
    <dgm:cxn modelId="{1C19784B-272A-4B27-9DCA-7652C9A7C697}" type="presOf" srcId="{AD8660EB-4F32-40BB-9615-4C33CAA1C37A}" destId="{99BFB0D2-FE15-40C2-B9FA-0ADA6238DCFE}" srcOrd="0" destOrd="0" presId="urn:microsoft.com/office/officeart/2005/8/layout/process2"/>
    <dgm:cxn modelId="{F4D5852E-C504-45EC-B885-5EF04526DD59}" srcId="{6C1724A4-65D9-48BF-9482-E853EBEBB3A9}" destId="{AD8660EB-4F32-40BB-9615-4C33CAA1C37A}" srcOrd="2" destOrd="0" parTransId="{637DE983-F0C1-4C25-B47F-43F50DF719AD}" sibTransId="{B218411C-AA57-4190-B4F4-ED9A463B6A5D}"/>
    <dgm:cxn modelId="{681BA7D6-42EC-48C8-8711-3496A7AD8F1B}" type="presOf" srcId="{EE0CD6B8-564D-425A-B6B7-1DD53830560E}" destId="{22ACBBC5-AF01-4E32-AE0A-DF2AB753AE1B}" srcOrd="1" destOrd="0" presId="urn:microsoft.com/office/officeart/2005/8/layout/process2"/>
    <dgm:cxn modelId="{A6D6ECBB-A770-4106-8344-E2CE026BC482}" type="presOf" srcId="{75BBE314-E263-44C5-8D08-58D5883F4AEE}" destId="{2A9D10BC-8902-4729-B1DA-A868BE1D04EB}" srcOrd="0" destOrd="0" presId="urn:microsoft.com/office/officeart/2005/8/layout/process2"/>
    <dgm:cxn modelId="{CD061682-2DB4-4D3F-B93E-EFF34B85C2AE}" type="presOf" srcId="{6C1724A4-65D9-48BF-9482-E853EBEBB3A9}" destId="{2B9615B0-3265-47EA-8A88-25EEA260BD56}" srcOrd="0" destOrd="0" presId="urn:microsoft.com/office/officeart/2005/8/layout/process2"/>
    <dgm:cxn modelId="{E957EEF8-A467-4904-9704-D5D5E3D77A7D}" type="presOf" srcId="{1B3875C3-16D4-44D2-BD87-781D83FF6A56}" destId="{B57088E2-C7FC-42EF-94DC-793428AB6475}" srcOrd="0" destOrd="0" presId="urn:microsoft.com/office/officeart/2005/8/layout/process2"/>
    <dgm:cxn modelId="{08158515-4F7D-4D45-8444-E752AFC79BC9}" srcId="{6C1724A4-65D9-48BF-9482-E853EBEBB3A9}" destId="{FC5BD009-3A81-4739-8717-4A08E2A5F265}" srcOrd="1" destOrd="0" parTransId="{4B8DF2C3-375D-42E9-8534-AB9898988917}" sibTransId="{1B3875C3-16D4-44D2-BD87-781D83FF6A56}"/>
    <dgm:cxn modelId="{60FF6199-BFB4-4EA2-936F-0AA5A9DD2D1C}" type="presOf" srcId="{1B3875C3-16D4-44D2-BD87-781D83FF6A56}" destId="{7E9D285F-C370-4045-939E-FD3CEEDD3B14}" srcOrd="1" destOrd="0" presId="urn:microsoft.com/office/officeart/2005/8/layout/process2"/>
    <dgm:cxn modelId="{01D92068-5D3E-4097-B5DB-A086A6E730FF}" srcId="{6C1724A4-65D9-48BF-9482-E853EBEBB3A9}" destId="{75BBE314-E263-44C5-8D08-58D5883F4AEE}" srcOrd="0" destOrd="0" parTransId="{A31F603A-3942-41B5-BE5D-3438114C4AEE}" sibTransId="{EE0CD6B8-564D-425A-B6B7-1DD53830560E}"/>
    <dgm:cxn modelId="{D2425C5E-684E-421C-AEF7-7384374AA152}" type="presOf" srcId="{FC5BD009-3A81-4739-8717-4A08E2A5F265}" destId="{2C2517C8-850A-43AC-B7E7-7DC2C00D7D4D}" srcOrd="0" destOrd="0" presId="urn:microsoft.com/office/officeart/2005/8/layout/process2"/>
    <dgm:cxn modelId="{54B4C517-FC70-4830-9D89-9D993E8DB914}" type="presParOf" srcId="{2B9615B0-3265-47EA-8A88-25EEA260BD56}" destId="{2A9D10BC-8902-4729-B1DA-A868BE1D04EB}" srcOrd="0" destOrd="0" presId="urn:microsoft.com/office/officeart/2005/8/layout/process2"/>
    <dgm:cxn modelId="{1F415B4F-452F-4FF5-AFF7-002ACAFC4049}" type="presParOf" srcId="{2B9615B0-3265-47EA-8A88-25EEA260BD56}" destId="{AE46269E-4070-4BE1-89D1-747A78CF9C2B}" srcOrd="1" destOrd="0" presId="urn:microsoft.com/office/officeart/2005/8/layout/process2"/>
    <dgm:cxn modelId="{E5883036-0EC3-4DCD-B6D4-D9B072082279}" type="presParOf" srcId="{AE46269E-4070-4BE1-89D1-747A78CF9C2B}" destId="{22ACBBC5-AF01-4E32-AE0A-DF2AB753AE1B}" srcOrd="0" destOrd="0" presId="urn:microsoft.com/office/officeart/2005/8/layout/process2"/>
    <dgm:cxn modelId="{74159217-1BD4-40D1-8F46-F930D7130187}" type="presParOf" srcId="{2B9615B0-3265-47EA-8A88-25EEA260BD56}" destId="{2C2517C8-850A-43AC-B7E7-7DC2C00D7D4D}" srcOrd="2" destOrd="0" presId="urn:microsoft.com/office/officeart/2005/8/layout/process2"/>
    <dgm:cxn modelId="{94F44A9D-666D-413E-8503-BF17FE3C28A6}" type="presParOf" srcId="{2B9615B0-3265-47EA-8A88-25EEA260BD56}" destId="{B57088E2-C7FC-42EF-94DC-793428AB6475}" srcOrd="3" destOrd="0" presId="urn:microsoft.com/office/officeart/2005/8/layout/process2"/>
    <dgm:cxn modelId="{0C05A5D7-4BED-4E83-879E-7DAAB281C4E1}" type="presParOf" srcId="{B57088E2-C7FC-42EF-94DC-793428AB6475}" destId="{7E9D285F-C370-4045-939E-FD3CEEDD3B14}" srcOrd="0" destOrd="0" presId="urn:microsoft.com/office/officeart/2005/8/layout/process2"/>
    <dgm:cxn modelId="{0FAF9A60-FCBA-4BC7-A4D1-22EE0B8BDF8D}" type="presParOf" srcId="{2B9615B0-3265-47EA-8A88-25EEA260BD56}" destId="{99BFB0D2-FE15-40C2-B9FA-0ADA6238DCFE}" srcOrd="4"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406B4E1-6766-44AB-A667-623F337AAB7B}" type="doc">
      <dgm:prSet loTypeId="urn:microsoft.com/office/officeart/2008/layout/RadialCluster" loCatId="cycle" qsTypeId="urn:microsoft.com/office/officeart/2005/8/quickstyle/simple1" qsCatId="simple" csTypeId="urn:microsoft.com/office/officeart/2005/8/colors/colorful4" csCatId="colorful" phldr="1"/>
      <dgm:spPr/>
      <dgm:t>
        <a:bodyPr/>
        <a:lstStyle/>
        <a:p>
          <a:endParaRPr lang="en-US"/>
        </a:p>
      </dgm:t>
    </dgm:pt>
    <dgm:pt modelId="{6CC88B25-7529-40FE-A494-591E7E3F7100}">
      <dgm:prSet phldrT="[Text]"/>
      <dgm:spPr>
        <a:solidFill>
          <a:schemeClr val="accent6">
            <a:lumMod val="60000"/>
            <a:lumOff val="40000"/>
          </a:schemeClr>
        </a:solidFill>
      </dgm:spPr>
      <dgm:t>
        <a:bodyPr/>
        <a:lstStyle/>
        <a:p>
          <a:r>
            <a:rPr lang="en-US" b="1" dirty="0" smtClean="0">
              <a:solidFill>
                <a:schemeClr val="tx1"/>
              </a:solidFill>
            </a:rPr>
            <a:t>BUILDING INVENTORY</a:t>
          </a:r>
          <a:endParaRPr lang="en-US" b="1" dirty="0">
            <a:solidFill>
              <a:schemeClr val="tx1"/>
            </a:solidFill>
          </a:endParaRPr>
        </a:p>
      </dgm:t>
    </dgm:pt>
    <dgm:pt modelId="{218DD3B4-25D8-4917-9FA7-F85AC030B050}" type="parTrans" cxnId="{CF8D99C7-40DB-469C-96D6-376335DBB275}">
      <dgm:prSet/>
      <dgm:spPr/>
      <dgm:t>
        <a:bodyPr/>
        <a:lstStyle/>
        <a:p>
          <a:endParaRPr lang="en-US"/>
        </a:p>
      </dgm:t>
    </dgm:pt>
    <dgm:pt modelId="{CA7AC4D6-4371-4564-BA25-7B21F8AF1032}" type="sibTrans" cxnId="{CF8D99C7-40DB-469C-96D6-376335DBB275}">
      <dgm:prSet/>
      <dgm:spPr/>
      <dgm:t>
        <a:bodyPr/>
        <a:lstStyle/>
        <a:p>
          <a:endParaRPr lang="en-US"/>
        </a:p>
      </dgm:t>
    </dgm:pt>
    <dgm:pt modelId="{089C4F1D-8AFB-4B2F-BA5B-E23B20AC803D}">
      <dgm:prSet phldrT="[Text]"/>
      <dgm:spPr>
        <a:solidFill>
          <a:schemeClr val="tx2"/>
        </a:solidFill>
      </dgm:spPr>
      <dgm:t>
        <a:bodyPr/>
        <a:lstStyle/>
        <a:p>
          <a:r>
            <a:rPr lang="en-US" dirty="0" smtClean="0"/>
            <a:t>Historical Flood Inundation / Flood Registry</a:t>
          </a:r>
          <a:endParaRPr lang="en-US" dirty="0"/>
        </a:p>
      </dgm:t>
    </dgm:pt>
    <dgm:pt modelId="{72053E6F-4B71-45F5-BC9B-33D601096EAD}" type="parTrans" cxnId="{0F112FC4-2AF4-4495-841F-BA93F80FDBA8}">
      <dgm:prSet/>
      <dgm:spPr/>
      <dgm:t>
        <a:bodyPr/>
        <a:lstStyle/>
        <a:p>
          <a:endParaRPr lang="en-US"/>
        </a:p>
      </dgm:t>
    </dgm:pt>
    <dgm:pt modelId="{E63D4170-95FB-409B-9C1B-42ADB983D45E}" type="sibTrans" cxnId="{0F112FC4-2AF4-4495-841F-BA93F80FDBA8}">
      <dgm:prSet/>
      <dgm:spPr/>
      <dgm:t>
        <a:bodyPr/>
        <a:lstStyle/>
        <a:p>
          <a:endParaRPr lang="en-US"/>
        </a:p>
      </dgm:t>
    </dgm:pt>
    <dgm:pt modelId="{70E36978-A5FC-41A7-BBA3-05A2262C18DE}">
      <dgm:prSet phldrT="[Text]" custT="1"/>
      <dgm:spPr>
        <a:solidFill>
          <a:schemeClr val="tx2"/>
        </a:solidFill>
      </dgm:spPr>
      <dgm:t>
        <a:bodyPr/>
        <a:lstStyle/>
        <a:p>
          <a:r>
            <a:rPr lang="en-US" sz="2000" dirty="0" smtClean="0"/>
            <a:t>NFIP Repetitive Loss </a:t>
          </a:r>
          <a:r>
            <a:rPr lang="en-US" sz="1800" dirty="0" smtClean="0"/>
            <a:t/>
          </a:r>
          <a:br>
            <a:rPr lang="en-US" sz="1800" dirty="0" smtClean="0"/>
          </a:br>
          <a:r>
            <a:rPr lang="en-US" sz="1400" dirty="0" smtClean="0"/>
            <a:t>(Internal Use Only)</a:t>
          </a:r>
          <a:endParaRPr lang="en-US" sz="1400" dirty="0"/>
        </a:p>
      </dgm:t>
    </dgm:pt>
    <dgm:pt modelId="{9D424A5B-8C52-4CE3-9054-7D48F59ABF9D}" type="parTrans" cxnId="{7CCC8790-23F7-4203-B9E4-FDAA444B9589}">
      <dgm:prSet/>
      <dgm:spPr/>
      <dgm:t>
        <a:bodyPr/>
        <a:lstStyle/>
        <a:p>
          <a:endParaRPr lang="en-US"/>
        </a:p>
      </dgm:t>
    </dgm:pt>
    <dgm:pt modelId="{7B637649-2A35-48A0-B4B5-8A742189D5A3}" type="sibTrans" cxnId="{7CCC8790-23F7-4203-B9E4-FDAA444B9589}">
      <dgm:prSet/>
      <dgm:spPr/>
      <dgm:t>
        <a:bodyPr/>
        <a:lstStyle/>
        <a:p>
          <a:endParaRPr lang="en-US"/>
        </a:p>
      </dgm:t>
    </dgm:pt>
    <dgm:pt modelId="{F46C0E20-9C79-4524-AFAE-57CFBCDFC311}">
      <dgm:prSet/>
      <dgm:spPr>
        <a:solidFill>
          <a:schemeClr val="tx2"/>
        </a:solidFill>
      </dgm:spPr>
      <dgm:t>
        <a:bodyPr/>
        <a:lstStyle/>
        <a:p>
          <a:r>
            <a:rPr lang="en-US" dirty="0" smtClean="0"/>
            <a:t>HAZUS Flood Loss Estimates</a:t>
          </a:r>
          <a:endParaRPr lang="en-US" dirty="0"/>
        </a:p>
      </dgm:t>
    </dgm:pt>
    <dgm:pt modelId="{905C0EF2-9D7D-49E2-98DD-408E48A5CDF7}" type="parTrans" cxnId="{B965A62C-F7B8-4C5A-9A5C-D625BD1AF7EE}">
      <dgm:prSet/>
      <dgm:spPr/>
      <dgm:t>
        <a:bodyPr/>
        <a:lstStyle/>
        <a:p>
          <a:endParaRPr lang="en-US"/>
        </a:p>
      </dgm:t>
    </dgm:pt>
    <dgm:pt modelId="{15CC0E54-4047-4847-8C38-7DAE7EA1D94C}" type="sibTrans" cxnId="{B965A62C-F7B8-4C5A-9A5C-D625BD1AF7EE}">
      <dgm:prSet/>
      <dgm:spPr/>
      <dgm:t>
        <a:bodyPr/>
        <a:lstStyle/>
        <a:p>
          <a:endParaRPr lang="en-US"/>
        </a:p>
      </dgm:t>
    </dgm:pt>
    <dgm:pt modelId="{EA5479A9-750A-40D0-ACE2-B580568BFF1B}">
      <dgm:prSet/>
      <dgm:spPr>
        <a:solidFill>
          <a:schemeClr val="tx2"/>
        </a:solidFill>
      </dgm:spPr>
      <dgm:t>
        <a:bodyPr/>
        <a:lstStyle/>
        <a:p>
          <a:r>
            <a:rPr lang="en-US" dirty="0" smtClean="0"/>
            <a:t>Elevation Certificates</a:t>
          </a:r>
          <a:endParaRPr lang="en-US" dirty="0"/>
        </a:p>
      </dgm:t>
    </dgm:pt>
    <dgm:pt modelId="{E27C41CD-3D52-4C2F-A579-E20D05290181}" type="parTrans" cxnId="{CD9BA5F9-90AA-44FB-B234-BB7B4E2AB54D}">
      <dgm:prSet/>
      <dgm:spPr/>
      <dgm:t>
        <a:bodyPr/>
        <a:lstStyle/>
        <a:p>
          <a:endParaRPr lang="en-US"/>
        </a:p>
      </dgm:t>
    </dgm:pt>
    <dgm:pt modelId="{037C4EB5-A4ED-4C77-8D3B-BF41F96313E9}" type="sibTrans" cxnId="{CD9BA5F9-90AA-44FB-B234-BB7B4E2AB54D}">
      <dgm:prSet/>
      <dgm:spPr/>
      <dgm:t>
        <a:bodyPr/>
        <a:lstStyle/>
        <a:p>
          <a:endParaRPr lang="en-US"/>
        </a:p>
      </dgm:t>
    </dgm:pt>
    <dgm:pt modelId="{5A0A5408-494C-455A-9975-92D7C93D0DDC}">
      <dgm:prSet/>
      <dgm:spPr>
        <a:solidFill>
          <a:schemeClr val="tx2"/>
        </a:solidFill>
      </dgm:spPr>
      <dgm:t>
        <a:bodyPr/>
        <a:lstStyle/>
        <a:p>
          <a:r>
            <a:rPr lang="en-US" dirty="0" smtClean="0"/>
            <a:t>Flood Proof or Mitigated Structures</a:t>
          </a:r>
          <a:endParaRPr lang="en-US" dirty="0"/>
        </a:p>
      </dgm:t>
    </dgm:pt>
    <dgm:pt modelId="{B537F3E5-762B-460D-A28C-CCC282E71AA4}" type="parTrans" cxnId="{7F394C08-60A3-47F5-BD52-B55C2C60D5B7}">
      <dgm:prSet/>
      <dgm:spPr/>
      <dgm:t>
        <a:bodyPr/>
        <a:lstStyle/>
        <a:p>
          <a:endParaRPr lang="en-US"/>
        </a:p>
      </dgm:t>
    </dgm:pt>
    <dgm:pt modelId="{4F7B7950-4966-43FF-97EC-D0828FB07565}" type="sibTrans" cxnId="{7F394C08-60A3-47F5-BD52-B55C2C60D5B7}">
      <dgm:prSet/>
      <dgm:spPr/>
      <dgm:t>
        <a:bodyPr/>
        <a:lstStyle/>
        <a:p>
          <a:endParaRPr lang="en-US"/>
        </a:p>
      </dgm:t>
    </dgm:pt>
    <dgm:pt modelId="{7416E261-A0DA-4D56-81DC-533A24EA99E6}">
      <dgm:prSet/>
      <dgm:spPr>
        <a:solidFill>
          <a:schemeClr val="tx2"/>
        </a:solidFill>
      </dgm:spPr>
      <dgm:t>
        <a:bodyPr/>
        <a:lstStyle/>
        <a:p>
          <a:r>
            <a:rPr lang="en-US" dirty="0" smtClean="0"/>
            <a:t>SFHA Building Counts</a:t>
          </a:r>
          <a:endParaRPr lang="en-US" dirty="0"/>
        </a:p>
      </dgm:t>
    </dgm:pt>
    <dgm:pt modelId="{A60D8BED-95D9-4671-A348-F189ED6F9BA6}" type="parTrans" cxnId="{3E338D0A-863D-4204-A824-CDAE786C91F8}">
      <dgm:prSet/>
      <dgm:spPr/>
      <dgm:t>
        <a:bodyPr/>
        <a:lstStyle/>
        <a:p>
          <a:endParaRPr lang="en-US"/>
        </a:p>
      </dgm:t>
    </dgm:pt>
    <dgm:pt modelId="{412D18EC-22CF-452D-A1E4-D70BDFDBF5AB}" type="sibTrans" cxnId="{3E338D0A-863D-4204-A824-CDAE786C91F8}">
      <dgm:prSet/>
      <dgm:spPr/>
      <dgm:t>
        <a:bodyPr/>
        <a:lstStyle/>
        <a:p>
          <a:endParaRPr lang="en-US"/>
        </a:p>
      </dgm:t>
    </dgm:pt>
    <dgm:pt modelId="{B3AD0847-75AB-43D6-844C-306221CA1EB8}">
      <dgm:prSet phldrT="[Text]" custT="1"/>
      <dgm:spPr>
        <a:solidFill>
          <a:schemeClr val="tx2"/>
        </a:solidFill>
      </dgm:spPr>
      <dgm:t>
        <a:bodyPr/>
        <a:lstStyle/>
        <a:p>
          <a:r>
            <a:rPr lang="en-US" sz="2000" dirty="0" smtClean="0"/>
            <a:t>Levee/Dam Failure Inundation</a:t>
          </a:r>
          <a:br>
            <a:rPr lang="en-US" sz="2000" dirty="0" smtClean="0"/>
          </a:br>
          <a:r>
            <a:rPr lang="en-US" sz="2000" dirty="0" smtClean="0"/>
            <a:t>Studies</a:t>
          </a:r>
          <a:endParaRPr lang="en-US" sz="2000" dirty="0"/>
        </a:p>
      </dgm:t>
    </dgm:pt>
    <dgm:pt modelId="{210BC3EA-C966-428A-AF5E-41186B604EF4}" type="sibTrans" cxnId="{0E8263D5-017A-4A11-A006-88EEBD1C6183}">
      <dgm:prSet/>
      <dgm:spPr/>
      <dgm:t>
        <a:bodyPr/>
        <a:lstStyle/>
        <a:p>
          <a:endParaRPr lang="en-US"/>
        </a:p>
      </dgm:t>
    </dgm:pt>
    <dgm:pt modelId="{61ADA355-2E76-406B-925C-F691E7A0E289}" type="parTrans" cxnId="{0E8263D5-017A-4A11-A006-88EEBD1C6183}">
      <dgm:prSet/>
      <dgm:spPr/>
      <dgm:t>
        <a:bodyPr/>
        <a:lstStyle/>
        <a:p>
          <a:endParaRPr lang="en-US"/>
        </a:p>
      </dgm:t>
    </dgm:pt>
    <dgm:pt modelId="{CB4EBFC5-BDDE-4E8C-A071-83F4EA520C46}" type="pres">
      <dgm:prSet presAssocID="{C406B4E1-6766-44AB-A667-623F337AAB7B}" presName="Name0" presStyleCnt="0">
        <dgm:presLayoutVars>
          <dgm:chMax val="1"/>
          <dgm:chPref val="1"/>
          <dgm:dir/>
          <dgm:animOne val="branch"/>
          <dgm:animLvl val="lvl"/>
        </dgm:presLayoutVars>
      </dgm:prSet>
      <dgm:spPr/>
      <dgm:t>
        <a:bodyPr/>
        <a:lstStyle/>
        <a:p>
          <a:endParaRPr lang="en-US"/>
        </a:p>
      </dgm:t>
    </dgm:pt>
    <dgm:pt modelId="{CFDE4552-DF25-49ED-8D8A-8DE22F4A1DBF}" type="pres">
      <dgm:prSet presAssocID="{6CC88B25-7529-40FE-A494-591E7E3F7100}" presName="singleCycle" presStyleCnt="0"/>
      <dgm:spPr/>
    </dgm:pt>
    <dgm:pt modelId="{4441EADE-CDE6-4260-911F-0CCCB07BF3C5}" type="pres">
      <dgm:prSet presAssocID="{6CC88B25-7529-40FE-A494-591E7E3F7100}" presName="singleCenter" presStyleLbl="node1" presStyleIdx="0" presStyleCnt="8" custLinFactNeighborX="0">
        <dgm:presLayoutVars>
          <dgm:chMax val="7"/>
          <dgm:chPref val="7"/>
        </dgm:presLayoutVars>
      </dgm:prSet>
      <dgm:spPr/>
      <dgm:t>
        <a:bodyPr/>
        <a:lstStyle/>
        <a:p>
          <a:endParaRPr lang="en-US"/>
        </a:p>
      </dgm:t>
    </dgm:pt>
    <dgm:pt modelId="{7289E939-947A-4F02-A266-7B0C12D66CC0}" type="pres">
      <dgm:prSet presAssocID="{72053E6F-4B71-45F5-BC9B-33D601096EAD}" presName="Name56" presStyleLbl="parChTrans1D2" presStyleIdx="0" presStyleCnt="7"/>
      <dgm:spPr/>
      <dgm:t>
        <a:bodyPr/>
        <a:lstStyle/>
        <a:p>
          <a:endParaRPr lang="en-US"/>
        </a:p>
      </dgm:t>
    </dgm:pt>
    <dgm:pt modelId="{3ADD6709-A13E-4388-83E1-35A776B23BB0}" type="pres">
      <dgm:prSet presAssocID="{089C4F1D-8AFB-4B2F-BA5B-E23B20AC803D}" presName="text0" presStyleLbl="node1" presStyleIdx="1" presStyleCnt="8" custScaleX="177239" custScaleY="119796">
        <dgm:presLayoutVars>
          <dgm:bulletEnabled val="1"/>
        </dgm:presLayoutVars>
      </dgm:prSet>
      <dgm:spPr/>
      <dgm:t>
        <a:bodyPr/>
        <a:lstStyle/>
        <a:p>
          <a:endParaRPr lang="en-US"/>
        </a:p>
      </dgm:t>
    </dgm:pt>
    <dgm:pt modelId="{1ECADB23-E57B-49D7-84E3-931AEDF94518}" type="pres">
      <dgm:prSet presAssocID="{9D424A5B-8C52-4CE3-9054-7D48F59ABF9D}" presName="Name56" presStyleLbl="parChTrans1D2" presStyleIdx="1" presStyleCnt="7"/>
      <dgm:spPr/>
      <dgm:t>
        <a:bodyPr/>
        <a:lstStyle/>
        <a:p>
          <a:endParaRPr lang="en-US"/>
        </a:p>
      </dgm:t>
    </dgm:pt>
    <dgm:pt modelId="{9DFB8464-F727-4B79-934F-146909E2BAEA}" type="pres">
      <dgm:prSet presAssocID="{70E36978-A5FC-41A7-BBA3-05A2262C18DE}" presName="text0" presStyleLbl="node1" presStyleIdx="2" presStyleCnt="8" custScaleX="179570" custScaleY="127472" custRadScaleRad="149424" custRadScaleInc="14419">
        <dgm:presLayoutVars>
          <dgm:bulletEnabled val="1"/>
        </dgm:presLayoutVars>
      </dgm:prSet>
      <dgm:spPr/>
      <dgm:t>
        <a:bodyPr/>
        <a:lstStyle/>
        <a:p>
          <a:endParaRPr lang="en-US"/>
        </a:p>
      </dgm:t>
    </dgm:pt>
    <dgm:pt modelId="{2A202F63-F1B8-4392-A21F-EC05A89671CB}" type="pres">
      <dgm:prSet presAssocID="{61ADA355-2E76-406B-925C-F691E7A0E289}" presName="Name56" presStyleLbl="parChTrans1D2" presStyleIdx="2" presStyleCnt="7"/>
      <dgm:spPr/>
      <dgm:t>
        <a:bodyPr/>
        <a:lstStyle/>
        <a:p>
          <a:endParaRPr lang="en-US"/>
        </a:p>
      </dgm:t>
    </dgm:pt>
    <dgm:pt modelId="{3933409C-ACB3-4553-8E80-B8EE63C4F59B}" type="pres">
      <dgm:prSet presAssocID="{B3AD0847-75AB-43D6-844C-306221CA1EB8}" presName="text0" presStyleLbl="node1" presStyleIdx="3" presStyleCnt="8" custScaleX="165907" custScaleY="122136" custRadScaleRad="115382" custRadScaleInc="-48172">
        <dgm:presLayoutVars>
          <dgm:bulletEnabled val="1"/>
        </dgm:presLayoutVars>
      </dgm:prSet>
      <dgm:spPr/>
      <dgm:t>
        <a:bodyPr/>
        <a:lstStyle/>
        <a:p>
          <a:endParaRPr lang="en-US"/>
        </a:p>
      </dgm:t>
    </dgm:pt>
    <dgm:pt modelId="{447B1C95-6B96-4D4D-A7AF-A4842A0D85EA}" type="pres">
      <dgm:prSet presAssocID="{905C0EF2-9D7D-49E2-98DD-408E48A5CDF7}" presName="Name56" presStyleLbl="parChTrans1D2" presStyleIdx="3" presStyleCnt="7"/>
      <dgm:spPr/>
      <dgm:t>
        <a:bodyPr/>
        <a:lstStyle/>
        <a:p>
          <a:endParaRPr lang="en-US"/>
        </a:p>
      </dgm:t>
    </dgm:pt>
    <dgm:pt modelId="{80F6A396-B7FC-4B1D-B4A5-25CB7BFDFE27}" type="pres">
      <dgm:prSet presAssocID="{F46C0E20-9C79-4524-AFAE-57CFBCDFC311}" presName="text0" presStyleLbl="node1" presStyleIdx="4" presStyleCnt="8" custScaleX="181559" custRadScaleRad="104248" custRadScaleInc="-43194">
        <dgm:presLayoutVars>
          <dgm:bulletEnabled val="1"/>
        </dgm:presLayoutVars>
      </dgm:prSet>
      <dgm:spPr/>
      <dgm:t>
        <a:bodyPr/>
        <a:lstStyle/>
        <a:p>
          <a:endParaRPr lang="en-US"/>
        </a:p>
      </dgm:t>
    </dgm:pt>
    <dgm:pt modelId="{82E26E31-5374-40A8-B2C2-82611BCD4D16}" type="pres">
      <dgm:prSet presAssocID="{E27C41CD-3D52-4C2F-A579-E20D05290181}" presName="Name56" presStyleLbl="parChTrans1D2" presStyleIdx="4" presStyleCnt="7"/>
      <dgm:spPr/>
      <dgm:t>
        <a:bodyPr/>
        <a:lstStyle/>
        <a:p>
          <a:endParaRPr lang="en-US"/>
        </a:p>
      </dgm:t>
    </dgm:pt>
    <dgm:pt modelId="{1FC2B3FB-8951-4E65-B3FC-C1900FC68E86}" type="pres">
      <dgm:prSet presAssocID="{EA5479A9-750A-40D0-ACE2-B580568BFF1B}" presName="text0" presStyleLbl="node1" presStyleIdx="5" presStyleCnt="8" custScaleX="141714" custScaleY="99726" custRadScaleRad="98349" custRadScaleInc="23990">
        <dgm:presLayoutVars>
          <dgm:bulletEnabled val="1"/>
        </dgm:presLayoutVars>
      </dgm:prSet>
      <dgm:spPr/>
      <dgm:t>
        <a:bodyPr/>
        <a:lstStyle/>
        <a:p>
          <a:endParaRPr lang="en-US"/>
        </a:p>
      </dgm:t>
    </dgm:pt>
    <dgm:pt modelId="{3385721E-EC58-46DA-BB57-7B2AD8D103CB}" type="pres">
      <dgm:prSet presAssocID="{B537F3E5-762B-460D-A28C-CCC282E71AA4}" presName="Name56" presStyleLbl="parChTrans1D2" presStyleIdx="5" presStyleCnt="7"/>
      <dgm:spPr/>
      <dgm:t>
        <a:bodyPr/>
        <a:lstStyle/>
        <a:p>
          <a:endParaRPr lang="en-US"/>
        </a:p>
      </dgm:t>
    </dgm:pt>
    <dgm:pt modelId="{2A37205A-7FE9-40FE-A30C-5A14066C4948}" type="pres">
      <dgm:prSet presAssocID="{5A0A5408-494C-455A-9975-92D7C93D0DDC}" presName="text0" presStyleLbl="node1" presStyleIdx="6" presStyleCnt="8" custScaleX="157123" custScaleY="120331" custRadScaleRad="111515" custRadScaleInc="46900">
        <dgm:presLayoutVars>
          <dgm:bulletEnabled val="1"/>
        </dgm:presLayoutVars>
      </dgm:prSet>
      <dgm:spPr/>
      <dgm:t>
        <a:bodyPr/>
        <a:lstStyle/>
        <a:p>
          <a:endParaRPr lang="en-US"/>
        </a:p>
      </dgm:t>
    </dgm:pt>
    <dgm:pt modelId="{B823A27D-DD99-4DAB-89FF-63F6DBE447FF}" type="pres">
      <dgm:prSet presAssocID="{A60D8BED-95D9-4671-A348-F189ED6F9BA6}" presName="Name56" presStyleLbl="parChTrans1D2" presStyleIdx="6" presStyleCnt="7"/>
      <dgm:spPr/>
      <dgm:t>
        <a:bodyPr/>
        <a:lstStyle/>
        <a:p>
          <a:endParaRPr lang="en-US"/>
        </a:p>
      </dgm:t>
    </dgm:pt>
    <dgm:pt modelId="{385729F9-54D1-4B16-9920-B103D071BF6C}" type="pres">
      <dgm:prSet presAssocID="{7416E261-A0DA-4D56-81DC-533A24EA99E6}" presName="text0" presStyleLbl="node1" presStyleIdx="7" presStyleCnt="8" custScaleX="121840" custScaleY="117407" custRadScaleRad="146253" custRadScaleInc="-22579">
        <dgm:presLayoutVars>
          <dgm:bulletEnabled val="1"/>
        </dgm:presLayoutVars>
      </dgm:prSet>
      <dgm:spPr/>
      <dgm:t>
        <a:bodyPr/>
        <a:lstStyle/>
        <a:p>
          <a:endParaRPr lang="en-US"/>
        </a:p>
      </dgm:t>
    </dgm:pt>
  </dgm:ptLst>
  <dgm:cxnLst>
    <dgm:cxn modelId="{E18FEE74-63C1-44E6-AA14-BE0362958C8B}" type="presOf" srcId="{EA5479A9-750A-40D0-ACE2-B580568BFF1B}" destId="{1FC2B3FB-8951-4E65-B3FC-C1900FC68E86}" srcOrd="0" destOrd="0" presId="urn:microsoft.com/office/officeart/2008/layout/RadialCluster"/>
    <dgm:cxn modelId="{FEE98FE6-1CE8-42C5-99C2-1BF2E12D9885}" type="presOf" srcId="{5A0A5408-494C-455A-9975-92D7C93D0DDC}" destId="{2A37205A-7FE9-40FE-A30C-5A14066C4948}" srcOrd="0" destOrd="0" presId="urn:microsoft.com/office/officeart/2008/layout/RadialCluster"/>
    <dgm:cxn modelId="{CF8D99C7-40DB-469C-96D6-376335DBB275}" srcId="{C406B4E1-6766-44AB-A667-623F337AAB7B}" destId="{6CC88B25-7529-40FE-A494-591E7E3F7100}" srcOrd="0" destOrd="0" parTransId="{218DD3B4-25D8-4917-9FA7-F85AC030B050}" sibTransId="{CA7AC4D6-4371-4564-BA25-7B21F8AF1032}"/>
    <dgm:cxn modelId="{0F112FC4-2AF4-4495-841F-BA93F80FDBA8}" srcId="{6CC88B25-7529-40FE-A494-591E7E3F7100}" destId="{089C4F1D-8AFB-4B2F-BA5B-E23B20AC803D}" srcOrd="0" destOrd="0" parTransId="{72053E6F-4B71-45F5-BC9B-33D601096EAD}" sibTransId="{E63D4170-95FB-409B-9C1B-42ADB983D45E}"/>
    <dgm:cxn modelId="{B965A62C-F7B8-4C5A-9A5C-D625BD1AF7EE}" srcId="{6CC88B25-7529-40FE-A494-591E7E3F7100}" destId="{F46C0E20-9C79-4524-AFAE-57CFBCDFC311}" srcOrd="3" destOrd="0" parTransId="{905C0EF2-9D7D-49E2-98DD-408E48A5CDF7}" sibTransId="{15CC0E54-4047-4847-8C38-7DAE7EA1D94C}"/>
    <dgm:cxn modelId="{859623F6-2B37-4DA4-954F-BAD620C6DC26}" type="presOf" srcId="{70E36978-A5FC-41A7-BBA3-05A2262C18DE}" destId="{9DFB8464-F727-4B79-934F-146909E2BAEA}" srcOrd="0" destOrd="0" presId="urn:microsoft.com/office/officeart/2008/layout/RadialCluster"/>
    <dgm:cxn modelId="{7F394C08-60A3-47F5-BD52-B55C2C60D5B7}" srcId="{6CC88B25-7529-40FE-A494-591E7E3F7100}" destId="{5A0A5408-494C-455A-9975-92D7C93D0DDC}" srcOrd="5" destOrd="0" parTransId="{B537F3E5-762B-460D-A28C-CCC282E71AA4}" sibTransId="{4F7B7950-4966-43FF-97EC-D0828FB07565}"/>
    <dgm:cxn modelId="{7C630EFD-2E8F-4436-AD97-E15F999C460C}" type="presOf" srcId="{C406B4E1-6766-44AB-A667-623F337AAB7B}" destId="{CB4EBFC5-BDDE-4E8C-A071-83F4EA520C46}" srcOrd="0" destOrd="0" presId="urn:microsoft.com/office/officeart/2008/layout/RadialCluster"/>
    <dgm:cxn modelId="{CD9BA5F9-90AA-44FB-B234-BB7B4E2AB54D}" srcId="{6CC88B25-7529-40FE-A494-591E7E3F7100}" destId="{EA5479A9-750A-40D0-ACE2-B580568BFF1B}" srcOrd="4" destOrd="0" parTransId="{E27C41CD-3D52-4C2F-A579-E20D05290181}" sibTransId="{037C4EB5-A4ED-4C77-8D3B-BF41F96313E9}"/>
    <dgm:cxn modelId="{B375D26F-A64E-46F0-A57F-217BDC31BF64}" type="presOf" srcId="{905C0EF2-9D7D-49E2-98DD-408E48A5CDF7}" destId="{447B1C95-6B96-4D4D-A7AF-A4842A0D85EA}" srcOrd="0" destOrd="0" presId="urn:microsoft.com/office/officeart/2008/layout/RadialCluster"/>
    <dgm:cxn modelId="{A0DE989C-8DA9-4E04-BBF3-DD2BC6F342B0}" type="presOf" srcId="{B537F3E5-762B-460D-A28C-CCC282E71AA4}" destId="{3385721E-EC58-46DA-BB57-7B2AD8D103CB}" srcOrd="0" destOrd="0" presId="urn:microsoft.com/office/officeart/2008/layout/RadialCluster"/>
    <dgm:cxn modelId="{775006BF-839C-49E2-AC9D-B6D3B757CE83}" type="presOf" srcId="{7416E261-A0DA-4D56-81DC-533A24EA99E6}" destId="{385729F9-54D1-4B16-9920-B103D071BF6C}" srcOrd="0" destOrd="0" presId="urn:microsoft.com/office/officeart/2008/layout/RadialCluster"/>
    <dgm:cxn modelId="{47F51174-FAC9-4EEB-AA39-F5E795F27519}" type="presOf" srcId="{A60D8BED-95D9-4671-A348-F189ED6F9BA6}" destId="{B823A27D-DD99-4DAB-89FF-63F6DBE447FF}" srcOrd="0" destOrd="0" presId="urn:microsoft.com/office/officeart/2008/layout/RadialCluster"/>
    <dgm:cxn modelId="{15DB8594-6AAC-486F-A7B0-8F3C22799AF8}" type="presOf" srcId="{F46C0E20-9C79-4524-AFAE-57CFBCDFC311}" destId="{80F6A396-B7FC-4B1D-B4A5-25CB7BFDFE27}" srcOrd="0" destOrd="0" presId="urn:microsoft.com/office/officeart/2008/layout/RadialCluster"/>
    <dgm:cxn modelId="{92AB6472-1694-4737-8FFD-E53BD86A92E4}" type="presOf" srcId="{61ADA355-2E76-406B-925C-F691E7A0E289}" destId="{2A202F63-F1B8-4392-A21F-EC05A89671CB}" srcOrd="0" destOrd="0" presId="urn:microsoft.com/office/officeart/2008/layout/RadialCluster"/>
    <dgm:cxn modelId="{E3368F9C-528D-49F5-9F1C-2445C4B740D0}" type="presOf" srcId="{B3AD0847-75AB-43D6-844C-306221CA1EB8}" destId="{3933409C-ACB3-4553-8E80-B8EE63C4F59B}" srcOrd="0" destOrd="0" presId="urn:microsoft.com/office/officeart/2008/layout/RadialCluster"/>
    <dgm:cxn modelId="{A8C0AD36-1089-45AF-AC0C-DB8AC57BFEEA}" type="presOf" srcId="{6CC88B25-7529-40FE-A494-591E7E3F7100}" destId="{4441EADE-CDE6-4260-911F-0CCCB07BF3C5}" srcOrd="0" destOrd="0" presId="urn:microsoft.com/office/officeart/2008/layout/RadialCluster"/>
    <dgm:cxn modelId="{0E8263D5-017A-4A11-A006-88EEBD1C6183}" srcId="{6CC88B25-7529-40FE-A494-591E7E3F7100}" destId="{B3AD0847-75AB-43D6-844C-306221CA1EB8}" srcOrd="2" destOrd="0" parTransId="{61ADA355-2E76-406B-925C-F691E7A0E289}" sibTransId="{210BC3EA-C966-428A-AF5E-41186B604EF4}"/>
    <dgm:cxn modelId="{5178F1D5-B5EB-457A-BCC3-001A677D758E}" type="presOf" srcId="{089C4F1D-8AFB-4B2F-BA5B-E23B20AC803D}" destId="{3ADD6709-A13E-4388-83E1-35A776B23BB0}" srcOrd="0" destOrd="0" presId="urn:microsoft.com/office/officeart/2008/layout/RadialCluster"/>
    <dgm:cxn modelId="{1825AEAB-40C1-452F-8A84-F8C0E0FD402D}" type="presOf" srcId="{E27C41CD-3D52-4C2F-A579-E20D05290181}" destId="{82E26E31-5374-40A8-B2C2-82611BCD4D16}" srcOrd="0" destOrd="0" presId="urn:microsoft.com/office/officeart/2008/layout/RadialCluster"/>
    <dgm:cxn modelId="{3E338D0A-863D-4204-A824-CDAE786C91F8}" srcId="{6CC88B25-7529-40FE-A494-591E7E3F7100}" destId="{7416E261-A0DA-4D56-81DC-533A24EA99E6}" srcOrd="6" destOrd="0" parTransId="{A60D8BED-95D9-4671-A348-F189ED6F9BA6}" sibTransId="{412D18EC-22CF-452D-A1E4-D70BDFDBF5AB}"/>
    <dgm:cxn modelId="{7C96AE04-961B-4E00-AB35-C1916B904ACA}" type="presOf" srcId="{9D424A5B-8C52-4CE3-9054-7D48F59ABF9D}" destId="{1ECADB23-E57B-49D7-84E3-931AEDF94518}" srcOrd="0" destOrd="0" presId="urn:microsoft.com/office/officeart/2008/layout/RadialCluster"/>
    <dgm:cxn modelId="{39A0E58E-C33D-4DB2-B2CD-016275AF4627}" type="presOf" srcId="{72053E6F-4B71-45F5-BC9B-33D601096EAD}" destId="{7289E939-947A-4F02-A266-7B0C12D66CC0}" srcOrd="0" destOrd="0" presId="urn:microsoft.com/office/officeart/2008/layout/RadialCluster"/>
    <dgm:cxn modelId="{7CCC8790-23F7-4203-B9E4-FDAA444B9589}" srcId="{6CC88B25-7529-40FE-A494-591E7E3F7100}" destId="{70E36978-A5FC-41A7-BBA3-05A2262C18DE}" srcOrd="1" destOrd="0" parTransId="{9D424A5B-8C52-4CE3-9054-7D48F59ABF9D}" sibTransId="{7B637649-2A35-48A0-B4B5-8A742189D5A3}"/>
    <dgm:cxn modelId="{4F8EAD5D-5D22-4839-BCE3-F4052605E7A6}" type="presParOf" srcId="{CB4EBFC5-BDDE-4E8C-A071-83F4EA520C46}" destId="{CFDE4552-DF25-49ED-8D8A-8DE22F4A1DBF}" srcOrd="0" destOrd="0" presId="urn:microsoft.com/office/officeart/2008/layout/RadialCluster"/>
    <dgm:cxn modelId="{574AC29A-028F-4148-B425-765FC9A719EC}" type="presParOf" srcId="{CFDE4552-DF25-49ED-8D8A-8DE22F4A1DBF}" destId="{4441EADE-CDE6-4260-911F-0CCCB07BF3C5}" srcOrd="0" destOrd="0" presId="urn:microsoft.com/office/officeart/2008/layout/RadialCluster"/>
    <dgm:cxn modelId="{ED01B10C-6944-4C5E-8FB8-9DE2E2C32293}" type="presParOf" srcId="{CFDE4552-DF25-49ED-8D8A-8DE22F4A1DBF}" destId="{7289E939-947A-4F02-A266-7B0C12D66CC0}" srcOrd="1" destOrd="0" presId="urn:microsoft.com/office/officeart/2008/layout/RadialCluster"/>
    <dgm:cxn modelId="{514896D9-0579-4863-8F04-30E95F645781}" type="presParOf" srcId="{CFDE4552-DF25-49ED-8D8A-8DE22F4A1DBF}" destId="{3ADD6709-A13E-4388-83E1-35A776B23BB0}" srcOrd="2" destOrd="0" presId="urn:microsoft.com/office/officeart/2008/layout/RadialCluster"/>
    <dgm:cxn modelId="{0F87A794-AC56-45D1-8CAA-6F6B7207E29A}" type="presParOf" srcId="{CFDE4552-DF25-49ED-8D8A-8DE22F4A1DBF}" destId="{1ECADB23-E57B-49D7-84E3-931AEDF94518}" srcOrd="3" destOrd="0" presId="urn:microsoft.com/office/officeart/2008/layout/RadialCluster"/>
    <dgm:cxn modelId="{D6F0CFFB-81FA-4394-9188-F6714C176EC8}" type="presParOf" srcId="{CFDE4552-DF25-49ED-8D8A-8DE22F4A1DBF}" destId="{9DFB8464-F727-4B79-934F-146909E2BAEA}" srcOrd="4" destOrd="0" presId="urn:microsoft.com/office/officeart/2008/layout/RadialCluster"/>
    <dgm:cxn modelId="{2F510419-AAE5-4EF3-B121-8E209F3BAD86}" type="presParOf" srcId="{CFDE4552-DF25-49ED-8D8A-8DE22F4A1DBF}" destId="{2A202F63-F1B8-4392-A21F-EC05A89671CB}" srcOrd="5" destOrd="0" presId="urn:microsoft.com/office/officeart/2008/layout/RadialCluster"/>
    <dgm:cxn modelId="{A75620C1-7391-41F9-9AB3-71D7AB8D3434}" type="presParOf" srcId="{CFDE4552-DF25-49ED-8D8A-8DE22F4A1DBF}" destId="{3933409C-ACB3-4553-8E80-B8EE63C4F59B}" srcOrd="6" destOrd="0" presId="urn:microsoft.com/office/officeart/2008/layout/RadialCluster"/>
    <dgm:cxn modelId="{95EE753A-B444-440F-918E-AF3A64CE8EDC}" type="presParOf" srcId="{CFDE4552-DF25-49ED-8D8A-8DE22F4A1DBF}" destId="{447B1C95-6B96-4D4D-A7AF-A4842A0D85EA}" srcOrd="7" destOrd="0" presId="urn:microsoft.com/office/officeart/2008/layout/RadialCluster"/>
    <dgm:cxn modelId="{E77BEE58-A83A-4658-92E9-F8884C96C7DC}" type="presParOf" srcId="{CFDE4552-DF25-49ED-8D8A-8DE22F4A1DBF}" destId="{80F6A396-B7FC-4B1D-B4A5-25CB7BFDFE27}" srcOrd="8" destOrd="0" presId="urn:microsoft.com/office/officeart/2008/layout/RadialCluster"/>
    <dgm:cxn modelId="{05B80342-5429-430E-B24B-F8DB03F36C9B}" type="presParOf" srcId="{CFDE4552-DF25-49ED-8D8A-8DE22F4A1DBF}" destId="{82E26E31-5374-40A8-B2C2-82611BCD4D16}" srcOrd="9" destOrd="0" presId="urn:microsoft.com/office/officeart/2008/layout/RadialCluster"/>
    <dgm:cxn modelId="{36E6B8D1-EA9A-49B3-A864-A44CC04BCF20}" type="presParOf" srcId="{CFDE4552-DF25-49ED-8D8A-8DE22F4A1DBF}" destId="{1FC2B3FB-8951-4E65-B3FC-C1900FC68E86}" srcOrd="10" destOrd="0" presId="urn:microsoft.com/office/officeart/2008/layout/RadialCluster"/>
    <dgm:cxn modelId="{62B2FC7C-286E-4F32-BEA9-E60A5D979601}" type="presParOf" srcId="{CFDE4552-DF25-49ED-8D8A-8DE22F4A1DBF}" destId="{3385721E-EC58-46DA-BB57-7B2AD8D103CB}" srcOrd="11" destOrd="0" presId="urn:microsoft.com/office/officeart/2008/layout/RadialCluster"/>
    <dgm:cxn modelId="{34D6C4ED-7FFA-4C8A-A14A-E174D343C748}" type="presParOf" srcId="{CFDE4552-DF25-49ED-8D8A-8DE22F4A1DBF}" destId="{2A37205A-7FE9-40FE-A30C-5A14066C4948}" srcOrd="12" destOrd="0" presId="urn:microsoft.com/office/officeart/2008/layout/RadialCluster"/>
    <dgm:cxn modelId="{72B46C0A-FEC9-46C3-B625-E9644C803514}" type="presParOf" srcId="{CFDE4552-DF25-49ED-8D8A-8DE22F4A1DBF}" destId="{B823A27D-DD99-4DAB-89FF-63F6DBE447FF}" srcOrd="13" destOrd="0" presId="urn:microsoft.com/office/officeart/2008/layout/RadialCluster"/>
    <dgm:cxn modelId="{F4EAA1BC-A818-49AC-8843-4619CC65D001}" type="presParOf" srcId="{CFDE4552-DF25-49ED-8D8A-8DE22F4A1DBF}" destId="{385729F9-54D1-4B16-9920-B103D071BF6C}" srcOrd="14"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D10BC-8902-4729-B1DA-A868BE1D04EB}">
      <dsp:nvSpPr>
        <dsp:cNvPr id="0" name=""/>
        <dsp:cNvSpPr/>
      </dsp:nvSpPr>
      <dsp:spPr>
        <a:xfrm>
          <a:off x="876299" y="0"/>
          <a:ext cx="1828800" cy="1016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County Assessors</a:t>
          </a:r>
          <a:endParaRPr lang="en-US" sz="2600" kern="1200" dirty="0"/>
        </a:p>
      </dsp:txBody>
      <dsp:txXfrm>
        <a:off x="906057" y="29758"/>
        <a:ext cx="1769284" cy="956484"/>
      </dsp:txXfrm>
    </dsp:sp>
    <dsp:sp modelId="{AE46269E-4070-4BE1-89D1-747A78CF9C2B}">
      <dsp:nvSpPr>
        <dsp:cNvPr id="0" name=""/>
        <dsp:cNvSpPr/>
      </dsp:nvSpPr>
      <dsp:spPr>
        <a:xfrm rot="5400000">
          <a:off x="1600199" y="1041399"/>
          <a:ext cx="380999" cy="4572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rot="-5400000">
        <a:off x="1653539" y="1079499"/>
        <a:ext cx="274320" cy="266699"/>
      </dsp:txXfrm>
    </dsp:sp>
    <dsp:sp modelId="{2C2517C8-850A-43AC-B7E7-7DC2C00D7D4D}">
      <dsp:nvSpPr>
        <dsp:cNvPr id="0" name=""/>
        <dsp:cNvSpPr/>
      </dsp:nvSpPr>
      <dsp:spPr>
        <a:xfrm>
          <a:off x="876299" y="1523999"/>
          <a:ext cx="1828800" cy="1016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State-Level Integration</a:t>
          </a:r>
          <a:endParaRPr lang="en-US" sz="2600" kern="1200" dirty="0"/>
        </a:p>
      </dsp:txBody>
      <dsp:txXfrm>
        <a:off x="906057" y="1553757"/>
        <a:ext cx="1769284" cy="956484"/>
      </dsp:txXfrm>
    </dsp:sp>
    <dsp:sp modelId="{B57088E2-C7FC-42EF-94DC-793428AB6475}">
      <dsp:nvSpPr>
        <dsp:cNvPr id="0" name=""/>
        <dsp:cNvSpPr/>
      </dsp:nvSpPr>
      <dsp:spPr>
        <a:xfrm rot="5400000">
          <a:off x="1600199" y="2565399"/>
          <a:ext cx="381000" cy="4572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rot="-5400000">
        <a:off x="1653539" y="2603499"/>
        <a:ext cx="274320" cy="266700"/>
      </dsp:txXfrm>
    </dsp:sp>
    <dsp:sp modelId="{99BFB0D2-FE15-40C2-B9FA-0ADA6238DCFE}">
      <dsp:nvSpPr>
        <dsp:cNvPr id="0" name=""/>
        <dsp:cNvSpPr/>
      </dsp:nvSpPr>
      <dsp:spPr>
        <a:xfrm>
          <a:off x="876299" y="3047999"/>
          <a:ext cx="1828800" cy="10160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Public Domain</a:t>
          </a:r>
          <a:endParaRPr lang="en-US" sz="2600" kern="1200" dirty="0"/>
        </a:p>
      </dsp:txBody>
      <dsp:txXfrm>
        <a:off x="906057" y="3077757"/>
        <a:ext cx="1769284" cy="9564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D10BC-8902-4729-B1DA-A868BE1D04EB}">
      <dsp:nvSpPr>
        <dsp:cNvPr id="0" name=""/>
        <dsp:cNvSpPr/>
      </dsp:nvSpPr>
      <dsp:spPr>
        <a:xfrm>
          <a:off x="876299" y="0"/>
          <a:ext cx="1828800" cy="1016000"/>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DHS</a:t>
          </a:r>
          <a:endParaRPr lang="en-US" sz="2300" kern="1200" dirty="0"/>
        </a:p>
      </dsp:txBody>
      <dsp:txXfrm>
        <a:off x="906057" y="29758"/>
        <a:ext cx="1769284" cy="956484"/>
      </dsp:txXfrm>
    </dsp:sp>
    <dsp:sp modelId="{AE46269E-4070-4BE1-89D1-747A78CF9C2B}">
      <dsp:nvSpPr>
        <dsp:cNvPr id="0" name=""/>
        <dsp:cNvSpPr/>
      </dsp:nvSpPr>
      <dsp:spPr>
        <a:xfrm rot="5400000">
          <a:off x="1600199" y="1041399"/>
          <a:ext cx="380999" cy="457200"/>
        </a:xfrm>
        <a:prstGeom prst="rightArrow">
          <a:avLst>
            <a:gd name="adj1" fmla="val 60000"/>
            <a:gd name="adj2" fmla="val 50000"/>
          </a:avLst>
        </a:prstGeom>
        <a:solidFill>
          <a:schemeClr val="accent2">
            <a:lumMod val="7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5400000">
        <a:off x="1653539" y="1079499"/>
        <a:ext cx="274320" cy="266699"/>
      </dsp:txXfrm>
    </dsp:sp>
    <dsp:sp modelId="{2C2517C8-850A-43AC-B7E7-7DC2C00D7D4D}">
      <dsp:nvSpPr>
        <dsp:cNvPr id="0" name=""/>
        <dsp:cNvSpPr/>
      </dsp:nvSpPr>
      <dsp:spPr>
        <a:xfrm>
          <a:off x="876299" y="1523999"/>
          <a:ext cx="1828800" cy="1016000"/>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err="1" smtClean="0"/>
            <a:t>CoreLogic</a:t>
          </a:r>
          <a:endParaRPr lang="en-US" sz="2300" kern="1200" dirty="0" smtClean="0"/>
        </a:p>
        <a:p>
          <a:pPr lvl="0" algn="ctr" defTabSz="1022350">
            <a:lnSpc>
              <a:spcPct val="90000"/>
            </a:lnSpc>
            <a:spcBef>
              <a:spcPct val="0"/>
            </a:spcBef>
            <a:spcAft>
              <a:spcPct val="35000"/>
            </a:spcAft>
          </a:pPr>
          <a:r>
            <a:rPr lang="en-US" sz="2300" kern="1200" dirty="0" smtClean="0"/>
            <a:t>(DHS vendor)</a:t>
          </a:r>
          <a:endParaRPr lang="en-US" sz="2300" kern="1200" dirty="0"/>
        </a:p>
      </dsp:txBody>
      <dsp:txXfrm>
        <a:off x="906057" y="1553757"/>
        <a:ext cx="1769284" cy="956484"/>
      </dsp:txXfrm>
    </dsp:sp>
    <dsp:sp modelId="{B57088E2-C7FC-42EF-94DC-793428AB6475}">
      <dsp:nvSpPr>
        <dsp:cNvPr id="0" name=""/>
        <dsp:cNvSpPr/>
      </dsp:nvSpPr>
      <dsp:spPr>
        <a:xfrm rot="5400000">
          <a:off x="1600199" y="2565399"/>
          <a:ext cx="381000" cy="457200"/>
        </a:xfrm>
        <a:prstGeom prst="rightArrow">
          <a:avLst>
            <a:gd name="adj1" fmla="val 60000"/>
            <a:gd name="adj2" fmla="val 50000"/>
          </a:avLst>
        </a:prstGeom>
        <a:solidFill>
          <a:schemeClr val="accent2">
            <a:lumMod val="7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rot="-5400000">
        <a:off x="1653539" y="2603499"/>
        <a:ext cx="274320" cy="266700"/>
      </dsp:txXfrm>
    </dsp:sp>
    <dsp:sp modelId="{99BFB0D2-FE15-40C2-B9FA-0ADA6238DCFE}">
      <dsp:nvSpPr>
        <dsp:cNvPr id="0" name=""/>
        <dsp:cNvSpPr/>
      </dsp:nvSpPr>
      <dsp:spPr>
        <a:xfrm>
          <a:off x="876299" y="3047999"/>
          <a:ext cx="1828800" cy="1016000"/>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HIFLD Secure</a:t>
          </a:r>
          <a:endParaRPr lang="en-US" sz="2300" kern="1200" dirty="0"/>
        </a:p>
      </dsp:txBody>
      <dsp:txXfrm>
        <a:off x="906057" y="3077757"/>
        <a:ext cx="1769284" cy="9564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41EADE-CDE6-4260-911F-0CCCB07BF3C5}">
      <dsp:nvSpPr>
        <dsp:cNvPr id="0" name=""/>
        <dsp:cNvSpPr/>
      </dsp:nvSpPr>
      <dsp:spPr>
        <a:xfrm>
          <a:off x="2802020" y="1825343"/>
          <a:ext cx="1440180" cy="1440180"/>
        </a:xfrm>
        <a:prstGeom prst="roundRect">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lvl="0" algn="ctr" defTabSz="844550">
            <a:lnSpc>
              <a:spcPct val="90000"/>
            </a:lnSpc>
            <a:spcBef>
              <a:spcPct val="0"/>
            </a:spcBef>
            <a:spcAft>
              <a:spcPct val="35000"/>
            </a:spcAft>
          </a:pPr>
          <a:r>
            <a:rPr lang="en-US" sz="1900" b="1" kern="1200" dirty="0" smtClean="0">
              <a:solidFill>
                <a:schemeClr val="tx1"/>
              </a:solidFill>
            </a:rPr>
            <a:t>BUILDING INVENTORY</a:t>
          </a:r>
          <a:endParaRPr lang="en-US" sz="1900" b="1" kern="1200" dirty="0">
            <a:solidFill>
              <a:schemeClr val="tx1"/>
            </a:solidFill>
          </a:endParaRPr>
        </a:p>
      </dsp:txBody>
      <dsp:txXfrm>
        <a:off x="2872324" y="1895647"/>
        <a:ext cx="1299572" cy="1299572"/>
      </dsp:txXfrm>
    </dsp:sp>
    <dsp:sp modelId="{7289E939-947A-4F02-A266-7B0C12D66CC0}">
      <dsp:nvSpPr>
        <dsp:cNvPr id="0" name=""/>
        <dsp:cNvSpPr/>
      </dsp:nvSpPr>
      <dsp:spPr>
        <a:xfrm rot="16200000">
          <a:off x="3187813" y="1491046"/>
          <a:ext cx="668593" cy="0"/>
        </a:xfrm>
        <a:custGeom>
          <a:avLst/>
          <a:gdLst/>
          <a:ahLst/>
          <a:cxnLst/>
          <a:rect l="0" t="0" r="0" b="0"/>
          <a:pathLst>
            <a:path>
              <a:moveTo>
                <a:pt x="0" y="0"/>
              </a:moveTo>
              <a:lnTo>
                <a:pt x="668593"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DD6709-A13E-4388-83E1-35A776B23BB0}">
      <dsp:nvSpPr>
        <dsp:cNvPr id="0" name=""/>
        <dsp:cNvSpPr/>
      </dsp:nvSpPr>
      <dsp:spPr>
        <a:xfrm>
          <a:off x="2667002" y="813"/>
          <a:ext cx="1710215" cy="1155936"/>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lvl="0" algn="ctr" defTabSz="755650">
            <a:lnSpc>
              <a:spcPct val="90000"/>
            </a:lnSpc>
            <a:spcBef>
              <a:spcPct val="0"/>
            </a:spcBef>
            <a:spcAft>
              <a:spcPct val="35000"/>
            </a:spcAft>
          </a:pPr>
          <a:r>
            <a:rPr lang="en-US" sz="1700" kern="1200" dirty="0" smtClean="0"/>
            <a:t>Historical Flood Inundation / Flood Registry</a:t>
          </a:r>
          <a:endParaRPr lang="en-US" sz="1700" kern="1200" dirty="0"/>
        </a:p>
      </dsp:txBody>
      <dsp:txXfrm>
        <a:off x="2723430" y="57241"/>
        <a:ext cx="1597359" cy="1043080"/>
      </dsp:txXfrm>
    </dsp:sp>
    <dsp:sp modelId="{1ECADB23-E57B-49D7-84E3-931AEDF94518}">
      <dsp:nvSpPr>
        <dsp:cNvPr id="0" name=""/>
        <dsp:cNvSpPr/>
      </dsp:nvSpPr>
      <dsp:spPr>
        <a:xfrm rot="19508179">
          <a:off x="4151993" y="1756478"/>
          <a:ext cx="1005175" cy="0"/>
        </a:xfrm>
        <a:custGeom>
          <a:avLst/>
          <a:gdLst/>
          <a:ahLst/>
          <a:cxnLst/>
          <a:rect l="0" t="0" r="0" b="0"/>
          <a:pathLst>
            <a:path>
              <a:moveTo>
                <a:pt x="0" y="0"/>
              </a:moveTo>
              <a:lnTo>
                <a:pt x="1005175"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FB8464-F727-4B79-934F-146909E2BAEA}">
      <dsp:nvSpPr>
        <dsp:cNvPr id="0" name=""/>
        <dsp:cNvSpPr/>
      </dsp:nvSpPr>
      <dsp:spPr>
        <a:xfrm>
          <a:off x="5066960" y="250623"/>
          <a:ext cx="1732707" cy="1230003"/>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kern="1200" dirty="0" smtClean="0"/>
            <a:t>NFIP Repetitive Loss </a:t>
          </a:r>
          <a:r>
            <a:rPr lang="en-US" sz="1800" kern="1200" dirty="0" smtClean="0"/>
            <a:t/>
          </a:r>
          <a:br>
            <a:rPr lang="en-US" sz="1800" kern="1200" dirty="0" smtClean="0"/>
          </a:br>
          <a:r>
            <a:rPr lang="en-US" sz="1400" kern="1200" dirty="0" smtClean="0"/>
            <a:t>(Internal Use Only)</a:t>
          </a:r>
          <a:endParaRPr lang="en-US" sz="1400" kern="1200" dirty="0"/>
        </a:p>
      </dsp:txBody>
      <dsp:txXfrm>
        <a:off x="5127004" y="310667"/>
        <a:ext cx="1612619" cy="1109915"/>
      </dsp:txXfrm>
    </dsp:sp>
    <dsp:sp modelId="{2A202F63-F1B8-4392-A21F-EC05A89671CB}">
      <dsp:nvSpPr>
        <dsp:cNvPr id="0" name=""/>
        <dsp:cNvSpPr/>
      </dsp:nvSpPr>
      <dsp:spPr>
        <a:xfrm rot="28203">
          <a:off x="4242187" y="2554412"/>
          <a:ext cx="748585" cy="0"/>
        </a:xfrm>
        <a:custGeom>
          <a:avLst/>
          <a:gdLst/>
          <a:ahLst/>
          <a:cxnLst/>
          <a:rect l="0" t="0" r="0" b="0"/>
          <a:pathLst>
            <a:path>
              <a:moveTo>
                <a:pt x="0" y="0"/>
              </a:moveTo>
              <a:lnTo>
                <a:pt x="748585"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33409C-ACB3-4553-8E80-B8EE63C4F59B}">
      <dsp:nvSpPr>
        <dsp:cNvPr id="0" name=""/>
        <dsp:cNvSpPr/>
      </dsp:nvSpPr>
      <dsp:spPr>
        <a:xfrm>
          <a:off x="4990761" y="1974792"/>
          <a:ext cx="1600870" cy="1178515"/>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n-US" sz="2000" kern="1200" dirty="0" smtClean="0"/>
            <a:t>Levee/Dam Failure Inundation</a:t>
          </a:r>
          <a:br>
            <a:rPr lang="en-US" sz="2000" kern="1200" dirty="0" smtClean="0"/>
          </a:br>
          <a:r>
            <a:rPr lang="en-US" sz="2000" kern="1200" dirty="0" smtClean="0"/>
            <a:t>Studies</a:t>
          </a:r>
          <a:endParaRPr lang="en-US" sz="2000" kern="1200" dirty="0"/>
        </a:p>
      </dsp:txBody>
      <dsp:txXfrm>
        <a:off x="5048291" y="2032322"/>
        <a:ext cx="1485810" cy="1063455"/>
      </dsp:txXfrm>
    </dsp:sp>
    <dsp:sp modelId="{447B1C95-6B96-4D4D-A7AF-A4842A0D85EA}">
      <dsp:nvSpPr>
        <dsp:cNvPr id="0" name=""/>
        <dsp:cNvSpPr/>
      </dsp:nvSpPr>
      <dsp:spPr>
        <a:xfrm rot="3190721">
          <a:off x="3951446" y="3484848"/>
          <a:ext cx="547962" cy="0"/>
        </a:xfrm>
        <a:custGeom>
          <a:avLst/>
          <a:gdLst/>
          <a:ahLst/>
          <a:cxnLst/>
          <a:rect l="0" t="0" r="0" b="0"/>
          <a:pathLst>
            <a:path>
              <a:moveTo>
                <a:pt x="0" y="0"/>
              </a:moveTo>
              <a:lnTo>
                <a:pt x="547962"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F6A396-B7FC-4B1D-B4A5-25CB7BFDFE27}">
      <dsp:nvSpPr>
        <dsp:cNvPr id="0" name=""/>
        <dsp:cNvSpPr/>
      </dsp:nvSpPr>
      <dsp:spPr>
        <a:xfrm>
          <a:off x="3874886" y="3704172"/>
          <a:ext cx="1751900" cy="964920"/>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lvl="0" algn="ctr" defTabSz="844550">
            <a:lnSpc>
              <a:spcPct val="90000"/>
            </a:lnSpc>
            <a:spcBef>
              <a:spcPct val="0"/>
            </a:spcBef>
            <a:spcAft>
              <a:spcPct val="35000"/>
            </a:spcAft>
          </a:pPr>
          <a:r>
            <a:rPr lang="en-US" sz="1900" kern="1200" dirty="0" smtClean="0"/>
            <a:t>HAZUS Flood Loss Estimates</a:t>
          </a:r>
          <a:endParaRPr lang="en-US" sz="1900" kern="1200" dirty="0"/>
        </a:p>
      </dsp:txBody>
      <dsp:txXfrm>
        <a:off x="3921990" y="3751276"/>
        <a:ext cx="1657692" cy="870712"/>
      </dsp:txXfrm>
    </dsp:sp>
    <dsp:sp modelId="{82E26E31-5374-40A8-B2C2-82611BCD4D16}">
      <dsp:nvSpPr>
        <dsp:cNvPr id="0" name=""/>
        <dsp:cNvSpPr/>
      </dsp:nvSpPr>
      <dsp:spPr>
        <a:xfrm rot="7312989">
          <a:off x="2677225" y="3486093"/>
          <a:ext cx="519520" cy="0"/>
        </a:xfrm>
        <a:custGeom>
          <a:avLst/>
          <a:gdLst/>
          <a:ahLst/>
          <a:cxnLst/>
          <a:rect l="0" t="0" r="0" b="0"/>
          <a:pathLst>
            <a:path>
              <a:moveTo>
                <a:pt x="0" y="0"/>
              </a:moveTo>
              <a:lnTo>
                <a:pt x="519520"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C2B3FB-8951-4E65-B3FC-C1900FC68E86}">
      <dsp:nvSpPr>
        <dsp:cNvPr id="0" name=""/>
        <dsp:cNvSpPr/>
      </dsp:nvSpPr>
      <dsp:spPr>
        <a:xfrm>
          <a:off x="1816783" y="3706662"/>
          <a:ext cx="1367427" cy="962276"/>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lvl="0" algn="ctr" defTabSz="844550">
            <a:lnSpc>
              <a:spcPct val="90000"/>
            </a:lnSpc>
            <a:spcBef>
              <a:spcPct val="0"/>
            </a:spcBef>
            <a:spcAft>
              <a:spcPct val="35000"/>
            </a:spcAft>
          </a:pPr>
          <a:r>
            <a:rPr lang="en-US" sz="1900" kern="1200" dirty="0" smtClean="0"/>
            <a:t>Elevation Certificates</a:t>
          </a:r>
          <a:endParaRPr lang="en-US" sz="1900" kern="1200" dirty="0"/>
        </a:p>
      </dsp:txBody>
      <dsp:txXfrm>
        <a:off x="1863757" y="3753636"/>
        <a:ext cx="1273479" cy="868328"/>
      </dsp:txXfrm>
    </dsp:sp>
    <dsp:sp modelId="{3385721E-EC58-46DA-BB57-7B2AD8D103CB}">
      <dsp:nvSpPr>
        <dsp:cNvPr id="0" name=""/>
        <dsp:cNvSpPr/>
      </dsp:nvSpPr>
      <dsp:spPr>
        <a:xfrm rot="10752171">
          <a:off x="2087232" y="2560425"/>
          <a:ext cx="714822" cy="0"/>
        </a:xfrm>
        <a:custGeom>
          <a:avLst/>
          <a:gdLst/>
          <a:ahLst/>
          <a:cxnLst/>
          <a:rect l="0" t="0" r="0" b="0"/>
          <a:pathLst>
            <a:path>
              <a:moveTo>
                <a:pt x="0" y="0"/>
              </a:moveTo>
              <a:lnTo>
                <a:pt x="714822"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37205A-7FE9-40FE-A30C-5A14066C4948}">
      <dsp:nvSpPr>
        <dsp:cNvPr id="0" name=""/>
        <dsp:cNvSpPr/>
      </dsp:nvSpPr>
      <dsp:spPr>
        <a:xfrm>
          <a:off x="571154" y="1995395"/>
          <a:ext cx="1516112" cy="1161098"/>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lvl="0" algn="ctr" defTabSz="844550">
            <a:lnSpc>
              <a:spcPct val="90000"/>
            </a:lnSpc>
            <a:spcBef>
              <a:spcPct val="0"/>
            </a:spcBef>
            <a:spcAft>
              <a:spcPct val="35000"/>
            </a:spcAft>
          </a:pPr>
          <a:r>
            <a:rPr lang="en-US" sz="1900" kern="1200" dirty="0" smtClean="0"/>
            <a:t>Flood Proof or Mitigated Structures</a:t>
          </a:r>
          <a:endParaRPr lang="en-US" sz="1900" kern="1200" dirty="0"/>
        </a:p>
      </dsp:txBody>
      <dsp:txXfrm>
        <a:off x="627834" y="2052075"/>
        <a:ext cx="1402752" cy="1047738"/>
      </dsp:txXfrm>
    </dsp:sp>
    <dsp:sp modelId="{B823A27D-DD99-4DAB-89FF-63F6DBE447FF}">
      <dsp:nvSpPr>
        <dsp:cNvPr id="0" name=""/>
        <dsp:cNvSpPr/>
      </dsp:nvSpPr>
      <dsp:spPr>
        <a:xfrm rot="12765924">
          <a:off x="1586206" y="1724548"/>
          <a:ext cx="1320895" cy="0"/>
        </a:xfrm>
        <a:custGeom>
          <a:avLst/>
          <a:gdLst/>
          <a:ahLst/>
          <a:cxnLst/>
          <a:rect l="0" t="0" r="0" b="0"/>
          <a:pathLst>
            <a:path>
              <a:moveTo>
                <a:pt x="0" y="0"/>
              </a:moveTo>
              <a:lnTo>
                <a:pt x="1320895"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5729F9-54D1-4B16-9920-B103D071BF6C}">
      <dsp:nvSpPr>
        <dsp:cNvPr id="0" name=""/>
        <dsp:cNvSpPr/>
      </dsp:nvSpPr>
      <dsp:spPr>
        <a:xfrm>
          <a:off x="515628" y="422343"/>
          <a:ext cx="1175659" cy="1132884"/>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933450">
            <a:lnSpc>
              <a:spcPct val="90000"/>
            </a:lnSpc>
            <a:spcBef>
              <a:spcPct val="0"/>
            </a:spcBef>
            <a:spcAft>
              <a:spcPct val="35000"/>
            </a:spcAft>
          </a:pPr>
          <a:r>
            <a:rPr lang="en-US" sz="2100" kern="1200" dirty="0" smtClean="0"/>
            <a:t>SFHA Building Counts</a:t>
          </a:r>
          <a:endParaRPr lang="en-US" sz="2100" kern="1200" dirty="0"/>
        </a:p>
      </dsp:txBody>
      <dsp:txXfrm>
        <a:off x="570931" y="477646"/>
        <a:ext cx="1065053" cy="1022278"/>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0.7045</cdr:x>
      <cdr:y>0.78873</cdr:y>
    </cdr:from>
    <cdr:to>
      <cdr:x>0.98787</cdr:x>
      <cdr:y>0.9594</cdr:y>
    </cdr:to>
    <cdr:sp macro="" textlink="">
      <cdr:nvSpPr>
        <cdr:cNvPr id="2" name="Rectangle 1"/>
        <cdr:cNvSpPr/>
      </cdr:nvSpPr>
      <cdr:spPr>
        <a:xfrm xmlns:a="http://schemas.openxmlformats.org/drawingml/2006/main">
          <a:off x="5304363" y="4267200"/>
          <a:ext cx="2133600" cy="923330"/>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b="1" dirty="0" smtClean="0">
              <a:solidFill>
                <a:schemeClr val="tx2">
                  <a:lumMod val="40000"/>
                  <a:lumOff val="60000"/>
                </a:schemeClr>
              </a:solidFill>
            </a:rPr>
            <a:t>Computed from statewide </a:t>
          </a:r>
          <a:r>
            <a:rPr lang="en-US" b="1" dirty="0">
              <a:solidFill>
                <a:schemeClr val="tx2">
                  <a:lumMod val="40000"/>
                  <a:lumOff val="60000"/>
                </a:schemeClr>
              </a:solidFill>
            </a:rPr>
            <a:t>parcel file 95% </a:t>
          </a:r>
          <a:r>
            <a:rPr lang="en-US" b="1" dirty="0" smtClean="0">
              <a:solidFill>
                <a:schemeClr val="tx2">
                  <a:lumMod val="40000"/>
                  <a:lumOff val="60000"/>
                </a:schemeClr>
              </a:solidFill>
            </a:rPr>
            <a:t>complete</a:t>
          </a:r>
          <a:endParaRPr lang="en-US" dirty="0">
            <a:solidFill>
              <a:schemeClr val="tx2">
                <a:lumMod val="40000"/>
                <a:lumOff val="60000"/>
              </a:schemeClr>
            </a:solidFill>
          </a:endParaRPr>
        </a:p>
      </cdr:txBody>
    </cdr:sp>
  </cdr:relSizeAnchor>
</c:userShapes>
</file>

<file path=ppt/ink/ink1.xml><?xml version="1.0" encoding="utf-8"?>
<inkml:ink xmlns:inkml="http://www.w3.org/2003/InkML">
  <inkml:definitions>
    <inkml:context xml:id="ctx0">
      <inkml:inkSource xml:id="inkSrc0">
        <inkml:traceFormat>
          <inkml:channel name="X" type="integer" min="-1600" max="3520" units="cm"/>
          <inkml:channel name="Y" type="integer" max="1200" units="cm"/>
          <inkml:channel name="T" type="integer" max="2.14748E9" units="dev"/>
        </inkml:traceFormat>
        <inkml:channelProperties>
          <inkml:channelProperty channel="X" name="resolution" value="75.62777" units="1/cm"/>
          <inkml:channelProperty channel="Y" name="resolution" value="28.36879" units="1/cm"/>
          <inkml:channelProperty channel="T" name="resolution" value="1" units="1/dev"/>
        </inkml:channelProperties>
      </inkml:inkSource>
      <inkml:timestamp xml:id="ts0" timeString="2017-11-22T17:49:13.179"/>
    </inkml:context>
    <inkml:brush xml:id="br0">
      <inkml:brushProperty name="width" value="0.23333" units="cm"/>
      <inkml:brushProperty name="height" value="0.46667" units="cm"/>
      <inkml:brushProperty name="color" value="#FFFF00"/>
      <inkml:brushProperty name="tip" value="rectangle"/>
      <inkml:brushProperty name="rasterOp" value="maskPen"/>
      <inkml:brushProperty name="fitToCurve" value="1"/>
    </inkml:brush>
  </inkml:definitions>
  <inkml:trace contextRef="#ctx0" brushRef="#br0">0 121 0,'26'0'140,"-26"0"-124,26 0-1,-26 0 1,27 0-16,-1 0 16,-26 0-16,27 0 15,-1 0-15,1 0 16,-1 0-16,-26 0 15,53 0-15,-53 0 16,27 0-16,-27 0 16,52 0-16,-52 0 15,27 0-15,-27 0 16,26 0-16,1 0 15,-27 0-15,26 0 16,-26 0-16,27 0 16,-1 0-1,-26 0-15,27 0 47,-1 0-31,-26 0-16,27 0 15,-1 0-15,-26 0 31,27 0 1,-27 0-32,26 0 15,0 0 1,-26 0 15,27 0-15,-27 0-1,26 0 1,-26 0-1,27 0 1,-1 0-16,-26 0 16,27 0-16,-27 0 15,26 0-15,1 0 16,-27 0-1,26 0-15,-26 0 16,0 0 0,27 0-1,-27 0 1,26 0-16,-26 0 15,26 0-15,-26 0 16,27 0-16,-27 0 16,26 0-1,1 0-15,-27 0 16,26-86-1,-26 86 1,53 0-16,-53 0 16,27 0-16,-27 0 15,26 0-15,-26 0 31,27 0-15,-1 0 15,-26 0-31,27 0 16,-27 0 31,26 0-47,0 0 31,-26 0-16,0 0 1,27 0 62,-27 0-62,26 0 46,-26 0-46,0 0-1,27 0-15,-1 0 109,-26 0-93,27 0 140,-27 0-94,26 0-46,1 0 0,-27 0-16,26 0 15</inkml:trace>
</inkml:ink>
</file>

<file path=ppt/ink/ink2.xml><?xml version="1.0" encoding="utf-8"?>
<inkml:ink xmlns:inkml="http://www.w3.org/2003/InkML">
  <inkml:definitions>
    <inkml:context xml:id="ctx0">
      <inkml:inkSource xml:id="inkSrc0">
        <inkml:traceFormat>
          <inkml:channel name="X" type="integer" min="-1600" max="3520" units="cm"/>
          <inkml:channel name="Y" type="integer" max="1200" units="cm"/>
          <inkml:channel name="T" type="integer" max="2.14748E9" units="dev"/>
        </inkml:traceFormat>
        <inkml:channelProperties>
          <inkml:channelProperty channel="X" name="resolution" value="75.62777" units="1/cm"/>
          <inkml:channelProperty channel="Y" name="resolution" value="28.36879" units="1/cm"/>
          <inkml:channelProperty channel="T" name="resolution" value="1" units="1/dev"/>
        </inkml:channelProperties>
      </inkml:inkSource>
      <inkml:timestamp xml:id="ts0" timeString="2017-11-22T17:49:43.028"/>
    </inkml:context>
    <inkml:brush xml:id="br0">
      <inkml:brushProperty name="width" value="0.23333" units="cm"/>
      <inkml:brushProperty name="height" value="0.46667" units="cm"/>
      <inkml:brushProperty name="color" value="#FFFF00"/>
      <inkml:brushProperty name="tip" value="rectangle"/>
      <inkml:brushProperty name="rasterOp" value="maskPen"/>
      <inkml:brushProperty name="fitToCurve" value="1"/>
    </inkml:brush>
  </inkml:definitions>
  <inkml:trace contextRef="#ctx0" brushRef="#br0">0 2 0,'0'0'156,"0"0"-156,26 0 16,-26 0-1,27 0 1,-27 0-16,26 0 16,-26 0-1,27 0-15,-1 0 16,-26 0-1,27 0-15,-27 0 16,26 0 0,1 0-1,-27 0 1,26 0-16,-26 0 15,27 27-15,-27-27 16,26 0-16,0 0 16,27 0-16,-26 0 15,-1 0-15,27 0 16,-53 0-16,27 0 15,-1 0-15,1 0 16,-27 0 46,26 0-46,-26 0 0,27 0-16,-27 0 15,26 0-15,0 0 16,-26 0-1,27 0 1,-27 0 0,26 0-16,-26 0 15,27 0-15,-1 0 16,-26 0-16,27 0 15,-27 0-15,26 0 16,1 0 0,-27 0-16,26 0 15,-26 0-15,27 0 16,-27 0-1,26 0-15,0 0 16,-26 0 0,27 0-16,-27 0 15,26 0 1,1 0-1,-27 0 1,26 0-16,-26 0 16,27 0-16,-27 0 15,26 0-15,1 0 16,-27 0-1,26 0 1,-26 0 0,27 0-1,-1 0-15,1 0 16,-27 0-16,0-27 15,26 27 1,0 0 62,-26 0-78,27 0 16,-27 0-1</inkml:trace>
</inkml:ink>
</file>

<file path=ppt/ink/ink3.xml><?xml version="1.0" encoding="utf-8"?>
<inkml:ink xmlns:inkml="http://www.w3.org/2003/InkML">
  <inkml:definitions>
    <inkml:context xml:id="ctx0">
      <inkml:inkSource xml:id="inkSrc0">
        <inkml:traceFormat>
          <inkml:channel name="X" type="integer" min="-1600" max="3520" units="cm"/>
          <inkml:channel name="Y" type="integer" max="1200" units="cm"/>
          <inkml:channel name="T" type="integer" max="2.14748E9" units="dev"/>
        </inkml:traceFormat>
        <inkml:channelProperties>
          <inkml:channelProperty channel="X" name="resolution" value="75.62777" units="1/cm"/>
          <inkml:channelProperty channel="Y" name="resolution" value="28.36879" units="1/cm"/>
          <inkml:channelProperty channel="T" name="resolution" value="1" units="1/dev"/>
        </inkml:channelProperties>
      </inkml:inkSource>
      <inkml:timestamp xml:id="ts0" timeString="2017-11-22T17:50:45.912"/>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fitToCurve" value="1"/>
    </inkml:brush>
  </inkml:definitions>
  <inkml:trace contextRef="#ctx0" brushRef="#br0">0 21 0,'0'0'47,"27"0"-31,-27 0-1,26 0-15,-26 0 16,0 0-16,27 0 15,-27 0 1,26 0-16,1 0 16,-1 0-16,-26 0 15,27 0 1,-1 0-16,-26 0 15,27 0 1,-27 0-16,52 0 16,1 0-16,-26 0 15,26 0-15,0 0 16,-27 0-16,1 0 15,-27 0 235,26 0-250,-26 0 16,26 0-16,-26 0 15,27 0-15,-1 0 16,1 0-16,-27 0 15,53 91-15,-53-91 16,26 0-16,-26 0 16,27 0 30,-1 0 32,-26 0-62,27 0-16,-27 0 16,53 91-16,-53-91 31,26 0-16,-26 0 17,26 0-32,1 0 15,-1 0-15,-26 0 16,53 0-16,-53 0 15,53 0-15,-53 0 16,27 0-16,-1 0 16,-26 0-16,27 0 15,-1 0-15,-26 0 16,26 0-1,-26 0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445B926-B8F4-402D-BA66-9AB5970BF4BF}" type="datetimeFigureOut">
              <a:rPr lang="en-US" smtClean="0"/>
              <a:pPr/>
              <a:t>2/1/2018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A96D2ED-501B-4749-A3F4-4AC2549A155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17</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18</a:t>
            </a:fld>
            <a:endParaRPr lang="en-US"/>
          </a:p>
        </p:txBody>
      </p:sp>
    </p:spTree>
    <p:extLst>
      <p:ext uri="{BB962C8B-B14F-4D97-AF65-F5344CB8AC3E}">
        <p14:creationId xmlns:p14="http://schemas.microsoft.com/office/powerpoint/2010/main" val="2975437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20</a:t>
            </a:fld>
            <a:endParaRPr lang="en-US"/>
          </a:p>
        </p:txBody>
      </p:sp>
    </p:spTree>
    <p:extLst>
      <p:ext uri="{BB962C8B-B14F-4D97-AF65-F5344CB8AC3E}">
        <p14:creationId xmlns:p14="http://schemas.microsoft.com/office/powerpoint/2010/main" val="3923240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21</a:t>
            </a:fld>
            <a:endParaRPr lang="en-US"/>
          </a:p>
        </p:txBody>
      </p:sp>
    </p:spTree>
    <p:extLst>
      <p:ext uri="{BB962C8B-B14F-4D97-AF65-F5344CB8AC3E}">
        <p14:creationId xmlns:p14="http://schemas.microsoft.com/office/powerpoint/2010/main" val="1602437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23</a:t>
            </a:fld>
            <a:endParaRPr lang="en-US"/>
          </a:p>
        </p:txBody>
      </p:sp>
    </p:spTree>
    <p:extLst>
      <p:ext uri="{BB962C8B-B14F-4D97-AF65-F5344CB8AC3E}">
        <p14:creationId xmlns:p14="http://schemas.microsoft.com/office/powerpoint/2010/main" val="3299484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24</a:t>
            </a:fld>
            <a:endParaRPr lang="en-US"/>
          </a:p>
        </p:txBody>
      </p:sp>
    </p:spTree>
    <p:extLst>
      <p:ext uri="{BB962C8B-B14F-4D97-AF65-F5344CB8AC3E}">
        <p14:creationId xmlns:p14="http://schemas.microsoft.com/office/powerpoint/2010/main" val="2679333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25</a:t>
            </a:fld>
            <a:endParaRPr lang="en-US"/>
          </a:p>
        </p:txBody>
      </p:sp>
    </p:spTree>
    <p:extLst>
      <p:ext uri="{BB962C8B-B14F-4D97-AF65-F5344CB8AC3E}">
        <p14:creationId xmlns:p14="http://schemas.microsoft.com/office/powerpoint/2010/main" val="2758884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26</a:t>
            </a:fld>
            <a:endParaRPr lang="en-US"/>
          </a:p>
        </p:txBody>
      </p:sp>
    </p:spTree>
    <p:extLst>
      <p:ext uri="{BB962C8B-B14F-4D97-AF65-F5344CB8AC3E}">
        <p14:creationId xmlns:p14="http://schemas.microsoft.com/office/powerpoint/2010/main" val="1295051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a:t>
            </a:fld>
            <a:endParaRPr lang="en-US"/>
          </a:p>
        </p:txBody>
      </p:sp>
    </p:spTree>
    <p:extLst>
      <p:ext uri="{BB962C8B-B14F-4D97-AF65-F5344CB8AC3E}">
        <p14:creationId xmlns:p14="http://schemas.microsoft.com/office/powerpoint/2010/main" val="3079740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28</a:t>
            </a:fld>
            <a:endParaRPr lang="en-US"/>
          </a:p>
        </p:txBody>
      </p:sp>
    </p:spTree>
    <p:extLst>
      <p:ext uri="{BB962C8B-B14F-4D97-AF65-F5344CB8AC3E}">
        <p14:creationId xmlns:p14="http://schemas.microsoft.com/office/powerpoint/2010/main" val="265449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29</a:t>
            </a:fld>
            <a:endParaRPr lang="en-US"/>
          </a:p>
        </p:txBody>
      </p:sp>
    </p:spTree>
    <p:extLst>
      <p:ext uri="{BB962C8B-B14F-4D97-AF65-F5344CB8AC3E}">
        <p14:creationId xmlns:p14="http://schemas.microsoft.com/office/powerpoint/2010/main" val="32365375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30</a:t>
            </a:fld>
            <a:endParaRPr lang="en-US"/>
          </a:p>
        </p:txBody>
      </p:sp>
    </p:spTree>
    <p:extLst>
      <p:ext uri="{BB962C8B-B14F-4D97-AF65-F5344CB8AC3E}">
        <p14:creationId xmlns:p14="http://schemas.microsoft.com/office/powerpoint/2010/main" val="29292996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31</a:t>
            </a:fld>
            <a:endParaRPr lang="en-US"/>
          </a:p>
        </p:txBody>
      </p:sp>
    </p:spTree>
    <p:extLst>
      <p:ext uri="{BB962C8B-B14F-4D97-AF65-F5344CB8AC3E}">
        <p14:creationId xmlns:p14="http://schemas.microsoft.com/office/powerpoint/2010/main" val="14725787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32</a:t>
            </a:fld>
            <a:endParaRPr lang="en-US"/>
          </a:p>
        </p:txBody>
      </p:sp>
    </p:spTree>
    <p:extLst>
      <p:ext uri="{BB962C8B-B14F-4D97-AF65-F5344CB8AC3E}">
        <p14:creationId xmlns:p14="http://schemas.microsoft.com/office/powerpoint/2010/main" val="25485138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33</a:t>
            </a:fld>
            <a:endParaRPr lang="en-US"/>
          </a:p>
        </p:txBody>
      </p:sp>
    </p:spTree>
    <p:extLst>
      <p:ext uri="{BB962C8B-B14F-4D97-AF65-F5344CB8AC3E}">
        <p14:creationId xmlns:p14="http://schemas.microsoft.com/office/powerpoint/2010/main" val="18534196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34</a:t>
            </a:fld>
            <a:endParaRPr lang="en-US"/>
          </a:p>
        </p:txBody>
      </p:sp>
    </p:spTree>
    <p:extLst>
      <p:ext uri="{BB962C8B-B14F-4D97-AF65-F5344CB8AC3E}">
        <p14:creationId xmlns:p14="http://schemas.microsoft.com/office/powerpoint/2010/main" val="2458964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35</a:t>
            </a:fld>
            <a:endParaRPr lang="en-US"/>
          </a:p>
        </p:txBody>
      </p:sp>
    </p:spTree>
    <p:extLst>
      <p:ext uri="{BB962C8B-B14F-4D97-AF65-F5344CB8AC3E}">
        <p14:creationId xmlns:p14="http://schemas.microsoft.com/office/powerpoint/2010/main" val="39068726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39</a:t>
            </a:fld>
            <a:endParaRPr lang="en-US"/>
          </a:p>
        </p:txBody>
      </p:sp>
    </p:spTree>
    <p:extLst>
      <p:ext uri="{BB962C8B-B14F-4D97-AF65-F5344CB8AC3E}">
        <p14:creationId xmlns:p14="http://schemas.microsoft.com/office/powerpoint/2010/main" val="1650542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5120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44">
              <a:defRPr>
                <a:solidFill>
                  <a:schemeClr val="tx1"/>
                </a:solidFill>
                <a:latin typeface="Arial" panose="020B0604020202020204" pitchFamily="34" charset="0"/>
              </a:defRPr>
            </a:lvl1pPr>
            <a:lvl2pPr marL="757066" indent="-291179" defTabSz="938244">
              <a:defRPr>
                <a:solidFill>
                  <a:schemeClr val="tx1"/>
                </a:solidFill>
                <a:latin typeface="Arial" panose="020B0604020202020204" pitchFamily="34" charset="0"/>
              </a:defRPr>
            </a:lvl2pPr>
            <a:lvl3pPr marL="1164717" indent="-232943" defTabSz="938244">
              <a:defRPr>
                <a:solidFill>
                  <a:schemeClr val="tx1"/>
                </a:solidFill>
                <a:latin typeface="Arial" panose="020B0604020202020204" pitchFamily="34" charset="0"/>
              </a:defRPr>
            </a:lvl3pPr>
            <a:lvl4pPr marL="1630604" indent="-232943" defTabSz="938244">
              <a:defRPr>
                <a:solidFill>
                  <a:schemeClr val="tx1"/>
                </a:solidFill>
                <a:latin typeface="Arial" panose="020B0604020202020204" pitchFamily="34" charset="0"/>
              </a:defRPr>
            </a:lvl4pPr>
            <a:lvl5pPr marL="2096491" indent="-232943" defTabSz="938244">
              <a:defRPr>
                <a:solidFill>
                  <a:schemeClr val="tx1"/>
                </a:solidFill>
                <a:latin typeface="Arial" panose="020B0604020202020204" pitchFamily="34" charset="0"/>
              </a:defRPr>
            </a:lvl5pPr>
            <a:lvl6pPr marL="2562377" indent="-232943" defTabSz="938244" eaLnBrk="0" fontAlgn="base" hangingPunct="0">
              <a:spcBef>
                <a:spcPct val="0"/>
              </a:spcBef>
              <a:spcAft>
                <a:spcPct val="0"/>
              </a:spcAft>
              <a:defRPr>
                <a:solidFill>
                  <a:schemeClr val="tx1"/>
                </a:solidFill>
                <a:latin typeface="Arial" panose="020B0604020202020204" pitchFamily="34" charset="0"/>
              </a:defRPr>
            </a:lvl6pPr>
            <a:lvl7pPr marL="3028264" indent="-232943" defTabSz="938244" eaLnBrk="0" fontAlgn="base" hangingPunct="0">
              <a:spcBef>
                <a:spcPct val="0"/>
              </a:spcBef>
              <a:spcAft>
                <a:spcPct val="0"/>
              </a:spcAft>
              <a:defRPr>
                <a:solidFill>
                  <a:schemeClr val="tx1"/>
                </a:solidFill>
                <a:latin typeface="Arial" panose="020B0604020202020204" pitchFamily="34" charset="0"/>
              </a:defRPr>
            </a:lvl7pPr>
            <a:lvl8pPr marL="3494151" indent="-232943" defTabSz="938244" eaLnBrk="0" fontAlgn="base" hangingPunct="0">
              <a:spcBef>
                <a:spcPct val="0"/>
              </a:spcBef>
              <a:spcAft>
                <a:spcPct val="0"/>
              </a:spcAft>
              <a:defRPr>
                <a:solidFill>
                  <a:schemeClr val="tx1"/>
                </a:solidFill>
                <a:latin typeface="Arial" panose="020B0604020202020204" pitchFamily="34" charset="0"/>
              </a:defRPr>
            </a:lvl8pPr>
            <a:lvl9pPr marL="3960038" indent="-232943" defTabSz="938244"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t>Presentation to Joint Committee on Technology</a:t>
            </a:r>
          </a:p>
        </p:txBody>
      </p:sp>
      <p:sp>
        <p:nvSpPr>
          <p:cNvPr id="5120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44">
              <a:defRPr>
                <a:solidFill>
                  <a:schemeClr val="tx1"/>
                </a:solidFill>
                <a:latin typeface="Arial" panose="020B0604020202020204" pitchFamily="34" charset="0"/>
              </a:defRPr>
            </a:lvl1pPr>
            <a:lvl2pPr marL="757066" indent="-291179" defTabSz="938244">
              <a:defRPr>
                <a:solidFill>
                  <a:schemeClr val="tx1"/>
                </a:solidFill>
                <a:latin typeface="Arial" panose="020B0604020202020204" pitchFamily="34" charset="0"/>
              </a:defRPr>
            </a:lvl2pPr>
            <a:lvl3pPr marL="1164717" indent="-232943" defTabSz="938244">
              <a:defRPr>
                <a:solidFill>
                  <a:schemeClr val="tx1"/>
                </a:solidFill>
                <a:latin typeface="Arial" panose="020B0604020202020204" pitchFamily="34" charset="0"/>
              </a:defRPr>
            </a:lvl3pPr>
            <a:lvl4pPr marL="1630604" indent="-232943" defTabSz="938244">
              <a:defRPr>
                <a:solidFill>
                  <a:schemeClr val="tx1"/>
                </a:solidFill>
                <a:latin typeface="Arial" panose="020B0604020202020204" pitchFamily="34" charset="0"/>
              </a:defRPr>
            </a:lvl4pPr>
            <a:lvl5pPr marL="2096491" indent="-232943" defTabSz="938244">
              <a:defRPr>
                <a:solidFill>
                  <a:schemeClr val="tx1"/>
                </a:solidFill>
                <a:latin typeface="Arial" panose="020B0604020202020204" pitchFamily="34" charset="0"/>
              </a:defRPr>
            </a:lvl5pPr>
            <a:lvl6pPr marL="2562377" indent="-232943" defTabSz="938244" eaLnBrk="0" fontAlgn="base" hangingPunct="0">
              <a:spcBef>
                <a:spcPct val="0"/>
              </a:spcBef>
              <a:spcAft>
                <a:spcPct val="0"/>
              </a:spcAft>
              <a:defRPr>
                <a:solidFill>
                  <a:schemeClr val="tx1"/>
                </a:solidFill>
                <a:latin typeface="Arial" panose="020B0604020202020204" pitchFamily="34" charset="0"/>
              </a:defRPr>
            </a:lvl6pPr>
            <a:lvl7pPr marL="3028264" indent="-232943" defTabSz="938244" eaLnBrk="0" fontAlgn="base" hangingPunct="0">
              <a:spcBef>
                <a:spcPct val="0"/>
              </a:spcBef>
              <a:spcAft>
                <a:spcPct val="0"/>
              </a:spcAft>
              <a:defRPr>
                <a:solidFill>
                  <a:schemeClr val="tx1"/>
                </a:solidFill>
                <a:latin typeface="Arial" panose="020B0604020202020204" pitchFamily="34" charset="0"/>
              </a:defRPr>
            </a:lvl7pPr>
            <a:lvl8pPr marL="3494151" indent="-232943" defTabSz="938244" eaLnBrk="0" fontAlgn="base" hangingPunct="0">
              <a:spcBef>
                <a:spcPct val="0"/>
              </a:spcBef>
              <a:spcAft>
                <a:spcPct val="0"/>
              </a:spcAft>
              <a:defRPr>
                <a:solidFill>
                  <a:schemeClr val="tx1"/>
                </a:solidFill>
                <a:latin typeface="Arial" panose="020B0604020202020204" pitchFamily="34" charset="0"/>
              </a:defRPr>
            </a:lvl8pPr>
            <a:lvl9pPr marL="3960038" indent="-232943" defTabSz="938244"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t>12/9/2007 </a:t>
            </a:r>
          </a:p>
        </p:txBody>
      </p:sp>
      <p:sp>
        <p:nvSpPr>
          <p:cNvPr id="51206" name="Footer Placeholder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44">
              <a:defRPr>
                <a:solidFill>
                  <a:schemeClr val="tx1"/>
                </a:solidFill>
                <a:latin typeface="Arial" panose="020B0604020202020204" pitchFamily="34" charset="0"/>
              </a:defRPr>
            </a:lvl1pPr>
            <a:lvl2pPr marL="757066" indent="-291179" defTabSz="938244">
              <a:defRPr>
                <a:solidFill>
                  <a:schemeClr val="tx1"/>
                </a:solidFill>
                <a:latin typeface="Arial" panose="020B0604020202020204" pitchFamily="34" charset="0"/>
              </a:defRPr>
            </a:lvl2pPr>
            <a:lvl3pPr marL="1164717" indent="-232943" defTabSz="938244">
              <a:defRPr>
                <a:solidFill>
                  <a:schemeClr val="tx1"/>
                </a:solidFill>
                <a:latin typeface="Arial" panose="020B0604020202020204" pitchFamily="34" charset="0"/>
              </a:defRPr>
            </a:lvl3pPr>
            <a:lvl4pPr marL="1630604" indent="-232943" defTabSz="938244">
              <a:defRPr>
                <a:solidFill>
                  <a:schemeClr val="tx1"/>
                </a:solidFill>
                <a:latin typeface="Arial" panose="020B0604020202020204" pitchFamily="34" charset="0"/>
              </a:defRPr>
            </a:lvl4pPr>
            <a:lvl5pPr marL="2096491" indent="-232943" defTabSz="938244">
              <a:defRPr>
                <a:solidFill>
                  <a:schemeClr val="tx1"/>
                </a:solidFill>
                <a:latin typeface="Arial" panose="020B0604020202020204" pitchFamily="34" charset="0"/>
              </a:defRPr>
            </a:lvl5pPr>
            <a:lvl6pPr marL="2562377" indent="-232943" defTabSz="938244" eaLnBrk="0" fontAlgn="base" hangingPunct="0">
              <a:spcBef>
                <a:spcPct val="0"/>
              </a:spcBef>
              <a:spcAft>
                <a:spcPct val="0"/>
              </a:spcAft>
              <a:defRPr>
                <a:solidFill>
                  <a:schemeClr val="tx1"/>
                </a:solidFill>
                <a:latin typeface="Arial" panose="020B0604020202020204" pitchFamily="34" charset="0"/>
              </a:defRPr>
            </a:lvl6pPr>
            <a:lvl7pPr marL="3028264" indent="-232943" defTabSz="938244" eaLnBrk="0" fontAlgn="base" hangingPunct="0">
              <a:spcBef>
                <a:spcPct val="0"/>
              </a:spcBef>
              <a:spcAft>
                <a:spcPct val="0"/>
              </a:spcAft>
              <a:defRPr>
                <a:solidFill>
                  <a:schemeClr val="tx1"/>
                </a:solidFill>
                <a:latin typeface="Arial" panose="020B0604020202020204" pitchFamily="34" charset="0"/>
              </a:defRPr>
            </a:lvl7pPr>
            <a:lvl8pPr marL="3494151" indent="-232943" defTabSz="938244" eaLnBrk="0" fontAlgn="base" hangingPunct="0">
              <a:spcBef>
                <a:spcPct val="0"/>
              </a:spcBef>
              <a:spcAft>
                <a:spcPct val="0"/>
              </a:spcAft>
              <a:defRPr>
                <a:solidFill>
                  <a:schemeClr val="tx1"/>
                </a:solidFill>
                <a:latin typeface="Arial" panose="020B0604020202020204" pitchFamily="34" charset="0"/>
              </a:defRPr>
            </a:lvl8pPr>
            <a:lvl9pPr marL="3960038" indent="-232943" defTabSz="938244"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t>WV Legislature Interim Meeting</a:t>
            </a:r>
          </a:p>
        </p:txBody>
      </p:sp>
      <p:sp>
        <p:nvSpPr>
          <p:cNvPr id="51207"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44">
              <a:defRPr>
                <a:solidFill>
                  <a:schemeClr val="tx1"/>
                </a:solidFill>
                <a:latin typeface="Arial" panose="020B0604020202020204" pitchFamily="34" charset="0"/>
              </a:defRPr>
            </a:lvl1pPr>
            <a:lvl2pPr marL="757066" indent="-291179" defTabSz="938244">
              <a:defRPr>
                <a:solidFill>
                  <a:schemeClr val="tx1"/>
                </a:solidFill>
                <a:latin typeface="Arial" panose="020B0604020202020204" pitchFamily="34" charset="0"/>
              </a:defRPr>
            </a:lvl2pPr>
            <a:lvl3pPr marL="1164717" indent="-232943" defTabSz="938244">
              <a:defRPr>
                <a:solidFill>
                  <a:schemeClr val="tx1"/>
                </a:solidFill>
                <a:latin typeface="Arial" panose="020B0604020202020204" pitchFamily="34" charset="0"/>
              </a:defRPr>
            </a:lvl3pPr>
            <a:lvl4pPr marL="1630604" indent="-232943" defTabSz="938244">
              <a:defRPr>
                <a:solidFill>
                  <a:schemeClr val="tx1"/>
                </a:solidFill>
                <a:latin typeface="Arial" panose="020B0604020202020204" pitchFamily="34" charset="0"/>
              </a:defRPr>
            </a:lvl4pPr>
            <a:lvl5pPr marL="2096491" indent="-232943" defTabSz="938244">
              <a:defRPr>
                <a:solidFill>
                  <a:schemeClr val="tx1"/>
                </a:solidFill>
                <a:latin typeface="Arial" panose="020B0604020202020204" pitchFamily="34" charset="0"/>
              </a:defRPr>
            </a:lvl5pPr>
            <a:lvl6pPr marL="2562377" indent="-232943" defTabSz="938244" eaLnBrk="0" fontAlgn="base" hangingPunct="0">
              <a:spcBef>
                <a:spcPct val="0"/>
              </a:spcBef>
              <a:spcAft>
                <a:spcPct val="0"/>
              </a:spcAft>
              <a:defRPr>
                <a:solidFill>
                  <a:schemeClr val="tx1"/>
                </a:solidFill>
                <a:latin typeface="Arial" panose="020B0604020202020204" pitchFamily="34" charset="0"/>
              </a:defRPr>
            </a:lvl6pPr>
            <a:lvl7pPr marL="3028264" indent="-232943" defTabSz="938244" eaLnBrk="0" fontAlgn="base" hangingPunct="0">
              <a:spcBef>
                <a:spcPct val="0"/>
              </a:spcBef>
              <a:spcAft>
                <a:spcPct val="0"/>
              </a:spcAft>
              <a:defRPr>
                <a:solidFill>
                  <a:schemeClr val="tx1"/>
                </a:solidFill>
                <a:latin typeface="Arial" panose="020B0604020202020204" pitchFamily="34" charset="0"/>
              </a:defRPr>
            </a:lvl7pPr>
            <a:lvl8pPr marL="3494151" indent="-232943" defTabSz="938244" eaLnBrk="0" fontAlgn="base" hangingPunct="0">
              <a:spcBef>
                <a:spcPct val="0"/>
              </a:spcBef>
              <a:spcAft>
                <a:spcPct val="0"/>
              </a:spcAft>
              <a:defRPr>
                <a:solidFill>
                  <a:schemeClr val="tx1"/>
                </a:solidFill>
                <a:latin typeface="Arial" panose="020B0604020202020204" pitchFamily="34" charset="0"/>
              </a:defRPr>
            </a:lvl8pPr>
            <a:lvl9pPr marL="3960038" indent="-232943" defTabSz="938244" eaLnBrk="0" fontAlgn="base" hangingPunct="0">
              <a:spcBef>
                <a:spcPct val="0"/>
              </a:spcBef>
              <a:spcAft>
                <a:spcPct val="0"/>
              </a:spcAft>
              <a:defRPr>
                <a:solidFill>
                  <a:schemeClr val="tx1"/>
                </a:solidFill>
                <a:latin typeface="Arial" panose="020B0604020202020204" pitchFamily="34" charset="0"/>
              </a:defRPr>
            </a:lvl9pPr>
          </a:lstStyle>
          <a:p>
            <a:fld id="{203C33DE-D190-40E8-9247-F822599B6172}" type="slidenum">
              <a:rPr lang="en-US" altLang="en-US"/>
              <a:pPr/>
              <a:t>44</a:t>
            </a:fld>
            <a:endParaRPr lang="en-US" altLang="en-US"/>
          </a:p>
        </p:txBody>
      </p:sp>
    </p:spTree>
    <p:extLst>
      <p:ext uri="{BB962C8B-B14F-4D97-AF65-F5344CB8AC3E}">
        <p14:creationId xmlns:p14="http://schemas.microsoft.com/office/powerpoint/2010/main" val="1866994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8</a:t>
            </a:fld>
            <a:endParaRPr lang="en-US"/>
          </a:p>
        </p:txBody>
      </p:sp>
    </p:spTree>
    <p:extLst>
      <p:ext uri="{BB962C8B-B14F-4D97-AF65-F5344CB8AC3E}">
        <p14:creationId xmlns:p14="http://schemas.microsoft.com/office/powerpoint/2010/main" val="9656754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76961C-AA68-4066-9C1C-9C94B73128C8}" type="slidenum">
              <a:rPr lang="en-US"/>
              <a:pPr/>
              <a:t>45</a:t>
            </a:fld>
            <a:endParaRPr lang="en-US"/>
          </a:p>
        </p:txBody>
      </p:sp>
      <p:sp>
        <p:nvSpPr>
          <p:cNvPr id="471042" name="Rectangle 2"/>
          <p:cNvSpPr>
            <a:spLocks noGrp="1" noRot="1" noChangeAspect="1" noChangeArrowheads="1" noTextEdit="1"/>
          </p:cNvSpPr>
          <p:nvPr>
            <p:ph type="sldImg"/>
          </p:nvPr>
        </p:nvSpPr>
        <p:spPr bwMode="auto">
          <a:xfrm>
            <a:off x="1300163" y="733425"/>
            <a:ext cx="4878387" cy="3659188"/>
          </a:xfrm>
          <a:prstGeom prst="rect">
            <a:avLst/>
          </a:prstGeom>
          <a:solidFill>
            <a:srgbClr val="FFFFFF"/>
          </a:solidFill>
          <a:ln>
            <a:solidFill>
              <a:srgbClr val="000000"/>
            </a:solidFill>
            <a:miter lim="800000"/>
            <a:headEnd/>
            <a:tailEnd/>
          </a:ln>
        </p:spPr>
      </p:sp>
      <p:sp>
        <p:nvSpPr>
          <p:cNvPr id="471043" name="Rectangle 3"/>
          <p:cNvSpPr>
            <a:spLocks noGrp="1" noChangeArrowheads="1"/>
          </p:cNvSpPr>
          <p:nvPr>
            <p:ph type="body" idx="1"/>
          </p:nvPr>
        </p:nvSpPr>
        <p:spPr bwMode="auto">
          <a:xfrm>
            <a:off x="998010" y="4636903"/>
            <a:ext cx="5481743" cy="4391580"/>
          </a:xfrm>
          <a:prstGeom prst="rect">
            <a:avLst/>
          </a:prstGeom>
          <a:solidFill>
            <a:srgbClr val="FFFFFF"/>
          </a:solidFill>
          <a:ln>
            <a:solidFill>
              <a:srgbClr val="000000"/>
            </a:solidFill>
            <a:miter lim="800000"/>
            <a:headEnd/>
            <a:tailEnd/>
          </a:ln>
        </p:spPr>
        <p:txBody>
          <a:bodyPr lIns="98496" tIns="49248" rIns="98496" bIns="49248"/>
          <a:lstStyle/>
          <a:p>
            <a:endParaRPr lang="en-US"/>
          </a:p>
        </p:txBody>
      </p:sp>
    </p:spTree>
    <p:extLst>
      <p:ext uri="{BB962C8B-B14F-4D97-AF65-F5344CB8AC3E}">
        <p14:creationId xmlns:p14="http://schemas.microsoft.com/office/powerpoint/2010/main" val="3043653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49</a:t>
            </a:fld>
            <a:endParaRPr lang="en-US"/>
          </a:p>
        </p:txBody>
      </p:sp>
    </p:spTree>
    <p:extLst>
      <p:ext uri="{BB962C8B-B14F-4D97-AF65-F5344CB8AC3E}">
        <p14:creationId xmlns:p14="http://schemas.microsoft.com/office/powerpoint/2010/main" val="13294690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50</a:t>
            </a:fld>
            <a:endParaRPr lang="en-US"/>
          </a:p>
        </p:txBody>
      </p:sp>
    </p:spTree>
    <p:extLst>
      <p:ext uri="{BB962C8B-B14F-4D97-AF65-F5344CB8AC3E}">
        <p14:creationId xmlns:p14="http://schemas.microsoft.com/office/powerpoint/2010/main" val="22098710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53</a:t>
            </a:fld>
            <a:endParaRPr lang="en-US"/>
          </a:p>
        </p:txBody>
      </p:sp>
    </p:spTree>
    <p:extLst>
      <p:ext uri="{BB962C8B-B14F-4D97-AF65-F5344CB8AC3E}">
        <p14:creationId xmlns:p14="http://schemas.microsoft.com/office/powerpoint/2010/main" val="11369301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54</a:t>
            </a:fld>
            <a:endParaRPr lang="en-US"/>
          </a:p>
        </p:txBody>
      </p:sp>
    </p:spTree>
    <p:extLst>
      <p:ext uri="{BB962C8B-B14F-4D97-AF65-F5344CB8AC3E}">
        <p14:creationId xmlns:p14="http://schemas.microsoft.com/office/powerpoint/2010/main" val="15711273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55</a:t>
            </a:fld>
            <a:endParaRPr lang="en-US"/>
          </a:p>
        </p:txBody>
      </p:sp>
    </p:spTree>
    <p:extLst>
      <p:ext uri="{BB962C8B-B14F-4D97-AF65-F5344CB8AC3E}">
        <p14:creationId xmlns:p14="http://schemas.microsoft.com/office/powerpoint/2010/main" val="20128747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56</a:t>
            </a:fld>
            <a:endParaRPr lang="en-US"/>
          </a:p>
        </p:txBody>
      </p:sp>
    </p:spTree>
    <p:extLst>
      <p:ext uri="{BB962C8B-B14F-4D97-AF65-F5344CB8AC3E}">
        <p14:creationId xmlns:p14="http://schemas.microsoft.com/office/powerpoint/2010/main" val="25522055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62</a:t>
            </a:fld>
            <a:endParaRPr lang="en-US"/>
          </a:p>
        </p:txBody>
      </p:sp>
    </p:spTree>
    <p:extLst>
      <p:ext uri="{BB962C8B-B14F-4D97-AF65-F5344CB8AC3E}">
        <p14:creationId xmlns:p14="http://schemas.microsoft.com/office/powerpoint/2010/main" val="2458964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63</a:t>
            </a:fld>
            <a:endParaRPr lang="en-US"/>
          </a:p>
        </p:txBody>
      </p:sp>
    </p:spTree>
    <p:extLst>
      <p:ext uri="{BB962C8B-B14F-4D97-AF65-F5344CB8AC3E}">
        <p14:creationId xmlns:p14="http://schemas.microsoft.com/office/powerpoint/2010/main" val="12597823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64</a:t>
            </a:fld>
            <a:endParaRPr lang="en-US"/>
          </a:p>
        </p:txBody>
      </p:sp>
    </p:spTree>
    <p:extLst>
      <p:ext uri="{BB962C8B-B14F-4D97-AF65-F5344CB8AC3E}">
        <p14:creationId xmlns:p14="http://schemas.microsoft.com/office/powerpoint/2010/main" val="3172732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9</a:t>
            </a:fld>
            <a:endParaRPr lang="en-US"/>
          </a:p>
        </p:txBody>
      </p:sp>
    </p:spTree>
    <p:extLst>
      <p:ext uri="{BB962C8B-B14F-4D97-AF65-F5344CB8AC3E}">
        <p14:creationId xmlns:p14="http://schemas.microsoft.com/office/powerpoint/2010/main" val="9695379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65</a:t>
            </a:fld>
            <a:endParaRPr lang="en-US"/>
          </a:p>
        </p:txBody>
      </p:sp>
    </p:spTree>
    <p:extLst>
      <p:ext uri="{BB962C8B-B14F-4D97-AF65-F5344CB8AC3E}">
        <p14:creationId xmlns:p14="http://schemas.microsoft.com/office/powerpoint/2010/main" val="2635723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12</a:t>
            </a:fld>
            <a:endParaRPr lang="en-US"/>
          </a:p>
        </p:txBody>
      </p:sp>
    </p:spTree>
    <p:extLst>
      <p:ext uri="{BB962C8B-B14F-4D97-AF65-F5344CB8AC3E}">
        <p14:creationId xmlns:p14="http://schemas.microsoft.com/office/powerpoint/2010/main" val="1098507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13</a:t>
            </a:fld>
            <a:endParaRPr lang="en-US"/>
          </a:p>
        </p:txBody>
      </p:sp>
    </p:spTree>
    <p:extLst>
      <p:ext uri="{BB962C8B-B14F-4D97-AF65-F5344CB8AC3E}">
        <p14:creationId xmlns:p14="http://schemas.microsoft.com/office/powerpoint/2010/main" val="1003525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14</a:t>
            </a:fld>
            <a:endParaRPr lang="en-US"/>
          </a:p>
        </p:txBody>
      </p:sp>
    </p:spTree>
    <p:extLst>
      <p:ext uri="{BB962C8B-B14F-4D97-AF65-F5344CB8AC3E}">
        <p14:creationId xmlns:p14="http://schemas.microsoft.com/office/powerpoint/2010/main" val="3305116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15</a:t>
            </a:fld>
            <a:endParaRPr lang="en-US"/>
          </a:p>
        </p:txBody>
      </p:sp>
    </p:spTree>
    <p:extLst>
      <p:ext uri="{BB962C8B-B14F-4D97-AF65-F5344CB8AC3E}">
        <p14:creationId xmlns:p14="http://schemas.microsoft.com/office/powerpoint/2010/main" val="1472510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16</a:t>
            </a:fld>
            <a:endParaRPr lang="en-US"/>
          </a:p>
        </p:txBody>
      </p:sp>
    </p:spTree>
    <p:extLst>
      <p:ext uri="{BB962C8B-B14F-4D97-AF65-F5344CB8AC3E}">
        <p14:creationId xmlns:p14="http://schemas.microsoft.com/office/powerpoint/2010/main" val="2417977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E91AD0-A154-4618-A729-80F8A2DC318D}" type="datetimeFigureOut">
              <a:rPr lang="en-US" smtClean="0"/>
              <a:pPr/>
              <a:t>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447434-EB37-4311-A496-CE79E0B82AC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E91AD0-A154-4618-A729-80F8A2DC318D}" type="datetimeFigureOut">
              <a:rPr lang="en-US" smtClean="0"/>
              <a:pPr/>
              <a:t>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447434-EB37-4311-A496-CE79E0B82AC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E91AD0-A154-4618-A729-80F8A2DC318D}" type="datetimeFigureOut">
              <a:rPr lang="en-US" smtClean="0"/>
              <a:pPr/>
              <a:t>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447434-EB37-4311-A496-CE79E0B82AC9}"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274638"/>
            <a:ext cx="7696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00" y="1600200"/>
            <a:ext cx="76962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90600" y="3938588"/>
            <a:ext cx="76962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a:t>10 June 2009</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WVAGP Tax Map Workshop</a:t>
            </a:r>
          </a:p>
        </p:txBody>
      </p:sp>
      <p:sp>
        <p:nvSpPr>
          <p:cNvPr id="7" name="Rectangle 7"/>
          <p:cNvSpPr>
            <a:spLocks noGrp="1" noChangeArrowheads="1"/>
          </p:cNvSpPr>
          <p:nvPr>
            <p:ph type="sldNum" sz="quarter" idx="12"/>
          </p:nvPr>
        </p:nvSpPr>
        <p:spPr>
          <a:ln/>
        </p:spPr>
        <p:txBody>
          <a:bodyPr/>
          <a:lstStyle>
            <a:lvl1pPr>
              <a:defRPr/>
            </a:lvl1pPr>
          </a:lstStyle>
          <a:p>
            <a:fld id="{83D901B2-ADDC-4CDD-89CB-4C87A7DB8FD7}" type="slidenum">
              <a:rPr lang="en-US" altLang="en-US"/>
              <a:pPr/>
              <a:t>‹#›</a:t>
            </a:fld>
            <a:endParaRPr lang="en-US" altLang="en-US"/>
          </a:p>
        </p:txBody>
      </p:sp>
    </p:spTree>
    <p:extLst>
      <p:ext uri="{BB962C8B-B14F-4D97-AF65-F5344CB8AC3E}">
        <p14:creationId xmlns:p14="http://schemas.microsoft.com/office/powerpoint/2010/main" val="2230687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E91AD0-A154-4618-A729-80F8A2DC318D}" type="datetimeFigureOut">
              <a:rPr lang="en-US" smtClean="0"/>
              <a:pPr/>
              <a:t>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447434-EB37-4311-A496-CE79E0B82AC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E91AD0-A154-4618-A729-80F8A2DC318D}" type="datetimeFigureOut">
              <a:rPr lang="en-US" smtClean="0"/>
              <a:pPr/>
              <a:t>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447434-EB37-4311-A496-CE79E0B82AC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E91AD0-A154-4618-A729-80F8A2DC318D}" type="datetimeFigureOut">
              <a:rPr lang="en-US" smtClean="0"/>
              <a:pPr/>
              <a:t>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447434-EB37-4311-A496-CE79E0B82AC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E91AD0-A154-4618-A729-80F8A2DC318D}" type="datetimeFigureOut">
              <a:rPr lang="en-US" smtClean="0"/>
              <a:pPr/>
              <a:t>2/1/2018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447434-EB37-4311-A496-CE79E0B82AC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E91AD0-A154-4618-A729-80F8A2DC318D}" type="datetimeFigureOut">
              <a:rPr lang="en-US" smtClean="0"/>
              <a:pPr/>
              <a:t>2/1/2018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447434-EB37-4311-A496-CE79E0B82AC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E91AD0-A154-4618-A729-80F8A2DC318D}" type="datetimeFigureOut">
              <a:rPr lang="en-US" smtClean="0"/>
              <a:pPr/>
              <a:t>2/1/2018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447434-EB37-4311-A496-CE79E0B82AC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E91AD0-A154-4618-A729-80F8A2DC318D}" type="datetimeFigureOut">
              <a:rPr lang="en-US" smtClean="0"/>
              <a:pPr/>
              <a:t>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447434-EB37-4311-A496-CE79E0B82AC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E91AD0-A154-4618-A729-80F8A2DC318D}" type="datetimeFigureOut">
              <a:rPr lang="en-US" smtClean="0"/>
              <a:pPr/>
              <a:t>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447434-EB37-4311-A496-CE79E0B82AC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E91AD0-A154-4618-A729-80F8A2DC318D}" type="datetimeFigureOut">
              <a:rPr lang="en-US" smtClean="0"/>
              <a:pPr/>
              <a:t>2/1/2018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447434-EB37-4311-A496-CE79E0B82AC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mapwv.gov/flood/Map/?v=1&amp;pid=02-04-037M-0020-000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11.png"/><Relationship Id="rId7" Type="http://schemas.openxmlformats.org/officeDocument/2006/relationships/image" Target="../media/image4.em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customXml" Target="../ink/ink2.xml"/><Relationship Id="rId5" Type="http://schemas.openxmlformats.org/officeDocument/2006/relationships/image" Target="../media/image3.emf"/><Relationship Id="rId4" Type="http://schemas.openxmlformats.org/officeDocument/2006/relationships/customXml" Target="../ink/ink1.xml"/><Relationship Id="rId9" Type="http://schemas.openxmlformats.org/officeDocument/2006/relationships/image" Target="../media/image5.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9.xml.rels><?xml version="1.0" encoding="UTF-8" standalone="yes"?>
<Relationships xmlns="http://schemas.openxmlformats.org/package/2006/relationships"><Relationship Id="rId3" Type="http://schemas.openxmlformats.org/officeDocument/2006/relationships/hyperlink" Target="https://www.fema.gov/media-library-data/1469146645661-31ad3f73def7066084e7ac5bfa145949/Flood_Risk_Assessment_Guidance_May_2016.pdf"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data.wvgis.wvu.edu/pub/temp/FEMA/FRA/Ordinance/WV_Model_Ordinance_2016_FINAL_APPROVED_03-24-16.docx"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www.mapwv.gov/flood/map/?wkid=102100&amp;x=-9086441&amp;y=4536103&amp;l=9&amp;v=1"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s://www.mapwv.gov/flood/map/?wkid=102100&amp;x=-9086441&amp;y=4536103&amp;l=9&amp;v=1"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mapwv.gov/flood/map/?wkid=102100&amp;x=-8899684&amp;y=4811867&amp;l=13&amp;v=0" TargetMode="External"/><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mapwv.gov/flood/map/?wkid=102100&amp;x=-8899684&amp;y=4811867&amp;l=13&amp;v=0"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mapwv.gov/flood/map/?v=0&amp;pid=31-14-0031-0101-0000"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hyperlink" Target="https://www.ccappraiser.com/sales_input.asp" TargetMode="External"/><Relationship Id="rId4" Type="http://schemas.openxmlformats.org/officeDocument/2006/relationships/hyperlink" Target="http://tnmap.tn.gov/assessment/"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hyperlink" Target="https://www.fema.gov/media-library-data/1469146645661-31ad3f73def7066084e7ac5bfa145949/Flood_Risk_Assessment_Guidance_May_2016.pdf"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8.xml.rels><?xml version="1.0" encoding="UTF-8" standalone="yes"?>
<Relationships xmlns="http://schemas.openxmlformats.org/package/2006/relationships"><Relationship Id="rId3" Type="http://schemas.openxmlformats.org/officeDocument/2006/relationships/hyperlink" Target="https://www.fema.gov/media-library-data/1493905477815-d794671adeed5beab6a6304d8ba0b207/633300_2017_CRS_Coordinators_Manual_508.pdf"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s://www.fema.gov/media-library-data/1493905477815-d794671adeed5beab6a6304d8ba0b207/633300_2017_CRS_Coordinators_Manual_508.pd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hyperlink" Target="https://www.fema.gov/media-library-data/1493905477815-d794671adeed5beab6a6304d8ba0b207/633300_2017_CRS_Coordinators_Manual_508.pdf"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hyperlink" Target="https://www.mapwv.gov/flood/map/?wkid=102100&amp;x=-8678481&amp;y=4788856&amp;l=11&amp;v=2"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64.xml.rels><?xml version="1.0" encoding="UTF-8" standalone="yes"?>
<Relationships xmlns="http://schemas.openxmlformats.org/package/2006/relationships"><Relationship Id="rId8" Type="http://schemas.openxmlformats.org/officeDocument/2006/relationships/hyperlink" Target="http://www.mapwv.gov/flood/Map/?wkid=102100&amp;x=-8708116&amp;y=4812109&amp;l=12&amp;v=0" TargetMode="External"/><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www.mapwv.gov/flood/Map/?wkid=102100&amp;x=-8664959&amp;y=4808537&amp;l=13&amp;v=1" TargetMode="External"/><Relationship Id="rId5" Type="http://schemas.openxmlformats.org/officeDocument/2006/relationships/image" Target="../media/image56.png"/><Relationship Id="rId10" Type="http://schemas.openxmlformats.org/officeDocument/2006/relationships/hyperlink" Target="http://www.mapwv.gov/flood/Map/?wkid=102100&amp;x=-8678444&amp;y=4788935&amp;l=13&amp;v=1" TargetMode="External"/><Relationship Id="rId4" Type="http://schemas.openxmlformats.org/officeDocument/2006/relationships/image" Target="../media/image55.png"/><Relationship Id="rId9" Type="http://schemas.openxmlformats.org/officeDocument/2006/relationships/hyperlink" Target="http://www.mapwv.gov/flood/Map/?wkid=102100&amp;x=-8708265&amp;y=4811168&amp;l=12&amp;v=0" TargetMode="External"/></Relationships>
</file>

<file path=ppt/slides/_rels/slide65.xml.rels><?xml version="1.0" encoding="UTF-8" standalone="yes"?>
<Relationships xmlns="http://schemas.openxmlformats.org/package/2006/relationships"><Relationship Id="rId8" Type="http://schemas.openxmlformats.org/officeDocument/2006/relationships/image" Target="cid:image008.jpg@01D2CFBC.CBB8E8A0" TargetMode="External"/><Relationship Id="rId3" Type="http://schemas.openxmlformats.org/officeDocument/2006/relationships/hyperlink" Target="https://www.mapwv.gov/flood/map/?v=1&amp;pid=05-07-W22P-0161-0000" TargetMode="External"/><Relationship Id="rId7" Type="http://schemas.openxmlformats.org/officeDocument/2006/relationships/image" Target="../media/image59.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www.mapwv.gov/flood/map/?v=0&amp;pid=49-05-0003-0031-0000" TargetMode="External"/><Relationship Id="rId5" Type="http://schemas.openxmlformats.org/officeDocument/2006/relationships/image" Target="cid:image002.png@01D2CFBC.CBB8E8A0" TargetMode="External"/><Relationship Id="rId4" Type="http://schemas.openxmlformats.org/officeDocument/2006/relationships/image" Target="../media/image58.png"/></Relationships>
</file>

<file path=ppt/slides/_rels/slide6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mapwv.gov/flood/map/?wkid=102100&amp;x=-8913234&amp;y=4793892&amp;l=9&amp;v=1" TargetMode="External"/><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arcg.is/1K9D1z" TargetMode="Externa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 y="1104900"/>
            <a:ext cx="8763000" cy="4953000"/>
          </a:xfrm>
          <a:noFill/>
        </p:spPr>
        <p:txBody>
          <a:bodyPr>
            <a:normAutofit fontScale="25000" lnSpcReduction="20000"/>
          </a:bodyPr>
          <a:lstStyle/>
          <a:p>
            <a:r>
              <a:rPr lang="en-US" sz="6400" b="1" dirty="0" smtClean="0"/>
              <a:t>Flood Mapping Activity Updates</a:t>
            </a:r>
          </a:p>
          <a:p>
            <a:pPr lvl="1"/>
            <a:r>
              <a:rPr lang="en-US" sz="5600" dirty="0" smtClean="0"/>
              <a:t>Advisory A, Updated AE &amp; Restudies</a:t>
            </a:r>
          </a:p>
          <a:p>
            <a:pPr lvl="1"/>
            <a:r>
              <a:rPr lang="en-US" sz="5600" dirty="0" smtClean="0"/>
              <a:t>Lidar data delivery update</a:t>
            </a:r>
          </a:p>
          <a:p>
            <a:pPr lvl="1"/>
            <a:r>
              <a:rPr lang="en-US" sz="5600" dirty="0" smtClean="0"/>
              <a:t>Other Status Graphics</a:t>
            </a:r>
            <a:br>
              <a:rPr lang="en-US" sz="5600" dirty="0" smtClean="0"/>
            </a:br>
            <a:endParaRPr lang="en-US" sz="5600" dirty="0" smtClean="0"/>
          </a:p>
          <a:p>
            <a:r>
              <a:rPr lang="en-US" sz="6400" b="1" dirty="0" smtClean="0"/>
              <a:t>Quick Comparison of NFHL and WV Flood Tool </a:t>
            </a:r>
          </a:p>
          <a:p>
            <a:endParaRPr lang="en-US" sz="6400" dirty="0" smtClean="0"/>
          </a:p>
          <a:p>
            <a:r>
              <a:rPr lang="en-US" sz="6400" b="1" dirty="0" smtClean="0"/>
              <a:t>WV Flood Tool Planned Updates:  </a:t>
            </a:r>
            <a:r>
              <a:rPr lang="en-US" sz="5600" dirty="0" smtClean="0"/>
              <a:t>Flood Query Panel (new data flood data sources and updating query programming logic)</a:t>
            </a:r>
          </a:p>
          <a:p>
            <a:pPr lvl="1"/>
            <a:r>
              <a:rPr lang="en-US" sz="5600" dirty="0" smtClean="0"/>
              <a:t>Flood Zones</a:t>
            </a:r>
          </a:p>
          <a:p>
            <a:pPr lvl="2"/>
            <a:r>
              <a:rPr lang="en-US" sz="5600" dirty="0" smtClean="0"/>
              <a:t>Updated AE Floodplain Boundaries (</a:t>
            </a:r>
            <a:r>
              <a:rPr lang="en-US" sz="5600" dirty="0" err="1" smtClean="0"/>
              <a:t>e.g</a:t>
            </a:r>
            <a:r>
              <a:rPr lang="en-US" sz="5600" dirty="0" smtClean="0"/>
              <a:t>, Clear Fork &amp; Jefferson County pilot AE Non-Restudy)</a:t>
            </a:r>
          </a:p>
          <a:p>
            <a:pPr lvl="2"/>
            <a:r>
              <a:rPr lang="en-US" sz="5600" dirty="0" smtClean="0"/>
              <a:t>NFHL Moderate Flood Risk Zones (Shaded X, B)</a:t>
            </a:r>
          </a:p>
          <a:p>
            <a:pPr lvl="1"/>
            <a:r>
              <a:rPr lang="en-US" sz="5600" dirty="0" smtClean="0"/>
              <a:t>Flood Heights</a:t>
            </a:r>
          </a:p>
          <a:p>
            <a:pPr lvl="2"/>
            <a:r>
              <a:rPr lang="en-US" sz="5600" dirty="0" smtClean="0"/>
              <a:t>Base Flood Heights (e.g., Upper Mon Watershed Restudy)</a:t>
            </a:r>
          </a:p>
          <a:p>
            <a:pPr lvl="1"/>
            <a:r>
              <a:rPr lang="en-US" sz="5600" dirty="0" smtClean="0"/>
              <a:t>Composite Depth Grid</a:t>
            </a:r>
          </a:p>
          <a:p>
            <a:pPr lvl="2"/>
            <a:r>
              <a:rPr lang="en-US" sz="5600" dirty="0" smtClean="0"/>
              <a:t>Depth grids based on engineering models from various sources; goal is 5-ft. cell resolution statewide </a:t>
            </a:r>
          </a:p>
          <a:p>
            <a:pPr lvl="2"/>
            <a:r>
              <a:rPr lang="en-US" sz="5600" dirty="0" smtClean="0"/>
              <a:t>Other depth grids (USGS HWM, </a:t>
            </a:r>
            <a:r>
              <a:rPr lang="en-US" sz="5600" dirty="0" err="1" smtClean="0"/>
              <a:t>Hazus</a:t>
            </a:r>
            <a:r>
              <a:rPr lang="en-US" sz="5600" dirty="0" smtClean="0"/>
              <a:t>, EQL)</a:t>
            </a:r>
            <a:br>
              <a:rPr lang="en-US" sz="5600" dirty="0" smtClean="0"/>
            </a:br>
            <a:endParaRPr lang="en-US" sz="5600" dirty="0" smtClean="0"/>
          </a:p>
          <a:p>
            <a:r>
              <a:rPr lang="en-US" sz="6400" b="1" dirty="0" smtClean="0"/>
              <a:t>Model WV Ordinance for Advisory Zones</a:t>
            </a:r>
          </a:p>
          <a:p>
            <a:endParaRPr lang="en-US" sz="5600" dirty="0" smtClean="0"/>
          </a:p>
          <a:p>
            <a:r>
              <a:rPr lang="en-US" sz="6400" b="1" dirty="0" smtClean="0"/>
              <a:t>Reference Layers</a:t>
            </a:r>
            <a:r>
              <a:rPr lang="en-US" sz="6400" dirty="0" smtClean="0"/>
              <a:t> for WV Flood Tool (ground elevation, footprints, parcels)</a:t>
            </a:r>
            <a:br>
              <a:rPr lang="en-US" sz="6400" dirty="0" smtClean="0"/>
            </a:br>
            <a:endParaRPr lang="en-US" sz="6400" dirty="0" smtClean="0"/>
          </a:p>
          <a:p>
            <a:r>
              <a:rPr lang="en-US" sz="6400" b="1" dirty="0" smtClean="0"/>
              <a:t>HMGP Multi-Hazard Proposal</a:t>
            </a:r>
            <a:r>
              <a:rPr lang="en-US" sz="6400" dirty="0" smtClean="0"/>
              <a:t/>
            </a:r>
            <a:br>
              <a:rPr lang="en-US" sz="6400" dirty="0" smtClean="0"/>
            </a:br>
            <a:endParaRPr lang="en-US" sz="6400" dirty="0" smtClean="0"/>
          </a:p>
          <a:p>
            <a:r>
              <a:rPr lang="en-US" sz="6400" b="1" dirty="0" smtClean="0"/>
              <a:t>Other Topics</a:t>
            </a:r>
          </a:p>
          <a:p>
            <a:pPr marL="0" indent="0">
              <a:buNone/>
            </a:pPr>
            <a:endParaRPr lang="en-US" sz="5600" dirty="0"/>
          </a:p>
        </p:txBody>
      </p:sp>
      <p:sp>
        <p:nvSpPr>
          <p:cNvPr id="4"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WV Flood Tool - </a:t>
            </a:r>
            <a:r>
              <a:rPr lang="en-US" dirty="0" smtClean="0">
                <a:solidFill>
                  <a:srgbClr val="FFFF00"/>
                </a:solidFill>
                <a:latin typeface="Arial" panose="020B0604020202020204" pitchFamily="34" charset="0"/>
                <a:cs typeface="Arial" panose="020B0604020202020204" pitchFamily="34" charset="0"/>
              </a:rPr>
              <a:t>FUTURE DIRECTIONS</a:t>
            </a:r>
            <a:endParaRPr lang="en-US" dirty="0">
              <a:solidFill>
                <a:srgbClr val="FFFF00"/>
              </a:solidFill>
              <a:latin typeface="Arial" panose="020B0604020202020204" pitchFamily="34" charset="0"/>
              <a:cs typeface="Arial" panose="020B0604020202020204" pitchFamily="34" charset="0"/>
            </a:endParaRPr>
          </a:p>
        </p:txBody>
      </p:sp>
      <p:sp>
        <p:nvSpPr>
          <p:cNvPr id="5" name="TextBox 4"/>
          <p:cNvSpPr txBox="1"/>
          <p:nvPr/>
        </p:nvSpPr>
        <p:spPr>
          <a:xfrm>
            <a:off x="6705600" y="6248400"/>
            <a:ext cx="1905000" cy="369332"/>
          </a:xfrm>
          <a:prstGeom prst="rect">
            <a:avLst/>
          </a:prstGeom>
          <a:solidFill>
            <a:schemeClr val="accent6">
              <a:lumMod val="20000"/>
              <a:lumOff val="80000"/>
            </a:schemeClr>
          </a:solidFill>
        </p:spPr>
        <p:txBody>
          <a:bodyPr wrap="square" rtlCol="0">
            <a:spAutoFit/>
          </a:bodyPr>
          <a:lstStyle/>
          <a:p>
            <a:pPr algn="ctr"/>
            <a:r>
              <a:rPr lang="en-US" dirty="0" smtClean="0"/>
              <a:t>January 2018</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8381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solidFill>
                  <a:schemeClr val="bg1"/>
                </a:solidFill>
                <a:latin typeface="Arial" panose="020B0604020202020204" pitchFamily="34" charset="0"/>
                <a:cs typeface="Arial" panose="020B0604020202020204" pitchFamily="34" charset="0"/>
              </a:rPr>
              <a:t>Comparison of FEMA &amp; State Applications</a:t>
            </a:r>
            <a:endParaRPr lang="en-US" sz="3600" dirty="0">
              <a:solidFill>
                <a:schemeClr val="bg1"/>
              </a:solidFill>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335759308"/>
              </p:ext>
            </p:extLst>
          </p:nvPr>
        </p:nvGraphicFramePr>
        <p:xfrm>
          <a:off x="190500" y="914400"/>
          <a:ext cx="8763000" cy="5821680"/>
        </p:xfrm>
        <a:graphic>
          <a:graphicData uri="http://schemas.openxmlformats.org/drawingml/2006/table">
            <a:tbl>
              <a:tblPr firstRow="1" bandRow="1">
                <a:tableStyleId>{793D81CF-94F2-401A-BA57-92F5A7B2D0C5}</a:tableStyleId>
              </a:tblPr>
              <a:tblGrid>
                <a:gridCol w="1638300">
                  <a:extLst>
                    <a:ext uri="{9D8B030D-6E8A-4147-A177-3AD203B41FA5}">
                      <a16:colId xmlns:a16="http://schemas.microsoft.com/office/drawing/2014/main" val="2941676971"/>
                    </a:ext>
                  </a:extLst>
                </a:gridCol>
                <a:gridCol w="1960789">
                  <a:extLst>
                    <a:ext uri="{9D8B030D-6E8A-4147-A177-3AD203B41FA5}">
                      <a16:colId xmlns:a16="http://schemas.microsoft.com/office/drawing/2014/main" val="3914167402"/>
                    </a:ext>
                  </a:extLst>
                </a:gridCol>
                <a:gridCol w="5163911">
                  <a:extLst>
                    <a:ext uri="{9D8B030D-6E8A-4147-A177-3AD203B41FA5}">
                      <a16:colId xmlns:a16="http://schemas.microsoft.com/office/drawing/2014/main" val="2389858124"/>
                    </a:ext>
                  </a:extLst>
                </a:gridCol>
              </a:tblGrid>
              <a:tr h="370840">
                <a:tc>
                  <a:txBody>
                    <a:bodyPr/>
                    <a:lstStyle/>
                    <a:p>
                      <a:pPr algn="ctr"/>
                      <a:endParaRPr lang="en-US" sz="20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smtClean="0">
                          <a:solidFill>
                            <a:schemeClr val="tx1"/>
                          </a:solidFill>
                        </a:rPr>
                        <a:t>FEMA’s NFHL ArcGIS.com Web App. </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400" dirty="0" smtClean="0">
                          <a:solidFill>
                            <a:schemeClr val="tx1"/>
                          </a:solidFill>
                        </a:rPr>
                        <a:t>WV Flood Tool (www.mapWV.gov/flood)</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219338269"/>
                  </a:ext>
                </a:extLst>
              </a:tr>
              <a:tr h="370840">
                <a:tc>
                  <a:txBody>
                    <a:bodyPr/>
                    <a:lstStyle/>
                    <a:p>
                      <a:r>
                        <a:rPr lang="en-US" sz="1200" b="0" dirty="0" smtClean="0"/>
                        <a:t>WV Application Programming and System Admin. Support</a:t>
                      </a:r>
                      <a:endParaRPr lang="en-US"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smtClean="0"/>
                        <a:t>More capacity and resources to sustain web application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1200" dirty="0" smtClean="0"/>
                        <a:t>Limited capacity and resources to support</a:t>
                      </a:r>
                      <a:r>
                        <a:rPr lang="en-US" sz="1200" baseline="0" dirty="0" smtClean="0"/>
                        <a:t> a web application that is more complex in its presentation of different user views, query logic, external web services, and various flood and reference layers</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136196712"/>
                  </a:ext>
                </a:extLst>
              </a:tr>
              <a:tr h="370840">
                <a:tc>
                  <a:txBody>
                    <a:bodyPr/>
                    <a:lstStyle/>
                    <a:p>
                      <a:r>
                        <a:rPr lang="en-US" sz="1200" b="0" dirty="0" smtClean="0"/>
                        <a:t>NFHL Regulatory</a:t>
                      </a:r>
                      <a:r>
                        <a:rPr lang="en-US" sz="1200" b="0" baseline="0" dirty="0" smtClean="0"/>
                        <a:t> Layers</a:t>
                      </a:r>
                      <a:endParaRPr lang="en-US"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smtClean="0"/>
                        <a:t>Authoritative source of all</a:t>
                      </a:r>
                      <a:r>
                        <a:rPr lang="en-US" sz="1200" baseline="0" dirty="0" smtClean="0"/>
                        <a:t> N</a:t>
                      </a:r>
                      <a:r>
                        <a:rPr lang="en-US" sz="1200" dirty="0" smtClean="0"/>
                        <a:t>FHL layers.  Most</a:t>
                      </a:r>
                      <a:r>
                        <a:rPr lang="en-US" sz="1200" baseline="0" dirty="0" smtClean="0"/>
                        <a:t> current.  </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1200" dirty="0" smtClean="0"/>
                        <a:t>Web links to</a:t>
                      </a:r>
                      <a:r>
                        <a:rPr lang="en-US" sz="1200" baseline="0" dirty="0" smtClean="0"/>
                        <a:t> ArcGIS REST services</a:t>
                      </a:r>
                      <a:r>
                        <a:rPr lang="en-US" sz="1200" dirty="0" smtClean="0"/>
                        <a:t> or download copy of NFHL layers.  Ability to display preliminary flood</a:t>
                      </a:r>
                      <a:r>
                        <a:rPr lang="en-US" sz="1200" baseline="0" dirty="0" smtClean="0"/>
                        <a:t> layers.  Missing flood zone labels.  Moderate risk hazard zones (Shaded X, B) currently not displayed.</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679866815"/>
                  </a:ext>
                </a:extLst>
              </a:tr>
              <a:tr h="3745663">
                <a:tc>
                  <a:txBody>
                    <a:bodyPr/>
                    <a:lstStyle/>
                    <a:p>
                      <a:r>
                        <a:rPr lang="en-US" sz="1200" b="0" dirty="0" smtClean="0"/>
                        <a:t>Customization</a:t>
                      </a:r>
                      <a:endParaRPr lang="en-US"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smtClean="0"/>
                        <a:t>Less customizable to state and local community</a:t>
                      </a:r>
                      <a:r>
                        <a:rPr lang="en-US" sz="1200" baseline="0" dirty="0" smtClean="0"/>
                        <a:t> preferences</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1200" dirty="0" smtClean="0"/>
                        <a:t>More customized</a:t>
                      </a:r>
                      <a:r>
                        <a:rPr lang="en-US" sz="1200" baseline="0" dirty="0" smtClean="0"/>
                        <a:t> to local floodplain management needs and data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User Views for Public, Expert, and Risk Reduction</a:t>
                      </a:r>
                    </a:p>
                    <a:p>
                      <a:pPr marL="285750" indent="-285750">
                        <a:buFont typeface="Arial" panose="020B0604020202020204" pitchFamily="34" charset="0"/>
                        <a:buChar char="•"/>
                      </a:pPr>
                      <a:r>
                        <a:rPr lang="en-US" sz="1200" baseline="0" dirty="0" smtClean="0"/>
                        <a:t>Query Panel Results </a:t>
                      </a:r>
                      <a:r>
                        <a:rPr lang="en-US" sz="1200" i="1" baseline="0" dirty="0" smtClean="0"/>
                        <a:t>(refer to Slides 14 &amp; 15)</a:t>
                      </a:r>
                    </a:p>
                    <a:p>
                      <a:pPr marL="285750" indent="-285750">
                        <a:buFont typeface="Arial" panose="020B0604020202020204" pitchFamily="34" charset="0"/>
                        <a:buChar char="•"/>
                      </a:pPr>
                      <a:r>
                        <a:rPr lang="en-US" sz="1200" baseline="0" dirty="0" smtClean="0"/>
                        <a:t>Data Layers </a:t>
                      </a:r>
                      <a:r>
                        <a:rPr lang="en-US" sz="1200" i="1" baseline="0" dirty="0" smtClean="0"/>
                        <a:t>(Slide 11)</a:t>
                      </a:r>
                    </a:p>
                    <a:p>
                      <a:pPr marL="742950" lvl="1" indent="-285750">
                        <a:buFont typeface="Wingdings" panose="05000000000000000000" pitchFamily="2" charset="2"/>
                        <a:buChar char="ü"/>
                      </a:pPr>
                      <a:r>
                        <a:rPr lang="en-US" sz="1100" baseline="0" dirty="0" smtClean="0"/>
                        <a:t>Group flood hazard layers together into single layer (SFHA, X-section, BFE)</a:t>
                      </a:r>
                    </a:p>
                    <a:p>
                      <a:pPr marL="742950" lvl="1" indent="-285750">
                        <a:buFont typeface="Wingdings" panose="05000000000000000000" pitchFamily="2" charset="2"/>
                        <a:buChar char="ü"/>
                      </a:pPr>
                      <a:r>
                        <a:rPr lang="en-US" sz="1100" baseline="0" dirty="0" smtClean="0"/>
                        <a:t>Revised Floodplain Boundaries:  Advisory A and Updated AE </a:t>
                      </a:r>
                      <a:r>
                        <a:rPr lang="en-US" sz="1100" i="1" baseline="0" dirty="0" smtClean="0"/>
                        <a:t>(Slides 27-32)</a:t>
                      </a:r>
                    </a:p>
                    <a:p>
                      <a:pPr marL="742950" lvl="1" indent="-285750">
                        <a:buFont typeface="Wingdings" panose="05000000000000000000" pitchFamily="2" charset="2"/>
                        <a:buChar char="ü"/>
                      </a:pPr>
                      <a:r>
                        <a:rPr lang="en-US" sz="1100" baseline="0" dirty="0" smtClean="0"/>
                        <a:t>Flood Height Data </a:t>
                      </a:r>
                      <a:r>
                        <a:rPr lang="en-US" sz="1100" i="1" baseline="0" dirty="0" smtClean="0"/>
                        <a:t>(Slides 17-18)</a:t>
                      </a:r>
                    </a:p>
                    <a:p>
                      <a:pPr marL="1200150" lvl="2" indent="-285750">
                        <a:buFont typeface="Courier New" panose="02070309020205020404" pitchFamily="49" charset="0"/>
                        <a:buChar char="o"/>
                      </a:pPr>
                      <a:r>
                        <a:rPr lang="en-US" sz="1100" baseline="0" dirty="0" smtClean="0"/>
                        <a:t>FIS profile images </a:t>
                      </a:r>
                    </a:p>
                    <a:p>
                      <a:pPr marL="1200150" lvl="2" indent="-285750">
                        <a:buFont typeface="Courier New" panose="02070309020205020404" pitchFamily="49" charset="0"/>
                        <a:buChar char="o"/>
                      </a:pPr>
                      <a:r>
                        <a:rPr lang="en-US" sz="1100" baseline="0" dirty="0" smtClean="0"/>
                        <a:t>Restudy BFE grids</a:t>
                      </a:r>
                    </a:p>
                    <a:p>
                      <a:pPr marL="1200150" lvl="2" indent="-285750">
                        <a:buFont typeface="Courier New" panose="02070309020205020404" pitchFamily="49" charset="0"/>
                        <a:buChar char="o"/>
                      </a:pPr>
                      <a:r>
                        <a:rPr lang="en-US" sz="1100" baseline="0" dirty="0" smtClean="0"/>
                        <a:t>A Zone Advisory Flood Heights (AFH) </a:t>
                      </a:r>
                    </a:p>
                    <a:p>
                      <a:pPr marL="742950" lvl="1" indent="-285750">
                        <a:buFont typeface="Wingdings" panose="05000000000000000000" pitchFamily="2" charset="2"/>
                        <a:buChar char="ü"/>
                      </a:pPr>
                      <a:r>
                        <a:rPr lang="en-US" sz="1100" baseline="0" dirty="0" smtClean="0"/>
                        <a:t>Water Depth Grids (HEC-RAS, </a:t>
                      </a:r>
                      <a:r>
                        <a:rPr lang="en-US" sz="1100" baseline="0" dirty="0" err="1" smtClean="0"/>
                        <a:t>Hazus</a:t>
                      </a:r>
                      <a:r>
                        <a:rPr lang="en-US" sz="1100" baseline="0" dirty="0" smtClean="0"/>
                        <a:t>, EQL, USGS Inundation) </a:t>
                      </a:r>
                      <a:r>
                        <a:rPr lang="en-US" sz="1100" i="1" baseline="0" dirty="0" smtClean="0"/>
                        <a:t>(Slides 19-21)</a:t>
                      </a:r>
                    </a:p>
                    <a:p>
                      <a:pPr marL="742950" lvl="1" indent="-285750">
                        <a:buFont typeface="Wingdings" panose="05000000000000000000" pitchFamily="2" charset="2"/>
                        <a:buChar char="ü"/>
                      </a:pPr>
                      <a:r>
                        <a:rPr lang="en-US" sz="1100" baseline="0" dirty="0" smtClean="0"/>
                        <a:t>State/Local Reference Layers </a:t>
                      </a:r>
                    </a:p>
                    <a:p>
                      <a:pPr marL="1200150" lvl="2" indent="-285750">
                        <a:buFont typeface="Courier New" panose="02070309020205020404" pitchFamily="49" charset="0"/>
                        <a:buChar char="o"/>
                      </a:pPr>
                      <a:r>
                        <a:rPr lang="en-US" sz="1100" baseline="0" dirty="0" smtClean="0"/>
                        <a:t>Parcels </a:t>
                      </a:r>
                      <a:r>
                        <a:rPr lang="en-US" sz="1100" i="1" baseline="0" dirty="0" smtClean="0"/>
                        <a:t>(Slides 37– 52) </a:t>
                      </a:r>
                    </a:p>
                    <a:p>
                      <a:pPr marL="1200150" lvl="2" indent="-285750">
                        <a:buFont typeface="Courier New" panose="02070309020205020404" pitchFamily="49" charset="0"/>
                        <a:buChar char="o"/>
                      </a:pPr>
                      <a:r>
                        <a:rPr lang="en-US" sz="1100" baseline="0" dirty="0" smtClean="0"/>
                        <a:t>Addresses</a:t>
                      </a:r>
                    </a:p>
                    <a:p>
                      <a:pPr marL="1200150" lvl="2" indent="-285750">
                        <a:buFont typeface="Courier New" panose="02070309020205020404" pitchFamily="49" charset="0"/>
                        <a:buChar char="o"/>
                      </a:pPr>
                      <a:r>
                        <a:rPr lang="en-US" sz="1100" baseline="0" dirty="0" smtClean="0"/>
                        <a:t>Leaf-Off Imagery</a:t>
                      </a:r>
                    </a:p>
                    <a:p>
                      <a:pPr marL="1200150" lvl="2" indent="-285750">
                        <a:buFont typeface="Courier New" panose="02070309020205020404" pitchFamily="49" charset="0"/>
                        <a:buChar char="o"/>
                      </a:pPr>
                      <a:r>
                        <a:rPr lang="en-US" sz="1100" baseline="0" dirty="0" smtClean="0"/>
                        <a:t>Building Footprints </a:t>
                      </a:r>
                      <a:r>
                        <a:rPr lang="en-US" sz="1100" i="1" baseline="0" dirty="0" smtClean="0"/>
                        <a:t>(Slide 35)</a:t>
                      </a:r>
                    </a:p>
                    <a:p>
                      <a:pPr marL="1200150" lvl="2" indent="-285750">
                        <a:buFont typeface="Courier New" panose="02070309020205020404" pitchFamily="49" charset="0"/>
                        <a:buChar char="o"/>
                      </a:pPr>
                      <a:r>
                        <a:rPr lang="en-US" sz="1100" baseline="0" dirty="0" smtClean="0"/>
                        <a:t>Ground Elevation (Hybrid SAMS-Lidar DEM) </a:t>
                      </a:r>
                      <a:r>
                        <a:rPr lang="en-US" sz="1100" i="1" baseline="0" dirty="0" smtClean="0"/>
                        <a:t>–  (Slide 34)</a:t>
                      </a:r>
                    </a:p>
                    <a:p>
                      <a:pPr marL="742950" lvl="1" indent="-285750">
                        <a:buFont typeface="Wingdings" panose="05000000000000000000" pitchFamily="2" charset="2"/>
                        <a:buChar char="ü"/>
                      </a:pPr>
                      <a:r>
                        <a:rPr lang="en-US" sz="1100" baseline="0" dirty="0" smtClean="0"/>
                        <a:t>External Web Data Services (USGS, WV DOT, WV DEP) – </a:t>
                      </a:r>
                      <a:r>
                        <a:rPr lang="en-US" sz="1100" i="1" baseline="0" dirty="0" smtClean="0"/>
                        <a:t>(Slide 11)</a:t>
                      </a:r>
                    </a:p>
                    <a:p>
                      <a:pPr marL="742950" lvl="1" indent="-285750">
                        <a:buFont typeface="Wingdings" panose="05000000000000000000" pitchFamily="2" charset="2"/>
                        <a:buChar char="ü"/>
                      </a:pPr>
                      <a:r>
                        <a:rPr lang="en-US" sz="1100" baseline="0" dirty="0" smtClean="0"/>
                        <a:t>More base map options (Multi-year imagery, </a:t>
                      </a:r>
                      <a:r>
                        <a:rPr lang="en-US" sz="1100" baseline="0" dirty="0" err="1" smtClean="0"/>
                        <a:t>hillshade</a:t>
                      </a:r>
                      <a:r>
                        <a:rPr lang="en-US" sz="1100" baseline="0" dirty="0" smtClean="0"/>
                        <a:t>, customized topographic, etc.)</a:t>
                      </a:r>
                    </a:p>
                    <a:p>
                      <a:pPr marL="742950" lvl="1" indent="-285750">
                        <a:buFont typeface="Wingdings" panose="05000000000000000000" pitchFamily="2" charset="2"/>
                        <a:buChar char="ü"/>
                      </a:pPr>
                      <a:r>
                        <a:rPr lang="en-US" sz="1100" baseline="0" dirty="0" smtClean="0"/>
                        <a:t>Risk Map Layers (e.g., building exposure, building loss estimates, and loss)</a:t>
                      </a:r>
                      <a:br>
                        <a:rPr lang="en-US" sz="1100" baseline="0" dirty="0" smtClean="0"/>
                      </a:br>
                      <a:r>
                        <a:rPr lang="en-US" sz="1100" i="1" baseline="0" dirty="0" smtClean="0"/>
                        <a:t>(Slides 55-60) </a:t>
                      </a:r>
                    </a:p>
                    <a:p>
                      <a:pPr marL="285750" lvl="0" indent="-285750">
                        <a:buFont typeface="Arial" panose="020B0604020202020204" pitchFamily="34" charset="0"/>
                        <a:buChar char="•"/>
                      </a:pPr>
                      <a:r>
                        <a:rPr lang="en-US" sz="1200" baseline="0" dirty="0" smtClean="0"/>
                        <a:t>3D Flood Visualizations </a:t>
                      </a:r>
                      <a:r>
                        <a:rPr lang="en-US" sz="1200" i="1" baseline="0" dirty="0" smtClean="0"/>
                        <a:t>(Slides 61-64)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51232453"/>
                  </a:ext>
                </a:extLst>
              </a:tr>
            </a:tbl>
          </a:graphicData>
        </a:graphic>
      </p:graphicFrame>
    </p:spTree>
    <p:extLst>
      <p:ext uri="{BB962C8B-B14F-4D97-AF65-F5344CB8AC3E}">
        <p14:creationId xmlns:p14="http://schemas.microsoft.com/office/powerpoint/2010/main" val="31237104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533400" y="6544714"/>
            <a:ext cx="6172200" cy="381000"/>
          </a:xfrm>
        </p:spPr>
        <p:txBody>
          <a:bodyPr>
            <a:normAutofit fontScale="25000" lnSpcReduction="20000"/>
          </a:bodyPr>
          <a:lstStyle/>
          <a:p>
            <a:pPr>
              <a:buNone/>
            </a:pPr>
            <a:r>
              <a:rPr lang="en-US" sz="4800" i="1" dirty="0" smtClean="0">
                <a:solidFill>
                  <a:schemeClr val="tx2">
                    <a:lumMod val="50000"/>
                  </a:schemeClr>
                </a:solidFill>
                <a:latin typeface="Arial" panose="020B0604020202020204" pitchFamily="34" charset="0"/>
                <a:cs typeface="Arial" panose="020B0604020202020204" pitchFamily="34" charset="0"/>
              </a:rPr>
              <a:t>Italics Text </a:t>
            </a:r>
            <a:r>
              <a:rPr lang="en-US" sz="4800" dirty="0" smtClean="0">
                <a:solidFill>
                  <a:schemeClr val="tx2">
                    <a:lumMod val="50000"/>
                  </a:schemeClr>
                </a:solidFill>
                <a:latin typeface="Arial" panose="020B0604020202020204" pitchFamily="34" charset="0"/>
                <a:cs typeface="Arial" panose="020B0604020202020204" pitchFamily="34" charset="0"/>
              </a:rPr>
              <a:t>= To Be Added                    </a:t>
            </a:r>
            <a:r>
              <a:rPr lang="en-US" sz="4800" b="1" dirty="0" smtClean="0">
                <a:solidFill>
                  <a:schemeClr val="tx2">
                    <a:lumMod val="50000"/>
                  </a:schemeClr>
                </a:solidFill>
                <a:latin typeface="Arial" panose="020B0604020202020204" pitchFamily="34" charset="0"/>
                <a:cs typeface="Arial" panose="020B0604020202020204" pitchFamily="34" charset="0"/>
              </a:rPr>
              <a:t>*  </a:t>
            </a:r>
            <a:r>
              <a:rPr lang="en-US" sz="4800" dirty="0" smtClean="0">
                <a:solidFill>
                  <a:schemeClr val="tx2">
                    <a:lumMod val="50000"/>
                  </a:schemeClr>
                </a:solidFill>
                <a:latin typeface="Arial" panose="020B0604020202020204" pitchFamily="34" charset="0"/>
                <a:cs typeface="Arial" panose="020B0604020202020204" pitchFamily="34" charset="0"/>
              </a:rPr>
              <a:t>External Agency Web Map Services</a:t>
            </a:r>
            <a:r>
              <a:rPr lang="en-US" sz="4400" dirty="0" smtClean="0">
                <a:latin typeface="Arial" panose="020B0604020202020204" pitchFamily="34" charset="0"/>
                <a:cs typeface="Arial" panose="020B0604020202020204" pitchFamily="34" charset="0"/>
              </a:rPr>
              <a:t/>
            </a:r>
            <a:br>
              <a:rPr lang="en-US" sz="4400" dirty="0" smtClean="0">
                <a:latin typeface="Arial" panose="020B0604020202020204" pitchFamily="34" charset="0"/>
                <a:cs typeface="Arial" panose="020B0604020202020204" pitchFamily="34" charset="0"/>
              </a:rPr>
            </a:br>
            <a:endParaRPr lang="en-US" sz="4400" dirty="0" smtClean="0">
              <a:latin typeface="Arial" panose="020B0604020202020204" pitchFamily="34" charset="0"/>
              <a:cs typeface="Arial" panose="020B0604020202020204" pitchFamily="34" charset="0"/>
            </a:endParaRPr>
          </a:p>
        </p:txBody>
      </p:sp>
      <p:sp>
        <p:nvSpPr>
          <p:cNvPr id="5" name="Title 1"/>
          <p:cNvSpPr txBox="1">
            <a:spLocks/>
          </p:cNvSpPr>
          <p:nvPr/>
        </p:nvSpPr>
        <p:spPr>
          <a:xfrm>
            <a:off x="0" y="1"/>
            <a:ext cx="9144000" cy="8381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WV Flood Tool Layers</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784735355"/>
              </p:ext>
            </p:extLst>
          </p:nvPr>
        </p:nvGraphicFramePr>
        <p:xfrm>
          <a:off x="380999" y="891540"/>
          <a:ext cx="8382001" cy="5599834"/>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3733800">
                  <a:extLst>
                    <a:ext uri="{9D8B030D-6E8A-4147-A177-3AD203B41FA5}">
                      <a16:colId xmlns:a16="http://schemas.microsoft.com/office/drawing/2014/main" val="20000"/>
                    </a:ext>
                  </a:extLst>
                </a:gridCol>
                <a:gridCol w="1406106">
                  <a:extLst>
                    <a:ext uri="{9D8B030D-6E8A-4147-A177-3AD203B41FA5}">
                      <a16:colId xmlns:a16="http://schemas.microsoft.com/office/drawing/2014/main" val="20001"/>
                    </a:ext>
                  </a:extLst>
                </a:gridCol>
                <a:gridCol w="1489494">
                  <a:extLst>
                    <a:ext uri="{9D8B030D-6E8A-4147-A177-3AD203B41FA5}">
                      <a16:colId xmlns:a16="http://schemas.microsoft.com/office/drawing/2014/main" val="20002"/>
                    </a:ext>
                  </a:extLst>
                </a:gridCol>
                <a:gridCol w="1752601">
                  <a:extLst>
                    <a:ext uri="{9D8B030D-6E8A-4147-A177-3AD203B41FA5}">
                      <a16:colId xmlns:a16="http://schemas.microsoft.com/office/drawing/2014/main" val="20003"/>
                    </a:ext>
                  </a:extLst>
                </a:gridCol>
              </a:tblGrid>
              <a:tr h="609600">
                <a:tc>
                  <a:txBody>
                    <a:bodyPr/>
                    <a:lstStyle/>
                    <a:p>
                      <a:r>
                        <a:rPr lang="en-US" sz="1600" dirty="0" smtClean="0"/>
                        <a:t>FLOOD LAYERS</a:t>
                      </a:r>
                      <a:endParaRPr lang="en-US" sz="1600" i="0" dirty="0"/>
                    </a:p>
                  </a:txBody>
                  <a:tcPr/>
                </a:tc>
                <a:tc>
                  <a:txBody>
                    <a:bodyPr/>
                    <a:lstStyle/>
                    <a:p>
                      <a:pPr algn="ctr"/>
                      <a:r>
                        <a:rPr lang="en-US" sz="1600" dirty="0" smtClean="0"/>
                        <a:t>Public View</a:t>
                      </a:r>
                      <a:br>
                        <a:rPr lang="en-US" sz="1600" dirty="0" smtClean="0"/>
                      </a:br>
                      <a:r>
                        <a:rPr lang="en-US" sz="1400" i="1" dirty="0" smtClean="0">
                          <a:solidFill>
                            <a:schemeClr val="tx2">
                              <a:lumMod val="50000"/>
                            </a:schemeClr>
                          </a:solidFill>
                        </a:rPr>
                        <a:t>for</a:t>
                      </a:r>
                      <a:r>
                        <a:rPr lang="en-US" sz="1400" i="1" baseline="0" dirty="0" smtClean="0">
                          <a:solidFill>
                            <a:schemeClr val="tx2">
                              <a:lumMod val="50000"/>
                            </a:schemeClr>
                          </a:solidFill>
                        </a:rPr>
                        <a:t> general public</a:t>
                      </a:r>
                      <a:endParaRPr lang="en-US" sz="1400" i="1" dirty="0">
                        <a:solidFill>
                          <a:schemeClr val="tx2">
                            <a:lumMod val="50000"/>
                          </a:schemeClr>
                        </a:solidFill>
                      </a:endParaRPr>
                    </a:p>
                  </a:txBody>
                  <a:tcPr/>
                </a:tc>
                <a:tc>
                  <a:txBody>
                    <a:bodyPr/>
                    <a:lstStyle/>
                    <a:p>
                      <a:pPr algn="ctr"/>
                      <a:r>
                        <a:rPr lang="en-US" sz="1600" dirty="0" smtClean="0"/>
                        <a:t>Expert View </a:t>
                      </a:r>
                    </a:p>
                    <a:p>
                      <a:pPr algn="ctr"/>
                      <a:r>
                        <a:rPr lang="en-US" sz="1400" i="1" dirty="0" smtClean="0">
                          <a:solidFill>
                            <a:schemeClr val="tx2">
                              <a:lumMod val="50000"/>
                            </a:schemeClr>
                          </a:solidFill>
                        </a:rPr>
                        <a:t>for</a:t>
                      </a:r>
                      <a:r>
                        <a:rPr lang="en-US" sz="1400" i="1" baseline="0" dirty="0" smtClean="0">
                          <a:solidFill>
                            <a:schemeClr val="tx2">
                              <a:lumMod val="50000"/>
                            </a:schemeClr>
                          </a:solidFill>
                        </a:rPr>
                        <a:t> floodplain  managers</a:t>
                      </a:r>
                      <a:endParaRPr lang="en-US" sz="1400" dirty="0"/>
                    </a:p>
                  </a:txBody>
                  <a:tcPr/>
                </a:tc>
                <a:tc>
                  <a:txBody>
                    <a:bodyPr/>
                    <a:lstStyle/>
                    <a:p>
                      <a:pPr algn="ctr"/>
                      <a:r>
                        <a:rPr lang="en-US" sz="1600" dirty="0" err="1" smtClean="0"/>
                        <a:t>RiskMAP</a:t>
                      </a:r>
                      <a:r>
                        <a:rPr lang="en-US" sz="1600" dirty="0" smtClean="0"/>
                        <a:t> View</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i="1" dirty="0" smtClean="0">
                          <a:solidFill>
                            <a:schemeClr val="tx2">
                              <a:lumMod val="50000"/>
                            </a:schemeClr>
                          </a:solidFill>
                        </a:rPr>
                        <a:t>for</a:t>
                      </a:r>
                      <a:r>
                        <a:rPr lang="en-US" sz="1400" i="1" baseline="0" dirty="0" smtClean="0">
                          <a:solidFill>
                            <a:schemeClr val="tx2">
                              <a:lumMod val="50000"/>
                            </a:schemeClr>
                          </a:solidFill>
                        </a:rPr>
                        <a:t> flood risk reduction efforts</a:t>
                      </a:r>
                      <a:endParaRPr lang="en-US" sz="1400" dirty="0"/>
                    </a:p>
                  </a:txBody>
                  <a:tcPr/>
                </a:tc>
                <a:extLst>
                  <a:ext uri="{0D108BD9-81ED-4DB2-BD59-A6C34878D82A}">
                    <a16:rowId xmlns:a16="http://schemas.microsoft.com/office/drawing/2014/main" val="10000"/>
                  </a:ext>
                </a:extLst>
              </a:tr>
              <a:tr h="1905000">
                <a:tc>
                  <a:txBody>
                    <a:bodyPr/>
                    <a:lstStyle/>
                    <a:p>
                      <a:r>
                        <a:rPr lang="en-US" sz="1600" b="1" dirty="0" smtClean="0"/>
                        <a:t>Flood Hazard Layers</a:t>
                      </a:r>
                    </a:p>
                    <a:p>
                      <a:pPr lvl="0">
                        <a:buFont typeface="Arial" pitchFamily="34" charset="0"/>
                        <a:buChar char="•"/>
                      </a:pPr>
                      <a:r>
                        <a:rPr lang="en-US" sz="1400" baseline="0" dirty="0" smtClean="0"/>
                        <a:t>  Flood Hazard Zones (9 status conditions)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baseline="0" dirty="0" smtClean="0"/>
                        <a:t>  Panel Index (link to FEMA issued map)</a:t>
                      </a:r>
                    </a:p>
                    <a:p>
                      <a:pPr lvl="0">
                        <a:buFont typeface="Arial" pitchFamily="34" charset="0"/>
                        <a:buChar char="•"/>
                      </a:pPr>
                      <a:r>
                        <a:rPr lang="en-US" sz="1400" baseline="0" dirty="0" smtClean="0"/>
                        <a:t>  X-Sections / BFE’s</a:t>
                      </a:r>
                    </a:p>
                    <a:p>
                      <a:pPr lvl="0">
                        <a:buFont typeface="Arial" pitchFamily="34" charset="0"/>
                        <a:buChar char="•"/>
                      </a:pPr>
                      <a:r>
                        <a:rPr lang="en-US" sz="1400" i="0" baseline="0" dirty="0" smtClean="0"/>
                        <a:t>  LOMAs / LOMRs*</a:t>
                      </a:r>
                    </a:p>
                    <a:p>
                      <a:pPr lvl="0">
                        <a:buFont typeface="Arial" pitchFamily="34" charset="0"/>
                        <a:buChar char="•"/>
                      </a:pPr>
                      <a:r>
                        <a:rPr lang="en-US" sz="1400" i="0" baseline="0" dirty="0" smtClean="0"/>
                        <a:t>  Structures, Levees, Mile Markers*</a:t>
                      </a:r>
                    </a:p>
                    <a:p>
                      <a:pPr lvl="0">
                        <a:buFont typeface="Arial" pitchFamily="34" charset="0"/>
                        <a:buChar char="•"/>
                      </a:pPr>
                      <a:r>
                        <a:rPr lang="en-US" sz="1400" baseline="0" dirty="0" smtClean="0"/>
                        <a:t>  </a:t>
                      </a:r>
                      <a:r>
                        <a:rPr lang="en-US" sz="1400" i="1" baseline="0" dirty="0" smtClean="0"/>
                        <a:t>Updated Floodplain Boundaries</a:t>
                      </a:r>
                    </a:p>
                    <a:p>
                      <a:pPr lvl="0">
                        <a:buFont typeface="Arial" pitchFamily="34" charset="0"/>
                        <a:buChar char="•"/>
                      </a:pPr>
                      <a:r>
                        <a:rPr lang="en-US" sz="1400" baseline="0" dirty="0" smtClean="0"/>
                        <a:t>  Flood Height Values (</a:t>
                      </a:r>
                      <a:r>
                        <a:rPr lang="en-US" sz="1400" i="1" baseline="0" dirty="0" smtClean="0"/>
                        <a:t>BFE</a:t>
                      </a:r>
                      <a:r>
                        <a:rPr lang="en-US" sz="1400" baseline="0" dirty="0" smtClean="0"/>
                        <a:t> and AFH)</a:t>
                      </a:r>
                    </a:p>
                    <a:p>
                      <a:pPr lvl="0">
                        <a:buFont typeface="Arial" pitchFamily="34" charset="0"/>
                        <a:buChar char="•"/>
                      </a:pPr>
                      <a:r>
                        <a:rPr lang="en-US" sz="1400" baseline="0" dirty="0" smtClean="0"/>
                        <a:t>  </a:t>
                      </a:r>
                      <a:r>
                        <a:rPr lang="en-US" sz="1400" i="1" baseline="0" dirty="0" smtClean="0"/>
                        <a:t>Political Areas/CRS Communities</a:t>
                      </a:r>
                      <a:endParaRPr lang="en-US" sz="1600" i="1" dirty="0"/>
                    </a:p>
                  </a:txBody>
                  <a:tcPr/>
                </a:tc>
                <a:tc>
                  <a:txBody>
                    <a:bodyPr/>
                    <a:lstStyle/>
                    <a:p>
                      <a:pPr algn="ctr"/>
                      <a:endParaRPr lang="en-US" sz="1400" dirty="0" smtClean="0"/>
                    </a:p>
                    <a:p>
                      <a:pPr algn="ctr"/>
                      <a:r>
                        <a:rPr lang="en-US" sz="1400" dirty="0" smtClean="0"/>
                        <a:t>Yes</a:t>
                      </a:r>
                    </a:p>
                    <a:p>
                      <a:pPr algn="ctr"/>
                      <a:r>
                        <a:rPr lang="en-US" sz="1400" dirty="0" smtClean="0"/>
                        <a:t>Yes</a:t>
                      </a:r>
                    </a:p>
                    <a:p>
                      <a:pPr algn="ctr"/>
                      <a:r>
                        <a:rPr lang="en-US" sz="1400" dirty="0" smtClean="0"/>
                        <a:t>No</a:t>
                      </a:r>
                    </a:p>
                    <a:p>
                      <a:pPr algn="ctr"/>
                      <a:r>
                        <a:rPr lang="en-US" sz="1400" dirty="0" smtClean="0"/>
                        <a:t>No</a:t>
                      </a:r>
                      <a:br>
                        <a:rPr lang="en-US" sz="1400" dirty="0" smtClean="0"/>
                      </a:br>
                      <a:r>
                        <a:rPr lang="en-US" sz="1400" dirty="0" smtClean="0"/>
                        <a:t>No</a:t>
                      </a:r>
                    </a:p>
                    <a:p>
                      <a:pPr algn="ctr"/>
                      <a:r>
                        <a:rPr lang="en-US" sz="1400" dirty="0" smtClean="0"/>
                        <a:t>No</a:t>
                      </a:r>
                      <a:endParaRPr lang="en-US" sz="1400" dirty="0"/>
                    </a:p>
                    <a:p>
                      <a:pPr algn="ctr"/>
                      <a:r>
                        <a:rPr lang="en-US" sz="1400" dirty="0" smtClean="0"/>
                        <a:t>No</a:t>
                      </a:r>
                    </a:p>
                    <a:p>
                      <a:pPr algn="ctr"/>
                      <a:r>
                        <a:rPr lang="en-US" sz="1400" i="1" dirty="0" smtClean="0"/>
                        <a:t>Yes</a:t>
                      </a:r>
                    </a:p>
                  </a:txBody>
                  <a:tcPr/>
                </a:tc>
                <a:tc>
                  <a:txBody>
                    <a:bodyPr/>
                    <a:lstStyle/>
                    <a:p>
                      <a:pPr algn="ctr"/>
                      <a:endParaRPr lang="en-US" sz="1400" dirty="0" smtClean="0"/>
                    </a:p>
                    <a:p>
                      <a:pPr algn="ctr"/>
                      <a:r>
                        <a:rPr lang="en-US" sz="1400" dirty="0" smtClean="0"/>
                        <a:t>Yes</a:t>
                      </a:r>
                    </a:p>
                    <a:p>
                      <a:pPr algn="ctr"/>
                      <a:r>
                        <a:rPr lang="en-US" sz="1400" dirty="0" smtClean="0"/>
                        <a:t>Yes</a:t>
                      </a:r>
                    </a:p>
                    <a:p>
                      <a:pPr algn="ctr"/>
                      <a:r>
                        <a:rPr lang="en-US" sz="1400" dirty="0" smtClean="0"/>
                        <a:t>Yes</a:t>
                      </a:r>
                    </a:p>
                    <a:p>
                      <a:pPr algn="ctr"/>
                      <a:r>
                        <a:rPr lang="en-US" sz="1400" dirty="0" smtClean="0"/>
                        <a:t>Yes</a:t>
                      </a:r>
                    </a:p>
                    <a:p>
                      <a:pPr algn="ctr"/>
                      <a:r>
                        <a:rPr lang="en-US" sz="1400" dirty="0" smtClean="0"/>
                        <a:t>Yes</a:t>
                      </a:r>
                    </a:p>
                    <a:p>
                      <a:pPr algn="ctr"/>
                      <a:r>
                        <a:rPr lang="en-US" sz="1400" i="1" dirty="0" smtClean="0"/>
                        <a:t>Yes</a:t>
                      </a:r>
                    </a:p>
                    <a:p>
                      <a:pPr algn="ctr"/>
                      <a:r>
                        <a:rPr lang="en-US" sz="1400" dirty="0" smtClean="0"/>
                        <a:t>Yes</a:t>
                      </a:r>
                    </a:p>
                    <a:p>
                      <a:pPr algn="ctr"/>
                      <a:r>
                        <a:rPr lang="en-US" sz="1400" i="1" dirty="0" smtClean="0"/>
                        <a:t>Yes</a:t>
                      </a:r>
                      <a:endParaRPr lang="en-US" sz="1400" i="1" dirty="0"/>
                    </a:p>
                  </a:txBody>
                  <a:tcPr/>
                </a:tc>
                <a:tc>
                  <a:txBody>
                    <a:bodyPr/>
                    <a:lstStyle/>
                    <a:p>
                      <a:pPr algn="ctr"/>
                      <a:endParaRPr lang="en-US" sz="1600" dirty="0" smtClean="0"/>
                    </a:p>
                    <a:p>
                      <a:pPr algn="ctr"/>
                      <a:r>
                        <a:rPr lang="en-US" sz="1400" dirty="0" smtClean="0"/>
                        <a:t>Yes</a:t>
                      </a:r>
                    </a:p>
                    <a:p>
                      <a:pPr algn="ctr"/>
                      <a:r>
                        <a:rPr lang="en-US" sz="1400" dirty="0" smtClean="0"/>
                        <a:t>Yes</a:t>
                      </a:r>
                    </a:p>
                    <a:p>
                      <a:pPr algn="ctr"/>
                      <a:r>
                        <a:rPr lang="en-US" sz="1400" i="1" dirty="0" smtClean="0"/>
                        <a:t>Yes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smtClean="0"/>
                        <a:t>Yes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smtClean="0"/>
                        <a:t>Yes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smtClean="0"/>
                        <a:t>Yes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0" dirty="0" smtClean="0"/>
                        <a:t>Yes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dirty="0" smtClean="0"/>
                        <a:t>Yes</a:t>
                      </a:r>
                      <a:endParaRPr lang="en-US" sz="1600" i="1" dirty="0"/>
                    </a:p>
                  </a:txBody>
                  <a:tcPr/>
                </a:tc>
                <a:extLst>
                  <a:ext uri="{0D108BD9-81ED-4DB2-BD59-A6C34878D82A}">
                    <a16:rowId xmlns:a16="http://schemas.microsoft.com/office/drawing/2014/main" val="10001"/>
                  </a:ext>
                </a:extLst>
              </a:tr>
              <a:tr h="59011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t>Flood Risk</a:t>
                      </a:r>
                    </a:p>
                    <a:p>
                      <a:pPr lvl="0">
                        <a:buFont typeface="Arial" pitchFamily="34" charset="0"/>
                        <a:buChar char="•"/>
                      </a:pPr>
                      <a:r>
                        <a:rPr lang="en-US" sz="1400" baseline="0" dirty="0" smtClean="0"/>
                        <a:t>  Flood Water Depths (HEC-RAS models)</a:t>
                      </a:r>
                    </a:p>
                    <a:p>
                      <a:pPr lvl="0">
                        <a:buFont typeface="Arial" pitchFamily="34" charset="0"/>
                        <a:buChar char="•"/>
                      </a:pPr>
                      <a:r>
                        <a:rPr lang="en-US" sz="1400" baseline="0" dirty="0" smtClean="0"/>
                        <a:t>  Other Water Depths (USGS HWM, </a:t>
                      </a:r>
                      <a:r>
                        <a:rPr lang="en-US" sz="1400" baseline="0" dirty="0" err="1" smtClean="0"/>
                        <a:t>Hazus</a:t>
                      </a:r>
                      <a:r>
                        <a:rPr lang="en-US" sz="1400" baseline="0" dirty="0" smtClean="0"/>
                        <a:t>, EQL) </a:t>
                      </a:r>
                    </a:p>
                    <a:p>
                      <a:pPr lvl="0">
                        <a:buFont typeface="Arial" pitchFamily="34" charset="0"/>
                        <a:buChar char="•"/>
                      </a:pPr>
                      <a:r>
                        <a:rPr lang="en-US" sz="1400" baseline="0" dirty="0" smtClean="0"/>
                        <a:t>  </a:t>
                      </a:r>
                      <a:r>
                        <a:rPr lang="en-US" sz="1400" i="0" baseline="0" dirty="0" smtClean="0"/>
                        <a:t>Historical High-Water Marks (points) </a:t>
                      </a:r>
                    </a:p>
                    <a:p>
                      <a:pPr lvl="0">
                        <a:buFont typeface="Arial" pitchFamily="34" charset="0"/>
                        <a:buChar char="•"/>
                      </a:pPr>
                      <a:r>
                        <a:rPr lang="en-US" sz="1400" baseline="0" dirty="0" smtClean="0"/>
                        <a:t>  </a:t>
                      </a:r>
                      <a:r>
                        <a:rPr lang="en-US" sz="1400" i="1" baseline="0" dirty="0" smtClean="0"/>
                        <a:t>Site-Specific Flood Risk Assessment Data</a:t>
                      </a:r>
                    </a:p>
                    <a:p>
                      <a:pPr lvl="0">
                        <a:buFont typeface="Arial" pitchFamily="34" charset="0"/>
                        <a:buChar char="•"/>
                      </a:pPr>
                      <a:r>
                        <a:rPr lang="en-US" sz="1400" baseline="0" dirty="0" smtClean="0"/>
                        <a:t>  </a:t>
                      </a:r>
                      <a:r>
                        <a:rPr lang="en-US" sz="1400" i="1" baseline="0" dirty="0" smtClean="0"/>
                        <a:t>Historical Flood/Dam/Levee Inundation Maps</a:t>
                      </a:r>
                    </a:p>
                    <a:p>
                      <a:pPr lvl="0" algn="l">
                        <a:buFont typeface="Arial" pitchFamily="34" charset="0"/>
                        <a:buChar char="•"/>
                      </a:pPr>
                      <a:r>
                        <a:rPr lang="en-US" sz="1400" i="1" baseline="0" dirty="0" smtClean="0"/>
                        <a:t>  Flood Elevation Certificates (Putnam Co. Pilot)</a:t>
                      </a:r>
                      <a:endParaRPr lang="en-US" sz="1600" i="0" dirty="0"/>
                    </a:p>
                  </a:txBody>
                  <a:tcPr/>
                </a:tc>
                <a:tc>
                  <a:txBody>
                    <a:bodyPr/>
                    <a:lstStyle/>
                    <a:p>
                      <a:pPr algn="ctr"/>
                      <a:endParaRPr lang="en-US" sz="1400" dirty="0" smtClean="0"/>
                    </a:p>
                    <a:p>
                      <a:pPr algn="ctr"/>
                      <a:r>
                        <a:rPr lang="en-US" sz="1400" dirty="0" smtClean="0"/>
                        <a:t>No</a:t>
                      </a:r>
                    </a:p>
                    <a:p>
                      <a:pPr algn="ctr"/>
                      <a:r>
                        <a:rPr lang="en-US" sz="1400" dirty="0" smtClean="0"/>
                        <a:t>No</a:t>
                      </a:r>
                    </a:p>
                    <a:p>
                      <a:pPr algn="ctr"/>
                      <a:r>
                        <a:rPr lang="en-US" sz="1400" dirty="0" smtClean="0"/>
                        <a:t>No</a:t>
                      </a:r>
                    </a:p>
                    <a:p>
                      <a:pPr algn="ctr"/>
                      <a:r>
                        <a:rPr lang="en-US" sz="1400" dirty="0" smtClean="0"/>
                        <a:t>No</a:t>
                      </a:r>
                    </a:p>
                    <a:p>
                      <a:pPr algn="ctr"/>
                      <a:r>
                        <a:rPr lang="en-US" sz="1400" dirty="0" smtClean="0"/>
                        <a:t>No</a:t>
                      </a:r>
                    </a:p>
                    <a:p>
                      <a:pPr algn="ctr"/>
                      <a:r>
                        <a:rPr lang="en-US" sz="1400" dirty="0" smtClean="0"/>
                        <a:t>No</a:t>
                      </a:r>
                      <a:endParaRPr lang="en-US" sz="1400" dirty="0"/>
                    </a:p>
                  </a:txBody>
                  <a:tcPr/>
                </a:tc>
                <a:tc>
                  <a:txBody>
                    <a:bodyPr/>
                    <a:lstStyle/>
                    <a:p>
                      <a:pPr algn="ctr"/>
                      <a:endParaRPr lang="en-US" sz="1400" dirty="0" smtClean="0"/>
                    </a:p>
                    <a:p>
                      <a:pPr algn="ctr"/>
                      <a:r>
                        <a:rPr lang="en-US" sz="1400" dirty="0" smtClean="0"/>
                        <a:t>Yes</a:t>
                      </a:r>
                    </a:p>
                    <a:p>
                      <a:pPr algn="ctr"/>
                      <a:r>
                        <a:rPr lang="en-US" sz="1400" dirty="0" smtClean="0"/>
                        <a:t>No</a:t>
                      </a:r>
                    </a:p>
                    <a:p>
                      <a:pPr algn="ctr"/>
                      <a:r>
                        <a:rPr lang="en-US" sz="1400" dirty="0" smtClean="0"/>
                        <a:t>No</a:t>
                      </a:r>
                    </a:p>
                    <a:p>
                      <a:pPr algn="ctr"/>
                      <a:r>
                        <a:rPr lang="en-US" sz="1400" dirty="0" smtClean="0"/>
                        <a:t>No</a:t>
                      </a:r>
                    </a:p>
                    <a:p>
                      <a:pPr algn="ctr"/>
                      <a:r>
                        <a:rPr lang="en-US" sz="1400" dirty="0" smtClean="0"/>
                        <a:t>No</a:t>
                      </a:r>
                    </a:p>
                    <a:p>
                      <a:pPr algn="ctr"/>
                      <a:r>
                        <a:rPr lang="en-US" sz="1400" i="1" dirty="0" smtClean="0"/>
                        <a:t>Yes</a:t>
                      </a:r>
                      <a:endParaRPr lang="en-US" sz="1400" i="1" dirty="0"/>
                    </a:p>
                  </a:txBody>
                  <a:tcPr/>
                </a:tc>
                <a:tc>
                  <a:txBody>
                    <a:bodyPr/>
                    <a:lstStyle/>
                    <a:p>
                      <a:pPr algn="ctr"/>
                      <a:endParaRPr lang="en-US" sz="1400" dirty="0" smtClean="0"/>
                    </a:p>
                    <a:p>
                      <a:pPr algn="ctr"/>
                      <a:r>
                        <a:rPr lang="en-US" sz="1400" dirty="0" smtClean="0"/>
                        <a:t>Yes</a:t>
                      </a:r>
                    </a:p>
                    <a:p>
                      <a:pPr algn="ctr"/>
                      <a:r>
                        <a:rPr lang="en-US" sz="1400" dirty="0" smtClean="0"/>
                        <a:t>Yes</a:t>
                      </a:r>
                    </a:p>
                    <a:p>
                      <a:pPr algn="ctr"/>
                      <a:r>
                        <a:rPr lang="en-US" sz="1400" dirty="0" smtClean="0"/>
                        <a:t>Yes</a:t>
                      </a:r>
                    </a:p>
                    <a:p>
                      <a:pPr algn="ctr"/>
                      <a:r>
                        <a:rPr lang="en-US" sz="1400" i="1" dirty="0" smtClean="0"/>
                        <a:t>Yes</a:t>
                      </a:r>
                    </a:p>
                    <a:p>
                      <a:pPr algn="ctr"/>
                      <a:r>
                        <a:rPr lang="en-US" sz="1400" i="1" dirty="0" smtClean="0"/>
                        <a:t>Yes</a:t>
                      </a:r>
                    </a:p>
                    <a:p>
                      <a:pPr algn="ctr"/>
                      <a:r>
                        <a:rPr lang="en-US" sz="1400" i="1" dirty="0" smtClean="0"/>
                        <a:t>Yes</a:t>
                      </a:r>
                      <a:endParaRPr lang="en-US" sz="1400" i="1" dirty="0"/>
                    </a:p>
                  </a:txBody>
                  <a:tcPr/>
                </a:tc>
                <a:extLst>
                  <a:ext uri="{0D108BD9-81ED-4DB2-BD59-A6C34878D82A}">
                    <a16:rowId xmlns:a16="http://schemas.microsoft.com/office/drawing/2014/main" val="2608970644"/>
                  </a:ext>
                </a:extLst>
              </a:tr>
              <a:tr h="59011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t>Property Mitigation</a:t>
                      </a:r>
                    </a:p>
                    <a:p>
                      <a:pPr lvl="0">
                        <a:buFont typeface="Arial" pitchFamily="34" charset="0"/>
                        <a:buChar char="•"/>
                      </a:pPr>
                      <a:r>
                        <a:rPr lang="en-US" sz="1400" baseline="0" dirty="0" smtClean="0"/>
                        <a:t>  </a:t>
                      </a:r>
                      <a:r>
                        <a:rPr lang="en-US" sz="1400" kern="1200" dirty="0" smtClean="0">
                          <a:solidFill>
                            <a:schemeClr val="dk1"/>
                          </a:solidFill>
                          <a:latin typeface="+mn-lt"/>
                          <a:ea typeface="+mn-ea"/>
                          <a:cs typeface="+mn-cs"/>
                        </a:rPr>
                        <a:t>Mitigated Structures/Buyout Properties</a:t>
                      </a:r>
                      <a:endParaRPr lang="en-US" sz="1400" baseline="0" dirty="0" smtClean="0"/>
                    </a:p>
                  </a:txBody>
                  <a:tcPr/>
                </a:tc>
                <a:tc>
                  <a:txBody>
                    <a:bodyPr/>
                    <a:lstStyle/>
                    <a:p>
                      <a:pPr algn="ctr"/>
                      <a:endParaRPr lang="en-US" sz="1400" dirty="0" smtClean="0"/>
                    </a:p>
                    <a:p>
                      <a:pPr algn="ctr"/>
                      <a:r>
                        <a:rPr lang="en-US" sz="1400" dirty="0" smtClean="0"/>
                        <a:t>No</a:t>
                      </a:r>
                      <a:endParaRPr lang="en-US" sz="1400" dirty="0"/>
                    </a:p>
                  </a:txBody>
                  <a:tcPr/>
                </a:tc>
                <a:tc>
                  <a:txBody>
                    <a:bodyPr/>
                    <a:lstStyle/>
                    <a:p>
                      <a:pPr algn="ctr"/>
                      <a:endParaRPr lang="en-US" sz="1400" dirty="0" smtClean="0"/>
                    </a:p>
                    <a:p>
                      <a:pPr algn="ctr"/>
                      <a:r>
                        <a:rPr lang="en-US" sz="1400" dirty="0" smtClean="0"/>
                        <a:t>Yes</a:t>
                      </a:r>
                      <a:endParaRPr lang="en-US" sz="1400" dirty="0"/>
                    </a:p>
                  </a:txBody>
                  <a:tcPr/>
                </a:tc>
                <a:tc>
                  <a:txBody>
                    <a:bodyPr/>
                    <a:lstStyle/>
                    <a:p>
                      <a:pPr algn="ctr"/>
                      <a:endParaRPr lang="en-US" sz="1400" dirty="0" smtClean="0"/>
                    </a:p>
                    <a:p>
                      <a:pPr algn="ctr"/>
                      <a:r>
                        <a:rPr lang="en-US" sz="1400" dirty="0" smtClean="0"/>
                        <a:t>Yes</a:t>
                      </a:r>
                      <a:endParaRPr lang="en-US" sz="1400" dirty="0"/>
                    </a:p>
                  </a:txBody>
                  <a:tcPr/>
                </a:tc>
                <a:extLst>
                  <a:ext uri="{0D108BD9-81ED-4DB2-BD59-A6C34878D82A}">
                    <a16:rowId xmlns:a16="http://schemas.microsoft.com/office/drawing/2014/main" val="10002"/>
                  </a:ext>
                </a:extLst>
              </a:tr>
              <a:tr h="59011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t>Flood Prediction</a:t>
                      </a:r>
                    </a:p>
                    <a:p>
                      <a:pPr lvl="0">
                        <a:buFont typeface="Arial" pitchFamily="34" charset="0"/>
                        <a:buChar char="•"/>
                      </a:pPr>
                      <a:r>
                        <a:rPr lang="en-US" sz="1400" i="0" baseline="0" dirty="0" smtClean="0"/>
                        <a:t> USGS </a:t>
                      </a:r>
                      <a:r>
                        <a:rPr lang="en-US" sz="1400" i="0" kern="1200" dirty="0" smtClean="0">
                          <a:solidFill>
                            <a:schemeClr val="dk1"/>
                          </a:solidFill>
                          <a:latin typeface="+mn-lt"/>
                          <a:ea typeface="+mn-ea"/>
                          <a:cs typeface="+mn-cs"/>
                        </a:rPr>
                        <a:t>Real-Time Stream Gages*</a:t>
                      </a:r>
                    </a:p>
                  </a:txBody>
                  <a:tcPr/>
                </a:tc>
                <a:tc>
                  <a:txBody>
                    <a:bodyPr/>
                    <a:lstStyle/>
                    <a:p>
                      <a:pPr algn="ctr"/>
                      <a:endParaRPr lang="en-US" sz="1400" dirty="0" smtClean="0"/>
                    </a:p>
                    <a:p>
                      <a:pPr algn="ctr"/>
                      <a:r>
                        <a:rPr lang="en-US" sz="1400" dirty="0" smtClean="0"/>
                        <a:t>No</a:t>
                      </a:r>
                      <a:endParaRPr lang="en-US" sz="1400" dirty="0"/>
                    </a:p>
                  </a:txBody>
                  <a:tcPr/>
                </a:tc>
                <a:tc>
                  <a:txBody>
                    <a:bodyPr/>
                    <a:lstStyle/>
                    <a:p>
                      <a:pPr algn="ctr"/>
                      <a:endParaRPr lang="en-US" sz="1400" dirty="0" smtClean="0"/>
                    </a:p>
                    <a:p>
                      <a:pPr algn="ctr"/>
                      <a:r>
                        <a:rPr lang="en-US" sz="1400" dirty="0" smtClean="0"/>
                        <a:t>Yes</a:t>
                      </a:r>
                      <a:endParaRPr lang="en-US" sz="1400" dirty="0"/>
                    </a:p>
                  </a:txBody>
                  <a:tcPr/>
                </a:tc>
                <a:tc>
                  <a:txBody>
                    <a:bodyPr/>
                    <a:lstStyle/>
                    <a:p>
                      <a:pPr algn="ctr"/>
                      <a:endParaRPr lang="en-US" sz="1400" dirty="0" smtClean="0"/>
                    </a:p>
                    <a:p>
                      <a:pPr algn="ctr"/>
                      <a:r>
                        <a:rPr lang="en-US" sz="1400" i="0" dirty="0" smtClean="0"/>
                        <a:t>Yes</a:t>
                      </a:r>
                      <a:endParaRPr lang="en-US" sz="1400" i="0" dirty="0"/>
                    </a:p>
                  </a:txBody>
                  <a:tcPr/>
                </a:tc>
                <a:extLst>
                  <a:ext uri="{0D108BD9-81ED-4DB2-BD59-A6C34878D82A}">
                    <a16:rowId xmlns:a16="http://schemas.microsoft.com/office/drawing/2014/main" val="4172957063"/>
                  </a:ext>
                </a:extLst>
              </a:tr>
            </a:tbl>
          </a:graphicData>
        </a:graphic>
      </p:graphicFrame>
    </p:spTree>
    <p:extLst>
      <p:ext uri="{BB962C8B-B14F-4D97-AF65-F5344CB8AC3E}">
        <p14:creationId xmlns:p14="http://schemas.microsoft.com/office/powerpoint/2010/main" val="25630040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WV Flood Tool Updates Planned </a:t>
            </a:r>
            <a:endParaRPr lang="en-US"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idx="1"/>
          </p:nvPr>
        </p:nvSpPr>
        <p:spPr>
          <a:xfrm>
            <a:off x="457200" y="1203067"/>
            <a:ext cx="8382000" cy="4816733"/>
          </a:xfrm>
          <a:solidFill>
            <a:schemeClr val="accent1">
              <a:lumMod val="20000"/>
              <a:lumOff val="80000"/>
            </a:schemeClr>
          </a:solidFill>
        </p:spPr>
        <p:txBody>
          <a:bodyPr>
            <a:normAutofit lnSpcReduction="10000"/>
          </a:bodyPr>
          <a:lstStyle/>
          <a:p>
            <a:r>
              <a:rPr lang="en-US" sz="4400" dirty="0" smtClean="0"/>
              <a:t>Data </a:t>
            </a:r>
            <a:r>
              <a:rPr lang="en-US" sz="4400" dirty="0"/>
              <a:t>Layer Development for WV Flood Tool</a:t>
            </a:r>
          </a:p>
          <a:p>
            <a:pPr lvl="1"/>
            <a:r>
              <a:rPr lang="en-US" sz="3000" dirty="0"/>
              <a:t>Addition and enhancements of flood data layers (e.g., BFE </a:t>
            </a:r>
            <a:r>
              <a:rPr lang="en-US" sz="3000" dirty="0" smtClean="0"/>
              <a:t>Flood </a:t>
            </a:r>
            <a:r>
              <a:rPr lang="en-US" sz="3000" dirty="0"/>
              <a:t>H</a:t>
            </a:r>
            <a:r>
              <a:rPr lang="en-US" sz="3000" dirty="0" smtClean="0"/>
              <a:t>eights </a:t>
            </a:r>
            <a:r>
              <a:rPr lang="en-US" sz="3000" dirty="0"/>
              <a:t>and </a:t>
            </a:r>
            <a:r>
              <a:rPr lang="en-US" sz="3000" dirty="0" smtClean="0"/>
              <a:t>Updated AE depth Grids</a:t>
            </a:r>
            <a:r>
              <a:rPr lang="en-US" sz="3000" dirty="0"/>
              <a:t>) </a:t>
            </a:r>
          </a:p>
          <a:p>
            <a:pPr lvl="1"/>
            <a:r>
              <a:rPr lang="en-US" sz="3000" dirty="0"/>
              <a:t>Improving data flow of </a:t>
            </a:r>
            <a:r>
              <a:rPr lang="en-US" sz="3000" dirty="0" smtClean="0"/>
              <a:t>NFHL </a:t>
            </a:r>
            <a:r>
              <a:rPr lang="en-US" sz="3000" dirty="0"/>
              <a:t>layer updates to WV Flood Tool</a:t>
            </a:r>
          </a:p>
          <a:p>
            <a:pPr lvl="1"/>
            <a:r>
              <a:rPr lang="en-US" sz="3000" dirty="0"/>
              <a:t>Ensuring no data integrity issues exist between NFHL and WV Flood Tool layers</a:t>
            </a:r>
            <a:endParaRPr lang="en-US" sz="2200" dirty="0"/>
          </a:p>
        </p:txBody>
      </p:sp>
      <p:sp>
        <p:nvSpPr>
          <p:cNvPr id="2" name="TextBox 1"/>
          <p:cNvSpPr txBox="1"/>
          <p:nvPr/>
        </p:nvSpPr>
        <p:spPr>
          <a:xfrm>
            <a:off x="1121833" y="6248400"/>
            <a:ext cx="6900333" cy="369332"/>
          </a:xfrm>
          <a:prstGeom prst="rect">
            <a:avLst/>
          </a:prstGeom>
          <a:noFill/>
        </p:spPr>
        <p:txBody>
          <a:bodyPr wrap="square" rtlCol="0">
            <a:spAutoFit/>
          </a:bodyPr>
          <a:lstStyle/>
          <a:p>
            <a:r>
              <a:rPr lang="en-US" b="1" i="1" dirty="0" smtClean="0"/>
              <a:t>New </a:t>
            </a:r>
            <a:r>
              <a:rPr lang="en-US" b="1" i="1" dirty="0"/>
              <a:t>data flood data sources and updating query programming </a:t>
            </a:r>
            <a:r>
              <a:rPr lang="en-US" b="1" i="1" dirty="0" smtClean="0"/>
              <a:t>logic</a:t>
            </a:r>
            <a:endParaRPr lang="en-US" i="1" dirty="0"/>
          </a:p>
        </p:txBody>
      </p:sp>
    </p:spTree>
    <p:extLst>
      <p:ext uri="{BB962C8B-B14F-4D97-AF65-F5344CB8AC3E}">
        <p14:creationId xmlns:p14="http://schemas.microsoft.com/office/powerpoint/2010/main" val="15807191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WV Flood Tool Updates Planned </a:t>
            </a:r>
            <a:endParaRPr lang="en-US"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idx="1"/>
          </p:nvPr>
        </p:nvSpPr>
        <p:spPr>
          <a:xfrm>
            <a:off x="457200" y="1203067"/>
            <a:ext cx="8382000" cy="4816733"/>
          </a:xfrm>
          <a:solidFill>
            <a:schemeClr val="accent1">
              <a:lumMod val="20000"/>
              <a:lumOff val="80000"/>
            </a:schemeClr>
          </a:solidFill>
        </p:spPr>
        <p:txBody>
          <a:bodyPr>
            <a:normAutofit fontScale="40000" lnSpcReduction="20000"/>
          </a:bodyPr>
          <a:lstStyle/>
          <a:p>
            <a:r>
              <a:rPr lang="en-US" sz="7000" b="1" dirty="0"/>
              <a:t>WV Flood Tool Update:  Flood Query </a:t>
            </a:r>
            <a:r>
              <a:rPr lang="en-US" sz="7000" b="1" dirty="0" smtClean="0"/>
              <a:t>Panel</a:t>
            </a:r>
            <a:br>
              <a:rPr lang="en-US" sz="7000" b="1" dirty="0" smtClean="0"/>
            </a:br>
            <a:r>
              <a:rPr lang="en-US" sz="7000" b="1" dirty="0" smtClean="0"/>
              <a:t> </a:t>
            </a:r>
          </a:p>
          <a:p>
            <a:pPr lvl="1"/>
            <a:r>
              <a:rPr lang="en-US" sz="6000" b="1" dirty="0" smtClean="0"/>
              <a:t>Flood Zones</a:t>
            </a:r>
          </a:p>
          <a:p>
            <a:pPr lvl="2"/>
            <a:r>
              <a:rPr lang="en-US" sz="6000" dirty="0" smtClean="0"/>
              <a:t>Updated </a:t>
            </a:r>
            <a:r>
              <a:rPr lang="en-US" sz="6000" dirty="0"/>
              <a:t>AE </a:t>
            </a:r>
            <a:r>
              <a:rPr lang="en-US" sz="6000" dirty="0" smtClean="0"/>
              <a:t>Floodplain Boundary </a:t>
            </a:r>
            <a:r>
              <a:rPr lang="en-US" sz="6000" dirty="0"/>
              <a:t>(</a:t>
            </a:r>
            <a:r>
              <a:rPr lang="en-US" sz="6000" dirty="0" err="1"/>
              <a:t>e.g</a:t>
            </a:r>
            <a:r>
              <a:rPr lang="en-US" sz="6000" dirty="0"/>
              <a:t>, Clear Fork &amp; Jefferson County pilot AE Non-Restudy)</a:t>
            </a:r>
          </a:p>
          <a:p>
            <a:pPr lvl="2"/>
            <a:r>
              <a:rPr lang="en-US" sz="6000" dirty="0" smtClean="0"/>
              <a:t>NFHL </a:t>
            </a:r>
            <a:r>
              <a:rPr lang="en-US" sz="6000" dirty="0"/>
              <a:t>Moderate Flood Risk Zones (Shaded X, B)</a:t>
            </a:r>
          </a:p>
          <a:p>
            <a:pPr lvl="1"/>
            <a:r>
              <a:rPr lang="en-US" sz="6000" b="1" dirty="0"/>
              <a:t>Flood Heights</a:t>
            </a:r>
          </a:p>
          <a:p>
            <a:pPr lvl="2"/>
            <a:r>
              <a:rPr lang="en-US" sz="6000" dirty="0"/>
              <a:t>Base Flood Heights (e.g., Upper Mon Watershed Restudy)</a:t>
            </a:r>
          </a:p>
          <a:p>
            <a:pPr lvl="1"/>
            <a:r>
              <a:rPr lang="en-US" sz="6000" b="1" dirty="0"/>
              <a:t>Composite </a:t>
            </a:r>
            <a:r>
              <a:rPr lang="en-US" sz="6000" b="1" dirty="0" smtClean="0"/>
              <a:t>Depth Grid </a:t>
            </a:r>
            <a:endParaRPr lang="en-US" sz="6000" b="1" dirty="0"/>
          </a:p>
          <a:p>
            <a:pPr lvl="2"/>
            <a:r>
              <a:rPr lang="en-US" sz="6000" dirty="0" smtClean="0"/>
              <a:t>Model-backed Depth Grids from </a:t>
            </a:r>
            <a:r>
              <a:rPr lang="en-US" sz="6000" dirty="0"/>
              <a:t>various sources; 5-ft. cell resolution statewide </a:t>
            </a:r>
          </a:p>
          <a:p>
            <a:pPr lvl="2"/>
            <a:r>
              <a:rPr lang="en-US" sz="6000" dirty="0"/>
              <a:t>Other depth grids (USGS HWM, </a:t>
            </a:r>
            <a:r>
              <a:rPr lang="en-US" sz="6000" dirty="0" err="1"/>
              <a:t>Hazus</a:t>
            </a:r>
            <a:r>
              <a:rPr lang="en-US" sz="6000" dirty="0"/>
              <a:t>, EQL)</a:t>
            </a:r>
            <a:endParaRPr lang="en-US" sz="2800" dirty="0"/>
          </a:p>
        </p:txBody>
      </p:sp>
      <p:sp>
        <p:nvSpPr>
          <p:cNvPr id="2" name="TextBox 1"/>
          <p:cNvSpPr txBox="1"/>
          <p:nvPr/>
        </p:nvSpPr>
        <p:spPr>
          <a:xfrm>
            <a:off x="1121833" y="6248400"/>
            <a:ext cx="6900333" cy="369332"/>
          </a:xfrm>
          <a:prstGeom prst="rect">
            <a:avLst/>
          </a:prstGeom>
          <a:noFill/>
        </p:spPr>
        <p:txBody>
          <a:bodyPr wrap="square" rtlCol="0">
            <a:spAutoFit/>
          </a:bodyPr>
          <a:lstStyle/>
          <a:p>
            <a:r>
              <a:rPr lang="en-US" b="1" i="1" dirty="0" smtClean="0"/>
              <a:t>New </a:t>
            </a:r>
            <a:r>
              <a:rPr lang="en-US" b="1" i="1" dirty="0"/>
              <a:t>data flood data sources and updating query programming </a:t>
            </a:r>
            <a:r>
              <a:rPr lang="en-US" b="1" i="1" dirty="0" smtClean="0"/>
              <a:t>logic</a:t>
            </a:r>
            <a:endParaRPr lang="en-US" i="1" dirty="0"/>
          </a:p>
        </p:txBody>
      </p:sp>
    </p:spTree>
    <p:extLst>
      <p:ext uri="{BB962C8B-B14F-4D97-AF65-F5344CB8AC3E}">
        <p14:creationId xmlns:p14="http://schemas.microsoft.com/office/powerpoint/2010/main" val="19208609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Changes to Flood Query Results</a:t>
            </a:r>
          </a:p>
          <a:p>
            <a:pPr algn="ctr"/>
            <a:r>
              <a:rPr lang="en-US" sz="3500" dirty="0" smtClean="0">
                <a:solidFill>
                  <a:srgbClr val="FFFF00"/>
                </a:solidFill>
                <a:latin typeface="Arial" panose="020B0604020202020204" pitchFamily="34" charset="0"/>
                <a:cs typeface="Arial" panose="020B0604020202020204" pitchFamily="34" charset="0"/>
              </a:rPr>
              <a:t>New Data Sources (BFE, Advisory AE, Depth, Elev.)</a:t>
            </a:r>
            <a:endParaRPr lang="en-US" sz="3500" dirty="0">
              <a:solidFill>
                <a:srgbClr val="FFFF00"/>
              </a:solidFill>
              <a:latin typeface="Arial" panose="020B0604020202020204" pitchFamily="34" charset="0"/>
              <a:cs typeface="Arial" panose="020B0604020202020204" pitchFamily="34" charset="0"/>
            </a:endParaRPr>
          </a:p>
        </p:txBody>
      </p:sp>
      <p:pic>
        <p:nvPicPr>
          <p:cNvPr id="25602" name="Picture 2"/>
          <p:cNvPicPr>
            <a:picLocks noChangeAspect="1" noChangeArrowheads="1"/>
          </p:cNvPicPr>
          <p:nvPr/>
        </p:nvPicPr>
        <p:blipFill>
          <a:blip r:embed="rId3" cstate="print"/>
          <a:srcRect/>
          <a:stretch>
            <a:fillRect/>
          </a:stretch>
        </p:blipFill>
        <p:spPr bwMode="auto">
          <a:xfrm>
            <a:off x="571500" y="1058984"/>
            <a:ext cx="8001000" cy="5164358"/>
          </a:xfrm>
          <a:prstGeom prst="rect">
            <a:avLst/>
          </a:prstGeom>
          <a:ln>
            <a:noFill/>
          </a:ln>
          <a:effectLst>
            <a:outerShdw blurRad="292100" dist="139700" dir="2700000" algn="tl" rotWithShape="0">
              <a:srgbClr val="333333">
                <a:alpha val="65000"/>
              </a:srgbClr>
            </a:outerShdw>
          </a:effectLst>
        </p:spPr>
      </p:pic>
      <p:sp>
        <p:nvSpPr>
          <p:cNvPr id="9" name="Oval 8"/>
          <p:cNvSpPr/>
          <p:nvPr/>
        </p:nvSpPr>
        <p:spPr>
          <a:xfrm>
            <a:off x="2743200" y="4114800"/>
            <a:ext cx="609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0" name="Oval 9"/>
          <p:cNvSpPr/>
          <p:nvPr/>
        </p:nvSpPr>
        <p:spPr>
          <a:xfrm>
            <a:off x="4665745" y="4186206"/>
            <a:ext cx="381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1" name="Content Placeholder 2"/>
          <p:cNvSpPr txBox="1">
            <a:spLocks/>
          </p:cNvSpPr>
          <p:nvPr/>
        </p:nvSpPr>
        <p:spPr>
          <a:xfrm>
            <a:off x="1808346" y="6502653"/>
            <a:ext cx="6019800" cy="304800"/>
          </a:xfrm>
          <a:prstGeom prst="rect">
            <a:avLst/>
          </a:prstGeom>
          <a:solidFill>
            <a:schemeClr val="bg1"/>
          </a:solidFill>
        </p:spPr>
        <p:txBody>
          <a:bodyPr vert="horz" lIns="91440" tIns="45720" rIns="91440" bIns="45720" rtlCol="0">
            <a:normAutofit fontScale="25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rPr>
              <a:t>Parcel ID Web Link:  </a:t>
            </a: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hlinkClick r:id="rId4"/>
              </a:rPr>
              <a:t>http://www.mapwv.gov/flood/Map/?v=1&amp;pid=02-04-037M-0020-0000</a:t>
            </a:r>
            <a:endPar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0" i="0" u="none" strike="noStrike" kern="1200" cap="none" spc="0" normalizeH="0" baseline="0" noProof="0" dirty="0" smtClean="0">
                <a:ln>
                  <a:noFill/>
                </a:ln>
                <a:solidFill>
                  <a:schemeClr val="tx2">
                    <a:lumMod val="50000"/>
                  </a:schemeClr>
                </a:solidFill>
                <a:effectLst/>
                <a:uLnTx/>
                <a:uFillTx/>
                <a:latin typeface="+mn-lt"/>
                <a:ea typeface="+mn-ea"/>
                <a:cs typeface="Arial" panose="020B0604020202020204" pitchFamily="34" charset="0"/>
              </a:rPr>
              <a:t>  </a:t>
            </a:r>
            <a: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a:r>
            <a:br>
              <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br>
            <a:endParaRPr kumimoji="0" lang="en-US" sz="44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nvSpPr>
        <p:spPr>
          <a:xfrm>
            <a:off x="4572000" y="3454368"/>
            <a:ext cx="1569522" cy="646331"/>
          </a:xfrm>
          <a:prstGeom prst="rect">
            <a:avLst/>
          </a:prstGeom>
          <a:noFill/>
        </p:spPr>
        <p:txBody>
          <a:bodyPr wrap="square" rtlCol="0">
            <a:spAutoFit/>
          </a:bodyPr>
          <a:lstStyle/>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256</a:t>
            </a:r>
          </a:p>
          <a:p>
            <a:pPr algn="ct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Rodeo Dr.</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aphicFrame>
        <p:nvGraphicFramePr>
          <p:cNvPr id="13" name="Table 12"/>
          <p:cNvGraphicFramePr>
            <a:graphicFrameLocks noGrp="1"/>
          </p:cNvGraphicFramePr>
          <p:nvPr>
            <p:extLst>
              <p:ext uri="{D42A27DB-BD31-4B8C-83A1-F6EECF244321}">
                <p14:modId xmlns:p14="http://schemas.microsoft.com/office/powerpoint/2010/main" val="1327248129"/>
              </p:ext>
            </p:extLst>
          </p:nvPr>
        </p:nvGraphicFramePr>
        <p:xfrm>
          <a:off x="149791" y="1048550"/>
          <a:ext cx="4197416" cy="5220411"/>
        </p:xfrm>
        <a:graphic>
          <a:graphicData uri="http://schemas.openxmlformats.org/drawingml/2006/table">
            <a:tbl>
              <a:tblPr firstRow="1" bandRow="1">
                <a:effectLst>
                  <a:outerShdw blurRad="50800" dist="38100" algn="l" rotWithShape="0">
                    <a:prstClr val="black">
                      <a:alpha val="40000"/>
                    </a:prstClr>
                  </a:outerShdw>
                </a:effectLst>
                <a:tableStyleId>{21E4AEA4-8DFA-4A89-87EB-49C32662AFE0}</a:tableStyleId>
              </a:tblPr>
              <a:tblGrid>
                <a:gridCol w="629612">
                  <a:extLst>
                    <a:ext uri="{9D8B030D-6E8A-4147-A177-3AD203B41FA5}">
                      <a16:colId xmlns:a16="http://schemas.microsoft.com/office/drawing/2014/main" val="1163997975"/>
                    </a:ext>
                  </a:extLst>
                </a:gridCol>
                <a:gridCol w="3567804">
                  <a:extLst>
                    <a:ext uri="{9D8B030D-6E8A-4147-A177-3AD203B41FA5}">
                      <a16:colId xmlns:a16="http://schemas.microsoft.com/office/drawing/2014/main" val="1101067465"/>
                    </a:ext>
                  </a:extLst>
                </a:gridCol>
              </a:tblGrid>
              <a:tr h="299517">
                <a:tc>
                  <a:txBody>
                    <a:bodyPr/>
                    <a:lstStyle/>
                    <a:p>
                      <a:pPr algn="ctr"/>
                      <a:r>
                        <a:rPr lang="en-US" sz="1600" dirty="0" smtClean="0"/>
                        <a:t>#</a:t>
                      </a:r>
                      <a:endParaRPr lang="en-US" sz="1600" dirty="0"/>
                    </a:p>
                  </a:txBody>
                  <a:tcPr/>
                </a:tc>
                <a:tc>
                  <a:txBody>
                    <a:bodyPr/>
                    <a:lstStyle/>
                    <a:p>
                      <a:pPr algn="l"/>
                      <a:r>
                        <a:rPr lang="en-US" sz="1600" dirty="0" smtClean="0"/>
                        <a:t>Each</a:t>
                      </a:r>
                      <a:r>
                        <a:rPr lang="en-US" sz="1600" baseline="0" dirty="0" smtClean="0"/>
                        <a:t> Location </a:t>
                      </a:r>
                      <a:r>
                        <a:rPr lang="en-US" sz="1600" dirty="0" smtClean="0"/>
                        <a:t>Query Answers:</a:t>
                      </a:r>
                      <a:endParaRPr lang="en-US" sz="1600" dirty="0"/>
                    </a:p>
                  </a:txBody>
                  <a:tcPr/>
                </a:tc>
                <a:extLst>
                  <a:ext uri="{0D108BD9-81ED-4DB2-BD59-A6C34878D82A}">
                    <a16:rowId xmlns:a16="http://schemas.microsoft.com/office/drawing/2014/main" val="3033155227"/>
                  </a:ext>
                </a:extLst>
              </a:tr>
              <a:tr h="313131">
                <a:tc>
                  <a:txBody>
                    <a:bodyPr/>
                    <a:lstStyle/>
                    <a:p>
                      <a:pPr algn="ctr"/>
                      <a:r>
                        <a:rPr lang="en-US" sz="1400" dirty="0" smtClean="0"/>
                        <a:t>1</a:t>
                      </a:r>
                      <a:endParaRPr lang="en-US" sz="1400" dirty="0"/>
                    </a:p>
                  </a:txBody>
                  <a:tcPr/>
                </a:tc>
                <a:tc>
                  <a:txBody>
                    <a:bodyPr/>
                    <a:lstStyle/>
                    <a:p>
                      <a:r>
                        <a:rPr lang="en-US" sz="1400" b="0" dirty="0" smtClean="0"/>
                        <a:t>In Flood Hazard Area? Flood</a:t>
                      </a:r>
                      <a:r>
                        <a:rPr lang="en-US" sz="1400" b="0" baseline="0" dirty="0" smtClean="0"/>
                        <a:t> Zone? </a:t>
                      </a:r>
                      <a:r>
                        <a:rPr lang="en-US" sz="1400" b="0" dirty="0" smtClean="0"/>
                        <a:t>Floodway?</a:t>
                      </a:r>
                      <a:endParaRPr lang="en-US" sz="1400" b="0" dirty="0"/>
                    </a:p>
                  </a:txBody>
                  <a:tcPr/>
                </a:tc>
                <a:extLst>
                  <a:ext uri="{0D108BD9-81ED-4DB2-BD59-A6C34878D82A}">
                    <a16:rowId xmlns:a16="http://schemas.microsoft.com/office/drawing/2014/main" val="3588723999"/>
                  </a:ext>
                </a:extLst>
              </a:tr>
              <a:tr h="299517">
                <a:tc>
                  <a:txBody>
                    <a:bodyPr/>
                    <a:lstStyle/>
                    <a:p>
                      <a:pPr algn="ctr"/>
                      <a:r>
                        <a:rPr lang="en-US" sz="1400" dirty="0" smtClean="0"/>
                        <a:t>2</a:t>
                      </a:r>
                      <a:endParaRPr lang="en-US" sz="1400" dirty="0"/>
                    </a:p>
                  </a:txBody>
                  <a:tcPr/>
                </a:tc>
                <a:tc>
                  <a:txBody>
                    <a:bodyPr/>
                    <a:lstStyle/>
                    <a:p>
                      <a:r>
                        <a:rPr lang="en-US" sz="1400" b="0" dirty="0" smtClean="0"/>
                        <a:t>Stream name?</a:t>
                      </a:r>
                      <a:endParaRPr lang="en-US" sz="1400" b="0" dirty="0"/>
                    </a:p>
                  </a:txBody>
                  <a:tcPr/>
                </a:tc>
                <a:extLst>
                  <a:ext uri="{0D108BD9-81ED-4DB2-BD59-A6C34878D82A}">
                    <a16:rowId xmlns:a16="http://schemas.microsoft.com/office/drawing/2014/main" val="4226666528"/>
                  </a:ext>
                </a:extLst>
              </a:tr>
              <a:tr h="299517">
                <a:tc>
                  <a:txBody>
                    <a:bodyPr/>
                    <a:lstStyle/>
                    <a:p>
                      <a:pPr algn="ctr"/>
                      <a:r>
                        <a:rPr lang="en-US" sz="1400" dirty="0" smtClean="0"/>
                        <a:t>3</a:t>
                      </a:r>
                      <a:endParaRPr lang="en-US" sz="1400" dirty="0"/>
                    </a:p>
                  </a:txBody>
                  <a:tcPr/>
                </a:tc>
                <a:tc>
                  <a:txBody>
                    <a:bodyPr/>
                    <a:lstStyle/>
                    <a:p>
                      <a:r>
                        <a:rPr lang="en-US" sz="1400" b="0" dirty="0" smtClean="0"/>
                        <a:t>Watershed name?</a:t>
                      </a:r>
                      <a:endParaRPr lang="en-US" sz="1400" b="0" dirty="0"/>
                    </a:p>
                  </a:txBody>
                  <a:tcPr/>
                </a:tc>
                <a:extLst>
                  <a:ext uri="{0D108BD9-81ED-4DB2-BD59-A6C34878D82A}">
                    <a16:rowId xmlns:a16="http://schemas.microsoft.com/office/drawing/2014/main" val="135403196"/>
                  </a:ext>
                </a:extLst>
              </a:tr>
              <a:tr h="299517">
                <a:tc>
                  <a:txBody>
                    <a:bodyPr/>
                    <a:lstStyle/>
                    <a:p>
                      <a:pPr algn="ctr"/>
                      <a:r>
                        <a:rPr lang="en-US" sz="1400" dirty="0" smtClean="0"/>
                        <a:t>4</a:t>
                      </a:r>
                      <a:endParaRPr lang="en-US" sz="1400" dirty="0"/>
                    </a:p>
                  </a:txBody>
                  <a:tcPr/>
                </a:tc>
                <a:tc>
                  <a:txBody>
                    <a:bodyPr/>
                    <a:lstStyle/>
                    <a:p>
                      <a:r>
                        <a:rPr lang="en-US" sz="1400" b="0" dirty="0" smtClean="0"/>
                        <a:t>FEMA Issued Flood Map?</a:t>
                      </a:r>
                      <a:endParaRPr lang="en-US" sz="1400" b="0" dirty="0"/>
                    </a:p>
                  </a:txBody>
                  <a:tcPr/>
                </a:tc>
                <a:extLst>
                  <a:ext uri="{0D108BD9-81ED-4DB2-BD59-A6C34878D82A}">
                    <a16:rowId xmlns:a16="http://schemas.microsoft.com/office/drawing/2014/main" val="2243675425"/>
                  </a:ext>
                </a:extLst>
              </a:tr>
              <a:tr h="299517">
                <a:tc>
                  <a:txBody>
                    <a:bodyPr/>
                    <a:lstStyle/>
                    <a:p>
                      <a:pPr algn="ctr"/>
                      <a:r>
                        <a:rPr lang="en-US" sz="1400" dirty="0" smtClean="0"/>
                        <a:t>5</a:t>
                      </a:r>
                      <a:endParaRPr lang="en-US" sz="1400" dirty="0"/>
                    </a:p>
                  </a:txBody>
                  <a:tcPr/>
                </a:tc>
                <a:tc>
                  <a:txBody>
                    <a:bodyPr/>
                    <a:lstStyle/>
                    <a:p>
                      <a:r>
                        <a:rPr lang="en-US" sz="1400" b="0" dirty="0" smtClean="0"/>
                        <a:t>Floodplain</a:t>
                      </a:r>
                      <a:r>
                        <a:rPr lang="en-US" sz="1400" b="0" baseline="0" dirty="0" smtClean="0"/>
                        <a:t> Manager</a:t>
                      </a:r>
                      <a:r>
                        <a:rPr lang="en-US" sz="1400" b="0" dirty="0" smtClean="0"/>
                        <a:t> Contact?</a:t>
                      </a:r>
                      <a:endParaRPr lang="en-US" sz="1400" b="0" dirty="0"/>
                    </a:p>
                  </a:txBody>
                  <a:tcPr/>
                </a:tc>
                <a:extLst>
                  <a:ext uri="{0D108BD9-81ED-4DB2-BD59-A6C34878D82A}">
                    <a16:rowId xmlns:a16="http://schemas.microsoft.com/office/drawing/2014/main" val="4240976542"/>
                  </a:ext>
                </a:extLst>
              </a:tr>
              <a:tr h="299517">
                <a:tc>
                  <a:txBody>
                    <a:bodyPr/>
                    <a:lstStyle/>
                    <a:p>
                      <a:pPr algn="ctr"/>
                      <a:r>
                        <a:rPr lang="en-US" sz="1400" dirty="0" smtClean="0"/>
                        <a:t>6</a:t>
                      </a:r>
                      <a:endParaRPr lang="en-US" sz="1400" dirty="0"/>
                    </a:p>
                  </a:txBody>
                  <a:tcPr/>
                </a:tc>
                <a:tc>
                  <a:txBody>
                    <a:bodyPr/>
                    <a:lstStyle/>
                    <a:p>
                      <a:r>
                        <a:rPr lang="en-US" sz="1400" b="0" dirty="0" smtClean="0"/>
                        <a:t>Flood Height value?</a:t>
                      </a:r>
                      <a:endParaRPr lang="en-US" sz="1400" b="0" dirty="0"/>
                    </a:p>
                  </a:txBody>
                  <a:tcPr/>
                </a:tc>
                <a:extLst>
                  <a:ext uri="{0D108BD9-81ED-4DB2-BD59-A6C34878D82A}">
                    <a16:rowId xmlns:a16="http://schemas.microsoft.com/office/drawing/2014/main" val="428919362"/>
                  </a:ext>
                </a:extLst>
              </a:tr>
              <a:tr h="299517">
                <a:tc>
                  <a:txBody>
                    <a:bodyPr/>
                    <a:lstStyle/>
                    <a:p>
                      <a:pPr algn="ctr"/>
                      <a:r>
                        <a:rPr lang="en-US" sz="1400" dirty="0" smtClean="0"/>
                        <a:t>7</a:t>
                      </a:r>
                      <a:endParaRPr lang="en-US" sz="1400" dirty="0"/>
                    </a:p>
                  </a:txBody>
                  <a:tcPr/>
                </a:tc>
                <a:tc>
                  <a:txBody>
                    <a:bodyPr/>
                    <a:lstStyle/>
                    <a:p>
                      <a:r>
                        <a:rPr lang="en-US" sz="1400" b="0" dirty="0" smtClean="0"/>
                        <a:t>Water Depth value?  </a:t>
                      </a:r>
                      <a:r>
                        <a:rPr lang="en-US" sz="1400" b="0" baseline="0" dirty="0" smtClean="0"/>
                        <a:t> </a:t>
                      </a:r>
                      <a:endParaRPr lang="en-US" sz="1400" b="0" dirty="0"/>
                    </a:p>
                  </a:txBody>
                  <a:tcPr/>
                </a:tc>
                <a:extLst>
                  <a:ext uri="{0D108BD9-81ED-4DB2-BD59-A6C34878D82A}">
                    <a16:rowId xmlns:a16="http://schemas.microsoft.com/office/drawing/2014/main" val="2039714594"/>
                  </a:ext>
                </a:extLst>
              </a:tr>
              <a:tr h="299517">
                <a:tc>
                  <a:txBody>
                    <a:bodyPr/>
                    <a:lstStyle/>
                    <a:p>
                      <a:pPr algn="ctr"/>
                      <a:r>
                        <a:rPr lang="en-US" sz="1400" dirty="0" smtClean="0"/>
                        <a:t>8</a:t>
                      </a:r>
                      <a:endParaRPr lang="en-US" sz="1400" dirty="0"/>
                    </a:p>
                  </a:txBody>
                  <a:tcPr/>
                </a:tc>
                <a:tc>
                  <a:txBody>
                    <a:bodyPr/>
                    <a:lstStyle/>
                    <a:p>
                      <a:r>
                        <a:rPr lang="en-US" sz="1400" b="0" dirty="0" smtClean="0"/>
                        <a:t>HEC-RAS Model available?</a:t>
                      </a:r>
                      <a:endParaRPr lang="en-US" sz="1400" b="0" dirty="0"/>
                    </a:p>
                  </a:txBody>
                  <a:tcPr/>
                </a:tc>
                <a:extLst>
                  <a:ext uri="{0D108BD9-81ED-4DB2-BD59-A6C34878D82A}">
                    <a16:rowId xmlns:a16="http://schemas.microsoft.com/office/drawing/2014/main" val="22261767"/>
                  </a:ext>
                </a:extLst>
              </a:tr>
              <a:tr h="299517">
                <a:tc>
                  <a:txBody>
                    <a:bodyPr/>
                    <a:lstStyle/>
                    <a:p>
                      <a:pPr algn="ctr"/>
                      <a:r>
                        <a:rPr lang="en-US" sz="1400" dirty="0" smtClean="0"/>
                        <a:t>9</a:t>
                      </a:r>
                      <a:endParaRPr lang="en-US" sz="1400" dirty="0"/>
                    </a:p>
                  </a:txBody>
                  <a:tcPr/>
                </a:tc>
                <a:tc>
                  <a:txBody>
                    <a:bodyPr/>
                    <a:lstStyle/>
                    <a:p>
                      <a:r>
                        <a:rPr lang="en-US" sz="1400" b="0" dirty="0" smtClean="0"/>
                        <a:t>Flood Profile available?</a:t>
                      </a:r>
                      <a:endParaRPr lang="en-US" sz="1400" b="0" dirty="0"/>
                    </a:p>
                  </a:txBody>
                  <a:tcPr/>
                </a:tc>
                <a:extLst>
                  <a:ext uri="{0D108BD9-81ED-4DB2-BD59-A6C34878D82A}">
                    <a16:rowId xmlns:a16="http://schemas.microsoft.com/office/drawing/2014/main" val="1469178188"/>
                  </a:ext>
                </a:extLst>
              </a:tr>
              <a:tr h="299517">
                <a:tc>
                  <a:txBody>
                    <a:bodyPr/>
                    <a:lstStyle/>
                    <a:p>
                      <a:pPr algn="ctr"/>
                      <a:r>
                        <a:rPr lang="en-US" sz="1400" dirty="0" smtClean="0"/>
                        <a:t>10</a:t>
                      </a:r>
                      <a:endParaRPr lang="en-US" sz="1400" dirty="0"/>
                    </a:p>
                  </a:txBody>
                  <a:tcPr/>
                </a:tc>
                <a:tc>
                  <a:txBody>
                    <a:bodyPr/>
                    <a:lstStyle/>
                    <a:p>
                      <a:r>
                        <a:rPr lang="en-US" sz="1400" b="0" dirty="0" smtClean="0"/>
                        <a:t>In a CRS community?</a:t>
                      </a:r>
                      <a:endParaRPr lang="en-US" sz="1400" b="0" dirty="0"/>
                    </a:p>
                  </a:txBody>
                  <a:tcPr/>
                </a:tc>
                <a:extLst>
                  <a:ext uri="{0D108BD9-81ED-4DB2-BD59-A6C34878D82A}">
                    <a16:rowId xmlns:a16="http://schemas.microsoft.com/office/drawing/2014/main" val="421265879"/>
                  </a:ext>
                </a:extLst>
              </a:tr>
              <a:tr h="299517">
                <a:tc>
                  <a:txBody>
                    <a:bodyPr/>
                    <a:lstStyle/>
                    <a:p>
                      <a:pPr algn="ctr"/>
                      <a:r>
                        <a:rPr lang="en-US" sz="1400" dirty="0" smtClean="0"/>
                        <a:t>11</a:t>
                      </a:r>
                      <a:endParaRPr lang="en-US" sz="1400" dirty="0"/>
                    </a:p>
                  </a:txBody>
                  <a:tcPr/>
                </a:tc>
                <a:tc>
                  <a:txBody>
                    <a:bodyPr/>
                    <a:lstStyle/>
                    <a:p>
                      <a:r>
                        <a:rPr lang="en-US" sz="1400" b="0" dirty="0" smtClean="0"/>
                        <a:t>Coordinate </a:t>
                      </a:r>
                      <a:r>
                        <a:rPr lang="en-US" sz="1400" b="0" dirty="0" err="1" smtClean="0"/>
                        <a:t>x,y</a:t>
                      </a:r>
                      <a:r>
                        <a:rPr lang="en-US" sz="1400" b="0" dirty="0" smtClean="0"/>
                        <a:t> location?</a:t>
                      </a:r>
                      <a:endParaRPr lang="en-US" sz="1400" b="0" dirty="0"/>
                    </a:p>
                  </a:txBody>
                  <a:tcPr/>
                </a:tc>
                <a:extLst>
                  <a:ext uri="{0D108BD9-81ED-4DB2-BD59-A6C34878D82A}">
                    <a16:rowId xmlns:a16="http://schemas.microsoft.com/office/drawing/2014/main" val="2652770790"/>
                  </a:ext>
                </a:extLst>
              </a:tr>
              <a:tr h="299517">
                <a:tc>
                  <a:txBody>
                    <a:bodyPr/>
                    <a:lstStyle/>
                    <a:p>
                      <a:pPr algn="ctr"/>
                      <a:r>
                        <a:rPr lang="en-US" sz="1400" dirty="0" smtClean="0"/>
                        <a:t>12</a:t>
                      </a:r>
                      <a:endParaRPr lang="en-US" sz="1400" dirty="0"/>
                    </a:p>
                  </a:txBody>
                  <a:tcPr/>
                </a:tc>
                <a:tc>
                  <a:txBody>
                    <a:bodyPr/>
                    <a:lstStyle/>
                    <a:p>
                      <a:r>
                        <a:rPr lang="en-US" sz="1400" b="0" dirty="0" smtClean="0"/>
                        <a:t>Ground elevation value?</a:t>
                      </a:r>
                      <a:endParaRPr lang="en-US" sz="1400" b="0" dirty="0"/>
                    </a:p>
                  </a:txBody>
                  <a:tcPr/>
                </a:tc>
                <a:extLst>
                  <a:ext uri="{0D108BD9-81ED-4DB2-BD59-A6C34878D82A}">
                    <a16:rowId xmlns:a16="http://schemas.microsoft.com/office/drawing/2014/main" val="1941718874"/>
                  </a:ext>
                </a:extLst>
              </a:tr>
              <a:tr h="299517">
                <a:tc>
                  <a:txBody>
                    <a:bodyPr/>
                    <a:lstStyle/>
                    <a:p>
                      <a:pPr algn="ctr"/>
                      <a:r>
                        <a:rPr lang="en-US" sz="1400" dirty="0" smtClean="0"/>
                        <a:t>13</a:t>
                      </a:r>
                      <a:endParaRPr lang="en-US" sz="1400" dirty="0"/>
                    </a:p>
                  </a:txBody>
                  <a:tcPr/>
                </a:tc>
                <a:tc>
                  <a:txBody>
                    <a:bodyPr/>
                    <a:lstStyle/>
                    <a:p>
                      <a:r>
                        <a:rPr lang="en-US" sz="1400" b="0" dirty="0" smtClean="0"/>
                        <a:t>Street address location?</a:t>
                      </a:r>
                      <a:endParaRPr lang="en-US" sz="1400" b="0" dirty="0"/>
                    </a:p>
                  </a:txBody>
                  <a:tcPr/>
                </a:tc>
                <a:extLst>
                  <a:ext uri="{0D108BD9-81ED-4DB2-BD59-A6C34878D82A}">
                    <a16:rowId xmlns:a16="http://schemas.microsoft.com/office/drawing/2014/main" val="4226830969"/>
                  </a:ext>
                </a:extLst>
              </a:tr>
              <a:tr h="299517">
                <a:tc>
                  <a:txBody>
                    <a:bodyPr/>
                    <a:lstStyle/>
                    <a:p>
                      <a:pPr algn="ctr"/>
                      <a:r>
                        <a:rPr lang="en-US" sz="1400" dirty="0" smtClean="0"/>
                        <a:t>14</a:t>
                      </a:r>
                      <a:endParaRPr lang="en-US" sz="1400" dirty="0"/>
                    </a:p>
                  </a:txBody>
                  <a:tcPr/>
                </a:tc>
                <a:tc>
                  <a:txBody>
                    <a:bodyPr/>
                    <a:lstStyle/>
                    <a:p>
                      <a:r>
                        <a:rPr lang="en-US" sz="1400" b="0" dirty="0" smtClean="0"/>
                        <a:t>Parcel ID location?</a:t>
                      </a:r>
                      <a:endParaRPr lang="en-US" sz="1400" b="0" dirty="0"/>
                    </a:p>
                  </a:txBody>
                  <a:tcPr/>
                </a:tc>
                <a:extLst>
                  <a:ext uri="{0D108BD9-81ED-4DB2-BD59-A6C34878D82A}">
                    <a16:rowId xmlns:a16="http://schemas.microsoft.com/office/drawing/2014/main" val="75055977"/>
                  </a:ext>
                </a:extLst>
              </a:tr>
              <a:tr h="299517">
                <a:tc>
                  <a:txBody>
                    <a:bodyPr/>
                    <a:lstStyle/>
                    <a:p>
                      <a:pPr algn="ctr"/>
                      <a:r>
                        <a:rPr lang="en-US" sz="1400" dirty="0" smtClean="0"/>
                        <a:t>15</a:t>
                      </a:r>
                      <a:endParaRPr lang="en-US" sz="1400" dirty="0"/>
                    </a:p>
                  </a:txBody>
                  <a:tcPr/>
                </a:tc>
                <a:tc>
                  <a:txBody>
                    <a:bodyPr/>
                    <a:lstStyle/>
                    <a:p>
                      <a:r>
                        <a:rPr lang="en-US" sz="1400" dirty="0" smtClean="0"/>
                        <a:t>Flood risk assessment info?</a:t>
                      </a:r>
                      <a:endParaRPr lang="en-US" sz="1400" dirty="0"/>
                    </a:p>
                  </a:txBody>
                  <a:tcPr/>
                </a:tc>
                <a:extLst>
                  <a:ext uri="{0D108BD9-81ED-4DB2-BD59-A6C34878D82A}">
                    <a16:rowId xmlns:a16="http://schemas.microsoft.com/office/drawing/2014/main" val="3332437950"/>
                  </a:ext>
                </a:extLst>
              </a:tr>
              <a:tr h="299517">
                <a:tc>
                  <a:txBody>
                    <a:bodyPr/>
                    <a:lstStyle/>
                    <a:p>
                      <a:pPr algn="ctr"/>
                      <a:r>
                        <a:rPr lang="en-US" sz="1400" dirty="0" smtClean="0"/>
                        <a:t>16</a:t>
                      </a:r>
                      <a:endParaRPr lang="en-US" sz="1400" dirty="0"/>
                    </a:p>
                  </a:txBody>
                  <a:tcPr/>
                </a:tc>
                <a:tc>
                  <a:txBody>
                    <a:bodyPr/>
                    <a:lstStyle/>
                    <a:p>
                      <a:r>
                        <a:rPr lang="en-US" sz="1400" dirty="0" smtClean="0"/>
                        <a:t>3D flood visualization?</a:t>
                      </a:r>
                      <a:endParaRPr lang="en-US" sz="1400" dirty="0"/>
                    </a:p>
                  </a:txBody>
                  <a:tcPr/>
                </a:tc>
                <a:extLst>
                  <a:ext uri="{0D108BD9-81ED-4DB2-BD59-A6C34878D82A}">
                    <a16:rowId xmlns:a16="http://schemas.microsoft.com/office/drawing/2014/main" val="4082895834"/>
                  </a:ext>
                </a:extLst>
              </a:tr>
            </a:tbl>
          </a:graphicData>
        </a:graphic>
      </p:graphicFrame>
      <p:sp>
        <p:nvSpPr>
          <p:cNvPr id="16" name="TextBox 15"/>
          <p:cNvSpPr txBox="1"/>
          <p:nvPr/>
        </p:nvSpPr>
        <p:spPr>
          <a:xfrm>
            <a:off x="7277099" y="5764910"/>
            <a:ext cx="381000" cy="276999"/>
          </a:xfrm>
          <a:prstGeom prst="rect">
            <a:avLst/>
          </a:prstGeom>
          <a:solidFill>
            <a:srgbClr val="C00000"/>
          </a:solidFill>
        </p:spPr>
        <p:txBody>
          <a:bodyPr wrap="square" rtlCol="0">
            <a:spAutoFit/>
          </a:bodyPr>
          <a:lstStyle/>
          <a:p>
            <a:pPr algn="ctr"/>
            <a:r>
              <a:rPr lang="en-US" sz="1200" b="1" dirty="0" smtClean="0">
                <a:solidFill>
                  <a:schemeClr val="bg1"/>
                </a:solidFill>
              </a:rPr>
              <a:t>15</a:t>
            </a:r>
            <a:endParaRPr lang="en-US" sz="1200" b="1" dirty="0">
              <a:solidFill>
                <a:schemeClr val="bg1"/>
              </a:solidFill>
            </a:endParaRPr>
          </a:p>
        </p:txBody>
      </p:sp>
      <p:sp>
        <p:nvSpPr>
          <p:cNvPr id="18" name="TextBox 17"/>
          <p:cNvSpPr txBox="1"/>
          <p:nvPr/>
        </p:nvSpPr>
        <p:spPr>
          <a:xfrm>
            <a:off x="7828146" y="5487911"/>
            <a:ext cx="345707" cy="276999"/>
          </a:xfrm>
          <a:prstGeom prst="rect">
            <a:avLst/>
          </a:prstGeom>
          <a:solidFill>
            <a:srgbClr val="C00000"/>
          </a:solidFill>
        </p:spPr>
        <p:txBody>
          <a:bodyPr wrap="square" rtlCol="0">
            <a:spAutoFit/>
          </a:bodyPr>
          <a:lstStyle/>
          <a:p>
            <a:pPr algn="ctr"/>
            <a:r>
              <a:rPr lang="en-US" sz="1200" b="1" dirty="0" smtClean="0">
                <a:solidFill>
                  <a:schemeClr val="bg1"/>
                </a:solidFill>
              </a:rPr>
              <a:t>14</a:t>
            </a:r>
            <a:endParaRPr lang="en-US" sz="1200" b="1" dirty="0">
              <a:solidFill>
                <a:schemeClr val="bg1"/>
              </a:solidFill>
            </a:endParaRPr>
          </a:p>
        </p:txBody>
      </p:sp>
      <p:sp>
        <p:nvSpPr>
          <p:cNvPr id="20" name="TextBox 19"/>
          <p:cNvSpPr txBox="1"/>
          <p:nvPr/>
        </p:nvSpPr>
        <p:spPr>
          <a:xfrm>
            <a:off x="5732646" y="6000880"/>
            <a:ext cx="345707" cy="276999"/>
          </a:xfrm>
          <a:prstGeom prst="rect">
            <a:avLst/>
          </a:prstGeom>
          <a:solidFill>
            <a:srgbClr val="C00000"/>
          </a:solidFill>
        </p:spPr>
        <p:txBody>
          <a:bodyPr wrap="square" rtlCol="0">
            <a:spAutoFit/>
          </a:bodyPr>
          <a:lstStyle/>
          <a:p>
            <a:pPr algn="ctr"/>
            <a:r>
              <a:rPr lang="en-US" sz="1200" b="1" dirty="0" smtClean="0">
                <a:solidFill>
                  <a:schemeClr val="bg1"/>
                </a:solidFill>
              </a:rPr>
              <a:t>16</a:t>
            </a:r>
            <a:endParaRPr lang="en-US" sz="1200" b="1" dirty="0">
              <a:solidFill>
                <a:schemeClr val="bg1"/>
              </a:solidFill>
            </a:endParaRPr>
          </a:p>
        </p:txBody>
      </p:sp>
      <p:sp>
        <p:nvSpPr>
          <p:cNvPr id="21" name="TextBox 20"/>
          <p:cNvSpPr txBox="1"/>
          <p:nvPr/>
        </p:nvSpPr>
        <p:spPr>
          <a:xfrm>
            <a:off x="5732645" y="5252780"/>
            <a:ext cx="345707" cy="276999"/>
          </a:xfrm>
          <a:prstGeom prst="rect">
            <a:avLst/>
          </a:prstGeom>
          <a:solidFill>
            <a:srgbClr val="C00000"/>
          </a:solidFill>
        </p:spPr>
        <p:txBody>
          <a:bodyPr wrap="square" rtlCol="0">
            <a:spAutoFit/>
          </a:bodyPr>
          <a:lstStyle/>
          <a:p>
            <a:pPr algn="ctr"/>
            <a:r>
              <a:rPr lang="en-US" sz="1200" b="1" dirty="0" smtClean="0">
                <a:solidFill>
                  <a:schemeClr val="bg1"/>
                </a:solidFill>
              </a:rPr>
              <a:t>13</a:t>
            </a:r>
            <a:endParaRPr lang="en-US" sz="1200" b="1" dirty="0">
              <a:solidFill>
                <a:schemeClr val="bg1"/>
              </a:solidFill>
            </a:endParaRPr>
          </a:p>
        </p:txBody>
      </p:sp>
      <p:sp>
        <p:nvSpPr>
          <p:cNvPr id="22" name="TextBox 21"/>
          <p:cNvSpPr txBox="1"/>
          <p:nvPr/>
        </p:nvSpPr>
        <p:spPr>
          <a:xfrm>
            <a:off x="5734050" y="4794262"/>
            <a:ext cx="345707" cy="276999"/>
          </a:xfrm>
          <a:prstGeom prst="rect">
            <a:avLst/>
          </a:prstGeom>
          <a:solidFill>
            <a:srgbClr val="C00000"/>
          </a:solidFill>
        </p:spPr>
        <p:txBody>
          <a:bodyPr wrap="square" rtlCol="0">
            <a:spAutoFit/>
          </a:bodyPr>
          <a:lstStyle/>
          <a:p>
            <a:pPr algn="ctr"/>
            <a:r>
              <a:rPr lang="en-US" sz="1200" b="1" dirty="0" smtClean="0">
                <a:solidFill>
                  <a:schemeClr val="bg1"/>
                </a:solidFill>
              </a:rPr>
              <a:t>11</a:t>
            </a:r>
            <a:endParaRPr lang="en-US" sz="1200" b="1" dirty="0">
              <a:solidFill>
                <a:schemeClr val="bg1"/>
              </a:solidFill>
            </a:endParaRPr>
          </a:p>
        </p:txBody>
      </p:sp>
      <p:sp>
        <p:nvSpPr>
          <p:cNvPr id="23" name="TextBox 22"/>
          <p:cNvSpPr txBox="1"/>
          <p:nvPr/>
        </p:nvSpPr>
        <p:spPr>
          <a:xfrm>
            <a:off x="8009022" y="5029200"/>
            <a:ext cx="345707" cy="276999"/>
          </a:xfrm>
          <a:prstGeom prst="rect">
            <a:avLst/>
          </a:prstGeom>
          <a:solidFill>
            <a:srgbClr val="C00000"/>
          </a:solidFill>
        </p:spPr>
        <p:txBody>
          <a:bodyPr wrap="square" rtlCol="0">
            <a:spAutoFit/>
          </a:bodyPr>
          <a:lstStyle/>
          <a:p>
            <a:pPr algn="ctr"/>
            <a:r>
              <a:rPr lang="en-US" sz="1200" b="1" dirty="0" smtClean="0">
                <a:solidFill>
                  <a:schemeClr val="bg1"/>
                </a:solidFill>
              </a:rPr>
              <a:t>12</a:t>
            </a:r>
            <a:endParaRPr lang="en-US" sz="1200" b="1" dirty="0">
              <a:solidFill>
                <a:schemeClr val="bg1"/>
              </a:solidFill>
            </a:endParaRPr>
          </a:p>
        </p:txBody>
      </p:sp>
      <p:sp>
        <p:nvSpPr>
          <p:cNvPr id="24" name="TextBox 23"/>
          <p:cNvSpPr txBox="1"/>
          <p:nvPr/>
        </p:nvSpPr>
        <p:spPr>
          <a:xfrm>
            <a:off x="7807693" y="4567001"/>
            <a:ext cx="345707" cy="276999"/>
          </a:xfrm>
          <a:prstGeom prst="rect">
            <a:avLst/>
          </a:prstGeom>
          <a:solidFill>
            <a:srgbClr val="C00000"/>
          </a:solidFill>
        </p:spPr>
        <p:txBody>
          <a:bodyPr wrap="square" rtlCol="0">
            <a:spAutoFit/>
          </a:bodyPr>
          <a:lstStyle/>
          <a:p>
            <a:pPr algn="ctr"/>
            <a:r>
              <a:rPr lang="en-US" sz="1200" b="1" dirty="0" smtClean="0">
                <a:solidFill>
                  <a:schemeClr val="bg1"/>
                </a:solidFill>
              </a:rPr>
              <a:t>10</a:t>
            </a:r>
            <a:endParaRPr lang="en-US" sz="1200" b="1" dirty="0">
              <a:solidFill>
                <a:schemeClr val="bg1"/>
              </a:solidFill>
            </a:endParaRPr>
          </a:p>
        </p:txBody>
      </p:sp>
      <p:sp>
        <p:nvSpPr>
          <p:cNvPr id="25" name="TextBox 24"/>
          <p:cNvSpPr txBox="1"/>
          <p:nvPr/>
        </p:nvSpPr>
        <p:spPr>
          <a:xfrm>
            <a:off x="6931393" y="4292859"/>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9</a:t>
            </a:r>
            <a:endParaRPr lang="en-US" sz="1200" b="1" dirty="0">
              <a:solidFill>
                <a:schemeClr val="bg1"/>
              </a:solidFill>
            </a:endParaRPr>
          </a:p>
        </p:txBody>
      </p:sp>
      <p:sp>
        <p:nvSpPr>
          <p:cNvPr id="26" name="TextBox 25"/>
          <p:cNvSpPr txBox="1"/>
          <p:nvPr/>
        </p:nvSpPr>
        <p:spPr>
          <a:xfrm>
            <a:off x="7277099" y="4084312"/>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8</a:t>
            </a:r>
            <a:endParaRPr lang="en-US" sz="1200" b="1" dirty="0">
              <a:solidFill>
                <a:schemeClr val="bg1"/>
              </a:solidFill>
            </a:endParaRPr>
          </a:p>
        </p:txBody>
      </p:sp>
      <p:sp>
        <p:nvSpPr>
          <p:cNvPr id="27" name="TextBox 26"/>
          <p:cNvSpPr txBox="1"/>
          <p:nvPr/>
        </p:nvSpPr>
        <p:spPr>
          <a:xfrm>
            <a:off x="7980546" y="3945812"/>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7</a:t>
            </a:r>
            <a:endParaRPr lang="en-US" sz="1200" b="1" dirty="0">
              <a:solidFill>
                <a:schemeClr val="bg1"/>
              </a:solidFill>
            </a:endParaRPr>
          </a:p>
        </p:txBody>
      </p:sp>
      <p:sp>
        <p:nvSpPr>
          <p:cNvPr id="28" name="TextBox 27"/>
          <p:cNvSpPr txBox="1"/>
          <p:nvPr/>
        </p:nvSpPr>
        <p:spPr>
          <a:xfrm>
            <a:off x="5846944" y="3726143"/>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6</a:t>
            </a:r>
            <a:endParaRPr lang="en-US" sz="1200" b="1" dirty="0">
              <a:solidFill>
                <a:schemeClr val="bg1"/>
              </a:solidFill>
            </a:endParaRPr>
          </a:p>
        </p:txBody>
      </p:sp>
      <p:sp>
        <p:nvSpPr>
          <p:cNvPr id="29" name="TextBox 28"/>
          <p:cNvSpPr txBox="1"/>
          <p:nvPr/>
        </p:nvSpPr>
        <p:spPr>
          <a:xfrm>
            <a:off x="7642859" y="3519100"/>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5</a:t>
            </a:r>
            <a:endParaRPr lang="en-US" sz="1200" b="1" dirty="0">
              <a:solidFill>
                <a:schemeClr val="bg1"/>
              </a:solidFill>
            </a:endParaRPr>
          </a:p>
        </p:txBody>
      </p:sp>
      <p:sp>
        <p:nvSpPr>
          <p:cNvPr id="30" name="TextBox 29"/>
          <p:cNvSpPr txBox="1"/>
          <p:nvPr/>
        </p:nvSpPr>
        <p:spPr>
          <a:xfrm>
            <a:off x="5846944" y="3276600"/>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4</a:t>
            </a:r>
            <a:endParaRPr lang="en-US" sz="1200" b="1" dirty="0">
              <a:solidFill>
                <a:schemeClr val="bg1"/>
              </a:solidFill>
            </a:endParaRPr>
          </a:p>
        </p:txBody>
      </p:sp>
      <p:sp>
        <p:nvSpPr>
          <p:cNvPr id="31" name="TextBox 30"/>
          <p:cNvSpPr txBox="1"/>
          <p:nvPr/>
        </p:nvSpPr>
        <p:spPr>
          <a:xfrm>
            <a:off x="7691989" y="2934443"/>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3</a:t>
            </a:r>
            <a:endParaRPr lang="en-US" sz="1200" b="1" dirty="0">
              <a:solidFill>
                <a:schemeClr val="bg1"/>
              </a:solidFill>
            </a:endParaRPr>
          </a:p>
        </p:txBody>
      </p:sp>
      <p:sp>
        <p:nvSpPr>
          <p:cNvPr id="32" name="TextBox 31"/>
          <p:cNvSpPr txBox="1"/>
          <p:nvPr/>
        </p:nvSpPr>
        <p:spPr>
          <a:xfrm>
            <a:off x="5846944" y="2702363"/>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2</a:t>
            </a:r>
            <a:endParaRPr lang="en-US" sz="1200" b="1" dirty="0">
              <a:solidFill>
                <a:schemeClr val="bg1"/>
              </a:solidFill>
            </a:endParaRPr>
          </a:p>
        </p:txBody>
      </p:sp>
      <p:sp>
        <p:nvSpPr>
          <p:cNvPr id="33" name="TextBox 32"/>
          <p:cNvSpPr txBox="1"/>
          <p:nvPr/>
        </p:nvSpPr>
        <p:spPr>
          <a:xfrm>
            <a:off x="8233010" y="2423937"/>
            <a:ext cx="231408" cy="276999"/>
          </a:xfrm>
          <a:prstGeom prst="rect">
            <a:avLst/>
          </a:prstGeom>
          <a:solidFill>
            <a:srgbClr val="C00000"/>
          </a:solidFill>
        </p:spPr>
        <p:txBody>
          <a:bodyPr wrap="square" rtlCol="0">
            <a:spAutoFit/>
          </a:bodyPr>
          <a:lstStyle/>
          <a:p>
            <a:pPr algn="ctr"/>
            <a:r>
              <a:rPr lang="en-US" sz="1200" b="1" dirty="0" smtClean="0">
                <a:solidFill>
                  <a:schemeClr val="bg1"/>
                </a:solidFill>
              </a:rPr>
              <a:t>1</a:t>
            </a:r>
            <a:endParaRPr lang="en-US" sz="1200" b="1" dirty="0">
              <a:solidFill>
                <a:schemeClr val="bg1"/>
              </a:solidFill>
            </a:endParaRPr>
          </a:p>
        </p:txBody>
      </p:sp>
      <p:sp>
        <p:nvSpPr>
          <p:cNvPr id="34" name="Rectangular Callout 33"/>
          <p:cNvSpPr/>
          <p:nvPr/>
        </p:nvSpPr>
        <p:spPr>
          <a:xfrm>
            <a:off x="4423406" y="2840862"/>
            <a:ext cx="1139194" cy="405099"/>
          </a:xfrm>
          <a:prstGeom prst="wedgeRectCallout">
            <a:avLst>
              <a:gd name="adj1" fmla="val -11779"/>
              <a:gd name="adj2" fmla="val 23615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smtClean="0"/>
              <a:t>Click Here</a:t>
            </a:r>
            <a:endParaRPr lang="en-US" dirty="0"/>
          </a:p>
        </p:txBody>
      </p:sp>
    </p:spTree>
    <p:extLst>
      <p:ext uri="{BB962C8B-B14F-4D97-AF65-F5344CB8AC3E}">
        <p14:creationId xmlns:p14="http://schemas.microsoft.com/office/powerpoint/2010/main" val="4048559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6396649"/>
              </p:ext>
            </p:extLst>
          </p:nvPr>
        </p:nvGraphicFramePr>
        <p:xfrm>
          <a:off x="476250" y="953770"/>
          <a:ext cx="8515350" cy="5313680"/>
        </p:xfrm>
        <a:graphic>
          <a:graphicData uri="http://schemas.openxmlformats.org/drawingml/2006/table">
            <a:tbl>
              <a:tblPr firstRow="1" bandRow="1">
                <a:tableStyleId>{5C22544A-7EE6-4342-B048-85BDC9FD1C3A}</a:tableStyleId>
              </a:tblPr>
              <a:tblGrid>
                <a:gridCol w="563216">
                  <a:extLst>
                    <a:ext uri="{9D8B030D-6E8A-4147-A177-3AD203B41FA5}">
                      <a16:colId xmlns:a16="http://schemas.microsoft.com/office/drawing/2014/main" val="2763175437"/>
                    </a:ext>
                  </a:extLst>
                </a:gridCol>
                <a:gridCol w="1577004">
                  <a:extLst>
                    <a:ext uri="{9D8B030D-6E8A-4147-A177-3AD203B41FA5}">
                      <a16:colId xmlns:a16="http://schemas.microsoft.com/office/drawing/2014/main" val="20000"/>
                    </a:ext>
                  </a:extLst>
                </a:gridCol>
                <a:gridCol w="462253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838200">
                  <a:extLst>
                    <a:ext uri="{9D8B030D-6E8A-4147-A177-3AD203B41FA5}">
                      <a16:colId xmlns:a16="http://schemas.microsoft.com/office/drawing/2014/main" val="613828970"/>
                    </a:ext>
                  </a:extLst>
                </a:gridCol>
              </a:tblGrid>
              <a:tr h="692051">
                <a:tc>
                  <a:txBody>
                    <a:bodyPr/>
                    <a:lstStyle/>
                    <a:p>
                      <a:pPr algn="ctr"/>
                      <a:r>
                        <a:rPr lang="en-US" sz="1400" dirty="0" smtClean="0"/>
                        <a:t>Status #</a:t>
                      </a:r>
                      <a:endParaRPr lang="en-US" sz="1400" dirty="0"/>
                    </a:p>
                  </a:txBody>
                  <a:tcPr vert="vert"/>
                </a:tc>
                <a:tc>
                  <a:txBody>
                    <a:bodyPr/>
                    <a:lstStyle/>
                    <a:p>
                      <a:pPr algn="ctr"/>
                      <a:r>
                        <a:rPr lang="en-US" sz="1400" dirty="0" smtClean="0"/>
                        <a:t>Flood Risk Zone </a:t>
                      </a:r>
                      <a:r>
                        <a:rPr lang="en-US" sz="1400" baseline="0" dirty="0" smtClean="0"/>
                        <a:t>Designation</a:t>
                      </a:r>
                      <a:endParaRPr lang="en-US" sz="1400" dirty="0"/>
                    </a:p>
                  </a:txBody>
                  <a:tcPr/>
                </a:tc>
                <a:tc>
                  <a:txBody>
                    <a:bodyPr/>
                    <a:lstStyle/>
                    <a:p>
                      <a:pPr algn="ctr"/>
                      <a:r>
                        <a:rPr lang="en-US" sz="1400" dirty="0" smtClean="0"/>
                        <a:t>Message</a:t>
                      </a:r>
                      <a:endParaRPr lang="en-US" sz="1400" dirty="0"/>
                    </a:p>
                  </a:txBody>
                  <a:tcPr/>
                </a:tc>
                <a:tc>
                  <a:txBody>
                    <a:bodyPr/>
                    <a:lstStyle/>
                    <a:p>
                      <a:pPr algn="ctr"/>
                      <a:r>
                        <a:rPr lang="en-US" sz="1400" dirty="0" smtClean="0"/>
                        <a:t>Flood Degree Risk</a:t>
                      </a:r>
                      <a:endParaRPr lang="en-US" sz="1400" dirty="0"/>
                    </a:p>
                  </a:txBody>
                  <a:tcPr/>
                </a:tc>
                <a:tc>
                  <a:txBody>
                    <a:bodyPr/>
                    <a:lstStyle/>
                    <a:p>
                      <a:pPr algn="ctr"/>
                      <a:r>
                        <a:rPr lang="en-US" sz="1400" dirty="0" smtClean="0"/>
                        <a:t>Color Warning Status</a:t>
                      </a:r>
                      <a:endParaRPr lang="en-US" sz="1400" dirty="0"/>
                    </a:p>
                  </a:txBody>
                  <a:tcPr/>
                </a:tc>
                <a:extLst>
                  <a:ext uri="{0D108BD9-81ED-4DB2-BD59-A6C34878D82A}">
                    <a16:rowId xmlns:a16="http://schemas.microsoft.com/office/drawing/2014/main" val="10000"/>
                  </a:ext>
                </a:extLst>
              </a:tr>
              <a:tr h="370840">
                <a:tc>
                  <a:txBody>
                    <a:bodyPr/>
                    <a:lstStyle/>
                    <a:p>
                      <a:pPr algn="ctr"/>
                      <a:r>
                        <a:rPr lang="en-US" sz="1400" dirty="0" smtClean="0"/>
                        <a:t>1</a:t>
                      </a:r>
                      <a:endParaRPr lang="en-US" sz="1400" dirty="0"/>
                    </a:p>
                  </a:txBody>
                  <a:tcPr/>
                </a:tc>
                <a:tc>
                  <a:txBody>
                    <a:bodyPr/>
                    <a:lstStyle/>
                    <a:p>
                      <a:pPr algn="ctr"/>
                      <a:r>
                        <a:rPr lang="en-US" sz="1400" dirty="0" smtClean="0"/>
                        <a:t>AE, AH (5), AO (2)</a:t>
                      </a:r>
                      <a:endParaRPr lang="en-US" sz="1400" dirty="0"/>
                    </a:p>
                  </a:txBody>
                  <a:tcPr/>
                </a:tc>
                <a:tc>
                  <a:txBody>
                    <a:bodyPr/>
                    <a:lstStyle/>
                    <a:p>
                      <a:r>
                        <a:rPr lang="en-US" sz="1400" dirty="0" smtClean="0"/>
                        <a:t>Location is WITHIN the FEMA 100-year floodplain.</a:t>
                      </a:r>
                      <a:endParaRPr lang="en-US" sz="1400" dirty="0"/>
                    </a:p>
                  </a:txBody>
                  <a:tcPr/>
                </a:tc>
                <a:tc>
                  <a:txBody>
                    <a:bodyPr/>
                    <a:lstStyle/>
                    <a:p>
                      <a:pPr algn="ctr"/>
                      <a:r>
                        <a:rPr lang="en-US" sz="1400" dirty="0" smtClean="0"/>
                        <a:t>Hi</a:t>
                      </a:r>
                      <a:endParaRPr lang="en-US" sz="1400" dirty="0"/>
                    </a:p>
                  </a:txBody>
                  <a:tcPr>
                    <a:solidFill>
                      <a:srgbClr val="FF0000"/>
                    </a:solidFill>
                  </a:tcPr>
                </a:tc>
                <a:tc>
                  <a:txBody>
                    <a:bodyPr/>
                    <a:lstStyle/>
                    <a:p>
                      <a:pPr algn="ctr"/>
                      <a:r>
                        <a:rPr lang="en-US" sz="1400" dirty="0" smtClean="0"/>
                        <a:t>Red</a:t>
                      </a:r>
                      <a:endParaRPr lang="en-US" sz="1400" dirty="0"/>
                    </a:p>
                  </a:txBody>
                  <a:tcPr>
                    <a:solidFill>
                      <a:srgbClr val="FF0000"/>
                    </a:solidFill>
                  </a:tcPr>
                </a:tc>
                <a:extLst>
                  <a:ext uri="{0D108BD9-81ED-4DB2-BD59-A6C34878D82A}">
                    <a16:rowId xmlns:a16="http://schemas.microsoft.com/office/drawing/2014/main" val="2958229170"/>
                  </a:ext>
                </a:extLst>
              </a:tr>
              <a:tr h="370840">
                <a:tc>
                  <a:txBody>
                    <a:bodyPr/>
                    <a:lstStyle/>
                    <a:p>
                      <a:pPr algn="ctr"/>
                      <a:r>
                        <a:rPr lang="en-US" sz="1400" dirty="0" smtClean="0"/>
                        <a:t>2</a:t>
                      </a:r>
                      <a:endParaRPr lang="en-US" sz="1400" dirty="0"/>
                    </a:p>
                  </a:txBody>
                  <a:tcPr/>
                </a:tc>
                <a:tc>
                  <a:txBody>
                    <a:bodyPr/>
                    <a:lstStyle/>
                    <a:p>
                      <a:pPr algn="ctr"/>
                      <a:r>
                        <a:rPr lang="en-US" sz="1400" dirty="0" smtClean="0"/>
                        <a:t>AE (Floodway)</a:t>
                      </a:r>
                      <a:endParaRPr lang="en-US" sz="1400" dirty="0"/>
                    </a:p>
                  </a:txBody>
                  <a:tcPr/>
                </a:tc>
                <a:tc>
                  <a:txBody>
                    <a:bodyPr/>
                    <a:lstStyle/>
                    <a:p>
                      <a:r>
                        <a:rPr lang="en-US" sz="1400" dirty="0" smtClean="0"/>
                        <a:t>Location is WITHIN the FEMA 100-year floodplain</a:t>
                      </a:r>
                      <a:r>
                        <a:rPr lang="en-US" sz="1400" baseline="0" dirty="0" smtClean="0"/>
                        <a:t> and floodway</a:t>
                      </a:r>
                      <a:r>
                        <a:rPr lang="en-US" sz="1400" dirty="0" smtClean="0"/>
                        <a:t>.</a:t>
                      </a:r>
                      <a:endParaRPr lang="en-US" sz="1400" dirty="0"/>
                    </a:p>
                  </a:txBody>
                  <a:tcPr/>
                </a:tc>
                <a:tc>
                  <a:txBody>
                    <a:bodyPr/>
                    <a:lstStyle/>
                    <a:p>
                      <a:pPr algn="ctr"/>
                      <a:r>
                        <a:rPr lang="en-US" sz="1400" dirty="0" smtClean="0"/>
                        <a:t>Hi</a:t>
                      </a:r>
                      <a:endParaRPr lang="en-US" sz="1400" dirty="0"/>
                    </a:p>
                  </a:txBody>
                  <a:tcPr>
                    <a:solidFill>
                      <a:srgbClr val="FF0000"/>
                    </a:solidFill>
                  </a:tcPr>
                </a:tc>
                <a:tc>
                  <a:txBody>
                    <a:bodyPr/>
                    <a:lstStyle/>
                    <a:p>
                      <a:pPr algn="ctr"/>
                      <a:r>
                        <a:rPr lang="en-US" sz="1400" dirty="0" smtClean="0"/>
                        <a:t>Red</a:t>
                      </a:r>
                      <a:endParaRPr lang="en-US" sz="1400" dirty="0"/>
                    </a:p>
                  </a:txBody>
                  <a:tcPr>
                    <a:solidFill>
                      <a:srgbClr val="FF0000"/>
                    </a:solidFill>
                  </a:tcPr>
                </a:tc>
                <a:extLst>
                  <a:ext uri="{0D108BD9-81ED-4DB2-BD59-A6C34878D82A}">
                    <a16:rowId xmlns:a16="http://schemas.microsoft.com/office/drawing/2014/main" val="10001"/>
                  </a:ext>
                </a:extLst>
              </a:tr>
              <a:tr h="370840">
                <a:tc>
                  <a:txBody>
                    <a:bodyPr/>
                    <a:lstStyle/>
                    <a:p>
                      <a:pPr algn="ctr"/>
                      <a:r>
                        <a:rPr lang="en-US" sz="1400" dirty="0" smtClean="0"/>
                        <a:t>3</a:t>
                      </a:r>
                      <a:endParaRPr lang="en-US" sz="1400" dirty="0"/>
                    </a:p>
                  </a:txBody>
                  <a:tcPr/>
                </a:tc>
                <a:tc>
                  <a:txBody>
                    <a:bodyPr/>
                    <a:lstStyle/>
                    <a:p>
                      <a:pPr algn="ctr"/>
                      <a:r>
                        <a:rPr lang="en-US" sz="1400" dirty="0" smtClean="0"/>
                        <a:t>A</a:t>
                      </a:r>
                      <a:endParaRPr lang="en-US" sz="1400" dirty="0"/>
                    </a:p>
                  </a:txBody>
                  <a:tcPr/>
                </a:tc>
                <a:tc>
                  <a:txBody>
                    <a:bodyPr/>
                    <a:lstStyle/>
                    <a:p>
                      <a:r>
                        <a:rPr lang="en-US" sz="1400" dirty="0" smtClean="0"/>
                        <a:t>Location is WITHIN the FEMA 100-year floodplain.</a:t>
                      </a:r>
                      <a:endParaRPr lang="en-US" sz="1400" dirty="0"/>
                    </a:p>
                  </a:txBody>
                  <a:tcPr/>
                </a:tc>
                <a:tc>
                  <a:txBody>
                    <a:bodyPr/>
                    <a:lstStyle/>
                    <a:p>
                      <a:pPr algn="ctr"/>
                      <a:r>
                        <a:rPr lang="en-US" sz="1400" dirty="0" smtClean="0"/>
                        <a:t>Hi</a:t>
                      </a:r>
                      <a:endParaRPr lang="en-US" sz="1400" dirty="0"/>
                    </a:p>
                  </a:txBody>
                  <a:tcPr>
                    <a:solidFill>
                      <a:srgbClr val="FF0000"/>
                    </a:solidFill>
                  </a:tcPr>
                </a:tc>
                <a:tc>
                  <a:txBody>
                    <a:bodyPr/>
                    <a:lstStyle/>
                    <a:p>
                      <a:pPr algn="ctr"/>
                      <a:r>
                        <a:rPr lang="en-US" sz="1400" dirty="0" smtClean="0"/>
                        <a:t>Red</a:t>
                      </a:r>
                      <a:endParaRPr lang="en-US" sz="1400" dirty="0"/>
                    </a:p>
                  </a:txBody>
                  <a:tcPr>
                    <a:solidFill>
                      <a:srgbClr val="FF0000"/>
                    </a:solidFill>
                  </a:tcPr>
                </a:tc>
                <a:extLst>
                  <a:ext uri="{0D108BD9-81ED-4DB2-BD59-A6C34878D82A}">
                    <a16:rowId xmlns:a16="http://schemas.microsoft.com/office/drawing/2014/main" val="3758133086"/>
                  </a:ext>
                </a:extLst>
              </a:tr>
              <a:tr h="370840">
                <a:tc>
                  <a:txBody>
                    <a:bodyPr/>
                    <a:lstStyle/>
                    <a:p>
                      <a:pPr algn="ctr"/>
                      <a:r>
                        <a:rPr lang="en-US" sz="1400" dirty="0" smtClean="0"/>
                        <a:t>4</a:t>
                      </a:r>
                      <a:endParaRPr lang="en-US" sz="1400" dirty="0"/>
                    </a:p>
                  </a:txBody>
                  <a:tcPr/>
                </a:tc>
                <a:tc>
                  <a:txBody>
                    <a:bodyPr/>
                    <a:lstStyle/>
                    <a:p>
                      <a:pPr algn="ctr"/>
                      <a:r>
                        <a:rPr lang="en-US" sz="1400" dirty="0" smtClean="0"/>
                        <a:t>A (Advisory A)</a:t>
                      </a:r>
                      <a:endParaRPr lang="en-US" sz="1400" dirty="0"/>
                    </a:p>
                  </a:txBody>
                  <a:tcPr/>
                </a:tc>
                <a:tc>
                  <a:txBody>
                    <a:bodyPr/>
                    <a:lstStyle/>
                    <a:p>
                      <a:r>
                        <a:rPr lang="en-US" sz="1400" dirty="0" smtClean="0"/>
                        <a:t>Location is WITHIN the FEMA 100-year floodplain.  Advisory Flood Heights available.</a:t>
                      </a:r>
                      <a:endParaRPr lang="en-US" sz="1400" dirty="0"/>
                    </a:p>
                  </a:txBody>
                  <a:tcPr/>
                </a:tc>
                <a:tc>
                  <a:txBody>
                    <a:bodyPr/>
                    <a:lstStyle/>
                    <a:p>
                      <a:pPr algn="ctr"/>
                      <a:r>
                        <a:rPr lang="en-US" sz="1400" dirty="0" smtClean="0"/>
                        <a:t>Hi</a:t>
                      </a:r>
                      <a:endParaRPr lang="en-US" sz="1400" dirty="0"/>
                    </a:p>
                  </a:txBody>
                  <a:tcPr>
                    <a:solidFill>
                      <a:srgbClr val="FF0000"/>
                    </a:solidFill>
                  </a:tcPr>
                </a:tc>
                <a:tc>
                  <a:txBody>
                    <a:bodyPr/>
                    <a:lstStyle/>
                    <a:p>
                      <a:pPr algn="ctr"/>
                      <a:r>
                        <a:rPr lang="en-US" sz="1400" dirty="0" smtClean="0"/>
                        <a:t>Red</a:t>
                      </a:r>
                      <a:endParaRPr lang="en-US" sz="1400" dirty="0"/>
                    </a:p>
                  </a:txBody>
                  <a:tcPr>
                    <a:solidFill>
                      <a:srgbClr val="FF0000"/>
                    </a:solidFill>
                  </a:tcPr>
                </a:tc>
                <a:extLst>
                  <a:ext uri="{0D108BD9-81ED-4DB2-BD59-A6C34878D82A}">
                    <a16:rowId xmlns:a16="http://schemas.microsoft.com/office/drawing/2014/main" val="10003"/>
                  </a:ext>
                </a:extLst>
              </a:tr>
              <a:tr h="370840">
                <a:tc>
                  <a:txBody>
                    <a:bodyPr/>
                    <a:lstStyle/>
                    <a:p>
                      <a:pPr algn="ctr"/>
                      <a:r>
                        <a:rPr lang="en-US" sz="1400" dirty="0" smtClean="0"/>
                        <a:t>5</a:t>
                      </a:r>
                      <a:endParaRPr lang="en-US" sz="1400" dirty="0"/>
                    </a:p>
                  </a:txBody>
                  <a:tcPr/>
                </a:tc>
                <a:tc>
                  <a:txBody>
                    <a:bodyPr/>
                    <a:lstStyle/>
                    <a:p>
                      <a:pPr algn="ctr"/>
                      <a:r>
                        <a:rPr lang="en-US" sz="1400" dirty="0" smtClean="0"/>
                        <a:t>Updated </a:t>
                      </a:r>
                      <a:r>
                        <a:rPr lang="en-US" sz="1400" baseline="0" dirty="0" smtClean="0"/>
                        <a:t>AE Floodplain Boundary</a:t>
                      </a:r>
                      <a:endParaRPr lang="en-US" sz="1400" dirty="0"/>
                    </a:p>
                  </a:txBody>
                  <a:tcPr/>
                </a:tc>
                <a:tc>
                  <a:txBody>
                    <a:bodyPr/>
                    <a:lstStyle/>
                    <a:p>
                      <a:r>
                        <a:rPr lang="en-US" sz="1400" dirty="0" smtClean="0"/>
                        <a:t>Location is WITHIN an updated detailed floodplain</a:t>
                      </a:r>
                      <a:r>
                        <a:rPr lang="en-US" sz="1400" baseline="0" dirty="0" smtClean="0"/>
                        <a:t> </a:t>
                      </a:r>
                      <a:r>
                        <a:rPr lang="en-US" sz="1400" baseline="0" smtClean="0"/>
                        <a:t>boundary</a:t>
                      </a:r>
                      <a:r>
                        <a:rPr lang="en-US" sz="1400" smtClean="0"/>
                        <a:t> but </a:t>
                      </a:r>
                      <a:r>
                        <a:rPr lang="en-US" sz="1400" dirty="0" smtClean="0"/>
                        <a:t>NOT a 100-year regulatory floodplain.  </a:t>
                      </a:r>
                      <a:r>
                        <a:rPr lang="en-US" sz="1400" i="1" dirty="0" smtClean="0"/>
                        <a:t>More info</a:t>
                      </a:r>
                      <a:r>
                        <a:rPr lang="en-US" sz="1400" i="1" baseline="0" dirty="0" smtClean="0"/>
                        <a:t> link.</a:t>
                      </a:r>
                      <a:endParaRPr lang="en-US" sz="1400" i="1" dirty="0"/>
                    </a:p>
                  </a:txBody>
                  <a:tcPr/>
                </a:tc>
                <a:tc>
                  <a:txBody>
                    <a:bodyPr/>
                    <a:lstStyle/>
                    <a:p>
                      <a:pPr algn="ctr"/>
                      <a:r>
                        <a:rPr lang="en-US" sz="1400" dirty="0" smtClean="0"/>
                        <a:t>Hi</a:t>
                      </a:r>
                      <a:endParaRPr lang="en-US" sz="1400" dirty="0"/>
                    </a:p>
                  </a:txBody>
                  <a:tcPr>
                    <a:solidFill>
                      <a:schemeClr val="accent6">
                        <a:lumMod val="75000"/>
                      </a:schemeClr>
                    </a:solidFill>
                  </a:tcPr>
                </a:tc>
                <a:tc>
                  <a:txBody>
                    <a:bodyPr/>
                    <a:lstStyle/>
                    <a:p>
                      <a:pPr algn="ctr"/>
                      <a:r>
                        <a:rPr lang="en-US" sz="1400" dirty="0" smtClean="0"/>
                        <a:t>Orange</a:t>
                      </a:r>
                      <a:endParaRPr lang="en-US" sz="1400" dirty="0"/>
                    </a:p>
                  </a:txBody>
                  <a:tcPr>
                    <a:solidFill>
                      <a:schemeClr val="accent6">
                        <a:lumMod val="75000"/>
                      </a:schemeClr>
                    </a:solidFill>
                  </a:tcPr>
                </a:tc>
                <a:extLst>
                  <a:ext uri="{0D108BD9-81ED-4DB2-BD59-A6C34878D82A}">
                    <a16:rowId xmlns:a16="http://schemas.microsoft.com/office/drawing/2014/main" val="10004"/>
                  </a:ext>
                </a:extLst>
              </a:tr>
              <a:tr h="370840">
                <a:tc>
                  <a:txBody>
                    <a:bodyPr/>
                    <a:lstStyle/>
                    <a:p>
                      <a:pPr algn="ctr"/>
                      <a:r>
                        <a:rPr lang="en-US" sz="1400" dirty="0" smtClean="0"/>
                        <a:t>6</a:t>
                      </a:r>
                      <a:endParaRPr lang="en-US" sz="1400" dirty="0"/>
                    </a:p>
                  </a:txBody>
                  <a:tcPr/>
                </a:tc>
                <a:tc>
                  <a:txBody>
                    <a:bodyPr/>
                    <a:lstStyle/>
                    <a:p>
                      <a:pPr algn="ctr"/>
                      <a:r>
                        <a:rPr lang="en-US" sz="1400" dirty="0" smtClean="0"/>
                        <a:t>Advisory A</a:t>
                      </a:r>
                      <a:endParaRPr lang="en-US" sz="1400" dirty="0"/>
                    </a:p>
                  </a:txBody>
                  <a:tcPr/>
                </a:tc>
                <a:tc>
                  <a:txBody>
                    <a:bodyPr/>
                    <a:lstStyle/>
                    <a:p>
                      <a:r>
                        <a:rPr lang="en-US" sz="1400" dirty="0" smtClean="0"/>
                        <a:t>Location is WITHIN an advisory floodplain but NOT a 100-year regulatory floodplain.  </a:t>
                      </a:r>
                      <a:r>
                        <a:rPr lang="en-US" sz="1400" i="1" dirty="0" smtClean="0"/>
                        <a:t>More info link.</a:t>
                      </a:r>
                      <a:endParaRPr lang="en-US" sz="1400" i="1" dirty="0"/>
                    </a:p>
                  </a:txBody>
                  <a:tcPr/>
                </a:tc>
                <a:tc>
                  <a:txBody>
                    <a:bodyPr/>
                    <a:lstStyle/>
                    <a:p>
                      <a:pPr algn="ctr"/>
                      <a:r>
                        <a:rPr lang="en-US" sz="1400" dirty="0" smtClean="0"/>
                        <a:t>Hi</a:t>
                      </a:r>
                      <a:endParaRPr lang="en-US" sz="1400" dirty="0"/>
                    </a:p>
                  </a:txBody>
                  <a:tcPr>
                    <a:solidFill>
                      <a:schemeClr val="accent6">
                        <a:lumMod val="75000"/>
                      </a:schemeClr>
                    </a:solidFill>
                  </a:tcPr>
                </a:tc>
                <a:tc>
                  <a:txBody>
                    <a:bodyPr/>
                    <a:lstStyle/>
                    <a:p>
                      <a:pPr algn="ctr"/>
                      <a:r>
                        <a:rPr lang="en-US" sz="1400" dirty="0" smtClean="0"/>
                        <a:t>Orange</a:t>
                      </a:r>
                      <a:endParaRPr lang="en-US" sz="1400" dirty="0"/>
                    </a:p>
                  </a:txBody>
                  <a:tcPr>
                    <a:solidFill>
                      <a:schemeClr val="accent6">
                        <a:lumMod val="75000"/>
                      </a:schemeClr>
                    </a:solidFill>
                  </a:tcPr>
                </a:tc>
                <a:extLst>
                  <a:ext uri="{0D108BD9-81ED-4DB2-BD59-A6C34878D82A}">
                    <a16:rowId xmlns:a16="http://schemas.microsoft.com/office/drawing/2014/main" val="10005"/>
                  </a:ext>
                </a:extLst>
              </a:tr>
              <a:tr h="370840">
                <a:tc>
                  <a:txBody>
                    <a:bodyPr/>
                    <a:lstStyle/>
                    <a:p>
                      <a:pPr algn="ctr"/>
                      <a:r>
                        <a:rPr lang="en-US" sz="1400" i="1" dirty="0" smtClean="0"/>
                        <a:t>7</a:t>
                      </a:r>
                      <a:endParaRPr lang="en-US" sz="1400" i="1" dirty="0"/>
                    </a:p>
                  </a:txBody>
                  <a:tcPr/>
                </a:tc>
                <a:tc>
                  <a:txBody>
                    <a:bodyPr/>
                    <a:lstStyle/>
                    <a:p>
                      <a:pPr algn="ctr"/>
                      <a:r>
                        <a:rPr lang="en-US" sz="1400" i="0" dirty="0" smtClean="0"/>
                        <a:t>Shaded X, B</a:t>
                      </a:r>
                      <a:endParaRPr lang="en-US" sz="1400" i="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i="0" dirty="0" smtClean="0"/>
                        <a:t>Location is WITHIN</a:t>
                      </a:r>
                      <a:r>
                        <a:rPr lang="en-US" sz="1400" i="0" baseline="0" dirty="0" smtClean="0"/>
                        <a:t> a m</a:t>
                      </a:r>
                      <a:r>
                        <a:rPr lang="en-US" sz="1400" i="0" dirty="0" smtClean="0"/>
                        <a:t>oderate flood risk hazard such</a:t>
                      </a:r>
                      <a:r>
                        <a:rPr lang="en-US" sz="1400" i="0" baseline="0" dirty="0" smtClean="0"/>
                        <a:t> as a </a:t>
                      </a:r>
                      <a:r>
                        <a:rPr lang="en-US" sz="1400" i="0" dirty="0" smtClean="0"/>
                        <a:t>500-year</a:t>
                      </a:r>
                      <a:r>
                        <a:rPr lang="en-US" sz="1400" i="0" baseline="0" dirty="0" smtClean="0"/>
                        <a:t> floodplain.</a:t>
                      </a:r>
                      <a:endParaRPr lang="en-US" sz="1400" i="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Medium</a:t>
                      </a:r>
                      <a:endParaRPr lang="en-US" sz="1400" dirty="0"/>
                    </a:p>
                  </a:txBody>
                  <a:tcPr>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Yellow</a:t>
                      </a:r>
                      <a:endParaRPr lang="en-US" sz="1400" dirty="0"/>
                    </a:p>
                  </a:txBody>
                  <a:tcPr>
                    <a:solidFill>
                      <a:srgbClr val="FFFF00"/>
                    </a:solidFill>
                  </a:tcPr>
                </a:tc>
                <a:extLst>
                  <a:ext uri="{0D108BD9-81ED-4DB2-BD59-A6C34878D82A}">
                    <a16:rowId xmlns:a16="http://schemas.microsoft.com/office/drawing/2014/main" val="3092083198"/>
                  </a:ext>
                </a:extLst>
              </a:tr>
              <a:tr h="370840">
                <a:tc>
                  <a:txBody>
                    <a:bodyPr/>
                    <a:lstStyle/>
                    <a:p>
                      <a:pPr algn="ctr"/>
                      <a:r>
                        <a:rPr lang="en-US" sz="1400" dirty="0" smtClean="0"/>
                        <a:t>8</a:t>
                      </a:r>
                      <a:endParaRPr lang="en-US" sz="1400" dirty="0"/>
                    </a:p>
                  </a:txBody>
                  <a:tcPr/>
                </a:tc>
                <a:tc>
                  <a:txBody>
                    <a:bodyPr/>
                    <a:lstStyle/>
                    <a:p>
                      <a:pPr algn="ctr"/>
                      <a:r>
                        <a:rPr lang="en-US" sz="1400" i="1" dirty="0" smtClean="0"/>
                        <a:t>Near Flood Zone</a:t>
                      </a:r>
                      <a:endParaRPr lang="en-US" sz="1400" i="1" dirty="0"/>
                    </a:p>
                  </a:txBody>
                  <a:tcPr/>
                </a:tc>
                <a:tc>
                  <a:txBody>
                    <a:bodyPr/>
                    <a:lstStyle/>
                    <a:p>
                      <a:r>
                        <a:rPr lang="en-US" sz="1400" dirty="0" smtClean="0"/>
                        <a:t>Location is NOT WITHIN identified flood hazard area, but within 75 feet of an identified flood hazard area. </a:t>
                      </a:r>
                      <a:endParaRPr lang="en-US" sz="1400" dirty="0"/>
                    </a:p>
                  </a:txBody>
                  <a:tcPr/>
                </a:tc>
                <a:tc>
                  <a:txBody>
                    <a:bodyPr/>
                    <a:lstStyle/>
                    <a:p>
                      <a:pPr algn="ctr"/>
                      <a:r>
                        <a:rPr lang="en-US" sz="1400" dirty="0" smtClean="0"/>
                        <a:t>Medium</a:t>
                      </a:r>
                      <a:endParaRPr lang="en-US" sz="1400" dirty="0"/>
                    </a:p>
                  </a:txBody>
                  <a:tcPr>
                    <a:solidFill>
                      <a:srgbClr val="FFFF00"/>
                    </a:solidFill>
                  </a:tcPr>
                </a:tc>
                <a:tc>
                  <a:txBody>
                    <a:bodyPr/>
                    <a:lstStyle/>
                    <a:p>
                      <a:pPr algn="ctr"/>
                      <a:r>
                        <a:rPr lang="en-US" sz="1400" dirty="0" smtClean="0"/>
                        <a:t>Yellow</a:t>
                      </a:r>
                      <a:endParaRPr lang="en-US" sz="1400" dirty="0"/>
                    </a:p>
                  </a:txBody>
                  <a:tcPr>
                    <a:solidFill>
                      <a:srgbClr val="FFFF00"/>
                    </a:solidFill>
                  </a:tcPr>
                </a:tc>
                <a:extLst>
                  <a:ext uri="{0D108BD9-81ED-4DB2-BD59-A6C34878D82A}">
                    <a16:rowId xmlns:a16="http://schemas.microsoft.com/office/drawing/2014/main" val="10006"/>
                  </a:ext>
                </a:extLst>
              </a:tr>
              <a:tr h="370840">
                <a:tc>
                  <a:txBody>
                    <a:bodyPr/>
                    <a:lstStyle/>
                    <a:p>
                      <a:pPr algn="ctr"/>
                      <a:r>
                        <a:rPr lang="en-US" sz="1400" dirty="0" smtClean="0"/>
                        <a:t>9</a:t>
                      </a:r>
                      <a:endParaRPr lang="en-US" sz="1400" dirty="0"/>
                    </a:p>
                  </a:txBody>
                  <a:tcPr/>
                </a:tc>
                <a:tc>
                  <a:txBody>
                    <a:bodyPr/>
                    <a:lstStyle/>
                    <a:p>
                      <a:pPr algn="ctr"/>
                      <a:r>
                        <a:rPr lang="en-US" sz="1400" i="1" dirty="0" smtClean="0"/>
                        <a:t>Out of 100-YR</a:t>
                      </a:r>
                      <a:r>
                        <a:rPr lang="en-US" sz="1400" i="1" baseline="0" dirty="0" smtClean="0"/>
                        <a:t> </a:t>
                      </a:r>
                      <a:r>
                        <a:rPr lang="en-US" sz="1400" i="1" dirty="0" smtClean="0"/>
                        <a:t>Flood Zone</a:t>
                      </a:r>
                      <a:endParaRPr lang="en-US" sz="1400" i="1" dirty="0"/>
                    </a:p>
                  </a:txBody>
                  <a:tcPr/>
                </a:tc>
                <a:tc>
                  <a:txBody>
                    <a:bodyPr/>
                    <a:lstStyle/>
                    <a:p>
                      <a:r>
                        <a:rPr lang="en-US" sz="1400" dirty="0" smtClean="0"/>
                        <a:t>Location is NOT WITHIN any identified flood hazard area. Unmapped flood hazard areas may be present.</a:t>
                      </a:r>
                      <a:endParaRPr lang="en-US" sz="1400" dirty="0"/>
                    </a:p>
                  </a:txBody>
                  <a:tcPr/>
                </a:tc>
                <a:tc>
                  <a:txBody>
                    <a:bodyPr/>
                    <a:lstStyle/>
                    <a:p>
                      <a:pPr algn="ctr"/>
                      <a:r>
                        <a:rPr lang="en-US" sz="1400" dirty="0" smtClean="0"/>
                        <a:t>Low</a:t>
                      </a:r>
                      <a:endParaRPr lang="en-US" sz="1400" dirty="0"/>
                    </a:p>
                  </a:txBody>
                  <a:tcPr>
                    <a:solidFill>
                      <a:srgbClr val="00B050"/>
                    </a:solidFill>
                  </a:tcPr>
                </a:tc>
                <a:tc>
                  <a:txBody>
                    <a:bodyPr/>
                    <a:lstStyle/>
                    <a:p>
                      <a:pPr algn="ctr"/>
                      <a:r>
                        <a:rPr lang="en-US" sz="1400" dirty="0" smtClean="0"/>
                        <a:t>Green</a:t>
                      </a:r>
                      <a:endParaRPr lang="en-US" sz="1400" dirty="0"/>
                    </a:p>
                  </a:txBody>
                  <a:tcPr>
                    <a:solidFill>
                      <a:srgbClr val="00B050"/>
                    </a:solidFill>
                  </a:tcPr>
                </a:tc>
                <a:extLst>
                  <a:ext uri="{0D108BD9-81ED-4DB2-BD59-A6C34878D82A}">
                    <a16:rowId xmlns:a16="http://schemas.microsoft.com/office/drawing/2014/main" val="10007"/>
                  </a:ext>
                </a:extLst>
              </a:tr>
            </a:tbl>
          </a:graphicData>
        </a:graphic>
      </p:graphicFrame>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Flood Zone: &lt; zone designation &gt;</a:t>
            </a:r>
            <a:endParaRPr lang="en-US"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476250" y="6211669"/>
            <a:ext cx="8439150" cy="646331"/>
          </a:xfrm>
          <a:prstGeom prst="rect">
            <a:avLst/>
          </a:prstGeom>
          <a:noFill/>
        </p:spPr>
        <p:txBody>
          <a:bodyPr wrap="square" rtlCol="0">
            <a:spAutoFit/>
          </a:bodyPr>
          <a:lstStyle/>
          <a:p>
            <a:r>
              <a:rPr lang="en-US" sz="1200" dirty="0" smtClean="0"/>
              <a:t>Three Degrees of Risk: Hi, Medium, Low.  Four Warning Status Colors:  In 100-YR Effective Floodplains (red), Advisory Floodplains (orange), moderate risk or close to high risk zones (yellow), low risk (green).  Two Floodplain Boundary GIS Files:  </a:t>
            </a:r>
            <a:r>
              <a:rPr lang="en-US" sz="1200" dirty="0" err="1" smtClean="0"/>
              <a:t>SFHA.poly</a:t>
            </a:r>
            <a:r>
              <a:rPr lang="en-US" sz="1200" dirty="0" smtClean="0"/>
              <a:t> and </a:t>
            </a:r>
            <a:r>
              <a:rPr lang="en-US" sz="1200" dirty="0" err="1" smtClean="0"/>
              <a:t>Advisory_FPB.poly</a:t>
            </a:r>
            <a:endParaRPr lang="en-US" sz="1200" dirty="0"/>
          </a:p>
        </p:txBody>
      </p:sp>
      <p:pic>
        <p:nvPicPr>
          <p:cNvPr id="2050" name="Picture 2"/>
          <p:cNvPicPr>
            <a:picLocks noChangeAspect="1" noChangeArrowheads="1"/>
          </p:cNvPicPr>
          <p:nvPr/>
        </p:nvPicPr>
        <p:blipFill>
          <a:blip r:embed="rId3" cstate="print"/>
          <a:srcRect/>
          <a:stretch>
            <a:fillRect/>
          </a:stretch>
        </p:blipFill>
        <p:spPr bwMode="auto">
          <a:xfrm>
            <a:off x="19050" y="3610610"/>
            <a:ext cx="457200" cy="484238"/>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a:stretch>
            <a:fillRect/>
          </a:stretch>
        </p:blipFill>
        <p:spPr bwMode="auto">
          <a:xfrm>
            <a:off x="19050" y="4596960"/>
            <a:ext cx="457200" cy="484238"/>
          </a:xfrm>
          <a:prstGeom prst="rect">
            <a:avLst/>
          </a:prstGeom>
          <a:noFill/>
          <a:ln w="9525">
            <a:noFill/>
            <a:miter lim="800000"/>
            <a:headEnd/>
            <a:tailEnd/>
          </a:ln>
        </p:spPr>
      </p:pic>
    </p:spTree>
    <p:extLst>
      <p:ext uri="{BB962C8B-B14F-4D97-AF65-F5344CB8AC3E}">
        <p14:creationId xmlns:p14="http://schemas.microsoft.com/office/powerpoint/2010/main" val="42471780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smtClean="0">
                <a:solidFill>
                  <a:schemeClr val="bg1"/>
                </a:solidFill>
                <a:latin typeface="Arial" panose="020B0604020202020204" pitchFamily="34" charset="0"/>
                <a:cs typeface="Arial" panose="020B0604020202020204" pitchFamily="34" charset="0"/>
              </a:rPr>
              <a:t>Need to Update Flood Query Logic for new information: </a:t>
            </a:r>
            <a:r>
              <a:rPr lang="en-US" sz="2000" dirty="0" smtClean="0">
                <a:solidFill>
                  <a:schemeClr val="bg1"/>
                </a:solidFill>
                <a:latin typeface="Arial" panose="020B0604020202020204" pitchFamily="34" charset="0"/>
                <a:cs typeface="Arial" panose="020B0604020202020204" pitchFamily="34" charset="0"/>
              </a:rPr>
              <a:t/>
            </a:r>
            <a:br>
              <a:rPr lang="en-US" sz="2000" dirty="0" smtClean="0">
                <a:solidFill>
                  <a:schemeClr val="bg1"/>
                </a:solidFill>
                <a:latin typeface="Arial" panose="020B0604020202020204" pitchFamily="34" charset="0"/>
                <a:cs typeface="Arial" panose="020B0604020202020204" pitchFamily="34" charset="0"/>
              </a:rPr>
            </a:br>
            <a:r>
              <a:rPr lang="en-US" sz="2000" b="1" i="1" dirty="0" smtClean="0">
                <a:solidFill>
                  <a:srgbClr val="FFFF00"/>
                </a:solidFill>
                <a:latin typeface="Arial" panose="020B0604020202020204" pitchFamily="34" charset="0"/>
                <a:cs typeface="Arial" panose="020B0604020202020204" pitchFamily="34" charset="0"/>
              </a:rPr>
              <a:t>AE Advisory Flood Hazard Areas &amp; Restudy BFE Flood Heights</a:t>
            </a:r>
            <a:endParaRPr lang="en-US" sz="2000" b="1" i="1" dirty="0">
              <a:solidFill>
                <a:srgbClr val="FFFF00"/>
              </a:solidFill>
              <a:latin typeface="Arial" panose="020B0604020202020204" pitchFamily="34" charset="0"/>
              <a:cs typeface="Arial" panose="020B0604020202020204" pitchFamily="34" charset="0"/>
            </a:endParaRPr>
          </a:p>
        </p:txBody>
      </p:sp>
      <p:sp>
        <p:nvSpPr>
          <p:cNvPr id="2" name="Rectangle 1"/>
          <p:cNvSpPr/>
          <p:nvPr/>
        </p:nvSpPr>
        <p:spPr>
          <a:xfrm>
            <a:off x="219075" y="933534"/>
            <a:ext cx="8763000" cy="6053132"/>
          </a:xfrm>
          <a:prstGeom prst="rect">
            <a:avLst/>
          </a:prstGeom>
          <a:solidFill>
            <a:schemeClr val="bg1"/>
          </a:solidFill>
        </p:spPr>
        <p:txBody>
          <a:bodyPr wrap="square">
            <a:spAutoFit/>
          </a:bodyPr>
          <a:lstStyle/>
          <a:p>
            <a:pPr>
              <a:lnSpc>
                <a:spcPct val="107000"/>
              </a:lnSpc>
              <a:spcAft>
                <a:spcPts val="800"/>
              </a:spcAft>
            </a:pPr>
            <a:r>
              <a:rPr lang="en-US" sz="1400" dirty="0" smtClean="0">
                <a:latin typeface="Calibri" panose="020F0502020204030204" pitchFamily="34" charset="0"/>
                <a:ea typeface="Calibri" panose="020F0502020204030204" pitchFamily="34" charset="0"/>
                <a:cs typeface="Times New Roman" panose="02020603050405020304" pitchFamily="18" charset="0"/>
              </a:rPr>
              <a:t>(1) If </a:t>
            </a:r>
            <a:r>
              <a:rPr lang="en-US" sz="1400" dirty="0">
                <a:latin typeface="Calibri" panose="020F0502020204030204" pitchFamily="34" charset="0"/>
                <a:ea typeface="Calibri" panose="020F0502020204030204" pitchFamily="34" charset="0"/>
                <a:cs typeface="Times New Roman" panose="02020603050405020304" pitchFamily="18" charset="0"/>
              </a:rPr>
              <a:t>location in an Effective Flood Zone (SFHA) then </a:t>
            </a:r>
            <a:r>
              <a:rPr lang="en-US" sz="1400" dirty="0">
                <a:highlight>
                  <a:srgbClr val="FF0000"/>
                </a:highlight>
                <a:latin typeface="Calibri" panose="020F0502020204030204" pitchFamily="34" charset="0"/>
                <a:ea typeface="Calibri" panose="020F0502020204030204" pitchFamily="34" charset="0"/>
                <a:cs typeface="Times New Roman" panose="02020603050405020304" pitchFamily="18" charset="0"/>
              </a:rPr>
              <a:t>RED</a:t>
            </a:r>
            <a:r>
              <a:rPr lang="en-US" sz="1400" dirty="0">
                <a:latin typeface="Calibri" panose="020F0502020204030204" pitchFamily="34" charset="0"/>
                <a:ea typeface="Calibri" panose="020F0502020204030204" pitchFamily="34" charset="0"/>
                <a:cs typeface="Times New Roman" panose="02020603050405020304" pitchFamily="18" charset="0"/>
              </a:rPr>
              <a:t> message - </a:t>
            </a:r>
            <a:r>
              <a:rPr lang="en-US" sz="1400" b="1" dirty="0">
                <a:latin typeface="Calibri" panose="020F0502020204030204" pitchFamily="34" charset="0"/>
                <a:ea typeface="Calibri" panose="020F0502020204030204" pitchFamily="34" charset="0"/>
                <a:cs typeface="Times New Roman" panose="02020603050405020304" pitchFamily="18" charset="0"/>
              </a:rPr>
              <a:t>Flood Hazard Area:  Location is WITHIN the FEMA </a:t>
            </a:r>
            <a:r>
              <a:rPr lang="en-US" sz="1200" b="1" dirty="0">
                <a:latin typeface="Calibri" panose="020F0502020204030204" pitchFamily="34" charset="0"/>
                <a:ea typeface="Calibri" panose="020F0502020204030204" pitchFamily="34" charset="0"/>
                <a:cs typeface="Times New Roman" panose="02020603050405020304" pitchFamily="18" charset="0"/>
              </a:rPr>
              <a:t>100-year floodplain.</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57200" algn="l"/>
              </a:tabLst>
            </a:pPr>
            <a:r>
              <a:rPr lang="en-US" sz="1200" dirty="0">
                <a:latin typeface="Calibri" panose="020F0502020204030204" pitchFamily="34" charset="0"/>
                <a:ea typeface="Calibri" panose="020F0502020204030204" pitchFamily="34" charset="0"/>
                <a:cs typeface="Times New Roman" panose="02020603050405020304" pitchFamily="18" charset="0"/>
              </a:rPr>
              <a:t>	Display </a:t>
            </a:r>
            <a:r>
              <a:rPr lang="en-US" sz="1200" b="1" dirty="0">
                <a:latin typeface="Calibri" panose="020F0502020204030204" pitchFamily="34" charset="0"/>
                <a:ea typeface="Calibri" panose="020F0502020204030204" pitchFamily="34" charset="0"/>
                <a:cs typeface="Times New Roman" panose="02020603050405020304" pitchFamily="18" charset="0"/>
              </a:rPr>
              <a:t>Flood Zone</a:t>
            </a:r>
            <a:r>
              <a:rPr lang="en-US" sz="1200" dirty="0">
                <a:latin typeface="Calibri" panose="020F0502020204030204" pitchFamily="34" charset="0"/>
                <a:ea typeface="Calibri" panose="020F0502020204030204" pitchFamily="34" charset="0"/>
                <a:cs typeface="Times New Roman" panose="02020603050405020304" pitchFamily="18" charset="0"/>
              </a:rPr>
              <a:t>:  SFHA: (A, AE, AH, AO); Floodway; Advisory A</a:t>
            </a:r>
          </a:p>
          <a:p>
            <a:pPr marL="742950" marR="0" lvl="1" indent="-285750">
              <a:lnSpc>
                <a:spcPct val="107000"/>
              </a:lnSpc>
              <a:spcBef>
                <a:spcPts val="0"/>
              </a:spcBef>
              <a:spcAft>
                <a:spcPts val="0"/>
              </a:spcAft>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If location in Floodway (SFHA) then </a:t>
            </a:r>
            <a:r>
              <a:rPr lang="en-US" sz="1200" i="1" dirty="0">
                <a:latin typeface="Calibri" panose="020F0502020204030204" pitchFamily="34" charset="0"/>
                <a:ea typeface="Calibri" panose="020F0502020204030204" pitchFamily="34" charset="0"/>
                <a:cs typeface="Times New Roman" panose="02020603050405020304" pitchFamily="18" charset="0"/>
              </a:rPr>
              <a:t>add</a:t>
            </a:r>
            <a:r>
              <a:rPr lang="en-US" sz="1200" dirty="0">
                <a:latin typeface="Calibri" panose="020F0502020204030204" pitchFamily="34" charset="0"/>
                <a:ea typeface="Calibri" panose="020F0502020204030204" pitchFamily="34" charset="0"/>
                <a:cs typeface="Times New Roman" panose="02020603050405020304" pitchFamily="18" charset="0"/>
              </a:rPr>
              <a:t> to </a:t>
            </a:r>
            <a:r>
              <a:rPr lang="en-US" sz="1200" b="1" dirty="0">
                <a:latin typeface="Calibri" panose="020F0502020204030204" pitchFamily="34" charset="0"/>
                <a:ea typeface="Calibri" panose="020F0502020204030204" pitchFamily="34" charset="0"/>
                <a:cs typeface="Times New Roman" panose="02020603050405020304" pitchFamily="18" charset="0"/>
              </a:rPr>
              <a:t>Flood Zone</a:t>
            </a:r>
            <a:r>
              <a:rPr lang="en-US" sz="1200" dirty="0">
                <a:latin typeface="Calibri" panose="020F0502020204030204" pitchFamily="34" charset="0"/>
                <a:ea typeface="Calibri" panose="020F0502020204030204" pitchFamily="34" charset="0"/>
                <a:cs typeface="Times New Roman" panose="02020603050405020304" pitchFamily="18" charset="0"/>
              </a:rPr>
              <a:t> text: “</a:t>
            </a:r>
            <a:r>
              <a:rPr lang="en-US" sz="1200" b="1" dirty="0">
                <a:latin typeface="Calibri" panose="020F0502020204030204" pitchFamily="34" charset="0"/>
                <a:ea typeface="Calibri" panose="020F0502020204030204" pitchFamily="34" charset="0"/>
                <a:cs typeface="Times New Roman" panose="02020603050405020304" pitchFamily="18" charset="0"/>
              </a:rPr>
              <a:t>(Floodway)</a:t>
            </a:r>
            <a:r>
              <a:rPr lang="en-US" sz="1200" dirty="0">
                <a:latin typeface="Calibri" panose="020F0502020204030204" pitchFamily="34" charset="0"/>
                <a:ea typeface="Calibri" panose="020F0502020204030204" pitchFamily="34" charset="0"/>
                <a:cs typeface="Times New Roman" panose="02020603050405020304" pitchFamily="18" charset="0"/>
              </a:rPr>
              <a:t>" </a:t>
            </a:r>
            <a:r>
              <a:rPr lang="en-US" sz="1200" i="1" dirty="0">
                <a:latin typeface="Calibri" panose="020F0502020204030204" pitchFamily="34" charset="0"/>
                <a:ea typeface="Calibri" panose="020F0502020204030204" pitchFamily="34" charset="0"/>
                <a:cs typeface="Times New Roman" panose="02020603050405020304" pitchFamily="18" charset="0"/>
              </a:rPr>
              <a:t>This applies only to effective detailed flood zones.</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If location in SFHA A Zone and Advisory A Zone (WSEL_AFH) then</a:t>
            </a:r>
            <a:r>
              <a:rPr lang="en-US" sz="1200" i="1" dirty="0">
                <a:latin typeface="Calibri" panose="020F0502020204030204" pitchFamily="34" charset="0"/>
                <a:ea typeface="Calibri" panose="020F0502020204030204" pitchFamily="34" charset="0"/>
                <a:cs typeface="Times New Roman" panose="02020603050405020304" pitchFamily="18" charset="0"/>
              </a:rPr>
              <a:t> add</a:t>
            </a:r>
            <a:r>
              <a:rPr lang="en-US" sz="1200" dirty="0">
                <a:latin typeface="Calibri" panose="020F0502020204030204" pitchFamily="34" charset="0"/>
                <a:ea typeface="Calibri" panose="020F0502020204030204" pitchFamily="34" charset="0"/>
                <a:cs typeface="Times New Roman" panose="02020603050405020304" pitchFamily="18" charset="0"/>
              </a:rPr>
              <a:t> to </a:t>
            </a:r>
            <a:r>
              <a:rPr lang="en-US" sz="1200" b="1" dirty="0">
                <a:latin typeface="Calibri" panose="020F0502020204030204" pitchFamily="34" charset="0"/>
                <a:ea typeface="Calibri" panose="020F0502020204030204" pitchFamily="34" charset="0"/>
                <a:cs typeface="Times New Roman" panose="02020603050405020304" pitchFamily="18" charset="0"/>
              </a:rPr>
              <a:t>Flood Zone</a:t>
            </a:r>
            <a:r>
              <a:rPr lang="en-US" sz="1200" dirty="0">
                <a:latin typeface="Calibri" panose="020F0502020204030204" pitchFamily="34" charset="0"/>
                <a:ea typeface="Calibri" panose="020F0502020204030204" pitchFamily="34" charset="0"/>
                <a:cs typeface="Times New Roman" panose="02020603050405020304" pitchFamily="18" charset="0"/>
              </a:rPr>
              <a:t> text “</a:t>
            </a:r>
            <a:r>
              <a:rPr lang="en-US" sz="1200" b="1" dirty="0">
                <a:latin typeface="Calibri" panose="020F0502020204030204" pitchFamily="34" charset="0"/>
                <a:ea typeface="Calibri" panose="020F0502020204030204" pitchFamily="34" charset="0"/>
                <a:cs typeface="Times New Roman" panose="02020603050405020304" pitchFamily="18" charset="0"/>
              </a:rPr>
              <a:t>(Advisory A)</a:t>
            </a:r>
            <a:r>
              <a:rPr lang="en-US" sz="1200" dirty="0">
                <a:latin typeface="Calibri" panose="020F0502020204030204" pitchFamily="34" charset="0"/>
                <a:ea typeface="Calibri" panose="020F0502020204030204" pitchFamily="34" charset="0"/>
                <a:cs typeface="Times New Roman" panose="02020603050405020304" pitchFamily="18" charset="0"/>
              </a:rPr>
              <a:t>”.  </a:t>
            </a:r>
            <a:r>
              <a:rPr lang="en-US" sz="1200" i="1" dirty="0">
                <a:latin typeface="Calibri" panose="020F0502020204030204" pitchFamily="34" charset="0"/>
                <a:ea typeface="Calibri" panose="020F0502020204030204" pitchFamily="34" charset="0"/>
                <a:cs typeface="Times New Roman" panose="02020603050405020304" pitchFamily="18" charset="0"/>
              </a:rPr>
              <a:t>This applies only to Advisory A flood </a:t>
            </a:r>
            <a:r>
              <a:rPr lang="en-US" sz="1200" i="1" dirty="0" smtClean="0">
                <a:latin typeface="Calibri" panose="020F0502020204030204" pitchFamily="34" charset="0"/>
                <a:ea typeface="Calibri" panose="020F0502020204030204" pitchFamily="34" charset="0"/>
                <a:cs typeface="Times New Roman" panose="02020603050405020304" pitchFamily="18" charset="0"/>
              </a:rPr>
              <a:t>zones.</a:t>
            </a:r>
            <a:endParaRPr lang="en-US" sz="1200" dirty="0" smtClean="0">
              <a:latin typeface="Calibri" panose="020F0502020204030204" pitchFamily="34" charset="0"/>
              <a:ea typeface="Calibri" panose="020F0502020204030204" pitchFamily="34" charset="0"/>
              <a:cs typeface="Times New Roman" panose="02020603050405020304" pitchFamily="18" charset="0"/>
            </a:endParaRPr>
          </a:p>
          <a:p>
            <a:pPr marL="400050" marR="0" indent="57150">
              <a:lnSpc>
                <a:spcPct val="107000"/>
              </a:lnSpc>
              <a:spcBef>
                <a:spcPts val="0"/>
              </a:spcBef>
              <a:spcAft>
                <a:spcPts val="800"/>
              </a:spcAft>
            </a:pPr>
            <a:r>
              <a:rPr lang="en-US" sz="1200" dirty="0" smtClean="0">
                <a:latin typeface="Calibri" panose="020F0502020204030204" pitchFamily="34" charset="0"/>
                <a:ea typeface="Calibri" panose="020F0502020204030204" pitchFamily="34" charset="0"/>
                <a:cs typeface="Times New Roman" panose="02020603050405020304" pitchFamily="18" charset="0"/>
              </a:rPr>
              <a:t>Display </a:t>
            </a:r>
            <a:r>
              <a:rPr lang="en-US" sz="1200" b="1" dirty="0" smtClean="0">
                <a:latin typeface="Calibri" panose="020F0502020204030204" pitchFamily="34" charset="0"/>
                <a:ea typeface="Calibri" panose="020F0502020204030204" pitchFamily="34" charset="0"/>
                <a:cs typeface="Times New Roman" panose="02020603050405020304" pitchFamily="18" charset="0"/>
              </a:rPr>
              <a:t>Flood Height</a:t>
            </a:r>
            <a:r>
              <a:rPr lang="en-US" sz="1200" dirty="0" smtClean="0">
                <a:latin typeface="Calibri" panose="020F0502020204030204" pitchFamily="34" charset="0"/>
                <a:ea typeface="Calibri" panose="020F0502020204030204" pitchFamily="34" charset="0"/>
                <a:cs typeface="Times New Roman" panose="02020603050405020304" pitchFamily="18" charset="0"/>
              </a:rPr>
              <a:t>: Advisory Flood Height, BFE, Flood Profile</a:t>
            </a:r>
          </a:p>
          <a:p>
            <a:pPr marL="742950" marR="0" lvl="1" indent="-285750">
              <a:lnSpc>
                <a:spcPct val="107000"/>
              </a:lnSpc>
              <a:spcBef>
                <a:spcPts val="0"/>
              </a:spcBef>
              <a:spcAft>
                <a:spcPts val="0"/>
              </a:spcAft>
              <a:buFont typeface="Courier New" panose="02070309020205020404" pitchFamily="49" charset="0"/>
              <a:buChar char="o"/>
            </a:pPr>
            <a:r>
              <a:rPr lang="en-US" sz="1200" dirty="0" smtClean="0">
                <a:latin typeface="Calibri" panose="020F0502020204030204" pitchFamily="34" charset="0"/>
                <a:ea typeface="Calibri" panose="020F0502020204030204" pitchFamily="34" charset="0"/>
                <a:cs typeface="Times New Roman" panose="02020603050405020304" pitchFamily="18" charset="0"/>
              </a:rPr>
              <a:t>If </a:t>
            </a:r>
            <a:r>
              <a:rPr lang="en-US" sz="1200" dirty="0">
                <a:latin typeface="Calibri" panose="020F0502020204030204" pitchFamily="34" charset="0"/>
                <a:ea typeface="Calibri" panose="020F0502020204030204" pitchFamily="34" charset="0"/>
                <a:cs typeface="Times New Roman" panose="02020603050405020304" pitchFamily="18" charset="0"/>
              </a:rPr>
              <a:t>location in Advisory A Zone (WSEL_AFH) then display “</a:t>
            </a:r>
            <a:r>
              <a:rPr lang="en-US" sz="1200" b="1" dirty="0">
                <a:latin typeface="Calibri" panose="020F0502020204030204" pitchFamily="34" charset="0"/>
                <a:ea typeface="Calibri" panose="020F0502020204030204" pitchFamily="34" charset="0"/>
                <a:cs typeface="Times New Roman" panose="02020603050405020304" pitchFamily="18" charset="0"/>
              </a:rPr>
              <a:t>Flood Height</a:t>
            </a:r>
            <a:r>
              <a:rPr lang="en-US" sz="1200" dirty="0">
                <a:latin typeface="Calibri" panose="020F0502020204030204" pitchFamily="34" charset="0"/>
                <a:ea typeface="Calibri" panose="020F0502020204030204" pitchFamily="34" charset="0"/>
                <a:cs typeface="Times New Roman" panose="02020603050405020304" pitchFamily="18" charset="0"/>
              </a:rPr>
              <a:t>:” About &lt;value&gt; ft. </a:t>
            </a:r>
            <a:r>
              <a:rPr lang="en-US" sz="1200" b="1" dirty="0">
                <a:latin typeface="Calibri" panose="020F0502020204030204" pitchFamily="34" charset="0"/>
                <a:ea typeface="Calibri" panose="020F0502020204030204" pitchFamily="34" charset="0"/>
                <a:cs typeface="Times New Roman" panose="02020603050405020304" pitchFamily="18" charset="0"/>
              </a:rPr>
              <a:t>(Advisory Flood Height)”.  </a:t>
            </a:r>
            <a:r>
              <a:rPr lang="en-US" sz="1200" dirty="0">
                <a:latin typeface="Calibri" panose="020F0502020204030204" pitchFamily="34" charset="0"/>
                <a:ea typeface="Calibri" panose="020F0502020204030204" pitchFamily="34" charset="0"/>
                <a:cs typeface="Times New Roman" panose="02020603050405020304" pitchFamily="18" charset="0"/>
              </a:rPr>
              <a:t>Disclaimer.</a:t>
            </a:r>
          </a:p>
          <a:p>
            <a:pPr marL="742950" marR="0" lvl="1" indent="-285750">
              <a:lnSpc>
                <a:spcPct val="107000"/>
              </a:lnSpc>
              <a:spcBef>
                <a:spcPts val="0"/>
              </a:spcBef>
              <a:spcAft>
                <a:spcPts val="0"/>
              </a:spcAft>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If location in AE Zone Restudy (WSEL_BFE) then display “</a:t>
            </a:r>
            <a:r>
              <a:rPr lang="en-US" sz="1200" b="1" dirty="0">
                <a:latin typeface="Calibri" panose="020F0502020204030204" pitchFamily="34" charset="0"/>
                <a:ea typeface="Calibri" panose="020F0502020204030204" pitchFamily="34" charset="0"/>
                <a:cs typeface="Times New Roman" panose="02020603050405020304" pitchFamily="18" charset="0"/>
              </a:rPr>
              <a:t>Flood Height</a:t>
            </a:r>
            <a:r>
              <a:rPr lang="en-US" sz="1200" dirty="0">
                <a:latin typeface="Calibri" panose="020F0502020204030204" pitchFamily="34" charset="0"/>
                <a:ea typeface="Calibri" panose="020F0502020204030204" pitchFamily="34" charset="0"/>
                <a:cs typeface="Times New Roman" panose="02020603050405020304" pitchFamily="18" charset="0"/>
              </a:rPr>
              <a:t>: &lt;value&gt; ft. </a:t>
            </a:r>
            <a:r>
              <a:rPr lang="en-US" sz="1200" b="1" dirty="0">
                <a:latin typeface="Calibri" panose="020F0502020204030204" pitchFamily="34" charset="0"/>
                <a:ea typeface="Calibri" panose="020F0502020204030204" pitchFamily="34" charset="0"/>
                <a:cs typeface="Times New Roman" panose="02020603050405020304" pitchFamily="18" charset="0"/>
              </a:rPr>
              <a:t>(Base Flood Elevation)”.  </a:t>
            </a:r>
            <a:r>
              <a:rPr lang="en-US" sz="1200" dirty="0">
                <a:latin typeface="Calibri" panose="020F0502020204030204" pitchFamily="34" charset="0"/>
                <a:ea typeface="Calibri" panose="020F0502020204030204" pitchFamily="34" charset="0"/>
                <a:cs typeface="Times New Roman" panose="02020603050405020304" pitchFamily="18" charset="0"/>
              </a:rPr>
              <a:t>Disclaimer.</a:t>
            </a:r>
          </a:p>
          <a:p>
            <a:pPr marL="742950" marR="0" lvl="1" indent="-285750">
              <a:lnSpc>
                <a:spcPct val="107000"/>
              </a:lnSpc>
              <a:spcBef>
                <a:spcPts val="0"/>
              </a:spcBef>
              <a:spcAft>
                <a:spcPts val="800"/>
              </a:spcAft>
              <a:buFont typeface="Courier New" panose="02070309020205020404" pitchFamily="49" charset="0"/>
              <a:buChar char="o"/>
            </a:pPr>
            <a:r>
              <a:rPr lang="en-US" sz="1200" dirty="0">
                <a:latin typeface="Calibri" panose="020F0502020204030204" pitchFamily="34" charset="0"/>
                <a:ea typeface="Calibri" panose="020F0502020204030204" pitchFamily="34" charset="0"/>
                <a:cs typeface="Times New Roman" panose="02020603050405020304" pitchFamily="18" charset="0"/>
              </a:rPr>
              <a:t>ELSE if location in Detailed Zone (SFHA: AE, AH, AO) and not AE Zone Restudy (WSEL_BFE) then Display “</a:t>
            </a:r>
            <a:r>
              <a:rPr lang="en-US" sz="1200" b="1" dirty="0">
                <a:latin typeface="Calibri" panose="020F0502020204030204" pitchFamily="34" charset="0"/>
                <a:ea typeface="Calibri" panose="020F0502020204030204" pitchFamily="34" charset="0"/>
                <a:cs typeface="Times New Roman" panose="02020603050405020304" pitchFamily="18" charset="0"/>
              </a:rPr>
              <a:t>Flood Height</a:t>
            </a:r>
            <a:r>
              <a:rPr lang="en-US" sz="1200" dirty="0">
                <a:latin typeface="Calibri" panose="020F0502020204030204" pitchFamily="34" charset="0"/>
                <a:ea typeface="Calibri" panose="020F0502020204030204" pitchFamily="34" charset="0"/>
                <a:cs typeface="Times New Roman" panose="02020603050405020304" pitchFamily="18" charset="0"/>
              </a:rPr>
              <a:t>: Refer to </a:t>
            </a:r>
            <a:r>
              <a:rPr lang="en-US" sz="1200" b="1" dirty="0">
                <a:latin typeface="Calibri" panose="020F0502020204030204" pitchFamily="34" charset="0"/>
                <a:ea typeface="Calibri" panose="020F0502020204030204" pitchFamily="34" charset="0"/>
                <a:cs typeface="Times New Roman" panose="02020603050405020304" pitchFamily="18" charset="0"/>
              </a:rPr>
              <a:t>Flood Profile</a:t>
            </a:r>
            <a:r>
              <a:rPr lang="en-US" sz="1200" dirty="0">
                <a:latin typeface="Calibri" panose="020F0502020204030204" pitchFamily="34" charset="0"/>
                <a:ea typeface="Calibri" panose="020F0502020204030204" pitchFamily="34" charset="0"/>
                <a:cs typeface="Times New Roman" panose="02020603050405020304" pitchFamily="18" charset="0"/>
              </a:rPr>
              <a:t> of Detailed Study”.  Disclaimer.  </a:t>
            </a:r>
          </a:p>
          <a:p>
            <a:pPr>
              <a:lnSpc>
                <a:spcPct val="107000"/>
              </a:lnSpc>
              <a:spcAft>
                <a:spcPts val="800"/>
              </a:spcAft>
            </a:pPr>
            <a:r>
              <a:rPr lang="en-US" sz="1400" dirty="0" smtClean="0">
                <a:latin typeface="Calibri" panose="020F0502020204030204" pitchFamily="34" charset="0"/>
                <a:ea typeface="Calibri" panose="020F0502020204030204" pitchFamily="34" charset="0"/>
                <a:cs typeface="Times New Roman" panose="02020603050405020304" pitchFamily="18" charset="0"/>
              </a:rPr>
              <a:t>(2) ELSE </a:t>
            </a:r>
            <a:r>
              <a:rPr lang="en-US" sz="1400" dirty="0">
                <a:latin typeface="Calibri" panose="020F0502020204030204" pitchFamily="34" charset="0"/>
                <a:ea typeface="Calibri" panose="020F0502020204030204" pitchFamily="34" charset="0"/>
                <a:cs typeface="Times New Roman" panose="02020603050405020304" pitchFamily="18" charset="0"/>
              </a:rPr>
              <a:t>if location in Advisory Flood Zone (</a:t>
            </a:r>
            <a:r>
              <a:rPr lang="en-US" sz="1400" dirty="0" err="1">
                <a:latin typeface="Calibri" panose="020F0502020204030204" pitchFamily="34" charset="0"/>
                <a:ea typeface="Calibri" panose="020F0502020204030204" pitchFamily="34" charset="0"/>
                <a:cs typeface="Times New Roman" panose="02020603050405020304" pitchFamily="18" charset="0"/>
              </a:rPr>
              <a:t>Depth_HEC</a:t>
            </a:r>
            <a:r>
              <a:rPr lang="en-US" sz="1400" dirty="0">
                <a:latin typeface="Calibri" panose="020F0502020204030204" pitchFamily="34" charset="0"/>
                <a:ea typeface="Calibri" panose="020F0502020204030204" pitchFamily="34" charset="0"/>
                <a:cs typeface="Times New Roman" panose="02020603050405020304" pitchFamily="18" charset="0"/>
              </a:rPr>
              <a:t>-RAS) and not in Effective Flood Zone (SFHA) </a:t>
            </a:r>
            <a:r>
              <a:rPr lang="en-US" sz="1400" dirty="0" smtClean="0">
                <a:latin typeface="Calibri" panose="020F0502020204030204" pitchFamily="34" charset="0"/>
                <a:ea typeface="Calibri" panose="020F0502020204030204" pitchFamily="34" charset="0"/>
                <a:cs typeface="Times New Roman" panose="02020603050405020304" pitchFamily="18" charset="0"/>
              </a:rPr>
              <a:t>then </a:t>
            </a:r>
            <a:r>
              <a:rPr lang="en-US" sz="1400" b="1" dirty="0" smtClean="0">
                <a:solidFill>
                  <a:srgbClr val="ED7D31"/>
                </a:solidFill>
                <a:highlight>
                  <a:srgbClr val="D3D3D3"/>
                </a:highlight>
                <a:latin typeface="Calibri" panose="020F0502020204030204" pitchFamily="34" charset="0"/>
                <a:ea typeface="Calibri" panose="020F0502020204030204" pitchFamily="34" charset="0"/>
                <a:cs typeface="Times New Roman" panose="02020603050405020304" pitchFamily="18" charset="0"/>
              </a:rPr>
              <a:t>ORANGE</a:t>
            </a:r>
            <a:r>
              <a:rPr lang="en-US" sz="1400" dirty="0" smtClean="0">
                <a:solidFill>
                  <a:srgbClr val="ED7D31"/>
                </a:solidFill>
                <a:latin typeface="Calibri" panose="020F0502020204030204" pitchFamily="34" charset="0"/>
                <a:ea typeface="Calibri" panose="020F0502020204030204" pitchFamily="34" charset="0"/>
                <a:cs typeface="Times New Roman" panose="02020603050405020304" pitchFamily="18" charset="0"/>
              </a:rPr>
              <a:t> </a:t>
            </a:r>
            <a:r>
              <a:rPr lang="en-US" sz="1400" dirty="0">
                <a:latin typeface="Calibri" panose="020F0502020204030204" pitchFamily="34" charset="0"/>
                <a:ea typeface="Calibri" panose="020F0502020204030204" pitchFamily="34" charset="0"/>
                <a:cs typeface="Times New Roman" panose="02020603050405020304" pitchFamily="18" charset="0"/>
              </a:rPr>
              <a:t>message - </a:t>
            </a:r>
            <a:r>
              <a:rPr lang="en-US" sz="1400" b="1" dirty="0">
                <a:latin typeface="Calibri" panose="020F0502020204030204" pitchFamily="34" charset="0"/>
                <a:ea typeface="Calibri" panose="020F0502020204030204" pitchFamily="34" charset="0"/>
                <a:cs typeface="Times New Roman" panose="02020603050405020304" pitchFamily="18" charset="0"/>
              </a:rPr>
              <a:t>Flood Hazard Area: Location is WITHIN an advisory floodplain but NOT a </a:t>
            </a:r>
            <a:r>
              <a:rPr lang="en-US" sz="1400" b="1" dirty="0" smtClean="0">
                <a:latin typeface="Calibri" panose="020F0502020204030204" pitchFamily="34" charset="0"/>
                <a:ea typeface="Calibri" panose="020F0502020204030204" pitchFamily="34" charset="0"/>
                <a:cs typeface="Times New Roman" panose="02020603050405020304" pitchFamily="18" charset="0"/>
              </a:rPr>
              <a:t>100-year regulatory </a:t>
            </a:r>
            <a:r>
              <a:rPr lang="en-US" sz="1400" b="1" dirty="0">
                <a:latin typeface="Calibri" panose="020F0502020204030204" pitchFamily="34" charset="0"/>
                <a:ea typeface="Calibri" panose="020F0502020204030204" pitchFamily="34" charset="0"/>
                <a:cs typeface="Times New Roman" panose="02020603050405020304" pitchFamily="18" charset="0"/>
              </a:rPr>
              <a:t>floodplain.</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ourier New" panose="02070309020205020404" pitchFamily="49" charset="0"/>
              <a:buChar char="o"/>
              <a:tabLst>
                <a:tab pos="342900" algn="l"/>
              </a:tabLst>
            </a:pPr>
            <a:r>
              <a:rPr lang="en-US" sz="1200" dirty="0">
                <a:latin typeface="Calibri" panose="020F0502020204030204" pitchFamily="34" charset="0"/>
                <a:ea typeface="Calibri" panose="020F0502020204030204" pitchFamily="34" charset="0"/>
                <a:cs typeface="Times New Roman" panose="02020603050405020304" pitchFamily="18" charset="0"/>
              </a:rPr>
              <a:t>If location in Advisory A Zone (WSEL_AFH) then </a:t>
            </a:r>
            <a:r>
              <a:rPr lang="en-US" sz="1200" b="1" dirty="0">
                <a:latin typeface="Calibri" panose="020F0502020204030204" pitchFamily="34" charset="0"/>
                <a:ea typeface="Calibri" panose="020F0502020204030204" pitchFamily="34" charset="0"/>
                <a:cs typeface="Times New Roman" panose="02020603050405020304" pitchFamily="18" charset="0"/>
              </a:rPr>
              <a:t>Flood Zone</a:t>
            </a:r>
            <a:r>
              <a:rPr lang="en-US" sz="1200" dirty="0">
                <a:latin typeface="Calibri" panose="020F0502020204030204" pitchFamily="34" charset="0"/>
                <a:ea typeface="Calibri" panose="020F0502020204030204" pitchFamily="34" charset="0"/>
                <a:cs typeface="Times New Roman" panose="02020603050405020304" pitchFamily="18" charset="0"/>
              </a:rPr>
              <a:t> text “</a:t>
            </a:r>
            <a:r>
              <a:rPr lang="en-US" sz="1200" b="1" dirty="0">
                <a:latin typeface="Calibri" panose="020F0502020204030204" pitchFamily="34" charset="0"/>
                <a:ea typeface="Calibri" panose="020F0502020204030204" pitchFamily="34" charset="0"/>
                <a:cs typeface="Times New Roman" panose="02020603050405020304" pitchFamily="18" charset="0"/>
              </a:rPr>
              <a:t>Advisory A</a:t>
            </a:r>
            <a:r>
              <a:rPr lang="en-US" sz="1200" dirty="0">
                <a:latin typeface="Calibri" panose="020F0502020204030204" pitchFamily="34" charset="0"/>
                <a:ea typeface="Calibri" panose="020F0502020204030204" pitchFamily="34" charset="0"/>
                <a:cs typeface="Times New Roman" panose="02020603050405020304" pitchFamily="18" charset="0"/>
              </a:rPr>
              <a:t>”.  </a:t>
            </a:r>
          </a:p>
          <a:p>
            <a:pPr marL="742950" marR="0" lvl="1" indent="-285750">
              <a:lnSpc>
                <a:spcPct val="107000"/>
              </a:lnSpc>
              <a:spcBef>
                <a:spcPts val="0"/>
              </a:spcBef>
              <a:spcAft>
                <a:spcPts val="0"/>
              </a:spcAft>
              <a:buFont typeface="Wingdings" panose="05000000000000000000" pitchFamily="2" charset="2"/>
              <a:buChar char=""/>
              <a:tabLst>
                <a:tab pos="342900" algn="l"/>
              </a:tabLst>
            </a:pPr>
            <a:r>
              <a:rPr lang="en-US" sz="1200" dirty="0">
                <a:latin typeface="Calibri" panose="020F0502020204030204" pitchFamily="34" charset="0"/>
                <a:ea typeface="Calibri" panose="020F0502020204030204" pitchFamily="34" charset="0"/>
                <a:cs typeface="Times New Roman" panose="02020603050405020304" pitchFamily="18" charset="0"/>
              </a:rPr>
              <a:t>Display “</a:t>
            </a:r>
            <a:r>
              <a:rPr lang="en-US" sz="1200" b="1" dirty="0">
                <a:latin typeface="Calibri" panose="020F0502020204030204" pitchFamily="34" charset="0"/>
                <a:ea typeface="Calibri" panose="020F0502020204030204" pitchFamily="34" charset="0"/>
                <a:cs typeface="Times New Roman" panose="02020603050405020304" pitchFamily="18" charset="0"/>
              </a:rPr>
              <a:t>Flood Height</a:t>
            </a:r>
            <a:r>
              <a:rPr lang="en-US" sz="1200" dirty="0">
                <a:latin typeface="Calibri" panose="020F0502020204030204" pitchFamily="34" charset="0"/>
                <a:ea typeface="Calibri" panose="020F0502020204030204" pitchFamily="34" charset="0"/>
                <a:cs typeface="Times New Roman" panose="02020603050405020304" pitchFamily="18" charset="0"/>
              </a:rPr>
              <a:t>: About &lt;value&gt; ft. </a:t>
            </a:r>
            <a:r>
              <a:rPr lang="en-US" sz="1200" b="1" dirty="0">
                <a:latin typeface="Calibri" panose="020F0502020204030204" pitchFamily="34" charset="0"/>
                <a:ea typeface="Calibri" panose="020F0502020204030204" pitchFamily="34" charset="0"/>
                <a:cs typeface="Times New Roman" panose="02020603050405020304" pitchFamily="18" charset="0"/>
              </a:rPr>
              <a:t>(Advisory Flood Height)</a:t>
            </a:r>
            <a:r>
              <a:rPr lang="en-US" sz="1200" dirty="0">
                <a:latin typeface="Calibri" panose="020F0502020204030204" pitchFamily="34" charset="0"/>
                <a:ea typeface="Calibri" panose="020F0502020204030204" pitchFamily="34" charset="0"/>
                <a:cs typeface="Times New Roman" panose="02020603050405020304" pitchFamily="18" charset="0"/>
              </a:rPr>
              <a:t>”.  Disclaimer.  </a:t>
            </a:r>
          </a:p>
          <a:p>
            <a:pPr marL="342900" marR="0" lvl="0" indent="-342900">
              <a:lnSpc>
                <a:spcPct val="107000"/>
              </a:lnSpc>
              <a:spcBef>
                <a:spcPts val="0"/>
              </a:spcBef>
              <a:spcAft>
                <a:spcPts val="800"/>
              </a:spcAft>
              <a:buFont typeface="Courier New" panose="02070309020205020404" pitchFamily="49" charset="0"/>
              <a:buChar char="o"/>
              <a:tabLst>
                <a:tab pos="342900" algn="l"/>
              </a:tabLst>
            </a:pPr>
            <a:r>
              <a:rPr lang="en-US" sz="1200" dirty="0">
                <a:latin typeface="Calibri" panose="020F0502020204030204" pitchFamily="34" charset="0"/>
                <a:ea typeface="Calibri" panose="020F0502020204030204" pitchFamily="34" charset="0"/>
                <a:cs typeface="Times New Roman" panose="02020603050405020304" pitchFamily="18" charset="0"/>
              </a:rPr>
              <a:t>If location in Advisory AE Zone (</a:t>
            </a:r>
            <a:r>
              <a:rPr lang="en-US" sz="1200" dirty="0" err="1">
                <a:latin typeface="Calibri" panose="020F0502020204030204" pitchFamily="34" charset="0"/>
                <a:ea typeface="Calibri" panose="020F0502020204030204" pitchFamily="34" charset="0"/>
                <a:cs typeface="Times New Roman" panose="02020603050405020304" pitchFamily="18" charset="0"/>
              </a:rPr>
              <a:t>Depth_HEC</a:t>
            </a:r>
            <a:r>
              <a:rPr lang="en-US" sz="1200" dirty="0">
                <a:latin typeface="Calibri" panose="020F0502020204030204" pitchFamily="34" charset="0"/>
                <a:ea typeface="Calibri" panose="020F0502020204030204" pitchFamily="34" charset="0"/>
                <a:cs typeface="Times New Roman" panose="02020603050405020304" pitchFamily="18" charset="0"/>
              </a:rPr>
              <a:t>-RAS) then </a:t>
            </a:r>
            <a:r>
              <a:rPr lang="en-US" sz="1200" b="1" dirty="0">
                <a:latin typeface="Calibri" panose="020F0502020204030204" pitchFamily="34" charset="0"/>
                <a:ea typeface="Calibri" panose="020F0502020204030204" pitchFamily="34" charset="0"/>
                <a:cs typeface="Times New Roman" panose="02020603050405020304" pitchFamily="18" charset="0"/>
              </a:rPr>
              <a:t>Flood Zone</a:t>
            </a:r>
            <a:r>
              <a:rPr lang="en-US" sz="1200" dirty="0">
                <a:latin typeface="Calibri" panose="020F0502020204030204" pitchFamily="34" charset="0"/>
                <a:ea typeface="Calibri" panose="020F0502020204030204" pitchFamily="34" charset="0"/>
                <a:cs typeface="Times New Roman" panose="02020603050405020304" pitchFamily="18" charset="0"/>
              </a:rPr>
              <a:t> text </a:t>
            </a:r>
            <a:r>
              <a:rPr lang="en-US" sz="1200" dirty="0" smtClean="0">
                <a:latin typeface="Calibri" panose="020F0502020204030204" pitchFamily="34" charset="0"/>
                <a:ea typeface="Calibri" panose="020F0502020204030204" pitchFamily="34" charset="0"/>
                <a:cs typeface="Times New Roman" panose="02020603050405020304" pitchFamily="18" charset="0"/>
              </a:rPr>
              <a:t>“</a:t>
            </a:r>
            <a:r>
              <a:rPr lang="en-US" sz="1200" b="1" dirty="0" smtClean="0">
                <a:latin typeface="Calibri" panose="020F0502020204030204" pitchFamily="34" charset="0"/>
                <a:ea typeface="Calibri" panose="020F0502020204030204" pitchFamily="34" charset="0"/>
                <a:cs typeface="Times New Roman" panose="02020603050405020304" pitchFamily="18" charset="0"/>
              </a:rPr>
              <a:t>Updated AE Floodplain Boundary</a:t>
            </a:r>
            <a:r>
              <a:rPr lang="en-US" sz="1200" dirty="0" smtClean="0">
                <a:latin typeface="Calibri" panose="020F0502020204030204" pitchFamily="34" charset="0"/>
                <a:ea typeface="Calibri" panose="020F0502020204030204" pitchFamily="34" charset="0"/>
                <a:cs typeface="Times New Roman" panose="02020603050405020304" pitchFamily="18"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400" dirty="0" smtClean="0"/>
              <a:t>(3) ELSE </a:t>
            </a:r>
            <a:r>
              <a:rPr lang="en-US" sz="1400" dirty="0"/>
              <a:t>if location in a moderate flood risk zone or near a high risk zone then </a:t>
            </a:r>
            <a:r>
              <a:rPr lang="en-US" sz="1400" dirty="0" smtClean="0"/>
              <a:t>YELLOW message</a:t>
            </a:r>
          </a:p>
          <a:p>
            <a:pPr marL="285750" indent="-285750">
              <a:buFont typeface="Courier New" panose="02070309020205020404" pitchFamily="49" charset="0"/>
              <a:buChar char="o"/>
            </a:pPr>
            <a:r>
              <a:rPr lang="en-US" sz="1200" dirty="0" smtClean="0"/>
              <a:t>If location within a Shaded X or B Zone of SHFA then YELLOW message - </a:t>
            </a:r>
            <a:r>
              <a:rPr lang="en-US" sz="1200" b="1" dirty="0"/>
              <a:t>Location is WITHIN a moderate flood risk hazard </a:t>
            </a:r>
            <a:r>
              <a:rPr lang="en-US" sz="1200" b="1" dirty="0" smtClean="0"/>
              <a:t>such as a 500-year floodplain</a:t>
            </a:r>
          </a:p>
          <a:p>
            <a:pPr marL="285750" indent="-285750">
              <a:buFont typeface="Courier New" panose="02070309020205020404" pitchFamily="49" charset="0"/>
              <a:buChar char="o"/>
            </a:pPr>
            <a:r>
              <a:rPr lang="en-US" sz="1200" dirty="0" smtClean="0"/>
              <a:t>If </a:t>
            </a:r>
            <a:r>
              <a:rPr lang="en-US" sz="1200" dirty="0"/>
              <a:t>location within 75 ft. of Floodplain (Unified FPB Buffer) then YELLOW message - </a:t>
            </a:r>
            <a:r>
              <a:rPr lang="en-US" sz="1200" b="1" dirty="0"/>
              <a:t>Flood Hazard Area: Location is NOT WITHIN identified flood hazard area, but within 75 feet of an identified flood hazard area</a:t>
            </a:r>
            <a:r>
              <a:rPr lang="en-US" sz="1200" b="1" dirty="0" smtClean="0"/>
              <a:t>.</a:t>
            </a:r>
            <a:br>
              <a:rPr lang="en-US" sz="1200" b="1" dirty="0" smtClean="0"/>
            </a:br>
            <a:endParaRPr lang="en-US" sz="1200" dirty="0"/>
          </a:p>
          <a:p>
            <a:pPr>
              <a:lnSpc>
                <a:spcPct val="107000"/>
              </a:lnSpc>
              <a:spcAft>
                <a:spcPts val="800"/>
              </a:spcAft>
            </a:pPr>
            <a:r>
              <a:rPr lang="en-US" sz="1400" dirty="0" smtClean="0">
                <a:latin typeface="Calibri" panose="020F0502020204030204" pitchFamily="34" charset="0"/>
                <a:ea typeface="Calibri" panose="020F0502020204030204" pitchFamily="34" charset="0"/>
                <a:cs typeface="Times New Roman" panose="02020603050405020304" pitchFamily="18" charset="0"/>
              </a:rPr>
              <a:t>(4) ELSE </a:t>
            </a:r>
            <a:r>
              <a:rPr lang="en-US" sz="1400" dirty="0">
                <a:latin typeface="Calibri" panose="020F0502020204030204" pitchFamily="34" charset="0"/>
                <a:ea typeface="Calibri" panose="020F0502020204030204" pitchFamily="34" charset="0"/>
                <a:cs typeface="Times New Roman" panose="02020603050405020304" pitchFamily="18" charset="0"/>
              </a:rPr>
              <a:t>if location not in Floodplain (N/A) then </a:t>
            </a:r>
            <a:r>
              <a:rPr lang="en-US" sz="1400" dirty="0">
                <a:highlight>
                  <a:srgbClr val="00FF00"/>
                </a:highlight>
                <a:latin typeface="Calibri" panose="020F0502020204030204" pitchFamily="34" charset="0"/>
                <a:ea typeface="Calibri" panose="020F0502020204030204" pitchFamily="34" charset="0"/>
                <a:cs typeface="Times New Roman" panose="02020603050405020304" pitchFamily="18" charset="0"/>
              </a:rPr>
              <a:t>GREEN</a:t>
            </a:r>
            <a:r>
              <a:rPr lang="en-US" sz="1400" dirty="0">
                <a:latin typeface="Calibri" panose="020F0502020204030204" pitchFamily="34" charset="0"/>
                <a:ea typeface="Calibri" panose="020F0502020204030204" pitchFamily="34" charset="0"/>
                <a:cs typeface="Times New Roman" panose="02020603050405020304" pitchFamily="18" charset="0"/>
              </a:rPr>
              <a:t> message - </a:t>
            </a:r>
            <a:r>
              <a:rPr lang="en-US" sz="1400" b="1" dirty="0">
                <a:latin typeface="Calibri" panose="020F0502020204030204" pitchFamily="34" charset="0"/>
                <a:ea typeface="Calibri" panose="020F0502020204030204" pitchFamily="34" charset="0"/>
                <a:cs typeface="Times New Roman" panose="02020603050405020304" pitchFamily="18" charset="0"/>
              </a:rPr>
              <a:t>Flood Hazard Area: Location is NOT WITHIN any identified flood hazard area. Unmapped flood hazard areas may be present.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2"/>
          <p:cNvPicPr>
            <a:picLocks noChangeAspect="1" noChangeArrowheads="1"/>
          </p:cNvPicPr>
          <p:nvPr/>
        </p:nvPicPr>
        <p:blipFill>
          <a:blip r:embed="rId3" cstate="print"/>
          <a:srcRect/>
          <a:stretch>
            <a:fillRect/>
          </a:stretch>
        </p:blipFill>
        <p:spPr bwMode="auto">
          <a:xfrm>
            <a:off x="7315200" y="4572000"/>
            <a:ext cx="399035" cy="422634"/>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5924400" y="5227181"/>
              <a:ext cx="552600" cy="45719"/>
            </p14:xfrm>
          </p:contentPart>
        </mc:Choice>
        <mc:Fallback xmlns="">
          <p:pic>
            <p:nvPicPr>
              <p:cNvPr id="3" name="Ink 2"/>
              <p:cNvPicPr/>
              <p:nvPr/>
            </p:nvPicPr>
            <p:blipFill>
              <a:blip r:embed="rId5"/>
              <a:stretch>
                <a:fillRect/>
              </a:stretch>
            </p:blipFill>
            <p:spPr>
              <a:xfrm>
                <a:off x="5882280" y="5142637"/>
                <a:ext cx="636840" cy="214807"/>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p14:cNvContentPartPr/>
              <p14:nvPr/>
            </p14:nvContentPartPr>
            <p14:xfrm>
              <a:off x="3886200" y="5431320"/>
              <a:ext cx="476640" cy="24840"/>
            </p14:xfrm>
          </p:contentPart>
        </mc:Choice>
        <mc:Fallback xmlns="">
          <p:pic>
            <p:nvPicPr>
              <p:cNvPr id="9" name="Ink 8"/>
              <p:cNvPicPr/>
              <p:nvPr/>
            </p:nvPicPr>
            <p:blipFill>
              <a:blip r:embed="rId7"/>
              <a:stretch>
                <a:fillRect/>
              </a:stretch>
            </p:blipFill>
            <p:spPr>
              <a:xfrm>
                <a:off x="3844080" y="5347440"/>
                <a:ext cx="560880" cy="192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p14:cNvContentPartPr/>
              <p14:nvPr/>
            </p14:nvContentPartPr>
            <p14:xfrm>
              <a:off x="4495800" y="5715000"/>
              <a:ext cx="438120" cy="76200"/>
            </p14:xfrm>
          </p:contentPart>
        </mc:Choice>
        <mc:Fallback xmlns="">
          <p:pic>
            <p:nvPicPr>
              <p:cNvPr id="12" name="Ink 11"/>
              <p:cNvPicPr/>
              <p:nvPr/>
            </p:nvPicPr>
            <p:blipFill>
              <a:blip r:embed="rId9"/>
              <a:stretch>
                <a:fillRect/>
              </a:stretch>
            </p:blipFill>
            <p:spPr>
              <a:xfrm>
                <a:off x="4447920" y="5619391"/>
                <a:ext cx="534240" cy="267778"/>
              </a:xfrm>
              <a:prstGeom prst="rect">
                <a:avLst/>
              </a:prstGeom>
            </p:spPr>
          </p:pic>
        </mc:Fallback>
      </mc:AlternateContent>
      <p:pic>
        <p:nvPicPr>
          <p:cNvPr id="16" name="Picture 2"/>
          <p:cNvPicPr>
            <a:picLocks noChangeAspect="1" noChangeArrowheads="1"/>
          </p:cNvPicPr>
          <p:nvPr/>
        </p:nvPicPr>
        <p:blipFill>
          <a:blip r:embed="rId3" cstate="print"/>
          <a:srcRect/>
          <a:stretch>
            <a:fillRect/>
          </a:stretch>
        </p:blipFill>
        <p:spPr bwMode="auto">
          <a:xfrm>
            <a:off x="238125" y="3124200"/>
            <a:ext cx="399035" cy="422634"/>
          </a:xfrm>
          <a:prstGeom prst="rect">
            <a:avLst/>
          </a:prstGeom>
          <a:noFill/>
          <a:ln w="9525">
            <a:noFill/>
            <a:miter lim="800000"/>
            <a:headEnd/>
            <a:tailEnd/>
          </a:ln>
        </p:spPr>
      </p:pic>
      <p:pic>
        <p:nvPicPr>
          <p:cNvPr id="17" name="Picture 2"/>
          <p:cNvPicPr>
            <a:picLocks noChangeAspect="1" noChangeArrowheads="1"/>
          </p:cNvPicPr>
          <p:nvPr/>
        </p:nvPicPr>
        <p:blipFill>
          <a:blip r:embed="rId3" cstate="print"/>
          <a:srcRect/>
          <a:stretch>
            <a:fillRect/>
          </a:stretch>
        </p:blipFill>
        <p:spPr bwMode="auto">
          <a:xfrm>
            <a:off x="8583040" y="5189130"/>
            <a:ext cx="399035" cy="422634"/>
          </a:xfrm>
          <a:prstGeom prst="rect">
            <a:avLst/>
          </a:prstGeom>
          <a:noFill/>
          <a:ln w="9525">
            <a:noFill/>
            <a:miter lim="800000"/>
            <a:headEnd/>
            <a:tailEnd/>
          </a:ln>
        </p:spPr>
      </p:pic>
    </p:spTree>
    <p:extLst>
      <p:ext uri="{BB962C8B-B14F-4D97-AF65-F5344CB8AC3E}">
        <p14:creationId xmlns:p14="http://schemas.microsoft.com/office/powerpoint/2010/main" val="4067074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223390423"/>
              </p:ext>
            </p:extLst>
          </p:nvPr>
        </p:nvGraphicFramePr>
        <p:xfrm>
          <a:off x="304800" y="990600"/>
          <a:ext cx="8458200" cy="5151120"/>
        </p:xfrm>
        <a:graphic>
          <a:graphicData uri="http://schemas.openxmlformats.org/drawingml/2006/table">
            <a:tbl>
              <a:tblPr firstRow="1" bandRow="1">
                <a:tableStyleId>{5C22544A-7EE6-4342-B048-85BDC9FD1C3A}</a:tableStyleId>
              </a:tblPr>
              <a:tblGrid>
                <a:gridCol w="1724488">
                  <a:extLst>
                    <a:ext uri="{9D8B030D-6E8A-4147-A177-3AD203B41FA5}">
                      <a16:colId xmlns:a16="http://schemas.microsoft.com/office/drawing/2014/main" val="20000"/>
                    </a:ext>
                  </a:extLst>
                </a:gridCol>
                <a:gridCol w="3120500">
                  <a:extLst>
                    <a:ext uri="{9D8B030D-6E8A-4147-A177-3AD203B41FA5}">
                      <a16:colId xmlns:a16="http://schemas.microsoft.com/office/drawing/2014/main" val="20001"/>
                    </a:ext>
                  </a:extLst>
                </a:gridCol>
                <a:gridCol w="3613212">
                  <a:extLst>
                    <a:ext uri="{9D8B030D-6E8A-4147-A177-3AD203B41FA5}">
                      <a16:colId xmlns:a16="http://schemas.microsoft.com/office/drawing/2014/main" val="20002"/>
                    </a:ext>
                  </a:extLst>
                </a:gridCol>
              </a:tblGrid>
              <a:tr h="762000">
                <a:tc>
                  <a:txBody>
                    <a:bodyPr/>
                    <a:lstStyle/>
                    <a:p>
                      <a:pPr algn="ctr"/>
                      <a:r>
                        <a:rPr lang="en-US" dirty="0" smtClean="0"/>
                        <a:t>Flood Height Designation</a:t>
                      </a:r>
                      <a:endParaRPr lang="en-US" dirty="0"/>
                    </a:p>
                  </a:txBody>
                  <a:tcPr/>
                </a:tc>
                <a:tc>
                  <a:txBody>
                    <a:bodyPr/>
                    <a:lstStyle/>
                    <a:p>
                      <a:pPr algn="ctr"/>
                      <a:r>
                        <a:rPr lang="en-US" dirty="0" smtClean="0"/>
                        <a:t>Flood Height</a:t>
                      </a:r>
                      <a:r>
                        <a:rPr lang="en-US" baseline="0" dirty="0" smtClean="0"/>
                        <a:t> Determination</a:t>
                      </a:r>
                      <a:endParaRPr lang="en-US" dirty="0"/>
                    </a:p>
                  </a:txBody>
                  <a:tcPr/>
                </a:tc>
                <a:tc>
                  <a:txBody>
                    <a:bodyPr/>
                    <a:lstStyle/>
                    <a:p>
                      <a:pPr algn="ctr"/>
                      <a:r>
                        <a:rPr lang="en-US" dirty="0" smtClean="0"/>
                        <a:t>Disclaimer</a:t>
                      </a:r>
                      <a:endParaRPr lang="en-US" dirty="0"/>
                    </a:p>
                  </a:txBody>
                  <a:tcPr/>
                </a:tc>
                <a:extLst>
                  <a:ext uri="{0D108BD9-81ED-4DB2-BD59-A6C34878D82A}">
                    <a16:rowId xmlns:a16="http://schemas.microsoft.com/office/drawing/2014/main" val="10000"/>
                  </a:ext>
                </a:extLst>
              </a:tr>
              <a:tr h="1371600">
                <a:tc>
                  <a:txBody>
                    <a:bodyPr/>
                    <a:lstStyle/>
                    <a:p>
                      <a:pPr algn="ctr"/>
                      <a:r>
                        <a:rPr lang="en-US" sz="1800" dirty="0" smtClean="0"/>
                        <a:t>Base Flood Elevation (Restudy)</a:t>
                      </a:r>
                      <a:endParaRPr lang="en-US" sz="1800" dirty="0"/>
                    </a:p>
                  </a:txBody>
                  <a:tcPr/>
                </a:tc>
                <a:tc>
                  <a:txBody>
                    <a:bodyPr/>
                    <a:lstStyle/>
                    <a:p>
                      <a:r>
                        <a:rPr lang="en-US" sz="1800" dirty="0" smtClean="0"/>
                        <a:t>&lt;</a:t>
                      </a:r>
                      <a:r>
                        <a:rPr lang="en-US" sz="1800" baseline="0" dirty="0" smtClean="0"/>
                        <a:t> value&gt; feet</a:t>
                      </a:r>
                      <a:br>
                        <a:rPr lang="en-US" sz="1800" baseline="0" dirty="0" smtClean="0"/>
                      </a:br>
                      <a:r>
                        <a:rPr lang="en-US" sz="1800" baseline="0" dirty="0" smtClean="0"/>
                        <a:t>(Base Flood Elevation)</a:t>
                      </a:r>
                      <a:endParaRPr lang="en-US" sz="1800" dirty="0"/>
                    </a:p>
                  </a:txBody>
                  <a:tcPr/>
                </a:tc>
                <a:tc>
                  <a:txBody>
                    <a:bodyPr/>
                    <a:lstStyle/>
                    <a:p>
                      <a:r>
                        <a:rPr lang="en-US" dirty="0" smtClean="0"/>
                        <a:t>Refer to the FEMA FIS Flood Profile</a:t>
                      </a:r>
                      <a:r>
                        <a:rPr lang="en-US" baseline="0" dirty="0" smtClean="0"/>
                        <a:t> to validate base flood elevation.</a:t>
                      </a:r>
                      <a:endParaRPr lang="en-US" dirty="0"/>
                    </a:p>
                  </a:txBody>
                  <a:tcPr/>
                </a:tc>
                <a:extLst>
                  <a:ext uri="{0D108BD9-81ED-4DB2-BD59-A6C34878D82A}">
                    <a16:rowId xmlns:a16="http://schemas.microsoft.com/office/drawing/2014/main" val="10001"/>
                  </a:ext>
                </a:extLst>
              </a:tr>
              <a:tr h="370840">
                <a:tc>
                  <a:txBody>
                    <a:bodyPr/>
                    <a:lstStyle/>
                    <a:p>
                      <a:pPr algn="ctr"/>
                      <a:r>
                        <a:rPr lang="en-US" sz="1800" dirty="0" smtClean="0"/>
                        <a:t>Advisory Flood Height</a:t>
                      </a:r>
                      <a:endParaRPr lang="en-US" sz="1800" dirty="0"/>
                    </a:p>
                  </a:txBody>
                  <a:tcPr/>
                </a:tc>
                <a:tc>
                  <a:txBody>
                    <a:bodyPr/>
                    <a:lstStyle/>
                    <a:p>
                      <a:r>
                        <a:rPr lang="en-US" sz="1800" dirty="0" smtClean="0"/>
                        <a:t>About &lt;</a:t>
                      </a:r>
                      <a:r>
                        <a:rPr lang="en-US" sz="1800" baseline="0" dirty="0" smtClean="0"/>
                        <a:t> value&gt; ft.   (Advisory Flood Height)</a:t>
                      </a:r>
                      <a:endParaRPr lang="en-US" sz="1800" dirty="0"/>
                    </a:p>
                  </a:txBody>
                  <a:tcPr/>
                </a:tc>
                <a:tc>
                  <a:txBody>
                    <a:bodyPr/>
                    <a:lstStyle/>
                    <a:p>
                      <a:r>
                        <a:rPr lang="en-US" sz="1200" dirty="0" smtClean="0"/>
                        <a:t>CAUTION </a:t>
                      </a:r>
                      <a:r>
                        <a:rPr lang="en-US" sz="1200" dirty="0" err="1" smtClean="0"/>
                        <a:t>CAUTION</a:t>
                      </a:r>
                      <a:r>
                        <a:rPr lang="en-US" sz="1200" dirty="0" smtClean="0"/>
                        <a:t>!!  The advisory flood height should be used with caution in the proximity of a culvert, bridge, flood control structure or other impoundment since stream crossings were not included in the hydraulic analyses for approximate floodplains. Also, if the site is close to the confluence with a larger stream, compare the advisory flood height at the location of interest to the advisory flood height or Base Flood Elevation on the larger stream to determine whether the site is within the backwater influence of the larger stream.</a:t>
                      </a:r>
                      <a:endParaRPr lang="en-US" sz="1200" dirty="0"/>
                    </a:p>
                  </a:txBody>
                  <a:tcPr/>
                </a:tc>
                <a:extLst>
                  <a:ext uri="{0D108BD9-81ED-4DB2-BD59-A6C34878D82A}">
                    <a16:rowId xmlns:a16="http://schemas.microsoft.com/office/drawing/2014/main" val="10002"/>
                  </a:ext>
                </a:extLst>
              </a:tr>
              <a:tr h="370840">
                <a:tc>
                  <a:txBody>
                    <a:bodyPr/>
                    <a:lstStyle/>
                    <a:p>
                      <a:pPr algn="ctr"/>
                      <a:r>
                        <a:rPr lang="en-US" sz="1800" dirty="0" smtClean="0"/>
                        <a:t>Non-Restudy</a:t>
                      </a:r>
                      <a:r>
                        <a:rPr lang="en-US" sz="1800" baseline="0" dirty="0" smtClean="0"/>
                        <a:t> AE</a:t>
                      </a:r>
                      <a:endParaRPr lang="en-US" sz="1800" dirty="0"/>
                    </a:p>
                  </a:txBody>
                  <a:tcPr/>
                </a:tc>
                <a:tc>
                  <a:txBody>
                    <a:bodyPr/>
                    <a:lstStyle/>
                    <a:p>
                      <a:r>
                        <a:rPr lang="en-US" sz="1800" dirty="0" smtClean="0"/>
                        <a:t>Refer to FIS report</a:t>
                      </a:r>
                      <a:endParaRPr lang="en-US" sz="1800" dirty="0"/>
                    </a:p>
                  </a:txBody>
                  <a:tcPr/>
                </a:tc>
                <a:tc>
                  <a:txBody>
                    <a:bodyPr/>
                    <a:lstStyle/>
                    <a:p>
                      <a:r>
                        <a:rPr lang="en-US" dirty="0" smtClean="0"/>
                        <a:t>For an accurate BFE determination refer to the Flood Profiles or Flood Elevation Tables in the FIS Report</a:t>
                      </a:r>
                      <a:endParaRPr lang="en-US" dirty="0"/>
                    </a:p>
                  </a:txBody>
                  <a:tcPr/>
                </a:tc>
                <a:extLst>
                  <a:ext uri="{0D108BD9-81ED-4DB2-BD59-A6C34878D82A}">
                    <a16:rowId xmlns:a16="http://schemas.microsoft.com/office/drawing/2014/main" val="10003"/>
                  </a:ext>
                </a:extLst>
              </a:tr>
            </a:tbl>
          </a:graphicData>
        </a:graphic>
      </p:graphicFrame>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Flood Height:  &lt; Value &gt; </a:t>
            </a:r>
            <a:endParaRPr lang="en-US"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533400" y="6182380"/>
            <a:ext cx="8534400" cy="523220"/>
          </a:xfrm>
          <a:prstGeom prst="rect">
            <a:avLst/>
          </a:prstGeom>
          <a:noFill/>
        </p:spPr>
        <p:txBody>
          <a:bodyPr wrap="square" rtlCol="0">
            <a:spAutoFit/>
          </a:bodyPr>
          <a:lstStyle/>
          <a:p>
            <a:r>
              <a:rPr lang="en-US" sz="1400" dirty="0" smtClean="0"/>
              <a:t>Invisible Composite Query </a:t>
            </a:r>
            <a:r>
              <a:rPr lang="en-US" sz="1400" dirty="0" err="1" smtClean="0"/>
              <a:t>Rasters</a:t>
            </a:r>
            <a:r>
              <a:rPr lang="en-US" sz="1400" dirty="0"/>
              <a:t> for flood height </a:t>
            </a:r>
            <a:r>
              <a:rPr lang="en-US" sz="1400" dirty="0" smtClean="0"/>
              <a:t>values of Water Surface Elevation Level (WSEL) layers: </a:t>
            </a:r>
            <a:r>
              <a:rPr lang="en-US" sz="1400" i="1" dirty="0" smtClean="0"/>
              <a:t>Effective</a:t>
            </a:r>
            <a:r>
              <a:rPr lang="en-US" sz="1400" dirty="0" smtClean="0"/>
              <a:t>  WSEL Grid  (E_WSEL_01pct.grid) and </a:t>
            </a:r>
            <a:r>
              <a:rPr lang="en-US" sz="1400" i="1" dirty="0" smtClean="0"/>
              <a:t>Advisory </a:t>
            </a:r>
            <a:r>
              <a:rPr lang="en-US" sz="1400" dirty="0" smtClean="0"/>
              <a:t>WSEL Grid (A_WSEL_01pct.grid)</a:t>
            </a:r>
            <a:endParaRPr lang="en-US" sz="1400" dirty="0"/>
          </a:p>
        </p:txBody>
      </p:sp>
      <p:sp>
        <p:nvSpPr>
          <p:cNvPr id="7" name="TextBox 6"/>
          <p:cNvSpPr txBox="1"/>
          <p:nvPr/>
        </p:nvSpPr>
        <p:spPr>
          <a:xfrm>
            <a:off x="762000" y="2678668"/>
            <a:ext cx="762000" cy="369332"/>
          </a:xfrm>
          <a:prstGeom prst="rect">
            <a:avLst/>
          </a:prstGeom>
          <a:solidFill>
            <a:schemeClr val="tx2">
              <a:lumMod val="75000"/>
            </a:schemeClr>
          </a:solidFill>
        </p:spPr>
        <p:txBody>
          <a:bodyPr wrap="square" rtlCol="0">
            <a:spAutoFit/>
          </a:bodyPr>
          <a:lstStyle/>
          <a:p>
            <a:r>
              <a:rPr lang="en-US" b="1" dirty="0" smtClean="0">
                <a:solidFill>
                  <a:schemeClr val="bg1"/>
                </a:solidFill>
                <a:latin typeface="Aharoni" pitchFamily="2" charset="-79"/>
                <a:cs typeface="Aharoni" pitchFamily="2" charset="-79"/>
              </a:rPr>
              <a:t>NEW</a:t>
            </a:r>
            <a:endParaRPr lang="en-US" b="1" dirty="0">
              <a:solidFill>
                <a:schemeClr val="bg1"/>
              </a:solidFill>
              <a:latin typeface="Aharoni" pitchFamily="2" charset="-79"/>
              <a:cs typeface="Aharoni" pitchFamily="2" charset="-79"/>
            </a:endParaRPr>
          </a:p>
        </p:txBody>
      </p:sp>
      <p:sp>
        <p:nvSpPr>
          <p:cNvPr id="8" name="TextBox 7"/>
          <p:cNvSpPr txBox="1"/>
          <p:nvPr/>
        </p:nvSpPr>
        <p:spPr>
          <a:xfrm>
            <a:off x="762000" y="5608052"/>
            <a:ext cx="762000" cy="369332"/>
          </a:xfrm>
          <a:prstGeom prst="rect">
            <a:avLst/>
          </a:prstGeom>
          <a:solidFill>
            <a:schemeClr val="tx2">
              <a:lumMod val="75000"/>
            </a:schemeClr>
          </a:solidFill>
        </p:spPr>
        <p:txBody>
          <a:bodyPr wrap="square" rtlCol="0">
            <a:spAutoFit/>
          </a:bodyPr>
          <a:lstStyle/>
          <a:p>
            <a:r>
              <a:rPr lang="en-US" b="1" dirty="0" smtClean="0">
                <a:solidFill>
                  <a:schemeClr val="bg1"/>
                </a:solidFill>
                <a:latin typeface="Aharoni" pitchFamily="2" charset="-79"/>
                <a:cs typeface="Aharoni" pitchFamily="2" charset="-79"/>
              </a:rPr>
              <a:t>NEW</a:t>
            </a:r>
            <a:endParaRPr lang="en-US" b="1" dirty="0">
              <a:solidFill>
                <a:schemeClr val="bg1"/>
              </a:solidFill>
              <a:latin typeface="Aharoni" pitchFamily="2" charset="-79"/>
              <a:cs typeface="Aharoni" pitchFamily="2" charset="-79"/>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BFE Flood Height (Upper Mon)</a:t>
            </a:r>
            <a:endParaRPr lang="en-US"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685800" y="1371600"/>
            <a:ext cx="7172325" cy="5276850"/>
          </a:xfrm>
          <a:prstGeom prst="rect">
            <a:avLst/>
          </a:prstGeom>
        </p:spPr>
      </p:pic>
      <p:sp>
        <p:nvSpPr>
          <p:cNvPr id="6" name="Rectangular Callout 5"/>
          <p:cNvSpPr/>
          <p:nvPr/>
        </p:nvSpPr>
        <p:spPr>
          <a:xfrm>
            <a:off x="3581400" y="990600"/>
            <a:ext cx="5334000" cy="1295400"/>
          </a:xfrm>
          <a:prstGeom prst="wedgeRectCallout">
            <a:avLst>
              <a:gd name="adj1" fmla="val 4775"/>
              <a:gd name="adj2" fmla="val 2486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Location: 337 </a:t>
            </a:r>
            <a:r>
              <a:rPr lang="en-US" sz="1400" dirty="0" err="1"/>
              <a:t>Patteson</a:t>
            </a:r>
            <a:r>
              <a:rPr lang="en-US" sz="1400" dirty="0"/>
              <a:t> Drive, Morgantown, WV, 26505</a:t>
            </a:r>
          </a:p>
          <a:p>
            <a:r>
              <a:rPr lang="en-US" sz="1400" dirty="0"/>
              <a:t>Ground Elevation (Back Side of House): 1002 </a:t>
            </a:r>
            <a:r>
              <a:rPr lang="en-US" sz="1400" dirty="0" err="1"/>
              <a:t>ft</a:t>
            </a:r>
            <a:r>
              <a:rPr lang="en-US" sz="1400" dirty="0"/>
              <a:t> (Flood Tool)</a:t>
            </a:r>
          </a:p>
          <a:p>
            <a:r>
              <a:rPr lang="en-US" sz="1400" dirty="0"/>
              <a:t>Depth: 4.4 feet (Upper Monongahela </a:t>
            </a:r>
            <a:r>
              <a:rPr lang="en-US" sz="1400" dirty="0" err="1"/>
              <a:t>RiskMAP</a:t>
            </a:r>
            <a:r>
              <a:rPr lang="en-US" sz="1400" dirty="0"/>
              <a:t> Study 1% Depth GRID</a:t>
            </a:r>
            <a:r>
              <a:rPr lang="en-US" sz="1400" b="1" dirty="0"/>
              <a:t>)</a:t>
            </a:r>
          </a:p>
          <a:p>
            <a:r>
              <a:rPr lang="en-US" sz="1400" b="1" dirty="0" smtClean="0"/>
              <a:t/>
            </a:r>
            <a:br>
              <a:rPr lang="en-US" sz="1400" b="1" dirty="0" smtClean="0"/>
            </a:br>
            <a:r>
              <a:rPr lang="en-US" sz="1400" b="1" dirty="0" smtClean="0">
                <a:solidFill>
                  <a:srgbClr val="FFFF00"/>
                </a:solidFill>
              </a:rPr>
              <a:t>Water </a:t>
            </a:r>
            <a:r>
              <a:rPr lang="en-US" sz="1400" b="1" dirty="0">
                <a:solidFill>
                  <a:srgbClr val="FFFF00"/>
                </a:solidFill>
              </a:rPr>
              <a:t>Surface Elevation/BFE</a:t>
            </a:r>
            <a:r>
              <a:rPr lang="en-US" sz="1400" b="1" dirty="0" smtClean="0">
                <a:solidFill>
                  <a:srgbClr val="FFFF00"/>
                </a:solidFill>
              </a:rPr>
              <a:t>:  </a:t>
            </a:r>
            <a:r>
              <a:rPr lang="en-US" sz="1400" b="1" dirty="0">
                <a:solidFill>
                  <a:srgbClr val="FFFF00"/>
                </a:solidFill>
              </a:rPr>
              <a:t>1004.5 </a:t>
            </a:r>
            <a:r>
              <a:rPr lang="en-US" sz="1400" b="1" dirty="0" smtClean="0">
                <a:solidFill>
                  <a:srgbClr val="FFFF00"/>
                </a:solidFill>
              </a:rPr>
              <a:t>feet </a:t>
            </a:r>
            <a:br>
              <a:rPr lang="en-US" sz="1400" b="1" dirty="0" smtClean="0">
                <a:solidFill>
                  <a:srgbClr val="FFFF00"/>
                </a:solidFill>
              </a:rPr>
            </a:br>
            <a:r>
              <a:rPr lang="en-US" sz="1400" dirty="0" smtClean="0">
                <a:solidFill>
                  <a:srgbClr val="FFFF00"/>
                </a:solidFill>
              </a:rPr>
              <a:t>(</a:t>
            </a:r>
            <a:r>
              <a:rPr lang="en-US" sz="1400" dirty="0">
                <a:solidFill>
                  <a:srgbClr val="FFFF00"/>
                </a:solidFill>
              </a:rPr>
              <a:t>Upper Monongahela </a:t>
            </a:r>
            <a:r>
              <a:rPr lang="en-US" sz="1400" dirty="0" err="1">
                <a:solidFill>
                  <a:srgbClr val="FFFF00"/>
                </a:solidFill>
              </a:rPr>
              <a:t>RiskMAP</a:t>
            </a:r>
            <a:r>
              <a:rPr lang="en-US" sz="1400" dirty="0">
                <a:solidFill>
                  <a:srgbClr val="FFFF00"/>
                </a:solidFill>
              </a:rPr>
              <a:t> Study 1% WSE GRID</a:t>
            </a:r>
            <a:r>
              <a:rPr lang="en-US" sz="1400" dirty="0" smtClean="0">
                <a:solidFill>
                  <a:srgbClr val="FFFF00"/>
                </a:solidFill>
              </a:rPr>
              <a:t>)</a:t>
            </a:r>
          </a:p>
          <a:p>
            <a:endParaRPr lang="en-US" sz="1400" dirty="0">
              <a:solidFill>
                <a:srgbClr val="FFFF00"/>
              </a:solidFill>
            </a:endParaRPr>
          </a:p>
          <a:p>
            <a:endParaRPr lang="en-US" sz="1400" dirty="0">
              <a:solidFill>
                <a:srgbClr val="FFFF00"/>
              </a:solidFill>
            </a:endParaRPr>
          </a:p>
        </p:txBody>
      </p:sp>
    </p:spTree>
    <p:extLst>
      <p:ext uri="{BB962C8B-B14F-4D97-AF65-F5344CB8AC3E}">
        <p14:creationId xmlns:p14="http://schemas.microsoft.com/office/powerpoint/2010/main" val="21450183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018972330"/>
              </p:ext>
            </p:extLst>
          </p:nvPr>
        </p:nvGraphicFramePr>
        <p:xfrm>
          <a:off x="304800" y="994123"/>
          <a:ext cx="8458200" cy="3225452"/>
        </p:xfrm>
        <a:graphic>
          <a:graphicData uri="http://schemas.openxmlformats.org/drawingml/2006/table">
            <a:tbl>
              <a:tblPr firstRow="1" bandRow="1">
                <a:tableStyleId>{5C22544A-7EE6-4342-B048-85BDC9FD1C3A}</a:tableStyleId>
              </a:tblPr>
              <a:tblGrid>
                <a:gridCol w="1724488">
                  <a:extLst>
                    <a:ext uri="{9D8B030D-6E8A-4147-A177-3AD203B41FA5}">
                      <a16:colId xmlns:a16="http://schemas.microsoft.com/office/drawing/2014/main" val="20000"/>
                    </a:ext>
                  </a:extLst>
                </a:gridCol>
                <a:gridCol w="2771312">
                  <a:extLst>
                    <a:ext uri="{9D8B030D-6E8A-4147-A177-3AD203B41FA5}">
                      <a16:colId xmlns:a16="http://schemas.microsoft.com/office/drawing/2014/main" val="20001"/>
                    </a:ext>
                  </a:extLst>
                </a:gridCol>
                <a:gridCol w="3962400">
                  <a:extLst>
                    <a:ext uri="{9D8B030D-6E8A-4147-A177-3AD203B41FA5}">
                      <a16:colId xmlns:a16="http://schemas.microsoft.com/office/drawing/2014/main" val="20002"/>
                    </a:ext>
                  </a:extLst>
                </a:gridCol>
              </a:tblGrid>
              <a:tr h="939452">
                <a:tc>
                  <a:txBody>
                    <a:bodyPr/>
                    <a:lstStyle/>
                    <a:p>
                      <a:pPr algn="ctr"/>
                      <a:r>
                        <a:rPr lang="en-US" dirty="0" smtClean="0"/>
                        <a:t>Water</a:t>
                      </a:r>
                      <a:r>
                        <a:rPr lang="en-US" baseline="0" dirty="0" smtClean="0"/>
                        <a:t> Depth</a:t>
                      </a:r>
                      <a:endParaRPr lang="en-US" dirty="0"/>
                    </a:p>
                  </a:txBody>
                  <a:tcPr/>
                </a:tc>
                <a:tc>
                  <a:txBody>
                    <a:bodyPr/>
                    <a:lstStyle/>
                    <a:p>
                      <a:pPr algn="ctr"/>
                      <a:r>
                        <a:rPr lang="en-US" dirty="0" smtClean="0"/>
                        <a:t>Message</a:t>
                      </a:r>
                      <a:endParaRPr lang="en-US" dirty="0"/>
                    </a:p>
                  </a:txBody>
                  <a:tcPr/>
                </a:tc>
                <a:tc>
                  <a:txBody>
                    <a:bodyPr/>
                    <a:lstStyle/>
                    <a:p>
                      <a:pPr algn="ctr"/>
                      <a:r>
                        <a:rPr lang="en-US" dirty="0" smtClean="0"/>
                        <a:t>Sources</a:t>
                      </a:r>
                      <a:endParaRPr lang="en-US" dirty="0"/>
                    </a:p>
                  </a:txBody>
                  <a:tcPr/>
                </a:tc>
                <a:extLst>
                  <a:ext uri="{0D108BD9-81ED-4DB2-BD59-A6C34878D82A}">
                    <a16:rowId xmlns:a16="http://schemas.microsoft.com/office/drawing/2014/main" val="10000"/>
                  </a:ext>
                </a:extLst>
              </a:tr>
              <a:tr h="1803749">
                <a:tc>
                  <a:txBody>
                    <a:bodyPr/>
                    <a:lstStyle/>
                    <a:p>
                      <a:pPr algn="ctr"/>
                      <a:r>
                        <a:rPr lang="en-US" sz="1800" dirty="0" smtClean="0"/>
                        <a:t>Water Depth:</a:t>
                      </a:r>
                      <a:endParaRPr lang="en-US" sz="1800" dirty="0"/>
                    </a:p>
                  </a:txBody>
                  <a:tcPr/>
                </a:tc>
                <a:tc>
                  <a:txBody>
                    <a:bodyPr/>
                    <a:lstStyle/>
                    <a:p>
                      <a:r>
                        <a:rPr lang="en-US" sz="1800" dirty="0" smtClean="0"/>
                        <a:t>About</a:t>
                      </a:r>
                      <a:r>
                        <a:rPr lang="en-US" sz="1800" baseline="0" dirty="0" smtClean="0"/>
                        <a:t> </a:t>
                      </a:r>
                      <a:r>
                        <a:rPr lang="en-US" sz="1800" dirty="0" smtClean="0"/>
                        <a:t>&lt;&lt;</a:t>
                      </a:r>
                      <a:r>
                        <a:rPr lang="en-US" sz="1800" baseline="0" dirty="0" smtClean="0"/>
                        <a:t> value &gt;&gt;  ft.</a:t>
                      </a:r>
                    </a:p>
                    <a:p>
                      <a:r>
                        <a:rPr lang="en-US" sz="1800" baseline="0" dirty="0" smtClean="0"/>
                        <a:t> </a:t>
                      </a:r>
                      <a:endParaRPr lang="en-US" sz="1800" dirty="0"/>
                    </a:p>
                  </a:txBody>
                  <a:tcPr/>
                </a:tc>
                <a:tc>
                  <a:txBody>
                    <a:bodyPr/>
                    <a:lstStyle/>
                    <a:p>
                      <a:pPr marL="285750" indent="-285750">
                        <a:buFont typeface="Arial" panose="020B0604020202020204" pitchFamily="34" charset="0"/>
                        <a:buChar char="•"/>
                      </a:pPr>
                      <a:r>
                        <a:rPr lang="en-US" dirty="0" smtClean="0"/>
                        <a:t>Model-Backed Depth Grids</a:t>
                      </a:r>
                    </a:p>
                    <a:p>
                      <a:pPr marL="742950" lvl="1" indent="-285750">
                        <a:buFont typeface="Courier New" panose="02070309020205020404" pitchFamily="49" charset="0"/>
                        <a:buChar char="o"/>
                      </a:pPr>
                      <a:r>
                        <a:rPr lang="en-US" dirty="0" smtClean="0"/>
                        <a:t>Engineering Studies</a:t>
                      </a:r>
                      <a:r>
                        <a:rPr lang="en-US" baseline="0" dirty="0" smtClean="0"/>
                        <a:t> (</a:t>
                      </a:r>
                      <a:r>
                        <a:rPr lang="en-US" dirty="0" smtClean="0"/>
                        <a:t>HEC-RAS) </a:t>
                      </a:r>
                    </a:p>
                    <a:p>
                      <a:pPr marL="742950" lvl="1" indent="-285750">
                        <a:buFont typeface="Courier New" panose="02070309020205020404" pitchFamily="49" charset="0"/>
                        <a:buChar char="o"/>
                      </a:pPr>
                      <a:r>
                        <a:rPr lang="en-US" dirty="0" smtClean="0"/>
                        <a:t>AE Non-Restudy Re-Delineations</a:t>
                      </a:r>
                      <a:br>
                        <a:rPr lang="en-US" dirty="0" smtClean="0"/>
                      </a:br>
                      <a:endParaRPr lang="en-US" dirty="0" smtClean="0"/>
                    </a:p>
                    <a:p>
                      <a:pPr marL="285750" indent="-285750">
                        <a:buFont typeface="Arial" panose="020B0604020202020204" pitchFamily="34" charset="0"/>
                        <a:buChar char="•"/>
                      </a:pPr>
                      <a:r>
                        <a:rPr lang="en-US" dirty="0" smtClean="0"/>
                        <a:t>Other Depth Grids</a:t>
                      </a:r>
                    </a:p>
                    <a:p>
                      <a:pPr marL="742950" lvl="1" indent="-285750">
                        <a:buFont typeface="Courier New" panose="02070309020205020404" pitchFamily="49" charset="0"/>
                        <a:buChar char="o"/>
                      </a:pPr>
                      <a:r>
                        <a:rPr lang="en-US" dirty="0" smtClean="0"/>
                        <a:t>HAZUS</a:t>
                      </a:r>
                    </a:p>
                    <a:p>
                      <a:pPr marL="742950" lvl="1" indent="-285750">
                        <a:buFont typeface="Courier New" panose="02070309020205020404" pitchFamily="49" charset="0"/>
                        <a:buChar char="o"/>
                      </a:pPr>
                      <a:r>
                        <a:rPr lang="en-US" dirty="0" smtClean="0"/>
                        <a:t>EQL</a:t>
                      </a:r>
                    </a:p>
                    <a:p>
                      <a:pPr marL="742950" lvl="1" indent="-285750">
                        <a:buFont typeface="Courier New" panose="02070309020205020404" pitchFamily="49" charset="0"/>
                        <a:buChar char="o"/>
                      </a:pPr>
                      <a:r>
                        <a:rPr lang="en-US" dirty="0" smtClean="0"/>
                        <a:t>USGS Inundation</a:t>
                      </a:r>
                      <a:r>
                        <a:rPr lang="en-US" baseline="0" dirty="0" smtClean="0"/>
                        <a:t> Layers</a:t>
                      </a:r>
                      <a:endParaRPr lang="en-US" dirty="0"/>
                    </a:p>
                  </a:txBody>
                  <a:tcPr/>
                </a:tc>
                <a:extLst>
                  <a:ext uri="{0D108BD9-81ED-4DB2-BD59-A6C34878D82A}">
                    <a16:rowId xmlns:a16="http://schemas.microsoft.com/office/drawing/2014/main" val="10001"/>
                  </a:ext>
                </a:extLst>
              </a:tr>
            </a:tbl>
          </a:graphicData>
        </a:graphic>
      </p:graphicFrame>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Water Depth: about &lt;&lt;value&gt;&gt;</a:t>
            </a:r>
            <a:endParaRPr lang="en-US"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304800" y="4299298"/>
            <a:ext cx="8458200" cy="2462213"/>
          </a:xfrm>
          <a:prstGeom prst="rect">
            <a:avLst/>
          </a:prstGeom>
          <a:solidFill>
            <a:schemeClr val="accent5">
              <a:lumMod val="20000"/>
              <a:lumOff val="80000"/>
            </a:schemeClr>
          </a:solidFill>
        </p:spPr>
        <p:txBody>
          <a:bodyPr wrap="square" rtlCol="0">
            <a:spAutoFit/>
          </a:bodyPr>
          <a:lstStyle/>
          <a:p>
            <a:r>
              <a:rPr lang="en-US" sz="1400" dirty="0" smtClean="0"/>
              <a:t>A statewide “composite” Flood Risk Assessment Depth Grid will be created from model-backed</a:t>
            </a:r>
            <a:r>
              <a:rPr lang="en-US" sz="1400" i="1" dirty="0" smtClean="0"/>
              <a:t> effective </a:t>
            </a:r>
            <a:r>
              <a:rPr lang="en-US" sz="1400" dirty="0" smtClean="0"/>
              <a:t>and </a:t>
            </a:r>
            <a:r>
              <a:rPr lang="en-US" sz="1400" i="1" dirty="0" smtClean="0"/>
              <a:t>advisory</a:t>
            </a:r>
            <a:r>
              <a:rPr lang="en-US" sz="1400" dirty="0" smtClean="0"/>
              <a:t> depth grids at a 5-foot cell resolution.     </a:t>
            </a:r>
          </a:p>
          <a:p>
            <a:endParaRPr lang="en-US" sz="1400" dirty="0" smtClean="0"/>
          </a:p>
          <a:p>
            <a:r>
              <a:rPr lang="en-US" sz="1400" dirty="0" smtClean="0"/>
              <a:t>Water Depth Grids are a </a:t>
            </a:r>
            <a:r>
              <a:rPr lang="en-US" sz="1400" i="1" dirty="0" smtClean="0"/>
              <a:t>flood risk assessment </a:t>
            </a:r>
            <a:r>
              <a:rPr lang="en-US" sz="1400" dirty="0" smtClean="0"/>
              <a:t>product – </a:t>
            </a:r>
            <a:r>
              <a:rPr lang="en-US" sz="1400" i="1" dirty="0" smtClean="0"/>
              <a:t>not a flood regulatory </a:t>
            </a:r>
            <a:r>
              <a:rPr lang="en-US" sz="1400" dirty="0" smtClean="0"/>
              <a:t>product.  Water depths are important for flood loss damages and by flood visualizations of site-specific structures.</a:t>
            </a:r>
          </a:p>
          <a:p>
            <a:endParaRPr lang="en-US" sz="1400" dirty="0" smtClean="0"/>
          </a:p>
          <a:p>
            <a:r>
              <a:rPr lang="en-US" sz="1400" dirty="0" smtClean="0"/>
              <a:t>Depth grids a source of credits for CRS communities</a:t>
            </a:r>
          </a:p>
          <a:p>
            <a:endParaRPr lang="en-US" sz="1400" dirty="0" smtClean="0"/>
          </a:p>
          <a:p>
            <a:r>
              <a:rPr lang="en-US" sz="1400" dirty="0" smtClean="0"/>
              <a:t>See FEMA’s Flood Risk Assessment Guidance (May 2016) for guidance on composite depth grids:</a:t>
            </a:r>
          </a:p>
          <a:p>
            <a:r>
              <a:rPr lang="en-US" sz="1400" dirty="0" smtClean="0">
                <a:hlinkClick r:id="rId3"/>
              </a:rPr>
              <a:t>https://www.fema.gov/media-library-data/1469146645661-31ad3f73def7066084e7ac5bfa145949/Flood_Risk_Assessment_Guidance_May_2016.pdf</a:t>
            </a:r>
            <a:r>
              <a:rPr lang="en-US" sz="1400" dirty="0" smtClean="0"/>
              <a:t> </a:t>
            </a:r>
            <a:endParaRPr lang="en-US" sz="1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Flood Mapping Activities</a:t>
            </a:r>
            <a:endParaRPr lang="en-US"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idx="1"/>
          </p:nvPr>
        </p:nvSpPr>
        <p:spPr>
          <a:xfrm>
            <a:off x="457200" y="1600200"/>
            <a:ext cx="8229600" cy="4724400"/>
          </a:xfrm>
          <a:solidFill>
            <a:schemeClr val="accent1">
              <a:lumMod val="20000"/>
              <a:lumOff val="80000"/>
            </a:schemeClr>
          </a:solidFill>
        </p:spPr>
        <p:txBody>
          <a:bodyPr>
            <a:normAutofit/>
          </a:bodyPr>
          <a:lstStyle/>
          <a:p>
            <a:r>
              <a:rPr lang="en-US" sz="4400" b="1" dirty="0"/>
              <a:t>Flood Mapping Activity </a:t>
            </a:r>
            <a:r>
              <a:rPr lang="en-US" sz="4400" b="1" dirty="0" smtClean="0"/>
              <a:t>Updates</a:t>
            </a:r>
          </a:p>
          <a:p>
            <a:pPr lvl="1"/>
            <a:r>
              <a:rPr lang="en-US" sz="4000" dirty="0" smtClean="0"/>
              <a:t> Advisory A</a:t>
            </a:r>
          </a:p>
          <a:p>
            <a:pPr lvl="1"/>
            <a:r>
              <a:rPr lang="en-US" sz="4000" dirty="0" smtClean="0"/>
              <a:t> Updated AE Floodplain Boundaries</a:t>
            </a:r>
            <a:endParaRPr lang="en-US" sz="4000" dirty="0"/>
          </a:p>
          <a:p>
            <a:pPr lvl="1"/>
            <a:r>
              <a:rPr lang="en-US" sz="4000" dirty="0" smtClean="0"/>
              <a:t> Lidar </a:t>
            </a:r>
            <a:r>
              <a:rPr lang="en-US" sz="4000" dirty="0"/>
              <a:t>data delivery </a:t>
            </a:r>
            <a:r>
              <a:rPr lang="en-US" sz="4000" dirty="0" smtClean="0"/>
              <a:t>update</a:t>
            </a:r>
          </a:p>
          <a:p>
            <a:pPr lvl="1"/>
            <a:r>
              <a:rPr lang="en-US" sz="4000" dirty="0"/>
              <a:t> </a:t>
            </a:r>
            <a:r>
              <a:rPr lang="en-US" sz="4000" dirty="0" smtClean="0"/>
              <a:t>Other Status Graphics</a:t>
            </a:r>
          </a:p>
          <a:p>
            <a:pPr lvl="2">
              <a:buFont typeface="Wingdings" panose="05000000000000000000" pitchFamily="2" charset="2"/>
              <a:buChar char="§"/>
            </a:pPr>
            <a:r>
              <a:rPr lang="en-US" dirty="0" smtClean="0"/>
              <a:t>Updated NFIP/CRS Graphic </a:t>
            </a:r>
          </a:p>
          <a:p>
            <a:pPr lvl="2">
              <a:buFont typeface="Wingdings" panose="05000000000000000000" pitchFamily="2" charset="2"/>
              <a:buChar char="§"/>
            </a:pPr>
            <a:r>
              <a:rPr lang="en-US" dirty="0" smtClean="0"/>
              <a:t>Parcels in WV Flood Tool</a:t>
            </a:r>
          </a:p>
          <a:p>
            <a:pPr lvl="2"/>
            <a:endParaRPr lang="en-US" sz="3600" dirty="0" smtClean="0"/>
          </a:p>
          <a:p>
            <a:endParaRPr lang="en-US" dirty="0"/>
          </a:p>
        </p:txBody>
      </p:sp>
    </p:spTree>
    <p:extLst>
      <p:ext uri="{BB962C8B-B14F-4D97-AF65-F5344CB8AC3E}">
        <p14:creationId xmlns:p14="http://schemas.microsoft.com/office/powerpoint/2010/main" val="42000370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Jefferson County Composite Depth Grid</a:t>
            </a:r>
            <a:endParaRPr lang="en-US"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914400" y="990600"/>
            <a:ext cx="7315200" cy="5640020"/>
          </a:xfrm>
          <a:prstGeom prst="rect">
            <a:avLst/>
          </a:prstGeom>
          <a:ln>
            <a:solidFill>
              <a:schemeClr val="tx2"/>
            </a:solidFill>
          </a:ln>
        </p:spPr>
      </p:pic>
      <p:sp>
        <p:nvSpPr>
          <p:cNvPr id="6" name="Oval 5"/>
          <p:cNvSpPr/>
          <p:nvPr/>
        </p:nvSpPr>
        <p:spPr>
          <a:xfrm>
            <a:off x="7467600" y="2743200"/>
            <a:ext cx="685800" cy="762000"/>
          </a:xfrm>
          <a:prstGeom prst="ellipse">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62435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Countywide Depth Grid (Jefferson County)</a:t>
            </a:r>
            <a:endParaRPr lang="en-US"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304800" y="6400800"/>
            <a:ext cx="8763000" cy="338554"/>
          </a:xfrm>
          <a:prstGeom prst="rect">
            <a:avLst/>
          </a:prstGeom>
          <a:solidFill>
            <a:srgbClr val="FDFFB9"/>
          </a:solidFill>
        </p:spPr>
        <p:txBody>
          <a:bodyPr wrap="square" rtlCol="0">
            <a:spAutoFit/>
          </a:bodyPr>
          <a:lstStyle/>
          <a:p>
            <a:r>
              <a:rPr lang="en-US" sz="1600" dirty="0" smtClean="0"/>
              <a:t>Jefferson County:  162 stream miles of </a:t>
            </a:r>
            <a:r>
              <a:rPr lang="en-US" sz="1600" b="1" dirty="0" smtClean="0">
                <a:solidFill>
                  <a:schemeClr val="accent1">
                    <a:lumMod val="50000"/>
                  </a:schemeClr>
                </a:solidFill>
              </a:rPr>
              <a:t>Approximate A Zones</a:t>
            </a:r>
            <a:r>
              <a:rPr lang="en-US" sz="1600" dirty="0" smtClean="0"/>
              <a:t>, 77 miles of </a:t>
            </a:r>
            <a:r>
              <a:rPr lang="en-US" sz="1600" b="1" dirty="0" smtClean="0">
                <a:solidFill>
                  <a:srgbClr val="FF0000"/>
                </a:solidFill>
              </a:rPr>
              <a:t>Detailed Flood Zones</a:t>
            </a:r>
            <a:endParaRPr lang="en-US" sz="1600" b="1" dirty="0">
              <a:solidFill>
                <a:srgbClr val="FF0000"/>
              </a:solidFill>
            </a:endParaRPr>
          </a:p>
        </p:txBody>
      </p:sp>
      <p:pic>
        <p:nvPicPr>
          <p:cNvPr id="5" name="Picture 4"/>
          <p:cNvPicPr>
            <a:picLocks noChangeAspect="1"/>
          </p:cNvPicPr>
          <p:nvPr/>
        </p:nvPicPr>
        <p:blipFill>
          <a:blip r:embed="rId3"/>
          <a:stretch>
            <a:fillRect/>
          </a:stretch>
        </p:blipFill>
        <p:spPr>
          <a:xfrm>
            <a:off x="381000" y="1067003"/>
            <a:ext cx="3376612" cy="5028997"/>
          </a:xfrm>
          <a:prstGeom prst="rect">
            <a:avLst/>
          </a:prstGeom>
        </p:spPr>
      </p:pic>
      <p:sp>
        <p:nvSpPr>
          <p:cNvPr id="6" name="TextBox 5"/>
          <p:cNvSpPr txBox="1"/>
          <p:nvPr/>
        </p:nvSpPr>
        <p:spPr>
          <a:xfrm>
            <a:off x="5095875" y="5052596"/>
            <a:ext cx="3057524" cy="338554"/>
          </a:xfrm>
          <a:prstGeom prst="rect">
            <a:avLst/>
          </a:prstGeom>
          <a:noFill/>
        </p:spPr>
        <p:txBody>
          <a:bodyPr wrap="square" rtlCol="0">
            <a:spAutoFit/>
          </a:bodyPr>
          <a:lstStyle/>
          <a:p>
            <a:r>
              <a:rPr lang="en-US" sz="1600" b="1" dirty="0" smtClean="0"/>
              <a:t>Advisory A Depth Grid (AECOM)</a:t>
            </a:r>
            <a:endParaRPr lang="en-US" sz="1600" b="1" dirty="0"/>
          </a:p>
        </p:txBody>
      </p:sp>
      <p:sp>
        <p:nvSpPr>
          <p:cNvPr id="7" name="Rectangle 6"/>
          <p:cNvSpPr/>
          <p:nvPr/>
        </p:nvSpPr>
        <p:spPr>
          <a:xfrm>
            <a:off x="4419601" y="5052596"/>
            <a:ext cx="457196" cy="326569"/>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095875" y="5587425"/>
            <a:ext cx="3438525" cy="584775"/>
          </a:xfrm>
          <a:prstGeom prst="rect">
            <a:avLst/>
          </a:prstGeom>
          <a:noFill/>
        </p:spPr>
        <p:txBody>
          <a:bodyPr wrap="square" rtlCol="0">
            <a:spAutoFit/>
          </a:bodyPr>
          <a:lstStyle/>
          <a:p>
            <a:r>
              <a:rPr lang="en-US" sz="1600" b="1" dirty="0" smtClean="0"/>
              <a:t>Depth Grid from Updated AE Floodplain Boundary (WVU)</a:t>
            </a:r>
            <a:endParaRPr lang="en-US" sz="1600" b="1" dirty="0"/>
          </a:p>
        </p:txBody>
      </p:sp>
      <p:sp>
        <p:nvSpPr>
          <p:cNvPr id="9" name="Rectangle 8"/>
          <p:cNvSpPr/>
          <p:nvPr/>
        </p:nvSpPr>
        <p:spPr>
          <a:xfrm>
            <a:off x="4410076" y="5662196"/>
            <a:ext cx="457197" cy="32656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343400" y="1131689"/>
            <a:ext cx="3809999" cy="3693319"/>
          </a:xfrm>
          <a:prstGeom prst="rect">
            <a:avLst/>
          </a:prstGeom>
          <a:solidFill>
            <a:schemeClr val="accent1">
              <a:lumMod val="20000"/>
              <a:lumOff val="80000"/>
            </a:schemeClr>
          </a:solidFill>
        </p:spPr>
        <p:txBody>
          <a:bodyPr wrap="square" rtlCol="0">
            <a:spAutoFit/>
          </a:bodyPr>
          <a:lstStyle/>
          <a:p>
            <a:pPr marL="285750" indent="-285750">
              <a:buFont typeface="Arial" panose="020B0604020202020204" pitchFamily="34" charset="0"/>
              <a:buChar char="•"/>
            </a:pPr>
            <a:r>
              <a:rPr lang="en-US" dirty="0" smtClean="0"/>
              <a:t>“Model-Backed” Depth Grid for 1% Annual Event Flood for all of Jefferson County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Depth grids derived from newer 1-meter lidar elevation data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Water Depth important for 3D flood visualizations and flood risk building loss estimates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Communities receive CRS credit for published water depth grids</a:t>
            </a:r>
            <a:endParaRPr lang="en-US" dirty="0"/>
          </a:p>
        </p:txBody>
      </p:sp>
      <p:sp>
        <p:nvSpPr>
          <p:cNvPr id="12" name="TextBox 11"/>
          <p:cNvSpPr txBox="1"/>
          <p:nvPr/>
        </p:nvSpPr>
        <p:spPr>
          <a:xfrm>
            <a:off x="1600200" y="2667000"/>
            <a:ext cx="1750672" cy="369332"/>
          </a:xfrm>
          <a:prstGeom prst="rect">
            <a:avLst/>
          </a:prstGeom>
          <a:noFill/>
        </p:spPr>
        <p:txBody>
          <a:bodyPr wrap="none" rtlCol="0">
            <a:spAutoFit/>
          </a:bodyPr>
          <a:lstStyle/>
          <a:p>
            <a:r>
              <a:rPr lang="en-US" dirty="0" smtClean="0">
                <a:solidFill>
                  <a:schemeClr val="bg1"/>
                </a:solidFill>
              </a:rPr>
              <a:t>Jefferson County</a:t>
            </a:r>
            <a:endParaRPr lang="en-US" dirty="0">
              <a:solidFill>
                <a:schemeClr val="bg1"/>
              </a:solidFill>
            </a:endParaRPr>
          </a:p>
        </p:txBody>
      </p:sp>
    </p:spTree>
    <p:extLst>
      <p:ext uri="{BB962C8B-B14F-4D97-AF65-F5344CB8AC3E}">
        <p14:creationId xmlns:p14="http://schemas.microsoft.com/office/powerpoint/2010/main" val="8225640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Regulatory vs. Floodplain Boundaries</a:t>
            </a:r>
            <a:br>
              <a:rPr lang="en-US" dirty="0" smtClean="0">
                <a:solidFill>
                  <a:schemeClr val="bg1"/>
                </a:solidFill>
                <a:latin typeface="Arial" panose="020B0604020202020204" pitchFamily="34" charset="0"/>
                <a:cs typeface="Arial" panose="020B0604020202020204" pitchFamily="34" charset="0"/>
              </a:rPr>
            </a:br>
            <a:r>
              <a:rPr lang="en-US" dirty="0" smtClean="0">
                <a:solidFill>
                  <a:schemeClr val="bg1"/>
                </a:solidFill>
                <a:latin typeface="Arial" panose="020B0604020202020204" pitchFamily="34" charset="0"/>
                <a:cs typeface="Arial" panose="020B0604020202020204" pitchFamily="34" charset="0"/>
              </a:rPr>
              <a:t> based on new Topo</a:t>
            </a:r>
            <a:endParaRPr lang="en-US"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547687" y="1143000"/>
            <a:ext cx="8048625" cy="5468086"/>
          </a:xfrm>
          <a:prstGeom prst="rect">
            <a:avLst/>
          </a:prstGeom>
        </p:spPr>
      </p:pic>
      <p:pic>
        <p:nvPicPr>
          <p:cNvPr id="6" name="Picture 5"/>
          <p:cNvPicPr>
            <a:picLocks noChangeAspect="1"/>
          </p:cNvPicPr>
          <p:nvPr/>
        </p:nvPicPr>
        <p:blipFill>
          <a:blip r:embed="rId3"/>
          <a:stretch>
            <a:fillRect/>
          </a:stretch>
        </p:blipFill>
        <p:spPr>
          <a:xfrm>
            <a:off x="6952993" y="5074411"/>
            <a:ext cx="1497271" cy="1276782"/>
          </a:xfrm>
          <a:prstGeom prst="rect">
            <a:avLst/>
          </a:prstGeom>
        </p:spPr>
      </p:pic>
      <p:sp>
        <p:nvSpPr>
          <p:cNvPr id="7" name="TextBox 6"/>
          <p:cNvSpPr txBox="1"/>
          <p:nvPr/>
        </p:nvSpPr>
        <p:spPr>
          <a:xfrm>
            <a:off x="1066800" y="1600200"/>
            <a:ext cx="2046651" cy="369332"/>
          </a:xfrm>
          <a:prstGeom prst="rect">
            <a:avLst/>
          </a:prstGeom>
          <a:noFill/>
        </p:spPr>
        <p:txBody>
          <a:bodyPr wrap="none" rtlCol="0">
            <a:spAutoFit/>
          </a:bodyPr>
          <a:lstStyle/>
          <a:p>
            <a:r>
              <a:rPr lang="en-US" dirty="0" smtClean="0">
                <a:solidFill>
                  <a:schemeClr val="accent1">
                    <a:lumMod val="50000"/>
                  </a:schemeClr>
                </a:solidFill>
              </a:rPr>
              <a:t>Effective Regulatory</a:t>
            </a:r>
            <a:endParaRPr lang="en-US" dirty="0">
              <a:solidFill>
                <a:schemeClr val="accent1">
                  <a:lumMod val="50000"/>
                </a:schemeClr>
              </a:solidFill>
            </a:endParaRPr>
          </a:p>
        </p:txBody>
      </p:sp>
      <p:sp>
        <p:nvSpPr>
          <p:cNvPr id="8" name="TextBox 7"/>
          <p:cNvSpPr txBox="1"/>
          <p:nvPr/>
        </p:nvSpPr>
        <p:spPr>
          <a:xfrm>
            <a:off x="4411043" y="1600200"/>
            <a:ext cx="3589957" cy="369332"/>
          </a:xfrm>
          <a:prstGeom prst="rect">
            <a:avLst/>
          </a:prstGeom>
          <a:noFill/>
        </p:spPr>
        <p:txBody>
          <a:bodyPr wrap="none" rtlCol="0">
            <a:spAutoFit/>
          </a:bodyPr>
          <a:lstStyle/>
          <a:p>
            <a:r>
              <a:rPr lang="en-US" dirty="0" smtClean="0">
                <a:solidFill>
                  <a:schemeClr val="accent1">
                    <a:lumMod val="50000"/>
                  </a:schemeClr>
                </a:solidFill>
              </a:rPr>
              <a:t>Advisory A / Updated AE (new Topo)</a:t>
            </a:r>
            <a:endParaRPr lang="en-US" dirty="0">
              <a:solidFill>
                <a:schemeClr val="accent1">
                  <a:lumMod val="50000"/>
                </a:schemeClr>
              </a:solidFill>
            </a:endParaRPr>
          </a:p>
        </p:txBody>
      </p:sp>
      <p:sp>
        <p:nvSpPr>
          <p:cNvPr id="9" name="TextBox 8"/>
          <p:cNvSpPr txBox="1"/>
          <p:nvPr/>
        </p:nvSpPr>
        <p:spPr>
          <a:xfrm>
            <a:off x="5867400" y="5900943"/>
            <a:ext cx="1226682" cy="646331"/>
          </a:xfrm>
          <a:prstGeom prst="rect">
            <a:avLst/>
          </a:prstGeom>
          <a:noFill/>
          <a:effectLst>
            <a:innerShdw blurRad="63500" dist="50800" dir="13500000">
              <a:prstClr val="black">
                <a:alpha val="50000"/>
              </a:prstClr>
            </a:innerShdw>
          </a:effectLst>
        </p:spPr>
        <p:txBody>
          <a:bodyPr wrap="none" rtlCol="0">
            <a:spAutoFit/>
          </a:bodyPr>
          <a:lstStyle/>
          <a:p>
            <a:pPr algn="ctr"/>
            <a:r>
              <a:rPr lang="en-US" i="1" dirty="0" smtClean="0">
                <a:solidFill>
                  <a:srgbClr val="00B0F0"/>
                </a:solidFill>
                <a:effectLst>
                  <a:innerShdw blurRad="63500" dist="50800" dir="13500000">
                    <a:prstClr val="black">
                      <a:alpha val="50000"/>
                    </a:prstClr>
                  </a:innerShdw>
                </a:effectLst>
              </a:rPr>
              <a:t>Integration</a:t>
            </a:r>
          </a:p>
          <a:p>
            <a:pPr algn="ctr"/>
            <a:r>
              <a:rPr lang="en-US" i="1" dirty="0" smtClean="0">
                <a:solidFill>
                  <a:srgbClr val="00B0F0"/>
                </a:solidFill>
                <a:effectLst>
                  <a:innerShdw blurRad="63500" dist="50800" dir="13500000">
                    <a:prstClr val="black">
                      <a:alpha val="50000"/>
                    </a:prstClr>
                  </a:innerShdw>
                </a:effectLst>
              </a:rPr>
              <a:t>Required</a:t>
            </a:r>
            <a:endParaRPr lang="en-US" i="1" dirty="0">
              <a:solidFill>
                <a:srgbClr val="00B0F0"/>
              </a:solidFill>
              <a:effectLst>
                <a:innerShdw blurRad="63500" dist="50800" dir="13500000">
                  <a:prstClr val="black">
                    <a:alpha val="50000"/>
                  </a:prstClr>
                </a:innerShdw>
              </a:effectLst>
            </a:endParaRPr>
          </a:p>
        </p:txBody>
      </p:sp>
    </p:spTree>
    <p:extLst>
      <p:ext uri="{BB962C8B-B14F-4D97-AF65-F5344CB8AC3E}">
        <p14:creationId xmlns:p14="http://schemas.microsoft.com/office/powerpoint/2010/main" val="3937553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57200" y="1219200"/>
            <a:ext cx="8229600" cy="4876800"/>
          </a:xfrm>
        </p:spPr>
        <p:txBody>
          <a:bodyPr>
            <a:normAutofit/>
          </a:bodyPr>
          <a:lstStyle/>
          <a:p>
            <a:r>
              <a:rPr lang="en-US" sz="4800" b="1" dirty="0"/>
              <a:t>Model WV Ordinance for Advisory Zones</a:t>
            </a:r>
          </a:p>
          <a:p>
            <a:pPr lvl="1"/>
            <a:r>
              <a:rPr lang="en-US" dirty="0" smtClean="0"/>
              <a:t>Also…what is in the “advisory” name for </a:t>
            </a:r>
            <a:r>
              <a:rPr lang="en-US" i="1" dirty="0" smtClean="0"/>
              <a:t>flood heights</a:t>
            </a:r>
            <a:r>
              <a:rPr lang="en-US" dirty="0" smtClean="0"/>
              <a:t>?  Are stakeholders confused?</a:t>
            </a:r>
            <a:br>
              <a:rPr lang="en-US" dirty="0" smtClean="0"/>
            </a:br>
            <a:endParaRPr lang="en-US" dirty="0" smtClean="0"/>
          </a:p>
          <a:p>
            <a:pPr lvl="2">
              <a:buFont typeface="Wingdings" panose="05000000000000000000" pitchFamily="2" charset="2"/>
              <a:buChar char="ü"/>
            </a:pPr>
            <a:r>
              <a:rPr lang="en-US" b="1" dirty="0" smtClean="0"/>
              <a:t>Advisory Flood Heights</a:t>
            </a:r>
          </a:p>
          <a:p>
            <a:pPr lvl="2"/>
            <a:r>
              <a:rPr lang="en-US" dirty="0" smtClean="0"/>
              <a:t>Advisory </a:t>
            </a:r>
            <a:r>
              <a:rPr lang="en-US" strike="sngStrike" dirty="0" smtClean="0"/>
              <a:t>Base Flood Elevations</a:t>
            </a:r>
          </a:p>
          <a:p>
            <a:pPr lvl="2"/>
            <a:r>
              <a:rPr lang="en-US" dirty="0" smtClean="0"/>
              <a:t>Non-Regulatory </a:t>
            </a:r>
            <a:r>
              <a:rPr lang="en-US" strike="sngStrike" dirty="0" smtClean="0"/>
              <a:t>Base Flood Elevations</a:t>
            </a:r>
          </a:p>
        </p:txBody>
      </p:sp>
      <p:sp>
        <p:nvSpPr>
          <p:cNvPr id="3" name="AutoShape 6"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a:stretch>
            <a:fillRect/>
          </a:stretch>
        </p:blipFill>
        <p:spPr>
          <a:xfrm>
            <a:off x="6553200" y="4006645"/>
            <a:ext cx="1857375" cy="2013155"/>
          </a:xfrm>
          <a:prstGeom prst="rect">
            <a:avLst/>
          </a:prstGeom>
        </p:spPr>
      </p:pic>
      <p:sp>
        <p:nvSpPr>
          <p:cNvPr id="9"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Model Ordinance for Advisory Floodplains</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47606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WV Model Ordinance – Advisory Zones</a:t>
            </a:r>
            <a:endParaRPr lang="en-US" dirty="0">
              <a:solidFill>
                <a:schemeClr val="bg1"/>
              </a:solidFill>
              <a:latin typeface="Arial" panose="020B0604020202020204" pitchFamily="34" charset="0"/>
              <a:cs typeface="Arial" panose="020B0604020202020204" pitchFamily="34" charset="0"/>
            </a:endParaRPr>
          </a:p>
        </p:txBody>
      </p:sp>
      <p:sp>
        <p:nvSpPr>
          <p:cNvPr id="9" name="Content Placeholder 8"/>
          <p:cNvSpPr>
            <a:spLocks noGrp="1"/>
          </p:cNvSpPr>
          <p:nvPr>
            <p:ph idx="1"/>
          </p:nvPr>
        </p:nvSpPr>
        <p:spPr>
          <a:xfrm>
            <a:off x="304800" y="1371600"/>
            <a:ext cx="8534400" cy="4343400"/>
          </a:xfrm>
          <a:solidFill>
            <a:schemeClr val="accent1">
              <a:lumMod val="20000"/>
              <a:lumOff val="80000"/>
            </a:schemeClr>
          </a:solidFill>
        </p:spPr>
        <p:txBody>
          <a:bodyPr>
            <a:normAutofit fontScale="25000" lnSpcReduction="20000"/>
          </a:bodyPr>
          <a:lstStyle/>
          <a:p>
            <a:r>
              <a:rPr lang="en-US" sz="8600" dirty="0"/>
              <a:t>Robert Perry's </a:t>
            </a:r>
            <a:r>
              <a:rPr lang="en-US" sz="8600" b="1" dirty="0"/>
              <a:t>2010 Vision </a:t>
            </a:r>
            <a:r>
              <a:rPr lang="en-US" sz="8600" b="1" dirty="0" smtClean="0"/>
              <a:t>Statement</a:t>
            </a:r>
          </a:p>
          <a:p>
            <a:pPr marL="457200" lvl="1" indent="0">
              <a:buNone/>
            </a:pPr>
            <a:r>
              <a:rPr lang="en-US" sz="6200" dirty="0" smtClean="0"/>
              <a:t>“WV </a:t>
            </a:r>
            <a:r>
              <a:rPr lang="en-US" sz="6200" dirty="0"/>
              <a:t>Floodplain Management Coordinator proposes displaying these newly created flood hazard areas on the WV Flood determination tool and having the local governments adopt these areas on separate maps as “Local Flood Hazard Areas” to be managed in accordance with the flood damage reduction requirements of the ordinance</a:t>
            </a:r>
            <a:r>
              <a:rPr lang="en-US" sz="6200" dirty="0" smtClean="0"/>
              <a:t>.”</a:t>
            </a:r>
          </a:p>
          <a:p>
            <a:pPr lvl="1"/>
            <a:endParaRPr lang="en-US" sz="9600" dirty="0" smtClean="0"/>
          </a:p>
          <a:p>
            <a:r>
              <a:rPr lang="en-US" sz="8600" dirty="0" smtClean="0"/>
              <a:t>What is Needed?  </a:t>
            </a:r>
            <a:r>
              <a:rPr lang="en-US" sz="8600" b="1" dirty="0" smtClean="0"/>
              <a:t>WV Model Ordinance </a:t>
            </a:r>
            <a:r>
              <a:rPr lang="en-US" sz="8600" dirty="0" smtClean="0"/>
              <a:t>Language for Advisory Zones </a:t>
            </a:r>
          </a:p>
          <a:p>
            <a:pPr lvl="1"/>
            <a:r>
              <a:rPr lang="en-US" sz="7400" dirty="0" smtClean="0"/>
              <a:t>Advisory A</a:t>
            </a:r>
          </a:p>
          <a:p>
            <a:pPr lvl="1"/>
            <a:r>
              <a:rPr lang="en-US" sz="7400" dirty="0" smtClean="0"/>
              <a:t>Updated AE</a:t>
            </a:r>
          </a:p>
          <a:p>
            <a:pPr lvl="1"/>
            <a:endParaRPr lang="en-US" sz="9200" dirty="0" smtClean="0"/>
          </a:p>
          <a:p>
            <a:r>
              <a:rPr lang="en-US" sz="8600" dirty="0" smtClean="0"/>
              <a:t>What about CRS credits?  Do </a:t>
            </a:r>
            <a:r>
              <a:rPr lang="en-US" sz="8600" b="1" dirty="0" smtClean="0"/>
              <a:t>CRS credits </a:t>
            </a:r>
            <a:r>
              <a:rPr lang="en-US" sz="8600" dirty="0" smtClean="0"/>
              <a:t>apply to WV Advisory Flood Zones that are adopted as </a:t>
            </a:r>
            <a:r>
              <a:rPr lang="en-US" sz="8600" i="1" dirty="0" smtClean="0"/>
              <a:t>community identified floodplains</a:t>
            </a:r>
            <a:r>
              <a:rPr lang="en-US" sz="8600" dirty="0" smtClean="0"/>
              <a:t>?</a:t>
            </a:r>
            <a:br>
              <a:rPr lang="en-US" sz="8600" dirty="0" smtClean="0"/>
            </a:br>
            <a:endParaRPr lang="en-US" sz="8600" dirty="0" smtClean="0"/>
          </a:p>
          <a:p>
            <a:r>
              <a:rPr lang="en-US" sz="8600" dirty="0" smtClean="0"/>
              <a:t>Kevin Sneed to verify with FEMA’s Heather Davis-Jenkins about model ordinance.</a:t>
            </a:r>
          </a:p>
        </p:txBody>
      </p:sp>
      <p:sp>
        <p:nvSpPr>
          <p:cNvPr id="2" name="Rectangle 1"/>
          <p:cNvSpPr/>
          <p:nvPr/>
        </p:nvSpPr>
        <p:spPr>
          <a:xfrm>
            <a:off x="152400" y="6194629"/>
            <a:ext cx="8077200" cy="461665"/>
          </a:xfrm>
          <a:prstGeom prst="rect">
            <a:avLst/>
          </a:prstGeom>
        </p:spPr>
        <p:txBody>
          <a:bodyPr wrap="square">
            <a:spAutoFit/>
          </a:bodyPr>
          <a:lstStyle/>
          <a:p>
            <a:r>
              <a:rPr lang="en-US" sz="1200" dirty="0">
                <a:hlinkClick r:id="rId3"/>
              </a:rPr>
              <a:t>http://</a:t>
            </a:r>
            <a:r>
              <a:rPr lang="en-US" sz="1200" dirty="0" smtClean="0">
                <a:hlinkClick r:id="rId3"/>
              </a:rPr>
              <a:t>data.wvgis.wvu.edu/pub/temp/FEMA/FRA/Ordinance/WV_Model_Ordinance_2016_FINAL_APPROVED_03-24-16.docx</a:t>
            </a:r>
            <a:endParaRPr lang="en-US" sz="1200" dirty="0" smtClean="0"/>
          </a:p>
          <a:p>
            <a:endParaRPr lang="en-US" sz="1200" dirty="0"/>
          </a:p>
        </p:txBody>
      </p:sp>
      <p:sp>
        <p:nvSpPr>
          <p:cNvPr id="3" name="TextBox 2"/>
          <p:cNvSpPr txBox="1"/>
          <p:nvPr/>
        </p:nvSpPr>
        <p:spPr>
          <a:xfrm>
            <a:off x="152400" y="5839152"/>
            <a:ext cx="3048000" cy="369332"/>
          </a:xfrm>
          <a:prstGeom prst="rect">
            <a:avLst/>
          </a:prstGeom>
          <a:noFill/>
        </p:spPr>
        <p:txBody>
          <a:bodyPr wrap="square" rtlCol="0">
            <a:spAutoFit/>
          </a:bodyPr>
          <a:lstStyle/>
          <a:p>
            <a:r>
              <a:rPr lang="en-US" dirty="0" smtClean="0"/>
              <a:t>2016 WV Model Ordinance:</a:t>
            </a:r>
            <a:endParaRPr lang="en-US" dirty="0"/>
          </a:p>
        </p:txBody>
      </p:sp>
    </p:spTree>
    <p:extLst>
      <p:ext uri="{BB962C8B-B14F-4D97-AF65-F5344CB8AC3E}">
        <p14:creationId xmlns:p14="http://schemas.microsoft.com/office/powerpoint/2010/main" val="18712301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WV Model Ordinance – Advisory Zones</a:t>
            </a:r>
            <a:endParaRPr lang="en-US" dirty="0">
              <a:solidFill>
                <a:schemeClr val="bg1"/>
              </a:solidFill>
              <a:latin typeface="Arial" panose="020B0604020202020204" pitchFamily="34" charset="0"/>
              <a:cs typeface="Arial" panose="020B0604020202020204" pitchFamily="34" charset="0"/>
            </a:endParaRPr>
          </a:p>
        </p:txBody>
      </p:sp>
      <p:sp>
        <p:nvSpPr>
          <p:cNvPr id="9" name="Content Placeholder 8"/>
          <p:cNvSpPr>
            <a:spLocks noGrp="1"/>
          </p:cNvSpPr>
          <p:nvPr>
            <p:ph idx="1"/>
          </p:nvPr>
        </p:nvSpPr>
        <p:spPr>
          <a:xfrm>
            <a:off x="304800" y="1066800"/>
            <a:ext cx="8534400" cy="2819400"/>
          </a:xfrm>
          <a:solidFill>
            <a:schemeClr val="accent1">
              <a:lumMod val="20000"/>
              <a:lumOff val="80000"/>
            </a:schemeClr>
          </a:solidFill>
        </p:spPr>
        <p:txBody>
          <a:bodyPr>
            <a:normAutofit fontScale="25000" lnSpcReduction="20000"/>
          </a:bodyPr>
          <a:lstStyle/>
          <a:p>
            <a:r>
              <a:rPr lang="en-US" sz="8800" b="1" dirty="0" smtClean="0"/>
              <a:t>ARTICLE </a:t>
            </a:r>
            <a:r>
              <a:rPr lang="en-US" sz="8800" b="1" dirty="0"/>
              <a:t>III – </a:t>
            </a:r>
            <a:r>
              <a:rPr lang="en-US" sz="8800" b="1" u="sng" dirty="0"/>
              <a:t>ESTABLISHMENT OF THE SPECIAL FLOOD HAZARD </a:t>
            </a:r>
            <a:r>
              <a:rPr lang="en-US" sz="8800" b="1" u="sng" dirty="0" smtClean="0"/>
              <a:t>AREA </a:t>
            </a:r>
            <a:r>
              <a:rPr lang="en-US" sz="8800" dirty="0" smtClean="0"/>
              <a:t>      </a:t>
            </a:r>
            <a:r>
              <a:rPr lang="en-US" sz="7200" b="1" dirty="0" smtClean="0"/>
              <a:t>Section </a:t>
            </a:r>
            <a:r>
              <a:rPr lang="en-US" sz="7200" b="1" dirty="0"/>
              <a:t>3.1 Identification</a:t>
            </a:r>
          </a:p>
          <a:p>
            <a:pPr marL="457200" lvl="1" indent="0">
              <a:buNone/>
            </a:pPr>
            <a:r>
              <a:rPr lang="en-US" sz="6400" dirty="0"/>
              <a:t>a.	The identified special flood hazard area shall be those areas of (community name) which are subject to a one percent or greater chance of flooding in any given year as shown on the Flood Insurance Rate Map (FIRM) and described in the Flood Insurance Study (FIS) prepared for (community name) by the Federal Emergency Management Agency (FEMA) dated (community name) or the most recent revision thereof including all digital data developed as part of the FIS</a:t>
            </a:r>
            <a:r>
              <a:rPr lang="en-US" sz="6400" dirty="0" smtClean="0"/>
              <a:t>.</a:t>
            </a:r>
            <a:br>
              <a:rPr lang="en-US" sz="6400" dirty="0" smtClean="0"/>
            </a:br>
            <a:endParaRPr lang="en-US" sz="6400" dirty="0"/>
          </a:p>
          <a:p>
            <a:pPr marL="457200" lvl="1" indent="0">
              <a:buNone/>
            </a:pPr>
            <a:r>
              <a:rPr lang="en-US" sz="6400" dirty="0"/>
              <a:t>b.	The identified special flood hazard area shall also be those special flood hazard areas which have been identified as flood hazard areas by (community name) by use of historic or other technical data and shown on an officially recognized “FIRM”. These areas shall be designated as appropriate with the level of technical data described below and shall be managed accordingly</a:t>
            </a:r>
            <a:r>
              <a:rPr lang="en-US" sz="6400" dirty="0" smtClean="0"/>
              <a:t>.</a:t>
            </a:r>
            <a:br>
              <a:rPr lang="en-US" sz="6400" dirty="0" smtClean="0"/>
            </a:br>
            <a:endParaRPr lang="en-US" sz="6400" dirty="0"/>
          </a:p>
          <a:p>
            <a:r>
              <a:rPr lang="en-US" sz="9600" dirty="0" smtClean="0"/>
              <a:t>Comments </a:t>
            </a:r>
            <a:r>
              <a:rPr lang="en-US" sz="9600" dirty="0"/>
              <a:t>from FEMA’s </a:t>
            </a:r>
            <a:r>
              <a:rPr lang="en-US" sz="9600" dirty="0" smtClean="0"/>
              <a:t>Sarah Wolfe - </a:t>
            </a:r>
            <a:r>
              <a:rPr lang="en-US" sz="6400" dirty="0"/>
              <a:t>Floodplain Management &amp; Insurance</a:t>
            </a:r>
          </a:p>
          <a:p>
            <a:pPr marL="457200" lvl="1" indent="0">
              <a:buNone/>
            </a:pPr>
            <a:r>
              <a:rPr lang="en-US" sz="5600" i="1" dirty="0" smtClean="0"/>
              <a:t/>
            </a:r>
            <a:br>
              <a:rPr lang="en-US" sz="5600" i="1" dirty="0" smtClean="0"/>
            </a:br>
            <a:r>
              <a:rPr lang="en-US" sz="5600" i="1" dirty="0" smtClean="0"/>
              <a:t>” </a:t>
            </a:r>
            <a:r>
              <a:rPr lang="en-US" sz="5600" i="1" dirty="0"/>
              <a:t>The local ordinance outlines the areas where the regulations apply. To be compliant with the NFIP, these areas at a minimum must include the current effective FIS and FIRM (including any revisions). Should a community want to regulate beyond these areas, such as within a “advisory floodplain,” that community would need to formally </a:t>
            </a:r>
            <a:r>
              <a:rPr lang="en-US" sz="5600" i="1" dirty="0" smtClean="0"/>
              <a:t>recognize </a:t>
            </a:r>
            <a:r>
              <a:rPr lang="en-US" sz="5600" i="1" dirty="0"/>
              <a:t>these additional areas. These areas must be formally adopted or “officially recognized” as such by the community in order for the regulations of the local ordinance to apply. WV ordinances also typically include language for what is commonly referred to as a “community identified floodplain” – areas of flood risk not included on the FEMA FIRM - however no communities in WV (to my knowledge) have formally recognized any of these areas.</a:t>
            </a:r>
          </a:p>
          <a:p>
            <a:endParaRPr lang="en-US" sz="9600" dirty="0" smtClean="0"/>
          </a:p>
        </p:txBody>
      </p:sp>
      <p:sp>
        <p:nvSpPr>
          <p:cNvPr id="2" name="TextBox 1"/>
          <p:cNvSpPr txBox="1"/>
          <p:nvPr/>
        </p:nvSpPr>
        <p:spPr>
          <a:xfrm>
            <a:off x="390525" y="6096000"/>
            <a:ext cx="8458200" cy="584775"/>
          </a:xfrm>
          <a:prstGeom prst="rect">
            <a:avLst/>
          </a:prstGeom>
          <a:solidFill>
            <a:schemeClr val="tx2">
              <a:lumMod val="75000"/>
            </a:schemeClr>
          </a:solidFill>
        </p:spPr>
        <p:txBody>
          <a:bodyPr wrap="square" rtlCol="0">
            <a:spAutoFit/>
          </a:bodyPr>
          <a:lstStyle/>
          <a:p>
            <a:pPr algn="ctr"/>
            <a:r>
              <a:rPr lang="en-US" sz="1600" dirty="0" smtClean="0">
                <a:solidFill>
                  <a:schemeClr val="bg1"/>
                </a:solidFill>
              </a:rPr>
              <a:t>Advisory A or Updated AE Floodplains are not recognized as “community identified floodplains” unless formally adopted or “officially recognized” as such in the local community ordinance</a:t>
            </a:r>
            <a:endParaRPr lang="en-US" sz="1600" dirty="0">
              <a:solidFill>
                <a:schemeClr val="bg1"/>
              </a:solidFill>
            </a:endParaRPr>
          </a:p>
        </p:txBody>
      </p:sp>
    </p:spTree>
    <p:extLst>
      <p:ext uri="{BB962C8B-B14F-4D97-AF65-F5344CB8AC3E}">
        <p14:creationId xmlns:p14="http://schemas.microsoft.com/office/powerpoint/2010/main" val="29872706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WV Model Ordinance – Advisory Zones</a:t>
            </a:r>
            <a:endParaRPr lang="en-US" dirty="0">
              <a:solidFill>
                <a:schemeClr val="bg1"/>
              </a:solidFill>
              <a:latin typeface="Arial" panose="020B0604020202020204" pitchFamily="34" charset="0"/>
              <a:cs typeface="Arial" panose="020B0604020202020204" pitchFamily="34" charset="0"/>
            </a:endParaRPr>
          </a:p>
        </p:txBody>
      </p:sp>
      <p:sp>
        <p:nvSpPr>
          <p:cNvPr id="9" name="Content Placeholder 8"/>
          <p:cNvSpPr>
            <a:spLocks noGrp="1"/>
          </p:cNvSpPr>
          <p:nvPr>
            <p:ph idx="1"/>
          </p:nvPr>
        </p:nvSpPr>
        <p:spPr>
          <a:xfrm>
            <a:off x="381000" y="1143000"/>
            <a:ext cx="8382000" cy="2133600"/>
          </a:xfrm>
          <a:solidFill>
            <a:schemeClr val="accent1">
              <a:lumMod val="20000"/>
              <a:lumOff val="80000"/>
            </a:schemeClr>
          </a:solidFill>
        </p:spPr>
        <p:txBody>
          <a:bodyPr>
            <a:normAutofit fontScale="25000" lnSpcReduction="20000"/>
          </a:bodyPr>
          <a:lstStyle/>
          <a:p>
            <a:r>
              <a:rPr lang="en-US" sz="9600" dirty="0"/>
              <a:t>Section 4.3 Approximated Floodplain (Zone A) </a:t>
            </a:r>
          </a:p>
          <a:p>
            <a:pPr lvl="1"/>
            <a:endParaRPr lang="en-US" sz="5600" dirty="0"/>
          </a:p>
          <a:p>
            <a:pPr marL="457200" lvl="1" indent="0">
              <a:buNone/>
            </a:pPr>
            <a:r>
              <a:rPr lang="en-US" sz="8000" dirty="0"/>
              <a:t>Within any Approximated Floodplain Area:</a:t>
            </a:r>
          </a:p>
          <a:p>
            <a:pPr marL="457200" lvl="1" indent="0">
              <a:buNone/>
            </a:pPr>
            <a:r>
              <a:rPr lang="en-US" sz="8000" dirty="0"/>
              <a:t>	a. The Floodplain Administrator shall use elevation and floodway information from Federal, State, or other acceptable sources when available to determine the elevation above which development will be reasonably safe from flooding.</a:t>
            </a:r>
          </a:p>
          <a:p>
            <a:endParaRPr lang="en-US" sz="9600" dirty="0"/>
          </a:p>
          <a:p>
            <a:r>
              <a:rPr lang="en-US" sz="9600" dirty="0"/>
              <a:t>Comments from FEMA’s </a:t>
            </a:r>
            <a:r>
              <a:rPr lang="en-US" sz="9600" dirty="0" smtClean="0"/>
              <a:t>Sarah Wolfe - </a:t>
            </a:r>
            <a:r>
              <a:rPr lang="en-US" sz="6400" dirty="0"/>
              <a:t>Floodplain Management &amp; Insurance</a:t>
            </a:r>
          </a:p>
          <a:p>
            <a:pPr lvl="1"/>
            <a:endParaRPr lang="en-US" sz="5600" dirty="0"/>
          </a:p>
          <a:p>
            <a:pPr marL="457200" lvl="1" indent="0">
              <a:buNone/>
            </a:pPr>
            <a:r>
              <a:rPr lang="en-US" sz="8000" i="1" dirty="0" smtClean="0"/>
              <a:t>”As </a:t>
            </a:r>
            <a:r>
              <a:rPr lang="en-US" sz="8000" i="1" dirty="0"/>
              <a:t>for the use of non-regulatory BFEs that are provided for </a:t>
            </a:r>
            <a:r>
              <a:rPr lang="en-US" sz="8000" i="1" dirty="0" smtClean="0"/>
              <a:t>Approximate </a:t>
            </a:r>
            <a:r>
              <a:rPr lang="en-US" sz="8000" i="1" dirty="0"/>
              <a:t>A Zones, these can be utilized and enforced by the local floodplain manager because of the specific regulations adopted for Zone A. A minimum requirement of the NFIP is that the floodplain manager utilize elevation and floodway data in A Zone when available from an acceptable source (which would include the information included on the Flood Tool</a:t>
            </a:r>
            <a:r>
              <a:rPr lang="en-US" sz="8000" i="1" dirty="0" smtClean="0"/>
              <a:t>).”</a:t>
            </a:r>
            <a:endParaRPr lang="en-US" sz="8000" i="1" dirty="0"/>
          </a:p>
          <a:p>
            <a:endParaRPr lang="en-US" sz="9600" dirty="0" smtClean="0"/>
          </a:p>
        </p:txBody>
      </p:sp>
      <p:sp>
        <p:nvSpPr>
          <p:cNvPr id="2" name="TextBox 1"/>
          <p:cNvSpPr txBox="1"/>
          <p:nvPr/>
        </p:nvSpPr>
        <p:spPr>
          <a:xfrm>
            <a:off x="990600" y="5943600"/>
            <a:ext cx="7391400" cy="646331"/>
          </a:xfrm>
          <a:prstGeom prst="rect">
            <a:avLst/>
          </a:prstGeom>
          <a:solidFill>
            <a:schemeClr val="tx2">
              <a:lumMod val="75000"/>
            </a:schemeClr>
          </a:solidFill>
        </p:spPr>
        <p:txBody>
          <a:bodyPr wrap="square" rtlCol="0">
            <a:spAutoFit/>
          </a:bodyPr>
          <a:lstStyle/>
          <a:p>
            <a:pPr algn="ctr"/>
            <a:r>
              <a:rPr lang="en-US" dirty="0" smtClean="0">
                <a:solidFill>
                  <a:schemeClr val="bg1"/>
                </a:solidFill>
              </a:rPr>
              <a:t>Non-regulatory BFEs (or Advisory Flood Heights) are currently enforceable in FEMA mapped effective Approximate A Zones</a:t>
            </a:r>
            <a:endParaRPr lang="en-US" dirty="0">
              <a:solidFill>
                <a:schemeClr val="bg1"/>
              </a:solidFill>
            </a:endParaRPr>
          </a:p>
        </p:txBody>
      </p:sp>
    </p:spTree>
    <p:extLst>
      <p:ext uri="{BB962C8B-B14F-4D97-AF65-F5344CB8AC3E}">
        <p14:creationId xmlns:p14="http://schemas.microsoft.com/office/powerpoint/2010/main" val="32817504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1066801" y="457200"/>
            <a:ext cx="7391400" cy="3346580"/>
          </a:xfrm>
          <a:custGeom>
            <a:avLst/>
            <a:gdLst>
              <a:gd name="connsiteX0" fmla="*/ 0 w 6685957"/>
              <a:gd name="connsiteY0" fmla="*/ 270588 h 2705878"/>
              <a:gd name="connsiteX1" fmla="*/ 0 w 6685957"/>
              <a:gd name="connsiteY1" fmla="*/ 270588 h 2705878"/>
              <a:gd name="connsiteX2" fmla="*/ 74645 w 6685957"/>
              <a:gd name="connsiteY2" fmla="*/ 307910 h 2705878"/>
              <a:gd name="connsiteX3" fmla="*/ 121298 w 6685957"/>
              <a:gd name="connsiteY3" fmla="*/ 363894 h 2705878"/>
              <a:gd name="connsiteX4" fmla="*/ 149290 w 6685957"/>
              <a:gd name="connsiteY4" fmla="*/ 382555 h 2705878"/>
              <a:gd name="connsiteX5" fmla="*/ 167951 w 6685957"/>
              <a:gd name="connsiteY5" fmla="*/ 410547 h 2705878"/>
              <a:gd name="connsiteX6" fmla="*/ 214604 w 6685957"/>
              <a:gd name="connsiteY6" fmla="*/ 457200 h 2705878"/>
              <a:gd name="connsiteX7" fmla="*/ 251927 w 6685957"/>
              <a:gd name="connsiteY7" fmla="*/ 513184 h 2705878"/>
              <a:gd name="connsiteX8" fmla="*/ 270588 w 6685957"/>
              <a:gd name="connsiteY8" fmla="*/ 541176 h 2705878"/>
              <a:gd name="connsiteX9" fmla="*/ 289249 w 6685957"/>
              <a:gd name="connsiteY9" fmla="*/ 578498 h 2705878"/>
              <a:gd name="connsiteX10" fmla="*/ 326572 w 6685957"/>
              <a:gd name="connsiteY10" fmla="*/ 606490 h 2705878"/>
              <a:gd name="connsiteX11" fmla="*/ 335902 w 6685957"/>
              <a:gd name="connsiteY11" fmla="*/ 643812 h 2705878"/>
              <a:gd name="connsiteX12" fmla="*/ 363894 w 6685957"/>
              <a:gd name="connsiteY12" fmla="*/ 681135 h 2705878"/>
              <a:gd name="connsiteX13" fmla="*/ 382555 w 6685957"/>
              <a:gd name="connsiteY13" fmla="*/ 709127 h 2705878"/>
              <a:gd name="connsiteX14" fmla="*/ 429209 w 6685957"/>
              <a:gd name="connsiteY14" fmla="*/ 783771 h 2705878"/>
              <a:gd name="connsiteX15" fmla="*/ 447870 w 6685957"/>
              <a:gd name="connsiteY15" fmla="*/ 839755 h 2705878"/>
              <a:gd name="connsiteX16" fmla="*/ 503853 w 6685957"/>
              <a:gd name="connsiteY16" fmla="*/ 905069 h 2705878"/>
              <a:gd name="connsiteX17" fmla="*/ 522515 w 6685957"/>
              <a:gd name="connsiteY17" fmla="*/ 933061 h 2705878"/>
              <a:gd name="connsiteX18" fmla="*/ 550506 w 6685957"/>
              <a:gd name="connsiteY18" fmla="*/ 961053 h 2705878"/>
              <a:gd name="connsiteX19" fmla="*/ 597160 w 6685957"/>
              <a:gd name="connsiteY19" fmla="*/ 1026367 h 2705878"/>
              <a:gd name="connsiteX20" fmla="*/ 615821 w 6685957"/>
              <a:gd name="connsiteY20" fmla="*/ 1045029 h 2705878"/>
              <a:gd name="connsiteX21" fmla="*/ 634482 w 6685957"/>
              <a:gd name="connsiteY21" fmla="*/ 1073020 h 2705878"/>
              <a:gd name="connsiteX22" fmla="*/ 653143 w 6685957"/>
              <a:gd name="connsiteY22" fmla="*/ 1091682 h 2705878"/>
              <a:gd name="connsiteX23" fmla="*/ 671804 w 6685957"/>
              <a:gd name="connsiteY23" fmla="*/ 1119674 h 2705878"/>
              <a:gd name="connsiteX24" fmla="*/ 699796 w 6685957"/>
              <a:gd name="connsiteY24" fmla="*/ 1138335 h 2705878"/>
              <a:gd name="connsiteX25" fmla="*/ 755780 w 6685957"/>
              <a:gd name="connsiteY25" fmla="*/ 1184988 h 2705878"/>
              <a:gd name="connsiteX26" fmla="*/ 765111 w 6685957"/>
              <a:gd name="connsiteY26" fmla="*/ 1212980 h 2705878"/>
              <a:gd name="connsiteX27" fmla="*/ 821094 w 6685957"/>
              <a:gd name="connsiteY27" fmla="*/ 1250302 h 2705878"/>
              <a:gd name="connsiteX28" fmla="*/ 1035698 w 6685957"/>
              <a:gd name="connsiteY28" fmla="*/ 1240971 h 2705878"/>
              <a:gd name="connsiteX29" fmla="*/ 2080727 w 6685957"/>
              <a:gd name="connsiteY29" fmla="*/ 1222310 h 2705878"/>
              <a:gd name="connsiteX30" fmla="*/ 2127380 w 6685957"/>
              <a:gd name="connsiteY30" fmla="*/ 1138335 h 2705878"/>
              <a:gd name="connsiteX31" fmla="*/ 2146041 w 6685957"/>
              <a:gd name="connsiteY31" fmla="*/ 1110343 h 2705878"/>
              <a:gd name="connsiteX32" fmla="*/ 2202025 w 6685957"/>
              <a:gd name="connsiteY32" fmla="*/ 1091682 h 2705878"/>
              <a:gd name="connsiteX33" fmla="*/ 2230017 w 6685957"/>
              <a:gd name="connsiteY33" fmla="*/ 1073020 h 2705878"/>
              <a:gd name="connsiteX34" fmla="*/ 2556588 w 6685957"/>
              <a:gd name="connsiteY34" fmla="*/ 1073020 h 2705878"/>
              <a:gd name="connsiteX35" fmla="*/ 2668555 w 6685957"/>
              <a:gd name="connsiteY35" fmla="*/ 1091682 h 2705878"/>
              <a:gd name="connsiteX36" fmla="*/ 2724539 w 6685957"/>
              <a:gd name="connsiteY36" fmla="*/ 1101012 h 2705878"/>
              <a:gd name="connsiteX37" fmla="*/ 2771192 w 6685957"/>
              <a:gd name="connsiteY37" fmla="*/ 1110343 h 2705878"/>
              <a:gd name="connsiteX38" fmla="*/ 2957804 w 6685957"/>
              <a:gd name="connsiteY38" fmla="*/ 1119674 h 2705878"/>
              <a:gd name="connsiteX39" fmla="*/ 3041780 w 6685957"/>
              <a:gd name="connsiteY39" fmla="*/ 1138335 h 2705878"/>
              <a:gd name="connsiteX40" fmla="*/ 3107094 w 6685957"/>
              <a:gd name="connsiteY40" fmla="*/ 1147665 h 2705878"/>
              <a:gd name="connsiteX41" fmla="*/ 3181739 w 6685957"/>
              <a:gd name="connsiteY41" fmla="*/ 1166327 h 2705878"/>
              <a:gd name="connsiteX42" fmla="*/ 3209731 w 6685957"/>
              <a:gd name="connsiteY42" fmla="*/ 1175657 h 2705878"/>
              <a:gd name="connsiteX43" fmla="*/ 4394719 w 6685957"/>
              <a:gd name="connsiteY43" fmla="*/ 1184988 h 2705878"/>
              <a:gd name="connsiteX44" fmla="*/ 4432041 w 6685957"/>
              <a:gd name="connsiteY44" fmla="*/ 1194318 h 2705878"/>
              <a:gd name="connsiteX45" fmla="*/ 4460033 w 6685957"/>
              <a:gd name="connsiteY45" fmla="*/ 1203649 h 2705878"/>
              <a:gd name="connsiteX46" fmla="*/ 4627984 w 6685957"/>
              <a:gd name="connsiteY46" fmla="*/ 1212980 h 2705878"/>
              <a:gd name="connsiteX47" fmla="*/ 4730621 w 6685957"/>
              <a:gd name="connsiteY47" fmla="*/ 1240971 h 2705878"/>
              <a:gd name="connsiteX48" fmla="*/ 4767943 w 6685957"/>
              <a:gd name="connsiteY48" fmla="*/ 1268963 h 2705878"/>
              <a:gd name="connsiteX49" fmla="*/ 4795935 w 6685957"/>
              <a:gd name="connsiteY49" fmla="*/ 1278294 h 2705878"/>
              <a:gd name="connsiteX50" fmla="*/ 4823927 w 6685957"/>
              <a:gd name="connsiteY50" fmla="*/ 1296955 h 2705878"/>
              <a:gd name="connsiteX51" fmla="*/ 4842588 w 6685957"/>
              <a:gd name="connsiteY51" fmla="*/ 1334278 h 2705878"/>
              <a:gd name="connsiteX52" fmla="*/ 4861249 w 6685957"/>
              <a:gd name="connsiteY52" fmla="*/ 1362269 h 2705878"/>
              <a:gd name="connsiteX53" fmla="*/ 4879911 w 6685957"/>
              <a:gd name="connsiteY53" fmla="*/ 1418253 h 2705878"/>
              <a:gd name="connsiteX54" fmla="*/ 4889241 w 6685957"/>
              <a:gd name="connsiteY54" fmla="*/ 1446245 h 2705878"/>
              <a:gd name="connsiteX55" fmla="*/ 4898572 w 6685957"/>
              <a:gd name="connsiteY55" fmla="*/ 1483567 h 2705878"/>
              <a:gd name="connsiteX56" fmla="*/ 4907902 w 6685957"/>
              <a:gd name="connsiteY56" fmla="*/ 1511559 h 2705878"/>
              <a:gd name="connsiteX57" fmla="*/ 4917233 w 6685957"/>
              <a:gd name="connsiteY57" fmla="*/ 1558212 h 2705878"/>
              <a:gd name="connsiteX58" fmla="*/ 4935894 w 6685957"/>
              <a:gd name="connsiteY58" fmla="*/ 1586204 h 2705878"/>
              <a:gd name="connsiteX59" fmla="*/ 4973217 w 6685957"/>
              <a:gd name="connsiteY59" fmla="*/ 2155371 h 2705878"/>
              <a:gd name="connsiteX60" fmla="*/ 5010539 w 6685957"/>
              <a:gd name="connsiteY60" fmla="*/ 2202025 h 2705878"/>
              <a:gd name="connsiteX61" fmla="*/ 5047862 w 6685957"/>
              <a:gd name="connsiteY61" fmla="*/ 2230016 h 2705878"/>
              <a:gd name="connsiteX62" fmla="*/ 5141168 w 6685957"/>
              <a:gd name="connsiteY62" fmla="*/ 2323322 h 2705878"/>
              <a:gd name="connsiteX63" fmla="*/ 5150498 w 6685957"/>
              <a:gd name="connsiteY63" fmla="*/ 2360645 h 2705878"/>
              <a:gd name="connsiteX64" fmla="*/ 5178490 w 6685957"/>
              <a:gd name="connsiteY64" fmla="*/ 2379306 h 2705878"/>
              <a:gd name="connsiteX65" fmla="*/ 5206482 w 6685957"/>
              <a:gd name="connsiteY65" fmla="*/ 2407298 h 2705878"/>
              <a:gd name="connsiteX66" fmla="*/ 5234474 w 6685957"/>
              <a:gd name="connsiteY66" fmla="*/ 2472612 h 2705878"/>
              <a:gd name="connsiteX67" fmla="*/ 5262466 w 6685957"/>
              <a:gd name="connsiteY67" fmla="*/ 2491274 h 2705878"/>
              <a:gd name="connsiteX68" fmla="*/ 5337111 w 6685957"/>
              <a:gd name="connsiteY68" fmla="*/ 2565918 h 2705878"/>
              <a:gd name="connsiteX69" fmla="*/ 5355772 w 6685957"/>
              <a:gd name="connsiteY69" fmla="*/ 2593910 h 2705878"/>
              <a:gd name="connsiteX70" fmla="*/ 5449078 w 6685957"/>
              <a:gd name="connsiteY70" fmla="*/ 2640563 h 2705878"/>
              <a:gd name="connsiteX71" fmla="*/ 5523723 w 6685957"/>
              <a:gd name="connsiteY71" fmla="*/ 2677886 h 2705878"/>
              <a:gd name="connsiteX72" fmla="*/ 5617029 w 6685957"/>
              <a:gd name="connsiteY72" fmla="*/ 2705878 h 2705878"/>
              <a:gd name="connsiteX73" fmla="*/ 5906278 w 6685957"/>
              <a:gd name="connsiteY73" fmla="*/ 2696547 h 2705878"/>
              <a:gd name="connsiteX74" fmla="*/ 5943600 w 6685957"/>
              <a:gd name="connsiteY74" fmla="*/ 2677886 h 2705878"/>
              <a:gd name="connsiteX75" fmla="*/ 5990253 w 6685957"/>
              <a:gd name="connsiteY75" fmla="*/ 2668555 h 2705878"/>
              <a:gd name="connsiteX76" fmla="*/ 6055568 w 6685957"/>
              <a:gd name="connsiteY76" fmla="*/ 2621902 h 2705878"/>
              <a:gd name="connsiteX77" fmla="*/ 6083560 w 6685957"/>
              <a:gd name="connsiteY77" fmla="*/ 2593910 h 2705878"/>
              <a:gd name="connsiteX78" fmla="*/ 6120882 w 6685957"/>
              <a:gd name="connsiteY78" fmla="*/ 2565918 h 2705878"/>
              <a:gd name="connsiteX79" fmla="*/ 6148874 w 6685957"/>
              <a:gd name="connsiteY79" fmla="*/ 2537927 h 2705878"/>
              <a:gd name="connsiteX80" fmla="*/ 6195527 w 6685957"/>
              <a:gd name="connsiteY80" fmla="*/ 2500604 h 2705878"/>
              <a:gd name="connsiteX81" fmla="*/ 6260841 w 6685957"/>
              <a:gd name="connsiteY81" fmla="*/ 2435290 h 2705878"/>
              <a:gd name="connsiteX82" fmla="*/ 6270172 w 6685957"/>
              <a:gd name="connsiteY82" fmla="*/ 2407298 h 2705878"/>
              <a:gd name="connsiteX83" fmla="*/ 6326155 w 6685957"/>
              <a:gd name="connsiteY83" fmla="*/ 2351314 h 2705878"/>
              <a:gd name="connsiteX84" fmla="*/ 6363478 w 6685957"/>
              <a:gd name="connsiteY84" fmla="*/ 2304661 h 2705878"/>
              <a:gd name="connsiteX85" fmla="*/ 6372809 w 6685957"/>
              <a:gd name="connsiteY85" fmla="*/ 2267339 h 2705878"/>
              <a:gd name="connsiteX86" fmla="*/ 6400800 w 6685957"/>
              <a:gd name="connsiteY86" fmla="*/ 2230016 h 2705878"/>
              <a:gd name="connsiteX87" fmla="*/ 6410131 w 6685957"/>
              <a:gd name="connsiteY87" fmla="*/ 2202025 h 2705878"/>
              <a:gd name="connsiteX88" fmla="*/ 6456784 w 6685957"/>
              <a:gd name="connsiteY88" fmla="*/ 2146041 h 2705878"/>
              <a:gd name="connsiteX89" fmla="*/ 6475445 w 6685957"/>
              <a:gd name="connsiteY89" fmla="*/ 2099388 h 2705878"/>
              <a:gd name="connsiteX90" fmla="*/ 6503437 w 6685957"/>
              <a:gd name="connsiteY90" fmla="*/ 2080727 h 2705878"/>
              <a:gd name="connsiteX91" fmla="*/ 6540760 w 6685957"/>
              <a:gd name="connsiteY91" fmla="*/ 2034074 h 2705878"/>
              <a:gd name="connsiteX92" fmla="*/ 6559421 w 6685957"/>
              <a:gd name="connsiteY92" fmla="*/ 2015412 h 2705878"/>
              <a:gd name="connsiteX93" fmla="*/ 6568751 w 6685957"/>
              <a:gd name="connsiteY93" fmla="*/ 1987420 h 2705878"/>
              <a:gd name="connsiteX94" fmla="*/ 6587413 w 6685957"/>
              <a:gd name="connsiteY94" fmla="*/ 1968759 h 2705878"/>
              <a:gd name="connsiteX95" fmla="*/ 6606074 w 6685957"/>
              <a:gd name="connsiteY95" fmla="*/ 1940767 h 2705878"/>
              <a:gd name="connsiteX96" fmla="*/ 6634066 w 6685957"/>
              <a:gd name="connsiteY96" fmla="*/ 1884784 h 2705878"/>
              <a:gd name="connsiteX97" fmla="*/ 6652727 w 6685957"/>
              <a:gd name="connsiteY97" fmla="*/ 1772816 h 2705878"/>
              <a:gd name="connsiteX98" fmla="*/ 6643396 w 6685957"/>
              <a:gd name="connsiteY98" fmla="*/ 1660849 h 2705878"/>
              <a:gd name="connsiteX99" fmla="*/ 6615404 w 6685957"/>
              <a:gd name="connsiteY99" fmla="*/ 923731 h 2705878"/>
              <a:gd name="connsiteX100" fmla="*/ 6596743 w 6685957"/>
              <a:gd name="connsiteY100" fmla="*/ 867747 h 2705878"/>
              <a:gd name="connsiteX101" fmla="*/ 6578082 w 6685957"/>
              <a:gd name="connsiteY101" fmla="*/ 839755 h 2705878"/>
              <a:gd name="connsiteX102" fmla="*/ 6568751 w 6685957"/>
              <a:gd name="connsiteY102" fmla="*/ 811763 h 2705878"/>
              <a:gd name="connsiteX103" fmla="*/ 6531429 w 6685957"/>
              <a:gd name="connsiteY103" fmla="*/ 755780 h 2705878"/>
              <a:gd name="connsiteX104" fmla="*/ 6503437 w 6685957"/>
              <a:gd name="connsiteY104" fmla="*/ 699796 h 2705878"/>
              <a:gd name="connsiteX105" fmla="*/ 6475445 w 6685957"/>
              <a:gd name="connsiteY105" fmla="*/ 643812 h 2705878"/>
              <a:gd name="connsiteX106" fmla="*/ 6466115 w 6685957"/>
              <a:gd name="connsiteY106" fmla="*/ 615820 h 2705878"/>
              <a:gd name="connsiteX107" fmla="*/ 6410131 w 6685957"/>
              <a:gd name="connsiteY107" fmla="*/ 578498 h 2705878"/>
              <a:gd name="connsiteX108" fmla="*/ 6363478 w 6685957"/>
              <a:gd name="connsiteY108" fmla="*/ 541176 h 2705878"/>
              <a:gd name="connsiteX109" fmla="*/ 6335486 w 6685957"/>
              <a:gd name="connsiteY109" fmla="*/ 503853 h 2705878"/>
              <a:gd name="connsiteX110" fmla="*/ 6279502 w 6685957"/>
              <a:gd name="connsiteY110" fmla="*/ 466531 h 2705878"/>
              <a:gd name="connsiteX111" fmla="*/ 6204857 w 6685957"/>
              <a:gd name="connsiteY111" fmla="*/ 401216 h 2705878"/>
              <a:gd name="connsiteX112" fmla="*/ 6111551 w 6685957"/>
              <a:gd name="connsiteY112" fmla="*/ 335902 h 2705878"/>
              <a:gd name="connsiteX113" fmla="*/ 6018245 w 6685957"/>
              <a:gd name="connsiteY113" fmla="*/ 279918 h 2705878"/>
              <a:gd name="connsiteX114" fmla="*/ 5952931 w 6685957"/>
              <a:gd name="connsiteY114" fmla="*/ 242596 h 2705878"/>
              <a:gd name="connsiteX115" fmla="*/ 5906278 w 6685957"/>
              <a:gd name="connsiteY115" fmla="*/ 214604 h 2705878"/>
              <a:gd name="connsiteX116" fmla="*/ 5878286 w 6685957"/>
              <a:gd name="connsiteY116" fmla="*/ 195943 h 2705878"/>
              <a:gd name="connsiteX117" fmla="*/ 5840964 w 6685957"/>
              <a:gd name="connsiteY117" fmla="*/ 186612 h 2705878"/>
              <a:gd name="connsiteX118" fmla="*/ 5691674 w 6685957"/>
              <a:gd name="connsiteY118" fmla="*/ 93306 h 2705878"/>
              <a:gd name="connsiteX119" fmla="*/ 5645021 w 6685957"/>
              <a:gd name="connsiteY119" fmla="*/ 74645 h 2705878"/>
              <a:gd name="connsiteX120" fmla="*/ 5589037 w 6685957"/>
              <a:gd name="connsiteY120" fmla="*/ 65314 h 2705878"/>
              <a:gd name="connsiteX121" fmla="*/ 5561045 w 6685957"/>
              <a:gd name="connsiteY121" fmla="*/ 55984 h 2705878"/>
              <a:gd name="connsiteX122" fmla="*/ 5523723 w 6685957"/>
              <a:gd name="connsiteY122" fmla="*/ 46653 h 2705878"/>
              <a:gd name="connsiteX123" fmla="*/ 5477070 w 6685957"/>
              <a:gd name="connsiteY123" fmla="*/ 27992 h 2705878"/>
              <a:gd name="connsiteX124" fmla="*/ 5439747 w 6685957"/>
              <a:gd name="connsiteY124" fmla="*/ 18661 h 2705878"/>
              <a:gd name="connsiteX125" fmla="*/ 5374433 w 6685957"/>
              <a:gd name="connsiteY125" fmla="*/ 0 h 2705878"/>
              <a:gd name="connsiteX126" fmla="*/ 4478694 w 6685957"/>
              <a:gd name="connsiteY126" fmla="*/ 9331 h 2705878"/>
              <a:gd name="connsiteX127" fmla="*/ 4450702 w 6685957"/>
              <a:gd name="connsiteY127" fmla="*/ 37322 h 2705878"/>
              <a:gd name="connsiteX128" fmla="*/ 4366727 w 6685957"/>
              <a:gd name="connsiteY128" fmla="*/ 55984 h 2705878"/>
              <a:gd name="connsiteX129" fmla="*/ 4320074 w 6685957"/>
              <a:gd name="connsiteY129" fmla="*/ 83976 h 2705878"/>
              <a:gd name="connsiteX130" fmla="*/ 4264090 w 6685957"/>
              <a:gd name="connsiteY130" fmla="*/ 93306 h 2705878"/>
              <a:gd name="connsiteX131" fmla="*/ 4245429 w 6685957"/>
              <a:gd name="connsiteY131" fmla="*/ 130629 h 2705878"/>
              <a:gd name="connsiteX132" fmla="*/ 4124131 w 6685957"/>
              <a:gd name="connsiteY132" fmla="*/ 158620 h 2705878"/>
              <a:gd name="connsiteX133" fmla="*/ 4086809 w 6685957"/>
              <a:gd name="connsiteY133" fmla="*/ 177282 h 2705878"/>
              <a:gd name="connsiteX134" fmla="*/ 4002833 w 6685957"/>
              <a:gd name="connsiteY134" fmla="*/ 195943 h 2705878"/>
              <a:gd name="connsiteX135" fmla="*/ 3974841 w 6685957"/>
              <a:gd name="connsiteY135" fmla="*/ 233265 h 2705878"/>
              <a:gd name="connsiteX136" fmla="*/ 3900196 w 6685957"/>
              <a:gd name="connsiteY136" fmla="*/ 261257 h 2705878"/>
              <a:gd name="connsiteX137" fmla="*/ 3825551 w 6685957"/>
              <a:gd name="connsiteY137" fmla="*/ 307910 h 2705878"/>
              <a:gd name="connsiteX138" fmla="*/ 3760237 w 6685957"/>
              <a:gd name="connsiteY138" fmla="*/ 326571 h 2705878"/>
              <a:gd name="connsiteX139" fmla="*/ 3722915 w 6685957"/>
              <a:gd name="connsiteY139" fmla="*/ 345233 h 2705878"/>
              <a:gd name="connsiteX140" fmla="*/ 3648270 w 6685957"/>
              <a:gd name="connsiteY140" fmla="*/ 373225 h 2705878"/>
              <a:gd name="connsiteX141" fmla="*/ 3620278 w 6685957"/>
              <a:gd name="connsiteY141" fmla="*/ 391886 h 2705878"/>
              <a:gd name="connsiteX142" fmla="*/ 3592286 w 6685957"/>
              <a:gd name="connsiteY142" fmla="*/ 401216 h 2705878"/>
              <a:gd name="connsiteX143" fmla="*/ 3545633 w 6685957"/>
              <a:gd name="connsiteY143" fmla="*/ 419878 h 2705878"/>
              <a:gd name="connsiteX144" fmla="*/ 3517641 w 6685957"/>
              <a:gd name="connsiteY144" fmla="*/ 438539 h 2705878"/>
              <a:gd name="connsiteX145" fmla="*/ 3452327 w 6685957"/>
              <a:gd name="connsiteY145" fmla="*/ 457200 h 2705878"/>
              <a:gd name="connsiteX146" fmla="*/ 3368351 w 6685957"/>
              <a:gd name="connsiteY146" fmla="*/ 485192 h 2705878"/>
              <a:gd name="connsiteX147" fmla="*/ 3331029 w 6685957"/>
              <a:gd name="connsiteY147" fmla="*/ 503853 h 2705878"/>
              <a:gd name="connsiteX148" fmla="*/ 3275045 w 6685957"/>
              <a:gd name="connsiteY148" fmla="*/ 522514 h 2705878"/>
              <a:gd name="connsiteX149" fmla="*/ 3247053 w 6685957"/>
              <a:gd name="connsiteY149" fmla="*/ 531845 h 2705878"/>
              <a:gd name="connsiteX150" fmla="*/ 3191070 w 6685957"/>
              <a:gd name="connsiteY150" fmla="*/ 550506 h 2705878"/>
              <a:gd name="connsiteX151" fmla="*/ 3097764 w 6685957"/>
              <a:gd name="connsiteY151" fmla="*/ 559837 h 2705878"/>
              <a:gd name="connsiteX152" fmla="*/ 2761862 w 6685957"/>
              <a:gd name="connsiteY152" fmla="*/ 578498 h 2705878"/>
              <a:gd name="connsiteX153" fmla="*/ 2267339 w 6685957"/>
              <a:gd name="connsiteY153" fmla="*/ 587829 h 2705878"/>
              <a:gd name="connsiteX154" fmla="*/ 2146041 w 6685957"/>
              <a:gd name="connsiteY154" fmla="*/ 615820 h 2705878"/>
              <a:gd name="connsiteX155" fmla="*/ 2118049 w 6685957"/>
              <a:gd name="connsiteY155" fmla="*/ 625151 h 2705878"/>
              <a:gd name="connsiteX156" fmla="*/ 2080727 w 6685957"/>
              <a:gd name="connsiteY156" fmla="*/ 615820 h 2705878"/>
              <a:gd name="connsiteX157" fmla="*/ 1996751 w 6685957"/>
              <a:gd name="connsiteY157" fmla="*/ 541176 h 2705878"/>
              <a:gd name="connsiteX158" fmla="*/ 1978090 w 6685957"/>
              <a:gd name="connsiteY158" fmla="*/ 522514 h 2705878"/>
              <a:gd name="connsiteX159" fmla="*/ 1894115 w 6685957"/>
              <a:gd name="connsiteY159" fmla="*/ 475861 h 2705878"/>
              <a:gd name="connsiteX160" fmla="*/ 1838131 w 6685957"/>
              <a:gd name="connsiteY160" fmla="*/ 466531 h 2705878"/>
              <a:gd name="connsiteX161" fmla="*/ 1819470 w 6685957"/>
              <a:gd name="connsiteY161" fmla="*/ 447869 h 2705878"/>
              <a:gd name="connsiteX162" fmla="*/ 1670180 w 6685957"/>
              <a:gd name="connsiteY162" fmla="*/ 401216 h 2705878"/>
              <a:gd name="connsiteX163" fmla="*/ 1642188 w 6685957"/>
              <a:gd name="connsiteY163" fmla="*/ 382555 h 2705878"/>
              <a:gd name="connsiteX164" fmla="*/ 1614196 w 6685957"/>
              <a:gd name="connsiteY164" fmla="*/ 373225 h 2705878"/>
              <a:gd name="connsiteX165" fmla="*/ 1595535 w 6685957"/>
              <a:gd name="connsiteY165" fmla="*/ 354563 h 2705878"/>
              <a:gd name="connsiteX166" fmla="*/ 1539551 w 6685957"/>
              <a:gd name="connsiteY166" fmla="*/ 317241 h 2705878"/>
              <a:gd name="connsiteX167" fmla="*/ 1511560 w 6685957"/>
              <a:gd name="connsiteY167" fmla="*/ 298580 h 2705878"/>
              <a:gd name="connsiteX168" fmla="*/ 1455576 w 6685957"/>
              <a:gd name="connsiteY168" fmla="*/ 279918 h 2705878"/>
              <a:gd name="connsiteX169" fmla="*/ 1418253 w 6685957"/>
              <a:gd name="connsiteY169" fmla="*/ 270588 h 2705878"/>
              <a:gd name="connsiteX170" fmla="*/ 1324947 w 6685957"/>
              <a:gd name="connsiteY170" fmla="*/ 242596 h 2705878"/>
              <a:gd name="connsiteX171" fmla="*/ 1138335 w 6685957"/>
              <a:gd name="connsiteY171" fmla="*/ 214604 h 2705878"/>
              <a:gd name="connsiteX172" fmla="*/ 1073021 w 6685957"/>
              <a:gd name="connsiteY172" fmla="*/ 195943 h 2705878"/>
              <a:gd name="connsiteX173" fmla="*/ 1035698 w 6685957"/>
              <a:gd name="connsiteY173" fmla="*/ 186612 h 2705878"/>
              <a:gd name="connsiteX174" fmla="*/ 951723 w 6685957"/>
              <a:gd name="connsiteY174" fmla="*/ 149290 h 2705878"/>
              <a:gd name="connsiteX175" fmla="*/ 895739 w 6685957"/>
              <a:gd name="connsiteY175" fmla="*/ 139959 h 2705878"/>
              <a:gd name="connsiteX176" fmla="*/ 849086 w 6685957"/>
              <a:gd name="connsiteY176" fmla="*/ 130629 h 2705878"/>
              <a:gd name="connsiteX177" fmla="*/ 494523 w 6685957"/>
              <a:gd name="connsiteY177" fmla="*/ 121298 h 2705878"/>
              <a:gd name="connsiteX178" fmla="*/ 149290 w 6685957"/>
              <a:gd name="connsiteY178" fmla="*/ 111967 h 2705878"/>
              <a:gd name="connsiteX179" fmla="*/ 65315 w 6685957"/>
              <a:gd name="connsiteY179" fmla="*/ 149290 h 2705878"/>
              <a:gd name="connsiteX180" fmla="*/ 55984 w 6685957"/>
              <a:gd name="connsiteY180" fmla="*/ 177282 h 2705878"/>
              <a:gd name="connsiteX181" fmla="*/ 37323 w 6685957"/>
              <a:gd name="connsiteY181" fmla="*/ 205274 h 2705878"/>
              <a:gd name="connsiteX182" fmla="*/ 0 w 6685957"/>
              <a:gd name="connsiteY182" fmla="*/ 270588 h 270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6685957" h="2705878">
                <a:moveTo>
                  <a:pt x="0" y="270588"/>
                </a:moveTo>
                <a:lnTo>
                  <a:pt x="0" y="270588"/>
                </a:lnTo>
                <a:cubicBezTo>
                  <a:pt x="24882" y="283029"/>
                  <a:pt x="51176" y="292975"/>
                  <a:pt x="74645" y="307910"/>
                </a:cubicBezTo>
                <a:cubicBezTo>
                  <a:pt x="116682" y="334661"/>
                  <a:pt x="90120" y="332716"/>
                  <a:pt x="121298" y="363894"/>
                </a:cubicBezTo>
                <a:cubicBezTo>
                  <a:pt x="129227" y="371823"/>
                  <a:pt x="139959" y="376335"/>
                  <a:pt x="149290" y="382555"/>
                </a:cubicBezTo>
                <a:cubicBezTo>
                  <a:pt x="155510" y="391886"/>
                  <a:pt x="160567" y="402108"/>
                  <a:pt x="167951" y="410547"/>
                </a:cubicBezTo>
                <a:cubicBezTo>
                  <a:pt x="182433" y="427098"/>
                  <a:pt x="202405" y="438901"/>
                  <a:pt x="214604" y="457200"/>
                </a:cubicBezTo>
                <a:lnTo>
                  <a:pt x="251927" y="513184"/>
                </a:lnTo>
                <a:cubicBezTo>
                  <a:pt x="258147" y="522515"/>
                  <a:pt x="265573" y="531146"/>
                  <a:pt x="270588" y="541176"/>
                </a:cubicBezTo>
                <a:cubicBezTo>
                  <a:pt x="276808" y="553617"/>
                  <a:pt x="280197" y="567937"/>
                  <a:pt x="289249" y="578498"/>
                </a:cubicBezTo>
                <a:cubicBezTo>
                  <a:pt x="299370" y="590305"/>
                  <a:pt x="314131" y="597159"/>
                  <a:pt x="326572" y="606490"/>
                </a:cubicBezTo>
                <a:cubicBezTo>
                  <a:pt x="329682" y="618931"/>
                  <a:pt x="330167" y="632342"/>
                  <a:pt x="335902" y="643812"/>
                </a:cubicBezTo>
                <a:cubicBezTo>
                  <a:pt x="342857" y="657721"/>
                  <a:pt x="354855" y="668480"/>
                  <a:pt x="363894" y="681135"/>
                </a:cubicBezTo>
                <a:cubicBezTo>
                  <a:pt x="370412" y="690260"/>
                  <a:pt x="377109" y="699324"/>
                  <a:pt x="382555" y="709127"/>
                </a:cubicBezTo>
                <a:cubicBezTo>
                  <a:pt x="422461" y="780958"/>
                  <a:pt x="392429" y="746993"/>
                  <a:pt x="429209" y="783771"/>
                </a:cubicBezTo>
                <a:cubicBezTo>
                  <a:pt x="435429" y="802432"/>
                  <a:pt x="439881" y="821780"/>
                  <a:pt x="447870" y="839755"/>
                </a:cubicBezTo>
                <a:cubicBezTo>
                  <a:pt x="461052" y="869415"/>
                  <a:pt x="482509" y="880168"/>
                  <a:pt x="503853" y="905069"/>
                </a:cubicBezTo>
                <a:cubicBezTo>
                  <a:pt x="511151" y="913583"/>
                  <a:pt x="515336" y="924446"/>
                  <a:pt x="522515" y="933061"/>
                </a:cubicBezTo>
                <a:cubicBezTo>
                  <a:pt x="530962" y="943198"/>
                  <a:pt x="541919" y="951034"/>
                  <a:pt x="550506" y="961053"/>
                </a:cubicBezTo>
                <a:cubicBezTo>
                  <a:pt x="629307" y="1052990"/>
                  <a:pt x="538085" y="952524"/>
                  <a:pt x="597160" y="1026367"/>
                </a:cubicBezTo>
                <a:cubicBezTo>
                  <a:pt x="602656" y="1033236"/>
                  <a:pt x="610326" y="1038160"/>
                  <a:pt x="615821" y="1045029"/>
                </a:cubicBezTo>
                <a:cubicBezTo>
                  <a:pt x="622826" y="1053785"/>
                  <a:pt x="627477" y="1064264"/>
                  <a:pt x="634482" y="1073020"/>
                </a:cubicBezTo>
                <a:cubicBezTo>
                  <a:pt x="639977" y="1079889"/>
                  <a:pt x="647648" y="1084813"/>
                  <a:pt x="653143" y="1091682"/>
                </a:cubicBezTo>
                <a:cubicBezTo>
                  <a:pt x="660148" y="1100439"/>
                  <a:pt x="663875" y="1111745"/>
                  <a:pt x="671804" y="1119674"/>
                </a:cubicBezTo>
                <a:cubicBezTo>
                  <a:pt x="679733" y="1127603"/>
                  <a:pt x="691181" y="1131156"/>
                  <a:pt x="699796" y="1138335"/>
                </a:cubicBezTo>
                <a:cubicBezTo>
                  <a:pt x="771639" y="1198204"/>
                  <a:pt x="686281" y="1138656"/>
                  <a:pt x="755780" y="1184988"/>
                </a:cubicBezTo>
                <a:cubicBezTo>
                  <a:pt x="758890" y="1194319"/>
                  <a:pt x="759655" y="1204796"/>
                  <a:pt x="765111" y="1212980"/>
                </a:cubicBezTo>
                <a:cubicBezTo>
                  <a:pt x="785080" y="1242933"/>
                  <a:pt x="791748" y="1240520"/>
                  <a:pt x="821094" y="1250302"/>
                </a:cubicBezTo>
                <a:cubicBezTo>
                  <a:pt x="892629" y="1247192"/>
                  <a:pt x="964113" y="1242562"/>
                  <a:pt x="1035698" y="1240971"/>
                </a:cubicBezTo>
                <a:cubicBezTo>
                  <a:pt x="1384011" y="1233231"/>
                  <a:pt x="1733154" y="1246280"/>
                  <a:pt x="2080727" y="1222310"/>
                </a:cubicBezTo>
                <a:cubicBezTo>
                  <a:pt x="2111195" y="1220209"/>
                  <a:pt x="2116355" y="1160386"/>
                  <a:pt x="2127380" y="1138335"/>
                </a:cubicBezTo>
                <a:cubicBezTo>
                  <a:pt x="2132395" y="1128305"/>
                  <a:pt x="2136532" y="1116286"/>
                  <a:pt x="2146041" y="1110343"/>
                </a:cubicBezTo>
                <a:cubicBezTo>
                  <a:pt x="2162722" y="1099918"/>
                  <a:pt x="2202025" y="1091682"/>
                  <a:pt x="2202025" y="1091682"/>
                </a:cubicBezTo>
                <a:cubicBezTo>
                  <a:pt x="2211356" y="1085461"/>
                  <a:pt x="2218940" y="1074769"/>
                  <a:pt x="2230017" y="1073020"/>
                </a:cubicBezTo>
                <a:cubicBezTo>
                  <a:pt x="2343952" y="1055030"/>
                  <a:pt x="2441569" y="1066967"/>
                  <a:pt x="2556588" y="1073020"/>
                </a:cubicBezTo>
                <a:cubicBezTo>
                  <a:pt x="2614935" y="1092470"/>
                  <a:pt x="2564392" y="1077794"/>
                  <a:pt x="2668555" y="1091682"/>
                </a:cubicBezTo>
                <a:cubicBezTo>
                  <a:pt x="2687308" y="1094182"/>
                  <a:pt x="2705925" y="1097628"/>
                  <a:pt x="2724539" y="1101012"/>
                </a:cubicBezTo>
                <a:cubicBezTo>
                  <a:pt x="2740142" y="1103849"/>
                  <a:pt x="2755384" y="1109078"/>
                  <a:pt x="2771192" y="1110343"/>
                </a:cubicBezTo>
                <a:cubicBezTo>
                  <a:pt x="2833275" y="1115310"/>
                  <a:pt x="2895600" y="1116564"/>
                  <a:pt x="2957804" y="1119674"/>
                </a:cubicBezTo>
                <a:cubicBezTo>
                  <a:pt x="2991345" y="1128059"/>
                  <a:pt x="3006256" y="1132414"/>
                  <a:pt x="3041780" y="1138335"/>
                </a:cubicBezTo>
                <a:cubicBezTo>
                  <a:pt x="3063473" y="1141950"/>
                  <a:pt x="3085529" y="1143352"/>
                  <a:pt x="3107094" y="1147665"/>
                </a:cubicBezTo>
                <a:cubicBezTo>
                  <a:pt x="3132243" y="1152695"/>
                  <a:pt x="3156995" y="1159579"/>
                  <a:pt x="3181739" y="1166327"/>
                </a:cubicBezTo>
                <a:cubicBezTo>
                  <a:pt x="3191228" y="1168915"/>
                  <a:pt x="3199897" y="1175506"/>
                  <a:pt x="3209731" y="1175657"/>
                </a:cubicBezTo>
                <a:lnTo>
                  <a:pt x="4394719" y="1184988"/>
                </a:lnTo>
                <a:cubicBezTo>
                  <a:pt x="4407160" y="1188098"/>
                  <a:pt x="4419711" y="1190795"/>
                  <a:pt x="4432041" y="1194318"/>
                </a:cubicBezTo>
                <a:cubicBezTo>
                  <a:pt x="4441498" y="1197020"/>
                  <a:pt x="4450242" y="1202716"/>
                  <a:pt x="4460033" y="1203649"/>
                </a:cubicBezTo>
                <a:cubicBezTo>
                  <a:pt x="4515850" y="1208965"/>
                  <a:pt x="4572000" y="1209870"/>
                  <a:pt x="4627984" y="1212980"/>
                </a:cubicBezTo>
                <a:cubicBezTo>
                  <a:pt x="4699013" y="1236656"/>
                  <a:pt x="4664679" y="1227783"/>
                  <a:pt x="4730621" y="1240971"/>
                </a:cubicBezTo>
                <a:cubicBezTo>
                  <a:pt x="4743062" y="1250302"/>
                  <a:pt x="4754441" y="1261247"/>
                  <a:pt x="4767943" y="1268963"/>
                </a:cubicBezTo>
                <a:cubicBezTo>
                  <a:pt x="4776482" y="1273843"/>
                  <a:pt x="4787138" y="1273895"/>
                  <a:pt x="4795935" y="1278294"/>
                </a:cubicBezTo>
                <a:cubicBezTo>
                  <a:pt x="4805965" y="1283309"/>
                  <a:pt x="4814596" y="1290735"/>
                  <a:pt x="4823927" y="1296955"/>
                </a:cubicBezTo>
                <a:cubicBezTo>
                  <a:pt x="4830147" y="1309396"/>
                  <a:pt x="4835687" y="1322201"/>
                  <a:pt x="4842588" y="1334278"/>
                </a:cubicBezTo>
                <a:cubicBezTo>
                  <a:pt x="4848152" y="1344014"/>
                  <a:pt x="4856695" y="1352022"/>
                  <a:pt x="4861249" y="1362269"/>
                </a:cubicBezTo>
                <a:cubicBezTo>
                  <a:pt x="4869238" y="1380244"/>
                  <a:pt x="4873691" y="1399592"/>
                  <a:pt x="4879911" y="1418253"/>
                </a:cubicBezTo>
                <a:cubicBezTo>
                  <a:pt x="4883021" y="1427584"/>
                  <a:pt x="4886855" y="1436703"/>
                  <a:pt x="4889241" y="1446245"/>
                </a:cubicBezTo>
                <a:cubicBezTo>
                  <a:pt x="4892351" y="1458686"/>
                  <a:pt x="4895049" y="1471237"/>
                  <a:pt x="4898572" y="1483567"/>
                </a:cubicBezTo>
                <a:cubicBezTo>
                  <a:pt x="4901274" y="1493024"/>
                  <a:pt x="4905517" y="1502017"/>
                  <a:pt x="4907902" y="1511559"/>
                </a:cubicBezTo>
                <a:cubicBezTo>
                  <a:pt x="4911748" y="1526944"/>
                  <a:pt x="4911665" y="1543363"/>
                  <a:pt x="4917233" y="1558212"/>
                </a:cubicBezTo>
                <a:cubicBezTo>
                  <a:pt x="4921171" y="1568712"/>
                  <a:pt x="4929674" y="1576873"/>
                  <a:pt x="4935894" y="1586204"/>
                </a:cubicBezTo>
                <a:cubicBezTo>
                  <a:pt x="4948335" y="1775926"/>
                  <a:pt x="4955470" y="1966071"/>
                  <a:pt x="4973217" y="2155371"/>
                </a:cubicBezTo>
                <a:cubicBezTo>
                  <a:pt x="4974238" y="2166265"/>
                  <a:pt x="5001615" y="2194588"/>
                  <a:pt x="5010539" y="2202025"/>
                </a:cubicBezTo>
                <a:cubicBezTo>
                  <a:pt x="5022486" y="2211980"/>
                  <a:pt x="5035421" y="2220686"/>
                  <a:pt x="5047862" y="2230016"/>
                </a:cubicBezTo>
                <a:cubicBezTo>
                  <a:pt x="5097625" y="2304661"/>
                  <a:pt x="5066523" y="2273559"/>
                  <a:pt x="5141168" y="2323322"/>
                </a:cubicBezTo>
                <a:cubicBezTo>
                  <a:pt x="5144278" y="2335763"/>
                  <a:pt x="5143385" y="2349975"/>
                  <a:pt x="5150498" y="2360645"/>
                </a:cubicBezTo>
                <a:cubicBezTo>
                  <a:pt x="5156718" y="2369976"/>
                  <a:pt x="5169875" y="2372127"/>
                  <a:pt x="5178490" y="2379306"/>
                </a:cubicBezTo>
                <a:cubicBezTo>
                  <a:pt x="5188627" y="2387754"/>
                  <a:pt x="5197151" y="2397967"/>
                  <a:pt x="5206482" y="2407298"/>
                </a:cubicBezTo>
                <a:cubicBezTo>
                  <a:pt x="5215813" y="2429069"/>
                  <a:pt x="5221335" y="2452904"/>
                  <a:pt x="5234474" y="2472612"/>
                </a:cubicBezTo>
                <a:cubicBezTo>
                  <a:pt x="5240695" y="2481943"/>
                  <a:pt x="5255581" y="2482422"/>
                  <a:pt x="5262466" y="2491274"/>
                </a:cubicBezTo>
                <a:cubicBezTo>
                  <a:pt x="5325732" y="2572617"/>
                  <a:pt x="5265447" y="2548003"/>
                  <a:pt x="5337111" y="2565918"/>
                </a:cubicBezTo>
                <a:cubicBezTo>
                  <a:pt x="5343331" y="2575249"/>
                  <a:pt x="5347333" y="2586525"/>
                  <a:pt x="5355772" y="2593910"/>
                </a:cubicBezTo>
                <a:cubicBezTo>
                  <a:pt x="5400209" y="2632793"/>
                  <a:pt x="5402700" y="2628969"/>
                  <a:pt x="5449078" y="2640563"/>
                </a:cubicBezTo>
                <a:cubicBezTo>
                  <a:pt x="5484844" y="2676331"/>
                  <a:pt x="5452246" y="2649296"/>
                  <a:pt x="5523723" y="2677886"/>
                </a:cubicBezTo>
                <a:cubicBezTo>
                  <a:pt x="5585101" y="2702437"/>
                  <a:pt x="5553952" y="2693262"/>
                  <a:pt x="5617029" y="2705878"/>
                </a:cubicBezTo>
                <a:cubicBezTo>
                  <a:pt x="5713445" y="2702768"/>
                  <a:pt x="5810164" y="2704785"/>
                  <a:pt x="5906278" y="2696547"/>
                </a:cubicBezTo>
                <a:cubicBezTo>
                  <a:pt x="5920136" y="2695359"/>
                  <a:pt x="5930405" y="2682284"/>
                  <a:pt x="5943600" y="2677886"/>
                </a:cubicBezTo>
                <a:cubicBezTo>
                  <a:pt x="5958645" y="2672871"/>
                  <a:pt x="5974702" y="2671665"/>
                  <a:pt x="5990253" y="2668555"/>
                </a:cubicBezTo>
                <a:cubicBezTo>
                  <a:pt x="6012407" y="2653786"/>
                  <a:pt x="6035314" y="2639263"/>
                  <a:pt x="6055568" y="2621902"/>
                </a:cubicBezTo>
                <a:cubicBezTo>
                  <a:pt x="6065587" y="2613314"/>
                  <a:pt x="6073541" y="2602498"/>
                  <a:pt x="6083560" y="2593910"/>
                </a:cubicBezTo>
                <a:cubicBezTo>
                  <a:pt x="6095367" y="2583790"/>
                  <a:pt x="6109075" y="2576038"/>
                  <a:pt x="6120882" y="2565918"/>
                </a:cubicBezTo>
                <a:cubicBezTo>
                  <a:pt x="6130901" y="2557331"/>
                  <a:pt x="6138943" y="2546616"/>
                  <a:pt x="6148874" y="2537927"/>
                </a:cubicBezTo>
                <a:cubicBezTo>
                  <a:pt x="6163862" y="2524813"/>
                  <a:pt x="6181445" y="2514686"/>
                  <a:pt x="6195527" y="2500604"/>
                </a:cubicBezTo>
                <a:cubicBezTo>
                  <a:pt x="6282612" y="2413519"/>
                  <a:pt x="6161316" y="2509935"/>
                  <a:pt x="6260841" y="2435290"/>
                </a:cubicBezTo>
                <a:cubicBezTo>
                  <a:pt x="6263951" y="2425959"/>
                  <a:pt x="6264134" y="2415062"/>
                  <a:pt x="6270172" y="2407298"/>
                </a:cubicBezTo>
                <a:cubicBezTo>
                  <a:pt x="6286374" y="2386466"/>
                  <a:pt x="6326155" y="2351314"/>
                  <a:pt x="6326155" y="2351314"/>
                </a:cubicBezTo>
                <a:cubicBezTo>
                  <a:pt x="6356659" y="2259804"/>
                  <a:pt x="6307205" y="2389069"/>
                  <a:pt x="6363478" y="2304661"/>
                </a:cubicBezTo>
                <a:cubicBezTo>
                  <a:pt x="6370591" y="2293991"/>
                  <a:pt x="6367074" y="2278809"/>
                  <a:pt x="6372809" y="2267339"/>
                </a:cubicBezTo>
                <a:cubicBezTo>
                  <a:pt x="6379764" y="2253430"/>
                  <a:pt x="6391470" y="2242457"/>
                  <a:pt x="6400800" y="2230016"/>
                </a:cubicBezTo>
                <a:cubicBezTo>
                  <a:pt x="6403910" y="2220686"/>
                  <a:pt x="6405733" y="2210822"/>
                  <a:pt x="6410131" y="2202025"/>
                </a:cubicBezTo>
                <a:cubicBezTo>
                  <a:pt x="6423122" y="2176043"/>
                  <a:pt x="6436147" y="2166678"/>
                  <a:pt x="6456784" y="2146041"/>
                </a:cubicBezTo>
                <a:cubicBezTo>
                  <a:pt x="6463004" y="2130490"/>
                  <a:pt x="6465710" y="2113017"/>
                  <a:pt x="6475445" y="2099388"/>
                </a:cubicBezTo>
                <a:cubicBezTo>
                  <a:pt x="6481963" y="2090263"/>
                  <a:pt x="6494680" y="2087732"/>
                  <a:pt x="6503437" y="2080727"/>
                </a:cubicBezTo>
                <a:cubicBezTo>
                  <a:pt x="6528463" y="2060706"/>
                  <a:pt x="6519211" y="2061009"/>
                  <a:pt x="6540760" y="2034074"/>
                </a:cubicBezTo>
                <a:cubicBezTo>
                  <a:pt x="6546256" y="2027205"/>
                  <a:pt x="6553201" y="2021633"/>
                  <a:pt x="6559421" y="2015412"/>
                </a:cubicBezTo>
                <a:cubicBezTo>
                  <a:pt x="6562531" y="2006081"/>
                  <a:pt x="6563691" y="1995854"/>
                  <a:pt x="6568751" y="1987420"/>
                </a:cubicBezTo>
                <a:cubicBezTo>
                  <a:pt x="6573277" y="1979877"/>
                  <a:pt x="6581917" y="1975628"/>
                  <a:pt x="6587413" y="1968759"/>
                </a:cubicBezTo>
                <a:cubicBezTo>
                  <a:pt x="6594418" y="1960002"/>
                  <a:pt x="6599854" y="1950098"/>
                  <a:pt x="6606074" y="1940767"/>
                </a:cubicBezTo>
                <a:cubicBezTo>
                  <a:pt x="6645388" y="1822821"/>
                  <a:pt x="6579803" y="2011398"/>
                  <a:pt x="6634066" y="1884784"/>
                </a:cubicBezTo>
                <a:cubicBezTo>
                  <a:pt x="6644943" y="1859403"/>
                  <a:pt x="6650671" y="1789266"/>
                  <a:pt x="6652727" y="1772816"/>
                </a:cubicBezTo>
                <a:cubicBezTo>
                  <a:pt x="6649617" y="1735494"/>
                  <a:pt x="6644247" y="1698291"/>
                  <a:pt x="6643396" y="1660849"/>
                </a:cubicBezTo>
                <a:cubicBezTo>
                  <a:pt x="6626782" y="929804"/>
                  <a:pt x="6765540" y="1148919"/>
                  <a:pt x="6615404" y="923731"/>
                </a:cubicBezTo>
                <a:cubicBezTo>
                  <a:pt x="6609184" y="905070"/>
                  <a:pt x="6607654" y="884114"/>
                  <a:pt x="6596743" y="867747"/>
                </a:cubicBezTo>
                <a:cubicBezTo>
                  <a:pt x="6590523" y="858416"/>
                  <a:pt x="6583097" y="849785"/>
                  <a:pt x="6578082" y="839755"/>
                </a:cubicBezTo>
                <a:cubicBezTo>
                  <a:pt x="6573683" y="830958"/>
                  <a:pt x="6573528" y="820361"/>
                  <a:pt x="6568751" y="811763"/>
                </a:cubicBezTo>
                <a:cubicBezTo>
                  <a:pt x="6557859" y="792158"/>
                  <a:pt x="6538521" y="777057"/>
                  <a:pt x="6531429" y="755780"/>
                </a:cubicBezTo>
                <a:cubicBezTo>
                  <a:pt x="6507975" y="685421"/>
                  <a:pt x="6539613" y="772147"/>
                  <a:pt x="6503437" y="699796"/>
                </a:cubicBezTo>
                <a:cubicBezTo>
                  <a:pt x="6464806" y="622535"/>
                  <a:pt x="6528925" y="724033"/>
                  <a:pt x="6475445" y="643812"/>
                </a:cubicBezTo>
                <a:cubicBezTo>
                  <a:pt x="6472335" y="634481"/>
                  <a:pt x="6471571" y="624003"/>
                  <a:pt x="6466115" y="615820"/>
                </a:cubicBezTo>
                <a:cubicBezTo>
                  <a:pt x="6446147" y="585867"/>
                  <a:pt x="6439477" y="588280"/>
                  <a:pt x="6410131" y="578498"/>
                </a:cubicBezTo>
                <a:cubicBezTo>
                  <a:pt x="6394580" y="566057"/>
                  <a:pt x="6377560" y="555258"/>
                  <a:pt x="6363478" y="541176"/>
                </a:cubicBezTo>
                <a:cubicBezTo>
                  <a:pt x="6352482" y="530180"/>
                  <a:pt x="6347109" y="514185"/>
                  <a:pt x="6335486" y="503853"/>
                </a:cubicBezTo>
                <a:cubicBezTo>
                  <a:pt x="6318723" y="488953"/>
                  <a:pt x="6297640" y="479723"/>
                  <a:pt x="6279502" y="466531"/>
                </a:cubicBezTo>
                <a:cubicBezTo>
                  <a:pt x="6196857" y="406426"/>
                  <a:pt x="6263951" y="452923"/>
                  <a:pt x="6204857" y="401216"/>
                </a:cubicBezTo>
                <a:cubicBezTo>
                  <a:pt x="6143543" y="347566"/>
                  <a:pt x="6175736" y="378692"/>
                  <a:pt x="6111551" y="335902"/>
                </a:cubicBezTo>
                <a:cubicBezTo>
                  <a:pt x="6027760" y="280041"/>
                  <a:pt x="6075469" y="298993"/>
                  <a:pt x="6018245" y="279918"/>
                </a:cubicBezTo>
                <a:cubicBezTo>
                  <a:pt x="5927997" y="212233"/>
                  <a:pt x="6024174" y="278218"/>
                  <a:pt x="5952931" y="242596"/>
                </a:cubicBezTo>
                <a:cubicBezTo>
                  <a:pt x="5936710" y="234485"/>
                  <a:pt x="5921657" y="224216"/>
                  <a:pt x="5906278" y="214604"/>
                </a:cubicBezTo>
                <a:cubicBezTo>
                  <a:pt x="5896769" y="208661"/>
                  <a:pt x="5888593" y="200360"/>
                  <a:pt x="5878286" y="195943"/>
                </a:cubicBezTo>
                <a:cubicBezTo>
                  <a:pt x="5866499" y="190891"/>
                  <a:pt x="5853405" y="189722"/>
                  <a:pt x="5840964" y="186612"/>
                </a:cubicBezTo>
                <a:cubicBezTo>
                  <a:pt x="5776799" y="138489"/>
                  <a:pt x="5764858" y="122579"/>
                  <a:pt x="5691674" y="93306"/>
                </a:cubicBezTo>
                <a:cubicBezTo>
                  <a:pt x="5676123" y="87086"/>
                  <a:pt x="5661180" y="79052"/>
                  <a:pt x="5645021" y="74645"/>
                </a:cubicBezTo>
                <a:cubicBezTo>
                  <a:pt x="5626769" y="69667"/>
                  <a:pt x="5607505" y="69418"/>
                  <a:pt x="5589037" y="65314"/>
                </a:cubicBezTo>
                <a:cubicBezTo>
                  <a:pt x="5579436" y="63180"/>
                  <a:pt x="5570502" y="58686"/>
                  <a:pt x="5561045" y="55984"/>
                </a:cubicBezTo>
                <a:cubicBezTo>
                  <a:pt x="5548715" y="52461"/>
                  <a:pt x="5535889" y="50708"/>
                  <a:pt x="5523723" y="46653"/>
                </a:cubicBezTo>
                <a:cubicBezTo>
                  <a:pt x="5507834" y="41356"/>
                  <a:pt x="5492959" y="33288"/>
                  <a:pt x="5477070" y="27992"/>
                </a:cubicBezTo>
                <a:cubicBezTo>
                  <a:pt x="5464904" y="23937"/>
                  <a:pt x="5452078" y="22184"/>
                  <a:pt x="5439747" y="18661"/>
                </a:cubicBezTo>
                <a:cubicBezTo>
                  <a:pt x="5346035" y="-8113"/>
                  <a:pt x="5491122" y="29174"/>
                  <a:pt x="5374433" y="0"/>
                </a:cubicBezTo>
                <a:lnTo>
                  <a:pt x="4478694" y="9331"/>
                </a:lnTo>
                <a:cubicBezTo>
                  <a:pt x="4465509" y="9864"/>
                  <a:pt x="4462882" y="32247"/>
                  <a:pt x="4450702" y="37322"/>
                </a:cubicBezTo>
                <a:cubicBezTo>
                  <a:pt x="4424233" y="48351"/>
                  <a:pt x="4394719" y="49763"/>
                  <a:pt x="4366727" y="55984"/>
                </a:cubicBezTo>
                <a:cubicBezTo>
                  <a:pt x="4351176" y="65315"/>
                  <a:pt x="4337118" y="77778"/>
                  <a:pt x="4320074" y="83976"/>
                </a:cubicBezTo>
                <a:cubicBezTo>
                  <a:pt x="4302294" y="90441"/>
                  <a:pt x="4280133" y="83279"/>
                  <a:pt x="4264090" y="93306"/>
                </a:cubicBezTo>
                <a:cubicBezTo>
                  <a:pt x="4252295" y="100678"/>
                  <a:pt x="4256556" y="122283"/>
                  <a:pt x="4245429" y="130629"/>
                </a:cubicBezTo>
                <a:cubicBezTo>
                  <a:pt x="4221320" y="148711"/>
                  <a:pt x="4149955" y="154931"/>
                  <a:pt x="4124131" y="158620"/>
                </a:cubicBezTo>
                <a:cubicBezTo>
                  <a:pt x="4111690" y="164841"/>
                  <a:pt x="4100103" y="173191"/>
                  <a:pt x="4086809" y="177282"/>
                </a:cubicBezTo>
                <a:cubicBezTo>
                  <a:pt x="4059402" y="185715"/>
                  <a:pt x="4028481" y="183119"/>
                  <a:pt x="4002833" y="195943"/>
                </a:cubicBezTo>
                <a:cubicBezTo>
                  <a:pt x="3988924" y="202897"/>
                  <a:pt x="3987961" y="224916"/>
                  <a:pt x="3974841" y="233265"/>
                </a:cubicBezTo>
                <a:cubicBezTo>
                  <a:pt x="3952422" y="247532"/>
                  <a:pt x="3923964" y="249373"/>
                  <a:pt x="3900196" y="261257"/>
                </a:cubicBezTo>
                <a:cubicBezTo>
                  <a:pt x="3873952" y="274379"/>
                  <a:pt x="3853387" y="298631"/>
                  <a:pt x="3825551" y="307910"/>
                </a:cubicBezTo>
                <a:cubicBezTo>
                  <a:pt x="3785394" y="321297"/>
                  <a:pt x="3807101" y="314856"/>
                  <a:pt x="3760237" y="326571"/>
                </a:cubicBezTo>
                <a:cubicBezTo>
                  <a:pt x="3747796" y="332792"/>
                  <a:pt x="3735700" y="339754"/>
                  <a:pt x="3722915" y="345233"/>
                </a:cubicBezTo>
                <a:cubicBezTo>
                  <a:pt x="3666364" y="369470"/>
                  <a:pt x="3725631" y="334544"/>
                  <a:pt x="3648270" y="373225"/>
                </a:cubicBezTo>
                <a:cubicBezTo>
                  <a:pt x="3638240" y="378240"/>
                  <a:pt x="3630308" y="386871"/>
                  <a:pt x="3620278" y="391886"/>
                </a:cubicBezTo>
                <a:cubicBezTo>
                  <a:pt x="3611481" y="396284"/>
                  <a:pt x="3601495" y="397763"/>
                  <a:pt x="3592286" y="401216"/>
                </a:cubicBezTo>
                <a:cubicBezTo>
                  <a:pt x="3576603" y="407097"/>
                  <a:pt x="3560614" y="412388"/>
                  <a:pt x="3545633" y="419878"/>
                </a:cubicBezTo>
                <a:cubicBezTo>
                  <a:pt x="3535603" y="424893"/>
                  <a:pt x="3527671" y="433524"/>
                  <a:pt x="3517641" y="438539"/>
                </a:cubicBezTo>
                <a:cubicBezTo>
                  <a:pt x="3504259" y="445230"/>
                  <a:pt x="3464279" y="454212"/>
                  <a:pt x="3452327" y="457200"/>
                </a:cubicBezTo>
                <a:cubicBezTo>
                  <a:pt x="3394142" y="495989"/>
                  <a:pt x="3459777" y="457764"/>
                  <a:pt x="3368351" y="485192"/>
                </a:cubicBezTo>
                <a:cubicBezTo>
                  <a:pt x="3355029" y="489189"/>
                  <a:pt x="3343943" y="498687"/>
                  <a:pt x="3331029" y="503853"/>
                </a:cubicBezTo>
                <a:cubicBezTo>
                  <a:pt x="3312765" y="511158"/>
                  <a:pt x="3293706" y="516294"/>
                  <a:pt x="3275045" y="522514"/>
                </a:cubicBezTo>
                <a:lnTo>
                  <a:pt x="3247053" y="531845"/>
                </a:lnTo>
                <a:cubicBezTo>
                  <a:pt x="3247046" y="531847"/>
                  <a:pt x="3191078" y="550505"/>
                  <a:pt x="3191070" y="550506"/>
                </a:cubicBezTo>
                <a:lnTo>
                  <a:pt x="3097764" y="559837"/>
                </a:lnTo>
                <a:cubicBezTo>
                  <a:pt x="2965206" y="592974"/>
                  <a:pt x="3062641" y="571421"/>
                  <a:pt x="2761862" y="578498"/>
                </a:cubicBezTo>
                <a:lnTo>
                  <a:pt x="2267339" y="587829"/>
                </a:lnTo>
                <a:cubicBezTo>
                  <a:pt x="2230330" y="595230"/>
                  <a:pt x="2179803" y="604566"/>
                  <a:pt x="2146041" y="615820"/>
                </a:cubicBezTo>
                <a:lnTo>
                  <a:pt x="2118049" y="625151"/>
                </a:lnTo>
                <a:cubicBezTo>
                  <a:pt x="2105608" y="622041"/>
                  <a:pt x="2092197" y="621555"/>
                  <a:pt x="2080727" y="615820"/>
                </a:cubicBezTo>
                <a:cubicBezTo>
                  <a:pt x="2053265" y="602089"/>
                  <a:pt x="2015572" y="559997"/>
                  <a:pt x="1996751" y="541176"/>
                </a:cubicBezTo>
                <a:cubicBezTo>
                  <a:pt x="1990531" y="534955"/>
                  <a:pt x="1985410" y="527394"/>
                  <a:pt x="1978090" y="522514"/>
                </a:cubicBezTo>
                <a:cubicBezTo>
                  <a:pt x="1942017" y="498466"/>
                  <a:pt x="1931063" y="484072"/>
                  <a:pt x="1894115" y="475861"/>
                </a:cubicBezTo>
                <a:cubicBezTo>
                  <a:pt x="1875647" y="471757"/>
                  <a:pt x="1856792" y="469641"/>
                  <a:pt x="1838131" y="466531"/>
                </a:cubicBezTo>
                <a:cubicBezTo>
                  <a:pt x="1831911" y="460310"/>
                  <a:pt x="1826228" y="453501"/>
                  <a:pt x="1819470" y="447869"/>
                </a:cubicBezTo>
                <a:cubicBezTo>
                  <a:pt x="1760329" y="398585"/>
                  <a:pt x="1776922" y="419007"/>
                  <a:pt x="1670180" y="401216"/>
                </a:cubicBezTo>
                <a:cubicBezTo>
                  <a:pt x="1660849" y="394996"/>
                  <a:pt x="1652218" y="387570"/>
                  <a:pt x="1642188" y="382555"/>
                </a:cubicBezTo>
                <a:cubicBezTo>
                  <a:pt x="1633391" y="378157"/>
                  <a:pt x="1622630" y="378285"/>
                  <a:pt x="1614196" y="373225"/>
                </a:cubicBezTo>
                <a:cubicBezTo>
                  <a:pt x="1606653" y="368699"/>
                  <a:pt x="1602573" y="359841"/>
                  <a:pt x="1595535" y="354563"/>
                </a:cubicBezTo>
                <a:cubicBezTo>
                  <a:pt x="1577593" y="341106"/>
                  <a:pt x="1558212" y="329682"/>
                  <a:pt x="1539551" y="317241"/>
                </a:cubicBezTo>
                <a:cubicBezTo>
                  <a:pt x="1530221" y="311021"/>
                  <a:pt x="1522198" y="302126"/>
                  <a:pt x="1511560" y="298580"/>
                </a:cubicBezTo>
                <a:cubicBezTo>
                  <a:pt x="1492899" y="292359"/>
                  <a:pt x="1474660" y="284689"/>
                  <a:pt x="1455576" y="279918"/>
                </a:cubicBezTo>
                <a:cubicBezTo>
                  <a:pt x="1443135" y="276808"/>
                  <a:pt x="1430536" y="274273"/>
                  <a:pt x="1418253" y="270588"/>
                </a:cubicBezTo>
                <a:cubicBezTo>
                  <a:pt x="1387144" y="261256"/>
                  <a:pt x="1357205" y="247972"/>
                  <a:pt x="1324947" y="242596"/>
                </a:cubicBezTo>
                <a:cubicBezTo>
                  <a:pt x="1299882" y="238418"/>
                  <a:pt x="1184245" y="223786"/>
                  <a:pt x="1138335" y="214604"/>
                </a:cubicBezTo>
                <a:cubicBezTo>
                  <a:pt x="1089713" y="204880"/>
                  <a:pt x="1114527" y="207802"/>
                  <a:pt x="1073021" y="195943"/>
                </a:cubicBezTo>
                <a:cubicBezTo>
                  <a:pt x="1060691" y="192420"/>
                  <a:pt x="1047705" y="191115"/>
                  <a:pt x="1035698" y="186612"/>
                </a:cubicBezTo>
                <a:cubicBezTo>
                  <a:pt x="981028" y="166111"/>
                  <a:pt x="1014141" y="166313"/>
                  <a:pt x="951723" y="149290"/>
                </a:cubicBezTo>
                <a:cubicBezTo>
                  <a:pt x="933471" y="144312"/>
                  <a:pt x="914353" y="143343"/>
                  <a:pt x="895739" y="139959"/>
                </a:cubicBezTo>
                <a:cubicBezTo>
                  <a:pt x="880136" y="137122"/>
                  <a:pt x="864928" y="131366"/>
                  <a:pt x="849086" y="130629"/>
                </a:cubicBezTo>
                <a:cubicBezTo>
                  <a:pt x="730985" y="125136"/>
                  <a:pt x="612711" y="124408"/>
                  <a:pt x="494523" y="121298"/>
                </a:cubicBezTo>
                <a:cubicBezTo>
                  <a:pt x="267758" y="96102"/>
                  <a:pt x="382822" y="99677"/>
                  <a:pt x="149290" y="111967"/>
                </a:cubicBezTo>
                <a:cubicBezTo>
                  <a:pt x="82668" y="134175"/>
                  <a:pt x="109673" y="119717"/>
                  <a:pt x="65315" y="149290"/>
                </a:cubicBezTo>
                <a:cubicBezTo>
                  <a:pt x="62205" y="158621"/>
                  <a:pt x="60383" y="168485"/>
                  <a:pt x="55984" y="177282"/>
                </a:cubicBezTo>
                <a:cubicBezTo>
                  <a:pt x="50969" y="187312"/>
                  <a:pt x="39756" y="194327"/>
                  <a:pt x="37323" y="205274"/>
                </a:cubicBezTo>
                <a:cubicBezTo>
                  <a:pt x="33275" y="223491"/>
                  <a:pt x="6220" y="259702"/>
                  <a:pt x="0" y="270588"/>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a:t>
            </a:r>
            <a:endParaRPr lang="en-US" dirty="0"/>
          </a:p>
        </p:txBody>
      </p:sp>
      <p:sp>
        <p:nvSpPr>
          <p:cNvPr id="8" name="Freeform 7"/>
          <p:cNvSpPr/>
          <p:nvPr/>
        </p:nvSpPr>
        <p:spPr>
          <a:xfrm>
            <a:off x="838200" y="1295400"/>
            <a:ext cx="7543800" cy="2057400"/>
          </a:xfrm>
          <a:custGeom>
            <a:avLst/>
            <a:gdLst>
              <a:gd name="connsiteX0" fmla="*/ 671804 w 8248261"/>
              <a:gd name="connsiteY0" fmla="*/ 531845 h 2780522"/>
              <a:gd name="connsiteX1" fmla="*/ 671804 w 8248261"/>
              <a:gd name="connsiteY1" fmla="*/ 531845 h 2780522"/>
              <a:gd name="connsiteX2" fmla="*/ 755779 w 8248261"/>
              <a:gd name="connsiteY2" fmla="*/ 513183 h 2780522"/>
              <a:gd name="connsiteX3" fmla="*/ 783771 w 8248261"/>
              <a:gd name="connsiteY3" fmla="*/ 494522 h 2780522"/>
              <a:gd name="connsiteX4" fmla="*/ 811763 w 8248261"/>
              <a:gd name="connsiteY4" fmla="*/ 485191 h 2780522"/>
              <a:gd name="connsiteX5" fmla="*/ 849085 w 8248261"/>
              <a:gd name="connsiteY5" fmla="*/ 466530 h 2780522"/>
              <a:gd name="connsiteX6" fmla="*/ 914400 w 8248261"/>
              <a:gd name="connsiteY6" fmla="*/ 419877 h 2780522"/>
              <a:gd name="connsiteX7" fmla="*/ 942392 w 8248261"/>
              <a:gd name="connsiteY7" fmla="*/ 401216 h 2780522"/>
              <a:gd name="connsiteX8" fmla="*/ 970383 w 8248261"/>
              <a:gd name="connsiteY8" fmla="*/ 391885 h 2780522"/>
              <a:gd name="connsiteX9" fmla="*/ 1026367 w 8248261"/>
              <a:gd name="connsiteY9" fmla="*/ 354563 h 2780522"/>
              <a:gd name="connsiteX10" fmla="*/ 1054359 w 8248261"/>
              <a:gd name="connsiteY10" fmla="*/ 345232 h 2780522"/>
              <a:gd name="connsiteX11" fmla="*/ 1082351 w 8248261"/>
              <a:gd name="connsiteY11" fmla="*/ 326571 h 2780522"/>
              <a:gd name="connsiteX12" fmla="*/ 1175657 w 8248261"/>
              <a:gd name="connsiteY12" fmla="*/ 289249 h 2780522"/>
              <a:gd name="connsiteX13" fmla="*/ 1231641 w 8248261"/>
              <a:gd name="connsiteY13" fmla="*/ 270587 h 2780522"/>
              <a:gd name="connsiteX14" fmla="*/ 1259632 w 8248261"/>
              <a:gd name="connsiteY14" fmla="*/ 261257 h 2780522"/>
              <a:gd name="connsiteX15" fmla="*/ 1287624 w 8248261"/>
              <a:gd name="connsiteY15" fmla="*/ 242596 h 2780522"/>
              <a:gd name="connsiteX16" fmla="*/ 1306285 w 8248261"/>
              <a:gd name="connsiteY16" fmla="*/ 223934 h 2780522"/>
              <a:gd name="connsiteX17" fmla="*/ 1343608 w 8248261"/>
              <a:gd name="connsiteY17" fmla="*/ 214604 h 2780522"/>
              <a:gd name="connsiteX18" fmla="*/ 1399592 w 8248261"/>
              <a:gd name="connsiteY18" fmla="*/ 195942 h 2780522"/>
              <a:gd name="connsiteX19" fmla="*/ 1492898 w 8248261"/>
              <a:gd name="connsiteY19" fmla="*/ 158620 h 2780522"/>
              <a:gd name="connsiteX20" fmla="*/ 1632857 w 8248261"/>
              <a:gd name="connsiteY20" fmla="*/ 130628 h 2780522"/>
              <a:gd name="connsiteX21" fmla="*/ 1688841 w 8248261"/>
              <a:gd name="connsiteY21" fmla="*/ 111967 h 2780522"/>
              <a:gd name="connsiteX22" fmla="*/ 1782147 w 8248261"/>
              <a:gd name="connsiteY22" fmla="*/ 93306 h 2780522"/>
              <a:gd name="connsiteX23" fmla="*/ 1884783 w 8248261"/>
              <a:gd name="connsiteY23" fmla="*/ 55983 h 2780522"/>
              <a:gd name="connsiteX24" fmla="*/ 1922106 w 8248261"/>
              <a:gd name="connsiteY24" fmla="*/ 46653 h 2780522"/>
              <a:gd name="connsiteX25" fmla="*/ 1987420 w 8248261"/>
              <a:gd name="connsiteY25" fmla="*/ 27991 h 2780522"/>
              <a:gd name="connsiteX26" fmla="*/ 2043404 w 8248261"/>
              <a:gd name="connsiteY26" fmla="*/ 18661 h 2780522"/>
              <a:gd name="connsiteX27" fmla="*/ 2090057 w 8248261"/>
              <a:gd name="connsiteY27" fmla="*/ 9330 h 2780522"/>
              <a:gd name="connsiteX28" fmla="*/ 2192694 w 8248261"/>
              <a:gd name="connsiteY28" fmla="*/ 0 h 2780522"/>
              <a:gd name="connsiteX29" fmla="*/ 2481943 w 8248261"/>
              <a:gd name="connsiteY29" fmla="*/ 9330 h 2780522"/>
              <a:gd name="connsiteX30" fmla="*/ 2556587 w 8248261"/>
              <a:gd name="connsiteY30" fmla="*/ 27991 h 2780522"/>
              <a:gd name="connsiteX31" fmla="*/ 2631232 w 8248261"/>
              <a:gd name="connsiteY31" fmla="*/ 93306 h 2780522"/>
              <a:gd name="connsiteX32" fmla="*/ 2696547 w 8248261"/>
              <a:gd name="connsiteY32" fmla="*/ 130628 h 2780522"/>
              <a:gd name="connsiteX33" fmla="*/ 2761861 w 8248261"/>
              <a:gd name="connsiteY33" fmla="*/ 177281 h 2780522"/>
              <a:gd name="connsiteX34" fmla="*/ 2808514 w 8248261"/>
              <a:gd name="connsiteY34" fmla="*/ 223934 h 2780522"/>
              <a:gd name="connsiteX35" fmla="*/ 2864498 w 8248261"/>
              <a:gd name="connsiteY35" fmla="*/ 279918 h 2780522"/>
              <a:gd name="connsiteX36" fmla="*/ 2892490 w 8248261"/>
              <a:gd name="connsiteY36" fmla="*/ 307910 h 2780522"/>
              <a:gd name="connsiteX37" fmla="*/ 2976465 w 8248261"/>
              <a:gd name="connsiteY37" fmla="*/ 373224 h 2780522"/>
              <a:gd name="connsiteX38" fmla="*/ 3079102 w 8248261"/>
              <a:gd name="connsiteY38" fmla="*/ 485191 h 2780522"/>
              <a:gd name="connsiteX39" fmla="*/ 3116424 w 8248261"/>
              <a:gd name="connsiteY39" fmla="*/ 494522 h 2780522"/>
              <a:gd name="connsiteX40" fmla="*/ 3153747 w 8248261"/>
              <a:gd name="connsiteY40" fmla="*/ 541175 h 2780522"/>
              <a:gd name="connsiteX41" fmla="*/ 3200400 w 8248261"/>
              <a:gd name="connsiteY41" fmla="*/ 578498 h 2780522"/>
              <a:gd name="connsiteX42" fmla="*/ 3237722 w 8248261"/>
              <a:gd name="connsiteY42" fmla="*/ 625151 h 2780522"/>
              <a:gd name="connsiteX43" fmla="*/ 3293706 w 8248261"/>
              <a:gd name="connsiteY43" fmla="*/ 653142 h 2780522"/>
              <a:gd name="connsiteX44" fmla="*/ 3340359 w 8248261"/>
              <a:gd name="connsiteY44" fmla="*/ 671804 h 2780522"/>
              <a:gd name="connsiteX45" fmla="*/ 3545632 w 8248261"/>
              <a:gd name="connsiteY45" fmla="*/ 690465 h 2780522"/>
              <a:gd name="connsiteX46" fmla="*/ 3610947 w 8248261"/>
              <a:gd name="connsiteY46" fmla="*/ 681134 h 2780522"/>
              <a:gd name="connsiteX47" fmla="*/ 3685592 w 8248261"/>
              <a:gd name="connsiteY47" fmla="*/ 671804 h 2780522"/>
              <a:gd name="connsiteX48" fmla="*/ 3778898 w 8248261"/>
              <a:gd name="connsiteY48" fmla="*/ 615820 h 2780522"/>
              <a:gd name="connsiteX49" fmla="*/ 3928187 w 8248261"/>
              <a:gd name="connsiteY49" fmla="*/ 597159 h 2780522"/>
              <a:gd name="connsiteX50" fmla="*/ 4058816 w 8248261"/>
              <a:gd name="connsiteY50" fmla="*/ 541175 h 2780522"/>
              <a:gd name="connsiteX51" fmla="*/ 4096138 w 8248261"/>
              <a:gd name="connsiteY51" fmla="*/ 531845 h 2780522"/>
              <a:gd name="connsiteX52" fmla="*/ 4133461 w 8248261"/>
              <a:gd name="connsiteY52" fmla="*/ 513183 h 2780522"/>
              <a:gd name="connsiteX53" fmla="*/ 4198775 w 8248261"/>
              <a:gd name="connsiteY53" fmla="*/ 494522 h 2780522"/>
              <a:gd name="connsiteX54" fmla="*/ 4236098 w 8248261"/>
              <a:gd name="connsiteY54" fmla="*/ 475861 h 2780522"/>
              <a:gd name="connsiteX55" fmla="*/ 4292081 w 8248261"/>
              <a:gd name="connsiteY55" fmla="*/ 438538 h 2780522"/>
              <a:gd name="connsiteX56" fmla="*/ 4310743 w 8248261"/>
              <a:gd name="connsiteY56" fmla="*/ 419877 h 2780522"/>
              <a:gd name="connsiteX57" fmla="*/ 4366726 w 8248261"/>
              <a:gd name="connsiteY57" fmla="*/ 410547 h 2780522"/>
              <a:gd name="connsiteX58" fmla="*/ 4488024 w 8248261"/>
              <a:gd name="connsiteY58" fmla="*/ 391885 h 2780522"/>
              <a:gd name="connsiteX59" fmla="*/ 4553338 w 8248261"/>
              <a:gd name="connsiteY59" fmla="*/ 363894 h 2780522"/>
              <a:gd name="connsiteX60" fmla="*/ 4581330 w 8248261"/>
              <a:gd name="connsiteY60" fmla="*/ 345232 h 2780522"/>
              <a:gd name="connsiteX61" fmla="*/ 4627983 w 8248261"/>
              <a:gd name="connsiteY61" fmla="*/ 326571 h 2780522"/>
              <a:gd name="connsiteX62" fmla="*/ 4702628 w 8248261"/>
              <a:gd name="connsiteY62" fmla="*/ 289249 h 2780522"/>
              <a:gd name="connsiteX63" fmla="*/ 5103845 w 8248261"/>
              <a:gd name="connsiteY63" fmla="*/ 261257 h 2780522"/>
              <a:gd name="connsiteX64" fmla="*/ 5393094 w 8248261"/>
              <a:gd name="connsiteY64" fmla="*/ 279918 h 2780522"/>
              <a:gd name="connsiteX65" fmla="*/ 5421085 w 8248261"/>
              <a:gd name="connsiteY65" fmla="*/ 298579 h 2780522"/>
              <a:gd name="connsiteX66" fmla="*/ 5467738 w 8248261"/>
              <a:gd name="connsiteY66" fmla="*/ 317240 h 2780522"/>
              <a:gd name="connsiteX67" fmla="*/ 5589036 w 8248261"/>
              <a:gd name="connsiteY67" fmla="*/ 401216 h 2780522"/>
              <a:gd name="connsiteX68" fmla="*/ 5654351 w 8248261"/>
              <a:gd name="connsiteY68" fmla="*/ 419877 h 2780522"/>
              <a:gd name="connsiteX69" fmla="*/ 5710334 w 8248261"/>
              <a:gd name="connsiteY69" fmla="*/ 466530 h 2780522"/>
              <a:gd name="connsiteX70" fmla="*/ 5738326 w 8248261"/>
              <a:gd name="connsiteY70" fmla="*/ 485191 h 2780522"/>
              <a:gd name="connsiteX71" fmla="*/ 5775649 w 8248261"/>
              <a:gd name="connsiteY71" fmla="*/ 513183 h 2780522"/>
              <a:gd name="connsiteX72" fmla="*/ 5822302 w 8248261"/>
              <a:gd name="connsiteY72" fmla="*/ 559836 h 2780522"/>
              <a:gd name="connsiteX73" fmla="*/ 5840963 w 8248261"/>
              <a:gd name="connsiteY73" fmla="*/ 597159 h 2780522"/>
              <a:gd name="connsiteX74" fmla="*/ 5896947 w 8248261"/>
              <a:gd name="connsiteY74" fmla="*/ 625151 h 2780522"/>
              <a:gd name="connsiteX75" fmla="*/ 5990253 w 8248261"/>
              <a:gd name="connsiteY75" fmla="*/ 671804 h 2780522"/>
              <a:gd name="connsiteX76" fmla="*/ 6111551 w 8248261"/>
              <a:gd name="connsiteY76" fmla="*/ 690465 h 2780522"/>
              <a:gd name="connsiteX77" fmla="*/ 6176865 w 8248261"/>
              <a:gd name="connsiteY77" fmla="*/ 699796 h 2780522"/>
              <a:gd name="connsiteX78" fmla="*/ 6456783 w 8248261"/>
              <a:gd name="connsiteY78" fmla="*/ 718457 h 2780522"/>
              <a:gd name="connsiteX79" fmla="*/ 6997959 w 8248261"/>
              <a:gd name="connsiteY79" fmla="*/ 709126 h 2780522"/>
              <a:gd name="connsiteX80" fmla="*/ 7119257 w 8248261"/>
              <a:gd name="connsiteY80" fmla="*/ 709126 h 2780522"/>
              <a:gd name="connsiteX81" fmla="*/ 7156579 w 8248261"/>
              <a:gd name="connsiteY81" fmla="*/ 727787 h 2780522"/>
              <a:gd name="connsiteX82" fmla="*/ 7203232 w 8248261"/>
              <a:gd name="connsiteY82" fmla="*/ 746449 h 2780522"/>
              <a:gd name="connsiteX83" fmla="*/ 7221894 w 8248261"/>
              <a:gd name="connsiteY83" fmla="*/ 765110 h 2780522"/>
              <a:gd name="connsiteX84" fmla="*/ 7268547 w 8248261"/>
              <a:gd name="connsiteY84" fmla="*/ 802432 h 2780522"/>
              <a:gd name="connsiteX85" fmla="*/ 7296538 w 8248261"/>
              <a:gd name="connsiteY85" fmla="*/ 849085 h 2780522"/>
              <a:gd name="connsiteX86" fmla="*/ 7371183 w 8248261"/>
              <a:gd name="connsiteY86" fmla="*/ 933061 h 2780522"/>
              <a:gd name="connsiteX87" fmla="*/ 7380514 w 8248261"/>
              <a:gd name="connsiteY87" fmla="*/ 961053 h 2780522"/>
              <a:gd name="connsiteX88" fmla="*/ 7399175 w 8248261"/>
              <a:gd name="connsiteY88" fmla="*/ 998375 h 2780522"/>
              <a:gd name="connsiteX89" fmla="*/ 7417836 w 8248261"/>
              <a:gd name="connsiteY89" fmla="*/ 1054359 h 2780522"/>
              <a:gd name="connsiteX90" fmla="*/ 7445828 w 8248261"/>
              <a:gd name="connsiteY90" fmla="*/ 1073020 h 2780522"/>
              <a:gd name="connsiteX91" fmla="*/ 7501812 w 8248261"/>
              <a:gd name="connsiteY91" fmla="*/ 1184987 h 2780522"/>
              <a:gd name="connsiteX92" fmla="*/ 7539134 w 8248261"/>
              <a:gd name="connsiteY92" fmla="*/ 1250302 h 2780522"/>
              <a:gd name="connsiteX93" fmla="*/ 7567126 w 8248261"/>
              <a:gd name="connsiteY93" fmla="*/ 1268963 h 2780522"/>
              <a:gd name="connsiteX94" fmla="*/ 7604449 w 8248261"/>
              <a:gd name="connsiteY94" fmla="*/ 1315616 h 2780522"/>
              <a:gd name="connsiteX95" fmla="*/ 7632441 w 8248261"/>
              <a:gd name="connsiteY95" fmla="*/ 1324947 h 2780522"/>
              <a:gd name="connsiteX96" fmla="*/ 7884367 w 8248261"/>
              <a:gd name="connsiteY96" fmla="*/ 1306285 h 2780522"/>
              <a:gd name="connsiteX97" fmla="*/ 7940351 w 8248261"/>
              <a:gd name="connsiteY97" fmla="*/ 1296955 h 2780522"/>
              <a:gd name="connsiteX98" fmla="*/ 8145624 w 8248261"/>
              <a:gd name="connsiteY98" fmla="*/ 1362269 h 2780522"/>
              <a:gd name="connsiteX99" fmla="*/ 8154955 w 8248261"/>
              <a:gd name="connsiteY99" fmla="*/ 1390261 h 2780522"/>
              <a:gd name="connsiteX100" fmla="*/ 8173616 w 8248261"/>
              <a:gd name="connsiteY100" fmla="*/ 1558212 h 2780522"/>
              <a:gd name="connsiteX101" fmla="*/ 8182947 w 8248261"/>
              <a:gd name="connsiteY101" fmla="*/ 1586204 h 2780522"/>
              <a:gd name="connsiteX102" fmla="*/ 8201608 w 8248261"/>
              <a:gd name="connsiteY102" fmla="*/ 1670179 h 2780522"/>
              <a:gd name="connsiteX103" fmla="*/ 8210938 w 8248261"/>
              <a:gd name="connsiteY103" fmla="*/ 1707502 h 2780522"/>
              <a:gd name="connsiteX104" fmla="*/ 8229600 w 8248261"/>
              <a:gd name="connsiteY104" fmla="*/ 2006081 h 2780522"/>
              <a:gd name="connsiteX105" fmla="*/ 8248261 w 8248261"/>
              <a:gd name="connsiteY105" fmla="*/ 2090057 h 2780522"/>
              <a:gd name="connsiteX106" fmla="*/ 8238930 w 8248261"/>
              <a:gd name="connsiteY106" fmla="*/ 2118049 h 2780522"/>
              <a:gd name="connsiteX107" fmla="*/ 8201608 w 8248261"/>
              <a:gd name="connsiteY107" fmla="*/ 2146040 h 2780522"/>
              <a:gd name="connsiteX108" fmla="*/ 8145624 w 8248261"/>
              <a:gd name="connsiteY108" fmla="*/ 2183363 h 2780522"/>
              <a:gd name="connsiteX109" fmla="*/ 8080310 w 8248261"/>
              <a:gd name="connsiteY109" fmla="*/ 2239347 h 2780522"/>
              <a:gd name="connsiteX110" fmla="*/ 8052318 w 8248261"/>
              <a:gd name="connsiteY110" fmla="*/ 2258008 h 2780522"/>
              <a:gd name="connsiteX111" fmla="*/ 7996334 w 8248261"/>
              <a:gd name="connsiteY111" fmla="*/ 2323322 h 2780522"/>
              <a:gd name="connsiteX112" fmla="*/ 7921690 w 8248261"/>
              <a:gd name="connsiteY112" fmla="*/ 2388636 h 2780522"/>
              <a:gd name="connsiteX113" fmla="*/ 7875036 w 8248261"/>
              <a:gd name="connsiteY113" fmla="*/ 2425959 h 2780522"/>
              <a:gd name="connsiteX114" fmla="*/ 7828383 w 8248261"/>
              <a:gd name="connsiteY114" fmla="*/ 2491273 h 2780522"/>
              <a:gd name="connsiteX115" fmla="*/ 7800392 w 8248261"/>
              <a:gd name="connsiteY115" fmla="*/ 2519265 h 2780522"/>
              <a:gd name="connsiteX116" fmla="*/ 7781730 w 8248261"/>
              <a:gd name="connsiteY116" fmla="*/ 2556587 h 2780522"/>
              <a:gd name="connsiteX117" fmla="*/ 7763069 w 8248261"/>
              <a:gd name="connsiteY117" fmla="*/ 2575249 h 2780522"/>
              <a:gd name="connsiteX118" fmla="*/ 7735077 w 8248261"/>
              <a:gd name="connsiteY118" fmla="*/ 2612571 h 2780522"/>
              <a:gd name="connsiteX119" fmla="*/ 7707085 w 8248261"/>
              <a:gd name="connsiteY119" fmla="*/ 2640563 h 2780522"/>
              <a:gd name="connsiteX120" fmla="*/ 7660432 w 8248261"/>
              <a:gd name="connsiteY120" fmla="*/ 2705877 h 2780522"/>
              <a:gd name="connsiteX121" fmla="*/ 7632441 w 8248261"/>
              <a:gd name="connsiteY121" fmla="*/ 2724538 h 2780522"/>
              <a:gd name="connsiteX122" fmla="*/ 7613779 w 8248261"/>
              <a:gd name="connsiteY122" fmla="*/ 2752530 h 2780522"/>
              <a:gd name="connsiteX123" fmla="*/ 7585787 w 8248261"/>
              <a:gd name="connsiteY123" fmla="*/ 2761861 h 2780522"/>
              <a:gd name="connsiteX124" fmla="*/ 7557796 w 8248261"/>
              <a:gd name="connsiteY124" fmla="*/ 2780522 h 2780522"/>
              <a:gd name="connsiteX125" fmla="*/ 6932645 w 8248261"/>
              <a:gd name="connsiteY125" fmla="*/ 2761861 h 2780522"/>
              <a:gd name="connsiteX126" fmla="*/ 6904653 w 8248261"/>
              <a:gd name="connsiteY126" fmla="*/ 2743200 h 2780522"/>
              <a:gd name="connsiteX127" fmla="*/ 6811347 w 8248261"/>
              <a:gd name="connsiteY127" fmla="*/ 2696547 h 2780522"/>
              <a:gd name="connsiteX128" fmla="*/ 6736702 w 8248261"/>
              <a:gd name="connsiteY128" fmla="*/ 2668555 h 2780522"/>
              <a:gd name="connsiteX129" fmla="*/ 6699379 w 8248261"/>
              <a:gd name="connsiteY129" fmla="*/ 2649894 h 2780522"/>
              <a:gd name="connsiteX130" fmla="*/ 6662057 w 8248261"/>
              <a:gd name="connsiteY130" fmla="*/ 2621902 h 2780522"/>
              <a:gd name="connsiteX131" fmla="*/ 6540759 w 8248261"/>
              <a:gd name="connsiteY131" fmla="*/ 2519265 h 2780522"/>
              <a:gd name="connsiteX132" fmla="*/ 6512767 w 8248261"/>
              <a:gd name="connsiteY132" fmla="*/ 2509934 h 2780522"/>
              <a:gd name="connsiteX133" fmla="*/ 6447453 w 8248261"/>
              <a:gd name="connsiteY133" fmla="*/ 2453951 h 2780522"/>
              <a:gd name="connsiteX134" fmla="*/ 6410130 w 8248261"/>
              <a:gd name="connsiteY134" fmla="*/ 2425959 h 2780522"/>
              <a:gd name="connsiteX135" fmla="*/ 6363477 w 8248261"/>
              <a:gd name="connsiteY135" fmla="*/ 2379306 h 2780522"/>
              <a:gd name="connsiteX136" fmla="*/ 6326155 w 8248261"/>
              <a:gd name="connsiteY136" fmla="*/ 2323322 h 2780522"/>
              <a:gd name="connsiteX137" fmla="*/ 6307494 w 8248261"/>
              <a:gd name="connsiteY137" fmla="*/ 2295330 h 2780522"/>
              <a:gd name="connsiteX138" fmla="*/ 6260841 w 8248261"/>
              <a:gd name="connsiteY138" fmla="*/ 2248677 h 2780522"/>
              <a:gd name="connsiteX139" fmla="*/ 6242179 w 8248261"/>
              <a:gd name="connsiteY139" fmla="*/ 2230016 h 2780522"/>
              <a:gd name="connsiteX140" fmla="*/ 6223518 w 8248261"/>
              <a:gd name="connsiteY140" fmla="*/ 2202024 h 2780522"/>
              <a:gd name="connsiteX141" fmla="*/ 6204857 w 8248261"/>
              <a:gd name="connsiteY141" fmla="*/ 2164702 h 2780522"/>
              <a:gd name="connsiteX142" fmla="*/ 6186196 w 8248261"/>
              <a:gd name="connsiteY142" fmla="*/ 2146040 h 2780522"/>
              <a:gd name="connsiteX143" fmla="*/ 6139543 w 8248261"/>
              <a:gd name="connsiteY143" fmla="*/ 2062065 h 2780522"/>
              <a:gd name="connsiteX144" fmla="*/ 6074228 w 8248261"/>
              <a:gd name="connsiteY144" fmla="*/ 2006081 h 2780522"/>
              <a:gd name="connsiteX145" fmla="*/ 6046236 w 8248261"/>
              <a:gd name="connsiteY145" fmla="*/ 1978089 h 2780522"/>
              <a:gd name="connsiteX146" fmla="*/ 5943600 w 8248261"/>
              <a:gd name="connsiteY146" fmla="*/ 1931436 h 2780522"/>
              <a:gd name="connsiteX147" fmla="*/ 5840963 w 8248261"/>
              <a:gd name="connsiteY147" fmla="*/ 1922106 h 2780522"/>
              <a:gd name="connsiteX148" fmla="*/ 5701004 w 8248261"/>
              <a:gd name="connsiteY148" fmla="*/ 1894114 h 2780522"/>
              <a:gd name="connsiteX149" fmla="*/ 5383763 w 8248261"/>
              <a:gd name="connsiteY149" fmla="*/ 1875453 h 2780522"/>
              <a:gd name="connsiteX150" fmla="*/ 4758612 w 8248261"/>
              <a:gd name="connsiteY150" fmla="*/ 1884783 h 2780522"/>
              <a:gd name="connsiteX151" fmla="*/ 4599992 w 8248261"/>
              <a:gd name="connsiteY151" fmla="*/ 1894114 h 2780522"/>
              <a:gd name="connsiteX152" fmla="*/ 3601616 w 8248261"/>
              <a:gd name="connsiteY152" fmla="*/ 1875453 h 2780522"/>
              <a:gd name="connsiteX153" fmla="*/ 2211355 w 8248261"/>
              <a:gd name="connsiteY153" fmla="*/ 1894114 h 2780522"/>
              <a:gd name="connsiteX154" fmla="*/ 2015412 w 8248261"/>
              <a:gd name="connsiteY154" fmla="*/ 1922106 h 2780522"/>
              <a:gd name="connsiteX155" fmla="*/ 1884783 w 8248261"/>
              <a:gd name="connsiteY155" fmla="*/ 1931436 h 2780522"/>
              <a:gd name="connsiteX156" fmla="*/ 1520890 w 8248261"/>
              <a:gd name="connsiteY156" fmla="*/ 1950098 h 2780522"/>
              <a:gd name="connsiteX157" fmla="*/ 1455575 w 8248261"/>
              <a:gd name="connsiteY157" fmla="*/ 1959428 h 2780522"/>
              <a:gd name="connsiteX158" fmla="*/ 1371600 w 8248261"/>
              <a:gd name="connsiteY158" fmla="*/ 1968759 h 2780522"/>
              <a:gd name="connsiteX159" fmla="*/ 1324947 w 8248261"/>
              <a:gd name="connsiteY159" fmla="*/ 1978089 h 2780522"/>
              <a:gd name="connsiteX160" fmla="*/ 1026367 w 8248261"/>
              <a:gd name="connsiteY160" fmla="*/ 1996751 h 2780522"/>
              <a:gd name="connsiteX161" fmla="*/ 951722 w 8248261"/>
              <a:gd name="connsiteY161" fmla="*/ 2006081 h 2780522"/>
              <a:gd name="connsiteX162" fmla="*/ 662473 w 8248261"/>
              <a:gd name="connsiteY162" fmla="*/ 2052734 h 2780522"/>
              <a:gd name="connsiteX163" fmla="*/ 373224 w 8248261"/>
              <a:gd name="connsiteY163" fmla="*/ 2071396 h 2780522"/>
              <a:gd name="connsiteX164" fmla="*/ 74645 w 8248261"/>
              <a:gd name="connsiteY164" fmla="*/ 2034073 h 2780522"/>
              <a:gd name="connsiteX165" fmla="*/ 46653 w 8248261"/>
              <a:gd name="connsiteY165" fmla="*/ 1996751 h 2780522"/>
              <a:gd name="connsiteX166" fmla="*/ 9330 w 8248261"/>
              <a:gd name="connsiteY166" fmla="*/ 1950098 h 2780522"/>
              <a:gd name="connsiteX167" fmla="*/ 0 w 8248261"/>
              <a:gd name="connsiteY167" fmla="*/ 1912775 h 2780522"/>
              <a:gd name="connsiteX168" fmla="*/ 9330 w 8248261"/>
              <a:gd name="connsiteY168" fmla="*/ 1716832 h 2780522"/>
              <a:gd name="connsiteX169" fmla="*/ 18661 w 8248261"/>
              <a:gd name="connsiteY169" fmla="*/ 1688840 h 2780522"/>
              <a:gd name="connsiteX170" fmla="*/ 27992 w 8248261"/>
              <a:gd name="connsiteY170" fmla="*/ 1567542 h 2780522"/>
              <a:gd name="connsiteX171" fmla="*/ 37322 w 8248261"/>
              <a:gd name="connsiteY171" fmla="*/ 1511559 h 2780522"/>
              <a:gd name="connsiteX172" fmla="*/ 55983 w 8248261"/>
              <a:gd name="connsiteY172" fmla="*/ 1408922 h 2780522"/>
              <a:gd name="connsiteX173" fmla="*/ 65314 w 8248261"/>
              <a:gd name="connsiteY173" fmla="*/ 1380930 h 2780522"/>
              <a:gd name="connsiteX174" fmla="*/ 83975 w 8248261"/>
              <a:gd name="connsiteY174" fmla="*/ 1352938 h 2780522"/>
              <a:gd name="connsiteX175" fmla="*/ 102636 w 8248261"/>
              <a:gd name="connsiteY175" fmla="*/ 1166326 h 2780522"/>
              <a:gd name="connsiteX176" fmla="*/ 111967 w 8248261"/>
              <a:gd name="connsiteY176" fmla="*/ 933061 h 2780522"/>
              <a:gd name="connsiteX177" fmla="*/ 130628 w 8248261"/>
              <a:gd name="connsiteY177" fmla="*/ 830424 h 2780522"/>
              <a:gd name="connsiteX178" fmla="*/ 149290 w 8248261"/>
              <a:gd name="connsiteY178" fmla="*/ 811763 h 2780522"/>
              <a:gd name="connsiteX179" fmla="*/ 205273 w 8248261"/>
              <a:gd name="connsiteY179" fmla="*/ 793102 h 2780522"/>
              <a:gd name="connsiteX180" fmla="*/ 307910 w 8248261"/>
              <a:gd name="connsiteY180" fmla="*/ 774440 h 2780522"/>
              <a:gd name="connsiteX181" fmla="*/ 345232 w 8248261"/>
              <a:gd name="connsiteY181" fmla="*/ 755779 h 2780522"/>
              <a:gd name="connsiteX182" fmla="*/ 363894 w 8248261"/>
              <a:gd name="connsiteY182" fmla="*/ 737118 h 2780522"/>
              <a:gd name="connsiteX183" fmla="*/ 401216 w 8248261"/>
              <a:gd name="connsiteY183" fmla="*/ 727787 h 2780522"/>
              <a:gd name="connsiteX184" fmla="*/ 429208 w 8248261"/>
              <a:gd name="connsiteY184" fmla="*/ 718457 h 2780522"/>
              <a:gd name="connsiteX185" fmla="*/ 457200 w 8248261"/>
              <a:gd name="connsiteY185" fmla="*/ 699796 h 2780522"/>
              <a:gd name="connsiteX186" fmla="*/ 475861 w 8248261"/>
              <a:gd name="connsiteY186" fmla="*/ 681134 h 2780522"/>
              <a:gd name="connsiteX187" fmla="*/ 513183 w 8248261"/>
              <a:gd name="connsiteY187" fmla="*/ 671804 h 2780522"/>
              <a:gd name="connsiteX188" fmla="*/ 587828 w 8248261"/>
              <a:gd name="connsiteY188" fmla="*/ 615820 h 2780522"/>
              <a:gd name="connsiteX189" fmla="*/ 615820 w 8248261"/>
              <a:gd name="connsiteY189" fmla="*/ 606489 h 2780522"/>
              <a:gd name="connsiteX190" fmla="*/ 671804 w 8248261"/>
              <a:gd name="connsiteY190" fmla="*/ 569167 h 2780522"/>
              <a:gd name="connsiteX191" fmla="*/ 671804 w 8248261"/>
              <a:gd name="connsiteY191" fmla="*/ 531845 h 2780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8248261" h="2780522">
                <a:moveTo>
                  <a:pt x="671804" y="531845"/>
                </a:moveTo>
                <a:lnTo>
                  <a:pt x="671804" y="531845"/>
                </a:lnTo>
                <a:cubicBezTo>
                  <a:pt x="699796" y="525624"/>
                  <a:pt x="728576" y="522251"/>
                  <a:pt x="755779" y="513183"/>
                </a:cubicBezTo>
                <a:cubicBezTo>
                  <a:pt x="766418" y="509637"/>
                  <a:pt x="773741" y="499537"/>
                  <a:pt x="783771" y="494522"/>
                </a:cubicBezTo>
                <a:cubicBezTo>
                  <a:pt x="792568" y="490123"/>
                  <a:pt x="802723" y="489065"/>
                  <a:pt x="811763" y="485191"/>
                </a:cubicBezTo>
                <a:cubicBezTo>
                  <a:pt x="824547" y="479712"/>
                  <a:pt x="837009" y="473431"/>
                  <a:pt x="849085" y="466530"/>
                </a:cubicBezTo>
                <a:cubicBezTo>
                  <a:pt x="871077" y="453963"/>
                  <a:pt x="894371" y="434183"/>
                  <a:pt x="914400" y="419877"/>
                </a:cubicBezTo>
                <a:cubicBezTo>
                  <a:pt x="923525" y="413359"/>
                  <a:pt x="932362" y="406231"/>
                  <a:pt x="942392" y="401216"/>
                </a:cubicBezTo>
                <a:cubicBezTo>
                  <a:pt x="951189" y="396818"/>
                  <a:pt x="961786" y="396661"/>
                  <a:pt x="970383" y="391885"/>
                </a:cubicBezTo>
                <a:cubicBezTo>
                  <a:pt x="989989" y="380993"/>
                  <a:pt x="1005090" y="361656"/>
                  <a:pt x="1026367" y="354563"/>
                </a:cubicBezTo>
                <a:cubicBezTo>
                  <a:pt x="1035698" y="351453"/>
                  <a:pt x="1045562" y="349631"/>
                  <a:pt x="1054359" y="345232"/>
                </a:cubicBezTo>
                <a:cubicBezTo>
                  <a:pt x="1064389" y="340217"/>
                  <a:pt x="1072614" y="332135"/>
                  <a:pt x="1082351" y="326571"/>
                </a:cubicBezTo>
                <a:cubicBezTo>
                  <a:pt x="1120794" y="304604"/>
                  <a:pt x="1129774" y="304543"/>
                  <a:pt x="1175657" y="289249"/>
                </a:cubicBezTo>
                <a:lnTo>
                  <a:pt x="1231641" y="270587"/>
                </a:lnTo>
                <a:lnTo>
                  <a:pt x="1259632" y="261257"/>
                </a:lnTo>
                <a:cubicBezTo>
                  <a:pt x="1268963" y="255037"/>
                  <a:pt x="1278867" y="249601"/>
                  <a:pt x="1287624" y="242596"/>
                </a:cubicBezTo>
                <a:cubicBezTo>
                  <a:pt x="1294493" y="237100"/>
                  <a:pt x="1298417" y="227868"/>
                  <a:pt x="1306285" y="223934"/>
                </a:cubicBezTo>
                <a:cubicBezTo>
                  <a:pt x="1317755" y="218199"/>
                  <a:pt x="1331325" y="218289"/>
                  <a:pt x="1343608" y="214604"/>
                </a:cubicBezTo>
                <a:cubicBezTo>
                  <a:pt x="1362449" y="208952"/>
                  <a:pt x="1381998" y="204739"/>
                  <a:pt x="1399592" y="195942"/>
                </a:cubicBezTo>
                <a:cubicBezTo>
                  <a:pt x="1432769" y="179354"/>
                  <a:pt x="1454463" y="166307"/>
                  <a:pt x="1492898" y="158620"/>
                </a:cubicBezTo>
                <a:cubicBezTo>
                  <a:pt x="1539551" y="149289"/>
                  <a:pt x="1587721" y="145673"/>
                  <a:pt x="1632857" y="130628"/>
                </a:cubicBezTo>
                <a:cubicBezTo>
                  <a:pt x="1651518" y="124408"/>
                  <a:pt x="1669758" y="116738"/>
                  <a:pt x="1688841" y="111967"/>
                </a:cubicBezTo>
                <a:cubicBezTo>
                  <a:pt x="1719612" y="104274"/>
                  <a:pt x="1782147" y="93306"/>
                  <a:pt x="1782147" y="93306"/>
                </a:cubicBezTo>
                <a:cubicBezTo>
                  <a:pt x="1813053" y="80944"/>
                  <a:pt x="1852854" y="63965"/>
                  <a:pt x="1884783" y="55983"/>
                </a:cubicBezTo>
                <a:cubicBezTo>
                  <a:pt x="1897224" y="52873"/>
                  <a:pt x="1909776" y="50176"/>
                  <a:pt x="1922106" y="46653"/>
                </a:cubicBezTo>
                <a:cubicBezTo>
                  <a:pt x="1963608" y="34795"/>
                  <a:pt x="1938803" y="37714"/>
                  <a:pt x="1987420" y="27991"/>
                </a:cubicBezTo>
                <a:cubicBezTo>
                  <a:pt x="2005971" y="24281"/>
                  <a:pt x="2024790" y="22045"/>
                  <a:pt x="2043404" y="18661"/>
                </a:cubicBezTo>
                <a:cubicBezTo>
                  <a:pt x="2059007" y="15824"/>
                  <a:pt x="2074320" y="11297"/>
                  <a:pt x="2090057" y="9330"/>
                </a:cubicBezTo>
                <a:cubicBezTo>
                  <a:pt x="2124145" y="5069"/>
                  <a:pt x="2158482" y="3110"/>
                  <a:pt x="2192694" y="0"/>
                </a:cubicBezTo>
                <a:cubicBezTo>
                  <a:pt x="2289110" y="3110"/>
                  <a:pt x="2385761" y="1932"/>
                  <a:pt x="2481943" y="9330"/>
                </a:cubicBezTo>
                <a:cubicBezTo>
                  <a:pt x="2507515" y="11297"/>
                  <a:pt x="2556587" y="27991"/>
                  <a:pt x="2556587" y="27991"/>
                </a:cubicBezTo>
                <a:cubicBezTo>
                  <a:pt x="2590992" y="62396"/>
                  <a:pt x="2595230" y="72734"/>
                  <a:pt x="2631232" y="93306"/>
                </a:cubicBezTo>
                <a:cubicBezTo>
                  <a:pt x="2660269" y="109898"/>
                  <a:pt x="2671749" y="109963"/>
                  <a:pt x="2696547" y="130628"/>
                </a:cubicBezTo>
                <a:cubicBezTo>
                  <a:pt x="2753288" y="177913"/>
                  <a:pt x="2692797" y="142750"/>
                  <a:pt x="2761861" y="177281"/>
                </a:cubicBezTo>
                <a:cubicBezTo>
                  <a:pt x="2800314" y="234962"/>
                  <a:pt x="2757620" y="178695"/>
                  <a:pt x="2808514" y="223934"/>
                </a:cubicBezTo>
                <a:cubicBezTo>
                  <a:pt x="2828239" y="241467"/>
                  <a:pt x="2845837" y="261257"/>
                  <a:pt x="2864498" y="279918"/>
                </a:cubicBezTo>
                <a:cubicBezTo>
                  <a:pt x="2873829" y="289249"/>
                  <a:pt x="2881175" y="301121"/>
                  <a:pt x="2892490" y="307910"/>
                </a:cubicBezTo>
                <a:cubicBezTo>
                  <a:pt x="2940626" y="336792"/>
                  <a:pt x="2939516" y="330996"/>
                  <a:pt x="2976465" y="373224"/>
                </a:cubicBezTo>
                <a:cubicBezTo>
                  <a:pt x="3004253" y="404982"/>
                  <a:pt x="3041693" y="475838"/>
                  <a:pt x="3079102" y="485191"/>
                </a:cubicBezTo>
                <a:lnTo>
                  <a:pt x="3116424" y="494522"/>
                </a:lnTo>
                <a:cubicBezTo>
                  <a:pt x="3135777" y="571931"/>
                  <a:pt x="3107732" y="504364"/>
                  <a:pt x="3153747" y="541175"/>
                </a:cubicBezTo>
                <a:cubicBezTo>
                  <a:pt x="3214042" y="589411"/>
                  <a:pt x="3130039" y="555043"/>
                  <a:pt x="3200400" y="578498"/>
                </a:cubicBezTo>
                <a:cubicBezTo>
                  <a:pt x="3214254" y="599279"/>
                  <a:pt x="3218731" y="609958"/>
                  <a:pt x="3237722" y="625151"/>
                </a:cubicBezTo>
                <a:cubicBezTo>
                  <a:pt x="3266867" y="648468"/>
                  <a:pt x="3261241" y="640968"/>
                  <a:pt x="3293706" y="653142"/>
                </a:cubicBezTo>
                <a:cubicBezTo>
                  <a:pt x="3309389" y="659023"/>
                  <a:pt x="3324469" y="666507"/>
                  <a:pt x="3340359" y="671804"/>
                </a:cubicBezTo>
                <a:cubicBezTo>
                  <a:pt x="3404556" y="693203"/>
                  <a:pt x="3485211" y="687108"/>
                  <a:pt x="3545632" y="690465"/>
                </a:cubicBezTo>
                <a:lnTo>
                  <a:pt x="3610947" y="681134"/>
                </a:lnTo>
                <a:cubicBezTo>
                  <a:pt x="3635802" y="677820"/>
                  <a:pt x="3662222" y="680892"/>
                  <a:pt x="3685592" y="671804"/>
                </a:cubicBezTo>
                <a:cubicBezTo>
                  <a:pt x="3719397" y="658658"/>
                  <a:pt x="3744231" y="626487"/>
                  <a:pt x="3778898" y="615820"/>
                </a:cubicBezTo>
                <a:cubicBezTo>
                  <a:pt x="3826831" y="601071"/>
                  <a:pt x="3878424" y="603379"/>
                  <a:pt x="3928187" y="597159"/>
                </a:cubicBezTo>
                <a:cubicBezTo>
                  <a:pt x="3945068" y="589656"/>
                  <a:pt x="4028776" y="551188"/>
                  <a:pt x="4058816" y="541175"/>
                </a:cubicBezTo>
                <a:cubicBezTo>
                  <a:pt x="4070981" y="537120"/>
                  <a:pt x="4083697" y="534955"/>
                  <a:pt x="4096138" y="531845"/>
                </a:cubicBezTo>
                <a:cubicBezTo>
                  <a:pt x="4108579" y="525624"/>
                  <a:pt x="4120437" y="518067"/>
                  <a:pt x="4133461" y="513183"/>
                </a:cubicBezTo>
                <a:cubicBezTo>
                  <a:pt x="4196622" y="489498"/>
                  <a:pt x="4146118" y="517089"/>
                  <a:pt x="4198775" y="494522"/>
                </a:cubicBezTo>
                <a:cubicBezTo>
                  <a:pt x="4211560" y="489043"/>
                  <a:pt x="4223657" y="482081"/>
                  <a:pt x="4236098" y="475861"/>
                </a:cubicBezTo>
                <a:cubicBezTo>
                  <a:pt x="4307276" y="404683"/>
                  <a:pt x="4224567" y="479047"/>
                  <a:pt x="4292081" y="438538"/>
                </a:cubicBezTo>
                <a:cubicBezTo>
                  <a:pt x="4299624" y="434012"/>
                  <a:pt x="4302506" y="422966"/>
                  <a:pt x="4310743" y="419877"/>
                </a:cubicBezTo>
                <a:cubicBezTo>
                  <a:pt x="4328457" y="413234"/>
                  <a:pt x="4348028" y="413424"/>
                  <a:pt x="4366726" y="410547"/>
                </a:cubicBezTo>
                <a:cubicBezTo>
                  <a:pt x="4390915" y="406826"/>
                  <a:pt x="4461835" y="397705"/>
                  <a:pt x="4488024" y="391885"/>
                </a:cubicBezTo>
                <a:cubicBezTo>
                  <a:pt x="4509438" y="387126"/>
                  <a:pt x="4535182" y="374269"/>
                  <a:pt x="4553338" y="363894"/>
                </a:cubicBezTo>
                <a:cubicBezTo>
                  <a:pt x="4563075" y="358330"/>
                  <a:pt x="4571300" y="350247"/>
                  <a:pt x="4581330" y="345232"/>
                </a:cubicBezTo>
                <a:cubicBezTo>
                  <a:pt x="4596311" y="337742"/>
                  <a:pt x="4612776" y="333590"/>
                  <a:pt x="4627983" y="326571"/>
                </a:cubicBezTo>
                <a:cubicBezTo>
                  <a:pt x="4653241" y="314914"/>
                  <a:pt x="4675983" y="297243"/>
                  <a:pt x="4702628" y="289249"/>
                </a:cubicBezTo>
                <a:cubicBezTo>
                  <a:pt x="4806610" y="258054"/>
                  <a:pt x="5039732" y="263325"/>
                  <a:pt x="5103845" y="261257"/>
                </a:cubicBezTo>
                <a:cubicBezTo>
                  <a:pt x="5200261" y="267477"/>
                  <a:pt x="5297139" y="268629"/>
                  <a:pt x="5393094" y="279918"/>
                </a:cubicBezTo>
                <a:cubicBezTo>
                  <a:pt x="5404231" y="281228"/>
                  <a:pt x="5411055" y="293564"/>
                  <a:pt x="5421085" y="298579"/>
                </a:cubicBezTo>
                <a:cubicBezTo>
                  <a:pt x="5436066" y="306069"/>
                  <a:pt x="5453446" y="308506"/>
                  <a:pt x="5467738" y="317240"/>
                </a:cubicBezTo>
                <a:cubicBezTo>
                  <a:pt x="5509700" y="342883"/>
                  <a:pt x="5545947" y="377517"/>
                  <a:pt x="5589036" y="401216"/>
                </a:cubicBezTo>
                <a:cubicBezTo>
                  <a:pt x="5608876" y="412128"/>
                  <a:pt x="5632579" y="413657"/>
                  <a:pt x="5654351" y="419877"/>
                </a:cubicBezTo>
                <a:cubicBezTo>
                  <a:pt x="5673012" y="435428"/>
                  <a:pt x="5691160" y="451617"/>
                  <a:pt x="5710334" y="466530"/>
                </a:cubicBezTo>
                <a:cubicBezTo>
                  <a:pt x="5719186" y="473415"/>
                  <a:pt x="5729201" y="478673"/>
                  <a:pt x="5738326" y="485191"/>
                </a:cubicBezTo>
                <a:cubicBezTo>
                  <a:pt x="5750981" y="494230"/>
                  <a:pt x="5763208" y="503852"/>
                  <a:pt x="5775649" y="513183"/>
                </a:cubicBezTo>
                <a:cubicBezTo>
                  <a:pt x="5866880" y="650032"/>
                  <a:pt x="5718629" y="435428"/>
                  <a:pt x="5822302" y="559836"/>
                </a:cubicBezTo>
                <a:cubicBezTo>
                  <a:pt x="5831207" y="570522"/>
                  <a:pt x="5832058" y="586473"/>
                  <a:pt x="5840963" y="597159"/>
                </a:cubicBezTo>
                <a:cubicBezTo>
                  <a:pt x="5860061" y="620077"/>
                  <a:pt x="5873294" y="613325"/>
                  <a:pt x="5896947" y="625151"/>
                </a:cubicBezTo>
                <a:cubicBezTo>
                  <a:pt x="5967064" y="660209"/>
                  <a:pt x="5918356" y="647838"/>
                  <a:pt x="5990253" y="671804"/>
                </a:cubicBezTo>
                <a:cubicBezTo>
                  <a:pt x="6031971" y="685710"/>
                  <a:pt x="6065186" y="684669"/>
                  <a:pt x="6111551" y="690465"/>
                </a:cubicBezTo>
                <a:cubicBezTo>
                  <a:pt x="6133374" y="693193"/>
                  <a:pt x="6154945" y="698019"/>
                  <a:pt x="6176865" y="699796"/>
                </a:cubicBezTo>
                <a:cubicBezTo>
                  <a:pt x="6270072" y="707353"/>
                  <a:pt x="6456783" y="718457"/>
                  <a:pt x="6456783" y="718457"/>
                </a:cubicBezTo>
                <a:lnTo>
                  <a:pt x="6997959" y="709126"/>
                </a:lnTo>
                <a:cubicBezTo>
                  <a:pt x="7145671" y="704437"/>
                  <a:pt x="6907965" y="682716"/>
                  <a:pt x="7119257" y="709126"/>
                </a:cubicBezTo>
                <a:cubicBezTo>
                  <a:pt x="7131698" y="715346"/>
                  <a:pt x="7143869" y="722138"/>
                  <a:pt x="7156579" y="727787"/>
                </a:cubicBezTo>
                <a:cubicBezTo>
                  <a:pt x="7171884" y="734590"/>
                  <a:pt x="7188690" y="738139"/>
                  <a:pt x="7203232" y="746449"/>
                </a:cubicBezTo>
                <a:cubicBezTo>
                  <a:pt x="7210870" y="750814"/>
                  <a:pt x="7215215" y="759385"/>
                  <a:pt x="7221894" y="765110"/>
                </a:cubicBezTo>
                <a:cubicBezTo>
                  <a:pt x="7237015" y="778070"/>
                  <a:pt x="7252996" y="789991"/>
                  <a:pt x="7268547" y="802432"/>
                </a:cubicBezTo>
                <a:cubicBezTo>
                  <a:pt x="7277877" y="817983"/>
                  <a:pt x="7285054" y="835049"/>
                  <a:pt x="7296538" y="849085"/>
                </a:cubicBezTo>
                <a:cubicBezTo>
                  <a:pt x="7328336" y="887950"/>
                  <a:pt x="7351529" y="893754"/>
                  <a:pt x="7371183" y="933061"/>
                </a:cubicBezTo>
                <a:cubicBezTo>
                  <a:pt x="7375582" y="941858"/>
                  <a:pt x="7376640" y="952013"/>
                  <a:pt x="7380514" y="961053"/>
                </a:cubicBezTo>
                <a:cubicBezTo>
                  <a:pt x="7385993" y="973837"/>
                  <a:pt x="7394009" y="985461"/>
                  <a:pt x="7399175" y="998375"/>
                </a:cubicBezTo>
                <a:cubicBezTo>
                  <a:pt x="7406480" y="1016639"/>
                  <a:pt x="7407411" y="1037678"/>
                  <a:pt x="7417836" y="1054359"/>
                </a:cubicBezTo>
                <a:cubicBezTo>
                  <a:pt x="7423779" y="1063868"/>
                  <a:pt x="7436497" y="1066800"/>
                  <a:pt x="7445828" y="1073020"/>
                </a:cubicBezTo>
                <a:cubicBezTo>
                  <a:pt x="7492740" y="1213752"/>
                  <a:pt x="7429455" y="1040270"/>
                  <a:pt x="7501812" y="1184987"/>
                </a:cubicBezTo>
                <a:cubicBezTo>
                  <a:pt x="7509130" y="1199623"/>
                  <a:pt x="7525946" y="1237114"/>
                  <a:pt x="7539134" y="1250302"/>
                </a:cubicBezTo>
                <a:cubicBezTo>
                  <a:pt x="7547063" y="1258231"/>
                  <a:pt x="7557795" y="1262743"/>
                  <a:pt x="7567126" y="1268963"/>
                </a:cubicBezTo>
                <a:cubicBezTo>
                  <a:pt x="7575603" y="1281679"/>
                  <a:pt x="7589674" y="1306751"/>
                  <a:pt x="7604449" y="1315616"/>
                </a:cubicBezTo>
                <a:cubicBezTo>
                  <a:pt x="7612883" y="1320676"/>
                  <a:pt x="7623110" y="1321837"/>
                  <a:pt x="7632441" y="1324947"/>
                </a:cubicBezTo>
                <a:cubicBezTo>
                  <a:pt x="7708860" y="1320171"/>
                  <a:pt x="7805905" y="1315516"/>
                  <a:pt x="7884367" y="1306285"/>
                </a:cubicBezTo>
                <a:cubicBezTo>
                  <a:pt x="7903156" y="1304075"/>
                  <a:pt x="7921690" y="1300065"/>
                  <a:pt x="7940351" y="1296955"/>
                </a:cubicBezTo>
                <a:cubicBezTo>
                  <a:pt x="8178577" y="1308298"/>
                  <a:pt x="8118779" y="1241464"/>
                  <a:pt x="8145624" y="1362269"/>
                </a:cubicBezTo>
                <a:cubicBezTo>
                  <a:pt x="8147758" y="1371870"/>
                  <a:pt x="8151845" y="1380930"/>
                  <a:pt x="8154955" y="1390261"/>
                </a:cubicBezTo>
                <a:cubicBezTo>
                  <a:pt x="8161175" y="1446245"/>
                  <a:pt x="8155803" y="1504775"/>
                  <a:pt x="8173616" y="1558212"/>
                </a:cubicBezTo>
                <a:cubicBezTo>
                  <a:pt x="8176726" y="1567543"/>
                  <a:pt x="8180245" y="1576747"/>
                  <a:pt x="8182947" y="1586204"/>
                </a:cubicBezTo>
                <a:cubicBezTo>
                  <a:pt x="8194319" y="1626007"/>
                  <a:pt x="8191993" y="1626911"/>
                  <a:pt x="8201608" y="1670179"/>
                </a:cubicBezTo>
                <a:cubicBezTo>
                  <a:pt x="8204390" y="1682697"/>
                  <a:pt x="8207828" y="1695061"/>
                  <a:pt x="8210938" y="1707502"/>
                </a:cubicBezTo>
                <a:cubicBezTo>
                  <a:pt x="8217159" y="1807028"/>
                  <a:pt x="8205416" y="1909337"/>
                  <a:pt x="8229600" y="2006081"/>
                </a:cubicBezTo>
                <a:cubicBezTo>
                  <a:pt x="8242776" y="2058790"/>
                  <a:pt x="8236415" y="2030829"/>
                  <a:pt x="8248261" y="2090057"/>
                </a:cubicBezTo>
                <a:cubicBezTo>
                  <a:pt x="8245151" y="2099388"/>
                  <a:pt x="8245227" y="2110493"/>
                  <a:pt x="8238930" y="2118049"/>
                </a:cubicBezTo>
                <a:cubicBezTo>
                  <a:pt x="8228975" y="2129995"/>
                  <a:pt x="8213554" y="2136085"/>
                  <a:pt x="8201608" y="2146040"/>
                </a:cubicBezTo>
                <a:cubicBezTo>
                  <a:pt x="8158861" y="2181663"/>
                  <a:pt x="8213348" y="2149502"/>
                  <a:pt x="8145624" y="2183363"/>
                </a:cubicBezTo>
                <a:cubicBezTo>
                  <a:pt x="8111716" y="2217271"/>
                  <a:pt x="8122202" y="2209424"/>
                  <a:pt x="8080310" y="2239347"/>
                </a:cubicBezTo>
                <a:cubicBezTo>
                  <a:pt x="8071185" y="2245865"/>
                  <a:pt x="8060832" y="2250710"/>
                  <a:pt x="8052318" y="2258008"/>
                </a:cubicBezTo>
                <a:cubicBezTo>
                  <a:pt x="7979942" y="2320044"/>
                  <a:pt x="8042044" y="2269993"/>
                  <a:pt x="7996334" y="2323322"/>
                </a:cubicBezTo>
                <a:cubicBezTo>
                  <a:pt x="7957633" y="2368474"/>
                  <a:pt x="7964587" y="2352888"/>
                  <a:pt x="7921690" y="2388636"/>
                </a:cubicBezTo>
                <a:cubicBezTo>
                  <a:pt x="7868507" y="2432955"/>
                  <a:pt x="7944244" y="2379821"/>
                  <a:pt x="7875036" y="2425959"/>
                </a:cubicBezTo>
                <a:cubicBezTo>
                  <a:pt x="7859485" y="2447730"/>
                  <a:pt x="7845097" y="2470381"/>
                  <a:pt x="7828383" y="2491273"/>
                </a:cubicBezTo>
                <a:cubicBezTo>
                  <a:pt x="7820140" y="2501577"/>
                  <a:pt x="7808062" y="2508528"/>
                  <a:pt x="7800392" y="2519265"/>
                </a:cubicBezTo>
                <a:cubicBezTo>
                  <a:pt x="7792307" y="2530583"/>
                  <a:pt x="7789446" y="2545014"/>
                  <a:pt x="7781730" y="2556587"/>
                </a:cubicBezTo>
                <a:cubicBezTo>
                  <a:pt x="7776850" y="2563907"/>
                  <a:pt x="7768701" y="2568491"/>
                  <a:pt x="7763069" y="2575249"/>
                </a:cubicBezTo>
                <a:cubicBezTo>
                  <a:pt x="7753114" y="2587196"/>
                  <a:pt x="7745197" y="2600764"/>
                  <a:pt x="7735077" y="2612571"/>
                </a:cubicBezTo>
                <a:cubicBezTo>
                  <a:pt x="7726489" y="2622590"/>
                  <a:pt x="7715533" y="2630426"/>
                  <a:pt x="7707085" y="2640563"/>
                </a:cubicBezTo>
                <a:cubicBezTo>
                  <a:pt x="7680591" y="2672356"/>
                  <a:pt x="7694053" y="2672256"/>
                  <a:pt x="7660432" y="2705877"/>
                </a:cubicBezTo>
                <a:cubicBezTo>
                  <a:pt x="7652503" y="2713806"/>
                  <a:pt x="7641771" y="2718318"/>
                  <a:pt x="7632441" y="2724538"/>
                </a:cubicBezTo>
                <a:cubicBezTo>
                  <a:pt x="7626220" y="2733869"/>
                  <a:pt x="7622536" y="2745525"/>
                  <a:pt x="7613779" y="2752530"/>
                </a:cubicBezTo>
                <a:cubicBezTo>
                  <a:pt x="7606099" y="2758674"/>
                  <a:pt x="7594584" y="2757462"/>
                  <a:pt x="7585787" y="2761861"/>
                </a:cubicBezTo>
                <a:cubicBezTo>
                  <a:pt x="7575757" y="2766876"/>
                  <a:pt x="7567126" y="2774302"/>
                  <a:pt x="7557796" y="2780522"/>
                </a:cubicBezTo>
                <a:cubicBezTo>
                  <a:pt x="7349412" y="2774302"/>
                  <a:pt x="7140782" y="2773754"/>
                  <a:pt x="6932645" y="2761861"/>
                </a:cubicBezTo>
                <a:cubicBezTo>
                  <a:pt x="6921449" y="2761221"/>
                  <a:pt x="6914527" y="2748517"/>
                  <a:pt x="6904653" y="2743200"/>
                </a:cubicBezTo>
                <a:cubicBezTo>
                  <a:pt x="6874036" y="2726714"/>
                  <a:pt x="6844336" y="2707544"/>
                  <a:pt x="6811347" y="2696547"/>
                </a:cubicBezTo>
                <a:cubicBezTo>
                  <a:pt x="6780570" y="2686288"/>
                  <a:pt x="6770171" y="2683430"/>
                  <a:pt x="6736702" y="2668555"/>
                </a:cubicBezTo>
                <a:cubicBezTo>
                  <a:pt x="6723991" y="2662906"/>
                  <a:pt x="6711174" y="2657266"/>
                  <a:pt x="6699379" y="2649894"/>
                </a:cubicBezTo>
                <a:cubicBezTo>
                  <a:pt x="6686192" y="2641652"/>
                  <a:pt x="6673760" y="2632142"/>
                  <a:pt x="6662057" y="2621902"/>
                </a:cubicBezTo>
                <a:cubicBezTo>
                  <a:pt x="6625099" y="2589564"/>
                  <a:pt x="6587346" y="2534795"/>
                  <a:pt x="6540759" y="2519265"/>
                </a:cubicBezTo>
                <a:lnTo>
                  <a:pt x="6512767" y="2509934"/>
                </a:lnTo>
                <a:cubicBezTo>
                  <a:pt x="6403612" y="2428066"/>
                  <a:pt x="6538436" y="2531935"/>
                  <a:pt x="6447453" y="2453951"/>
                </a:cubicBezTo>
                <a:cubicBezTo>
                  <a:pt x="6435646" y="2443831"/>
                  <a:pt x="6422571" y="2435290"/>
                  <a:pt x="6410130" y="2425959"/>
                </a:cubicBezTo>
                <a:cubicBezTo>
                  <a:pt x="6335486" y="2313991"/>
                  <a:pt x="6450562" y="2478833"/>
                  <a:pt x="6363477" y="2379306"/>
                </a:cubicBezTo>
                <a:cubicBezTo>
                  <a:pt x="6348708" y="2362427"/>
                  <a:pt x="6338596" y="2341983"/>
                  <a:pt x="6326155" y="2323322"/>
                </a:cubicBezTo>
                <a:cubicBezTo>
                  <a:pt x="6319935" y="2313991"/>
                  <a:pt x="6315423" y="2303259"/>
                  <a:pt x="6307494" y="2295330"/>
                </a:cubicBezTo>
                <a:lnTo>
                  <a:pt x="6260841" y="2248677"/>
                </a:lnTo>
                <a:cubicBezTo>
                  <a:pt x="6254620" y="2242457"/>
                  <a:pt x="6247059" y="2237336"/>
                  <a:pt x="6242179" y="2230016"/>
                </a:cubicBezTo>
                <a:cubicBezTo>
                  <a:pt x="6235959" y="2220685"/>
                  <a:pt x="6229082" y="2211761"/>
                  <a:pt x="6223518" y="2202024"/>
                </a:cubicBezTo>
                <a:cubicBezTo>
                  <a:pt x="6216617" y="2189948"/>
                  <a:pt x="6212572" y="2176275"/>
                  <a:pt x="6204857" y="2164702"/>
                </a:cubicBezTo>
                <a:cubicBezTo>
                  <a:pt x="6199977" y="2157382"/>
                  <a:pt x="6191076" y="2153360"/>
                  <a:pt x="6186196" y="2146040"/>
                </a:cubicBezTo>
                <a:cubicBezTo>
                  <a:pt x="6133034" y="2066297"/>
                  <a:pt x="6209098" y="2154806"/>
                  <a:pt x="6139543" y="2062065"/>
                </a:cubicBezTo>
                <a:cubicBezTo>
                  <a:pt x="6118706" y="2034282"/>
                  <a:pt x="6100716" y="2028785"/>
                  <a:pt x="6074228" y="2006081"/>
                </a:cubicBezTo>
                <a:cubicBezTo>
                  <a:pt x="6064209" y="1997493"/>
                  <a:pt x="6056373" y="1986537"/>
                  <a:pt x="6046236" y="1978089"/>
                </a:cubicBezTo>
                <a:cubicBezTo>
                  <a:pt x="6019030" y="1955417"/>
                  <a:pt x="5974488" y="1937939"/>
                  <a:pt x="5943600" y="1931436"/>
                </a:cubicBezTo>
                <a:cubicBezTo>
                  <a:pt x="5909983" y="1924359"/>
                  <a:pt x="5875175" y="1925216"/>
                  <a:pt x="5840963" y="1922106"/>
                </a:cubicBezTo>
                <a:cubicBezTo>
                  <a:pt x="5785359" y="1908204"/>
                  <a:pt x="5774356" y="1904593"/>
                  <a:pt x="5701004" y="1894114"/>
                </a:cubicBezTo>
                <a:cubicBezTo>
                  <a:pt x="5604353" y="1880307"/>
                  <a:pt x="5469240" y="1879014"/>
                  <a:pt x="5383763" y="1875453"/>
                </a:cubicBezTo>
                <a:lnTo>
                  <a:pt x="4758612" y="1884783"/>
                </a:lnTo>
                <a:cubicBezTo>
                  <a:pt x="4705662" y="1886044"/>
                  <a:pt x="4652955" y="1894541"/>
                  <a:pt x="4599992" y="1894114"/>
                </a:cubicBezTo>
                <a:cubicBezTo>
                  <a:pt x="4267153" y="1891430"/>
                  <a:pt x="3601616" y="1875453"/>
                  <a:pt x="3601616" y="1875453"/>
                </a:cubicBezTo>
                <a:lnTo>
                  <a:pt x="2211355" y="1894114"/>
                </a:lnTo>
                <a:cubicBezTo>
                  <a:pt x="2145406" y="1896054"/>
                  <a:pt x="2080963" y="1914615"/>
                  <a:pt x="2015412" y="1922106"/>
                </a:cubicBezTo>
                <a:cubicBezTo>
                  <a:pt x="1972040" y="1927063"/>
                  <a:pt x="1928367" y="1928969"/>
                  <a:pt x="1884783" y="1931436"/>
                </a:cubicBezTo>
                <a:lnTo>
                  <a:pt x="1520890" y="1950098"/>
                </a:lnTo>
                <a:lnTo>
                  <a:pt x="1455575" y="1959428"/>
                </a:lnTo>
                <a:cubicBezTo>
                  <a:pt x="1427629" y="1962921"/>
                  <a:pt x="1399481" y="1964776"/>
                  <a:pt x="1371600" y="1968759"/>
                </a:cubicBezTo>
                <a:cubicBezTo>
                  <a:pt x="1355900" y="1971002"/>
                  <a:pt x="1340754" y="1976807"/>
                  <a:pt x="1324947" y="1978089"/>
                </a:cubicBezTo>
                <a:cubicBezTo>
                  <a:pt x="1225552" y="1986148"/>
                  <a:pt x="1125318" y="1984383"/>
                  <a:pt x="1026367" y="1996751"/>
                </a:cubicBezTo>
                <a:cubicBezTo>
                  <a:pt x="1001485" y="1999861"/>
                  <a:pt x="976456" y="2001959"/>
                  <a:pt x="951722" y="2006081"/>
                </a:cubicBezTo>
                <a:cubicBezTo>
                  <a:pt x="791408" y="2032799"/>
                  <a:pt x="894624" y="2030411"/>
                  <a:pt x="662473" y="2052734"/>
                </a:cubicBezTo>
                <a:cubicBezTo>
                  <a:pt x="566300" y="2061982"/>
                  <a:pt x="373224" y="2071396"/>
                  <a:pt x="373224" y="2071396"/>
                </a:cubicBezTo>
                <a:cubicBezTo>
                  <a:pt x="39172" y="2060260"/>
                  <a:pt x="150247" y="2139916"/>
                  <a:pt x="74645" y="2034073"/>
                </a:cubicBezTo>
                <a:cubicBezTo>
                  <a:pt x="65606" y="2021419"/>
                  <a:pt x="55984" y="2009192"/>
                  <a:pt x="46653" y="1996751"/>
                </a:cubicBezTo>
                <a:cubicBezTo>
                  <a:pt x="16146" y="1905235"/>
                  <a:pt x="65606" y="2034513"/>
                  <a:pt x="9330" y="1950098"/>
                </a:cubicBezTo>
                <a:cubicBezTo>
                  <a:pt x="2217" y="1939428"/>
                  <a:pt x="3110" y="1925216"/>
                  <a:pt x="0" y="1912775"/>
                </a:cubicBezTo>
                <a:cubicBezTo>
                  <a:pt x="3110" y="1847461"/>
                  <a:pt x="3900" y="1781994"/>
                  <a:pt x="9330" y="1716832"/>
                </a:cubicBezTo>
                <a:cubicBezTo>
                  <a:pt x="10147" y="1707031"/>
                  <a:pt x="17441" y="1698599"/>
                  <a:pt x="18661" y="1688840"/>
                </a:cubicBezTo>
                <a:cubicBezTo>
                  <a:pt x="23691" y="1648601"/>
                  <a:pt x="23747" y="1607871"/>
                  <a:pt x="27992" y="1567542"/>
                </a:cubicBezTo>
                <a:cubicBezTo>
                  <a:pt x="29972" y="1548728"/>
                  <a:pt x="34445" y="1530257"/>
                  <a:pt x="37322" y="1511559"/>
                </a:cubicBezTo>
                <a:cubicBezTo>
                  <a:pt x="46129" y="1454310"/>
                  <a:pt x="42682" y="1455476"/>
                  <a:pt x="55983" y="1408922"/>
                </a:cubicBezTo>
                <a:cubicBezTo>
                  <a:pt x="58685" y="1399465"/>
                  <a:pt x="60915" y="1389727"/>
                  <a:pt x="65314" y="1380930"/>
                </a:cubicBezTo>
                <a:cubicBezTo>
                  <a:pt x="70329" y="1370900"/>
                  <a:pt x="77755" y="1362269"/>
                  <a:pt x="83975" y="1352938"/>
                </a:cubicBezTo>
                <a:cubicBezTo>
                  <a:pt x="96054" y="1268386"/>
                  <a:pt x="97127" y="1271001"/>
                  <a:pt x="102636" y="1166326"/>
                </a:cubicBezTo>
                <a:cubicBezTo>
                  <a:pt x="106726" y="1088616"/>
                  <a:pt x="107259" y="1010736"/>
                  <a:pt x="111967" y="933061"/>
                </a:cubicBezTo>
                <a:cubicBezTo>
                  <a:pt x="112516" y="924006"/>
                  <a:pt x="117292" y="852650"/>
                  <a:pt x="130628" y="830424"/>
                </a:cubicBezTo>
                <a:cubicBezTo>
                  <a:pt x="135154" y="822881"/>
                  <a:pt x="141422" y="815697"/>
                  <a:pt x="149290" y="811763"/>
                </a:cubicBezTo>
                <a:cubicBezTo>
                  <a:pt x="166884" y="802966"/>
                  <a:pt x="186612" y="799322"/>
                  <a:pt x="205273" y="793102"/>
                </a:cubicBezTo>
                <a:cubicBezTo>
                  <a:pt x="257055" y="775841"/>
                  <a:pt x="223501" y="784992"/>
                  <a:pt x="307910" y="774440"/>
                </a:cubicBezTo>
                <a:cubicBezTo>
                  <a:pt x="320351" y="768220"/>
                  <a:pt x="333659" y="763494"/>
                  <a:pt x="345232" y="755779"/>
                </a:cubicBezTo>
                <a:cubicBezTo>
                  <a:pt x="352552" y="750899"/>
                  <a:pt x="356026" y="741052"/>
                  <a:pt x="363894" y="737118"/>
                </a:cubicBezTo>
                <a:cubicBezTo>
                  <a:pt x="375364" y="731383"/>
                  <a:pt x="388886" y="731310"/>
                  <a:pt x="401216" y="727787"/>
                </a:cubicBezTo>
                <a:cubicBezTo>
                  <a:pt x="410673" y="725085"/>
                  <a:pt x="419877" y="721567"/>
                  <a:pt x="429208" y="718457"/>
                </a:cubicBezTo>
                <a:cubicBezTo>
                  <a:pt x="438539" y="712237"/>
                  <a:pt x="448443" y="706801"/>
                  <a:pt x="457200" y="699796"/>
                </a:cubicBezTo>
                <a:cubicBezTo>
                  <a:pt x="464069" y="694300"/>
                  <a:pt x="467993" y="685068"/>
                  <a:pt x="475861" y="681134"/>
                </a:cubicBezTo>
                <a:cubicBezTo>
                  <a:pt x="487331" y="675399"/>
                  <a:pt x="500742" y="674914"/>
                  <a:pt x="513183" y="671804"/>
                </a:cubicBezTo>
                <a:cubicBezTo>
                  <a:pt x="535289" y="649698"/>
                  <a:pt x="556176" y="626371"/>
                  <a:pt x="587828" y="615820"/>
                </a:cubicBezTo>
                <a:cubicBezTo>
                  <a:pt x="597159" y="612710"/>
                  <a:pt x="607222" y="611265"/>
                  <a:pt x="615820" y="606489"/>
                </a:cubicBezTo>
                <a:cubicBezTo>
                  <a:pt x="635426" y="595597"/>
                  <a:pt x="653143" y="581608"/>
                  <a:pt x="671804" y="569167"/>
                </a:cubicBezTo>
                <a:lnTo>
                  <a:pt x="671804" y="531845"/>
                </a:lnTo>
                <a:close/>
              </a:path>
            </a:pathLst>
          </a:custGeom>
          <a:solidFill>
            <a:schemeClr val="accent5">
              <a:lumMod val="75000"/>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572000" y="3276600"/>
            <a:ext cx="2057400" cy="338554"/>
          </a:xfrm>
          <a:prstGeom prst="rect">
            <a:avLst/>
          </a:prstGeom>
          <a:noFill/>
        </p:spPr>
        <p:txBody>
          <a:bodyPr wrap="square" rtlCol="0">
            <a:spAutoFit/>
          </a:bodyPr>
          <a:lstStyle/>
          <a:p>
            <a:r>
              <a:rPr lang="en-US" sz="1600" dirty="0" smtClean="0"/>
              <a:t>Advisory Floodplain</a:t>
            </a:r>
            <a:endParaRPr lang="en-US" sz="1600" dirty="0"/>
          </a:p>
        </p:txBody>
      </p:sp>
      <p:sp>
        <p:nvSpPr>
          <p:cNvPr id="11" name="TextBox 10"/>
          <p:cNvSpPr txBox="1"/>
          <p:nvPr/>
        </p:nvSpPr>
        <p:spPr>
          <a:xfrm>
            <a:off x="5486400" y="2634734"/>
            <a:ext cx="2971800" cy="369332"/>
          </a:xfrm>
          <a:prstGeom prst="rect">
            <a:avLst/>
          </a:prstGeom>
          <a:noFill/>
        </p:spPr>
        <p:txBody>
          <a:bodyPr wrap="square" rtlCol="0">
            <a:spAutoFit/>
          </a:bodyPr>
          <a:lstStyle/>
          <a:p>
            <a:endParaRPr lang="en-US" dirty="0"/>
          </a:p>
        </p:txBody>
      </p:sp>
      <p:sp>
        <p:nvSpPr>
          <p:cNvPr id="12" name="TextBox 11"/>
          <p:cNvSpPr txBox="1"/>
          <p:nvPr/>
        </p:nvSpPr>
        <p:spPr>
          <a:xfrm>
            <a:off x="4953000" y="1066800"/>
            <a:ext cx="3200400" cy="369332"/>
          </a:xfrm>
          <a:prstGeom prst="rect">
            <a:avLst/>
          </a:prstGeom>
          <a:noFill/>
        </p:spPr>
        <p:txBody>
          <a:bodyPr wrap="square" rtlCol="0">
            <a:spAutoFit/>
          </a:bodyPr>
          <a:lstStyle/>
          <a:p>
            <a:r>
              <a:rPr lang="en-US" dirty="0" smtClean="0"/>
              <a:t>Regulatory IN and Advisory OUT</a:t>
            </a:r>
            <a:endParaRPr lang="en-US" dirty="0"/>
          </a:p>
        </p:txBody>
      </p:sp>
      <p:sp>
        <p:nvSpPr>
          <p:cNvPr id="13" name="TextBox 12"/>
          <p:cNvSpPr txBox="1"/>
          <p:nvPr/>
        </p:nvSpPr>
        <p:spPr>
          <a:xfrm>
            <a:off x="6019800" y="2259569"/>
            <a:ext cx="2667000" cy="923330"/>
          </a:xfrm>
          <a:prstGeom prst="rect">
            <a:avLst/>
          </a:prstGeom>
          <a:noFill/>
        </p:spPr>
        <p:txBody>
          <a:bodyPr wrap="square" rtlCol="0">
            <a:spAutoFit/>
          </a:bodyPr>
          <a:lstStyle/>
          <a:p>
            <a:pPr algn="ctr"/>
            <a:r>
              <a:rPr lang="en-US" dirty="0" smtClean="0"/>
              <a:t>Both Regulatory</a:t>
            </a:r>
          </a:p>
          <a:p>
            <a:pPr algn="ctr"/>
            <a:r>
              <a:rPr lang="en-US" dirty="0" smtClean="0"/>
              <a:t>&amp; Advisory</a:t>
            </a:r>
          </a:p>
          <a:p>
            <a:pPr algn="ctr"/>
            <a:r>
              <a:rPr lang="en-US" dirty="0" smtClean="0"/>
              <a:t> (No Change)</a:t>
            </a:r>
            <a:endParaRPr lang="en-US" dirty="0"/>
          </a:p>
        </p:txBody>
      </p:sp>
      <p:sp>
        <p:nvSpPr>
          <p:cNvPr id="14"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solidFill>
                  <a:schemeClr val="bg1"/>
                </a:solidFill>
                <a:latin typeface="Arial" panose="020B0604020202020204" pitchFamily="34" charset="0"/>
                <a:cs typeface="Arial" panose="020B0604020202020204" pitchFamily="34" charset="0"/>
              </a:rPr>
              <a:t>Advisory Zones – Outreach Information</a:t>
            </a:r>
            <a:endParaRPr lang="en-US" sz="3600" dirty="0">
              <a:solidFill>
                <a:schemeClr val="bg1"/>
              </a:solidFill>
              <a:latin typeface="Arial" panose="020B0604020202020204" pitchFamily="34" charset="0"/>
              <a:cs typeface="Arial" panose="020B0604020202020204" pitchFamily="34"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3055227589"/>
              </p:ext>
            </p:extLst>
          </p:nvPr>
        </p:nvGraphicFramePr>
        <p:xfrm>
          <a:off x="522900" y="3690620"/>
          <a:ext cx="8305801" cy="161036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1981200">
                  <a:extLst>
                    <a:ext uri="{9D8B030D-6E8A-4147-A177-3AD203B41FA5}">
                      <a16:colId xmlns:a16="http://schemas.microsoft.com/office/drawing/2014/main" val="20002"/>
                    </a:ext>
                  </a:extLst>
                </a:gridCol>
                <a:gridCol w="1524001">
                  <a:extLst>
                    <a:ext uri="{9D8B030D-6E8A-4147-A177-3AD203B41FA5}">
                      <a16:colId xmlns:a16="http://schemas.microsoft.com/office/drawing/2014/main" val="20003"/>
                    </a:ext>
                  </a:extLst>
                </a:gridCol>
              </a:tblGrid>
              <a:tr h="533400">
                <a:tc>
                  <a:txBody>
                    <a:bodyPr/>
                    <a:lstStyle/>
                    <a:p>
                      <a:pPr algn="ctr"/>
                      <a:r>
                        <a:rPr lang="en-US" sz="1600" dirty="0" smtClean="0"/>
                        <a:t>Union</a:t>
                      </a:r>
                      <a:endParaRPr lang="en-US" sz="1600" dirty="0"/>
                    </a:p>
                  </a:txBody>
                  <a:tcPr/>
                </a:tc>
                <a:tc>
                  <a:txBody>
                    <a:bodyPr/>
                    <a:lstStyle/>
                    <a:p>
                      <a:pPr algn="ctr"/>
                      <a:r>
                        <a:rPr lang="en-US" sz="1600" dirty="0" smtClean="0"/>
                        <a:t>Meaning</a:t>
                      </a:r>
                      <a:endParaRPr lang="en-US" sz="1600" dirty="0"/>
                    </a:p>
                  </a:txBody>
                  <a:tcPr/>
                </a:tc>
                <a:tc>
                  <a:txBody>
                    <a:bodyPr/>
                    <a:lstStyle/>
                    <a:p>
                      <a:pPr algn="ctr"/>
                      <a:r>
                        <a:rPr lang="en-US" sz="1600" dirty="0" smtClean="0"/>
                        <a:t>Building Changes</a:t>
                      </a:r>
                      <a:endParaRPr lang="en-US" sz="1600" dirty="0"/>
                    </a:p>
                  </a:txBody>
                  <a:tcPr/>
                </a:tc>
                <a:tc>
                  <a:txBody>
                    <a:bodyPr/>
                    <a:lstStyle/>
                    <a:p>
                      <a:pPr algn="ctr"/>
                      <a:r>
                        <a:rPr lang="en-US" sz="1600" dirty="0" smtClean="0"/>
                        <a:t>Area Changes</a:t>
                      </a:r>
                      <a:endParaRPr lang="en-US" sz="1600" dirty="0"/>
                    </a:p>
                  </a:txBody>
                  <a:tcPr/>
                </a:tc>
                <a:extLst>
                  <a:ext uri="{0D108BD9-81ED-4DB2-BD59-A6C34878D82A}">
                    <a16:rowId xmlns:a16="http://schemas.microsoft.com/office/drawing/2014/main" val="10000"/>
                  </a:ext>
                </a:extLst>
              </a:tr>
              <a:tr h="370840">
                <a:tc>
                  <a:txBody>
                    <a:bodyPr/>
                    <a:lstStyle/>
                    <a:p>
                      <a:pPr algn="ctr"/>
                      <a:r>
                        <a:rPr lang="en-US" sz="1600" dirty="0" smtClean="0"/>
                        <a:t>No</a:t>
                      </a:r>
                      <a:r>
                        <a:rPr lang="en-US" sz="1600" baseline="0" dirty="0" smtClean="0"/>
                        <a:t> Change</a:t>
                      </a:r>
                      <a:endParaRPr lang="en-US" sz="1600" dirty="0"/>
                    </a:p>
                  </a:txBody>
                  <a:tcPr/>
                </a:tc>
                <a:tc>
                  <a:txBody>
                    <a:bodyPr/>
                    <a:lstStyle/>
                    <a:p>
                      <a:pPr algn="l"/>
                      <a:r>
                        <a:rPr lang="en-US" sz="1600" dirty="0" smtClean="0"/>
                        <a:t>IN both Regulatory and Advisory</a:t>
                      </a:r>
                      <a:endParaRPr lang="en-US" sz="1600" dirty="0"/>
                    </a:p>
                  </a:txBody>
                  <a:tcPr/>
                </a:tc>
                <a:tc>
                  <a:txBody>
                    <a:bodyPr/>
                    <a:lstStyle/>
                    <a:p>
                      <a:pPr algn="ctr"/>
                      <a:r>
                        <a:rPr lang="en-US" sz="1600" i="0" dirty="0" smtClean="0"/>
                        <a:t>1</a:t>
                      </a:r>
                      <a:endParaRPr lang="en-US" sz="1600" i="0" dirty="0"/>
                    </a:p>
                  </a:txBody>
                  <a:tcPr>
                    <a:solidFill>
                      <a:schemeClr val="bg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i="0" dirty="0" smtClean="0"/>
                        <a:t>11 m</a:t>
                      </a:r>
                      <a:r>
                        <a:rPr lang="en-US" sz="1600" i="0" baseline="30000" dirty="0" smtClean="0"/>
                        <a:t>2</a:t>
                      </a:r>
                      <a:endParaRPr lang="en-US" sz="1600" i="0" dirty="0"/>
                    </a:p>
                  </a:txBody>
                  <a:tcPr>
                    <a:solidFill>
                      <a:schemeClr val="bg1">
                        <a:lumMod val="50000"/>
                      </a:schemeClr>
                    </a:solidFill>
                  </a:tcPr>
                </a:tc>
                <a:extLst>
                  <a:ext uri="{0D108BD9-81ED-4DB2-BD59-A6C34878D82A}">
                    <a16:rowId xmlns:a16="http://schemas.microsoft.com/office/drawing/2014/main" val="10001"/>
                  </a:ext>
                </a:extLst>
              </a:tr>
              <a:tr h="314960">
                <a:tc>
                  <a:txBody>
                    <a:bodyPr/>
                    <a:lstStyle/>
                    <a:p>
                      <a:pPr algn="ctr"/>
                      <a:r>
                        <a:rPr lang="en-US" sz="1600" dirty="0" smtClean="0"/>
                        <a:t>Advisory Only</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Regulatory OUT and Advisory IN</a:t>
                      </a:r>
                      <a:endParaRPr lang="en-US" sz="1600" dirty="0"/>
                    </a:p>
                  </a:txBody>
                  <a:tcPr/>
                </a:tc>
                <a:tc>
                  <a:txBody>
                    <a:bodyPr/>
                    <a:lstStyle/>
                    <a:p>
                      <a:pPr algn="ctr"/>
                      <a:r>
                        <a:rPr lang="en-US" sz="1600" i="0" dirty="0" smtClean="0"/>
                        <a:t>2</a:t>
                      </a:r>
                      <a:endParaRPr lang="en-US" sz="1600" i="0" dirty="0"/>
                    </a:p>
                  </a:txBody>
                  <a:tcP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i="0" dirty="0" smtClean="0"/>
                        <a:t>13 m</a:t>
                      </a:r>
                      <a:r>
                        <a:rPr lang="en-US" sz="1600" i="0" baseline="30000" dirty="0" smtClean="0"/>
                        <a:t>2</a:t>
                      </a:r>
                      <a:endParaRPr lang="en-US" sz="1600" i="0" dirty="0"/>
                    </a:p>
                  </a:txBody>
                  <a:tcPr>
                    <a:solidFill>
                      <a:schemeClr val="accent5">
                        <a:lumMod val="60000"/>
                        <a:lumOff val="40000"/>
                      </a:schemeClr>
                    </a:solidFill>
                  </a:tcPr>
                </a:tc>
                <a:extLst>
                  <a:ext uri="{0D108BD9-81ED-4DB2-BD59-A6C34878D82A}">
                    <a16:rowId xmlns:a16="http://schemas.microsoft.com/office/drawing/2014/main" val="10002"/>
                  </a:ext>
                </a:extLst>
              </a:tr>
              <a:tr h="370840">
                <a:tc>
                  <a:txBody>
                    <a:bodyPr/>
                    <a:lstStyle/>
                    <a:p>
                      <a:pPr algn="ctr"/>
                      <a:r>
                        <a:rPr lang="en-US" sz="1600" dirty="0" smtClean="0"/>
                        <a:t>Regulatory</a:t>
                      </a:r>
                      <a:r>
                        <a:rPr lang="en-US" sz="1600" baseline="0" dirty="0" smtClean="0"/>
                        <a:t> Only</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Regulatory IN and Advisory OUT</a:t>
                      </a:r>
                      <a:endParaRPr lang="en-US" sz="1600" dirty="0"/>
                    </a:p>
                  </a:txBody>
                  <a:tcPr/>
                </a:tc>
                <a:tc>
                  <a:txBody>
                    <a:bodyPr/>
                    <a:lstStyle/>
                    <a:p>
                      <a:pPr algn="ctr"/>
                      <a:r>
                        <a:rPr lang="en-US" sz="1600" i="0" dirty="0" smtClean="0"/>
                        <a:t>4</a:t>
                      </a:r>
                      <a:endParaRPr lang="en-US" sz="1600" i="0" dirty="0"/>
                    </a:p>
                  </a:txBody>
                  <a:tcPr>
                    <a:solidFill>
                      <a:srgbClr val="FF0000"/>
                    </a:solidFill>
                  </a:tcPr>
                </a:tc>
                <a:tc>
                  <a:txBody>
                    <a:bodyPr/>
                    <a:lstStyle/>
                    <a:p>
                      <a:pPr algn="ctr"/>
                      <a:r>
                        <a:rPr lang="en-US" sz="1600" i="0" dirty="0" smtClean="0"/>
                        <a:t>21 m</a:t>
                      </a:r>
                      <a:r>
                        <a:rPr lang="en-US" sz="1600" i="0" baseline="30000" dirty="0" smtClean="0"/>
                        <a:t>2</a:t>
                      </a:r>
                      <a:endParaRPr lang="en-US" sz="1600" i="0" baseline="30000" dirty="0"/>
                    </a:p>
                  </a:txBody>
                  <a:tcPr>
                    <a:solidFill>
                      <a:srgbClr val="FF0000"/>
                    </a:solidFill>
                  </a:tcPr>
                </a:tc>
                <a:extLst>
                  <a:ext uri="{0D108BD9-81ED-4DB2-BD59-A6C34878D82A}">
                    <a16:rowId xmlns:a16="http://schemas.microsoft.com/office/drawing/2014/main" val="10003"/>
                  </a:ext>
                </a:extLst>
              </a:tr>
            </a:tbl>
          </a:graphicData>
        </a:graphic>
      </p:graphicFrame>
      <p:sp>
        <p:nvSpPr>
          <p:cNvPr id="16" name="Rectangle 15"/>
          <p:cNvSpPr/>
          <p:nvPr/>
        </p:nvSpPr>
        <p:spPr>
          <a:xfrm>
            <a:off x="4114800" y="3276600"/>
            <a:ext cx="457196" cy="326569"/>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066798" y="3276600"/>
            <a:ext cx="2819403" cy="338554"/>
          </a:xfrm>
          <a:prstGeom prst="rect">
            <a:avLst/>
          </a:prstGeom>
          <a:noFill/>
        </p:spPr>
        <p:txBody>
          <a:bodyPr wrap="square" rtlCol="0">
            <a:spAutoFit/>
          </a:bodyPr>
          <a:lstStyle/>
          <a:p>
            <a:r>
              <a:rPr lang="en-US" sz="1600" dirty="0" smtClean="0"/>
              <a:t>Effective Regulatory Floodplain</a:t>
            </a:r>
            <a:endParaRPr lang="en-US" sz="1600" dirty="0"/>
          </a:p>
        </p:txBody>
      </p:sp>
      <p:sp>
        <p:nvSpPr>
          <p:cNvPr id="19" name="Rectangle 18"/>
          <p:cNvSpPr/>
          <p:nvPr/>
        </p:nvSpPr>
        <p:spPr>
          <a:xfrm>
            <a:off x="533400" y="3276600"/>
            <a:ext cx="457197" cy="32656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676400" y="2133600"/>
            <a:ext cx="3810000" cy="369332"/>
          </a:xfrm>
          <a:prstGeom prst="rect">
            <a:avLst/>
          </a:prstGeom>
          <a:noFill/>
        </p:spPr>
        <p:txBody>
          <a:bodyPr wrap="square" rtlCol="0">
            <a:spAutoFit/>
          </a:bodyPr>
          <a:lstStyle/>
          <a:p>
            <a:r>
              <a:rPr lang="en-US" dirty="0" smtClean="0"/>
              <a:t>Regulatory OUT and Advisory IN</a:t>
            </a:r>
            <a:endParaRPr lang="en-US" dirty="0"/>
          </a:p>
        </p:txBody>
      </p:sp>
      <p:sp>
        <p:nvSpPr>
          <p:cNvPr id="21" name="TextBox 20"/>
          <p:cNvSpPr txBox="1"/>
          <p:nvPr/>
        </p:nvSpPr>
        <p:spPr>
          <a:xfrm>
            <a:off x="457200" y="6104234"/>
            <a:ext cx="8305800" cy="707886"/>
          </a:xfrm>
          <a:prstGeom prst="rect">
            <a:avLst/>
          </a:prstGeom>
          <a:solidFill>
            <a:schemeClr val="accent5">
              <a:lumMod val="20000"/>
              <a:lumOff val="80000"/>
            </a:schemeClr>
          </a:solidFill>
        </p:spPr>
        <p:txBody>
          <a:bodyPr wrap="square" rtlCol="0">
            <a:spAutoFit/>
          </a:bodyPr>
          <a:lstStyle/>
          <a:p>
            <a:r>
              <a:rPr lang="en-US" sz="1200" i="1" dirty="0" smtClean="0"/>
              <a:t>The geographic union of Regulatory and Advisory Floodplains generates a change polygon for flood risk analysis by area.  Subsequently the union polygon can be intersected with site-specific structures to analyze the impact of the Advisory Floodplain changes to the Regulatory Floodplain</a:t>
            </a:r>
            <a:r>
              <a:rPr lang="en-US" sz="1600" i="1" dirty="0" smtClean="0"/>
              <a:t>.</a:t>
            </a:r>
            <a:endParaRPr lang="en-US" sz="1600" i="1" dirty="0"/>
          </a:p>
        </p:txBody>
      </p:sp>
      <p:pic>
        <p:nvPicPr>
          <p:cNvPr id="1026"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1066800" y="2286000"/>
            <a:ext cx="360000" cy="340200"/>
          </a:xfrm>
          <a:prstGeom prst="rect">
            <a:avLst/>
          </a:prstGeom>
          <a:noFill/>
        </p:spPr>
      </p:pic>
      <p:pic>
        <p:nvPicPr>
          <p:cNvPr id="22"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1981200" y="1600200"/>
            <a:ext cx="360000" cy="340200"/>
          </a:xfrm>
          <a:prstGeom prst="rect">
            <a:avLst/>
          </a:prstGeom>
          <a:noFill/>
        </p:spPr>
      </p:pic>
      <p:pic>
        <p:nvPicPr>
          <p:cNvPr id="23"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5410200" y="2209800"/>
            <a:ext cx="360000" cy="340200"/>
          </a:xfrm>
          <a:prstGeom prst="rect">
            <a:avLst/>
          </a:prstGeom>
          <a:noFill/>
        </p:spPr>
      </p:pic>
      <p:pic>
        <p:nvPicPr>
          <p:cNvPr id="24"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1600200" y="1066800"/>
            <a:ext cx="360000" cy="340200"/>
          </a:xfrm>
          <a:prstGeom prst="rect">
            <a:avLst/>
          </a:prstGeom>
          <a:noFill/>
        </p:spPr>
      </p:pic>
      <p:pic>
        <p:nvPicPr>
          <p:cNvPr id="25"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7620000" y="1524000"/>
            <a:ext cx="360000" cy="340200"/>
          </a:xfrm>
          <a:prstGeom prst="rect">
            <a:avLst/>
          </a:prstGeom>
          <a:noFill/>
        </p:spPr>
      </p:pic>
      <p:pic>
        <p:nvPicPr>
          <p:cNvPr id="26"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6477000" y="1371600"/>
            <a:ext cx="360000" cy="340200"/>
          </a:xfrm>
          <a:prstGeom prst="rect">
            <a:avLst/>
          </a:prstGeom>
          <a:noFill/>
        </p:spPr>
      </p:pic>
      <p:pic>
        <p:nvPicPr>
          <p:cNvPr id="27"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3962400" y="1295400"/>
            <a:ext cx="360000" cy="340200"/>
          </a:xfrm>
          <a:prstGeom prst="rect">
            <a:avLst/>
          </a:prstGeom>
          <a:noFill/>
        </p:spPr>
      </p:pic>
      <p:pic>
        <p:nvPicPr>
          <p:cNvPr id="3074" name="Picture 2" descr="image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3062" y="5454533"/>
            <a:ext cx="5705475" cy="5810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Advisory Zones – What is the message for  property owners??</a:t>
            </a:r>
            <a:endParaRPr lang="en-US" dirty="0">
              <a:solidFill>
                <a:schemeClr val="bg1"/>
              </a:solidFill>
              <a:latin typeface="Arial" panose="020B0604020202020204" pitchFamily="34" charset="0"/>
              <a:cs typeface="Arial" panose="020B0604020202020204" pitchFamily="34" charset="0"/>
            </a:endParaRPr>
          </a:p>
        </p:txBody>
      </p:sp>
      <p:grpSp>
        <p:nvGrpSpPr>
          <p:cNvPr id="2" name="Group 1"/>
          <p:cNvGrpSpPr/>
          <p:nvPr/>
        </p:nvGrpSpPr>
        <p:grpSpPr>
          <a:xfrm>
            <a:off x="609600" y="3361390"/>
            <a:ext cx="8153400" cy="3496610"/>
            <a:chOff x="609600" y="3352800"/>
            <a:chExt cx="8153400" cy="3346580"/>
          </a:xfrm>
        </p:grpSpPr>
        <p:sp>
          <p:nvSpPr>
            <p:cNvPr id="11" name="Freeform 10"/>
            <p:cNvSpPr/>
            <p:nvPr/>
          </p:nvSpPr>
          <p:spPr>
            <a:xfrm>
              <a:off x="1143001" y="3352800"/>
              <a:ext cx="7391400" cy="3346580"/>
            </a:xfrm>
            <a:custGeom>
              <a:avLst/>
              <a:gdLst>
                <a:gd name="connsiteX0" fmla="*/ 0 w 6685957"/>
                <a:gd name="connsiteY0" fmla="*/ 270588 h 2705878"/>
                <a:gd name="connsiteX1" fmla="*/ 0 w 6685957"/>
                <a:gd name="connsiteY1" fmla="*/ 270588 h 2705878"/>
                <a:gd name="connsiteX2" fmla="*/ 74645 w 6685957"/>
                <a:gd name="connsiteY2" fmla="*/ 307910 h 2705878"/>
                <a:gd name="connsiteX3" fmla="*/ 121298 w 6685957"/>
                <a:gd name="connsiteY3" fmla="*/ 363894 h 2705878"/>
                <a:gd name="connsiteX4" fmla="*/ 149290 w 6685957"/>
                <a:gd name="connsiteY4" fmla="*/ 382555 h 2705878"/>
                <a:gd name="connsiteX5" fmla="*/ 167951 w 6685957"/>
                <a:gd name="connsiteY5" fmla="*/ 410547 h 2705878"/>
                <a:gd name="connsiteX6" fmla="*/ 214604 w 6685957"/>
                <a:gd name="connsiteY6" fmla="*/ 457200 h 2705878"/>
                <a:gd name="connsiteX7" fmla="*/ 251927 w 6685957"/>
                <a:gd name="connsiteY7" fmla="*/ 513184 h 2705878"/>
                <a:gd name="connsiteX8" fmla="*/ 270588 w 6685957"/>
                <a:gd name="connsiteY8" fmla="*/ 541176 h 2705878"/>
                <a:gd name="connsiteX9" fmla="*/ 289249 w 6685957"/>
                <a:gd name="connsiteY9" fmla="*/ 578498 h 2705878"/>
                <a:gd name="connsiteX10" fmla="*/ 326572 w 6685957"/>
                <a:gd name="connsiteY10" fmla="*/ 606490 h 2705878"/>
                <a:gd name="connsiteX11" fmla="*/ 335902 w 6685957"/>
                <a:gd name="connsiteY11" fmla="*/ 643812 h 2705878"/>
                <a:gd name="connsiteX12" fmla="*/ 363894 w 6685957"/>
                <a:gd name="connsiteY12" fmla="*/ 681135 h 2705878"/>
                <a:gd name="connsiteX13" fmla="*/ 382555 w 6685957"/>
                <a:gd name="connsiteY13" fmla="*/ 709127 h 2705878"/>
                <a:gd name="connsiteX14" fmla="*/ 429209 w 6685957"/>
                <a:gd name="connsiteY14" fmla="*/ 783771 h 2705878"/>
                <a:gd name="connsiteX15" fmla="*/ 447870 w 6685957"/>
                <a:gd name="connsiteY15" fmla="*/ 839755 h 2705878"/>
                <a:gd name="connsiteX16" fmla="*/ 503853 w 6685957"/>
                <a:gd name="connsiteY16" fmla="*/ 905069 h 2705878"/>
                <a:gd name="connsiteX17" fmla="*/ 522515 w 6685957"/>
                <a:gd name="connsiteY17" fmla="*/ 933061 h 2705878"/>
                <a:gd name="connsiteX18" fmla="*/ 550506 w 6685957"/>
                <a:gd name="connsiteY18" fmla="*/ 961053 h 2705878"/>
                <a:gd name="connsiteX19" fmla="*/ 597160 w 6685957"/>
                <a:gd name="connsiteY19" fmla="*/ 1026367 h 2705878"/>
                <a:gd name="connsiteX20" fmla="*/ 615821 w 6685957"/>
                <a:gd name="connsiteY20" fmla="*/ 1045029 h 2705878"/>
                <a:gd name="connsiteX21" fmla="*/ 634482 w 6685957"/>
                <a:gd name="connsiteY21" fmla="*/ 1073020 h 2705878"/>
                <a:gd name="connsiteX22" fmla="*/ 653143 w 6685957"/>
                <a:gd name="connsiteY22" fmla="*/ 1091682 h 2705878"/>
                <a:gd name="connsiteX23" fmla="*/ 671804 w 6685957"/>
                <a:gd name="connsiteY23" fmla="*/ 1119674 h 2705878"/>
                <a:gd name="connsiteX24" fmla="*/ 699796 w 6685957"/>
                <a:gd name="connsiteY24" fmla="*/ 1138335 h 2705878"/>
                <a:gd name="connsiteX25" fmla="*/ 755780 w 6685957"/>
                <a:gd name="connsiteY25" fmla="*/ 1184988 h 2705878"/>
                <a:gd name="connsiteX26" fmla="*/ 765111 w 6685957"/>
                <a:gd name="connsiteY26" fmla="*/ 1212980 h 2705878"/>
                <a:gd name="connsiteX27" fmla="*/ 821094 w 6685957"/>
                <a:gd name="connsiteY27" fmla="*/ 1250302 h 2705878"/>
                <a:gd name="connsiteX28" fmla="*/ 1035698 w 6685957"/>
                <a:gd name="connsiteY28" fmla="*/ 1240971 h 2705878"/>
                <a:gd name="connsiteX29" fmla="*/ 2080727 w 6685957"/>
                <a:gd name="connsiteY29" fmla="*/ 1222310 h 2705878"/>
                <a:gd name="connsiteX30" fmla="*/ 2127380 w 6685957"/>
                <a:gd name="connsiteY30" fmla="*/ 1138335 h 2705878"/>
                <a:gd name="connsiteX31" fmla="*/ 2146041 w 6685957"/>
                <a:gd name="connsiteY31" fmla="*/ 1110343 h 2705878"/>
                <a:gd name="connsiteX32" fmla="*/ 2202025 w 6685957"/>
                <a:gd name="connsiteY32" fmla="*/ 1091682 h 2705878"/>
                <a:gd name="connsiteX33" fmla="*/ 2230017 w 6685957"/>
                <a:gd name="connsiteY33" fmla="*/ 1073020 h 2705878"/>
                <a:gd name="connsiteX34" fmla="*/ 2556588 w 6685957"/>
                <a:gd name="connsiteY34" fmla="*/ 1073020 h 2705878"/>
                <a:gd name="connsiteX35" fmla="*/ 2668555 w 6685957"/>
                <a:gd name="connsiteY35" fmla="*/ 1091682 h 2705878"/>
                <a:gd name="connsiteX36" fmla="*/ 2724539 w 6685957"/>
                <a:gd name="connsiteY36" fmla="*/ 1101012 h 2705878"/>
                <a:gd name="connsiteX37" fmla="*/ 2771192 w 6685957"/>
                <a:gd name="connsiteY37" fmla="*/ 1110343 h 2705878"/>
                <a:gd name="connsiteX38" fmla="*/ 2957804 w 6685957"/>
                <a:gd name="connsiteY38" fmla="*/ 1119674 h 2705878"/>
                <a:gd name="connsiteX39" fmla="*/ 3041780 w 6685957"/>
                <a:gd name="connsiteY39" fmla="*/ 1138335 h 2705878"/>
                <a:gd name="connsiteX40" fmla="*/ 3107094 w 6685957"/>
                <a:gd name="connsiteY40" fmla="*/ 1147665 h 2705878"/>
                <a:gd name="connsiteX41" fmla="*/ 3181739 w 6685957"/>
                <a:gd name="connsiteY41" fmla="*/ 1166327 h 2705878"/>
                <a:gd name="connsiteX42" fmla="*/ 3209731 w 6685957"/>
                <a:gd name="connsiteY42" fmla="*/ 1175657 h 2705878"/>
                <a:gd name="connsiteX43" fmla="*/ 4394719 w 6685957"/>
                <a:gd name="connsiteY43" fmla="*/ 1184988 h 2705878"/>
                <a:gd name="connsiteX44" fmla="*/ 4432041 w 6685957"/>
                <a:gd name="connsiteY44" fmla="*/ 1194318 h 2705878"/>
                <a:gd name="connsiteX45" fmla="*/ 4460033 w 6685957"/>
                <a:gd name="connsiteY45" fmla="*/ 1203649 h 2705878"/>
                <a:gd name="connsiteX46" fmla="*/ 4627984 w 6685957"/>
                <a:gd name="connsiteY46" fmla="*/ 1212980 h 2705878"/>
                <a:gd name="connsiteX47" fmla="*/ 4730621 w 6685957"/>
                <a:gd name="connsiteY47" fmla="*/ 1240971 h 2705878"/>
                <a:gd name="connsiteX48" fmla="*/ 4767943 w 6685957"/>
                <a:gd name="connsiteY48" fmla="*/ 1268963 h 2705878"/>
                <a:gd name="connsiteX49" fmla="*/ 4795935 w 6685957"/>
                <a:gd name="connsiteY49" fmla="*/ 1278294 h 2705878"/>
                <a:gd name="connsiteX50" fmla="*/ 4823927 w 6685957"/>
                <a:gd name="connsiteY50" fmla="*/ 1296955 h 2705878"/>
                <a:gd name="connsiteX51" fmla="*/ 4842588 w 6685957"/>
                <a:gd name="connsiteY51" fmla="*/ 1334278 h 2705878"/>
                <a:gd name="connsiteX52" fmla="*/ 4861249 w 6685957"/>
                <a:gd name="connsiteY52" fmla="*/ 1362269 h 2705878"/>
                <a:gd name="connsiteX53" fmla="*/ 4879911 w 6685957"/>
                <a:gd name="connsiteY53" fmla="*/ 1418253 h 2705878"/>
                <a:gd name="connsiteX54" fmla="*/ 4889241 w 6685957"/>
                <a:gd name="connsiteY54" fmla="*/ 1446245 h 2705878"/>
                <a:gd name="connsiteX55" fmla="*/ 4898572 w 6685957"/>
                <a:gd name="connsiteY55" fmla="*/ 1483567 h 2705878"/>
                <a:gd name="connsiteX56" fmla="*/ 4907902 w 6685957"/>
                <a:gd name="connsiteY56" fmla="*/ 1511559 h 2705878"/>
                <a:gd name="connsiteX57" fmla="*/ 4917233 w 6685957"/>
                <a:gd name="connsiteY57" fmla="*/ 1558212 h 2705878"/>
                <a:gd name="connsiteX58" fmla="*/ 4935894 w 6685957"/>
                <a:gd name="connsiteY58" fmla="*/ 1586204 h 2705878"/>
                <a:gd name="connsiteX59" fmla="*/ 4973217 w 6685957"/>
                <a:gd name="connsiteY59" fmla="*/ 2155371 h 2705878"/>
                <a:gd name="connsiteX60" fmla="*/ 5010539 w 6685957"/>
                <a:gd name="connsiteY60" fmla="*/ 2202025 h 2705878"/>
                <a:gd name="connsiteX61" fmla="*/ 5047862 w 6685957"/>
                <a:gd name="connsiteY61" fmla="*/ 2230016 h 2705878"/>
                <a:gd name="connsiteX62" fmla="*/ 5141168 w 6685957"/>
                <a:gd name="connsiteY62" fmla="*/ 2323322 h 2705878"/>
                <a:gd name="connsiteX63" fmla="*/ 5150498 w 6685957"/>
                <a:gd name="connsiteY63" fmla="*/ 2360645 h 2705878"/>
                <a:gd name="connsiteX64" fmla="*/ 5178490 w 6685957"/>
                <a:gd name="connsiteY64" fmla="*/ 2379306 h 2705878"/>
                <a:gd name="connsiteX65" fmla="*/ 5206482 w 6685957"/>
                <a:gd name="connsiteY65" fmla="*/ 2407298 h 2705878"/>
                <a:gd name="connsiteX66" fmla="*/ 5234474 w 6685957"/>
                <a:gd name="connsiteY66" fmla="*/ 2472612 h 2705878"/>
                <a:gd name="connsiteX67" fmla="*/ 5262466 w 6685957"/>
                <a:gd name="connsiteY67" fmla="*/ 2491274 h 2705878"/>
                <a:gd name="connsiteX68" fmla="*/ 5337111 w 6685957"/>
                <a:gd name="connsiteY68" fmla="*/ 2565918 h 2705878"/>
                <a:gd name="connsiteX69" fmla="*/ 5355772 w 6685957"/>
                <a:gd name="connsiteY69" fmla="*/ 2593910 h 2705878"/>
                <a:gd name="connsiteX70" fmla="*/ 5449078 w 6685957"/>
                <a:gd name="connsiteY70" fmla="*/ 2640563 h 2705878"/>
                <a:gd name="connsiteX71" fmla="*/ 5523723 w 6685957"/>
                <a:gd name="connsiteY71" fmla="*/ 2677886 h 2705878"/>
                <a:gd name="connsiteX72" fmla="*/ 5617029 w 6685957"/>
                <a:gd name="connsiteY72" fmla="*/ 2705878 h 2705878"/>
                <a:gd name="connsiteX73" fmla="*/ 5906278 w 6685957"/>
                <a:gd name="connsiteY73" fmla="*/ 2696547 h 2705878"/>
                <a:gd name="connsiteX74" fmla="*/ 5943600 w 6685957"/>
                <a:gd name="connsiteY74" fmla="*/ 2677886 h 2705878"/>
                <a:gd name="connsiteX75" fmla="*/ 5990253 w 6685957"/>
                <a:gd name="connsiteY75" fmla="*/ 2668555 h 2705878"/>
                <a:gd name="connsiteX76" fmla="*/ 6055568 w 6685957"/>
                <a:gd name="connsiteY76" fmla="*/ 2621902 h 2705878"/>
                <a:gd name="connsiteX77" fmla="*/ 6083560 w 6685957"/>
                <a:gd name="connsiteY77" fmla="*/ 2593910 h 2705878"/>
                <a:gd name="connsiteX78" fmla="*/ 6120882 w 6685957"/>
                <a:gd name="connsiteY78" fmla="*/ 2565918 h 2705878"/>
                <a:gd name="connsiteX79" fmla="*/ 6148874 w 6685957"/>
                <a:gd name="connsiteY79" fmla="*/ 2537927 h 2705878"/>
                <a:gd name="connsiteX80" fmla="*/ 6195527 w 6685957"/>
                <a:gd name="connsiteY80" fmla="*/ 2500604 h 2705878"/>
                <a:gd name="connsiteX81" fmla="*/ 6260841 w 6685957"/>
                <a:gd name="connsiteY81" fmla="*/ 2435290 h 2705878"/>
                <a:gd name="connsiteX82" fmla="*/ 6270172 w 6685957"/>
                <a:gd name="connsiteY82" fmla="*/ 2407298 h 2705878"/>
                <a:gd name="connsiteX83" fmla="*/ 6326155 w 6685957"/>
                <a:gd name="connsiteY83" fmla="*/ 2351314 h 2705878"/>
                <a:gd name="connsiteX84" fmla="*/ 6363478 w 6685957"/>
                <a:gd name="connsiteY84" fmla="*/ 2304661 h 2705878"/>
                <a:gd name="connsiteX85" fmla="*/ 6372809 w 6685957"/>
                <a:gd name="connsiteY85" fmla="*/ 2267339 h 2705878"/>
                <a:gd name="connsiteX86" fmla="*/ 6400800 w 6685957"/>
                <a:gd name="connsiteY86" fmla="*/ 2230016 h 2705878"/>
                <a:gd name="connsiteX87" fmla="*/ 6410131 w 6685957"/>
                <a:gd name="connsiteY87" fmla="*/ 2202025 h 2705878"/>
                <a:gd name="connsiteX88" fmla="*/ 6456784 w 6685957"/>
                <a:gd name="connsiteY88" fmla="*/ 2146041 h 2705878"/>
                <a:gd name="connsiteX89" fmla="*/ 6475445 w 6685957"/>
                <a:gd name="connsiteY89" fmla="*/ 2099388 h 2705878"/>
                <a:gd name="connsiteX90" fmla="*/ 6503437 w 6685957"/>
                <a:gd name="connsiteY90" fmla="*/ 2080727 h 2705878"/>
                <a:gd name="connsiteX91" fmla="*/ 6540760 w 6685957"/>
                <a:gd name="connsiteY91" fmla="*/ 2034074 h 2705878"/>
                <a:gd name="connsiteX92" fmla="*/ 6559421 w 6685957"/>
                <a:gd name="connsiteY92" fmla="*/ 2015412 h 2705878"/>
                <a:gd name="connsiteX93" fmla="*/ 6568751 w 6685957"/>
                <a:gd name="connsiteY93" fmla="*/ 1987420 h 2705878"/>
                <a:gd name="connsiteX94" fmla="*/ 6587413 w 6685957"/>
                <a:gd name="connsiteY94" fmla="*/ 1968759 h 2705878"/>
                <a:gd name="connsiteX95" fmla="*/ 6606074 w 6685957"/>
                <a:gd name="connsiteY95" fmla="*/ 1940767 h 2705878"/>
                <a:gd name="connsiteX96" fmla="*/ 6634066 w 6685957"/>
                <a:gd name="connsiteY96" fmla="*/ 1884784 h 2705878"/>
                <a:gd name="connsiteX97" fmla="*/ 6652727 w 6685957"/>
                <a:gd name="connsiteY97" fmla="*/ 1772816 h 2705878"/>
                <a:gd name="connsiteX98" fmla="*/ 6643396 w 6685957"/>
                <a:gd name="connsiteY98" fmla="*/ 1660849 h 2705878"/>
                <a:gd name="connsiteX99" fmla="*/ 6615404 w 6685957"/>
                <a:gd name="connsiteY99" fmla="*/ 923731 h 2705878"/>
                <a:gd name="connsiteX100" fmla="*/ 6596743 w 6685957"/>
                <a:gd name="connsiteY100" fmla="*/ 867747 h 2705878"/>
                <a:gd name="connsiteX101" fmla="*/ 6578082 w 6685957"/>
                <a:gd name="connsiteY101" fmla="*/ 839755 h 2705878"/>
                <a:gd name="connsiteX102" fmla="*/ 6568751 w 6685957"/>
                <a:gd name="connsiteY102" fmla="*/ 811763 h 2705878"/>
                <a:gd name="connsiteX103" fmla="*/ 6531429 w 6685957"/>
                <a:gd name="connsiteY103" fmla="*/ 755780 h 2705878"/>
                <a:gd name="connsiteX104" fmla="*/ 6503437 w 6685957"/>
                <a:gd name="connsiteY104" fmla="*/ 699796 h 2705878"/>
                <a:gd name="connsiteX105" fmla="*/ 6475445 w 6685957"/>
                <a:gd name="connsiteY105" fmla="*/ 643812 h 2705878"/>
                <a:gd name="connsiteX106" fmla="*/ 6466115 w 6685957"/>
                <a:gd name="connsiteY106" fmla="*/ 615820 h 2705878"/>
                <a:gd name="connsiteX107" fmla="*/ 6410131 w 6685957"/>
                <a:gd name="connsiteY107" fmla="*/ 578498 h 2705878"/>
                <a:gd name="connsiteX108" fmla="*/ 6363478 w 6685957"/>
                <a:gd name="connsiteY108" fmla="*/ 541176 h 2705878"/>
                <a:gd name="connsiteX109" fmla="*/ 6335486 w 6685957"/>
                <a:gd name="connsiteY109" fmla="*/ 503853 h 2705878"/>
                <a:gd name="connsiteX110" fmla="*/ 6279502 w 6685957"/>
                <a:gd name="connsiteY110" fmla="*/ 466531 h 2705878"/>
                <a:gd name="connsiteX111" fmla="*/ 6204857 w 6685957"/>
                <a:gd name="connsiteY111" fmla="*/ 401216 h 2705878"/>
                <a:gd name="connsiteX112" fmla="*/ 6111551 w 6685957"/>
                <a:gd name="connsiteY112" fmla="*/ 335902 h 2705878"/>
                <a:gd name="connsiteX113" fmla="*/ 6018245 w 6685957"/>
                <a:gd name="connsiteY113" fmla="*/ 279918 h 2705878"/>
                <a:gd name="connsiteX114" fmla="*/ 5952931 w 6685957"/>
                <a:gd name="connsiteY114" fmla="*/ 242596 h 2705878"/>
                <a:gd name="connsiteX115" fmla="*/ 5906278 w 6685957"/>
                <a:gd name="connsiteY115" fmla="*/ 214604 h 2705878"/>
                <a:gd name="connsiteX116" fmla="*/ 5878286 w 6685957"/>
                <a:gd name="connsiteY116" fmla="*/ 195943 h 2705878"/>
                <a:gd name="connsiteX117" fmla="*/ 5840964 w 6685957"/>
                <a:gd name="connsiteY117" fmla="*/ 186612 h 2705878"/>
                <a:gd name="connsiteX118" fmla="*/ 5691674 w 6685957"/>
                <a:gd name="connsiteY118" fmla="*/ 93306 h 2705878"/>
                <a:gd name="connsiteX119" fmla="*/ 5645021 w 6685957"/>
                <a:gd name="connsiteY119" fmla="*/ 74645 h 2705878"/>
                <a:gd name="connsiteX120" fmla="*/ 5589037 w 6685957"/>
                <a:gd name="connsiteY120" fmla="*/ 65314 h 2705878"/>
                <a:gd name="connsiteX121" fmla="*/ 5561045 w 6685957"/>
                <a:gd name="connsiteY121" fmla="*/ 55984 h 2705878"/>
                <a:gd name="connsiteX122" fmla="*/ 5523723 w 6685957"/>
                <a:gd name="connsiteY122" fmla="*/ 46653 h 2705878"/>
                <a:gd name="connsiteX123" fmla="*/ 5477070 w 6685957"/>
                <a:gd name="connsiteY123" fmla="*/ 27992 h 2705878"/>
                <a:gd name="connsiteX124" fmla="*/ 5439747 w 6685957"/>
                <a:gd name="connsiteY124" fmla="*/ 18661 h 2705878"/>
                <a:gd name="connsiteX125" fmla="*/ 5374433 w 6685957"/>
                <a:gd name="connsiteY125" fmla="*/ 0 h 2705878"/>
                <a:gd name="connsiteX126" fmla="*/ 4478694 w 6685957"/>
                <a:gd name="connsiteY126" fmla="*/ 9331 h 2705878"/>
                <a:gd name="connsiteX127" fmla="*/ 4450702 w 6685957"/>
                <a:gd name="connsiteY127" fmla="*/ 37322 h 2705878"/>
                <a:gd name="connsiteX128" fmla="*/ 4366727 w 6685957"/>
                <a:gd name="connsiteY128" fmla="*/ 55984 h 2705878"/>
                <a:gd name="connsiteX129" fmla="*/ 4320074 w 6685957"/>
                <a:gd name="connsiteY129" fmla="*/ 83976 h 2705878"/>
                <a:gd name="connsiteX130" fmla="*/ 4264090 w 6685957"/>
                <a:gd name="connsiteY130" fmla="*/ 93306 h 2705878"/>
                <a:gd name="connsiteX131" fmla="*/ 4245429 w 6685957"/>
                <a:gd name="connsiteY131" fmla="*/ 130629 h 2705878"/>
                <a:gd name="connsiteX132" fmla="*/ 4124131 w 6685957"/>
                <a:gd name="connsiteY132" fmla="*/ 158620 h 2705878"/>
                <a:gd name="connsiteX133" fmla="*/ 4086809 w 6685957"/>
                <a:gd name="connsiteY133" fmla="*/ 177282 h 2705878"/>
                <a:gd name="connsiteX134" fmla="*/ 4002833 w 6685957"/>
                <a:gd name="connsiteY134" fmla="*/ 195943 h 2705878"/>
                <a:gd name="connsiteX135" fmla="*/ 3974841 w 6685957"/>
                <a:gd name="connsiteY135" fmla="*/ 233265 h 2705878"/>
                <a:gd name="connsiteX136" fmla="*/ 3900196 w 6685957"/>
                <a:gd name="connsiteY136" fmla="*/ 261257 h 2705878"/>
                <a:gd name="connsiteX137" fmla="*/ 3825551 w 6685957"/>
                <a:gd name="connsiteY137" fmla="*/ 307910 h 2705878"/>
                <a:gd name="connsiteX138" fmla="*/ 3760237 w 6685957"/>
                <a:gd name="connsiteY138" fmla="*/ 326571 h 2705878"/>
                <a:gd name="connsiteX139" fmla="*/ 3722915 w 6685957"/>
                <a:gd name="connsiteY139" fmla="*/ 345233 h 2705878"/>
                <a:gd name="connsiteX140" fmla="*/ 3648270 w 6685957"/>
                <a:gd name="connsiteY140" fmla="*/ 373225 h 2705878"/>
                <a:gd name="connsiteX141" fmla="*/ 3620278 w 6685957"/>
                <a:gd name="connsiteY141" fmla="*/ 391886 h 2705878"/>
                <a:gd name="connsiteX142" fmla="*/ 3592286 w 6685957"/>
                <a:gd name="connsiteY142" fmla="*/ 401216 h 2705878"/>
                <a:gd name="connsiteX143" fmla="*/ 3545633 w 6685957"/>
                <a:gd name="connsiteY143" fmla="*/ 419878 h 2705878"/>
                <a:gd name="connsiteX144" fmla="*/ 3517641 w 6685957"/>
                <a:gd name="connsiteY144" fmla="*/ 438539 h 2705878"/>
                <a:gd name="connsiteX145" fmla="*/ 3452327 w 6685957"/>
                <a:gd name="connsiteY145" fmla="*/ 457200 h 2705878"/>
                <a:gd name="connsiteX146" fmla="*/ 3368351 w 6685957"/>
                <a:gd name="connsiteY146" fmla="*/ 485192 h 2705878"/>
                <a:gd name="connsiteX147" fmla="*/ 3331029 w 6685957"/>
                <a:gd name="connsiteY147" fmla="*/ 503853 h 2705878"/>
                <a:gd name="connsiteX148" fmla="*/ 3275045 w 6685957"/>
                <a:gd name="connsiteY148" fmla="*/ 522514 h 2705878"/>
                <a:gd name="connsiteX149" fmla="*/ 3247053 w 6685957"/>
                <a:gd name="connsiteY149" fmla="*/ 531845 h 2705878"/>
                <a:gd name="connsiteX150" fmla="*/ 3191070 w 6685957"/>
                <a:gd name="connsiteY150" fmla="*/ 550506 h 2705878"/>
                <a:gd name="connsiteX151" fmla="*/ 3097764 w 6685957"/>
                <a:gd name="connsiteY151" fmla="*/ 559837 h 2705878"/>
                <a:gd name="connsiteX152" fmla="*/ 2761862 w 6685957"/>
                <a:gd name="connsiteY152" fmla="*/ 578498 h 2705878"/>
                <a:gd name="connsiteX153" fmla="*/ 2267339 w 6685957"/>
                <a:gd name="connsiteY153" fmla="*/ 587829 h 2705878"/>
                <a:gd name="connsiteX154" fmla="*/ 2146041 w 6685957"/>
                <a:gd name="connsiteY154" fmla="*/ 615820 h 2705878"/>
                <a:gd name="connsiteX155" fmla="*/ 2118049 w 6685957"/>
                <a:gd name="connsiteY155" fmla="*/ 625151 h 2705878"/>
                <a:gd name="connsiteX156" fmla="*/ 2080727 w 6685957"/>
                <a:gd name="connsiteY156" fmla="*/ 615820 h 2705878"/>
                <a:gd name="connsiteX157" fmla="*/ 1996751 w 6685957"/>
                <a:gd name="connsiteY157" fmla="*/ 541176 h 2705878"/>
                <a:gd name="connsiteX158" fmla="*/ 1978090 w 6685957"/>
                <a:gd name="connsiteY158" fmla="*/ 522514 h 2705878"/>
                <a:gd name="connsiteX159" fmla="*/ 1894115 w 6685957"/>
                <a:gd name="connsiteY159" fmla="*/ 475861 h 2705878"/>
                <a:gd name="connsiteX160" fmla="*/ 1838131 w 6685957"/>
                <a:gd name="connsiteY160" fmla="*/ 466531 h 2705878"/>
                <a:gd name="connsiteX161" fmla="*/ 1819470 w 6685957"/>
                <a:gd name="connsiteY161" fmla="*/ 447869 h 2705878"/>
                <a:gd name="connsiteX162" fmla="*/ 1670180 w 6685957"/>
                <a:gd name="connsiteY162" fmla="*/ 401216 h 2705878"/>
                <a:gd name="connsiteX163" fmla="*/ 1642188 w 6685957"/>
                <a:gd name="connsiteY163" fmla="*/ 382555 h 2705878"/>
                <a:gd name="connsiteX164" fmla="*/ 1614196 w 6685957"/>
                <a:gd name="connsiteY164" fmla="*/ 373225 h 2705878"/>
                <a:gd name="connsiteX165" fmla="*/ 1595535 w 6685957"/>
                <a:gd name="connsiteY165" fmla="*/ 354563 h 2705878"/>
                <a:gd name="connsiteX166" fmla="*/ 1539551 w 6685957"/>
                <a:gd name="connsiteY166" fmla="*/ 317241 h 2705878"/>
                <a:gd name="connsiteX167" fmla="*/ 1511560 w 6685957"/>
                <a:gd name="connsiteY167" fmla="*/ 298580 h 2705878"/>
                <a:gd name="connsiteX168" fmla="*/ 1455576 w 6685957"/>
                <a:gd name="connsiteY168" fmla="*/ 279918 h 2705878"/>
                <a:gd name="connsiteX169" fmla="*/ 1418253 w 6685957"/>
                <a:gd name="connsiteY169" fmla="*/ 270588 h 2705878"/>
                <a:gd name="connsiteX170" fmla="*/ 1324947 w 6685957"/>
                <a:gd name="connsiteY170" fmla="*/ 242596 h 2705878"/>
                <a:gd name="connsiteX171" fmla="*/ 1138335 w 6685957"/>
                <a:gd name="connsiteY171" fmla="*/ 214604 h 2705878"/>
                <a:gd name="connsiteX172" fmla="*/ 1073021 w 6685957"/>
                <a:gd name="connsiteY172" fmla="*/ 195943 h 2705878"/>
                <a:gd name="connsiteX173" fmla="*/ 1035698 w 6685957"/>
                <a:gd name="connsiteY173" fmla="*/ 186612 h 2705878"/>
                <a:gd name="connsiteX174" fmla="*/ 951723 w 6685957"/>
                <a:gd name="connsiteY174" fmla="*/ 149290 h 2705878"/>
                <a:gd name="connsiteX175" fmla="*/ 895739 w 6685957"/>
                <a:gd name="connsiteY175" fmla="*/ 139959 h 2705878"/>
                <a:gd name="connsiteX176" fmla="*/ 849086 w 6685957"/>
                <a:gd name="connsiteY176" fmla="*/ 130629 h 2705878"/>
                <a:gd name="connsiteX177" fmla="*/ 494523 w 6685957"/>
                <a:gd name="connsiteY177" fmla="*/ 121298 h 2705878"/>
                <a:gd name="connsiteX178" fmla="*/ 149290 w 6685957"/>
                <a:gd name="connsiteY178" fmla="*/ 111967 h 2705878"/>
                <a:gd name="connsiteX179" fmla="*/ 65315 w 6685957"/>
                <a:gd name="connsiteY179" fmla="*/ 149290 h 2705878"/>
                <a:gd name="connsiteX180" fmla="*/ 55984 w 6685957"/>
                <a:gd name="connsiteY180" fmla="*/ 177282 h 2705878"/>
                <a:gd name="connsiteX181" fmla="*/ 37323 w 6685957"/>
                <a:gd name="connsiteY181" fmla="*/ 205274 h 2705878"/>
                <a:gd name="connsiteX182" fmla="*/ 0 w 6685957"/>
                <a:gd name="connsiteY182" fmla="*/ 270588 h 270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6685957" h="2705878">
                  <a:moveTo>
                    <a:pt x="0" y="270588"/>
                  </a:moveTo>
                  <a:lnTo>
                    <a:pt x="0" y="270588"/>
                  </a:lnTo>
                  <a:cubicBezTo>
                    <a:pt x="24882" y="283029"/>
                    <a:pt x="51176" y="292975"/>
                    <a:pt x="74645" y="307910"/>
                  </a:cubicBezTo>
                  <a:cubicBezTo>
                    <a:pt x="116682" y="334661"/>
                    <a:pt x="90120" y="332716"/>
                    <a:pt x="121298" y="363894"/>
                  </a:cubicBezTo>
                  <a:cubicBezTo>
                    <a:pt x="129227" y="371823"/>
                    <a:pt x="139959" y="376335"/>
                    <a:pt x="149290" y="382555"/>
                  </a:cubicBezTo>
                  <a:cubicBezTo>
                    <a:pt x="155510" y="391886"/>
                    <a:pt x="160567" y="402108"/>
                    <a:pt x="167951" y="410547"/>
                  </a:cubicBezTo>
                  <a:cubicBezTo>
                    <a:pt x="182433" y="427098"/>
                    <a:pt x="202405" y="438901"/>
                    <a:pt x="214604" y="457200"/>
                  </a:cubicBezTo>
                  <a:lnTo>
                    <a:pt x="251927" y="513184"/>
                  </a:lnTo>
                  <a:cubicBezTo>
                    <a:pt x="258147" y="522515"/>
                    <a:pt x="265573" y="531146"/>
                    <a:pt x="270588" y="541176"/>
                  </a:cubicBezTo>
                  <a:cubicBezTo>
                    <a:pt x="276808" y="553617"/>
                    <a:pt x="280197" y="567937"/>
                    <a:pt x="289249" y="578498"/>
                  </a:cubicBezTo>
                  <a:cubicBezTo>
                    <a:pt x="299370" y="590305"/>
                    <a:pt x="314131" y="597159"/>
                    <a:pt x="326572" y="606490"/>
                  </a:cubicBezTo>
                  <a:cubicBezTo>
                    <a:pt x="329682" y="618931"/>
                    <a:pt x="330167" y="632342"/>
                    <a:pt x="335902" y="643812"/>
                  </a:cubicBezTo>
                  <a:cubicBezTo>
                    <a:pt x="342857" y="657721"/>
                    <a:pt x="354855" y="668480"/>
                    <a:pt x="363894" y="681135"/>
                  </a:cubicBezTo>
                  <a:cubicBezTo>
                    <a:pt x="370412" y="690260"/>
                    <a:pt x="377109" y="699324"/>
                    <a:pt x="382555" y="709127"/>
                  </a:cubicBezTo>
                  <a:cubicBezTo>
                    <a:pt x="422461" y="780958"/>
                    <a:pt x="392429" y="746993"/>
                    <a:pt x="429209" y="783771"/>
                  </a:cubicBezTo>
                  <a:cubicBezTo>
                    <a:pt x="435429" y="802432"/>
                    <a:pt x="439881" y="821780"/>
                    <a:pt x="447870" y="839755"/>
                  </a:cubicBezTo>
                  <a:cubicBezTo>
                    <a:pt x="461052" y="869415"/>
                    <a:pt x="482509" y="880168"/>
                    <a:pt x="503853" y="905069"/>
                  </a:cubicBezTo>
                  <a:cubicBezTo>
                    <a:pt x="511151" y="913583"/>
                    <a:pt x="515336" y="924446"/>
                    <a:pt x="522515" y="933061"/>
                  </a:cubicBezTo>
                  <a:cubicBezTo>
                    <a:pt x="530962" y="943198"/>
                    <a:pt x="541919" y="951034"/>
                    <a:pt x="550506" y="961053"/>
                  </a:cubicBezTo>
                  <a:cubicBezTo>
                    <a:pt x="629307" y="1052990"/>
                    <a:pt x="538085" y="952524"/>
                    <a:pt x="597160" y="1026367"/>
                  </a:cubicBezTo>
                  <a:cubicBezTo>
                    <a:pt x="602656" y="1033236"/>
                    <a:pt x="610326" y="1038160"/>
                    <a:pt x="615821" y="1045029"/>
                  </a:cubicBezTo>
                  <a:cubicBezTo>
                    <a:pt x="622826" y="1053785"/>
                    <a:pt x="627477" y="1064264"/>
                    <a:pt x="634482" y="1073020"/>
                  </a:cubicBezTo>
                  <a:cubicBezTo>
                    <a:pt x="639977" y="1079889"/>
                    <a:pt x="647648" y="1084813"/>
                    <a:pt x="653143" y="1091682"/>
                  </a:cubicBezTo>
                  <a:cubicBezTo>
                    <a:pt x="660148" y="1100439"/>
                    <a:pt x="663875" y="1111745"/>
                    <a:pt x="671804" y="1119674"/>
                  </a:cubicBezTo>
                  <a:cubicBezTo>
                    <a:pt x="679733" y="1127603"/>
                    <a:pt x="691181" y="1131156"/>
                    <a:pt x="699796" y="1138335"/>
                  </a:cubicBezTo>
                  <a:cubicBezTo>
                    <a:pt x="771639" y="1198204"/>
                    <a:pt x="686281" y="1138656"/>
                    <a:pt x="755780" y="1184988"/>
                  </a:cubicBezTo>
                  <a:cubicBezTo>
                    <a:pt x="758890" y="1194319"/>
                    <a:pt x="759655" y="1204796"/>
                    <a:pt x="765111" y="1212980"/>
                  </a:cubicBezTo>
                  <a:cubicBezTo>
                    <a:pt x="785080" y="1242933"/>
                    <a:pt x="791748" y="1240520"/>
                    <a:pt x="821094" y="1250302"/>
                  </a:cubicBezTo>
                  <a:cubicBezTo>
                    <a:pt x="892629" y="1247192"/>
                    <a:pt x="964113" y="1242562"/>
                    <a:pt x="1035698" y="1240971"/>
                  </a:cubicBezTo>
                  <a:cubicBezTo>
                    <a:pt x="1384011" y="1233231"/>
                    <a:pt x="1733154" y="1246280"/>
                    <a:pt x="2080727" y="1222310"/>
                  </a:cubicBezTo>
                  <a:cubicBezTo>
                    <a:pt x="2111195" y="1220209"/>
                    <a:pt x="2116355" y="1160386"/>
                    <a:pt x="2127380" y="1138335"/>
                  </a:cubicBezTo>
                  <a:cubicBezTo>
                    <a:pt x="2132395" y="1128305"/>
                    <a:pt x="2136532" y="1116286"/>
                    <a:pt x="2146041" y="1110343"/>
                  </a:cubicBezTo>
                  <a:cubicBezTo>
                    <a:pt x="2162722" y="1099918"/>
                    <a:pt x="2202025" y="1091682"/>
                    <a:pt x="2202025" y="1091682"/>
                  </a:cubicBezTo>
                  <a:cubicBezTo>
                    <a:pt x="2211356" y="1085461"/>
                    <a:pt x="2218940" y="1074769"/>
                    <a:pt x="2230017" y="1073020"/>
                  </a:cubicBezTo>
                  <a:cubicBezTo>
                    <a:pt x="2343952" y="1055030"/>
                    <a:pt x="2441569" y="1066967"/>
                    <a:pt x="2556588" y="1073020"/>
                  </a:cubicBezTo>
                  <a:cubicBezTo>
                    <a:pt x="2614935" y="1092470"/>
                    <a:pt x="2564392" y="1077794"/>
                    <a:pt x="2668555" y="1091682"/>
                  </a:cubicBezTo>
                  <a:cubicBezTo>
                    <a:pt x="2687308" y="1094182"/>
                    <a:pt x="2705925" y="1097628"/>
                    <a:pt x="2724539" y="1101012"/>
                  </a:cubicBezTo>
                  <a:cubicBezTo>
                    <a:pt x="2740142" y="1103849"/>
                    <a:pt x="2755384" y="1109078"/>
                    <a:pt x="2771192" y="1110343"/>
                  </a:cubicBezTo>
                  <a:cubicBezTo>
                    <a:pt x="2833275" y="1115310"/>
                    <a:pt x="2895600" y="1116564"/>
                    <a:pt x="2957804" y="1119674"/>
                  </a:cubicBezTo>
                  <a:cubicBezTo>
                    <a:pt x="2991345" y="1128059"/>
                    <a:pt x="3006256" y="1132414"/>
                    <a:pt x="3041780" y="1138335"/>
                  </a:cubicBezTo>
                  <a:cubicBezTo>
                    <a:pt x="3063473" y="1141950"/>
                    <a:pt x="3085529" y="1143352"/>
                    <a:pt x="3107094" y="1147665"/>
                  </a:cubicBezTo>
                  <a:cubicBezTo>
                    <a:pt x="3132243" y="1152695"/>
                    <a:pt x="3156995" y="1159579"/>
                    <a:pt x="3181739" y="1166327"/>
                  </a:cubicBezTo>
                  <a:cubicBezTo>
                    <a:pt x="3191228" y="1168915"/>
                    <a:pt x="3199897" y="1175506"/>
                    <a:pt x="3209731" y="1175657"/>
                  </a:cubicBezTo>
                  <a:lnTo>
                    <a:pt x="4394719" y="1184988"/>
                  </a:lnTo>
                  <a:cubicBezTo>
                    <a:pt x="4407160" y="1188098"/>
                    <a:pt x="4419711" y="1190795"/>
                    <a:pt x="4432041" y="1194318"/>
                  </a:cubicBezTo>
                  <a:cubicBezTo>
                    <a:pt x="4441498" y="1197020"/>
                    <a:pt x="4450242" y="1202716"/>
                    <a:pt x="4460033" y="1203649"/>
                  </a:cubicBezTo>
                  <a:cubicBezTo>
                    <a:pt x="4515850" y="1208965"/>
                    <a:pt x="4572000" y="1209870"/>
                    <a:pt x="4627984" y="1212980"/>
                  </a:cubicBezTo>
                  <a:cubicBezTo>
                    <a:pt x="4699013" y="1236656"/>
                    <a:pt x="4664679" y="1227783"/>
                    <a:pt x="4730621" y="1240971"/>
                  </a:cubicBezTo>
                  <a:cubicBezTo>
                    <a:pt x="4743062" y="1250302"/>
                    <a:pt x="4754441" y="1261247"/>
                    <a:pt x="4767943" y="1268963"/>
                  </a:cubicBezTo>
                  <a:cubicBezTo>
                    <a:pt x="4776482" y="1273843"/>
                    <a:pt x="4787138" y="1273895"/>
                    <a:pt x="4795935" y="1278294"/>
                  </a:cubicBezTo>
                  <a:cubicBezTo>
                    <a:pt x="4805965" y="1283309"/>
                    <a:pt x="4814596" y="1290735"/>
                    <a:pt x="4823927" y="1296955"/>
                  </a:cubicBezTo>
                  <a:cubicBezTo>
                    <a:pt x="4830147" y="1309396"/>
                    <a:pt x="4835687" y="1322201"/>
                    <a:pt x="4842588" y="1334278"/>
                  </a:cubicBezTo>
                  <a:cubicBezTo>
                    <a:pt x="4848152" y="1344014"/>
                    <a:pt x="4856695" y="1352022"/>
                    <a:pt x="4861249" y="1362269"/>
                  </a:cubicBezTo>
                  <a:cubicBezTo>
                    <a:pt x="4869238" y="1380244"/>
                    <a:pt x="4873691" y="1399592"/>
                    <a:pt x="4879911" y="1418253"/>
                  </a:cubicBezTo>
                  <a:cubicBezTo>
                    <a:pt x="4883021" y="1427584"/>
                    <a:pt x="4886855" y="1436703"/>
                    <a:pt x="4889241" y="1446245"/>
                  </a:cubicBezTo>
                  <a:cubicBezTo>
                    <a:pt x="4892351" y="1458686"/>
                    <a:pt x="4895049" y="1471237"/>
                    <a:pt x="4898572" y="1483567"/>
                  </a:cubicBezTo>
                  <a:cubicBezTo>
                    <a:pt x="4901274" y="1493024"/>
                    <a:pt x="4905517" y="1502017"/>
                    <a:pt x="4907902" y="1511559"/>
                  </a:cubicBezTo>
                  <a:cubicBezTo>
                    <a:pt x="4911748" y="1526944"/>
                    <a:pt x="4911665" y="1543363"/>
                    <a:pt x="4917233" y="1558212"/>
                  </a:cubicBezTo>
                  <a:cubicBezTo>
                    <a:pt x="4921171" y="1568712"/>
                    <a:pt x="4929674" y="1576873"/>
                    <a:pt x="4935894" y="1586204"/>
                  </a:cubicBezTo>
                  <a:cubicBezTo>
                    <a:pt x="4948335" y="1775926"/>
                    <a:pt x="4955470" y="1966071"/>
                    <a:pt x="4973217" y="2155371"/>
                  </a:cubicBezTo>
                  <a:cubicBezTo>
                    <a:pt x="4974238" y="2166265"/>
                    <a:pt x="5001615" y="2194588"/>
                    <a:pt x="5010539" y="2202025"/>
                  </a:cubicBezTo>
                  <a:cubicBezTo>
                    <a:pt x="5022486" y="2211980"/>
                    <a:pt x="5035421" y="2220686"/>
                    <a:pt x="5047862" y="2230016"/>
                  </a:cubicBezTo>
                  <a:cubicBezTo>
                    <a:pt x="5097625" y="2304661"/>
                    <a:pt x="5066523" y="2273559"/>
                    <a:pt x="5141168" y="2323322"/>
                  </a:cubicBezTo>
                  <a:cubicBezTo>
                    <a:pt x="5144278" y="2335763"/>
                    <a:pt x="5143385" y="2349975"/>
                    <a:pt x="5150498" y="2360645"/>
                  </a:cubicBezTo>
                  <a:cubicBezTo>
                    <a:pt x="5156718" y="2369976"/>
                    <a:pt x="5169875" y="2372127"/>
                    <a:pt x="5178490" y="2379306"/>
                  </a:cubicBezTo>
                  <a:cubicBezTo>
                    <a:pt x="5188627" y="2387754"/>
                    <a:pt x="5197151" y="2397967"/>
                    <a:pt x="5206482" y="2407298"/>
                  </a:cubicBezTo>
                  <a:cubicBezTo>
                    <a:pt x="5215813" y="2429069"/>
                    <a:pt x="5221335" y="2452904"/>
                    <a:pt x="5234474" y="2472612"/>
                  </a:cubicBezTo>
                  <a:cubicBezTo>
                    <a:pt x="5240695" y="2481943"/>
                    <a:pt x="5255581" y="2482422"/>
                    <a:pt x="5262466" y="2491274"/>
                  </a:cubicBezTo>
                  <a:cubicBezTo>
                    <a:pt x="5325732" y="2572617"/>
                    <a:pt x="5265447" y="2548003"/>
                    <a:pt x="5337111" y="2565918"/>
                  </a:cubicBezTo>
                  <a:cubicBezTo>
                    <a:pt x="5343331" y="2575249"/>
                    <a:pt x="5347333" y="2586525"/>
                    <a:pt x="5355772" y="2593910"/>
                  </a:cubicBezTo>
                  <a:cubicBezTo>
                    <a:pt x="5400209" y="2632793"/>
                    <a:pt x="5402700" y="2628969"/>
                    <a:pt x="5449078" y="2640563"/>
                  </a:cubicBezTo>
                  <a:cubicBezTo>
                    <a:pt x="5484844" y="2676331"/>
                    <a:pt x="5452246" y="2649296"/>
                    <a:pt x="5523723" y="2677886"/>
                  </a:cubicBezTo>
                  <a:cubicBezTo>
                    <a:pt x="5585101" y="2702437"/>
                    <a:pt x="5553952" y="2693262"/>
                    <a:pt x="5617029" y="2705878"/>
                  </a:cubicBezTo>
                  <a:cubicBezTo>
                    <a:pt x="5713445" y="2702768"/>
                    <a:pt x="5810164" y="2704785"/>
                    <a:pt x="5906278" y="2696547"/>
                  </a:cubicBezTo>
                  <a:cubicBezTo>
                    <a:pt x="5920136" y="2695359"/>
                    <a:pt x="5930405" y="2682284"/>
                    <a:pt x="5943600" y="2677886"/>
                  </a:cubicBezTo>
                  <a:cubicBezTo>
                    <a:pt x="5958645" y="2672871"/>
                    <a:pt x="5974702" y="2671665"/>
                    <a:pt x="5990253" y="2668555"/>
                  </a:cubicBezTo>
                  <a:cubicBezTo>
                    <a:pt x="6012407" y="2653786"/>
                    <a:pt x="6035314" y="2639263"/>
                    <a:pt x="6055568" y="2621902"/>
                  </a:cubicBezTo>
                  <a:cubicBezTo>
                    <a:pt x="6065587" y="2613314"/>
                    <a:pt x="6073541" y="2602498"/>
                    <a:pt x="6083560" y="2593910"/>
                  </a:cubicBezTo>
                  <a:cubicBezTo>
                    <a:pt x="6095367" y="2583790"/>
                    <a:pt x="6109075" y="2576038"/>
                    <a:pt x="6120882" y="2565918"/>
                  </a:cubicBezTo>
                  <a:cubicBezTo>
                    <a:pt x="6130901" y="2557331"/>
                    <a:pt x="6138943" y="2546616"/>
                    <a:pt x="6148874" y="2537927"/>
                  </a:cubicBezTo>
                  <a:cubicBezTo>
                    <a:pt x="6163862" y="2524813"/>
                    <a:pt x="6181445" y="2514686"/>
                    <a:pt x="6195527" y="2500604"/>
                  </a:cubicBezTo>
                  <a:cubicBezTo>
                    <a:pt x="6282612" y="2413519"/>
                    <a:pt x="6161316" y="2509935"/>
                    <a:pt x="6260841" y="2435290"/>
                  </a:cubicBezTo>
                  <a:cubicBezTo>
                    <a:pt x="6263951" y="2425959"/>
                    <a:pt x="6264134" y="2415062"/>
                    <a:pt x="6270172" y="2407298"/>
                  </a:cubicBezTo>
                  <a:cubicBezTo>
                    <a:pt x="6286374" y="2386466"/>
                    <a:pt x="6326155" y="2351314"/>
                    <a:pt x="6326155" y="2351314"/>
                  </a:cubicBezTo>
                  <a:cubicBezTo>
                    <a:pt x="6356659" y="2259804"/>
                    <a:pt x="6307205" y="2389069"/>
                    <a:pt x="6363478" y="2304661"/>
                  </a:cubicBezTo>
                  <a:cubicBezTo>
                    <a:pt x="6370591" y="2293991"/>
                    <a:pt x="6367074" y="2278809"/>
                    <a:pt x="6372809" y="2267339"/>
                  </a:cubicBezTo>
                  <a:cubicBezTo>
                    <a:pt x="6379764" y="2253430"/>
                    <a:pt x="6391470" y="2242457"/>
                    <a:pt x="6400800" y="2230016"/>
                  </a:cubicBezTo>
                  <a:cubicBezTo>
                    <a:pt x="6403910" y="2220686"/>
                    <a:pt x="6405733" y="2210822"/>
                    <a:pt x="6410131" y="2202025"/>
                  </a:cubicBezTo>
                  <a:cubicBezTo>
                    <a:pt x="6423122" y="2176043"/>
                    <a:pt x="6436147" y="2166678"/>
                    <a:pt x="6456784" y="2146041"/>
                  </a:cubicBezTo>
                  <a:cubicBezTo>
                    <a:pt x="6463004" y="2130490"/>
                    <a:pt x="6465710" y="2113017"/>
                    <a:pt x="6475445" y="2099388"/>
                  </a:cubicBezTo>
                  <a:cubicBezTo>
                    <a:pt x="6481963" y="2090263"/>
                    <a:pt x="6494680" y="2087732"/>
                    <a:pt x="6503437" y="2080727"/>
                  </a:cubicBezTo>
                  <a:cubicBezTo>
                    <a:pt x="6528463" y="2060706"/>
                    <a:pt x="6519211" y="2061009"/>
                    <a:pt x="6540760" y="2034074"/>
                  </a:cubicBezTo>
                  <a:cubicBezTo>
                    <a:pt x="6546256" y="2027205"/>
                    <a:pt x="6553201" y="2021633"/>
                    <a:pt x="6559421" y="2015412"/>
                  </a:cubicBezTo>
                  <a:cubicBezTo>
                    <a:pt x="6562531" y="2006081"/>
                    <a:pt x="6563691" y="1995854"/>
                    <a:pt x="6568751" y="1987420"/>
                  </a:cubicBezTo>
                  <a:cubicBezTo>
                    <a:pt x="6573277" y="1979877"/>
                    <a:pt x="6581917" y="1975628"/>
                    <a:pt x="6587413" y="1968759"/>
                  </a:cubicBezTo>
                  <a:cubicBezTo>
                    <a:pt x="6594418" y="1960002"/>
                    <a:pt x="6599854" y="1950098"/>
                    <a:pt x="6606074" y="1940767"/>
                  </a:cubicBezTo>
                  <a:cubicBezTo>
                    <a:pt x="6645388" y="1822821"/>
                    <a:pt x="6579803" y="2011398"/>
                    <a:pt x="6634066" y="1884784"/>
                  </a:cubicBezTo>
                  <a:cubicBezTo>
                    <a:pt x="6644943" y="1859403"/>
                    <a:pt x="6650671" y="1789266"/>
                    <a:pt x="6652727" y="1772816"/>
                  </a:cubicBezTo>
                  <a:cubicBezTo>
                    <a:pt x="6649617" y="1735494"/>
                    <a:pt x="6644247" y="1698291"/>
                    <a:pt x="6643396" y="1660849"/>
                  </a:cubicBezTo>
                  <a:cubicBezTo>
                    <a:pt x="6626782" y="929804"/>
                    <a:pt x="6765540" y="1148919"/>
                    <a:pt x="6615404" y="923731"/>
                  </a:cubicBezTo>
                  <a:cubicBezTo>
                    <a:pt x="6609184" y="905070"/>
                    <a:pt x="6607654" y="884114"/>
                    <a:pt x="6596743" y="867747"/>
                  </a:cubicBezTo>
                  <a:cubicBezTo>
                    <a:pt x="6590523" y="858416"/>
                    <a:pt x="6583097" y="849785"/>
                    <a:pt x="6578082" y="839755"/>
                  </a:cubicBezTo>
                  <a:cubicBezTo>
                    <a:pt x="6573683" y="830958"/>
                    <a:pt x="6573528" y="820361"/>
                    <a:pt x="6568751" y="811763"/>
                  </a:cubicBezTo>
                  <a:cubicBezTo>
                    <a:pt x="6557859" y="792158"/>
                    <a:pt x="6538521" y="777057"/>
                    <a:pt x="6531429" y="755780"/>
                  </a:cubicBezTo>
                  <a:cubicBezTo>
                    <a:pt x="6507975" y="685421"/>
                    <a:pt x="6539613" y="772147"/>
                    <a:pt x="6503437" y="699796"/>
                  </a:cubicBezTo>
                  <a:cubicBezTo>
                    <a:pt x="6464806" y="622535"/>
                    <a:pt x="6528925" y="724033"/>
                    <a:pt x="6475445" y="643812"/>
                  </a:cubicBezTo>
                  <a:cubicBezTo>
                    <a:pt x="6472335" y="634481"/>
                    <a:pt x="6471571" y="624003"/>
                    <a:pt x="6466115" y="615820"/>
                  </a:cubicBezTo>
                  <a:cubicBezTo>
                    <a:pt x="6446147" y="585867"/>
                    <a:pt x="6439477" y="588280"/>
                    <a:pt x="6410131" y="578498"/>
                  </a:cubicBezTo>
                  <a:cubicBezTo>
                    <a:pt x="6394580" y="566057"/>
                    <a:pt x="6377560" y="555258"/>
                    <a:pt x="6363478" y="541176"/>
                  </a:cubicBezTo>
                  <a:cubicBezTo>
                    <a:pt x="6352482" y="530180"/>
                    <a:pt x="6347109" y="514185"/>
                    <a:pt x="6335486" y="503853"/>
                  </a:cubicBezTo>
                  <a:cubicBezTo>
                    <a:pt x="6318723" y="488953"/>
                    <a:pt x="6297640" y="479723"/>
                    <a:pt x="6279502" y="466531"/>
                  </a:cubicBezTo>
                  <a:cubicBezTo>
                    <a:pt x="6196857" y="406426"/>
                    <a:pt x="6263951" y="452923"/>
                    <a:pt x="6204857" y="401216"/>
                  </a:cubicBezTo>
                  <a:cubicBezTo>
                    <a:pt x="6143543" y="347566"/>
                    <a:pt x="6175736" y="378692"/>
                    <a:pt x="6111551" y="335902"/>
                  </a:cubicBezTo>
                  <a:cubicBezTo>
                    <a:pt x="6027760" y="280041"/>
                    <a:pt x="6075469" y="298993"/>
                    <a:pt x="6018245" y="279918"/>
                  </a:cubicBezTo>
                  <a:cubicBezTo>
                    <a:pt x="5927997" y="212233"/>
                    <a:pt x="6024174" y="278218"/>
                    <a:pt x="5952931" y="242596"/>
                  </a:cubicBezTo>
                  <a:cubicBezTo>
                    <a:pt x="5936710" y="234485"/>
                    <a:pt x="5921657" y="224216"/>
                    <a:pt x="5906278" y="214604"/>
                  </a:cubicBezTo>
                  <a:cubicBezTo>
                    <a:pt x="5896769" y="208661"/>
                    <a:pt x="5888593" y="200360"/>
                    <a:pt x="5878286" y="195943"/>
                  </a:cubicBezTo>
                  <a:cubicBezTo>
                    <a:pt x="5866499" y="190891"/>
                    <a:pt x="5853405" y="189722"/>
                    <a:pt x="5840964" y="186612"/>
                  </a:cubicBezTo>
                  <a:cubicBezTo>
                    <a:pt x="5776799" y="138489"/>
                    <a:pt x="5764858" y="122579"/>
                    <a:pt x="5691674" y="93306"/>
                  </a:cubicBezTo>
                  <a:cubicBezTo>
                    <a:pt x="5676123" y="87086"/>
                    <a:pt x="5661180" y="79052"/>
                    <a:pt x="5645021" y="74645"/>
                  </a:cubicBezTo>
                  <a:cubicBezTo>
                    <a:pt x="5626769" y="69667"/>
                    <a:pt x="5607505" y="69418"/>
                    <a:pt x="5589037" y="65314"/>
                  </a:cubicBezTo>
                  <a:cubicBezTo>
                    <a:pt x="5579436" y="63180"/>
                    <a:pt x="5570502" y="58686"/>
                    <a:pt x="5561045" y="55984"/>
                  </a:cubicBezTo>
                  <a:cubicBezTo>
                    <a:pt x="5548715" y="52461"/>
                    <a:pt x="5535889" y="50708"/>
                    <a:pt x="5523723" y="46653"/>
                  </a:cubicBezTo>
                  <a:cubicBezTo>
                    <a:pt x="5507834" y="41356"/>
                    <a:pt x="5492959" y="33288"/>
                    <a:pt x="5477070" y="27992"/>
                  </a:cubicBezTo>
                  <a:cubicBezTo>
                    <a:pt x="5464904" y="23937"/>
                    <a:pt x="5452078" y="22184"/>
                    <a:pt x="5439747" y="18661"/>
                  </a:cubicBezTo>
                  <a:cubicBezTo>
                    <a:pt x="5346035" y="-8113"/>
                    <a:pt x="5491122" y="29174"/>
                    <a:pt x="5374433" y="0"/>
                  </a:cubicBezTo>
                  <a:lnTo>
                    <a:pt x="4478694" y="9331"/>
                  </a:lnTo>
                  <a:cubicBezTo>
                    <a:pt x="4465509" y="9864"/>
                    <a:pt x="4462882" y="32247"/>
                    <a:pt x="4450702" y="37322"/>
                  </a:cubicBezTo>
                  <a:cubicBezTo>
                    <a:pt x="4424233" y="48351"/>
                    <a:pt x="4394719" y="49763"/>
                    <a:pt x="4366727" y="55984"/>
                  </a:cubicBezTo>
                  <a:cubicBezTo>
                    <a:pt x="4351176" y="65315"/>
                    <a:pt x="4337118" y="77778"/>
                    <a:pt x="4320074" y="83976"/>
                  </a:cubicBezTo>
                  <a:cubicBezTo>
                    <a:pt x="4302294" y="90441"/>
                    <a:pt x="4280133" y="83279"/>
                    <a:pt x="4264090" y="93306"/>
                  </a:cubicBezTo>
                  <a:cubicBezTo>
                    <a:pt x="4252295" y="100678"/>
                    <a:pt x="4256556" y="122283"/>
                    <a:pt x="4245429" y="130629"/>
                  </a:cubicBezTo>
                  <a:cubicBezTo>
                    <a:pt x="4221320" y="148711"/>
                    <a:pt x="4149955" y="154931"/>
                    <a:pt x="4124131" y="158620"/>
                  </a:cubicBezTo>
                  <a:cubicBezTo>
                    <a:pt x="4111690" y="164841"/>
                    <a:pt x="4100103" y="173191"/>
                    <a:pt x="4086809" y="177282"/>
                  </a:cubicBezTo>
                  <a:cubicBezTo>
                    <a:pt x="4059402" y="185715"/>
                    <a:pt x="4028481" y="183119"/>
                    <a:pt x="4002833" y="195943"/>
                  </a:cubicBezTo>
                  <a:cubicBezTo>
                    <a:pt x="3988924" y="202897"/>
                    <a:pt x="3987961" y="224916"/>
                    <a:pt x="3974841" y="233265"/>
                  </a:cubicBezTo>
                  <a:cubicBezTo>
                    <a:pt x="3952422" y="247532"/>
                    <a:pt x="3923964" y="249373"/>
                    <a:pt x="3900196" y="261257"/>
                  </a:cubicBezTo>
                  <a:cubicBezTo>
                    <a:pt x="3873952" y="274379"/>
                    <a:pt x="3853387" y="298631"/>
                    <a:pt x="3825551" y="307910"/>
                  </a:cubicBezTo>
                  <a:cubicBezTo>
                    <a:pt x="3785394" y="321297"/>
                    <a:pt x="3807101" y="314856"/>
                    <a:pt x="3760237" y="326571"/>
                  </a:cubicBezTo>
                  <a:cubicBezTo>
                    <a:pt x="3747796" y="332792"/>
                    <a:pt x="3735700" y="339754"/>
                    <a:pt x="3722915" y="345233"/>
                  </a:cubicBezTo>
                  <a:cubicBezTo>
                    <a:pt x="3666364" y="369470"/>
                    <a:pt x="3725631" y="334544"/>
                    <a:pt x="3648270" y="373225"/>
                  </a:cubicBezTo>
                  <a:cubicBezTo>
                    <a:pt x="3638240" y="378240"/>
                    <a:pt x="3630308" y="386871"/>
                    <a:pt x="3620278" y="391886"/>
                  </a:cubicBezTo>
                  <a:cubicBezTo>
                    <a:pt x="3611481" y="396284"/>
                    <a:pt x="3601495" y="397763"/>
                    <a:pt x="3592286" y="401216"/>
                  </a:cubicBezTo>
                  <a:cubicBezTo>
                    <a:pt x="3576603" y="407097"/>
                    <a:pt x="3560614" y="412388"/>
                    <a:pt x="3545633" y="419878"/>
                  </a:cubicBezTo>
                  <a:cubicBezTo>
                    <a:pt x="3535603" y="424893"/>
                    <a:pt x="3527671" y="433524"/>
                    <a:pt x="3517641" y="438539"/>
                  </a:cubicBezTo>
                  <a:cubicBezTo>
                    <a:pt x="3504259" y="445230"/>
                    <a:pt x="3464279" y="454212"/>
                    <a:pt x="3452327" y="457200"/>
                  </a:cubicBezTo>
                  <a:cubicBezTo>
                    <a:pt x="3394142" y="495989"/>
                    <a:pt x="3459777" y="457764"/>
                    <a:pt x="3368351" y="485192"/>
                  </a:cubicBezTo>
                  <a:cubicBezTo>
                    <a:pt x="3355029" y="489189"/>
                    <a:pt x="3343943" y="498687"/>
                    <a:pt x="3331029" y="503853"/>
                  </a:cubicBezTo>
                  <a:cubicBezTo>
                    <a:pt x="3312765" y="511158"/>
                    <a:pt x="3293706" y="516294"/>
                    <a:pt x="3275045" y="522514"/>
                  </a:cubicBezTo>
                  <a:lnTo>
                    <a:pt x="3247053" y="531845"/>
                  </a:lnTo>
                  <a:cubicBezTo>
                    <a:pt x="3247046" y="531847"/>
                    <a:pt x="3191078" y="550505"/>
                    <a:pt x="3191070" y="550506"/>
                  </a:cubicBezTo>
                  <a:lnTo>
                    <a:pt x="3097764" y="559837"/>
                  </a:lnTo>
                  <a:cubicBezTo>
                    <a:pt x="2965206" y="592974"/>
                    <a:pt x="3062641" y="571421"/>
                    <a:pt x="2761862" y="578498"/>
                  </a:cubicBezTo>
                  <a:lnTo>
                    <a:pt x="2267339" y="587829"/>
                  </a:lnTo>
                  <a:cubicBezTo>
                    <a:pt x="2230330" y="595230"/>
                    <a:pt x="2179803" y="604566"/>
                    <a:pt x="2146041" y="615820"/>
                  </a:cubicBezTo>
                  <a:lnTo>
                    <a:pt x="2118049" y="625151"/>
                  </a:lnTo>
                  <a:cubicBezTo>
                    <a:pt x="2105608" y="622041"/>
                    <a:pt x="2092197" y="621555"/>
                    <a:pt x="2080727" y="615820"/>
                  </a:cubicBezTo>
                  <a:cubicBezTo>
                    <a:pt x="2053265" y="602089"/>
                    <a:pt x="2015572" y="559997"/>
                    <a:pt x="1996751" y="541176"/>
                  </a:cubicBezTo>
                  <a:cubicBezTo>
                    <a:pt x="1990531" y="534955"/>
                    <a:pt x="1985410" y="527394"/>
                    <a:pt x="1978090" y="522514"/>
                  </a:cubicBezTo>
                  <a:cubicBezTo>
                    <a:pt x="1942017" y="498466"/>
                    <a:pt x="1931063" y="484072"/>
                    <a:pt x="1894115" y="475861"/>
                  </a:cubicBezTo>
                  <a:cubicBezTo>
                    <a:pt x="1875647" y="471757"/>
                    <a:pt x="1856792" y="469641"/>
                    <a:pt x="1838131" y="466531"/>
                  </a:cubicBezTo>
                  <a:cubicBezTo>
                    <a:pt x="1831911" y="460310"/>
                    <a:pt x="1826228" y="453501"/>
                    <a:pt x="1819470" y="447869"/>
                  </a:cubicBezTo>
                  <a:cubicBezTo>
                    <a:pt x="1760329" y="398585"/>
                    <a:pt x="1776922" y="419007"/>
                    <a:pt x="1670180" y="401216"/>
                  </a:cubicBezTo>
                  <a:cubicBezTo>
                    <a:pt x="1660849" y="394996"/>
                    <a:pt x="1652218" y="387570"/>
                    <a:pt x="1642188" y="382555"/>
                  </a:cubicBezTo>
                  <a:cubicBezTo>
                    <a:pt x="1633391" y="378157"/>
                    <a:pt x="1622630" y="378285"/>
                    <a:pt x="1614196" y="373225"/>
                  </a:cubicBezTo>
                  <a:cubicBezTo>
                    <a:pt x="1606653" y="368699"/>
                    <a:pt x="1602573" y="359841"/>
                    <a:pt x="1595535" y="354563"/>
                  </a:cubicBezTo>
                  <a:cubicBezTo>
                    <a:pt x="1577593" y="341106"/>
                    <a:pt x="1558212" y="329682"/>
                    <a:pt x="1539551" y="317241"/>
                  </a:cubicBezTo>
                  <a:cubicBezTo>
                    <a:pt x="1530221" y="311021"/>
                    <a:pt x="1522198" y="302126"/>
                    <a:pt x="1511560" y="298580"/>
                  </a:cubicBezTo>
                  <a:cubicBezTo>
                    <a:pt x="1492899" y="292359"/>
                    <a:pt x="1474660" y="284689"/>
                    <a:pt x="1455576" y="279918"/>
                  </a:cubicBezTo>
                  <a:cubicBezTo>
                    <a:pt x="1443135" y="276808"/>
                    <a:pt x="1430536" y="274273"/>
                    <a:pt x="1418253" y="270588"/>
                  </a:cubicBezTo>
                  <a:cubicBezTo>
                    <a:pt x="1387144" y="261256"/>
                    <a:pt x="1357205" y="247972"/>
                    <a:pt x="1324947" y="242596"/>
                  </a:cubicBezTo>
                  <a:cubicBezTo>
                    <a:pt x="1299882" y="238418"/>
                    <a:pt x="1184245" y="223786"/>
                    <a:pt x="1138335" y="214604"/>
                  </a:cubicBezTo>
                  <a:cubicBezTo>
                    <a:pt x="1089713" y="204880"/>
                    <a:pt x="1114527" y="207802"/>
                    <a:pt x="1073021" y="195943"/>
                  </a:cubicBezTo>
                  <a:cubicBezTo>
                    <a:pt x="1060691" y="192420"/>
                    <a:pt x="1047705" y="191115"/>
                    <a:pt x="1035698" y="186612"/>
                  </a:cubicBezTo>
                  <a:cubicBezTo>
                    <a:pt x="981028" y="166111"/>
                    <a:pt x="1014141" y="166313"/>
                    <a:pt x="951723" y="149290"/>
                  </a:cubicBezTo>
                  <a:cubicBezTo>
                    <a:pt x="933471" y="144312"/>
                    <a:pt x="914353" y="143343"/>
                    <a:pt x="895739" y="139959"/>
                  </a:cubicBezTo>
                  <a:cubicBezTo>
                    <a:pt x="880136" y="137122"/>
                    <a:pt x="864928" y="131366"/>
                    <a:pt x="849086" y="130629"/>
                  </a:cubicBezTo>
                  <a:cubicBezTo>
                    <a:pt x="730985" y="125136"/>
                    <a:pt x="612711" y="124408"/>
                    <a:pt x="494523" y="121298"/>
                  </a:cubicBezTo>
                  <a:cubicBezTo>
                    <a:pt x="267758" y="96102"/>
                    <a:pt x="382822" y="99677"/>
                    <a:pt x="149290" y="111967"/>
                  </a:cubicBezTo>
                  <a:cubicBezTo>
                    <a:pt x="82668" y="134175"/>
                    <a:pt x="109673" y="119717"/>
                    <a:pt x="65315" y="149290"/>
                  </a:cubicBezTo>
                  <a:cubicBezTo>
                    <a:pt x="62205" y="158621"/>
                    <a:pt x="60383" y="168485"/>
                    <a:pt x="55984" y="177282"/>
                  </a:cubicBezTo>
                  <a:cubicBezTo>
                    <a:pt x="50969" y="187312"/>
                    <a:pt x="39756" y="194327"/>
                    <a:pt x="37323" y="205274"/>
                  </a:cubicBezTo>
                  <a:cubicBezTo>
                    <a:pt x="33275" y="223491"/>
                    <a:pt x="6220" y="259702"/>
                    <a:pt x="0" y="270588"/>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a:t>
              </a:r>
              <a:endParaRPr lang="en-US" dirty="0"/>
            </a:p>
          </p:txBody>
        </p:sp>
        <p:sp>
          <p:nvSpPr>
            <p:cNvPr id="12" name="Freeform 11"/>
            <p:cNvSpPr/>
            <p:nvPr/>
          </p:nvSpPr>
          <p:spPr>
            <a:xfrm>
              <a:off x="914400" y="4191000"/>
              <a:ext cx="7543800" cy="2057400"/>
            </a:xfrm>
            <a:custGeom>
              <a:avLst/>
              <a:gdLst>
                <a:gd name="connsiteX0" fmla="*/ 671804 w 8248261"/>
                <a:gd name="connsiteY0" fmla="*/ 531845 h 2780522"/>
                <a:gd name="connsiteX1" fmla="*/ 671804 w 8248261"/>
                <a:gd name="connsiteY1" fmla="*/ 531845 h 2780522"/>
                <a:gd name="connsiteX2" fmla="*/ 755779 w 8248261"/>
                <a:gd name="connsiteY2" fmla="*/ 513183 h 2780522"/>
                <a:gd name="connsiteX3" fmla="*/ 783771 w 8248261"/>
                <a:gd name="connsiteY3" fmla="*/ 494522 h 2780522"/>
                <a:gd name="connsiteX4" fmla="*/ 811763 w 8248261"/>
                <a:gd name="connsiteY4" fmla="*/ 485191 h 2780522"/>
                <a:gd name="connsiteX5" fmla="*/ 849085 w 8248261"/>
                <a:gd name="connsiteY5" fmla="*/ 466530 h 2780522"/>
                <a:gd name="connsiteX6" fmla="*/ 914400 w 8248261"/>
                <a:gd name="connsiteY6" fmla="*/ 419877 h 2780522"/>
                <a:gd name="connsiteX7" fmla="*/ 942392 w 8248261"/>
                <a:gd name="connsiteY7" fmla="*/ 401216 h 2780522"/>
                <a:gd name="connsiteX8" fmla="*/ 970383 w 8248261"/>
                <a:gd name="connsiteY8" fmla="*/ 391885 h 2780522"/>
                <a:gd name="connsiteX9" fmla="*/ 1026367 w 8248261"/>
                <a:gd name="connsiteY9" fmla="*/ 354563 h 2780522"/>
                <a:gd name="connsiteX10" fmla="*/ 1054359 w 8248261"/>
                <a:gd name="connsiteY10" fmla="*/ 345232 h 2780522"/>
                <a:gd name="connsiteX11" fmla="*/ 1082351 w 8248261"/>
                <a:gd name="connsiteY11" fmla="*/ 326571 h 2780522"/>
                <a:gd name="connsiteX12" fmla="*/ 1175657 w 8248261"/>
                <a:gd name="connsiteY12" fmla="*/ 289249 h 2780522"/>
                <a:gd name="connsiteX13" fmla="*/ 1231641 w 8248261"/>
                <a:gd name="connsiteY13" fmla="*/ 270587 h 2780522"/>
                <a:gd name="connsiteX14" fmla="*/ 1259632 w 8248261"/>
                <a:gd name="connsiteY14" fmla="*/ 261257 h 2780522"/>
                <a:gd name="connsiteX15" fmla="*/ 1287624 w 8248261"/>
                <a:gd name="connsiteY15" fmla="*/ 242596 h 2780522"/>
                <a:gd name="connsiteX16" fmla="*/ 1306285 w 8248261"/>
                <a:gd name="connsiteY16" fmla="*/ 223934 h 2780522"/>
                <a:gd name="connsiteX17" fmla="*/ 1343608 w 8248261"/>
                <a:gd name="connsiteY17" fmla="*/ 214604 h 2780522"/>
                <a:gd name="connsiteX18" fmla="*/ 1399592 w 8248261"/>
                <a:gd name="connsiteY18" fmla="*/ 195942 h 2780522"/>
                <a:gd name="connsiteX19" fmla="*/ 1492898 w 8248261"/>
                <a:gd name="connsiteY19" fmla="*/ 158620 h 2780522"/>
                <a:gd name="connsiteX20" fmla="*/ 1632857 w 8248261"/>
                <a:gd name="connsiteY20" fmla="*/ 130628 h 2780522"/>
                <a:gd name="connsiteX21" fmla="*/ 1688841 w 8248261"/>
                <a:gd name="connsiteY21" fmla="*/ 111967 h 2780522"/>
                <a:gd name="connsiteX22" fmla="*/ 1782147 w 8248261"/>
                <a:gd name="connsiteY22" fmla="*/ 93306 h 2780522"/>
                <a:gd name="connsiteX23" fmla="*/ 1884783 w 8248261"/>
                <a:gd name="connsiteY23" fmla="*/ 55983 h 2780522"/>
                <a:gd name="connsiteX24" fmla="*/ 1922106 w 8248261"/>
                <a:gd name="connsiteY24" fmla="*/ 46653 h 2780522"/>
                <a:gd name="connsiteX25" fmla="*/ 1987420 w 8248261"/>
                <a:gd name="connsiteY25" fmla="*/ 27991 h 2780522"/>
                <a:gd name="connsiteX26" fmla="*/ 2043404 w 8248261"/>
                <a:gd name="connsiteY26" fmla="*/ 18661 h 2780522"/>
                <a:gd name="connsiteX27" fmla="*/ 2090057 w 8248261"/>
                <a:gd name="connsiteY27" fmla="*/ 9330 h 2780522"/>
                <a:gd name="connsiteX28" fmla="*/ 2192694 w 8248261"/>
                <a:gd name="connsiteY28" fmla="*/ 0 h 2780522"/>
                <a:gd name="connsiteX29" fmla="*/ 2481943 w 8248261"/>
                <a:gd name="connsiteY29" fmla="*/ 9330 h 2780522"/>
                <a:gd name="connsiteX30" fmla="*/ 2556587 w 8248261"/>
                <a:gd name="connsiteY30" fmla="*/ 27991 h 2780522"/>
                <a:gd name="connsiteX31" fmla="*/ 2631232 w 8248261"/>
                <a:gd name="connsiteY31" fmla="*/ 93306 h 2780522"/>
                <a:gd name="connsiteX32" fmla="*/ 2696547 w 8248261"/>
                <a:gd name="connsiteY32" fmla="*/ 130628 h 2780522"/>
                <a:gd name="connsiteX33" fmla="*/ 2761861 w 8248261"/>
                <a:gd name="connsiteY33" fmla="*/ 177281 h 2780522"/>
                <a:gd name="connsiteX34" fmla="*/ 2808514 w 8248261"/>
                <a:gd name="connsiteY34" fmla="*/ 223934 h 2780522"/>
                <a:gd name="connsiteX35" fmla="*/ 2864498 w 8248261"/>
                <a:gd name="connsiteY35" fmla="*/ 279918 h 2780522"/>
                <a:gd name="connsiteX36" fmla="*/ 2892490 w 8248261"/>
                <a:gd name="connsiteY36" fmla="*/ 307910 h 2780522"/>
                <a:gd name="connsiteX37" fmla="*/ 2976465 w 8248261"/>
                <a:gd name="connsiteY37" fmla="*/ 373224 h 2780522"/>
                <a:gd name="connsiteX38" fmla="*/ 3079102 w 8248261"/>
                <a:gd name="connsiteY38" fmla="*/ 485191 h 2780522"/>
                <a:gd name="connsiteX39" fmla="*/ 3116424 w 8248261"/>
                <a:gd name="connsiteY39" fmla="*/ 494522 h 2780522"/>
                <a:gd name="connsiteX40" fmla="*/ 3153747 w 8248261"/>
                <a:gd name="connsiteY40" fmla="*/ 541175 h 2780522"/>
                <a:gd name="connsiteX41" fmla="*/ 3200400 w 8248261"/>
                <a:gd name="connsiteY41" fmla="*/ 578498 h 2780522"/>
                <a:gd name="connsiteX42" fmla="*/ 3237722 w 8248261"/>
                <a:gd name="connsiteY42" fmla="*/ 625151 h 2780522"/>
                <a:gd name="connsiteX43" fmla="*/ 3293706 w 8248261"/>
                <a:gd name="connsiteY43" fmla="*/ 653142 h 2780522"/>
                <a:gd name="connsiteX44" fmla="*/ 3340359 w 8248261"/>
                <a:gd name="connsiteY44" fmla="*/ 671804 h 2780522"/>
                <a:gd name="connsiteX45" fmla="*/ 3545632 w 8248261"/>
                <a:gd name="connsiteY45" fmla="*/ 690465 h 2780522"/>
                <a:gd name="connsiteX46" fmla="*/ 3610947 w 8248261"/>
                <a:gd name="connsiteY46" fmla="*/ 681134 h 2780522"/>
                <a:gd name="connsiteX47" fmla="*/ 3685592 w 8248261"/>
                <a:gd name="connsiteY47" fmla="*/ 671804 h 2780522"/>
                <a:gd name="connsiteX48" fmla="*/ 3778898 w 8248261"/>
                <a:gd name="connsiteY48" fmla="*/ 615820 h 2780522"/>
                <a:gd name="connsiteX49" fmla="*/ 3928187 w 8248261"/>
                <a:gd name="connsiteY49" fmla="*/ 597159 h 2780522"/>
                <a:gd name="connsiteX50" fmla="*/ 4058816 w 8248261"/>
                <a:gd name="connsiteY50" fmla="*/ 541175 h 2780522"/>
                <a:gd name="connsiteX51" fmla="*/ 4096138 w 8248261"/>
                <a:gd name="connsiteY51" fmla="*/ 531845 h 2780522"/>
                <a:gd name="connsiteX52" fmla="*/ 4133461 w 8248261"/>
                <a:gd name="connsiteY52" fmla="*/ 513183 h 2780522"/>
                <a:gd name="connsiteX53" fmla="*/ 4198775 w 8248261"/>
                <a:gd name="connsiteY53" fmla="*/ 494522 h 2780522"/>
                <a:gd name="connsiteX54" fmla="*/ 4236098 w 8248261"/>
                <a:gd name="connsiteY54" fmla="*/ 475861 h 2780522"/>
                <a:gd name="connsiteX55" fmla="*/ 4292081 w 8248261"/>
                <a:gd name="connsiteY55" fmla="*/ 438538 h 2780522"/>
                <a:gd name="connsiteX56" fmla="*/ 4310743 w 8248261"/>
                <a:gd name="connsiteY56" fmla="*/ 419877 h 2780522"/>
                <a:gd name="connsiteX57" fmla="*/ 4366726 w 8248261"/>
                <a:gd name="connsiteY57" fmla="*/ 410547 h 2780522"/>
                <a:gd name="connsiteX58" fmla="*/ 4488024 w 8248261"/>
                <a:gd name="connsiteY58" fmla="*/ 391885 h 2780522"/>
                <a:gd name="connsiteX59" fmla="*/ 4553338 w 8248261"/>
                <a:gd name="connsiteY59" fmla="*/ 363894 h 2780522"/>
                <a:gd name="connsiteX60" fmla="*/ 4581330 w 8248261"/>
                <a:gd name="connsiteY60" fmla="*/ 345232 h 2780522"/>
                <a:gd name="connsiteX61" fmla="*/ 4627983 w 8248261"/>
                <a:gd name="connsiteY61" fmla="*/ 326571 h 2780522"/>
                <a:gd name="connsiteX62" fmla="*/ 4702628 w 8248261"/>
                <a:gd name="connsiteY62" fmla="*/ 289249 h 2780522"/>
                <a:gd name="connsiteX63" fmla="*/ 5103845 w 8248261"/>
                <a:gd name="connsiteY63" fmla="*/ 261257 h 2780522"/>
                <a:gd name="connsiteX64" fmla="*/ 5393094 w 8248261"/>
                <a:gd name="connsiteY64" fmla="*/ 279918 h 2780522"/>
                <a:gd name="connsiteX65" fmla="*/ 5421085 w 8248261"/>
                <a:gd name="connsiteY65" fmla="*/ 298579 h 2780522"/>
                <a:gd name="connsiteX66" fmla="*/ 5467738 w 8248261"/>
                <a:gd name="connsiteY66" fmla="*/ 317240 h 2780522"/>
                <a:gd name="connsiteX67" fmla="*/ 5589036 w 8248261"/>
                <a:gd name="connsiteY67" fmla="*/ 401216 h 2780522"/>
                <a:gd name="connsiteX68" fmla="*/ 5654351 w 8248261"/>
                <a:gd name="connsiteY68" fmla="*/ 419877 h 2780522"/>
                <a:gd name="connsiteX69" fmla="*/ 5710334 w 8248261"/>
                <a:gd name="connsiteY69" fmla="*/ 466530 h 2780522"/>
                <a:gd name="connsiteX70" fmla="*/ 5738326 w 8248261"/>
                <a:gd name="connsiteY70" fmla="*/ 485191 h 2780522"/>
                <a:gd name="connsiteX71" fmla="*/ 5775649 w 8248261"/>
                <a:gd name="connsiteY71" fmla="*/ 513183 h 2780522"/>
                <a:gd name="connsiteX72" fmla="*/ 5822302 w 8248261"/>
                <a:gd name="connsiteY72" fmla="*/ 559836 h 2780522"/>
                <a:gd name="connsiteX73" fmla="*/ 5840963 w 8248261"/>
                <a:gd name="connsiteY73" fmla="*/ 597159 h 2780522"/>
                <a:gd name="connsiteX74" fmla="*/ 5896947 w 8248261"/>
                <a:gd name="connsiteY74" fmla="*/ 625151 h 2780522"/>
                <a:gd name="connsiteX75" fmla="*/ 5990253 w 8248261"/>
                <a:gd name="connsiteY75" fmla="*/ 671804 h 2780522"/>
                <a:gd name="connsiteX76" fmla="*/ 6111551 w 8248261"/>
                <a:gd name="connsiteY76" fmla="*/ 690465 h 2780522"/>
                <a:gd name="connsiteX77" fmla="*/ 6176865 w 8248261"/>
                <a:gd name="connsiteY77" fmla="*/ 699796 h 2780522"/>
                <a:gd name="connsiteX78" fmla="*/ 6456783 w 8248261"/>
                <a:gd name="connsiteY78" fmla="*/ 718457 h 2780522"/>
                <a:gd name="connsiteX79" fmla="*/ 6997959 w 8248261"/>
                <a:gd name="connsiteY79" fmla="*/ 709126 h 2780522"/>
                <a:gd name="connsiteX80" fmla="*/ 7119257 w 8248261"/>
                <a:gd name="connsiteY80" fmla="*/ 709126 h 2780522"/>
                <a:gd name="connsiteX81" fmla="*/ 7156579 w 8248261"/>
                <a:gd name="connsiteY81" fmla="*/ 727787 h 2780522"/>
                <a:gd name="connsiteX82" fmla="*/ 7203232 w 8248261"/>
                <a:gd name="connsiteY82" fmla="*/ 746449 h 2780522"/>
                <a:gd name="connsiteX83" fmla="*/ 7221894 w 8248261"/>
                <a:gd name="connsiteY83" fmla="*/ 765110 h 2780522"/>
                <a:gd name="connsiteX84" fmla="*/ 7268547 w 8248261"/>
                <a:gd name="connsiteY84" fmla="*/ 802432 h 2780522"/>
                <a:gd name="connsiteX85" fmla="*/ 7296538 w 8248261"/>
                <a:gd name="connsiteY85" fmla="*/ 849085 h 2780522"/>
                <a:gd name="connsiteX86" fmla="*/ 7371183 w 8248261"/>
                <a:gd name="connsiteY86" fmla="*/ 933061 h 2780522"/>
                <a:gd name="connsiteX87" fmla="*/ 7380514 w 8248261"/>
                <a:gd name="connsiteY87" fmla="*/ 961053 h 2780522"/>
                <a:gd name="connsiteX88" fmla="*/ 7399175 w 8248261"/>
                <a:gd name="connsiteY88" fmla="*/ 998375 h 2780522"/>
                <a:gd name="connsiteX89" fmla="*/ 7417836 w 8248261"/>
                <a:gd name="connsiteY89" fmla="*/ 1054359 h 2780522"/>
                <a:gd name="connsiteX90" fmla="*/ 7445828 w 8248261"/>
                <a:gd name="connsiteY90" fmla="*/ 1073020 h 2780522"/>
                <a:gd name="connsiteX91" fmla="*/ 7501812 w 8248261"/>
                <a:gd name="connsiteY91" fmla="*/ 1184987 h 2780522"/>
                <a:gd name="connsiteX92" fmla="*/ 7539134 w 8248261"/>
                <a:gd name="connsiteY92" fmla="*/ 1250302 h 2780522"/>
                <a:gd name="connsiteX93" fmla="*/ 7567126 w 8248261"/>
                <a:gd name="connsiteY93" fmla="*/ 1268963 h 2780522"/>
                <a:gd name="connsiteX94" fmla="*/ 7604449 w 8248261"/>
                <a:gd name="connsiteY94" fmla="*/ 1315616 h 2780522"/>
                <a:gd name="connsiteX95" fmla="*/ 7632441 w 8248261"/>
                <a:gd name="connsiteY95" fmla="*/ 1324947 h 2780522"/>
                <a:gd name="connsiteX96" fmla="*/ 7884367 w 8248261"/>
                <a:gd name="connsiteY96" fmla="*/ 1306285 h 2780522"/>
                <a:gd name="connsiteX97" fmla="*/ 7940351 w 8248261"/>
                <a:gd name="connsiteY97" fmla="*/ 1296955 h 2780522"/>
                <a:gd name="connsiteX98" fmla="*/ 8145624 w 8248261"/>
                <a:gd name="connsiteY98" fmla="*/ 1362269 h 2780522"/>
                <a:gd name="connsiteX99" fmla="*/ 8154955 w 8248261"/>
                <a:gd name="connsiteY99" fmla="*/ 1390261 h 2780522"/>
                <a:gd name="connsiteX100" fmla="*/ 8173616 w 8248261"/>
                <a:gd name="connsiteY100" fmla="*/ 1558212 h 2780522"/>
                <a:gd name="connsiteX101" fmla="*/ 8182947 w 8248261"/>
                <a:gd name="connsiteY101" fmla="*/ 1586204 h 2780522"/>
                <a:gd name="connsiteX102" fmla="*/ 8201608 w 8248261"/>
                <a:gd name="connsiteY102" fmla="*/ 1670179 h 2780522"/>
                <a:gd name="connsiteX103" fmla="*/ 8210938 w 8248261"/>
                <a:gd name="connsiteY103" fmla="*/ 1707502 h 2780522"/>
                <a:gd name="connsiteX104" fmla="*/ 8229600 w 8248261"/>
                <a:gd name="connsiteY104" fmla="*/ 2006081 h 2780522"/>
                <a:gd name="connsiteX105" fmla="*/ 8248261 w 8248261"/>
                <a:gd name="connsiteY105" fmla="*/ 2090057 h 2780522"/>
                <a:gd name="connsiteX106" fmla="*/ 8238930 w 8248261"/>
                <a:gd name="connsiteY106" fmla="*/ 2118049 h 2780522"/>
                <a:gd name="connsiteX107" fmla="*/ 8201608 w 8248261"/>
                <a:gd name="connsiteY107" fmla="*/ 2146040 h 2780522"/>
                <a:gd name="connsiteX108" fmla="*/ 8145624 w 8248261"/>
                <a:gd name="connsiteY108" fmla="*/ 2183363 h 2780522"/>
                <a:gd name="connsiteX109" fmla="*/ 8080310 w 8248261"/>
                <a:gd name="connsiteY109" fmla="*/ 2239347 h 2780522"/>
                <a:gd name="connsiteX110" fmla="*/ 8052318 w 8248261"/>
                <a:gd name="connsiteY110" fmla="*/ 2258008 h 2780522"/>
                <a:gd name="connsiteX111" fmla="*/ 7996334 w 8248261"/>
                <a:gd name="connsiteY111" fmla="*/ 2323322 h 2780522"/>
                <a:gd name="connsiteX112" fmla="*/ 7921690 w 8248261"/>
                <a:gd name="connsiteY112" fmla="*/ 2388636 h 2780522"/>
                <a:gd name="connsiteX113" fmla="*/ 7875036 w 8248261"/>
                <a:gd name="connsiteY113" fmla="*/ 2425959 h 2780522"/>
                <a:gd name="connsiteX114" fmla="*/ 7828383 w 8248261"/>
                <a:gd name="connsiteY114" fmla="*/ 2491273 h 2780522"/>
                <a:gd name="connsiteX115" fmla="*/ 7800392 w 8248261"/>
                <a:gd name="connsiteY115" fmla="*/ 2519265 h 2780522"/>
                <a:gd name="connsiteX116" fmla="*/ 7781730 w 8248261"/>
                <a:gd name="connsiteY116" fmla="*/ 2556587 h 2780522"/>
                <a:gd name="connsiteX117" fmla="*/ 7763069 w 8248261"/>
                <a:gd name="connsiteY117" fmla="*/ 2575249 h 2780522"/>
                <a:gd name="connsiteX118" fmla="*/ 7735077 w 8248261"/>
                <a:gd name="connsiteY118" fmla="*/ 2612571 h 2780522"/>
                <a:gd name="connsiteX119" fmla="*/ 7707085 w 8248261"/>
                <a:gd name="connsiteY119" fmla="*/ 2640563 h 2780522"/>
                <a:gd name="connsiteX120" fmla="*/ 7660432 w 8248261"/>
                <a:gd name="connsiteY120" fmla="*/ 2705877 h 2780522"/>
                <a:gd name="connsiteX121" fmla="*/ 7632441 w 8248261"/>
                <a:gd name="connsiteY121" fmla="*/ 2724538 h 2780522"/>
                <a:gd name="connsiteX122" fmla="*/ 7613779 w 8248261"/>
                <a:gd name="connsiteY122" fmla="*/ 2752530 h 2780522"/>
                <a:gd name="connsiteX123" fmla="*/ 7585787 w 8248261"/>
                <a:gd name="connsiteY123" fmla="*/ 2761861 h 2780522"/>
                <a:gd name="connsiteX124" fmla="*/ 7557796 w 8248261"/>
                <a:gd name="connsiteY124" fmla="*/ 2780522 h 2780522"/>
                <a:gd name="connsiteX125" fmla="*/ 6932645 w 8248261"/>
                <a:gd name="connsiteY125" fmla="*/ 2761861 h 2780522"/>
                <a:gd name="connsiteX126" fmla="*/ 6904653 w 8248261"/>
                <a:gd name="connsiteY126" fmla="*/ 2743200 h 2780522"/>
                <a:gd name="connsiteX127" fmla="*/ 6811347 w 8248261"/>
                <a:gd name="connsiteY127" fmla="*/ 2696547 h 2780522"/>
                <a:gd name="connsiteX128" fmla="*/ 6736702 w 8248261"/>
                <a:gd name="connsiteY128" fmla="*/ 2668555 h 2780522"/>
                <a:gd name="connsiteX129" fmla="*/ 6699379 w 8248261"/>
                <a:gd name="connsiteY129" fmla="*/ 2649894 h 2780522"/>
                <a:gd name="connsiteX130" fmla="*/ 6662057 w 8248261"/>
                <a:gd name="connsiteY130" fmla="*/ 2621902 h 2780522"/>
                <a:gd name="connsiteX131" fmla="*/ 6540759 w 8248261"/>
                <a:gd name="connsiteY131" fmla="*/ 2519265 h 2780522"/>
                <a:gd name="connsiteX132" fmla="*/ 6512767 w 8248261"/>
                <a:gd name="connsiteY132" fmla="*/ 2509934 h 2780522"/>
                <a:gd name="connsiteX133" fmla="*/ 6447453 w 8248261"/>
                <a:gd name="connsiteY133" fmla="*/ 2453951 h 2780522"/>
                <a:gd name="connsiteX134" fmla="*/ 6410130 w 8248261"/>
                <a:gd name="connsiteY134" fmla="*/ 2425959 h 2780522"/>
                <a:gd name="connsiteX135" fmla="*/ 6363477 w 8248261"/>
                <a:gd name="connsiteY135" fmla="*/ 2379306 h 2780522"/>
                <a:gd name="connsiteX136" fmla="*/ 6326155 w 8248261"/>
                <a:gd name="connsiteY136" fmla="*/ 2323322 h 2780522"/>
                <a:gd name="connsiteX137" fmla="*/ 6307494 w 8248261"/>
                <a:gd name="connsiteY137" fmla="*/ 2295330 h 2780522"/>
                <a:gd name="connsiteX138" fmla="*/ 6260841 w 8248261"/>
                <a:gd name="connsiteY138" fmla="*/ 2248677 h 2780522"/>
                <a:gd name="connsiteX139" fmla="*/ 6242179 w 8248261"/>
                <a:gd name="connsiteY139" fmla="*/ 2230016 h 2780522"/>
                <a:gd name="connsiteX140" fmla="*/ 6223518 w 8248261"/>
                <a:gd name="connsiteY140" fmla="*/ 2202024 h 2780522"/>
                <a:gd name="connsiteX141" fmla="*/ 6204857 w 8248261"/>
                <a:gd name="connsiteY141" fmla="*/ 2164702 h 2780522"/>
                <a:gd name="connsiteX142" fmla="*/ 6186196 w 8248261"/>
                <a:gd name="connsiteY142" fmla="*/ 2146040 h 2780522"/>
                <a:gd name="connsiteX143" fmla="*/ 6139543 w 8248261"/>
                <a:gd name="connsiteY143" fmla="*/ 2062065 h 2780522"/>
                <a:gd name="connsiteX144" fmla="*/ 6074228 w 8248261"/>
                <a:gd name="connsiteY144" fmla="*/ 2006081 h 2780522"/>
                <a:gd name="connsiteX145" fmla="*/ 6046236 w 8248261"/>
                <a:gd name="connsiteY145" fmla="*/ 1978089 h 2780522"/>
                <a:gd name="connsiteX146" fmla="*/ 5943600 w 8248261"/>
                <a:gd name="connsiteY146" fmla="*/ 1931436 h 2780522"/>
                <a:gd name="connsiteX147" fmla="*/ 5840963 w 8248261"/>
                <a:gd name="connsiteY147" fmla="*/ 1922106 h 2780522"/>
                <a:gd name="connsiteX148" fmla="*/ 5701004 w 8248261"/>
                <a:gd name="connsiteY148" fmla="*/ 1894114 h 2780522"/>
                <a:gd name="connsiteX149" fmla="*/ 5383763 w 8248261"/>
                <a:gd name="connsiteY149" fmla="*/ 1875453 h 2780522"/>
                <a:gd name="connsiteX150" fmla="*/ 4758612 w 8248261"/>
                <a:gd name="connsiteY150" fmla="*/ 1884783 h 2780522"/>
                <a:gd name="connsiteX151" fmla="*/ 4599992 w 8248261"/>
                <a:gd name="connsiteY151" fmla="*/ 1894114 h 2780522"/>
                <a:gd name="connsiteX152" fmla="*/ 3601616 w 8248261"/>
                <a:gd name="connsiteY152" fmla="*/ 1875453 h 2780522"/>
                <a:gd name="connsiteX153" fmla="*/ 2211355 w 8248261"/>
                <a:gd name="connsiteY153" fmla="*/ 1894114 h 2780522"/>
                <a:gd name="connsiteX154" fmla="*/ 2015412 w 8248261"/>
                <a:gd name="connsiteY154" fmla="*/ 1922106 h 2780522"/>
                <a:gd name="connsiteX155" fmla="*/ 1884783 w 8248261"/>
                <a:gd name="connsiteY155" fmla="*/ 1931436 h 2780522"/>
                <a:gd name="connsiteX156" fmla="*/ 1520890 w 8248261"/>
                <a:gd name="connsiteY156" fmla="*/ 1950098 h 2780522"/>
                <a:gd name="connsiteX157" fmla="*/ 1455575 w 8248261"/>
                <a:gd name="connsiteY157" fmla="*/ 1959428 h 2780522"/>
                <a:gd name="connsiteX158" fmla="*/ 1371600 w 8248261"/>
                <a:gd name="connsiteY158" fmla="*/ 1968759 h 2780522"/>
                <a:gd name="connsiteX159" fmla="*/ 1324947 w 8248261"/>
                <a:gd name="connsiteY159" fmla="*/ 1978089 h 2780522"/>
                <a:gd name="connsiteX160" fmla="*/ 1026367 w 8248261"/>
                <a:gd name="connsiteY160" fmla="*/ 1996751 h 2780522"/>
                <a:gd name="connsiteX161" fmla="*/ 951722 w 8248261"/>
                <a:gd name="connsiteY161" fmla="*/ 2006081 h 2780522"/>
                <a:gd name="connsiteX162" fmla="*/ 662473 w 8248261"/>
                <a:gd name="connsiteY162" fmla="*/ 2052734 h 2780522"/>
                <a:gd name="connsiteX163" fmla="*/ 373224 w 8248261"/>
                <a:gd name="connsiteY163" fmla="*/ 2071396 h 2780522"/>
                <a:gd name="connsiteX164" fmla="*/ 74645 w 8248261"/>
                <a:gd name="connsiteY164" fmla="*/ 2034073 h 2780522"/>
                <a:gd name="connsiteX165" fmla="*/ 46653 w 8248261"/>
                <a:gd name="connsiteY165" fmla="*/ 1996751 h 2780522"/>
                <a:gd name="connsiteX166" fmla="*/ 9330 w 8248261"/>
                <a:gd name="connsiteY166" fmla="*/ 1950098 h 2780522"/>
                <a:gd name="connsiteX167" fmla="*/ 0 w 8248261"/>
                <a:gd name="connsiteY167" fmla="*/ 1912775 h 2780522"/>
                <a:gd name="connsiteX168" fmla="*/ 9330 w 8248261"/>
                <a:gd name="connsiteY168" fmla="*/ 1716832 h 2780522"/>
                <a:gd name="connsiteX169" fmla="*/ 18661 w 8248261"/>
                <a:gd name="connsiteY169" fmla="*/ 1688840 h 2780522"/>
                <a:gd name="connsiteX170" fmla="*/ 27992 w 8248261"/>
                <a:gd name="connsiteY170" fmla="*/ 1567542 h 2780522"/>
                <a:gd name="connsiteX171" fmla="*/ 37322 w 8248261"/>
                <a:gd name="connsiteY171" fmla="*/ 1511559 h 2780522"/>
                <a:gd name="connsiteX172" fmla="*/ 55983 w 8248261"/>
                <a:gd name="connsiteY172" fmla="*/ 1408922 h 2780522"/>
                <a:gd name="connsiteX173" fmla="*/ 65314 w 8248261"/>
                <a:gd name="connsiteY173" fmla="*/ 1380930 h 2780522"/>
                <a:gd name="connsiteX174" fmla="*/ 83975 w 8248261"/>
                <a:gd name="connsiteY174" fmla="*/ 1352938 h 2780522"/>
                <a:gd name="connsiteX175" fmla="*/ 102636 w 8248261"/>
                <a:gd name="connsiteY175" fmla="*/ 1166326 h 2780522"/>
                <a:gd name="connsiteX176" fmla="*/ 111967 w 8248261"/>
                <a:gd name="connsiteY176" fmla="*/ 933061 h 2780522"/>
                <a:gd name="connsiteX177" fmla="*/ 130628 w 8248261"/>
                <a:gd name="connsiteY177" fmla="*/ 830424 h 2780522"/>
                <a:gd name="connsiteX178" fmla="*/ 149290 w 8248261"/>
                <a:gd name="connsiteY178" fmla="*/ 811763 h 2780522"/>
                <a:gd name="connsiteX179" fmla="*/ 205273 w 8248261"/>
                <a:gd name="connsiteY179" fmla="*/ 793102 h 2780522"/>
                <a:gd name="connsiteX180" fmla="*/ 307910 w 8248261"/>
                <a:gd name="connsiteY180" fmla="*/ 774440 h 2780522"/>
                <a:gd name="connsiteX181" fmla="*/ 345232 w 8248261"/>
                <a:gd name="connsiteY181" fmla="*/ 755779 h 2780522"/>
                <a:gd name="connsiteX182" fmla="*/ 363894 w 8248261"/>
                <a:gd name="connsiteY182" fmla="*/ 737118 h 2780522"/>
                <a:gd name="connsiteX183" fmla="*/ 401216 w 8248261"/>
                <a:gd name="connsiteY183" fmla="*/ 727787 h 2780522"/>
                <a:gd name="connsiteX184" fmla="*/ 429208 w 8248261"/>
                <a:gd name="connsiteY184" fmla="*/ 718457 h 2780522"/>
                <a:gd name="connsiteX185" fmla="*/ 457200 w 8248261"/>
                <a:gd name="connsiteY185" fmla="*/ 699796 h 2780522"/>
                <a:gd name="connsiteX186" fmla="*/ 475861 w 8248261"/>
                <a:gd name="connsiteY186" fmla="*/ 681134 h 2780522"/>
                <a:gd name="connsiteX187" fmla="*/ 513183 w 8248261"/>
                <a:gd name="connsiteY187" fmla="*/ 671804 h 2780522"/>
                <a:gd name="connsiteX188" fmla="*/ 587828 w 8248261"/>
                <a:gd name="connsiteY188" fmla="*/ 615820 h 2780522"/>
                <a:gd name="connsiteX189" fmla="*/ 615820 w 8248261"/>
                <a:gd name="connsiteY189" fmla="*/ 606489 h 2780522"/>
                <a:gd name="connsiteX190" fmla="*/ 671804 w 8248261"/>
                <a:gd name="connsiteY190" fmla="*/ 569167 h 2780522"/>
                <a:gd name="connsiteX191" fmla="*/ 671804 w 8248261"/>
                <a:gd name="connsiteY191" fmla="*/ 531845 h 2780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8248261" h="2780522">
                  <a:moveTo>
                    <a:pt x="671804" y="531845"/>
                  </a:moveTo>
                  <a:lnTo>
                    <a:pt x="671804" y="531845"/>
                  </a:lnTo>
                  <a:cubicBezTo>
                    <a:pt x="699796" y="525624"/>
                    <a:pt x="728576" y="522251"/>
                    <a:pt x="755779" y="513183"/>
                  </a:cubicBezTo>
                  <a:cubicBezTo>
                    <a:pt x="766418" y="509637"/>
                    <a:pt x="773741" y="499537"/>
                    <a:pt x="783771" y="494522"/>
                  </a:cubicBezTo>
                  <a:cubicBezTo>
                    <a:pt x="792568" y="490123"/>
                    <a:pt x="802723" y="489065"/>
                    <a:pt x="811763" y="485191"/>
                  </a:cubicBezTo>
                  <a:cubicBezTo>
                    <a:pt x="824547" y="479712"/>
                    <a:pt x="837009" y="473431"/>
                    <a:pt x="849085" y="466530"/>
                  </a:cubicBezTo>
                  <a:cubicBezTo>
                    <a:pt x="871077" y="453963"/>
                    <a:pt x="894371" y="434183"/>
                    <a:pt x="914400" y="419877"/>
                  </a:cubicBezTo>
                  <a:cubicBezTo>
                    <a:pt x="923525" y="413359"/>
                    <a:pt x="932362" y="406231"/>
                    <a:pt x="942392" y="401216"/>
                  </a:cubicBezTo>
                  <a:cubicBezTo>
                    <a:pt x="951189" y="396818"/>
                    <a:pt x="961786" y="396661"/>
                    <a:pt x="970383" y="391885"/>
                  </a:cubicBezTo>
                  <a:cubicBezTo>
                    <a:pt x="989989" y="380993"/>
                    <a:pt x="1005090" y="361656"/>
                    <a:pt x="1026367" y="354563"/>
                  </a:cubicBezTo>
                  <a:cubicBezTo>
                    <a:pt x="1035698" y="351453"/>
                    <a:pt x="1045562" y="349631"/>
                    <a:pt x="1054359" y="345232"/>
                  </a:cubicBezTo>
                  <a:cubicBezTo>
                    <a:pt x="1064389" y="340217"/>
                    <a:pt x="1072614" y="332135"/>
                    <a:pt x="1082351" y="326571"/>
                  </a:cubicBezTo>
                  <a:cubicBezTo>
                    <a:pt x="1120794" y="304604"/>
                    <a:pt x="1129774" y="304543"/>
                    <a:pt x="1175657" y="289249"/>
                  </a:cubicBezTo>
                  <a:lnTo>
                    <a:pt x="1231641" y="270587"/>
                  </a:lnTo>
                  <a:lnTo>
                    <a:pt x="1259632" y="261257"/>
                  </a:lnTo>
                  <a:cubicBezTo>
                    <a:pt x="1268963" y="255037"/>
                    <a:pt x="1278867" y="249601"/>
                    <a:pt x="1287624" y="242596"/>
                  </a:cubicBezTo>
                  <a:cubicBezTo>
                    <a:pt x="1294493" y="237100"/>
                    <a:pt x="1298417" y="227868"/>
                    <a:pt x="1306285" y="223934"/>
                  </a:cubicBezTo>
                  <a:cubicBezTo>
                    <a:pt x="1317755" y="218199"/>
                    <a:pt x="1331325" y="218289"/>
                    <a:pt x="1343608" y="214604"/>
                  </a:cubicBezTo>
                  <a:cubicBezTo>
                    <a:pt x="1362449" y="208952"/>
                    <a:pt x="1381998" y="204739"/>
                    <a:pt x="1399592" y="195942"/>
                  </a:cubicBezTo>
                  <a:cubicBezTo>
                    <a:pt x="1432769" y="179354"/>
                    <a:pt x="1454463" y="166307"/>
                    <a:pt x="1492898" y="158620"/>
                  </a:cubicBezTo>
                  <a:cubicBezTo>
                    <a:pt x="1539551" y="149289"/>
                    <a:pt x="1587721" y="145673"/>
                    <a:pt x="1632857" y="130628"/>
                  </a:cubicBezTo>
                  <a:cubicBezTo>
                    <a:pt x="1651518" y="124408"/>
                    <a:pt x="1669758" y="116738"/>
                    <a:pt x="1688841" y="111967"/>
                  </a:cubicBezTo>
                  <a:cubicBezTo>
                    <a:pt x="1719612" y="104274"/>
                    <a:pt x="1782147" y="93306"/>
                    <a:pt x="1782147" y="93306"/>
                  </a:cubicBezTo>
                  <a:cubicBezTo>
                    <a:pt x="1813053" y="80944"/>
                    <a:pt x="1852854" y="63965"/>
                    <a:pt x="1884783" y="55983"/>
                  </a:cubicBezTo>
                  <a:cubicBezTo>
                    <a:pt x="1897224" y="52873"/>
                    <a:pt x="1909776" y="50176"/>
                    <a:pt x="1922106" y="46653"/>
                  </a:cubicBezTo>
                  <a:cubicBezTo>
                    <a:pt x="1963608" y="34795"/>
                    <a:pt x="1938803" y="37714"/>
                    <a:pt x="1987420" y="27991"/>
                  </a:cubicBezTo>
                  <a:cubicBezTo>
                    <a:pt x="2005971" y="24281"/>
                    <a:pt x="2024790" y="22045"/>
                    <a:pt x="2043404" y="18661"/>
                  </a:cubicBezTo>
                  <a:cubicBezTo>
                    <a:pt x="2059007" y="15824"/>
                    <a:pt x="2074320" y="11297"/>
                    <a:pt x="2090057" y="9330"/>
                  </a:cubicBezTo>
                  <a:cubicBezTo>
                    <a:pt x="2124145" y="5069"/>
                    <a:pt x="2158482" y="3110"/>
                    <a:pt x="2192694" y="0"/>
                  </a:cubicBezTo>
                  <a:cubicBezTo>
                    <a:pt x="2289110" y="3110"/>
                    <a:pt x="2385761" y="1932"/>
                    <a:pt x="2481943" y="9330"/>
                  </a:cubicBezTo>
                  <a:cubicBezTo>
                    <a:pt x="2507515" y="11297"/>
                    <a:pt x="2556587" y="27991"/>
                    <a:pt x="2556587" y="27991"/>
                  </a:cubicBezTo>
                  <a:cubicBezTo>
                    <a:pt x="2590992" y="62396"/>
                    <a:pt x="2595230" y="72734"/>
                    <a:pt x="2631232" y="93306"/>
                  </a:cubicBezTo>
                  <a:cubicBezTo>
                    <a:pt x="2660269" y="109898"/>
                    <a:pt x="2671749" y="109963"/>
                    <a:pt x="2696547" y="130628"/>
                  </a:cubicBezTo>
                  <a:cubicBezTo>
                    <a:pt x="2753288" y="177913"/>
                    <a:pt x="2692797" y="142750"/>
                    <a:pt x="2761861" y="177281"/>
                  </a:cubicBezTo>
                  <a:cubicBezTo>
                    <a:pt x="2800314" y="234962"/>
                    <a:pt x="2757620" y="178695"/>
                    <a:pt x="2808514" y="223934"/>
                  </a:cubicBezTo>
                  <a:cubicBezTo>
                    <a:pt x="2828239" y="241467"/>
                    <a:pt x="2845837" y="261257"/>
                    <a:pt x="2864498" y="279918"/>
                  </a:cubicBezTo>
                  <a:cubicBezTo>
                    <a:pt x="2873829" y="289249"/>
                    <a:pt x="2881175" y="301121"/>
                    <a:pt x="2892490" y="307910"/>
                  </a:cubicBezTo>
                  <a:cubicBezTo>
                    <a:pt x="2940626" y="336792"/>
                    <a:pt x="2939516" y="330996"/>
                    <a:pt x="2976465" y="373224"/>
                  </a:cubicBezTo>
                  <a:cubicBezTo>
                    <a:pt x="3004253" y="404982"/>
                    <a:pt x="3041693" y="475838"/>
                    <a:pt x="3079102" y="485191"/>
                  </a:cubicBezTo>
                  <a:lnTo>
                    <a:pt x="3116424" y="494522"/>
                  </a:lnTo>
                  <a:cubicBezTo>
                    <a:pt x="3135777" y="571931"/>
                    <a:pt x="3107732" y="504364"/>
                    <a:pt x="3153747" y="541175"/>
                  </a:cubicBezTo>
                  <a:cubicBezTo>
                    <a:pt x="3214042" y="589411"/>
                    <a:pt x="3130039" y="555043"/>
                    <a:pt x="3200400" y="578498"/>
                  </a:cubicBezTo>
                  <a:cubicBezTo>
                    <a:pt x="3214254" y="599279"/>
                    <a:pt x="3218731" y="609958"/>
                    <a:pt x="3237722" y="625151"/>
                  </a:cubicBezTo>
                  <a:cubicBezTo>
                    <a:pt x="3266867" y="648468"/>
                    <a:pt x="3261241" y="640968"/>
                    <a:pt x="3293706" y="653142"/>
                  </a:cubicBezTo>
                  <a:cubicBezTo>
                    <a:pt x="3309389" y="659023"/>
                    <a:pt x="3324469" y="666507"/>
                    <a:pt x="3340359" y="671804"/>
                  </a:cubicBezTo>
                  <a:cubicBezTo>
                    <a:pt x="3404556" y="693203"/>
                    <a:pt x="3485211" y="687108"/>
                    <a:pt x="3545632" y="690465"/>
                  </a:cubicBezTo>
                  <a:lnTo>
                    <a:pt x="3610947" y="681134"/>
                  </a:lnTo>
                  <a:cubicBezTo>
                    <a:pt x="3635802" y="677820"/>
                    <a:pt x="3662222" y="680892"/>
                    <a:pt x="3685592" y="671804"/>
                  </a:cubicBezTo>
                  <a:cubicBezTo>
                    <a:pt x="3719397" y="658658"/>
                    <a:pt x="3744231" y="626487"/>
                    <a:pt x="3778898" y="615820"/>
                  </a:cubicBezTo>
                  <a:cubicBezTo>
                    <a:pt x="3826831" y="601071"/>
                    <a:pt x="3878424" y="603379"/>
                    <a:pt x="3928187" y="597159"/>
                  </a:cubicBezTo>
                  <a:cubicBezTo>
                    <a:pt x="3945068" y="589656"/>
                    <a:pt x="4028776" y="551188"/>
                    <a:pt x="4058816" y="541175"/>
                  </a:cubicBezTo>
                  <a:cubicBezTo>
                    <a:pt x="4070981" y="537120"/>
                    <a:pt x="4083697" y="534955"/>
                    <a:pt x="4096138" y="531845"/>
                  </a:cubicBezTo>
                  <a:cubicBezTo>
                    <a:pt x="4108579" y="525624"/>
                    <a:pt x="4120437" y="518067"/>
                    <a:pt x="4133461" y="513183"/>
                  </a:cubicBezTo>
                  <a:cubicBezTo>
                    <a:pt x="4196622" y="489498"/>
                    <a:pt x="4146118" y="517089"/>
                    <a:pt x="4198775" y="494522"/>
                  </a:cubicBezTo>
                  <a:cubicBezTo>
                    <a:pt x="4211560" y="489043"/>
                    <a:pt x="4223657" y="482081"/>
                    <a:pt x="4236098" y="475861"/>
                  </a:cubicBezTo>
                  <a:cubicBezTo>
                    <a:pt x="4307276" y="404683"/>
                    <a:pt x="4224567" y="479047"/>
                    <a:pt x="4292081" y="438538"/>
                  </a:cubicBezTo>
                  <a:cubicBezTo>
                    <a:pt x="4299624" y="434012"/>
                    <a:pt x="4302506" y="422966"/>
                    <a:pt x="4310743" y="419877"/>
                  </a:cubicBezTo>
                  <a:cubicBezTo>
                    <a:pt x="4328457" y="413234"/>
                    <a:pt x="4348028" y="413424"/>
                    <a:pt x="4366726" y="410547"/>
                  </a:cubicBezTo>
                  <a:cubicBezTo>
                    <a:pt x="4390915" y="406826"/>
                    <a:pt x="4461835" y="397705"/>
                    <a:pt x="4488024" y="391885"/>
                  </a:cubicBezTo>
                  <a:cubicBezTo>
                    <a:pt x="4509438" y="387126"/>
                    <a:pt x="4535182" y="374269"/>
                    <a:pt x="4553338" y="363894"/>
                  </a:cubicBezTo>
                  <a:cubicBezTo>
                    <a:pt x="4563075" y="358330"/>
                    <a:pt x="4571300" y="350247"/>
                    <a:pt x="4581330" y="345232"/>
                  </a:cubicBezTo>
                  <a:cubicBezTo>
                    <a:pt x="4596311" y="337742"/>
                    <a:pt x="4612776" y="333590"/>
                    <a:pt x="4627983" y="326571"/>
                  </a:cubicBezTo>
                  <a:cubicBezTo>
                    <a:pt x="4653241" y="314914"/>
                    <a:pt x="4675983" y="297243"/>
                    <a:pt x="4702628" y="289249"/>
                  </a:cubicBezTo>
                  <a:cubicBezTo>
                    <a:pt x="4806610" y="258054"/>
                    <a:pt x="5039732" y="263325"/>
                    <a:pt x="5103845" y="261257"/>
                  </a:cubicBezTo>
                  <a:cubicBezTo>
                    <a:pt x="5200261" y="267477"/>
                    <a:pt x="5297139" y="268629"/>
                    <a:pt x="5393094" y="279918"/>
                  </a:cubicBezTo>
                  <a:cubicBezTo>
                    <a:pt x="5404231" y="281228"/>
                    <a:pt x="5411055" y="293564"/>
                    <a:pt x="5421085" y="298579"/>
                  </a:cubicBezTo>
                  <a:cubicBezTo>
                    <a:pt x="5436066" y="306069"/>
                    <a:pt x="5453446" y="308506"/>
                    <a:pt x="5467738" y="317240"/>
                  </a:cubicBezTo>
                  <a:cubicBezTo>
                    <a:pt x="5509700" y="342883"/>
                    <a:pt x="5545947" y="377517"/>
                    <a:pt x="5589036" y="401216"/>
                  </a:cubicBezTo>
                  <a:cubicBezTo>
                    <a:pt x="5608876" y="412128"/>
                    <a:pt x="5632579" y="413657"/>
                    <a:pt x="5654351" y="419877"/>
                  </a:cubicBezTo>
                  <a:cubicBezTo>
                    <a:pt x="5673012" y="435428"/>
                    <a:pt x="5691160" y="451617"/>
                    <a:pt x="5710334" y="466530"/>
                  </a:cubicBezTo>
                  <a:cubicBezTo>
                    <a:pt x="5719186" y="473415"/>
                    <a:pt x="5729201" y="478673"/>
                    <a:pt x="5738326" y="485191"/>
                  </a:cubicBezTo>
                  <a:cubicBezTo>
                    <a:pt x="5750981" y="494230"/>
                    <a:pt x="5763208" y="503852"/>
                    <a:pt x="5775649" y="513183"/>
                  </a:cubicBezTo>
                  <a:cubicBezTo>
                    <a:pt x="5866880" y="650032"/>
                    <a:pt x="5718629" y="435428"/>
                    <a:pt x="5822302" y="559836"/>
                  </a:cubicBezTo>
                  <a:cubicBezTo>
                    <a:pt x="5831207" y="570522"/>
                    <a:pt x="5832058" y="586473"/>
                    <a:pt x="5840963" y="597159"/>
                  </a:cubicBezTo>
                  <a:cubicBezTo>
                    <a:pt x="5860061" y="620077"/>
                    <a:pt x="5873294" y="613325"/>
                    <a:pt x="5896947" y="625151"/>
                  </a:cubicBezTo>
                  <a:cubicBezTo>
                    <a:pt x="5967064" y="660209"/>
                    <a:pt x="5918356" y="647838"/>
                    <a:pt x="5990253" y="671804"/>
                  </a:cubicBezTo>
                  <a:cubicBezTo>
                    <a:pt x="6031971" y="685710"/>
                    <a:pt x="6065186" y="684669"/>
                    <a:pt x="6111551" y="690465"/>
                  </a:cubicBezTo>
                  <a:cubicBezTo>
                    <a:pt x="6133374" y="693193"/>
                    <a:pt x="6154945" y="698019"/>
                    <a:pt x="6176865" y="699796"/>
                  </a:cubicBezTo>
                  <a:cubicBezTo>
                    <a:pt x="6270072" y="707353"/>
                    <a:pt x="6456783" y="718457"/>
                    <a:pt x="6456783" y="718457"/>
                  </a:cubicBezTo>
                  <a:lnTo>
                    <a:pt x="6997959" y="709126"/>
                  </a:lnTo>
                  <a:cubicBezTo>
                    <a:pt x="7145671" y="704437"/>
                    <a:pt x="6907965" y="682716"/>
                    <a:pt x="7119257" y="709126"/>
                  </a:cubicBezTo>
                  <a:cubicBezTo>
                    <a:pt x="7131698" y="715346"/>
                    <a:pt x="7143869" y="722138"/>
                    <a:pt x="7156579" y="727787"/>
                  </a:cubicBezTo>
                  <a:cubicBezTo>
                    <a:pt x="7171884" y="734590"/>
                    <a:pt x="7188690" y="738139"/>
                    <a:pt x="7203232" y="746449"/>
                  </a:cubicBezTo>
                  <a:cubicBezTo>
                    <a:pt x="7210870" y="750814"/>
                    <a:pt x="7215215" y="759385"/>
                    <a:pt x="7221894" y="765110"/>
                  </a:cubicBezTo>
                  <a:cubicBezTo>
                    <a:pt x="7237015" y="778070"/>
                    <a:pt x="7252996" y="789991"/>
                    <a:pt x="7268547" y="802432"/>
                  </a:cubicBezTo>
                  <a:cubicBezTo>
                    <a:pt x="7277877" y="817983"/>
                    <a:pt x="7285054" y="835049"/>
                    <a:pt x="7296538" y="849085"/>
                  </a:cubicBezTo>
                  <a:cubicBezTo>
                    <a:pt x="7328336" y="887950"/>
                    <a:pt x="7351529" y="893754"/>
                    <a:pt x="7371183" y="933061"/>
                  </a:cubicBezTo>
                  <a:cubicBezTo>
                    <a:pt x="7375582" y="941858"/>
                    <a:pt x="7376640" y="952013"/>
                    <a:pt x="7380514" y="961053"/>
                  </a:cubicBezTo>
                  <a:cubicBezTo>
                    <a:pt x="7385993" y="973837"/>
                    <a:pt x="7394009" y="985461"/>
                    <a:pt x="7399175" y="998375"/>
                  </a:cubicBezTo>
                  <a:cubicBezTo>
                    <a:pt x="7406480" y="1016639"/>
                    <a:pt x="7407411" y="1037678"/>
                    <a:pt x="7417836" y="1054359"/>
                  </a:cubicBezTo>
                  <a:cubicBezTo>
                    <a:pt x="7423779" y="1063868"/>
                    <a:pt x="7436497" y="1066800"/>
                    <a:pt x="7445828" y="1073020"/>
                  </a:cubicBezTo>
                  <a:cubicBezTo>
                    <a:pt x="7492740" y="1213752"/>
                    <a:pt x="7429455" y="1040270"/>
                    <a:pt x="7501812" y="1184987"/>
                  </a:cubicBezTo>
                  <a:cubicBezTo>
                    <a:pt x="7509130" y="1199623"/>
                    <a:pt x="7525946" y="1237114"/>
                    <a:pt x="7539134" y="1250302"/>
                  </a:cubicBezTo>
                  <a:cubicBezTo>
                    <a:pt x="7547063" y="1258231"/>
                    <a:pt x="7557795" y="1262743"/>
                    <a:pt x="7567126" y="1268963"/>
                  </a:cubicBezTo>
                  <a:cubicBezTo>
                    <a:pt x="7575603" y="1281679"/>
                    <a:pt x="7589674" y="1306751"/>
                    <a:pt x="7604449" y="1315616"/>
                  </a:cubicBezTo>
                  <a:cubicBezTo>
                    <a:pt x="7612883" y="1320676"/>
                    <a:pt x="7623110" y="1321837"/>
                    <a:pt x="7632441" y="1324947"/>
                  </a:cubicBezTo>
                  <a:cubicBezTo>
                    <a:pt x="7708860" y="1320171"/>
                    <a:pt x="7805905" y="1315516"/>
                    <a:pt x="7884367" y="1306285"/>
                  </a:cubicBezTo>
                  <a:cubicBezTo>
                    <a:pt x="7903156" y="1304075"/>
                    <a:pt x="7921690" y="1300065"/>
                    <a:pt x="7940351" y="1296955"/>
                  </a:cubicBezTo>
                  <a:cubicBezTo>
                    <a:pt x="8178577" y="1308298"/>
                    <a:pt x="8118779" y="1241464"/>
                    <a:pt x="8145624" y="1362269"/>
                  </a:cubicBezTo>
                  <a:cubicBezTo>
                    <a:pt x="8147758" y="1371870"/>
                    <a:pt x="8151845" y="1380930"/>
                    <a:pt x="8154955" y="1390261"/>
                  </a:cubicBezTo>
                  <a:cubicBezTo>
                    <a:pt x="8161175" y="1446245"/>
                    <a:pt x="8155803" y="1504775"/>
                    <a:pt x="8173616" y="1558212"/>
                  </a:cubicBezTo>
                  <a:cubicBezTo>
                    <a:pt x="8176726" y="1567543"/>
                    <a:pt x="8180245" y="1576747"/>
                    <a:pt x="8182947" y="1586204"/>
                  </a:cubicBezTo>
                  <a:cubicBezTo>
                    <a:pt x="8194319" y="1626007"/>
                    <a:pt x="8191993" y="1626911"/>
                    <a:pt x="8201608" y="1670179"/>
                  </a:cubicBezTo>
                  <a:cubicBezTo>
                    <a:pt x="8204390" y="1682697"/>
                    <a:pt x="8207828" y="1695061"/>
                    <a:pt x="8210938" y="1707502"/>
                  </a:cubicBezTo>
                  <a:cubicBezTo>
                    <a:pt x="8217159" y="1807028"/>
                    <a:pt x="8205416" y="1909337"/>
                    <a:pt x="8229600" y="2006081"/>
                  </a:cubicBezTo>
                  <a:cubicBezTo>
                    <a:pt x="8242776" y="2058790"/>
                    <a:pt x="8236415" y="2030829"/>
                    <a:pt x="8248261" y="2090057"/>
                  </a:cubicBezTo>
                  <a:cubicBezTo>
                    <a:pt x="8245151" y="2099388"/>
                    <a:pt x="8245227" y="2110493"/>
                    <a:pt x="8238930" y="2118049"/>
                  </a:cubicBezTo>
                  <a:cubicBezTo>
                    <a:pt x="8228975" y="2129995"/>
                    <a:pt x="8213554" y="2136085"/>
                    <a:pt x="8201608" y="2146040"/>
                  </a:cubicBezTo>
                  <a:cubicBezTo>
                    <a:pt x="8158861" y="2181663"/>
                    <a:pt x="8213348" y="2149502"/>
                    <a:pt x="8145624" y="2183363"/>
                  </a:cubicBezTo>
                  <a:cubicBezTo>
                    <a:pt x="8111716" y="2217271"/>
                    <a:pt x="8122202" y="2209424"/>
                    <a:pt x="8080310" y="2239347"/>
                  </a:cubicBezTo>
                  <a:cubicBezTo>
                    <a:pt x="8071185" y="2245865"/>
                    <a:pt x="8060832" y="2250710"/>
                    <a:pt x="8052318" y="2258008"/>
                  </a:cubicBezTo>
                  <a:cubicBezTo>
                    <a:pt x="7979942" y="2320044"/>
                    <a:pt x="8042044" y="2269993"/>
                    <a:pt x="7996334" y="2323322"/>
                  </a:cubicBezTo>
                  <a:cubicBezTo>
                    <a:pt x="7957633" y="2368474"/>
                    <a:pt x="7964587" y="2352888"/>
                    <a:pt x="7921690" y="2388636"/>
                  </a:cubicBezTo>
                  <a:cubicBezTo>
                    <a:pt x="7868507" y="2432955"/>
                    <a:pt x="7944244" y="2379821"/>
                    <a:pt x="7875036" y="2425959"/>
                  </a:cubicBezTo>
                  <a:cubicBezTo>
                    <a:pt x="7859485" y="2447730"/>
                    <a:pt x="7845097" y="2470381"/>
                    <a:pt x="7828383" y="2491273"/>
                  </a:cubicBezTo>
                  <a:cubicBezTo>
                    <a:pt x="7820140" y="2501577"/>
                    <a:pt x="7808062" y="2508528"/>
                    <a:pt x="7800392" y="2519265"/>
                  </a:cubicBezTo>
                  <a:cubicBezTo>
                    <a:pt x="7792307" y="2530583"/>
                    <a:pt x="7789446" y="2545014"/>
                    <a:pt x="7781730" y="2556587"/>
                  </a:cubicBezTo>
                  <a:cubicBezTo>
                    <a:pt x="7776850" y="2563907"/>
                    <a:pt x="7768701" y="2568491"/>
                    <a:pt x="7763069" y="2575249"/>
                  </a:cubicBezTo>
                  <a:cubicBezTo>
                    <a:pt x="7753114" y="2587196"/>
                    <a:pt x="7745197" y="2600764"/>
                    <a:pt x="7735077" y="2612571"/>
                  </a:cubicBezTo>
                  <a:cubicBezTo>
                    <a:pt x="7726489" y="2622590"/>
                    <a:pt x="7715533" y="2630426"/>
                    <a:pt x="7707085" y="2640563"/>
                  </a:cubicBezTo>
                  <a:cubicBezTo>
                    <a:pt x="7680591" y="2672356"/>
                    <a:pt x="7694053" y="2672256"/>
                    <a:pt x="7660432" y="2705877"/>
                  </a:cubicBezTo>
                  <a:cubicBezTo>
                    <a:pt x="7652503" y="2713806"/>
                    <a:pt x="7641771" y="2718318"/>
                    <a:pt x="7632441" y="2724538"/>
                  </a:cubicBezTo>
                  <a:cubicBezTo>
                    <a:pt x="7626220" y="2733869"/>
                    <a:pt x="7622536" y="2745525"/>
                    <a:pt x="7613779" y="2752530"/>
                  </a:cubicBezTo>
                  <a:cubicBezTo>
                    <a:pt x="7606099" y="2758674"/>
                    <a:pt x="7594584" y="2757462"/>
                    <a:pt x="7585787" y="2761861"/>
                  </a:cubicBezTo>
                  <a:cubicBezTo>
                    <a:pt x="7575757" y="2766876"/>
                    <a:pt x="7567126" y="2774302"/>
                    <a:pt x="7557796" y="2780522"/>
                  </a:cubicBezTo>
                  <a:cubicBezTo>
                    <a:pt x="7349412" y="2774302"/>
                    <a:pt x="7140782" y="2773754"/>
                    <a:pt x="6932645" y="2761861"/>
                  </a:cubicBezTo>
                  <a:cubicBezTo>
                    <a:pt x="6921449" y="2761221"/>
                    <a:pt x="6914527" y="2748517"/>
                    <a:pt x="6904653" y="2743200"/>
                  </a:cubicBezTo>
                  <a:cubicBezTo>
                    <a:pt x="6874036" y="2726714"/>
                    <a:pt x="6844336" y="2707544"/>
                    <a:pt x="6811347" y="2696547"/>
                  </a:cubicBezTo>
                  <a:cubicBezTo>
                    <a:pt x="6780570" y="2686288"/>
                    <a:pt x="6770171" y="2683430"/>
                    <a:pt x="6736702" y="2668555"/>
                  </a:cubicBezTo>
                  <a:cubicBezTo>
                    <a:pt x="6723991" y="2662906"/>
                    <a:pt x="6711174" y="2657266"/>
                    <a:pt x="6699379" y="2649894"/>
                  </a:cubicBezTo>
                  <a:cubicBezTo>
                    <a:pt x="6686192" y="2641652"/>
                    <a:pt x="6673760" y="2632142"/>
                    <a:pt x="6662057" y="2621902"/>
                  </a:cubicBezTo>
                  <a:cubicBezTo>
                    <a:pt x="6625099" y="2589564"/>
                    <a:pt x="6587346" y="2534795"/>
                    <a:pt x="6540759" y="2519265"/>
                  </a:cubicBezTo>
                  <a:lnTo>
                    <a:pt x="6512767" y="2509934"/>
                  </a:lnTo>
                  <a:cubicBezTo>
                    <a:pt x="6403612" y="2428066"/>
                    <a:pt x="6538436" y="2531935"/>
                    <a:pt x="6447453" y="2453951"/>
                  </a:cubicBezTo>
                  <a:cubicBezTo>
                    <a:pt x="6435646" y="2443831"/>
                    <a:pt x="6422571" y="2435290"/>
                    <a:pt x="6410130" y="2425959"/>
                  </a:cubicBezTo>
                  <a:cubicBezTo>
                    <a:pt x="6335486" y="2313991"/>
                    <a:pt x="6450562" y="2478833"/>
                    <a:pt x="6363477" y="2379306"/>
                  </a:cubicBezTo>
                  <a:cubicBezTo>
                    <a:pt x="6348708" y="2362427"/>
                    <a:pt x="6338596" y="2341983"/>
                    <a:pt x="6326155" y="2323322"/>
                  </a:cubicBezTo>
                  <a:cubicBezTo>
                    <a:pt x="6319935" y="2313991"/>
                    <a:pt x="6315423" y="2303259"/>
                    <a:pt x="6307494" y="2295330"/>
                  </a:cubicBezTo>
                  <a:lnTo>
                    <a:pt x="6260841" y="2248677"/>
                  </a:lnTo>
                  <a:cubicBezTo>
                    <a:pt x="6254620" y="2242457"/>
                    <a:pt x="6247059" y="2237336"/>
                    <a:pt x="6242179" y="2230016"/>
                  </a:cubicBezTo>
                  <a:cubicBezTo>
                    <a:pt x="6235959" y="2220685"/>
                    <a:pt x="6229082" y="2211761"/>
                    <a:pt x="6223518" y="2202024"/>
                  </a:cubicBezTo>
                  <a:cubicBezTo>
                    <a:pt x="6216617" y="2189948"/>
                    <a:pt x="6212572" y="2176275"/>
                    <a:pt x="6204857" y="2164702"/>
                  </a:cubicBezTo>
                  <a:cubicBezTo>
                    <a:pt x="6199977" y="2157382"/>
                    <a:pt x="6191076" y="2153360"/>
                    <a:pt x="6186196" y="2146040"/>
                  </a:cubicBezTo>
                  <a:cubicBezTo>
                    <a:pt x="6133034" y="2066297"/>
                    <a:pt x="6209098" y="2154806"/>
                    <a:pt x="6139543" y="2062065"/>
                  </a:cubicBezTo>
                  <a:cubicBezTo>
                    <a:pt x="6118706" y="2034282"/>
                    <a:pt x="6100716" y="2028785"/>
                    <a:pt x="6074228" y="2006081"/>
                  </a:cubicBezTo>
                  <a:cubicBezTo>
                    <a:pt x="6064209" y="1997493"/>
                    <a:pt x="6056373" y="1986537"/>
                    <a:pt x="6046236" y="1978089"/>
                  </a:cubicBezTo>
                  <a:cubicBezTo>
                    <a:pt x="6019030" y="1955417"/>
                    <a:pt x="5974488" y="1937939"/>
                    <a:pt x="5943600" y="1931436"/>
                  </a:cubicBezTo>
                  <a:cubicBezTo>
                    <a:pt x="5909983" y="1924359"/>
                    <a:pt x="5875175" y="1925216"/>
                    <a:pt x="5840963" y="1922106"/>
                  </a:cubicBezTo>
                  <a:cubicBezTo>
                    <a:pt x="5785359" y="1908204"/>
                    <a:pt x="5774356" y="1904593"/>
                    <a:pt x="5701004" y="1894114"/>
                  </a:cubicBezTo>
                  <a:cubicBezTo>
                    <a:pt x="5604353" y="1880307"/>
                    <a:pt x="5469240" y="1879014"/>
                    <a:pt x="5383763" y="1875453"/>
                  </a:cubicBezTo>
                  <a:lnTo>
                    <a:pt x="4758612" y="1884783"/>
                  </a:lnTo>
                  <a:cubicBezTo>
                    <a:pt x="4705662" y="1886044"/>
                    <a:pt x="4652955" y="1894541"/>
                    <a:pt x="4599992" y="1894114"/>
                  </a:cubicBezTo>
                  <a:cubicBezTo>
                    <a:pt x="4267153" y="1891430"/>
                    <a:pt x="3601616" y="1875453"/>
                    <a:pt x="3601616" y="1875453"/>
                  </a:cubicBezTo>
                  <a:lnTo>
                    <a:pt x="2211355" y="1894114"/>
                  </a:lnTo>
                  <a:cubicBezTo>
                    <a:pt x="2145406" y="1896054"/>
                    <a:pt x="2080963" y="1914615"/>
                    <a:pt x="2015412" y="1922106"/>
                  </a:cubicBezTo>
                  <a:cubicBezTo>
                    <a:pt x="1972040" y="1927063"/>
                    <a:pt x="1928367" y="1928969"/>
                    <a:pt x="1884783" y="1931436"/>
                  </a:cubicBezTo>
                  <a:lnTo>
                    <a:pt x="1520890" y="1950098"/>
                  </a:lnTo>
                  <a:lnTo>
                    <a:pt x="1455575" y="1959428"/>
                  </a:lnTo>
                  <a:cubicBezTo>
                    <a:pt x="1427629" y="1962921"/>
                    <a:pt x="1399481" y="1964776"/>
                    <a:pt x="1371600" y="1968759"/>
                  </a:cubicBezTo>
                  <a:cubicBezTo>
                    <a:pt x="1355900" y="1971002"/>
                    <a:pt x="1340754" y="1976807"/>
                    <a:pt x="1324947" y="1978089"/>
                  </a:cubicBezTo>
                  <a:cubicBezTo>
                    <a:pt x="1225552" y="1986148"/>
                    <a:pt x="1125318" y="1984383"/>
                    <a:pt x="1026367" y="1996751"/>
                  </a:cubicBezTo>
                  <a:cubicBezTo>
                    <a:pt x="1001485" y="1999861"/>
                    <a:pt x="976456" y="2001959"/>
                    <a:pt x="951722" y="2006081"/>
                  </a:cubicBezTo>
                  <a:cubicBezTo>
                    <a:pt x="791408" y="2032799"/>
                    <a:pt x="894624" y="2030411"/>
                    <a:pt x="662473" y="2052734"/>
                  </a:cubicBezTo>
                  <a:cubicBezTo>
                    <a:pt x="566300" y="2061982"/>
                    <a:pt x="373224" y="2071396"/>
                    <a:pt x="373224" y="2071396"/>
                  </a:cubicBezTo>
                  <a:cubicBezTo>
                    <a:pt x="39172" y="2060260"/>
                    <a:pt x="150247" y="2139916"/>
                    <a:pt x="74645" y="2034073"/>
                  </a:cubicBezTo>
                  <a:cubicBezTo>
                    <a:pt x="65606" y="2021419"/>
                    <a:pt x="55984" y="2009192"/>
                    <a:pt x="46653" y="1996751"/>
                  </a:cubicBezTo>
                  <a:cubicBezTo>
                    <a:pt x="16146" y="1905235"/>
                    <a:pt x="65606" y="2034513"/>
                    <a:pt x="9330" y="1950098"/>
                  </a:cubicBezTo>
                  <a:cubicBezTo>
                    <a:pt x="2217" y="1939428"/>
                    <a:pt x="3110" y="1925216"/>
                    <a:pt x="0" y="1912775"/>
                  </a:cubicBezTo>
                  <a:cubicBezTo>
                    <a:pt x="3110" y="1847461"/>
                    <a:pt x="3900" y="1781994"/>
                    <a:pt x="9330" y="1716832"/>
                  </a:cubicBezTo>
                  <a:cubicBezTo>
                    <a:pt x="10147" y="1707031"/>
                    <a:pt x="17441" y="1698599"/>
                    <a:pt x="18661" y="1688840"/>
                  </a:cubicBezTo>
                  <a:cubicBezTo>
                    <a:pt x="23691" y="1648601"/>
                    <a:pt x="23747" y="1607871"/>
                    <a:pt x="27992" y="1567542"/>
                  </a:cubicBezTo>
                  <a:cubicBezTo>
                    <a:pt x="29972" y="1548728"/>
                    <a:pt x="34445" y="1530257"/>
                    <a:pt x="37322" y="1511559"/>
                  </a:cubicBezTo>
                  <a:cubicBezTo>
                    <a:pt x="46129" y="1454310"/>
                    <a:pt x="42682" y="1455476"/>
                    <a:pt x="55983" y="1408922"/>
                  </a:cubicBezTo>
                  <a:cubicBezTo>
                    <a:pt x="58685" y="1399465"/>
                    <a:pt x="60915" y="1389727"/>
                    <a:pt x="65314" y="1380930"/>
                  </a:cubicBezTo>
                  <a:cubicBezTo>
                    <a:pt x="70329" y="1370900"/>
                    <a:pt x="77755" y="1362269"/>
                    <a:pt x="83975" y="1352938"/>
                  </a:cubicBezTo>
                  <a:cubicBezTo>
                    <a:pt x="96054" y="1268386"/>
                    <a:pt x="97127" y="1271001"/>
                    <a:pt x="102636" y="1166326"/>
                  </a:cubicBezTo>
                  <a:cubicBezTo>
                    <a:pt x="106726" y="1088616"/>
                    <a:pt x="107259" y="1010736"/>
                    <a:pt x="111967" y="933061"/>
                  </a:cubicBezTo>
                  <a:cubicBezTo>
                    <a:pt x="112516" y="924006"/>
                    <a:pt x="117292" y="852650"/>
                    <a:pt x="130628" y="830424"/>
                  </a:cubicBezTo>
                  <a:cubicBezTo>
                    <a:pt x="135154" y="822881"/>
                    <a:pt x="141422" y="815697"/>
                    <a:pt x="149290" y="811763"/>
                  </a:cubicBezTo>
                  <a:cubicBezTo>
                    <a:pt x="166884" y="802966"/>
                    <a:pt x="186612" y="799322"/>
                    <a:pt x="205273" y="793102"/>
                  </a:cubicBezTo>
                  <a:cubicBezTo>
                    <a:pt x="257055" y="775841"/>
                    <a:pt x="223501" y="784992"/>
                    <a:pt x="307910" y="774440"/>
                  </a:cubicBezTo>
                  <a:cubicBezTo>
                    <a:pt x="320351" y="768220"/>
                    <a:pt x="333659" y="763494"/>
                    <a:pt x="345232" y="755779"/>
                  </a:cubicBezTo>
                  <a:cubicBezTo>
                    <a:pt x="352552" y="750899"/>
                    <a:pt x="356026" y="741052"/>
                    <a:pt x="363894" y="737118"/>
                  </a:cubicBezTo>
                  <a:cubicBezTo>
                    <a:pt x="375364" y="731383"/>
                    <a:pt x="388886" y="731310"/>
                    <a:pt x="401216" y="727787"/>
                  </a:cubicBezTo>
                  <a:cubicBezTo>
                    <a:pt x="410673" y="725085"/>
                    <a:pt x="419877" y="721567"/>
                    <a:pt x="429208" y="718457"/>
                  </a:cubicBezTo>
                  <a:cubicBezTo>
                    <a:pt x="438539" y="712237"/>
                    <a:pt x="448443" y="706801"/>
                    <a:pt x="457200" y="699796"/>
                  </a:cubicBezTo>
                  <a:cubicBezTo>
                    <a:pt x="464069" y="694300"/>
                    <a:pt x="467993" y="685068"/>
                    <a:pt x="475861" y="681134"/>
                  </a:cubicBezTo>
                  <a:cubicBezTo>
                    <a:pt x="487331" y="675399"/>
                    <a:pt x="500742" y="674914"/>
                    <a:pt x="513183" y="671804"/>
                  </a:cubicBezTo>
                  <a:cubicBezTo>
                    <a:pt x="535289" y="649698"/>
                    <a:pt x="556176" y="626371"/>
                    <a:pt x="587828" y="615820"/>
                  </a:cubicBezTo>
                  <a:cubicBezTo>
                    <a:pt x="597159" y="612710"/>
                    <a:pt x="607222" y="611265"/>
                    <a:pt x="615820" y="606489"/>
                  </a:cubicBezTo>
                  <a:cubicBezTo>
                    <a:pt x="635426" y="595597"/>
                    <a:pt x="653143" y="581608"/>
                    <a:pt x="671804" y="569167"/>
                  </a:cubicBezTo>
                  <a:lnTo>
                    <a:pt x="671804" y="531845"/>
                  </a:lnTo>
                  <a:close/>
                </a:path>
              </a:pathLst>
            </a:custGeom>
            <a:solidFill>
              <a:schemeClr val="accent5">
                <a:lumMod val="75000"/>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648200" y="6172200"/>
              <a:ext cx="2057400" cy="338554"/>
            </a:xfrm>
            <a:prstGeom prst="rect">
              <a:avLst/>
            </a:prstGeom>
            <a:noFill/>
          </p:spPr>
          <p:txBody>
            <a:bodyPr wrap="square" rtlCol="0">
              <a:spAutoFit/>
            </a:bodyPr>
            <a:lstStyle/>
            <a:p>
              <a:r>
                <a:rPr lang="en-US" sz="1600" dirty="0" smtClean="0"/>
                <a:t>Advisory Floodplain</a:t>
              </a:r>
              <a:endParaRPr lang="en-US" sz="1600" dirty="0"/>
            </a:p>
          </p:txBody>
        </p:sp>
        <p:sp>
          <p:nvSpPr>
            <p:cNvPr id="14" name="TextBox 13"/>
            <p:cNvSpPr txBox="1"/>
            <p:nvPr/>
          </p:nvSpPr>
          <p:spPr>
            <a:xfrm>
              <a:off x="4703400" y="3962400"/>
              <a:ext cx="3297600" cy="353485"/>
            </a:xfrm>
            <a:prstGeom prst="rect">
              <a:avLst/>
            </a:prstGeom>
            <a:solidFill>
              <a:schemeClr val="accent2">
                <a:lumMod val="20000"/>
                <a:lumOff val="80000"/>
              </a:schemeClr>
            </a:solidFill>
          </p:spPr>
          <p:txBody>
            <a:bodyPr wrap="square" rtlCol="0">
              <a:spAutoFit/>
            </a:bodyPr>
            <a:lstStyle/>
            <a:p>
              <a:r>
                <a:rPr lang="en-US" b="1" dirty="0" smtClean="0">
                  <a:solidFill>
                    <a:srgbClr val="FF0000"/>
                  </a:solidFill>
                </a:rPr>
                <a:t>Regulatory IN and Advisory OUT</a:t>
              </a:r>
              <a:endParaRPr lang="en-US" b="1" dirty="0">
                <a:solidFill>
                  <a:srgbClr val="FF0000"/>
                </a:solidFill>
              </a:endParaRPr>
            </a:p>
          </p:txBody>
        </p:sp>
        <p:sp>
          <p:nvSpPr>
            <p:cNvPr id="15" name="TextBox 14"/>
            <p:cNvSpPr txBox="1"/>
            <p:nvPr/>
          </p:nvSpPr>
          <p:spPr>
            <a:xfrm>
              <a:off x="6096000" y="5155169"/>
              <a:ext cx="2667000" cy="923330"/>
            </a:xfrm>
            <a:prstGeom prst="rect">
              <a:avLst/>
            </a:prstGeom>
            <a:noFill/>
          </p:spPr>
          <p:txBody>
            <a:bodyPr wrap="square" rtlCol="0">
              <a:spAutoFit/>
            </a:bodyPr>
            <a:lstStyle/>
            <a:p>
              <a:pPr algn="ctr"/>
              <a:r>
                <a:rPr lang="en-US" dirty="0" smtClean="0"/>
                <a:t>Both Regulatory</a:t>
              </a:r>
            </a:p>
            <a:p>
              <a:pPr algn="ctr"/>
              <a:r>
                <a:rPr lang="en-US" dirty="0" smtClean="0"/>
                <a:t>&amp; Advisory</a:t>
              </a:r>
            </a:p>
            <a:p>
              <a:pPr algn="ctr"/>
              <a:r>
                <a:rPr lang="en-US" dirty="0" smtClean="0"/>
                <a:t> (No Change)</a:t>
              </a:r>
              <a:endParaRPr lang="en-US" dirty="0"/>
            </a:p>
          </p:txBody>
        </p:sp>
        <p:sp>
          <p:nvSpPr>
            <p:cNvPr id="16" name="Rectangle 15"/>
            <p:cNvSpPr/>
            <p:nvPr/>
          </p:nvSpPr>
          <p:spPr>
            <a:xfrm>
              <a:off x="4191000" y="6172200"/>
              <a:ext cx="457196" cy="326569"/>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142998" y="6172200"/>
              <a:ext cx="2819403" cy="338554"/>
            </a:xfrm>
            <a:prstGeom prst="rect">
              <a:avLst/>
            </a:prstGeom>
            <a:noFill/>
          </p:spPr>
          <p:txBody>
            <a:bodyPr wrap="square" rtlCol="0">
              <a:spAutoFit/>
            </a:bodyPr>
            <a:lstStyle/>
            <a:p>
              <a:r>
                <a:rPr lang="en-US" sz="1600" dirty="0" smtClean="0"/>
                <a:t>Effective Regulatory Floodplain</a:t>
              </a:r>
              <a:endParaRPr lang="en-US" sz="1600" dirty="0"/>
            </a:p>
          </p:txBody>
        </p:sp>
        <p:sp>
          <p:nvSpPr>
            <p:cNvPr id="18" name="Rectangle 17"/>
            <p:cNvSpPr/>
            <p:nvPr/>
          </p:nvSpPr>
          <p:spPr>
            <a:xfrm>
              <a:off x="609600" y="6172200"/>
              <a:ext cx="457197" cy="32656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752600" y="5029200"/>
              <a:ext cx="3200400" cy="353485"/>
            </a:xfrm>
            <a:prstGeom prst="rect">
              <a:avLst/>
            </a:prstGeom>
            <a:solidFill>
              <a:schemeClr val="bg1"/>
            </a:solidFill>
          </p:spPr>
          <p:txBody>
            <a:bodyPr wrap="square" rtlCol="0">
              <a:spAutoFit/>
            </a:bodyPr>
            <a:lstStyle/>
            <a:p>
              <a:r>
                <a:rPr lang="en-US" dirty="0" smtClean="0">
                  <a:solidFill>
                    <a:schemeClr val="accent6">
                      <a:lumMod val="75000"/>
                    </a:schemeClr>
                  </a:solidFill>
                </a:rPr>
                <a:t>Regulatory OUT and Advisory IN</a:t>
              </a:r>
              <a:endParaRPr lang="en-US" dirty="0">
                <a:solidFill>
                  <a:schemeClr val="accent6">
                    <a:lumMod val="75000"/>
                  </a:schemeClr>
                </a:solidFill>
              </a:endParaRPr>
            </a:p>
          </p:txBody>
        </p:sp>
        <p:pic>
          <p:nvPicPr>
            <p:cNvPr id="20"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1143000" y="5181600"/>
              <a:ext cx="360000" cy="340200"/>
            </a:xfrm>
            <a:prstGeom prst="rect">
              <a:avLst/>
            </a:prstGeom>
            <a:noFill/>
          </p:spPr>
        </p:pic>
        <p:pic>
          <p:nvPicPr>
            <p:cNvPr id="21"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2542200" y="4461958"/>
              <a:ext cx="360000" cy="340200"/>
            </a:xfrm>
            <a:prstGeom prst="rect">
              <a:avLst/>
            </a:prstGeom>
            <a:noFill/>
          </p:spPr>
        </p:pic>
        <p:pic>
          <p:nvPicPr>
            <p:cNvPr id="22"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5486400" y="5105400"/>
              <a:ext cx="360000" cy="340200"/>
            </a:xfrm>
            <a:prstGeom prst="rect">
              <a:avLst/>
            </a:prstGeom>
            <a:noFill/>
          </p:spPr>
        </p:pic>
        <p:pic>
          <p:nvPicPr>
            <p:cNvPr id="23"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1676400" y="3962400"/>
              <a:ext cx="360000" cy="340200"/>
            </a:xfrm>
            <a:prstGeom prst="rect">
              <a:avLst/>
            </a:prstGeom>
            <a:noFill/>
          </p:spPr>
        </p:pic>
        <p:pic>
          <p:nvPicPr>
            <p:cNvPr id="24"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7696200" y="4419600"/>
              <a:ext cx="360000" cy="340200"/>
            </a:xfrm>
            <a:prstGeom prst="rect">
              <a:avLst/>
            </a:prstGeom>
            <a:noFill/>
          </p:spPr>
        </p:pic>
        <p:pic>
          <p:nvPicPr>
            <p:cNvPr id="25"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6553200" y="4267200"/>
              <a:ext cx="360000" cy="340200"/>
            </a:xfrm>
            <a:prstGeom prst="rect">
              <a:avLst/>
            </a:prstGeom>
            <a:noFill/>
          </p:spPr>
        </p:pic>
        <p:pic>
          <p:nvPicPr>
            <p:cNvPr id="26"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4038600" y="4191000"/>
              <a:ext cx="360000" cy="340200"/>
            </a:xfrm>
            <a:prstGeom prst="rect">
              <a:avLst/>
            </a:prstGeom>
            <a:noFill/>
          </p:spPr>
        </p:pic>
      </p:grpSp>
      <p:sp>
        <p:nvSpPr>
          <p:cNvPr id="9" name="Content Placeholder 8"/>
          <p:cNvSpPr>
            <a:spLocks noGrp="1"/>
          </p:cNvSpPr>
          <p:nvPr>
            <p:ph idx="1"/>
          </p:nvPr>
        </p:nvSpPr>
        <p:spPr>
          <a:xfrm>
            <a:off x="304800" y="1006208"/>
            <a:ext cx="8534399" cy="2579017"/>
          </a:xfrm>
          <a:solidFill>
            <a:schemeClr val="accent1">
              <a:lumMod val="20000"/>
              <a:lumOff val="80000"/>
            </a:schemeClr>
          </a:solidFill>
        </p:spPr>
        <p:txBody>
          <a:bodyPr>
            <a:noAutofit/>
          </a:bodyPr>
          <a:lstStyle/>
          <a:p>
            <a:r>
              <a:rPr lang="en-US" sz="1600" b="1" dirty="0" smtClean="0">
                <a:solidFill>
                  <a:srgbClr val="FF0000"/>
                </a:solidFill>
              </a:rPr>
              <a:t>Regulatory </a:t>
            </a:r>
            <a:r>
              <a:rPr lang="en-US" sz="1600" b="1" dirty="0">
                <a:solidFill>
                  <a:srgbClr val="FF0000"/>
                </a:solidFill>
              </a:rPr>
              <a:t>In but Advisory </a:t>
            </a:r>
            <a:r>
              <a:rPr lang="en-US" sz="1600" b="1" dirty="0" smtClean="0">
                <a:solidFill>
                  <a:srgbClr val="FF0000"/>
                </a:solidFill>
              </a:rPr>
              <a:t>Out (Lower Flood Risk) </a:t>
            </a:r>
            <a:r>
              <a:rPr lang="en-US" sz="1600" dirty="0"/>
              <a:t>–</a:t>
            </a:r>
            <a:r>
              <a:rPr lang="en-US" sz="1600" dirty="0" smtClean="0"/>
              <a:t> Property owners are not at the highest risk to a 1% Annual Chance Flood but still recommend flood insurance.  Owners can acquire </a:t>
            </a:r>
            <a:r>
              <a:rPr lang="en-US" sz="1600" dirty="0"/>
              <a:t>an elevation certificate and use the advisory base flood elevation to </a:t>
            </a:r>
            <a:r>
              <a:rPr lang="en-US" sz="1600" b="1" dirty="0"/>
              <a:t>acquire a </a:t>
            </a:r>
            <a:r>
              <a:rPr lang="en-US" sz="1600" b="1" dirty="0" smtClean="0"/>
              <a:t>LOMA </a:t>
            </a:r>
            <a:r>
              <a:rPr lang="en-US" sz="1600" dirty="0" smtClean="0"/>
              <a:t>and lower NFIP insurance rates.</a:t>
            </a:r>
            <a:endParaRPr lang="en-US" sz="1600" dirty="0"/>
          </a:p>
          <a:p>
            <a:r>
              <a:rPr lang="en-US" sz="1600" b="1" dirty="0" smtClean="0">
                <a:solidFill>
                  <a:schemeClr val="accent6">
                    <a:lumMod val="75000"/>
                  </a:schemeClr>
                </a:solidFill>
              </a:rPr>
              <a:t>Regulatory </a:t>
            </a:r>
            <a:r>
              <a:rPr lang="en-US" sz="1600" b="1" dirty="0">
                <a:solidFill>
                  <a:schemeClr val="accent6">
                    <a:lumMod val="75000"/>
                  </a:schemeClr>
                </a:solidFill>
              </a:rPr>
              <a:t>Out but Advisory </a:t>
            </a:r>
            <a:r>
              <a:rPr lang="en-US" sz="1600" b="1" dirty="0" smtClean="0">
                <a:solidFill>
                  <a:schemeClr val="accent6">
                    <a:lumMod val="75000"/>
                  </a:schemeClr>
                </a:solidFill>
              </a:rPr>
              <a:t>In (Higher Flood Risk)  </a:t>
            </a:r>
            <a:r>
              <a:rPr lang="en-US" sz="1600" dirty="0"/>
              <a:t>– Advisory information indicates a flood hazard area and will be incorporated into future effective </a:t>
            </a:r>
            <a:r>
              <a:rPr lang="en-US" sz="1600" dirty="0" smtClean="0"/>
              <a:t>regulatory or community identified floodplains.  Floodplain </a:t>
            </a:r>
            <a:r>
              <a:rPr lang="en-US" sz="1600" dirty="0"/>
              <a:t>managers should recommend </a:t>
            </a:r>
            <a:r>
              <a:rPr lang="en-US" sz="1600" dirty="0" smtClean="0"/>
              <a:t>property owners </a:t>
            </a:r>
            <a:r>
              <a:rPr lang="en-US" sz="1600" dirty="0"/>
              <a:t>of existing structures in Advisory </a:t>
            </a:r>
            <a:r>
              <a:rPr lang="en-US" sz="1600" dirty="0" smtClean="0"/>
              <a:t>Floodplains that they are at high risk of a 1% Annual Chance Flood and recommend </a:t>
            </a:r>
            <a:r>
              <a:rPr lang="en-US" sz="1600" dirty="0"/>
              <a:t>Flood </a:t>
            </a:r>
            <a:r>
              <a:rPr lang="en-US" sz="1600" dirty="0" smtClean="0"/>
              <a:t>Insurance.  New </a:t>
            </a:r>
            <a:r>
              <a:rPr lang="en-US" sz="1600" dirty="0"/>
              <a:t>development should not occur in Advisory Floodplains without a detailed study to show development reasonably safe from flooding. </a:t>
            </a:r>
          </a:p>
        </p:txBody>
      </p:sp>
    </p:spTree>
    <p:extLst>
      <p:ext uri="{BB962C8B-B14F-4D97-AF65-F5344CB8AC3E}">
        <p14:creationId xmlns:p14="http://schemas.microsoft.com/office/powerpoint/2010/main" val="32655430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27844" y="1378967"/>
            <a:ext cx="8534808" cy="5265332"/>
          </a:xfrm>
          <a:prstGeom prst="rect">
            <a:avLst/>
          </a:prstGeom>
        </p:spPr>
      </p:pic>
      <p:sp>
        <p:nvSpPr>
          <p:cNvPr id="4" name="Content Placeholder 2"/>
          <p:cNvSpPr>
            <a:spLocks noGrp="1"/>
          </p:cNvSpPr>
          <p:nvPr>
            <p:ph idx="1"/>
          </p:nvPr>
        </p:nvSpPr>
        <p:spPr>
          <a:xfrm>
            <a:off x="885554" y="838200"/>
            <a:ext cx="7458652" cy="685800"/>
          </a:xfrm>
        </p:spPr>
        <p:txBody>
          <a:bodyPr>
            <a:normAutofit/>
          </a:bodyPr>
          <a:lstStyle/>
          <a:p>
            <a:pPr indent="0">
              <a:buNone/>
            </a:pPr>
            <a:r>
              <a:rPr lang="en-US" sz="2800" dirty="0" err="1" smtClean="0">
                <a:solidFill>
                  <a:schemeClr val="accent1">
                    <a:lumMod val="50000"/>
                  </a:schemeClr>
                </a:solidFill>
                <a:latin typeface="Arial" panose="020B0604020202020204" pitchFamily="34" charset="0"/>
                <a:cs typeface="Arial" panose="020B0604020202020204" pitchFamily="34" charset="0"/>
              </a:rPr>
              <a:t>Redelineated</a:t>
            </a:r>
            <a:r>
              <a:rPr lang="en-US" sz="2800" dirty="0" smtClean="0">
                <a:solidFill>
                  <a:schemeClr val="accent1">
                    <a:lumMod val="50000"/>
                  </a:schemeClr>
                </a:solidFill>
                <a:latin typeface="Arial" panose="020B0604020202020204" pitchFamily="34" charset="0"/>
                <a:cs typeface="Arial" panose="020B0604020202020204" pitchFamily="34" charset="0"/>
              </a:rPr>
              <a:t> Floodplain Using New Topo</a:t>
            </a:r>
            <a:endParaRPr lang="en-US" sz="2800" dirty="0" smtClean="0">
              <a:latin typeface="Arial" panose="020B0604020202020204" pitchFamily="34" charset="0"/>
              <a:cs typeface="Arial" panose="020B0604020202020204" pitchFamily="34" charset="0"/>
            </a:endParaRPr>
          </a:p>
        </p:txBody>
      </p:sp>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Updated AE Floodplain </a:t>
            </a:r>
            <a:r>
              <a:rPr lang="en-US" dirty="0" smtClean="0">
                <a:solidFill>
                  <a:schemeClr val="bg1"/>
                </a:solidFill>
                <a:latin typeface="Arial" panose="020B0604020202020204" pitchFamily="34" charset="0"/>
                <a:cs typeface="Arial" panose="020B0604020202020204" pitchFamily="34" charset="0"/>
              </a:rPr>
              <a:t>Boundaries -</a:t>
            </a:r>
            <a:endParaRPr lang="en-US" dirty="0">
              <a:solidFill>
                <a:schemeClr val="bg1"/>
              </a:solidFill>
              <a:latin typeface="Arial" panose="020B0604020202020204" pitchFamily="34" charset="0"/>
              <a:cs typeface="Arial" panose="020B0604020202020204" pitchFamily="34" charset="0"/>
            </a:endParaRPr>
          </a:p>
          <a:p>
            <a:pPr algn="ctr"/>
            <a:r>
              <a:rPr lang="en-US" dirty="0" smtClean="0">
                <a:solidFill>
                  <a:schemeClr val="bg1"/>
                </a:solidFill>
                <a:latin typeface="Arial" panose="020B0604020202020204" pitchFamily="34" charset="0"/>
                <a:cs typeface="Arial" panose="020B0604020202020204" pitchFamily="34" charset="0"/>
              </a:rPr>
              <a:t>Example </a:t>
            </a:r>
            <a:endParaRPr lang="en-US" dirty="0">
              <a:solidFill>
                <a:schemeClr val="bg1"/>
              </a:solidFill>
              <a:latin typeface="Arial" panose="020B0604020202020204" pitchFamily="34" charset="0"/>
              <a:cs typeface="Arial" panose="020B0604020202020204" pitchFamily="34" charset="0"/>
            </a:endParaRPr>
          </a:p>
        </p:txBody>
      </p:sp>
      <p:sp>
        <p:nvSpPr>
          <p:cNvPr id="2" name="TextBox 1"/>
          <p:cNvSpPr txBox="1"/>
          <p:nvPr/>
        </p:nvSpPr>
        <p:spPr>
          <a:xfrm>
            <a:off x="3671250" y="2143869"/>
            <a:ext cx="2304828" cy="338554"/>
          </a:xfrm>
          <a:prstGeom prst="rect">
            <a:avLst/>
          </a:prstGeom>
          <a:solidFill>
            <a:schemeClr val="accent6">
              <a:lumMod val="5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b="1" dirty="0" smtClean="0">
                <a:solidFill>
                  <a:srgbClr val="FFC000"/>
                </a:solidFill>
              </a:rPr>
              <a:t>Updated AE Floodplain</a:t>
            </a:r>
            <a:endParaRPr lang="en-US" sz="1600" b="1" dirty="0">
              <a:solidFill>
                <a:srgbClr val="FFC000"/>
              </a:solidFill>
            </a:endParaRPr>
          </a:p>
        </p:txBody>
      </p:sp>
      <p:sp>
        <p:nvSpPr>
          <p:cNvPr id="10" name="TextBox 9"/>
          <p:cNvSpPr txBox="1"/>
          <p:nvPr/>
        </p:nvSpPr>
        <p:spPr>
          <a:xfrm>
            <a:off x="380998" y="6158568"/>
            <a:ext cx="8229601" cy="646331"/>
          </a:xfrm>
          <a:prstGeom prst="rect">
            <a:avLst/>
          </a:prstGeom>
          <a:solidFill>
            <a:schemeClr val="bg2">
              <a:lumMod val="75000"/>
            </a:schemeClr>
          </a:solidFill>
        </p:spPr>
        <p:txBody>
          <a:bodyPr wrap="square" rtlCol="0">
            <a:spAutoFit/>
          </a:bodyPr>
          <a:lstStyle/>
          <a:p>
            <a:r>
              <a:rPr lang="en-US" sz="1200" dirty="0" smtClean="0"/>
              <a:t>Location: Clear Fork, Oceana, Wyoming County, WV</a:t>
            </a:r>
          </a:p>
          <a:p>
            <a:r>
              <a:rPr lang="en-US" sz="1200" dirty="0" smtClean="0"/>
              <a:t>Objective: </a:t>
            </a:r>
            <a:r>
              <a:rPr lang="en-US" sz="1200" dirty="0"/>
              <a:t>Zone AE Floodplain </a:t>
            </a:r>
            <a:r>
              <a:rPr lang="en-US" sz="1200" dirty="0" err="1"/>
              <a:t>Redelineation</a:t>
            </a:r>
            <a:r>
              <a:rPr lang="en-US" sz="1200" dirty="0"/>
              <a:t> and Flood Risk Products using existing LiDAR-derived elevation </a:t>
            </a:r>
            <a:r>
              <a:rPr lang="en-US" sz="1200" dirty="0" smtClean="0"/>
              <a:t>data </a:t>
            </a:r>
          </a:p>
          <a:p>
            <a:r>
              <a:rPr lang="en-US" sz="1200" dirty="0">
                <a:hlinkClick r:id="rId4"/>
              </a:rPr>
              <a:t>https://www.mapwv.gov/flood/map/?wkid=102100&amp;x=-</a:t>
            </a:r>
            <a:r>
              <a:rPr lang="en-US" sz="1200" dirty="0" smtClean="0">
                <a:hlinkClick r:id="rId4"/>
              </a:rPr>
              <a:t>9086441&amp;y=4536103&amp;l=9&amp;v=1</a:t>
            </a:r>
            <a:endParaRPr lang="en-US" dirty="0"/>
          </a:p>
        </p:txBody>
      </p:sp>
      <p:sp>
        <p:nvSpPr>
          <p:cNvPr id="3" name="Rectangle 2"/>
          <p:cNvSpPr/>
          <p:nvPr/>
        </p:nvSpPr>
        <p:spPr>
          <a:xfrm>
            <a:off x="2775678" y="2143869"/>
            <a:ext cx="552399" cy="338554"/>
          </a:xfrm>
          <a:prstGeom prst="rect">
            <a:avLst/>
          </a:prstGeom>
          <a:solidFill>
            <a:schemeClr val="accent5">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743200" y="1533525"/>
            <a:ext cx="552399" cy="32902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14407589">
            <a:off x="683428" y="4573710"/>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3560238">
            <a:off x="1426620" y="4052400"/>
            <a:ext cx="304800" cy="4787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20441432">
            <a:off x="4152349" y="3512845"/>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391372">
            <a:off x="5020633" y="3534010"/>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rot="10800000">
            <a:off x="4657149" y="5105400"/>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638771" y="1524000"/>
            <a:ext cx="2304829" cy="338554"/>
          </a:xfrm>
          <a:prstGeom prst="rect">
            <a:avLst/>
          </a:prstGeom>
          <a:noFill/>
          <a:ln>
            <a:solidFill>
              <a:schemeClr val="tx2"/>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b="1" dirty="0" smtClean="0">
                <a:solidFill>
                  <a:schemeClr val="tx2"/>
                </a:solidFill>
              </a:rPr>
              <a:t>Regulatory AE Floodplain</a:t>
            </a:r>
            <a:endParaRPr lang="en-US" sz="1600" b="1" dirty="0">
              <a:solidFill>
                <a:schemeClr val="tx2"/>
              </a:solidFill>
            </a:endParaRPr>
          </a:p>
        </p:txBody>
      </p:sp>
      <p:sp>
        <p:nvSpPr>
          <p:cNvPr id="20" name="TextBox 19"/>
          <p:cNvSpPr txBox="1"/>
          <p:nvPr/>
        </p:nvSpPr>
        <p:spPr>
          <a:xfrm>
            <a:off x="3776970" y="5502017"/>
            <a:ext cx="990600" cy="369332"/>
          </a:xfrm>
          <a:prstGeom prst="rect">
            <a:avLst/>
          </a:prstGeom>
          <a:noFill/>
        </p:spPr>
        <p:txBody>
          <a:bodyPr wrap="squar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Oceana</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 name="TextBox 13"/>
          <p:cNvSpPr txBox="1"/>
          <p:nvPr/>
        </p:nvSpPr>
        <p:spPr>
          <a:xfrm rot="20627127">
            <a:off x="3400244" y="4934188"/>
            <a:ext cx="1279626" cy="369332"/>
          </a:xfrm>
          <a:prstGeom prst="rect">
            <a:avLst/>
          </a:prstGeom>
          <a:noFill/>
        </p:spPr>
        <p:txBody>
          <a:bodyPr wrap="square" rtlCol="0">
            <a:spAutoFit/>
          </a:bodyPr>
          <a:lstStyle/>
          <a:p>
            <a:r>
              <a:rPr lang="en-US" b="1" i="1" dirty="0" smtClean="0">
                <a:solidFill>
                  <a:schemeClr val="tx2">
                    <a:lumMod val="60000"/>
                    <a:lumOff val="40000"/>
                  </a:schemeClr>
                </a:solidFill>
                <a:latin typeface="Times New Roman" panose="02020603050405020304" pitchFamily="18" charset="0"/>
                <a:cs typeface="Times New Roman" panose="02020603050405020304" pitchFamily="18" charset="0"/>
              </a:rPr>
              <a:t>Clear Fork</a:t>
            </a:r>
            <a:endParaRPr lang="en-US" b="1" i="1"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4105385" y="4216727"/>
            <a:ext cx="1371600" cy="646331"/>
          </a:xfrm>
          <a:prstGeom prst="rect">
            <a:avLst/>
          </a:prstGeom>
          <a:solidFill>
            <a:srgbClr val="FFC000"/>
          </a:solidFill>
        </p:spPr>
        <p:txBody>
          <a:bodyPr wrap="square" rtlCol="0">
            <a:spAutoFit/>
          </a:bodyPr>
          <a:lstStyle/>
          <a:p>
            <a:pPr algn="ctr"/>
            <a:r>
              <a:rPr lang="en-US" dirty="0" smtClean="0"/>
              <a:t>Updated AE</a:t>
            </a:r>
          </a:p>
          <a:p>
            <a:pPr algn="ctr"/>
            <a:r>
              <a:rPr lang="en-US" dirty="0" smtClean="0"/>
              <a:t>Zone</a:t>
            </a:r>
            <a:endParaRPr lang="en-US" dirty="0"/>
          </a:p>
        </p:txBody>
      </p:sp>
    </p:spTree>
    <p:extLst>
      <p:ext uri="{BB962C8B-B14F-4D97-AF65-F5344CB8AC3E}">
        <p14:creationId xmlns:p14="http://schemas.microsoft.com/office/powerpoint/2010/main" val="76085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2" grpId="0" animBg="1"/>
      <p:bldP spid="13" grpId="0" animBg="1"/>
      <p:bldP spid="15" grpId="0" animBg="1"/>
      <p:bldP spid="16" grpId="0" animBg="1"/>
      <p:bldP spid="17" grpId="0" animBg="1"/>
      <p:bldP spid="18" grpId="0" animBg="1"/>
      <p:bldP spid="19" grpId="0" animBg="1"/>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AFH Proposed Schedule</a:t>
            </a:r>
            <a:endParaRPr lang="en-US"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764381" y="914400"/>
            <a:ext cx="7615237" cy="5848854"/>
          </a:xfrm>
          <a:prstGeom prst="rect">
            <a:avLst/>
          </a:prstGeom>
        </p:spPr>
      </p:pic>
    </p:spTree>
    <p:extLst>
      <p:ext uri="{BB962C8B-B14F-4D97-AF65-F5344CB8AC3E}">
        <p14:creationId xmlns:p14="http://schemas.microsoft.com/office/powerpoint/2010/main" val="11952654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412120" y="662055"/>
            <a:ext cx="8991601" cy="5536439"/>
          </a:xfrm>
          <a:prstGeom prst="rect">
            <a:avLst/>
          </a:prstGeom>
        </p:spPr>
      </p:pic>
      <p:sp>
        <p:nvSpPr>
          <p:cNvPr id="5" name="Title 1"/>
          <p:cNvSpPr txBox="1">
            <a:spLocks/>
          </p:cNvSpPr>
          <p:nvPr/>
        </p:nvSpPr>
        <p:spPr>
          <a:xfrm>
            <a:off x="0" y="1"/>
            <a:ext cx="9144000" cy="959086"/>
          </a:xfrm>
          <a:prstGeom prst="rect">
            <a:avLst/>
          </a:prstGeom>
          <a:solidFill>
            <a:schemeClr val="accent1">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Updated AE Floodplain </a:t>
            </a:r>
            <a:r>
              <a:rPr lang="en-US" dirty="0" smtClean="0">
                <a:solidFill>
                  <a:schemeClr val="bg1"/>
                </a:solidFill>
                <a:latin typeface="Arial" panose="020B0604020202020204" pitchFamily="34" charset="0"/>
                <a:cs typeface="Arial" panose="020B0604020202020204" pitchFamily="34" charset="0"/>
              </a:rPr>
              <a:t>Boundary -</a:t>
            </a:r>
            <a:endParaRPr lang="en-US" dirty="0">
              <a:solidFill>
                <a:schemeClr val="bg1"/>
              </a:solidFill>
              <a:latin typeface="Arial" panose="020B0604020202020204" pitchFamily="34" charset="0"/>
              <a:cs typeface="Arial" panose="020B0604020202020204" pitchFamily="34" charset="0"/>
            </a:endParaRPr>
          </a:p>
          <a:p>
            <a:pPr algn="ctr"/>
            <a:r>
              <a:rPr lang="en-US" dirty="0" smtClean="0">
                <a:solidFill>
                  <a:schemeClr val="bg1"/>
                </a:solidFill>
                <a:latin typeface="Arial" panose="020B0604020202020204" pitchFamily="34" charset="0"/>
                <a:cs typeface="Arial" panose="020B0604020202020204" pitchFamily="34" charset="0"/>
              </a:rPr>
              <a:t>Depth Grid </a:t>
            </a:r>
            <a:endParaRPr lang="en-US"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380999" y="6158568"/>
            <a:ext cx="5715000" cy="461665"/>
          </a:xfrm>
          <a:prstGeom prst="rect">
            <a:avLst/>
          </a:prstGeom>
          <a:solidFill>
            <a:schemeClr val="bg2">
              <a:lumMod val="75000"/>
            </a:schemeClr>
          </a:solidFill>
        </p:spPr>
        <p:txBody>
          <a:bodyPr wrap="square" rtlCol="0">
            <a:spAutoFit/>
          </a:bodyPr>
          <a:lstStyle/>
          <a:p>
            <a:r>
              <a:rPr lang="en-US" sz="1200" dirty="0" smtClean="0"/>
              <a:t>Location: Clear Fork, Oceana, Wyoming County, WV</a:t>
            </a:r>
          </a:p>
          <a:p>
            <a:r>
              <a:rPr lang="en-US" sz="1200" dirty="0">
                <a:hlinkClick r:id="rId4"/>
              </a:rPr>
              <a:t>https://www.mapwv.gov/flood/map/?wkid=102100&amp;x=-</a:t>
            </a:r>
            <a:r>
              <a:rPr lang="en-US" sz="1200" dirty="0" smtClean="0">
                <a:hlinkClick r:id="rId4"/>
              </a:rPr>
              <a:t>9086441&amp;y=4536103&amp;l=9&amp;v=1</a:t>
            </a:r>
            <a:endParaRPr lang="en-US" dirty="0"/>
          </a:p>
        </p:txBody>
      </p:sp>
      <p:sp>
        <p:nvSpPr>
          <p:cNvPr id="12" name="Rectangle 11"/>
          <p:cNvSpPr/>
          <p:nvPr/>
        </p:nvSpPr>
        <p:spPr>
          <a:xfrm>
            <a:off x="2743200" y="1533525"/>
            <a:ext cx="552399" cy="32902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14407589">
            <a:off x="554821" y="4583014"/>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3560238">
            <a:off x="1426619" y="4128599"/>
            <a:ext cx="304800" cy="4787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20441432">
            <a:off x="4119871" y="3542130"/>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391372">
            <a:off x="4988155" y="3544107"/>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rot="10800000">
            <a:off x="4657149" y="5105400"/>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638771" y="1524000"/>
            <a:ext cx="2304829" cy="338554"/>
          </a:xfrm>
          <a:prstGeom prst="rect">
            <a:avLst/>
          </a:prstGeom>
          <a:noFill/>
          <a:ln>
            <a:solidFill>
              <a:schemeClr val="tx2"/>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b="1" dirty="0" smtClean="0">
                <a:solidFill>
                  <a:schemeClr val="tx2"/>
                </a:solidFill>
              </a:rPr>
              <a:t>Regulatory AE Floodplain</a:t>
            </a:r>
            <a:endParaRPr lang="en-US" sz="1600" b="1" dirty="0">
              <a:solidFill>
                <a:schemeClr val="tx2"/>
              </a:solidFill>
            </a:endParaRPr>
          </a:p>
        </p:txBody>
      </p:sp>
      <p:sp>
        <p:nvSpPr>
          <p:cNvPr id="20" name="TextBox 19"/>
          <p:cNvSpPr txBox="1"/>
          <p:nvPr/>
        </p:nvSpPr>
        <p:spPr>
          <a:xfrm>
            <a:off x="3776970" y="5502017"/>
            <a:ext cx="990600" cy="369332"/>
          </a:xfrm>
          <a:prstGeom prst="rect">
            <a:avLst/>
          </a:prstGeom>
          <a:noFill/>
        </p:spPr>
        <p:txBody>
          <a:bodyPr wrap="square" rtlCol="0">
            <a:spAutoFit/>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Oceana</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 name="TextBox 13"/>
          <p:cNvSpPr txBox="1"/>
          <p:nvPr/>
        </p:nvSpPr>
        <p:spPr>
          <a:xfrm rot="20759752">
            <a:off x="2833724" y="5009068"/>
            <a:ext cx="1279626" cy="369332"/>
          </a:xfrm>
          <a:prstGeom prst="rect">
            <a:avLst/>
          </a:prstGeom>
          <a:noFill/>
        </p:spPr>
        <p:txBody>
          <a:bodyPr wrap="square" rtlCol="0">
            <a:spAutoFit/>
          </a:bodyPr>
          <a:lstStyle/>
          <a:p>
            <a:r>
              <a:rPr lang="en-US" b="1" i="1" dirty="0" smtClean="0">
                <a:solidFill>
                  <a:schemeClr val="tx2">
                    <a:lumMod val="20000"/>
                    <a:lumOff val="80000"/>
                  </a:schemeClr>
                </a:solidFill>
                <a:latin typeface="Times New Roman" panose="02020603050405020304" pitchFamily="18" charset="0"/>
                <a:cs typeface="Times New Roman" panose="02020603050405020304" pitchFamily="18" charset="0"/>
              </a:rPr>
              <a:t>Clear Fork</a:t>
            </a:r>
            <a:endParaRPr lang="en-US" b="1" i="1" dirty="0">
              <a:solidFill>
                <a:schemeClr val="tx2">
                  <a:lumMod val="20000"/>
                  <a:lumOff val="80000"/>
                </a:schemeClr>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7364109" y="4114799"/>
            <a:ext cx="1554404" cy="2554545"/>
          </a:xfrm>
          <a:prstGeom prst="rect">
            <a:avLst/>
          </a:prstGeom>
          <a:solidFill>
            <a:schemeClr val="bg1"/>
          </a:solidFill>
        </p:spPr>
        <p:txBody>
          <a:bodyPr wrap="square" rtlCol="0">
            <a:spAutoFit/>
          </a:bodyPr>
          <a:lstStyle/>
          <a:p>
            <a:pPr algn="ctr"/>
            <a:r>
              <a:rPr lang="en-US" sz="2000" b="1" dirty="0" smtClean="0">
                <a:solidFill>
                  <a:srgbClr val="7030A0"/>
                </a:solidFill>
              </a:rPr>
              <a:t>Advisory AE Water Depth</a:t>
            </a:r>
          </a:p>
          <a:p>
            <a:pPr algn="ctr"/>
            <a:endParaRPr lang="en-US" sz="2000" b="1" dirty="0">
              <a:solidFill>
                <a:srgbClr val="7030A0"/>
              </a:solidFill>
            </a:endParaRPr>
          </a:p>
          <a:p>
            <a:pPr algn="ctr"/>
            <a:endParaRPr lang="en-US" sz="2000" b="1" dirty="0" smtClean="0">
              <a:solidFill>
                <a:srgbClr val="7030A0"/>
              </a:solidFill>
            </a:endParaRPr>
          </a:p>
          <a:p>
            <a:pPr algn="ctr"/>
            <a:endParaRPr lang="en-US" sz="2000" b="1" dirty="0">
              <a:solidFill>
                <a:srgbClr val="7030A0"/>
              </a:solidFill>
            </a:endParaRPr>
          </a:p>
          <a:p>
            <a:pPr algn="ctr"/>
            <a:endParaRPr lang="en-US" sz="2000" b="1" dirty="0" smtClean="0">
              <a:solidFill>
                <a:srgbClr val="7030A0"/>
              </a:solidFill>
            </a:endParaRPr>
          </a:p>
          <a:p>
            <a:pPr algn="ctr"/>
            <a:endParaRPr lang="en-US" sz="2000" b="1" dirty="0">
              <a:solidFill>
                <a:srgbClr val="7030A0"/>
              </a:solidFill>
            </a:endParaRPr>
          </a:p>
          <a:p>
            <a:pPr algn="ctr"/>
            <a:endParaRPr lang="en-US" sz="2000" b="1" dirty="0">
              <a:solidFill>
                <a:srgbClr val="7030A0"/>
              </a:solidFill>
            </a:endParaRPr>
          </a:p>
        </p:txBody>
      </p:sp>
      <p:sp>
        <p:nvSpPr>
          <p:cNvPr id="22" name="TextBox 21"/>
          <p:cNvSpPr txBox="1"/>
          <p:nvPr/>
        </p:nvSpPr>
        <p:spPr>
          <a:xfrm>
            <a:off x="4000584" y="4235817"/>
            <a:ext cx="1581201" cy="646331"/>
          </a:xfrm>
          <a:prstGeom prst="rect">
            <a:avLst/>
          </a:prstGeom>
          <a:solidFill>
            <a:srgbClr val="FFC000"/>
          </a:solidFill>
        </p:spPr>
        <p:txBody>
          <a:bodyPr wrap="square" rtlCol="0">
            <a:spAutoFit/>
          </a:bodyPr>
          <a:lstStyle/>
          <a:p>
            <a:pPr algn="ctr"/>
            <a:r>
              <a:rPr lang="en-US" dirty="0" smtClean="0"/>
              <a:t>Updated AE</a:t>
            </a:r>
          </a:p>
          <a:p>
            <a:pPr algn="ctr"/>
            <a:r>
              <a:rPr lang="en-US" dirty="0" smtClean="0"/>
              <a:t>Water Depth</a:t>
            </a:r>
            <a:endParaRPr lang="en-US" dirty="0"/>
          </a:p>
        </p:txBody>
      </p:sp>
      <p:pic>
        <p:nvPicPr>
          <p:cNvPr id="7" name="Picture 6"/>
          <p:cNvPicPr>
            <a:picLocks noChangeAspect="1"/>
          </p:cNvPicPr>
          <p:nvPr/>
        </p:nvPicPr>
        <p:blipFill rotWithShape="1">
          <a:blip r:embed="rId5"/>
          <a:srcRect t="4700" r="2862" b="5595"/>
          <a:stretch/>
        </p:blipFill>
        <p:spPr>
          <a:xfrm>
            <a:off x="7364109" y="5006331"/>
            <a:ext cx="1554404" cy="1600200"/>
          </a:xfrm>
          <a:prstGeom prst="rect">
            <a:avLst/>
          </a:prstGeom>
        </p:spPr>
      </p:pic>
    </p:spTree>
    <p:extLst>
      <p:ext uri="{BB962C8B-B14F-4D97-AF65-F5344CB8AC3E}">
        <p14:creationId xmlns:p14="http://schemas.microsoft.com/office/powerpoint/2010/main" val="121457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P spid="17" grpId="0" animBg="1"/>
      <p:bldP spid="18" grpId="0" animBg="1"/>
      <p:bldP spid="19" grpId="0" animBg="1"/>
      <p:bldP spid="8" grpId="0" animBg="1"/>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310443" y="901665"/>
            <a:ext cx="8359633" cy="5154917"/>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Advisory AE Determinations</a:t>
            </a:r>
            <a:endParaRPr lang="en-US"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1591558" y="5718028"/>
            <a:ext cx="5410200"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smtClean="0"/>
              <a:t>Structures IN </a:t>
            </a:r>
            <a:r>
              <a:rPr lang="en-US" sz="1600" b="1" i="1" dirty="0">
                <a:solidFill>
                  <a:srgbClr val="FF0000"/>
                </a:solidFill>
              </a:rPr>
              <a:t>R</a:t>
            </a:r>
            <a:r>
              <a:rPr lang="en-US" sz="1600" b="1" i="1" dirty="0" smtClean="0">
                <a:solidFill>
                  <a:srgbClr val="FF0000"/>
                </a:solidFill>
              </a:rPr>
              <a:t>egulatory AE Zone </a:t>
            </a:r>
            <a:r>
              <a:rPr lang="en-US" sz="1600" dirty="0" smtClean="0"/>
              <a:t>and OUT </a:t>
            </a:r>
            <a:r>
              <a:rPr lang="en-US" sz="1600" b="1" i="1" dirty="0" smtClean="0">
                <a:solidFill>
                  <a:schemeClr val="accent6">
                    <a:lumMod val="75000"/>
                  </a:schemeClr>
                </a:solidFill>
              </a:rPr>
              <a:t>Advisory AE Zone</a:t>
            </a:r>
            <a:endParaRPr lang="en-US" sz="1600" b="1" i="1" dirty="0">
              <a:solidFill>
                <a:schemeClr val="accent6">
                  <a:lumMod val="75000"/>
                </a:schemeClr>
              </a:solidFill>
            </a:endParaRPr>
          </a:p>
        </p:txBody>
      </p:sp>
      <p:sp>
        <p:nvSpPr>
          <p:cNvPr id="3" name="TextBox 2"/>
          <p:cNvSpPr txBox="1"/>
          <p:nvPr/>
        </p:nvSpPr>
        <p:spPr>
          <a:xfrm rot="2309332">
            <a:off x="1399805" y="4868544"/>
            <a:ext cx="1845057" cy="369332"/>
          </a:xfrm>
          <a:prstGeom prst="rect">
            <a:avLst/>
          </a:prstGeom>
          <a:noFill/>
        </p:spPr>
        <p:txBody>
          <a:bodyPr wrap="none" rtlCol="0">
            <a:spAutoFit/>
          </a:bodyPr>
          <a:lstStyle/>
          <a:p>
            <a:r>
              <a:rPr lang="en-US" b="1" dirty="0" smtClean="0">
                <a:solidFill>
                  <a:schemeClr val="accent6">
                    <a:lumMod val="50000"/>
                  </a:schemeClr>
                </a:solidFill>
              </a:rPr>
              <a:t>Advisory AE Zo</a:t>
            </a:r>
            <a:r>
              <a:rPr lang="en-US" dirty="0" smtClean="0">
                <a:solidFill>
                  <a:schemeClr val="accent6">
                    <a:lumMod val="50000"/>
                  </a:schemeClr>
                </a:solidFill>
              </a:rPr>
              <a:t>ne</a:t>
            </a:r>
            <a:endParaRPr lang="en-US" dirty="0">
              <a:solidFill>
                <a:schemeClr val="accent6">
                  <a:lumMod val="50000"/>
                </a:schemeClr>
              </a:solidFill>
            </a:endParaRPr>
          </a:p>
        </p:txBody>
      </p:sp>
      <p:sp>
        <p:nvSpPr>
          <p:cNvPr id="26" name="TextBox 25"/>
          <p:cNvSpPr txBox="1"/>
          <p:nvPr/>
        </p:nvSpPr>
        <p:spPr>
          <a:xfrm rot="2924166">
            <a:off x="2459078" y="4389315"/>
            <a:ext cx="2047292" cy="369332"/>
          </a:xfrm>
          <a:prstGeom prst="rect">
            <a:avLst/>
          </a:prstGeom>
          <a:noFill/>
        </p:spPr>
        <p:txBody>
          <a:bodyPr wrap="none" rtlCol="0">
            <a:spAutoFit/>
          </a:bodyPr>
          <a:lstStyle/>
          <a:p>
            <a:r>
              <a:rPr lang="en-US" b="1" dirty="0" smtClean="0">
                <a:solidFill>
                  <a:srgbClr val="C00000"/>
                </a:solidFill>
              </a:rPr>
              <a:t>Regulatory AE Zone</a:t>
            </a:r>
            <a:endParaRPr lang="en-US" dirty="0">
              <a:solidFill>
                <a:srgbClr val="C00000"/>
              </a:solidFill>
            </a:endParaRPr>
          </a:p>
        </p:txBody>
      </p:sp>
      <p:sp>
        <p:nvSpPr>
          <p:cNvPr id="27" name="Rectangular Callout 26"/>
          <p:cNvSpPr/>
          <p:nvPr/>
        </p:nvSpPr>
        <p:spPr>
          <a:xfrm>
            <a:off x="2057400" y="1780396"/>
            <a:ext cx="3133149" cy="287557"/>
          </a:xfrm>
          <a:prstGeom prst="wedgeRectCallout">
            <a:avLst>
              <a:gd name="adj1" fmla="val -55927"/>
              <a:gd name="adj2" fmla="val 17843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smtClean="0"/>
              <a:t>Regulatory IN but Advisory OUT</a:t>
            </a:r>
            <a:endParaRPr lang="en-US" dirty="0"/>
          </a:p>
        </p:txBody>
      </p:sp>
      <p:sp>
        <p:nvSpPr>
          <p:cNvPr id="4" name="Rectangle 3"/>
          <p:cNvSpPr/>
          <p:nvPr/>
        </p:nvSpPr>
        <p:spPr>
          <a:xfrm>
            <a:off x="304799" y="6209719"/>
            <a:ext cx="8283433" cy="646331"/>
          </a:xfrm>
          <a:prstGeom prst="rect">
            <a:avLst/>
          </a:prstGeom>
        </p:spPr>
        <p:txBody>
          <a:bodyPr wrap="square">
            <a:spAutoFit/>
          </a:bodyPr>
          <a:lstStyle/>
          <a:p>
            <a:r>
              <a:rPr lang="en-US" b="1" dirty="0" smtClean="0"/>
              <a:t>What do you tell the public?  </a:t>
            </a:r>
            <a:r>
              <a:rPr lang="en-US" dirty="0" smtClean="0"/>
              <a:t>Acquire </a:t>
            </a:r>
            <a:r>
              <a:rPr lang="en-US" dirty="0"/>
              <a:t>an elevation certificate and use the </a:t>
            </a:r>
            <a:r>
              <a:rPr lang="en-US" dirty="0" smtClean="0"/>
              <a:t>Updated AE Floodplain Boundary information to request a LOMA to amend the effective NFIP map.</a:t>
            </a:r>
            <a:endParaRPr lang="en-US" dirty="0"/>
          </a:p>
        </p:txBody>
      </p:sp>
    </p:spTree>
    <p:extLst>
      <p:ext uri="{BB962C8B-B14F-4D97-AF65-F5344CB8AC3E}">
        <p14:creationId xmlns:p14="http://schemas.microsoft.com/office/powerpoint/2010/main" val="132091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stretch>
            <a:fillRect/>
          </a:stretch>
        </p:blipFill>
        <p:spPr>
          <a:xfrm>
            <a:off x="556102" y="973372"/>
            <a:ext cx="7780826" cy="4797999"/>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Updated AE Floodplain Boundaries</a:t>
            </a:r>
            <a:endParaRPr lang="en-US"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1866900" y="5314692"/>
            <a:ext cx="6591300"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smtClean="0"/>
              <a:t>Structures OUT </a:t>
            </a:r>
            <a:r>
              <a:rPr lang="en-US" sz="1600" b="1" i="1" dirty="0" smtClean="0">
                <a:solidFill>
                  <a:srgbClr val="FF0000"/>
                </a:solidFill>
              </a:rPr>
              <a:t>Regulatory AE Zone </a:t>
            </a:r>
            <a:r>
              <a:rPr lang="en-US" sz="1600" dirty="0" smtClean="0"/>
              <a:t>and IN </a:t>
            </a:r>
            <a:r>
              <a:rPr lang="en-US" sz="1600" b="1" i="1" dirty="0" smtClean="0">
                <a:solidFill>
                  <a:schemeClr val="accent6">
                    <a:lumMod val="75000"/>
                  </a:schemeClr>
                </a:solidFill>
              </a:rPr>
              <a:t>Updated AE Floodplain Boundary</a:t>
            </a:r>
            <a:endParaRPr lang="en-US" sz="1600" b="1" i="1" dirty="0">
              <a:solidFill>
                <a:schemeClr val="accent6">
                  <a:lumMod val="75000"/>
                </a:schemeClr>
              </a:solidFill>
            </a:endParaRPr>
          </a:p>
        </p:txBody>
      </p:sp>
      <p:sp>
        <p:nvSpPr>
          <p:cNvPr id="3" name="TextBox 2"/>
          <p:cNvSpPr txBox="1"/>
          <p:nvPr/>
        </p:nvSpPr>
        <p:spPr>
          <a:xfrm>
            <a:off x="2214384" y="4473574"/>
            <a:ext cx="1010085" cy="646331"/>
          </a:xfrm>
          <a:prstGeom prst="rect">
            <a:avLst/>
          </a:prstGeom>
          <a:noFill/>
        </p:spPr>
        <p:txBody>
          <a:bodyPr wrap="none" rtlCol="0">
            <a:spAutoFit/>
          </a:bodyPr>
          <a:lstStyle/>
          <a:p>
            <a:pPr algn="ctr"/>
            <a:r>
              <a:rPr lang="en-US" b="1" dirty="0" smtClean="0">
                <a:solidFill>
                  <a:schemeClr val="accent6">
                    <a:lumMod val="50000"/>
                  </a:schemeClr>
                </a:solidFill>
              </a:rPr>
              <a:t>Updated</a:t>
            </a:r>
          </a:p>
          <a:p>
            <a:pPr algn="ctr"/>
            <a:r>
              <a:rPr lang="en-US" b="1" dirty="0" smtClean="0">
                <a:solidFill>
                  <a:schemeClr val="accent6">
                    <a:lumMod val="50000"/>
                  </a:schemeClr>
                </a:solidFill>
              </a:rPr>
              <a:t>AE Zo</a:t>
            </a:r>
            <a:r>
              <a:rPr lang="en-US" dirty="0" smtClean="0">
                <a:solidFill>
                  <a:schemeClr val="accent6">
                    <a:lumMod val="50000"/>
                  </a:schemeClr>
                </a:solidFill>
              </a:rPr>
              <a:t>ne</a:t>
            </a:r>
            <a:endParaRPr lang="en-US" dirty="0">
              <a:solidFill>
                <a:schemeClr val="accent6">
                  <a:lumMod val="50000"/>
                </a:schemeClr>
              </a:solidFill>
            </a:endParaRPr>
          </a:p>
        </p:txBody>
      </p:sp>
      <p:sp>
        <p:nvSpPr>
          <p:cNvPr id="26" name="TextBox 25"/>
          <p:cNvSpPr txBox="1"/>
          <p:nvPr/>
        </p:nvSpPr>
        <p:spPr>
          <a:xfrm>
            <a:off x="1371257" y="1143000"/>
            <a:ext cx="1219886" cy="646331"/>
          </a:xfrm>
          <a:prstGeom prst="rect">
            <a:avLst/>
          </a:prstGeom>
          <a:noFill/>
        </p:spPr>
        <p:txBody>
          <a:bodyPr wrap="none" rtlCol="0">
            <a:spAutoFit/>
          </a:bodyPr>
          <a:lstStyle/>
          <a:p>
            <a:r>
              <a:rPr lang="en-US" b="1" dirty="0" smtClean="0">
                <a:solidFill>
                  <a:srgbClr val="C00000"/>
                </a:solidFill>
              </a:rPr>
              <a:t>Regulatory</a:t>
            </a:r>
          </a:p>
          <a:p>
            <a:r>
              <a:rPr lang="en-US" b="1" dirty="0" smtClean="0">
                <a:solidFill>
                  <a:srgbClr val="C00000"/>
                </a:solidFill>
              </a:rPr>
              <a:t> AE Zone</a:t>
            </a:r>
            <a:endParaRPr lang="en-US" dirty="0">
              <a:solidFill>
                <a:srgbClr val="C00000"/>
              </a:solidFill>
            </a:endParaRPr>
          </a:p>
        </p:txBody>
      </p:sp>
      <p:sp>
        <p:nvSpPr>
          <p:cNvPr id="27" name="Rectangular Callout 26"/>
          <p:cNvSpPr/>
          <p:nvPr/>
        </p:nvSpPr>
        <p:spPr>
          <a:xfrm>
            <a:off x="4163001" y="2541118"/>
            <a:ext cx="3133149" cy="287557"/>
          </a:xfrm>
          <a:prstGeom prst="wedgeRectCallout">
            <a:avLst>
              <a:gd name="adj1" fmla="val -84200"/>
              <a:gd name="adj2" fmla="val 19168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smtClean="0"/>
              <a:t>Regulatory OUT but Advisory IN</a:t>
            </a:r>
            <a:endParaRPr lang="en-US" dirty="0"/>
          </a:p>
        </p:txBody>
      </p:sp>
      <p:sp>
        <p:nvSpPr>
          <p:cNvPr id="4" name="Rectangle 3"/>
          <p:cNvSpPr/>
          <p:nvPr/>
        </p:nvSpPr>
        <p:spPr>
          <a:xfrm>
            <a:off x="545493" y="5715000"/>
            <a:ext cx="8446107" cy="1077218"/>
          </a:xfrm>
          <a:prstGeom prst="rect">
            <a:avLst/>
          </a:prstGeom>
        </p:spPr>
        <p:txBody>
          <a:bodyPr wrap="square">
            <a:spAutoFit/>
          </a:bodyPr>
          <a:lstStyle/>
          <a:p>
            <a:r>
              <a:rPr lang="en-US" sz="1600" b="1" dirty="0" smtClean="0"/>
              <a:t>What do you tell the public</a:t>
            </a:r>
            <a:r>
              <a:rPr lang="en-US" sz="1600" b="1" dirty="0"/>
              <a:t>? </a:t>
            </a:r>
            <a:r>
              <a:rPr lang="en-US" sz="1600" dirty="0" smtClean="0"/>
              <a:t>Updated AE floodplain boundary </a:t>
            </a:r>
            <a:r>
              <a:rPr lang="en-US" sz="1600" dirty="0"/>
              <a:t>information indicates a flood hazard area and will </a:t>
            </a:r>
            <a:r>
              <a:rPr lang="en-US" sz="1600" dirty="0" smtClean="0"/>
              <a:t>likely be </a:t>
            </a:r>
            <a:r>
              <a:rPr lang="en-US" sz="1600" dirty="0"/>
              <a:t>incorporated into </a:t>
            </a:r>
            <a:r>
              <a:rPr lang="en-US" sz="1600" dirty="0" smtClean="0"/>
              <a:t>future </a:t>
            </a:r>
            <a:r>
              <a:rPr lang="en-US" sz="1600" dirty="0"/>
              <a:t>effective </a:t>
            </a:r>
            <a:r>
              <a:rPr lang="en-US" sz="1600" dirty="0" smtClean="0"/>
              <a:t>NFIP maps. New </a:t>
            </a:r>
            <a:r>
              <a:rPr lang="en-US" sz="1600" dirty="0"/>
              <a:t>development should not occur in </a:t>
            </a:r>
            <a:r>
              <a:rPr lang="en-US" sz="1600" dirty="0" smtClean="0"/>
              <a:t>updated floodplains </a:t>
            </a:r>
            <a:r>
              <a:rPr lang="en-US" sz="1600" dirty="0"/>
              <a:t>without a detailed study to show development reasonably safe from flooding</a:t>
            </a:r>
            <a:r>
              <a:rPr lang="en-US" sz="1600" dirty="0" smtClean="0"/>
              <a:t>.  Recommend purchasing flood insurance for existing structures. </a:t>
            </a:r>
            <a:endParaRPr lang="en-US" sz="1600" dirty="0"/>
          </a:p>
        </p:txBody>
      </p:sp>
    </p:spTree>
    <p:extLst>
      <p:ext uri="{BB962C8B-B14F-4D97-AF65-F5344CB8AC3E}">
        <p14:creationId xmlns:p14="http://schemas.microsoft.com/office/powerpoint/2010/main" val="157556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Reference Layers</a:t>
            </a:r>
            <a:endParaRPr lang="en-US"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idx="1"/>
          </p:nvPr>
        </p:nvSpPr>
        <p:spPr>
          <a:xfrm>
            <a:off x="457200" y="1295400"/>
            <a:ext cx="8229600" cy="4572000"/>
          </a:xfrm>
          <a:solidFill>
            <a:schemeClr val="accent1">
              <a:lumMod val="20000"/>
              <a:lumOff val="80000"/>
            </a:schemeClr>
          </a:solidFill>
        </p:spPr>
        <p:txBody>
          <a:bodyPr>
            <a:normAutofit fontScale="62500" lnSpcReduction="20000"/>
          </a:bodyPr>
          <a:lstStyle/>
          <a:p>
            <a:pPr lvl="1"/>
            <a:r>
              <a:rPr lang="en-US" sz="4000" dirty="0" smtClean="0"/>
              <a:t> Ground </a:t>
            </a:r>
            <a:r>
              <a:rPr lang="en-US" sz="4000" dirty="0"/>
              <a:t>Elevation</a:t>
            </a:r>
          </a:p>
          <a:p>
            <a:pPr lvl="1"/>
            <a:r>
              <a:rPr lang="en-US" sz="4000" dirty="0" smtClean="0"/>
              <a:t> Building </a:t>
            </a:r>
            <a:r>
              <a:rPr lang="en-US" sz="4000" dirty="0"/>
              <a:t>Footprints</a:t>
            </a:r>
          </a:p>
          <a:p>
            <a:pPr lvl="2"/>
            <a:r>
              <a:rPr lang="en-US" sz="3600" dirty="0"/>
              <a:t>Created from multiple sources</a:t>
            </a:r>
          </a:p>
          <a:p>
            <a:pPr lvl="2"/>
            <a:r>
              <a:rPr lang="en-US" sz="3600" dirty="0"/>
              <a:t>Useful for identifying structures and 3D community flood visualizations</a:t>
            </a:r>
          </a:p>
          <a:p>
            <a:pPr lvl="1"/>
            <a:r>
              <a:rPr lang="en-US" sz="4000" dirty="0" smtClean="0"/>
              <a:t> Parcels</a:t>
            </a:r>
            <a:endParaRPr lang="en-US" sz="4000" dirty="0"/>
          </a:p>
          <a:p>
            <a:pPr lvl="2"/>
            <a:r>
              <a:rPr lang="en-US" sz="3600" dirty="0" smtClean="0"/>
              <a:t>Coordinating Parcel Acquisition in WV</a:t>
            </a:r>
          </a:p>
          <a:p>
            <a:pPr lvl="3"/>
            <a:r>
              <a:rPr lang="en-US" sz="3200" dirty="0" smtClean="0"/>
              <a:t>State/County programs</a:t>
            </a:r>
          </a:p>
          <a:p>
            <a:pPr lvl="3"/>
            <a:r>
              <a:rPr lang="en-US" sz="3200" dirty="0" smtClean="0"/>
              <a:t>DHS HIFLD Secure/</a:t>
            </a:r>
            <a:r>
              <a:rPr lang="en-US" sz="3200" dirty="0" err="1" smtClean="0"/>
              <a:t>CoreLogic</a:t>
            </a:r>
            <a:r>
              <a:rPr lang="en-US" sz="3200" dirty="0" smtClean="0"/>
              <a:t> (data coordination issues)</a:t>
            </a:r>
          </a:p>
          <a:p>
            <a:pPr lvl="3"/>
            <a:r>
              <a:rPr lang="en-US" sz="3200" dirty="0" smtClean="0"/>
              <a:t>FEMA HMGP proposal</a:t>
            </a:r>
          </a:p>
          <a:p>
            <a:pPr lvl="2"/>
            <a:r>
              <a:rPr lang="en-US" sz="3600" dirty="0" smtClean="0"/>
              <a:t>Statewide </a:t>
            </a:r>
            <a:r>
              <a:rPr lang="en-US" sz="3600" dirty="0"/>
              <a:t>Tax Department Real Estate application with flood hazard awareness would increase public </a:t>
            </a:r>
            <a:r>
              <a:rPr lang="en-US" sz="3600" dirty="0" smtClean="0"/>
              <a:t>awareness</a:t>
            </a:r>
          </a:p>
        </p:txBody>
      </p:sp>
    </p:spTree>
    <p:extLst>
      <p:ext uri="{BB962C8B-B14F-4D97-AF65-F5344CB8AC3E}">
        <p14:creationId xmlns:p14="http://schemas.microsoft.com/office/powerpoint/2010/main" val="38667971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563655" y="2286000"/>
            <a:ext cx="7277100" cy="4371975"/>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Improved Ground Elevation Layer</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002759372"/>
              </p:ext>
            </p:extLst>
          </p:nvPr>
        </p:nvGraphicFramePr>
        <p:xfrm>
          <a:off x="301690" y="1323950"/>
          <a:ext cx="8235819" cy="1275080"/>
        </p:xfrm>
        <a:graphic>
          <a:graphicData uri="http://schemas.openxmlformats.org/drawingml/2006/table">
            <a:tbl>
              <a:tblPr firstRow="1" bandRow="1">
                <a:tableStyleId>{5C22544A-7EE6-4342-B048-85BDC9FD1C3A}</a:tableStyleId>
              </a:tblPr>
              <a:tblGrid>
                <a:gridCol w="1746397">
                  <a:extLst>
                    <a:ext uri="{9D8B030D-6E8A-4147-A177-3AD203B41FA5}">
                      <a16:colId xmlns:a16="http://schemas.microsoft.com/office/drawing/2014/main" val="20000"/>
                    </a:ext>
                  </a:extLst>
                </a:gridCol>
                <a:gridCol w="3822422">
                  <a:extLst>
                    <a:ext uri="{9D8B030D-6E8A-4147-A177-3AD203B41FA5}">
                      <a16:colId xmlns:a16="http://schemas.microsoft.com/office/drawing/2014/main" val="20001"/>
                    </a:ext>
                  </a:extLst>
                </a:gridCol>
                <a:gridCol w="2667000">
                  <a:extLst>
                    <a:ext uri="{9D8B030D-6E8A-4147-A177-3AD203B41FA5}">
                      <a16:colId xmlns:a16="http://schemas.microsoft.com/office/drawing/2014/main" val="2963184327"/>
                    </a:ext>
                  </a:extLst>
                </a:gridCol>
              </a:tblGrid>
              <a:tr h="533400">
                <a:tc>
                  <a:txBody>
                    <a:bodyPr/>
                    <a:lstStyle/>
                    <a:p>
                      <a:pPr algn="ctr"/>
                      <a:r>
                        <a:rPr lang="en-US" dirty="0" smtClean="0"/>
                        <a:t>Layer</a:t>
                      </a:r>
                      <a:endParaRPr lang="en-US" dirty="0"/>
                    </a:p>
                  </a:txBody>
                  <a:tcPr/>
                </a:tc>
                <a:tc>
                  <a:txBody>
                    <a:bodyPr/>
                    <a:lstStyle/>
                    <a:p>
                      <a:pPr algn="ctr"/>
                      <a:r>
                        <a:rPr lang="en-US" dirty="0" smtClean="0"/>
                        <a:t>Source</a:t>
                      </a:r>
                      <a:endParaRPr lang="en-US" dirty="0"/>
                    </a:p>
                  </a:txBody>
                  <a:tcPr/>
                </a:tc>
                <a:tc>
                  <a:txBody>
                    <a:bodyPr/>
                    <a:lstStyle/>
                    <a:p>
                      <a:pPr algn="ctr"/>
                      <a:r>
                        <a:rPr lang="en-US" dirty="0" smtClean="0"/>
                        <a:t>Coverage</a:t>
                      </a:r>
                      <a:endParaRPr lang="en-US" dirty="0"/>
                    </a:p>
                  </a:txBody>
                  <a:tcPr/>
                </a:tc>
                <a:extLst>
                  <a:ext uri="{0D108BD9-81ED-4DB2-BD59-A6C34878D82A}">
                    <a16:rowId xmlns:a16="http://schemas.microsoft.com/office/drawing/2014/main" val="10000"/>
                  </a:ext>
                </a:extLst>
              </a:tr>
              <a:tr h="370840">
                <a:tc>
                  <a:txBody>
                    <a:bodyPr/>
                    <a:lstStyle/>
                    <a:p>
                      <a:pPr algn="ctr"/>
                      <a:r>
                        <a:rPr lang="en-US" sz="1800" dirty="0" smtClean="0"/>
                        <a:t>SAMB</a:t>
                      </a:r>
                      <a:endParaRPr lang="en-US" sz="1800" dirty="0"/>
                    </a:p>
                  </a:txBody>
                  <a:tcPr/>
                </a:tc>
                <a:tc>
                  <a:txBody>
                    <a:bodyPr/>
                    <a:lstStyle/>
                    <a:p>
                      <a:pPr algn="l"/>
                      <a:r>
                        <a:rPr lang="en-US" dirty="0" smtClean="0"/>
                        <a:t>2003 SAMB,</a:t>
                      </a:r>
                      <a:r>
                        <a:rPr lang="en-US" baseline="0" dirty="0" smtClean="0"/>
                        <a:t> 3-meter, 10-foot contours</a:t>
                      </a:r>
                      <a:endParaRPr lang="en-US" sz="1800" dirty="0"/>
                    </a:p>
                  </a:txBody>
                  <a:tcPr/>
                </a:tc>
                <a:tc>
                  <a:txBody>
                    <a:bodyPr/>
                    <a:lstStyle/>
                    <a:p>
                      <a:pPr algn="ctr"/>
                      <a:r>
                        <a:rPr lang="en-US" i="0" dirty="0" smtClean="0"/>
                        <a:t>Statewide</a:t>
                      </a:r>
                      <a:endParaRPr lang="en-US" i="0" dirty="0"/>
                    </a:p>
                  </a:txBody>
                  <a:tcPr/>
                </a:tc>
                <a:extLst>
                  <a:ext uri="{0D108BD9-81ED-4DB2-BD59-A6C34878D82A}">
                    <a16:rowId xmlns:a16="http://schemas.microsoft.com/office/drawing/2014/main" val="10001"/>
                  </a:ext>
                </a:extLst>
              </a:tr>
              <a:tr h="370840">
                <a:tc>
                  <a:txBody>
                    <a:bodyPr/>
                    <a:lstStyle/>
                    <a:p>
                      <a:pPr algn="ctr"/>
                      <a:r>
                        <a:rPr lang="en-US" sz="1800" dirty="0" smtClean="0"/>
                        <a:t>Lidar</a:t>
                      </a:r>
                      <a:endParaRPr lang="en-US"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Lidar, 2-foot or 1-foot contours</a:t>
                      </a:r>
                      <a:endParaRPr lang="en-US" sz="1800" dirty="0"/>
                    </a:p>
                  </a:txBody>
                  <a:tcPr/>
                </a:tc>
                <a:tc>
                  <a:txBody>
                    <a:bodyPr/>
                    <a:lstStyle/>
                    <a:p>
                      <a:pPr algn="ctr"/>
                      <a:r>
                        <a:rPr lang="en-US" i="0" dirty="0" smtClean="0"/>
                        <a:t>Select Areas</a:t>
                      </a:r>
                      <a:endParaRPr lang="en-US" i="0" dirty="0"/>
                    </a:p>
                  </a:txBody>
                  <a:tcPr/>
                </a:tc>
                <a:extLst>
                  <a:ext uri="{0D108BD9-81ED-4DB2-BD59-A6C34878D82A}">
                    <a16:rowId xmlns:a16="http://schemas.microsoft.com/office/drawing/2014/main" val="10002"/>
                  </a:ext>
                </a:extLst>
              </a:tr>
            </a:tbl>
          </a:graphicData>
        </a:graphic>
      </p:graphicFrame>
      <p:sp>
        <p:nvSpPr>
          <p:cNvPr id="2" name="TextBox 1"/>
          <p:cNvSpPr txBox="1"/>
          <p:nvPr/>
        </p:nvSpPr>
        <p:spPr>
          <a:xfrm>
            <a:off x="609600" y="934509"/>
            <a:ext cx="7927909" cy="369332"/>
          </a:xfrm>
          <a:prstGeom prst="rect">
            <a:avLst/>
          </a:prstGeom>
          <a:noFill/>
        </p:spPr>
        <p:txBody>
          <a:bodyPr wrap="square" rtlCol="0">
            <a:spAutoFit/>
          </a:bodyPr>
          <a:lstStyle/>
          <a:p>
            <a:r>
              <a:rPr lang="en-US" i="1" dirty="0" smtClean="0"/>
              <a:t>New Elevation Layer for WV Flood Tool:  Hybrid of SAMB and Lidar elevation layers</a:t>
            </a:r>
            <a:endParaRPr lang="en-US" i="1" dirty="0"/>
          </a:p>
        </p:txBody>
      </p:sp>
      <p:pic>
        <p:nvPicPr>
          <p:cNvPr id="6" name="Picture 5"/>
          <p:cNvPicPr>
            <a:picLocks noChangeAspect="1"/>
          </p:cNvPicPr>
          <p:nvPr/>
        </p:nvPicPr>
        <p:blipFill>
          <a:blip r:embed="rId4"/>
          <a:stretch>
            <a:fillRect/>
          </a:stretch>
        </p:blipFill>
        <p:spPr>
          <a:xfrm>
            <a:off x="282640" y="3138487"/>
            <a:ext cx="2684889" cy="2514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4724400" y="3276600"/>
            <a:ext cx="1905000" cy="369332"/>
          </a:xfrm>
          <a:prstGeom prst="rect">
            <a:avLst/>
          </a:prstGeom>
          <a:solidFill>
            <a:schemeClr val="tx1"/>
          </a:solidFill>
        </p:spPr>
        <p:txBody>
          <a:bodyPr wrap="square" rtlCol="0">
            <a:spAutoFit/>
          </a:bodyPr>
          <a:lstStyle/>
          <a:p>
            <a:r>
              <a:rPr lang="en-US" b="1" dirty="0" smtClean="0">
                <a:solidFill>
                  <a:srgbClr val="FFFF00"/>
                </a:solidFill>
              </a:rPr>
              <a:t>SAMB ELEVATION</a:t>
            </a:r>
            <a:endParaRPr lang="en-US" b="1" dirty="0">
              <a:solidFill>
                <a:srgbClr val="FFFF00"/>
              </a:solidFill>
            </a:endParaRPr>
          </a:p>
        </p:txBody>
      </p:sp>
      <p:sp>
        <p:nvSpPr>
          <p:cNvPr id="14" name="TextBox 13"/>
          <p:cNvSpPr txBox="1"/>
          <p:nvPr/>
        </p:nvSpPr>
        <p:spPr>
          <a:xfrm>
            <a:off x="4800600" y="5468421"/>
            <a:ext cx="1905000" cy="369332"/>
          </a:xfrm>
          <a:prstGeom prst="rect">
            <a:avLst/>
          </a:prstGeom>
          <a:solidFill>
            <a:schemeClr val="tx1"/>
          </a:solidFill>
        </p:spPr>
        <p:txBody>
          <a:bodyPr wrap="square" rtlCol="0">
            <a:spAutoFit/>
          </a:bodyPr>
          <a:lstStyle/>
          <a:p>
            <a:r>
              <a:rPr lang="en-US" b="1" dirty="0" smtClean="0">
                <a:solidFill>
                  <a:srgbClr val="FFFF00"/>
                </a:solidFill>
              </a:rPr>
              <a:t>LIDAR ELEVATION</a:t>
            </a:r>
            <a:endParaRPr lang="en-US" b="1" dirty="0">
              <a:solidFill>
                <a:srgbClr val="FFFF00"/>
              </a:solidFill>
            </a:endParaRPr>
          </a:p>
        </p:txBody>
      </p:sp>
      <p:sp>
        <p:nvSpPr>
          <p:cNvPr id="4" name="TextBox 3"/>
          <p:cNvSpPr txBox="1"/>
          <p:nvPr/>
        </p:nvSpPr>
        <p:spPr>
          <a:xfrm>
            <a:off x="1828800" y="4822090"/>
            <a:ext cx="990600" cy="646331"/>
          </a:xfrm>
          <a:prstGeom prst="rect">
            <a:avLst/>
          </a:prstGeom>
          <a:noFill/>
        </p:spPr>
        <p:txBody>
          <a:bodyPr wrap="square" rtlCol="0">
            <a:spAutoFit/>
          </a:bodyPr>
          <a:lstStyle/>
          <a:p>
            <a:r>
              <a:rPr lang="en-US" sz="1200" i="1" dirty="0" smtClean="0"/>
              <a:t>WV DEP SAMB-Lidar </a:t>
            </a:r>
            <a:r>
              <a:rPr lang="en-US" sz="1200" i="1" dirty="0" err="1" smtClean="0"/>
              <a:t>Hillshade</a:t>
            </a:r>
            <a:endParaRPr lang="en-US" sz="1200" i="1" dirty="0"/>
          </a:p>
        </p:txBody>
      </p:sp>
    </p:spTree>
    <p:extLst>
      <p:ext uri="{BB962C8B-B14F-4D97-AF65-F5344CB8AC3E}">
        <p14:creationId xmlns:p14="http://schemas.microsoft.com/office/powerpoint/2010/main" val="30656098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Statewide Building Web Service</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992290533"/>
              </p:ext>
            </p:extLst>
          </p:nvPr>
        </p:nvGraphicFramePr>
        <p:xfrm>
          <a:off x="301690" y="1323950"/>
          <a:ext cx="8235819" cy="2458720"/>
        </p:xfrm>
        <a:graphic>
          <a:graphicData uri="http://schemas.openxmlformats.org/drawingml/2006/table">
            <a:tbl>
              <a:tblPr firstRow="1" bandRow="1">
                <a:tableStyleId>{5C22544A-7EE6-4342-B048-85BDC9FD1C3A}</a:tableStyleId>
              </a:tblPr>
              <a:tblGrid>
                <a:gridCol w="1746397">
                  <a:extLst>
                    <a:ext uri="{9D8B030D-6E8A-4147-A177-3AD203B41FA5}">
                      <a16:colId xmlns:a16="http://schemas.microsoft.com/office/drawing/2014/main" val="20000"/>
                    </a:ext>
                  </a:extLst>
                </a:gridCol>
                <a:gridCol w="3822422">
                  <a:extLst>
                    <a:ext uri="{9D8B030D-6E8A-4147-A177-3AD203B41FA5}">
                      <a16:colId xmlns:a16="http://schemas.microsoft.com/office/drawing/2014/main" val="20001"/>
                    </a:ext>
                  </a:extLst>
                </a:gridCol>
                <a:gridCol w="2667000">
                  <a:extLst>
                    <a:ext uri="{9D8B030D-6E8A-4147-A177-3AD203B41FA5}">
                      <a16:colId xmlns:a16="http://schemas.microsoft.com/office/drawing/2014/main" val="2963184327"/>
                    </a:ext>
                  </a:extLst>
                </a:gridCol>
              </a:tblGrid>
              <a:tr h="533400">
                <a:tc>
                  <a:txBody>
                    <a:bodyPr/>
                    <a:lstStyle/>
                    <a:p>
                      <a:pPr algn="ctr"/>
                      <a:r>
                        <a:rPr lang="en-US" dirty="0" smtClean="0"/>
                        <a:t>Layer</a:t>
                      </a:r>
                      <a:endParaRPr lang="en-US" dirty="0"/>
                    </a:p>
                  </a:txBody>
                  <a:tcPr/>
                </a:tc>
                <a:tc>
                  <a:txBody>
                    <a:bodyPr/>
                    <a:lstStyle/>
                    <a:p>
                      <a:pPr algn="ctr"/>
                      <a:r>
                        <a:rPr lang="en-US" dirty="0" smtClean="0"/>
                        <a:t>Source</a:t>
                      </a:r>
                      <a:endParaRPr lang="en-US" dirty="0"/>
                    </a:p>
                  </a:txBody>
                  <a:tcPr/>
                </a:tc>
                <a:tc>
                  <a:txBody>
                    <a:bodyPr/>
                    <a:lstStyle/>
                    <a:p>
                      <a:pPr algn="ctr"/>
                      <a:r>
                        <a:rPr lang="en-US" dirty="0" smtClean="0"/>
                        <a:t>Coverage</a:t>
                      </a:r>
                      <a:endParaRPr lang="en-US" dirty="0"/>
                    </a:p>
                  </a:txBody>
                  <a:tcPr/>
                </a:tc>
                <a:extLst>
                  <a:ext uri="{0D108BD9-81ED-4DB2-BD59-A6C34878D82A}">
                    <a16:rowId xmlns:a16="http://schemas.microsoft.com/office/drawing/2014/main" val="10000"/>
                  </a:ext>
                </a:extLst>
              </a:tr>
              <a:tr h="370840">
                <a:tc>
                  <a:txBody>
                    <a:bodyPr/>
                    <a:lstStyle/>
                    <a:p>
                      <a:pPr algn="ctr"/>
                      <a:r>
                        <a:rPr lang="en-US" sz="1800" dirty="0" smtClean="0"/>
                        <a:t>SAMB</a:t>
                      </a:r>
                      <a:endParaRPr lang="en-US" sz="1800" dirty="0"/>
                    </a:p>
                  </a:txBody>
                  <a:tcPr/>
                </a:tc>
                <a:tc>
                  <a:txBody>
                    <a:bodyPr/>
                    <a:lstStyle/>
                    <a:p>
                      <a:pPr algn="l"/>
                      <a:r>
                        <a:rPr lang="en-US" dirty="0" smtClean="0"/>
                        <a:t>2003 2-ft. resolution leaf-off imagery, </a:t>
                      </a:r>
                    </a:p>
                    <a:p>
                      <a:pPr algn="l"/>
                      <a:r>
                        <a:rPr lang="en-US" sz="1800" dirty="0" smtClean="0"/>
                        <a:t>Statewide</a:t>
                      </a:r>
                      <a:r>
                        <a:rPr lang="en-US" sz="1800" baseline="0" dirty="0" smtClean="0"/>
                        <a:t> Addressing &amp; Mapping Board (large buildings only)</a:t>
                      </a:r>
                      <a:endParaRPr lang="en-US" sz="1800" dirty="0"/>
                    </a:p>
                  </a:txBody>
                  <a:tcPr/>
                </a:tc>
                <a:tc>
                  <a:txBody>
                    <a:bodyPr/>
                    <a:lstStyle/>
                    <a:p>
                      <a:pPr algn="ctr"/>
                      <a:r>
                        <a:rPr lang="en-US" i="0" dirty="0" smtClean="0"/>
                        <a:t>Statewide</a:t>
                      </a:r>
                      <a:endParaRPr lang="en-US" i="0" dirty="0"/>
                    </a:p>
                  </a:txBody>
                  <a:tcPr/>
                </a:tc>
                <a:extLst>
                  <a:ext uri="{0D108BD9-81ED-4DB2-BD59-A6C34878D82A}">
                    <a16:rowId xmlns:a16="http://schemas.microsoft.com/office/drawing/2014/main" val="10001"/>
                  </a:ext>
                </a:extLst>
              </a:tr>
              <a:tr h="370840">
                <a:tc>
                  <a:txBody>
                    <a:bodyPr/>
                    <a:lstStyle/>
                    <a:p>
                      <a:pPr algn="ctr"/>
                      <a:r>
                        <a:rPr lang="en-US" sz="1800" dirty="0" smtClean="0"/>
                        <a:t>Counties</a:t>
                      </a:r>
                      <a:endParaRPr lang="en-US"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6”</a:t>
                      </a:r>
                      <a:r>
                        <a:rPr lang="en-US" baseline="0" dirty="0" smtClean="0"/>
                        <a:t> or better leaf-off imagery</a:t>
                      </a:r>
                      <a:endParaRPr lang="en-US" sz="1800" dirty="0"/>
                    </a:p>
                  </a:txBody>
                  <a:tcPr/>
                </a:tc>
                <a:tc>
                  <a:txBody>
                    <a:bodyPr/>
                    <a:lstStyle/>
                    <a:p>
                      <a:pPr algn="ctr"/>
                      <a:r>
                        <a:rPr lang="en-US" i="0" dirty="0" smtClean="0"/>
                        <a:t>Select Counties</a:t>
                      </a:r>
                      <a:endParaRPr lang="en-US" i="0" dirty="0"/>
                    </a:p>
                  </a:txBody>
                  <a:tcPr/>
                </a:tc>
                <a:extLst>
                  <a:ext uri="{0D108BD9-81ED-4DB2-BD59-A6C34878D82A}">
                    <a16:rowId xmlns:a16="http://schemas.microsoft.com/office/drawing/2014/main" val="10002"/>
                  </a:ext>
                </a:extLst>
              </a:tr>
              <a:tr h="370840">
                <a:tc>
                  <a:txBody>
                    <a:bodyPr/>
                    <a:lstStyle/>
                    <a:p>
                      <a:pPr algn="ctr"/>
                      <a:r>
                        <a:rPr lang="en-US" sz="1800" dirty="0" smtClean="0"/>
                        <a:t>Oak Ridge National</a:t>
                      </a:r>
                      <a:r>
                        <a:rPr lang="en-US" sz="1800" baseline="0" dirty="0" smtClean="0"/>
                        <a:t> Lab(?)</a:t>
                      </a:r>
                      <a:endParaRPr lang="en-US"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2016</a:t>
                      </a:r>
                      <a:r>
                        <a:rPr lang="en-US" sz="1800" baseline="0" dirty="0" smtClean="0"/>
                        <a:t> </a:t>
                      </a:r>
                      <a:r>
                        <a:rPr lang="en-US" sz="1800" dirty="0" smtClean="0"/>
                        <a:t>1-meter</a:t>
                      </a:r>
                      <a:r>
                        <a:rPr lang="en-US" sz="1800" baseline="0" dirty="0" smtClean="0"/>
                        <a:t> Leaf-On, FEMA Region III contract to Oak Ridge National Lab </a:t>
                      </a:r>
                      <a:endParaRPr lang="en-US" sz="1800" dirty="0"/>
                    </a:p>
                  </a:txBody>
                  <a:tcPr/>
                </a:tc>
                <a:tc>
                  <a:txBody>
                    <a:bodyPr/>
                    <a:lstStyle/>
                    <a:p>
                      <a:pPr algn="ctr"/>
                      <a:r>
                        <a:rPr lang="en-US" i="0" dirty="0" smtClean="0"/>
                        <a:t>Statewide</a:t>
                      </a:r>
                      <a:endParaRPr lang="en-US" i="0" dirty="0"/>
                    </a:p>
                  </a:txBody>
                  <a:tcPr/>
                </a:tc>
                <a:extLst>
                  <a:ext uri="{0D108BD9-81ED-4DB2-BD59-A6C34878D82A}">
                    <a16:rowId xmlns:a16="http://schemas.microsoft.com/office/drawing/2014/main" val="10003"/>
                  </a:ext>
                </a:extLst>
              </a:tr>
            </a:tbl>
          </a:graphicData>
        </a:graphic>
      </p:graphicFrame>
      <p:sp>
        <p:nvSpPr>
          <p:cNvPr id="2" name="TextBox 1"/>
          <p:cNvSpPr txBox="1"/>
          <p:nvPr/>
        </p:nvSpPr>
        <p:spPr>
          <a:xfrm>
            <a:off x="685800" y="931535"/>
            <a:ext cx="7696200" cy="369332"/>
          </a:xfrm>
          <a:prstGeom prst="rect">
            <a:avLst/>
          </a:prstGeom>
          <a:noFill/>
        </p:spPr>
        <p:txBody>
          <a:bodyPr wrap="square" rtlCol="0">
            <a:spAutoFit/>
          </a:bodyPr>
          <a:lstStyle/>
          <a:p>
            <a:r>
              <a:rPr lang="en-US" i="1" dirty="0" smtClean="0"/>
              <a:t>Statewide building footprint reference layer created from best available sources</a:t>
            </a:r>
            <a:endParaRPr lang="en-US" i="1" dirty="0"/>
          </a:p>
        </p:txBody>
      </p:sp>
      <p:pic>
        <p:nvPicPr>
          <p:cNvPr id="3" name="Picture 2"/>
          <p:cNvPicPr>
            <a:picLocks noChangeAspect="1"/>
          </p:cNvPicPr>
          <p:nvPr/>
        </p:nvPicPr>
        <p:blipFill>
          <a:blip r:embed="rId3" cstate="print"/>
          <a:stretch>
            <a:fillRect/>
          </a:stretch>
        </p:blipFill>
        <p:spPr>
          <a:xfrm>
            <a:off x="381000" y="3931379"/>
            <a:ext cx="2909887" cy="2652841"/>
          </a:xfrm>
          <a:prstGeom prst="rect">
            <a:avLst/>
          </a:prstGeom>
          <a:ln>
            <a:solidFill>
              <a:schemeClr val="tx1"/>
            </a:solidFill>
          </a:ln>
        </p:spPr>
      </p:pic>
      <p:sp>
        <p:nvSpPr>
          <p:cNvPr id="4" name="TextBox 3"/>
          <p:cNvSpPr txBox="1"/>
          <p:nvPr/>
        </p:nvSpPr>
        <p:spPr>
          <a:xfrm>
            <a:off x="2376487" y="3931379"/>
            <a:ext cx="990600" cy="338554"/>
          </a:xfrm>
          <a:prstGeom prst="rect">
            <a:avLst/>
          </a:prstGeom>
          <a:noFill/>
        </p:spPr>
        <p:txBody>
          <a:bodyPr wrap="square" rtlCol="0">
            <a:spAutoFit/>
          </a:bodyPr>
          <a:lstStyle/>
          <a:p>
            <a:r>
              <a:rPr lang="en-US" sz="1600" dirty="0" smtClean="0"/>
              <a:t>County</a:t>
            </a:r>
            <a:endParaRPr lang="en-US" sz="1600" dirty="0"/>
          </a:p>
        </p:txBody>
      </p:sp>
      <p:sp>
        <p:nvSpPr>
          <p:cNvPr id="9" name="Content Placeholder 4"/>
          <p:cNvSpPr>
            <a:spLocks noGrp="1"/>
          </p:cNvSpPr>
          <p:nvPr>
            <p:ph idx="1"/>
          </p:nvPr>
        </p:nvSpPr>
        <p:spPr>
          <a:xfrm>
            <a:off x="3546409" y="4002070"/>
            <a:ext cx="4953000" cy="2788456"/>
          </a:xfrm>
          <a:prstGeom prst="rect">
            <a:avLst/>
          </a:prstGeom>
          <a:solidFill>
            <a:schemeClr val="accent1">
              <a:lumMod val="20000"/>
              <a:lumOff val="80000"/>
            </a:schemeClr>
          </a:solidFill>
        </p:spPr>
        <p:txBody>
          <a:bodyPr wrap="square">
            <a:spAutoFit/>
          </a:bodyPr>
          <a:lstStyle/>
          <a:p>
            <a:pPr marL="0" indent="0" algn="ctr">
              <a:buNone/>
            </a:pPr>
            <a:r>
              <a:rPr lang="en-US" sz="2000" b="1" dirty="0" smtClean="0">
                <a:solidFill>
                  <a:schemeClr val="accent1">
                    <a:lumMod val="50000"/>
                  </a:schemeClr>
                </a:solidFill>
              </a:rPr>
              <a:t>How are BUILDING FOOTPRINTS beneficial?</a:t>
            </a:r>
            <a:endParaRPr lang="en-US" sz="2000" b="1" dirty="0">
              <a:solidFill>
                <a:schemeClr val="accent1">
                  <a:lumMod val="50000"/>
                </a:schemeClr>
              </a:solidFill>
            </a:endParaRPr>
          </a:p>
          <a:p>
            <a:r>
              <a:rPr lang="en-US" sz="1800" dirty="0" smtClean="0"/>
              <a:t>Improves the locational pin-pointing of structures </a:t>
            </a:r>
            <a:r>
              <a:rPr lang="en-US" sz="1800" dirty="0"/>
              <a:t>for multi-hazard assessments</a:t>
            </a:r>
          </a:p>
          <a:p>
            <a:r>
              <a:rPr lang="en-US" sz="1800" dirty="0" smtClean="0"/>
              <a:t>Enhances visual representation of structures on 2D flood </a:t>
            </a:r>
            <a:r>
              <a:rPr lang="en-US" sz="1800" dirty="0"/>
              <a:t>r</a:t>
            </a:r>
            <a:r>
              <a:rPr lang="en-US" sz="1800" dirty="0" smtClean="0"/>
              <a:t>isk maps</a:t>
            </a:r>
          </a:p>
          <a:p>
            <a:r>
              <a:rPr lang="en-US" sz="1800" dirty="0" smtClean="0"/>
              <a:t>Necessary for 3D flood visualization models</a:t>
            </a:r>
          </a:p>
          <a:p>
            <a:pPr lvl="1"/>
            <a:r>
              <a:rPr lang="en-US" sz="1600" dirty="0" smtClean="0"/>
              <a:t>Building footprints extruded </a:t>
            </a:r>
            <a:r>
              <a:rPr lang="en-US" sz="1600" dirty="0"/>
              <a:t>to </a:t>
            </a:r>
            <a:r>
              <a:rPr lang="en-US" sz="1600" dirty="0" smtClean="0"/>
              <a:t>known heights</a:t>
            </a:r>
          </a:p>
          <a:p>
            <a:pPr lvl="1"/>
            <a:r>
              <a:rPr lang="en-US" sz="1600" dirty="0" smtClean="0"/>
              <a:t>Beneficial to communicating flood risk to communities </a:t>
            </a:r>
            <a:endParaRPr lang="en-US" sz="1600" dirty="0"/>
          </a:p>
        </p:txBody>
      </p:sp>
    </p:spTree>
    <p:extLst>
      <p:ext uri="{BB962C8B-B14F-4D97-AF65-F5344CB8AC3E}">
        <p14:creationId xmlns:p14="http://schemas.microsoft.com/office/powerpoint/2010/main" val="1542291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4202047"/>
            <a:ext cx="2805765" cy="2503553"/>
          </a:xfrm>
          <a:prstGeom prst="rect">
            <a:avLst/>
          </a:prstGeom>
        </p:spPr>
      </p:pic>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Statewide Digital Parcel File</a:t>
            </a:r>
            <a:endParaRPr lang="en-US"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3886200" y="4876800"/>
            <a:ext cx="4572000" cy="1477328"/>
          </a:xfrm>
          <a:prstGeom prst="rect">
            <a:avLst/>
          </a:prstGeom>
          <a:solidFill>
            <a:srgbClr val="C00000"/>
          </a:solidFill>
        </p:spPr>
        <p:txBody>
          <a:bodyPr wrap="square" rtlCol="0">
            <a:spAutoFit/>
          </a:bodyPr>
          <a:lstStyle/>
          <a:p>
            <a:pPr algn="ctr"/>
            <a:r>
              <a:rPr lang="en-US" sz="2400" b="1" dirty="0" smtClean="0">
                <a:solidFill>
                  <a:schemeClr val="bg1"/>
                </a:solidFill>
              </a:rPr>
              <a:t>High Priority</a:t>
            </a:r>
          </a:p>
          <a:p>
            <a:pPr algn="ctr"/>
            <a:r>
              <a:rPr lang="en-US" sz="2400" b="1" dirty="0" smtClean="0">
                <a:solidFill>
                  <a:schemeClr val="bg1"/>
                </a:solidFill>
              </a:rPr>
              <a:t> of</a:t>
            </a:r>
          </a:p>
          <a:p>
            <a:pPr algn="ctr"/>
            <a:r>
              <a:rPr lang="en-US" sz="2400" b="1" dirty="0" smtClean="0">
                <a:solidFill>
                  <a:schemeClr val="bg1"/>
                </a:solidFill>
              </a:rPr>
              <a:t> 2013 State Hazard Mitigation Plan</a:t>
            </a:r>
            <a:endParaRPr lang="en-US" sz="2000" dirty="0" smtClean="0">
              <a:solidFill>
                <a:schemeClr val="bg1"/>
              </a:solidFill>
            </a:endParaRPr>
          </a:p>
          <a:p>
            <a:endParaRPr lang="en-US" dirty="0">
              <a:solidFill>
                <a:schemeClr val="bg1"/>
              </a:solidFill>
            </a:endParaRPr>
          </a:p>
        </p:txBody>
      </p:sp>
      <p:pic>
        <p:nvPicPr>
          <p:cNvPr id="2050" name="Picture 2" descr="image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15" y="938809"/>
            <a:ext cx="8220316" cy="3171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59759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2372114" y="1220599"/>
            <a:ext cx="6553200" cy="4851495"/>
          </a:xfrm>
          <a:prstGeom prst="rect">
            <a:avLst/>
          </a:prstGeom>
          <a:ln w="19050">
            <a:solidFill>
              <a:schemeClr val="tx1"/>
            </a:solidFill>
          </a:ln>
        </p:spPr>
      </p:pic>
      <p:sp>
        <p:nvSpPr>
          <p:cNvPr id="10" name="Rectangle 9"/>
          <p:cNvSpPr/>
          <p:nvPr/>
        </p:nvSpPr>
        <p:spPr>
          <a:xfrm>
            <a:off x="3505199" y="926636"/>
            <a:ext cx="5495191" cy="430887"/>
          </a:xfrm>
          <a:prstGeom prst="rect">
            <a:avLst/>
          </a:prstGeom>
        </p:spPr>
        <p:txBody>
          <a:bodyPr wrap="square">
            <a:spAutoFit/>
          </a:bodyPr>
          <a:lstStyle/>
          <a:p>
            <a:r>
              <a:rPr lang="en-US" sz="1100" u="sng" dirty="0" smtClean="0">
                <a:solidFill>
                  <a:srgbClr val="0563C1"/>
                </a:solidFill>
                <a:latin typeface="Calibri" panose="020F0502020204030204" pitchFamily="34" charset="0"/>
                <a:hlinkClick r:id="rId3"/>
              </a:rPr>
              <a:t>https://www.mapwv.gov/flood/map/?wkid=102100&amp;x=-8899684&amp;y=4811867&amp;l=13&amp;v=0</a:t>
            </a:r>
            <a:endParaRPr lang="en-US" sz="1100" u="sng" dirty="0" smtClean="0">
              <a:solidFill>
                <a:srgbClr val="0563C1"/>
              </a:solidFill>
              <a:latin typeface="Calibri" panose="020F0502020204030204" pitchFamily="34" charset="0"/>
            </a:endParaRPr>
          </a:p>
          <a:p>
            <a:endParaRPr lang="en-US" sz="1100" dirty="0"/>
          </a:p>
        </p:txBody>
      </p:sp>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Parcels link to Owner/Building Info</a:t>
            </a:r>
            <a:endParaRPr lang="en-US" dirty="0">
              <a:solidFill>
                <a:schemeClr val="bg1"/>
              </a:solidFill>
              <a:latin typeface="Arial" panose="020B0604020202020204" pitchFamily="34" charset="0"/>
              <a:cs typeface="Arial" panose="020B0604020202020204" pitchFamily="34" charset="0"/>
            </a:endParaRPr>
          </a:p>
        </p:txBody>
      </p:sp>
      <p:sp>
        <p:nvSpPr>
          <p:cNvPr id="14" name="TextBox 13"/>
          <p:cNvSpPr txBox="1"/>
          <p:nvPr/>
        </p:nvSpPr>
        <p:spPr>
          <a:xfrm>
            <a:off x="4950375" y="6186918"/>
            <a:ext cx="3962400" cy="461665"/>
          </a:xfrm>
          <a:prstGeom prst="rect">
            <a:avLst/>
          </a:prstGeom>
          <a:solidFill>
            <a:schemeClr val="tx2"/>
          </a:solidFill>
        </p:spPr>
        <p:txBody>
          <a:bodyPr wrap="square" rtlCol="0">
            <a:spAutoFit/>
          </a:bodyPr>
          <a:lstStyle/>
          <a:p>
            <a:pPr algn="ctr"/>
            <a:r>
              <a:rPr lang="en-US" sz="2400" b="1" dirty="0" smtClean="0">
                <a:solidFill>
                  <a:schemeClr val="bg1"/>
                </a:solidFill>
              </a:rPr>
              <a:t>Residential or Farm Property</a:t>
            </a:r>
            <a:endParaRPr lang="en-US" dirty="0">
              <a:solidFill>
                <a:schemeClr val="bg1"/>
              </a:solidFill>
            </a:endParaRPr>
          </a:p>
        </p:txBody>
      </p:sp>
      <p:sp>
        <p:nvSpPr>
          <p:cNvPr id="16" name="TextBox 15"/>
          <p:cNvSpPr txBox="1"/>
          <p:nvPr/>
        </p:nvSpPr>
        <p:spPr>
          <a:xfrm>
            <a:off x="24961" y="935118"/>
            <a:ext cx="3931528" cy="276999"/>
          </a:xfrm>
          <a:prstGeom prst="rect">
            <a:avLst/>
          </a:prstGeom>
          <a:noFill/>
        </p:spPr>
        <p:txBody>
          <a:bodyPr wrap="square" rtlCol="0">
            <a:spAutoFit/>
          </a:bodyPr>
          <a:lstStyle/>
          <a:p>
            <a:r>
              <a:rPr lang="en-US" sz="1200" dirty="0"/>
              <a:t>629 PENNSYLVANIA AVE, Morgantown, </a:t>
            </a:r>
            <a:r>
              <a:rPr lang="en-US" sz="1200" dirty="0" smtClean="0"/>
              <a:t>WV, 26501</a:t>
            </a:r>
            <a:endParaRPr lang="en-US" dirty="0"/>
          </a:p>
        </p:txBody>
      </p:sp>
      <p:sp>
        <p:nvSpPr>
          <p:cNvPr id="15" name="Oval 14"/>
          <p:cNvSpPr/>
          <p:nvPr/>
        </p:nvSpPr>
        <p:spPr>
          <a:xfrm>
            <a:off x="6229467" y="5410200"/>
            <a:ext cx="1659565"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7" name="Oval 16"/>
          <p:cNvSpPr/>
          <p:nvPr/>
        </p:nvSpPr>
        <p:spPr>
          <a:xfrm>
            <a:off x="6155365" y="4884342"/>
            <a:ext cx="1905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pic>
        <p:nvPicPr>
          <p:cNvPr id="11" name="Picture 10"/>
          <p:cNvPicPr>
            <a:picLocks noChangeAspect="1"/>
          </p:cNvPicPr>
          <p:nvPr/>
        </p:nvPicPr>
        <p:blipFill>
          <a:blip r:embed="rId4"/>
          <a:stretch>
            <a:fillRect/>
          </a:stretch>
        </p:blipFill>
        <p:spPr>
          <a:xfrm>
            <a:off x="125963" y="1232835"/>
            <a:ext cx="3034775" cy="2917255"/>
          </a:xfrm>
          <a:prstGeom prst="rect">
            <a:avLst/>
          </a:prstGeom>
          <a:ln w="19050">
            <a:solidFill>
              <a:schemeClr val="tx1"/>
            </a:solidFill>
          </a:ln>
        </p:spPr>
      </p:pic>
      <p:pic>
        <p:nvPicPr>
          <p:cNvPr id="8" name="Picture 7"/>
          <p:cNvPicPr>
            <a:picLocks noChangeAspect="1"/>
          </p:cNvPicPr>
          <p:nvPr/>
        </p:nvPicPr>
        <p:blipFill>
          <a:blip r:embed="rId5"/>
          <a:stretch>
            <a:fillRect/>
          </a:stretch>
        </p:blipFill>
        <p:spPr>
          <a:xfrm>
            <a:off x="125963" y="3034123"/>
            <a:ext cx="4705350" cy="3700439"/>
          </a:xfrm>
          <a:prstGeom prst="rect">
            <a:avLst/>
          </a:prstGeom>
          <a:ln w="19050">
            <a:solidFill>
              <a:schemeClr val="tx1"/>
            </a:solidFill>
          </a:ln>
        </p:spPr>
      </p:pic>
      <p:sp>
        <p:nvSpPr>
          <p:cNvPr id="18" name="Oval 17"/>
          <p:cNvSpPr/>
          <p:nvPr/>
        </p:nvSpPr>
        <p:spPr>
          <a:xfrm>
            <a:off x="3956490" y="5775776"/>
            <a:ext cx="993886" cy="304800"/>
          </a:xfrm>
          <a:prstGeom prst="ellipse">
            <a:avLst/>
          </a:prstGeom>
          <a:no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Tree>
    <p:extLst>
      <p:ext uri="{BB962C8B-B14F-4D97-AF65-F5344CB8AC3E}">
        <p14:creationId xmlns:p14="http://schemas.microsoft.com/office/powerpoint/2010/main" val="337927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03763" y="1050698"/>
            <a:ext cx="3912867" cy="1107996"/>
          </a:xfrm>
          <a:prstGeom prst="rect">
            <a:avLst/>
          </a:prstGeom>
          <a:solidFill>
            <a:schemeClr val="tx2">
              <a:lumMod val="40000"/>
              <a:lumOff val="60000"/>
            </a:schemeClr>
          </a:solidFill>
        </p:spPr>
        <p:txBody>
          <a:bodyPr wrap="square" rtlCol="0">
            <a:spAutoFit/>
          </a:bodyPr>
          <a:lstStyle/>
          <a:p>
            <a:pPr algn="ctr"/>
            <a:r>
              <a:rPr lang="en-US" sz="2400" b="1" dirty="0" smtClean="0">
                <a:solidFill>
                  <a:schemeClr val="bg1"/>
                </a:solidFill>
              </a:rPr>
              <a:t>Residential or Farm Property</a:t>
            </a:r>
          </a:p>
          <a:p>
            <a:pPr algn="ctr"/>
            <a:endParaRPr lang="en-US" sz="2400" b="1" dirty="0" smtClean="0">
              <a:solidFill>
                <a:schemeClr val="bg1"/>
              </a:solidFill>
            </a:endParaRPr>
          </a:p>
          <a:p>
            <a:endParaRPr lang="en-US" dirty="0">
              <a:solidFill>
                <a:schemeClr val="bg1"/>
              </a:solidFill>
            </a:endParaRPr>
          </a:p>
        </p:txBody>
      </p:sp>
      <p:graphicFrame>
        <p:nvGraphicFramePr>
          <p:cNvPr id="5" name="Table 4"/>
          <p:cNvGraphicFramePr>
            <a:graphicFrameLocks noGrp="1"/>
          </p:cNvGraphicFramePr>
          <p:nvPr>
            <p:extLst/>
          </p:nvPr>
        </p:nvGraphicFramePr>
        <p:xfrm>
          <a:off x="5086066" y="3108072"/>
          <a:ext cx="3618933" cy="2774581"/>
        </p:xfrm>
        <a:graphic>
          <a:graphicData uri="http://schemas.openxmlformats.org/drawingml/2006/table">
            <a:tbl>
              <a:tblPr>
                <a:tableStyleId>{7DF18680-E054-41AD-8BC1-D1AEF772440D}</a:tableStyleId>
              </a:tblPr>
              <a:tblGrid>
                <a:gridCol w="1848134">
                  <a:extLst>
                    <a:ext uri="{9D8B030D-6E8A-4147-A177-3AD203B41FA5}">
                      <a16:colId xmlns:a16="http://schemas.microsoft.com/office/drawing/2014/main" val="799857233"/>
                    </a:ext>
                  </a:extLst>
                </a:gridCol>
                <a:gridCol w="1770799">
                  <a:extLst>
                    <a:ext uri="{9D8B030D-6E8A-4147-A177-3AD203B41FA5}">
                      <a16:colId xmlns:a16="http://schemas.microsoft.com/office/drawing/2014/main" val="3953515633"/>
                    </a:ext>
                  </a:extLst>
                </a:gridCol>
              </a:tblGrid>
              <a:tr h="69580">
                <a:tc>
                  <a:txBody>
                    <a:bodyPr/>
                    <a:lstStyle/>
                    <a:p>
                      <a:pPr algn="l" rtl="0" fontAlgn="b"/>
                      <a:r>
                        <a:rPr lang="en-US" sz="1200" b="1" u="none" strike="noStrike" dirty="0">
                          <a:effectLst/>
                        </a:rPr>
                        <a:t>BUILDING </a:t>
                      </a:r>
                      <a:r>
                        <a:rPr lang="en-US" sz="1200" b="1" u="none" strike="noStrike" dirty="0" smtClean="0">
                          <a:effectLst/>
                        </a:rPr>
                        <a:t>INFORMATION</a:t>
                      </a:r>
                      <a:endParaRPr lang="en-US" sz="1200" b="1"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l" rtl="0" fontAlgn="b"/>
                      <a:r>
                        <a:rPr lang="en-US" sz="1200" u="none" strike="noStrike" dirty="0">
                          <a:effectLst/>
                        </a:rPr>
                        <a:t> </a:t>
                      </a:r>
                      <a:endParaRPr lang="en-US" sz="1200" b="0" i="0" u="none" strike="noStrike" dirty="0">
                        <a:solidFill>
                          <a:schemeClr val="tx1"/>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1980798257"/>
                  </a:ext>
                </a:extLst>
              </a:tr>
              <a:tr h="231238">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u="none" strike="noStrike" dirty="0" smtClean="0">
                          <a:solidFill>
                            <a:srgbClr val="FF0000"/>
                          </a:solidFill>
                          <a:effectLst/>
                        </a:rPr>
                        <a:t>Property Class Type</a:t>
                      </a:r>
                      <a:endParaRPr lang="en-US" sz="1200" b="1" i="0" u="none" strike="noStrike" dirty="0">
                        <a:solidFill>
                          <a:srgbClr val="FF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smtClean="0">
                          <a:solidFill>
                            <a:srgbClr val="FF0000"/>
                          </a:solidFill>
                          <a:effectLst/>
                        </a:rPr>
                        <a:t>R- Residential</a:t>
                      </a:r>
                      <a:endParaRPr lang="en-US" sz="1200" b="1" i="0" u="none" strike="noStrike" dirty="0">
                        <a:solidFill>
                          <a:srgbClr val="FF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4147185039"/>
                  </a:ext>
                </a:extLst>
              </a:tr>
              <a:tr h="231238">
                <a:tc>
                  <a:txBody>
                    <a:bodyPr/>
                    <a:lstStyle/>
                    <a:p>
                      <a:pPr algn="l" rtl="0" fontAlgn="b"/>
                      <a:r>
                        <a:rPr lang="en-US" sz="1200" u="none" strike="noStrike" dirty="0" smtClean="0">
                          <a:effectLst/>
                        </a:rPr>
                        <a:t>Land Use </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101 - Residential 1 Family</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4068273279"/>
                  </a:ext>
                </a:extLst>
              </a:tr>
              <a:tr h="211970">
                <a:tc>
                  <a:txBody>
                    <a:bodyPr/>
                    <a:lstStyle/>
                    <a:p>
                      <a:pPr algn="l" rtl="0" fontAlgn="b"/>
                      <a:r>
                        <a:rPr lang="en-US" sz="1200" u="none" strike="noStrike" dirty="0" smtClean="0">
                          <a:effectLst/>
                        </a:rPr>
                        <a:t>Year Built</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1911</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1068101329"/>
                  </a:ext>
                </a:extLst>
              </a:tr>
              <a:tr h="211970">
                <a:tc>
                  <a:txBody>
                    <a:bodyPr/>
                    <a:lstStyle/>
                    <a:p>
                      <a:pPr algn="l" rtl="0" fontAlgn="b"/>
                      <a:r>
                        <a:rPr lang="en-US" sz="1200" u="none" strike="noStrike" dirty="0" smtClean="0">
                          <a:effectLst/>
                        </a:rPr>
                        <a:t>Architectural style</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Conventional</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874479722"/>
                  </a:ext>
                </a:extLst>
              </a:tr>
              <a:tr h="211970">
                <a:tc>
                  <a:txBody>
                    <a:bodyPr/>
                    <a:lstStyle/>
                    <a:p>
                      <a:pPr algn="l" rtl="0" fontAlgn="b"/>
                      <a:r>
                        <a:rPr lang="en-US" sz="1200" u="none" strike="noStrike" dirty="0" smtClean="0">
                          <a:effectLst/>
                        </a:rPr>
                        <a:t>Exterior Wall </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Aluminum</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04117704"/>
                  </a:ext>
                </a:extLst>
              </a:tr>
              <a:tr h="211970">
                <a:tc>
                  <a:txBody>
                    <a:bodyPr/>
                    <a:lstStyle/>
                    <a:p>
                      <a:pPr algn="l" rtl="0" fontAlgn="b"/>
                      <a:r>
                        <a:rPr lang="en-US" sz="1200" u="none" strike="noStrike" dirty="0" smtClean="0">
                          <a:effectLst/>
                        </a:rPr>
                        <a:t>Stories</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2</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040809899"/>
                  </a:ext>
                </a:extLst>
              </a:tr>
              <a:tr h="211970">
                <a:tc>
                  <a:txBody>
                    <a:bodyPr/>
                    <a:lstStyle/>
                    <a:p>
                      <a:pPr algn="l" rtl="0" fontAlgn="b"/>
                      <a:r>
                        <a:rPr lang="en-US" sz="1200" u="none" strike="noStrike" dirty="0" smtClean="0">
                          <a:effectLst/>
                        </a:rPr>
                        <a:t>Total Rooms</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8</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607206534"/>
                  </a:ext>
                </a:extLst>
              </a:tr>
              <a:tr h="211970">
                <a:tc>
                  <a:txBody>
                    <a:bodyPr/>
                    <a:lstStyle/>
                    <a:p>
                      <a:pPr algn="l" rtl="0" fontAlgn="b"/>
                      <a:r>
                        <a:rPr lang="en-US" sz="1200" u="none" strike="noStrike" dirty="0" smtClean="0">
                          <a:effectLst/>
                        </a:rPr>
                        <a:t>Building Grade</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C</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2809930397"/>
                  </a:ext>
                </a:extLst>
              </a:tr>
              <a:tr h="211970">
                <a:tc>
                  <a:txBody>
                    <a:bodyPr/>
                    <a:lstStyle/>
                    <a:p>
                      <a:pPr algn="l" rtl="0" fontAlgn="b"/>
                      <a:r>
                        <a:rPr lang="en-US" sz="1200" u="none" strike="noStrike" dirty="0" smtClean="0">
                          <a:effectLst/>
                        </a:rPr>
                        <a:t>Basement Type</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Full</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745966108"/>
                  </a:ext>
                </a:extLst>
              </a:tr>
              <a:tr h="211970">
                <a:tc>
                  <a:txBody>
                    <a:bodyPr/>
                    <a:lstStyle/>
                    <a:p>
                      <a:pPr algn="l" rtl="0" fontAlgn="b"/>
                      <a:r>
                        <a:rPr lang="en-US" sz="1200" u="none" strike="noStrike" smtClean="0">
                          <a:effectLst/>
                        </a:rPr>
                        <a:t>Structure Area</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1,320</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483143391"/>
                  </a:ext>
                </a:extLst>
              </a:tr>
              <a:tr h="211970">
                <a:tc>
                  <a:txBody>
                    <a:bodyPr/>
                    <a:lstStyle/>
                    <a:p>
                      <a:pPr algn="l" rtl="0" fontAlgn="b"/>
                      <a:r>
                        <a:rPr lang="en-US" sz="1200" u="none" strike="noStrike" smtClean="0">
                          <a:effectLst/>
                        </a:rPr>
                        <a:t>Building (card) Number</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948093837"/>
                  </a:ext>
                </a:extLst>
              </a:tr>
              <a:tr h="211970">
                <a:tc>
                  <a:txBody>
                    <a:bodyPr/>
                    <a:lstStyle/>
                    <a:p>
                      <a:pPr algn="l" rtl="0" fontAlgn="b"/>
                      <a:r>
                        <a:rPr lang="en-US" sz="1200" u="none" strike="noStrike" dirty="0" smtClean="0">
                          <a:effectLst/>
                        </a:rPr>
                        <a:t># of main BLDGs (cards)</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2757936641"/>
                  </a:ext>
                </a:extLst>
              </a:tr>
            </a:tbl>
          </a:graphicData>
        </a:graphic>
      </p:graphicFrame>
      <p:sp>
        <p:nvSpPr>
          <p:cNvPr id="10" name="Rectangle 9"/>
          <p:cNvSpPr/>
          <p:nvPr/>
        </p:nvSpPr>
        <p:spPr>
          <a:xfrm>
            <a:off x="430533" y="1614878"/>
            <a:ext cx="3627016" cy="600164"/>
          </a:xfrm>
          <a:prstGeom prst="rect">
            <a:avLst/>
          </a:prstGeom>
        </p:spPr>
        <p:txBody>
          <a:bodyPr wrap="square">
            <a:spAutoFit/>
          </a:bodyPr>
          <a:lstStyle/>
          <a:p>
            <a:r>
              <a:rPr lang="en-US" sz="1100" u="sng" dirty="0">
                <a:solidFill>
                  <a:srgbClr val="0563C1"/>
                </a:solidFill>
                <a:latin typeface="Calibri" panose="020F0502020204030204" pitchFamily="34" charset="0"/>
                <a:hlinkClick r:id="rId2"/>
              </a:rPr>
              <a:t>https://www.mapwv.gov/flood/map/?wkid=102100&amp;x=-</a:t>
            </a:r>
            <a:r>
              <a:rPr lang="en-US" sz="1100" u="sng" dirty="0" smtClean="0">
                <a:solidFill>
                  <a:srgbClr val="0563C1"/>
                </a:solidFill>
                <a:latin typeface="Calibri" panose="020F0502020204030204" pitchFamily="34" charset="0"/>
                <a:hlinkClick r:id="rId2"/>
              </a:rPr>
              <a:t>8899684&amp;y=4811867&amp;l=13&amp;v=0</a:t>
            </a:r>
            <a:endParaRPr lang="en-US" sz="1100" u="sng" dirty="0" smtClean="0">
              <a:solidFill>
                <a:srgbClr val="0563C1"/>
              </a:solidFill>
              <a:latin typeface="Calibri" panose="020F0502020204030204" pitchFamily="34" charset="0"/>
            </a:endParaRPr>
          </a:p>
          <a:p>
            <a:endParaRPr lang="en-US" sz="1100" dirty="0"/>
          </a:p>
        </p:txBody>
      </p:sp>
      <p:graphicFrame>
        <p:nvGraphicFramePr>
          <p:cNvPr id="2" name="Table 1"/>
          <p:cNvGraphicFramePr>
            <a:graphicFrameLocks noGrp="1"/>
          </p:cNvGraphicFramePr>
          <p:nvPr>
            <p:extLst/>
          </p:nvPr>
        </p:nvGraphicFramePr>
        <p:xfrm>
          <a:off x="5105400" y="964568"/>
          <a:ext cx="3618934" cy="2093336"/>
        </p:xfrm>
        <a:graphic>
          <a:graphicData uri="http://schemas.openxmlformats.org/drawingml/2006/table">
            <a:tbl>
              <a:tblPr>
                <a:tableStyleId>{073A0DAA-6AF3-43AB-8588-CEC1D06C72B9}</a:tableStyleId>
              </a:tblPr>
              <a:tblGrid>
                <a:gridCol w="1828800">
                  <a:extLst>
                    <a:ext uri="{9D8B030D-6E8A-4147-A177-3AD203B41FA5}">
                      <a16:colId xmlns:a16="http://schemas.microsoft.com/office/drawing/2014/main" val="4027414545"/>
                    </a:ext>
                  </a:extLst>
                </a:gridCol>
                <a:gridCol w="1790134">
                  <a:extLst>
                    <a:ext uri="{9D8B030D-6E8A-4147-A177-3AD203B41FA5}">
                      <a16:colId xmlns:a16="http://schemas.microsoft.com/office/drawing/2014/main" val="104142168"/>
                    </a:ext>
                  </a:extLst>
                </a:gridCol>
              </a:tblGrid>
              <a:tr h="228601">
                <a:tc>
                  <a:txBody>
                    <a:bodyPr/>
                    <a:lstStyle/>
                    <a:p>
                      <a:pPr algn="l" rtl="0" fontAlgn="b"/>
                      <a:r>
                        <a:rPr lang="en-US" sz="1200" b="1" u="none" strike="noStrike" dirty="0">
                          <a:effectLst/>
                        </a:rPr>
                        <a:t>DESCRIPTION</a:t>
                      </a:r>
                      <a:endParaRPr lang="en-US" sz="1200" b="1" i="0" u="none" strike="noStrike" dirty="0">
                        <a:solidFill>
                          <a:srgbClr val="000000"/>
                        </a:solidFill>
                        <a:effectLst/>
                        <a:latin typeface="+mn-lt"/>
                      </a:endParaRPr>
                    </a:p>
                  </a:txBody>
                  <a:tcPr marL="9525" marR="9525" marT="9525" marB="0" anchor="b"/>
                </a:tc>
                <a:tc>
                  <a:txBody>
                    <a:bodyPr/>
                    <a:lstStyle/>
                    <a:p>
                      <a:pPr algn="l" fontAlgn="b"/>
                      <a:endParaRPr lang="en-US" sz="1200" b="0" i="1"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390340064"/>
                  </a:ext>
                </a:extLst>
              </a:tr>
              <a:tr h="206848">
                <a:tc>
                  <a:txBody>
                    <a:bodyPr/>
                    <a:lstStyle/>
                    <a:p>
                      <a:pPr algn="l" rtl="0" fontAlgn="t"/>
                      <a:r>
                        <a:rPr lang="en-US" sz="1200" u="none" strike="noStrike" dirty="0">
                          <a:effectLst/>
                        </a:rPr>
                        <a:t>GIS Parcel ID</a:t>
                      </a:r>
                      <a:endParaRPr lang="en-US" sz="1200" b="0" i="0" u="none" strike="noStrike" dirty="0">
                        <a:solidFill>
                          <a:srgbClr val="000000"/>
                        </a:solidFill>
                        <a:effectLst/>
                        <a:latin typeface="+mn-lt"/>
                      </a:endParaRPr>
                    </a:p>
                  </a:txBody>
                  <a:tcPr marL="9525" marR="9525" marT="9525" marB="0"/>
                </a:tc>
                <a:tc>
                  <a:txBody>
                    <a:bodyPr/>
                    <a:lstStyle/>
                    <a:p>
                      <a:pPr algn="ctr" fontAlgn="t"/>
                      <a:r>
                        <a:rPr lang="en-US" sz="1200" u="none" strike="noStrike">
                          <a:effectLst/>
                        </a:rPr>
                        <a:t>31-10-0029-0130-0000</a:t>
                      </a:r>
                      <a:endParaRPr lang="en-US" sz="1200" b="0" i="0" u="none" strike="noStrike">
                        <a:solidFill>
                          <a:srgbClr val="000000"/>
                        </a:solidFill>
                        <a:effectLst/>
                        <a:latin typeface="+mn-lt"/>
                      </a:endParaRPr>
                    </a:p>
                  </a:txBody>
                  <a:tcPr marL="9525" marR="9525" marT="9525" marB="0"/>
                </a:tc>
                <a:extLst>
                  <a:ext uri="{0D108BD9-81ED-4DB2-BD59-A6C34878D82A}">
                    <a16:rowId xmlns:a16="http://schemas.microsoft.com/office/drawing/2014/main" val="2625860837"/>
                  </a:ext>
                </a:extLst>
              </a:tr>
              <a:tr h="180345">
                <a:tc>
                  <a:txBody>
                    <a:bodyPr/>
                    <a:lstStyle/>
                    <a:p>
                      <a:pPr algn="l" rtl="0" fontAlgn="t"/>
                      <a:r>
                        <a:rPr lang="en-US" sz="1200" u="none" strike="noStrike" dirty="0">
                          <a:effectLst/>
                        </a:rPr>
                        <a:t>Legal Description</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a:effectLst/>
                        </a:rPr>
                        <a:t>BL 12-1/2 LOT 10</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3443572202"/>
                  </a:ext>
                </a:extLst>
              </a:tr>
              <a:tr h="165599">
                <a:tc>
                  <a:txBody>
                    <a:bodyPr/>
                    <a:lstStyle/>
                    <a:p>
                      <a:pPr algn="l" rtl="0" fontAlgn="t"/>
                      <a:r>
                        <a:rPr lang="en-US" sz="1200" u="none" strike="noStrike" dirty="0">
                          <a:effectLst/>
                        </a:rPr>
                        <a:t>Acreage (deed)</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a:effectLst/>
                        </a:rPr>
                        <a:t>0.0373</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705007919"/>
                  </a:ext>
                </a:extLst>
              </a:tr>
              <a:tr h="165599">
                <a:tc>
                  <a:txBody>
                    <a:bodyPr/>
                    <a:lstStyle/>
                    <a:p>
                      <a:pPr algn="l" rtl="0" fontAlgn="b"/>
                      <a:r>
                        <a:rPr lang="en-US" sz="1200" u="none" strike="noStrike">
                          <a:effectLst/>
                        </a:rPr>
                        <a:t>Tax Year</a:t>
                      </a:r>
                      <a:endParaRPr lang="en-US" sz="1200" b="0" i="0" u="none" strike="noStrike">
                        <a:solidFill>
                          <a:srgbClr val="000000"/>
                        </a:solidFill>
                        <a:effectLst/>
                        <a:latin typeface="+mn-lt"/>
                      </a:endParaRPr>
                    </a:p>
                  </a:txBody>
                  <a:tcPr marL="9525" marR="9525" marT="9525" marB="0" anchor="b"/>
                </a:tc>
                <a:tc>
                  <a:txBody>
                    <a:bodyPr/>
                    <a:lstStyle/>
                    <a:p>
                      <a:pPr algn="ctr" rtl="0" fontAlgn="b"/>
                      <a:r>
                        <a:rPr lang="en-US" sz="1200" u="none" strike="noStrike">
                          <a:effectLst/>
                        </a:rPr>
                        <a:t>2015</a:t>
                      </a:r>
                      <a:endParaRPr lang="en-US" sz="12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782360898"/>
                  </a:ext>
                </a:extLst>
              </a:tr>
              <a:tr h="165599">
                <a:tc>
                  <a:txBody>
                    <a:bodyPr/>
                    <a:lstStyle/>
                    <a:p>
                      <a:pPr algn="l" rtl="0" fontAlgn="b"/>
                      <a:r>
                        <a:rPr lang="en-US" sz="1200" u="none" strike="noStrike">
                          <a:effectLst/>
                        </a:rPr>
                        <a:t>Tax Class</a:t>
                      </a:r>
                      <a:endParaRPr lang="en-US" sz="1200" b="0" i="0" u="none" strike="noStrike">
                        <a:solidFill>
                          <a:srgbClr val="000000"/>
                        </a:solidFill>
                        <a:effectLst/>
                        <a:latin typeface="+mn-lt"/>
                      </a:endParaRPr>
                    </a:p>
                  </a:txBody>
                  <a:tcPr marL="9525" marR="9525" marT="9525" marB="0" anchor="b"/>
                </a:tc>
                <a:tc>
                  <a:txBody>
                    <a:bodyPr/>
                    <a:lstStyle/>
                    <a:p>
                      <a:pPr algn="ctr" rtl="0" fontAlgn="b"/>
                      <a:r>
                        <a:rPr lang="en-US" sz="1200" u="none" strike="noStrike">
                          <a:effectLst/>
                        </a:rPr>
                        <a:t>4</a:t>
                      </a:r>
                      <a:endParaRPr lang="en-US" sz="12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2950626997"/>
                  </a:ext>
                </a:extLst>
              </a:tr>
              <a:tr h="165599">
                <a:tc>
                  <a:txBody>
                    <a:bodyPr/>
                    <a:lstStyle/>
                    <a:p>
                      <a:pPr algn="l" rtl="0" fontAlgn="t"/>
                      <a:r>
                        <a:rPr lang="en-US" sz="1200" u="none" strike="noStrike" dirty="0">
                          <a:effectLst/>
                        </a:rPr>
                        <a:t>Deed </a:t>
                      </a:r>
                      <a:r>
                        <a:rPr lang="en-US" sz="1200" u="none" strike="noStrike" dirty="0" smtClean="0">
                          <a:effectLst/>
                        </a:rPr>
                        <a:t>Book / Page</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smtClean="0">
                          <a:effectLst/>
                        </a:rPr>
                        <a:t>1259 / 45</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3691855120"/>
                  </a:ext>
                </a:extLst>
              </a:tr>
              <a:tr h="165599">
                <a:tc>
                  <a:txBody>
                    <a:bodyPr/>
                    <a:lstStyle/>
                    <a:p>
                      <a:pPr algn="l" rtl="0" fontAlgn="b"/>
                      <a:r>
                        <a:rPr lang="en-US" sz="1200" u="none" strike="noStrike" dirty="0">
                          <a:effectLst/>
                        </a:rPr>
                        <a:t> </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512543150"/>
                  </a:ext>
                </a:extLst>
              </a:tr>
              <a:tr h="165599">
                <a:tc>
                  <a:txBody>
                    <a:bodyPr/>
                    <a:lstStyle/>
                    <a:p>
                      <a:pPr algn="l" rtl="0" fontAlgn="b"/>
                      <a:r>
                        <a:rPr lang="en-US" sz="1200" b="1" u="none" strike="noStrike" dirty="0">
                          <a:effectLst/>
                        </a:rPr>
                        <a:t>PROPERTY OWNER(S)</a:t>
                      </a:r>
                      <a:endParaRPr lang="en-US" sz="1200" b="1" i="0" u="none" strike="noStrike" dirty="0">
                        <a:solidFill>
                          <a:srgbClr val="000000"/>
                        </a:solidFill>
                        <a:effectLst/>
                        <a:latin typeface="+mn-lt"/>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652921704"/>
                  </a:ext>
                </a:extLst>
              </a:tr>
              <a:tr h="311052">
                <a:tc>
                  <a:txBody>
                    <a:bodyPr/>
                    <a:lstStyle/>
                    <a:p>
                      <a:pPr algn="l" rtl="0" fontAlgn="t"/>
                      <a:r>
                        <a:rPr lang="en-US" sz="1200" u="none" strike="noStrike" dirty="0">
                          <a:effectLst/>
                        </a:rPr>
                        <a:t>Property Owner(s)</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smtClean="0">
                          <a:effectLst/>
                        </a:rPr>
                        <a:t>Smith John</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4114617390"/>
                  </a:ext>
                </a:extLst>
              </a:tr>
            </a:tbl>
          </a:graphicData>
        </a:graphic>
      </p:graphicFrame>
      <p:graphicFrame>
        <p:nvGraphicFramePr>
          <p:cNvPr id="3" name="Table 2"/>
          <p:cNvGraphicFramePr>
            <a:graphicFrameLocks noGrp="1"/>
          </p:cNvGraphicFramePr>
          <p:nvPr>
            <p:extLst/>
          </p:nvPr>
        </p:nvGraphicFramePr>
        <p:xfrm>
          <a:off x="5066733" y="5943600"/>
          <a:ext cx="3657600" cy="769620"/>
        </p:xfrm>
        <a:graphic>
          <a:graphicData uri="http://schemas.openxmlformats.org/drawingml/2006/table">
            <a:tbl>
              <a:tblPr>
                <a:tableStyleId>{073A0DAA-6AF3-43AB-8588-CEC1D06C72B9}</a:tableStyleId>
              </a:tblPr>
              <a:tblGrid>
                <a:gridCol w="1867467">
                  <a:extLst>
                    <a:ext uri="{9D8B030D-6E8A-4147-A177-3AD203B41FA5}">
                      <a16:colId xmlns:a16="http://schemas.microsoft.com/office/drawing/2014/main" val="1691348543"/>
                    </a:ext>
                  </a:extLst>
                </a:gridCol>
                <a:gridCol w="1790133">
                  <a:extLst>
                    <a:ext uri="{9D8B030D-6E8A-4147-A177-3AD203B41FA5}">
                      <a16:colId xmlns:a16="http://schemas.microsoft.com/office/drawing/2014/main" val="2980739113"/>
                    </a:ext>
                  </a:extLst>
                </a:gridCol>
              </a:tblGrid>
              <a:tr h="190500">
                <a:tc>
                  <a:txBody>
                    <a:bodyPr/>
                    <a:lstStyle/>
                    <a:p>
                      <a:pPr algn="l" rtl="0" fontAlgn="b"/>
                      <a:r>
                        <a:rPr lang="en-US" sz="1200" b="1" u="none" strike="noStrike" dirty="0">
                          <a:effectLst/>
                        </a:rPr>
                        <a:t>APPRAISED VALUES</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87216483"/>
                  </a:ext>
                </a:extLst>
              </a:tr>
              <a:tr h="190500">
                <a:tc>
                  <a:txBody>
                    <a:bodyPr/>
                    <a:lstStyle/>
                    <a:p>
                      <a:pPr algn="l" rtl="0" fontAlgn="b"/>
                      <a:r>
                        <a:rPr lang="en-US" sz="1200" u="none" strike="noStrike" dirty="0">
                          <a:effectLst/>
                        </a:rPr>
                        <a:t>Land Appraisal</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a:effectLst/>
                        </a:rPr>
                        <a:t>$33,200</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93689755"/>
                  </a:ext>
                </a:extLst>
              </a:tr>
              <a:tr h="190500">
                <a:tc>
                  <a:txBody>
                    <a:bodyPr/>
                    <a:lstStyle/>
                    <a:p>
                      <a:pPr algn="l" rtl="0" fontAlgn="b"/>
                      <a:r>
                        <a:rPr lang="en-US" sz="1200" u="none" strike="noStrike" dirty="0">
                          <a:effectLst/>
                        </a:rPr>
                        <a:t>Building Appraisal</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effectLst/>
                        </a:rPr>
                        <a:t>$29,000</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6370235"/>
                  </a:ext>
                </a:extLst>
              </a:tr>
              <a:tr h="0">
                <a:tc>
                  <a:txBody>
                    <a:bodyPr/>
                    <a:lstStyle/>
                    <a:p>
                      <a:pPr algn="l" rtl="0" fontAlgn="b"/>
                      <a:r>
                        <a:rPr lang="en-US" sz="1200" u="none" strike="noStrike" dirty="0">
                          <a:effectLst/>
                        </a:rPr>
                        <a:t>Total Appraisal</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effectLst/>
                        </a:rPr>
                        <a:t>$62,200</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36777663"/>
                  </a:ext>
                </a:extLst>
              </a:tr>
            </a:tbl>
          </a:graphicData>
        </a:graphic>
      </p:graphicFrame>
      <p:pic>
        <p:nvPicPr>
          <p:cNvPr id="4" name="Picture 3"/>
          <p:cNvPicPr>
            <a:picLocks noChangeAspect="1"/>
          </p:cNvPicPr>
          <p:nvPr/>
        </p:nvPicPr>
        <p:blipFill>
          <a:blip r:embed="rId3"/>
          <a:stretch>
            <a:fillRect/>
          </a:stretch>
        </p:blipFill>
        <p:spPr>
          <a:xfrm>
            <a:off x="685800" y="2359939"/>
            <a:ext cx="3124200" cy="4329938"/>
          </a:xfrm>
          <a:prstGeom prst="rect">
            <a:avLst/>
          </a:prstGeom>
        </p:spPr>
      </p:pic>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Parcels link to Owner/Building Info</a:t>
            </a:r>
            <a:endParaRPr lang="en-US"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430821" y="1422709"/>
            <a:ext cx="3931528" cy="276999"/>
          </a:xfrm>
          <a:prstGeom prst="rect">
            <a:avLst/>
          </a:prstGeom>
          <a:noFill/>
        </p:spPr>
        <p:txBody>
          <a:bodyPr wrap="square" rtlCol="0">
            <a:spAutoFit/>
          </a:bodyPr>
          <a:lstStyle/>
          <a:p>
            <a:r>
              <a:rPr lang="en-US" sz="1200" dirty="0"/>
              <a:t>629 PENNSYLVANIA AVE, Morgantown, </a:t>
            </a:r>
            <a:r>
              <a:rPr lang="en-US" sz="1200" dirty="0" smtClean="0"/>
              <a:t>WV, 26501</a:t>
            </a:r>
            <a:endParaRPr lang="en-US" dirty="0"/>
          </a:p>
        </p:txBody>
      </p:sp>
    </p:spTree>
    <p:extLst>
      <p:ext uri="{BB962C8B-B14F-4D97-AF65-F5344CB8AC3E}">
        <p14:creationId xmlns:p14="http://schemas.microsoft.com/office/powerpoint/2010/main" val="17881964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75530" y="948043"/>
            <a:ext cx="4522467" cy="1015663"/>
          </a:xfrm>
          <a:prstGeom prst="rect">
            <a:avLst/>
          </a:prstGeom>
          <a:solidFill>
            <a:schemeClr val="accent6">
              <a:lumMod val="75000"/>
            </a:schemeClr>
          </a:solidFill>
        </p:spPr>
        <p:txBody>
          <a:bodyPr wrap="square" rtlCol="0">
            <a:spAutoFit/>
          </a:bodyPr>
          <a:lstStyle/>
          <a:p>
            <a:pPr algn="ctr"/>
            <a:r>
              <a:rPr lang="en-US" sz="2400" b="1" dirty="0" smtClean="0">
                <a:solidFill>
                  <a:schemeClr val="bg1"/>
                </a:solidFill>
              </a:rPr>
              <a:t>Commercial or Industrial Property</a:t>
            </a:r>
          </a:p>
          <a:p>
            <a:endParaRPr lang="en-US" dirty="0" smtClean="0">
              <a:solidFill>
                <a:schemeClr val="bg1"/>
              </a:solidFill>
            </a:endParaRPr>
          </a:p>
          <a:p>
            <a:endParaRPr lang="en-US" dirty="0">
              <a:solidFill>
                <a:schemeClr val="bg1"/>
              </a:solidFill>
            </a:endParaRPr>
          </a:p>
        </p:txBody>
      </p:sp>
      <p:graphicFrame>
        <p:nvGraphicFramePr>
          <p:cNvPr id="5" name="Table 4"/>
          <p:cNvGraphicFramePr>
            <a:graphicFrameLocks noGrp="1"/>
          </p:cNvGraphicFramePr>
          <p:nvPr>
            <p:extLst/>
          </p:nvPr>
        </p:nvGraphicFramePr>
        <p:xfrm>
          <a:off x="5083629" y="2696881"/>
          <a:ext cx="3907971" cy="2659170"/>
        </p:xfrm>
        <a:graphic>
          <a:graphicData uri="http://schemas.openxmlformats.org/drawingml/2006/table">
            <a:tbl>
              <a:tblPr>
                <a:tableStyleId>{93296810-A885-4BE3-A3E7-6D5BEEA58F35}</a:tableStyleId>
              </a:tblPr>
              <a:tblGrid>
                <a:gridCol w="1621971">
                  <a:extLst>
                    <a:ext uri="{9D8B030D-6E8A-4147-A177-3AD203B41FA5}">
                      <a16:colId xmlns:a16="http://schemas.microsoft.com/office/drawing/2014/main" val="799857233"/>
                    </a:ext>
                  </a:extLst>
                </a:gridCol>
                <a:gridCol w="2286000">
                  <a:extLst>
                    <a:ext uri="{9D8B030D-6E8A-4147-A177-3AD203B41FA5}">
                      <a16:colId xmlns:a16="http://schemas.microsoft.com/office/drawing/2014/main" val="3953515633"/>
                    </a:ext>
                  </a:extLst>
                </a:gridCol>
              </a:tblGrid>
              <a:tr h="199655">
                <a:tc>
                  <a:txBody>
                    <a:bodyPr/>
                    <a:lstStyle/>
                    <a:p>
                      <a:pPr algn="l" rtl="0" fontAlgn="b"/>
                      <a:r>
                        <a:rPr lang="en-US" sz="1200" b="1" u="none" strike="noStrike" dirty="0">
                          <a:effectLst/>
                        </a:rPr>
                        <a:t>BUILDING </a:t>
                      </a:r>
                      <a:r>
                        <a:rPr lang="en-US" sz="1200" b="1" u="none" strike="noStrike" dirty="0" smtClean="0">
                          <a:effectLst/>
                        </a:rPr>
                        <a:t>INFORMATION</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rtl="0" fontAlgn="b"/>
                      <a:r>
                        <a:rPr lang="en-US" sz="1200" u="none" strike="noStrike" dirty="0">
                          <a:solidFill>
                            <a:schemeClr val="tx1"/>
                          </a:solidFill>
                          <a:effectLst/>
                        </a:rPr>
                        <a:t> </a:t>
                      </a:r>
                      <a:endParaRPr lang="en-US" sz="1200" b="0" i="0" u="none" strike="noStrike" dirty="0">
                        <a:solidFill>
                          <a:schemeClr val="tx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80798257"/>
                  </a:ext>
                </a:extLst>
              </a:tr>
              <a:tr h="23995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b="1" u="none" strike="noStrike" dirty="0" smtClean="0">
                          <a:solidFill>
                            <a:srgbClr val="FF0000"/>
                          </a:solidFill>
                          <a:effectLst/>
                          <a:latin typeface="+mn-lt"/>
                        </a:rPr>
                        <a:t>Property Class Type</a:t>
                      </a:r>
                      <a:endParaRPr lang="en-US" sz="1200" b="1" i="0" u="none" strike="noStrike" dirty="0">
                        <a:solidFill>
                          <a:srgbClr val="FF0000"/>
                        </a:solidFill>
                        <a:effectLst/>
                        <a:latin typeface="Calibri" panose="020F0502020204030204" pitchFamily="34" charset="0"/>
                      </a:endParaRPr>
                    </a:p>
                  </a:txBody>
                  <a:tcPr marL="9525" marR="9525" marT="9525" marB="0" anchor="b"/>
                </a:tc>
                <a:tc>
                  <a:txBody>
                    <a:bodyPr/>
                    <a:lstStyle/>
                    <a:p>
                      <a:pPr algn="ctr" rtl="0" fontAlgn="b"/>
                      <a:r>
                        <a:rPr lang="en-US" sz="1200" b="1" i="0" u="none" strike="noStrike" dirty="0" smtClean="0">
                          <a:solidFill>
                            <a:srgbClr val="FF0000"/>
                          </a:solidFill>
                          <a:effectLst/>
                          <a:latin typeface="Calibri" panose="020F0502020204030204" pitchFamily="34" charset="0"/>
                        </a:rPr>
                        <a:t>C- Commercial</a:t>
                      </a:r>
                      <a:endParaRPr lang="en-US" sz="1200" b="1" i="0" u="none" strike="noStrike" dirty="0">
                        <a:solidFill>
                          <a:srgbClr val="FF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47185039"/>
                  </a:ext>
                </a:extLst>
              </a:tr>
              <a:tr h="239951">
                <a:tc>
                  <a:txBody>
                    <a:bodyPr/>
                    <a:lstStyle/>
                    <a:p>
                      <a:pPr algn="l" rtl="0" fontAlgn="b"/>
                      <a:r>
                        <a:rPr lang="en-US" sz="1200" u="none" strike="noStrike">
                          <a:effectLst/>
                        </a:rPr>
                        <a:t>Land Use </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a:solidFill>
                            <a:srgbClr val="0070C0"/>
                          </a:solidFill>
                          <a:effectLst/>
                        </a:rPr>
                        <a:t>373 - Retail-Single Occupancy</a:t>
                      </a:r>
                      <a:endParaRPr lang="en-US" sz="1200" b="0" i="0" u="none" strike="noStrike">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68273279"/>
                  </a:ext>
                </a:extLst>
              </a:tr>
              <a:tr h="219957">
                <a:tc>
                  <a:txBody>
                    <a:bodyPr/>
                    <a:lstStyle/>
                    <a:p>
                      <a:pPr algn="l" rtl="0" fontAlgn="b"/>
                      <a:r>
                        <a:rPr lang="en-US" sz="1200" u="none" strike="noStrike">
                          <a:effectLst/>
                        </a:rPr>
                        <a:t>Year Built</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1994</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68101329"/>
                  </a:ext>
                </a:extLst>
              </a:tr>
              <a:tr h="219957">
                <a:tc>
                  <a:txBody>
                    <a:bodyPr/>
                    <a:lstStyle/>
                    <a:p>
                      <a:pPr algn="l" rtl="0" fontAlgn="b"/>
                      <a:r>
                        <a:rPr lang="en-US" sz="1200" u="none" strike="noStrike" dirty="0">
                          <a:effectLst/>
                        </a:rPr>
                        <a:t>Stories</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2</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74479722"/>
                  </a:ext>
                </a:extLst>
              </a:tr>
              <a:tr h="219957">
                <a:tc>
                  <a:txBody>
                    <a:bodyPr/>
                    <a:lstStyle/>
                    <a:p>
                      <a:pPr algn="l" rtl="0" fontAlgn="b"/>
                      <a:r>
                        <a:rPr lang="en-US" sz="1200" u="none" strike="noStrike">
                          <a:effectLst/>
                        </a:rPr>
                        <a:t>Exterior Wall </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Brick or Stone</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4117704"/>
                  </a:ext>
                </a:extLst>
              </a:tr>
              <a:tr h="219957">
                <a:tc>
                  <a:txBody>
                    <a:bodyPr/>
                    <a:lstStyle/>
                    <a:p>
                      <a:pPr algn="l" rtl="0" fontAlgn="b"/>
                      <a:r>
                        <a:rPr lang="en-US" sz="1200" u="none" strike="noStrike" dirty="0" smtClean="0">
                          <a:effectLst/>
                        </a:rPr>
                        <a:t>Construction Type</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Pre-Engineered Steel</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40809899"/>
                  </a:ext>
                </a:extLst>
              </a:tr>
              <a:tr h="219957">
                <a:tc>
                  <a:txBody>
                    <a:bodyPr/>
                    <a:lstStyle/>
                    <a:p>
                      <a:pPr algn="l" rtl="0" fontAlgn="b"/>
                      <a:r>
                        <a:rPr lang="en-US" sz="1200" u="none" strike="noStrike" dirty="0">
                          <a:effectLst/>
                        </a:rPr>
                        <a:t>Building Grade</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D+</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07206534"/>
                  </a:ext>
                </a:extLst>
              </a:tr>
              <a:tr h="219957">
                <a:tc>
                  <a:txBody>
                    <a:bodyPr/>
                    <a:lstStyle/>
                    <a:p>
                      <a:pPr algn="l" rtl="0" fontAlgn="b"/>
                      <a:r>
                        <a:rPr lang="en-US" sz="1200" u="none" strike="noStrike">
                          <a:effectLst/>
                        </a:rPr>
                        <a:t>Basement Type</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None</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09930397"/>
                  </a:ext>
                </a:extLst>
              </a:tr>
              <a:tr h="219957">
                <a:tc>
                  <a:txBody>
                    <a:bodyPr/>
                    <a:lstStyle/>
                    <a:p>
                      <a:pPr algn="l" rtl="0" fontAlgn="b"/>
                      <a:r>
                        <a:rPr lang="en-US" sz="1200" u="none" strike="noStrike">
                          <a:effectLst/>
                        </a:rPr>
                        <a:t>Business Living Area</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15,255</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45966108"/>
                  </a:ext>
                </a:extLst>
              </a:tr>
              <a:tr h="219957">
                <a:tc>
                  <a:txBody>
                    <a:bodyPr/>
                    <a:lstStyle/>
                    <a:p>
                      <a:pPr algn="l" rtl="0" fontAlgn="b"/>
                      <a:r>
                        <a:rPr lang="en-US" sz="1200" u="none" strike="noStrike">
                          <a:effectLst/>
                        </a:rPr>
                        <a:t>Cubic Feet</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292,380</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83143391"/>
                  </a:ext>
                </a:extLst>
              </a:tr>
              <a:tr h="219957">
                <a:tc>
                  <a:txBody>
                    <a:bodyPr/>
                    <a:lstStyle/>
                    <a:p>
                      <a:pPr algn="l" rtl="0" fontAlgn="b"/>
                      <a:r>
                        <a:rPr lang="en-US" sz="1200" u="none" strike="noStrike" dirty="0">
                          <a:effectLst/>
                        </a:rPr>
                        <a:t>Use Type</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34-Retail Store, 82- Multi-Use </a:t>
                      </a:r>
                      <a:r>
                        <a:rPr lang="en-US" sz="1200" u="none" strike="noStrike" dirty="0" smtClean="0">
                          <a:solidFill>
                            <a:srgbClr val="0070C0"/>
                          </a:solidFill>
                          <a:effectLst/>
                        </a:rPr>
                        <a:t>Office</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57936641"/>
                  </a:ext>
                </a:extLst>
              </a:tr>
            </a:tbl>
          </a:graphicData>
        </a:graphic>
      </p:graphicFrame>
      <p:sp>
        <p:nvSpPr>
          <p:cNvPr id="10" name="Rectangle 9"/>
          <p:cNvSpPr/>
          <p:nvPr/>
        </p:nvSpPr>
        <p:spPr>
          <a:xfrm>
            <a:off x="294580" y="1558628"/>
            <a:ext cx="3931816" cy="246221"/>
          </a:xfrm>
          <a:prstGeom prst="rect">
            <a:avLst/>
          </a:prstGeom>
        </p:spPr>
        <p:txBody>
          <a:bodyPr wrap="square">
            <a:spAutoFit/>
          </a:bodyPr>
          <a:lstStyle/>
          <a:p>
            <a:r>
              <a:rPr lang="en-US" sz="1000" u="sng" dirty="0">
                <a:hlinkClick r:id="rId3"/>
              </a:rPr>
              <a:t>https://www.mapwv.gov/flood/map/?v=0&amp;pid=31-14-0031-0101-0000</a:t>
            </a:r>
            <a:r>
              <a:rPr lang="en-US" sz="1000" dirty="0"/>
              <a:t> </a:t>
            </a:r>
          </a:p>
        </p:txBody>
      </p:sp>
      <p:graphicFrame>
        <p:nvGraphicFramePr>
          <p:cNvPr id="2" name="Table 1"/>
          <p:cNvGraphicFramePr>
            <a:graphicFrameLocks noGrp="1"/>
          </p:cNvGraphicFramePr>
          <p:nvPr>
            <p:extLst/>
          </p:nvPr>
        </p:nvGraphicFramePr>
        <p:xfrm>
          <a:off x="5105400" y="964569"/>
          <a:ext cx="3886200" cy="1682143"/>
        </p:xfrm>
        <a:graphic>
          <a:graphicData uri="http://schemas.openxmlformats.org/drawingml/2006/table">
            <a:tbl>
              <a:tblPr>
                <a:tableStyleId>{5C22544A-7EE6-4342-B048-85BDC9FD1C3A}</a:tableStyleId>
              </a:tblPr>
              <a:tblGrid>
                <a:gridCol w="1632204">
                  <a:extLst>
                    <a:ext uri="{9D8B030D-6E8A-4147-A177-3AD203B41FA5}">
                      <a16:colId xmlns:a16="http://schemas.microsoft.com/office/drawing/2014/main" val="4027414545"/>
                    </a:ext>
                  </a:extLst>
                </a:gridCol>
                <a:gridCol w="2253996">
                  <a:extLst>
                    <a:ext uri="{9D8B030D-6E8A-4147-A177-3AD203B41FA5}">
                      <a16:colId xmlns:a16="http://schemas.microsoft.com/office/drawing/2014/main" val="104142168"/>
                    </a:ext>
                  </a:extLst>
                </a:gridCol>
              </a:tblGrid>
              <a:tr h="212130">
                <a:tc>
                  <a:txBody>
                    <a:bodyPr/>
                    <a:lstStyle/>
                    <a:p>
                      <a:pPr algn="l" rtl="0" fontAlgn="b"/>
                      <a:r>
                        <a:rPr lang="en-US" sz="1200" b="1" u="none" strike="noStrike" dirty="0">
                          <a:effectLst/>
                          <a:latin typeface="+mn-lt"/>
                        </a:rPr>
                        <a:t>DESCRIPTION</a:t>
                      </a:r>
                      <a:endParaRPr lang="en-US" sz="1200" b="1" i="0" u="none" strike="noStrike" dirty="0">
                        <a:solidFill>
                          <a:srgbClr val="000000"/>
                        </a:solidFill>
                        <a:effectLst/>
                        <a:latin typeface="+mn-lt"/>
                      </a:endParaRPr>
                    </a:p>
                  </a:txBody>
                  <a:tcPr marL="9525" marR="9525" marT="9525" marB="0" anchor="b"/>
                </a:tc>
                <a:tc>
                  <a:txBody>
                    <a:bodyPr/>
                    <a:lstStyle/>
                    <a:p>
                      <a:pPr algn="ctr" fontAlgn="b"/>
                      <a:r>
                        <a:rPr lang="en-US" sz="1100" b="0" i="0" u="none" strike="noStrike" dirty="0" smtClean="0">
                          <a:solidFill>
                            <a:srgbClr val="000000"/>
                          </a:solidFill>
                          <a:effectLst/>
                          <a:latin typeface="+mn-lt"/>
                        </a:rPr>
                        <a:t>84</a:t>
                      </a:r>
                      <a:r>
                        <a:rPr lang="en-US" sz="1100" b="0" i="0" u="none" strike="noStrike" baseline="0" dirty="0" smtClean="0">
                          <a:solidFill>
                            <a:srgbClr val="000000"/>
                          </a:solidFill>
                          <a:effectLst/>
                          <a:latin typeface="+mn-lt"/>
                        </a:rPr>
                        <a:t> Lumber</a:t>
                      </a:r>
                      <a:endParaRPr lang="en-US" sz="11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390340064"/>
                  </a:ext>
                </a:extLst>
              </a:tr>
              <a:tr h="191945">
                <a:tc>
                  <a:txBody>
                    <a:bodyPr/>
                    <a:lstStyle/>
                    <a:p>
                      <a:pPr algn="l" rtl="0" fontAlgn="t"/>
                      <a:r>
                        <a:rPr lang="en-US" sz="1200" u="none" strike="noStrike" dirty="0">
                          <a:effectLst/>
                          <a:latin typeface="+mn-lt"/>
                        </a:rPr>
                        <a:t>GIS Parcel ID</a:t>
                      </a:r>
                      <a:endParaRPr lang="en-US" sz="1200" b="0" i="0" u="none" strike="noStrike" dirty="0">
                        <a:solidFill>
                          <a:srgbClr val="000000"/>
                        </a:solidFill>
                        <a:effectLst/>
                        <a:latin typeface="+mn-lt"/>
                      </a:endParaRPr>
                    </a:p>
                  </a:txBody>
                  <a:tcPr marL="9525" marR="9525" marT="9525" marB="0"/>
                </a:tc>
                <a:tc>
                  <a:txBody>
                    <a:bodyPr/>
                    <a:lstStyle/>
                    <a:p>
                      <a:pPr algn="ctr" fontAlgn="t"/>
                      <a:r>
                        <a:rPr lang="en-US" sz="1100" b="0" i="0" u="none" strike="noStrike" dirty="0">
                          <a:solidFill>
                            <a:srgbClr val="000000"/>
                          </a:solidFill>
                          <a:effectLst/>
                          <a:latin typeface="+mn-lt"/>
                        </a:rPr>
                        <a:t>31-14-0031-0101-0000</a:t>
                      </a:r>
                    </a:p>
                  </a:txBody>
                  <a:tcPr marL="9525" marR="9525" marT="9525" marB="0"/>
                </a:tc>
                <a:extLst>
                  <a:ext uri="{0D108BD9-81ED-4DB2-BD59-A6C34878D82A}">
                    <a16:rowId xmlns:a16="http://schemas.microsoft.com/office/drawing/2014/main" val="2625860837"/>
                  </a:ext>
                </a:extLst>
              </a:tr>
              <a:tr h="178542">
                <a:tc>
                  <a:txBody>
                    <a:bodyPr/>
                    <a:lstStyle/>
                    <a:p>
                      <a:pPr algn="l" rtl="0" fontAlgn="t"/>
                      <a:r>
                        <a:rPr lang="en-US" sz="1200" u="none" strike="noStrike" dirty="0">
                          <a:effectLst/>
                          <a:latin typeface="+mn-lt"/>
                        </a:rPr>
                        <a:t>Legal Description</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100" b="0" i="0" u="none" strike="noStrike" dirty="0">
                          <a:solidFill>
                            <a:srgbClr val="000000"/>
                          </a:solidFill>
                          <a:effectLst/>
                          <a:latin typeface="+mn-lt"/>
                        </a:rPr>
                        <a:t>5.0922 </a:t>
                      </a:r>
                      <a:r>
                        <a:rPr lang="en-US" sz="1100" b="0" i="0" u="none" strike="noStrike" dirty="0" smtClean="0">
                          <a:solidFill>
                            <a:srgbClr val="000000"/>
                          </a:solidFill>
                          <a:effectLst/>
                          <a:latin typeface="+mn-lt"/>
                        </a:rPr>
                        <a:t>AC;SABRATON</a:t>
                      </a:r>
                      <a:endParaRPr lang="en-US" sz="11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3443572202"/>
                  </a:ext>
                </a:extLst>
              </a:tr>
              <a:tr h="219347">
                <a:tc>
                  <a:txBody>
                    <a:bodyPr/>
                    <a:lstStyle/>
                    <a:p>
                      <a:pPr algn="l" rtl="0" fontAlgn="t"/>
                      <a:r>
                        <a:rPr lang="en-US" sz="1200" u="none" strike="noStrike" dirty="0">
                          <a:effectLst/>
                          <a:latin typeface="+mn-lt"/>
                        </a:rPr>
                        <a:t>Acreage (deed)</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100" b="0" i="0" u="none" strike="noStrike" dirty="0">
                          <a:solidFill>
                            <a:srgbClr val="000000"/>
                          </a:solidFill>
                          <a:effectLst/>
                          <a:latin typeface="+mn-lt"/>
                        </a:rPr>
                        <a:t>5.09</a:t>
                      </a:r>
                    </a:p>
                  </a:txBody>
                  <a:tcPr marL="9525" marR="9525" marT="9525" marB="0"/>
                </a:tc>
                <a:extLst>
                  <a:ext uri="{0D108BD9-81ED-4DB2-BD59-A6C34878D82A}">
                    <a16:rowId xmlns:a16="http://schemas.microsoft.com/office/drawing/2014/main" val="705007919"/>
                  </a:ext>
                </a:extLst>
              </a:tr>
              <a:tr h="178542">
                <a:tc>
                  <a:txBody>
                    <a:bodyPr/>
                    <a:lstStyle/>
                    <a:p>
                      <a:pPr algn="l" rtl="0" fontAlgn="t"/>
                      <a:r>
                        <a:rPr lang="en-US" sz="1200" u="none" strike="noStrike" dirty="0">
                          <a:effectLst/>
                          <a:latin typeface="+mn-lt"/>
                        </a:rPr>
                        <a:t>Deed </a:t>
                      </a:r>
                      <a:r>
                        <a:rPr lang="en-US" sz="1200" u="none" strike="noStrike" dirty="0" smtClean="0">
                          <a:effectLst/>
                          <a:latin typeface="+mn-lt"/>
                        </a:rPr>
                        <a:t>Book / Page</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100" u="none" strike="noStrike" dirty="0" smtClean="0">
                          <a:effectLst/>
                          <a:latin typeface="+mn-lt"/>
                        </a:rPr>
                        <a:t>1376 / 234</a:t>
                      </a:r>
                      <a:endParaRPr lang="en-US" sz="11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3691855120"/>
                  </a:ext>
                </a:extLst>
              </a:tr>
              <a:tr h="178542">
                <a:tc>
                  <a:txBody>
                    <a:bodyPr/>
                    <a:lstStyle/>
                    <a:p>
                      <a:pPr algn="l" rtl="0" fontAlgn="b"/>
                      <a:r>
                        <a:rPr lang="en-US" sz="1200" u="none" strike="noStrike" dirty="0">
                          <a:effectLst/>
                          <a:latin typeface="+mn-lt"/>
                        </a:rPr>
                        <a:t> </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100" u="none" strike="noStrike" dirty="0">
                          <a:effectLst/>
                          <a:latin typeface="+mn-lt"/>
                        </a:rPr>
                        <a:t> </a:t>
                      </a:r>
                      <a:endParaRPr lang="en-US" sz="11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512543150"/>
                  </a:ext>
                </a:extLst>
              </a:tr>
              <a:tr h="178542">
                <a:tc>
                  <a:txBody>
                    <a:bodyPr/>
                    <a:lstStyle/>
                    <a:p>
                      <a:pPr algn="l" rtl="0" fontAlgn="b"/>
                      <a:r>
                        <a:rPr lang="en-US" sz="1200" b="1" u="none" strike="noStrike" dirty="0">
                          <a:effectLst/>
                          <a:latin typeface="+mn-lt"/>
                        </a:rPr>
                        <a:t>PROPERTY OWNER(S)</a:t>
                      </a:r>
                      <a:endParaRPr lang="en-US" sz="1200" b="1" i="0" u="none" strike="noStrike" dirty="0">
                        <a:solidFill>
                          <a:srgbClr val="000000"/>
                        </a:solidFill>
                        <a:effectLst/>
                        <a:latin typeface="+mn-lt"/>
                      </a:endParaRPr>
                    </a:p>
                  </a:txBody>
                  <a:tcPr marL="9525" marR="9525" marT="9525" marB="0" anchor="b"/>
                </a:tc>
                <a:tc>
                  <a:txBody>
                    <a:bodyPr/>
                    <a:lstStyle/>
                    <a:p>
                      <a:pPr algn="ctr" fontAlgn="b"/>
                      <a:r>
                        <a:rPr lang="en-US" sz="1100" u="none" strike="noStrike" dirty="0">
                          <a:effectLst/>
                          <a:latin typeface="+mn-lt"/>
                        </a:rPr>
                        <a:t> </a:t>
                      </a:r>
                      <a:endParaRPr lang="en-US" sz="11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652921704"/>
                  </a:ext>
                </a:extLst>
              </a:tr>
              <a:tr h="288641">
                <a:tc>
                  <a:txBody>
                    <a:bodyPr/>
                    <a:lstStyle/>
                    <a:p>
                      <a:pPr algn="l" rtl="0" fontAlgn="t"/>
                      <a:r>
                        <a:rPr lang="en-US" sz="1200" u="none" strike="noStrike" dirty="0">
                          <a:effectLst/>
                          <a:latin typeface="+mn-lt"/>
                        </a:rPr>
                        <a:t>Property Owner(s)</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100" u="none" strike="noStrike" dirty="0" smtClean="0">
                          <a:effectLst/>
                          <a:latin typeface="+mn-lt"/>
                        </a:rPr>
                        <a:t>SPIRIT SPE PORTFOLIO</a:t>
                      </a:r>
                      <a:endParaRPr lang="en-US" sz="11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4114617390"/>
                  </a:ext>
                </a:extLst>
              </a:tr>
            </a:tbl>
          </a:graphicData>
        </a:graphic>
      </p:graphicFrame>
      <p:graphicFrame>
        <p:nvGraphicFramePr>
          <p:cNvPr id="3" name="Table 2"/>
          <p:cNvGraphicFramePr>
            <a:graphicFrameLocks noGrp="1"/>
          </p:cNvGraphicFramePr>
          <p:nvPr>
            <p:extLst/>
          </p:nvPr>
        </p:nvGraphicFramePr>
        <p:xfrm>
          <a:off x="5105400" y="6019800"/>
          <a:ext cx="3900196" cy="769620"/>
        </p:xfrm>
        <a:graphic>
          <a:graphicData uri="http://schemas.openxmlformats.org/drawingml/2006/table">
            <a:tbl>
              <a:tblPr>
                <a:tableStyleId>{5C22544A-7EE6-4342-B048-85BDC9FD1C3A}</a:tableStyleId>
              </a:tblPr>
              <a:tblGrid>
                <a:gridCol w="1614196">
                  <a:extLst>
                    <a:ext uri="{9D8B030D-6E8A-4147-A177-3AD203B41FA5}">
                      <a16:colId xmlns:a16="http://schemas.microsoft.com/office/drawing/2014/main" val="1691348543"/>
                    </a:ext>
                  </a:extLst>
                </a:gridCol>
                <a:gridCol w="2286000">
                  <a:extLst>
                    <a:ext uri="{9D8B030D-6E8A-4147-A177-3AD203B41FA5}">
                      <a16:colId xmlns:a16="http://schemas.microsoft.com/office/drawing/2014/main" val="2980739113"/>
                    </a:ext>
                  </a:extLst>
                </a:gridCol>
              </a:tblGrid>
              <a:tr h="190500">
                <a:tc>
                  <a:txBody>
                    <a:bodyPr/>
                    <a:lstStyle/>
                    <a:p>
                      <a:pPr algn="l" rtl="0" fontAlgn="b"/>
                      <a:r>
                        <a:rPr lang="en-US" sz="1200" b="1" u="none" strike="noStrike" dirty="0">
                          <a:effectLst/>
                        </a:rPr>
                        <a:t>APPRAISED VALUES</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87216483"/>
                  </a:ext>
                </a:extLst>
              </a:tr>
              <a:tr h="190500">
                <a:tc>
                  <a:txBody>
                    <a:bodyPr/>
                    <a:lstStyle/>
                    <a:p>
                      <a:pPr algn="l" rtl="0" fontAlgn="b"/>
                      <a:r>
                        <a:rPr lang="en-US" sz="1200" u="none" strike="noStrike" dirty="0">
                          <a:effectLst/>
                          <a:latin typeface="+mn-lt"/>
                        </a:rPr>
                        <a:t>Land Appraisal</a:t>
                      </a:r>
                      <a:endParaRPr lang="en-US" sz="1200" b="0" i="0" u="none" strike="noStrike" dirty="0">
                        <a:solidFill>
                          <a:srgbClr val="000000"/>
                        </a:solidFill>
                        <a:effectLst/>
                        <a:latin typeface="+mn-lt"/>
                      </a:endParaRPr>
                    </a:p>
                  </a:txBody>
                  <a:tcPr marL="9525" marR="9525" marT="9525" marB="0" anchor="b"/>
                </a:tc>
                <a:tc>
                  <a:txBody>
                    <a:bodyPr/>
                    <a:lstStyle/>
                    <a:p>
                      <a:pPr algn="ctr" rtl="0" fontAlgn="b"/>
                      <a:r>
                        <a:rPr lang="en-US" sz="1200" b="0" i="0" u="none" strike="noStrike" dirty="0">
                          <a:solidFill>
                            <a:srgbClr val="000000"/>
                          </a:solidFill>
                          <a:effectLst/>
                          <a:latin typeface="+mn-lt"/>
                        </a:rPr>
                        <a:t>$378,800</a:t>
                      </a:r>
                    </a:p>
                  </a:txBody>
                  <a:tcPr marL="9525" marR="9525" marT="9525" marB="0" anchor="b"/>
                </a:tc>
                <a:extLst>
                  <a:ext uri="{0D108BD9-81ED-4DB2-BD59-A6C34878D82A}">
                    <a16:rowId xmlns:a16="http://schemas.microsoft.com/office/drawing/2014/main" val="1993689755"/>
                  </a:ext>
                </a:extLst>
              </a:tr>
              <a:tr h="190500">
                <a:tc>
                  <a:txBody>
                    <a:bodyPr/>
                    <a:lstStyle/>
                    <a:p>
                      <a:pPr algn="l" rtl="0" fontAlgn="b"/>
                      <a:r>
                        <a:rPr lang="en-US" sz="1200" u="none" strike="noStrike" dirty="0">
                          <a:effectLst/>
                          <a:latin typeface="+mn-lt"/>
                        </a:rPr>
                        <a:t>Building Appraisal</a:t>
                      </a:r>
                      <a:endParaRPr lang="en-US" sz="1200" b="0" i="0" u="none" strike="noStrike" dirty="0">
                        <a:solidFill>
                          <a:srgbClr val="000000"/>
                        </a:solidFill>
                        <a:effectLst/>
                        <a:latin typeface="+mn-lt"/>
                      </a:endParaRPr>
                    </a:p>
                  </a:txBody>
                  <a:tcPr marL="9525" marR="9525" marT="9525" marB="0" anchor="b"/>
                </a:tc>
                <a:tc>
                  <a:txBody>
                    <a:bodyPr/>
                    <a:lstStyle/>
                    <a:p>
                      <a:pPr algn="ctr" rtl="0" fontAlgn="b"/>
                      <a:r>
                        <a:rPr lang="en-US" sz="1200" b="0" i="0" u="none" strike="noStrike" dirty="0">
                          <a:solidFill>
                            <a:srgbClr val="000000"/>
                          </a:solidFill>
                          <a:effectLst/>
                          <a:latin typeface="+mn-lt"/>
                        </a:rPr>
                        <a:t>$294,700</a:t>
                      </a:r>
                    </a:p>
                  </a:txBody>
                  <a:tcPr marL="9525" marR="9525" marT="9525" marB="0" anchor="b"/>
                </a:tc>
                <a:extLst>
                  <a:ext uri="{0D108BD9-81ED-4DB2-BD59-A6C34878D82A}">
                    <a16:rowId xmlns:a16="http://schemas.microsoft.com/office/drawing/2014/main" val="226370235"/>
                  </a:ext>
                </a:extLst>
              </a:tr>
              <a:tr h="0">
                <a:tc>
                  <a:txBody>
                    <a:bodyPr/>
                    <a:lstStyle/>
                    <a:p>
                      <a:pPr algn="l" rtl="0" fontAlgn="b"/>
                      <a:r>
                        <a:rPr lang="en-US" sz="1200" u="none" strike="noStrike" dirty="0">
                          <a:effectLst/>
                          <a:latin typeface="+mn-lt"/>
                        </a:rPr>
                        <a:t>Total Appraisal</a:t>
                      </a:r>
                      <a:endParaRPr lang="en-US" sz="1200" b="0" i="0" u="none" strike="noStrike" dirty="0">
                        <a:solidFill>
                          <a:srgbClr val="000000"/>
                        </a:solidFill>
                        <a:effectLst/>
                        <a:latin typeface="+mn-lt"/>
                      </a:endParaRPr>
                    </a:p>
                  </a:txBody>
                  <a:tcPr marL="9525" marR="9525" marT="9525" marB="0" anchor="b"/>
                </a:tc>
                <a:tc>
                  <a:txBody>
                    <a:bodyPr/>
                    <a:lstStyle/>
                    <a:p>
                      <a:pPr algn="ctr" rtl="0" fontAlgn="b"/>
                      <a:r>
                        <a:rPr lang="en-US" sz="1200" b="0" i="0" u="none" strike="noStrike" dirty="0">
                          <a:solidFill>
                            <a:srgbClr val="000000"/>
                          </a:solidFill>
                          <a:effectLst/>
                          <a:latin typeface="+mn-lt"/>
                        </a:rPr>
                        <a:t>$673,500</a:t>
                      </a:r>
                    </a:p>
                  </a:txBody>
                  <a:tcPr marL="9525" marR="9525" marT="9525" marB="0" anchor="b"/>
                </a:tc>
                <a:extLst>
                  <a:ext uri="{0D108BD9-81ED-4DB2-BD59-A6C34878D82A}">
                    <a16:rowId xmlns:a16="http://schemas.microsoft.com/office/drawing/2014/main" val="1236777663"/>
                  </a:ext>
                </a:extLst>
              </a:tr>
            </a:tbl>
          </a:graphicData>
        </a:graphic>
      </p:graphicFrame>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Parcels link to Owner/Building Info</a:t>
            </a:r>
            <a:endParaRPr lang="en-US"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294580" y="1401869"/>
            <a:ext cx="4160128" cy="276999"/>
          </a:xfrm>
          <a:prstGeom prst="rect">
            <a:avLst/>
          </a:prstGeom>
          <a:noFill/>
        </p:spPr>
        <p:txBody>
          <a:bodyPr wrap="square" rtlCol="0">
            <a:spAutoFit/>
          </a:bodyPr>
          <a:lstStyle/>
          <a:p>
            <a:pPr fontAlgn="b"/>
            <a:r>
              <a:rPr lang="en-US" sz="1200" dirty="0"/>
              <a:t>1501 DECKERS CREEK BLVD, Morgantown, West Virginia, 26505</a:t>
            </a:r>
            <a:endParaRPr lang="en-US" sz="1200" dirty="0">
              <a:solidFill>
                <a:srgbClr val="000000"/>
              </a:solidFill>
              <a:latin typeface="Calibri" panose="020F0502020204030204" pitchFamily="34" charset="0"/>
            </a:endParaRPr>
          </a:p>
        </p:txBody>
      </p:sp>
      <p:pic>
        <p:nvPicPr>
          <p:cNvPr id="6" name="Picture 5"/>
          <p:cNvPicPr>
            <a:picLocks noChangeAspect="1"/>
          </p:cNvPicPr>
          <p:nvPr/>
        </p:nvPicPr>
        <p:blipFill rotWithShape="1">
          <a:blip r:embed="rId4"/>
          <a:srcRect l="1307" t="7100" r="-2555" b="7049"/>
          <a:stretch/>
        </p:blipFill>
        <p:spPr>
          <a:xfrm>
            <a:off x="361562" y="2122564"/>
            <a:ext cx="4210438" cy="23704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8" name="Picture 7"/>
          <p:cNvPicPr>
            <a:picLocks noChangeAspect="1"/>
          </p:cNvPicPr>
          <p:nvPr/>
        </p:nvPicPr>
        <p:blipFill>
          <a:blip r:embed="rId5"/>
          <a:stretch>
            <a:fillRect/>
          </a:stretch>
        </p:blipFill>
        <p:spPr>
          <a:xfrm>
            <a:off x="389376" y="4792474"/>
            <a:ext cx="3838575" cy="18954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aphicFrame>
        <p:nvGraphicFramePr>
          <p:cNvPr id="15" name="Table 14"/>
          <p:cNvGraphicFramePr>
            <a:graphicFrameLocks noGrp="1"/>
          </p:cNvGraphicFramePr>
          <p:nvPr>
            <p:extLst/>
          </p:nvPr>
        </p:nvGraphicFramePr>
        <p:xfrm>
          <a:off x="5105400" y="5420249"/>
          <a:ext cx="3900196" cy="577215"/>
        </p:xfrm>
        <a:graphic>
          <a:graphicData uri="http://schemas.openxmlformats.org/drawingml/2006/table">
            <a:tbl>
              <a:tblPr>
                <a:tableStyleId>{5C22544A-7EE6-4342-B048-85BDC9FD1C3A}</a:tableStyleId>
              </a:tblPr>
              <a:tblGrid>
                <a:gridCol w="1614196">
                  <a:extLst>
                    <a:ext uri="{9D8B030D-6E8A-4147-A177-3AD203B41FA5}">
                      <a16:colId xmlns:a16="http://schemas.microsoft.com/office/drawing/2014/main" val="1691348543"/>
                    </a:ext>
                  </a:extLst>
                </a:gridCol>
                <a:gridCol w="2286000">
                  <a:extLst>
                    <a:ext uri="{9D8B030D-6E8A-4147-A177-3AD203B41FA5}">
                      <a16:colId xmlns:a16="http://schemas.microsoft.com/office/drawing/2014/main" val="2980739113"/>
                    </a:ext>
                  </a:extLst>
                </a:gridCol>
              </a:tblGrid>
              <a:tr h="190500">
                <a:tc>
                  <a:txBody>
                    <a:bodyPr/>
                    <a:lstStyle/>
                    <a:p>
                      <a:pPr algn="l" rtl="0" fontAlgn="b"/>
                      <a:r>
                        <a:rPr lang="en-US" sz="1200" b="1" u="none" strike="noStrike" dirty="0" smtClean="0">
                          <a:effectLst/>
                        </a:rPr>
                        <a:t>COST </a:t>
                      </a:r>
                      <a:r>
                        <a:rPr lang="en-US" sz="1200" b="1" u="none" strike="noStrike" dirty="0">
                          <a:effectLst/>
                        </a:rPr>
                        <a:t>VALUES</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87216483"/>
                  </a:ext>
                </a:extLst>
              </a:tr>
              <a:tr h="190500">
                <a:tc>
                  <a:txBody>
                    <a:bodyPr/>
                    <a:lstStyle/>
                    <a:p>
                      <a:pPr algn="l" rtl="0" fontAlgn="b"/>
                      <a:r>
                        <a:rPr lang="en-US" sz="1200" b="0" i="0" u="none" strike="noStrike">
                          <a:solidFill>
                            <a:srgbClr val="000000"/>
                          </a:solidFill>
                          <a:effectLst/>
                          <a:latin typeface="Calibri" panose="020F0502020204030204" pitchFamily="34" charset="0"/>
                        </a:rPr>
                        <a:t>Other Bldg/Yard Values</a:t>
                      </a:r>
                    </a:p>
                  </a:txBody>
                  <a:tcPr marL="9525" marR="9525" marT="9525" marB="0" anchor="b"/>
                </a:tc>
                <a:tc>
                  <a:txBody>
                    <a:bodyPr/>
                    <a:lstStyle/>
                    <a:p>
                      <a:pPr algn="ctr" rtl="0" fontAlgn="b"/>
                      <a:r>
                        <a:rPr lang="en-US" sz="1200" b="0" i="0" u="none" strike="noStrike">
                          <a:solidFill>
                            <a:srgbClr val="000000"/>
                          </a:solidFill>
                          <a:effectLst/>
                          <a:latin typeface="Calibri" panose="020F0502020204030204" pitchFamily="34" charset="0"/>
                        </a:rPr>
                        <a:t>$67,020</a:t>
                      </a:r>
                    </a:p>
                  </a:txBody>
                  <a:tcPr marL="9525" marR="9525" marT="9525" marB="0" anchor="b"/>
                </a:tc>
                <a:extLst>
                  <a:ext uri="{0D108BD9-81ED-4DB2-BD59-A6C34878D82A}">
                    <a16:rowId xmlns:a16="http://schemas.microsoft.com/office/drawing/2014/main" val="1993689755"/>
                  </a:ext>
                </a:extLst>
              </a:tr>
              <a:tr h="190500">
                <a:tc>
                  <a:txBody>
                    <a:bodyPr/>
                    <a:lstStyle/>
                    <a:p>
                      <a:pPr algn="l" rtl="0" fontAlgn="b"/>
                      <a:r>
                        <a:rPr lang="en-US" sz="1200" b="0" i="0" u="none" strike="noStrike">
                          <a:solidFill>
                            <a:srgbClr val="000000"/>
                          </a:solidFill>
                          <a:effectLst/>
                          <a:latin typeface="Calibri" panose="020F0502020204030204" pitchFamily="34" charset="0"/>
                        </a:rPr>
                        <a:t>Commercial Value</a:t>
                      </a:r>
                    </a:p>
                  </a:txBody>
                  <a:tcPr marL="9525" marR="9525" marT="9525" marB="0" anchor="b"/>
                </a:tc>
                <a:tc>
                  <a:txBody>
                    <a:bodyPr/>
                    <a:lstStyle/>
                    <a:p>
                      <a:pPr algn="ctr" rtl="0" fontAlgn="b"/>
                      <a:r>
                        <a:rPr lang="en-US" sz="1200" b="0" i="0" u="none" strike="noStrike" dirty="0">
                          <a:solidFill>
                            <a:srgbClr val="000000"/>
                          </a:solidFill>
                          <a:effectLst/>
                          <a:latin typeface="Calibri" panose="020F0502020204030204" pitchFamily="34" charset="0"/>
                        </a:rPr>
                        <a:t>$227,700</a:t>
                      </a:r>
                    </a:p>
                  </a:txBody>
                  <a:tcPr marL="9525" marR="9525" marT="9525" marB="0" anchor="b"/>
                </a:tc>
                <a:extLst>
                  <a:ext uri="{0D108BD9-81ED-4DB2-BD59-A6C34878D82A}">
                    <a16:rowId xmlns:a16="http://schemas.microsoft.com/office/drawing/2014/main" val="226370235"/>
                  </a:ext>
                </a:extLst>
              </a:tr>
            </a:tbl>
          </a:graphicData>
        </a:graphic>
      </p:graphicFrame>
    </p:spTree>
    <p:extLst>
      <p:ext uri="{BB962C8B-B14F-4D97-AF65-F5344CB8AC3E}">
        <p14:creationId xmlns:p14="http://schemas.microsoft.com/office/powerpoint/2010/main" val="39934683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Proposed Flood Studies</a:t>
            </a:r>
            <a:endParaRPr lang="en-US"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914401" y="977420"/>
            <a:ext cx="7332140" cy="5603596"/>
          </a:xfrm>
          <a:prstGeom prst="rect">
            <a:avLst/>
          </a:prstGeom>
        </p:spPr>
      </p:pic>
    </p:spTree>
    <p:extLst>
      <p:ext uri="{BB962C8B-B14F-4D97-AF65-F5344CB8AC3E}">
        <p14:creationId xmlns:p14="http://schemas.microsoft.com/office/powerpoint/2010/main" val="11952654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143000" y="1037559"/>
            <a:ext cx="7010400" cy="646331"/>
          </a:xfrm>
          <a:prstGeom prst="rect">
            <a:avLst/>
          </a:prstGeom>
          <a:solidFill>
            <a:schemeClr val="accent1">
              <a:lumMod val="50000"/>
            </a:schemeClr>
          </a:solidFill>
        </p:spPr>
        <p:txBody>
          <a:bodyPr wrap="square" rtlCol="0">
            <a:spAutoFit/>
          </a:bodyPr>
          <a:lstStyle/>
          <a:p>
            <a:pPr algn="ctr"/>
            <a:r>
              <a:rPr lang="en-US" sz="2000" b="1" dirty="0" smtClean="0">
                <a:solidFill>
                  <a:schemeClr val="bg1"/>
                </a:solidFill>
              </a:rPr>
              <a:t>West Virginia Parcel Property Class Breakdown for Tax Year 2017</a:t>
            </a:r>
            <a:br>
              <a:rPr lang="en-US" sz="2000" b="1" dirty="0" smtClean="0">
                <a:solidFill>
                  <a:schemeClr val="bg1"/>
                </a:solidFill>
              </a:rPr>
            </a:br>
            <a:r>
              <a:rPr lang="en-US" sz="1600" b="1" dirty="0" smtClean="0">
                <a:solidFill>
                  <a:schemeClr val="tx2">
                    <a:lumMod val="40000"/>
                    <a:lumOff val="60000"/>
                  </a:schemeClr>
                </a:solidFill>
              </a:rPr>
              <a:t>(Computed from statewide parcel file that is 95% complete)</a:t>
            </a:r>
            <a:endParaRPr lang="en-US" sz="1600" dirty="0">
              <a:solidFill>
                <a:schemeClr val="tx2">
                  <a:lumMod val="40000"/>
                  <a:lumOff val="60000"/>
                </a:schemeClr>
              </a:solidFill>
            </a:endParaRPr>
          </a:p>
        </p:txBody>
      </p:sp>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Total Property Parcels</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435884724"/>
              </p:ext>
            </p:extLst>
          </p:nvPr>
        </p:nvGraphicFramePr>
        <p:xfrm>
          <a:off x="1143000" y="1786890"/>
          <a:ext cx="6928363" cy="4004310"/>
        </p:xfrm>
        <a:graphic>
          <a:graphicData uri="http://schemas.openxmlformats.org/drawingml/2006/table">
            <a:tbl>
              <a:tblPr firstRow="1" firstCol="1" bandRow="1">
                <a:tableStyleId>{69CF1AB2-1976-4502-BF36-3FF5EA218861}</a:tableStyleId>
              </a:tblPr>
              <a:tblGrid>
                <a:gridCol w="1001486">
                  <a:extLst>
                    <a:ext uri="{9D8B030D-6E8A-4147-A177-3AD203B41FA5}">
                      <a16:colId xmlns:a16="http://schemas.microsoft.com/office/drawing/2014/main" val="3347606905"/>
                    </a:ext>
                  </a:extLst>
                </a:gridCol>
                <a:gridCol w="2769566">
                  <a:extLst>
                    <a:ext uri="{9D8B030D-6E8A-4147-A177-3AD203B41FA5}">
                      <a16:colId xmlns:a16="http://schemas.microsoft.com/office/drawing/2014/main" val="2788592112"/>
                    </a:ext>
                  </a:extLst>
                </a:gridCol>
                <a:gridCol w="1571625">
                  <a:extLst>
                    <a:ext uri="{9D8B030D-6E8A-4147-A177-3AD203B41FA5}">
                      <a16:colId xmlns:a16="http://schemas.microsoft.com/office/drawing/2014/main" val="3415097851"/>
                    </a:ext>
                  </a:extLst>
                </a:gridCol>
                <a:gridCol w="1585686">
                  <a:extLst>
                    <a:ext uri="{9D8B030D-6E8A-4147-A177-3AD203B41FA5}">
                      <a16:colId xmlns:a16="http://schemas.microsoft.com/office/drawing/2014/main" val="2809061004"/>
                    </a:ext>
                  </a:extLst>
                </a:gridCol>
              </a:tblGrid>
              <a:tr h="567690">
                <a:tc>
                  <a:txBody>
                    <a:bodyPr/>
                    <a:lstStyle/>
                    <a:p>
                      <a:pPr algn="ctr" fontAlgn="ctr"/>
                      <a:r>
                        <a:rPr lang="en-US" b="1" dirty="0" smtClean="0"/>
                        <a:t>Code*</a:t>
                      </a:r>
                      <a:endParaRPr lang="en-US" b="1" dirty="0"/>
                    </a:p>
                  </a:txBody>
                  <a:tcPr marL="9525" marR="9525" marT="9525" marB="0" anchor="ctr"/>
                </a:tc>
                <a:tc>
                  <a:txBody>
                    <a:bodyPr/>
                    <a:lstStyle/>
                    <a:p>
                      <a:pPr algn="ctr" fontAlgn="ctr"/>
                      <a:r>
                        <a:rPr lang="en-US" b="1" dirty="0" smtClean="0"/>
                        <a:t>Property Class</a:t>
                      </a:r>
                      <a:endParaRPr lang="en-US" b="1" dirty="0"/>
                    </a:p>
                  </a:txBody>
                  <a:tcPr marL="9525" marR="9525" marT="9525" marB="0" anchor="ctr"/>
                </a:tc>
                <a:tc>
                  <a:txBody>
                    <a:bodyPr/>
                    <a:lstStyle/>
                    <a:p>
                      <a:pPr algn="ctr" fontAlgn="ctr"/>
                      <a:r>
                        <a:rPr lang="en-US" b="1" dirty="0" smtClean="0"/>
                        <a:t># </a:t>
                      </a:r>
                      <a:r>
                        <a:rPr lang="en-US" b="1" dirty="0"/>
                        <a:t>of </a:t>
                      </a:r>
                      <a:r>
                        <a:rPr lang="en-US" b="1" dirty="0" smtClean="0"/>
                        <a:t>Parcels</a:t>
                      </a:r>
                      <a:endParaRPr lang="en-US" b="1" dirty="0"/>
                    </a:p>
                  </a:txBody>
                  <a:tcPr marL="9525" marR="9525" marT="9525" marB="0" anchor="ctr"/>
                </a:tc>
                <a:tc>
                  <a:txBody>
                    <a:bodyPr/>
                    <a:lstStyle/>
                    <a:p>
                      <a:pPr algn="ctr" fontAlgn="ctr"/>
                      <a:r>
                        <a:rPr lang="en-US" b="1" dirty="0" smtClean="0"/>
                        <a:t>Percent (%)</a:t>
                      </a:r>
                      <a:endParaRPr lang="en-US" b="1" dirty="0"/>
                    </a:p>
                  </a:txBody>
                  <a:tcPr marL="9525" marR="9525" marT="9525" marB="0" anchor="ctr"/>
                </a:tc>
                <a:extLst>
                  <a:ext uri="{0D108BD9-81ED-4DB2-BD59-A6C34878D82A}">
                    <a16:rowId xmlns:a16="http://schemas.microsoft.com/office/drawing/2014/main" val="3349398295"/>
                  </a:ext>
                </a:extLst>
              </a:tr>
              <a:tr h="200025">
                <a:tc>
                  <a:txBody>
                    <a:bodyPr/>
                    <a:lstStyle/>
                    <a:p>
                      <a:pPr algn="ctr" fontAlgn="ctr"/>
                      <a:r>
                        <a:rPr lang="en-US" b="0"/>
                        <a:t>R</a:t>
                      </a:r>
                    </a:p>
                  </a:txBody>
                  <a:tcPr marL="9525" marR="9525" marT="9525" marB="0" anchor="ctr"/>
                </a:tc>
                <a:tc>
                  <a:txBody>
                    <a:bodyPr/>
                    <a:lstStyle/>
                    <a:p>
                      <a:pPr lvl="1" algn="l" fontAlgn="ctr"/>
                      <a:r>
                        <a:rPr lang="en-US" dirty="0"/>
                        <a:t>Residential</a:t>
                      </a:r>
                    </a:p>
                  </a:txBody>
                  <a:tcPr marL="9525" marR="9525" marT="9525" marB="0" anchor="ctr"/>
                </a:tc>
                <a:tc>
                  <a:txBody>
                    <a:bodyPr/>
                    <a:lstStyle/>
                    <a:p>
                      <a:pPr algn="l" fontAlgn="b"/>
                      <a:r>
                        <a:rPr lang="en-US" sz="1800" b="0" i="0" u="none" strike="noStrike">
                          <a:solidFill>
                            <a:srgbClr val="000000"/>
                          </a:solidFill>
                          <a:effectLst/>
                          <a:latin typeface="+mn-lt"/>
                        </a:rPr>
                        <a:t>         1,164,470 </a:t>
                      </a:r>
                    </a:p>
                  </a:txBody>
                  <a:tcPr marL="9525" marR="9525" marT="9525" marB="0" anchor="b"/>
                </a:tc>
                <a:tc>
                  <a:txBody>
                    <a:bodyPr/>
                    <a:lstStyle/>
                    <a:p>
                      <a:pPr algn="ctr" rtl="0" fontAlgn="b"/>
                      <a:r>
                        <a:rPr lang="en-US" sz="1800" b="0" i="0" u="none" strike="noStrike">
                          <a:solidFill>
                            <a:srgbClr val="000000"/>
                          </a:solidFill>
                          <a:effectLst/>
                          <a:latin typeface="+mn-lt"/>
                        </a:rPr>
                        <a:t>79.61%</a:t>
                      </a:r>
                    </a:p>
                  </a:txBody>
                  <a:tcPr marL="9525" marR="9525" marT="9525" marB="0" anchor="b"/>
                </a:tc>
                <a:extLst>
                  <a:ext uri="{0D108BD9-81ED-4DB2-BD59-A6C34878D82A}">
                    <a16:rowId xmlns:a16="http://schemas.microsoft.com/office/drawing/2014/main" val="1469638917"/>
                  </a:ext>
                </a:extLst>
              </a:tr>
              <a:tr h="200025">
                <a:tc>
                  <a:txBody>
                    <a:bodyPr/>
                    <a:lstStyle/>
                    <a:p>
                      <a:pPr algn="ctr" fontAlgn="ctr"/>
                      <a:r>
                        <a:rPr lang="en-US" b="0"/>
                        <a:t>F </a:t>
                      </a:r>
                    </a:p>
                  </a:txBody>
                  <a:tcPr marL="9525" marR="9525" marT="9525" marB="0" anchor="ctr"/>
                </a:tc>
                <a:tc>
                  <a:txBody>
                    <a:bodyPr/>
                    <a:lstStyle/>
                    <a:p>
                      <a:pPr lvl="1" algn="l" fontAlgn="ctr"/>
                      <a:r>
                        <a:rPr lang="en-US" dirty="0"/>
                        <a:t>Farm</a:t>
                      </a:r>
                    </a:p>
                  </a:txBody>
                  <a:tcPr marL="9525" marR="9525" marT="9525" marB="0" anchor="ctr"/>
                </a:tc>
                <a:tc>
                  <a:txBody>
                    <a:bodyPr/>
                    <a:lstStyle/>
                    <a:p>
                      <a:pPr algn="l" fontAlgn="b"/>
                      <a:r>
                        <a:rPr lang="en-US" sz="1800" b="0" i="0" u="none" strike="noStrike">
                          <a:solidFill>
                            <a:srgbClr val="000000"/>
                          </a:solidFill>
                          <a:effectLst/>
                          <a:latin typeface="+mn-lt"/>
                        </a:rPr>
                        <a:t>            121,384 </a:t>
                      </a:r>
                    </a:p>
                  </a:txBody>
                  <a:tcPr marL="9525" marR="9525" marT="9525" marB="0" anchor="b"/>
                </a:tc>
                <a:tc>
                  <a:txBody>
                    <a:bodyPr/>
                    <a:lstStyle/>
                    <a:p>
                      <a:pPr algn="ctr" rtl="0" fontAlgn="b"/>
                      <a:r>
                        <a:rPr lang="en-US" sz="1800" b="0" i="0" u="none" strike="noStrike">
                          <a:solidFill>
                            <a:srgbClr val="000000"/>
                          </a:solidFill>
                          <a:effectLst/>
                          <a:latin typeface="+mn-lt"/>
                        </a:rPr>
                        <a:t>8.30%</a:t>
                      </a:r>
                    </a:p>
                  </a:txBody>
                  <a:tcPr marL="9525" marR="9525" marT="9525" marB="0" anchor="b"/>
                </a:tc>
                <a:extLst>
                  <a:ext uri="{0D108BD9-81ED-4DB2-BD59-A6C34878D82A}">
                    <a16:rowId xmlns:a16="http://schemas.microsoft.com/office/drawing/2014/main" val="2229873331"/>
                  </a:ext>
                </a:extLst>
              </a:tr>
              <a:tr h="200025">
                <a:tc>
                  <a:txBody>
                    <a:bodyPr/>
                    <a:lstStyle/>
                    <a:p>
                      <a:pPr algn="ctr" fontAlgn="ctr"/>
                      <a:r>
                        <a:rPr lang="en-US" b="0"/>
                        <a:t>A</a:t>
                      </a:r>
                    </a:p>
                  </a:txBody>
                  <a:tcPr marL="9525" marR="9525" marT="9525" marB="0" anchor="ctr"/>
                </a:tc>
                <a:tc>
                  <a:txBody>
                    <a:bodyPr/>
                    <a:lstStyle/>
                    <a:p>
                      <a:pPr lvl="1" algn="l" fontAlgn="ctr"/>
                      <a:r>
                        <a:rPr lang="en-US"/>
                        <a:t>Apartment</a:t>
                      </a:r>
                    </a:p>
                  </a:txBody>
                  <a:tcPr marL="9525" marR="9525" marT="9525" marB="0" anchor="ctr"/>
                </a:tc>
                <a:tc>
                  <a:txBody>
                    <a:bodyPr/>
                    <a:lstStyle/>
                    <a:p>
                      <a:pPr algn="l" fontAlgn="b"/>
                      <a:r>
                        <a:rPr lang="en-US" sz="1800" b="0" i="0" u="none" strike="noStrike">
                          <a:solidFill>
                            <a:srgbClr val="000000"/>
                          </a:solidFill>
                          <a:effectLst/>
                          <a:latin typeface="+mn-lt"/>
                        </a:rPr>
                        <a:t>                 3,222 </a:t>
                      </a:r>
                    </a:p>
                  </a:txBody>
                  <a:tcPr marL="9525" marR="9525" marT="9525" marB="0" anchor="b"/>
                </a:tc>
                <a:tc>
                  <a:txBody>
                    <a:bodyPr/>
                    <a:lstStyle/>
                    <a:p>
                      <a:pPr algn="ctr" rtl="0" fontAlgn="b"/>
                      <a:r>
                        <a:rPr lang="en-US" sz="1800" b="0" i="0" u="none" strike="noStrike">
                          <a:solidFill>
                            <a:srgbClr val="000000"/>
                          </a:solidFill>
                          <a:effectLst/>
                          <a:latin typeface="+mn-lt"/>
                        </a:rPr>
                        <a:t>0.22%</a:t>
                      </a:r>
                    </a:p>
                  </a:txBody>
                  <a:tcPr marL="9525" marR="9525" marT="9525" marB="0" anchor="b"/>
                </a:tc>
                <a:extLst>
                  <a:ext uri="{0D108BD9-81ED-4DB2-BD59-A6C34878D82A}">
                    <a16:rowId xmlns:a16="http://schemas.microsoft.com/office/drawing/2014/main" val="3350520378"/>
                  </a:ext>
                </a:extLst>
              </a:tr>
              <a:tr h="200025">
                <a:tc>
                  <a:txBody>
                    <a:bodyPr/>
                    <a:lstStyle/>
                    <a:p>
                      <a:pPr algn="ctr" fontAlgn="ctr"/>
                      <a:r>
                        <a:rPr lang="en-US" b="0"/>
                        <a:t>C</a:t>
                      </a:r>
                    </a:p>
                  </a:txBody>
                  <a:tcPr marL="9525" marR="9525" marT="9525" marB="0" anchor="ctr"/>
                </a:tc>
                <a:tc>
                  <a:txBody>
                    <a:bodyPr/>
                    <a:lstStyle/>
                    <a:p>
                      <a:pPr lvl="1" algn="l" fontAlgn="ctr"/>
                      <a:r>
                        <a:rPr lang="en-US" dirty="0"/>
                        <a:t>Commercial</a:t>
                      </a:r>
                    </a:p>
                  </a:txBody>
                  <a:tcPr marL="9525" marR="9525" marT="9525" marB="0" anchor="ctr"/>
                </a:tc>
                <a:tc>
                  <a:txBody>
                    <a:bodyPr/>
                    <a:lstStyle/>
                    <a:p>
                      <a:pPr algn="l" fontAlgn="b"/>
                      <a:r>
                        <a:rPr lang="en-US" sz="1800" b="0" i="0" u="none" strike="noStrike">
                          <a:solidFill>
                            <a:srgbClr val="000000"/>
                          </a:solidFill>
                          <a:effectLst/>
                          <a:latin typeface="+mn-lt"/>
                        </a:rPr>
                        <a:t>               65,784 </a:t>
                      </a:r>
                    </a:p>
                  </a:txBody>
                  <a:tcPr marL="9525" marR="9525" marT="9525" marB="0" anchor="b"/>
                </a:tc>
                <a:tc>
                  <a:txBody>
                    <a:bodyPr/>
                    <a:lstStyle/>
                    <a:p>
                      <a:pPr algn="ctr" rtl="0" fontAlgn="b"/>
                      <a:r>
                        <a:rPr lang="en-US" sz="1800" b="0" i="0" u="none" strike="noStrike">
                          <a:solidFill>
                            <a:srgbClr val="000000"/>
                          </a:solidFill>
                          <a:effectLst/>
                          <a:latin typeface="+mn-lt"/>
                        </a:rPr>
                        <a:t>4.50%</a:t>
                      </a:r>
                    </a:p>
                  </a:txBody>
                  <a:tcPr marL="9525" marR="9525" marT="9525" marB="0" anchor="b"/>
                </a:tc>
                <a:extLst>
                  <a:ext uri="{0D108BD9-81ED-4DB2-BD59-A6C34878D82A}">
                    <a16:rowId xmlns:a16="http://schemas.microsoft.com/office/drawing/2014/main" val="3425536230"/>
                  </a:ext>
                </a:extLst>
              </a:tr>
              <a:tr h="200025">
                <a:tc>
                  <a:txBody>
                    <a:bodyPr/>
                    <a:lstStyle/>
                    <a:p>
                      <a:pPr algn="ctr" fontAlgn="ctr"/>
                      <a:r>
                        <a:rPr lang="en-US" b="0"/>
                        <a:t>I</a:t>
                      </a:r>
                    </a:p>
                  </a:txBody>
                  <a:tcPr marL="9525" marR="9525" marT="9525" marB="0" anchor="ctr"/>
                </a:tc>
                <a:tc>
                  <a:txBody>
                    <a:bodyPr/>
                    <a:lstStyle/>
                    <a:p>
                      <a:pPr lvl="1" algn="l" fontAlgn="ctr"/>
                      <a:r>
                        <a:rPr lang="en-US" dirty="0"/>
                        <a:t>Industrial</a:t>
                      </a:r>
                    </a:p>
                  </a:txBody>
                  <a:tcPr marL="9525" marR="9525" marT="9525" marB="0" anchor="ctr"/>
                </a:tc>
                <a:tc>
                  <a:txBody>
                    <a:bodyPr/>
                    <a:lstStyle/>
                    <a:p>
                      <a:pPr algn="l" fontAlgn="b"/>
                      <a:r>
                        <a:rPr lang="en-US" sz="1800" b="0" i="0" u="none" strike="noStrike">
                          <a:solidFill>
                            <a:srgbClr val="000000"/>
                          </a:solidFill>
                          <a:effectLst/>
                          <a:latin typeface="+mn-lt"/>
                        </a:rPr>
                        <a:t>                 3,105 </a:t>
                      </a:r>
                    </a:p>
                  </a:txBody>
                  <a:tcPr marL="9525" marR="9525" marT="9525" marB="0" anchor="b"/>
                </a:tc>
                <a:tc>
                  <a:txBody>
                    <a:bodyPr/>
                    <a:lstStyle/>
                    <a:p>
                      <a:pPr algn="ctr" rtl="0" fontAlgn="b"/>
                      <a:r>
                        <a:rPr lang="en-US" sz="1800" b="0" i="0" u="none" strike="noStrike">
                          <a:solidFill>
                            <a:srgbClr val="000000"/>
                          </a:solidFill>
                          <a:effectLst/>
                          <a:latin typeface="+mn-lt"/>
                        </a:rPr>
                        <a:t>0.21%</a:t>
                      </a:r>
                    </a:p>
                  </a:txBody>
                  <a:tcPr marL="9525" marR="9525" marT="9525" marB="0" anchor="b"/>
                </a:tc>
                <a:extLst>
                  <a:ext uri="{0D108BD9-81ED-4DB2-BD59-A6C34878D82A}">
                    <a16:rowId xmlns:a16="http://schemas.microsoft.com/office/drawing/2014/main" val="3172011085"/>
                  </a:ext>
                </a:extLst>
              </a:tr>
              <a:tr h="312420">
                <a:tc>
                  <a:txBody>
                    <a:bodyPr/>
                    <a:lstStyle/>
                    <a:p>
                      <a:pPr algn="ctr" fontAlgn="ctr"/>
                      <a:r>
                        <a:rPr lang="en-US" b="0"/>
                        <a:t>X</a:t>
                      </a:r>
                    </a:p>
                  </a:txBody>
                  <a:tcPr marL="9525" marR="9525" marT="9525" marB="0" anchor="ctr"/>
                </a:tc>
                <a:tc>
                  <a:txBody>
                    <a:bodyPr/>
                    <a:lstStyle/>
                    <a:p>
                      <a:pPr lvl="1" algn="l" fontAlgn="ctr"/>
                      <a:r>
                        <a:rPr lang="en-US"/>
                        <a:t>Exempt</a:t>
                      </a:r>
                    </a:p>
                  </a:txBody>
                  <a:tcPr marL="9525" marR="9525" marT="9525" marB="0" anchor="ctr"/>
                </a:tc>
                <a:tc>
                  <a:txBody>
                    <a:bodyPr/>
                    <a:lstStyle/>
                    <a:p>
                      <a:pPr algn="l" fontAlgn="b"/>
                      <a:r>
                        <a:rPr lang="en-US" sz="1800" b="0" i="0" u="none" strike="noStrike">
                          <a:solidFill>
                            <a:srgbClr val="000000"/>
                          </a:solidFill>
                          <a:effectLst/>
                          <a:latin typeface="+mn-lt"/>
                        </a:rPr>
                        <a:t>               97,773 </a:t>
                      </a:r>
                    </a:p>
                  </a:txBody>
                  <a:tcPr marL="9525" marR="9525" marT="9525" marB="0" anchor="b"/>
                </a:tc>
                <a:tc>
                  <a:txBody>
                    <a:bodyPr/>
                    <a:lstStyle/>
                    <a:p>
                      <a:pPr algn="ctr" rtl="0" fontAlgn="b"/>
                      <a:r>
                        <a:rPr lang="en-US" sz="1800" b="0" i="0" u="none" strike="noStrike">
                          <a:solidFill>
                            <a:srgbClr val="000000"/>
                          </a:solidFill>
                          <a:effectLst/>
                          <a:latin typeface="+mn-lt"/>
                        </a:rPr>
                        <a:t>6.68%</a:t>
                      </a:r>
                    </a:p>
                  </a:txBody>
                  <a:tcPr marL="9525" marR="9525" marT="9525" marB="0" anchor="b"/>
                </a:tc>
                <a:extLst>
                  <a:ext uri="{0D108BD9-81ED-4DB2-BD59-A6C34878D82A}">
                    <a16:rowId xmlns:a16="http://schemas.microsoft.com/office/drawing/2014/main" val="1023420256"/>
                  </a:ext>
                </a:extLst>
              </a:tr>
              <a:tr h="200025">
                <a:tc>
                  <a:txBody>
                    <a:bodyPr/>
                    <a:lstStyle/>
                    <a:p>
                      <a:pPr algn="ctr" fontAlgn="ctr"/>
                      <a:r>
                        <a:rPr lang="en-US" b="0"/>
                        <a:t>U</a:t>
                      </a:r>
                    </a:p>
                  </a:txBody>
                  <a:tcPr marL="9525" marR="9525" marT="9525" marB="0" anchor="ctr"/>
                </a:tc>
                <a:tc>
                  <a:txBody>
                    <a:bodyPr/>
                    <a:lstStyle/>
                    <a:p>
                      <a:pPr lvl="1" algn="l" fontAlgn="ctr"/>
                      <a:r>
                        <a:rPr lang="en-US" dirty="0"/>
                        <a:t>Utility</a:t>
                      </a:r>
                    </a:p>
                  </a:txBody>
                  <a:tcPr marL="9525" marR="9525" marT="9525" marB="0" anchor="ctr"/>
                </a:tc>
                <a:tc>
                  <a:txBody>
                    <a:bodyPr/>
                    <a:lstStyle/>
                    <a:p>
                      <a:pPr algn="l" fontAlgn="b"/>
                      <a:r>
                        <a:rPr lang="en-US" sz="1800" b="0" i="0" u="none" strike="noStrike">
                          <a:solidFill>
                            <a:srgbClr val="000000"/>
                          </a:solidFill>
                          <a:effectLst/>
                          <a:latin typeface="+mn-lt"/>
                        </a:rPr>
                        <a:t>                     192 </a:t>
                      </a:r>
                    </a:p>
                  </a:txBody>
                  <a:tcPr marL="9525" marR="9525" marT="9525" marB="0" anchor="b"/>
                </a:tc>
                <a:tc>
                  <a:txBody>
                    <a:bodyPr/>
                    <a:lstStyle/>
                    <a:p>
                      <a:pPr algn="ctr" rtl="0" fontAlgn="b"/>
                      <a:r>
                        <a:rPr lang="en-US" sz="1800" b="0" i="0" u="none" strike="noStrike" dirty="0">
                          <a:solidFill>
                            <a:srgbClr val="000000"/>
                          </a:solidFill>
                          <a:effectLst/>
                          <a:latin typeface="+mn-lt"/>
                        </a:rPr>
                        <a:t>0.01%</a:t>
                      </a:r>
                    </a:p>
                  </a:txBody>
                  <a:tcPr marL="9525" marR="9525" marT="9525" marB="0" anchor="b"/>
                </a:tc>
                <a:extLst>
                  <a:ext uri="{0D108BD9-81ED-4DB2-BD59-A6C34878D82A}">
                    <a16:rowId xmlns:a16="http://schemas.microsoft.com/office/drawing/2014/main" val="4734957"/>
                  </a:ext>
                </a:extLst>
              </a:tr>
              <a:tr h="295275">
                <a:tc>
                  <a:txBody>
                    <a:bodyPr/>
                    <a:lstStyle/>
                    <a:p>
                      <a:pPr algn="ctr" fontAlgn="ctr"/>
                      <a:r>
                        <a:rPr lang="en-US" b="0" dirty="0"/>
                        <a:t>Other </a:t>
                      </a:r>
                    </a:p>
                  </a:txBody>
                  <a:tcPr marL="9525" marR="9525" marT="9525" marB="0" anchor="ctr"/>
                </a:tc>
                <a:tc>
                  <a:txBody>
                    <a:bodyPr/>
                    <a:lstStyle/>
                    <a:p>
                      <a:pPr lvl="1" algn="l" fontAlgn="ctr"/>
                      <a:r>
                        <a:rPr lang="en-US" dirty="0"/>
                        <a:t>Not classified</a:t>
                      </a:r>
                    </a:p>
                  </a:txBody>
                  <a:tcPr marL="9525" marR="9525" marT="9525" marB="0" anchor="ctr"/>
                </a:tc>
                <a:tc>
                  <a:txBody>
                    <a:bodyPr/>
                    <a:lstStyle/>
                    <a:p>
                      <a:pPr algn="l" fontAlgn="b"/>
                      <a:r>
                        <a:rPr lang="en-US" sz="1800" b="0" i="0" u="none" strike="noStrike">
                          <a:solidFill>
                            <a:srgbClr val="000000"/>
                          </a:solidFill>
                          <a:effectLst/>
                          <a:latin typeface="+mn-lt"/>
                        </a:rPr>
                        <a:t>                 6,837 </a:t>
                      </a:r>
                    </a:p>
                  </a:txBody>
                  <a:tcPr marL="9525" marR="9525" marT="9525" marB="0" anchor="b"/>
                </a:tc>
                <a:tc>
                  <a:txBody>
                    <a:bodyPr/>
                    <a:lstStyle/>
                    <a:p>
                      <a:pPr algn="ctr" rtl="0" fontAlgn="b"/>
                      <a:r>
                        <a:rPr lang="en-US" sz="1800" b="0" i="0" u="none" strike="noStrike">
                          <a:solidFill>
                            <a:srgbClr val="000000"/>
                          </a:solidFill>
                          <a:effectLst/>
                          <a:latin typeface="+mn-lt"/>
                        </a:rPr>
                        <a:t>0.47%</a:t>
                      </a:r>
                    </a:p>
                  </a:txBody>
                  <a:tcPr marL="9525" marR="9525" marT="9525" marB="0" anchor="b"/>
                </a:tc>
                <a:extLst>
                  <a:ext uri="{0D108BD9-81ED-4DB2-BD59-A6C34878D82A}">
                    <a16:rowId xmlns:a16="http://schemas.microsoft.com/office/drawing/2014/main" val="183634323"/>
                  </a:ext>
                </a:extLst>
              </a:tr>
              <a:tr h="190500">
                <a:tc>
                  <a:txBody>
                    <a:bodyPr/>
                    <a:lstStyle/>
                    <a:p>
                      <a:pPr algn="l" fontAlgn="b"/>
                      <a:endParaRPr lang="en-US"/>
                    </a:p>
                  </a:txBody>
                  <a:tcPr marL="9525" marR="9525" marT="9525" marB="0" anchor="b"/>
                </a:tc>
                <a:tc>
                  <a:txBody>
                    <a:bodyPr/>
                    <a:lstStyle/>
                    <a:p>
                      <a:pPr algn="l" fontAlgn="b"/>
                      <a:endParaRPr lang="en-US"/>
                    </a:p>
                  </a:txBody>
                  <a:tcPr marL="9525" marR="9525" marT="9525" marB="0" anchor="b"/>
                </a:tc>
                <a:tc>
                  <a:txBody>
                    <a:bodyPr/>
                    <a:lstStyle/>
                    <a:p>
                      <a:pPr algn="r" rtl="0" fontAlgn="b"/>
                      <a:r>
                        <a:rPr lang="en-US" sz="1800" b="0" i="0" u="none" strike="noStrike" dirty="0" smtClean="0">
                          <a:solidFill>
                            <a:srgbClr val="000000"/>
                          </a:solidFill>
                          <a:effectLst/>
                          <a:latin typeface="+mn-lt"/>
                        </a:rPr>
                        <a:t>1,462,767</a:t>
                      </a:r>
                      <a:endParaRPr lang="en-US" sz="1800" b="0" i="0" u="none" strike="noStrike" dirty="0">
                        <a:solidFill>
                          <a:srgbClr val="000000"/>
                        </a:solidFill>
                        <a:effectLst/>
                        <a:latin typeface="+mn-lt"/>
                      </a:endParaRPr>
                    </a:p>
                  </a:txBody>
                  <a:tcPr marL="9525" marR="9525" marT="9525" marB="0" anchor="b"/>
                </a:tc>
                <a:tc>
                  <a:txBody>
                    <a:bodyPr/>
                    <a:lstStyle/>
                    <a:p>
                      <a:pPr algn="ctr" rtl="0" fontAlgn="b"/>
                      <a:r>
                        <a:rPr lang="en-US" sz="1800" b="0" i="0" u="none" strike="noStrike" dirty="0">
                          <a:solidFill>
                            <a:srgbClr val="000000"/>
                          </a:solidFill>
                          <a:effectLst/>
                          <a:latin typeface="+mn-lt"/>
                        </a:rPr>
                        <a:t>100.00%</a:t>
                      </a:r>
                    </a:p>
                  </a:txBody>
                  <a:tcPr marL="9525" marR="9525" marT="9525" marB="0" anchor="b"/>
                </a:tc>
                <a:extLst>
                  <a:ext uri="{0D108BD9-81ED-4DB2-BD59-A6C34878D82A}">
                    <a16:rowId xmlns:a16="http://schemas.microsoft.com/office/drawing/2014/main" val="1416929320"/>
                  </a:ext>
                </a:extLst>
              </a:tr>
              <a:tr h="190500">
                <a:tc>
                  <a:txBody>
                    <a:bodyPr/>
                    <a:lstStyle/>
                    <a:p>
                      <a:pPr algn="l" fontAlgn="b"/>
                      <a:endParaRPr lang="en-US"/>
                    </a:p>
                  </a:txBody>
                  <a:tcPr marL="9525" marR="9525" marT="9525" marB="0" anchor="b"/>
                </a:tc>
                <a:tc>
                  <a:txBody>
                    <a:bodyPr/>
                    <a:lstStyle/>
                    <a:p>
                      <a:pPr algn="l" fontAlgn="b"/>
                      <a:endParaRPr lang="en-US"/>
                    </a:p>
                  </a:txBody>
                  <a:tcPr marL="9525" marR="9525" marT="9525" marB="0" anchor="b"/>
                </a:tc>
                <a:tc>
                  <a:txBody>
                    <a:bodyPr/>
                    <a:lstStyle/>
                    <a:p>
                      <a:pPr algn="r" rtl="0" fontAlgn="b"/>
                      <a:endParaRPr lang="en-US" sz="1800" b="0" i="0" u="none" strike="noStrike" dirty="0">
                        <a:solidFill>
                          <a:srgbClr val="000000"/>
                        </a:solidFill>
                        <a:effectLst/>
                        <a:latin typeface="+mn-lt"/>
                      </a:endParaRPr>
                    </a:p>
                  </a:txBody>
                  <a:tcPr marL="9525" marR="9525" marT="9525" marB="0" anchor="b"/>
                </a:tc>
                <a:tc>
                  <a:txBody>
                    <a:bodyPr/>
                    <a:lstStyle/>
                    <a:p>
                      <a:pPr algn="ctr" rtl="0" fontAlgn="b"/>
                      <a:endParaRPr lang="en-US" sz="18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762758051"/>
                  </a:ext>
                </a:extLst>
              </a:tr>
              <a:tr h="190500">
                <a:tc>
                  <a:txBody>
                    <a:bodyPr/>
                    <a:lstStyle/>
                    <a:p>
                      <a:pPr algn="l" fontAlgn="b"/>
                      <a:endParaRPr lang="en-US"/>
                    </a:p>
                  </a:txBody>
                  <a:tcPr marL="9525" marR="9525" marT="9525" marB="0" anchor="b"/>
                </a:tc>
                <a:tc>
                  <a:txBody>
                    <a:bodyPr/>
                    <a:lstStyle/>
                    <a:p>
                      <a:pPr algn="l" fontAlgn="b"/>
                      <a:r>
                        <a:rPr lang="en-US" b="1" dirty="0" smtClean="0"/>
                        <a:t>Property Parcels</a:t>
                      </a:r>
                      <a:r>
                        <a:rPr lang="en-US" b="1" baseline="0" dirty="0" smtClean="0"/>
                        <a:t> intersecting 100-YR floodplain</a:t>
                      </a:r>
                      <a:endParaRPr lang="en-US" b="1" dirty="0"/>
                    </a:p>
                  </a:txBody>
                  <a:tcPr marL="9525" marR="9525" marT="9525" marB="0" anchor="b"/>
                </a:tc>
                <a:tc>
                  <a:txBody>
                    <a:bodyPr/>
                    <a:lstStyle/>
                    <a:p>
                      <a:pPr algn="r" rtl="0" fontAlgn="b"/>
                      <a:r>
                        <a:rPr lang="en-US" b="1" baseline="0" dirty="0" smtClean="0"/>
                        <a:t>447,831</a:t>
                      </a:r>
                      <a:endParaRPr lang="en-US" sz="1800" b="0" i="0" u="none" strike="noStrike" dirty="0">
                        <a:solidFill>
                          <a:srgbClr val="000000"/>
                        </a:solidFill>
                        <a:effectLst/>
                        <a:latin typeface="+mn-lt"/>
                      </a:endParaRPr>
                    </a:p>
                  </a:txBody>
                  <a:tcPr marL="9525" marR="9525" marT="9525" marB="0" anchor="b"/>
                </a:tc>
                <a:tc>
                  <a:txBody>
                    <a:bodyPr/>
                    <a:lstStyle/>
                    <a:p>
                      <a:pPr algn="ctr" rtl="0" fontAlgn="b"/>
                      <a:r>
                        <a:rPr lang="en-US" sz="1800" b="1" i="0" u="none" strike="noStrike" dirty="0" smtClean="0">
                          <a:solidFill>
                            <a:srgbClr val="000000"/>
                          </a:solidFill>
                          <a:effectLst/>
                          <a:latin typeface="+mn-lt"/>
                        </a:rPr>
                        <a:t>31%</a:t>
                      </a:r>
                      <a:endParaRPr lang="en-US" sz="1800" b="1"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460118246"/>
                  </a:ext>
                </a:extLst>
              </a:tr>
            </a:tbl>
          </a:graphicData>
        </a:graphic>
      </p:graphicFrame>
      <p:sp>
        <p:nvSpPr>
          <p:cNvPr id="15" name="TextBox 14"/>
          <p:cNvSpPr txBox="1"/>
          <p:nvPr/>
        </p:nvSpPr>
        <p:spPr>
          <a:xfrm>
            <a:off x="838200" y="5874804"/>
            <a:ext cx="7696200" cy="877163"/>
          </a:xfrm>
          <a:prstGeom prst="rect">
            <a:avLst/>
          </a:prstGeom>
          <a:noFill/>
        </p:spPr>
        <p:txBody>
          <a:bodyPr wrap="square" rtlCol="0">
            <a:spAutoFit/>
          </a:bodyPr>
          <a:lstStyle/>
          <a:p>
            <a:r>
              <a:rPr lang="en-US" sz="1700" i="1" dirty="0" smtClean="0"/>
              <a:t>Assessment records are important for </a:t>
            </a:r>
            <a:r>
              <a:rPr lang="en-US" sz="1700" b="1" i="1" dirty="0" smtClean="0"/>
              <a:t>building inventories </a:t>
            </a:r>
            <a:r>
              <a:rPr lang="en-US" sz="1700" i="1" dirty="0" smtClean="0"/>
              <a:t>and are used to estimate the total building exposure ($) and building loss ($) for multi-hazards.  Often building inventories and corresponding loss estimates are organized by </a:t>
            </a:r>
            <a:r>
              <a:rPr lang="en-US" sz="1700" b="1" i="1" dirty="0" smtClean="0"/>
              <a:t>property class</a:t>
            </a:r>
            <a:r>
              <a:rPr lang="en-US" sz="1700" i="1" dirty="0" smtClean="0"/>
              <a:t>.   </a:t>
            </a:r>
            <a:endParaRPr lang="en-US" sz="1700" i="1" dirty="0"/>
          </a:p>
        </p:txBody>
      </p:sp>
    </p:spTree>
    <p:extLst>
      <p:ext uri="{BB962C8B-B14F-4D97-AF65-F5344CB8AC3E}">
        <p14:creationId xmlns:p14="http://schemas.microsoft.com/office/powerpoint/2010/main" val="24242635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Parcels in 100-YR Floodplain</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8" name="Chart 7"/>
          <p:cNvGraphicFramePr>
            <a:graphicFrameLocks/>
          </p:cNvGraphicFramePr>
          <p:nvPr>
            <p:extLst>
              <p:ext uri="{D42A27DB-BD31-4B8C-83A1-F6EECF244321}">
                <p14:modId xmlns:p14="http://schemas.microsoft.com/office/powerpoint/2010/main" val="52701755"/>
              </p:ext>
            </p:extLst>
          </p:nvPr>
        </p:nvGraphicFramePr>
        <p:xfrm>
          <a:off x="3124200" y="1247609"/>
          <a:ext cx="5791200" cy="3629190"/>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p:cNvSpPr/>
          <p:nvPr/>
        </p:nvSpPr>
        <p:spPr>
          <a:xfrm>
            <a:off x="343592" y="5486400"/>
            <a:ext cx="2133600" cy="923330"/>
          </a:xfrm>
          <a:prstGeom prst="rect">
            <a:avLst/>
          </a:prstGeom>
        </p:spPr>
        <p:txBody>
          <a:bodyPr wrap="square">
            <a:spAutoFit/>
          </a:bodyPr>
          <a:lstStyle/>
          <a:p>
            <a:pPr algn="ctr"/>
            <a:r>
              <a:rPr lang="en-US" b="1" dirty="0" smtClean="0">
                <a:solidFill>
                  <a:schemeClr val="tx2">
                    <a:lumMod val="40000"/>
                    <a:lumOff val="60000"/>
                  </a:schemeClr>
                </a:solidFill>
              </a:rPr>
              <a:t>Computed from statewide </a:t>
            </a:r>
            <a:r>
              <a:rPr lang="en-US" b="1" dirty="0">
                <a:solidFill>
                  <a:schemeClr val="tx2">
                    <a:lumMod val="40000"/>
                    <a:lumOff val="60000"/>
                  </a:schemeClr>
                </a:solidFill>
              </a:rPr>
              <a:t>parcel file 95% </a:t>
            </a:r>
            <a:r>
              <a:rPr lang="en-US" b="1" dirty="0" smtClean="0">
                <a:solidFill>
                  <a:schemeClr val="tx2">
                    <a:lumMod val="40000"/>
                    <a:lumOff val="60000"/>
                  </a:schemeClr>
                </a:solidFill>
              </a:rPr>
              <a:t>complete</a:t>
            </a:r>
            <a:endParaRPr lang="en-US" dirty="0">
              <a:solidFill>
                <a:schemeClr val="tx2">
                  <a:lumMod val="40000"/>
                  <a:lumOff val="60000"/>
                </a:schemeClr>
              </a:solidFill>
            </a:endParaRPr>
          </a:p>
        </p:txBody>
      </p:sp>
      <p:sp>
        <p:nvSpPr>
          <p:cNvPr id="5" name="TextBox 4"/>
          <p:cNvSpPr txBox="1"/>
          <p:nvPr/>
        </p:nvSpPr>
        <p:spPr>
          <a:xfrm>
            <a:off x="2827712" y="5296595"/>
            <a:ext cx="3124200" cy="1200329"/>
          </a:xfrm>
          <a:prstGeom prst="rect">
            <a:avLst/>
          </a:prstGeom>
          <a:noFill/>
        </p:spPr>
        <p:txBody>
          <a:bodyPr wrap="square" rtlCol="0">
            <a:spAutoFit/>
          </a:bodyPr>
          <a:lstStyle/>
          <a:p>
            <a:pPr algn="ctr"/>
            <a:r>
              <a:rPr lang="en-US" i="1" dirty="0" smtClean="0">
                <a:solidFill>
                  <a:schemeClr val="tx2">
                    <a:lumMod val="50000"/>
                  </a:schemeClr>
                </a:solidFill>
              </a:rPr>
              <a:t>An estimated </a:t>
            </a:r>
            <a:r>
              <a:rPr lang="en-US" b="1" i="1" dirty="0" smtClean="0">
                <a:solidFill>
                  <a:schemeClr val="tx2">
                    <a:lumMod val="50000"/>
                  </a:schemeClr>
                </a:solidFill>
              </a:rPr>
              <a:t>450,000 property parcels </a:t>
            </a:r>
            <a:r>
              <a:rPr lang="en-US" i="1" dirty="0" smtClean="0">
                <a:solidFill>
                  <a:schemeClr val="tx2">
                    <a:lumMod val="50000"/>
                  </a:schemeClr>
                </a:solidFill>
              </a:rPr>
              <a:t>or 31% of total 1.46 million statewide parcels intersect the 100-YR floodplain</a:t>
            </a:r>
          </a:p>
        </p:txBody>
      </p:sp>
      <p:graphicFrame>
        <p:nvGraphicFramePr>
          <p:cNvPr id="6" name="Table 5"/>
          <p:cNvGraphicFramePr>
            <a:graphicFrameLocks noGrp="1"/>
          </p:cNvGraphicFramePr>
          <p:nvPr>
            <p:extLst>
              <p:ext uri="{D42A27DB-BD31-4B8C-83A1-F6EECF244321}">
                <p14:modId xmlns:p14="http://schemas.microsoft.com/office/powerpoint/2010/main" val="2855379235"/>
              </p:ext>
            </p:extLst>
          </p:nvPr>
        </p:nvGraphicFramePr>
        <p:xfrm>
          <a:off x="306184" y="1224384"/>
          <a:ext cx="2665615" cy="3652415"/>
        </p:xfrm>
        <a:graphic>
          <a:graphicData uri="http://schemas.openxmlformats.org/drawingml/2006/table">
            <a:tbl>
              <a:tblPr firstRow="1" bandRow="1">
                <a:tableStyleId>{5C22544A-7EE6-4342-B048-85BDC9FD1C3A}</a:tableStyleId>
              </a:tblPr>
              <a:tblGrid>
                <a:gridCol w="1446416">
                  <a:extLst>
                    <a:ext uri="{9D8B030D-6E8A-4147-A177-3AD203B41FA5}">
                      <a16:colId xmlns:a16="http://schemas.microsoft.com/office/drawing/2014/main" val="4219836428"/>
                    </a:ext>
                  </a:extLst>
                </a:gridCol>
                <a:gridCol w="762000">
                  <a:extLst>
                    <a:ext uri="{9D8B030D-6E8A-4147-A177-3AD203B41FA5}">
                      <a16:colId xmlns:a16="http://schemas.microsoft.com/office/drawing/2014/main" val="3430158992"/>
                    </a:ext>
                  </a:extLst>
                </a:gridCol>
                <a:gridCol w="457199">
                  <a:extLst>
                    <a:ext uri="{9D8B030D-6E8A-4147-A177-3AD203B41FA5}">
                      <a16:colId xmlns:a16="http://schemas.microsoft.com/office/drawing/2014/main" val="3323824609"/>
                    </a:ext>
                  </a:extLst>
                </a:gridCol>
              </a:tblGrid>
              <a:tr h="703784">
                <a:tc>
                  <a:txBody>
                    <a:bodyPr/>
                    <a:lstStyle/>
                    <a:p>
                      <a:pPr algn="ctr"/>
                      <a:r>
                        <a:rPr lang="en-US" dirty="0" smtClean="0"/>
                        <a:t>Property</a:t>
                      </a:r>
                      <a:r>
                        <a:rPr lang="en-US" baseline="0" dirty="0" smtClean="0"/>
                        <a:t> Class</a:t>
                      </a:r>
                      <a:endParaRPr lang="en-US" dirty="0"/>
                    </a:p>
                  </a:txBody>
                  <a:tcPr/>
                </a:tc>
                <a:tc>
                  <a:txBody>
                    <a:bodyPr/>
                    <a:lstStyle/>
                    <a:p>
                      <a:pPr algn="ctr"/>
                      <a:r>
                        <a:rPr lang="en-US" dirty="0" smtClean="0"/>
                        <a:t>Count</a:t>
                      </a:r>
                      <a:endParaRPr lang="en-US" dirty="0"/>
                    </a:p>
                  </a:txBody>
                  <a:tcPr/>
                </a:tc>
                <a:tc>
                  <a:txBody>
                    <a:bodyPr/>
                    <a:lstStyle/>
                    <a:p>
                      <a:pPr algn="ctr"/>
                      <a:r>
                        <a:rPr lang="en-US" dirty="0" smtClean="0"/>
                        <a:t>%</a:t>
                      </a:r>
                      <a:endParaRPr lang="en-US" dirty="0"/>
                    </a:p>
                  </a:txBody>
                  <a:tcPr/>
                </a:tc>
                <a:extLst>
                  <a:ext uri="{0D108BD9-81ED-4DB2-BD59-A6C34878D82A}">
                    <a16:rowId xmlns:a16="http://schemas.microsoft.com/office/drawing/2014/main" val="3631870714"/>
                  </a:ext>
                </a:extLst>
              </a:tr>
              <a:tr h="451874">
                <a:tc>
                  <a:txBody>
                    <a:bodyPr/>
                    <a:lstStyle/>
                    <a:p>
                      <a:pPr algn="ctr" fontAlgn="b">
                        <a:lnSpc>
                          <a:spcPts val="1680"/>
                        </a:lnSpc>
                      </a:pPr>
                      <a:r>
                        <a:rPr lang="en-US" sz="1400" u="none" strike="noStrike" dirty="0">
                          <a:effectLst/>
                        </a:rPr>
                        <a:t>Residential</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                                           320,892 </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72%</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78161313"/>
                  </a:ext>
                </a:extLst>
              </a:tr>
              <a:tr h="451874">
                <a:tc>
                  <a:txBody>
                    <a:bodyPr/>
                    <a:lstStyle/>
                    <a:p>
                      <a:pPr algn="ctr" fontAlgn="b">
                        <a:lnSpc>
                          <a:spcPts val="1680"/>
                        </a:lnSpc>
                      </a:pPr>
                      <a:r>
                        <a:rPr lang="en-US" sz="1400" u="none" strike="noStrike" dirty="0">
                          <a:effectLst/>
                        </a:rPr>
                        <a:t>Farm</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                                             50,988 </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11%</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75250666"/>
                  </a:ext>
                </a:extLst>
              </a:tr>
              <a:tr h="451874">
                <a:tc>
                  <a:txBody>
                    <a:bodyPr/>
                    <a:lstStyle/>
                    <a:p>
                      <a:pPr algn="ctr" fontAlgn="b">
                        <a:lnSpc>
                          <a:spcPts val="1680"/>
                        </a:lnSpc>
                      </a:pPr>
                      <a:r>
                        <a:rPr lang="en-US" sz="1400" u="none" strike="noStrike" dirty="0">
                          <a:effectLst/>
                        </a:rPr>
                        <a:t>Exempt</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                                             35,610 </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8%</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93365126"/>
                  </a:ext>
                </a:extLst>
              </a:tr>
              <a:tr h="451874">
                <a:tc>
                  <a:txBody>
                    <a:bodyPr/>
                    <a:lstStyle/>
                    <a:p>
                      <a:pPr algn="ctr" fontAlgn="b">
                        <a:lnSpc>
                          <a:spcPts val="1680"/>
                        </a:lnSpc>
                      </a:pPr>
                      <a:r>
                        <a:rPr lang="en-US" sz="1400" u="none" strike="noStrike" dirty="0">
                          <a:effectLst/>
                        </a:rPr>
                        <a:t>Commercial</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                                             32,665 </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7%</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79981986"/>
                  </a:ext>
                </a:extLst>
              </a:tr>
              <a:tr h="451874">
                <a:tc>
                  <a:txBody>
                    <a:bodyPr/>
                    <a:lstStyle/>
                    <a:p>
                      <a:pPr algn="ctr" fontAlgn="b">
                        <a:lnSpc>
                          <a:spcPts val="1680"/>
                        </a:lnSpc>
                      </a:pPr>
                      <a:r>
                        <a:rPr lang="en-US" sz="1400" u="none" strike="noStrike" dirty="0">
                          <a:effectLst/>
                        </a:rPr>
                        <a:t>Apartment, Industrial, Utility</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                                               7,676 </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2%</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6015156"/>
                  </a:ext>
                </a:extLst>
              </a:tr>
              <a:tr h="689261">
                <a:tc>
                  <a:txBody>
                    <a:bodyPr/>
                    <a:lstStyle/>
                    <a:p>
                      <a:pPr algn="ctr" fontAlgn="b">
                        <a:lnSpc>
                          <a:spcPts val="1680"/>
                        </a:lnSpc>
                      </a:pPr>
                      <a:r>
                        <a:rPr lang="en-US" sz="1400" u="none" strike="noStrike" dirty="0">
                          <a:effectLst/>
                        </a:rPr>
                        <a:t> </a:t>
                      </a:r>
                      <a:r>
                        <a:rPr lang="en-US" sz="1400" i="1" u="none" strike="noStrike" dirty="0" smtClean="0">
                          <a:effectLst/>
                        </a:rPr>
                        <a:t>total (31% of all 1.46</a:t>
                      </a:r>
                      <a:r>
                        <a:rPr lang="en-US" sz="1400" i="1" u="none" strike="noStrike" baseline="0" dirty="0" smtClean="0">
                          <a:effectLst/>
                        </a:rPr>
                        <a:t> million parcels)</a:t>
                      </a:r>
                      <a:endParaRPr lang="en-US" sz="1400" b="0" i="1"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                                           447,831 </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100%</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00200194"/>
                  </a:ext>
                </a:extLst>
              </a:tr>
            </a:tbl>
          </a:graphicData>
        </a:graphic>
      </p:graphicFrame>
      <p:sp>
        <p:nvSpPr>
          <p:cNvPr id="9" name="TextBox 8"/>
          <p:cNvSpPr txBox="1"/>
          <p:nvPr/>
        </p:nvSpPr>
        <p:spPr>
          <a:xfrm>
            <a:off x="6324600" y="5296596"/>
            <a:ext cx="2239587" cy="1200329"/>
          </a:xfrm>
          <a:prstGeom prst="rect">
            <a:avLst/>
          </a:prstGeom>
          <a:noFill/>
        </p:spPr>
        <p:txBody>
          <a:bodyPr wrap="square" rtlCol="0">
            <a:spAutoFit/>
          </a:bodyPr>
          <a:lstStyle/>
          <a:p>
            <a:pPr algn="ctr"/>
            <a:r>
              <a:rPr lang="en-US" i="1" dirty="0" smtClean="0">
                <a:solidFill>
                  <a:schemeClr val="accent6">
                    <a:lumMod val="50000"/>
                  </a:schemeClr>
                </a:solidFill>
              </a:rPr>
              <a:t>A more detailed site-specific building analysis is needed statewide</a:t>
            </a:r>
            <a:endParaRPr lang="en-US" i="1" dirty="0">
              <a:solidFill>
                <a:schemeClr val="accent6">
                  <a:lumMod val="50000"/>
                </a:schemeClr>
              </a:solidFill>
            </a:endParaRPr>
          </a:p>
        </p:txBody>
      </p:sp>
    </p:spTree>
    <p:extLst>
      <p:ext uri="{BB962C8B-B14F-4D97-AF65-F5344CB8AC3E}">
        <p14:creationId xmlns:p14="http://schemas.microsoft.com/office/powerpoint/2010/main" val="6214805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Parcels in 100-YR Floodplain</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4" name="Chart 3"/>
          <p:cNvGraphicFramePr>
            <a:graphicFrameLocks/>
          </p:cNvGraphicFramePr>
          <p:nvPr>
            <p:extLst>
              <p:ext uri="{D42A27DB-BD31-4B8C-83A1-F6EECF244321}">
                <p14:modId xmlns:p14="http://schemas.microsoft.com/office/powerpoint/2010/main" val="3091758745"/>
              </p:ext>
            </p:extLst>
          </p:nvPr>
        </p:nvGraphicFramePr>
        <p:xfrm>
          <a:off x="715437" y="1219200"/>
          <a:ext cx="7529311" cy="5410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658009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WV Tax Map Products</a:t>
            </a:r>
            <a:endParaRPr lang="en-US" dirty="0">
              <a:solidFill>
                <a:schemeClr val="bg1"/>
              </a:solidFill>
              <a:latin typeface="Arial" panose="020B0604020202020204" pitchFamily="34" charset="0"/>
              <a:cs typeface="Arial" panose="020B0604020202020204" pitchFamily="34" charset="0"/>
            </a:endParaRPr>
          </a:p>
        </p:txBody>
      </p:sp>
      <p:sp>
        <p:nvSpPr>
          <p:cNvPr id="6" name="TextBox 5"/>
          <p:cNvSpPr txBox="1"/>
          <p:nvPr/>
        </p:nvSpPr>
        <p:spPr>
          <a:xfrm>
            <a:off x="775309" y="6239924"/>
            <a:ext cx="7798775" cy="461665"/>
          </a:xfrm>
          <a:prstGeom prst="rect">
            <a:avLst/>
          </a:prstGeom>
          <a:noFill/>
        </p:spPr>
        <p:txBody>
          <a:bodyPr wrap="square" rtlCol="0">
            <a:spAutoFit/>
          </a:bodyPr>
          <a:lstStyle/>
          <a:p>
            <a:r>
              <a:rPr lang="en-US" sz="1200" i="1" dirty="0" smtClean="0"/>
              <a:t>*     All </a:t>
            </a:r>
            <a:r>
              <a:rPr lang="en-US" sz="1200" i="1" dirty="0"/>
              <a:t>paper tax maps are scanned to a digital image-file format by the Tax Department for statewide </a:t>
            </a:r>
            <a:r>
              <a:rPr lang="en-US" sz="1200" i="1" dirty="0" smtClean="0"/>
              <a:t>coverage</a:t>
            </a:r>
          </a:p>
          <a:p>
            <a:r>
              <a:rPr lang="en-US" sz="1200" i="1" dirty="0" smtClean="0"/>
              <a:t>**   Varying source years when created	</a:t>
            </a:r>
            <a:endParaRPr lang="en-US" sz="1200" i="1" dirty="0"/>
          </a:p>
        </p:txBody>
      </p:sp>
      <p:graphicFrame>
        <p:nvGraphicFramePr>
          <p:cNvPr id="4" name="Table 3"/>
          <p:cNvGraphicFramePr>
            <a:graphicFrameLocks noGrp="1"/>
          </p:cNvGraphicFramePr>
          <p:nvPr>
            <p:extLst/>
          </p:nvPr>
        </p:nvGraphicFramePr>
        <p:xfrm>
          <a:off x="261257" y="816436"/>
          <a:ext cx="8654143" cy="5255803"/>
        </p:xfrm>
        <a:graphic>
          <a:graphicData uri="http://schemas.openxmlformats.org/drawingml/2006/table">
            <a:tbl>
              <a:tblPr firstRow="1" bandRow="1">
                <a:tableStyleId>{7DF18680-E054-41AD-8BC1-D1AEF772440D}</a:tableStyleId>
              </a:tblPr>
              <a:tblGrid>
                <a:gridCol w="1389656">
                  <a:extLst>
                    <a:ext uri="{9D8B030D-6E8A-4147-A177-3AD203B41FA5}">
                      <a16:colId xmlns:a16="http://schemas.microsoft.com/office/drawing/2014/main" val="833497377"/>
                    </a:ext>
                  </a:extLst>
                </a:gridCol>
                <a:gridCol w="2005431">
                  <a:extLst>
                    <a:ext uri="{9D8B030D-6E8A-4147-A177-3AD203B41FA5}">
                      <a16:colId xmlns:a16="http://schemas.microsoft.com/office/drawing/2014/main" val="3401773210"/>
                    </a:ext>
                  </a:extLst>
                </a:gridCol>
                <a:gridCol w="2635058">
                  <a:extLst>
                    <a:ext uri="{9D8B030D-6E8A-4147-A177-3AD203B41FA5}">
                      <a16:colId xmlns:a16="http://schemas.microsoft.com/office/drawing/2014/main" val="2352500114"/>
                    </a:ext>
                  </a:extLst>
                </a:gridCol>
                <a:gridCol w="2623998">
                  <a:extLst>
                    <a:ext uri="{9D8B030D-6E8A-4147-A177-3AD203B41FA5}">
                      <a16:colId xmlns:a16="http://schemas.microsoft.com/office/drawing/2014/main" val="3059001856"/>
                    </a:ext>
                  </a:extLst>
                </a:gridCol>
              </a:tblGrid>
              <a:tr h="648243">
                <a:tc>
                  <a:txBody>
                    <a:bodyPr/>
                    <a:lstStyle/>
                    <a:p>
                      <a:endParaRPr lang="en-US" dirty="0"/>
                    </a:p>
                  </a:txBody>
                  <a:tcPr/>
                </a:tc>
                <a:tc>
                  <a:txBody>
                    <a:bodyPr/>
                    <a:lstStyle/>
                    <a:p>
                      <a:pPr algn="ctr"/>
                      <a:r>
                        <a:rPr lang="en-US" sz="1600" dirty="0" smtClean="0"/>
                        <a:t>Individual Finished Tax Maps</a:t>
                      </a:r>
                      <a:endParaRPr lang="en-US" sz="1600" dirty="0"/>
                    </a:p>
                  </a:txBody>
                  <a:tcPr/>
                </a:tc>
                <a:tc>
                  <a:txBody>
                    <a:bodyPr/>
                    <a:lstStyle/>
                    <a:p>
                      <a:pPr algn="ctr"/>
                      <a:r>
                        <a:rPr lang="en-US" sz="1600" dirty="0" smtClean="0"/>
                        <a:t>Web</a:t>
                      </a:r>
                    </a:p>
                    <a:p>
                      <a:pPr algn="ctr"/>
                      <a:r>
                        <a:rPr lang="en-US" sz="1600" dirty="0" smtClean="0"/>
                        <a:t>Finished Tax Maps</a:t>
                      </a:r>
                      <a:endParaRPr lang="en-US" sz="1600" dirty="0"/>
                    </a:p>
                  </a:txBody>
                  <a:tcPr/>
                </a:tc>
                <a:tc>
                  <a:txBody>
                    <a:bodyPr/>
                    <a:lstStyle/>
                    <a:p>
                      <a:pPr algn="ctr"/>
                      <a:r>
                        <a:rPr lang="en-US" sz="1600" dirty="0" smtClean="0"/>
                        <a:t>Digital</a:t>
                      </a:r>
                      <a:r>
                        <a:rPr lang="en-US" sz="1600" baseline="0" dirty="0" smtClean="0"/>
                        <a:t> Parcel File</a:t>
                      </a:r>
                    </a:p>
                    <a:p>
                      <a:pPr algn="ctr"/>
                      <a:r>
                        <a:rPr lang="en-US" sz="1200" baseline="0" dirty="0" smtClean="0"/>
                        <a:t>(subset of Digital Tax Map)</a:t>
                      </a:r>
                      <a:endParaRPr lang="en-US" sz="1200" dirty="0"/>
                    </a:p>
                  </a:txBody>
                  <a:tcPr/>
                </a:tc>
                <a:extLst>
                  <a:ext uri="{0D108BD9-81ED-4DB2-BD59-A6C34878D82A}">
                    <a16:rowId xmlns:a16="http://schemas.microsoft.com/office/drawing/2014/main" val="3481926348"/>
                  </a:ext>
                </a:extLst>
              </a:tr>
              <a:tr h="370840">
                <a:tc>
                  <a:txBody>
                    <a:bodyPr/>
                    <a:lstStyle/>
                    <a:p>
                      <a:r>
                        <a:rPr lang="en-US" sz="1300" dirty="0" smtClean="0"/>
                        <a:t>Map Content</a:t>
                      </a:r>
                      <a:endParaRPr lang="en-US" sz="1300" dirty="0"/>
                    </a:p>
                  </a:txBody>
                  <a:tcPr/>
                </a:tc>
                <a:tc>
                  <a:txBody>
                    <a:bodyPr/>
                    <a:lstStyle/>
                    <a:p>
                      <a:r>
                        <a:rPr lang="en-US" sz="1300" baseline="0" dirty="0" smtClean="0"/>
                        <a:t>Parcel Boundary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smtClean="0"/>
                        <a:t>Parcel</a:t>
                      </a:r>
                      <a:r>
                        <a:rPr lang="en-US" sz="1300" baseline="0" dirty="0" smtClean="0"/>
                        <a:t> Identifier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Parcel Dimensions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Lot Boundaries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Contextual Information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aseline="0" dirty="0" smtClean="0"/>
                        <a:t>Parcel Boundary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smtClean="0"/>
                        <a:t>Parcel</a:t>
                      </a:r>
                      <a:r>
                        <a:rPr lang="en-US" sz="1300" baseline="0" dirty="0" smtClean="0"/>
                        <a:t> Identifier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Parcel Dimensions (most viewers)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Lot Boundaries (most viewers)</a:t>
                      </a:r>
                    </a:p>
                  </a:txBody>
                  <a:tcPr/>
                </a:tc>
                <a:tc>
                  <a:txBody>
                    <a:bodyPr/>
                    <a:lstStyle/>
                    <a:p>
                      <a:r>
                        <a:rPr lang="en-US" sz="1300" dirty="0" smtClean="0"/>
                        <a:t>Parcel Boundary</a:t>
                      </a:r>
                    </a:p>
                    <a:p>
                      <a:r>
                        <a:rPr lang="en-US" sz="1300" dirty="0" smtClean="0"/>
                        <a:t>Parcel Identifier </a:t>
                      </a:r>
                      <a:endParaRPr lang="en-US" sz="1300" dirty="0"/>
                    </a:p>
                  </a:txBody>
                  <a:tcPr/>
                </a:tc>
                <a:extLst>
                  <a:ext uri="{0D108BD9-81ED-4DB2-BD59-A6C34878D82A}">
                    <a16:rowId xmlns:a16="http://schemas.microsoft.com/office/drawing/2014/main" val="1371980023"/>
                  </a:ext>
                </a:extLst>
              </a:tr>
              <a:tr h="370840">
                <a:tc>
                  <a:txBody>
                    <a:bodyPr/>
                    <a:lstStyle/>
                    <a:p>
                      <a:r>
                        <a:rPr lang="en-US" sz="1300" dirty="0" smtClean="0"/>
                        <a:t>Coverage</a:t>
                      </a:r>
                      <a:endParaRPr lang="en-US" sz="1300" dirty="0"/>
                    </a:p>
                  </a:txBody>
                  <a:tcPr/>
                </a:tc>
                <a:tc>
                  <a:txBody>
                    <a:bodyPr/>
                    <a:lstStyle/>
                    <a:p>
                      <a:r>
                        <a:rPr lang="en-US" sz="1300" dirty="0" smtClean="0"/>
                        <a:t>Statewide*</a:t>
                      </a:r>
                      <a:r>
                        <a:rPr lang="en-US" sz="1300" baseline="0" dirty="0" smtClean="0"/>
                        <a:t>  </a:t>
                      </a:r>
                      <a:endParaRPr lang="en-US" sz="1300" dirty="0"/>
                    </a:p>
                  </a:txBody>
                  <a:tcPr/>
                </a:tc>
                <a:tc>
                  <a:txBody>
                    <a:bodyPr/>
                    <a:lstStyle/>
                    <a:p>
                      <a:r>
                        <a:rPr lang="en-US" sz="1300" dirty="0" smtClean="0"/>
                        <a:t>30 Counties with Web</a:t>
                      </a:r>
                      <a:r>
                        <a:rPr lang="en-US" sz="1300" baseline="0" dirty="0" smtClean="0"/>
                        <a:t> Viewers</a:t>
                      </a:r>
                      <a:endParaRPr lang="en-US" sz="1300" dirty="0"/>
                    </a:p>
                  </a:txBody>
                  <a:tcPr/>
                </a:tc>
                <a:tc>
                  <a:txBody>
                    <a:bodyPr/>
                    <a:lstStyle/>
                    <a:p>
                      <a:r>
                        <a:rPr lang="en-US" sz="1300" dirty="0" smtClean="0"/>
                        <a:t>95% State Coverage**</a:t>
                      </a:r>
                      <a:endParaRPr lang="en-US" sz="1300" dirty="0"/>
                    </a:p>
                  </a:txBody>
                  <a:tcPr/>
                </a:tc>
                <a:extLst>
                  <a:ext uri="{0D108BD9-81ED-4DB2-BD59-A6C34878D82A}">
                    <a16:rowId xmlns:a16="http://schemas.microsoft.com/office/drawing/2014/main" val="195677112"/>
                  </a:ext>
                </a:extLst>
              </a:tr>
              <a:tr h="370840">
                <a:tc>
                  <a:txBody>
                    <a:bodyPr/>
                    <a:lstStyle/>
                    <a:p>
                      <a:r>
                        <a:rPr lang="en-US" sz="1300" dirty="0" smtClean="0"/>
                        <a:t>Current</a:t>
                      </a:r>
                      <a:endParaRPr lang="en-US" sz="1300" dirty="0"/>
                    </a:p>
                  </a:txBody>
                  <a:tcPr/>
                </a:tc>
                <a:tc>
                  <a:txBody>
                    <a:bodyPr/>
                    <a:lstStyle/>
                    <a:p>
                      <a:r>
                        <a:rPr lang="en-US" sz="1300" dirty="0" smtClean="0"/>
                        <a:t>Yes</a:t>
                      </a:r>
                      <a:endParaRPr lang="en-US" sz="1300" dirty="0"/>
                    </a:p>
                  </a:txBody>
                  <a:tcPr/>
                </a:tc>
                <a:tc>
                  <a:txBody>
                    <a:bodyPr/>
                    <a:lstStyle/>
                    <a:p>
                      <a:r>
                        <a:rPr lang="en-US" sz="1300" dirty="0" smtClean="0"/>
                        <a:t>Yes</a:t>
                      </a:r>
                      <a:endParaRPr lang="en-US" sz="1300" dirty="0"/>
                    </a:p>
                  </a:txBody>
                  <a:tcPr/>
                </a:tc>
                <a:tc>
                  <a:txBody>
                    <a:bodyPr/>
                    <a:lstStyle/>
                    <a:p>
                      <a:r>
                        <a:rPr lang="en-US" sz="1300" dirty="0" smtClean="0"/>
                        <a:t>Varies</a:t>
                      </a:r>
                      <a:r>
                        <a:rPr lang="en-US" sz="1300" baseline="0" dirty="0" smtClean="0"/>
                        <a:t> by County</a:t>
                      </a:r>
                      <a:endParaRPr lang="en-US" sz="1300" dirty="0"/>
                    </a:p>
                  </a:txBody>
                  <a:tcPr/>
                </a:tc>
                <a:extLst>
                  <a:ext uri="{0D108BD9-81ED-4DB2-BD59-A6C34878D82A}">
                    <a16:rowId xmlns:a16="http://schemas.microsoft.com/office/drawing/2014/main" val="3916481125"/>
                  </a:ext>
                </a:extLst>
              </a:tr>
              <a:tr h="370840">
                <a:tc>
                  <a:txBody>
                    <a:bodyPr/>
                    <a:lstStyle/>
                    <a:p>
                      <a:r>
                        <a:rPr lang="en-US" sz="1300" dirty="0" smtClean="0"/>
                        <a:t>Source</a:t>
                      </a:r>
                      <a:endParaRPr lang="en-US" sz="1300" dirty="0"/>
                    </a:p>
                  </a:txBody>
                  <a:tcPr/>
                </a:tc>
                <a:tc>
                  <a:txBody>
                    <a:bodyPr/>
                    <a:lstStyle/>
                    <a:p>
                      <a:r>
                        <a:rPr lang="en-US" sz="1300" dirty="0" smtClean="0"/>
                        <a:t>County Assessors</a:t>
                      </a:r>
                      <a:endParaRPr lang="en-US" sz="1300" dirty="0"/>
                    </a:p>
                  </a:txBody>
                  <a:tcPr/>
                </a:tc>
                <a:tc>
                  <a:txBody>
                    <a:bodyPr/>
                    <a:lstStyle/>
                    <a:p>
                      <a:r>
                        <a:rPr lang="en-US" sz="1300" dirty="0" smtClean="0"/>
                        <a:t>County Assessors</a:t>
                      </a:r>
                      <a:endParaRPr lang="en-US" sz="1300" dirty="0"/>
                    </a:p>
                  </a:txBody>
                  <a:tcPr/>
                </a:tc>
                <a:tc>
                  <a:txBody>
                    <a:bodyPr/>
                    <a:lstStyle/>
                    <a:p>
                      <a:r>
                        <a:rPr lang="en-US" sz="1300" dirty="0" smtClean="0"/>
                        <a:t>Assessors, E-911, MLMP</a:t>
                      </a:r>
                      <a:endParaRPr lang="en-US" sz="1300" dirty="0"/>
                    </a:p>
                  </a:txBody>
                  <a:tcPr/>
                </a:tc>
                <a:extLst>
                  <a:ext uri="{0D108BD9-81ED-4DB2-BD59-A6C34878D82A}">
                    <a16:rowId xmlns:a16="http://schemas.microsoft.com/office/drawing/2014/main" val="437871253"/>
                  </a:ext>
                </a:extLst>
              </a:tr>
              <a:tr h="370840">
                <a:tc>
                  <a:txBody>
                    <a:bodyPr/>
                    <a:lstStyle/>
                    <a:p>
                      <a:r>
                        <a:rPr lang="en-US" sz="1300" dirty="0" smtClean="0"/>
                        <a:t>Map System</a:t>
                      </a:r>
                      <a:endParaRPr lang="en-US" sz="1300" dirty="0"/>
                    </a:p>
                  </a:txBody>
                  <a:tcPr/>
                </a:tc>
                <a:tc>
                  <a:txBody>
                    <a:bodyPr/>
                    <a:lstStyle/>
                    <a:p>
                      <a:r>
                        <a:rPr lang="en-US" sz="1300" dirty="0" smtClean="0"/>
                        <a:t>Digital/Manual (80%/20%) </a:t>
                      </a:r>
                      <a:endParaRPr lang="en-US" sz="1300" dirty="0"/>
                    </a:p>
                  </a:txBody>
                  <a:tcPr/>
                </a:tc>
                <a:tc>
                  <a:txBody>
                    <a:bodyPr/>
                    <a:lstStyle/>
                    <a:p>
                      <a:r>
                        <a:rPr lang="en-US" sz="1300" dirty="0" smtClean="0"/>
                        <a:t>Digital (GIS)</a:t>
                      </a:r>
                      <a:endParaRPr lang="en-US" sz="1300" dirty="0"/>
                    </a:p>
                  </a:txBody>
                  <a:tcPr/>
                </a:tc>
                <a:tc>
                  <a:txBody>
                    <a:bodyPr/>
                    <a:lstStyle/>
                    <a:p>
                      <a:r>
                        <a:rPr lang="en-US" sz="1300" dirty="0" smtClean="0"/>
                        <a:t>Digital (GIS)</a:t>
                      </a:r>
                      <a:endParaRPr lang="en-US" sz="1300" dirty="0"/>
                    </a:p>
                  </a:txBody>
                  <a:tcPr/>
                </a:tc>
                <a:extLst>
                  <a:ext uri="{0D108BD9-81ED-4DB2-BD59-A6C34878D82A}">
                    <a16:rowId xmlns:a16="http://schemas.microsoft.com/office/drawing/2014/main" val="1582234570"/>
                  </a:ext>
                </a:extLst>
              </a:tr>
              <a:tr h="370840">
                <a:tc>
                  <a:txBody>
                    <a:bodyPr/>
                    <a:lstStyle/>
                    <a:p>
                      <a:r>
                        <a:rPr lang="en-US" sz="1300" dirty="0" smtClean="0"/>
                        <a:t>Static</a:t>
                      </a:r>
                      <a:r>
                        <a:rPr lang="en-US" sz="1300" baseline="0" dirty="0" smtClean="0"/>
                        <a:t> or Dynamic</a:t>
                      </a:r>
                      <a:endParaRPr lang="en-US" sz="1300" dirty="0"/>
                    </a:p>
                  </a:txBody>
                  <a:tcPr/>
                </a:tc>
                <a:tc>
                  <a:txBody>
                    <a:bodyPr/>
                    <a:lstStyle/>
                    <a:p>
                      <a:r>
                        <a:rPr lang="en-US" sz="1300" dirty="0" smtClean="0"/>
                        <a:t>Static - viewed as paper</a:t>
                      </a:r>
                      <a:r>
                        <a:rPr lang="en-US" sz="1300" baseline="0" dirty="0" smtClean="0"/>
                        <a:t> map or</a:t>
                      </a:r>
                      <a:r>
                        <a:rPr lang="en-US" sz="1300" dirty="0" smtClean="0"/>
                        <a:t> </a:t>
                      </a:r>
                      <a:r>
                        <a:rPr lang="en-US" sz="1300" baseline="0" dirty="0" smtClean="0"/>
                        <a:t>fixed image</a:t>
                      </a:r>
                      <a:endParaRPr lang="en-US" sz="1300" dirty="0"/>
                    </a:p>
                  </a:txBody>
                  <a:tcPr/>
                </a:tc>
                <a:tc>
                  <a:txBody>
                    <a:bodyPr/>
                    <a:lstStyle/>
                    <a:p>
                      <a:r>
                        <a:rPr lang="en-US" sz="1300" dirty="0" smtClean="0"/>
                        <a:t>Dynamic - interactive web maps with online tools </a:t>
                      </a:r>
                      <a:endParaRPr lang="en-US" sz="13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smtClean="0"/>
                        <a:t>Dynamic - interactive web maps with online tools </a:t>
                      </a:r>
                      <a:endParaRPr lang="en-US" sz="1300" dirty="0"/>
                    </a:p>
                  </a:txBody>
                  <a:tcPr/>
                </a:tc>
                <a:extLst>
                  <a:ext uri="{0D108BD9-81ED-4DB2-BD59-A6C34878D82A}">
                    <a16:rowId xmlns:a16="http://schemas.microsoft.com/office/drawing/2014/main" val="1417832506"/>
                  </a:ext>
                </a:extLst>
              </a:tr>
              <a:tr h="370840">
                <a:tc>
                  <a:txBody>
                    <a:bodyPr/>
                    <a:lstStyle/>
                    <a:p>
                      <a:r>
                        <a:rPr lang="en-US" sz="1300" dirty="0" smtClean="0"/>
                        <a:t>Linkable</a:t>
                      </a:r>
                      <a:r>
                        <a:rPr lang="en-US" sz="1300" baseline="0" dirty="0" smtClean="0"/>
                        <a:t> to IAS</a:t>
                      </a:r>
                      <a:endParaRPr lang="en-US" sz="1300" dirty="0"/>
                    </a:p>
                  </a:txBody>
                  <a:tcPr/>
                </a:tc>
                <a:tc>
                  <a:txBody>
                    <a:bodyPr/>
                    <a:lstStyle/>
                    <a:p>
                      <a:r>
                        <a:rPr lang="en-US" sz="1300" dirty="0" smtClean="0"/>
                        <a:t>No</a:t>
                      </a:r>
                      <a:endParaRPr lang="en-US" sz="1300" dirty="0"/>
                    </a:p>
                  </a:txBody>
                  <a:tcPr/>
                </a:tc>
                <a:tc>
                  <a:txBody>
                    <a:bodyPr/>
                    <a:lstStyle/>
                    <a:p>
                      <a:r>
                        <a:rPr lang="en-US" sz="1300" dirty="0" smtClean="0"/>
                        <a:t>Yes</a:t>
                      </a:r>
                      <a:endParaRPr lang="en-US" sz="1300" dirty="0"/>
                    </a:p>
                  </a:txBody>
                  <a:tcPr/>
                </a:tc>
                <a:tc>
                  <a:txBody>
                    <a:bodyPr/>
                    <a:lstStyle/>
                    <a:p>
                      <a:r>
                        <a:rPr lang="en-US" sz="1300" dirty="0" smtClean="0"/>
                        <a:t>Yes</a:t>
                      </a:r>
                      <a:endParaRPr lang="en-US" sz="1300" dirty="0"/>
                    </a:p>
                  </a:txBody>
                  <a:tcPr/>
                </a:tc>
                <a:extLst>
                  <a:ext uri="{0D108BD9-81ED-4DB2-BD59-A6C34878D82A}">
                    <a16:rowId xmlns:a16="http://schemas.microsoft.com/office/drawing/2014/main" val="2400149260"/>
                  </a:ext>
                </a:extLst>
              </a:tr>
              <a:tr h="370840">
                <a:tc>
                  <a:txBody>
                    <a:bodyPr/>
                    <a:lstStyle/>
                    <a:p>
                      <a:r>
                        <a:rPr lang="en-US" sz="1300" dirty="0" smtClean="0"/>
                        <a:t>Seamless</a:t>
                      </a:r>
                      <a:endParaRPr lang="en-US" sz="1300" dirty="0"/>
                    </a:p>
                  </a:txBody>
                  <a:tcPr/>
                </a:tc>
                <a:tc>
                  <a:txBody>
                    <a:bodyPr/>
                    <a:lstStyle/>
                    <a:p>
                      <a:r>
                        <a:rPr lang="en-US" sz="1300" dirty="0" smtClean="0"/>
                        <a:t>No</a:t>
                      </a:r>
                      <a:endParaRPr lang="en-US" sz="1300" dirty="0"/>
                    </a:p>
                  </a:txBody>
                  <a:tcPr/>
                </a:tc>
                <a:tc>
                  <a:txBody>
                    <a:bodyPr/>
                    <a:lstStyle/>
                    <a:p>
                      <a:r>
                        <a:rPr lang="en-US" sz="1300" dirty="0" smtClean="0"/>
                        <a:t>Yes</a:t>
                      </a:r>
                      <a:endParaRPr lang="en-US" sz="1300" dirty="0"/>
                    </a:p>
                  </a:txBody>
                  <a:tcPr/>
                </a:tc>
                <a:tc>
                  <a:txBody>
                    <a:bodyPr/>
                    <a:lstStyle/>
                    <a:p>
                      <a:r>
                        <a:rPr lang="en-US" sz="1300" dirty="0" smtClean="0"/>
                        <a:t>Yes</a:t>
                      </a:r>
                      <a:endParaRPr lang="en-US" sz="1300" dirty="0"/>
                    </a:p>
                  </a:txBody>
                  <a:tcPr/>
                </a:tc>
                <a:extLst>
                  <a:ext uri="{0D108BD9-81ED-4DB2-BD59-A6C34878D82A}">
                    <a16:rowId xmlns:a16="http://schemas.microsoft.com/office/drawing/2014/main" val="3212080815"/>
                  </a:ext>
                </a:extLst>
              </a:tr>
              <a:tr h="370840">
                <a:tc>
                  <a:txBody>
                    <a:bodyPr/>
                    <a:lstStyle/>
                    <a:p>
                      <a:r>
                        <a:rPr lang="en-US" sz="1300" dirty="0" smtClean="0"/>
                        <a:t>Aerial Photos</a:t>
                      </a:r>
                      <a:endParaRPr lang="en-US" sz="1300" dirty="0"/>
                    </a:p>
                  </a:txBody>
                  <a:tcPr/>
                </a:tc>
                <a:tc>
                  <a:txBody>
                    <a:bodyPr/>
                    <a:lstStyle/>
                    <a:p>
                      <a:r>
                        <a:rPr lang="en-US" sz="1300" i="0" dirty="0" smtClean="0"/>
                        <a:t>No</a:t>
                      </a:r>
                      <a:endParaRPr lang="en-US" sz="1300" i="0" dirty="0"/>
                    </a:p>
                  </a:txBody>
                  <a:tcPr/>
                </a:tc>
                <a:tc>
                  <a:txBody>
                    <a:bodyPr/>
                    <a:lstStyle/>
                    <a:p>
                      <a:r>
                        <a:rPr lang="en-US" sz="1300" i="0" dirty="0" smtClean="0"/>
                        <a:t>Yes</a:t>
                      </a:r>
                      <a:endParaRPr lang="en-US" sz="1300" i="0" dirty="0"/>
                    </a:p>
                  </a:txBody>
                  <a:tcPr/>
                </a:tc>
                <a:tc>
                  <a:txBody>
                    <a:bodyPr/>
                    <a:lstStyle/>
                    <a:p>
                      <a:r>
                        <a:rPr lang="en-US" sz="1300" dirty="0" smtClean="0"/>
                        <a:t>Yes</a:t>
                      </a:r>
                      <a:endParaRPr lang="en-US" sz="1300" dirty="0"/>
                    </a:p>
                  </a:txBody>
                  <a:tcPr/>
                </a:tc>
                <a:extLst>
                  <a:ext uri="{0D108BD9-81ED-4DB2-BD59-A6C34878D82A}">
                    <a16:rowId xmlns:a16="http://schemas.microsoft.com/office/drawing/2014/main" val="2361512233"/>
                  </a:ext>
                </a:extLst>
              </a:tr>
              <a:tr h="370840">
                <a:tc>
                  <a:txBody>
                    <a:bodyPr/>
                    <a:lstStyle/>
                    <a:p>
                      <a:r>
                        <a:rPr lang="en-US" sz="1300" dirty="0" smtClean="0"/>
                        <a:t>Formats</a:t>
                      </a:r>
                      <a:endParaRPr lang="en-US" sz="1300" dirty="0"/>
                    </a:p>
                  </a:txBody>
                  <a:tcPr/>
                </a:tc>
                <a:tc>
                  <a:txBody>
                    <a:bodyPr/>
                    <a:lstStyle/>
                    <a:p>
                      <a:r>
                        <a:rPr lang="en-US" sz="1300" dirty="0" smtClean="0"/>
                        <a:t>Paper or Digital</a:t>
                      </a:r>
                      <a:r>
                        <a:rPr lang="en-US" sz="1300" baseline="0" dirty="0" smtClean="0"/>
                        <a:t> (PDF, TIFF) Print-Ready images</a:t>
                      </a:r>
                      <a:endParaRPr lang="en-US" sz="1300" i="1" dirty="0"/>
                    </a:p>
                  </a:txBody>
                  <a:tcPr/>
                </a:tc>
                <a:tc>
                  <a:txBody>
                    <a:bodyPr/>
                    <a:lstStyle/>
                    <a:p>
                      <a:r>
                        <a:rPr lang="en-US" sz="1300" i="0" dirty="0" smtClean="0"/>
                        <a:t>Web Map Services</a:t>
                      </a:r>
                      <a:endParaRPr lang="en-US" sz="1300" i="0" dirty="0"/>
                    </a:p>
                  </a:txBody>
                  <a:tcPr/>
                </a:tc>
                <a:tc>
                  <a:txBody>
                    <a:bodyPr/>
                    <a:lstStyle/>
                    <a:p>
                      <a:r>
                        <a:rPr lang="en-US" sz="1300" dirty="0" err="1" smtClean="0"/>
                        <a:t>Shapefiles</a:t>
                      </a:r>
                      <a:r>
                        <a:rPr lang="en-US" sz="1300" dirty="0" smtClean="0"/>
                        <a:t>,</a:t>
                      </a:r>
                      <a:r>
                        <a:rPr lang="en-US" sz="1300" baseline="0" dirty="0" smtClean="0"/>
                        <a:t> Geodatabase, CAD Files, Web Map Services</a:t>
                      </a:r>
                      <a:endParaRPr lang="en-US" sz="1300" dirty="0"/>
                    </a:p>
                  </a:txBody>
                  <a:tcPr/>
                </a:tc>
                <a:extLst>
                  <a:ext uri="{0D108BD9-81ED-4DB2-BD59-A6C34878D82A}">
                    <a16:rowId xmlns:a16="http://schemas.microsoft.com/office/drawing/2014/main" val="4233804594"/>
                  </a:ext>
                </a:extLst>
              </a:tr>
            </a:tbl>
          </a:graphicData>
        </a:graphic>
      </p:graphicFrame>
    </p:spTree>
    <p:extLst>
      <p:ext uri="{BB962C8B-B14F-4D97-AF65-F5344CB8AC3E}">
        <p14:creationId xmlns:p14="http://schemas.microsoft.com/office/powerpoint/2010/main" val="30446138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228600" y="1210614"/>
            <a:ext cx="5257800" cy="4961586"/>
          </a:xfrm>
          <a:solidFill>
            <a:schemeClr val="accent1">
              <a:lumMod val="20000"/>
              <a:lumOff val="80000"/>
            </a:schemeClr>
          </a:solidFill>
        </p:spPr>
        <p:txBody>
          <a:bodyPr/>
          <a:lstStyle/>
          <a:p>
            <a:pPr>
              <a:defRPr/>
            </a:pPr>
            <a:r>
              <a:rPr lang="en-US" sz="2000" dirty="0" smtClean="0"/>
              <a:t>Show the property and lot lines, set forth dimensions and/or areas, and other cadastral and cultural features that assessors are required by state law to maintain and publish for the public.</a:t>
            </a:r>
            <a:br>
              <a:rPr lang="en-US" sz="2000" dirty="0" smtClean="0"/>
            </a:br>
            <a:endParaRPr lang="en-US" sz="2000" dirty="0" smtClean="0"/>
          </a:p>
          <a:p>
            <a:pPr>
              <a:defRPr/>
            </a:pPr>
            <a:r>
              <a:rPr lang="en-US" sz="2000" dirty="0" smtClean="0"/>
              <a:t>Created by either </a:t>
            </a:r>
            <a:r>
              <a:rPr lang="en-US" sz="2000" i="1" dirty="0" smtClean="0"/>
              <a:t>manual</a:t>
            </a:r>
            <a:r>
              <a:rPr lang="en-US" sz="2000" dirty="0" smtClean="0"/>
              <a:t> or </a:t>
            </a:r>
            <a:r>
              <a:rPr lang="en-US" sz="2000" i="1" dirty="0" smtClean="0"/>
              <a:t>automated</a:t>
            </a:r>
            <a:r>
              <a:rPr lang="en-US" sz="2000" dirty="0" smtClean="0"/>
              <a:t> methods in accordance with 189-3 standards approved by the Property Valuation Training and Procedures Commission  </a:t>
            </a:r>
          </a:p>
          <a:p>
            <a:pPr lvl="1">
              <a:defRPr/>
            </a:pPr>
            <a:r>
              <a:rPr lang="en-US" sz="1800" dirty="0" smtClean="0">
                <a:ea typeface="+mn-ea"/>
                <a:cs typeface="+mn-cs"/>
              </a:rPr>
              <a:t>Cartographic Design / Layout Specifications</a:t>
            </a:r>
          </a:p>
          <a:p>
            <a:pPr lvl="1">
              <a:defRPr/>
            </a:pPr>
            <a:r>
              <a:rPr lang="en-US" sz="1800" dirty="0" smtClean="0">
                <a:ea typeface="+mn-ea"/>
                <a:cs typeface="+mn-cs"/>
              </a:rPr>
              <a:t>Map Content</a:t>
            </a:r>
          </a:p>
          <a:p>
            <a:pPr lvl="1">
              <a:defRPr/>
            </a:pPr>
            <a:r>
              <a:rPr lang="en-US" sz="1800" dirty="0" smtClean="0">
                <a:ea typeface="+mn-ea"/>
                <a:cs typeface="+mn-cs"/>
              </a:rPr>
              <a:t>Maintenance Procedures / Map Currency</a:t>
            </a:r>
          </a:p>
          <a:p>
            <a:pPr lvl="1">
              <a:defRPr/>
            </a:pPr>
            <a:r>
              <a:rPr lang="en-US" sz="1800" dirty="0" smtClean="0">
                <a:ea typeface="+mn-ea"/>
                <a:cs typeface="+mn-cs"/>
              </a:rPr>
              <a:t>Submission Requirements / County Monitoring</a:t>
            </a:r>
          </a:p>
          <a:p>
            <a:pPr lvl="1">
              <a:buFontTx/>
              <a:buNone/>
              <a:defRPr/>
            </a:pPr>
            <a:endParaRPr lang="en-US" sz="1600" dirty="0" smtClean="0">
              <a:ea typeface="+mn-ea"/>
              <a:cs typeface="+mn-cs"/>
            </a:endParaRPr>
          </a:p>
        </p:txBody>
      </p:sp>
      <p:sp>
        <p:nvSpPr>
          <p:cNvPr id="5124" name="Footer Placeholder 8"/>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smtClean="0">
                <a:solidFill>
                  <a:schemeClr val="bg1"/>
                </a:solidFill>
              </a:rPr>
              <a:t>WVAGP Tax Map Workshop</a:t>
            </a:r>
          </a:p>
        </p:txBody>
      </p:sp>
      <p:sp>
        <p:nvSpPr>
          <p:cNvPr id="5126" name="Slide Number Placeholder 10"/>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169CA80-622E-4905-BDCD-E683B6603B57}" type="slidenum">
              <a:rPr lang="en-US" altLang="en-US">
                <a:solidFill>
                  <a:schemeClr val="bg1"/>
                </a:solidFill>
              </a:rPr>
              <a:pPr/>
              <a:t>44</a:t>
            </a:fld>
            <a:endParaRPr lang="en-US" altLang="en-US">
              <a:solidFill>
                <a:schemeClr val="bg1"/>
              </a:solidFill>
            </a:endParaRPr>
          </a:p>
        </p:txBody>
      </p:sp>
      <p:pic>
        <p:nvPicPr>
          <p:cNvPr id="12" name="Picture 6" descr="C:\gis_data\tax\Powerpoint\scanned_tax_m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295400"/>
            <a:ext cx="3200400" cy="4800600"/>
          </a:xfrm>
          <a:prstGeom prst="rect">
            <a:avLst/>
          </a:prstGeom>
          <a:solidFill>
            <a:srgbClr val="D9FFD9"/>
          </a:solidFill>
          <a:ln w="9525">
            <a:solidFill>
              <a:schemeClr val="tx1"/>
            </a:solidFill>
            <a:miter lim="800000"/>
            <a:headEnd/>
            <a:tailEnd/>
          </a:ln>
        </p:spPr>
      </p:pic>
      <p:sp>
        <p:nvSpPr>
          <p:cNvPr id="9"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Finished Tax Map Standard 189-3</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22262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21" name="Text Box 5"/>
          <p:cNvSpPr txBox="1">
            <a:spLocks noChangeArrowheads="1"/>
          </p:cNvSpPr>
          <p:nvPr/>
        </p:nvSpPr>
        <p:spPr bwMode="auto">
          <a:xfrm>
            <a:off x="2743200" y="1066800"/>
            <a:ext cx="184150" cy="457200"/>
          </a:xfrm>
          <a:prstGeom prst="rect">
            <a:avLst/>
          </a:prstGeom>
          <a:noFill/>
          <a:ln w="9525">
            <a:noFill/>
            <a:miter lim="800000"/>
            <a:headEnd/>
            <a:tailEnd/>
          </a:ln>
          <a:effectLst/>
        </p:spPr>
        <p:txBody>
          <a:bodyPr wrap="none">
            <a:spAutoFit/>
          </a:bodyPr>
          <a:lstStyle/>
          <a:p>
            <a:endParaRPr lang="en-US"/>
          </a:p>
        </p:txBody>
      </p:sp>
      <p:pic>
        <p:nvPicPr>
          <p:cNvPr id="470022" name="Picture 6" descr="C:\gis_data\tax\Powerpoint\scanned_tax_map.jpg"/>
          <p:cNvPicPr>
            <a:picLocks noChangeAspect="1" noChangeArrowheads="1"/>
          </p:cNvPicPr>
          <p:nvPr/>
        </p:nvPicPr>
        <p:blipFill>
          <a:blip r:embed="rId3"/>
          <a:srcRect/>
          <a:stretch>
            <a:fillRect/>
          </a:stretch>
        </p:blipFill>
        <p:spPr bwMode="auto">
          <a:xfrm>
            <a:off x="5257800" y="992187"/>
            <a:ext cx="3656013" cy="5484813"/>
          </a:xfrm>
          <a:prstGeom prst="rect">
            <a:avLst/>
          </a:prstGeom>
          <a:noFill/>
          <a:ln w="9525">
            <a:solidFill>
              <a:schemeClr val="tx1"/>
            </a:solidFill>
            <a:miter lim="800000"/>
            <a:headEnd/>
            <a:tailEnd/>
          </a:ln>
        </p:spPr>
      </p:pic>
      <p:pic>
        <p:nvPicPr>
          <p:cNvPr id="470023" name="Picture 7" descr="C:\gis_data\tax\Powerpoint\digitized_parcels.jpg"/>
          <p:cNvPicPr>
            <a:picLocks noChangeAspect="1" noChangeArrowheads="1"/>
          </p:cNvPicPr>
          <p:nvPr/>
        </p:nvPicPr>
        <p:blipFill>
          <a:blip r:embed="rId4"/>
          <a:srcRect/>
          <a:stretch>
            <a:fillRect/>
          </a:stretch>
        </p:blipFill>
        <p:spPr bwMode="auto">
          <a:xfrm>
            <a:off x="5257800" y="992187"/>
            <a:ext cx="3656013" cy="5484813"/>
          </a:xfrm>
          <a:prstGeom prst="rect">
            <a:avLst/>
          </a:prstGeom>
          <a:noFill/>
          <a:ln w="9525">
            <a:solidFill>
              <a:schemeClr val="tx1"/>
            </a:solidFill>
            <a:miter lim="800000"/>
            <a:headEnd/>
            <a:tailEnd/>
          </a:ln>
        </p:spPr>
      </p:pic>
      <p:pic>
        <p:nvPicPr>
          <p:cNvPr id="470024" name="Picture 8" descr="C:\gis_data\tax\Powerpoint\digitized_parcels_id.jpg"/>
          <p:cNvPicPr>
            <a:picLocks noChangeAspect="1" noChangeArrowheads="1"/>
          </p:cNvPicPr>
          <p:nvPr/>
        </p:nvPicPr>
        <p:blipFill>
          <a:blip r:embed="rId5"/>
          <a:srcRect/>
          <a:stretch>
            <a:fillRect/>
          </a:stretch>
        </p:blipFill>
        <p:spPr bwMode="auto">
          <a:xfrm>
            <a:off x="5257800" y="992187"/>
            <a:ext cx="3656013" cy="5484813"/>
          </a:xfrm>
          <a:prstGeom prst="rect">
            <a:avLst/>
          </a:prstGeom>
          <a:noFill/>
          <a:ln w="9525">
            <a:solidFill>
              <a:schemeClr val="tx1"/>
            </a:solidFill>
            <a:miter lim="800000"/>
            <a:headEnd/>
            <a:tailEnd/>
          </a:ln>
        </p:spPr>
      </p:pic>
      <p:sp>
        <p:nvSpPr>
          <p:cNvPr id="470025" name="Text Box 9"/>
          <p:cNvSpPr txBox="1">
            <a:spLocks noChangeArrowheads="1"/>
          </p:cNvSpPr>
          <p:nvPr/>
        </p:nvSpPr>
        <p:spPr bwMode="auto">
          <a:xfrm>
            <a:off x="609600" y="1057930"/>
            <a:ext cx="3962400" cy="396875"/>
          </a:xfrm>
          <a:prstGeom prst="rect">
            <a:avLst/>
          </a:prstGeom>
          <a:noFill/>
          <a:ln w="9525">
            <a:noFill/>
            <a:miter lim="800000"/>
            <a:headEnd/>
            <a:tailEnd/>
          </a:ln>
          <a:effectLst/>
        </p:spPr>
        <p:txBody>
          <a:bodyPr>
            <a:spAutoFit/>
          </a:bodyPr>
          <a:lstStyle/>
          <a:p>
            <a:pPr algn="l">
              <a:spcBef>
                <a:spcPct val="50000"/>
              </a:spcBef>
            </a:pPr>
            <a:r>
              <a:rPr lang="en-US" sz="2000" b="1" i="1" dirty="0">
                <a:latin typeface="Arial" charset="0"/>
              </a:rPr>
              <a:t>Parcel Related Features</a:t>
            </a:r>
          </a:p>
        </p:txBody>
      </p:sp>
      <p:sp>
        <p:nvSpPr>
          <p:cNvPr id="470026" name="Text Box 10"/>
          <p:cNvSpPr txBox="1">
            <a:spLocks noChangeArrowheads="1"/>
          </p:cNvSpPr>
          <p:nvPr/>
        </p:nvSpPr>
        <p:spPr bwMode="auto">
          <a:xfrm>
            <a:off x="609600" y="1438930"/>
            <a:ext cx="2895600" cy="336550"/>
          </a:xfrm>
          <a:prstGeom prst="rect">
            <a:avLst/>
          </a:prstGeom>
          <a:noFill/>
          <a:ln w="9525">
            <a:noFill/>
            <a:miter lim="800000"/>
            <a:headEnd/>
            <a:tailEnd/>
          </a:ln>
          <a:effectLst/>
        </p:spPr>
        <p:txBody>
          <a:bodyPr>
            <a:spAutoFit/>
          </a:bodyPr>
          <a:lstStyle/>
          <a:p>
            <a:pPr algn="l">
              <a:spcBef>
                <a:spcPct val="50000"/>
              </a:spcBef>
              <a:buFontTx/>
              <a:buChar char="•"/>
            </a:pPr>
            <a:r>
              <a:rPr lang="en-US" sz="1600" dirty="0" smtClean="0">
                <a:latin typeface="Arial" charset="0"/>
              </a:rPr>
              <a:t> Geo-Referenced </a:t>
            </a:r>
            <a:r>
              <a:rPr lang="en-US" sz="1600" dirty="0">
                <a:latin typeface="Arial" charset="0"/>
              </a:rPr>
              <a:t>Tax Map</a:t>
            </a:r>
          </a:p>
        </p:txBody>
      </p:sp>
      <p:sp>
        <p:nvSpPr>
          <p:cNvPr id="470027" name="Text Box 11"/>
          <p:cNvSpPr txBox="1">
            <a:spLocks noChangeArrowheads="1"/>
          </p:cNvSpPr>
          <p:nvPr/>
        </p:nvSpPr>
        <p:spPr bwMode="auto">
          <a:xfrm>
            <a:off x="609600" y="1743730"/>
            <a:ext cx="3733800" cy="338554"/>
          </a:xfrm>
          <a:prstGeom prst="rect">
            <a:avLst/>
          </a:prstGeom>
          <a:noFill/>
          <a:ln w="9525">
            <a:noFill/>
            <a:miter lim="800000"/>
            <a:headEnd/>
            <a:tailEnd/>
          </a:ln>
          <a:effectLst/>
        </p:spPr>
        <p:txBody>
          <a:bodyPr wrap="square">
            <a:spAutoFit/>
          </a:bodyPr>
          <a:lstStyle/>
          <a:p>
            <a:pPr algn="l">
              <a:spcBef>
                <a:spcPct val="50000"/>
              </a:spcBef>
              <a:buFontTx/>
              <a:buChar char="•"/>
            </a:pPr>
            <a:r>
              <a:rPr lang="en-US" sz="1600" dirty="0" smtClean="0">
                <a:latin typeface="Arial" charset="0"/>
              </a:rPr>
              <a:t> </a:t>
            </a:r>
            <a:r>
              <a:rPr lang="en-US" sz="1600" b="1" dirty="0" smtClean="0">
                <a:solidFill>
                  <a:srgbClr val="FF0000"/>
                </a:solidFill>
                <a:latin typeface="Arial" charset="0"/>
              </a:rPr>
              <a:t>PARCEL BOUNDARY</a:t>
            </a:r>
            <a:r>
              <a:rPr lang="en-US" sz="1600" dirty="0" smtClean="0">
                <a:latin typeface="Arial" charset="0"/>
              </a:rPr>
              <a:t>(</a:t>
            </a:r>
            <a:r>
              <a:rPr lang="en-US" sz="1600" i="1" dirty="0" err="1" smtClean="0">
                <a:latin typeface="Arial" charset="0"/>
              </a:rPr>
              <a:t>Shapefiles</a:t>
            </a:r>
            <a:r>
              <a:rPr lang="en-US" sz="1600" dirty="0" smtClean="0">
                <a:latin typeface="Arial" charset="0"/>
              </a:rPr>
              <a:t>)</a:t>
            </a:r>
            <a:endParaRPr lang="en-US" sz="1600" dirty="0">
              <a:latin typeface="Arial" charset="0"/>
            </a:endParaRPr>
          </a:p>
        </p:txBody>
      </p:sp>
      <p:sp>
        <p:nvSpPr>
          <p:cNvPr id="470028" name="Text Box 12"/>
          <p:cNvSpPr txBox="1">
            <a:spLocks noChangeArrowheads="1"/>
          </p:cNvSpPr>
          <p:nvPr/>
        </p:nvSpPr>
        <p:spPr bwMode="auto">
          <a:xfrm>
            <a:off x="609600" y="2048530"/>
            <a:ext cx="1981200" cy="338554"/>
          </a:xfrm>
          <a:prstGeom prst="rect">
            <a:avLst/>
          </a:prstGeom>
          <a:noFill/>
          <a:ln w="9525">
            <a:noFill/>
            <a:miter lim="800000"/>
            <a:headEnd/>
            <a:tailEnd/>
          </a:ln>
          <a:effectLst/>
        </p:spPr>
        <p:txBody>
          <a:bodyPr>
            <a:spAutoFit/>
          </a:bodyPr>
          <a:lstStyle/>
          <a:p>
            <a:pPr algn="l">
              <a:spcBef>
                <a:spcPct val="50000"/>
              </a:spcBef>
              <a:buFontTx/>
              <a:buChar char="•"/>
            </a:pPr>
            <a:r>
              <a:rPr lang="en-US" sz="1600" dirty="0" smtClean="0">
                <a:latin typeface="Arial" charset="0"/>
              </a:rPr>
              <a:t> Parcel ID Label </a:t>
            </a:r>
            <a:endParaRPr lang="en-US" sz="1600" dirty="0">
              <a:latin typeface="Arial" charset="0"/>
            </a:endParaRPr>
          </a:p>
        </p:txBody>
      </p:sp>
      <p:sp>
        <p:nvSpPr>
          <p:cNvPr id="470029" name="Text Box 13"/>
          <p:cNvSpPr txBox="1">
            <a:spLocks noChangeArrowheads="1"/>
          </p:cNvSpPr>
          <p:nvPr/>
        </p:nvSpPr>
        <p:spPr bwMode="auto">
          <a:xfrm>
            <a:off x="609600" y="2353330"/>
            <a:ext cx="3429000" cy="336550"/>
          </a:xfrm>
          <a:prstGeom prst="rect">
            <a:avLst/>
          </a:prstGeom>
          <a:noFill/>
          <a:ln w="9525">
            <a:noFill/>
            <a:miter lim="800000"/>
            <a:headEnd/>
            <a:tailEnd/>
          </a:ln>
          <a:effectLst/>
        </p:spPr>
        <p:txBody>
          <a:bodyPr>
            <a:spAutoFit/>
          </a:bodyPr>
          <a:lstStyle/>
          <a:p>
            <a:pPr algn="l">
              <a:spcBef>
                <a:spcPct val="50000"/>
              </a:spcBef>
              <a:buFontTx/>
              <a:buChar char="•"/>
            </a:pPr>
            <a:r>
              <a:rPr lang="en-US" sz="1600" dirty="0" smtClean="0">
                <a:latin typeface="Arial" charset="0"/>
              </a:rPr>
              <a:t> Interior </a:t>
            </a:r>
            <a:r>
              <a:rPr lang="en-US" sz="1600" dirty="0">
                <a:latin typeface="Arial" charset="0"/>
              </a:rPr>
              <a:t>Lot Lines and IDs</a:t>
            </a:r>
            <a:endParaRPr lang="en-US" sz="2800" dirty="0"/>
          </a:p>
        </p:txBody>
      </p:sp>
      <p:sp>
        <p:nvSpPr>
          <p:cNvPr id="470030" name="Text Box 14"/>
          <p:cNvSpPr txBox="1">
            <a:spLocks noChangeArrowheads="1"/>
          </p:cNvSpPr>
          <p:nvPr/>
        </p:nvSpPr>
        <p:spPr bwMode="auto">
          <a:xfrm>
            <a:off x="609600" y="2962930"/>
            <a:ext cx="3565358" cy="338554"/>
          </a:xfrm>
          <a:prstGeom prst="rect">
            <a:avLst/>
          </a:prstGeom>
          <a:noFill/>
          <a:ln w="9525">
            <a:noFill/>
            <a:miter lim="800000"/>
            <a:headEnd/>
            <a:tailEnd/>
          </a:ln>
          <a:effectLst/>
        </p:spPr>
        <p:txBody>
          <a:bodyPr wrap="square">
            <a:spAutoFit/>
          </a:bodyPr>
          <a:lstStyle/>
          <a:p>
            <a:pPr algn="l">
              <a:spcBef>
                <a:spcPct val="50000"/>
              </a:spcBef>
              <a:buFontTx/>
              <a:buChar char="•"/>
            </a:pPr>
            <a:r>
              <a:rPr lang="en-US" sz="1600" dirty="0" smtClean="0">
                <a:latin typeface="Arial" charset="0"/>
              </a:rPr>
              <a:t> Parcel Dimension/Acre Annotation</a:t>
            </a:r>
            <a:endParaRPr lang="en-US" sz="1600" dirty="0">
              <a:latin typeface="Arial" charset="0"/>
            </a:endParaRPr>
          </a:p>
        </p:txBody>
      </p:sp>
      <p:sp>
        <p:nvSpPr>
          <p:cNvPr id="470031" name="Text Box 15"/>
          <p:cNvSpPr txBox="1">
            <a:spLocks noChangeArrowheads="1"/>
          </p:cNvSpPr>
          <p:nvPr/>
        </p:nvSpPr>
        <p:spPr bwMode="auto">
          <a:xfrm>
            <a:off x="609600" y="2658130"/>
            <a:ext cx="3429000" cy="338554"/>
          </a:xfrm>
          <a:prstGeom prst="rect">
            <a:avLst/>
          </a:prstGeom>
          <a:noFill/>
          <a:ln w="9525">
            <a:noFill/>
            <a:miter lim="800000"/>
            <a:headEnd/>
            <a:tailEnd/>
          </a:ln>
          <a:effectLst/>
        </p:spPr>
        <p:txBody>
          <a:bodyPr wrap="square">
            <a:spAutoFit/>
          </a:bodyPr>
          <a:lstStyle/>
          <a:p>
            <a:pPr algn="l">
              <a:buFontTx/>
              <a:buChar char="•"/>
            </a:pPr>
            <a:r>
              <a:rPr lang="en-US" sz="1600" dirty="0" smtClean="0">
                <a:latin typeface="Arial" charset="0"/>
              </a:rPr>
              <a:t> Land </a:t>
            </a:r>
            <a:r>
              <a:rPr lang="en-US" sz="1600" dirty="0">
                <a:latin typeface="Arial" charset="0"/>
              </a:rPr>
              <a:t>Hooks and Buildings</a:t>
            </a:r>
          </a:p>
        </p:txBody>
      </p:sp>
      <p:sp>
        <p:nvSpPr>
          <p:cNvPr id="470032" name="Text Box 16"/>
          <p:cNvSpPr txBox="1">
            <a:spLocks noChangeArrowheads="1"/>
          </p:cNvSpPr>
          <p:nvPr/>
        </p:nvSpPr>
        <p:spPr bwMode="auto">
          <a:xfrm>
            <a:off x="609600" y="3364314"/>
            <a:ext cx="3124200" cy="366713"/>
          </a:xfrm>
          <a:prstGeom prst="rect">
            <a:avLst/>
          </a:prstGeom>
          <a:noFill/>
          <a:ln w="9525">
            <a:noFill/>
            <a:miter lim="800000"/>
            <a:headEnd/>
            <a:tailEnd/>
          </a:ln>
          <a:effectLst/>
        </p:spPr>
        <p:txBody>
          <a:bodyPr>
            <a:spAutoFit/>
          </a:bodyPr>
          <a:lstStyle/>
          <a:p>
            <a:pPr algn="l">
              <a:spcBef>
                <a:spcPct val="50000"/>
              </a:spcBef>
            </a:pPr>
            <a:r>
              <a:rPr lang="en-US" sz="1800" b="1" i="1" dirty="0">
                <a:latin typeface="Arial" charset="0"/>
              </a:rPr>
              <a:t>Reference Datasets</a:t>
            </a:r>
          </a:p>
        </p:txBody>
      </p:sp>
      <p:pic>
        <p:nvPicPr>
          <p:cNvPr id="470033" name="Picture 17" descr="C:\gis_data\tax\Powerpoint\digitized_lots_.jpg"/>
          <p:cNvPicPr>
            <a:picLocks noChangeAspect="1" noChangeArrowheads="1"/>
          </p:cNvPicPr>
          <p:nvPr/>
        </p:nvPicPr>
        <p:blipFill>
          <a:blip r:embed="rId6"/>
          <a:srcRect/>
          <a:stretch>
            <a:fillRect/>
          </a:stretch>
        </p:blipFill>
        <p:spPr bwMode="auto">
          <a:xfrm>
            <a:off x="5257800" y="992187"/>
            <a:ext cx="3656013" cy="5484813"/>
          </a:xfrm>
          <a:prstGeom prst="rect">
            <a:avLst/>
          </a:prstGeom>
          <a:noFill/>
          <a:ln w="9525">
            <a:solidFill>
              <a:schemeClr val="tx1"/>
            </a:solidFill>
            <a:miter lim="800000"/>
            <a:headEnd/>
            <a:tailEnd/>
          </a:ln>
        </p:spPr>
      </p:pic>
      <p:pic>
        <p:nvPicPr>
          <p:cNvPr id="470034" name="Picture 18" descr="C:\gis_data\tax\Powerpoint\digitized_hooks.jpg"/>
          <p:cNvPicPr>
            <a:picLocks noChangeAspect="1" noChangeArrowheads="1"/>
          </p:cNvPicPr>
          <p:nvPr/>
        </p:nvPicPr>
        <p:blipFill>
          <a:blip r:embed="rId7"/>
          <a:srcRect/>
          <a:stretch>
            <a:fillRect/>
          </a:stretch>
        </p:blipFill>
        <p:spPr bwMode="auto">
          <a:xfrm>
            <a:off x="5257800" y="992187"/>
            <a:ext cx="3656013" cy="5484813"/>
          </a:xfrm>
          <a:prstGeom prst="rect">
            <a:avLst/>
          </a:prstGeom>
          <a:noFill/>
          <a:ln w="9525">
            <a:solidFill>
              <a:schemeClr val="tx1"/>
            </a:solidFill>
            <a:miter lim="800000"/>
            <a:headEnd/>
            <a:tailEnd/>
          </a:ln>
        </p:spPr>
      </p:pic>
      <p:pic>
        <p:nvPicPr>
          <p:cNvPr id="470035" name="Picture 19" descr="C:\gis_data\tax\Powerpoint\digitized_dimensions.jpg"/>
          <p:cNvPicPr>
            <a:picLocks noChangeAspect="1" noChangeArrowheads="1"/>
          </p:cNvPicPr>
          <p:nvPr/>
        </p:nvPicPr>
        <p:blipFill>
          <a:blip r:embed="rId8"/>
          <a:srcRect/>
          <a:stretch>
            <a:fillRect/>
          </a:stretch>
        </p:blipFill>
        <p:spPr bwMode="auto">
          <a:xfrm>
            <a:off x="5257800" y="992187"/>
            <a:ext cx="3656013" cy="5484813"/>
          </a:xfrm>
          <a:prstGeom prst="rect">
            <a:avLst/>
          </a:prstGeom>
          <a:noFill/>
          <a:ln w="9525">
            <a:solidFill>
              <a:schemeClr val="tx1"/>
            </a:solidFill>
            <a:miter lim="800000"/>
            <a:headEnd/>
            <a:tailEnd/>
          </a:ln>
        </p:spPr>
      </p:pic>
      <p:pic>
        <p:nvPicPr>
          <p:cNvPr id="470036" name="Picture 20" descr="C:\gis_data\tax\Powerpoint\digitized_ext_layers.jpg"/>
          <p:cNvPicPr>
            <a:picLocks noChangeAspect="1" noChangeArrowheads="1"/>
          </p:cNvPicPr>
          <p:nvPr/>
        </p:nvPicPr>
        <p:blipFill>
          <a:blip r:embed="rId9"/>
          <a:srcRect/>
          <a:stretch>
            <a:fillRect/>
          </a:stretch>
        </p:blipFill>
        <p:spPr bwMode="auto">
          <a:xfrm>
            <a:off x="5257800" y="992187"/>
            <a:ext cx="3656013" cy="5484813"/>
          </a:xfrm>
          <a:prstGeom prst="rect">
            <a:avLst/>
          </a:prstGeom>
          <a:noFill/>
          <a:ln w="9525">
            <a:solidFill>
              <a:schemeClr val="tx1"/>
            </a:solidFill>
            <a:miter lim="800000"/>
            <a:headEnd/>
            <a:tailEnd/>
          </a:ln>
        </p:spPr>
      </p:pic>
      <p:sp>
        <p:nvSpPr>
          <p:cNvPr id="470037" name="Text Box 21"/>
          <p:cNvSpPr txBox="1">
            <a:spLocks noChangeArrowheads="1"/>
          </p:cNvSpPr>
          <p:nvPr/>
        </p:nvSpPr>
        <p:spPr bwMode="auto">
          <a:xfrm>
            <a:off x="685800" y="3973914"/>
            <a:ext cx="2045625" cy="338554"/>
          </a:xfrm>
          <a:prstGeom prst="rect">
            <a:avLst/>
          </a:prstGeom>
          <a:noFill/>
          <a:ln w="9525">
            <a:noFill/>
            <a:miter lim="800000"/>
            <a:headEnd/>
            <a:tailEnd/>
          </a:ln>
          <a:effectLst/>
        </p:spPr>
        <p:txBody>
          <a:bodyPr wrap="none">
            <a:spAutoFit/>
          </a:bodyPr>
          <a:lstStyle/>
          <a:p>
            <a:pPr algn="l">
              <a:buFontTx/>
              <a:buChar char="•"/>
            </a:pPr>
            <a:r>
              <a:rPr lang="en-US" sz="1600" dirty="0" smtClean="0">
                <a:latin typeface="Arial" charset="0"/>
              </a:rPr>
              <a:t> Aerial </a:t>
            </a:r>
            <a:r>
              <a:rPr lang="en-US" sz="1600" dirty="0">
                <a:latin typeface="Arial" charset="0"/>
              </a:rPr>
              <a:t>Photography</a:t>
            </a:r>
          </a:p>
        </p:txBody>
      </p:sp>
      <p:sp>
        <p:nvSpPr>
          <p:cNvPr id="470038" name="Text Box 22"/>
          <p:cNvSpPr txBox="1">
            <a:spLocks noChangeArrowheads="1"/>
          </p:cNvSpPr>
          <p:nvPr/>
        </p:nvSpPr>
        <p:spPr bwMode="auto">
          <a:xfrm>
            <a:off x="685800" y="3669114"/>
            <a:ext cx="2474139" cy="338554"/>
          </a:xfrm>
          <a:prstGeom prst="rect">
            <a:avLst/>
          </a:prstGeom>
          <a:noFill/>
          <a:ln w="9525">
            <a:noFill/>
            <a:miter lim="800000"/>
            <a:headEnd/>
            <a:tailEnd/>
          </a:ln>
          <a:effectLst/>
        </p:spPr>
        <p:txBody>
          <a:bodyPr wrap="none">
            <a:spAutoFit/>
          </a:bodyPr>
          <a:lstStyle/>
          <a:p>
            <a:pPr algn="l">
              <a:buFontTx/>
              <a:buChar char="•"/>
            </a:pPr>
            <a:r>
              <a:rPr lang="en-US" sz="1600" dirty="0" smtClean="0">
                <a:latin typeface="Arial" charset="0"/>
              </a:rPr>
              <a:t> Road </a:t>
            </a:r>
            <a:r>
              <a:rPr lang="en-US" sz="1600" dirty="0">
                <a:latin typeface="Arial" charset="0"/>
              </a:rPr>
              <a:t>and Water Layers</a:t>
            </a:r>
          </a:p>
        </p:txBody>
      </p:sp>
      <p:pic>
        <p:nvPicPr>
          <p:cNvPr id="470039" name="Picture 23" descr="C:\gis_data\tax\Powerpoint\digitized_doqq.jpg"/>
          <p:cNvPicPr>
            <a:picLocks noChangeAspect="1" noChangeArrowheads="1"/>
          </p:cNvPicPr>
          <p:nvPr/>
        </p:nvPicPr>
        <p:blipFill>
          <a:blip r:embed="rId10"/>
          <a:srcRect/>
          <a:stretch>
            <a:fillRect/>
          </a:stretch>
        </p:blipFill>
        <p:spPr bwMode="auto">
          <a:xfrm>
            <a:off x="5257800" y="992187"/>
            <a:ext cx="3656013" cy="5484813"/>
          </a:xfrm>
          <a:prstGeom prst="rect">
            <a:avLst/>
          </a:prstGeom>
          <a:noFill/>
          <a:ln w="9525">
            <a:solidFill>
              <a:schemeClr val="tx1"/>
            </a:solidFill>
            <a:miter lim="800000"/>
            <a:headEnd/>
            <a:tailEnd/>
          </a:ln>
        </p:spPr>
      </p:pic>
      <p:sp>
        <p:nvSpPr>
          <p:cNvPr id="28"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WV Digital Tax Map Products</a:t>
            </a:r>
            <a:endParaRPr lang="en-US" dirty="0">
              <a:solidFill>
                <a:schemeClr val="bg1"/>
              </a:solidFill>
              <a:latin typeface="Arial" panose="020B0604020202020204" pitchFamily="34" charset="0"/>
              <a:cs typeface="Arial" panose="020B0604020202020204" pitchFamily="34" charset="0"/>
            </a:endParaRPr>
          </a:p>
        </p:txBody>
      </p:sp>
      <p:sp>
        <p:nvSpPr>
          <p:cNvPr id="29" name="Text Box 14"/>
          <p:cNvSpPr txBox="1">
            <a:spLocks noChangeArrowheads="1"/>
          </p:cNvSpPr>
          <p:nvPr/>
        </p:nvSpPr>
        <p:spPr bwMode="auto">
          <a:xfrm>
            <a:off x="450139" y="5362234"/>
            <a:ext cx="4014622" cy="584775"/>
          </a:xfrm>
          <a:prstGeom prst="rect">
            <a:avLst/>
          </a:prstGeom>
          <a:noFill/>
          <a:ln w="9525">
            <a:noFill/>
            <a:miter lim="800000"/>
            <a:headEnd/>
            <a:tailEnd/>
          </a:ln>
          <a:effectLst/>
        </p:spPr>
        <p:txBody>
          <a:bodyPr wrap="square">
            <a:spAutoFit/>
          </a:bodyPr>
          <a:lstStyle/>
          <a:p>
            <a:pPr algn="ctr">
              <a:spcBef>
                <a:spcPct val="50000"/>
              </a:spcBef>
              <a:buFontTx/>
              <a:buChar char="•"/>
            </a:pPr>
            <a:r>
              <a:rPr lang="en-US" sz="1600" b="1" dirty="0" smtClean="0">
                <a:solidFill>
                  <a:srgbClr val="FF0000"/>
                </a:solidFill>
                <a:latin typeface="Arial" charset="0"/>
              </a:rPr>
              <a:t> FULL or FINISHED DIGITAL TAX MAP                 </a:t>
            </a:r>
            <a:r>
              <a:rPr lang="en-US" sz="1600" dirty="0" smtClean="0">
                <a:latin typeface="Arial" charset="0"/>
              </a:rPr>
              <a:t>       (</a:t>
            </a:r>
            <a:r>
              <a:rPr lang="en-US" sz="1600" i="1" dirty="0" smtClean="0">
                <a:latin typeface="Arial" charset="0"/>
              </a:rPr>
              <a:t>Web Map or Static TIFF/PDF</a:t>
            </a:r>
            <a:r>
              <a:rPr lang="en-US" sz="1600" dirty="0" smtClean="0">
                <a:latin typeface="Arial" charset="0"/>
              </a:rPr>
              <a:t>)</a:t>
            </a:r>
            <a:endParaRPr lang="en-US" sz="1600" dirty="0">
              <a:latin typeface="Arial" charset="0"/>
            </a:endParaRPr>
          </a:p>
        </p:txBody>
      </p:sp>
      <p:sp>
        <p:nvSpPr>
          <p:cNvPr id="7" name="Down Arrow 6"/>
          <p:cNvSpPr/>
          <p:nvPr/>
        </p:nvSpPr>
        <p:spPr>
          <a:xfrm>
            <a:off x="2045368" y="4595214"/>
            <a:ext cx="216569" cy="625642"/>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830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70027"/>
                                        </p:tgtEl>
                                        <p:attrNameLst>
                                          <p:attrName>style.visibility</p:attrName>
                                        </p:attrNameLst>
                                      </p:cBhvr>
                                      <p:to>
                                        <p:strVal val="visible"/>
                                      </p:to>
                                    </p:set>
                                  </p:childTnLst>
                                </p:cTn>
                              </p:par>
                            </p:childTnLst>
                          </p:cTn>
                        </p:par>
                        <p:par>
                          <p:cTn id="7" fill="hold">
                            <p:stCondLst>
                              <p:cond delay="500"/>
                            </p:stCondLst>
                            <p:childTnLst>
                              <p:par>
                                <p:cTn id="8" presetID="22" presetClass="entr" presetSubtype="8" fill="hold" nodeType="afterEffect">
                                  <p:stCondLst>
                                    <p:cond delay="0"/>
                                  </p:stCondLst>
                                  <p:childTnLst>
                                    <p:set>
                                      <p:cBhvr>
                                        <p:cTn id="9" dur="1" fill="hold">
                                          <p:stCondLst>
                                            <p:cond delay="0"/>
                                          </p:stCondLst>
                                        </p:cTn>
                                        <p:tgtEl>
                                          <p:spTgt spid="470023"/>
                                        </p:tgtEl>
                                        <p:attrNameLst>
                                          <p:attrName>style.visibility</p:attrName>
                                        </p:attrNameLst>
                                      </p:cBhvr>
                                      <p:to>
                                        <p:strVal val="visible"/>
                                      </p:to>
                                    </p:set>
                                    <p:animEffect transition="in" filter="wipe(left)">
                                      <p:cBhvr>
                                        <p:cTn id="10" dur="500"/>
                                        <p:tgtEl>
                                          <p:spTgt spid="47002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70028"/>
                                        </p:tgtEl>
                                        <p:attrNameLst>
                                          <p:attrName>style.visibility</p:attrName>
                                        </p:attrNameLst>
                                      </p:cBhvr>
                                      <p:to>
                                        <p:strVal val="visible"/>
                                      </p:to>
                                    </p:set>
                                  </p:childTnLst>
                                </p:cTn>
                              </p:par>
                            </p:childTnLst>
                          </p:cTn>
                        </p:par>
                        <p:par>
                          <p:cTn id="15" fill="hold">
                            <p:stCondLst>
                              <p:cond delay="500"/>
                            </p:stCondLst>
                            <p:childTnLst>
                              <p:par>
                                <p:cTn id="16" presetID="14" presetClass="entr" presetSubtype="5" fill="hold" nodeType="afterEffect">
                                  <p:stCondLst>
                                    <p:cond delay="0"/>
                                  </p:stCondLst>
                                  <p:childTnLst>
                                    <p:set>
                                      <p:cBhvr>
                                        <p:cTn id="17" dur="1" fill="hold">
                                          <p:stCondLst>
                                            <p:cond delay="0"/>
                                          </p:stCondLst>
                                        </p:cTn>
                                        <p:tgtEl>
                                          <p:spTgt spid="470024"/>
                                        </p:tgtEl>
                                        <p:attrNameLst>
                                          <p:attrName>style.visibility</p:attrName>
                                        </p:attrNameLst>
                                      </p:cBhvr>
                                      <p:to>
                                        <p:strVal val="visible"/>
                                      </p:to>
                                    </p:set>
                                    <p:animEffect transition="in" filter="randombar(vertical)">
                                      <p:cBhvr>
                                        <p:cTn id="18" dur="500"/>
                                        <p:tgtEl>
                                          <p:spTgt spid="47002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70029"/>
                                        </p:tgtEl>
                                        <p:attrNameLst>
                                          <p:attrName>style.visibility</p:attrName>
                                        </p:attrNameLst>
                                      </p:cBhvr>
                                      <p:to>
                                        <p:strVal val="visible"/>
                                      </p:to>
                                    </p:set>
                                  </p:childTnLst>
                                </p:cTn>
                              </p:par>
                            </p:childTnLst>
                          </p:cTn>
                        </p:par>
                        <p:par>
                          <p:cTn id="23" fill="hold">
                            <p:stCondLst>
                              <p:cond delay="500"/>
                            </p:stCondLst>
                            <p:childTnLst>
                              <p:par>
                                <p:cTn id="24" presetID="18" presetClass="entr" presetSubtype="6" fill="hold" nodeType="afterEffect">
                                  <p:stCondLst>
                                    <p:cond delay="0"/>
                                  </p:stCondLst>
                                  <p:childTnLst>
                                    <p:set>
                                      <p:cBhvr>
                                        <p:cTn id="25" dur="1" fill="hold">
                                          <p:stCondLst>
                                            <p:cond delay="0"/>
                                          </p:stCondLst>
                                        </p:cTn>
                                        <p:tgtEl>
                                          <p:spTgt spid="470033"/>
                                        </p:tgtEl>
                                        <p:attrNameLst>
                                          <p:attrName>style.visibility</p:attrName>
                                        </p:attrNameLst>
                                      </p:cBhvr>
                                      <p:to>
                                        <p:strVal val="visible"/>
                                      </p:to>
                                    </p:set>
                                    <p:animEffect transition="in" filter="strips(downRight)">
                                      <p:cBhvr>
                                        <p:cTn id="26" dur="500"/>
                                        <p:tgtEl>
                                          <p:spTgt spid="470033"/>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470031"/>
                                        </p:tgtEl>
                                        <p:attrNameLst>
                                          <p:attrName>style.visibility</p:attrName>
                                        </p:attrNameLst>
                                      </p:cBhvr>
                                      <p:to>
                                        <p:strVal val="visible"/>
                                      </p:to>
                                    </p:set>
                                  </p:childTnLst>
                                </p:cTn>
                              </p:par>
                            </p:childTnLst>
                          </p:cTn>
                        </p:par>
                        <p:par>
                          <p:cTn id="31" fill="hold">
                            <p:stCondLst>
                              <p:cond delay="500"/>
                            </p:stCondLst>
                            <p:childTnLst>
                              <p:par>
                                <p:cTn id="32" presetID="3" presetClass="entr" presetSubtype="5" fill="hold" nodeType="afterEffect">
                                  <p:stCondLst>
                                    <p:cond delay="0"/>
                                  </p:stCondLst>
                                  <p:childTnLst>
                                    <p:set>
                                      <p:cBhvr>
                                        <p:cTn id="33" dur="1" fill="hold">
                                          <p:stCondLst>
                                            <p:cond delay="0"/>
                                          </p:stCondLst>
                                        </p:cTn>
                                        <p:tgtEl>
                                          <p:spTgt spid="470034"/>
                                        </p:tgtEl>
                                        <p:attrNameLst>
                                          <p:attrName>style.visibility</p:attrName>
                                        </p:attrNameLst>
                                      </p:cBhvr>
                                      <p:to>
                                        <p:strVal val="visible"/>
                                      </p:to>
                                    </p:set>
                                    <p:animEffect transition="in" filter="blinds(vertical)">
                                      <p:cBhvr>
                                        <p:cTn id="34" dur="500"/>
                                        <p:tgtEl>
                                          <p:spTgt spid="470034"/>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470030"/>
                                        </p:tgtEl>
                                        <p:attrNameLst>
                                          <p:attrName>style.visibility</p:attrName>
                                        </p:attrNameLst>
                                      </p:cBhvr>
                                      <p:to>
                                        <p:strVal val="visible"/>
                                      </p:to>
                                    </p:set>
                                  </p:childTnLst>
                                </p:cTn>
                              </p:par>
                            </p:childTnLst>
                          </p:cTn>
                        </p:par>
                        <p:par>
                          <p:cTn id="39" fill="hold">
                            <p:stCondLst>
                              <p:cond delay="500"/>
                            </p:stCondLst>
                            <p:childTnLst>
                              <p:par>
                                <p:cTn id="40" presetID="9" presetClass="entr" presetSubtype="0" fill="hold" nodeType="afterEffect">
                                  <p:stCondLst>
                                    <p:cond delay="0"/>
                                  </p:stCondLst>
                                  <p:childTnLst>
                                    <p:set>
                                      <p:cBhvr>
                                        <p:cTn id="41" dur="1" fill="hold">
                                          <p:stCondLst>
                                            <p:cond delay="0"/>
                                          </p:stCondLst>
                                        </p:cTn>
                                        <p:tgtEl>
                                          <p:spTgt spid="470035"/>
                                        </p:tgtEl>
                                        <p:attrNameLst>
                                          <p:attrName>style.visibility</p:attrName>
                                        </p:attrNameLst>
                                      </p:cBhvr>
                                      <p:to>
                                        <p:strVal val="visible"/>
                                      </p:to>
                                    </p:set>
                                    <p:animEffect transition="in" filter="dissolve">
                                      <p:cBhvr>
                                        <p:cTn id="42" dur="500"/>
                                        <p:tgtEl>
                                          <p:spTgt spid="470035"/>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470032"/>
                                        </p:tgtEl>
                                        <p:attrNameLst>
                                          <p:attrName>style.visibility</p:attrName>
                                        </p:attrNameLst>
                                      </p:cBhvr>
                                      <p:to>
                                        <p:strVal val="visible"/>
                                      </p:to>
                                    </p:set>
                                  </p:childTnLst>
                                </p:cTn>
                              </p:par>
                            </p:childTnLst>
                          </p:cTn>
                        </p:par>
                        <p:par>
                          <p:cTn id="47" fill="hold">
                            <p:stCondLst>
                              <p:cond delay="500"/>
                            </p:stCondLst>
                            <p:childTnLst>
                              <p:par>
                                <p:cTn id="48" presetID="1" presetClass="entr" presetSubtype="0" fill="hold" grpId="0" nodeType="afterEffect">
                                  <p:stCondLst>
                                    <p:cond delay="0"/>
                                  </p:stCondLst>
                                  <p:childTnLst>
                                    <p:set>
                                      <p:cBhvr>
                                        <p:cTn id="49" dur="1" fill="hold">
                                          <p:stCondLst>
                                            <p:cond delay="499"/>
                                          </p:stCondLst>
                                        </p:cTn>
                                        <p:tgtEl>
                                          <p:spTgt spid="470038"/>
                                        </p:tgtEl>
                                        <p:attrNameLst>
                                          <p:attrName>style.visibility</p:attrName>
                                        </p:attrNameLst>
                                      </p:cBhvr>
                                      <p:to>
                                        <p:strVal val="visible"/>
                                      </p:to>
                                    </p:set>
                                  </p:childTnLst>
                                </p:cTn>
                              </p:par>
                            </p:childTnLst>
                          </p:cTn>
                        </p:par>
                        <p:par>
                          <p:cTn id="50" fill="hold">
                            <p:stCondLst>
                              <p:cond delay="1000"/>
                            </p:stCondLst>
                            <p:childTnLst>
                              <p:par>
                                <p:cTn id="51" presetID="14" presetClass="entr" presetSubtype="10" fill="hold" nodeType="afterEffect">
                                  <p:stCondLst>
                                    <p:cond delay="0"/>
                                  </p:stCondLst>
                                  <p:childTnLst>
                                    <p:set>
                                      <p:cBhvr>
                                        <p:cTn id="52" dur="1" fill="hold">
                                          <p:stCondLst>
                                            <p:cond delay="0"/>
                                          </p:stCondLst>
                                        </p:cTn>
                                        <p:tgtEl>
                                          <p:spTgt spid="470036"/>
                                        </p:tgtEl>
                                        <p:attrNameLst>
                                          <p:attrName>style.visibility</p:attrName>
                                        </p:attrNameLst>
                                      </p:cBhvr>
                                      <p:to>
                                        <p:strVal val="visible"/>
                                      </p:to>
                                    </p:set>
                                    <p:animEffect transition="in" filter="randombar(horizontal)">
                                      <p:cBhvr>
                                        <p:cTn id="53" dur="500"/>
                                        <p:tgtEl>
                                          <p:spTgt spid="470036"/>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499"/>
                                          </p:stCondLst>
                                        </p:cTn>
                                        <p:tgtEl>
                                          <p:spTgt spid="470037"/>
                                        </p:tgtEl>
                                        <p:attrNameLst>
                                          <p:attrName>style.visibility</p:attrName>
                                        </p:attrNameLst>
                                      </p:cBhvr>
                                      <p:to>
                                        <p:strVal val="visible"/>
                                      </p:to>
                                    </p:set>
                                  </p:childTnLst>
                                </p:cTn>
                              </p:par>
                            </p:childTnLst>
                          </p:cTn>
                        </p:par>
                        <p:par>
                          <p:cTn id="58" fill="hold">
                            <p:stCondLst>
                              <p:cond delay="500"/>
                            </p:stCondLst>
                            <p:childTnLst>
                              <p:par>
                                <p:cTn id="59" presetID="22" presetClass="entr" presetSubtype="1" fill="hold" nodeType="afterEffect">
                                  <p:stCondLst>
                                    <p:cond delay="0"/>
                                  </p:stCondLst>
                                  <p:childTnLst>
                                    <p:set>
                                      <p:cBhvr>
                                        <p:cTn id="60" dur="1" fill="hold">
                                          <p:stCondLst>
                                            <p:cond delay="0"/>
                                          </p:stCondLst>
                                        </p:cTn>
                                        <p:tgtEl>
                                          <p:spTgt spid="470039"/>
                                        </p:tgtEl>
                                        <p:attrNameLst>
                                          <p:attrName>style.visibility</p:attrName>
                                        </p:attrNameLst>
                                      </p:cBhvr>
                                      <p:to>
                                        <p:strVal val="visible"/>
                                      </p:to>
                                    </p:set>
                                    <p:animEffect transition="in" filter="wipe(up)">
                                      <p:cBhvr>
                                        <p:cTn id="61" dur="500"/>
                                        <p:tgtEl>
                                          <p:spTgt spid="470039"/>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499"/>
                                          </p:stCondLst>
                                        </p:cTn>
                                        <p:tgtEl>
                                          <p:spTgt spid="29"/>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27" grpId="0" autoUpdateAnimBg="0"/>
      <p:bldP spid="470028" grpId="0" autoUpdateAnimBg="0"/>
      <p:bldP spid="470029" grpId="0" autoUpdateAnimBg="0"/>
      <p:bldP spid="470030" grpId="0" autoUpdateAnimBg="0"/>
      <p:bldP spid="470031" grpId="0" autoUpdateAnimBg="0"/>
      <p:bldP spid="470032" grpId="0" autoUpdateAnimBg="0"/>
      <p:bldP spid="470037" grpId="0" autoUpdateAnimBg="0"/>
      <p:bldP spid="470038" grpId="0" autoUpdateAnimBg="0"/>
      <p:bldP spid="29" grpId="0" autoUpdateAnimBg="0"/>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Tax Map Survey - 	Current Trends</a:t>
            </a:r>
            <a:endParaRPr lang="en-US" dirty="0">
              <a:solidFill>
                <a:schemeClr val="bg1"/>
              </a:solidFill>
              <a:latin typeface="Arial" panose="020B0604020202020204" pitchFamily="34" charset="0"/>
              <a:cs typeface="Arial" panose="020B0604020202020204" pitchFamily="34" charset="0"/>
            </a:endParaRPr>
          </a:p>
        </p:txBody>
      </p:sp>
      <p:sp>
        <p:nvSpPr>
          <p:cNvPr id="2" name="TextBox 1"/>
          <p:cNvSpPr txBox="1"/>
          <p:nvPr/>
        </p:nvSpPr>
        <p:spPr>
          <a:xfrm>
            <a:off x="2509284" y="6320590"/>
            <a:ext cx="4380614" cy="369332"/>
          </a:xfrm>
          <a:prstGeom prst="rect">
            <a:avLst/>
          </a:prstGeom>
          <a:noFill/>
        </p:spPr>
        <p:txBody>
          <a:bodyPr wrap="square" rtlCol="0">
            <a:spAutoFit/>
          </a:bodyPr>
          <a:lstStyle/>
          <a:p>
            <a:r>
              <a:rPr lang="en-US" b="1" dirty="0" smtClean="0">
                <a:solidFill>
                  <a:schemeClr val="tx2"/>
                </a:solidFill>
              </a:rPr>
              <a:t>May 2017 Survey of County Assessors</a:t>
            </a:r>
            <a:endParaRPr lang="en-US" b="1" dirty="0">
              <a:solidFill>
                <a:schemeClr val="tx2"/>
              </a:solidFill>
            </a:endParaRPr>
          </a:p>
        </p:txBody>
      </p:sp>
      <p:graphicFrame>
        <p:nvGraphicFramePr>
          <p:cNvPr id="4" name="Table 3"/>
          <p:cNvGraphicFramePr>
            <a:graphicFrameLocks noGrp="1"/>
          </p:cNvGraphicFramePr>
          <p:nvPr>
            <p:extLst/>
          </p:nvPr>
        </p:nvGraphicFramePr>
        <p:xfrm>
          <a:off x="463216" y="1378025"/>
          <a:ext cx="3156284" cy="1762212"/>
        </p:xfrm>
        <a:graphic>
          <a:graphicData uri="http://schemas.openxmlformats.org/drawingml/2006/table">
            <a:tbl>
              <a:tblPr firstRow="1" bandRow="1">
                <a:tableStyleId>{5202B0CA-FC54-4496-8BCA-5EF66A818D29}</a:tableStyleId>
              </a:tblPr>
              <a:tblGrid>
                <a:gridCol w="1578142">
                  <a:extLst>
                    <a:ext uri="{9D8B030D-6E8A-4147-A177-3AD203B41FA5}">
                      <a16:colId xmlns:a16="http://schemas.microsoft.com/office/drawing/2014/main" val="2800250294"/>
                    </a:ext>
                  </a:extLst>
                </a:gridCol>
                <a:gridCol w="1578142">
                  <a:extLst>
                    <a:ext uri="{9D8B030D-6E8A-4147-A177-3AD203B41FA5}">
                      <a16:colId xmlns:a16="http://schemas.microsoft.com/office/drawing/2014/main" val="1208347029"/>
                    </a:ext>
                  </a:extLst>
                </a:gridCol>
              </a:tblGrid>
              <a:tr h="440553">
                <a:tc gridSpan="2">
                  <a:txBody>
                    <a:bodyPr/>
                    <a:lstStyle/>
                    <a:p>
                      <a:pPr algn="ctr"/>
                      <a:r>
                        <a:rPr lang="en-US" dirty="0" smtClean="0"/>
                        <a:t>GIS Status  </a:t>
                      </a:r>
                      <a:endParaRPr lang="en-US" dirty="0"/>
                    </a:p>
                  </a:txBody>
                  <a:tcPr/>
                </a:tc>
                <a:tc hMerge="1">
                  <a:txBody>
                    <a:bodyPr/>
                    <a:lstStyle/>
                    <a:p>
                      <a:endParaRPr lang="en-US" dirty="0"/>
                    </a:p>
                  </a:txBody>
                  <a:tcPr/>
                </a:tc>
                <a:extLst>
                  <a:ext uri="{0D108BD9-81ED-4DB2-BD59-A6C34878D82A}">
                    <a16:rowId xmlns:a16="http://schemas.microsoft.com/office/drawing/2014/main" val="3210537456"/>
                  </a:ext>
                </a:extLst>
              </a:tr>
              <a:tr h="440553">
                <a:tc>
                  <a:txBody>
                    <a:bodyPr/>
                    <a:lstStyle/>
                    <a:p>
                      <a:pPr algn="ctr" fontAlgn="b"/>
                      <a:r>
                        <a:rPr lang="en-US" sz="1800" u="none" strike="noStrike" dirty="0">
                          <a:effectLst/>
                        </a:rPr>
                        <a:t>GIS</a:t>
                      </a:r>
                      <a:endParaRPr lang="en-US" sz="1800" b="0" i="0" u="none" strike="noStrike" dirty="0">
                        <a:effectLst/>
                        <a:latin typeface="Arial" panose="020B0604020202020204" pitchFamily="34" charset="0"/>
                      </a:endParaRPr>
                    </a:p>
                  </a:txBody>
                  <a:tcPr marL="9525" marR="9525" marT="9525" marB="0" anchor="b"/>
                </a:tc>
                <a:tc>
                  <a:txBody>
                    <a:bodyPr/>
                    <a:lstStyle/>
                    <a:p>
                      <a:pPr algn="ctr" fontAlgn="b"/>
                      <a:r>
                        <a:rPr lang="en-US" sz="1800" u="none" strike="noStrike" dirty="0" smtClean="0">
                          <a:effectLst/>
                        </a:rPr>
                        <a:t>43</a:t>
                      </a:r>
                      <a:endParaRPr lang="en-US" sz="18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2444546628"/>
                  </a:ext>
                </a:extLst>
              </a:tr>
              <a:tr h="440553">
                <a:tc>
                  <a:txBody>
                    <a:bodyPr/>
                    <a:lstStyle/>
                    <a:p>
                      <a:pPr algn="ctr" fontAlgn="b"/>
                      <a:r>
                        <a:rPr lang="en-US" sz="1800" u="none" strike="noStrike" dirty="0">
                          <a:effectLst/>
                          <a:latin typeface="+mn-lt"/>
                        </a:rPr>
                        <a:t>Transition</a:t>
                      </a:r>
                      <a:endParaRPr lang="en-US" sz="1800" b="0" i="0" u="none" strike="noStrike" dirty="0">
                        <a:effectLst/>
                        <a:latin typeface="+mn-lt"/>
                      </a:endParaRPr>
                    </a:p>
                  </a:txBody>
                  <a:tcPr marL="9525" marR="9525" marT="9525" marB="0" anchor="b"/>
                </a:tc>
                <a:tc>
                  <a:txBody>
                    <a:bodyPr/>
                    <a:lstStyle/>
                    <a:p>
                      <a:pPr algn="ctr" fontAlgn="b"/>
                      <a:r>
                        <a:rPr lang="en-US" sz="1800" u="none" strike="noStrike" dirty="0" smtClean="0">
                          <a:effectLst/>
                        </a:rPr>
                        <a:t>7</a:t>
                      </a:r>
                      <a:endParaRPr lang="en-US" sz="18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391013426"/>
                  </a:ext>
                </a:extLst>
              </a:tr>
              <a:tr h="440553">
                <a:tc>
                  <a:txBody>
                    <a:bodyPr/>
                    <a:lstStyle/>
                    <a:p>
                      <a:pPr algn="ctr" fontAlgn="b"/>
                      <a:r>
                        <a:rPr lang="en-US" sz="1800" u="none" strike="noStrike" dirty="0">
                          <a:effectLst/>
                        </a:rPr>
                        <a:t>Paper</a:t>
                      </a:r>
                      <a:endParaRPr lang="en-US" sz="1800" b="0" i="0" u="none" strike="noStrike" dirty="0">
                        <a:effectLst/>
                        <a:latin typeface="Arial" panose="020B0604020202020204" pitchFamily="34" charset="0"/>
                      </a:endParaRPr>
                    </a:p>
                  </a:txBody>
                  <a:tcPr marL="9525" marR="9525" marT="9525" marB="0" anchor="b"/>
                </a:tc>
                <a:tc>
                  <a:txBody>
                    <a:bodyPr/>
                    <a:lstStyle/>
                    <a:p>
                      <a:pPr algn="ctr" fontAlgn="b"/>
                      <a:r>
                        <a:rPr lang="en-US" sz="1800" u="none" strike="noStrike" dirty="0" smtClean="0">
                          <a:effectLst/>
                        </a:rPr>
                        <a:t>5</a:t>
                      </a:r>
                      <a:endParaRPr lang="en-US" sz="18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1953210207"/>
                  </a:ext>
                </a:extLst>
              </a:tr>
            </a:tbl>
          </a:graphicData>
        </a:graphic>
      </p:graphicFrame>
      <p:graphicFrame>
        <p:nvGraphicFramePr>
          <p:cNvPr id="7" name="Table 6"/>
          <p:cNvGraphicFramePr>
            <a:graphicFrameLocks noGrp="1"/>
          </p:cNvGraphicFramePr>
          <p:nvPr>
            <p:extLst/>
          </p:nvPr>
        </p:nvGraphicFramePr>
        <p:xfrm>
          <a:off x="463216" y="3864557"/>
          <a:ext cx="3156284" cy="1858880"/>
        </p:xfrm>
        <a:graphic>
          <a:graphicData uri="http://schemas.openxmlformats.org/drawingml/2006/table">
            <a:tbl>
              <a:tblPr firstRow="1" bandRow="1">
                <a:tableStyleId>{5202B0CA-FC54-4496-8BCA-5EF66A818D29}</a:tableStyleId>
              </a:tblPr>
              <a:tblGrid>
                <a:gridCol w="1578142">
                  <a:extLst>
                    <a:ext uri="{9D8B030D-6E8A-4147-A177-3AD203B41FA5}">
                      <a16:colId xmlns:a16="http://schemas.microsoft.com/office/drawing/2014/main" val="2800250294"/>
                    </a:ext>
                  </a:extLst>
                </a:gridCol>
                <a:gridCol w="1578142">
                  <a:extLst>
                    <a:ext uri="{9D8B030D-6E8A-4147-A177-3AD203B41FA5}">
                      <a16:colId xmlns:a16="http://schemas.microsoft.com/office/drawing/2014/main" val="1208347029"/>
                    </a:ext>
                  </a:extLst>
                </a:gridCol>
              </a:tblGrid>
              <a:tr h="464720">
                <a:tc gridSpan="2">
                  <a:txBody>
                    <a:bodyPr/>
                    <a:lstStyle/>
                    <a:p>
                      <a:pPr algn="ctr"/>
                      <a:r>
                        <a:rPr lang="en-US" sz="1900" dirty="0" smtClean="0"/>
                        <a:t>Maintenance</a:t>
                      </a:r>
                      <a:endParaRPr lang="en-US" sz="1900" dirty="0"/>
                    </a:p>
                  </a:txBody>
                  <a:tcPr marL="96237" marR="96237" marT="48118" marB="48118"/>
                </a:tc>
                <a:tc hMerge="1">
                  <a:txBody>
                    <a:bodyPr/>
                    <a:lstStyle/>
                    <a:p>
                      <a:endParaRPr lang="en-US" dirty="0"/>
                    </a:p>
                  </a:txBody>
                  <a:tcPr/>
                </a:tc>
                <a:extLst>
                  <a:ext uri="{0D108BD9-81ED-4DB2-BD59-A6C34878D82A}">
                    <a16:rowId xmlns:a16="http://schemas.microsoft.com/office/drawing/2014/main" val="3210537456"/>
                  </a:ext>
                </a:extLst>
              </a:tr>
              <a:tr h="464720">
                <a:tc>
                  <a:txBody>
                    <a:bodyPr/>
                    <a:lstStyle/>
                    <a:p>
                      <a:pPr algn="ctr" fontAlgn="b"/>
                      <a:r>
                        <a:rPr lang="en-US" sz="1900" u="none" strike="noStrike" dirty="0" smtClean="0">
                          <a:effectLst/>
                        </a:rPr>
                        <a:t>Digital</a:t>
                      </a:r>
                      <a:endParaRPr lang="en-US" sz="1900" b="0" i="0" u="none" strike="noStrike" dirty="0">
                        <a:effectLst/>
                        <a:latin typeface="+mn-lt"/>
                      </a:endParaRPr>
                    </a:p>
                  </a:txBody>
                  <a:tcPr marL="10025" marR="10025" marT="10025" marB="0" anchor="b"/>
                </a:tc>
                <a:tc>
                  <a:txBody>
                    <a:bodyPr/>
                    <a:lstStyle/>
                    <a:p>
                      <a:pPr algn="ctr" fontAlgn="b"/>
                      <a:r>
                        <a:rPr lang="en-US" sz="1900" u="none" strike="noStrike">
                          <a:effectLst/>
                        </a:rPr>
                        <a:t>43</a:t>
                      </a:r>
                      <a:endParaRPr lang="en-US" sz="1900" b="0" i="0" u="none" strike="noStrike">
                        <a:effectLst/>
                        <a:latin typeface="+mn-lt"/>
                      </a:endParaRPr>
                    </a:p>
                  </a:txBody>
                  <a:tcPr marL="10025" marR="10025" marT="10025" marB="0" anchor="b"/>
                </a:tc>
                <a:extLst>
                  <a:ext uri="{0D108BD9-81ED-4DB2-BD59-A6C34878D82A}">
                    <a16:rowId xmlns:a16="http://schemas.microsoft.com/office/drawing/2014/main" val="2444546628"/>
                  </a:ext>
                </a:extLst>
              </a:tr>
              <a:tr h="464720">
                <a:tc>
                  <a:txBody>
                    <a:bodyPr/>
                    <a:lstStyle/>
                    <a:p>
                      <a:pPr algn="ctr" fontAlgn="b"/>
                      <a:r>
                        <a:rPr lang="en-US" sz="1900" u="none" strike="noStrike">
                          <a:effectLst/>
                        </a:rPr>
                        <a:t>Both</a:t>
                      </a:r>
                      <a:endParaRPr lang="en-US" sz="1900" b="0" i="0" u="none" strike="noStrike">
                        <a:effectLst/>
                        <a:latin typeface="+mn-lt"/>
                      </a:endParaRPr>
                    </a:p>
                  </a:txBody>
                  <a:tcPr marL="10025" marR="10025" marT="10025" marB="0" anchor="b"/>
                </a:tc>
                <a:tc>
                  <a:txBody>
                    <a:bodyPr/>
                    <a:lstStyle/>
                    <a:p>
                      <a:pPr algn="ctr" fontAlgn="b"/>
                      <a:r>
                        <a:rPr lang="en-US" sz="1900" u="none" strike="noStrike">
                          <a:effectLst/>
                        </a:rPr>
                        <a:t>5</a:t>
                      </a:r>
                      <a:endParaRPr lang="en-US" sz="1900" b="0" i="0" u="none" strike="noStrike">
                        <a:effectLst/>
                        <a:latin typeface="+mn-lt"/>
                      </a:endParaRPr>
                    </a:p>
                  </a:txBody>
                  <a:tcPr marL="10025" marR="10025" marT="10025" marB="0" anchor="b"/>
                </a:tc>
                <a:extLst>
                  <a:ext uri="{0D108BD9-81ED-4DB2-BD59-A6C34878D82A}">
                    <a16:rowId xmlns:a16="http://schemas.microsoft.com/office/drawing/2014/main" val="391013426"/>
                  </a:ext>
                </a:extLst>
              </a:tr>
              <a:tr h="464720">
                <a:tc>
                  <a:txBody>
                    <a:bodyPr/>
                    <a:lstStyle/>
                    <a:p>
                      <a:pPr algn="ctr" fontAlgn="b"/>
                      <a:r>
                        <a:rPr lang="en-US" sz="1900" u="none" strike="noStrike" dirty="0">
                          <a:effectLst/>
                        </a:rPr>
                        <a:t>Manual</a:t>
                      </a:r>
                      <a:endParaRPr lang="en-US" sz="1900" b="0" i="0" u="none" strike="noStrike" dirty="0">
                        <a:effectLst/>
                        <a:latin typeface="+mn-lt"/>
                      </a:endParaRPr>
                    </a:p>
                  </a:txBody>
                  <a:tcPr marL="10025" marR="10025" marT="10025" marB="0" anchor="b"/>
                </a:tc>
                <a:tc>
                  <a:txBody>
                    <a:bodyPr/>
                    <a:lstStyle/>
                    <a:p>
                      <a:pPr algn="ctr" fontAlgn="b"/>
                      <a:r>
                        <a:rPr lang="en-US" sz="1900" u="none" strike="noStrike" dirty="0">
                          <a:effectLst/>
                        </a:rPr>
                        <a:t>7</a:t>
                      </a:r>
                      <a:endParaRPr lang="en-US" sz="1900" b="0" i="0" u="none" strike="noStrike" dirty="0">
                        <a:effectLst/>
                        <a:latin typeface="+mn-lt"/>
                      </a:endParaRPr>
                    </a:p>
                  </a:txBody>
                  <a:tcPr marL="10025" marR="10025" marT="10025" marB="0" anchor="b"/>
                </a:tc>
                <a:extLst>
                  <a:ext uri="{0D108BD9-81ED-4DB2-BD59-A6C34878D82A}">
                    <a16:rowId xmlns:a16="http://schemas.microsoft.com/office/drawing/2014/main" val="1953210207"/>
                  </a:ext>
                </a:extLst>
              </a:tr>
            </a:tbl>
          </a:graphicData>
        </a:graphic>
      </p:graphicFrame>
      <p:graphicFrame>
        <p:nvGraphicFramePr>
          <p:cNvPr id="8" name="Table 7"/>
          <p:cNvGraphicFramePr>
            <a:graphicFrameLocks noGrp="1"/>
          </p:cNvGraphicFramePr>
          <p:nvPr>
            <p:extLst/>
          </p:nvPr>
        </p:nvGraphicFramePr>
        <p:xfrm>
          <a:off x="4935955" y="1378027"/>
          <a:ext cx="3453120" cy="1766720"/>
        </p:xfrm>
        <a:graphic>
          <a:graphicData uri="http://schemas.openxmlformats.org/drawingml/2006/table">
            <a:tbl>
              <a:tblPr firstRow="1" bandRow="1">
                <a:tableStyleId>{5202B0CA-FC54-4496-8BCA-5EF66A818D29}</a:tableStyleId>
              </a:tblPr>
              <a:tblGrid>
                <a:gridCol w="1726560">
                  <a:extLst>
                    <a:ext uri="{9D8B030D-6E8A-4147-A177-3AD203B41FA5}">
                      <a16:colId xmlns:a16="http://schemas.microsoft.com/office/drawing/2014/main" val="2800250294"/>
                    </a:ext>
                  </a:extLst>
                </a:gridCol>
                <a:gridCol w="1726560">
                  <a:extLst>
                    <a:ext uri="{9D8B030D-6E8A-4147-A177-3AD203B41FA5}">
                      <a16:colId xmlns:a16="http://schemas.microsoft.com/office/drawing/2014/main" val="1208347029"/>
                    </a:ext>
                  </a:extLst>
                </a:gridCol>
              </a:tblGrid>
              <a:tr h="741497">
                <a:tc gridSpan="2">
                  <a:txBody>
                    <a:bodyPr/>
                    <a:lstStyle/>
                    <a:p>
                      <a:pPr algn="ctr"/>
                      <a:r>
                        <a:rPr lang="en-US" sz="2100" dirty="0" smtClean="0"/>
                        <a:t>Outsource % of Digital/Manual</a:t>
                      </a:r>
                      <a:r>
                        <a:rPr lang="en-US" sz="2100" baseline="0" dirty="0" smtClean="0"/>
                        <a:t> Maintenance</a:t>
                      </a:r>
                      <a:endParaRPr lang="en-US" sz="2100" dirty="0"/>
                    </a:p>
                  </a:txBody>
                  <a:tcPr marL="105928" marR="105928" marT="52964" marB="52964"/>
                </a:tc>
                <a:tc hMerge="1">
                  <a:txBody>
                    <a:bodyPr/>
                    <a:lstStyle/>
                    <a:p>
                      <a:endParaRPr lang="en-US" dirty="0"/>
                    </a:p>
                  </a:txBody>
                  <a:tcPr/>
                </a:tc>
                <a:extLst>
                  <a:ext uri="{0D108BD9-81ED-4DB2-BD59-A6C34878D82A}">
                    <a16:rowId xmlns:a16="http://schemas.microsoft.com/office/drawing/2014/main" val="3210537456"/>
                  </a:ext>
                </a:extLst>
              </a:tr>
              <a:tr h="510356">
                <a:tc>
                  <a:txBody>
                    <a:bodyPr/>
                    <a:lstStyle/>
                    <a:p>
                      <a:pPr algn="l" fontAlgn="b"/>
                      <a:r>
                        <a:rPr lang="en-US" sz="1800" u="none" strike="noStrike" dirty="0">
                          <a:effectLst/>
                        </a:rPr>
                        <a:t>In-House</a:t>
                      </a:r>
                      <a:endParaRPr lang="en-US" sz="1800" b="0" i="0" u="none" strike="noStrike" dirty="0">
                        <a:effectLst/>
                        <a:latin typeface="+mn-lt"/>
                      </a:endParaRPr>
                    </a:p>
                  </a:txBody>
                  <a:tcPr marL="11034" marR="11034" marT="11034" marB="0" anchor="b"/>
                </a:tc>
                <a:tc>
                  <a:txBody>
                    <a:bodyPr/>
                    <a:lstStyle/>
                    <a:p>
                      <a:pPr algn="ctr" fontAlgn="b"/>
                      <a:r>
                        <a:rPr lang="en-US" sz="1800" u="none" strike="noStrike" dirty="0">
                          <a:effectLst/>
                        </a:rPr>
                        <a:t>29</a:t>
                      </a:r>
                      <a:endParaRPr lang="en-US" sz="1800" b="0" i="0" u="none" strike="noStrike" dirty="0">
                        <a:effectLst/>
                        <a:latin typeface="+mn-lt"/>
                      </a:endParaRPr>
                    </a:p>
                  </a:txBody>
                  <a:tcPr marL="11034" marR="11034" marT="11034" marB="0" anchor="b"/>
                </a:tc>
                <a:extLst>
                  <a:ext uri="{0D108BD9-81ED-4DB2-BD59-A6C34878D82A}">
                    <a16:rowId xmlns:a16="http://schemas.microsoft.com/office/drawing/2014/main" val="2444546628"/>
                  </a:ext>
                </a:extLst>
              </a:tr>
              <a:tr h="510356">
                <a:tc>
                  <a:txBody>
                    <a:bodyPr/>
                    <a:lstStyle/>
                    <a:p>
                      <a:pPr algn="l" fontAlgn="b"/>
                      <a:r>
                        <a:rPr lang="en-US" sz="1800" u="none" strike="noStrike" dirty="0">
                          <a:effectLst/>
                        </a:rPr>
                        <a:t>Outsource</a:t>
                      </a:r>
                      <a:endParaRPr lang="en-US" sz="1800" b="0" i="0" u="none" strike="noStrike" dirty="0">
                        <a:effectLst/>
                        <a:latin typeface="+mn-lt"/>
                      </a:endParaRPr>
                    </a:p>
                  </a:txBody>
                  <a:tcPr marL="11034" marR="11034" marT="11034" marB="0" anchor="b"/>
                </a:tc>
                <a:tc>
                  <a:txBody>
                    <a:bodyPr/>
                    <a:lstStyle/>
                    <a:p>
                      <a:pPr algn="ctr" fontAlgn="b"/>
                      <a:r>
                        <a:rPr lang="en-US" sz="1800" u="none" strike="noStrike" dirty="0">
                          <a:effectLst/>
                        </a:rPr>
                        <a:t>26</a:t>
                      </a:r>
                      <a:endParaRPr lang="en-US" sz="1800" b="0" i="0" u="none" strike="noStrike" dirty="0">
                        <a:effectLst/>
                        <a:latin typeface="+mn-lt"/>
                      </a:endParaRPr>
                    </a:p>
                  </a:txBody>
                  <a:tcPr marL="11034" marR="11034" marT="11034" marB="0" anchor="b"/>
                </a:tc>
                <a:extLst>
                  <a:ext uri="{0D108BD9-81ED-4DB2-BD59-A6C34878D82A}">
                    <a16:rowId xmlns:a16="http://schemas.microsoft.com/office/drawing/2014/main" val="391013426"/>
                  </a:ext>
                </a:extLst>
              </a:tr>
            </a:tbl>
          </a:graphicData>
        </a:graphic>
      </p:graphicFrame>
      <p:graphicFrame>
        <p:nvGraphicFramePr>
          <p:cNvPr id="9" name="Table 8"/>
          <p:cNvGraphicFramePr>
            <a:graphicFrameLocks noGrp="1"/>
          </p:cNvGraphicFramePr>
          <p:nvPr>
            <p:extLst/>
          </p:nvPr>
        </p:nvGraphicFramePr>
        <p:xfrm>
          <a:off x="4935955" y="3864557"/>
          <a:ext cx="3453120" cy="1858880"/>
        </p:xfrm>
        <a:graphic>
          <a:graphicData uri="http://schemas.openxmlformats.org/drawingml/2006/table">
            <a:tbl>
              <a:tblPr firstRow="1" bandRow="1">
                <a:tableStyleId>{5202B0CA-FC54-4496-8BCA-5EF66A818D29}</a:tableStyleId>
              </a:tblPr>
              <a:tblGrid>
                <a:gridCol w="1726560">
                  <a:extLst>
                    <a:ext uri="{9D8B030D-6E8A-4147-A177-3AD203B41FA5}">
                      <a16:colId xmlns:a16="http://schemas.microsoft.com/office/drawing/2014/main" val="2800250294"/>
                    </a:ext>
                  </a:extLst>
                </a:gridCol>
                <a:gridCol w="1726560">
                  <a:extLst>
                    <a:ext uri="{9D8B030D-6E8A-4147-A177-3AD203B41FA5}">
                      <a16:colId xmlns:a16="http://schemas.microsoft.com/office/drawing/2014/main" val="1208347029"/>
                    </a:ext>
                  </a:extLst>
                </a:gridCol>
              </a:tblGrid>
              <a:tr h="464720">
                <a:tc gridSpan="2">
                  <a:txBody>
                    <a:bodyPr/>
                    <a:lstStyle/>
                    <a:p>
                      <a:pPr algn="ctr"/>
                      <a:r>
                        <a:rPr lang="en-US" sz="1900" dirty="0" smtClean="0"/>
                        <a:t>GIS Software</a:t>
                      </a:r>
                      <a:endParaRPr lang="en-US" sz="1900" dirty="0"/>
                    </a:p>
                  </a:txBody>
                  <a:tcPr marL="96237" marR="96237" marT="48118" marB="48118"/>
                </a:tc>
                <a:tc hMerge="1">
                  <a:txBody>
                    <a:bodyPr/>
                    <a:lstStyle/>
                    <a:p>
                      <a:endParaRPr lang="en-US" dirty="0"/>
                    </a:p>
                  </a:txBody>
                  <a:tcPr/>
                </a:tc>
                <a:extLst>
                  <a:ext uri="{0D108BD9-81ED-4DB2-BD59-A6C34878D82A}">
                    <a16:rowId xmlns:a16="http://schemas.microsoft.com/office/drawing/2014/main" val="3210537456"/>
                  </a:ext>
                </a:extLst>
              </a:tr>
              <a:tr h="464720">
                <a:tc>
                  <a:txBody>
                    <a:bodyPr/>
                    <a:lstStyle/>
                    <a:p>
                      <a:pPr algn="ctr" fontAlgn="b"/>
                      <a:r>
                        <a:rPr lang="en-US" sz="1800" u="none" strike="noStrike" dirty="0">
                          <a:effectLst/>
                        </a:rPr>
                        <a:t>ESRI</a:t>
                      </a:r>
                      <a:endParaRPr lang="en-US" sz="1800" b="0" i="0" u="none" strike="noStrike" dirty="0">
                        <a:effectLst/>
                        <a:latin typeface="+mn-lt"/>
                      </a:endParaRPr>
                    </a:p>
                  </a:txBody>
                  <a:tcPr marL="9525" marR="9525" marT="9525" marB="0" anchor="b"/>
                </a:tc>
                <a:tc>
                  <a:txBody>
                    <a:bodyPr/>
                    <a:lstStyle/>
                    <a:p>
                      <a:pPr algn="ctr" fontAlgn="b"/>
                      <a:r>
                        <a:rPr lang="en-US" sz="1800" u="none" strike="noStrike">
                          <a:effectLst/>
                        </a:rPr>
                        <a:t>49</a:t>
                      </a:r>
                      <a:endParaRPr lang="en-US" sz="1800" b="0" i="0" u="none" strike="noStrike">
                        <a:effectLst/>
                        <a:latin typeface="+mn-lt"/>
                      </a:endParaRPr>
                    </a:p>
                  </a:txBody>
                  <a:tcPr marL="9525" marR="9525" marT="9525" marB="0" anchor="b"/>
                </a:tc>
                <a:extLst>
                  <a:ext uri="{0D108BD9-81ED-4DB2-BD59-A6C34878D82A}">
                    <a16:rowId xmlns:a16="http://schemas.microsoft.com/office/drawing/2014/main" val="2444546628"/>
                  </a:ext>
                </a:extLst>
              </a:tr>
              <a:tr h="464720">
                <a:tc>
                  <a:txBody>
                    <a:bodyPr/>
                    <a:lstStyle/>
                    <a:p>
                      <a:pPr algn="ctr" fontAlgn="b"/>
                      <a:r>
                        <a:rPr lang="en-US" sz="1800" u="none" strike="noStrike">
                          <a:effectLst/>
                        </a:rPr>
                        <a:t>AUTOCAD</a:t>
                      </a:r>
                      <a:endParaRPr lang="en-US" sz="1800" b="0" i="0" u="none" strike="noStrike">
                        <a:effectLst/>
                        <a:latin typeface="+mn-lt"/>
                      </a:endParaRPr>
                    </a:p>
                  </a:txBody>
                  <a:tcPr marL="9525" marR="9525" marT="9525" marB="0" anchor="b"/>
                </a:tc>
                <a:tc>
                  <a:txBody>
                    <a:bodyPr/>
                    <a:lstStyle/>
                    <a:p>
                      <a:pPr algn="ctr" fontAlgn="b"/>
                      <a:r>
                        <a:rPr lang="en-US" sz="1800" u="none" strike="noStrike">
                          <a:effectLst/>
                        </a:rPr>
                        <a:t>1</a:t>
                      </a:r>
                      <a:endParaRPr lang="en-US" sz="1800" b="0" i="0" u="none" strike="noStrike">
                        <a:effectLst/>
                        <a:latin typeface="+mn-lt"/>
                      </a:endParaRPr>
                    </a:p>
                  </a:txBody>
                  <a:tcPr marL="9525" marR="9525" marT="9525" marB="0" anchor="b"/>
                </a:tc>
                <a:extLst>
                  <a:ext uri="{0D108BD9-81ED-4DB2-BD59-A6C34878D82A}">
                    <a16:rowId xmlns:a16="http://schemas.microsoft.com/office/drawing/2014/main" val="391013426"/>
                  </a:ext>
                </a:extLst>
              </a:tr>
              <a:tr h="464720">
                <a:tc>
                  <a:txBody>
                    <a:bodyPr/>
                    <a:lstStyle/>
                    <a:p>
                      <a:pPr algn="ctr" fontAlgn="b"/>
                      <a:r>
                        <a:rPr lang="en-US" sz="1800" u="none" strike="noStrike" dirty="0">
                          <a:effectLst/>
                        </a:rPr>
                        <a:t>None</a:t>
                      </a:r>
                      <a:endParaRPr lang="en-US" sz="1800" b="0" i="0" u="none" strike="noStrike" dirty="0">
                        <a:effectLst/>
                        <a:latin typeface="+mn-lt"/>
                      </a:endParaRPr>
                    </a:p>
                  </a:txBody>
                  <a:tcPr marL="9525" marR="9525" marT="9525" marB="0" anchor="b"/>
                </a:tc>
                <a:tc>
                  <a:txBody>
                    <a:bodyPr/>
                    <a:lstStyle/>
                    <a:p>
                      <a:pPr algn="ctr" fontAlgn="b"/>
                      <a:r>
                        <a:rPr lang="en-US" sz="1800" u="none" strike="noStrike" dirty="0">
                          <a:effectLst/>
                        </a:rPr>
                        <a:t>5</a:t>
                      </a:r>
                      <a:endParaRPr lang="en-US" sz="1800" b="0" i="0" u="none" strike="noStrike" dirty="0">
                        <a:effectLst/>
                        <a:latin typeface="+mn-lt"/>
                      </a:endParaRPr>
                    </a:p>
                  </a:txBody>
                  <a:tcPr marL="9525" marR="9525" marT="9525" marB="0" anchor="b"/>
                </a:tc>
                <a:extLst>
                  <a:ext uri="{0D108BD9-81ED-4DB2-BD59-A6C34878D82A}">
                    <a16:rowId xmlns:a16="http://schemas.microsoft.com/office/drawing/2014/main" val="1953210207"/>
                  </a:ext>
                </a:extLst>
              </a:tr>
            </a:tbl>
          </a:graphicData>
        </a:graphic>
      </p:graphicFrame>
    </p:spTree>
    <p:extLst>
      <p:ext uri="{BB962C8B-B14F-4D97-AF65-F5344CB8AC3E}">
        <p14:creationId xmlns:p14="http://schemas.microsoft.com/office/powerpoint/2010/main" val="2105963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14400" y="845288"/>
            <a:ext cx="6786562" cy="6055574"/>
          </a:xfrm>
          <a:prstGeom prst="rect">
            <a:avLst/>
          </a:prstGeom>
        </p:spPr>
      </p:pic>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Statewide Digital Parcel File</a:t>
            </a:r>
            <a:endParaRPr lang="en-US"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300253" y="1079887"/>
            <a:ext cx="3302756" cy="646331"/>
          </a:xfrm>
          <a:prstGeom prst="rect">
            <a:avLst/>
          </a:prstGeom>
          <a:noFill/>
        </p:spPr>
        <p:txBody>
          <a:bodyPr wrap="square" rtlCol="0">
            <a:spAutoFit/>
          </a:bodyPr>
          <a:lstStyle/>
          <a:p>
            <a:r>
              <a:rPr lang="en-US" sz="3600" b="1" dirty="0" smtClean="0">
                <a:solidFill>
                  <a:schemeClr val="accent1">
                    <a:lumMod val="50000"/>
                  </a:schemeClr>
                </a:solidFill>
              </a:rPr>
              <a:t>606 Tax Districts</a:t>
            </a:r>
            <a:endParaRPr lang="en-US" sz="3600" b="1" dirty="0">
              <a:solidFill>
                <a:schemeClr val="accent1">
                  <a:lumMod val="50000"/>
                </a:schemeClr>
              </a:solidFill>
            </a:endParaRPr>
          </a:p>
        </p:txBody>
      </p:sp>
      <p:sp>
        <p:nvSpPr>
          <p:cNvPr id="13" name="TextBox 12"/>
          <p:cNvSpPr txBox="1"/>
          <p:nvPr/>
        </p:nvSpPr>
        <p:spPr>
          <a:xfrm>
            <a:off x="423350" y="1788009"/>
            <a:ext cx="2592806" cy="923330"/>
          </a:xfrm>
          <a:prstGeom prst="rect">
            <a:avLst/>
          </a:prstGeom>
          <a:solidFill>
            <a:schemeClr val="accent1">
              <a:lumMod val="20000"/>
              <a:lumOff val="80000"/>
            </a:schemeClr>
          </a:solidFill>
        </p:spPr>
        <p:txBody>
          <a:bodyPr wrap="square" rtlCol="0">
            <a:spAutoFit/>
          </a:bodyPr>
          <a:lstStyle/>
          <a:p>
            <a:r>
              <a:rPr lang="en-US" i="1" dirty="0" smtClean="0"/>
              <a:t>5% or 33 tax districts have incomplete or no digital parcel boundaries </a:t>
            </a:r>
            <a:endParaRPr lang="en-US" i="1" dirty="0"/>
          </a:p>
        </p:txBody>
      </p:sp>
      <p:sp>
        <p:nvSpPr>
          <p:cNvPr id="12" name="TextBox 11"/>
          <p:cNvSpPr txBox="1"/>
          <p:nvPr/>
        </p:nvSpPr>
        <p:spPr>
          <a:xfrm>
            <a:off x="5759355" y="4572000"/>
            <a:ext cx="3070747" cy="1938992"/>
          </a:xfrm>
          <a:prstGeom prst="rect">
            <a:avLst/>
          </a:prstGeom>
          <a:solidFill>
            <a:schemeClr val="tx2"/>
          </a:solidFill>
        </p:spPr>
        <p:txBody>
          <a:bodyPr wrap="square" rtlCol="0">
            <a:spAutoFit/>
          </a:bodyPr>
          <a:lstStyle/>
          <a:p>
            <a:pPr algn="ctr"/>
            <a:r>
              <a:rPr lang="en-US" sz="2400" b="1" dirty="0" smtClean="0">
                <a:solidFill>
                  <a:schemeClr val="bg1"/>
                </a:solidFill>
              </a:rPr>
              <a:t>Digital Parcel Sources</a:t>
            </a:r>
          </a:p>
          <a:p>
            <a:endParaRPr lang="en-US" dirty="0">
              <a:solidFill>
                <a:schemeClr val="bg1"/>
              </a:solidFill>
            </a:endParaRPr>
          </a:p>
          <a:p>
            <a:pPr marL="285750" indent="-285750">
              <a:buFont typeface="Arial" panose="020B0604020202020204" pitchFamily="34" charset="0"/>
              <a:buChar char="•"/>
            </a:pPr>
            <a:r>
              <a:rPr lang="en-US" sz="2000" dirty="0" smtClean="0">
                <a:solidFill>
                  <a:schemeClr val="bg1"/>
                </a:solidFill>
              </a:rPr>
              <a:t>Assessor Offices</a:t>
            </a:r>
          </a:p>
          <a:p>
            <a:pPr marL="285750" indent="-285750">
              <a:buFont typeface="Arial" panose="020B0604020202020204" pitchFamily="34" charset="0"/>
              <a:buChar char="•"/>
            </a:pPr>
            <a:r>
              <a:rPr lang="en-US" sz="2000" dirty="0" smtClean="0">
                <a:solidFill>
                  <a:schemeClr val="bg1"/>
                </a:solidFill>
              </a:rPr>
              <a:t>E-911 Offices</a:t>
            </a:r>
          </a:p>
          <a:p>
            <a:pPr marL="285750" indent="-285750">
              <a:buFont typeface="Arial" panose="020B0604020202020204" pitchFamily="34" charset="0"/>
              <a:buChar char="•"/>
            </a:pPr>
            <a:r>
              <a:rPr lang="en-US" sz="2000" dirty="0" smtClean="0">
                <a:solidFill>
                  <a:schemeClr val="bg1"/>
                </a:solidFill>
              </a:rPr>
              <a:t>State Tax Department</a:t>
            </a:r>
          </a:p>
          <a:p>
            <a:endParaRPr lang="en-US" dirty="0">
              <a:solidFill>
                <a:schemeClr val="bg1"/>
              </a:solidFill>
            </a:endParaRPr>
          </a:p>
        </p:txBody>
      </p:sp>
    </p:spTree>
    <p:extLst>
      <p:ext uri="{BB962C8B-B14F-4D97-AF65-F5344CB8AC3E}">
        <p14:creationId xmlns:p14="http://schemas.microsoft.com/office/powerpoint/2010/main" val="40019928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Counties using GIS</a:t>
            </a:r>
            <a:endParaRPr lang="en-US" dirty="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1143000" y="769916"/>
            <a:ext cx="6760800" cy="6088084"/>
          </a:xfrm>
          <a:prstGeom prst="rect">
            <a:avLst/>
          </a:prstGeom>
        </p:spPr>
      </p:pic>
    </p:spTree>
    <p:extLst>
      <p:ext uri="{BB962C8B-B14F-4D97-AF65-F5344CB8AC3E}">
        <p14:creationId xmlns:p14="http://schemas.microsoft.com/office/powerpoint/2010/main" val="16505160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0790" y="769916"/>
            <a:ext cx="6956566" cy="5357929"/>
          </a:xfrm>
          <a:prstGeom prst="rect">
            <a:avLst/>
          </a:prstGeom>
        </p:spPr>
      </p:pic>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Statewide Digital Parcel File</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nvPr>
        </p:nvGraphicFramePr>
        <p:xfrm>
          <a:off x="6987356" y="1146411"/>
          <a:ext cx="2000233" cy="4218891"/>
        </p:xfrm>
        <a:graphic>
          <a:graphicData uri="http://schemas.openxmlformats.org/drawingml/2006/table">
            <a:tbl>
              <a:tblPr firstRow="1" firstCol="1" bandRow="1">
                <a:tableStyleId>{5C22544A-7EE6-4342-B048-85BDC9FD1C3A}</a:tableStyleId>
              </a:tblPr>
              <a:tblGrid>
                <a:gridCol w="494556">
                  <a:extLst>
                    <a:ext uri="{9D8B030D-6E8A-4147-A177-3AD203B41FA5}">
                      <a16:colId xmlns:a16="http://schemas.microsoft.com/office/drawing/2014/main" val="652596699"/>
                    </a:ext>
                  </a:extLst>
                </a:gridCol>
                <a:gridCol w="1505677">
                  <a:extLst>
                    <a:ext uri="{9D8B030D-6E8A-4147-A177-3AD203B41FA5}">
                      <a16:colId xmlns:a16="http://schemas.microsoft.com/office/drawing/2014/main" val="3572202991"/>
                    </a:ext>
                  </a:extLst>
                </a:gridCol>
              </a:tblGrid>
              <a:tr h="817368">
                <a:tc>
                  <a:txBody>
                    <a:bodyPr/>
                    <a:lstStyle/>
                    <a:p>
                      <a:pPr marL="0" marR="0" algn="ctr">
                        <a:spcBef>
                          <a:spcPts val="0"/>
                        </a:spcBef>
                        <a:spcAft>
                          <a:spcPts val="0"/>
                        </a:spcAft>
                      </a:pPr>
                      <a:r>
                        <a:rPr lang="en-US" sz="1800" dirty="0">
                          <a:effectLst/>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lgn="ctr">
                        <a:spcBef>
                          <a:spcPts val="0"/>
                        </a:spcBef>
                        <a:spcAft>
                          <a:spcPts val="0"/>
                        </a:spcAft>
                      </a:pPr>
                      <a:r>
                        <a:rPr lang="en-US" sz="1800" dirty="0" smtClean="0">
                          <a:effectLst/>
                        </a:rPr>
                        <a:t>Missing/ Obsolete </a:t>
                      </a:r>
                      <a:r>
                        <a:rPr lang="en-US" sz="1800" dirty="0">
                          <a:effectLst/>
                        </a:rPr>
                        <a:t>Data Parcels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3585258513"/>
                  </a:ext>
                </a:extLst>
              </a:tr>
              <a:tr h="378411">
                <a:tc>
                  <a:txBody>
                    <a:bodyPr/>
                    <a:lstStyle/>
                    <a:p>
                      <a:pPr marL="0" marR="0" algn="ctr">
                        <a:spcBef>
                          <a:spcPts val="0"/>
                        </a:spcBef>
                        <a:spcAft>
                          <a:spcPts val="0"/>
                        </a:spcAft>
                      </a:pPr>
                      <a:r>
                        <a:rPr lang="en-US" sz="1800">
                          <a:effectLst/>
                        </a:rPr>
                        <a:t>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rPr>
                        <a:t>Boone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3300927426"/>
                  </a:ext>
                </a:extLst>
              </a:tr>
              <a:tr h="272456">
                <a:tc>
                  <a:txBody>
                    <a:bodyPr/>
                    <a:lstStyle/>
                    <a:p>
                      <a:pPr marL="0" marR="0" algn="ctr">
                        <a:spcBef>
                          <a:spcPts val="0"/>
                        </a:spcBef>
                        <a:spcAft>
                          <a:spcPts val="0"/>
                        </a:spcAft>
                      </a:pPr>
                      <a:r>
                        <a:rPr lang="en-US" sz="1800">
                          <a:effectLst/>
                        </a:rPr>
                        <a:t>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smtClean="0">
                          <a:effectLst/>
                        </a:rPr>
                        <a:t>Braxton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2268884418"/>
                  </a:ext>
                </a:extLst>
              </a:tr>
              <a:tr h="272456">
                <a:tc>
                  <a:txBody>
                    <a:bodyPr/>
                    <a:lstStyle/>
                    <a:p>
                      <a:pPr marL="0" marR="0" algn="ctr">
                        <a:spcBef>
                          <a:spcPts val="0"/>
                        </a:spcBef>
                        <a:spcAft>
                          <a:spcPts val="0"/>
                        </a:spcAft>
                      </a:pPr>
                      <a:r>
                        <a:rPr lang="en-US" sz="1800">
                          <a:effectLst/>
                        </a:rPr>
                        <a:t>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rPr>
                        <a:t>Calhoun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2416514998"/>
                  </a:ext>
                </a:extLst>
              </a:tr>
              <a:tr h="272456">
                <a:tc>
                  <a:txBody>
                    <a:bodyPr/>
                    <a:lstStyle/>
                    <a:p>
                      <a:pPr marL="0" marR="0" algn="ctr">
                        <a:spcBef>
                          <a:spcPts val="0"/>
                        </a:spcBef>
                        <a:spcAft>
                          <a:spcPts val="0"/>
                        </a:spcAft>
                      </a:pPr>
                      <a:r>
                        <a:rPr lang="en-US" sz="1800">
                          <a:effectLst/>
                        </a:rPr>
                        <a:t>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rPr>
                        <a:t>Clay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3689499508"/>
                  </a:ext>
                </a:extLst>
              </a:tr>
              <a:tr h="272456">
                <a:tc>
                  <a:txBody>
                    <a:bodyPr/>
                    <a:lstStyle/>
                    <a:p>
                      <a:pPr marL="0" marR="0" algn="ctr">
                        <a:spcBef>
                          <a:spcPts val="0"/>
                        </a:spcBef>
                        <a:spcAft>
                          <a:spcPts val="0"/>
                        </a:spcAft>
                      </a:pPr>
                      <a:r>
                        <a:rPr lang="en-US" sz="1800">
                          <a:effectLst/>
                        </a:rPr>
                        <a:t>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smtClean="0">
                          <a:effectLst/>
                          <a:latin typeface="+mn-lt"/>
                          <a:ea typeface="+mn-ea"/>
                          <a:cs typeface="+mn-cs"/>
                        </a:rPr>
                        <a:t>Jackson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3061285658"/>
                  </a:ext>
                </a:extLst>
              </a:tr>
              <a:tr h="272456">
                <a:tc>
                  <a:txBody>
                    <a:bodyPr/>
                    <a:lstStyle/>
                    <a:p>
                      <a:pPr marL="0" marR="0" algn="ctr">
                        <a:spcBef>
                          <a:spcPts val="0"/>
                        </a:spcBef>
                        <a:spcAft>
                          <a:spcPts val="0"/>
                        </a:spcAft>
                      </a:pPr>
                      <a:r>
                        <a:rPr lang="en-US" sz="1800">
                          <a:effectLst/>
                        </a:rPr>
                        <a:t>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smtClean="0">
                          <a:effectLst/>
                          <a:latin typeface="+mn-lt"/>
                          <a:ea typeface="+mn-ea"/>
                          <a:cs typeface="+mn-cs"/>
                        </a:rPr>
                        <a:t>Logan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1274061915"/>
                  </a:ext>
                </a:extLst>
              </a:tr>
              <a:tr h="272456">
                <a:tc>
                  <a:txBody>
                    <a:bodyPr/>
                    <a:lstStyle/>
                    <a:p>
                      <a:pPr marL="0" marR="0" algn="ctr">
                        <a:spcBef>
                          <a:spcPts val="0"/>
                        </a:spcBef>
                        <a:spcAft>
                          <a:spcPts val="0"/>
                        </a:spcAft>
                      </a:pPr>
                      <a:r>
                        <a:rPr lang="en-US" sz="1800">
                          <a:effectLst/>
                        </a:rPr>
                        <a:t>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smtClean="0">
                          <a:effectLst/>
                          <a:latin typeface="+mn-lt"/>
                          <a:ea typeface="+mn-ea"/>
                          <a:cs typeface="+mn-cs"/>
                        </a:rPr>
                        <a:t>McDowell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1862809846"/>
                  </a:ext>
                </a:extLst>
              </a:tr>
              <a:tr h="272456">
                <a:tc>
                  <a:txBody>
                    <a:bodyPr/>
                    <a:lstStyle/>
                    <a:p>
                      <a:pPr marL="0" marR="0" algn="ctr">
                        <a:spcBef>
                          <a:spcPts val="0"/>
                        </a:spcBef>
                        <a:spcAft>
                          <a:spcPts val="0"/>
                        </a:spcAft>
                      </a:pPr>
                      <a:r>
                        <a:rPr lang="en-US" sz="1800">
                          <a:effectLst/>
                        </a:rPr>
                        <a:t>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smtClean="0">
                          <a:effectLst/>
                          <a:latin typeface="+mn-lt"/>
                          <a:ea typeface="+mn-ea"/>
                          <a:cs typeface="+mn-cs"/>
                        </a:rPr>
                        <a:t>Roane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1504082455"/>
                  </a:ext>
                </a:extLst>
              </a:tr>
              <a:tr h="272456">
                <a:tc>
                  <a:txBody>
                    <a:bodyPr/>
                    <a:lstStyle/>
                    <a:p>
                      <a:pPr marL="0" marR="0" algn="ctr">
                        <a:spcBef>
                          <a:spcPts val="0"/>
                        </a:spcBef>
                        <a:spcAft>
                          <a:spcPts val="0"/>
                        </a:spcAft>
                      </a:pPr>
                      <a:r>
                        <a:rPr lang="en-US" sz="1800">
                          <a:effectLst/>
                        </a:rPr>
                        <a:t>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rPr>
                        <a:t>Tucker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1228026891"/>
                  </a:ext>
                </a:extLst>
              </a:tr>
              <a:tr h="272456">
                <a:tc>
                  <a:txBody>
                    <a:bodyPr/>
                    <a:lstStyle/>
                    <a:p>
                      <a:pPr marL="0" marR="0" algn="ctr">
                        <a:spcBef>
                          <a:spcPts val="0"/>
                        </a:spcBef>
                        <a:spcAft>
                          <a:spcPts val="0"/>
                        </a:spcAft>
                      </a:pPr>
                      <a:r>
                        <a:rPr lang="en-US" sz="1800">
                          <a:effectLst/>
                        </a:rPr>
                        <a:t>10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a:effectLst/>
                        </a:rPr>
                        <a:t>Tyler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3327048026"/>
                  </a:ext>
                </a:extLst>
              </a:tr>
              <a:tr h="272456">
                <a:tc>
                  <a:txBody>
                    <a:bodyPr/>
                    <a:lstStyle/>
                    <a:p>
                      <a:pPr marL="0" marR="0" algn="ctr">
                        <a:spcBef>
                          <a:spcPts val="0"/>
                        </a:spcBef>
                        <a:spcAft>
                          <a:spcPts val="0"/>
                        </a:spcAft>
                      </a:pPr>
                      <a:r>
                        <a:rPr lang="en-US" sz="1800">
                          <a:effectLst/>
                        </a:rPr>
                        <a:t>11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rPr>
                        <a:t>Wirt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190681895"/>
                  </a:ext>
                </a:extLst>
              </a:tr>
              <a:tr h="272456">
                <a:tc>
                  <a:txBody>
                    <a:bodyPr/>
                    <a:lstStyle/>
                    <a:p>
                      <a:pPr marL="0" marR="0" algn="ctr">
                        <a:spcBef>
                          <a:spcPts val="0"/>
                        </a:spcBef>
                        <a:spcAft>
                          <a:spcPts val="0"/>
                        </a:spcAft>
                      </a:pPr>
                      <a:r>
                        <a:rPr lang="en-US" sz="1800">
                          <a:effectLst/>
                        </a:rPr>
                        <a:t>12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tc>
                  <a:txBody>
                    <a:bodyPr/>
                    <a:lstStyle/>
                    <a:p>
                      <a:pPr marL="0" marR="0">
                        <a:spcBef>
                          <a:spcPts val="0"/>
                        </a:spcBef>
                        <a:spcAft>
                          <a:spcPts val="0"/>
                        </a:spcAft>
                      </a:pPr>
                      <a:r>
                        <a:rPr lang="en-US" sz="1800" dirty="0">
                          <a:effectLst/>
                        </a:rPr>
                        <a:t>Wyoming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114" marR="68114" marT="0" marB="0" anchor="b"/>
                </a:tc>
                <a:extLst>
                  <a:ext uri="{0D108BD9-81ED-4DB2-BD59-A6C34878D82A}">
                    <a16:rowId xmlns:a16="http://schemas.microsoft.com/office/drawing/2014/main" val="2330220702"/>
                  </a:ext>
                </a:extLst>
              </a:tr>
            </a:tbl>
          </a:graphicData>
        </a:graphic>
      </p:graphicFrame>
      <p:sp>
        <p:nvSpPr>
          <p:cNvPr id="8" name="TextBox 7"/>
          <p:cNvSpPr txBox="1"/>
          <p:nvPr/>
        </p:nvSpPr>
        <p:spPr>
          <a:xfrm>
            <a:off x="21265" y="6211952"/>
            <a:ext cx="8919523" cy="584775"/>
          </a:xfrm>
          <a:prstGeom prst="rect">
            <a:avLst/>
          </a:prstGeom>
          <a:noFill/>
        </p:spPr>
        <p:txBody>
          <a:bodyPr wrap="square" rtlCol="0">
            <a:spAutoFit/>
          </a:bodyPr>
          <a:lstStyle/>
          <a:p>
            <a:pPr marL="285750" indent="-285750">
              <a:buFont typeface="Arial" panose="020B0604020202020204" pitchFamily="34" charset="0"/>
              <a:buChar char="•"/>
            </a:pPr>
            <a:r>
              <a:rPr lang="en-US" sz="1600" b="1" dirty="0" smtClean="0">
                <a:solidFill>
                  <a:schemeClr val="tx2"/>
                </a:solidFill>
              </a:rPr>
              <a:t>Estimated cost of $420K to achieve a current, accurate, and maintained Full Digital Tax Maps</a:t>
            </a:r>
          </a:p>
          <a:p>
            <a:pPr marL="285750" indent="-285750">
              <a:buFont typeface="Arial" panose="020B0604020202020204" pitchFamily="34" charset="0"/>
              <a:buChar char="•"/>
            </a:pPr>
            <a:r>
              <a:rPr lang="en-US" sz="1600" b="1" dirty="0" smtClean="0">
                <a:solidFill>
                  <a:schemeClr val="tx2"/>
                </a:solidFill>
              </a:rPr>
              <a:t>SB 588 – As of July 5 parcels are free for download instead of $165K to acquire Statewide Parcel File</a:t>
            </a:r>
            <a:endParaRPr lang="en-US" sz="1600" b="1" dirty="0">
              <a:solidFill>
                <a:schemeClr val="tx2"/>
              </a:solidFill>
            </a:endParaRPr>
          </a:p>
        </p:txBody>
      </p:sp>
    </p:spTree>
    <p:extLst>
      <p:ext uri="{BB962C8B-B14F-4D97-AF65-F5344CB8AC3E}">
        <p14:creationId xmlns:p14="http://schemas.microsoft.com/office/powerpoint/2010/main" val="238669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New LIDAR Acquisitions</a:t>
            </a:r>
            <a:endParaRPr lang="en-US"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6692979" y="1447800"/>
            <a:ext cx="1752600" cy="2862322"/>
          </a:xfrm>
          <a:prstGeom prst="rect">
            <a:avLst/>
          </a:prstGeom>
          <a:solidFill>
            <a:schemeClr val="tx2">
              <a:lumMod val="50000"/>
            </a:schemeClr>
          </a:solidFill>
        </p:spPr>
        <p:txBody>
          <a:bodyPr wrap="square" rtlCol="0">
            <a:spAutoFit/>
          </a:bodyPr>
          <a:lstStyle/>
          <a:p>
            <a:r>
              <a:rPr lang="en-US" b="1" dirty="0" smtClean="0">
                <a:solidFill>
                  <a:schemeClr val="bg1"/>
                </a:solidFill>
              </a:rPr>
              <a:t>New FY17 WV Lidar Coverage:</a:t>
            </a:r>
            <a:br>
              <a:rPr lang="en-US" b="1" dirty="0" smtClean="0">
                <a:solidFill>
                  <a:schemeClr val="bg1"/>
                </a:solidFill>
              </a:rPr>
            </a:br>
            <a:endParaRPr lang="en-US" b="1" dirty="0" smtClean="0">
              <a:solidFill>
                <a:schemeClr val="bg1"/>
              </a:solidFill>
            </a:endParaRPr>
          </a:p>
          <a:p>
            <a:r>
              <a:rPr lang="en-US" b="1" dirty="0" smtClean="0">
                <a:solidFill>
                  <a:schemeClr val="bg1"/>
                </a:solidFill>
              </a:rPr>
              <a:t>Randolph</a:t>
            </a:r>
            <a:r>
              <a:rPr lang="en-US" b="1" dirty="0">
                <a:solidFill>
                  <a:schemeClr val="bg1"/>
                </a:solidFill>
              </a:rPr>
              <a:t>, Tucker, Mercer, Roane, Wirt, Mason, Wayne, Putnam, Lincoln </a:t>
            </a:r>
            <a:r>
              <a:rPr lang="en-US" b="1" dirty="0" smtClean="0">
                <a:solidFill>
                  <a:schemeClr val="bg1"/>
                </a:solidFill>
              </a:rPr>
              <a:t>counties?</a:t>
            </a:r>
            <a:endParaRPr lang="en-US" b="1" dirty="0">
              <a:solidFill>
                <a:schemeClr val="bg1"/>
              </a:solidFill>
            </a:endParaRPr>
          </a:p>
          <a:p>
            <a:endParaRPr lang="en-US" dirty="0"/>
          </a:p>
        </p:txBody>
      </p:sp>
      <p:pic>
        <p:nvPicPr>
          <p:cNvPr id="5" name="Picture 4"/>
          <p:cNvPicPr>
            <a:picLocks noChangeAspect="1"/>
          </p:cNvPicPr>
          <p:nvPr/>
        </p:nvPicPr>
        <p:blipFill>
          <a:blip r:embed="rId2"/>
          <a:stretch>
            <a:fillRect/>
          </a:stretch>
        </p:blipFill>
        <p:spPr>
          <a:xfrm>
            <a:off x="304800" y="1066800"/>
            <a:ext cx="5845039" cy="5590907"/>
          </a:xfrm>
          <a:prstGeom prst="rect">
            <a:avLst/>
          </a:prstGeom>
          <a:ln>
            <a:solidFill>
              <a:schemeClr val="tx1"/>
            </a:solidFill>
          </a:ln>
        </p:spPr>
      </p:pic>
    </p:spTree>
    <p:extLst>
      <p:ext uri="{BB962C8B-B14F-4D97-AF65-F5344CB8AC3E}">
        <p14:creationId xmlns:p14="http://schemas.microsoft.com/office/powerpoint/2010/main" val="39465431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Parcel </a:t>
            </a:r>
            <a:r>
              <a:rPr lang="en-US" dirty="0" err="1" smtClean="0">
                <a:solidFill>
                  <a:schemeClr val="bg1"/>
                </a:solidFill>
                <a:latin typeface="Arial" panose="020B0604020202020204" pitchFamily="34" charset="0"/>
                <a:cs typeface="Arial" panose="020B0604020202020204" pitchFamily="34" charset="0"/>
              </a:rPr>
              <a:t>Bdry</a:t>
            </a:r>
            <a:r>
              <a:rPr lang="en-US" dirty="0" smtClean="0">
                <a:solidFill>
                  <a:schemeClr val="bg1"/>
                </a:solidFill>
                <a:latin typeface="Arial" panose="020B0604020202020204" pitchFamily="34" charset="0"/>
                <a:cs typeface="Arial" panose="020B0604020202020204" pitchFamily="34" charset="0"/>
              </a:rPr>
              <a:t> Layer – DHS/</a:t>
            </a:r>
            <a:r>
              <a:rPr lang="en-US" dirty="0" err="1" smtClean="0">
                <a:solidFill>
                  <a:schemeClr val="bg1"/>
                </a:solidFill>
                <a:latin typeface="Arial" panose="020B0604020202020204" pitchFamily="34" charset="0"/>
                <a:cs typeface="Arial" panose="020B0604020202020204" pitchFamily="34" charset="0"/>
              </a:rPr>
              <a:t>CoreLogic</a:t>
            </a:r>
            <a:endParaRPr lang="en-US"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143000" y="1066800"/>
            <a:ext cx="7510462" cy="5620123"/>
          </a:xfrm>
          <a:prstGeom prst="rect">
            <a:avLst/>
          </a:prstGeom>
        </p:spPr>
      </p:pic>
    </p:spTree>
    <p:extLst>
      <p:ext uri="{BB962C8B-B14F-4D97-AF65-F5344CB8AC3E}">
        <p14:creationId xmlns:p14="http://schemas.microsoft.com/office/powerpoint/2010/main" val="9747113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Parcel Coordination &amp; Access</a:t>
            </a:r>
            <a:endParaRPr lang="en-US"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1676401" y="1102409"/>
            <a:ext cx="1981200" cy="646331"/>
          </a:xfrm>
          <a:prstGeom prst="rect">
            <a:avLst/>
          </a:prstGeom>
          <a:noFill/>
        </p:spPr>
        <p:txBody>
          <a:bodyPr wrap="square" rtlCol="0">
            <a:spAutoFit/>
          </a:bodyPr>
          <a:lstStyle/>
          <a:p>
            <a:pPr algn="ctr"/>
            <a:r>
              <a:rPr lang="en-US" i="1" dirty="0" smtClean="0"/>
              <a:t>West Virginia Process</a:t>
            </a:r>
            <a:endParaRPr lang="en-US" i="1" dirty="0"/>
          </a:p>
        </p:txBody>
      </p:sp>
      <p:sp>
        <p:nvSpPr>
          <p:cNvPr id="10" name="TextBox 9"/>
          <p:cNvSpPr txBox="1"/>
          <p:nvPr/>
        </p:nvSpPr>
        <p:spPr>
          <a:xfrm>
            <a:off x="5636141" y="1102409"/>
            <a:ext cx="1453117" cy="646331"/>
          </a:xfrm>
          <a:prstGeom prst="rect">
            <a:avLst/>
          </a:prstGeom>
          <a:noFill/>
        </p:spPr>
        <p:txBody>
          <a:bodyPr wrap="square" rtlCol="0">
            <a:spAutoFit/>
          </a:bodyPr>
          <a:lstStyle/>
          <a:p>
            <a:pPr algn="ctr"/>
            <a:r>
              <a:rPr lang="en-US" i="1" dirty="0" smtClean="0"/>
              <a:t>DHS/FEMA</a:t>
            </a:r>
          </a:p>
          <a:p>
            <a:pPr algn="ctr"/>
            <a:r>
              <a:rPr lang="en-US" i="1" dirty="0" smtClean="0"/>
              <a:t>Process </a:t>
            </a:r>
            <a:endParaRPr lang="en-US" i="1" dirty="0"/>
          </a:p>
        </p:txBody>
      </p:sp>
      <p:graphicFrame>
        <p:nvGraphicFramePr>
          <p:cNvPr id="3" name="Diagram 2"/>
          <p:cNvGraphicFramePr/>
          <p:nvPr>
            <p:extLst>
              <p:ext uri="{D42A27DB-BD31-4B8C-83A1-F6EECF244321}">
                <p14:modId xmlns:p14="http://schemas.microsoft.com/office/powerpoint/2010/main" val="3935821902"/>
              </p:ext>
            </p:extLst>
          </p:nvPr>
        </p:nvGraphicFramePr>
        <p:xfrm>
          <a:off x="876302" y="1879600"/>
          <a:ext cx="3581399"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agram 10"/>
          <p:cNvGraphicFramePr/>
          <p:nvPr>
            <p:extLst>
              <p:ext uri="{D42A27DB-BD31-4B8C-83A1-F6EECF244321}">
                <p14:modId xmlns:p14="http://schemas.microsoft.com/office/powerpoint/2010/main" val="1438616939"/>
              </p:ext>
            </p:extLst>
          </p:nvPr>
        </p:nvGraphicFramePr>
        <p:xfrm>
          <a:off x="4572001" y="1860550"/>
          <a:ext cx="3581399"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Right Arrow 5"/>
          <p:cNvSpPr/>
          <p:nvPr/>
        </p:nvSpPr>
        <p:spPr>
          <a:xfrm>
            <a:off x="4133851" y="3721100"/>
            <a:ext cx="838200" cy="381000"/>
          </a:xfrm>
          <a:prstGeom prst="right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371600" y="6172200"/>
            <a:ext cx="6172200" cy="646331"/>
          </a:xfrm>
          <a:prstGeom prst="rect">
            <a:avLst/>
          </a:prstGeom>
          <a:noFill/>
        </p:spPr>
        <p:txBody>
          <a:bodyPr wrap="square" rtlCol="0">
            <a:spAutoFit/>
          </a:bodyPr>
          <a:lstStyle/>
          <a:p>
            <a:pPr algn="ctr"/>
            <a:r>
              <a:rPr lang="en-US" i="1" dirty="0" smtClean="0">
                <a:solidFill>
                  <a:schemeClr val="accent6">
                    <a:lumMod val="50000"/>
                  </a:schemeClr>
                </a:solidFill>
              </a:rPr>
              <a:t>Coordination of parcel development efforts between</a:t>
            </a:r>
            <a:br>
              <a:rPr lang="en-US" i="1" dirty="0" smtClean="0">
                <a:solidFill>
                  <a:schemeClr val="accent6">
                    <a:lumMod val="50000"/>
                  </a:schemeClr>
                </a:solidFill>
              </a:rPr>
            </a:br>
            <a:r>
              <a:rPr lang="en-US" i="1" dirty="0" smtClean="0">
                <a:solidFill>
                  <a:schemeClr val="accent6">
                    <a:lumMod val="50000"/>
                  </a:schemeClr>
                </a:solidFill>
              </a:rPr>
              <a:t> West Virginia and DHS/FEMA to avoid duplication</a:t>
            </a:r>
            <a:endParaRPr lang="en-US" i="1" dirty="0">
              <a:solidFill>
                <a:schemeClr val="accent6">
                  <a:lumMod val="50000"/>
                </a:schemeClr>
              </a:solidFill>
            </a:endParaRPr>
          </a:p>
        </p:txBody>
      </p:sp>
    </p:spTree>
    <p:extLst>
      <p:ext uri="{BB962C8B-B14F-4D97-AF65-F5344CB8AC3E}">
        <p14:creationId xmlns:p14="http://schemas.microsoft.com/office/powerpoint/2010/main" val="165509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Flood Info/Links in Real Estate Web Apps</a:t>
            </a:r>
            <a:endParaRPr lang="en-US" dirty="0">
              <a:solidFill>
                <a:schemeClr val="bg1"/>
              </a:solidFill>
              <a:latin typeface="Arial" panose="020B0604020202020204" pitchFamily="34" charset="0"/>
              <a:cs typeface="Arial" panose="020B0604020202020204" pitchFamily="34" charset="0"/>
            </a:endParaRPr>
          </a:p>
        </p:txBody>
      </p:sp>
      <p:pic>
        <p:nvPicPr>
          <p:cNvPr id="2050" name="Picture 1" descr="image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5" y="1755094"/>
            <a:ext cx="5851706" cy="288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2" descr="image0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4099718"/>
            <a:ext cx="4248148" cy="2576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914400" y="5105400"/>
            <a:ext cx="3352800" cy="923330"/>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 </a:t>
            </a:r>
          </a:p>
          <a:p>
            <a:r>
              <a:rPr lang="en-US" dirty="0">
                <a:highlight>
                  <a:srgbClr val="FFFF00"/>
                </a:highlight>
                <a:latin typeface="Calibri" panose="020F0502020204030204" pitchFamily="34" charset="0"/>
                <a:ea typeface="Calibri" panose="020F0502020204030204" pitchFamily="34" charset="0"/>
                <a:cs typeface="Times New Roman" panose="02020603050405020304" pitchFamily="18" charset="0"/>
              </a:rPr>
              <a:t>&lt;&lt; State of Tennessee &gt;&gt;</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http://tnmap.tn.gov/assessment/</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304800" y="1058384"/>
            <a:ext cx="4572000" cy="646331"/>
          </a:xfrm>
          <a:prstGeom prst="rect">
            <a:avLst/>
          </a:prstGeom>
        </p:spPr>
        <p:txBody>
          <a:bodyPr>
            <a:spAutoFit/>
          </a:bodyPr>
          <a:lstStyle/>
          <a:p>
            <a:r>
              <a:rPr lang="en-US" dirty="0">
                <a:highlight>
                  <a:srgbClr val="FFFF00"/>
                </a:highlight>
                <a:latin typeface="Calibri" panose="020F0502020204030204" pitchFamily="34" charset="0"/>
                <a:ea typeface="Calibri" panose="020F0502020204030204" pitchFamily="34" charset="0"/>
                <a:cs typeface="Times New Roman" panose="02020603050405020304" pitchFamily="18" charset="0"/>
              </a:rPr>
              <a:t>&lt;&lt; Charlotte County, Florida  &gt;&gt;</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https://www.ccappraiser.com/sales_input.asp</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057272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Proposed State Multi-Hazard Risk Project</a:t>
            </a:r>
            <a:endParaRPr lang="en-US"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idx="1"/>
          </p:nvPr>
        </p:nvSpPr>
        <p:spPr>
          <a:xfrm>
            <a:off x="304800" y="1066800"/>
            <a:ext cx="8229600" cy="5410200"/>
          </a:xfrm>
        </p:spPr>
        <p:txBody>
          <a:bodyPr>
            <a:noAutofit/>
          </a:bodyPr>
          <a:lstStyle/>
          <a:p>
            <a:pPr lvl="1"/>
            <a:r>
              <a:rPr lang="en-US" sz="1800" b="1" dirty="0"/>
              <a:t>Project Breakdown</a:t>
            </a:r>
          </a:p>
          <a:p>
            <a:pPr lvl="2"/>
            <a:r>
              <a:rPr lang="en-US" sz="1800" dirty="0"/>
              <a:t>Focus on flood and landslide hazards</a:t>
            </a:r>
          </a:p>
          <a:p>
            <a:pPr lvl="2"/>
            <a:r>
              <a:rPr lang="en-US" sz="1800" dirty="0"/>
              <a:t>Statewide building inventory</a:t>
            </a:r>
          </a:p>
          <a:p>
            <a:pPr lvl="2"/>
            <a:r>
              <a:rPr lang="en-US" sz="1800" dirty="0"/>
              <a:t>Fill in GIS data </a:t>
            </a:r>
            <a:r>
              <a:rPr lang="en-US" sz="1800" dirty="0" smtClean="0"/>
              <a:t>gaps (e.g., statewide parcel file)</a:t>
            </a:r>
            <a:endParaRPr lang="en-US" sz="1800" dirty="0"/>
          </a:p>
          <a:p>
            <a:pPr lvl="1"/>
            <a:r>
              <a:rPr lang="en-US" sz="1800" b="1" dirty="0"/>
              <a:t>Detailed Building Inventories for </a:t>
            </a:r>
            <a:r>
              <a:rPr lang="en-US" sz="1800" b="1" dirty="0" smtClean="0"/>
              <a:t>multi-hazard assessments, CRS </a:t>
            </a:r>
            <a:r>
              <a:rPr lang="en-US" sz="1800" b="1" dirty="0"/>
              <a:t>program credits, etc.</a:t>
            </a:r>
          </a:p>
          <a:p>
            <a:pPr lvl="2"/>
            <a:r>
              <a:rPr lang="en-US" sz="1800" dirty="0"/>
              <a:t>Statewide building exposure inventory (parcel centroid spatial accuracy or better)</a:t>
            </a:r>
          </a:p>
          <a:p>
            <a:pPr lvl="2"/>
            <a:r>
              <a:rPr lang="en-US" sz="1800" dirty="0"/>
              <a:t>Site-specific building loss estimates in SHFA/advisory flood zones at building centroid </a:t>
            </a:r>
            <a:r>
              <a:rPr lang="en-US" sz="1800" dirty="0" smtClean="0"/>
              <a:t>accuracy.  Focus on </a:t>
            </a:r>
            <a:r>
              <a:rPr lang="en-US" sz="1800" dirty="0"/>
              <a:t>1%-annual-chance </a:t>
            </a:r>
            <a:r>
              <a:rPr lang="en-US" sz="1800" dirty="0" smtClean="0"/>
              <a:t>floods.</a:t>
            </a:r>
            <a:endParaRPr lang="en-US" sz="1800" dirty="0"/>
          </a:p>
          <a:p>
            <a:pPr lvl="2"/>
            <a:r>
              <a:rPr lang="en-US" sz="1800" dirty="0" smtClean="0"/>
              <a:t>Dam/levee </a:t>
            </a:r>
            <a:r>
              <a:rPr lang="en-US" sz="1800" dirty="0"/>
              <a:t>inundations areas at parcel centroid accuracy or </a:t>
            </a:r>
            <a:r>
              <a:rPr lang="en-US" sz="1800" dirty="0" smtClean="0"/>
              <a:t>better</a:t>
            </a:r>
          </a:p>
          <a:p>
            <a:pPr lvl="1"/>
            <a:r>
              <a:rPr lang="en-US" sz="1800" b="1" dirty="0" smtClean="0"/>
              <a:t>Proposal Status</a:t>
            </a:r>
          </a:p>
          <a:p>
            <a:pPr lvl="2"/>
            <a:r>
              <a:rPr lang="en-US" sz="1800" dirty="0" smtClean="0"/>
              <a:t>Application at WV DHSEM for submission</a:t>
            </a:r>
          </a:p>
          <a:p>
            <a:pPr lvl="2"/>
            <a:r>
              <a:rPr lang="en-US" sz="1800" dirty="0"/>
              <a:t>According to Brian Penix, TEIF/TEAL proposal still in the works but the </a:t>
            </a:r>
            <a:r>
              <a:rPr lang="en-US" sz="1800" dirty="0" smtClean="0"/>
              <a:t>WV Governor changed </a:t>
            </a:r>
            <a:r>
              <a:rPr lang="en-US" sz="1800" dirty="0"/>
              <a:t>priorities that have a profound impact on HMGP. </a:t>
            </a:r>
            <a:r>
              <a:rPr lang="en-US" sz="1800" dirty="0" smtClean="0"/>
              <a:t>HMGP proposal must be submitted </a:t>
            </a:r>
            <a:r>
              <a:rPr lang="en-US" sz="1800" dirty="0"/>
              <a:t>to </a:t>
            </a:r>
            <a:r>
              <a:rPr lang="en-US" sz="1800" dirty="0" smtClean="0"/>
              <a:t>FEMA before March 22 deadline. </a:t>
            </a:r>
            <a:endParaRPr lang="en-US" sz="1800" dirty="0" smtClean="0"/>
          </a:p>
          <a:p>
            <a:pPr marL="457200" lvl="1" indent="0">
              <a:buNone/>
            </a:pPr>
            <a:endParaRPr lang="en-US" sz="2200" dirty="0"/>
          </a:p>
        </p:txBody>
      </p:sp>
    </p:spTree>
    <p:extLst>
      <p:ext uri="{BB962C8B-B14F-4D97-AF65-F5344CB8AC3E}">
        <p14:creationId xmlns:p14="http://schemas.microsoft.com/office/powerpoint/2010/main" val="35685120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Proposed State Multi-Hazard Risk Project</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6" name="Chart 5"/>
          <p:cNvGraphicFramePr/>
          <p:nvPr>
            <p:extLst>
              <p:ext uri="{D42A27DB-BD31-4B8C-83A1-F6EECF244321}">
                <p14:modId xmlns:p14="http://schemas.microsoft.com/office/powerpoint/2010/main" val="308922706"/>
              </p:ext>
            </p:extLst>
          </p:nvPr>
        </p:nvGraphicFramePr>
        <p:xfrm>
          <a:off x="762000" y="1219200"/>
          <a:ext cx="7620000" cy="5308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034607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solidFill>
                  <a:schemeClr val="bg1"/>
                </a:solidFill>
                <a:latin typeface="Arial" panose="020B0604020202020204" pitchFamily="34" charset="0"/>
                <a:cs typeface="Arial" panose="020B0604020202020204" pitchFamily="34" charset="0"/>
              </a:rPr>
              <a:t>Statewide Flood Risk Structure File</a:t>
            </a:r>
            <a:endParaRPr lang="en-US" sz="4000"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stretch>
            <a:fillRect/>
          </a:stretch>
        </p:blipFill>
        <p:spPr>
          <a:xfrm>
            <a:off x="838200" y="1104900"/>
            <a:ext cx="5886450" cy="3924300"/>
          </a:xfrm>
          <a:prstGeom prst="rect">
            <a:avLst/>
          </a:prstGeom>
        </p:spPr>
      </p:pic>
      <p:sp>
        <p:nvSpPr>
          <p:cNvPr id="9" name="TextBox 8"/>
          <p:cNvSpPr txBox="1"/>
          <p:nvPr/>
        </p:nvSpPr>
        <p:spPr>
          <a:xfrm>
            <a:off x="381000" y="5219700"/>
            <a:ext cx="8382000" cy="1492716"/>
          </a:xfrm>
          <a:prstGeom prst="rect">
            <a:avLst/>
          </a:prstGeom>
          <a:solidFill>
            <a:schemeClr val="accent5">
              <a:lumMod val="20000"/>
              <a:lumOff val="80000"/>
            </a:schemeClr>
          </a:solidFill>
        </p:spPr>
        <p:txBody>
          <a:bodyPr wrap="square" rtlCol="0">
            <a:spAutoFit/>
          </a:bodyPr>
          <a:lstStyle/>
          <a:p>
            <a:r>
              <a:rPr lang="en-US" sz="1300" dirty="0"/>
              <a:t>Structure-specific (called “User-Defined Facilities”, or UDFs, in </a:t>
            </a:r>
            <a:r>
              <a:rPr lang="en-US" sz="1300" dirty="0" err="1"/>
              <a:t>Hazus</a:t>
            </a:r>
            <a:r>
              <a:rPr lang="en-US" sz="1300" dirty="0"/>
              <a:t>) flood risk assessments produce loss estimates at the building or structure level, and can often help facilitate flood risk discussions with individual home- or business-owners in a community.  These types of risk assessments can provide valuable information to communities to help pre-screen properties and projects before going through a more in-depth Benefit-Cost Analysis (BCA</a:t>
            </a:r>
            <a:r>
              <a:rPr lang="en-US" sz="1300" dirty="0" smtClean="0"/>
              <a:t>).  Personally-identifiable </a:t>
            </a:r>
            <a:r>
              <a:rPr lang="en-US" sz="1300" dirty="0"/>
              <a:t>information (PII) such as property address, name of owner, etc. will not be included in FEMA's Flood Risk Assessment dataset (</a:t>
            </a:r>
            <a:r>
              <a:rPr lang="en-US" sz="1300" dirty="0" err="1"/>
              <a:t>S_UDF_Pt</a:t>
            </a:r>
            <a:r>
              <a:rPr lang="en-US" sz="1300" dirty="0"/>
              <a:t> and </a:t>
            </a:r>
            <a:r>
              <a:rPr lang="en-US" sz="1300" dirty="0" err="1"/>
              <a:t>L_RA_UDF_Results</a:t>
            </a:r>
            <a:r>
              <a:rPr lang="en-US" sz="1300" dirty="0" smtClean="0"/>
              <a:t>).  Source:  Flood Risk Assessment Guidance </a:t>
            </a:r>
            <a:r>
              <a:rPr lang="en-US" sz="1300" dirty="0"/>
              <a:t>-  </a:t>
            </a:r>
            <a:r>
              <a:rPr lang="en-US" sz="1300" dirty="0">
                <a:hlinkClick r:id="rId4"/>
              </a:rPr>
              <a:t>https://</a:t>
            </a:r>
            <a:r>
              <a:rPr lang="en-US" sz="1300" dirty="0" smtClean="0">
                <a:hlinkClick r:id="rId4"/>
              </a:rPr>
              <a:t>www.fema.gov/media-library-data/1469146645661-31ad3f73def7066084e7ac5bfa145949/Flood_Risk_Assessment_Guidance_May_2016.pdf</a:t>
            </a:r>
            <a:endParaRPr lang="en-US" sz="1400" dirty="0"/>
          </a:p>
        </p:txBody>
      </p:sp>
      <p:sp>
        <p:nvSpPr>
          <p:cNvPr id="4" name="TextBox 3"/>
          <p:cNvSpPr txBox="1"/>
          <p:nvPr/>
        </p:nvSpPr>
        <p:spPr>
          <a:xfrm>
            <a:off x="7010400" y="1143000"/>
            <a:ext cx="1600200" cy="2862322"/>
          </a:xfrm>
          <a:prstGeom prst="rect">
            <a:avLst/>
          </a:prstGeom>
          <a:solidFill>
            <a:schemeClr val="accent1">
              <a:lumMod val="40000"/>
              <a:lumOff val="60000"/>
            </a:schemeClr>
          </a:solidFill>
        </p:spPr>
        <p:txBody>
          <a:bodyPr wrap="square" rtlCol="0">
            <a:spAutoFit/>
          </a:bodyPr>
          <a:lstStyle/>
          <a:p>
            <a:r>
              <a:rPr lang="en-US" dirty="0" smtClean="0"/>
              <a:t>Various </a:t>
            </a:r>
            <a:r>
              <a:rPr lang="en-US" b="1" dirty="0" smtClean="0"/>
              <a:t>Flood Risk Reports </a:t>
            </a:r>
            <a:r>
              <a:rPr lang="en-US" dirty="0" smtClean="0"/>
              <a:t>by community, stream name, flood zones, etc. can be generated from the Flood Risk Data (FRD).</a:t>
            </a:r>
            <a:endParaRPr lang="en-US" dirty="0"/>
          </a:p>
        </p:txBody>
      </p:sp>
    </p:spTree>
    <p:extLst>
      <p:ext uri="{BB962C8B-B14F-4D97-AF65-F5344CB8AC3E}">
        <p14:creationId xmlns:p14="http://schemas.microsoft.com/office/powerpoint/2010/main" val="269062167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Flood Risk Assessments</a:t>
            </a:r>
            <a:endParaRPr lang="en-US"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381000" y="914400"/>
            <a:ext cx="8610600" cy="369332"/>
          </a:xfrm>
          <a:prstGeom prst="rect">
            <a:avLst/>
          </a:prstGeom>
          <a:noFill/>
        </p:spPr>
        <p:txBody>
          <a:bodyPr wrap="square" rtlCol="0">
            <a:spAutoFit/>
          </a:bodyPr>
          <a:lstStyle/>
          <a:p>
            <a:r>
              <a:rPr lang="en-US" i="1" dirty="0" smtClean="0"/>
              <a:t>Lessons Learned from Flood Risk Assessment Pilot Studies of Berkeley and Morgan Counties</a:t>
            </a:r>
            <a:endParaRPr lang="en-US" i="1" dirty="0"/>
          </a:p>
        </p:txBody>
      </p:sp>
      <p:sp>
        <p:nvSpPr>
          <p:cNvPr id="9" name="Content Placeholder 8"/>
          <p:cNvSpPr>
            <a:spLocks noGrp="1"/>
          </p:cNvSpPr>
          <p:nvPr>
            <p:ph idx="1"/>
          </p:nvPr>
        </p:nvSpPr>
        <p:spPr>
          <a:xfrm>
            <a:off x="0" y="914400"/>
            <a:ext cx="9144000" cy="6019800"/>
          </a:xfrm>
          <a:solidFill>
            <a:schemeClr val="accent3">
              <a:lumMod val="20000"/>
              <a:lumOff val="80000"/>
            </a:schemeClr>
          </a:solidFill>
        </p:spPr>
        <p:txBody>
          <a:bodyPr>
            <a:normAutofit fontScale="25000" lnSpcReduction="20000"/>
          </a:bodyPr>
          <a:lstStyle/>
          <a:p>
            <a:r>
              <a:rPr lang="en-US" sz="9600" dirty="0" smtClean="0"/>
              <a:t>Source Data</a:t>
            </a:r>
          </a:p>
          <a:p>
            <a:pPr lvl="1"/>
            <a:r>
              <a:rPr lang="en-US" sz="6000" dirty="0" smtClean="0"/>
              <a:t>Quality digital source data is essential for correctly identifying and producing site-specific structures with accurate replacement values:  assessment building records, property parcels, site addresses, leaf-off imagery, and building footprints</a:t>
            </a:r>
          </a:p>
          <a:p>
            <a:pPr lvl="1"/>
            <a:r>
              <a:rPr lang="en-US" sz="6000" dirty="0" smtClean="0"/>
              <a:t>Engage local floodplain managers to quality check building inventories and critical facilities</a:t>
            </a:r>
          </a:p>
          <a:p>
            <a:pPr>
              <a:buNone/>
            </a:pPr>
            <a:endParaRPr lang="en-US" sz="9600" dirty="0" smtClean="0"/>
          </a:p>
          <a:p>
            <a:r>
              <a:rPr lang="en-US" sz="9600" dirty="0" smtClean="0"/>
              <a:t>Building Inventory Tool</a:t>
            </a:r>
          </a:p>
          <a:p>
            <a:pPr lvl="1"/>
            <a:r>
              <a:rPr lang="en-US" sz="6000" dirty="0" smtClean="0"/>
              <a:t>The Building Inventory Tool streamlines the process for creating an inventory of buildings assets exposed to multi-hazards and for executing </a:t>
            </a:r>
            <a:r>
              <a:rPr lang="en-US" sz="6000" dirty="0" err="1" smtClean="0"/>
              <a:t>Hazus</a:t>
            </a:r>
            <a:r>
              <a:rPr lang="en-US" sz="6000" dirty="0" smtClean="0"/>
              <a:t> flood loss models at the building or structure level.  The Tool requires further refinements like updating the building construction tables for commercial/industrial properties and including building information from non-assessment sources.  The tool also has to be robust in that building updates can be performed quickly when newer data sources become available.</a:t>
            </a:r>
          </a:p>
          <a:p>
            <a:pPr lvl="1">
              <a:buNone/>
            </a:pPr>
            <a:endParaRPr lang="en-US" sz="6400" dirty="0" smtClean="0"/>
          </a:p>
          <a:p>
            <a:r>
              <a:rPr lang="en-US" sz="9600" dirty="0" smtClean="0"/>
              <a:t> Building Values</a:t>
            </a:r>
          </a:p>
          <a:p>
            <a:pPr lvl="1"/>
            <a:r>
              <a:rPr lang="en-US" sz="6000" dirty="0" smtClean="0"/>
              <a:t>Structures with significant variance between building </a:t>
            </a:r>
            <a:r>
              <a:rPr lang="en-US" sz="6000" b="1" dirty="0" smtClean="0"/>
              <a:t>replacement values </a:t>
            </a:r>
            <a:r>
              <a:rPr lang="en-US" sz="6000" dirty="0" smtClean="0"/>
              <a:t>and </a:t>
            </a:r>
            <a:r>
              <a:rPr lang="en-US" sz="6000" b="1" dirty="0" smtClean="0"/>
              <a:t>appraised values </a:t>
            </a:r>
            <a:r>
              <a:rPr lang="en-US" sz="6000" dirty="0" smtClean="0"/>
              <a:t>should be flagged and reviewed.  Certain structures may require substituting the replacement value (cost to replace or rebuild the structure) with the appraised value (resell value).</a:t>
            </a:r>
          </a:p>
          <a:p>
            <a:pPr lvl="1"/>
            <a:r>
              <a:rPr lang="en-US" sz="6000" dirty="0" smtClean="0"/>
              <a:t>Building values for tax-exempt properties like governmental, educational, or religious properties must be derived from other sources such as school and insurance databases.  The WV Board of Risk and Insurance Management (BRIM) database is one such source.</a:t>
            </a:r>
            <a:r>
              <a:rPr lang="en-US" sz="6400" dirty="0" smtClean="0"/>
              <a:t/>
            </a:r>
            <a:br>
              <a:rPr lang="en-US" sz="6400" dirty="0" smtClean="0"/>
            </a:br>
            <a:endParaRPr lang="en-US" sz="6400" dirty="0" smtClean="0"/>
          </a:p>
          <a:p>
            <a:r>
              <a:rPr lang="en-US" sz="9600" dirty="0" smtClean="0"/>
              <a:t>Depth Grids</a:t>
            </a:r>
          </a:p>
          <a:p>
            <a:pPr lvl="1"/>
            <a:r>
              <a:rPr lang="en-US" sz="6000" dirty="0" smtClean="0"/>
              <a:t>Accurate and comprehensive flood depth grids are essential for credible building loss damage estimates.  Many of the flood risk structures are located in AE Zones where no depth grids exist.  A composite depth grid is created from the best available depth grids. </a:t>
            </a:r>
          </a:p>
          <a:p>
            <a:pPr lvl="1"/>
            <a:endParaRPr lang="en-US" sz="4900" dirty="0"/>
          </a:p>
        </p:txBody>
      </p:sp>
    </p:spTree>
    <p:extLst>
      <p:ext uri="{BB962C8B-B14F-4D97-AF65-F5344CB8AC3E}">
        <p14:creationId xmlns:p14="http://schemas.microsoft.com/office/powerpoint/2010/main" val="277075678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
            </a:r>
            <a:br>
              <a:rPr lang="en-US" dirty="0" smtClean="0">
                <a:solidFill>
                  <a:schemeClr val="bg1"/>
                </a:solidFill>
                <a:latin typeface="Arial" panose="020B0604020202020204" pitchFamily="34" charset="0"/>
                <a:cs typeface="Arial" panose="020B0604020202020204" pitchFamily="34" charset="0"/>
              </a:rPr>
            </a:br>
            <a:r>
              <a:rPr lang="en-US" dirty="0" smtClean="0">
                <a:solidFill>
                  <a:schemeClr val="bg1"/>
                </a:solidFill>
                <a:latin typeface="Arial" panose="020B0604020202020204" pitchFamily="34" charset="0"/>
                <a:cs typeface="Arial" panose="020B0604020202020204" pitchFamily="34" charset="0"/>
              </a:rPr>
              <a:t>Building Inventories </a:t>
            </a:r>
          </a:p>
          <a:p>
            <a:pPr algn="ctr"/>
            <a:endParaRPr lang="en-US" dirty="0">
              <a:solidFill>
                <a:schemeClr val="bg1"/>
              </a:solidFill>
              <a:latin typeface="Arial" panose="020B0604020202020204" pitchFamily="34" charset="0"/>
              <a:cs typeface="Arial" panose="020B0604020202020204" pitchFamily="34" charset="0"/>
            </a:endParaRPr>
          </a:p>
        </p:txBody>
      </p:sp>
      <p:graphicFrame>
        <p:nvGraphicFramePr>
          <p:cNvPr id="12" name="Diagram 11"/>
          <p:cNvGraphicFramePr/>
          <p:nvPr>
            <p:extLst>
              <p:ext uri="{D42A27DB-BD31-4B8C-83A1-F6EECF244321}">
                <p14:modId xmlns:p14="http://schemas.microsoft.com/office/powerpoint/2010/main" val="931094077"/>
              </p:ext>
            </p:extLst>
          </p:nvPr>
        </p:nvGraphicFramePr>
        <p:xfrm>
          <a:off x="914400" y="1182872"/>
          <a:ext cx="70866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1371600" y="6172200"/>
            <a:ext cx="6172200" cy="369332"/>
          </a:xfrm>
          <a:prstGeom prst="rect">
            <a:avLst/>
          </a:prstGeom>
          <a:noFill/>
        </p:spPr>
        <p:txBody>
          <a:bodyPr wrap="square" rtlCol="0">
            <a:spAutoFit/>
          </a:bodyPr>
          <a:lstStyle/>
          <a:p>
            <a:pPr algn="ctr"/>
            <a:r>
              <a:rPr lang="en-US" i="1" dirty="0" smtClean="0">
                <a:solidFill>
                  <a:schemeClr val="accent6">
                    <a:lumMod val="50000"/>
                  </a:schemeClr>
                </a:solidFill>
              </a:rPr>
              <a:t>Building Inventories important for flood reduction activities</a:t>
            </a:r>
            <a:endParaRPr lang="en-US" i="1" dirty="0">
              <a:solidFill>
                <a:schemeClr val="accent6">
                  <a:lumMod val="50000"/>
                </a:schemeClr>
              </a:solidFill>
            </a:endParaRPr>
          </a:p>
        </p:txBody>
      </p:sp>
    </p:spTree>
    <p:extLst>
      <p:ext uri="{BB962C8B-B14F-4D97-AF65-F5344CB8AC3E}">
        <p14:creationId xmlns:p14="http://schemas.microsoft.com/office/powerpoint/2010/main" val="376894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
            </a:r>
            <a:br>
              <a:rPr lang="en-US" dirty="0" smtClean="0">
                <a:solidFill>
                  <a:schemeClr val="bg1"/>
                </a:solidFill>
                <a:latin typeface="Arial" panose="020B0604020202020204" pitchFamily="34" charset="0"/>
                <a:cs typeface="Arial" panose="020B0604020202020204" pitchFamily="34" charset="0"/>
              </a:rPr>
            </a:br>
            <a:r>
              <a:rPr lang="en-US" dirty="0" smtClean="0">
                <a:solidFill>
                  <a:schemeClr val="bg1"/>
                </a:solidFill>
                <a:latin typeface="Arial" panose="020B0604020202020204" pitchFamily="34" charset="0"/>
                <a:cs typeface="Arial" panose="020B0604020202020204" pitchFamily="34" charset="0"/>
              </a:rPr>
              <a:t>Building Inventories </a:t>
            </a:r>
          </a:p>
          <a:p>
            <a:pPr algn="ctr"/>
            <a:endParaRPr lang="en-US"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1485900" y="4853285"/>
            <a:ext cx="6172200" cy="646331"/>
          </a:xfrm>
          <a:prstGeom prst="rect">
            <a:avLst/>
          </a:prstGeom>
          <a:noFill/>
        </p:spPr>
        <p:txBody>
          <a:bodyPr wrap="square" rtlCol="0">
            <a:spAutoFit/>
          </a:bodyPr>
          <a:lstStyle/>
          <a:p>
            <a:pPr algn="ctr"/>
            <a:r>
              <a:rPr lang="en-US" i="1" dirty="0" smtClean="0">
                <a:solidFill>
                  <a:schemeClr val="accent6">
                    <a:lumMod val="50000"/>
                  </a:schemeClr>
                </a:solidFill>
              </a:rPr>
              <a:t>Building Inventories important for flood reduction activities including the NFIP Community Rating System</a:t>
            </a:r>
            <a:endParaRPr lang="en-US" i="1" dirty="0">
              <a:solidFill>
                <a:schemeClr val="accent6">
                  <a:lumMod val="50000"/>
                </a:schemeClr>
              </a:solidFill>
            </a:endParaRPr>
          </a:p>
        </p:txBody>
      </p:sp>
      <p:pic>
        <p:nvPicPr>
          <p:cNvPr id="2" name="Picture 1"/>
          <p:cNvPicPr>
            <a:picLocks noChangeAspect="1"/>
          </p:cNvPicPr>
          <p:nvPr/>
        </p:nvPicPr>
        <p:blipFill>
          <a:blip r:embed="rId2"/>
          <a:stretch>
            <a:fillRect/>
          </a:stretch>
        </p:blipFill>
        <p:spPr>
          <a:xfrm>
            <a:off x="1219200" y="1377434"/>
            <a:ext cx="7021286" cy="3429000"/>
          </a:xfrm>
          <a:prstGeom prst="rect">
            <a:avLst/>
          </a:prstGeom>
        </p:spPr>
      </p:pic>
      <p:sp>
        <p:nvSpPr>
          <p:cNvPr id="3" name="Rectangle 2"/>
          <p:cNvSpPr/>
          <p:nvPr/>
        </p:nvSpPr>
        <p:spPr>
          <a:xfrm>
            <a:off x="457200" y="6008132"/>
            <a:ext cx="8153400" cy="553998"/>
          </a:xfrm>
          <a:prstGeom prst="rect">
            <a:avLst/>
          </a:prstGeom>
        </p:spPr>
        <p:txBody>
          <a:bodyPr wrap="square">
            <a:spAutoFit/>
          </a:bodyPr>
          <a:lstStyle/>
          <a:p>
            <a:r>
              <a:rPr lang="en-US" sz="1000" b="1" dirty="0" smtClean="0"/>
              <a:t>Source:  CRS Coordinator’s Manual</a:t>
            </a:r>
          </a:p>
          <a:p>
            <a:r>
              <a:rPr lang="en-US" sz="1000" dirty="0" smtClean="0">
                <a:hlinkClick r:id="rId3"/>
              </a:rPr>
              <a:t>https</a:t>
            </a:r>
            <a:r>
              <a:rPr lang="en-US" sz="1000" dirty="0">
                <a:hlinkClick r:id="rId3"/>
              </a:rPr>
              <a:t>://</a:t>
            </a:r>
            <a:r>
              <a:rPr lang="en-US" sz="1000" dirty="0" smtClean="0">
                <a:hlinkClick r:id="rId3"/>
              </a:rPr>
              <a:t>www.fema.gov/media-library-data/1493905477815-d794671adeed5beab6a6304d8ba0b207/633300_2017_CRS_Coordinators_Manual_508.pdf</a:t>
            </a:r>
            <a:endParaRPr lang="en-US" sz="1000" dirty="0" smtClean="0"/>
          </a:p>
          <a:p>
            <a:endParaRPr lang="en-US" sz="1000" dirty="0"/>
          </a:p>
        </p:txBody>
      </p:sp>
      <p:sp>
        <p:nvSpPr>
          <p:cNvPr id="7" name="TextBox 6"/>
          <p:cNvSpPr txBox="1"/>
          <p:nvPr/>
        </p:nvSpPr>
        <p:spPr>
          <a:xfrm>
            <a:off x="1371600" y="1145917"/>
            <a:ext cx="6629400" cy="369332"/>
          </a:xfrm>
          <a:prstGeom prst="rect">
            <a:avLst/>
          </a:prstGeom>
          <a:solidFill>
            <a:schemeClr val="tx2"/>
          </a:solidFill>
        </p:spPr>
        <p:txBody>
          <a:bodyPr wrap="square" rtlCol="0">
            <a:spAutoFit/>
          </a:bodyPr>
          <a:lstStyle/>
          <a:p>
            <a:pPr algn="ctr"/>
            <a:r>
              <a:rPr lang="en-US" i="1" dirty="0" smtClean="0">
                <a:solidFill>
                  <a:schemeClr val="bg1"/>
                </a:solidFill>
              </a:rPr>
              <a:t>CRS Activities </a:t>
            </a:r>
            <a:r>
              <a:rPr lang="en-US" i="1" dirty="0">
                <a:solidFill>
                  <a:schemeClr val="bg1"/>
                </a:solidFill>
              </a:rPr>
              <a:t>R</a:t>
            </a:r>
            <a:r>
              <a:rPr lang="en-US" i="1" dirty="0" smtClean="0">
                <a:solidFill>
                  <a:schemeClr val="bg1"/>
                </a:solidFill>
              </a:rPr>
              <a:t>equiring </a:t>
            </a:r>
            <a:r>
              <a:rPr lang="en-US" i="1" dirty="0">
                <a:solidFill>
                  <a:schemeClr val="bg1"/>
                </a:solidFill>
              </a:rPr>
              <a:t>B</a:t>
            </a:r>
            <a:r>
              <a:rPr lang="en-US" i="1" dirty="0" smtClean="0">
                <a:solidFill>
                  <a:schemeClr val="bg1"/>
                </a:solidFill>
              </a:rPr>
              <a:t>uilding </a:t>
            </a:r>
            <a:r>
              <a:rPr lang="en-US" i="1" dirty="0">
                <a:solidFill>
                  <a:schemeClr val="bg1"/>
                </a:solidFill>
              </a:rPr>
              <a:t>I</a:t>
            </a:r>
            <a:r>
              <a:rPr lang="en-US" i="1" dirty="0" smtClean="0">
                <a:solidFill>
                  <a:schemeClr val="bg1"/>
                </a:solidFill>
              </a:rPr>
              <a:t>nventories</a:t>
            </a:r>
            <a:endParaRPr lang="en-US" i="1" dirty="0">
              <a:solidFill>
                <a:schemeClr val="bg1"/>
              </a:solidFill>
            </a:endParaRPr>
          </a:p>
        </p:txBody>
      </p:sp>
    </p:spTree>
    <p:extLst>
      <p:ext uri="{BB962C8B-B14F-4D97-AF65-F5344CB8AC3E}">
        <p14:creationId xmlns:p14="http://schemas.microsoft.com/office/powerpoint/2010/main" val="264054870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
            </a:r>
            <a:br>
              <a:rPr lang="en-US" dirty="0" smtClean="0">
                <a:solidFill>
                  <a:schemeClr val="bg1"/>
                </a:solidFill>
                <a:latin typeface="Arial" panose="020B0604020202020204" pitchFamily="34" charset="0"/>
                <a:cs typeface="Arial" panose="020B0604020202020204" pitchFamily="34" charset="0"/>
              </a:rPr>
            </a:br>
            <a:r>
              <a:rPr lang="en-US" dirty="0" smtClean="0">
                <a:solidFill>
                  <a:schemeClr val="bg1"/>
                </a:solidFill>
                <a:latin typeface="Arial" panose="020B0604020202020204" pitchFamily="34" charset="0"/>
                <a:cs typeface="Arial" panose="020B0604020202020204" pitchFamily="34" charset="0"/>
              </a:rPr>
              <a:t>Building Inventories </a:t>
            </a:r>
          </a:p>
          <a:p>
            <a:pPr algn="ctr"/>
            <a:endParaRPr lang="en-US"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304800" y="6258874"/>
            <a:ext cx="8153400" cy="553998"/>
          </a:xfrm>
          <a:prstGeom prst="rect">
            <a:avLst/>
          </a:prstGeom>
        </p:spPr>
        <p:txBody>
          <a:bodyPr wrap="square">
            <a:spAutoFit/>
          </a:bodyPr>
          <a:lstStyle/>
          <a:p>
            <a:r>
              <a:rPr lang="en-US" sz="1000" b="1" dirty="0" smtClean="0"/>
              <a:t>Source:  CRS Coordinator’s Manual</a:t>
            </a:r>
          </a:p>
          <a:p>
            <a:r>
              <a:rPr lang="en-US" sz="1000" dirty="0" smtClean="0">
                <a:hlinkClick r:id="rId2"/>
              </a:rPr>
              <a:t>https</a:t>
            </a:r>
            <a:r>
              <a:rPr lang="en-US" sz="1000" dirty="0">
                <a:hlinkClick r:id="rId2"/>
              </a:rPr>
              <a:t>://</a:t>
            </a:r>
            <a:r>
              <a:rPr lang="en-US" sz="1000" dirty="0" smtClean="0">
                <a:hlinkClick r:id="rId2"/>
              </a:rPr>
              <a:t>www.fema.gov/media-library-data/1493905477815-d794671adeed5beab6a6304d8ba0b207/633300_2017_CRS_Coordinators_Manual_508.pdf</a:t>
            </a:r>
            <a:endParaRPr lang="en-US" sz="1000" dirty="0" smtClean="0"/>
          </a:p>
          <a:p>
            <a:endParaRPr lang="en-US" sz="1000" dirty="0"/>
          </a:p>
        </p:txBody>
      </p:sp>
      <p:sp>
        <p:nvSpPr>
          <p:cNvPr id="7" name="TextBox 6"/>
          <p:cNvSpPr txBox="1"/>
          <p:nvPr/>
        </p:nvSpPr>
        <p:spPr>
          <a:xfrm>
            <a:off x="1257300" y="1032119"/>
            <a:ext cx="6629400" cy="369332"/>
          </a:xfrm>
          <a:prstGeom prst="rect">
            <a:avLst/>
          </a:prstGeom>
          <a:solidFill>
            <a:schemeClr val="tx2"/>
          </a:solidFill>
        </p:spPr>
        <p:txBody>
          <a:bodyPr wrap="square" rtlCol="0">
            <a:spAutoFit/>
          </a:bodyPr>
          <a:lstStyle/>
          <a:p>
            <a:pPr algn="ctr"/>
            <a:r>
              <a:rPr lang="en-US" i="1" dirty="0" smtClean="0">
                <a:solidFill>
                  <a:schemeClr val="bg1"/>
                </a:solidFill>
              </a:rPr>
              <a:t>CRS Activities Require Accurate </a:t>
            </a:r>
            <a:r>
              <a:rPr lang="en-US" i="1" dirty="0">
                <a:solidFill>
                  <a:schemeClr val="bg1"/>
                </a:solidFill>
              </a:rPr>
              <a:t>B</a:t>
            </a:r>
            <a:r>
              <a:rPr lang="en-US" i="1" dirty="0" smtClean="0">
                <a:solidFill>
                  <a:schemeClr val="bg1"/>
                </a:solidFill>
              </a:rPr>
              <a:t>uilding </a:t>
            </a:r>
            <a:r>
              <a:rPr lang="en-US" i="1" dirty="0">
                <a:solidFill>
                  <a:schemeClr val="bg1"/>
                </a:solidFill>
              </a:rPr>
              <a:t>I</a:t>
            </a:r>
            <a:r>
              <a:rPr lang="en-US" i="1" dirty="0" smtClean="0">
                <a:solidFill>
                  <a:schemeClr val="bg1"/>
                </a:solidFill>
              </a:rPr>
              <a:t>nventories</a:t>
            </a:r>
            <a:endParaRPr lang="en-US" i="1" dirty="0">
              <a:solidFill>
                <a:schemeClr val="bg1"/>
              </a:solidFill>
            </a:endParaRPr>
          </a:p>
        </p:txBody>
      </p:sp>
      <p:sp>
        <p:nvSpPr>
          <p:cNvPr id="4" name="TextBox 3"/>
          <p:cNvSpPr txBox="1"/>
          <p:nvPr/>
        </p:nvSpPr>
        <p:spPr>
          <a:xfrm>
            <a:off x="266700" y="1460283"/>
            <a:ext cx="8610599" cy="4524315"/>
          </a:xfrm>
          <a:prstGeom prst="rect">
            <a:avLst/>
          </a:prstGeom>
          <a:solidFill>
            <a:schemeClr val="accent1">
              <a:lumMod val="20000"/>
              <a:lumOff val="80000"/>
            </a:schemeClr>
          </a:solidFill>
        </p:spPr>
        <p:txBody>
          <a:bodyPr wrap="square" rtlCol="0">
            <a:spAutoFit/>
          </a:bodyPr>
          <a:lstStyle/>
          <a:p>
            <a:r>
              <a:rPr lang="en-US" dirty="0"/>
              <a:t>301.a. Definition of “Building” (Page 300-4)</a:t>
            </a:r>
          </a:p>
          <a:p>
            <a:endParaRPr lang="en-US" dirty="0"/>
          </a:p>
          <a:p>
            <a:r>
              <a:rPr lang="en-US" sz="1400" b="1" dirty="0"/>
              <a:t>Building: For CRS purposes, the definition of what constitutes a building is based on whether the structure is insurable</a:t>
            </a:r>
            <a:r>
              <a:rPr lang="en-US" sz="1400" b="1" dirty="0" smtClean="0"/>
              <a:t>.  </a:t>
            </a:r>
            <a:r>
              <a:rPr lang="en-US" sz="1400" dirty="0" smtClean="0"/>
              <a:t>It </a:t>
            </a:r>
            <a:r>
              <a:rPr lang="en-US" sz="1400" dirty="0"/>
              <a:t>must meet the following criteria, which are taken from the definition in the National Flood Insurance Program’s Flood Insurance Manual for insurance agents. A “building” is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A structure with two or more outside rigid walls and a fully secured roof, that is affixed to a permanent site; or</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A manufactured home (a “manufactured home,” also known as a mobile home, is a structure built on a permanent chassis, transported to its site in one or more sections, and affixed to a permanent foundation); or</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A travel trailer without wheels, built on a chassis and affixed to a permanent foundation, that is regulated under the community’s floodplain management and building ordinances or laws.</a:t>
            </a:r>
          </a:p>
          <a:p>
            <a:endParaRPr lang="en-US" sz="1400" dirty="0"/>
          </a:p>
          <a:p>
            <a:r>
              <a:rPr lang="en-US" sz="1400" dirty="0"/>
              <a:t>“Building” does not mean a gas or liquid storage tank or a recreational vehicle, a park trailer, or other similar vehicle, except as described above.</a:t>
            </a:r>
          </a:p>
          <a:p>
            <a:endParaRPr lang="en-US" sz="1400" dirty="0"/>
          </a:p>
          <a:p>
            <a:r>
              <a:rPr lang="en-US" sz="1400" dirty="0"/>
              <a:t>Examples of structures that are NOT counted as buildings include open pavilions for picnic tables, bleachers, carports with open sides, underground pumping stations, and sheds on skids that are moved to different construction sites.</a:t>
            </a:r>
          </a:p>
        </p:txBody>
      </p:sp>
    </p:spTree>
    <p:extLst>
      <p:ext uri="{BB962C8B-B14F-4D97-AF65-F5344CB8AC3E}">
        <p14:creationId xmlns:p14="http://schemas.microsoft.com/office/powerpoint/2010/main" val="21530182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Other Graphics – CRS/NFIP Policies</a:t>
            </a:r>
            <a:endParaRPr lang="en-US"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609600" y="3690457"/>
            <a:ext cx="1752600" cy="3139321"/>
          </a:xfrm>
          <a:prstGeom prst="rect">
            <a:avLst/>
          </a:prstGeom>
          <a:solidFill>
            <a:schemeClr val="tx2">
              <a:lumMod val="50000"/>
            </a:schemeClr>
          </a:solidFill>
        </p:spPr>
        <p:txBody>
          <a:bodyPr wrap="square" rtlCol="0">
            <a:spAutoFit/>
          </a:bodyPr>
          <a:lstStyle/>
          <a:p>
            <a:r>
              <a:rPr lang="en-US" b="1" dirty="0" smtClean="0">
                <a:solidFill>
                  <a:schemeClr val="bg1"/>
                </a:solidFill>
              </a:rPr>
              <a:t>New 2017-18 WV Lidar Coverage:</a:t>
            </a:r>
            <a:br>
              <a:rPr lang="en-US" b="1" dirty="0" smtClean="0">
                <a:solidFill>
                  <a:schemeClr val="bg1"/>
                </a:solidFill>
              </a:rPr>
            </a:br>
            <a:endParaRPr lang="en-US" b="1" dirty="0" smtClean="0">
              <a:solidFill>
                <a:schemeClr val="bg1"/>
              </a:solidFill>
            </a:endParaRPr>
          </a:p>
          <a:p>
            <a:r>
              <a:rPr lang="en-US" b="1" dirty="0" smtClean="0">
                <a:solidFill>
                  <a:schemeClr val="bg1"/>
                </a:solidFill>
              </a:rPr>
              <a:t>Randolph</a:t>
            </a:r>
            <a:r>
              <a:rPr lang="en-US" b="1" dirty="0">
                <a:solidFill>
                  <a:schemeClr val="bg1"/>
                </a:solidFill>
              </a:rPr>
              <a:t>, Tucker, Mercer, Roane, Wirt, Mason, Wayne, Putnam, Lincoln </a:t>
            </a:r>
            <a:r>
              <a:rPr lang="en-US" b="1" dirty="0" smtClean="0">
                <a:solidFill>
                  <a:schemeClr val="bg1"/>
                </a:solidFill>
              </a:rPr>
              <a:t>counties?</a:t>
            </a:r>
            <a:endParaRPr lang="en-US" b="1" dirty="0">
              <a:solidFill>
                <a:schemeClr val="bg1"/>
              </a:solidFill>
            </a:endParaRPr>
          </a:p>
          <a:p>
            <a:endParaRPr lang="en-US" dirty="0"/>
          </a:p>
        </p:txBody>
      </p:sp>
      <p:pic>
        <p:nvPicPr>
          <p:cNvPr id="2" name="Picture 1"/>
          <p:cNvPicPr>
            <a:picLocks noChangeAspect="1"/>
          </p:cNvPicPr>
          <p:nvPr/>
        </p:nvPicPr>
        <p:blipFill>
          <a:blip r:embed="rId2"/>
          <a:stretch>
            <a:fillRect/>
          </a:stretch>
        </p:blipFill>
        <p:spPr>
          <a:xfrm>
            <a:off x="204450" y="1066799"/>
            <a:ext cx="4215149" cy="5684587"/>
          </a:xfrm>
          <a:prstGeom prst="rect">
            <a:avLst/>
          </a:prstGeom>
        </p:spPr>
      </p:pic>
      <p:pic>
        <p:nvPicPr>
          <p:cNvPr id="6" name="Picture 5"/>
          <p:cNvPicPr>
            <a:picLocks noChangeAspect="1"/>
          </p:cNvPicPr>
          <p:nvPr/>
        </p:nvPicPr>
        <p:blipFill>
          <a:blip r:embed="rId3"/>
          <a:stretch>
            <a:fillRect/>
          </a:stretch>
        </p:blipFill>
        <p:spPr>
          <a:xfrm>
            <a:off x="4953000" y="1095243"/>
            <a:ext cx="3200400" cy="5441447"/>
          </a:xfrm>
          <a:prstGeom prst="rect">
            <a:avLst/>
          </a:prstGeom>
          <a:ln>
            <a:solidFill>
              <a:schemeClr val="tx1"/>
            </a:solidFill>
          </a:ln>
        </p:spPr>
      </p:pic>
    </p:spTree>
    <p:extLst>
      <p:ext uri="{BB962C8B-B14F-4D97-AF65-F5344CB8AC3E}">
        <p14:creationId xmlns:p14="http://schemas.microsoft.com/office/powerpoint/2010/main" val="350897627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
            </a:r>
            <a:br>
              <a:rPr lang="en-US" dirty="0" smtClean="0">
                <a:solidFill>
                  <a:schemeClr val="bg1"/>
                </a:solidFill>
                <a:latin typeface="Arial" panose="020B0604020202020204" pitchFamily="34" charset="0"/>
                <a:cs typeface="Arial" panose="020B0604020202020204" pitchFamily="34" charset="0"/>
              </a:rPr>
            </a:br>
            <a:r>
              <a:rPr lang="en-US" dirty="0" smtClean="0">
                <a:solidFill>
                  <a:schemeClr val="bg1"/>
                </a:solidFill>
                <a:latin typeface="Arial" panose="020B0604020202020204" pitchFamily="34" charset="0"/>
                <a:cs typeface="Arial" panose="020B0604020202020204" pitchFamily="34" charset="0"/>
              </a:rPr>
              <a:t>Building Inventories </a:t>
            </a:r>
          </a:p>
          <a:p>
            <a:pPr algn="ctr"/>
            <a:endParaRPr lang="en-US"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240375" y="6400800"/>
            <a:ext cx="8153400" cy="553998"/>
          </a:xfrm>
          <a:prstGeom prst="rect">
            <a:avLst/>
          </a:prstGeom>
        </p:spPr>
        <p:txBody>
          <a:bodyPr wrap="square">
            <a:spAutoFit/>
          </a:bodyPr>
          <a:lstStyle/>
          <a:p>
            <a:r>
              <a:rPr lang="en-US" sz="1000" b="1" dirty="0" smtClean="0"/>
              <a:t>Source:  CRS Coordinator’s Manual</a:t>
            </a:r>
          </a:p>
          <a:p>
            <a:r>
              <a:rPr lang="en-US" sz="1000" dirty="0" smtClean="0">
                <a:hlinkClick r:id="rId2"/>
              </a:rPr>
              <a:t>https</a:t>
            </a:r>
            <a:r>
              <a:rPr lang="en-US" sz="1000" dirty="0">
                <a:hlinkClick r:id="rId2"/>
              </a:rPr>
              <a:t>://</a:t>
            </a:r>
            <a:r>
              <a:rPr lang="en-US" sz="1000" dirty="0" smtClean="0">
                <a:hlinkClick r:id="rId2"/>
              </a:rPr>
              <a:t>www.fema.gov/media-library-data/1493905477815-d794671adeed5beab6a6304d8ba0b207/633300_2017_CRS_Coordinators_Manual_508.pdf</a:t>
            </a:r>
            <a:endParaRPr lang="en-US" sz="1000" dirty="0" smtClean="0"/>
          </a:p>
          <a:p>
            <a:endParaRPr lang="en-US" sz="1000" dirty="0"/>
          </a:p>
        </p:txBody>
      </p:sp>
      <p:sp>
        <p:nvSpPr>
          <p:cNvPr id="7" name="TextBox 6"/>
          <p:cNvSpPr txBox="1"/>
          <p:nvPr/>
        </p:nvSpPr>
        <p:spPr>
          <a:xfrm>
            <a:off x="1257299" y="1002268"/>
            <a:ext cx="6629400" cy="369332"/>
          </a:xfrm>
          <a:prstGeom prst="rect">
            <a:avLst/>
          </a:prstGeom>
          <a:solidFill>
            <a:schemeClr val="tx2"/>
          </a:solidFill>
        </p:spPr>
        <p:txBody>
          <a:bodyPr wrap="square" rtlCol="0">
            <a:spAutoFit/>
          </a:bodyPr>
          <a:lstStyle/>
          <a:p>
            <a:pPr algn="ctr"/>
            <a:r>
              <a:rPr lang="en-US" i="1" dirty="0" smtClean="0">
                <a:solidFill>
                  <a:schemeClr val="bg1"/>
                </a:solidFill>
              </a:rPr>
              <a:t>CRS Activities Require Accurate </a:t>
            </a:r>
            <a:r>
              <a:rPr lang="en-US" i="1" dirty="0">
                <a:solidFill>
                  <a:schemeClr val="bg1"/>
                </a:solidFill>
              </a:rPr>
              <a:t>B</a:t>
            </a:r>
            <a:r>
              <a:rPr lang="en-US" i="1" dirty="0" smtClean="0">
                <a:solidFill>
                  <a:schemeClr val="bg1"/>
                </a:solidFill>
              </a:rPr>
              <a:t>uilding </a:t>
            </a:r>
            <a:r>
              <a:rPr lang="en-US" i="1" dirty="0">
                <a:solidFill>
                  <a:schemeClr val="bg1"/>
                </a:solidFill>
              </a:rPr>
              <a:t>I</a:t>
            </a:r>
            <a:r>
              <a:rPr lang="en-US" i="1" dirty="0" smtClean="0">
                <a:solidFill>
                  <a:schemeClr val="bg1"/>
                </a:solidFill>
              </a:rPr>
              <a:t>nventories</a:t>
            </a:r>
            <a:endParaRPr lang="en-US" i="1" dirty="0">
              <a:solidFill>
                <a:schemeClr val="bg1"/>
              </a:solidFill>
            </a:endParaRPr>
          </a:p>
        </p:txBody>
      </p:sp>
      <p:sp>
        <p:nvSpPr>
          <p:cNvPr id="4" name="TextBox 3"/>
          <p:cNvSpPr txBox="1"/>
          <p:nvPr/>
        </p:nvSpPr>
        <p:spPr>
          <a:xfrm>
            <a:off x="304800" y="1441452"/>
            <a:ext cx="8610599" cy="4247317"/>
          </a:xfrm>
          <a:prstGeom prst="rect">
            <a:avLst/>
          </a:prstGeom>
          <a:solidFill>
            <a:schemeClr val="accent1">
              <a:lumMod val="20000"/>
              <a:lumOff val="80000"/>
            </a:schemeClr>
          </a:solidFill>
        </p:spPr>
        <p:txBody>
          <a:bodyPr wrap="square" rtlCol="0">
            <a:spAutoFit/>
          </a:bodyPr>
          <a:lstStyle/>
          <a:p>
            <a:r>
              <a:rPr lang="en-US" dirty="0" smtClean="0"/>
              <a:t>302.a</a:t>
            </a:r>
            <a:r>
              <a:rPr lang="en-US" dirty="0"/>
              <a:t>. Counting Buildings (Page 300-6)</a:t>
            </a:r>
          </a:p>
          <a:p>
            <a:endParaRPr lang="en-US" sz="1400" dirty="0"/>
          </a:p>
          <a:p>
            <a:r>
              <a:rPr lang="en-US" sz="1400" dirty="0" smtClean="0"/>
              <a:t>Accessory </a:t>
            </a:r>
            <a:r>
              <a:rPr lang="en-US" sz="1400" dirty="0"/>
              <a:t>structures are not included when counting buildings for calculating impact adjustments. For example, a house with a detached garage and shed is counted as one building. The flood insurance policy is based on the elevation of the house. However, if a lot has several principal buildings, each is counted separately because each normally is insured under a separate policy. For example, a motel with three principal buildings counts as three buildings. If one of the three buildings is an unheated bathhouse for the swimming pool and houses only showers and supplies, then the motel would be counted as two buildings.</a:t>
            </a:r>
          </a:p>
          <a:p>
            <a:endParaRPr lang="en-US" sz="1400" dirty="0" smtClean="0"/>
          </a:p>
          <a:p>
            <a:r>
              <a:rPr lang="en-US" sz="1400" dirty="0" smtClean="0"/>
              <a:t>To </a:t>
            </a:r>
            <a:r>
              <a:rPr lang="en-US" sz="1400" dirty="0"/>
              <a:t>determine building counts, communities may use any method that yields reasonably good estimates of the number of buildings. </a:t>
            </a:r>
            <a:r>
              <a:rPr lang="en-US" sz="1400" b="1" dirty="0"/>
              <a:t>Building counts should be accurate </a:t>
            </a:r>
            <a:r>
              <a:rPr lang="en-US" sz="1400" dirty="0"/>
              <a:t>so they will provide the most useful information for both CRS and community planning. Acceptable methods </a:t>
            </a:r>
            <a:r>
              <a:rPr lang="en-US" sz="1400" dirty="0" smtClean="0"/>
              <a:t>include</a:t>
            </a:r>
            <a:br>
              <a:rPr lang="en-US" sz="1400" dirty="0" smtClean="0"/>
            </a:br>
            <a:endParaRPr lang="en-US" sz="1400" dirty="0"/>
          </a:p>
          <a:p>
            <a:r>
              <a:rPr lang="en-US" sz="1400" dirty="0"/>
              <a:t>• Using geographic information system- (GIS-) based building footprints,</a:t>
            </a:r>
          </a:p>
          <a:p>
            <a:r>
              <a:rPr lang="en-US" sz="1400" dirty="0"/>
              <a:t>• Reviewing aerial photographs,</a:t>
            </a:r>
          </a:p>
          <a:p>
            <a:r>
              <a:rPr lang="en-US" sz="1400" dirty="0"/>
              <a:t>• Using U.S. Census tract data, and</a:t>
            </a:r>
          </a:p>
          <a:p>
            <a:r>
              <a:rPr lang="en-US" sz="1400" dirty="0"/>
              <a:t>• Using the number of utility connections in an area</a:t>
            </a:r>
            <a:r>
              <a:rPr lang="en-US" sz="1400" dirty="0" smtClean="0"/>
              <a:t>.</a:t>
            </a:r>
            <a:br>
              <a:rPr lang="en-US" sz="1400" dirty="0" smtClean="0"/>
            </a:br>
            <a:endParaRPr lang="en-US" sz="1400" dirty="0"/>
          </a:p>
          <a:p>
            <a:r>
              <a:rPr lang="en-US" sz="1400" dirty="0"/>
              <a:t>Communities are required to document how they obtained their building counts or estimated building counts.</a:t>
            </a:r>
          </a:p>
        </p:txBody>
      </p:sp>
      <p:sp>
        <p:nvSpPr>
          <p:cNvPr id="6" name="TextBox 5"/>
          <p:cNvSpPr txBox="1"/>
          <p:nvPr/>
        </p:nvSpPr>
        <p:spPr>
          <a:xfrm>
            <a:off x="1230975" y="5754469"/>
            <a:ext cx="6172200" cy="646331"/>
          </a:xfrm>
          <a:prstGeom prst="rect">
            <a:avLst/>
          </a:prstGeom>
          <a:noFill/>
        </p:spPr>
        <p:txBody>
          <a:bodyPr wrap="square" rtlCol="0">
            <a:spAutoFit/>
          </a:bodyPr>
          <a:lstStyle/>
          <a:p>
            <a:pPr algn="ctr"/>
            <a:r>
              <a:rPr lang="en-US" i="1" dirty="0" smtClean="0">
                <a:solidFill>
                  <a:schemeClr val="accent6">
                    <a:lumMod val="50000"/>
                  </a:schemeClr>
                </a:solidFill>
              </a:rPr>
              <a:t>Building Inventories important for flood reduction activities including the NFIP Community Rating System</a:t>
            </a:r>
            <a:endParaRPr lang="en-US" i="1" dirty="0">
              <a:solidFill>
                <a:schemeClr val="accent6">
                  <a:lumMod val="50000"/>
                </a:schemeClr>
              </a:solidFill>
            </a:endParaRPr>
          </a:p>
        </p:txBody>
      </p:sp>
    </p:spTree>
    <p:extLst>
      <p:ext uri="{BB962C8B-B14F-4D97-AF65-F5344CB8AC3E}">
        <p14:creationId xmlns:p14="http://schemas.microsoft.com/office/powerpoint/2010/main" val="61156420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Buildings in Floodplain</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871479240"/>
              </p:ext>
            </p:extLst>
          </p:nvPr>
        </p:nvGraphicFramePr>
        <p:xfrm>
          <a:off x="1042619" y="1135091"/>
          <a:ext cx="7058762" cy="2484402"/>
        </p:xfrm>
        <a:graphic>
          <a:graphicData uri="http://schemas.openxmlformats.org/drawingml/2006/table">
            <a:tbl>
              <a:tblPr firstRow="1" firstCol="1" bandRow="1">
                <a:tableStyleId>{69CF1AB2-1976-4502-BF36-3FF5EA218861}</a:tableStyleId>
              </a:tblPr>
              <a:tblGrid>
                <a:gridCol w="3657601">
                  <a:extLst>
                    <a:ext uri="{9D8B030D-6E8A-4147-A177-3AD203B41FA5}">
                      <a16:colId xmlns:a16="http://schemas.microsoft.com/office/drawing/2014/main" val="2788592112"/>
                    </a:ext>
                  </a:extLst>
                </a:gridCol>
                <a:gridCol w="1637809">
                  <a:extLst>
                    <a:ext uri="{9D8B030D-6E8A-4147-A177-3AD203B41FA5}">
                      <a16:colId xmlns:a16="http://schemas.microsoft.com/office/drawing/2014/main" val="3415097851"/>
                    </a:ext>
                  </a:extLst>
                </a:gridCol>
                <a:gridCol w="1763352">
                  <a:extLst>
                    <a:ext uri="{9D8B030D-6E8A-4147-A177-3AD203B41FA5}">
                      <a16:colId xmlns:a16="http://schemas.microsoft.com/office/drawing/2014/main" val="2809061004"/>
                    </a:ext>
                  </a:extLst>
                </a:gridCol>
              </a:tblGrid>
              <a:tr h="417477">
                <a:tc>
                  <a:txBody>
                    <a:bodyPr/>
                    <a:lstStyle/>
                    <a:p>
                      <a:pPr algn="ctr" fontAlgn="ctr"/>
                      <a:endParaRPr lang="en-US" sz="1600" b="1" dirty="0"/>
                    </a:p>
                  </a:txBody>
                  <a:tcPr marL="9525" marR="9525" marT="9525" marB="0" anchor="ctr"/>
                </a:tc>
                <a:tc>
                  <a:txBody>
                    <a:bodyPr/>
                    <a:lstStyle/>
                    <a:p>
                      <a:pPr algn="ctr" fontAlgn="ctr"/>
                      <a:r>
                        <a:rPr lang="en-US" sz="1600" b="1" dirty="0" smtClean="0"/>
                        <a:t># </a:t>
                      </a:r>
                      <a:r>
                        <a:rPr lang="en-US" sz="1600" b="1" dirty="0"/>
                        <a:t>of </a:t>
                      </a:r>
                      <a:r>
                        <a:rPr lang="en-US" sz="1600" b="1" dirty="0" smtClean="0"/>
                        <a:t>Structures</a:t>
                      </a:r>
                      <a:endParaRPr lang="en-US" sz="1600" b="1" dirty="0"/>
                    </a:p>
                  </a:txBody>
                  <a:tcPr marL="9525" marR="9525" marT="9525" marB="0" anchor="ctr"/>
                </a:tc>
                <a:tc>
                  <a:txBody>
                    <a:bodyPr/>
                    <a:lstStyle/>
                    <a:p>
                      <a:pPr algn="ctr" fontAlgn="ctr"/>
                      <a:r>
                        <a:rPr lang="en-US" sz="1600" b="1" dirty="0" smtClean="0"/>
                        <a:t>Percent (%)</a:t>
                      </a:r>
                      <a:endParaRPr lang="en-US" sz="1600" b="1" dirty="0"/>
                    </a:p>
                  </a:txBody>
                  <a:tcPr marL="9525" marR="9525" marT="9525" marB="0" anchor="ctr"/>
                </a:tc>
                <a:extLst>
                  <a:ext uri="{0D108BD9-81ED-4DB2-BD59-A6C34878D82A}">
                    <a16:rowId xmlns:a16="http://schemas.microsoft.com/office/drawing/2014/main" val="3349398295"/>
                  </a:ext>
                </a:extLst>
              </a:tr>
              <a:tr h="200025">
                <a:tc>
                  <a:txBody>
                    <a:bodyPr/>
                    <a:lstStyle/>
                    <a:p>
                      <a:pPr lvl="0" algn="l" fontAlgn="ctr"/>
                      <a:r>
                        <a:rPr lang="en-US" sz="1600" b="0" dirty="0" smtClean="0"/>
                        <a:t>Addressable</a:t>
                      </a:r>
                      <a:r>
                        <a:rPr lang="en-US" sz="1600" b="0" baseline="0" dirty="0" smtClean="0"/>
                        <a:t> Structures</a:t>
                      </a:r>
                      <a:endParaRPr lang="en-US" sz="1600" b="0" dirty="0"/>
                    </a:p>
                  </a:txBody>
                  <a:tcPr marL="9525" marR="9525" marT="9525" marB="0" anchor="ctr"/>
                </a:tc>
                <a:tc>
                  <a:txBody>
                    <a:bodyPr/>
                    <a:lstStyle/>
                    <a:p>
                      <a:pPr algn="ctr" fontAlgn="b"/>
                      <a:r>
                        <a:rPr lang="en-US" sz="1600" b="0" i="0" u="none" strike="noStrike" dirty="0" smtClean="0">
                          <a:solidFill>
                            <a:srgbClr val="000000"/>
                          </a:solidFill>
                          <a:effectLst/>
                          <a:latin typeface="+mn-lt"/>
                        </a:rPr>
                        <a:t>1,010,819 </a:t>
                      </a:r>
                      <a:endParaRPr lang="en-US" sz="1600" b="0" i="0" u="none" strike="noStrike" dirty="0">
                        <a:solidFill>
                          <a:srgbClr val="000000"/>
                        </a:solidFill>
                        <a:effectLst/>
                        <a:latin typeface="+mn-lt"/>
                      </a:endParaRPr>
                    </a:p>
                  </a:txBody>
                  <a:tcPr marL="9525" marR="9525" marT="9525" marB="0" anchor="b"/>
                </a:tc>
                <a:tc>
                  <a:txBody>
                    <a:bodyPr/>
                    <a:lstStyle/>
                    <a:p>
                      <a:pPr algn="ctr" rtl="0" fontAlgn="b"/>
                      <a:r>
                        <a:rPr lang="en-US" sz="1600" b="0" i="0" u="none" strike="noStrike" dirty="0" smtClean="0">
                          <a:solidFill>
                            <a:srgbClr val="000000"/>
                          </a:solidFill>
                          <a:effectLst/>
                          <a:latin typeface="+mn-lt"/>
                        </a:rPr>
                        <a:t>91%</a:t>
                      </a:r>
                      <a:endParaRPr lang="en-US" sz="16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469638917"/>
                  </a:ext>
                </a:extLst>
              </a:tr>
              <a:tr h="200025">
                <a:tc>
                  <a:txBody>
                    <a:bodyPr/>
                    <a:lstStyle/>
                    <a:p>
                      <a:pPr lvl="0" algn="l" fontAlgn="ctr"/>
                      <a:r>
                        <a:rPr lang="en-US" sz="1600" b="0" dirty="0" smtClean="0"/>
                        <a:t>Non-Addressable</a:t>
                      </a:r>
                      <a:r>
                        <a:rPr lang="en-US" sz="1600" b="0" baseline="0" dirty="0" smtClean="0"/>
                        <a:t> Structures</a:t>
                      </a:r>
                      <a:endParaRPr lang="en-US" sz="1600" b="0" dirty="0"/>
                    </a:p>
                  </a:txBody>
                  <a:tcPr marL="9525" marR="9525" marT="9525" marB="0" anchor="ctr"/>
                </a:tc>
                <a:tc>
                  <a:txBody>
                    <a:bodyPr/>
                    <a:lstStyle/>
                    <a:p>
                      <a:pPr algn="ctr" fontAlgn="b"/>
                      <a:r>
                        <a:rPr lang="en-US" sz="1600" b="0" i="0" u="none" strike="noStrike" dirty="0" smtClean="0">
                          <a:solidFill>
                            <a:srgbClr val="000000"/>
                          </a:solidFill>
                          <a:effectLst/>
                          <a:latin typeface="+mn-lt"/>
                        </a:rPr>
                        <a:t>101,928 </a:t>
                      </a:r>
                      <a:endParaRPr lang="en-US" sz="1600" b="0" i="0" u="none" strike="noStrike" dirty="0">
                        <a:solidFill>
                          <a:srgbClr val="000000"/>
                        </a:solidFill>
                        <a:effectLst/>
                        <a:latin typeface="+mn-lt"/>
                      </a:endParaRPr>
                    </a:p>
                  </a:txBody>
                  <a:tcPr marL="9525" marR="9525" marT="9525" marB="0" anchor="b"/>
                </a:tc>
                <a:tc>
                  <a:txBody>
                    <a:bodyPr/>
                    <a:lstStyle/>
                    <a:p>
                      <a:pPr algn="ctr" rtl="0" fontAlgn="b"/>
                      <a:r>
                        <a:rPr lang="en-US" sz="1600" b="0" i="0" u="none" strike="noStrike" dirty="0" smtClean="0">
                          <a:solidFill>
                            <a:srgbClr val="000000"/>
                          </a:solidFill>
                          <a:effectLst/>
                          <a:latin typeface="+mn-lt"/>
                        </a:rPr>
                        <a:t>9%</a:t>
                      </a:r>
                      <a:endParaRPr lang="en-US" sz="16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229873331"/>
                  </a:ext>
                </a:extLst>
              </a:tr>
              <a:tr h="190500">
                <a:tc>
                  <a:txBody>
                    <a:bodyPr/>
                    <a:lstStyle/>
                    <a:p>
                      <a:pPr algn="l" fontAlgn="b"/>
                      <a:r>
                        <a:rPr lang="en-US" sz="1600" b="0" i="1" dirty="0" smtClean="0"/>
                        <a:t>       </a:t>
                      </a:r>
                      <a:r>
                        <a:rPr lang="en-US" sz="1600" b="0" i="1" dirty="0" smtClean="0"/>
                        <a:t>total</a:t>
                      </a:r>
                      <a:endParaRPr lang="en-US" sz="1600" b="0" i="1" dirty="0"/>
                    </a:p>
                  </a:txBody>
                  <a:tcPr marL="9525" marR="9525" marT="9525" marB="0" anchor="b"/>
                </a:tc>
                <a:tc>
                  <a:txBody>
                    <a:bodyPr/>
                    <a:lstStyle/>
                    <a:p>
                      <a:pPr algn="ctr" rtl="0" fontAlgn="b"/>
                      <a:r>
                        <a:rPr lang="en-US" sz="1600" b="0" i="0" u="none" strike="noStrike" dirty="0" smtClean="0">
                          <a:solidFill>
                            <a:srgbClr val="000000"/>
                          </a:solidFill>
                          <a:effectLst/>
                          <a:latin typeface="+mn-lt"/>
                        </a:rPr>
                        <a:t>1,112,747</a:t>
                      </a:r>
                      <a:endParaRPr lang="en-US" sz="1600" b="0" i="0" u="none" strike="noStrike" dirty="0">
                        <a:solidFill>
                          <a:srgbClr val="000000"/>
                        </a:solidFill>
                        <a:effectLst/>
                        <a:latin typeface="+mn-lt"/>
                      </a:endParaRPr>
                    </a:p>
                  </a:txBody>
                  <a:tcPr marL="9525" marR="9525" marT="9525" marB="0" anchor="b"/>
                </a:tc>
                <a:tc>
                  <a:txBody>
                    <a:bodyPr/>
                    <a:lstStyle/>
                    <a:p>
                      <a:pPr algn="ctr" rtl="0" fontAlgn="b"/>
                      <a:r>
                        <a:rPr lang="en-US" sz="1600" b="0" i="0" u="none" strike="noStrike" dirty="0" smtClean="0">
                          <a:solidFill>
                            <a:srgbClr val="000000"/>
                          </a:solidFill>
                          <a:effectLst/>
                          <a:latin typeface="+mn-lt"/>
                        </a:rPr>
                        <a:t>100%</a:t>
                      </a:r>
                      <a:endParaRPr lang="en-US" sz="16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416929320"/>
                  </a:ext>
                </a:extLst>
              </a:tr>
              <a:tr h="125737">
                <a:tc>
                  <a:txBody>
                    <a:bodyPr/>
                    <a:lstStyle/>
                    <a:p>
                      <a:pPr algn="l" fontAlgn="b"/>
                      <a:endParaRPr lang="en-US" sz="1600" dirty="0"/>
                    </a:p>
                  </a:txBody>
                  <a:tcPr marL="9525" marR="9525" marT="9525" marB="0" anchor="b">
                    <a:solidFill>
                      <a:schemeClr val="tx2">
                        <a:lumMod val="75000"/>
                      </a:schemeClr>
                    </a:solidFill>
                  </a:tcPr>
                </a:tc>
                <a:tc>
                  <a:txBody>
                    <a:bodyPr/>
                    <a:lstStyle/>
                    <a:p>
                      <a:pPr algn="ctr" rtl="0" fontAlgn="b"/>
                      <a:endParaRPr lang="en-US" sz="1600" b="0" i="0" u="none" strike="noStrike" dirty="0">
                        <a:solidFill>
                          <a:srgbClr val="000000"/>
                        </a:solidFill>
                        <a:effectLst/>
                        <a:latin typeface="+mn-lt"/>
                      </a:endParaRPr>
                    </a:p>
                  </a:txBody>
                  <a:tcPr marL="9525" marR="9525" marT="9525" marB="0" anchor="b">
                    <a:solidFill>
                      <a:schemeClr val="tx2">
                        <a:lumMod val="75000"/>
                      </a:schemeClr>
                    </a:solidFill>
                  </a:tcPr>
                </a:tc>
                <a:tc>
                  <a:txBody>
                    <a:bodyPr/>
                    <a:lstStyle/>
                    <a:p>
                      <a:pPr algn="ctr" rtl="0" fontAlgn="b"/>
                      <a:endParaRPr lang="en-US" sz="1600" b="0" i="0" u="none" strike="noStrike" dirty="0">
                        <a:solidFill>
                          <a:srgbClr val="000000"/>
                        </a:solidFill>
                        <a:effectLst/>
                        <a:latin typeface="+mn-lt"/>
                      </a:endParaRPr>
                    </a:p>
                  </a:txBody>
                  <a:tcPr marL="9525" marR="9525" marT="9525" marB="0" anchor="b">
                    <a:solidFill>
                      <a:schemeClr val="tx2">
                        <a:lumMod val="75000"/>
                      </a:schemeClr>
                    </a:solidFill>
                  </a:tcPr>
                </a:tc>
                <a:extLst>
                  <a:ext uri="{0D108BD9-81ED-4DB2-BD59-A6C34878D82A}">
                    <a16:rowId xmlns:a16="http://schemas.microsoft.com/office/drawing/2014/main" val="2922200883"/>
                  </a:ext>
                </a:extLst>
              </a:tr>
              <a:tr h="190500">
                <a:tc>
                  <a:txBody>
                    <a:bodyPr/>
                    <a:lstStyle/>
                    <a:p>
                      <a:pPr algn="l" fontAlgn="b"/>
                      <a:r>
                        <a:rPr lang="en-US" sz="1600" dirty="0" smtClean="0"/>
                        <a:t>Buildings </a:t>
                      </a:r>
                      <a:r>
                        <a:rPr lang="en-US" sz="1600" dirty="0" smtClean="0"/>
                        <a:t>in  </a:t>
                      </a:r>
                      <a:r>
                        <a:rPr lang="en-US" sz="1600" dirty="0" smtClean="0"/>
                        <a:t>Effective 100-YR floodplains</a:t>
                      </a:r>
                      <a:endParaRPr lang="en-US" sz="1600" dirty="0"/>
                    </a:p>
                  </a:txBody>
                  <a:tcPr marL="9525" marR="9525" marT="9525" marB="0" anchor="b"/>
                </a:tc>
                <a:tc>
                  <a:txBody>
                    <a:bodyPr/>
                    <a:lstStyle/>
                    <a:p>
                      <a:pPr algn="ctr" rtl="0" fontAlgn="b"/>
                      <a:r>
                        <a:rPr lang="en-US" sz="1600" b="0" i="0" u="none" strike="noStrike" dirty="0" smtClean="0">
                          <a:solidFill>
                            <a:srgbClr val="000000"/>
                          </a:solidFill>
                          <a:effectLst/>
                          <a:latin typeface="+mn-lt"/>
                        </a:rPr>
                        <a:t>99,520</a:t>
                      </a:r>
                      <a:endParaRPr lang="en-US" sz="1600" b="0" i="0" u="none" strike="noStrike" dirty="0">
                        <a:solidFill>
                          <a:srgbClr val="000000"/>
                        </a:solidFill>
                        <a:effectLst/>
                        <a:latin typeface="+mn-lt"/>
                      </a:endParaRPr>
                    </a:p>
                  </a:txBody>
                  <a:tcPr marL="9525" marR="9525" marT="9525" marB="0" anchor="b"/>
                </a:tc>
                <a:tc>
                  <a:txBody>
                    <a:bodyPr/>
                    <a:lstStyle/>
                    <a:p>
                      <a:pPr algn="ctr" rtl="0" fontAlgn="b"/>
                      <a:r>
                        <a:rPr lang="en-US" sz="1600" b="0" i="0" u="none" strike="noStrike" dirty="0" smtClean="0">
                          <a:solidFill>
                            <a:srgbClr val="000000"/>
                          </a:solidFill>
                          <a:effectLst/>
                          <a:latin typeface="+mn-lt"/>
                        </a:rPr>
                        <a:t>9%</a:t>
                      </a:r>
                      <a:endParaRPr lang="en-US" sz="16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644138289"/>
                  </a:ext>
                </a:extLst>
              </a:tr>
              <a:tr h="546735">
                <a:tc>
                  <a:txBody>
                    <a:bodyPr/>
                    <a:lstStyle/>
                    <a:p>
                      <a:pPr algn="l" fontAlgn="b"/>
                      <a:r>
                        <a:rPr lang="en-US" sz="1600" dirty="0" smtClean="0"/>
                        <a:t>Buildings in  100-YR floodplains</a:t>
                      </a:r>
                      <a:br>
                        <a:rPr lang="en-US" sz="1600" dirty="0" smtClean="0"/>
                      </a:br>
                      <a:r>
                        <a:rPr lang="en-US" sz="1600" b="0" dirty="0" smtClean="0"/>
                        <a:t>(Effective and Advisory A/Updated AE)</a:t>
                      </a:r>
                      <a:endParaRPr lang="en-US" sz="1600" b="0" dirty="0"/>
                    </a:p>
                  </a:txBody>
                  <a:tcPr marL="9525" marR="9525" marT="9525" marB="0" anchor="b"/>
                </a:tc>
                <a:tc>
                  <a:txBody>
                    <a:bodyPr/>
                    <a:lstStyle/>
                    <a:p>
                      <a:pPr algn="ctr" rtl="0" fontAlgn="b"/>
                      <a:r>
                        <a:rPr lang="en-US" sz="1600" b="0" i="0" u="none" strike="noStrike" dirty="0" smtClean="0">
                          <a:solidFill>
                            <a:srgbClr val="000000"/>
                          </a:solidFill>
                          <a:effectLst/>
                          <a:latin typeface="+mn-lt"/>
                        </a:rPr>
                        <a:t>106,967</a:t>
                      </a:r>
                      <a:endParaRPr lang="en-US" sz="1600" b="0" i="0" u="none" strike="noStrike" dirty="0">
                        <a:solidFill>
                          <a:srgbClr val="000000"/>
                        </a:solidFill>
                        <a:effectLst/>
                        <a:latin typeface="+mn-lt"/>
                      </a:endParaRPr>
                    </a:p>
                  </a:txBody>
                  <a:tcPr marL="9525" marR="9525" marT="9525" marB="0" anchor="b"/>
                </a:tc>
                <a:tc>
                  <a:txBody>
                    <a:bodyPr/>
                    <a:lstStyle/>
                    <a:p>
                      <a:pPr algn="ctr" rtl="0" fontAlgn="b"/>
                      <a:r>
                        <a:rPr lang="en-US" sz="1600" b="0" i="0" u="none" strike="noStrike" dirty="0" smtClean="0">
                          <a:solidFill>
                            <a:srgbClr val="000000"/>
                          </a:solidFill>
                          <a:effectLst/>
                          <a:latin typeface="+mn-lt"/>
                        </a:rPr>
                        <a:t>10%</a:t>
                      </a:r>
                      <a:endParaRPr lang="en-US" sz="16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167078012"/>
                  </a:ext>
                </a:extLst>
              </a:tr>
              <a:tr h="190500">
                <a:tc>
                  <a:txBody>
                    <a:bodyPr/>
                    <a:lstStyle/>
                    <a:p>
                      <a:pPr algn="l" fontAlgn="b"/>
                      <a:r>
                        <a:rPr lang="en-US" sz="1600" dirty="0" smtClean="0"/>
                        <a:t>Buildings </a:t>
                      </a:r>
                      <a:r>
                        <a:rPr lang="en-US" sz="1600" dirty="0" smtClean="0"/>
                        <a:t>in </a:t>
                      </a:r>
                      <a:r>
                        <a:rPr lang="en-US" sz="1600" dirty="0" smtClean="0"/>
                        <a:t>100-YR</a:t>
                      </a:r>
                      <a:r>
                        <a:rPr lang="en-US" sz="1600" baseline="0" dirty="0" smtClean="0"/>
                        <a:t> and </a:t>
                      </a:r>
                      <a:r>
                        <a:rPr lang="en-US" sz="1600" dirty="0" smtClean="0"/>
                        <a:t>500-YR floodplains</a:t>
                      </a:r>
                      <a:endParaRPr lang="en-US" sz="1600" dirty="0"/>
                    </a:p>
                  </a:txBody>
                  <a:tcPr marL="9525" marR="9525" marT="9525" marB="0" anchor="b"/>
                </a:tc>
                <a:tc>
                  <a:txBody>
                    <a:bodyPr/>
                    <a:lstStyle/>
                    <a:p>
                      <a:pPr algn="ctr" rtl="0" fontAlgn="b"/>
                      <a:r>
                        <a:rPr lang="en-US" sz="1600" b="0" i="0" u="none" strike="noStrike" dirty="0" smtClean="0">
                          <a:solidFill>
                            <a:srgbClr val="000000"/>
                          </a:solidFill>
                          <a:effectLst/>
                          <a:latin typeface="+mn-lt"/>
                        </a:rPr>
                        <a:t>159,804</a:t>
                      </a:r>
                      <a:endParaRPr lang="en-US" sz="1600" b="0" i="0" u="none" strike="noStrike" dirty="0">
                        <a:solidFill>
                          <a:srgbClr val="000000"/>
                        </a:solidFill>
                        <a:effectLst/>
                        <a:latin typeface="+mn-lt"/>
                      </a:endParaRPr>
                    </a:p>
                  </a:txBody>
                  <a:tcPr marL="9525" marR="9525" marT="9525" marB="0" anchor="b"/>
                </a:tc>
                <a:tc>
                  <a:txBody>
                    <a:bodyPr/>
                    <a:lstStyle/>
                    <a:p>
                      <a:pPr algn="ctr" rtl="0" fontAlgn="b"/>
                      <a:r>
                        <a:rPr lang="en-US" sz="1600" b="0" i="0" u="none" strike="noStrike" dirty="0" smtClean="0">
                          <a:solidFill>
                            <a:srgbClr val="000000"/>
                          </a:solidFill>
                          <a:effectLst/>
                          <a:latin typeface="+mn-lt"/>
                        </a:rPr>
                        <a:t>14%</a:t>
                      </a:r>
                      <a:endParaRPr lang="en-US" sz="16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355053561"/>
                  </a:ext>
                </a:extLst>
              </a:tr>
            </a:tbl>
          </a:graphicData>
        </a:graphic>
      </p:graphicFrame>
      <p:sp>
        <p:nvSpPr>
          <p:cNvPr id="15" name="TextBox 14"/>
          <p:cNvSpPr txBox="1"/>
          <p:nvPr/>
        </p:nvSpPr>
        <p:spPr>
          <a:xfrm>
            <a:off x="1042619" y="5332698"/>
            <a:ext cx="7058762" cy="877163"/>
          </a:xfrm>
          <a:prstGeom prst="rect">
            <a:avLst/>
          </a:prstGeom>
          <a:solidFill>
            <a:schemeClr val="accent1">
              <a:lumMod val="20000"/>
              <a:lumOff val="80000"/>
            </a:schemeClr>
          </a:solidFill>
        </p:spPr>
        <p:txBody>
          <a:bodyPr wrap="square" rtlCol="0">
            <a:spAutoFit/>
          </a:bodyPr>
          <a:lstStyle/>
          <a:p>
            <a:r>
              <a:rPr lang="en-US" sz="1700" i="1" dirty="0" smtClean="0"/>
              <a:t>Data Source:  Statewide Addressing and Mapping System (SAMS).  Some counties track non-addressable structures in the floodplain while other counties do not.  </a:t>
            </a:r>
            <a:endParaRPr lang="en-US" sz="1700" i="1" dirty="0"/>
          </a:p>
        </p:txBody>
      </p:sp>
      <p:sp>
        <p:nvSpPr>
          <p:cNvPr id="6" name="TextBox 5"/>
          <p:cNvSpPr txBox="1"/>
          <p:nvPr/>
        </p:nvSpPr>
        <p:spPr>
          <a:xfrm>
            <a:off x="1183641" y="6414194"/>
            <a:ext cx="6336375" cy="369332"/>
          </a:xfrm>
          <a:prstGeom prst="rect">
            <a:avLst/>
          </a:prstGeom>
          <a:noFill/>
        </p:spPr>
        <p:txBody>
          <a:bodyPr wrap="square" rtlCol="0">
            <a:spAutoFit/>
          </a:bodyPr>
          <a:lstStyle/>
          <a:p>
            <a:pPr algn="ctr"/>
            <a:r>
              <a:rPr lang="en-US" i="1" dirty="0" smtClean="0">
                <a:solidFill>
                  <a:schemeClr val="accent6">
                    <a:lumMod val="50000"/>
                  </a:schemeClr>
                </a:solidFill>
              </a:rPr>
              <a:t>A more detailed site-specific building analysis is needed statewide</a:t>
            </a:r>
            <a:endParaRPr lang="en-US" i="1" dirty="0">
              <a:solidFill>
                <a:schemeClr val="accent6">
                  <a:lumMod val="50000"/>
                </a:schemeClr>
              </a:solidFill>
            </a:endParaRPr>
          </a:p>
        </p:txBody>
      </p:sp>
      <p:sp>
        <p:nvSpPr>
          <p:cNvPr id="8" name="TextBox 7"/>
          <p:cNvSpPr txBox="1"/>
          <p:nvPr/>
        </p:nvSpPr>
        <p:spPr>
          <a:xfrm>
            <a:off x="1183641" y="3875914"/>
            <a:ext cx="6488776" cy="1200329"/>
          </a:xfrm>
          <a:prstGeom prst="rect">
            <a:avLst/>
          </a:prstGeom>
          <a:noFill/>
        </p:spPr>
        <p:txBody>
          <a:bodyPr wrap="square" rtlCol="0">
            <a:spAutoFit/>
          </a:bodyPr>
          <a:lstStyle/>
          <a:p>
            <a:pPr marL="285750" indent="-285750">
              <a:buFont typeface="Arial" panose="020B0604020202020204" pitchFamily="34" charset="0"/>
              <a:buChar char="•"/>
            </a:pPr>
            <a:r>
              <a:rPr lang="en-US" i="1" dirty="0" smtClean="0">
                <a:solidFill>
                  <a:schemeClr val="tx2">
                    <a:lumMod val="50000"/>
                  </a:schemeClr>
                </a:solidFill>
              </a:rPr>
              <a:t>An estimated </a:t>
            </a:r>
            <a:r>
              <a:rPr lang="en-US" b="1" i="1" dirty="0" smtClean="0">
                <a:solidFill>
                  <a:schemeClr val="tx2">
                    <a:lumMod val="50000"/>
                  </a:schemeClr>
                </a:solidFill>
              </a:rPr>
              <a:t>100,000</a:t>
            </a:r>
            <a:r>
              <a:rPr lang="en-US" i="1" dirty="0" smtClean="0">
                <a:solidFill>
                  <a:schemeClr val="tx2">
                    <a:lumMod val="50000"/>
                  </a:schemeClr>
                </a:solidFill>
              </a:rPr>
              <a:t> buildings or 9% of all statewide 1.1 million buildings are within the effective 100-YR floodplain.  </a:t>
            </a:r>
          </a:p>
          <a:p>
            <a:pPr marL="285750" indent="-285750">
              <a:buFont typeface="Arial" panose="020B0604020202020204" pitchFamily="34" charset="0"/>
              <a:buChar char="•"/>
            </a:pPr>
            <a:r>
              <a:rPr lang="en-US" i="1" dirty="0" smtClean="0">
                <a:solidFill>
                  <a:schemeClr val="tx2">
                    <a:lumMod val="50000"/>
                  </a:schemeClr>
                </a:solidFill>
              </a:rPr>
              <a:t>An estimated </a:t>
            </a:r>
            <a:r>
              <a:rPr lang="en-US" b="1" i="1" dirty="0" smtClean="0">
                <a:solidFill>
                  <a:schemeClr val="tx2">
                    <a:lumMod val="50000"/>
                  </a:schemeClr>
                </a:solidFill>
              </a:rPr>
              <a:t>160,000 </a:t>
            </a:r>
            <a:r>
              <a:rPr lang="en-US" i="1" dirty="0" smtClean="0">
                <a:solidFill>
                  <a:schemeClr val="tx2">
                    <a:lumMod val="50000"/>
                  </a:schemeClr>
                </a:solidFill>
              </a:rPr>
              <a:t>buildings or 14% of all statewide 1.1 million buildings are within the 100-YR and 500-YR floodplains.</a:t>
            </a:r>
          </a:p>
        </p:txBody>
      </p:sp>
    </p:spTree>
    <p:extLst>
      <p:ext uri="{BB962C8B-B14F-4D97-AF65-F5344CB8AC3E}">
        <p14:creationId xmlns:p14="http://schemas.microsoft.com/office/powerpoint/2010/main" val="423378612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491199" y="990600"/>
            <a:ext cx="8161601" cy="5181600"/>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solidFill>
                  <a:schemeClr val="bg1"/>
                </a:solidFill>
                <a:latin typeface="Arial" panose="020B0604020202020204" pitchFamily="34" charset="0"/>
                <a:cs typeface="Arial" panose="020B0604020202020204" pitchFamily="34" charset="0"/>
              </a:rPr>
              <a:t>Flood Risk Structures of Martinsburg</a:t>
            </a:r>
            <a:endParaRPr lang="en-US" sz="4000"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457200" y="6172200"/>
            <a:ext cx="8153400" cy="584775"/>
          </a:xfrm>
          <a:prstGeom prst="rect">
            <a:avLst/>
          </a:prstGeom>
          <a:noFill/>
        </p:spPr>
        <p:txBody>
          <a:bodyPr wrap="square" rtlCol="0">
            <a:spAutoFit/>
          </a:bodyPr>
          <a:lstStyle/>
          <a:p>
            <a:r>
              <a:rPr lang="en-US" sz="1600" dirty="0" smtClean="0"/>
              <a:t>The Risk MAP view allows for viewing flood loss estimates at the building or structure level for a 1%-annual-chance flood event.</a:t>
            </a:r>
            <a:endParaRPr lang="en-US" sz="1600" dirty="0"/>
          </a:p>
        </p:txBody>
      </p:sp>
      <p:sp>
        <p:nvSpPr>
          <p:cNvPr id="6" name="Rounded Rectangular Callout 5"/>
          <p:cNvSpPr/>
          <p:nvPr/>
        </p:nvSpPr>
        <p:spPr>
          <a:xfrm>
            <a:off x="5715000" y="990600"/>
            <a:ext cx="3124200" cy="1143000"/>
          </a:xfrm>
          <a:prstGeom prst="wedgeRoundRectCallout">
            <a:avLst>
              <a:gd name="adj1" fmla="val -52735"/>
              <a:gd name="adj2" fmla="val 97375"/>
              <a:gd name="adj3" fmla="val 16667"/>
            </a:avLst>
          </a:prstGeom>
          <a:solidFill>
            <a:srgbClr val="FFC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b="1" dirty="0" smtClean="0">
                <a:solidFill>
                  <a:schemeClr val="tx1"/>
                </a:solidFill>
              </a:rPr>
              <a:t>Building Flood Loss Damage</a:t>
            </a:r>
          </a:p>
          <a:p>
            <a:pPr algn="ctr"/>
            <a:endParaRPr lang="en-US" dirty="0" smtClean="0">
              <a:solidFill>
                <a:schemeClr val="tx1"/>
              </a:solidFill>
            </a:endParaRPr>
          </a:p>
          <a:p>
            <a:pPr algn="ctr"/>
            <a:r>
              <a:rPr lang="en-US" dirty="0" smtClean="0">
                <a:solidFill>
                  <a:schemeClr val="tx1"/>
                </a:solidFill>
              </a:rPr>
              <a:t>57% of Residential Home Damaged at a Loss of $88,834 </a:t>
            </a:r>
            <a:endParaRPr lang="en-US" dirty="0">
              <a:solidFill>
                <a:schemeClr val="tx1"/>
              </a:solidFill>
            </a:endParaRPr>
          </a:p>
        </p:txBody>
      </p:sp>
      <p:sp>
        <p:nvSpPr>
          <p:cNvPr id="8" name="Oval 7"/>
          <p:cNvSpPr/>
          <p:nvPr/>
        </p:nvSpPr>
        <p:spPr>
          <a:xfrm>
            <a:off x="2057400" y="2438400"/>
            <a:ext cx="3810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781800" y="4419600"/>
            <a:ext cx="10668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2000" y="5791200"/>
            <a:ext cx="5867400" cy="276999"/>
          </a:xfrm>
          <a:prstGeom prst="rect">
            <a:avLst/>
          </a:prstGeom>
          <a:solidFill>
            <a:schemeClr val="bg1"/>
          </a:solidFill>
        </p:spPr>
        <p:txBody>
          <a:bodyPr wrap="square">
            <a:spAutoFit/>
          </a:bodyPr>
          <a:lstStyle/>
          <a:p>
            <a:r>
              <a:rPr lang="en-US" sz="1200" dirty="0">
                <a:hlinkClick r:id="rId4"/>
              </a:rPr>
              <a:t>https://www.mapwv.gov/flood/map/?wkid=102100&amp;x=-</a:t>
            </a:r>
            <a:r>
              <a:rPr lang="en-US" sz="1200" dirty="0" smtClean="0">
                <a:hlinkClick r:id="rId4"/>
              </a:rPr>
              <a:t>8678481&amp;y=4788856&amp;l=11&amp;v=2</a:t>
            </a:r>
            <a:endParaRPr lang="en-US" sz="1200" dirty="0"/>
          </a:p>
        </p:txBody>
      </p:sp>
      <p:sp>
        <p:nvSpPr>
          <p:cNvPr id="11" name="TextBox 10"/>
          <p:cNvSpPr txBox="1"/>
          <p:nvPr/>
        </p:nvSpPr>
        <p:spPr>
          <a:xfrm>
            <a:off x="6858000" y="3352800"/>
            <a:ext cx="1676400" cy="1015663"/>
          </a:xfrm>
          <a:prstGeom prst="rect">
            <a:avLst/>
          </a:prstGeom>
          <a:solidFill>
            <a:srgbClr val="002060"/>
          </a:solidFill>
        </p:spPr>
        <p:txBody>
          <a:bodyPr wrap="square" rtlCol="0">
            <a:spAutoFit/>
          </a:bodyPr>
          <a:lstStyle/>
          <a:p>
            <a:pPr algn="ctr"/>
            <a:r>
              <a:rPr lang="en-US" sz="2000" b="1" dirty="0" smtClean="0">
                <a:solidFill>
                  <a:schemeClr val="bg1"/>
                </a:solidFill>
              </a:rPr>
              <a:t>Flood Risk Assessment Building Link</a:t>
            </a:r>
            <a:endParaRPr lang="en-US" sz="2000" b="1" dirty="0">
              <a:solidFill>
                <a:schemeClr val="bg1"/>
              </a:solidFill>
            </a:endParaRPr>
          </a:p>
        </p:txBody>
      </p:sp>
      <p:sp>
        <p:nvSpPr>
          <p:cNvPr id="12" name="TextBox 11"/>
          <p:cNvSpPr txBox="1"/>
          <p:nvPr/>
        </p:nvSpPr>
        <p:spPr>
          <a:xfrm>
            <a:off x="2514600" y="2362200"/>
            <a:ext cx="1676400" cy="707886"/>
          </a:xfrm>
          <a:prstGeom prst="rect">
            <a:avLst/>
          </a:prstGeom>
          <a:solidFill>
            <a:srgbClr val="002060"/>
          </a:solidFill>
        </p:spPr>
        <p:txBody>
          <a:bodyPr wrap="square" rtlCol="0">
            <a:spAutoFit/>
          </a:bodyPr>
          <a:lstStyle/>
          <a:p>
            <a:pPr algn="ctr"/>
            <a:r>
              <a:rPr lang="en-US" sz="2000" b="1" dirty="0" smtClean="0">
                <a:solidFill>
                  <a:schemeClr val="bg1"/>
                </a:solidFill>
              </a:rPr>
              <a:t>Flood Risk Building Info</a:t>
            </a:r>
            <a:endParaRPr lang="en-US" sz="2000" b="1" dirty="0">
              <a:solidFill>
                <a:schemeClr val="bg1"/>
              </a:solidFill>
            </a:endParaRPr>
          </a:p>
        </p:txBody>
      </p:sp>
      <p:pic>
        <p:nvPicPr>
          <p:cNvPr id="13" name="Picture 2"/>
          <p:cNvPicPr>
            <a:picLocks noChangeAspect="1" noChangeArrowheads="1"/>
          </p:cNvPicPr>
          <p:nvPr/>
        </p:nvPicPr>
        <p:blipFill>
          <a:blip r:embed="rId5" cstate="print"/>
          <a:srcRect/>
          <a:stretch>
            <a:fillRect/>
          </a:stretch>
        </p:blipFill>
        <p:spPr bwMode="auto">
          <a:xfrm>
            <a:off x="5968730" y="2791239"/>
            <a:ext cx="717550" cy="1123122"/>
          </a:xfrm>
          <a:prstGeom prst="rect">
            <a:avLst/>
          </a:prstGeom>
          <a:noFill/>
          <a:ln w="9525">
            <a:noFill/>
            <a:miter lim="800000"/>
            <a:headEnd/>
            <a:tailEnd/>
          </a:ln>
        </p:spPr>
      </p:pic>
    </p:spTree>
    <p:extLst>
      <p:ext uri="{BB962C8B-B14F-4D97-AF65-F5344CB8AC3E}">
        <p14:creationId xmlns:p14="http://schemas.microsoft.com/office/powerpoint/2010/main" val="306560987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Building Footprints</a:t>
            </a:r>
            <a:endParaRPr lang="en-US"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cstate="print"/>
          <a:srcRect r="5700"/>
          <a:stretch/>
        </p:blipFill>
        <p:spPr>
          <a:xfrm>
            <a:off x="228600" y="1450910"/>
            <a:ext cx="8564188" cy="5181600"/>
          </a:xfrm>
          <a:prstGeom prst="rect">
            <a:avLst/>
          </a:prstGeom>
        </p:spPr>
      </p:pic>
      <p:sp>
        <p:nvSpPr>
          <p:cNvPr id="8" name="TextBox 7"/>
          <p:cNvSpPr txBox="1"/>
          <p:nvPr/>
        </p:nvSpPr>
        <p:spPr>
          <a:xfrm>
            <a:off x="1828800" y="997989"/>
            <a:ext cx="5791200" cy="369332"/>
          </a:xfrm>
          <a:prstGeom prst="rect">
            <a:avLst/>
          </a:prstGeom>
          <a:noFill/>
        </p:spPr>
        <p:txBody>
          <a:bodyPr wrap="square" rtlCol="0">
            <a:spAutoFit/>
          </a:bodyPr>
          <a:lstStyle/>
          <a:p>
            <a:r>
              <a:rPr lang="en-US" i="1" dirty="0" smtClean="0"/>
              <a:t>Building footprints can enhance flood risk assessment maps</a:t>
            </a:r>
            <a:endParaRPr lang="en-US" i="1" dirty="0"/>
          </a:p>
        </p:txBody>
      </p:sp>
      <p:sp>
        <p:nvSpPr>
          <p:cNvPr id="10" name="Rounded Rectangular Callout 9"/>
          <p:cNvSpPr/>
          <p:nvPr/>
        </p:nvSpPr>
        <p:spPr>
          <a:xfrm>
            <a:off x="5143500" y="1828800"/>
            <a:ext cx="3124200" cy="1143000"/>
          </a:xfrm>
          <a:prstGeom prst="wedgeRoundRectCallout">
            <a:avLst>
              <a:gd name="adj1" fmla="val 54482"/>
              <a:gd name="adj2" fmla="val 162681"/>
              <a:gd name="adj3" fmla="val 16667"/>
            </a:avLst>
          </a:prstGeom>
          <a:solidFill>
            <a:srgbClr val="FFC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b="1" dirty="0" smtClean="0">
                <a:solidFill>
                  <a:schemeClr val="tx1"/>
                </a:solidFill>
              </a:rPr>
              <a:t>Building Flood Loss Damage</a:t>
            </a:r>
          </a:p>
          <a:p>
            <a:pPr algn="ctr"/>
            <a:endParaRPr lang="en-US" dirty="0" smtClean="0">
              <a:solidFill>
                <a:schemeClr val="tx1"/>
              </a:solidFill>
            </a:endParaRPr>
          </a:p>
          <a:p>
            <a:pPr algn="ctr"/>
            <a:r>
              <a:rPr lang="en-US" dirty="0" smtClean="0">
                <a:solidFill>
                  <a:schemeClr val="tx1"/>
                </a:solidFill>
              </a:rPr>
              <a:t>57% of Residential Home Damaged at a Loss of $88,834 </a:t>
            </a:r>
            <a:endParaRPr lang="en-US" dirty="0">
              <a:solidFill>
                <a:schemeClr val="tx1"/>
              </a:solidFill>
            </a:endParaRPr>
          </a:p>
        </p:txBody>
      </p:sp>
      <p:pic>
        <p:nvPicPr>
          <p:cNvPr id="1026" name="Picture 2"/>
          <p:cNvPicPr>
            <a:picLocks noChangeAspect="1" noChangeArrowheads="1"/>
          </p:cNvPicPr>
          <p:nvPr/>
        </p:nvPicPr>
        <p:blipFill>
          <a:blip r:embed="rId4" cstate="print"/>
          <a:srcRect/>
          <a:stretch>
            <a:fillRect/>
          </a:stretch>
        </p:blipFill>
        <p:spPr bwMode="auto">
          <a:xfrm>
            <a:off x="381000" y="1600200"/>
            <a:ext cx="1022350" cy="1600200"/>
          </a:xfrm>
          <a:prstGeom prst="rect">
            <a:avLst/>
          </a:prstGeom>
          <a:noFill/>
          <a:ln w="9525">
            <a:noFill/>
            <a:miter lim="800000"/>
            <a:headEnd/>
            <a:tailEnd/>
          </a:ln>
        </p:spPr>
      </p:pic>
    </p:spTree>
    <p:extLst>
      <p:ext uri="{BB962C8B-B14F-4D97-AF65-F5344CB8AC3E}">
        <p14:creationId xmlns:p14="http://schemas.microsoft.com/office/powerpoint/2010/main" val="148189764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3D Flood Visualizations</a:t>
            </a:r>
            <a:endParaRPr lang="en-US" dirty="0">
              <a:solidFill>
                <a:schemeClr val="bg1"/>
              </a:solidFill>
              <a:latin typeface="Arial" panose="020B0604020202020204" pitchFamily="34" charset="0"/>
              <a:cs typeface="Arial" panose="020B0604020202020204" pitchFamily="34" charset="0"/>
            </a:endParaRPr>
          </a:p>
        </p:txBody>
      </p:sp>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179" y="3252787"/>
            <a:ext cx="2514600" cy="22828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ontent Placeholder 2"/>
          <p:cNvSpPr>
            <a:spLocks noGrp="1"/>
          </p:cNvSpPr>
          <p:nvPr>
            <p:ph idx="1"/>
          </p:nvPr>
        </p:nvSpPr>
        <p:spPr>
          <a:xfrm>
            <a:off x="457200" y="5674830"/>
            <a:ext cx="3480620" cy="1071733"/>
          </a:xfrm>
          <a:solidFill>
            <a:schemeClr val="tx2">
              <a:lumMod val="5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ormAutofit fontScale="25000" lnSpcReduction="20000"/>
          </a:bodyPr>
          <a:lstStyle/>
          <a:p>
            <a:pPr marL="0" indent="0">
              <a:buNone/>
            </a:pPr>
            <a:r>
              <a:rPr lang="en-US" sz="5200" dirty="0" smtClean="0">
                <a:solidFill>
                  <a:schemeClr val="bg1"/>
                </a:solidFill>
              </a:rPr>
              <a:t>3D flood visualizations are available statewide for locations where </a:t>
            </a:r>
            <a:r>
              <a:rPr lang="en-US" sz="5200" b="1" dirty="0" smtClean="0">
                <a:solidFill>
                  <a:schemeClr val="bg1"/>
                </a:solidFill>
              </a:rPr>
              <a:t>flood depth grids </a:t>
            </a:r>
            <a:r>
              <a:rPr lang="en-US" sz="5200" dirty="0" smtClean="0">
                <a:solidFill>
                  <a:schemeClr val="bg1"/>
                </a:solidFill>
              </a:rPr>
              <a:t>exist.  The parcel assessment data fields (land use, stories) are necessary to identify the correct property type: residential one- or two-story homes, mobile home, commercial/industrial, etc. </a:t>
            </a:r>
            <a:r>
              <a:rPr lang="en-US" sz="4400" dirty="0" smtClean="0">
                <a:latin typeface="Arial" panose="020B0604020202020204" pitchFamily="34" charset="0"/>
                <a:cs typeface="Arial" panose="020B0604020202020204" pitchFamily="34" charset="0"/>
              </a:rPr>
              <a:t/>
            </a:r>
            <a:br>
              <a:rPr lang="en-US" sz="4400" dirty="0" smtClean="0">
                <a:latin typeface="Arial" panose="020B0604020202020204" pitchFamily="34" charset="0"/>
                <a:cs typeface="Arial" panose="020B0604020202020204" pitchFamily="34" charset="0"/>
              </a:rPr>
            </a:br>
            <a:endParaRPr lang="en-US" sz="4400" dirty="0" smtClean="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261704" y="1654447"/>
            <a:ext cx="3107572" cy="2238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5"/>
          <a:stretch>
            <a:fillRect/>
          </a:stretch>
        </p:blipFill>
        <p:spPr>
          <a:xfrm>
            <a:off x="4841773" y="1781175"/>
            <a:ext cx="3571875" cy="2943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6019800" y="1856924"/>
            <a:ext cx="1465773" cy="369332"/>
          </a:xfrm>
          <a:prstGeom prst="rect">
            <a:avLst/>
          </a:prstGeom>
          <a:solidFill>
            <a:schemeClr val="bg1"/>
          </a:solidFill>
        </p:spPr>
        <p:txBody>
          <a:bodyPr wrap="square" rtlCol="0">
            <a:spAutoFit/>
          </a:bodyPr>
          <a:lstStyle/>
          <a:p>
            <a:r>
              <a:rPr lang="en-US" dirty="0" smtClean="0">
                <a:hlinkClick r:id="rId6"/>
              </a:rPr>
              <a:t>Mobile Home</a:t>
            </a:r>
            <a:endParaRPr lang="en-US" dirty="0"/>
          </a:p>
        </p:txBody>
      </p:sp>
      <p:pic>
        <p:nvPicPr>
          <p:cNvPr id="13" name="Picture 12"/>
          <p:cNvPicPr>
            <a:picLocks noChangeAspect="1"/>
          </p:cNvPicPr>
          <p:nvPr/>
        </p:nvPicPr>
        <p:blipFill>
          <a:blip r:embed="rId7"/>
          <a:stretch>
            <a:fillRect/>
          </a:stretch>
        </p:blipFill>
        <p:spPr>
          <a:xfrm>
            <a:off x="2474928" y="2790847"/>
            <a:ext cx="2695575" cy="2203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4572000" y="3932875"/>
            <a:ext cx="4345860" cy="2800767"/>
          </a:xfrm>
          <a:prstGeom prst="rect">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lvl="3"/>
            <a:r>
              <a:rPr lang="en-US" sz="1400" dirty="0"/>
              <a:t>"The 3D visualization is really cool.  Our citizen comes to the counter and says 'there is no way there can be a flood like that.'  Then we show them how much water you will get in your house and how much it will cost to repair it. The 3d visual is really good!  And then we like the way you can click on a parcel ID and it brings up all the information as far as property owner, tax map and parcel number, deed book, page number - everything is right there.  And the building information is really good too because it tells what the structure is made of, whether it has a basement - all the information that we would have to go to another system to pull is right there</a:t>
            </a:r>
            <a:r>
              <a:rPr lang="en-US" sz="1400" dirty="0" smtClean="0"/>
              <a:t>.“  </a:t>
            </a:r>
            <a:r>
              <a:rPr lang="en-US" sz="800" dirty="0" smtClean="0"/>
              <a:t>Source: </a:t>
            </a:r>
            <a:r>
              <a:rPr lang="en-US" sz="800" dirty="0"/>
              <a:t>3D Flood Visualization Comment from Debbie Robinson, Kanawha County Planning and Development Office</a:t>
            </a:r>
            <a:endParaRPr lang="en-US" sz="800" dirty="0">
              <a:latin typeface="Arial" panose="020B0604020202020204" pitchFamily="34" charset="0"/>
              <a:cs typeface="Arial" panose="020B0604020202020204" pitchFamily="34" charset="0"/>
            </a:endParaRPr>
          </a:p>
        </p:txBody>
      </p:sp>
      <p:sp>
        <p:nvSpPr>
          <p:cNvPr id="16" name="TextBox 15"/>
          <p:cNvSpPr txBox="1"/>
          <p:nvPr/>
        </p:nvSpPr>
        <p:spPr>
          <a:xfrm>
            <a:off x="288743" y="980864"/>
            <a:ext cx="8303189" cy="646331"/>
          </a:xfrm>
          <a:prstGeom prst="rect">
            <a:avLst/>
          </a:prstGeom>
          <a:noFill/>
        </p:spPr>
        <p:txBody>
          <a:bodyPr wrap="square" rtlCol="0">
            <a:spAutoFit/>
          </a:bodyPr>
          <a:lstStyle/>
          <a:p>
            <a:pPr algn="ctr"/>
            <a:r>
              <a:rPr lang="en-US" i="1" dirty="0" smtClean="0"/>
              <a:t>Visualizations are easier for non-technical users to understand flood risks to their property in feet of water rather than comprehending the adjacent base flood elevation</a:t>
            </a:r>
            <a:endParaRPr lang="en-US" i="1" dirty="0"/>
          </a:p>
        </p:txBody>
      </p:sp>
      <p:sp>
        <p:nvSpPr>
          <p:cNvPr id="17" name="TextBox 16"/>
          <p:cNvSpPr txBox="1"/>
          <p:nvPr/>
        </p:nvSpPr>
        <p:spPr>
          <a:xfrm>
            <a:off x="3222255" y="2862851"/>
            <a:ext cx="1315333" cy="369332"/>
          </a:xfrm>
          <a:prstGeom prst="rect">
            <a:avLst/>
          </a:prstGeom>
          <a:solidFill>
            <a:schemeClr val="bg1"/>
          </a:solidFill>
        </p:spPr>
        <p:txBody>
          <a:bodyPr wrap="square" rtlCol="0">
            <a:spAutoFit/>
          </a:bodyPr>
          <a:lstStyle/>
          <a:p>
            <a:r>
              <a:rPr lang="en-US" dirty="0" smtClean="0">
                <a:hlinkClick r:id="rId8"/>
              </a:rPr>
              <a:t>Commercial</a:t>
            </a:r>
            <a:endParaRPr lang="en-US" dirty="0"/>
          </a:p>
        </p:txBody>
      </p:sp>
      <p:sp>
        <p:nvSpPr>
          <p:cNvPr id="18" name="TextBox 17"/>
          <p:cNvSpPr txBox="1"/>
          <p:nvPr/>
        </p:nvSpPr>
        <p:spPr>
          <a:xfrm>
            <a:off x="787253" y="4984975"/>
            <a:ext cx="1465773" cy="369332"/>
          </a:xfrm>
          <a:prstGeom prst="rect">
            <a:avLst/>
          </a:prstGeom>
          <a:solidFill>
            <a:schemeClr val="bg1"/>
          </a:solidFill>
        </p:spPr>
        <p:txBody>
          <a:bodyPr wrap="square" rtlCol="0">
            <a:spAutoFit/>
          </a:bodyPr>
          <a:lstStyle/>
          <a:p>
            <a:r>
              <a:rPr lang="en-US" dirty="0" smtClean="0">
                <a:hlinkClick r:id="rId9"/>
              </a:rPr>
              <a:t>2-Story Home</a:t>
            </a:r>
            <a:endParaRPr lang="en-US" dirty="0"/>
          </a:p>
        </p:txBody>
      </p:sp>
      <p:sp>
        <p:nvSpPr>
          <p:cNvPr id="19" name="TextBox 18"/>
          <p:cNvSpPr txBox="1"/>
          <p:nvPr/>
        </p:nvSpPr>
        <p:spPr>
          <a:xfrm>
            <a:off x="1219395" y="1775157"/>
            <a:ext cx="1465773" cy="369332"/>
          </a:xfrm>
          <a:prstGeom prst="rect">
            <a:avLst/>
          </a:prstGeom>
          <a:solidFill>
            <a:schemeClr val="bg1"/>
          </a:solidFill>
        </p:spPr>
        <p:txBody>
          <a:bodyPr wrap="square" rtlCol="0">
            <a:spAutoFit/>
          </a:bodyPr>
          <a:lstStyle/>
          <a:p>
            <a:r>
              <a:rPr lang="en-US" dirty="0" smtClean="0">
                <a:hlinkClick r:id="rId10"/>
              </a:rPr>
              <a:t>1-Story Home</a:t>
            </a:r>
            <a:endParaRPr lang="en-US" dirty="0"/>
          </a:p>
        </p:txBody>
      </p:sp>
    </p:spTree>
    <p:extLst>
      <p:ext uri="{BB962C8B-B14F-4D97-AF65-F5344CB8AC3E}">
        <p14:creationId xmlns:p14="http://schemas.microsoft.com/office/powerpoint/2010/main" val="223980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3D Flood Visualizations</a:t>
            </a:r>
            <a:endParaRPr lang="en-US"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7086600" y="1498277"/>
            <a:ext cx="1781320" cy="2862322"/>
          </a:xfrm>
          <a:prstGeom prst="rect">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lvl="3"/>
            <a:r>
              <a:rPr lang="en-US" sz="2400" dirty="0" smtClean="0"/>
              <a:t>“This </a:t>
            </a:r>
            <a:r>
              <a:rPr lang="en-US" sz="2400" dirty="0"/>
              <a:t>is the coolest thing ever….thank you</a:t>
            </a:r>
            <a:r>
              <a:rPr lang="en-US" sz="2400" dirty="0" smtClean="0"/>
              <a:t>!!!”</a:t>
            </a:r>
            <a:br>
              <a:rPr lang="en-US" sz="2400" dirty="0" smtClean="0"/>
            </a:br>
            <a:endParaRPr lang="en-US" sz="2400" dirty="0"/>
          </a:p>
          <a:p>
            <a:pPr marL="0" lvl="3"/>
            <a:r>
              <a:rPr lang="en-US" sz="1000" dirty="0" smtClean="0"/>
              <a:t>Source: </a:t>
            </a:r>
            <a:r>
              <a:rPr lang="en-US" sz="1000" dirty="0"/>
              <a:t>3D Flood Visualization Comment from Terri Jo Bennett, CFM, Upshur County Building Permit, Floodplain and Addressing and Mapping Coordinator</a:t>
            </a:r>
            <a:endParaRPr lang="en-US" sz="1000" dirty="0">
              <a:latin typeface="Arial" panose="020B0604020202020204" pitchFamily="34" charset="0"/>
              <a:cs typeface="Arial" panose="020B0604020202020204" pitchFamily="34" charset="0"/>
            </a:endParaRPr>
          </a:p>
        </p:txBody>
      </p:sp>
      <p:sp>
        <p:nvSpPr>
          <p:cNvPr id="3" name="Rectangle 2"/>
          <p:cNvSpPr>
            <a:spLocks noChangeArrowheads="1"/>
          </p:cNvSpPr>
          <p:nvPr/>
        </p:nvSpPr>
        <p:spPr bwMode="auto">
          <a:xfrm>
            <a:off x="390331" y="1021139"/>
            <a:ext cx="483651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Brooke County</a:t>
            </a:r>
            <a:endParaRPr kumimoji="0" lang="en-US" altLang="en-US" sz="1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hlinkClick r:id="rId3"/>
              </a:rPr>
              <a:t>https://www.mapwv.gov/flood/map/?v=1&amp;pid=05-07-W22P-0161-0000</a:t>
            </a:r>
            <a:endParaRPr kumimoji="0" lang="en-US" altLang="en-US" sz="12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1412 Charles St, Wellsburg, WV, 26070, Parcel ID:  05-07-W22P-0161-0000</a:t>
            </a:r>
            <a:endParaRPr kumimoji="0" lang="en-US" altLang="en-US" sz="1200" b="0" i="0" u="none" strike="noStrike" cap="none" normalizeH="0" baseline="0" dirty="0" smtClean="0">
              <a:ln>
                <a:noFill/>
              </a:ln>
              <a:solidFill>
                <a:schemeClr val="tx1"/>
              </a:solidFill>
              <a:effectLst/>
            </a:endParaRPr>
          </a:p>
        </p:txBody>
      </p:sp>
      <p:pic>
        <p:nvPicPr>
          <p:cNvPr id="1025" name="Picture 17" descr="cid:image002.png@01D2CFBC.CBB8E8A0"/>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390331" y="1676400"/>
            <a:ext cx="6315075" cy="22574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auto">
          <a:xfrm>
            <a:off x="1533701" y="4038600"/>
            <a:ext cx="5041701"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Upshur County</a:t>
            </a:r>
            <a:endParaRPr kumimoji="0" lang="en-US" altLang="en-US" sz="1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hlinkClick r:id="rId6"/>
              </a:rPr>
              <a:t>https://www.mapwv.gov/flood/map/?v=0&amp;pid=49-05-0003-0031-0000</a:t>
            </a:r>
            <a:endParaRPr kumimoji="0" lang="en-US" alt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673 Vicksburg RD, Buckhannon, WV, 26201, Parcel ID:  49-05-0003-0031-0000</a:t>
            </a:r>
            <a:endParaRPr kumimoji="0" lang="en-US" alt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1027" name="Picture 11" descr="cid:image008.jpg@01D2CFBC.CBB8E8A0"/>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1533701" y="4682598"/>
            <a:ext cx="6314899" cy="208682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5"/>
          <p:cNvSpPr>
            <a:spLocks noChangeArrowheads="1"/>
          </p:cNvSpPr>
          <p:nvPr/>
        </p:nvSpPr>
        <p:spPr bwMode="auto">
          <a:xfrm>
            <a:off x="367004" y="558336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85015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3" name="TextBox 2"/>
          <p:cNvSpPr txBox="1"/>
          <p:nvPr/>
        </p:nvSpPr>
        <p:spPr>
          <a:xfrm>
            <a:off x="561975" y="5682346"/>
            <a:ext cx="3933825" cy="923330"/>
          </a:xfrm>
          <a:prstGeom prst="rect">
            <a:avLst/>
          </a:prstGeom>
          <a:solidFill>
            <a:schemeClr val="tx2">
              <a:lumMod val="75000"/>
            </a:schemeClr>
          </a:solidFill>
        </p:spPr>
        <p:txBody>
          <a:bodyPr wrap="square" rtlCol="0">
            <a:spAutoFit/>
          </a:bodyPr>
          <a:lstStyle/>
          <a:p>
            <a:pPr algn="ctr"/>
            <a:r>
              <a:rPr lang="en-US" b="1" i="1" dirty="0" smtClean="0">
                <a:solidFill>
                  <a:schemeClr val="bg1"/>
                </a:solidFill>
              </a:rPr>
              <a:t>The objective is to make the 3D visualizations as realistic as possible in a minimal amount of processing time</a:t>
            </a:r>
            <a:endParaRPr lang="en-US" b="1" i="1" dirty="0">
              <a:solidFill>
                <a:schemeClr val="bg1"/>
              </a:solidFill>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3D Flood Visualization - Community</a:t>
            </a:r>
            <a:endParaRPr lang="en-US" dirty="0">
              <a:solidFill>
                <a:schemeClr val="bg1"/>
              </a:solidFill>
              <a:latin typeface="Arial" panose="020B0604020202020204" pitchFamily="34" charset="0"/>
              <a:cs typeface="Arial" panose="020B0604020202020204" pitchFamily="34" charset="0"/>
            </a:endParaRPr>
          </a:p>
        </p:txBody>
      </p:sp>
      <p:sp>
        <p:nvSpPr>
          <p:cNvPr id="24" name="Content Placeholder 4"/>
          <p:cNvSpPr txBox="1">
            <a:spLocks/>
          </p:cNvSpPr>
          <p:nvPr/>
        </p:nvSpPr>
        <p:spPr>
          <a:xfrm>
            <a:off x="524147" y="1206003"/>
            <a:ext cx="8229600" cy="3847207"/>
          </a:xfrm>
          <a:prstGeom prst="rect">
            <a:avLst/>
          </a:prstGeom>
          <a:solidFill>
            <a:schemeClr val="accent1">
              <a:lumMod val="20000"/>
              <a:lumOff val="80000"/>
            </a:schemeClr>
          </a:solidFill>
        </p:spPr>
        <p:txBody>
          <a:bodyPr vert="horz" wrap="square" lIns="91440" tIns="45720" rIns="91440" bIns="45720" rtlCol="0">
            <a:sp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800" i="1" dirty="0" smtClean="0">
                <a:solidFill>
                  <a:schemeClr val="tx1"/>
                </a:solidFill>
              </a:rPr>
              <a:t>Basic Steps for Creating 3D Flood Visualizations</a:t>
            </a:r>
            <a:endParaRPr lang="en-US" sz="2000" dirty="0" smtClean="0">
              <a:solidFill>
                <a:schemeClr val="tx1"/>
              </a:solidFill>
            </a:endParaRPr>
          </a:p>
          <a:p>
            <a:pPr marL="457200" indent="-457200" algn="l">
              <a:buFont typeface="Arial" panose="020B0604020202020204" pitchFamily="34" charset="0"/>
              <a:buChar char="•"/>
            </a:pPr>
            <a:r>
              <a:rPr lang="en-US" sz="2000" dirty="0" smtClean="0">
                <a:solidFill>
                  <a:schemeClr val="tx1"/>
                </a:solidFill>
              </a:rPr>
              <a:t>Start with High-Resolution Digital Terrain Model</a:t>
            </a:r>
          </a:p>
          <a:p>
            <a:pPr marL="457200" indent="-457200" algn="l">
              <a:buFont typeface="Arial" panose="020B0604020202020204" pitchFamily="34" charset="0"/>
              <a:buChar char="•"/>
            </a:pPr>
            <a:r>
              <a:rPr lang="en-US" sz="2000" dirty="0" smtClean="0">
                <a:solidFill>
                  <a:schemeClr val="tx1"/>
                </a:solidFill>
              </a:rPr>
              <a:t>Overlay High-Resolution Aerial Image</a:t>
            </a:r>
          </a:p>
          <a:p>
            <a:pPr marL="457200" indent="-457200" algn="l">
              <a:buFont typeface="Arial" panose="020B0604020202020204" pitchFamily="34" charset="0"/>
              <a:buChar char="•"/>
            </a:pPr>
            <a:r>
              <a:rPr lang="en-US" sz="2000" dirty="0" smtClean="0">
                <a:solidFill>
                  <a:schemeClr val="tx1"/>
                </a:solidFill>
              </a:rPr>
              <a:t>Then add Streets</a:t>
            </a:r>
          </a:p>
          <a:p>
            <a:pPr marL="457200" indent="-457200" algn="l">
              <a:buFont typeface="Arial" panose="020B0604020202020204" pitchFamily="34" charset="0"/>
              <a:buChar char="•"/>
            </a:pPr>
            <a:r>
              <a:rPr lang="en-US" sz="2000" dirty="0" smtClean="0">
                <a:solidFill>
                  <a:schemeClr val="tx1"/>
                </a:solidFill>
              </a:rPr>
              <a:t>Then add Building Footprints</a:t>
            </a:r>
          </a:p>
          <a:p>
            <a:pPr marL="457200" indent="-457200" algn="l">
              <a:buFont typeface="Arial" panose="020B0604020202020204" pitchFamily="34" charset="0"/>
              <a:buChar char="•"/>
            </a:pPr>
            <a:r>
              <a:rPr lang="en-US" sz="2000" dirty="0" smtClean="0">
                <a:solidFill>
                  <a:schemeClr val="tx1"/>
                </a:solidFill>
              </a:rPr>
              <a:t>Extrude Building Footprints to Known Heights (“sugar-cube” 3D buildings)</a:t>
            </a:r>
          </a:p>
          <a:p>
            <a:pPr marL="457200" indent="-457200" algn="l">
              <a:buFont typeface="Arial" panose="020B0604020202020204" pitchFamily="34" charset="0"/>
              <a:buChar char="•"/>
            </a:pPr>
            <a:r>
              <a:rPr lang="en-US" sz="2000" dirty="0" smtClean="0">
                <a:solidFill>
                  <a:schemeClr val="tx1"/>
                </a:solidFill>
              </a:rPr>
              <a:t>Generate Detailed 3D Building Models</a:t>
            </a:r>
          </a:p>
          <a:p>
            <a:pPr marL="457200" indent="-457200" algn="l">
              <a:buFont typeface="Arial" panose="020B0604020202020204" pitchFamily="34" charset="0"/>
              <a:buChar char="•"/>
            </a:pPr>
            <a:r>
              <a:rPr lang="en-US" sz="2000" dirty="0" smtClean="0">
                <a:solidFill>
                  <a:schemeClr val="tx1"/>
                </a:solidFill>
              </a:rPr>
              <a:t>Photo-Texture the 3D Building Models</a:t>
            </a:r>
          </a:p>
          <a:p>
            <a:pPr marL="457200" indent="-457200" algn="l">
              <a:buFont typeface="Arial" panose="020B0604020202020204" pitchFamily="34" charset="0"/>
              <a:buChar char="•"/>
            </a:pPr>
            <a:r>
              <a:rPr lang="en-US" sz="2000" dirty="0" smtClean="0">
                <a:solidFill>
                  <a:schemeClr val="tx1"/>
                </a:solidFill>
              </a:rPr>
              <a:t>Add Trees and other Landscape/Streetscape Features</a:t>
            </a:r>
          </a:p>
          <a:p>
            <a:pPr marL="457200" indent="-457200" algn="l">
              <a:buFont typeface="Arial" panose="020B0604020202020204" pitchFamily="34" charset="0"/>
              <a:buChar char="•"/>
            </a:pPr>
            <a:r>
              <a:rPr lang="en-US" sz="2000" dirty="0" smtClean="0">
                <a:solidFill>
                  <a:schemeClr val="tx1"/>
                </a:solidFill>
              </a:rPr>
              <a:t>Add Flood Overlay (Riverine 1% Annual Chance Flood)            </a:t>
            </a:r>
            <a:r>
              <a:rPr lang="en-US" sz="1400" i="1" dirty="0" smtClean="0">
                <a:solidFill>
                  <a:schemeClr val="tx1"/>
                </a:solidFill>
              </a:rPr>
              <a:t>Source:  NEMAC</a:t>
            </a:r>
            <a:endParaRPr lang="en-US" sz="1400" i="1" dirty="0">
              <a:solidFill>
                <a:schemeClr val="tx1"/>
              </a:solidFill>
            </a:endParaRPr>
          </a:p>
        </p:txBody>
      </p:sp>
      <p:pic>
        <p:nvPicPr>
          <p:cNvPr id="25" name="Picture 24"/>
          <p:cNvPicPr>
            <a:picLocks noChangeAspect="1"/>
          </p:cNvPicPr>
          <p:nvPr/>
        </p:nvPicPr>
        <p:blipFill rotWithShape="1">
          <a:blip r:embed="rId2" cstate="print">
            <a:extLst>
              <a:ext uri="{28A0092B-C50C-407E-A947-70E740481C1C}">
                <a14:useLocalDpi xmlns:a14="http://schemas.microsoft.com/office/drawing/2010/main" val="0"/>
              </a:ext>
            </a:extLst>
          </a:blip>
          <a:srcRect t="13260"/>
          <a:stretch/>
        </p:blipFill>
        <p:spPr>
          <a:xfrm>
            <a:off x="5353955" y="5181600"/>
            <a:ext cx="3409045" cy="14954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706670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11034" y="1013462"/>
            <a:ext cx="8728166" cy="5311138"/>
            <a:chOff x="718457" y="796836"/>
            <a:chExt cx="10496731" cy="5904411"/>
          </a:xfrm>
        </p:grpSpPr>
        <p:pic>
          <p:nvPicPr>
            <p:cNvPr id="22" name="Picture 21"/>
            <p:cNvPicPr>
              <a:picLocks noChangeAspect="1"/>
            </p:cNvPicPr>
            <p:nvPr/>
          </p:nvPicPr>
          <p:blipFill>
            <a:blip r:embed="rId2" cstate="print"/>
            <a:stretch>
              <a:fillRect/>
            </a:stretch>
          </p:blipFill>
          <p:spPr>
            <a:xfrm>
              <a:off x="718457" y="796836"/>
              <a:ext cx="10496731" cy="5904411"/>
            </a:xfrm>
            <a:prstGeom prst="rect">
              <a:avLst/>
            </a:prstGeom>
          </p:spPr>
        </p:pic>
        <p:pic>
          <p:nvPicPr>
            <p:cNvPr id="4" name="Picture 3"/>
            <p:cNvPicPr>
              <a:picLocks noChangeAspect="1"/>
            </p:cNvPicPr>
            <p:nvPr/>
          </p:nvPicPr>
          <p:blipFill>
            <a:blip r:embed="rId3" cstate="print"/>
            <a:stretch>
              <a:fillRect/>
            </a:stretch>
          </p:blipFill>
          <p:spPr>
            <a:xfrm>
              <a:off x="735332" y="1645601"/>
              <a:ext cx="1498418" cy="255224"/>
            </a:xfrm>
            <a:prstGeom prst="rect">
              <a:avLst/>
            </a:prstGeom>
          </p:spPr>
        </p:pic>
      </p:grpSp>
      <p:grpSp>
        <p:nvGrpSpPr>
          <p:cNvPr id="21" name="Group 20"/>
          <p:cNvGrpSpPr/>
          <p:nvPr/>
        </p:nvGrpSpPr>
        <p:grpSpPr>
          <a:xfrm rot="2124112">
            <a:off x="1389636" y="4331598"/>
            <a:ext cx="1723073" cy="1025552"/>
            <a:chOff x="8001000" y="-1438456"/>
            <a:chExt cx="2297430" cy="1367402"/>
          </a:xfrm>
        </p:grpSpPr>
        <p:sp>
          <p:nvSpPr>
            <p:cNvPr id="5" name="Arc 4"/>
            <p:cNvSpPr/>
            <p:nvPr/>
          </p:nvSpPr>
          <p:spPr>
            <a:xfrm rot="14907401">
              <a:off x="8564882" y="-1257304"/>
              <a:ext cx="1038225" cy="781050"/>
            </a:xfrm>
            <a:prstGeom prst="arc">
              <a:avLst/>
            </a:prstGeom>
            <a:ln w="635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cxnSp>
          <p:nvCxnSpPr>
            <p:cNvPr id="7" name="Straight Connector 6"/>
            <p:cNvCxnSpPr/>
            <p:nvPr/>
          </p:nvCxnSpPr>
          <p:spPr>
            <a:xfrm rot="14907401" flipH="1">
              <a:off x="9036331" y="-1187244"/>
              <a:ext cx="111442" cy="754380"/>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4907401" flipH="1">
              <a:off x="8863086" y="-1305107"/>
              <a:ext cx="630554" cy="363855"/>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19475888">
              <a:off x="8952585" y="-625051"/>
              <a:ext cx="706098" cy="553997"/>
            </a:xfrm>
            <a:prstGeom prst="rect">
              <a:avLst/>
            </a:prstGeom>
            <a:noFill/>
            <a:ln>
              <a:solidFill>
                <a:schemeClr val="accent4"/>
              </a:solidFill>
            </a:ln>
          </p:spPr>
          <p:txBody>
            <a:bodyPr wrap="square" rtlCol="0">
              <a:spAutoFit/>
            </a:bodyPr>
            <a:lstStyle/>
            <a:p>
              <a:r>
                <a:rPr lang="en-US" sz="2100" b="1" dirty="0">
                  <a:solidFill>
                    <a:srgbClr val="FFC000"/>
                  </a:solidFill>
                </a:rPr>
                <a:t>3D</a:t>
              </a:r>
            </a:p>
          </p:txBody>
        </p:sp>
        <p:cxnSp>
          <p:nvCxnSpPr>
            <p:cNvPr id="17" name="Straight Connector 16"/>
            <p:cNvCxnSpPr/>
            <p:nvPr/>
          </p:nvCxnSpPr>
          <p:spPr>
            <a:xfrm>
              <a:off x="8001000" y="-1122993"/>
              <a:ext cx="2297430" cy="359870"/>
            </a:xfrm>
            <a:prstGeom prst="line">
              <a:avLst/>
            </a:prstGeom>
            <a:ln w="50800">
              <a:solidFill>
                <a:srgbClr val="FFC000"/>
              </a:solidFill>
              <a:prstDash val="sysDot"/>
            </a:ln>
          </p:spPr>
          <p:style>
            <a:lnRef idx="1">
              <a:schemeClr val="accent1"/>
            </a:lnRef>
            <a:fillRef idx="0">
              <a:schemeClr val="accent1"/>
            </a:fillRef>
            <a:effectRef idx="0">
              <a:schemeClr val="accent1"/>
            </a:effectRef>
            <a:fontRef idx="minor">
              <a:schemeClr val="tx1"/>
            </a:fontRef>
          </p:style>
        </p:cxnSp>
      </p:grpSp>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srcRect l="12892" r="13163"/>
          <a:stretch/>
        </p:blipFill>
        <p:spPr>
          <a:xfrm>
            <a:off x="2895600" y="2252082"/>
            <a:ext cx="5684598" cy="172754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2" name="TextBox 11"/>
          <p:cNvSpPr txBox="1"/>
          <p:nvPr/>
        </p:nvSpPr>
        <p:spPr>
          <a:xfrm>
            <a:off x="330586" y="5402508"/>
            <a:ext cx="1803013" cy="707886"/>
          </a:xfrm>
          <a:prstGeom prst="rect">
            <a:avLst/>
          </a:prstGeom>
          <a:solidFill>
            <a:schemeClr val="tx1"/>
          </a:solidFill>
        </p:spPr>
        <p:txBody>
          <a:bodyPr wrap="square" rtlCol="0">
            <a:spAutoFit/>
          </a:bodyPr>
          <a:lstStyle/>
          <a:p>
            <a:pPr algn="ctr"/>
            <a:r>
              <a:rPr lang="en-US" sz="2000" b="1" dirty="0">
                <a:solidFill>
                  <a:schemeClr val="bg1"/>
                </a:solidFill>
              </a:rPr>
              <a:t>3D Northwest View</a:t>
            </a:r>
          </a:p>
        </p:txBody>
      </p:sp>
      <p:sp>
        <p:nvSpPr>
          <p:cNvPr id="14" name="Rectangle 13"/>
          <p:cNvSpPr/>
          <p:nvPr/>
        </p:nvSpPr>
        <p:spPr>
          <a:xfrm>
            <a:off x="5562600" y="2407284"/>
            <a:ext cx="2890052" cy="331245"/>
          </a:xfrm>
          <a:prstGeom prst="rect">
            <a:avLst/>
          </a:prstGeom>
          <a:solidFill>
            <a:schemeClr val="bg1"/>
          </a:solidFill>
        </p:spPr>
        <p:txBody>
          <a:bodyPr wrap="square">
            <a:spAutoFit/>
          </a:bodyPr>
          <a:lstStyle/>
          <a:p>
            <a:pPr>
              <a:lnSpc>
                <a:spcPct val="115000"/>
              </a:lnSpc>
              <a:spcAft>
                <a:spcPts val="750"/>
              </a:spcAft>
            </a:pPr>
            <a:r>
              <a:rPr lang="en-US" sz="1350" dirty="0">
                <a:latin typeface="Calibri" panose="020F0502020204030204" pitchFamily="34" charset="0"/>
                <a:ea typeface="Times New Roman" panose="02020603050405020304" pitchFamily="18" charset="0"/>
                <a:cs typeface="Times New Roman" panose="02020603050405020304" pitchFamily="18" charset="0"/>
              </a:rPr>
              <a:t>Baltimore Street, Martinsburg, WV</a:t>
            </a:r>
          </a:p>
        </p:txBody>
      </p:sp>
      <p:sp>
        <p:nvSpPr>
          <p:cNvPr id="3" name="TextBox 2"/>
          <p:cNvSpPr txBox="1"/>
          <p:nvPr/>
        </p:nvSpPr>
        <p:spPr>
          <a:xfrm>
            <a:off x="3276600" y="5864173"/>
            <a:ext cx="3282043" cy="369332"/>
          </a:xfrm>
          <a:prstGeom prst="rect">
            <a:avLst/>
          </a:prstGeom>
          <a:solidFill>
            <a:schemeClr val="tx1"/>
          </a:solidFill>
        </p:spPr>
        <p:txBody>
          <a:bodyPr wrap="square" rtlCol="0">
            <a:spAutoFit/>
          </a:bodyPr>
          <a:lstStyle/>
          <a:p>
            <a:r>
              <a:rPr lang="en-US" b="1" dirty="0">
                <a:solidFill>
                  <a:schemeClr val="bg1"/>
                </a:solidFill>
              </a:rPr>
              <a:t>WV Flood Tool Conceptual Slide</a:t>
            </a: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3D Flood Visualization - Community</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52654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Other Graphics – Parcels in Flood Tool</a:t>
            </a:r>
            <a:endParaRPr lang="en-US"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936103" y="951914"/>
            <a:ext cx="7619763" cy="5829886"/>
          </a:xfrm>
          <a:prstGeom prst="rect">
            <a:avLst/>
          </a:prstGeom>
        </p:spPr>
      </p:pic>
      <p:sp>
        <p:nvSpPr>
          <p:cNvPr id="4" name="TextBox 3"/>
          <p:cNvSpPr txBox="1"/>
          <p:nvPr/>
        </p:nvSpPr>
        <p:spPr>
          <a:xfrm>
            <a:off x="5867400" y="5486400"/>
            <a:ext cx="1219200" cy="369332"/>
          </a:xfrm>
          <a:prstGeom prst="rect">
            <a:avLst/>
          </a:prstGeom>
          <a:solidFill>
            <a:schemeClr val="bg1"/>
          </a:solidFill>
        </p:spPr>
        <p:txBody>
          <a:bodyPr wrap="square" rtlCol="0">
            <a:spAutoFit/>
          </a:bodyPr>
          <a:lstStyle/>
          <a:p>
            <a:r>
              <a:rPr lang="en-US" dirty="0" smtClean="0"/>
              <a:t>GIS Parcels</a:t>
            </a:r>
            <a:endParaRPr lang="en-US" dirty="0"/>
          </a:p>
        </p:txBody>
      </p:sp>
    </p:spTree>
    <p:extLst>
      <p:ext uri="{BB962C8B-B14F-4D97-AF65-F5344CB8AC3E}">
        <p14:creationId xmlns:p14="http://schemas.microsoft.com/office/powerpoint/2010/main" val="37287562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Compare NFHL &amp; WV Flood Tool</a:t>
            </a:r>
            <a:endParaRPr lang="en-US" dirty="0">
              <a:solidFill>
                <a:schemeClr val="bg1"/>
              </a:solidFill>
              <a:latin typeface="Arial" panose="020B0604020202020204" pitchFamily="34" charset="0"/>
              <a:cs typeface="Arial" panose="020B0604020202020204" pitchFamily="34" charset="0"/>
            </a:endParaRPr>
          </a:p>
        </p:txBody>
      </p:sp>
      <p:sp>
        <p:nvSpPr>
          <p:cNvPr id="5" name="Content Placeholder 8"/>
          <p:cNvSpPr txBox="1">
            <a:spLocks/>
          </p:cNvSpPr>
          <p:nvPr/>
        </p:nvSpPr>
        <p:spPr>
          <a:xfrm>
            <a:off x="685800" y="2438400"/>
            <a:ext cx="7505700" cy="1981200"/>
          </a:xfrm>
          <a:prstGeom prst="rect">
            <a:avLst/>
          </a:prstGeom>
          <a:solidFill>
            <a:schemeClr val="accent1">
              <a:lumMod val="20000"/>
              <a:lumOff val="80000"/>
            </a:schemeClr>
          </a:solidFill>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5200" dirty="0" smtClean="0"/>
              <a:t>Comparison of </a:t>
            </a:r>
            <a:r>
              <a:rPr lang="en-US" sz="5200" b="1" dirty="0" smtClean="0"/>
              <a:t>FEMA’s NFHL Web App </a:t>
            </a:r>
            <a:r>
              <a:rPr lang="en-US" sz="5200" dirty="0" smtClean="0"/>
              <a:t>and </a:t>
            </a:r>
            <a:r>
              <a:rPr lang="en-US" sz="5200" b="1" dirty="0" smtClean="0"/>
              <a:t>WV Flood Tool</a:t>
            </a:r>
            <a:endParaRPr lang="en-US" sz="11200" dirty="0" smtClean="0"/>
          </a:p>
          <a:p>
            <a:pPr marL="1371600" lvl="3" indent="0">
              <a:buNone/>
            </a:pPr>
            <a:endParaRPr lang="en-US" sz="8000" dirty="0" smtClean="0"/>
          </a:p>
          <a:p>
            <a:pPr marL="1371600" lvl="3" indent="0">
              <a:buNone/>
            </a:pPr>
            <a:endParaRPr lang="en-US" sz="8000" dirty="0" smtClean="0"/>
          </a:p>
          <a:p>
            <a:pPr marL="1371600" lvl="3" indent="0">
              <a:buNone/>
            </a:pPr>
            <a:endParaRPr lang="en-US" sz="8000" dirty="0" smtClean="0"/>
          </a:p>
          <a:p>
            <a:pPr marL="457200" lvl="1" indent="0">
              <a:buNone/>
            </a:pPr>
            <a:endParaRPr lang="en-US" sz="8200" dirty="0"/>
          </a:p>
        </p:txBody>
      </p:sp>
    </p:spTree>
    <p:extLst>
      <p:ext uri="{BB962C8B-B14F-4D97-AF65-F5344CB8AC3E}">
        <p14:creationId xmlns:p14="http://schemas.microsoft.com/office/powerpoint/2010/main" val="30153159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Compare NFHL &amp; WV Flood Tool</a:t>
            </a:r>
            <a:endParaRPr lang="en-US"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304800" y="6325957"/>
            <a:ext cx="4572000" cy="646331"/>
          </a:xfrm>
          <a:prstGeom prst="rect">
            <a:avLst/>
          </a:prstGeom>
        </p:spPr>
        <p:txBody>
          <a:bodyPr>
            <a:spAutoFit/>
          </a:bodyPr>
          <a:lstStyle/>
          <a:p>
            <a:r>
              <a:rPr lang="en-US" sz="1200" dirty="0">
                <a:hlinkClick r:id="rId3"/>
              </a:rPr>
              <a:t>https://www.mapwv.gov/flood/map/?wkid=102100&amp;x=-</a:t>
            </a:r>
            <a:r>
              <a:rPr lang="en-US" sz="1200" dirty="0" smtClean="0">
                <a:hlinkClick r:id="rId3"/>
              </a:rPr>
              <a:t>8913234&amp;y=4793892&amp;l=9&amp;v=1</a:t>
            </a:r>
            <a:endParaRPr lang="en-US" sz="1200" dirty="0" smtClean="0"/>
          </a:p>
          <a:p>
            <a:endParaRPr lang="en-US" sz="1200" dirty="0"/>
          </a:p>
        </p:txBody>
      </p:sp>
      <p:pic>
        <p:nvPicPr>
          <p:cNvPr id="3" name="Picture 2"/>
          <p:cNvPicPr>
            <a:picLocks noChangeAspect="1"/>
          </p:cNvPicPr>
          <p:nvPr/>
        </p:nvPicPr>
        <p:blipFill>
          <a:blip r:embed="rId4"/>
          <a:stretch>
            <a:fillRect/>
          </a:stretch>
        </p:blipFill>
        <p:spPr>
          <a:xfrm>
            <a:off x="323850" y="1508742"/>
            <a:ext cx="4021489" cy="4815858"/>
          </a:xfrm>
          <a:prstGeom prst="rect">
            <a:avLst/>
          </a:prstGeom>
          <a:ln>
            <a:solidFill>
              <a:schemeClr val="tx1"/>
            </a:solidFill>
          </a:ln>
        </p:spPr>
      </p:pic>
      <p:pic>
        <p:nvPicPr>
          <p:cNvPr id="7" name="Picture 6"/>
          <p:cNvPicPr>
            <a:picLocks noChangeAspect="1"/>
          </p:cNvPicPr>
          <p:nvPr/>
        </p:nvPicPr>
        <p:blipFill rotWithShape="1">
          <a:blip r:embed="rId5"/>
          <a:srcRect r="6114"/>
          <a:stretch/>
        </p:blipFill>
        <p:spPr>
          <a:xfrm>
            <a:off x="4724400" y="1515832"/>
            <a:ext cx="4133850" cy="4815858"/>
          </a:xfrm>
          <a:prstGeom prst="rect">
            <a:avLst/>
          </a:prstGeom>
        </p:spPr>
      </p:pic>
      <p:sp>
        <p:nvSpPr>
          <p:cNvPr id="8" name="Rectangle 7"/>
          <p:cNvSpPr/>
          <p:nvPr/>
        </p:nvSpPr>
        <p:spPr>
          <a:xfrm>
            <a:off x="5959908" y="6331690"/>
            <a:ext cx="1589153" cy="461665"/>
          </a:xfrm>
          <a:prstGeom prst="rect">
            <a:avLst/>
          </a:prstGeom>
        </p:spPr>
        <p:txBody>
          <a:bodyPr wrap="none">
            <a:spAutoFit/>
          </a:bodyPr>
          <a:lstStyle/>
          <a:p>
            <a:r>
              <a:rPr lang="en-US" sz="1200" dirty="0">
                <a:hlinkClick r:id="rId6"/>
              </a:rPr>
              <a:t>https://</a:t>
            </a:r>
            <a:r>
              <a:rPr lang="en-US" sz="1200" dirty="0" smtClean="0">
                <a:hlinkClick r:id="rId6"/>
              </a:rPr>
              <a:t>arcg.is/1K9D1z</a:t>
            </a:r>
            <a:endParaRPr lang="en-US" sz="1200" dirty="0" smtClean="0"/>
          </a:p>
          <a:p>
            <a:endParaRPr lang="en-US" sz="1200" dirty="0"/>
          </a:p>
        </p:txBody>
      </p:sp>
      <p:sp>
        <p:nvSpPr>
          <p:cNvPr id="9" name="TextBox 8"/>
          <p:cNvSpPr txBox="1"/>
          <p:nvPr/>
        </p:nvSpPr>
        <p:spPr>
          <a:xfrm>
            <a:off x="1371600" y="1026905"/>
            <a:ext cx="1600200" cy="369332"/>
          </a:xfrm>
          <a:prstGeom prst="rect">
            <a:avLst/>
          </a:prstGeom>
          <a:solidFill>
            <a:schemeClr val="tx1"/>
          </a:solidFill>
        </p:spPr>
        <p:txBody>
          <a:bodyPr wrap="square" rtlCol="0">
            <a:spAutoFit/>
          </a:bodyPr>
          <a:lstStyle/>
          <a:p>
            <a:r>
              <a:rPr lang="en-US" b="1" dirty="0" smtClean="0">
                <a:solidFill>
                  <a:schemeClr val="bg1"/>
                </a:solidFill>
              </a:rPr>
              <a:t>WV Flood Tool</a:t>
            </a:r>
            <a:endParaRPr lang="en-US" b="1" dirty="0">
              <a:solidFill>
                <a:schemeClr val="bg1"/>
              </a:solidFill>
            </a:endParaRPr>
          </a:p>
        </p:txBody>
      </p:sp>
      <p:sp>
        <p:nvSpPr>
          <p:cNvPr id="10" name="TextBox 9"/>
          <p:cNvSpPr txBox="1"/>
          <p:nvPr/>
        </p:nvSpPr>
        <p:spPr>
          <a:xfrm>
            <a:off x="5915025" y="1026905"/>
            <a:ext cx="1704976" cy="369332"/>
          </a:xfrm>
          <a:prstGeom prst="rect">
            <a:avLst/>
          </a:prstGeom>
          <a:solidFill>
            <a:schemeClr val="tx1"/>
          </a:solidFill>
        </p:spPr>
        <p:txBody>
          <a:bodyPr wrap="square" rtlCol="0">
            <a:spAutoFit/>
          </a:bodyPr>
          <a:lstStyle/>
          <a:p>
            <a:r>
              <a:rPr lang="en-US" b="1" dirty="0" smtClean="0">
                <a:solidFill>
                  <a:schemeClr val="bg1"/>
                </a:solidFill>
              </a:rPr>
              <a:t>NFHL Web App</a:t>
            </a:r>
            <a:endParaRPr lang="en-US" b="1" dirty="0">
              <a:solidFill>
                <a:schemeClr val="bg1"/>
              </a:solidFill>
            </a:endParaRPr>
          </a:p>
        </p:txBody>
      </p:sp>
      <p:sp>
        <p:nvSpPr>
          <p:cNvPr id="11" name="TextBox 10"/>
          <p:cNvSpPr txBox="1"/>
          <p:nvPr/>
        </p:nvSpPr>
        <p:spPr>
          <a:xfrm>
            <a:off x="1534496" y="5867400"/>
            <a:ext cx="1981199" cy="369332"/>
          </a:xfrm>
          <a:prstGeom prst="rect">
            <a:avLst/>
          </a:prstGeom>
          <a:noFill/>
        </p:spPr>
        <p:txBody>
          <a:bodyPr wrap="square" rtlCol="0">
            <a:spAutoFit/>
          </a:bodyPr>
          <a:lstStyle/>
          <a:p>
            <a:r>
              <a:rPr lang="en-US" dirty="0" smtClean="0">
                <a:solidFill>
                  <a:schemeClr val="bg1"/>
                </a:solidFill>
              </a:rPr>
              <a:t>Advisory A Depth</a:t>
            </a:r>
            <a:endParaRPr lang="en-US" dirty="0">
              <a:solidFill>
                <a:schemeClr val="bg1"/>
              </a:solidFill>
            </a:endParaRPr>
          </a:p>
        </p:txBody>
      </p:sp>
      <p:sp>
        <p:nvSpPr>
          <p:cNvPr id="12" name="TextBox 11"/>
          <p:cNvSpPr txBox="1"/>
          <p:nvPr/>
        </p:nvSpPr>
        <p:spPr>
          <a:xfrm>
            <a:off x="5105400" y="5867400"/>
            <a:ext cx="1981199" cy="369332"/>
          </a:xfrm>
          <a:prstGeom prst="rect">
            <a:avLst/>
          </a:prstGeom>
          <a:noFill/>
        </p:spPr>
        <p:txBody>
          <a:bodyPr wrap="square" rtlCol="0">
            <a:spAutoFit/>
          </a:bodyPr>
          <a:lstStyle/>
          <a:p>
            <a:r>
              <a:rPr lang="en-US" dirty="0" smtClean="0">
                <a:solidFill>
                  <a:schemeClr val="bg1"/>
                </a:solidFill>
              </a:rPr>
              <a:t>Shaded X Zone</a:t>
            </a:r>
            <a:endParaRPr lang="en-US" dirty="0">
              <a:solidFill>
                <a:schemeClr val="bg1"/>
              </a:solidFill>
            </a:endParaRPr>
          </a:p>
        </p:txBody>
      </p:sp>
      <p:pic>
        <p:nvPicPr>
          <p:cNvPr id="13" name="Picture 12"/>
          <p:cNvPicPr>
            <a:picLocks noChangeAspect="1"/>
          </p:cNvPicPr>
          <p:nvPr/>
        </p:nvPicPr>
        <p:blipFill>
          <a:blip r:embed="rId7"/>
          <a:stretch>
            <a:fillRect/>
          </a:stretch>
        </p:blipFill>
        <p:spPr>
          <a:xfrm>
            <a:off x="6324600" y="1752600"/>
            <a:ext cx="1947483" cy="2489323"/>
          </a:xfrm>
          <a:prstGeom prst="rect">
            <a:avLst/>
          </a:prstGeom>
        </p:spPr>
      </p:pic>
      <p:sp>
        <p:nvSpPr>
          <p:cNvPr id="20" name="Down Arrow 19"/>
          <p:cNvSpPr/>
          <p:nvPr/>
        </p:nvSpPr>
        <p:spPr>
          <a:xfrm rot="3008563">
            <a:off x="6870393" y="4202226"/>
            <a:ext cx="456035" cy="1568867"/>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09725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39786</TotalTime>
  <Words>5295</Words>
  <Application>Microsoft Office PowerPoint</Application>
  <PresentationFormat>On-screen Show (4:3)</PresentationFormat>
  <Paragraphs>1085</Paragraphs>
  <Slides>67</Slides>
  <Notes>40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67</vt:i4>
      </vt:variant>
    </vt:vector>
  </HeadingPairs>
  <TitlesOfParts>
    <vt:vector size="74" baseType="lpstr">
      <vt:lpstr>Aharoni</vt:lpstr>
      <vt:lpstr>Arial</vt:lpstr>
      <vt:lpstr>Calibri</vt:lpstr>
      <vt:lpstr>Courier New</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Kurt</dc:creator>
  <cp:lastModifiedBy>Kurt Donaldson</cp:lastModifiedBy>
  <cp:revision>243</cp:revision>
  <cp:lastPrinted>2018-01-31T17:20:56Z</cp:lastPrinted>
  <dcterms:created xsi:type="dcterms:W3CDTF">2017-06-18T00:00:36Z</dcterms:created>
  <dcterms:modified xsi:type="dcterms:W3CDTF">2018-02-01T17:10:03Z</dcterms:modified>
</cp:coreProperties>
</file>