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414" r:id="rId2"/>
    <p:sldId id="282" r:id="rId3"/>
    <p:sldId id="284" r:id="rId4"/>
    <p:sldId id="296" r:id="rId5"/>
    <p:sldId id="329" r:id="rId6"/>
    <p:sldId id="344" r:id="rId7"/>
    <p:sldId id="299" r:id="rId8"/>
    <p:sldId id="306" r:id="rId9"/>
    <p:sldId id="308" r:id="rId10"/>
    <p:sldId id="415" r:id="rId11"/>
    <p:sldId id="331" r:id="rId12"/>
    <p:sldId id="332" r:id="rId13"/>
    <p:sldId id="420" r:id="rId14"/>
    <p:sldId id="343" r:id="rId15"/>
    <p:sldId id="313" r:id="rId16"/>
    <p:sldId id="259" r:id="rId17"/>
    <p:sldId id="280" r:id="rId18"/>
    <p:sldId id="379" r:id="rId19"/>
    <p:sldId id="268" r:id="rId20"/>
    <p:sldId id="289" r:id="rId21"/>
    <p:sldId id="377" r:id="rId22"/>
    <p:sldId id="269" r:id="rId23"/>
    <p:sldId id="260" r:id="rId24"/>
    <p:sldId id="262" r:id="rId25"/>
    <p:sldId id="264" r:id="rId26"/>
    <p:sldId id="266" r:id="rId27"/>
    <p:sldId id="376" r:id="rId28"/>
    <p:sldId id="380" r:id="rId29"/>
    <p:sldId id="267" r:id="rId30"/>
    <p:sldId id="378" r:id="rId31"/>
    <p:sldId id="366" r:id="rId32"/>
    <p:sldId id="367" r:id="rId33"/>
    <p:sldId id="368" r:id="rId34"/>
    <p:sldId id="397" r:id="rId35"/>
    <p:sldId id="401" r:id="rId36"/>
    <p:sldId id="402" r:id="rId37"/>
    <p:sldId id="403" r:id="rId38"/>
    <p:sldId id="406" r:id="rId39"/>
    <p:sldId id="404" r:id="rId40"/>
    <p:sldId id="405" r:id="rId41"/>
    <p:sldId id="407" r:id="rId42"/>
    <p:sldId id="408" r:id="rId43"/>
    <p:sldId id="409" r:id="rId44"/>
    <p:sldId id="410" r:id="rId45"/>
    <p:sldId id="411" r:id="rId46"/>
    <p:sldId id="412" r:id="rId47"/>
    <p:sldId id="314" r:id="rId48"/>
    <p:sldId id="398" r:id="rId49"/>
    <p:sldId id="413" r:id="rId50"/>
    <p:sldId id="381" r:id="rId51"/>
    <p:sldId id="323" r:id="rId52"/>
    <p:sldId id="324" r:id="rId53"/>
    <p:sldId id="325" r:id="rId54"/>
    <p:sldId id="370" r:id="rId55"/>
    <p:sldId id="400" r:id="rId56"/>
    <p:sldId id="399" r:id="rId57"/>
    <p:sldId id="258" r:id="rId58"/>
    <p:sldId id="257" r:id="rId59"/>
    <p:sldId id="369" r:id="rId60"/>
    <p:sldId id="342" r:id="rId61"/>
    <p:sldId id="351" r:id="rId62"/>
    <p:sldId id="419" r:id="rId63"/>
    <p:sldId id="298" r:id="rId64"/>
    <p:sldId id="271" r:id="rId65"/>
    <p:sldId id="272" r:id="rId66"/>
    <p:sldId id="416" r:id="rId67"/>
    <p:sldId id="275" r:id="rId68"/>
    <p:sldId id="279" r:id="rId69"/>
    <p:sldId id="277" r:id="rId70"/>
    <p:sldId id="418" r:id="rId71"/>
    <p:sldId id="353" r:id="rId72"/>
    <p:sldId id="354"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41" autoAdjust="0"/>
    <p:restoredTop sz="94660"/>
  </p:normalViewPr>
  <p:slideViewPr>
    <p:cSldViewPr snapToGrid="0">
      <p:cViewPr varScale="1">
        <p:scale>
          <a:sx n="103" d="100"/>
          <a:sy n="103" d="100"/>
        </p:scale>
        <p:origin x="684" y="126"/>
      </p:cViewPr>
      <p:guideLst/>
    </p:cSldViewPr>
  </p:slideViewPr>
  <p:notesTextViewPr>
    <p:cViewPr>
      <p:scale>
        <a:sx n="1" d="1"/>
        <a:sy n="1" d="1"/>
      </p:scale>
      <p:origin x="0" y="0"/>
    </p:cViewPr>
  </p:notesTextViewPr>
  <p:sorterViewPr>
    <p:cViewPr>
      <p:scale>
        <a:sx n="73" d="100"/>
        <a:sy n="7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State HMGP Project</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23EC-4265-AF96-FDBB45650664}"/>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23EC-4265-AF96-FDBB45650664}"/>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23EC-4265-AF96-FDBB45650664}"/>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23EC-4265-AF96-FDBB45650664}"/>
              </c:ext>
            </c:extLst>
          </c:dPt>
          <c:dPt>
            <c:idx val="4"/>
            <c:bubble3D val="0"/>
            <c: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23EC-4265-AF96-FDBB45650664}"/>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23EC-4265-AF96-FDBB45650664}"/>
              </c:ext>
            </c:extLst>
          </c:dPt>
          <c:dLbls>
            <c:dLbl>
              <c:idx val="4"/>
              <c:layout>
                <c:manualLayout>
                  <c:x val="6.3253012099071207E-2"/>
                  <c:y val="0.1956058094412839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196613534568292"/>
                      <c:h val="0.20868295640591808"/>
                    </c:manualLayout>
                  </c15:layout>
                </c:ext>
                <c:ext xmlns:c16="http://schemas.microsoft.com/office/drawing/2014/chart" uri="{C3380CC4-5D6E-409C-BE32-E72D297353CC}">
                  <c16:uniqueId val="{00000009-23EC-4265-AF96-FDBB456506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Sheet1!$A$2:$A$7</c:f>
              <c:strCache>
                <c:ptCount val="5"/>
                <c:pt idx="0">
                  <c:v>Flood Risk </c:v>
                </c:pt>
                <c:pt idx="1">
                  <c:v>Landslide Risk</c:v>
                </c:pt>
                <c:pt idx="2">
                  <c:v>Data Gap Services </c:v>
                </c:pt>
                <c:pt idx="3">
                  <c:v>Data Vendor Contracts</c:v>
                </c:pt>
                <c:pt idx="4">
                  <c:v>Professional Services</c:v>
                </c:pt>
              </c:strCache>
            </c:strRef>
          </c:cat>
          <c:val>
            <c:numRef>
              <c:f>Sheet1!$B$2:$B$7</c:f>
              <c:numCache>
                <c:formatCode>#,##0</c:formatCode>
                <c:ptCount val="6"/>
                <c:pt idx="0">
                  <c:v>697511</c:v>
                </c:pt>
                <c:pt idx="1">
                  <c:v>463332</c:v>
                </c:pt>
                <c:pt idx="2">
                  <c:v>385798</c:v>
                </c:pt>
                <c:pt idx="3">
                  <c:v>619509</c:v>
                </c:pt>
                <c:pt idx="4">
                  <c:v>85000</c:v>
                </c:pt>
              </c:numCache>
            </c:numRef>
          </c:val>
          <c:extLst>
            <c:ext xmlns:c16="http://schemas.microsoft.com/office/drawing/2014/chart" uri="{C3380CC4-5D6E-409C-BE32-E72D297353CC}">
              <c16:uniqueId val="{0000000C-23EC-4265-AF96-FDBB4565066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51F6DF-8C7E-4E97-B419-E55FCF4C2214}" type="doc">
      <dgm:prSet loTypeId="urn:microsoft.com/office/officeart/2005/8/layout/process1" loCatId="process" qsTypeId="urn:microsoft.com/office/officeart/2005/8/quickstyle/simple1" qsCatId="simple" csTypeId="urn:microsoft.com/office/officeart/2005/8/colors/accent1_2" csCatId="accent1" phldr="1"/>
      <dgm:spPr/>
    </dgm:pt>
    <dgm:pt modelId="{5F9C779C-4B5C-408B-BBD4-A53058BDCAC1}">
      <dgm:prSet phldrT="[Text]"/>
      <dgm:spPr/>
      <dgm:t>
        <a:bodyPr/>
        <a:lstStyle/>
        <a:p>
          <a:r>
            <a:rPr lang="en-US" dirty="0"/>
            <a:t>FEMA</a:t>
          </a:r>
        </a:p>
        <a:p>
          <a:r>
            <a:rPr lang="en-US" dirty="0"/>
            <a:t>$$$</a:t>
          </a:r>
        </a:p>
      </dgm:t>
    </dgm:pt>
    <dgm:pt modelId="{E7D51DF4-E9F8-4E63-BC6A-85AFD92C8D6E}" type="parTrans" cxnId="{C2B8D5D0-6DDA-4979-B73E-6372343DC7A4}">
      <dgm:prSet/>
      <dgm:spPr/>
      <dgm:t>
        <a:bodyPr/>
        <a:lstStyle/>
        <a:p>
          <a:endParaRPr lang="en-US"/>
        </a:p>
      </dgm:t>
    </dgm:pt>
    <dgm:pt modelId="{060E5CFA-26AB-410D-9B7B-CADFC732918D}" type="sibTrans" cxnId="{C2B8D5D0-6DDA-4979-B73E-6372343DC7A4}">
      <dgm:prSet/>
      <dgm:spPr/>
      <dgm:t>
        <a:bodyPr/>
        <a:lstStyle/>
        <a:p>
          <a:endParaRPr lang="en-US"/>
        </a:p>
      </dgm:t>
    </dgm:pt>
    <dgm:pt modelId="{BAF8E165-AAE5-46D7-9C2B-CE04B08E5594}">
      <dgm:prSet phldrT="[Text]"/>
      <dgm:spPr/>
      <dgm:t>
        <a:bodyPr/>
        <a:lstStyle/>
        <a:p>
          <a:r>
            <a:rPr lang="en-US" dirty="0"/>
            <a:t>WVDHSEM</a:t>
          </a:r>
        </a:p>
      </dgm:t>
    </dgm:pt>
    <dgm:pt modelId="{ADD6D571-1130-4662-BA1F-0306AFFA73FD}" type="parTrans" cxnId="{FFA8F157-FAC5-40CD-97D6-2F0693CFEB8D}">
      <dgm:prSet/>
      <dgm:spPr/>
      <dgm:t>
        <a:bodyPr/>
        <a:lstStyle/>
        <a:p>
          <a:endParaRPr lang="en-US"/>
        </a:p>
      </dgm:t>
    </dgm:pt>
    <dgm:pt modelId="{507F2473-D376-4F84-90CB-2B3D850020C4}" type="sibTrans" cxnId="{FFA8F157-FAC5-40CD-97D6-2F0693CFEB8D}">
      <dgm:prSet/>
      <dgm:spPr/>
      <dgm:t>
        <a:bodyPr/>
        <a:lstStyle/>
        <a:p>
          <a:endParaRPr lang="en-US"/>
        </a:p>
      </dgm:t>
    </dgm:pt>
    <dgm:pt modelId="{213D611C-E07F-4CF1-A9D8-BDE9D6BF83EA}">
      <dgm:prSet phldrT="[Text]"/>
      <dgm:spPr/>
      <dgm:t>
        <a:bodyPr/>
        <a:lstStyle/>
        <a:p>
          <a:r>
            <a:rPr lang="en-US" dirty="0"/>
            <a:t>WVU</a:t>
          </a:r>
        </a:p>
        <a:p>
          <a:r>
            <a:rPr lang="en-US" dirty="0"/>
            <a:t>Procurement Services</a:t>
          </a:r>
        </a:p>
      </dgm:t>
    </dgm:pt>
    <dgm:pt modelId="{A13C76CA-937B-4623-B20F-302C63075057}" type="parTrans" cxnId="{6EBC97FA-6793-46F4-9B66-1B31A77E096C}">
      <dgm:prSet/>
      <dgm:spPr/>
      <dgm:t>
        <a:bodyPr/>
        <a:lstStyle/>
        <a:p>
          <a:endParaRPr lang="en-US"/>
        </a:p>
      </dgm:t>
    </dgm:pt>
    <dgm:pt modelId="{9E5CAD6E-C5BE-40C4-8074-83232AAD3142}" type="sibTrans" cxnId="{6EBC97FA-6793-46F4-9B66-1B31A77E096C}">
      <dgm:prSet/>
      <dgm:spPr/>
      <dgm:t>
        <a:bodyPr/>
        <a:lstStyle/>
        <a:p>
          <a:endParaRPr lang="en-US"/>
        </a:p>
      </dgm:t>
    </dgm:pt>
    <dgm:pt modelId="{A3C53A91-4E2A-4BFF-A71D-511A9927B3EC}">
      <dgm:prSet/>
      <dgm:spPr/>
      <dgm:t>
        <a:bodyPr/>
        <a:lstStyle/>
        <a:p>
          <a:r>
            <a:rPr lang="en-US" dirty="0"/>
            <a:t>Vendor Contracts</a:t>
          </a:r>
        </a:p>
      </dgm:t>
    </dgm:pt>
    <dgm:pt modelId="{6DB81735-EDEB-4A65-A8F2-AE3A8E2262FF}" type="parTrans" cxnId="{49CFD49F-0304-4ED2-8AD4-B0DA0C31B584}">
      <dgm:prSet/>
      <dgm:spPr/>
      <dgm:t>
        <a:bodyPr/>
        <a:lstStyle/>
        <a:p>
          <a:endParaRPr lang="en-US"/>
        </a:p>
      </dgm:t>
    </dgm:pt>
    <dgm:pt modelId="{838F6218-9BFA-40C3-BBF1-C9CA11908496}" type="sibTrans" cxnId="{49CFD49F-0304-4ED2-8AD4-B0DA0C31B584}">
      <dgm:prSet/>
      <dgm:spPr/>
      <dgm:t>
        <a:bodyPr/>
        <a:lstStyle/>
        <a:p>
          <a:endParaRPr lang="en-US"/>
        </a:p>
      </dgm:t>
    </dgm:pt>
    <dgm:pt modelId="{8497046C-75E5-43B1-B14D-6EBAC28B436C}">
      <dgm:prSet/>
      <dgm:spPr/>
      <dgm:t>
        <a:bodyPr/>
        <a:lstStyle/>
        <a:p>
          <a:r>
            <a:rPr lang="en-US" dirty="0"/>
            <a:t>Counties</a:t>
          </a:r>
        </a:p>
        <a:p>
          <a:r>
            <a:rPr lang="en-US" dirty="0">
              <a:solidFill>
                <a:schemeClr val="tx1"/>
              </a:solidFill>
            </a:rPr>
            <a:t>Assessor and E-911 Offices</a:t>
          </a:r>
        </a:p>
      </dgm:t>
    </dgm:pt>
    <dgm:pt modelId="{71020CB4-9B35-483A-A8A9-860A71D5B3F5}" type="parTrans" cxnId="{247D6535-1756-4D49-8C67-90687F434624}">
      <dgm:prSet/>
      <dgm:spPr/>
      <dgm:t>
        <a:bodyPr/>
        <a:lstStyle/>
        <a:p>
          <a:endParaRPr lang="en-US"/>
        </a:p>
      </dgm:t>
    </dgm:pt>
    <dgm:pt modelId="{62F7EAF0-E693-4125-AE1A-69B980DD36A8}" type="sibTrans" cxnId="{247D6535-1756-4D49-8C67-90687F434624}">
      <dgm:prSet/>
      <dgm:spPr/>
      <dgm:t>
        <a:bodyPr/>
        <a:lstStyle/>
        <a:p>
          <a:endParaRPr lang="en-US"/>
        </a:p>
      </dgm:t>
    </dgm:pt>
    <dgm:pt modelId="{D73999B9-F7B6-4BC9-BC70-6B2044D10278}" type="pres">
      <dgm:prSet presAssocID="{F351F6DF-8C7E-4E97-B419-E55FCF4C2214}" presName="Name0" presStyleCnt="0">
        <dgm:presLayoutVars>
          <dgm:dir/>
          <dgm:resizeHandles val="exact"/>
        </dgm:presLayoutVars>
      </dgm:prSet>
      <dgm:spPr/>
    </dgm:pt>
    <dgm:pt modelId="{2D6CD1C2-BA12-492D-8D04-88D4EB6EAC10}" type="pres">
      <dgm:prSet presAssocID="{5F9C779C-4B5C-408B-BBD4-A53058BDCAC1}" presName="node" presStyleLbl="node1" presStyleIdx="0" presStyleCnt="5">
        <dgm:presLayoutVars>
          <dgm:bulletEnabled val="1"/>
        </dgm:presLayoutVars>
      </dgm:prSet>
      <dgm:spPr/>
      <dgm:t>
        <a:bodyPr/>
        <a:lstStyle/>
        <a:p>
          <a:endParaRPr lang="en-US"/>
        </a:p>
      </dgm:t>
    </dgm:pt>
    <dgm:pt modelId="{B9769500-AD64-4C42-8B0F-6A118EE861B2}" type="pres">
      <dgm:prSet presAssocID="{060E5CFA-26AB-410D-9B7B-CADFC732918D}" presName="sibTrans" presStyleLbl="sibTrans2D1" presStyleIdx="0" presStyleCnt="4"/>
      <dgm:spPr/>
      <dgm:t>
        <a:bodyPr/>
        <a:lstStyle/>
        <a:p>
          <a:endParaRPr lang="en-US"/>
        </a:p>
      </dgm:t>
    </dgm:pt>
    <dgm:pt modelId="{6B570534-7A47-4D9A-BC97-8FBB294E3E57}" type="pres">
      <dgm:prSet presAssocID="{060E5CFA-26AB-410D-9B7B-CADFC732918D}" presName="connectorText" presStyleLbl="sibTrans2D1" presStyleIdx="0" presStyleCnt="4"/>
      <dgm:spPr/>
      <dgm:t>
        <a:bodyPr/>
        <a:lstStyle/>
        <a:p>
          <a:endParaRPr lang="en-US"/>
        </a:p>
      </dgm:t>
    </dgm:pt>
    <dgm:pt modelId="{F92B5503-0039-4A9F-BCAF-65947A15FA5B}" type="pres">
      <dgm:prSet presAssocID="{BAF8E165-AAE5-46D7-9C2B-CE04B08E5594}" presName="node" presStyleLbl="node1" presStyleIdx="1" presStyleCnt="5">
        <dgm:presLayoutVars>
          <dgm:bulletEnabled val="1"/>
        </dgm:presLayoutVars>
      </dgm:prSet>
      <dgm:spPr/>
      <dgm:t>
        <a:bodyPr/>
        <a:lstStyle/>
        <a:p>
          <a:endParaRPr lang="en-US"/>
        </a:p>
      </dgm:t>
    </dgm:pt>
    <dgm:pt modelId="{96622F61-79C7-43B7-9502-6CDB09C68246}" type="pres">
      <dgm:prSet presAssocID="{507F2473-D376-4F84-90CB-2B3D850020C4}" presName="sibTrans" presStyleLbl="sibTrans2D1" presStyleIdx="1" presStyleCnt="4"/>
      <dgm:spPr/>
      <dgm:t>
        <a:bodyPr/>
        <a:lstStyle/>
        <a:p>
          <a:endParaRPr lang="en-US"/>
        </a:p>
      </dgm:t>
    </dgm:pt>
    <dgm:pt modelId="{B43239AF-5509-4B8D-938D-3D305BE4291A}" type="pres">
      <dgm:prSet presAssocID="{507F2473-D376-4F84-90CB-2B3D850020C4}" presName="connectorText" presStyleLbl="sibTrans2D1" presStyleIdx="1" presStyleCnt="4"/>
      <dgm:spPr/>
      <dgm:t>
        <a:bodyPr/>
        <a:lstStyle/>
        <a:p>
          <a:endParaRPr lang="en-US"/>
        </a:p>
      </dgm:t>
    </dgm:pt>
    <dgm:pt modelId="{D45C2433-3794-4590-8380-DE128003AACA}" type="pres">
      <dgm:prSet presAssocID="{213D611C-E07F-4CF1-A9D8-BDE9D6BF83EA}" presName="node" presStyleLbl="node1" presStyleIdx="2" presStyleCnt="5" custScaleX="119259">
        <dgm:presLayoutVars>
          <dgm:bulletEnabled val="1"/>
        </dgm:presLayoutVars>
      </dgm:prSet>
      <dgm:spPr/>
      <dgm:t>
        <a:bodyPr/>
        <a:lstStyle/>
        <a:p>
          <a:endParaRPr lang="en-US"/>
        </a:p>
      </dgm:t>
    </dgm:pt>
    <dgm:pt modelId="{2379BAF3-0873-4D7F-AD9D-6640B69EE2D6}" type="pres">
      <dgm:prSet presAssocID="{9E5CAD6E-C5BE-40C4-8074-83232AAD3142}" presName="sibTrans" presStyleLbl="sibTrans2D1" presStyleIdx="2" presStyleCnt="4"/>
      <dgm:spPr/>
      <dgm:t>
        <a:bodyPr/>
        <a:lstStyle/>
        <a:p>
          <a:endParaRPr lang="en-US"/>
        </a:p>
      </dgm:t>
    </dgm:pt>
    <dgm:pt modelId="{07492F14-4D83-470D-8599-79EE8AA2261B}" type="pres">
      <dgm:prSet presAssocID="{9E5CAD6E-C5BE-40C4-8074-83232AAD3142}" presName="connectorText" presStyleLbl="sibTrans2D1" presStyleIdx="2" presStyleCnt="4"/>
      <dgm:spPr/>
      <dgm:t>
        <a:bodyPr/>
        <a:lstStyle/>
        <a:p>
          <a:endParaRPr lang="en-US"/>
        </a:p>
      </dgm:t>
    </dgm:pt>
    <dgm:pt modelId="{F0AE4BF3-B7FD-4D92-B204-B111D287DD61}" type="pres">
      <dgm:prSet presAssocID="{A3C53A91-4E2A-4BFF-A71D-511A9927B3EC}" presName="node" presStyleLbl="node1" presStyleIdx="3" presStyleCnt="5">
        <dgm:presLayoutVars>
          <dgm:bulletEnabled val="1"/>
        </dgm:presLayoutVars>
      </dgm:prSet>
      <dgm:spPr/>
      <dgm:t>
        <a:bodyPr/>
        <a:lstStyle/>
        <a:p>
          <a:endParaRPr lang="en-US"/>
        </a:p>
      </dgm:t>
    </dgm:pt>
    <dgm:pt modelId="{0AA1B54E-BE29-4B37-92D3-BAB4B84FCC56}" type="pres">
      <dgm:prSet presAssocID="{838F6218-9BFA-40C3-BBF1-C9CA11908496}" presName="sibTrans" presStyleLbl="sibTrans2D1" presStyleIdx="3" presStyleCnt="4"/>
      <dgm:spPr/>
      <dgm:t>
        <a:bodyPr/>
        <a:lstStyle/>
        <a:p>
          <a:endParaRPr lang="en-US"/>
        </a:p>
      </dgm:t>
    </dgm:pt>
    <dgm:pt modelId="{0F8AC4C7-C73F-40D4-A282-C9AC57564E98}" type="pres">
      <dgm:prSet presAssocID="{838F6218-9BFA-40C3-BBF1-C9CA11908496}" presName="connectorText" presStyleLbl="sibTrans2D1" presStyleIdx="3" presStyleCnt="4"/>
      <dgm:spPr/>
      <dgm:t>
        <a:bodyPr/>
        <a:lstStyle/>
        <a:p>
          <a:endParaRPr lang="en-US"/>
        </a:p>
      </dgm:t>
    </dgm:pt>
    <dgm:pt modelId="{BB1E3766-5E42-4C43-9113-4F1B4E280596}" type="pres">
      <dgm:prSet presAssocID="{8497046C-75E5-43B1-B14D-6EBAC28B436C}" presName="node" presStyleLbl="node1" presStyleIdx="4" presStyleCnt="5">
        <dgm:presLayoutVars>
          <dgm:bulletEnabled val="1"/>
        </dgm:presLayoutVars>
      </dgm:prSet>
      <dgm:spPr/>
      <dgm:t>
        <a:bodyPr/>
        <a:lstStyle/>
        <a:p>
          <a:endParaRPr lang="en-US"/>
        </a:p>
      </dgm:t>
    </dgm:pt>
  </dgm:ptLst>
  <dgm:cxnLst>
    <dgm:cxn modelId="{FFA8F157-FAC5-40CD-97D6-2F0693CFEB8D}" srcId="{F351F6DF-8C7E-4E97-B419-E55FCF4C2214}" destId="{BAF8E165-AAE5-46D7-9C2B-CE04B08E5594}" srcOrd="1" destOrd="0" parTransId="{ADD6D571-1130-4662-BA1F-0306AFFA73FD}" sibTransId="{507F2473-D376-4F84-90CB-2B3D850020C4}"/>
    <dgm:cxn modelId="{2FB4A72A-0608-41F2-8BAB-6330D147AD80}" type="presOf" srcId="{9E5CAD6E-C5BE-40C4-8074-83232AAD3142}" destId="{07492F14-4D83-470D-8599-79EE8AA2261B}" srcOrd="1" destOrd="0" presId="urn:microsoft.com/office/officeart/2005/8/layout/process1"/>
    <dgm:cxn modelId="{DD0C7371-9C5A-4AD3-8BD8-622FCD85920F}" type="presOf" srcId="{507F2473-D376-4F84-90CB-2B3D850020C4}" destId="{B43239AF-5509-4B8D-938D-3D305BE4291A}" srcOrd="1" destOrd="0" presId="urn:microsoft.com/office/officeart/2005/8/layout/process1"/>
    <dgm:cxn modelId="{353DE9E6-3F80-470E-9D41-425347CEFF44}" type="presOf" srcId="{8497046C-75E5-43B1-B14D-6EBAC28B436C}" destId="{BB1E3766-5E42-4C43-9113-4F1B4E280596}" srcOrd="0" destOrd="0" presId="urn:microsoft.com/office/officeart/2005/8/layout/process1"/>
    <dgm:cxn modelId="{3BC6E294-8A4A-4150-8975-C05FDAAEE599}" type="presOf" srcId="{5F9C779C-4B5C-408B-BBD4-A53058BDCAC1}" destId="{2D6CD1C2-BA12-492D-8D04-88D4EB6EAC10}" srcOrd="0" destOrd="0" presId="urn:microsoft.com/office/officeart/2005/8/layout/process1"/>
    <dgm:cxn modelId="{9F311464-118F-4E8D-B79F-7D49D4D0ED5E}" type="presOf" srcId="{9E5CAD6E-C5BE-40C4-8074-83232AAD3142}" destId="{2379BAF3-0873-4D7F-AD9D-6640B69EE2D6}" srcOrd="0" destOrd="0" presId="urn:microsoft.com/office/officeart/2005/8/layout/process1"/>
    <dgm:cxn modelId="{247D6535-1756-4D49-8C67-90687F434624}" srcId="{F351F6DF-8C7E-4E97-B419-E55FCF4C2214}" destId="{8497046C-75E5-43B1-B14D-6EBAC28B436C}" srcOrd="4" destOrd="0" parTransId="{71020CB4-9B35-483A-A8A9-860A71D5B3F5}" sibTransId="{62F7EAF0-E693-4125-AE1A-69B980DD36A8}"/>
    <dgm:cxn modelId="{49CFD49F-0304-4ED2-8AD4-B0DA0C31B584}" srcId="{F351F6DF-8C7E-4E97-B419-E55FCF4C2214}" destId="{A3C53A91-4E2A-4BFF-A71D-511A9927B3EC}" srcOrd="3" destOrd="0" parTransId="{6DB81735-EDEB-4A65-A8F2-AE3A8E2262FF}" sibTransId="{838F6218-9BFA-40C3-BBF1-C9CA11908496}"/>
    <dgm:cxn modelId="{FD636E97-D13E-42A8-873C-FF4DB8A59695}" type="presOf" srcId="{F351F6DF-8C7E-4E97-B419-E55FCF4C2214}" destId="{D73999B9-F7B6-4BC9-BC70-6B2044D10278}" srcOrd="0" destOrd="0" presId="urn:microsoft.com/office/officeart/2005/8/layout/process1"/>
    <dgm:cxn modelId="{7F44D2C7-5199-4D0E-B01A-580C63C8762E}" type="presOf" srcId="{213D611C-E07F-4CF1-A9D8-BDE9D6BF83EA}" destId="{D45C2433-3794-4590-8380-DE128003AACA}" srcOrd="0" destOrd="0" presId="urn:microsoft.com/office/officeart/2005/8/layout/process1"/>
    <dgm:cxn modelId="{D96898E9-6576-4AAF-87F6-5C96D852E059}" type="presOf" srcId="{838F6218-9BFA-40C3-BBF1-C9CA11908496}" destId="{0AA1B54E-BE29-4B37-92D3-BAB4B84FCC56}" srcOrd="0" destOrd="0" presId="urn:microsoft.com/office/officeart/2005/8/layout/process1"/>
    <dgm:cxn modelId="{B0259904-C502-46ED-A413-D3DC5C39A457}" type="presOf" srcId="{BAF8E165-AAE5-46D7-9C2B-CE04B08E5594}" destId="{F92B5503-0039-4A9F-BCAF-65947A15FA5B}" srcOrd="0" destOrd="0" presId="urn:microsoft.com/office/officeart/2005/8/layout/process1"/>
    <dgm:cxn modelId="{3C0840DD-CA5C-492C-9A61-5419FBD5D8F1}" type="presOf" srcId="{838F6218-9BFA-40C3-BBF1-C9CA11908496}" destId="{0F8AC4C7-C73F-40D4-A282-C9AC57564E98}" srcOrd="1" destOrd="0" presId="urn:microsoft.com/office/officeart/2005/8/layout/process1"/>
    <dgm:cxn modelId="{218E2568-2C6E-43ED-89CA-24A2087D5895}" type="presOf" srcId="{060E5CFA-26AB-410D-9B7B-CADFC732918D}" destId="{6B570534-7A47-4D9A-BC97-8FBB294E3E57}" srcOrd="1" destOrd="0" presId="urn:microsoft.com/office/officeart/2005/8/layout/process1"/>
    <dgm:cxn modelId="{F22DBC91-1F12-44D4-92B9-C35E57841095}" type="presOf" srcId="{A3C53A91-4E2A-4BFF-A71D-511A9927B3EC}" destId="{F0AE4BF3-B7FD-4D92-B204-B111D287DD61}" srcOrd="0" destOrd="0" presId="urn:microsoft.com/office/officeart/2005/8/layout/process1"/>
    <dgm:cxn modelId="{6EBC97FA-6793-46F4-9B66-1B31A77E096C}" srcId="{F351F6DF-8C7E-4E97-B419-E55FCF4C2214}" destId="{213D611C-E07F-4CF1-A9D8-BDE9D6BF83EA}" srcOrd="2" destOrd="0" parTransId="{A13C76CA-937B-4623-B20F-302C63075057}" sibTransId="{9E5CAD6E-C5BE-40C4-8074-83232AAD3142}"/>
    <dgm:cxn modelId="{0ABC0415-C8E9-4C26-A9B6-ED4C127B965C}" type="presOf" srcId="{507F2473-D376-4F84-90CB-2B3D850020C4}" destId="{96622F61-79C7-43B7-9502-6CDB09C68246}" srcOrd="0" destOrd="0" presId="urn:microsoft.com/office/officeart/2005/8/layout/process1"/>
    <dgm:cxn modelId="{6E7D8E10-20D5-4EFC-815C-0B7E998F6028}" type="presOf" srcId="{060E5CFA-26AB-410D-9B7B-CADFC732918D}" destId="{B9769500-AD64-4C42-8B0F-6A118EE861B2}" srcOrd="0" destOrd="0" presId="urn:microsoft.com/office/officeart/2005/8/layout/process1"/>
    <dgm:cxn modelId="{C2B8D5D0-6DDA-4979-B73E-6372343DC7A4}" srcId="{F351F6DF-8C7E-4E97-B419-E55FCF4C2214}" destId="{5F9C779C-4B5C-408B-BBD4-A53058BDCAC1}" srcOrd="0" destOrd="0" parTransId="{E7D51DF4-E9F8-4E63-BC6A-85AFD92C8D6E}" sibTransId="{060E5CFA-26AB-410D-9B7B-CADFC732918D}"/>
    <dgm:cxn modelId="{F5843C97-0785-47D8-A2CB-EA1B8101A3F1}" type="presParOf" srcId="{D73999B9-F7B6-4BC9-BC70-6B2044D10278}" destId="{2D6CD1C2-BA12-492D-8D04-88D4EB6EAC10}" srcOrd="0" destOrd="0" presId="urn:microsoft.com/office/officeart/2005/8/layout/process1"/>
    <dgm:cxn modelId="{91A911A2-6CFE-4FA2-ACC4-A042C927222F}" type="presParOf" srcId="{D73999B9-F7B6-4BC9-BC70-6B2044D10278}" destId="{B9769500-AD64-4C42-8B0F-6A118EE861B2}" srcOrd="1" destOrd="0" presId="urn:microsoft.com/office/officeart/2005/8/layout/process1"/>
    <dgm:cxn modelId="{E8C72E70-1115-4473-ABF7-7D1BE7D47E2A}" type="presParOf" srcId="{B9769500-AD64-4C42-8B0F-6A118EE861B2}" destId="{6B570534-7A47-4D9A-BC97-8FBB294E3E57}" srcOrd="0" destOrd="0" presId="urn:microsoft.com/office/officeart/2005/8/layout/process1"/>
    <dgm:cxn modelId="{30F172A0-2CA3-40C2-9127-4EAC0844AD5D}" type="presParOf" srcId="{D73999B9-F7B6-4BC9-BC70-6B2044D10278}" destId="{F92B5503-0039-4A9F-BCAF-65947A15FA5B}" srcOrd="2" destOrd="0" presId="urn:microsoft.com/office/officeart/2005/8/layout/process1"/>
    <dgm:cxn modelId="{62B56042-80CC-4E8B-B7E1-EEB386283661}" type="presParOf" srcId="{D73999B9-F7B6-4BC9-BC70-6B2044D10278}" destId="{96622F61-79C7-43B7-9502-6CDB09C68246}" srcOrd="3" destOrd="0" presId="urn:microsoft.com/office/officeart/2005/8/layout/process1"/>
    <dgm:cxn modelId="{C2E279C2-FA72-475F-B234-F6758485CDF2}" type="presParOf" srcId="{96622F61-79C7-43B7-9502-6CDB09C68246}" destId="{B43239AF-5509-4B8D-938D-3D305BE4291A}" srcOrd="0" destOrd="0" presId="urn:microsoft.com/office/officeart/2005/8/layout/process1"/>
    <dgm:cxn modelId="{CC3508CB-CF6F-4144-A690-9D8ED8CB3E65}" type="presParOf" srcId="{D73999B9-F7B6-4BC9-BC70-6B2044D10278}" destId="{D45C2433-3794-4590-8380-DE128003AACA}" srcOrd="4" destOrd="0" presId="urn:microsoft.com/office/officeart/2005/8/layout/process1"/>
    <dgm:cxn modelId="{C3739AEC-315B-4D96-9E27-1D671E248654}" type="presParOf" srcId="{D73999B9-F7B6-4BC9-BC70-6B2044D10278}" destId="{2379BAF3-0873-4D7F-AD9D-6640B69EE2D6}" srcOrd="5" destOrd="0" presId="urn:microsoft.com/office/officeart/2005/8/layout/process1"/>
    <dgm:cxn modelId="{82D22E7E-C865-4FB7-9222-E492A2270F17}" type="presParOf" srcId="{2379BAF3-0873-4D7F-AD9D-6640B69EE2D6}" destId="{07492F14-4D83-470D-8599-79EE8AA2261B}" srcOrd="0" destOrd="0" presId="urn:microsoft.com/office/officeart/2005/8/layout/process1"/>
    <dgm:cxn modelId="{4C85A3FF-6703-4ACD-991D-634FFCF32F20}" type="presParOf" srcId="{D73999B9-F7B6-4BC9-BC70-6B2044D10278}" destId="{F0AE4BF3-B7FD-4D92-B204-B111D287DD61}" srcOrd="6" destOrd="0" presId="urn:microsoft.com/office/officeart/2005/8/layout/process1"/>
    <dgm:cxn modelId="{583D94B9-C629-4F7D-8B48-7D9134D16A97}" type="presParOf" srcId="{D73999B9-F7B6-4BC9-BC70-6B2044D10278}" destId="{0AA1B54E-BE29-4B37-92D3-BAB4B84FCC56}" srcOrd="7" destOrd="0" presId="urn:microsoft.com/office/officeart/2005/8/layout/process1"/>
    <dgm:cxn modelId="{B5288259-9784-48FA-8B90-2CB783A3661C}" type="presParOf" srcId="{0AA1B54E-BE29-4B37-92D3-BAB4B84FCC56}" destId="{0F8AC4C7-C73F-40D4-A282-C9AC57564E98}" srcOrd="0" destOrd="0" presId="urn:microsoft.com/office/officeart/2005/8/layout/process1"/>
    <dgm:cxn modelId="{CD93141D-72EB-4E12-9BA0-FBBA04BB4B6D}" type="presParOf" srcId="{D73999B9-F7B6-4BC9-BC70-6B2044D10278}" destId="{BB1E3766-5E42-4C43-9113-4F1B4E28059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dgm:t>
        <a:bodyPr/>
        <a:lstStyle/>
        <a:p>
          <a:r>
            <a:rPr lang="en-US" sz="1400" b="1" dirty="0"/>
            <a:t>DATA INPUTS</a:t>
          </a:r>
        </a:p>
        <a:p>
          <a:r>
            <a:rPr lang="en-US" sz="1100" b="1" dirty="0"/>
            <a:t/>
          </a:r>
          <a:br>
            <a:rPr lang="en-US" sz="1100" b="1" dirty="0"/>
          </a:br>
          <a:r>
            <a:rPr lang="en-US" sz="1100" b="1" dirty="0"/>
            <a:t>Flood Studies</a:t>
          </a:r>
        </a:p>
        <a:p>
          <a:r>
            <a:rPr lang="en-US" sz="1100" b="1" dirty="0"/>
            <a:t>Building Stock</a:t>
          </a:r>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dgm:t>
        <a:bodyPr/>
        <a:lstStyle/>
        <a:p>
          <a:endParaRPr lang="en-US"/>
        </a:p>
      </dgm:t>
    </dgm:pt>
    <dgm:pt modelId="{F02D4C08-56FC-4760-BF3B-72D3F2350B6E}">
      <dgm:prSet phldrT="[Text]" custT="1"/>
      <dgm:spPr>
        <a:solidFill>
          <a:schemeClr val="accent2">
            <a:lumMod val="50000"/>
          </a:schemeClr>
        </a:solidFill>
      </dgm:spPr>
      <dgm:t>
        <a:bodyPr/>
        <a:lstStyle/>
        <a:p>
          <a:r>
            <a:rPr lang="en-US" sz="1400" b="1" dirty="0"/>
            <a:t>BUILDING ACCURACY IMPROVEMENTS</a:t>
          </a:r>
          <a:r>
            <a:rPr lang="en-US" sz="1100" b="1" dirty="0"/>
            <a:t/>
          </a:r>
          <a:br>
            <a:rPr lang="en-US" sz="1100" b="1" dirty="0"/>
          </a:br>
          <a:endParaRPr lang="en-US" sz="1100" b="1" dirty="0"/>
        </a:p>
        <a:p>
          <a:r>
            <a:rPr lang="en-US" sz="1100" dirty="0"/>
            <a:t>Building Location</a:t>
          </a:r>
        </a:p>
        <a:p>
          <a:r>
            <a:rPr lang="en-US" sz="1100" dirty="0"/>
            <a:t>Building Attributes</a:t>
          </a: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694BCF86-BAF3-4894-BC6F-00746716E93B}">
      <dgm:prSet phldrT="[Text]" custT="1"/>
      <dgm:spPr>
        <a:solidFill>
          <a:schemeClr val="tx1"/>
        </a:solidFill>
      </dgm:spPr>
      <dgm:t>
        <a:bodyPr/>
        <a:lstStyle/>
        <a:p>
          <a:r>
            <a:rPr lang="en-US" sz="1400" b="1" dirty="0"/>
            <a:t>OUTPUTS</a:t>
          </a:r>
        </a:p>
        <a:p>
          <a:endParaRPr lang="en-US" sz="1100" dirty="0"/>
        </a:p>
        <a:p>
          <a:r>
            <a:rPr lang="en-US" sz="1200" b="1" dirty="0">
              <a:solidFill>
                <a:srgbClr val="FFFF00"/>
              </a:solidFill>
            </a:rPr>
            <a:t>Community-Level</a:t>
          </a:r>
          <a:r>
            <a:rPr lang="en-US" sz="1300" b="1" dirty="0">
              <a:solidFill>
                <a:srgbClr val="FFFF00"/>
              </a:solidFill>
            </a:rPr>
            <a:t> </a:t>
          </a:r>
        </a:p>
        <a:p>
          <a:r>
            <a:rPr lang="en-US" sz="1100" b="0" dirty="0">
              <a:solidFill>
                <a:srgbClr val="FFFF00"/>
              </a:solidFill>
            </a:rPr>
            <a:t>Building-Level</a:t>
          </a:r>
        </a:p>
        <a:p>
          <a:r>
            <a:rPr lang="en-US" sz="1100" dirty="0"/>
            <a:t>Visualizations</a:t>
          </a:r>
        </a:p>
      </dgm:t>
    </dgm:pt>
    <dgm:pt modelId="{0501E75A-9694-4038-8897-1F0E2E9F4E94}" type="parTrans" cxnId="{21793CA6-B570-4637-A6C2-BEAC1D3B68FC}">
      <dgm:prSet/>
      <dgm:spPr/>
      <dgm:t>
        <a:bodyPr/>
        <a:lstStyle/>
        <a:p>
          <a:endParaRPr lang="en-US"/>
        </a:p>
      </dgm:t>
    </dgm:pt>
    <dgm:pt modelId="{436DCAD8-18E1-4745-8115-174893CE7639}" type="sibTrans" cxnId="{21793CA6-B570-4637-A6C2-BEAC1D3B68FC}">
      <dgm:prSet/>
      <dgm:spPr/>
      <dgm:t>
        <a:bodyPr/>
        <a:lstStyle/>
        <a:p>
          <a:endParaRPr lang="en-US"/>
        </a:p>
      </dgm:t>
    </dgm:pt>
    <dgm:pt modelId="{A181FAC5-20D2-4394-8C6F-6C96CE3700A0}">
      <dgm:prSet phldrT="[Text]" custT="1"/>
      <dgm:spPr>
        <a:solidFill>
          <a:schemeClr val="accent2">
            <a:lumMod val="50000"/>
          </a:schemeClr>
        </a:solidFill>
      </dgm:spPr>
      <dgm:t>
        <a:bodyPr/>
        <a:lstStyle/>
        <a:p>
          <a:r>
            <a:rPr lang="en-US" sz="1400" b="1" dirty="0"/>
            <a:t>FIELD ACCURACY CHECKS</a:t>
          </a:r>
        </a:p>
        <a:p>
          <a:endParaRPr lang="en-US" sz="1100" dirty="0"/>
        </a:p>
        <a:p>
          <a:r>
            <a:rPr lang="en-US" sz="1100" dirty="0"/>
            <a:t>Floodplain Managers</a:t>
          </a:r>
        </a:p>
        <a:p>
          <a:r>
            <a:rPr lang="en-US" sz="1100" dirty="0"/>
            <a:t>Local Govt. Officials</a:t>
          </a:r>
        </a:p>
        <a:p>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t>
        <a:bodyPr/>
        <a:lstStyle/>
        <a:p>
          <a:endParaRPr lang="en-US"/>
        </a:p>
      </dgm:t>
    </dgm:pt>
    <dgm:pt modelId="{06245900-9449-4828-857C-53809E2A5AD6}" type="pres">
      <dgm:prSet presAssocID="{678DFFBD-0D7E-444E-942F-B49E5F8005EC}" presName="node" presStyleLbl="node1" presStyleIdx="0" presStyleCnt="4">
        <dgm:presLayoutVars>
          <dgm:bulletEnabled val="1"/>
        </dgm:presLayoutVars>
      </dgm:prSet>
      <dgm:spPr/>
      <dgm:t>
        <a:bodyPr/>
        <a:lstStyle/>
        <a:p>
          <a:endParaRPr lang="en-US"/>
        </a:p>
      </dgm:t>
    </dgm:pt>
    <dgm:pt modelId="{E5B60405-850B-4F71-ABB5-8371E5DF8E08}" type="pres">
      <dgm:prSet presAssocID="{DA7B5C63-B22F-40E7-BB9B-92B50551D557}" presName="sibTrans" presStyleLbl="sibTrans2D1" presStyleIdx="0" presStyleCnt="4"/>
      <dgm:spPr/>
      <dgm:t>
        <a:bodyPr/>
        <a:lstStyle/>
        <a:p>
          <a:endParaRPr lang="en-US"/>
        </a:p>
      </dgm:t>
    </dgm:pt>
    <dgm:pt modelId="{A2802EF2-6880-4772-BA2B-16AF7673042C}" type="pres">
      <dgm:prSet presAssocID="{DA7B5C63-B22F-40E7-BB9B-92B50551D557}" presName="connectorText" presStyleLbl="sibTrans2D1" presStyleIdx="0" presStyleCnt="4"/>
      <dgm:spPr/>
      <dgm:t>
        <a:bodyPr/>
        <a:lstStyle/>
        <a:p>
          <a:endParaRPr lang="en-US"/>
        </a:p>
      </dgm:t>
    </dgm:pt>
    <dgm:pt modelId="{1C55C5ED-4E94-4142-ADFB-CFD1E6E0310D}" type="pres">
      <dgm:prSet presAssocID="{F02D4C08-56FC-4760-BF3B-72D3F2350B6E}" presName="node" presStyleLbl="node1" presStyleIdx="1" presStyleCnt="4">
        <dgm:presLayoutVars>
          <dgm:bulletEnabled val="1"/>
        </dgm:presLayoutVars>
      </dgm:prSet>
      <dgm:spPr/>
      <dgm:t>
        <a:bodyPr/>
        <a:lstStyle/>
        <a:p>
          <a:endParaRPr lang="en-US"/>
        </a:p>
      </dgm:t>
    </dgm:pt>
    <dgm:pt modelId="{D8C9C4BB-54CC-4167-926B-E358BF2A4D97}" type="pres">
      <dgm:prSet presAssocID="{8CB5D809-C449-40F4-B154-F3EE97A430A1}" presName="sibTrans" presStyleLbl="sibTrans2D1" presStyleIdx="1" presStyleCnt="4"/>
      <dgm:spPr/>
      <dgm:t>
        <a:bodyPr/>
        <a:lstStyle/>
        <a:p>
          <a:endParaRPr lang="en-US"/>
        </a:p>
      </dgm:t>
    </dgm:pt>
    <dgm:pt modelId="{795E6FF8-F6BA-44AC-B494-1F92DC0204D1}" type="pres">
      <dgm:prSet presAssocID="{8CB5D809-C449-40F4-B154-F3EE97A430A1}" presName="connectorText" presStyleLbl="sibTrans2D1" presStyleIdx="1" presStyleCnt="4"/>
      <dgm:spPr/>
      <dgm:t>
        <a:bodyPr/>
        <a:lstStyle/>
        <a:p>
          <a:endParaRPr lang="en-US"/>
        </a:p>
      </dgm:t>
    </dgm:pt>
    <dgm:pt modelId="{8C86ADF5-645A-404E-8D4A-AD301322C662}" type="pres">
      <dgm:prSet presAssocID="{694BCF86-BAF3-4894-BC6F-00746716E93B}" presName="node" presStyleLbl="node1" presStyleIdx="2" presStyleCnt="4">
        <dgm:presLayoutVars>
          <dgm:bulletEnabled val="1"/>
        </dgm:presLayoutVars>
      </dgm:prSet>
      <dgm:spPr/>
      <dgm:t>
        <a:bodyPr/>
        <a:lstStyle/>
        <a:p>
          <a:endParaRPr lang="en-US"/>
        </a:p>
      </dgm:t>
    </dgm:pt>
    <dgm:pt modelId="{F1CC15DA-5D7C-4C5A-B73E-6788D5DBB780}" type="pres">
      <dgm:prSet presAssocID="{436DCAD8-18E1-4745-8115-174893CE7639}" presName="sibTrans" presStyleLbl="sibTrans2D1" presStyleIdx="2" presStyleCnt="4"/>
      <dgm:spPr/>
      <dgm:t>
        <a:bodyPr/>
        <a:lstStyle/>
        <a:p>
          <a:endParaRPr lang="en-US"/>
        </a:p>
      </dgm:t>
    </dgm:pt>
    <dgm:pt modelId="{C9B3C594-9993-4272-AFB0-E613CBEA6EB8}" type="pres">
      <dgm:prSet presAssocID="{436DCAD8-18E1-4745-8115-174893CE7639}" presName="connectorText" presStyleLbl="sibTrans2D1" presStyleIdx="2" presStyleCnt="4"/>
      <dgm:spPr/>
      <dgm:t>
        <a:bodyPr/>
        <a:lstStyle/>
        <a:p>
          <a:endParaRPr lang="en-US"/>
        </a:p>
      </dgm:t>
    </dgm:pt>
    <dgm:pt modelId="{C34C508D-41D8-4EAE-8D6A-1507C301F0BE}" type="pres">
      <dgm:prSet presAssocID="{A181FAC5-20D2-4394-8C6F-6C96CE3700A0}" presName="node" presStyleLbl="node1" presStyleIdx="3" presStyleCnt="4">
        <dgm:presLayoutVars>
          <dgm:bulletEnabled val="1"/>
        </dgm:presLayoutVars>
      </dgm:prSet>
      <dgm:spPr/>
      <dgm:t>
        <a:bodyPr/>
        <a:lstStyle/>
        <a:p>
          <a:endParaRPr lang="en-US"/>
        </a:p>
      </dgm:t>
    </dgm:pt>
    <dgm:pt modelId="{0ECB04CF-B769-4D2D-9C4D-491927806A79}" type="pres">
      <dgm:prSet presAssocID="{C45563D0-A152-49F5-8637-E499FCEEE805}" presName="sibTrans" presStyleLbl="sibTrans2D1" presStyleIdx="3" presStyleCnt="4"/>
      <dgm:spPr/>
      <dgm:t>
        <a:bodyPr/>
        <a:lstStyle/>
        <a:p>
          <a:endParaRPr lang="en-US"/>
        </a:p>
      </dgm:t>
    </dgm:pt>
    <dgm:pt modelId="{E5C34F58-A8C4-43DF-BD19-9EC01308B07B}" type="pres">
      <dgm:prSet presAssocID="{C45563D0-A152-49F5-8637-E499FCEEE805}" presName="connectorText" presStyleLbl="sibTrans2D1" presStyleIdx="3" presStyleCnt="4"/>
      <dgm:spPr/>
      <dgm:t>
        <a:bodyPr/>
        <a:lstStyle/>
        <a:p>
          <a:endParaRPr lang="en-US"/>
        </a:p>
      </dgm:t>
    </dgm:pt>
  </dgm:ptLst>
  <dgm:cxnLst>
    <dgm:cxn modelId="{E9E87F20-29AA-48BC-9256-93A5BD8DAC68}" type="presOf" srcId="{2F61473D-F9E2-4A15-995E-96C0A25CD962}" destId="{1DEE2415-090A-446F-B542-F2CCEE16BCEC}" srcOrd="0"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5D4AA60F-9C16-4A3E-A57F-43165C704E85}" type="presOf" srcId="{678DFFBD-0D7E-444E-942F-B49E5F8005EC}" destId="{06245900-9449-4828-857C-53809E2A5AD6}" srcOrd="0" destOrd="0" presId="urn:microsoft.com/office/officeart/2005/8/layout/cycle2"/>
    <dgm:cxn modelId="{95D01EE1-A9F1-4E8C-B192-6C6242672857}" srcId="{2F61473D-F9E2-4A15-995E-96C0A25CD962}" destId="{678DFFBD-0D7E-444E-942F-B49E5F8005EC}" srcOrd="0" destOrd="0" parTransId="{300F7BB8-D09C-4ED5-BD2F-A3BF48B7B5E2}" sibTransId="{DA7B5C63-B22F-40E7-BB9B-92B50551D557}"/>
    <dgm:cxn modelId="{81C41306-EBBC-4CA1-855D-515496BE075F}" srcId="{2F61473D-F9E2-4A15-995E-96C0A25CD962}" destId="{F02D4C08-56FC-4760-BF3B-72D3F2350B6E}" srcOrd="1" destOrd="0" parTransId="{312CB6A3-2971-4B44-9E19-08C4BA24DE3D}" sibTransId="{8CB5D809-C449-40F4-B154-F3EE97A430A1}"/>
    <dgm:cxn modelId="{59379EBB-D410-4246-9670-E0F497476DCA}" type="presOf" srcId="{A181FAC5-20D2-4394-8C6F-6C96CE3700A0}" destId="{C34C508D-41D8-4EAE-8D6A-1507C301F0BE}"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77E82E12-08C4-4EE8-91BD-39D6CD4D6B52}" type="presOf" srcId="{F02D4C08-56FC-4760-BF3B-72D3F2350B6E}" destId="{1C55C5ED-4E94-4142-ADFB-CFD1E6E0310D}" srcOrd="0" destOrd="0" presId="urn:microsoft.com/office/officeart/2005/8/layout/cycle2"/>
    <dgm:cxn modelId="{BB951297-6293-46BA-B4DB-14B040B21DC2}" type="presOf" srcId="{C45563D0-A152-49F5-8637-E499FCEEE805}" destId="{E5C34F58-A8C4-43DF-BD19-9EC01308B07B}" srcOrd="1"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FA9BF8BF-488E-4B9D-A728-10696E140B07}" type="presOf" srcId="{DA7B5C63-B22F-40E7-BB9B-92B50551D557}" destId="{E5B60405-850B-4F71-ABB5-8371E5DF8E08}" srcOrd="0" destOrd="0" presId="urn:microsoft.com/office/officeart/2005/8/layout/cycle2"/>
    <dgm:cxn modelId="{6C3C833E-9746-4FCE-9178-0E481CC2CBF6}" type="presOf" srcId="{DA7B5C63-B22F-40E7-BB9B-92B50551D557}" destId="{A2802EF2-6880-4772-BA2B-16AF7673042C}" srcOrd="1"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dgm:spPr>
        <a:solidFill>
          <a:srgbClr val="C00000"/>
        </a:solidFill>
      </dgm:spPr>
      <dgm:t>
        <a:bodyPr/>
        <a:lstStyle/>
        <a:p>
          <a:r>
            <a:rPr lang="en-US" b="1" u="sng" dirty="0"/>
            <a:t>HIGH:</a:t>
          </a:r>
          <a:r>
            <a:rPr lang="en-US" dirty="0"/>
            <a:t/>
          </a:r>
          <a:br>
            <a:rPr lang="en-US" dirty="0"/>
          </a:br>
          <a:endParaRPr lang="en-US" dirty="0"/>
        </a:p>
        <a:p>
          <a:r>
            <a:rPr lang="en-US"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dgm:spPr>
        <a:solidFill>
          <a:schemeClr val="accent2">
            <a:lumMod val="75000"/>
          </a:schemeClr>
        </a:solidFill>
      </dgm:spPr>
      <dgm:t>
        <a:bodyPr/>
        <a:lstStyle/>
        <a:p>
          <a:r>
            <a:rPr lang="en-US" b="1" u="sng" dirty="0"/>
            <a:t>HIGH:</a:t>
          </a:r>
        </a:p>
        <a:p>
          <a:r>
            <a:rPr lang="en-US" dirty="0"/>
            <a:t>Preliminary Flood Hazard Zones</a:t>
          </a:r>
          <a:br>
            <a:rPr lang="en-US" dirty="0"/>
          </a:br>
          <a:r>
            <a:rPr lang="en-US"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dgm:spPr>
        <a:solidFill>
          <a:srgbClr val="FFFF00"/>
        </a:solidFill>
      </dgm:spPr>
      <dgm:t>
        <a:bodyPr/>
        <a:lstStyle/>
        <a:p>
          <a:r>
            <a:rPr lang="en-US" b="1" u="sng" dirty="0">
              <a:solidFill>
                <a:schemeClr val="tx1"/>
              </a:solidFill>
            </a:rPr>
            <a:t>MODERATE:</a:t>
          </a:r>
          <a:br>
            <a:rPr lang="en-US" b="1" u="sng" dirty="0">
              <a:solidFill>
                <a:schemeClr val="tx1"/>
              </a:solidFill>
            </a:rPr>
          </a:br>
          <a:r>
            <a:rPr lang="en-US" dirty="0">
              <a:solidFill>
                <a:schemeClr val="tx1"/>
              </a:solidFill>
            </a:rPr>
            <a:t>500-YR Effective</a:t>
          </a:r>
          <a:br>
            <a:rPr lang="en-US" dirty="0">
              <a:solidFill>
                <a:schemeClr val="tx1"/>
              </a:solidFill>
            </a:rPr>
          </a:br>
          <a:r>
            <a:rPr lang="en-US"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dgm:spPr>
        <a:solidFill>
          <a:srgbClr val="FFFF00"/>
        </a:solidFill>
      </dgm:spPr>
      <dgm:t>
        <a:bodyPr/>
        <a:lstStyle/>
        <a:p>
          <a:r>
            <a:rPr lang="en-US" dirty="0">
              <a:solidFill>
                <a:schemeClr val="tx1"/>
              </a:solidFill>
            </a:rPr>
            <a:t/>
          </a:r>
          <a:br>
            <a:rPr lang="en-US" dirty="0">
              <a:solidFill>
                <a:schemeClr val="tx1"/>
              </a:solidFill>
            </a:rPr>
          </a:br>
          <a:r>
            <a:rPr lang="en-US" b="1" u="sng" dirty="0">
              <a:solidFill>
                <a:schemeClr val="tx1"/>
              </a:solidFill>
            </a:rPr>
            <a:t>MODERATE:</a:t>
          </a:r>
        </a:p>
        <a:p>
          <a:r>
            <a:rPr lang="en-US"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dgm:spPr>
        <a:solidFill>
          <a:schemeClr val="accent6">
            <a:lumMod val="50000"/>
          </a:schemeClr>
        </a:solidFill>
      </dgm:spPr>
      <dgm:t>
        <a:bodyPr/>
        <a:lstStyle/>
        <a:p>
          <a:r>
            <a:rPr lang="en-US" b="1" u="sng" dirty="0"/>
            <a:t>LOW:</a:t>
          </a:r>
        </a:p>
        <a:p>
          <a:r>
            <a:rPr lang="en-US" dirty="0"/>
            <a:t/>
          </a:r>
          <a:br>
            <a:rPr lang="en-US" dirty="0"/>
          </a:br>
          <a:r>
            <a:rPr lang="en-US"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Updated AE</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1160C756-A89C-43FF-A357-49FCB62EDB65}">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Advisory A</a:t>
          </a:r>
        </a:p>
      </dgm:t>
    </dgm:pt>
    <dgm:pt modelId="{3B12F742-105B-499B-A2E6-4015F45C70C2}" type="parTrans" cxnId="{6F21BD67-05BC-481D-8A1A-76C84E28610F}">
      <dgm:prSet/>
      <dgm:spPr/>
      <dgm:t>
        <a:bodyPr/>
        <a:lstStyle/>
        <a:p>
          <a:endParaRPr lang="en-US"/>
        </a:p>
      </dgm:t>
    </dgm:pt>
    <dgm:pt modelId="{57CF39D5-5CC7-4B51-92CB-8F3449124261}" type="sibTrans" cxnId="{6F21BD67-05BC-481D-8A1A-76C84E28610F}">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7"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6"/>
      <dgm:spPr/>
      <dgm:t>
        <a:bodyPr/>
        <a:lstStyle/>
        <a:p>
          <a:endParaRPr lang="en-US"/>
        </a:p>
      </dgm:t>
    </dgm:pt>
    <dgm:pt modelId="{8A00E599-438E-4EF3-A344-A1912D8C35AD}" type="pres">
      <dgm:prSet presAssocID="{968E08FB-C26D-421E-898B-3A0D1703EFC0}" presName="connectorText" presStyleLbl="sibTrans2D1" presStyleIdx="0" presStyleCnt="6"/>
      <dgm:spPr/>
      <dgm:t>
        <a:bodyPr/>
        <a:lstStyle/>
        <a:p>
          <a:endParaRPr lang="en-US"/>
        </a:p>
      </dgm:t>
    </dgm:pt>
    <dgm:pt modelId="{557C9FDE-491D-466A-A5F4-CC018A2E5E54}" type="pres">
      <dgm:prSet presAssocID="{F15E6B0D-6C46-4898-A8C3-85D17D80E0F0}" presName="node" presStyleLbl="node1" presStyleIdx="1" presStyleCnt="7"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6"/>
      <dgm:spPr/>
      <dgm:t>
        <a:bodyPr/>
        <a:lstStyle/>
        <a:p>
          <a:endParaRPr lang="en-US"/>
        </a:p>
      </dgm:t>
    </dgm:pt>
    <dgm:pt modelId="{E496A7FA-6CD6-4387-B11E-21C9F6717968}" type="pres">
      <dgm:prSet presAssocID="{9C97CBF2-46C7-408B-840D-1AF3347FE7FA}" presName="connectorText" presStyleLbl="sibTrans2D1" presStyleIdx="1" presStyleCnt="6"/>
      <dgm:spPr/>
      <dgm:t>
        <a:bodyPr/>
        <a:lstStyle/>
        <a:p>
          <a:endParaRPr lang="en-US"/>
        </a:p>
      </dgm:t>
    </dgm:pt>
    <dgm:pt modelId="{1831B8B3-CD2C-480C-9F5F-9E6365DBE4FC}" type="pres">
      <dgm:prSet presAssocID="{7781C100-667E-4478-9F93-A80FDB1A0AFE}" presName="node" presStyleLbl="node1" presStyleIdx="2" presStyleCnt="7" custLinFactY="-933" custLinFactNeighborX="18634" custLinFactNeighborY="-1000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6"/>
      <dgm:spPr/>
      <dgm:t>
        <a:bodyPr/>
        <a:lstStyle/>
        <a:p>
          <a:endParaRPr lang="en-US"/>
        </a:p>
      </dgm:t>
    </dgm:pt>
    <dgm:pt modelId="{3102E7A2-56CC-4667-81A2-2CF994802F73}" type="pres">
      <dgm:prSet presAssocID="{C6C26E91-CCEC-47F0-A4C6-8D6FE4905B17}" presName="connectorText" presStyleLbl="sibTrans2D1" presStyleIdx="2" presStyleCnt="6"/>
      <dgm:spPr/>
      <dgm:t>
        <a:bodyPr/>
        <a:lstStyle/>
        <a:p>
          <a:endParaRPr lang="en-US"/>
        </a:p>
      </dgm:t>
    </dgm:pt>
    <dgm:pt modelId="{55DF2ED9-1C49-45BF-99B7-996C168D654D}" type="pres">
      <dgm:prSet presAssocID="{1160C756-A89C-43FF-A357-49FCB62EDB65}" presName="node" presStyleLbl="node1" presStyleIdx="3" presStyleCnt="7" custLinFactNeighborX="37267" custLinFactNeighborY="-97454">
        <dgm:presLayoutVars>
          <dgm:bulletEnabled val="1"/>
        </dgm:presLayoutVars>
      </dgm:prSet>
      <dgm:spPr/>
      <dgm:t>
        <a:bodyPr/>
        <a:lstStyle/>
        <a:p>
          <a:endParaRPr lang="en-US"/>
        </a:p>
      </dgm:t>
    </dgm:pt>
    <dgm:pt modelId="{7AFC731A-0975-4D0E-952A-E40127AE31FD}" type="pres">
      <dgm:prSet presAssocID="{57CF39D5-5CC7-4B51-92CB-8F3449124261}" presName="sibTrans" presStyleLbl="sibTrans2D1" presStyleIdx="3" presStyleCnt="6"/>
      <dgm:spPr/>
      <dgm:t>
        <a:bodyPr/>
        <a:lstStyle/>
        <a:p>
          <a:endParaRPr lang="en-US"/>
        </a:p>
      </dgm:t>
    </dgm:pt>
    <dgm:pt modelId="{9A50C156-565D-467F-973E-D9D7D386FBA9}" type="pres">
      <dgm:prSet presAssocID="{57CF39D5-5CC7-4B51-92CB-8F3449124261}" presName="connectorText" presStyleLbl="sibTrans2D1" presStyleIdx="3" presStyleCnt="6"/>
      <dgm:spPr/>
      <dgm:t>
        <a:bodyPr/>
        <a:lstStyle/>
        <a:p>
          <a:endParaRPr lang="en-US"/>
        </a:p>
      </dgm:t>
    </dgm:pt>
    <dgm:pt modelId="{3482CC7E-E8E8-4155-8817-956DAAC72549}" type="pres">
      <dgm:prSet presAssocID="{73951C67-4CF6-401B-BE6D-1BF780A1445D}" presName="node" presStyleLbl="node1" presStyleIdx="4" presStyleCnt="7" custScaleX="96681" custLinFactX="20283" custLinFactNeighborX="100000" custLinFactNeighborY="-61294">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4" presStyleCnt="6"/>
      <dgm:spPr/>
      <dgm:t>
        <a:bodyPr/>
        <a:lstStyle/>
        <a:p>
          <a:endParaRPr lang="en-US"/>
        </a:p>
      </dgm:t>
    </dgm:pt>
    <dgm:pt modelId="{5C95357C-960C-4CE0-B5B5-2E9AB1C6EAAC}" type="pres">
      <dgm:prSet presAssocID="{1C002680-6CFE-45FB-8887-033462CF20FD}" presName="connectorText" presStyleLbl="sibTrans2D1" presStyleIdx="4" presStyleCnt="6"/>
      <dgm:spPr/>
      <dgm:t>
        <a:bodyPr/>
        <a:lstStyle/>
        <a:p>
          <a:endParaRPr lang="en-US"/>
        </a:p>
      </dgm:t>
    </dgm:pt>
    <dgm:pt modelId="{B139B83D-2FA5-4763-BF61-2C498DDEB941}" type="pres">
      <dgm:prSet presAssocID="{CD5D6620-C3EA-4135-A5A0-BF817C5BD3E6}" presName="node" presStyleLbl="node1" presStyleIdx="5" presStyleCnt="7" custLinFactX="25073" custLinFactNeighborX="100000" custLinFactNeighborY="-6156">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5" presStyleCnt="6"/>
      <dgm:spPr/>
      <dgm:t>
        <a:bodyPr/>
        <a:lstStyle/>
        <a:p>
          <a:endParaRPr lang="en-US"/>
        </a:p>
      </dgm:t>
    </dgm:pt>
    <dgm:pt modelId="{2DC31458-0F28-4D91-8136-56DED91B29DB}" type="pres">
      <dgm:prSet presAssocID="{A2ECAECE-0BC3-4984-9514-FF52517BC0A2}" presName="connectorText" presStyleLbl="sibTrans2D1" presStyleIdx="5" presStyleCnt="6"/>
      <dgm:spPr/>
      <dgm:t>
        <a:bodyPr/>
        <a:lstStyle/>
        <a:p>
          <a:endParaRPr lang="en-US"/>
        </a:p>
      </dgm:t>
    </dgm:pt>
    <dgm:pt modelId="{373EF5AF-72B5-4A29-A866-0DAEF1C3ADBA}" type="pres">
      <dgm:prSet presAssocID="{0F4AEEE7-3AF8-41C8-9B83-CB3A7691D675}" presName="node" presStyleLbl="node1" presStyleIdx="6" presStyleCnt="7" custScaleY="93861" custLinFactY="23754" custLinFactNeighborX="-53825" custLinFactNeighborY="100000">
        <dgm:presLayoutVars>
          <dgm:bulletEnabled val="1"/>
        </dgm:presLayoutVars>
      </dgm:prSet>
      <dgm:spPr/>
      <dgm:t>
        <a:bodyPr/>
        <a:lstStyle/>
        <a:p>
          <a:endParaRPr lang="en-US"/>
        </a:p>
      </dgm:t>
    </dgm:pt>
  </dgm:ptLst>
  <dgm:cxnLst>
    <dgm:cxn modelId="{747C592A-B282-4578-8B9E-D8C73C4293E8}" type="presOf" srcId="{13226DB7-4B6E-48DF-9594-B0C8BECCD2F5}" destId="{2046C497-CA07-4A10-84C3-760E72A20103}" srcOrd="0"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5CD7A43-B8B1-4469-988A-FC28D876E81B}" srcId="{074CCE12-ABCE-4441-B828-28CAEC5B8481}" destId="{CD5D6620-C3EA-4135-A5A0-BF817C5BD3E6}" srcOrd="5" destOrd="0" parTransId="{174DB35D-BFEF-4339-ADC2-0CAFC42E443D}" sibTransId="{A2ECAECE-0BC3-4984-9514-FF52517BC0A2}"/>
    <dgm:cxn modelId="{B56F9437-E04F-4CB4-8ADD-F18AA35BB534}" type="presOf" srcId="{1C002680-6CFE-45FB-8887-033462CF20FD}" destId="{116976CF-3B69-4377-A2DC-A48623A8FAC2}" srcOrd="0" destOrd="0" presId="urn:microsoft.com/office/officeart/2005/8/layout/process1"/>
    <dgm:cxn modelId="{CB311F54-0EA8-4E69-8BF1-699D8A37A6BA}" srcId="{074CCE12-ABCE-4441-B828-28CAEC5B8481}" destId="{73951C67-4CF6-401B-BE6D-1BF780A1445D}" srcOrd="4" destOrd="0" parTransId="{9979D351-DC08-4ED3-91D8-6B9A19CD025C}" sibTransId="{1C002680-6CFE-45FB-8887-033462CF20FD}"/>
    <dgm:cxn modelId="{211F78DE-C079-42AE-AF08-D1AA7B0EC899}" srcId="{074CCE12-ABCE-4441-B828-28CAEC5B8481}" destId="{0F4AEEE7-3AF8-41C8-9B83-CB3A7691D675}" srcOrd="6" destOrd="0" parTransId="{044F9079-A09C-4671-8CC0-EC23BA358940}" sibTransId="{0983AF2E-EF81-4848-982A-C070B14EADA3}"/>
    <dgm:cxn modelId="{79ED69D4-93ED-4EA7-B437-552EF4582076}" type="presOf" srcId="{968E08FB-C26D-421E-898B-3A0D1703EFC0}" destId="{8A00E599-438E-4EF3-A344-A1912D8C35AD}" srcOrd="1" destOrd="0" presId="urn:microsoft.com/office/officeart/2005/8/layout/process1"/>
    <dgm:cxn modelId="{379DFE3A-A172-4EC3-97DD-CEBA054A0B78}" type="presOf" srcId="{57CF39D5-5CC7-4B51-92CB-8F3449124261}" destId="{7AFC731A-0975-4D0E-952A-E40127AE31FD}"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1FABAD07-345F-4C1B-AF2B-3729C74B896E}" type="presOf" srcId="{57CF39D5-5CC7-4B51-92CB-8F3449124261}" destId="{9A50C156-565D-467F-973E-D9D7D386FBA9}" srcOrd="1" destOrd="0" presId="urn:microsoft.com/office/officeart/2005/8/layout/process1"/>
    <dgm:cxn modelId="{8981B723-332C-4ECD-B013-E223A9B8D3D8}" type="presOf" srcId="{1160C756-A89C-43FF-A357-49FCB62EDB65}" destId="{55DF2ED9-1C49-45BF-99B7-996C168D654D}" srcOrd="0"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7EAB6C3B-85EA-4739-BF85-DB99D7B050AC}" srcId="{074CCE12-ABCE-4441-B828-28CAEC5B8481}" destId="{13226DB7-4B6E-48DF-9594-B0C8BECCD2F5}" srcOrd="0" destOrd="0" parTransId="{4F2CBA8F-FB73-4672-9A81-B0B288718B5F}" sibTransId="{968E08FB-C26D-421E-898B-3A0D1703EFC0}"/>
    <dgm:cxn modelId="{97644EE0-8E25-44E2-A052-B1A719C36F22}" type="presOf" srcId="{1C002680-6CFE-45FB-8887-033462CF20FD}" destId="{5C95357C-960C-4CE0-B5B5-2E9AB1C6EAAC}" srcOrd="1" destOrd="0" presId="urn:microsoft.com/office/officeart/2005/8/layout/process1"/>
    <dgm:cxn modelId="{29411AE0-2167-498B-AB9D-7DB57FF5767E}" type="presOf" srcId="{CD5D6620-C3EA-4135-A5A0-BF817C5BD3E6}" destId="{B139B83D-2FA5-4763-BF61-2C498DDEB941}" srcOrd="0" destOrd="0" presId="urn:microsoft.com/office/officeart/2005/8/layout/process1"/>
    <dgm:cxn modelId="{2B5D8C43-09B8-4D58-9B21-56480138C7D9}" type="presOf" srcId="{7781C100-667E-4478-9F93-A80FDB1A0AFE}" destId="{1831B8B3-CD2C-480C-9F5F-9E6365DBE4FC}" srcOrd="0" destOrd="0" presId="urn:microsoft.com/office/officeart/2005/8/layout/process1"/>
    <dgm:cxn modelId="{6F21BD67-05BC-481D-8A1A-76C84E28610F}" srcId="{074CCE12-ABCE-4441-B828-28CAEC5B8481}" destId="{1160C756-A89C-43FF-A357-49FCB62EDB65}" srcOrd="3" destOrd="0" parTransId="{3B12F742-105B-499B-A2E6-4015F45C70C2}" sibTransId="{57CF39D5-5CC7-4B51-92CB-8F344912426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D9FC9E24-EA11-4CFD-8DF2-129DE52A6E46}" type="presParOf" srcId="{CEE559A3-0D94-4959-BEAE-D4FD301F1BCD}" destId="{55DF2ED9-1C49-45BF-99B7-996C168D654D}" srcOrd="6" destOrd="0" presId="urn:microsoft.com/office/officeart/2005/8/layout/process1"/>
    <dgm:cxn modelId="{64E80EC5-1AD2-4E0E-A315-F66DF5B12C68}" type="presParOf" srcId="{CEE559A3-0D94-4959-BEAE-D4FD301F1BCD}" destId="{7AFC731A-0975-4D0E-952A-E40127AE31FD}" srcOrd="7" destOrd="0" presId="urn:microsoft.com/office/officeart/2005/8/layout/process1"/>
    <dgm:cxn modelId="{F0C4D93F-C93D-4DAF-839E-B82486BB499D}" type="presParOf" srcId="{7AFC731A-0975-4D0E-952A-E40127AE31FD}" destId="{9A50C156-565D-467F-973E-D9D7D386FBA9}" srcOrd="0" destOrd="0" presId="urn:microsoft.com/office/officeart/2005/8/layout/process1"/>
    <dgm:cxn modelId="{60FA6F61-12F9-4581-A3B5-D70766C3242D}" type="presParOf" srcId="{CEE559A3-0D94-4959-BEAE-D4FD301F1BCD}" destId="{3482CC7E-E8E8-4155-8817-956DAAC72549}" srcOrd="8" destOrd="0" presId="urn:microsoft.com/office/officeart/2005/8/layout/process1"/>
    <dgm:cxn modelId="{A1C5C04B-5FEF-4F17-B16E-C262187BA459}" type="presParOf" srcId="{CEE559A3-0D94-4959-BEAE-D4FD301F1BCD}" destId="{116976CF-3B69-4377-A2DC-A48623A8FAC2}" srcOrd="9"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0" destOrd="0" presId="urn:microsoft.com/office/officeart/2005/8/layout/process1"/>
    <dgm:cxn modelId="{2DFAEB63-7792-4DDA-99A8-0DD41D425A8C}" type="presParOf" srcId="{CEE559A3-0D94-4959-BEAE-D4FD301F1BCD}" destId="{A2755418-655E-4418-B810-B15AFCAC001E}" srcOrd="11"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CD1C2-BA12-492D-8D04-88D4EB6EAC10}">
      <dsp:nvSpPr>
        <dsp:cNvPr id="0" name=""/>
        <dsp:cNvSpPr/>
      </dsp:nvSpPr>
      <dsp:spPr>
        <a:xfrm>
          <a:off x="65" y="578872"/>
          <a:ext cx="1154410" cy="822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FEMA</a:t>
          </a:r>
        </a:p>
        <a:p>
          <a:pPr lvl="0" algn="ctr" defTabSz="622300">
            <a:lnSpc>
              <a:spcPct val="90000"/>
            </a:lnSpc>
            <a:spcBef>
              <a:spcPct val="0"/>
            </a:spcBef>
            <a:spcAft>
              <a:spcPct val="35000"/>
            </a:spcAft>
          </a:pPr>
          <a:r>
            <a:rPr lang="en-US" sz="1400" kern="1200" dirty="0"/>
            <a:t>$$$</a:t>
          </a:r>
        </a:p>
      </dsp:txBody>
      <dsp:txXfrm>
        <a:off x="24156" y="602963"/>
        <a:ext cx="1106228" cy="774335"/>
      </dsp:txXfrm>
    </dsp:sp>
    <dsp:sp modelId="{B9769500-AD64-4C42-8B0F-6A118EE861B2}">
      <dsp:nvSpPr>
        <dsp:cNvPr id="0" name=""/>
        <dsp:cNvSpPr/>
      </dsp:nvSpPr>
      <dsp:spPr>
        <a:xfrm>
          <a:off x="1269917" y="846984"/>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269917" y="904243"/>
        <a:ext cx="171315" cy="171775"/>
      </dsp:txXfrm>
    </dsp:sp>
    <dsp:sp modelId="{F92B5503-0039-4A9F-BCAF-65947A15FA5B}">
      <dsp:nvSpPr>
        <dsp:cNvPr id="0" name=""/>
        <dsp:cNvSpPr/>
      </dsp:nvSpPr>
      <dsp:spPr>
        <a:xfrm>
          <a:off x="1616240" y="578872"/>
          <a:ext cx="1154410" cy="822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WVDHSEM</a:t>
          </a:r>
        </a:p>
      </dsp:txBody>
      <dsp:txXfrm>
        <a:off x="1640331" y="602963"/>
        <a:ext cx="1106228" cy="774335"/>
      </dsp:txXfrm>
    </dsp:sp>
    <dsp:sp modelId="{96622F61-79C7-43B7-9502-6CDB09C68246}">
      <dsp:nvSpPr>
        <dsp:cNvPr id="0" name=""/>
        <dsp:cNvSpPr/>
      </dsp:nvSpPr>
      <dsp:spPr>
        <a:xfrm>
          <a:off x="2886092" y="846984"/>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886092" y="904243"/>
        <a:ext cx="171315" cy="171775"/>
      </dsp:txXfrm>
    </dsp:sp>
    <dsp:sp modelId="{D45C2433-3794-4590-8380-DE128003AACA}">
      <dsp:nvSpPr>
        <dsp:cNvPr id="0" name=""/>
        <dsp:cNvSpPr/>
      </dsp:nvSpPr>
      <dsp:spPr>
        <a:xfrm>
          <a:off x="3232416" y="578872"/>
          <a:ext cx="1376738" cy="822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WVU</a:t>
          </a:r>
        </a:p>
        <a:p>
          <a:pPr lvl="0" algn="ctr" defTabSz="622300">
            <a:lnSpc>
              <a:spcPct val="90000"/>
            </a:lnSpc>
            <a:spcBef>
              <a:spcPct val="0"/>
            </a:spcBef>
            <a:spcAft>
              <a:spcPct val="35000"/>
            </a:spcAft>
          </a:pPr>
          <a:r>
            <a:rPr lang="en-US" sz="1400" kern="1200" dirty="0"/>
            <a:t>Procurement Services</a:t>
          </a:r>
        </a:p>
      </dsp:txBody>
      <dsp:txXfrm>
        <a:off x="3256507" y="602963"/>
        <a:ext cx="1328556" cy="774335"/>
      </dsp:txXfrm>
    </dsp:sp>
    <dsp:sp modelId="{2379BAF3-0873-4D7F-AD9D-6640B69EE2D6}">
      <dsp:nvSpPr>
        <dsp:cNvPr id="0" name=""/>
        <dsp:cNvSpPr/>
      </dsp:nvSpPr>
      <dsp:spPr>
        <a:xfrm>
          <a:off x="4724596" y="846984"/>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724596" y="904243"/>
        <a:ext cx="171315" cy="171775"/>
      </dsp:txXfrm>
    </dsp:sp>
    <dsp:sp modelId="{F0AE4BF3-B7FD-4D92-B204-B111D287DD61}">
      <dsp:nvSpPr>
        <dsp:cNvPr id="0" name=""/>
        <dsp:cNvSpPr/>
      </dsp:nvSpPr>
      <dsp:spPr>
        <a:xfrm>
          <a:off x="5070919" y="578872"/>
          <a:ext cx="1154410" cy="822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Vendor Contracts</a:t>
          </a:r>
        </a:p>
      </dsp:txBody>
      <dsp:txXfrm>
        <a:off x="5095010" y="602963"/>
        <a:ext cx="1106228" cy="774335"/>
      </dsp:txXfrm>
    </dsp:sp>
    <dsp:sp modelId="{0AA1B54E-BE29-4B37-92D3-BAB4B84FCC56}">
      <dsp:nvSpPr>
        <dsp:cNvPr id="0" name=""/>
        <dsp:cNvSpPr/>
      </dsp:nvSpPr>
      <dsp:spPr>
        <a:xfrm>
          <a:off x="6340771" y="846984"/>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340771" y="904243"/>
        <a:ext cx="171315" cy="171775"/>
      </dsp:txXfrm>
    </dsp:sp>
    <dsp:sp modelId="{BB1E3766-5E42-4C43-9113-4F1B4E280596}">
      <dsp:nvSpPr>
        <dsp:cNvPr id="0" name=""/>
        <dsp:cNvSpPr/>
      </dsp:nvSpPr>
      <dsp:spPr>
        <a:xfrm>
          <a:off x="6687094" y="578872"/>
          <a:ext cx="1154410" cy="822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Counties</a:t>
          </a:r>
        </a:p>
        <a:p>
          <a:pPr lvl="0" algn="ctr" defTabSz="622300">
            <a:lnSpc>
              <a:spcPct val="90000"/>
            </a:lnSpc>
            <a:spcBef>
              <a:spcPct val="0"/>
            </a:spcBef>
            <a:spcAft>
              <a:spcPct val="35000"/>
            </a:spcAft>
          </a:pPr>
          <a:r>
            <a:rPr lang="en-US" sz="1400" kern="1200" dirty="0">
              <a:solidFill>
                <a:schemeClr val="tx1"/>
              </a:solidFill>
            </a:rPr>
            <a:t>Assessor and E-911 Offices</a:t>
          </a:r>
        </a:p>
      </dsp:txBody>
      <dsp:txXfrm>
        <a:off x="6711185" y="602963"/>
        <a:ext cx="1106228" cy="774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309451" y="1996"/>
          <a:ext cx="1853292" cy="185329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DATA INPUTS</a:t>
          </a:r>
        </a:p>
        <a:p>
          <a:pPr lvl="0" algn="ctr" defTabSz="622300">
            <a:lnSpc>
              <a:spcPct val="90000"/>
            </a:lnSpc>
            <a:spcBef>
              <a:spcPct val="0"/>
            </a:spcBef>
            <a:spcAft>
              <a:spcPct val="35000"/>
            </a:spcAft>
          </a:pPr>
          <a:r>
            <a:rPr lang="en-US" sz="1100" b="1" kern="1200" dirty="0"/>
            <a:t/>
          </a:r>
          <a:br>
            <a:rPr lang="en-US" sz="1100" b="1" kern="1200" dirty="0"/>
          </a:br>
          <a:r>
            <a:rPr lang="en-US" sz="1100" b="1" kern="1200" dirty="0"/>
            <a:t>Flood Studies</a:t>
          </a:r>
        </a:p>
        <a:p>
          <a:pPr lvl="0" algn="ctr" defTabSz="622300">
            <a:lnSpc>
              <a:spcPct val="90000"/>
            </a:lnSpc>
            <a:spcBef>
              <a:spcPct val="0"/>
            </a:spcBef>
            <a:spcAft>
              <a:spcPct val="35000"/>
            </a:spcAft>
          </a:pPr>
          <a:r>
            <a:rPr lang="en-US" sz="1100" b="1" kern="1200" dirty="0"/>
            <a:t>Building Stock</a:t>
          </a:r>
        </a:p>
      </dsp:txBody>
      <dsp:txXfrm>
        <a:off x="3580859" y="273404"/>
        <a:ext cx="1310476" cy="1310476"/>
      </dsp:txXfrm>
    </dsp:sp>
    <dsp:sp modelId="{E5B60405-850B-4F71-ABB5-8371E5DF8E08}">
      <dsp:nvSpPr>
        <dsp:cNvPr id="0" name=""/>
        <dsp:cNvSpPr/>
      </dsp:nvSpPr>
      <dsp:spPr>
        <a:xfrm rot="2700000">
          <a:off x="4963873" y="1590285"/>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4985542" y="1663068"/>
        <a:ext cx="345254" cy="375292"/>
      </dsp:txXfrm>
    </dsp:sp>
    <dsp:sp modelId="{1C55C5ED-4E94-4142-ADFB-CFD1E6E0310D}">
      <dsp:nvSpPr>
        <dsp:cNvPr id="0" name=""/>
        <dsp:cNvSpPr/>
      </dsp:nvSpPr>
      <dsp:spPr>
        <a:xfrm>
          <a:off x="5277963" y="1970508"/>
          <a:ext cx="1853292" cy="1853292"/>
        </a:xfrm>
        <a:prstGeom prst="ellipse">
          <a:avLst/>
        </a:prstGeom>
        <a:solidFill>
          <a:schemeClr val="accent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BUILDING ACCURACY IMPROVEMENTS</a:t>
          </a:r>
          <a:r>
            <a:rPr lang="en-US" sz="1100" b="1" kern="1200" dirty="0"/>
            <a:t/>
          </a:r>
          <a:br>
            <a:rPr lang="en-US" sz="1100" b="1" kern="1200" dirty="0"/>
          </a:br>
          <a:endParaRPr lang="en-US" sz="1100" b="1" kern="1200" dirty="0"/>
        </a:p>
        <a:p>
          <a:pPr lvl="0" algn="ctr" defTabSz="622300">
            <a:lnSpc>
              <a:spcPct val="90000"/>
            </a:lnSpc>
            <a:spcBef>
              <a:spcPct val="0"/>
            </a:spcBef>
            <a:spcAft>
              <a:spcPct val="35000"/>
            </a:spcAft>
          </a:pPr>
          <a:r>
            <a:rPr lang="en-US" sz="1100" kern="1200" dirty="0"/>
            <a:t>Building Location</a:t>
          </a:r>
        </a:p>
        <a:p>
          <a:pPr lvl="0" algn="ctr" defTabSz="622300">
            <a:lnSpc>
              <a:spcPct val="90000"/>
            </a:lnSpc>
            <a:spcBef>
              <a:spcPct val="0"/>
            </a:spcBef>
            <a:spcAft>
              <a:spcPct val="35000"/>
            </a:spcAft>
          </a:pPr>
          <a:r>
            <a:rPr lang="en-US" sz="1100" kern="1200" dirty="0"/>
            <a:t>Building Attributes</a:t>
          </a:r>
        </a:p>
      </dsp:txBody>
      <dsp:txXfrm>
        <a:off x="5549371" y="2241916"/>
        <a:ext cx="1310476" cy="1310476"/>
      </dsp:txXfrm>
    </dsp:sp>
    <dsp:sp modelId="{D8C9C4BB-54CC-4167-926B-E358BF2A4D97}">
      <dsp:nvSpPr>
        <dsp:cNvPr id="0" name=""/>
        <dsp:cNvSpPr/>
      </dsp:nvSpPr>
      <dsp:spPr>
        <a:xfrm rot="8100000">
          <a:off x="4983614" y="3558797"/>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5109911" y="3631580"/>
        <a:ext cx="345254" cy="375292"/>
      </dsp:txXfrm>
    </dsp:sp>
    <dsp:sp modelId="{8C86ADF5-645A-404E-8D4A-AD301322C662}">
      <dsp:nvSpPr>
        <dsp:cNvPr id="0" name=""/>
        <dsp:cNvSpPr/>
      </dsp:nvSpPr>
      <dsp:spPr>
        <a:xfrm>
          <a:off x="3309451" y="3939020"/>
          <a:ext cx="1853292" cy="1853292"/>
        </a:xfrm>
        <a:prstGeom prst="ellipse">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OUTPUTS</a:t>
          </a:r>
        </a:p>
        <a:p>
          <a:pPr lvl="0" algn="ctr" defTabSz="622300">
            <a:lnSpc>
              <a:spcPct val="90000"/>
            </a:lnSpc>
            <a:spcBef>
              <a:spcPct val="0"/>
            </a:spcBef>
            <a:spcAft>
              <a:spcPct val="35000"/>
            </a:spcAft>
          </a:pPr>
          <a:endParaRPr lang="en-US" sz="1100" kern="1200" dirty="0"/>
        </a:p>
        <a:p>
          <a:pPr lvl="0" algn="ctr" defTabSz="622300">
            <a:lnSpc>
              <a:spcPct val="90000"/>
            </a:lnSpc>
            <a:spcBef>
              <a:spcPct val="0"/>
            </a:spcBef>
            <a:spcAft>
              <a:spcPct val="35000"/>
            </a:spcAft>
          </a:pPr>
          <a:r>
            <a:rPr lang="en-US" sz="1200" b="1" kern="1200" dirty="0">
              <a:solidFill>
                <a:srgbClr val="FFFF00"/>
              </a:solidFill>
            </a:rPr>
            <a:t>Community-Level</a:t>
          </a:r>
          <a:r>
            <a:rPr lang="en-US" sz="1300" b="1" kern="1200" dirty="0">
              <a:solidFill>
                <a:srgbClr val="FFFF00"/>
              </a:solidFill>
            </a:rPr>
            <a:t> </a:t>
          </a:r>
        </a:p>
        <a:p>
          <a:pPr lvl="0" algn="ctr" defTabSz="622300">
            <a:lnSpc>
              <a:spcPct val="90000"/>
            </a:lnSpc>
            <a:spcBef>
              <a:spcPct val="0"/>
            </a:spcBef>
            <a:spcAft>
              <a:spcPct val="35000"/>
            </a:spcAft>
          </a:pPr>
          <a:r>
            <a:rPr lang="en-US" sz="1100" b="0" kern="1200" dirty="0">
              <a:solidFill>
                <a:srgbClr val="FFFF00"/>
              </a:solidFill>
            </a:rPr>
            <a:t>Building-Level</a:t>
          </a:r>
        </a:p>
        <a:p>
          <a:pPr lvl="0" algn="ctr" defTabSz="622300">
            <a:lnSpc>
              <a:spcPct val="90000"/>
            </a:lnSpc>
            <a:spcBef>
              <a:spcPct val="0"/>
            </a:spcBef>
            <a:spcAft>
              <a:spcPct val="35000"/>
            </a:spcAft>
          </a:pPr>
          <a:r>
            <a:rPr lang="en-US" sz="1100" kern="1200" dirty="0"/>
            <a:t>Visualizations</a:t>
          </a:r>
        </a:p>
      </dsp:txBody>
      <dsp:txXfrm>
        <a:off x="3580859" y="4210428"/>
        <a:ext cx="1310476" cy="1310476"/>
      </dsp:txXfrm>
    </dsp:sp>
    <dsp:sp modelId="{F1CC15DA-5D7C-4C5A-B73E-6788D5DBB780}">
      <dsp:nvSpPr>
        <dsp:cNvPr id="0" name=""/>
        <dsp:cNvSpPr/>
      </dsp:nvSpPr>
      <dsp:spPr>
        <a:xfrm rot="13500000">
          <a:off x="3015102" y="3578538"/>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141399" y="3755949"/>
        <a:ext cx="345254" cy="375292"/>
      </dsp:txXfrm>
    </dsp:sp>
    <dsp:sp modelId="{C34C508D-41D8-4EAE-8D6A-1507C301F0BE}">
      <dsp:nvSpPr>
        <dsp:cNvPr id="0" name=""/>
        <dsp:cNvSpPr/>
      </dsp:nvSpPr>
      <dsp:spPr>
        <a:xfrm>
          <a:off x="1340939" y="1970508"/>
          <a:ext cx="1853292" cy="1853292"/>
        </a:xfrm>
        <a:prstGeom prst="ellipse">
          <a:avLst/>
        </a:prstGeom>
        <a:solidFill>
          <a:schemeClr val="accent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FIELD ACCURACY CHECKS</a:t>
          </a:r>
        </a:p>
        <a:p>
          <a:pPr lvl="0" algn="ctr" defTabSz="622300">
            <a:lnSpc>
              <a:spcPct val="90000"/>
            </a:lnSpc>
            <a:spcBef>
              <a:spcPct val="0"/>
            </a:spcBef>
            <a:spcAft>
              <a:spcPct val="35000"/>
            </a:spcAft>
          </a:pPr>
          <a:endParaRPr lang="en-US" sz="1100" kern="1200" dirty="0"/>
        </a:p>
        <a:p>
          <a:pPr lvl="0" algn="ctr" defTabSz="622300">
            <a:lnSpc>
              <a:spcPct val="90000"/>
            </a:lnSpc>
            <a:spcBef>
              <a:spcPct val="0"/>
            </a:spcBef>
            <a:spcAft>
              <a:spcPct val="35000"/>
            </a:spcAft>
          </a:pPr>
          <a:r>
            <a:rPr lang="en-US" sz="1100" kern="1200" dirty="0"/>
            <a:t>Floodplain Managers</a:t>
          </a:r>
        </a:p>
        <a:p>
          <a:pPr lvl="0" algn="ctr" defTabSz="622300">
            <a:lnSpc>
              <a:spcPct val="90000"/>
            </a:lnSpc>
            <a:spcBef>
              <a:spcPct val="0"/>
            </a:spcBef>
            <a:spcAft>
              <a:spcPct val="35000"/>
            </a:spcAft>
          </a:pPr>
          <a:r>
            <a:rPr lang="en-US" sz="1100" kern="1200" dirty="0"/>
            <a:t>Local Govt. Officials</a:t>
          </a:r>
        </a:p>
        <a:p>
          <a:pPr lvl="0" algn="ctr" defTabSz="622300">
            <a:lnSpc>
              <a:spcPct val="90000"/>
            </a:lnSpc>
            <a:spcBef>
              <a:spcPct val="0"/>
            </a:spcBef>
            <a:spcAft>
              <a:spcPct val="35000"/>
            </a:spcAft>
          </a:pPr>
          <a:endParaRPr lang="en-US" sz="1100" kern="1200" dirty="0"/>
        </a:p>
      </dsp:txBody>
      <dsp:txXfrm>
        <a:off x="1612347" y="2241916"/>
        <a:ext cx="1310476" cy="1310476"/>
      </dsp:txXfrm>
    </dsp:sp>
    <dsp:sp modelId="{0ECB04CF-B769-4D2D-9C4D-491927806A79}">
      <dsp:nvSpPr>
        <dsp:cNvPr id="0" name=""/>
        <dsp:cNvSpPr/>
      </dsp:nvSpPr>
      <dsp:spPr>
        <a:xfrm rot="18900000">
          <a:off x="2995361" y="1610026"/>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3017030" y="1787437"/>
        <a:ext cx="345254" cy="375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38229" y="0"/>
          <a:ext cx="879295" cy="121548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63983" y="25754"/>
        <a:ext cx="827787" cy="1163973"/>
      </dsp:txXfrm>
    </dsp:sp>
    <dsp:sp modelId="{F2BD0086-82E1-433D-8126-0B37D06E2B39}">
      <dsp:nvSpPr>
        <dsp:cNvPr id="0" name=""/>
        <dsp:cNvSpPr/>
      </dsp:nvSpPr>
      <dsp:spPr>
        <a:xfrm rot="1728214">
          <a:off x="1003442" y="854885"/>
          <a:ext cx="244446" cy="2180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1007489" y="882738"/>
        <a:ext cx="179027" cy="130839"/>
      </dsp:txXfrm>
    </dsp:sp>
    <dsp:sp modelId="{557C9FDE-491D-466A-A5F4-CC018A2E5E54}">
      <dsp:nvSpPr>
        <dsp:cNvPr id="0" name=""/>
        <dsp:cNvSpPr/>
      </dsp:nvSpPr>
      <dsp:spPr>
        <a:xfrm>
          <a:off x="1321680" y="705687"/>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Flood Hazard Zones</a:t>
          </a:r>
          <a:br>
            <a:rPr lang="en-US" sz="1100" kern="1200" dirty="0"/>
          </a:br>
          <a:r>
            <a:rPr lang="en-US" sz="1100" kern="1200" dirty="0"/>
            <a:t> (AE  or A)</a:t>
          </a:r>
        </a:p>
      </dsp:txBody>
      <dsp:txXfrm>
        <a:off x="1347434" y="731441"/>
        <a:ext cx="827787" cy="1163973"/>
      </dsp:txXfrm>
    </dsp:sp>
    <dsp:sp modelId="{EF87B22C-FF6F-4C49-B439-630636EB1A22}">
      <dsp:nvSpPr>
        <dsp:cNvPr id="0" name=""/>
        <dsp:cNvSpPr/>
      </dsp:nvSpPr>
      <dsp:spPr>
        <a:xfrm rot="98126">
          <a:off x="2283267" y="1221790"/>
          <a:ext cx="174605" cy="218065"/>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83278" y="1264656"/>
        <a:ext cx="122224" cy="130839"/>
      </dsp:txXfrm>
    </dsp:sp>
    <dsp:sp modelId="{1831B8B3-CD2C-480C-9F5F-9E6365DBE4FC}">
      <dsp:nvSpPr>
        <dsp:cNvPr id="0" name=""/>
        <dsp:cNvSpPr/>
      </dsp:nvSpPr>
      <dsp:spPr>
        <a:xfrm>
          <a:off x="2530286" y="740194"/>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Non-Regulatory</a:t>
          </a:r>
          <a:br>
            <a:rPr lang="en-US" sz="1100" kern="1200" dirty="0"/>
          </a:br>
          <a:endParaRPr lang="en-US" sz="1100" kern="1200" dirty="0"/>
        </a:p>
        <a:p>
          <a:pPr lvl="0" algn="ctr" defTabSz="488950">
            <a:lnSpc>
              <a:spcPct val="90000"/>
            </a:lnSpc>
            <a:spcBef>
              <a:spcPct val="0"/>
            </a:spcBef>
            <a:spcAft>
              <a:spcPct val="35000"/>
            </a:spcAft>
          </a:pPr>
          <a:r>
            <a:rPr lang="en-US" sz="1100" kern="1200" dirty="0"/>
            <a:t>Updated AE</a:t>
          </a:r>
        </a:p>
      </dsp:txBody>
      <dsp:txXfrm>
        <a:off x="2556040" y="765948"/>
        <a:ext cx="827787" cy="1163973"/>
      </dsp:txXfrm>
    </dsp:sp>
    <dsp:sp modelId="{AC2F6264-B81C-4824-959A-308FB4267A5D}">
      <dsp:nvSpPr>
        <dsp:cNvPr id="0" name=""/>
        <dsp:cNvSpPr/>
      </dsp:nvSpPr>
      <dsp:spPr>
        <a:xfrm rot="112082">
          <a:off x="3513835" y="1260250"/>
          <a:ext cx="221262" cy="218065"/>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13852" y="1302797"/>
        <a:ext cx="155843" cy="130839"/>
      </dsp:txXfrm>
    </dsp:sp>
    <dsp:sp modelId="{55DF2ED9-1C49-45BF-99B7-996C168D654D}">
      <dsp:nvSpPr>
        <dsp:cNvPr id="0" name=""/>
        <dsp:cNvSpPr/>
      </dsp:nvSpPr>
      <dsp:spPr>
        <a:xfrm>
          <a:off x="3826835" y="782481"/>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Non-Regulatory</a:t>
          </a:r>
          <a:br>
            <a:rPr lang="en-US" sz="1100" kern="1200" dirty="0"/>
          </a:br>
          <a:endParaRPr lang="en-US" sz="1100" kern="1200" dirty="0"/>
        </a:p>
        <a:p>
          <a:pPr lvl="0" algn="ctr" defTabSz="488950">
            <a:lnSpc>
              <a:spcPct val="90000"/>
            </a:lnSpc>
            <a:spcBef>
              <a:spcPct val="0"/>
            </a:spcBef>
            <a:spcAft>
              <a:spcPct val="35000"/>
            </a:spcAft>
          </a:pPr>
          <a:r>
            <a:rPr lang="en-US" sz="1100" kern="1200" dirty="0"/>
            <a:t>Advisory A</a:t>
          </a:r>
        </a:p>
      </dsp:txBody>
      <dsp:txXfrm>
        <a:off x="3852589" y="808235"/>
        <a:ext cx="827787" cy="1163973"/>
      </dsp:txXfrm>
    </dsp:sp>
    <dsp:sp modelId="{7AFC731A-0975-4D0E-952A-E40127AE31FD}">
      <dsp:nvSpPr>
        <dsp:cNvPr id="0" name=""/>
        <dsp:cNvSpPr/>
      </dsp:nvSpPr>
      <dsp:spPr>
        <a:xfrm rot="913229">
          <a:off x="4886575" y="1505997"/>
          <a:ext cx="412339" cy="218065"/>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887722" y="1541023"/>
        <a:ext cx="346920" cy="130839"/>
      </dsp:txXfrm>
    </dsp:sp>
    <dsp:sp modelId="{3482CC7E-E8E8-4155-8817-956DAAC72549}">
      <dsp:nvSpPr>
        <dsp:cNvPr id="0" name=""/>
        <dsp:cNvSpPr/>
      </dsp:nvSpPr>
      <dsp:spPr>
        <a:xfrm>
          <a:off x="5456839" y="1221999"/>
          <a:ext cx="850111"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5481738" y="1246898"/>
        <a:ext cx="800313" cy="1165683"/>
      </dsp:txXfrm>
    </dsp:sp>
    <dsp:sp modelId="{116976CF-3B69-4377-A2DC-A48623A8FAC2}">
      <dsp:nvSpPr>
        <dsp:cNvPr id="0" name=""/>
        <dsp:cNvSpPr/>
      </dsp:nvSpPr>
      <dsp:spPr>
        <a:xfrm rot="1682161">
          <a:off x="6391534" y="2055064"/>
          <a:ext cx="236484" cy="218065"/>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395372" y="2083303"/>
        <a:ext cx="171065" cy="130839"/>
      </dsp:txXfrm>
    </dsp:sp>
    <dsp:sp modelId="{B139B83D-2FA5-4763-BF61-2C498DDEB941}">
      <dsp:nvSpPr>
        <dsp:cNvPr id="0" name=""/>
        <dsp:cNvSpPr/>
      </dsp:nvSpPr>
      <dsp:spPr>
        <a:xfrm>
          <a:off x="6700786" y="1892192"/>
          <a:ext cx="879295"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
          </a:r>
          <a:br>
            <a:rPr lang="en-US" sz="1100" kern="1200" dirty="0">
              <a:solidFill>
                <a:schemeClr val="tx1"/>
              </a:solidFill>
            </a:rPr>
          </a:b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726540" y="1917946"/>
        <a:ext cx="827787" cy="1163973"/>
      </dsp:txXfrm>
    </dsp:sp>
    <dsp:sp modelId="{A2755418-655E-4418-B810-B15AFCAC001E}">
      <dsp:nvSpPr>
        <dsp:cNvPr id="0" name=""/>
        <dsp:cNvSpPr/>
      </dsp:nvSpPr>
      <dsp:spPr>
        <a:xfrm rot="4406425">
          <a:off x="7271703" y="3205084"/>
          <a:ext cx="221648" cy="21806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7295090" y="3217344"/>
        <a:ext cx="156229" cy="130839"/>
      </dsp:txXfrm>
    </dsp:sp>
    <dsp:sp modelId="{373EF5AF-72B5-4A29-A866-0DAEF1C3ADBA}">
      <dsp:nvSpPr>
        <dsp:cNvPr id="0" name=""/>
        <dsp:cNvSpPr/>
      </dsp:nvSpPr>
      <dsp:spPr>
        <a:xfrm>
          <a:off x="7170304" y="3508533"/>
          <a:ext cx="879295" cy="1140863"/>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196058" y="3534287"/>
        <a:ext cx="827787" cy="10893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5D5CA-48CB-49B4-96B8-D9F8E4B412D6}" type="datetimeFigureOut">
              <a:rPr lang="en-US" smtClean="0"/>
              <a:t>7/8/2019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8E02A-DC5B-42DD-897E-06D8301A16EE}" type="slidenum">
              <a:rPr lang="en-US" smtClean="0"/>
              <a:t>‹#›</a:t>
            </a:fld>
            <a:endParaRPr lang="en-US"/>
          </a:p>
        </p:txBody>
      </p:sp>
    </p:spTree>
    <p:extLst>
      <p:ext uri="{BB962C8B-B14F-4D97-AF65-F5344CB8AC3E}">
        <p14:creationId xmlns:p14="http://schemas.microsoft.com/office/powerpoint/2010/main" val="114930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WV Map</a:t>
            </a:r>
            <a:r>
              <a:rPr lang="en-US" baseline="0" dirty="0"/>
              <a:t> indicating population density</a:t>
            </a:r>
            <a:endParaRPr lang="en-US" dirty="0"/>
          </a:p>
        </p:txBody>
      </p:sp>
      <p:sp>
        <p:nvSpPr>
          <p:cNvPr id="4" name="Slide Number Placeholder 3"/>
          <p:cNvSpPr>
            <a:spLocks noGrp="1"/>
          </p:cNvSpPr>
          <p:nvPr>
            <p:ph type="sldNum" sz="quarter" idx="10"/>
          </p:nvPr>
        </p:nvSpPr>
        <p:spPr/>
        <p:txBody>
          <a:bodyPr/>
          <a:lstStyle/>
          <a:p>
            <a:fld id="{F2316585-DE01-4697-BD3C-6AEC843A3930}" type="slidenum">
              <a:rPr lang="en-US" smtClean="0"/>
              <a:t>2</a:t>
            </a:fld>
            <a:endParaRPr lang="en-US"/>
          </a:p>
        </p:txBody>
      </p:sp>
    </p:spTree>
    <p:extLst>
      <p:ext uri="{BB962C8B-B14F-4D97-AF65-F5344CB8AC3E}">
        <p14:creationId xmlns:p14="http://schemas.microsoft.com/office/powerpoint/2010/main" val="2790220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23</a:t>
            </a:fld>
            <a:endParaRPr lang="en-US"/>
          </a:p>
        </p:txBody>
      </p:sp>
    </p:spTree>
    <p:extLst>
      <p:ext uri="{BB962C8B-B14F-4D97-AF65-F5344CB8AC3E}">
        <p14:creationId xmlns:p14="http://schemas.microsoft.com/office/powerpoint/2010/main" val="3431605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72597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2547122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26</a:t>
            </a:fld>
            <a:endParaRPr lang="en-US"/>
          </a:p>
        </p:txBody>
      </p:sp>
    </p:spTree>
    <p:extLst>
      <p:ext uri="{BB962C8B-B14F-4D97-AF65-F5344CB8AC3E}">
        <p14:creationId xmlns:p14="http://schemas.microsoft.com/office/powerpoint/2010/main" val="992549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3261044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873483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312499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32</a:t>
            </a:fld>
            <a:endParaRPr lang="en-US"/>
          </a:p>
        </p:txBody>
      </p:sp>
    </p:spTree>
    <p:extLst>
      <p:ext uri="{BB962C8B-B14F-4D97-AF65-F5344CB8AC3E}">
        <p14:creationId xmlns:p14="http://schemas.microsoft.com/office/powerpoint/2010/main" val="343234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45782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34</a:t>
            </a:fld>
            <a:endParaRPr lang="en-US"/>
          </a:p>
        </p:txBody>
      </p:sp>
    </p:spTree>
    <p:extLst>
      <p:ext uri="{BB962C8B-B14F-4D97-AF65-F5344CB8AC3E}">
        <p14:creationId xmlns:p14="http://schemas.microsoft.com/office/powerpoint/2010/main" val="337445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7</a:t>
            </a:fld>
            <a:endParaRPr lang="en-US"/>
          </a:p>
        </p:txBody>
      </p:sp>
    </p:spTree>
    <p:extLst>
      <p:ext uri="{BB962C8B-B14F-4D97-AF65-F5344CB8AC3E}">
        <p14:creationId xmlns:p14="http://schemas.microsoft.com/office/powerpoint/2010/main" val="608341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p:txBody>
          <a:bodyPr/>
          <a:lstStyle>
            <a:lvl1pPr algn="ctr" eaLnBrk="0" hangingPunct="0">
              <a:defRPr sz="2400">
                <a:solidFill>
                  <a:srgbClr val="FF0000"/>
                </a:solidFill>
                <a:latin typeface="Arial" pitchFamily="34" charset="0"/>
              </a:defRPr>
            </a:lvl1pPr>
            <a:lvl2pPr marL="771450" indent="-296711" algn="ctr" eaLnBrk="0" hangingPunct="0">
              <a:defRPr sz="2400">
                <a:solidFill>
                  <a:srgbClr val="FF0000"/>
                </a:solidFill>
                <a:latin typeface="Arial" pitchFamily="34" charset="0"/>
              </a:defRPr>
            </a:lvl2pPr>
            <a:lvl3pPr marL="1186847" indent="-237369" algn="ctr" eaLnBrk="0" hangingPunct="0">
              <a:defRPr sz="2400">
                <a:solidFill>
                  <a:srgbClr val="FF0000"/>
                </a:solidFill>
                <a:latin typeface="Arial" pitchFamily="34" charset="0"/>
              </a:defRPr>
            </a:lvl3pPr>
            <a:lvl4pPr marL="1661585" indent="-237369" algn="ctr" eaLnBrk="0" hangingPunct="0">
              <a:defRPr sz="2400">
                <a:solidFill>
                  <a:srgbClr val="FF0000"/>
                </a:solidFill>
                <a:latin typeface="Arial" pitchFamily="34" charset="0"/>
              </a:defRPr>
            </a:lvl4pPr>
            <a:lvl5pPr marL="2136324" indent="-237369" algn="ctr" eaLnBrk="0" hangingPunct="0">
              <a:defRPr sz="2400">
                <a:solidFill>
                  <a:srgbClr val="FF0000"/>
                </a:solidFill>
                <a:latin typeface="Arial" pitchFamily="34" charset="0"/>
              </a:defRPr>
            </a:lvl5pPr>
            <a:lvl6pPr marL="2611062" indent="-237369" algn="ctr" eaLnBrk="0" fontAlgn="base" hangingPunct="0">
              <a:spcBef>
                <a:spcPct val="0"/>
              </a:spcBef>
              <a:spcAft>
                <a:spcPct val="0"/>
              </a:spcAft>
              <a:defRPr sz="2400">
                <a:solidFill>
                  <a:srgbClr val="FF0000"/>
                </a:solidFill>
                <a:latin typeface="Arial" pitchFamily="34" charset="0"/>
              </a:defRPr>
            </a:lvl6pPr>
            <a:lvl7pPr marL="3085801" indent="-237369" algn="ctr" eaLnBrk="0" fontAlgn="base" hangingPunct="0">
              <a:spcBef>
                <a:spcPct val="0"/>
              </a:spcBef>
              <a:spcAft>
                <a:spcPct val="0"/>
              </a:spcAft>
              <a:defRPr sz="2400">
                <a:solidFill>
                  <a:srgbClr val="FF0000"/>
                </a:solidFill>
                <a:latin typeface="Arial" pitchFamily="34" charset="0"/>
              </a:defRPr>
            </a:lvl7pPr>
            <a:lvl8pPr marL="3560540" indent="-237369" algn="ctr" eaLnBrk="0" fontAlgn="base" hangingPunct="0">
              <a:spcBef>
                <a:spcPct val="0"/>
              </a:spcBef>
              <a:spcAft>
                <a:spcPct val="0"/>
              </a:spcAft>
              <a:defRPr sz="2400">
                <a:solidFill>
                  <a:srgbClr val="FF0000"/>
                </a:solidFill>
                <a:latin typeface="Arial" pitchFamily="34" charset="0"/>
              </a:defRPr>
            </a:lvl8pPr>
            <a:lvl9pPr marL="4035279" indent="-237369" algn="ctr"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310 Elevation Certificates</a:t>
            </a:r>
          </a:p>
        </p:txBody>
      </p:sp>
      <p:sp>
        <p:nvSpPr>
          <p:cNvPr id="27651" name="Rectangle 3"/>
          <p:cNvSpPr>
            <a:spLocks noGrp="1" noChangeArrowheads="1"/>
          </p:cNvSpPr>
          <p:nvPr>
            <p:ph type="dt" sz="quarter" idx="1"/>
          </p:nvPr>
        </p:nvSpPr>
        <p:spPr/>
        <p:txBody>
          <a:bodyPr/>
          <a:lstStyle>
            <a:lvl1pPr algn="ctr" eaLnBrk="0" hangingPunct="0">
              <a:defRPr sz="2400">
                <a:solidFill>
                  <a:srgbClr val="FF0000"/>
                </a:solidFill>
                <a:latin typeface="Arial" pitchFamily="34" charset="0"/>
              </a:defRPr>
            </a:lvl1pPr>
            <a:lvl2pPr marL="771450" indent="-296711" algn="ctr" eaLnBrk="0" hangingPunct="0">
              <a:defRPr sz="2400">
                <a:solidFill>
                  <a:srgbClr val="FF0000"/>
                </a:solidFill>
                <a:latin typeface="Arial" pitchFamily="34" charset="0"/>
              </a:defRPr>
            </a:lvl2pPr>
            <a:lvl3pPr marL="1186847" indent="-237369" algn="ctr" eaLnBrk="0" hangingPunct="0">
              <a:defRPr sz="2400">
                <a:solidFill>
                  <a:srgbClr val="FF0000"/>
                </a:solidFill>
                <a:latin typeface="Arial" pitchFamily="34" charset="0"/>
              </a:defRPr>
            </a:lvl3pPr>
            <a:lvl4pPr marL="1661585" indent="-237369" algn="ctr" eaLnBrk="0" hangingPunct="0">
              <a:defRPr sz="2400">
                <a:solidFill>
                  <a:srgbClr val="FF0000"/>
                </a:solidFill>
                <a:latin typeface="Arial" pitchFamily="34" charset="0"/>
              </a:defRPr>
            </a:lvl4pPr>
            <a:lvl5pPr marL="2136324" indent="-237369" algn="ctr" eaLnBrk="0" hangingPunct="0">
              <a:defRPr sz="2400">
                <a:solidFill>
                  <a:srgbClr val="FF0000"/>
                </a:solidFill>
                <a:latin typeface="Arial" pitchFamily="34" charset="0"/>
              </a:defRPr>
            </a:lvl5pPr>
            <a:lvl6pPr marL="2611062" indent="-237369" algn="ctr" eaLnBrk="0" fontAlgn="base" hangingPunct="0">
              <a:spcBef>
                <a:spcPct val="0"/>
              </a:spcBef>
              <a:spcAft>
                <a:spcPct val="0"/>
              </a:spcAft>
              <a:defRPr sz="2400">
                <a:solidFill>
                  <a:srgbClr val="FF0000"/>
                </a:solidFill>
                <a:latin typeface="Arial" pitchFamily="34" charset="0"/>
              </a:defRPr>
            </a:lvl6pPr>
            <a:lvl7pPr marL="3085801" indent="-237369" algn="ctr" eaLnBrk="0" fontAlgn="base" hangingPunct="0">
              <a:spcBef>
                <a:spcPct val="0"/>
              </a:spcBef>
              <a:spcAft>
                <a:spcPct val="0"/>
              </a:spcAft>
              <a:defRPr sz="2400">
                <a:solidFill>
                  <a:srgbClr val="FF0000"/>
                </a:solidFill>
                <a:latin typeface="Arial" pitchFamily="34" charset="0"/>
              </a:defRPr>
            </a:lvl7pPr>
            <a:lvl8pPr marL="3560540" indent="-237369" algn="ctr" eaLnBrk="0" fontAlgn="base" hangingPunct="0">
              <a:spcBef>
                <a:spcPct val="0"/>
              </a:spcBef>
              <a:spcAft>
                <a:spcPct val="0"/>
              </a:spcAft>
              <a:defRPr sz="2400">
                <a:solidFill>
                  <a:srgbClr val="FF0000"/>
                </a:solidFill>
                <a:latin typeface="Arial" pitchFamily="34" charset="0"/>
              </a:defRPr>
            </a:lvl8pPr>
            <a:lvl9pPr marL="4035279" indent="-237369" algn="ctr" eaLnBrk="0" fontAlgn="base" hangingPunct="0">
              <a:spcBef>
                <a:spcPct val="0"/>
              </a:spcBef>
              <a:spcAft>
                <a:spcPct val="0"/>
              </a:spcAft>
              <a:defRPr sz="2400">
                <a:solidFill>
                  <a:srgbClr val="FF0000"/>
                </a:solidFill>
                <a:latin typeface="Arial" pitchFamily="34" charset="0"/>
              </a:defRPr>
            </a:lvl9pPr>
          </a:lstStyle>
          <a:p>
            <a:pPr algn="r">
              <a:defRPr/>
            </a:pPr>
            <a:r>
              <a:rPr lang="en-US" sz="1200" dirty="0">
                <a:solidFill>
                  <a:schemeClr val="tx1"/>
                </a:solidFill>
                <a:latin typeface="Times New Roman" pitchFamily="18" charset="0"/>
              </a:rPr>
              <a:t>E278</a:t>
            </a:r>
          </a:p>
        </p:txBody>
      </p:sp>
      <p:sp>
        <p:nvSpPr>
          <p:cNvPr id="2765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70007" indent="-296033" eaLnBrk="0" hangingPunct="0">
              <a:spcBef>
                <a:spcPct val="30000"/>
              </a:spcBef>
              <a:defRPr sz="1200">
                <a:solidFill>
                  <a:schemeClr val="tx1"/>
                </a:solidFill>
                <a:latin typeface="Calibri" panose="020F0502020204030204" pitchFamily="34" charset="0"/>
              </a:defRPr>
            </a:lvl2pPr>
            <a:lvl3pPr marL="1185747" indent="-236179" eaLnBrk="0" hangingPunct="0">
              <a:spcBef>
                <a:spcPct val="30000"/>
              </a:spcBef>
              <a:defRPr sz="1200">
                <a:solidFill>
                  <a:schemeClr val="tx1"/>
                </a:solidFill>
                <a:latin typeface="Calibri" panose="020F0502020204030204" pitchFamily="34" charset="0"/>
              </a:defRPr>
            </a:lvl3pPr>
            <a:lvl4pPr marL="1661340" indent="-236179" eaLnBrk="0" hangingPunct="0">
              <a:spcBef>
                <a:spcPct val="30000"/>
              </a:spcBef>
              <a:defRPr sz="1200">
                <a:solidFill>
                  <a:schemeClr val="tx1"/>
                </a:solidFill>
                <a:latin typeface="Calibri" panose="020F0502020204030204" pitchFamily="34" charset="0"/>
              </a:defRPr>
            </a:lvl4pPr>
            <a:lvl5pPr marL="2135315" indent="-236179" eaLnBrk="0" hangingPunct="0">
              <a:spcBef>
                <a:spcPct val="30000"/>
              </a:spcBef>
              <a:defRPr sz="1200">
                <a:solidFill>
                  <a:schemeClr val="tx1"/>
                </a:solidFill>
                <a:latin typeface="Calibri" panose="020F0502020204030204" pitchFamily="34" charset="0"/>
              </a:defRPr>
            </a:lvl5pPr>
            <a:lvl6pPr marL="2601201" indent="-236179" eaLnBrk="0" fontAlgn="base" hangingPunct="0">
              <a:spcBef>
                <a:spcPct val="30000"/>
              </a:spcBef>
              <a:spcAft>
                <a:spcPct val="0"/>
              </a:spcAft>
              <a:defRPr sz="1200">
                <a:solidFill>
                  <a:schemeClr val="tx1"/>
                </a:solidFill>
                <a:latin typeface="Calibri" panose="020F0502020204030204" pitchFamily="34" charset="0"/>
              </a:defRPr>
            </a:lvl6pPr>
            <a:lvl7pPr marL="3067088" indent="-236179" eaLnBrk="0" fontAlgn="base" hangingPunct="0">
              <a:spcBef>
                <a:spcPct val="30000"/>
              </a:spcBef>
              <a:spcAft>
                <a:spcPct val="0"/>
              </a:spcAft>
              <a:defRPr sz="1200">
                <a:solidFill>
                  <a:schemeClr val="tx1"/>
                </a:solidFill>
                <a:latin typeface="Calibri" panose="020F0502020204030204" pitchFamily="34" charset="0"/>
              </a:defRPr>
            </a:lvl7pPr>
            <a:lvl8pPr marL="3532975" indent="-236179" eaLnBrk="0" fontAlgn="base" hangingPunct="0">
              <a:spcBef>
                <a:spcPct val="30000"/>
              </a:spcBef>
              <a:spcAft>
                <a:spcPct val="0"/>
              </a:spcAft>
              <a:defRPr sz="1200">
                <a:solidFill>
                  <a:schemeClr val="tx1"/>
                </a:solidFill>
                <a:latin typeface="Calibri" panose="020F0502020204030204" pitchFamily="34" charset="0"/>
              </a:defRPr>
            </a:lvl8pPr>
            <a:lvl9pPr marL="3998862" indent="-23617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BF900A-C830-47B2-93D0-50D40C783343}" type="slidenum">
              <a:rPr lang="en-US" altLang="en-US">
                <a:latin typeface="Times New Roman" panose="02020603050405020304" pitchFamily="18" charset="0"/>
              </a:rPr>
              <a:pPr>
                <a:spcBef>
                  <a:spcPct val="0"/>
                </a:spcBef>
              </a:pPr>
              <a:t>47</a:t>
            </a:fld>
            <a:endParaRPr lang="en-US" altLang="en-US">
              <a:latin typeface="Times New Roman" panose="02020603050405020304" pitchFamily="18" charset="0"/>
            </a:endParaRPr>
          </a:p>
        </p:txBody>
      </p:sp>
      <p:sp>
        <p:nvSpPr>
          <p:cNvPr id="4710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1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
        <p:nvSpPr>
          <p:cNvPr id="2" name="Footer Placeholder 1"/>
          <p:cNvSpPr>
            <a:spLocks noGrp="1"/>
          </p:cNvSpPr>
          <p:nvPr>
            <p:ph type="ftr" sz="quarter" idx="4"/>
          </p:nvPr>
        </p:nvSpPr>
        <p:spPr/>
        <p:txBody>
          <a:bodyPr/>
          <a:lstStyle/>
          <a:p>
            <a:pPr>
              <a:defRPr/>
            </a:pPr>
            <a:r>
              <a:rPr lang="en-US"/>
              <a:t>July 2013</a:t>
            </a:r>
          </a:p>
        </p:txBody>
      </p:sp>
    </p:spTree>
    <p:extLst>
      <p:ext uri="{BB962C8B-B14F-4D97-AF65-F5344CB8AC3E}">
        <p14:creationId xmlns:p14="http://schemas.microsoft.com/office/powerpoint/2010/main" val="1308287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52</a:t>
            </a:fld>
            <a:endParaRPr lang="en-US"/>
          </a:p>
        </p:txBody>
      </p:sp>
    </p:spTree>
    <p:extLst>
      <p:ext uri="{BB962C8B-B14F-4D97-AF65-F5344CB8AC3E}">
        <p14:creationId xmlns:p14="http://schemas.microsoft.com/office/powerpoint/2010/main" val="3596132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54</a:t>
            </a:fld>
            <a:endParaRPr lang="en-US"/>
          </a:p>
        </p:txBody>
      </p:sp>
    </p:spTree>
    <p:extLst>
      <p:ext uri="{BB962C8B-B14F-4D97-AF65-F5344CB8AC3E}">
        <p14:creationId xmlns:p14="http://schemas.microsoft.com/office/powerpoint/2010/main" val="1762018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2735028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60</a:t>
            </a:fld>
            <a:endParaRPr lang="en-US"/>
          </a:p>
        </p:txBody>
      </p:sp>
    </p:spTree>
    <p:extLst>
      <p:ext uri="{BB962C8B-B14F-4D97-AF65-F5344CB8AC3E}">
        <p14:creationId xmlns:p14="http://schemas.microsoft.com/office/powerpoint/2010/main" val="2211589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61</a:t>
            </a:fld>
            <a:endParaRPr lang="en-US"/>
          </a:p>
        </p:txBody>
      </p:sp>
    </p:spTree>
    <p:extLst>
      <p:ext uri="{BB962C8B-B14F-4D97-AF65-F5344CB8AC3E}">
        <p14:creationId xmlns:p14="http://schemas.microsoft.com/office/powerpoint/2010/main" val="274517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62</a:t>
            </a:fld>
            <a:endParaRPr lang="en-US"/>
          </a:p>
        </p:txBody>
      </p:sp>
    </p:spTree>
    <p:extLst>
      <p:ext uri="{BB962C8B-B14F-4D97-AF65-F5344CB8AC3E}">
        <p14:creationId xmlns:p14="http://schemas.microsoft.com/office/powerpoint/2010/main" val="3833235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64</a:t>
            </a:fld>
            <a:endParaRPr lang="en-US"/>
          </a:p>
        </p:txBody>
      </p:sp>
    </p:spTree>
    <p:extLst>
      <p:ext uri="{BB962C8B-B14F-4D97-AF65-F5344CB8AC3E}">
        <p14:creationId xmlns:p14="http://schemas.microsoft.com/office/powerpoint/2010/main" val="3744009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65</a:t>
            </a:fld>
            <a:endParaRPr lang="en-US"/>
          </a:p>
        </p:txBody>
      </p:sp>
    </p:spTree>
    <p:extLst>
      <p:ext uri="{BB962C8B-B14F-4D97-AF65-F5344CB8AC3E}">
        <p14:creationId xmlns:p14="http://schemas.microsoft.com/office/powerpoint/2010/main" val="73220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66</a:t>
            </a:fld>
            <a:endParaRPr lang="en-US"/>
          </a:p>
        </p:txBody>
      </p:sp>
    </p:spTree>
    <p:extLst>
      <p:ext uri="{BB962C8B-B14F-4D97-AF65-F5344CB8AC3E}">
        <p14:creationId xmlns:p14="http://schemas.microsoft.com/office/powerpoint/2010/main" val="272465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71">
              <a:defRPr>
                <a:solidFill>
                  <a:schemeClr val="tx1"/>
                </a:solidFill>
                <a:latin typeface="Arial" panose="020B0604020202020204" pitchFamily="34" charset="0"/>
              </a:defRPr>
            </a:lvl1pPr>
            <a:lvl2pPr marL="771450" indent="-296711" defTabSz="956071">
              <a:defRPr>
                <a:solidFill>
                  <a:schemeClr val="tx1"/>
                </a:solidFill>
                <a:latin typeface="Arial" panose="020B0604020202020204" pitchFamily="34" charset="0"/>
              </a:defRPr>
            </a:lvl2pPr>
            <a:lvl3pPr marL="1186847" indent="-237369" defTabSz="956071">
              <a:defRPr>
                <a:solidFill>
                  <a:schemeClr val="tx1"/>
                </a:solidFill>
                <a:latin typeface="Arial" panose="020B0604020202020204" pitchFamily="34" charset="0"/>
              </a:defRPr>
            </a:lvl3pPr>
            <a:lvl4pPr marL="1661585" indent="-237369" defTabSz="956071">
              <a:defRPr>
                <a:solidFill>
                  <a:schemeClr val="tx1"/>
                </a:solidFill>
                <a:latin typeface="Arial" panose="020B0604020202020204" pitchFamily="34" charset="0"/>
              </a:defRPr>
            </a:lvl4pPr>
            <a:lvl5pPr marL="2136324" indent="-237369" defTabSz="956071">
              <a:defRPr>
                <a:solidFill>
                  <a:schemeClr val="tx1"/>
                </a:solidFill>
                <a:latin typeface="Arial" panose="020B0604020202020204" pitchFamily="34" charset="0"/>
              </a:defRPr>
            </a:lvl5pPr>
            <a:lvl6pPr marL="2611062" indent="-237369" defTabSz="956071" eaLnBrk="0" fontAlgn="base" hangingPunct="0">
              <a:spcBef>
                <a:spcPct val="0"/>
              </a:spcBef>
              <a:spcAft>
                <a:spcPct val="0"/>
              </a:spcAft>
              <a:defRPr>
                <a:solidFill>
                  <a:schemeClr val="tx1"/>
                </a:solidFill>
                <a:latin typeface="Arial" panose="020B0604020202020204" pitchFamily="34" charset="0"/>
              </a:defRPr>
            </a:lvl6pPr>
            <a:lvl7pPr marL="3085801" indent="-237369" defTabSz="956071" eaLnBrk="0" fontAlgn="base" hangingPunct="0">
              <a:spcBef>
                <a:spcPct val="0"/>
              </a:spcBef>
              <a:spcAft>
                <a:spcPct val="0"/>
              </a:spcAft>
              <a:defRPr>
                <a:solidFill>
                  <a:schemeClr val="tx1"/>
                </a:solidFill>
                <a:latin typeface="Arial" panose="020B0604020202020204" pitchFamily="34" charset="0"/>
              </a:defRPr>
            </a:lvl7pPr>
            <a:lvl8pPr marL="3560540" indent="-237369" defTabSz="956071" eaLnBrk="0" fontAlgn="base" hangingPunct="0">
              <a:spcBef>
                <a:spcPct val="0"/>
              </a:spcBef>
              <a:spcAft>
                <a:spcPct val="0"/>
              </a:spcAft>
              <a:defRPr>
                <a:solidFill>
                  <a:schemeClr val="tx1"/>
                </a:solidFill>
                <a:latin typeface="Arial" panose="020B0604020202020204" pitchFamily="34" charset="0"/>
              </a:defRPr>
            </a:lvl8pPr>
            <a:lvl9pPr marL="4035279" indent="-237369" defTabSz="956071" eaLnBrk="0" fontAlgn="base" hangingPunct="0">
              <a:spcBef>
                <a:spcPct val="0"/>
              </a:spcBef>
              <a:spcAft>
                <a:spcPct val="0"/>
              </a:spcAft>
              <a:defRPr>
                <a:solidFill>
                  <a:schemeClr val="tx1"/>
                </a:solidFill>
                <a:latin typeface="Arial" panose="020B0604020202020204" pitchFamily="34" charset="0"/>
              </a:defRPr>
            </a:lvl9pPr>
          </a:lstStyle>
          <a:p>
            <a:r>
              <a:rPr lang="en-US" altLang="en-US"/>
              <a:t>Presentation to Joint Committee on Technology</a:t>
            </a:r>
          </a:p>
        </p:txBody>
      </p:sp>
      <p:sp>
        <p:nvSpPr>
          <p:cNvPr id="512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71">
              <a:defRPr>
                <a:solidFill>
                  <a:schemeClr val="tx1"/>
                </a:solidFill>
                <a:latin typeface="Arial" panose="020B0604020202020204" pitchFamily="34" charset="0"/>
              </a:defRPr>
            </a:lvl1pPr>
            <a:lvl2pPr marL="771450" indent="-296711" defTabSz="956071">
              <a:defRPr>
                <a:solidFill>
                  <a:schemeClr val="tx1"/>
                </a:solidFill>
                <a:latin typeface="Arial" panose="020B0604020202020204" pitchFamily="34" charset="0"/>
              </a:defRPr>
            </a:lvl2pPr>
            <a:lvl3pPr marL="1186847" indent="-237369" defTabSz="956071">
              <a:defRPr>
                <a:solidFill>
                  <a:schemeClr val="tx1"/>
                </a:solidFill>
                <a:latin typeface="Arial" panose="020B0604020202020204" pitchFamily="34" charset="0"/>
              </a:defRPr>
            </a:lvl3pPr>
            <a:lvl4pPr marL="1661585" indent="-237369" defTabSz="956071">
              <a:defRPr>
                <a:solidFill>
                  <a:schemeClr val="tx1"/>
                </a:solidFill>
                <a:latin typeface="Arial" panose="020B0604020202020204" pitchFamily="34" charset="0"/>
              </a:defRPr>
            </a:lvl4pPr>
            <a:lvl5pPr marL="2136324" indent="-237369" defTabSz="956071">
              <a:defRPr>
                <a:solidFill>
                  <a:schemeClr val="tx1"/>
                </a:solidFill>
                <a:latin typeface="Arial" panose="020B0604020202020204" pitchFamily="34" charset="0"/>
              </a:defRPr>
            </a:lvl5pPr>
            <a:lvl6pPr marL="2611062" indent="-237369" defTabSz="956071" eaLnBrk="0" fontAlgn="base" hangingPunct="0">
              <a:spcBef>
                <a:spcPct val="0"/>
              </a:spcBef>
              <a:spcAft>
                <a:spcPct val="0"/>
              </a:spcAft>
              <a:defRPr>
                <a:solidFill>
                  <a:schemeClr val="tx1"/>
                </a:solidFill>
                <a:latin typeface="Arial" panose="020B0604020202020204" pitchFamily="34" charset="0"/>
              </a:defRPr>
            </a:lvl6pPr>
            <a:lvl7pPr marL="3085801" indent="-237369" defTabSz="956071" eaLnBrk="0" fontAlgn="base" hangingPunct="0">
              <a:spcBef>
                <a:spcPct val="0"/>
              </a:spcBef>
              <a:spcAft>
                <a:spcPct val="0"/>
              </a:spcAft>
              <a:defRPr>
                <a:solidFill>
                  <a:schemeClr val="tx1"/>
                </a:solidFill>
                <a:latin typeface="Arial" panose="020B0604020202020204" pitchFamily="34" charset="0"/>
              </a:defRPr>
            </a:lvl7pPr>
            <a:lvl8pPr marL="3560540" indent="-237369" defTabSz="956071" eaLnBrk="0" fontAlgn="base" hangingPunct="0">
              <a:spcBef>
                <a:spcPct val="0"/>
              </a:spcBef>
              <a:spcAft>
                <a:spcPct val="0"/>
              </a:spcAft>
              <a:defRPr>
                <a:solidFill>
                  <a:schemeClr val="tx1"/>
                </a:solidFill>
                <a:latin typeface="Arial" panose="020B0604020202020204" pitchFamily="34" charset="0"/>
              </a:defRPr>
            </a:lvl8pPr>
            <a:lvl9pPr marL="4035279" indent="-237369" defTabSz="956071" eaLnBrk="0" fontAlgn="base" hangingPunct="0">
              <a:spcBef>
                <a:spcPct val="0"/>
              </a:spcBef>
              <a:spcAft>
                <a:spcPct val="0"/>
              </a:spcAft>
              <a:defRPr>
                <a:solidFill>
                  <a:schemeClr val="tx1"/>
                </a:solidFill>
                <a:latin typeface="Arial" panose="020B0604020202020204" pitchFamily="34" charset="0"/>
              </a:defRPr>
            </a:lvl9pPr>
          </a:lstStyle>
          <a:p>
            <a:r>
              <a:rPr lang="en-US" altLang="en-US"/>
              <a:t>12/9/2007 </a:t>
            </a:r>
          </a:p>
        </p:txBody>
      </p:sp>
      <p:sp>
        <p:nvSpPr>
          <p:cNvPr id="512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71">
              <a:defRPr>
                <a:solidFill>
                  <a:schemeClr val="tx1"/>
                </a:solidFill>
                <a:latin typeface="Arial" panose="020B0604020202020204" pitchFamily="34" charset="0"/>
              </a:defRPr>
            </a:lvl1pPr>
            <a:lvl2pPr marL="771450" indent="-296711" defTabSz="956071">
              <a:defRPr>
                <a:solidFill>
                  <a:schemeClr val="tx1"/>
                </a:solidFill>
                <a:latin typeface="Arial" panose="020B0604020202020204" pitchFamily="34" charset="0"/>
              </a:defRPr>
            </a:lvl2pPr>
            <a:lvl3pPr marL="1186847" indent="-237369" defTabSz="956071">
              <a:defRPr>
                <a:solidFill>
                  <a:schemeClr val="tx1"/>
                </a:solidFill>
                <a:latin typeface="Arial" panose="020B0604020202020204" pitchFamily="34" charset="0"/>
              </a:defRPr>
            </a:lvl3pPr>
            <a:lvl4pPr marL="1661585" indent="-237369" defTabSz="956071">
              <a:defRPr>
                <a:solidFill>
                  <a:schemeClr val="tx1"/>
                </a:solidFill>
                <a:latin typeface="Arial" panose="020B0604020202020204" pitchFamily="34" charset="0"/>
              </a:defRPr>
            </a:lvl4pPr>
            <a:lvl5pPr marL="2136324" indent="-237369" defTabSz="956071">
              <a:defRPr>
                <a:solidFill>
                  <a:schemeClr val="tx1"/>
                </a:solidFill>
                <a:latin typeface="Arial" panose="020B0604020202020204" pitchFamily="34" charset="0"/>
              </a:defRPr>
            </a:lvl5pPr>
            <a:lvl6pPr marL="2611062" indent="-237369" defTabSz="956071" eaLnBrk="0" fontAlgn="base" hangingPunct="0">
              <a:spcBef>
                <a:spcPct val="0"/>
              </a:spcBef>
              <a:spcAft>
                <a:spcPct val="0"/>
              </a:spcAft>
              <a:defRPr>
                <a:solidFill>
                  <a:schemeClr val="tx1"/>
                </a:solidFill>
                <a:latin typeface="Arial" panose="020B0604020202020204" pitchFamily="34" charset="0"/>
              </a:defRPr>
            </a:lvl6pPr>
            <a:lvl7pPr marL="3085801" indent="-237369" defTabSz="956071" eaLnBrk="0" fontAlgn="base" hangingPunct="0">
              <a:spcBef>
                <a:spcPct val="0"/>
              </a:spcBef>
              <a:spcAft>
                <a:spcPct val="0"/>
              </a:spcAft>
              <a:defRPr>
                <a:solidFill>
                  <a:schemeClr val="tx1"/>
                </a:solidFill>
                <a:latin typeface="Arial" panose="020B0604020202020204" pitchFamily="34" charset="0"/>
              </a:defRPr>
            </a:lvl7pPr>
            <a:lvl8pPr marL="3560540" indent="-237369" defTabSz="956071" eaLnBrk="0" fontAlgn="base" hangingPunct="0">
              <a:spcBef>
                <a:spcPct val="0"/>
              </a:spcBef>
              <a:spcAft>
                <a:spcPct val="0"/>
              </a:spcAft>
              <a:defRPr>
                <a:solidFill>
                  <a:schemeClr val="tx1"/>
                </a:solidFill>
                <a:latin typeface="Arial" panose="020B0604020202020204" pitchFamily="34" charset="0"/>
              </a:defRPr>
            </a:lvl8pPr>
            <a:lvl9pPr marL="4035279" indent="-237369" defTabSz="956071" eaLnBrk="0" fontAlgn="base" hangingPunct="0">
              <a:spcBef>
                <a:spcPct val="0"/>
              </a:spcBef>
              <a:spcAft>
                <a:spcPct val="0"/>
              </a:spcAft>
              <a:defRPr>
                <a:solidFill>
                  <a:schemeClr val="tx1"/>
                </a:solidFill>
                <a:latin typeface="Arial" panose="020B0604020202020204" pitchFamily="34" charset="0"/>
              </a:defRPr>
            </a:lvl9pPr>
          </a:lstStyle>
          <a:p>
            <a:r>
              <a:rPr lang="en-US" altLang="en-US"/>
              <a:t>WV Legislature Interim Meeting</a:t>
            </a:r>
          </a:p>
        </p:txBody>
      </p:sp>
      <p:sp>
        <p:nvSpPr>
          <p:cNvPr id="5120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71">
              <a:defRPr>
                <a:solidFill>
                  <a:schemeClr val="tx1"/>
                </a:solidFill>
                <a:latin typeface="Arial" panose="020B0604020202020204" pitchFamily="34" charset="0"/>
              </a:defRPr>
            </a:lvl1pPr>
            <a:lvl2pPr marL="771450" indent="-296711" defTabSz="956071">
              <a:defRPr>
                <a:solidFill>
                  <a:schemeClr val="tx1"/>
                </a:solidFill>
                <a:latin typeface="Arial" panose="020B0604020202020204" pitchFamily="34" charset="0"/>
              </a:defRPr>
            </a:lvl2pPr>
            <a:lvl3pPr marL="1186847" indent="-237369" defTabSz="956071">
              <a:defRPr>
                <a:solidFill>
                  <a:schemeClr val="tx1"/>
                </a:solidFill>
                <a:latin typeface="Arial" panose="020B0604020202020204" pitchFamily="34" charset="0"/>
              </a:defRPr>
            </a:lvl3pPr>
            <a:lvl4pPr marL="1661585" indent="-237369" defTabSz="956071">
              <a:defRPr>
                <a:solidFill>
                  <a:schemeClr val="tx1"/>
                </a:solidFill>
                <a:latin typeface="Arial" panose="020B0604020202020204" pitchFamily="34" charset="0"/>
              </a:defRPr>
            </a:lvl4pPr>
            <a:lvl5pPr marL="2136324" indent="-237369" defTabSz="956071">
              <a:defRPr>
                <a:solidFill>
                  <a:schemeClr val="tx1"/>
                </a:solidFill>
                <a:latin typeface="Arial" panose="020B0604020202020204" pitchFamily="34" charset="0"/>
              </a:defRPr>
            </a:lvl5pPr>
            <a:lvl6pPr marL="2611062" indent="-237369" defTabSz="956071" eaLnBrk="0" fontAlgn="base" hangingPunct="0">
              <a:spcBef>
                <a:spcPct val="0"/>
              </a:spcBef>
              <a:spcAft>
                <a:spcPct val="0"/>
              </a:spcAft>
              <a:defRPr>
                <a:solidFill>
                  <a:schemeClr val="tx1"/>
                </a:solidFill>
                <a:latin typeface="Arial" panose="020B0604020202020204" pitchFamily="34" charset="0"/>
              </a:defRPr>
            </a:lvl6pPr>
            <a:lvl7pPr marL="3085801" indent="-237369" defTabSz="956071" eaLnBrk="0" fontAlgn="base" hangingPunct="0">
              <a:spcBef>
                <a:spcPct val="0"/>
              </a:spcBef>
              <a:spcAft>
                <a:spcPct val="0"/>
              </a:spcAft>
              <a:defRPr>
                <a:solidFill>
                  <a:schemeClr val="tx1"/>
                </a:solidFill>
                <a:latin typeface="Arial" panose="020B0604020202020204" pitchFamily="34" charset="0"/>
              </a:defRPr>
            </a:lvl7pPr>
            <a:lvl8pPr marL="3560540" indent="-237369" defTabSz="956071" eaLnBrk="0" fontAlgn="base" hangingPunct="0">
              <a:spcBef>
                <a:spcPct val="0"/>
              </a:spcBef>
              <a:spcAft>
                <a:spcPct val="0"/>
              </a:spcAft>
              <a:defRPr>
                <a:solidFill>
                  <a:schemeClr val="tx1"/>
                </a:solidFill>
                <a:latin typeface="Arial" panose="020B0604020202020204" pitchFamily="34" charset="0"/>
              </a:defRPr>
            </a:lvl8pPr>
            <a:lvl9pPr marL="4035279" indent="-237369" defTabSz="956071" eaLnBrk="0" fontAlgn="base" hangingPunct="0">
              <a:spcBef>
                <a:spcPct val="0"/>
              </a:spcBef>
              <a:spcAft>
                <a:spcPct val="0"/>
              </a:spcAft>
              <a:defRPr>
                <a:solidFill>
                  <a:schemeClr val="tx1"/>
                </a:solidFill>
                <a:latin typeface="Arial" panose="020B0604020202020204" pitchFamily="34" charset="0"/>
              </a:defRPr>
            </a:lvl9pPr>
          </a:lstStyle>
          <a:p>
            <a:fld id="{203C33DE-D190-40E8-9247-F822599B6172}" type="slidenum">
              <a:rPr lang="en-US" altLang="en-US"/>
              <a:pPr/>
              <a:t>11</a:t>
            </a:fld>
            <a:endParaRPr lang="en-US" altLang="en-US"/>
          </a:p>
        </p:txBody>
      </p:sp>
    </p:spTree>
    <p:extLst>
      <p:ext uri="{BB962C8B-B14F-4D97-AF65-F5344CB8AC3E}">
        <p14:creationId xmlns:p14="http://schemas.microsoft.com/office/powerpoint/2010/main" val="31294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71</a:t>
            </a:fld>
            <a:endParaRPr lang="en-US"/>
          </a:p>
        </p:txBody>
      </p:sp>
    </p:spTree>
    <p:extLst>
      <p:ext uri="{BB962C8B-B14F-4D97-AF65-F5344CB8AC3E}">
        <p14:creationId xmlns:p14="http://schemas.microsoft.com/office/powerpoint/2010/main" val="400428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49369" eaLnBrk="0" hangingPunct="0">
              <a:defRPr sz="2400">
                <a:solidFill>
                  <a:srgbClr val="FF0000"/>
                </a:solidFill>
                <a:latin typeface="Arial" pitchFamily="34" charset="0"/>
              </a:defRPr>
            </a:lvl1pPr>
            <a:lvl2pPr marL="756907" indent="-291118" algn="ctr" defTabSz="949369" eaLnBrk="0" hangingPunct="0">
              <a:defRPr sz="2400">
                <a:solidFill>
                  <a:srgbClr val="FF0000"/>
                </a:solidFill>
                <a:latin typeface="Arial" pitchFamily="34" charset="0"/>
              </a:defRPr>
            </a:lvl2pPr>
            <a:lvl3pPr marL="1164471" indent="-232894" algn="ctr" defTabSz="949369" eaLnBrk="0" hangingPunct="0">
              <a:defRPr sz="2400">
                <a:solidFill>
                  <a:srgbClr val="FF0000"/>
                </a:solidFill>
                <a:latin typeface="Arial" pitchFamily="34" charset="0"/>
              </a:defRPr>
            </a:lvl3pPr>
            <a:lvl4pPr marL="1630261" indent="-232894" algn="ctr" defTabSz="949369" eaLnBrk="0" hangingPunct="0">
              <a:defRPr sz="2400">
                <a:solidFill>
                  <a:srgbClr val="FF0000"/>
                </a:solidFill>
                <a:latin typeface="Arial" pitchFamily="34" charset="0"/>
              </a:defRPr>
            </a:lvl4pPr>
            <a:lvl5pPr marL="2096049" indent="-232894" algn="ctr" defTabSz="949369" eaLnBrk="0" hangingPunct="0">
              <a:defRPr sz="2400">
                <a:solidFill>
                  <a:srgbClr val="FF0000"/>
                </a:solidFill>
                <a:latin typeface="Arial" pitchFamily="34" charset="0"/>
              </a:defRPr>
            </a:lvl5pPr>
            <a:lvl6pPr marL="2561839" indent="-232894" algn="ctr" defTabSz="949369" eaLnBrk="0" fontAlgn="base" hangingPunct="0">
              <a:spcBef>
                <a:spcPct val="0"/>
              </a:spcBef>
              <a:spcAft>
                <a:spcPct val="0"/>
              </a:spcAft>
              <a:defRPr sz="2400">
                <a:solidFill>
                  <a:srgbClr val="FF0000"/>
                </a:solidFill>
                <a:latin typeface="Arial" pitchFamily="34" charset="0"/>
              </a:defRPr>
            </a:lvl6pPr>
            <a:lvl7pPr marL="3027628" indent="-232894" algn="ctr" defTabSz="949369" eaLnBrk="0" fontAlgn="base" hangingPunct="0">
              <a:spcBef>
                <a:spcPct val="0"/>
              </a:spcBef>
              <a:spcAft>
                <a:spcPct val="0"/>
              </a:spcAft>
              <a:defRPr sz="2400">
                <a:solidFill>
                  <a:srgbClr val="FF0000"/>
                </a:solidFill>
                <a:latin typeface="Arial" pitchFamily="34" charset="0"/>
              </a:defRPr>
            </a:lvl7pPr>
            <a:lvl8pPr marL="3493417" indent="-232894" algn="ctr" defTabSz="949369" eaLnBrk="0" fontAlgn="base" hangingPunct="0">
              <a:spcBef>
                <a:spcPct val="0"/>
              </a:spcBef>
              <a:spcAft>
                <a:spcPct val="0"/>
              </a:spcAft>
              <a:defRPr sz="2400">
                <a:solidFill>
                  <a:srgbClr val="FF0000"/>
                </a:solidFill>
                <a:latin typeface="Arial" pitchFamily="34" charset="0"/>
              </a:defRPr>
            </a:lvl8pPr>
            <a:lvl9pPr marL="3959206" indent="-232894" algn="ctr" defTabSz="949369"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For more information - CRSResources.org</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 name="Date Placeholder 1"/>
          <p:cNvSpPr>
            <a:spLocks noGrp="1"/>
          </p:cNvSpPr>
          <p:nvPr>
            <p:ph type="dt" sz="quarter" idx="1"/>
          </p:nvPr>
        </p:nvSpPr>
        <p:spPr/>
        <p:txBody>
          <a:bodyPr/>
          <a:lstStyle/>
          <a:p>
            <a:pPr>
              <a:defRPr/>
            </a:pPr>
            <a:r>
              <a:rPr lang="en-US" dirty="0"/>
              <a:t>February 19, 2014</a:t>
            </a:r>
          </a:p>
        </p:txBody>
      </p:sp>
      <p:sp>
        <p:nvSpPr>
          <p:cNvPr id="3" name="Header Placeholder 2"/>
          <p:cNvSpPr>
            <a:spLocks noGrp="1"/>
          </p:cNvSpPr>
          <p:nvPr>
            <p:ph type="hdr" sz="quarter"/>
          </p:nvPr>
        </p:nvSpPr>
        <p:spPr/>
        <p:txBody>
          <a:bodyPr/>
          <a:lstStyle/>
          <a:p>
            <a:pPr>
              <a:defRPr/>
            </a:pPr>
            <a:r>
              <a:rPr lang="en-US"/>
              <a:t>Developing Outreach Projects</a:t>
            </a:r>
          </a:p>
        </p:txBody>
      </p:sp>
    </p:spTree>
    <p:extLst>
      <p:ext uri="{BB962C8B-B14F-4D97-AF65-F5344CB8AC3E}">
        <p14:creationId xmlns:p14="http://schemas.microsoft.com/office/powerpoint/2010/main" val="186694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14</a:t>
            </a:fld>
            <a:endParaRPr lang="en-US"/>
          </a:p>
        </p:txBody>
      </p:sp>
    </p:spTree>
    <p:extLst>
      <p:ext uri="{BB962C8B-B14F-4D97-AF65-F5344CB8AC3E}">
        <p14:creationId xmlns:p14="http://schemas.microsoft.com/office/powerpoint/2010/main" val="367052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15</a:t>
            </a:fld>
            <a:endParaRPr lang="en-US"/>
          </a:p>
        </p:txBody>
      </p:sp>
    </p:spTree>
    <p:extLst>
      <p:ext uri="{BB962C8B-B14F-4D97-AF65-F5344CB8AC3E}">
        <p14:creationId xmlns:p14="http://schemas.microsoft.com/office/powerpoint/2010/main" val="204816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165287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211543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22</a:t>
            </a:fld>
            <a:endParaRPr lang="en-US"/>
          </a:p>
        </p:txBody>
      </p:sp>
    </p:spTree>
    <p:extLst>
      <p:ext uri="{BB962C8B-B14F-4D97-AF65-F5344CB8AC3E}">
        <p14:creationId xmlns:p14="http://schemas.microsoft.com/office/powerpoint/2010/main" val="3456939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5155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47374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33802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a:t>Click to edit Master title style</a:t>
            </a:r>
          </a:p>
        </p:txBody>
      </p:sp>
      <p:sp>
        <p:nvSpPr>
          <p:cNvPr id="3" name="Text Placeholder 2"/>
          <p:cNvSpPr>
            <a:spLocks noGrp="1"/>
          </p:cNvSpPr>
          <p:nvPr>
            <p:ph type="body" sz="half" idx="1"/>
          </p:nvPr>
        </p:nvSpPr>
        <p:spPr>
          <a:xfrm>
            <a:off x="990600" y="1600200"/>
            <a:ext cx="76962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0600" y="3938588"/>
            <a:ext cx="76962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10 June 2009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WVAGP Tax Map Workshop</a:t>
            </a:r>
          </a:p>
        </p:txBody>
      </p:sp>
      <p:sp>
        <p:nvSpPr>
          <p:cNvPr id="7" name="Rectangle 7"/>
          <p:cNvSpPr>
            <a:spLocks noGrp="1" noChangeArrowheads="1"/>
          </p:cNvSpPr>
          <p:nvPr>
            <p:ph type="sldNum" sz="quarter" idx="12"/>
          </p:nvPr>
        </p:nvSpPr>
        <p:spPr>
          <a:ln/>
        </p:spPr>
        <p:txBody>
          <a:bodyPr/>
          <a:lstStyle>
            <a:lvl1pPr>
              <a:defRPr/>
            </a:lvl1pPr>
          </a:lstStyle>
          <a:p>
            <a:fld id="{83D901B2-ADDC-4CDD-89CB-4C87A7DB8FD7}" type="slidenum">
              <a:rPr lang="en-US" altLang="en-US"/>
              <a:pPr/>
              <a:t>‹#›</a:t>
            </a:fld>
            <a:endParaRPr lang="en-US" altLang="en-US"/>
          </a:p>
        </p:txBody>
      </p:sp>
    </p:spTree>
    <p:extLst>
      <p:ext uri="{BB962C8B-B14F-4D97-AF65-F5344CB8AC3E}">
        <p14:creationId xmlns:p14="http://schemas.microsoft.com/office/powerpoint/2010/main" val="56032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73083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1B07A-1F67-4FE6-AD19-C0B8623D6891}"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81525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A1B07A-1F67-4FE6-AD19-C0B8623D6891}"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23864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1B07A-1F67-4FE6-AD19-C0B8623D6891}" type="datetimeFigureOut">
              <a:rPr lang="en-US" smtClean="0"/>
              <a:t>7/8/2019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58288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A1B07A-1F67-4FE6-AD19-C0B8623D6891}" type="datetimeFigureOut">
              <a:rPr lang="en-US" smtClean="0"/>
              <a:t>7/8/2019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72323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1B07A-1F67-4FE6-AD19-C0B8623D6891}" type="datetimeFigureOut">
              <a:rPr lang="en-US" smtClean="0"/>
              <a:t>7/8/2019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85299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1B07A-1F67-4FE6-AD19-C0B8623D6891}"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218408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1B07A-1F67-4FE6-AD19-C0B8623D6891}"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863755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1B07A-1F67-4FE6-AD19-C0B8623D6891}" type="datetimeFigureOut">
              <a:rPr lang="en-US" smtClean="0"/>
              <a:t>7/8/2019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093AD-C037-4B35-8762-6BA3421C0AA1}" type="slidenum">
              <a:rPr lang="en-US" smtClean="0"/>
              <a:t>‹#›</a:t>
            </a:fld>
            <a:endParaRPr lang="en-US"/>
          </a:p>
        </p:txBody>
      </p:sp>
    </p:spTree>
    <p:extLst>
      <p:ext uri="{BB962C8B-B14F-4D97-AF65-F5344CB8AC3E}">
        <p14:creationId xmlns:p14="http://schemas.microsoft.com/office/powerpoint/2010/main" val="2097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mapwv.gov/flood/communities/?id=54028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mapwv.gov/flood/map/?wkid=102100&amp;x=-8678412&amp;y=4788996&amp;l=11&amp;v=2"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www.mapwv.gov/flood/map/?wkid=102100&amp;x=-8678481&amp;y=4788856&amp;l=11&amp;v=2"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hyperlink" Target="http://wvgis.wvu.edu/" TargetMode="External"/><Relationship Id="rId7"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emf"/><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hyperlink" Target="mailto:Eric.Hopkins@mail.wvu.edu" TargetMode="External"/><Relationship Id="rId2" Type="http://schemas.openxmlformats.org/officeDocument/2006/relationships/hyperlink" Target="mailto:kurt.donaldson@mail.wvu.edu" TargetMode="External"/><Relationship Id="rId1" Type="http://schemas.openxmlformats.org/officeDocument/2006/relationships/slideLayout" Target="../slideLayouts/slideLayout2.xml"/><Relationship Id="rId4" Type="http://schemas.openxmlformats.org/officeDocument/2006/relationships/hyperlink" Target="mailto:Maneesh.Sharma@mail.wvu.ed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2019 Annual WVFMA Conference</a:t>
            </a:r>
          </a:p>
        </p:txBody>
      </p:sp>
      <p:sp>
        <p:nvSpPr>
          <p:cNvPr id="3" name="TextBox 2"/>
          <p:cNvSpPr txBox="1"/>
          <p:nvPr/>
        </p:nvSpPr>
        <p:spPr>
          <a:xfrm>
            <a:off x="717663" y="1450485"/>
            <a:ext cx="7887695" cy="2462213"/>
          </a:xfrm>
          <a:prstGeom prst="rect">
            <a:avLst/>
          </a:prstGeom>
          <a:solidFill>
            <a:schemeClr val="tx2">
              <a:lumMod val="20000"/>
              <a:lumOff val="80000"/>
            </a:schemeClr>
          </a:solidFill>
        </p:spPr>
        <p:txBody>
          <a:bodyPr wrap="square" rtlCol="0">
            <a:spAutoFit/>
          </a:bodyPr>
          <a:lstStyle/>
          <a:p>
            <a:r>
              <a:rPr lang="en-US" sz="2800" b="1" dirty="0" smtClean="0">
                <a:solidFill>
                  <a:schemeClr val="accent1">
                    <a:lumMod val="50000"/>
                  </a:schemeClr>
                </a:solidFill>
                <a:latin typeface="Arial" panose="020B0604020202020204" pitchFamily="34" charset="0"/>
                <a:cs typeface="Arial" panose="020B0604020202020204" pitchFamily="34" charset="0"/>
              </a:rPr>
              <a:t>Statewide Multi-Hazard Risk Assessments</a:t>
            </a:r>
          </a:p>
          <a:p>
            <a:pPr marL="571500" indent="-571500">
              <a:buFont typeface="Wingdings" panose="05000000000000000000" pitchFamily="2" charset="2"/>
              <a:buChar char="§"/>
            </a:pPr>
            <a:r>
              <a:rPr lang="en-US" sz="2400" b="1" dirty="0" smtClean="0">
                <a:solidFill>
                  <a:schemeClr val="accent1">
                    <a:lumMod val="50000"/>
                  </a:schemeClr>
                </a:solidFill>
                <a:latin typeface="Arial" panose="020B0604020202020204" pitchFamily="34" charset="0"/>
                <a:cs typeface="Arial" panose="020B0604020202020204" pitchFamily="34" charset="0"/>
              </a:rPr>
              <a:t>GIS </a:t>
            </a:r>
            <a:r>
              <a:rPr lang="en-US" sz="2400" b="1" dirty="0">
                <a:solidFill>
                  <a:schemeClr val="accent1">
                    <a:lumMod val="50000"/>
                  </a:schemeClr>
                </a:solidFill>
                <a:latin typeface="Arial" panose="020B0604020202020204" pitchFamily="34" charset="0"/>
                <a:cs typeface="Arial" panose="020B0604020202020204" pitchFamily="34" charset="0"/>
              </a:rPr>
              <a:t>Reference Data Development</a:t>
            </a:r>
            <a:endParaRPr lang="en-US" sz="2400" dirty="0">
              <a:latin typeface="Arial" panose="020B0604020202020204" pitchFamily="34" charset="0"/>
              <a:cs typeface="Arial" panose="020B0604020202020204" pitchFamily="34" charset="0"/>
            </a:endParaRPr>
          </a:p>
          <a:p>
            <a:pPr lvl="1">
              <a:buSzPct val="50000"/>
            </a:pPr>
            <a:r>
              <a:rPr lang="en-US" b="1" dirty="0" smtClean="0">
                <a:solidFill>
                  <a:schemeClr val="accent1">
                    <a:lumMod val="50000"/>
                  </a:schemeClr>
                </a:solidFill>
                <a:latin typeface="Arial" panose="020B0604020202020204" pitchFamily="34" charset="0"/>
                <a:cs typeface="Arial" panose="020B0604020202020204" pitchFamily="34" charset="0"/>
              </a:rPr>
              <a:t>  - Aerial Imagery</a:t>
            </a:r>
          </a:p>
          <a:p>
            <a:pPr lvl="1">
              <a:buSzPct val="50000"/>
            </a:pPr>
            <a:r>
              <a:rPr lang="en-US" b="1" dirty="0" smtClean="0">
                <a:solidFill>
                  <a:schemeClr val="accent1">
                    <a:lumMod val="50000"/>
                  </a:schemeClr>
                </a:solidFill>
                <a:latin typeface="Arial" panose="020B0604020202020204" pitchFamily="34" charset="0"/>
                <a:cs typeface="Arial" panose="020B0604020202020204" pitchFamily="34" charset="0"/>
              </a:rPr>
              <a:t>  - Parcels</a:t>
            </a:r>
          </a:p>
          <a:p>
            <a:pPr lvl="1">
              <a:buSzPct val="50000"/>
            </a:pPr>
            <a:r>
              <a:rPr lang="en-US" b="1" dirty="0" smtClean="0">
                <a:solidFill>
                  <a:schemeClr val="accent1">
                    <a:lumMod val="50000"/>
                  </a:schemeClr>
                </a:solidFill>
                <a:latin typeface="Arial" panose="020B0604020202020204" pitchFamily="34" charset="0"/>
                <a:cs typeface="Arial" panose="020B0604020202020204" pitchFamily="34" charset="0"/>
              </a:rPr>
              <a:t>  - Addresses</a:t>
            </a:r>
          </a:p>
          <a:p>
            <a:pPr marL="571500" indent="-571500">
              <a:buFont typeface="Wingdings" panose="05000000000000000000" pitchFamily="2" charset="2"/>
              <a:buChar char="§"/>
            </a:pPr>
            <a:r>
              <a:rPr lang="en-US" sz="2400" b="1" dirty="0" smtClean="0">
                <a:solidFill>
                  <a:schemeClr val="accent1">
                    <a:lumMod val="50000"/>
                  </a:schemeClr>
                </a:solidFill>
                <a:latin typeface="Arial" panose="020B0604020202020204" pitchFamily="34" charset="0"/>
                <a:cs typeface="Arial" panose="020B0604020202020204" pitchFamily="34" charset="0"/>
              </a:rPr>
              <a:t>Flood Risk </a:t>
            </a:r>
            <a:r>
              <a:rPr lang="en-US" sz="2400" b="1" dirty="0" smtClean="0">
                <a:solidFill>
                  <a:schemeClr val="accent1">
                    <a:lumMod val="50000"/>
                  </a:schemeClr>
                </a:solidFill>
                <a:latin typeface="Arial" panose="020B0604020202020204" pitchFamily="34" charset="0"/>
                <a:cs typeface="Arial" panose="020B0604020202020204" pitchFamily="34" charset="0"/>
              </a:rPr>
              <a:t>(and </a:t>
            </a:r>
            <a:r>
              <a:rPr lang="en-US" sz="2400" b="1" dirty="0" smtClean="0">
                <a:solidFill>
                  <a:schemeClr val="accent1">
                    <a:lumMod val="50000"/>
                  </a:schemeClr>
                </a:solidFill>
                <a:latin typeface="Arial" panose="020B0604020202020204" pitchFamily="34" charset="0"/>
                <a:cs typeface="Arial" panose="020B0604020202020204" pitchFamily="34" charset="0"/>
              </a:rPr>
              <a:t>WV Flood Tool updates)</a:t>
            </a:r>
          </a:p>
          <a:p>
            <a:pPr marL="571500" indent="-571500">
              <a:buFont typeface="Wingdings" panose="05000000000000000000" pitchFamily="2" charset="2"/>
              <a:buChar char="§"/>
            </a:pPr>
            <a:r>
              <a:rPr lang="en-US" sz="2400" b="1" dirty="0" smtClean="0">
                <a:solidFill>
                  <a:schemeClr val="bg2">
                    <a:lumMod val="50000"/>
                  </a:schemeClr>
                </a:solidFill>
                <a:latin typeface="Arial" panose="020B0604020202020204" pitchFamily="34" charset="0"/>
                <a:cs typeface="Arial" panose="020B0604020202020204" pitchFamily="34" charset="0"/>
              </a:rPr>
              <a:t>Landslide Risk (not discussed in this talk)</a:t>
            </a:r>
          </a:p>
        </p:txBody>
      </p:sp>
      <p:pic>
        <p:nvPicPr>
          <p:cNvPr id="2" name="Picture 1"/>
          <p:cNvPicPr>
            <a:picLocks noChangeAspect="1"/>
          </p:cNvPicPr>
          <p:nvPr/>
        </p:nvPicPr>
        <p:blipFill>
          <a:blip r:embed="rId2"/>
          <a:stretch>
            <a:fillRect/>
          </a:stretch>
        </p:blipFill>
        <p:spPr>
          <a:xfrm>
            <a:off x="4513635" y="4299458"/>
            <a:ext cx="4091724" cy="1769394"/>
          </a:xfrm>
          <a:prstGeom prst="rect">
            <a:avLst/>
          </a:prstGeom>
        </p:spPr>
      </p:pic>
      <p:sp>
        <p:nvSpPr>
          <p:cNvPr id="4" name="TextBox 3"/>
          <p:cNvSpPr txBox="1"/>
          <p:nvPr/>
        </p:nvSpPr>
        <p:spPr>
          <a:xfrm>
            <a:off x="717662" y="4312597"/>
            <a:ext cx="3280405" cy="1754326"/>
          </a:xfrm>
          <a:prstGeom prst="rect">
            <a:avLst/>
          </a:prstGeom>
          <a:solidFill>
            <a:schemeClr val="accent5">
              <a:lumMod val="20000"/>
              <a:lumOff val="80000"/>
            </a:schemeClr>
          </a:solidFill>
        </p:spPr>
        <p:txBody>
          <a:bodyPr wrap="square" rtlCol="0">
            <a:spAutoFit/>
          </a:bodyPr>
          <a:lstStyle/>
          <a:p>
            <a:r>
              <a:rPr lang="en-US" b="1" dirty="0" smtClean="0"/>
              <a:t>Kurt Donaldson, GISP, CFM</a:t>
            </a:r>
          </a:p>
          <a:p>
            <a:r>
              <a:rPr lang="en-US" b="1" dirty="0" smtClean="0"/>
              <a:t>Manager</a:t>
            </a:r>
          </a:p>
          <a:p>
            <a:r>
              <a:rPr lang="en-US" b="1" dirty="0" smtClean="0"/>
              <a:t>WV GIS Technical Center</a:t>
            </a:r>
          </a:p>
          <a:p>
            <a:r>
              <a:rPr lang="en-US" b="1" dirty="0" smtClean="0"/>
              <a:t>West Virginia University</a:t>
            </a:r>
          </a:p>
          <a:p>
            <a:endParaRPr lang="en-US" dirty="0"/>
          </a:p>
          <a:p>
            <a:endParaRPr lang="en-US" dirty="0"/>
          </a:p>
        </p:txBody>
      </p:sp>
    </p:spTree>
    <p:extLst>
      <p:ext uri="{BB962C8B-B14F-4D97-AF65-F5344CB8AC3E}">
        <p14:creationId xmlns:p14="http://schemas.microsoft.com/office/powerpoint/2010/main" val="401429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0753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69CA80-622E-4905-BDCD-E683B6603B57}" type="slidenum">
              <a:rPr lang="en-US" altLang="en-US">
                <a:solidFill>
                  <a:schemeClr val="bg1"/>
                </a:solidFill>
              </a:rPr>
              <a:pPr/>
              <a:t>11</a:t>
            </a:fld>
            <a:endParaRPr lang="en-US" altLang="en-US">
              <a:solidFill>
                <a:schemeClr val="bg1"/>
              </a:solidFill>
            </a:endParaRPr>
          </a:p>
        </p:txBody>
      </p:sp>
      <p:sp>
        <p:nvSpPr>
          <p:cNvPr id="9"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All Counties – Digital Tax Maps</a:t>
            </a:r>
          </a:p>
        </p:txBody>
      </p:sp>
      <p:pic>
        <p:nvPicPr>
          <p:cNvPr id="4" name="Picture 3"/>
          <p:cNvPicPr>
            <a:picLocks noChangeAspect="1"/>
          </p:cNvPicPr>
          <p:nvPr/>
        </p:nvPicPr>
        <p:blipFill>
          <a:blip r:embed="rId3"/>
          <a:stretch>
            <a:fillRect/>
          </a:stretch>
        </p:blipFill>
        <p:spPr>
          <a:xfrm>
            <a:off x="161015" y="1654720"/>
            <a:ext cx="3814447" cy="2240355"/>
          </a:xfrm>
          <a:prstGeom prst="rect">
            <a:avLst/>
          </a:prstGeom>
          <a:ln>
            <a:solidFill>
              <a:schemeClr val="tx1"/>
            </a:solidFill>
          </a:ln>
        </p:spPr>
      </p:pic>
      <p:sp>
        <p:nvSpPr>
          <p:cNvPr id="7" name="TextBox 6"/>
          <p:cNvSpPr txBox="1"/>
          <p:nvPr/>
        </p:nvSpPr>
        <p:spPr>
          <a:xfrm>
            <a:off x="646319" y="4461151"/>
            <a:ext cx="2176943" cy="830997"/>
          </a:xfrm>
          <a:prstGeom prst="rect">
            <a:avLst/>
          </a:prstGeom>
          <a:noFill/>
        </p:spPr>
        <p:txBody>
          <a:bodyPr wrap="none" rtlCol="0">
            <a:spAutoFit/>
          </a:bodyPr>
          <a:lstStyle/>
          <a:p>
            <a:pPr algn="ctr"/>
            <a:r>
              <a:rPr lang="en-US" sz="2400" dirty="0">
                <a:solidFill>
                  <a:srgbClr val="0070C0"/>
                </a:solidFill>
              </a:rPr>
              <a:t>PAPER TAX MAP</a:t>
            </a:r>
            <a:br>
              <a:rPr lang="en-US" sz="2400" dirty="0">
                <a:solidFill>
                  <a:srgbClr val="0070C0"/>
                </a:solidFill>
              </a:rPr>
            </a:br>
            <a:r>
              <a:rPr lang="en-US" sz="2400" dirty="0">
                <a:solidFill>
                  <a:srgbClr val="0070C0"/>
                </a:solidFill>
              </a:rPr>
              <a:t> (old way)</a:t>
            </a:r>
          </a:p>
        </p:txBody>
      </p:sp>
      <p:pic>
        <p:nvPicPr>
          <p:cNvPr id="8" name="Picture 7"/>
          <p:cNvPicPr>
            <a:picLocks noChangeAspect="1"/>
          </p:cNvPicPr>
          <p:nvPr/>
        </p:nvPicPr>
        <p:blipFill>
          <a:blip r:embed="rId4"/>
          <a:stretch>
            <a:fillRect/>
          </a:stretch>
        </p:blipFill>
        <p:spPr>
          <a:xfrm>
            <a:off x="4408608" y="1348317"/>
            <a:ext cx="4561221" cy="2936675"/>
          </a:xfrm>
          <a:prstGeom prst="rect">
            <a:avLst/>
          </a:prstGeom>
          <a:ln>
            <a:solidFill>
              <a:schemeClr val="tx1"/>
            </a:solidFill>
          </a:ln>
        </p:spPr>
      </p:pic>
      <p:sp>
        <p:nvSpPr>
          <p:cNvPr id="11" name="TextBox 10"/>
          <p:cNvSpPr txBox="1"/>
          <p:nvPr/>
        </p:nvSpPr>
        <p:spPr>
          <a:xfrm>
            <a:off x="3638178" y="4461151"/>
            <a:ext cx="5331651" cy="830997"/>
          </a:xfrm>
          <a:prstGeom prst="rect">
            <a:avLst/>
          </a:prstGeom>
          <a:noFill/>
        </p:spPr>
        <p:txBody>
          <a:bodyPr wrap="square" rtlCol="0">
            <a:spAutoFit/>
          </a:bodyPr>
          <a:lstStyle/>
          <a:p>
            <a:pPr algn="ctr"/>
            <a:r>
              <a:rPr lang="en-US" sz="2400" dirty="0">
                <a:solidFill>
                  <a:srgbClr val="0070C0"/>
                </a:solidFill>
              </a:rPr>
              <a:t>DIGITAL TAX MAP</a:t>
            </a:r>
          </a:p>
          <a:p>
            <a:pPr algn="ctr"/>
            <a:r>
              <a:rPr lang="en-US" sz="2400" dirty="0">
                <a:solidFill>
                  <a:srgbClr val="0070C0"/>
                </a:solidFill>
              </a:rPr>
              <a:t> (better way)</a:t>
            </a:r>
          </a:p>
        </p:txBody>
      </p:sp>
      <p:sp>
        <p:nvSpPr>
          <p:cNvPr id="2" name="Right Arrow 1"/>
          <p:cNvSpPr/>
          <p:nvPr/>
        </p:nvSpPr>
        <p:spPr>
          <a:xfrm>
            <a:off x="3638178" y="4653134"/>
            <a:ext cx="896983" cy="4354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54783" y="5382972"/>
            <a:ext cx="6307649" cy="1323439"/>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accent4">
                    <a:lumMod val="50000"/>
                  </a:schemeClr>
                </a:solidFill>
                <a:latin typeface="Arial" panose="020B0604020202020204" pitchFamily="34" charset="0"/>
              </a:rPr>
              <a:t>Manual drafting of tax maps is becoming obsolete!!!</a:t>
            </a:r>
          </a:p>
          <a:p>
            <a:pPr marL="285750" indent="-285750">
              <a:buFont typeface="Arial" panose="020B0604020202020204" pitchFamily="34" charset="0"/>
              <a:buChar char="•"/>
            </a:pPr>
            <a:r>
              <a:rPr lang="en-US" sz="1600" dirty="0">
                <a:solidFill>
                  <a:schemeClr val="accent4">
                    <a:lumMod val="50000"/>
                  </a:schemeClr>
                </a:solidFill>
                <a:latin typeface="Arial" panose="020B0604020202020204" pitchFamily="34" charset="0"/>
              </a:rPr>
              <a:t>There are no schools that teach manual drafting skills</a:t>
            </a:r>
          </a:p>
          <a:p>
            <a:pPr marL="285750" indent="-285750">
              <a:buFont typeface="Arial" panose="020B0604020202020204" pitchFamily="34" charset="0"/>
              <a:buChar char="•"/>
            </a:pPr>
            <a:r>
              <a:rPr lang="en-US" sz="1600" dirty="0">
                <a:solidFill>
                  <a:schemeClr val="accent4">
                    <a:lumMod val="50000"/>
                  </a:schemeClr>
                </a:solidFill>
                <a:latin typeface="Arial" panose="020B0604020202020204" pitchFamily="34" charset="0"/>
              </a:rPr>
              <a:t>Manual drafting supplies are becoming scarce</a:t>
            </a:r>
          </a:p>
          <a:p>
            <a:pPr marL="285750" indent="-285750">
              <a:buFont typeface="Arial" panose="020B0604020202020204" pitchFamily="34" charset="0"/>
              <a:buChar char="•"/>
            </a:pPr>
            <a:r>
              <a:rPr lang="en-US" sz="1600" dirty="0">
                <a:solidFill>
                  <a:schemeClr val="accent4">
                    <a:lumMod val="50000"/>
                  </a:schemeClr>
                </a:solidFill>
                <a:latin typeface="Arial" panose="020B0604020202020204" pitchFamily="34" charset="0"/>
              </a:rPr>
              <a:t>Tax Division is removing itself from drafting contract services</a:t>
            </a:r>
          </a:p>
          <a:p>
            <a:pPr marL="285750" indent="-285750">
              <a:buFont typeface="Arial" panose="020B0604020202020204" pitchFamily="34" charset="0"/>
              <a:buChar char="•"/>
            </a:pPr>
            <a:endParaRPr lang="en-US" sz="1600" dirty="0">
              <a:solidFill>
                <a:schemeClr val="accent4">
                  <a:lumMod val="50000"/>
                </a:schemeClr>
              </a:solidFill>
            </a:endParaRPr>
          </a:p>
        </p:txBody>
      </p:sp>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B00A9896-E1CB-473D-8A82-04CAB8D7174B}"/>
                  </a:ext>
                </a:extLst>
              </p:cNvPr>
              <p:cNvGraphicFramePr>
                <a:graphicFrameLocks noChangeAspect="1"/>
              </p:cNvGraphicFramePr>
              <p:nvPr/>
            </p:nvGraphicFramePr>
            <p:xfrm>
              <a:off x="-5158946" y="4122523"/>
              <a:ext cx="2286000" cy="1714500"/>
            </p:xfrm>
            <a:graphic>
              <a:graphicData uri="http://schemas.microsoft.com/office/powerpoint/2016/slidezoom">
                <pslz:sldZm>
                  <pslz:sldZmObj sldId="308" cId="999184393">
                    <pslz:zmPr id="{7AA8E26F-3319-45FD-9610-998E2E732B53}" returnToParent="0"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5" name="Slide Zoom 4">
                <a:hlinkClick r:id="" action="ppaction://noaction"/>
                <a:extLst>
                  <a:ext uri="{FF2B5EF4-FFF2-40B4-BE49-F238E27FC236}">
                    <a16:creationId xmlns:a16="http://schemas.microsoft.com/office/drawing/2014/main" id="{B00A9896-E1CB-473D-8A82-04CAB8D7174B}"/>
                  </a:ext>
                </a:extLst>
              </p:cNvPr>
              <p:cNvPicPr>
                <a:picLocks noGrp="1" noRot="1" noChangeAspect="1" noMove="1" noResize="1" noEditPoints="1" noAdjustHandles="1" noChangeArrowheads="1" noChangeShapeType="1"/>
              </p:cNvPicPr>
              <p:nvPr/>
            </p:nvPicPr>
            <p:blipFill>
              <a:blip r:embed="rId6"/>
              <a:stretch>
                <a:fillRect/>
              </a:stretch>
            </p:blipFill>
            <p:spPr>
              <a:xfrm>
                <a:off x="-5158946" y="4122523"/>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84535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9894" y="1952781"/>
            <a:ext cx="3566295" cy="2923719"/>
          </a:xfrm>
          <a:prstGeom prst="rect">
            <a:avLst/>
          </a:prstGeom>
          <a:ln>
            <a:solidFill>
              <a:schemeClr val="tx1"/>
            </a:solidFill>
          </a:ln>
        </p:spPr>
      </p:pic>
      <p:pic>
        <p:nvPicPr>
          <p:cNvPr id="2050" name="Picture 2"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504" y="1866919"/>
            <a:ext cx="4245677" cy="303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516739" y="4728551"/>
            <a:ext cx="2063931" cy="1762125"/>
          </a:xfrm>
          <a:prstGeom prst="rect">
            <a:avLst/>
          </a:prstGeom>
        </p:spPr>
      </p:pic>
      <p:pic>
        <p:nvPicPr>
          <p:cNvPr id="6" name="Picture 5"/>
          <p:cNvPicPr>
            <a:picLocks noChangeAspect="1"/>
          </p:cNvPicPr>
          <p:nvPr/>
        </p:nvPicPr>
        <p:blipFill>
          <a:blip r:embed="rId5"/>
          <a:stretch>
            <a:fillRect/>
          </a:stretch>
        </p:blipFill>
        <p:spPr>
          <a:xfrm>
            <a:off x="6722014" y="4371706"/>
            <a:ext cx="2438263" cy="2494058"/>
          </a:xfrm>
          <a:prstGeom prst="rect">
            <a:avLst/>
          </a:prstGeom>
        </p:spPr>
      </p:pic>
      <p:sp>
        <p:nvSpPr>
          <p:cNvPr id="8" name="TextBox 7"/>
          <p:cNvSpPr txBox="1"/>
          <p:nvPr/>
        </p:nvSpPr>
        <p:spPr>
          <a:xfrm>
            <a:off x="855324" y="696769"/>
            <a:ext cx="2176943" cy="738664"/>
          </a:xfrm>
          <a:prstGeom prst="rect">
            <a:avLst/>
          </a:prstGeom>
          <a:noFill/>
        </p:spPr>
        <p:txBody>
          <a:bodyPr wrap="square" rtlCol="0">
            <a:spAutoFit/>
          </a:bodyPr>
          <a:lstStyle/>
          <a:p>
            <a:pPr algn="ctr"/>
            <a:r>
              <a:rPr lang="en-US" sz="2400" dirty="0">
                <a:solidFill>
                  <a:srgbClr val="0070C0"/>
                </a:solidFill>
              </a:rPr>
              <a:t>PAPER TAX MAP</a:t>
            </a:r>
            <a:br>
              <a:rPr lang="en-US" sz="2400" dirty="0">
                <a:solidFill>
                  <a:srgbClr val="0070C0"/>
                </a:solidFill>
              </a:rPr>
            </a:br>
            <a:r>
              <a:rPr lang="en-US" dirty="0">
                <a:solidFill>
                  <a:srgbClr val="0070C0"/>
                </a:solidFill>
              </a:rPr>
              <a:t> (static map)</a:t>
            </a:r>
          </a:p>
        </p:txBody>
      </p:sp>
      <p:sp>
        <p:nvSpPr>
          <p:cNvPr id="9" name="TextBox 8"/>
          <p:cNvSpPr txBox="1"/>
          <p:nvPr/>
        </p:nvSpPr>
        <p:spPr>
          <a:xfrm>
            <a:off x="4624251" y="696769"/>
            <a:ext cx="4562153" cy="1200329"/>
          </a:xfrm>
          <a:prstGeom prst="rect">
            <a:avLst/>
          </a:prstGeom>
          <a:noFill/>
        </p:spPr>
        <p:txBody>
          <a:bodyPr wrap="square" rtlCol="0">
            <a:spAutoFit/>
          </a:bodyPr>
          <a:lstStyle/>
          <a:p>
            <a:pPr algn="ctr"/>
            <a:r>
              <a:rPr lang="en-US" sz="2400" dirty="0">
                <a:solidFill>
                  <a:srgbClr val="0070C0"/>
                </a:solidFill>
              </a:rPr>
              <a:t>DIGITAL TAX MAP</a:t>
            </a:r>
          </a:p>
          <a:p>
            <a:pPr algn="ctr"/>
            <a:r>
              <a:rPr lang="en-US" sz="1600" dirty="0">
                <a:solidFill>
                  <a:srgbClr val="0070C0"/>
                </a:solidFill>
              </a:rPr>
              <a:t> (interactive, seamless, aerial photo reference, map link to attributes (property info) and graphics (building sketch)</a:t>
            </a:r>
          </a:p>
        </p:txBody>
      </p:sp>
      <p:sp>
        <p:nvSpPr>
          <p:cNvPr id="10" name="Right Arrow 9"/>
          <p:cNvSpPr/>
          <p:nvPr/>
        </p:nvSpPr>
        <p:spPr>
          <a:xfrm>
            <a:off x="3542383" y="1297577"/>
            <a:ext cx="896983"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Paper to Digital tax Map Conversion</a:t>
            </a:r>
          </a:p>
        </p:txBody>
      </p:sp>
      <p:sp>
        <p:nvSpPr>
          <p:cNvPr id="2" name="TextBox 1"/>
          <p:cNvSpPr txBox="1"/>
          <p:nvPr/>
        </p:nvSpPr>
        <p:spPr>
          <a:xfrm>
            <a:off x="1171569" y="5085781"/>
            <a:ext cx="1860698" cy="369332"/>
          </a:xfrm>
          <a:prstGeom prst="rect">
            <a:avLst/>
          </a:prstGeom>
          <a:noFill/>
        </p:spPr>
        <p:txBody>
          <a:bodyPr wrap="square" rtlCol="0">
            <a:spAutoFit/>
          </a:bodyPr>
          <a:lstStyle/>
          <a:p>
            <a:r>
              <a:rPr lang="en-US" dirty="0">
                <a:solidFill>
                  <a:schemeClr val="bg1">
                    <a:lumMod val="50000"/>
                  </a:schemeClr>
                </a:solidFill>
              </a:rPr>
              <a:t>Parcel 04-29-45.5</a:t>
            </a:r>
          </a:p>
        </p:txBody>
      </p:sp>
      <p:sp>
        <p:nvSpPr>
          <p:cNvPr id="11" name="TextBox 10"/>
          <p:cNvSpPr txBox="1"/>
          <p:nvPr/>
        </p:nvSpPr>
        <p:spPr>
          <a:xfrm>
            <a:off x="4624251" y="3601369"/>
            <a:ext cx="1275907" cy="646331"/>
          </a:xfrm>
          <a:prstGeom prst="rect">
            <a:avLst/>
          </a:prstGeom>
          <a:solidFill>
            <a:schemeClr val="tx1"/>
          </a:solidFill>
          <a:ln>
            <a:noFill/>
          </a:ln>
          <a:effectLst>
            <a:glow rad="101600">
              <a:schemeClr val="accent4">
                <a:satMod val="175000"/>
                <a:alpha val="40000"/>
              </a:schemeClr>
            </a:glow>
          </a:effectLst>
        </p:spPr>
        <p:txBody>
          <a:bodyPr wrap="square" rtlCol="0">
            <a:spAutoFit/>
          </a:bodyPr>
          <a:lstStyle/>
          <a:p>
            <a:pPr algn="ctr"/>
            <a:r>
              <a:rPr lang="en-US" dirty="0">
                <a:solidFill>
                  <a:srgbClr val="09D2E7"/>
                </a:solidFill>
                <a:effectLst>
                  <a:glow rad="63500">
                    <a:schemeClr val="accent3">
                      <a:satMod val="175000"/>
                      <a:alpha val="40000"/>
                    </a:schemeClr>
                  </a:glow>
                </a:effectLst>
              </a:rPr>
              <a:t>Parcel</a:t>
            </a:r>
          </a:p>
          <a:p>
            <a:pPr algn="ctr"/>
            <a:r>
              <a:rPr lang="en-US" dirty="0">
                <a:solidFill>
                  <a:srgbClr val="09D2E7"/>
                </a:solidFill>
                <a:effectLst>
                  <a:glow rad="63500">
                    <a:schemeClr val="accent3">
                      <a:satMod val="175000"/>
                      <a:alpha val="40000"/>
                    </a:schemeClr>
                  </a:glow>
                </a:effectLst>
              </a:rPr>
              <a:t>04-29-45.5</a:t>
            </a:r>
          </a:p>
        </p:txBody>
      </p:sp>
    </p:spTree>
    <p:extLst>
      <p:ext uri="{BB962C8B-B14F-4D97-AF65-F5344CB8AC3E}">
        <p14:creationId xmlns:p14="http://schemas.microsoft.com/office/powerpoint/2010/main" val="2849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Data Privacy at State Level</a:t>
            </a:r>
          </a:p>
        </p:txBody>
      </p:sp>
      <p:sp>
        <p:nvSpPr>
          <p:cNvPr id="2" name="Content Placeholder 1"/>
          <p:cNvSpPr>
            <a:spLocks noGrp="1"/>
          </p:cNvSpPr>
          <p:nvPr>
            <p:ph idx="1"/>
          </p:nvPr>
        </p:nvSpPr>
        <p:spPr>
          <a:xfrm>
            <a:off x="2878138" y="2124075"/>
            <a:ext cx="3813175" cy="1117600"/>
          </a:xfrm>
        </p:spPr>
        <p:txBody>
          <a:bodyPr/>
          <a:lstStyle/>
          <a:p>
            <a:pPr marL="0" indent="0">
              <a:buFont typeface="Wingdings" panose="05000000000000000000" pitchFamily="2" charset="2"/>
              <a:buNone/>
              <a:defRPr/>
            </a:pPr>
            <a:r>
              <a:rPr lang="en-US" altLang="en-US" sz="1800" dirty="0"/>
              <a:t>Data with Names and/or Addresses</a:t>
            </a:r>
          </a:p>
          <a:p>
            <a:pPr>
              <a:buFont typeface="Arial" pitchFamily="34" charset="0"/>
              <a:buChar char="•"/>
              <a:defRPr/>
            </a:pPr>
            <a:r>
              <a:rPr lang="en-US" altLang="en-US" sz="1800" dirty="0"/>
              <a:t>Permits</a:t>
            </a:r>
          </a:p>
          <a:p>
            <a:pPr>
              <a:buFont typeface="Arial" pitchFamily="34" charset="0"/>
              <a:buChar char="•"/>
              <a:defRPr/>
            </a:pPr>
            <a:r>
              <a:rPr lang="en-US" altLang="en-US" sz="1800" dirty="0"/>
              <a:t>Substantial Damage</a:t>
            </a:r>
          </a:p>
        </p:txBody>
      </p:sp>
      <p:sp>
        <p:nvSpPr>
          <p:cNvPr id="12291" name="TextBox 4"/>
          <p:cNvSpPr txBox="1">
            <a:spLocks noChangeArrowheads="1"/>
          </p:cNvSpPr>
          <p:nvPr/>
        </p:nvSpPr>
        <p:spPr bwMode="auto">
          <a:xfrm>
            <a:off x="396875" y="2365375"/>
            <a:ext cx="1976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5000"/>
              </a:spcBef>
              <a:buSzPct val="100000"/>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sz="1800"/>
              <a:t>Local Government</a:t>
            </a:r>
          </a:p>
        </p:txBody>
      </p:sp>
      <p:sp>
        <p:nvSpPr>
          <p:cNvPr id="6" name="TextBox 5"/>
          <p:cNvSpPr txBox="1">
            <a:spLocks noChangeArrowheads="1"/>
          </p:cNvSpPr>
          <p:nvPr/>
        </p:nvSpPr>
        <p:spPr bwMode="auto">
          <a:xfrm>
            <a:off x="484188" y="5322888"/>
            <a:ext cx="2271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5000"/>
              </a:spcBef>
              <a:buSzPct val="100000"/>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sz="1800"/>
              <a:t>FEMA</a:t>
            </a:r>
          </a:p>
        </p:txBody>
      </p:sp>
      <p:sp>
        <p:nvSpPr>
          <p:cNvPr id="8" name="TextBox 7"/>
          <p:cNvSpPr txBox="1">
            <a:spLocks noChangeArrowheads="1"/>
          </p:cNvSpPr>
          <p:nvPr/>
        </p:nvSpPr>
        <p:spPr bwMode="auto">
          <a:xfrm>
            <a:off x="7516813" y="2498725"/>
            <a:ext cx="1182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5000"/>
              </a:spcBef>
              <a:buSzPct val="100000"/>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sz="1800"/>
              <a:t>Public</a:t>
            </a:r>
          </a:p>
        </p:txBody>
      </p:sp>
      <p:sp>
        <p:nvSpPr>
          <p:cNvPr id="9" name="TextBox 8"/>
          <p:cNvSpPr txBox="1"/>
          <p:nvPr/>
        </p:nvSpPr>
        <p:spPr>
          <a:xfrm>
            <a:off x="2878138" y="3781425"/>
            <a:ext cx="3770312" cy="744538"/>
          </a:xfrm>
          <a:prstGeom prst="rect">
            <a:avLst/>
          </a:prstGeom>
          <a:noFill/>
        </p:spPr>
        <p:txBody>
          <a:bodyPr>
            <a:spAutoFit/>
          </a:bodyPr>
          <a:lstStyle/>
          <a:p>
            <a:pPr>
              <a:defRPr/>
            </a:pPr>
            <a:r>
              <a:rPr lang="en-US" dirty="0"/>
              <a:t>Data with Names and/or Addresses</a:t>
            </a:r>
          </a:p>
          <a:p>
            <a:pPr marL="342900" indent="-342900">
              <a:spcBef>
                <a:spcPct val="35000"/>
              </a:spcBef>
              <a:buSzPct val="100000"/>
              <a:buFont typeface="Arial" panose="020B0604020202020204" pitchFamily="34" charset="0"/>
              <a:buChar char="•"/>
              <a:defRPr/>
            </a:pPr>
            <a:r>
              <a:rPr lang="en-US" dirty="0">
                <a:latin typeface="+mn-lt"/>
                <a:cs typeface="+mn-cs"/>
              </a:rPr>
              <a:t>Varying State Laws</a:t>
            </a:r>
          </a:p>
        </p:txBody>
      </p:sp>
      <p:sp>
        <p:nvSpPr>
          <p:cNvPr id="11" name="TextBox 10"/>
          <p:cNvSpPr txBox="1">
            <a:spLocks noChangeArrowheads="1"/>
          </p:cNvSpPr>
          <p:nvPr/>
        </p:nvSpPr>
        <p:spPr bwMode="auto">
          <a:xfrm>
            <a:off x="7516813" y="3994150"/>
            <a:ext cx="1182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5000"/>
              </a:spcBef>
              <a:buSzPct val="100000"/>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sz="1800"/>
              <a:t>Public</a:t>
            </a:r>
          </a:p>
        </p:txBody>
      </p:sp>
      <p:sp>
        <p:nvSpPr>
          <p:cNvPr id="12" name="TextBox 11"/>
          <p:cNvSpPr txBox="1">
            <a:spLocks noChangeArrowheads="1"/>
          </p:cNvSpPr>
          <p:nvPr/>
        </p:nvSpPr>
        <p:spPr bwMode="auto">
          <a:xfrm>
            <a:off x="7516813" y="5138738"/>
            <a:ext cx="1182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5000"/>
              </a:spcBef>
              <a:buSzPct val="100000"/>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sz="1800"/>
              <a:t>Public</a:t>
            </a:r>
          </a:p>
        </p:txBody>
      </p:sp>
      <p:sp>
        <p:nvSpPr>
          <p:cNvPr id="13" name="Rectangle 5"/>
          <p:cNvSpPr txBox="1">
            <a:spLocks noChangeArrowheads="1"/>
          </p:cNvSpPr>
          <p:nvPr/>
        </p:nvSpPr>
        <p:spPr bwMode="auto">
          <a:xfrm>
            <a:off x="2878138" y="5065713"/>
            <a:ext cx="3800475" cy="8001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l" rtl="0" eaLnBrk="0" fontAlgn="base" hangingPunct="0">
              <a:spcBef>
                <a:spcPct val="35000"/>
              </a:spcBef>
              <a:spcAft>
                <a:spcPct val="0"/>
              </a:spcAft>
              <a:buSzPct val="100000"/>
              <a:buFont typeface="Wingdings" panose="05000000000000000000" pitchFamily="2" charset="2"/>
              <a:defRPr sz="2800">
                <a:solidFill>
                  <a:schemeClr val="tx1"/>
                </a:solidFill>
                <a:latin typeface="+mn-lt"/>
                <a:ea typeface="+mn-ea"/>
                <a:cs typeface="+mn-cs"/>
              </a:defRPr>
            </a:lvl1pPr>
            <a:lvl2pPr marL="282575" indent="-282575" algn="l" rtl="0" eaLnBrk="0" fontAlgn="base" hangingPunct="0">
              <a:spcBef>
                <a:spcPct val="25000"/>
              </a:spcBef>
              <a:spcAft>
                <a:spcPct val="0"/>
              </a:spcAft>
              <a:buSzPct val="100000"/>
              <a:buFont typeface="Wingdings" panose="05000000000000000000" pitchFamily="2" charset="2"/>
              <a:buChar char="ü"/>
              <a:defRPr sz="2400">
                <a:solidFill>
                  <a:schemeClr val="tx1"/>
                </a:solidFill>
                <a:latin typeface="+mn-lt"/>
              </a:defRPr>
            </a:lvl2pPr>
            <a:lvl3pPr marL="515938" indent="-233363" algn="l" rtl="0" eaLnBrk="0" fontAlgn="base" hangingPunct="0">
              <a:spcBef>
                <a:spcPct val="25000"/>
              </a:spcBef>
              <a:spcAft>
                <a:spcPct val="0"/>
              </a:spcAft>
              <a:buSzPct val="100000"/>
              <a:buFont typeface="Wingdings" panose="05000000000000000000" pitchFamily="2" charset="2"/>
              <a:buChar char="§"/>
              <a:defRPr sz="2000">
                <a:solidFill>
                  <a:schemeClr val="tx1"/>
                </a:solidFill>
                <a:latin typeface="+mn-lt"/>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mn-lt"/>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mn-lt"/>
              </a:defRPr>
            </a:lvl5pPr>
            <a:lvl6pPr marL="20018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0" indent="0" eaLnBrk="1" hangingPunct="1">
              <a:spcBef>
                <a:spcPct val="0"/>
              </a:spcBef>
              <a:spcAft>
                <a:spcPts val="1200"/>
              </a:spcAft>
              <a:defRPr/>
            </a:pPr>
            <a:r>
              <a:rPr lang="en-US" sz="1800" dirty="0"/>
              <a:t>Data with Names and/or Addresses</a:t>
            </a:r>
          </a:p>
          <a:p>
            <a:pPr marL="285750" indent="-285750" eaLnBrk="1" hangingPunct="1">
              <a:spcBef>
                <a:spcPct val="0"/>
              </a:spcBef>
              <a:spcAft>
                <a:spcPts val="1200"/>
              </a:spcAft>
              <a:buFont typeface="Arial" panose="020B0604020202020204" pitchFamily="34" charset="0"/>
              <a:buChar char="•"/>
              <a:defRPr/>
            </a:pPr>
            <a:r>
              <a:rPr lang="en-US" sz="1800" kern="0" dirty="0"/>
              <a:t>The Privacy Act of 1974 </a:t>
            </a:r>
          </a:p>
        </p:txBody>
      </p:sp>
      <p:cxnSp>
        <p:nvCxnSpPr>
          <p:cNvPr id="14" name="Straight Arrow Connector 13"/>
          <p:cNvCxnSpPr/>
          <p:nvPr/>
        </p:nvCxnSpPr>
        <p:spPr>
          <a:xfrm>
            <a:off x="2017713" y="2689225"/>
            <a:ext cx="712787"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678613" y="2682875"/>
            <a:ext cx="712787"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24650" y="4175125"/>
            <a:ext cx="712788"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76438" y="4178300"/>
            <a:ext cx="712787"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003425" y="5481638"/>
            <a:ext cx="71278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743700" y="5102225"/>
            <a:ext cx="676275" cy="59055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80" name="TextBox 20"/>
          <p:cNvSpPr txBox="1">
            <a:spLocks noChangeArrowheads="1"/>
          </p:cNvSpPr>
          <p:nvPr/>
        </p:nvSpPr>
        <p:spPr bwMode="auto">
          <a:xfrm>
            <a:off x="222250" y="1454150"/>
            <a:ext cx="847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5000"/>
              </a:spcBef>
              <a:buSzPct val="100000"/>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a:t>The Privacy Act: Working with </a:t>
            </a:r>
            <a:r>
              <a:rPr lang="en-US" altLang="en-US" u="sng"/>
              <a:t>local data</a:t>
            </a:r>
          </a:p>
        </p:txBody>
      </p:sp>
      <p:sp>
        <p:nvSpPr>
          <p:cNvPr id="21" name="TextBox 20"/>
          <p:cNvSpPr txBox="1">
            <a:spLocks noChangeArrowheads="1"/>
          </p:cNvSpPr>
          <p:nvPr/>
        </p:nvSpPr>
        <p:spPr bwMode="auto">
          <a:xfrm>
            <a:off x="396875" y="3959225"/>
            <a:ext cx="259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5000"/>
              </a:spcBef>
              <a:buSzPct val="100000"/>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SzTx/>
              <a:buFontTx/>
              <a:buNone/>
            </a:pPr>
            <a:r>
              <a:rPr lang="en-US" altLang="en-US" sz="1800" dirty="0"/>
              <a:t>States</a:t>
            </a:r>
          </a:p>
        </p:txBody>
      </p:sp>
      <p:pic>
        <p:nvPicPr>
          <p:cNvPr id="11283" name="Picture 18"/>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3188" y="65088"/>
            <a:ext cx="113030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690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291" grpId="0"/>
      <p:bldP spid="6" grpId="0"/>
      <p:bldP spid="8" grpId="0"/>
      <p:bldP spid="9" grpId="0"/>
      <p:bldP spid="11" grpId="0"/>
      <p:bldP spid="12" grpId="0"/>
      <p:bldP spid="13"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Communities benefiting from HMGP</a:t>
            </a:r>
          </a:p>
        </p:txBody>
      </p:sp>
      <p:graphicFrame>
        <p:nvGraphicFramePr>
          <p:cNvPr id="3" name="Table 2"/>
          <p:cNvGraphicFramePr>
            <a:graphicFrameLocks noGrp="1"/>
          </p:cNvGraphicFramePr>
          <p:nvPr>
            <p:extLst>
              <p:ext uri="{D42A27DB-BD31-4B8C-83A1-F6EECF244321}">
                <p14:modId xmlns:p14="http://schemas.microsoft.com/office/powerpoint/2010/main" val="3492212611"/>
              </p:ext>
            </p:extLst>
          </p:nvPr>
        </p:nvGraphicFramePr>
        <p:xfrm>
          <a:off x="287077" y="1265380"/>
          <a:ext cx="8591109" cy="3998283"/>
        </p:xfrm>
        <a:graphic>
          <a:graphicData uri="http://schemas.openxmlformats.org/drawingml/2006/table">
            <a:tbl>
              <a:tblPr/>
              <a:tblGrid>
                <a:gridCol w="1255742">
                  <a:extLst>
                    <a:ext uri="{9D8B030D-6E8A-4147-A177-3AD203B41FA5}">
                      <a16:colId xmlns:a16="http://schemas.microsoft.com/office/drawing/2014/main" val="1622149715"/>
                    </a:ext>
                  </a:extLst>
                </a:gridCol>
                <a:gridCol w="735068">
                  <a:extLst>
                    <a:ext uri="{9D8B030D-6E8A-4147-A177-3AD203B41FA5}">
                      <a16:colId xmlns:a16="http://schemas.microsoft.com/office/drawing/2014/main" val="923337051"/>
                    </a:ext>
                  </a:extLst>
                </a:gridCol>
                <a:gridCol w="735068">
                  <a:extLst>
                    <a:ext uri="{9D8B030D-6E8A-4147-A177-3AD203B41FA5}">
                      <a16:colId xmlns:a16="http://schemas.microsoft.com/office/drawing/2014/main" val="2278304142"/>
                    </a:ext>
                  </a:extLst>
                </a:gridCol>
                <a:gridCol w="1233313">
                  <a:extLst>
                    <a:ext uri="{9D8B030D-6E8A-4147-A177-3AD203B41FA5}">
                      <a16:colId xmlns:a16="http://schemas.microsoft.com/office/drawing/2014/main" val="2777732610"/>
                    </a:ext>
                  </a:extLst>
                </a:gridCol>
                <a:gridCol w="1783529">
                  <a:extLst>
                    <a:ext uri="{9D8B030D-6E8A-4147-A177-3AD203B41FA5}">
                      <a16:colId xmlns:a16="http://schemas.microsoft.com/office/drawing/2014/main" val="3770308181"/>
                    </a:ext>
                  </a:extLst>
                </a:gridCol>
                <a:gridCol w="1117916">
                  <a:extLst>
                    <a:ext uri="{9D8B030D-6E8A-4147-A177-3AD203B41FA5}">
                      <a16:colId xmlns:a16="http://schemas.microsoft.com/office/drawing/2014/main" val="2556229667"/>
                    </a:ext>
                  </a:extLst>
                </a:gridCol>
                <a:gridCol w="795392">
                  <a:extLst>
                    <a:ext uri="{9D8B030D-6E8A-4147-A177-3AD203B41FA5}">
                      <a16:colId xmlns:a16="http://schemas.microsoft.com/office/drawing/2014/main" val="802152351"/>
                    </a:ext>
                  </a:extLst>
                </a:gridCol>
                <a:gridCol w="935081">
                  <a:extLst>
                    <a:ext uri="{9D8B030D-6E8A-4147-A177-3AD203B41FA5}">
                      <a16:colId xmlns:a16="http://schemas.microsoft.com/office/drawing/2014/main" val="4234232371"/>
                    </a:ext>
                  </a:extLst>
                </a:gridCol>
              </a:tblGrid>
              <a:tr h="251038">
                <a:tc gridSpan="7">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843043"/>
                  </a:ext>
                </a:extLst>
              </a:tr>
              <a:tr h="753113">
                <a:tc>
                  <a:txBody>
                    <a:bodyPr/>
                    <a:lstStyle/>
                    <a:p>
                      <a:pPr algn="ctr" fontAlgn="b"/>
                      <a:r>
                        <a:rPr lang="en-US" sz="1400" b="0" i="0" u="none" strike="noStrike">
                          <a:solidFill>
                            <a:srgbClr val="000000"/>
                          </a:solidFill>
                          <a:effectLst/>
                          <a:latin typeface="Calibri" panose="020F0502020204030204" pitchFamily="34" charset="0"/>
                        </a:rPr>
                        <a:t>GIS Data Development Contracts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 Local Govt. Projects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 Signed MOUs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Vendor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Local Govt. Cost Share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Cost Share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FEMA Grant Dollars Obligated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TOTAL 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10956953"/>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5896"/>
                  </a:ext>
                </a:extLst>
              </a:tr>
              <a:tr h="502075">
                <a:tc>
                  <a:txBody>
                    <a:bodyPr/>
                    <a:lstStyle/>
                    <a:p>
                      <a:pPr algn="l" fontAlgn="b"/>
                      <a:r>
                        <a:rPr lang="en-US" sz="1400" b="0" i="0" u="none" strike="noStrike">
                          <a:solidFill>
                            <a:srgbClr val="000000"/>
                          </a:solidFill>
                          <a:effectLst/>
                          <a:latin typeface="Calibri" panose="020F0502020204030204" pitchFamily="34" charset="0"/>
                        </a:rPr>
                        <a:t>E-911 Addresses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Atlas Geographic Data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$73,504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In-Kind (field validation)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$84,895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$158,399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49669274"/>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777964"/>
                  </a:ext>
                </a:extLst>
              </a:tr>
              <a:tr h="622613">
                <a:tc>
                  <a:txBody>
                    <a:bodyPr/>
                    <a:lstStyle/>
                    <a:p>
                      <a:pPr algn="l" fontAlgn="b"/>
                      <a:r>
                        <a:rPr lang="en-US" sz="1400" b="0" i="0" u="none" strike="noStrike">
                          <a:solidFill>
                            <a:srgbClr val="000000"/>
                          </a:solidFill>
                          <a:effectLst/>
                          <a:latin typeface="Calibri" panose="020F0502020204030204" pitchFamily="34" charset="0"/>
                        </a:rPr>
                        <a:t>Digital Tax Maps/Parcels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Atlas Geographic Data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$27,474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In-Kind (imagery)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$235,533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$263,007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53139031"/>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384239"/>
                  </a:ext>
                </a:extLst>
              </a:tr>
              <a:tr h="502075">
                <a:tc>
                  <a:txBody>
                    <a:bodyPr/>
                    <a:lstStyle/>
                    <a:p>
                      <a:pPr algn="l" fontAlgn="b"/>
                      <a:r>
                        <a:rPr lang="en-US" sz="1400" b="0" i="0" u="none" strike="noStrike">
                          <a:solidFill>
                            <a:srgbClr val="000000"/>
                          </a:solidFill>
                          <a:effectLst/>
                          <a:latin typeface="Calibri" panose="020F0502020204030204" pitchFamily="34" charset="0"/>
                        </a:rPr>
                        <a:t>Leaf-Off Imagery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Blue Mountaion / Thrasher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$205,536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Dollars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$56,958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$262,494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24579433"/>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0241652"/>
                  </a:ext>
                </a:extLst>
              </a:tr>
              <a:tr h="251038">
                <a:tc>
                  <a:txBody>
                    <a:bodyPr/>
                    <a:lstStyle/>
                    <a:p>
                      <a:pPr algn="l" fontAlgn="b"/>
                      <a:r>
                        <a:rPr lang="en-US" sz="14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4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$306,514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a:solidFill>
                            <a:srgbClr val="000000"/>
                          </a:solidFill>
                          <a:effectLst/>
                          <a:latin typeface="Calibri" panose="020F0502020204030204" pitchFamily="34" charset="0"/>
                        </a:rPr>
                        <a:t>$377,386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$683,900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62484022"/>
                  </a:ext>
                </a:extLst>
              </a:tr>
            </a:tbl>
          </a:graphicData>
        </a:graphic>
      </p:graphicFrame>
      <p:sp>
        <p:nvSpPr>
          <p:cNvPr id="2" name="Rectangle 1"/>
          <p:cNvSpPr/>
          <p:nvPr/>
        </p:nvSpPr>
        <p:spPr>
          <a:xfrm>
            <a:off x="595388" y="5758485"/>
            <a:ext cx="8415048" cy="369332"/>
          </a:xfrm>
          <a:prstGeom prst="rect">
            <a:avLst/>
          </a:prstGeom>
        </p:spPr>
        <p:txBody>
          <a:bodyPr wrap="square">
            <a:spAutoFit/>
          </a:bodyPr>
          <a:lstStyle/>
          <a:p>
            <a:pPr fontAlgn="b"/>
            <a:r>
              <a:rPr lang="en-US" b="1" i="1" dirty="0">
                <a:solidFill>
                  <a:schemeClr val="accent1">
                    <a:lumMod val="50000"/>
                  </a:schemeClr>
                </a:solidFill>
                <a:latin typeface="Calibri" panose="020F0502020204030204" pitchFamily="34" charset="0"/>
              </a:rPr>
              <a:t>GIS Data Development Costs associated with Statewide Multi-Hazards Project</a:t>
            </a:r>
          </a:p>
        </p:txBody>
      </p:sp>
    </p:spTree>
    <p:extLst>
      <p:ext uri="{BB962C8B-B14F-4D97-AF65-F5344CB8AC3E}">
        <p14:creationId xmlns:p14="http://schemas.microsoft.com/office/powerpoint/2010/main" val="3399110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 Hazard Mitigation Grant</a:t>
            </a:r>
          </a:p>
        </p:txBody>
      </p:sp>
      <p:sp>
        <p:nvSpPr>
          <p:cNvPr id="3" name="TextBox 2"/>
          <p:cNvSpPr txBox="1"/>
          <p:nvPr/>
        </p:nvSpPr>
        <p:spPr>
          <a:xfrm>
            <a:off x="590086" y="1208625"/>
            <a:ext cx="7963826" cy="2985433"/>
          </a:xfrm>
          <a:prstGeom prst="rect">
            <a:avLst/>
          </a:prstGeom>
          <a:solidFill>
            <a:schemeClr val="tx2">
              <a:lumMod val="20000"/>
              <a:lumOff val="80000"/>
            </a:schemeClr>
          </a:solidFill>
        </p:spPr>
        <p:txBody>
          <a:bodyPr wrap="square" rtlCol="0">
            <a:spAutoFit/>
          </a:bodyPr>
          <a:lstStyle/>
          <a:p>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FEMA Hazard Mitigation Grant Program (HMGP)</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dirty="0">
                <a:latin typeface="Arial" panose="020B0604020202020204" pitchFamily="34" charset="0"/>
                <a:cs typeface="Arial" panose="020B0604020202020204" pitchFamily="34" charset="0"/>
              </a:rPr>
              <a:t>Recipient:  WV DHSEM, State Hazard Mitigation Office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dirty="0">
                <a:latin typeface="Arial" panose="020B0604020202020204" pitchFamily="34" charset="0"/>
                <a:cs typeface="Arial" panose="020B0604020202020204" pitchFamily="34" charset="0"/>
              </a:rPr>
              <a:t>Sub-Recipient:  West Virginia University</a:t>
            </a:r>
          </a:p>
          <a:p>
            <a:pPr lvl="2"/>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graphicFrame>
        <p:nvGraphicFramePr>
          <p:cNvPr id="2" name="Diagram 1"/>
          <p:cNvGraphicFramePr/>
          <p:nvPr/>
        </p:nvGraphicFramePr>
        <p:xfrm>
          <a:off x="712341" y="4461633"/>
          <a:ext cx="7841571" cy="1980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17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Building-Level Flood Risk Assessments</a:t>
            </a:r>
          </a:p>
        </p:txBody>
      </p:sp>
      <p:graphicFrame>
        <p:nvGraphicFramePr>
          <p:cNvPr id="2" name="Diagram 1"/>
          <p:cNvGraphicFramePr/>
          <p:nvPr>
            <p:extLst>
              <p:ext uri="{D42A27DB-BD31-4B8C-83A1-F6EECF244321}">
                <p14:modId xmlns:p14="http://schemas.microsoft.com/office/powerpoint/2010/main" val="1257924584"/>
              </p:ext>
            </p:extLst>
          </p:nvPr>
        </p:nvGraphicFramePr>
        <p:xfrm>
          <a:off x="1894113" y="970385"/>
          <a:ext cx="8472196" cy="579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42596" y="5301447"/>
            <a:ext cx="2556588" cy="1415772"/>
          </a:xfrm>
          <a:prstGeom prst="rect">
            <a:avLst/>
          </a:prstGeom>
          <a:solidFill>
            <a:schemeClr val="accent1">
              <a:lumMod val="40000"/>
              <a:lumOff val="60000"/>
            </a:schemeClr>
          </a:solidFill>
        </p:spPr>
        <p:txBody>
          <a:bodyPr wrap="square" rtlCol="0">
            <a:spAutoFit/>
          </a:bodyPr>
          <a:lstStyle/>
          <a:p>
            <a:r>
              <a:rPr lang="en-US" sz="1600" dirty="0"/>
              <a:t>Methodology</a:t>
            </a:r>
          </a:p>
          <a:p>
            <a:pPr marL="285750" indent="-285750">
              <a:buFont typeface="Wingdings" panose="05000000000000000000" pitchFamily="2" charset="2"/>
              <a:buChar char="§"/>
            </a:pPr>
            <a:r>
              <a:rPr lang="en-US" sz="1400" dirty="0"/>
              <a:t>Consistent methodology statewide</a:t>
            </a:r>
          </a:p>
          <a:p>
            <a:pPr marL="285750" indent="-285750">
              <a:buFont typeface="Wingdings" panose="05000000000000000000" pitchFamily="2" charset="2"/>
              <a:buChar char="§"/>
            </a:pPr>
            <a:r>
              <a:rPr lang="en-US" sz="1400" dirty="0"/>
              <a:t>Semi-automated workflows</a:t>
            </a:r>
          </a:p>
          <a:p>
            <a:pPr marL="285750" indent="-285750">
              <a:buFont typeface="Wingdings" panose="05000000000000000000" pitchFamily="2" charset="2"/>
              <a:buChar char="§"/>
            </a:pPr>
            <a:r>
              <a:rPr lang="en-US" sz="1400" dirty="0"/>
              <a:t>Continuous cycle to improve and update assessments</a:t>
            </a:r>
          </a:p>
        </p:txBody>
      </p:sp>
      <p:sp>
        <p:nvSpPr>
          <p:cNvPr id="7" name="TextBox 6"/>
          <p:cNvSpPr txBox="1"/>
          <p:nvPr/>
        </p:nvSpPr>
        <p:spPr>
          <a:xfrm>
            <a:off x="242596" y="1079477"/>
            <a:ext cx="2556588" cy="1446550"/>
          </a:xfrm>
          <a:prstGeom prst="rect">
            <a:avLst/>
          </a:prstGeom>
          <a:solidFill>
            <a:schemeClr val="accent1">
              <a:lumMod val="40000"/>
              <a:lumOff val="60000"/>
            </a:schemeClr>
          </a:solidFill>
        </p:spPr>
        <p:txBody>
          <a:bodyPr wrap="square" rtlCol="0">
            <a:spAutoFit/>
          </a:bodyPr>
          <a:lstStyle/>
          <a:p>
            <a:r>
              <a:rPr lang="en-US" sz="1600" dirty="0"/>
              <a:t>Building-Level Flood Risk Assessments support:</a:t>
            </a:r>
          </a:p>
          <a:p>
            <a:pPr marL="285750" indent="-285750">
              <a:buFont typeface="Wingdings" panose="05000000000000000000" pitchFamily="2" charset="2"/>
              <a:buChar char="§"/>
            </a:pPr>
            <a:r>
              <a:rPr lang="en-US" sz="1400" dirty="0"/>
              <a:t>Hazard Mitigation Plans </a:t>
            </a:r>
          </a:p>
          <a:p>
            <a:pPr marL="285750" indent="-285750">
              <a:buFont typeface="Wingdings" panose="05000000000000000000" pitchFamily="2" charset="2"/>
              <a:buChar char="§"/>
            </a:pPr>
            <a:r>
              <a:rPr lang="en-US" sz="1400" dirty="0"/>
              <a:t>Floodplain Management</a:t>
            </a:r>
          </a:p>
          <a:p>
            <a:pPr marL="285750" indent="-285750">
              <a:buFont typeface="Wingdings" panose="05000000000000000000" pitchFamily="2" charset="2"/>
              <a:buChar char="§"/>
            </a:pPr>
            <a:r>
              <a:rPr lang="en-US" sz="1400" dirty="0"/>
              <a:t>Community Assisted Visits </a:t>
            </a:r>
          </a:p>
          <a:p>
            <a:pPr marL="285750" indent="-285750">
              <a:buFont typeface="Wingdings" panose="05000000000000000000" pitchFamily="2" charset="2"/>
              <a:buChar char="§"/>
            </a:pPr>
            <a:r>
              <a:rPr lang="en-US" sz="1400" dirty="0"/>
              <a:t>Community Rating System</a:t>
            </a:r>
          </a:p>
        </p:txBody>
      </p:sp>
      <p:sp>
        <p:nvSpPr>
          <p:cNvPr id="9" name="TextBox 8"/>
          <p:cNvSpPr txBox="1"/>
          <p:nvPr/>
        </p:nvSpPr>
        <p:spPr>
          <a:xfrm>
            <a:off x="242596" y="2755888"/>
            <a:ext cx="2556588" cy="2277547"/>
          </a:xfrm>
          <a:prstGeom prst="rect">
            <a:avLst/>
          </a:prstGeom>
          <a:solidFill>
            <a:schemeClr val="accent1">
              <a:lumMod val="40000"/>
              <a:lumOff val="60000"/>
            </a:schemeClr>
          </a:solidFill>
        </p:spPr>
        <p:txBody>
          <a:bodyPr wrap="square" rtlCol="0">
            <a:spAutoFit/>
          </a:bodyPr>
          <a:lstStyle/>
          <a:p>
            <a:r>
              <a:rPr lang="en-US" sz="1600" dirty="0"/>
              <a:t>Benefits</a:t>
            </a:r>
          </a:p>
          <a:p>
            <a:pPr marL="285750" indent="-285750">
              <a:buFont typeface="Wingdings" panose="05000000000000000000" pitchFamily="2" charset="2"/>
              <a:buChar char="§"/>
            </a:pPr>
            <a:r>
              <a:rPr lang="en-US" sz="1400" dirty="0"/>
              <a:t>More detailed and accurate assessments</a:t>
            </a:r>
          </a:p>
          <a:p>
            <a:pPr marL="285750" indent="-285750">
              <a:buFont typeface="Wingdings" panose="05000000000000000000" pitchFamily="2" charset="2"/>
              <a:buChar char="§"/>
            </a:pPr>
            <a:r>
              <a:rPr lang="en-US" sz="1400" dirty="0"/>
              <a:t>Automated scripts generate outputs quickly </a:t>
            </a:r>
          </a:p>
          <a:p>
            <a:pPr marL="285750" indent="-285750">
              <a:buFont typeface="Wingdings" panose="05000000000000000000" pitchFamily="2" charset="2"/>
              <a:buChar char="§"/>
            </a:pPr>
            <a:r>
              <a:rPr lang="en-US" sz="1400" dirty="0"/>
              <a:t>Cost savings through efficiencies</a:t>
            </a:r>
          </a:p>
          <a:p>
            <a:pPr marL="285750" indent="-285750">
              <a:buFont typeface="Wingdings" panose="05000000000000000000" pitchFamily="2" charset="2"/>
              <a:buChar char="§"/>
            </a:pPr>
            <a:r>
              <a:rPr lang="en-US" sz="1400" dirty="0"/>
              <a:t>Helps multiple stakeholders</a:t>
            </a:r>
          </a:p>
          <a:p>
            <a:pPr marL="285750" indent="-285750">
              <a:buFont typeface="Wingdings" panose="05000000000000000000" pitchFamily="2" charset="2"/>
              <a:buChar char="§"/>
            </a:pPr>
            <a:r>
              <a:rPr lang="en-US" sz="1400" dirty="0"/>
              <a:t>Comprehensive Building Risk Database</a:t>
            </a:r>
          </a:p>
        </p:txBody>
      </p:sp>
      <p:sp>
        <p:nvSpPr>
          <p:cNvPr id="6" name="TextBox 5"/>
          <p:cNvSpPr txBox="1"/>
          <p:nvPr/>
        </p:nvSpPr>
        <p:spPr>
          <a:xfrm>
            <a:off x="5416419" y="3452041"/>
            <a:ext cx="1427584" cy="830997"/>
          </a:xfrm>
          <a:prstGeom prst="rect">
            <a:avLst/>
          </a:prstGeom>
          <a:noFill/>
        </p:spPr>
        <p:txBody>
          <a:bodyPr wrap="square" rtlCol="0">
            <a:spAutoFit/>
          </a:bodyPr>
          <a:lstStyle/>
          <a:p>
            <a:pPr algn="ctr"/>
            <a:r>
              <a:rPr lang="en-US" sz="1600" dirty="0"/>
              <a:t>Building-Level Assessment Cycle</a:t>
            </a:r>
          </a:p>
        </p:txBody>
      </p:sp>
    </p:spTree>
    <p:extLst>
      <p:ext uri="{BB962C8B-B14F-4D97-AF65-F5344CB8AC3E}">
        <p14:creationId xmlns:p14="http://schemas.microsoft.com/office/powerpoint/2010/main" val="770096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88" y="-271463"/>
            <a:ext cx="9858375" cy="7400925"/>
          </a:xfrm>
          <a:prstGeom prst="rect">
            <a:avLst/>
          </a:prstGeom>
        </p:spPr>
      </p:pic>
    </p:spTree>
    <p:extLst>
      <p:ext uri="{BB962C8B-B14F-4D97-AF65-F5344CB8AC3E}">
        <p14:creationId xmlns:p14="http://schemas.microsoft.com/office/powerpoint/2010/main" val="2333500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830231" y="3306069"/>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Community-Level</a:t>
            </a:r>
            <a:br>
              <a:rPr lang="en-US" sz="4000" b="1" dirty="0">
                <a:solidFill>
                  <a:schemeClr val="accent1">
                    <a:lumMod val="50000"/>
                  </a:schemeClr>
                </a:solidFill>
                <a:latin typeface="Arial" panose="020B0604020202020204" pitchFamily="34" charset="0"/>
                <a:cs typeface="Arial" panose="020B0604020202020204" pitchFamily="34" charset="0"/>
              </a:rPr>
            </a:br>
            <a:r>
              <a:rPr lang="en-US" sz="4000" b="1" dirty="0">
                <a:solidFill>
                  <a:schemeClr val="accent1">
                    <a:lumMod val="50000"/>
                  </a:schemeClr>
                </a:solidFill>
                <a:latin typeface="Arial" panose="020B0604020202020204" pitchFamily="34" charset="0"/>
                <a:cs typeface="Arial" panose="020B0604020202020204" pitchFamily="34" charset="0"/>
              </a:rPr>
              <a:t> Summary Reports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849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Stock in Flood Zones</a:t>
            </a:r>
          </a:p>
        </p:txBody>
      </p:sp>
      <p:sp>
        <p:nvSpPr>
          <p:cNvPr id="21" name="TextBox 20"/>
          <p:cNvSpPr txBox="1"/>
          <p:nvPr/>
        </p:nvSpPr>
        <p:spPr>
          <a:xfrm>
            <a:off x="124488" y="1002544"/>
            <a:ext cx="6179861" cy="738664"/>
          </a:xfrm>
          <a:prstGeom prst="rect">
            <a:avLst/>
          </a:prstGeom>
          <a:solidFill>
            <a:schemeClr val="accent1">
              <a:lumMod val="20000"/>
              <a:lumOff val="80000"/>
            </a:schemeClr>
          </a:solidFill>
        </p:spPr>
        <p:txBody>
          <a:bodyPr wrap="square" rtlCol="0">
            <a:spAutoFit/>
          </a:bodyPr>
          <a:lstStyle/>
          <a:p>
            <a:r>
              <a:rPr lang="en-US" sz="1400" i="1" dirty="0"/>
              <a:t>Although only 30% of the State has mapped </a:t>
            </a:r>
            <a:r>
              <a:rPr lang="en-US" sz="1400" i="1" dirty="0">
                <a:solidFill>
                  <a:srgbClr val="C00000"/>
                </a:solidFill>
              </a:rPr>
              <a:t>Detailed Flood Zones </a:t>
            </a:r>
            <a:r>
              <a:rPr lang="en-US" sz="1400" i="1" dirty="0"/>
              <a:t>(AE / AO / AH), the </a:t>
            </a:r>
            <a:r>
              <a:rPr lang="en-US" sz="1400" i="1" dirty="0">
                <a:solidFill>
                  <a:srgbClr val="C00000"/>
                </a:solidFill>
              </a:rPr>
              <a:t>Detailed Flood Zones </a:t>
            </a:r>
            <a:r>
              <a:rPr lang="en-US" sz="1400" i="1" dirty="0"/>
              <a:t>contain 63% of the Building Stock Located in SFHA.  A majority of the buildings are located in mapped </a:t>
            </a:r>
            <a:r>
              <a:rPr lang="en-US" sz="1400" i="1" dirty="0">
                <a:solidFill>
                  <a:srgbClr val="C00000"/>
                </a:solidFill>
              </a:rPr>
              <a:t>Detailed Flood Zones</a:t>
            </a:r>
            <a:r>
              <a:rPr lang="en-US" sz="1400" i="1" dirty="0"/>
              <a:t>.</a:t>
            </a:r>
          </a:p>
        </p:txBody>
      </p:sp>
      <p:pic>
        <p:nvPicPr>
          <p:cNvPr id="4" name="Picture 3"/>
          <p:cNvPicPr>
            <a:picLocks noChangeAspect="1"/>
          </p:cNvPicPr>
          <p:nvPr/>
        </p:nvPicPr>
        <p:blipFill>
          <a:blip r:embed="rId3"/>
          <a:stretch>
            <a:fillRect/>
          </a:stretch>
        </p:blipFill>
        <p:spPr>
          <a:xfrm>
            <a:off x="78768" y="1923460"/>
            <a:ext cx="6179860" cy="4735217"/>
          </a:xfrm>
          <a:prstGeom prst="rect">
            <a:avLst/>
          </a:prstGeom>
        </p:spPr>
      </p:pic>
      <p:sp>
        <p:nvSpPr>
          <p:cNvPr id="5" name="TextBox 4"/>
          <p:cNvSpPr txBox="1"/>
          <p:nvPr/>
        </p:nvSpPr>
        <p:spPr>
          <a:xfrm>
            <a:off x="6452896" y="1004090"/>
            <a:ext cx="2569806" cy="1092607"/>
          </a:xfrm>
          <a:prstGeom prst="rect">
            <a:avLst/>
          </a:prstGeom>
          <a:solidFill>
            <a:schemeClr val="accent2">
              <a:lumMod val="40000"/>
              <a:lumOff val="60000"/>
            </a:schemeClr>
          </a:solidFill>
        </p:spPr>
        <p:txBody>
          <a:bodyPr wrap="square" rtlCol="0">
            <a:spAutoFit/>
          </a:bodyPr>
          <a:lstStyle/>
          <a:p>
            <a:pPr algn="ctr"/>
            <a:r>
              <a:rPr lang="en-US" sz="1700" b="1" dirty="0"/>
              <a:t>FLOOD HAZARD ZONES</a:t>
            </a:r>
            <a:endParaRPr lang="en-US" sz="1600" dirty="0">
              <a:solidFill>
                <a:schemeClr val="tx1">
                  <a:lumMod val="95000"/>
                  <a:lumOff val="5000"/>
                </a:schemeClr>
              </a:solidFill>
            </a:endParaRPr>
          </a:p>
          <a:p>
            <a:pPr marL="285750" indent="-285750">
              <a:buFont typeface="Arial" panose="020B0604020202020204" pitchFamily="34" charset="0"/>
              <a:buChar char="•"/>
            </a:pPr>
            <a:r>
              <a:rPr lang="en-US" sz="1600" dirty="0">
                <a:solidFill>
                  <a:schemeClr val="tx1">
                    <a:lumMod val="65000"/>
                    <a:lumOff val="35000"/>
                  </a:schemeClr>
                </a:solidFill>
              </a:rPr>
              <a:t>Stream Miles Length</a:t>
            </a:r>
          </a:p>
          <a:p>
            <a:pPr marL="285750" indent="-285750">
              <a:buFont typeface="Arial" panose="020B0604020202020204" pitchFamily="34" charset="0"/>
              <a:buChar char="•"/>
            </a:pPr>
            <a:r>
              <a:rPr lang="en-US" sz="1600" dirty="0">
                <a:solidFill>
                  <a:schemeClr val="accent1">
                    <a:lumMod val="75000"/>
                  </a:schemeClr>
                </a:solidFill>
              </a:rPr>
              <a:t>70% Approximate A</a:t>
            </a:r>
            <a:endParaRPr lang="en-US" sz="1600" dirty="0"/>
          </a:p>
          <a:p>
            <a:pPr marL="285750" indent="-285750">
              <a:buFont typeface="Arial" panose="020B0604020202020204" pitchFamily="34" charset="0"/>
              <a:buChar char="•"/>
            </a:pPr>
            <a:r>
              <a:rPr lang="en-US" sz="1600" dirty="0">
                <a:solidFill>
                  <a:srgbClr val="C00000"/>
                </a:solidFill>
              </a:rPr>
              <a:t>30% Detailed Zones</a:t>
            </a:r>
          </a:p>
        </p:txBody>
      </p:sp>
      <p:sp>
        <p:nvSpPr>
          <p:cNvPr id="11" name="TextBox 10"/>
          <p:cNvSpPr txBox="1"/>
          <p:nvPr/>
        </p:nvSpPr>
        <p:spPr>
          <a:xfrm>
            <a:off x="6452896" y="2233675"/>
            <a:ext cx="2569806" cy="1585049"/>
          </a:xfrm>
          <a:prstGeom prst="rect">
            <a:avLst/>
          </a:prstGeom>
          <a:solidFill>
            <a:schemeClr val="accent2">
              <a:lumMod val="40000"/>
              <a:lumOff val="60000"/>
            </a:schemeClr>
          </a:solidFill>
        </p:spPr>
        <p:txBody>
          <a:bodyPr wrap="square" rtlCol="0">
            <a:spAutoFit/>
          </a:bodyPr>
          <a:lstStyle/>
          <a:p>
            <a:pPr algn="ctr"/>
            <a:r>
              <a:rPr lang="en-US" sz="1700" b="1" dirty="0"/>
              <a:t>BUILDINGS IN SFHA</a:t>
            </a:r>
          </a:p>
          <a:p>
            <a:pPr marL="285750" indent="-285750">
              <a:buFont typeface="Arial" panose="020B0604020202020204" pitchFamily="34" charset="0"/>
              <a:buChar char="•"/>
            </a:pPr>
            <a:r>
              <a:rPr lang="en-US" sz="1600" dirty="0">
                <a:solidFill>
                  <a:schemeClr val="tx1">
                    <a:lumMod val="65000"/>
                    <a:lumOff val="35000"/>
                  </a:schemeClr>
                </a:solidFill>
              </a:rPr>
              <a:t>Estimate 100,000</a:t>
            </a:r>
          </a:p>
          <a:p>
            <a:pPr marL="285750" indent="-285750">
              <a:buFont typeface="Arial" panose="020B0604020202020204" pitchFamily="34" charset="0"/>
              <a:buChar char="•"/>
            </a:pPr>
            <a:r>
              <a:rPr lang="en-US" sz="1600" dirty="0">
                <a:solidFill>
                  <a:schemeClr val="accent1">
                    <a:lumMod val="75000"/>
                  </a:schemeClr>
                </a:solidFill>
              </a:rPr>
              <a:t>37% buildings in Approximate A</a:t>
            </a:r>
          </a:p>
          <a:p>
            <a:pPr marL="285750" indent="-285750">
              <a:buFont typeface="Arial" panose="020B0604020202020204" pitchFamily="34" charset="0"/>
              <a:buChar char="•"/>
            </a:pPr>
            <a:r>
              <a:rPr lang="en-US" sz="1600" dirty="0">
                <a:solidFill>
                  <a:srgbClr val="C00000"/>
                </a:solidFill>
              </a:rPr>
              <a:t>63% buildings in Detailed Zones</a:t>
            </a:r>
          </a:p>
        </p:txBody>
      </p:sp>
      <p:sp>
        <p:nvSpPr>
          <p:cNvPr id="13" name="TextBox 12"/>
          <p:cNvSpPr txBox="1"/>
          <p:nvPr/>
        </p:nvSpPr>
        <p:spPr>
          <a:xfrm>
            <a:off x="6452896" y="5131404"/>
            <a:ext cx="2569806" cy="1585049"/>
          </a:xfrm>
          <a:prstGeom prst="rect">
            <a:avLst/>
          </a:prstGeom>
          <a:solidFill>
            <a:srgbClr val="FBFEE6"/>
          </a:solidFill>
        </p:spPr>
        <p:txBody>
          <a:bodyPr wrap="square" rtlCol="0">
            <a:spAutoFit/>
          </a:bodyPr>
          <a:lstStyle/>
          <a:p>
            <a:pPr algn="ctr"/>
            <a:r>
              <a:rPr lang="en-US" sz="1700" b="1" dirty="0"/>
              <a:t>BUILDINGS IN SHADED X</a:t>
            </a:r>
            <a:endParaRPr lang="en-US" sz="1700" u="sng" dirty="0"/>
          </a:p>
          <a:p>
            <a:pPr marL="285750" indent="-285750">
              <a:buFont typeface="Arial" panose="020B0604020202020204" pitchFamily="34" charset="0"/>
              <a:buChar char="•"/>
            </a:pPr>
            <a:r>
              <a:rPr lang="en-US" sz="1600" dirty="0">
                <a:solidFill>
                  <a:schemeClr val="tx1">
                    <a:lumMod val="65000"/>
                    <a:lumOff val="35000"/>
                  </a:schemeClr>
                </a:solidFill>
              </a:rPr>
              <a:t>Moderate Risk</a:t>
            </a:r>
          </a:p>
          <a:p>
            <a:pPr marL="285750" indent="-285750">
              <a:buFont typeface="Arial" panose="020B0604020202020204" pitchFamily="34" charset="0"/>
              <a:buChar char="•"/>
            </a:pPr>
            <a:r>
              <a:rPr lang="en-US" sz="1600" dirty="0">
                <a:solidFill>
                  <a:schemeClr val="tx1">
                    <a:lumMod val="65000"/>
                    <a:lumOff val="35000"/>
                  </a:schemeClr>
                </a:solidFill>
              </a:rPr>
              <a:t>44,415 structures in 500-YR floodplains</a:t>
            </a:r>
          </a:p>
          <a:p>
            <a:pPr marL="285750" indent="-285750">
              <a:buFont typeface="Arial" panose="020B0604020202020204" pitchFamily="34" charset="0"/>
              <a:buChar char="•"/>
            </a:pPr>
            <a:r>
              <a:rPr lang="en-US" sz="1600" dirty="0">
                <a:solidFill>
                  <a:schemeClr val="tx1">
                    <a:lumMod val="65000"/>
                    <a:lumOff val="35000"/>
                  </a:schemeClr>
                </a:solidFill>
              </a:rPr>
              <a:t>9,718 structures in Levee Protected Zones</a:t>
            </a:r>
          </a:p>
        </p:txBody>
      </p:sp>
      <p:sp>
        <p:nvSpPr>
          <p:cNvPr id="19" name="TextBox 18"/>
          <p:cNvSpPr txBox="1"/>
          <p:nvPr/>
        </p:nvSpPr>
        <p:spPr>
          <a:xfrm>
            <a:off x="6452896" y="3920733"/>
            <a:ext cx="2569806" cy="1107996"/>
          </a:xfrm>
          <a:prstGeom prst="rect">
            <a:avLst/>
          </a:prstGeom>
          <a:solidFill>
            <a:schemeClr val="accent4">
              <a:lumMod val="40000"/>
              <a:lumOff val="60000"/>
            </a:schemeClr>
          </a:solidFill>
        </p:spPr>
        <p:txBody>
          <a:bodyPr wrap="square" rtlCol="0">
            <a:spAutoFit/>
          </a:bodyPr>
          <a:lstStyle/>
          <a:p>
            <a:pPr algn="ctr"/>
            <a:r>
              <a:rPr lang="en-US" sz="1700" b="1" dirty="0"/>
              <a:t>BUILDINGS IN NON-REGULATORY ZONES </a:t>
            </a:r>
          </a:p>
          <a:p>
            <a:pPr marL="285750" indent="-285750">
              <a:buFont typeface="Arial" panose="020B0604020202020204" pitchFamily="34" charset="0"/>
              <a:buChar char="•"/>
            </a:pPr>
            <a:r>
              <a:rPr lang="en-US" sz="1600" dirty="0">
                <a:solidFill>
                  <a:schemeClr val="tx1">
                    <a:lumMod val="65000"/>
                    <a:lumOff val="35000"/>
                  </a:schemeClr>
                </a:solidFill>
              </a:rPr>
              <a:t>7,000 Structures mapped in High Risk Zones</a:t>
            </a:r>
          </a:p>
        </p:txBody>
      </p:sp>
    </p:spTree>
    <p:extLst>
      <p:ext uri="{BB962C8B-B14F-4D97-AF65-F5344CB8AC3E}">
        <p14:creationId xmlns:p14="http://schemas.microsoft.com/office/powerpoint/2010/main" val="152251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4125" y="2038920"/>
            <a:ext cx="1968848" cy="14185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1258583" y="1100617"/>
            <a:ext cx="6530146" cy="719667"/>
          </a:xfrm>
        </p:spPr>
        <p:txBody>
          <a:bodyPr>
            <a:normAutofit fontScale="90000"/>
          </a:bodyPr>
          <a:lstStyle/>
          <a:p>
            <a:r>
              <a:rPr lang="en-US" sz="2700" b="1" dirty="0">
                <a:latin typeface="Arial" panose="020B0604020202020204" pitchFamily="34" charset="0"/>
                <a:cs typeface="Arial" panose="020B0604020202020204" pitchFamily="34" charset="0"/>
              </a:rPr>
              <a:t>A Statewide Approach to Risk Studies</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Multi-Hazard Risk Assessments</a:t>
            </a:r>
            <a:endParaRPr lang="en-US" sz="1650" dirty="0"/>
          </a:p>
        </p:txBody>
      </p:sp>
      <p:pic>
        <p:nvPicPr>
          <p:cNvPr id="14" name="Picture 13"/>
          <p:cNvPicPr>
            <a:picLocks noChangeAspect="1"/>
          </p:cNvPicPr>
          <p:nvPr/>
        </p:nvPicPr>
        <p:blipFill>
          <a:blip r:embed="rId4"/>
          <a:stretch>
            <a:fillRect/>
          </a:stretch>
        </p:blipFill>
        <p:spPr>
          <a:xfrm>
            <a:off x="3532097" y="2023018"/>
            <a:ext cx="1940426" cy="1487435"/>
          </a:xfrm>
          <a:prstGeom prst="rect">
            <a:avLst/>
          </a:prstGeom>
          <a:ln>
            <a:noFill/>
          </a:ln>
          <a:effectLst>
            <a:outerShdw blurRad="292100" dist="139700" dir="2700000" algn="tl" rotWithShape="0">
              <a:srgbClr val="333333">
                <a:alpha val="65000"/>
              </a:srgbClr>
            </a:outerShdw>
          </a:effectLst>
        </p:spPr>
      </p:pic>
      <p:pic>
        <p:nvPicPr>
          <p:cNvPr id="40984" name="Picture 24" descr="https://www.ancestry.com/wiki/images/c/c7/WestVirginia_si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7458" y="4518117"/>
            <a:ext cx="1650637" cy="1383785"/>
          </a:xfrm>
          <a:prstGeom prst="rect">
            <a:avLst/>
          </a:prstGeom>
          <a:noFill/>
          <a:effectLst>
            <a:glow rad="101600">
              <a:schemeClr val="bg1">
                <a:lumMod val="50000"/>
                <a:alpha val="6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6392" y="3579273"/>
            <a:ext cx="1704313"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Floods Risk (TEIF)</a:t>
            </a:r>
          </a:p>
        </p:txBody>
      </p:sp>
      <p:sp>
        <p:nvSpPr>
          <p:cNvPr id="20" name="TextBox 19"/>
          <p:cNvSpPr txBox="1"/>
          <p:nvPr/>
        </p:nvSpPr>
        <p:spPr>
          <a:xfrm>
            <a:off x="6705985" y="3603599"/>
            <a:ext cx="1505650" cy="50783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Reference Data Development</a:t>
            </a:r>
          </a:p>
        </p:txBody>
      </p:sp>
      <p:sp>
        <p:nvSpPr>
          <p:cNvPr id="12" name="Title 1">
            <a:extLst>
              <a:ext uri="{FF2B5EF4-FFF2-40B4-BE49-F238E27FC236}">
                <a16:creationId xmlns:a16="http://schemas.microsoft.com/office/drawing/2014/main" id="{20F24124-F723-4665-AED7-48D03B561F5F}"/>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Hazard Mitigation Grant Project</a:t>
            </a:r>
          </a:p>
        </p:txBody>
      </p:sp>
      <p:pic>
        <p:nvPicPr>
          <p:cNvPr id="13" name="Picture 6" descr="C:\gis_data\tax\Powerpoint\scanned_tax_map.jpg">
            <a:extLst>
              <a:ext uri="{FF2B5EF4-FFF2-40B4-BE49-F238E27FC236}">
                <a16:creationId xmlns:a16="http://schemas.microsoft.com/office/drawing/2014/main" id="{D9E64EE6-D40D-4712-99C3-30AD8637D84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8" t="1" r="-7343" b="40646"/>
          <a:stretch/>
        </p:blipFill>
        <p:spPr bwMode="auto">
          <a:xfrm>
            <a:off x="6470242" y="1983510"/>
            <a:ext cx="1846450" cy="1533554"/>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D1F73DB-423C-4109-A3FB-7D14D4CE8174}"/>
              </a:ext>
            </a:extLst>
          </p:cNvPr>
          <p:cNvSpPr txBox="1"/>
          <p:nvPr/>
        </p:nvSpPr>
        <p:spPr>
          <a:xfrm>
            <a:off x="3561146" y="3591977"/>
            <a:ext cx="2021707"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Landslide Risk (TEAL)</a:t>
            </a:r>
          </a:p>
        </p:txBody>
      </p:sp>
      <p:graphicFrame>
        <p:nvGraphicFramePr>
          <p:cNvPr id="18" name="Chart 17">
            <a:extLst>
              <a:ext uri="{FF2B5EF4-FFF2-40B4-BE49-F238E27FC236}">
                <a16:creationId xmlns:a16="http://schemas.microsoft.com/office/drawing/2014/main" id="{C7365855-F9B3-4191-A9FF-1A2E26356E1F}"/>
              </a:ext>
            </a:extLst>
          </p:cNvPr>
          <p:cNvGraphicFramePr/>
          <p:nvPr/>
        </p:nvGraphicFramePr>
        <p:xfrm>
          <a:off x="5472523" y="3973583"/>
          <a:ext cx="4090873" cy="2849974"/>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2FB7235B-889C-474A-AFC1-1AE3DE921D42}"/>
              </a:ext>
            </a:extLst>
          </p:cNvPr>
          <p:cNvSpPr txBox="1"/>
          <p:nvPr/>
        </p:nvSpPr>
        <p:spPr>
          <a:xfrm>
            <a:off x="674871" y="6087074"/>
            <a:ext cx="2204450"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Inventory Building-Level</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Flood-Risk Structures</a:t>
            </a:r>
          </a:p>
        </p:txBody>
      </p:sp>
      <p:pic>
        <p:nvPicPr>
          <p:cNvPr id="4" name="Picture 3">
            <a:extLst>
              <a:ext uri="{FF2B5EF4-FFF2-40B4-BE49-F238E27FC236}">
                <a16:creationId xmlns:a16="http://schemas.microsoft.com/office/drawing/2014/main" id="{4EAD1490-C5D7-457B-A164-C405A63EE2A7}"/>
              </a:ext>
            </a:extLst>
          </p:cNvPr>
          <p:cNvPicPr>
            <a:picLocks noChangeAspect="1"/>
          </p:cNvPicPr>
          <p:nvPr/>
        </p:nvPicPr>
        <p:blipFill>
          <a:blip r:embed="rId8"/>
          <a:stretch>
            <a:fillRect/>
          </a:stretch>
        </p:blipFill>
        <p:spPr>
          <a:xfrm>
            <a:off x="751775" y="4518117"/>
            <a:ext cx="1968848" cy="1468567"/>
          </a:xfrm>
          <a:prstGeom prst="rect">
            <a:avLst/>
          </a:prstGeom>
        </p:spPr>
      </p:pic>
      <p:sp>
        <p:nvSpPr>
          <p:cNvPr id="24" name="TextBox 23">
            <a:extLst>
              <a:ext uri="{FF2B5EF4-FFF2-40B4-BE49-F238E27FC236}">
                <a16:creationId xmlns:a16="http://schemas.microsoft.com/office/drawing/2014/main" id="{94A367D2-F44A-4320-A474-ECD94E2C61B4}"/>
              </a:ext>
            </a:extLst>
          </p:cNvPr>
          <p:cNvSpPr txBox="1"/>
          <p:nvPr/>
        </p:nvSpPr>
        <p:spPr>
          <a:xfrm>
            <a:off x="4177565" y="6053019"/>
            <a:ext cx="992580" cy="300082"/>
          </a:xfrm>
          <a:prstGeom prst="rect">
            <a:avLst/>
          </a:prstGeom>
          <a:noFill/>
        </p:spPr>
        <p:txBody>
          <a:bodyPr wrap="non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Statewide</a:t>
            </a:r>
          </a:p>
        </p:txBody>
      </p:sp>
      <p:sp>
        <p:nvSpPr>
          <p:cNvPr id="25" name="TextBox 24">
            <a:extLst>
              <a:ext uri="{FF2B5EF4-FFF2-40B4-BE49-F238E27FC236}">
                <a16:creationId xmlns:a16="http://schemas.microsoft.com/office/drawing/2014/main" id="{3FD3A335-A3E7-4EC2-9D68-DC4EC91556EF}"/>
              </a:ext>
            </a:extLst>
          </p:cNvPr>
          <p:cNvSpPr txBox="1"/>
          <p:nvPr/>
        </p:nvSpPr>
        <p:spPr>
          <a:xfrm>
            <a:off x="5724940" y="6129955"/>
            <a:ext cx="1183601" cy="507831"/>
          </a:xfrm>
          <a:prstGeom prst="rect">
            <a:avLst/>
          </a:prstGeom>
          <a:noFill/>
        </p:spPr>
        <p:txBody>
          <a:bodyPr wrap="squar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Budget Breakdown</a:t>
            </a:r>
          </a:p>
        </p:txBody>
      </p:sp>
    </p:spTree>
    <p:extLst>
      <p:ext uri="{BB962C8B-B14F-4D97-AF65-F5344CB8AC3E}">
        <p14:creationId xmlns:p14="http://schemas.microsoft.com/office/powerpoint/2010/main" val="137517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Graphic spid="18" grpId="0">
        <p:bldAsOne/>
      </p:bldGraphic>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Reports: Buildings in Flood Zones</a:t>
            </a:r>
          </a:p>
        </p:txBody>
      </p:sp>
      <p:pic>
        <p:nvPicPr>
          <p:cNvPr id="3" name="Picture 2"/>
          <p:cNvPicPr>
            <a:picLocks noChangeAspect="1"/>
          </p:cNvPicPr>
          <p:nvPr/>
        </p:nvPicPr>
        <p:blipFill>
          <a:blip r:embed="rId2"/>
          <a:stretch>
            <a:fillRect/>
          </a:stretch>
        </p:blipFill>
        <p:spPr>
          <a:xfrm>
            <a:off x="202018" y="1031359"/>
            <a:ext cx="8491717" cy="4591050"/>
          </a:xfrm>
          <a:prstGeom prst="rect">
            <a:avLst/>
          </a:prstGeom>
        </p:spPr>
      </p:pic>
      <p:sp>
        <p:nvSpPr>
          <p:cNvPr id="8" name="Rectangle 3">
            <a:extLst>
              <a:ext uri="{FF2B5EF4-FFF2-40B4-BE49-F238E27FC236}">
                <a16:creationId xmlns:a16="http://schemas.microsoft.com/office/drawing/2014/main" id="{00BAFC24-7D85-4D0B-B104-7906F5D52900}"/>
              </a:ext>
            </a:extLst>
          </p:cNvPr>
          <p:cNvSpPr txBox="1">
            <a:spLocks noChangeArrowheads="1"/>
          </p:cNvSpPr>
          <p:nvPr/>
        </p:nvSpPr>
        <p:spPr>
          <a:xfrm>
            <a:off x="723900" y="5822696"/>
            <a:ext cx="7696200" cy="854070"/>
          </a:xfrm>
          <a:prstGeom prst="rect">
            <a:avLst/>
          </a:prstGeom>
        </p:spPr>
        <p:txBody>
          <a:bodyPr vert="horz" wrap="square"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ts val="1200"/>
              </a:spcAft>
              <a:buFontTx/>
              <a:buNone/>
            </a:pPr>
            <a:r>
              <a:rPr lang="en-US" altLang="en-US" sz="2800" dirty="0"/>
              <a:t>Preliminary Estimates reveal </a:t>
            </a:r>
            <a:r>
              <a:rPr lang="en-US" altLang="en-US" sz="2800" b="1" dirty="0"/>
              <a:t>100,000</a:t>
            </a:r>
            <a:r>
              <a:rPr lang="en-US" altLang="en-US" sz="2800" dirty="0"/>
              <a:t> structures in Special Flood Hazard Area</a:t>
            </a:r>
            <a:endParaRPr lang="en-US" altLang="en-US" dirty="0"/>
          </a:p>
        </p:txBody>
      </p:sp>
    </p:spTree>
    <p:extLst>
      <p:ext uri="{BB962C8B-B14F-4D97-AF65-F5344CB8AC3E}">
        <p14:creationId xmlns:p14="http://schemas.microsoft.com/office/powerpoint/2010/main" val="1898105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0353" y="1162969"/>
            <a:ext cx="2339652" cy="5632311"/>
          </a:xfrm>
          <a:prstGeom prst="rect">
            <a:avLst/>
          </a:prstGeom>
          <a:solidFill>
            <a:schemeClr val="accent2">
              <a:lumMod val="20000"/>
              <a:lumOff val="80000"/>
            </a:schemeClr>
          </a:solidFill>
        </p:spPr>
        <p:txBody>
          <a:bodyPr wrap="square" rtlCol="0">
            <a:spAutoFit/>
          </a:bodyPr>
          <a:lstStyle/>
          <a:p>
            <a:pPr algn="ctr"/>
            <a:r>
              <a:rPr lang="en-US" u="sng" dirty="0"/>
              <a:t>Building Estimates</a:t>
            </a:r>
            <a:br>
              <a:rPr lang="en-US" u="sng" dirty="0"/>
            </a:br>
            <a:endParaRPr lang="en-US" u="sng" dirty="0"/>
          </a:p>
          <a:p>
            <a:pPr marL="285750" indent="-285750">
              <a:buFont typeface="Arial" panose="020B0604020202020204" pitchFamily="34" charset="0"/>
              <a:buChar char="•"/>
            </a:pPr>
            <a:r>
              <a:rPr lang="en-US" b="1" dirty="0"/>
              <a:t>100,00 structures in SFHA</a:t>
            </a:r>
            <a:r>
              <a:rPr lang="en-US" dirty="0"/>
              <a:t/>
            </a:r>
            <a:br>
              <a:rPr lang="en-US" dirty="0"/>
            </a:br>
            <a:endParaRPr lang="en-US" dirty="0"/>
          </a:p>
          <a:p>
            <a:pPr marL="285750" indent="-285750">
              <a:buFont typeface="Arial" panose="020B0604020202020204" pitchFamily="34" charset="0"/>
              <a:buChar char="•"/>
            </a:pPr>
            <a:r>
              <a:rPr lang="en-US" b="1" dirty="0"/>
              <a:t>7,000 structures in “High=Risk” Non-Regulatory Zones </a:t>
            </a:r>
            <a:r>
              <a:rPr lang="en-US" dirty="0"/>
              <a:t>(Orange Zones)</a:t>
            </a:r>
            <a:br>
              <a:rPr lang="en-US" dirty="0"/>
            </a:br>
            <a:endParaRPr lang="en-US" dirty="0"/>
          </a:p>
          <a:p>
            <a:pPr marL="285750" indent="-285750">
              <a:buFont typeface="Arial" panose="020B0604020202020204" pitchFamily="34" charset="0"/>
              <a:buChar char="•"/>
            </a:pPr>
            <a:r>
              <a:rPr lang="en-US" b="1" dirty="0"/>
              <a:t>119 Essential Facilities in SFHA </a:t>
            </a:r>
            <a:r>
              <a:rPr lang="en-US" dirty="0"/>
              <a:t>(Schools, 911 Centers, </a:t>
            </a:r>
            <a:br>
              <a:rPr lang="en-US" dirty="0"/>
            </a:br>
            <a:r>
              <a:rPr lang="en-US" dirty="0"/>
              <a:t>Police Depts., Hospitals, Nursing Homes)</a:t>
            </a:r>
            <a:br>
              <a:rPr lang="en-US" dirty="0"/>
            </a:br>
            <a:r>
              <a:rPr lang="en-US" dirty="0"/>
              <a:t> </a:t>
            </a:r>
          </a:p>
          <a:p>
            <a:pPr marL="285750" indent="-285750">
              <a:buFont typeface="Arial" panose="020B0604020202020204" pitchFamily="34" charset="0"/>
              <a:buChar char="•"/>
            </a:pPr>
            <a:r>
              <a:rPr lang="en-US" b="1" dirty="0"/>
              <a:t>6 Essential Facilities in Floodway</a:t>
            </a:r>
          </a:p>
        </p:txBody>
      </p:sp>
      <p:sp>
        <p:nvSpPr>
          <p:cNvPr id="7" name="TextBox 6"/>
          <p:cNvSpPr txBox="1"/>
          <p:nvPr/>
        </p:nvSpPr>
        <p:spPr>
          <a:xfrm>
            <a:off x="3134424" y="1162969"/>
            <a:ext cx="2339652" cy="3077766"/>
          </a:xfrm>
          <a:prstGeom prst="rect">
            <a:avLst/>
          </a:prstGeom>
          <a:solidFill>
            <a:schemeClr val="bg1">
              <a:lumMod val="95000"/>
            </a:schemeClr>
          </a:solidFill>
        </p:spPr>
        <p:txBody>
          <a:bodyPr wrap="square" rtlCol="0">
            <a:spAutoFit/>
          </a:bodyPr>
          <a:lstStyle/>
          <a:p>
            <a:pPr algn="ctr"/>
            <a:r>
              <a:rPr lang="en-US" u="sng" dirty="0"/>
              <a:t>Buildings</a:t>
            </a:r>
            <a:br>
              <a:rPr lang="en-US" u="sng" dirty="0"/>
            </a:br>
            <a:r>
              <a:rPr lang="en-US" u="sng" dirty="0"/>
              <a:t> Pre-FIRM/Post-FIRM</a:t>
            </a:r>
          </a:p>
          <a:p>
            <a:pPr algn="ctr"/>
            <a:endParaRPr lang="en-US" u="sng" dirty="0"/>
          </a:p>
          <a:p>
            <a:pPr marL="285750" indent="-285750">
              <a:buFont typeface="Arial" panose="020B0604020202020204" pitchFamily="34" charset="0"/>
              <a:buChar char="•"/>
            </a:pPr>
            <a:r>
              <a:rPr lang="en-US" sz="1600" b="1" dirty="0"/>
              <a:t>49% are Pre-FIRM (majority)</a:t>
            </a:r>
          </a:p>
          <a:p>
            <a:endParaRPr lang="en-US" sz="1600" dirty="0"/>
          </a:p>
          <a:p>
            <a:pPr marL="285750" indent="-285750">
              <a:buFont typeface="Arial" panose="020B0604020202020204" pitchFamily="34" charset="0"/>
              <a:buChar char="•"/>
            </a:pPr>
            <a:r>
              <a:rPr lang="en-US" sz="1600" dirty="0"/>
              <a:t>13% are Post-FIRM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38% are unknown</a:t>
            </a:r>
            <a:br>
              <a:rPr lang="en-US" sz="1600" dirty="0"/>
            </a:br>
            <a:endParaRPr lang="en-US" sz="1600" dirty="0"/>
          </a:p>
          <a:p>
            <a:pPr algn="ctr"/>
            <a:r>
              <a:rPr lang="en-US" sz="1400" i="1" dirty="0"/>
              <a:t>Based on </a:t>
            </a:r>
            <a:r>
              <a:rPr lang="en-US" sz="1400" b="1" i="1" dirty="0"/>
              <a:t>Building Year </a:t>
            </a:r>
            <a:r>
              <a:rPr lang="en-US" sz="1400" i="1" dirty="0"/>
              <a:t>of assessment data</a:t>
            </a:r>
          </a:p>
        </p:txBody>
      </p:sp>
      <p:sp>
        <p:nvSpPr>
          <p:cNvPr id="8" name="Title 1">
            <a:extLst>
              <a:ext uri="{FF2B5EF4-FFF2-40B4-BE49-F238E27FC236}">
                <a16:creationId xmlns:a16="http://schemas.microsoft.com/office/drawing/2014/main" id="{CD340F2B-1A30-4358-8A11-504A93B07B97}"/>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Building Statistics</a:t>
            </a:r>
          </a:p>
        </p:txBody>
      </p:sp>
      <p:graphicFrame>
        <p:nvGraphicFramePr>
          <p:cNvPr id="9" name="Table 8">
            <a:extLst>
              <a:ext uri="{FF2B5EF4-FFF2-40B4-BE49-F238E27FC236}">
                <a16:creationId xmlns:a16="http://schemas.microsoft.com/office/drawing/2014/main" id="{D608E510-743D-4ADA-9815-367473FEC1D5}"/>
              </a:ext>
            </a:extLst>
          </p:cNvPr>
          <p:cNvGraphicFramePr>
            <a:graphicFrameLocks noGrp="1"/>
          </p:cNvGraphicFramePr>
          <p:nvPr/>
        </p:nvGraphicFramePr>
        <p:xfrm>
          <a:off x="6009577" y="1162969"/>
          <a:ext cx="2736337" cy="4828844"/>
        </p:xfrm>
        <a:graphic>
          <a:graphicData uri="http://schemas.openxmlformats.org/drawingml/2006/table">
            <a:tbl>
              <a:tblPr/>
              <a:tblGrid>
                <a:gridCol w="1738981">
                  <a:extLst>
                    <a:ext uri="{9D8B030D-6E8A-4147-A177-3AD203B41FA5}">
                      <a16:colId xmlns:a16="http://schemas.microsoft.com/office/drawing/2014/main" val="2706818897"/>
                    </a:ext>
                  </a:extLst>
                </a:gridCol>
                <a:gridCol w="997356">
                  <a:extLst>
                    <a:ext uri="{9D8B030D-6E8A-4147-A177-3AD203B41FA5}">
                      <a16:colId xmlns:a16="http://schemas.microsoft.com/office/drawing/2014/main" val="2209008092"/>
                    </a:ext>
                  </a:extLst>
                </a:gridCol>
              </a:tblGrid>
              <a:tr h="438984">
                <a:tc>
                  <a:txBody>
                    <a:bodyPr/>
                    <a:lstStyle/>
                    <a:p>
                      <a:pPr algn="ctr" fontAlgn="ctr"/>
                      <a:r>
                        <a:rPr lang="en-US" sz="1400" b="1" i="0" u="none" strike="noStrike" dirty="0">
                          <a:solidFill>
                            <a:srgbClr val="000000"/>
                          </a:solidFill>
                          <a:effectLst/>
                          <a:latin typeface="Calibri" panose="020F0502020204030204" pitchFamily="34" charset="0"/>
                        </a:rPr>
                        <a:t>Community</a:t>
                      </a: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1" i="0" u="none" strike="noStrike" dirty="0">
                          <a:solidFill>
                            <a:srgbClr val="000000"/>
                          </a:solidFill>
                          <a:effectLst/>
                          <a:latin typeface="Calibri" panose="020F0502020204030204" pitchFamily="34" charset="0"/>
                        </a:rPr>
                        <a:t>Buildings in SFHA</a:t>
                      </a: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65059175"/>
                  </a:ext>
                </a:extLst>
              </a:tr>
              <a:tr h="219493">
                <a:tc>
                  <a:txBody>
                    <a:bodyPr/>
                    <a:lstStyle/>
                    <a:p>
                      <a:pPr algn="l" fontAlgn="b"/>
                      <a:r>
                        <a:rPr lang="en-US" sz="1200" b="0" i="0" u="none" strike="noStrike">
                          <a:solidFill>
                            <a:srgbClr val="000000"/>
                          </a:solidFill>
                          <a:effectLst/>
                          <a:latin typeface="Calibri" panose="020F0502020204030204" pitchFamily="34" charset="0"/>
                        </a:rPr>
                        <a:t>KANAWHA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9,199</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62733171"/>
                  </a:ext>
                </a:extLst>
              </a:tr>
              <a:tr h="219493">
                <a:tc>
                  <a:txBody>
                    <a:bodyPr/>
                    <a:lstStyle/>
                    <a:p>
                      <a:pPr algn="l" fontAlgn="b"/>
                      <a:r>
                        <a:rPr lang="en-US" sz="1200" b="0" i="0" u="none" strike="noStrike">
                          <a:solidFill>
                            <a:srgbClr val="000000"/>
                          </a:solidFill>
                          <a:effectLst/>
                          <a:latin typeface="Calibri" panose="020F0502020204030204" pitchFamily="34" charset="0"/>
                        </a:rPr>
                        <a:t>LOGAN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5,166</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39680797"/>
                  </a:ext>
                </a:extLst>
              </a:tr>
              <a:tr h="219493">
                <a:tc>
                  <a:txBody>
                    <a:bodyPr/>
                    <a:lstStyle/>
                    <a:p>
                      <a:pPr algn="l" fontAlgn="b"/>
                      <a:r>
                        <a:rPr lang="en-US" sz="1200" b="0" i="0" u="none" strike="noStrike">
                          <a:solidFill>
                            <a:srgbClr val="000000"/>
                          </a:solidFill>
                          <a:effectLst/>
                          <a:latin typeface="Calibri" panose="020F0502020204030204" pitchFamily="34" charset="0"/>
                        </a:rPr>
                        <a:t>MINGO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3,041</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11580164"/>
                  </a:ext>
                </a:extLst>
              </a:tr>
              <a:tr h="219493">
                <a:tc>
                  <a:txBody>
                    <a:bodyPr/>
                    <a:lstStyle/>
                    <a:p>
                      <a:pPr algn="l" fontAlgn="b"/>
                      <a:r>
                        <a:rPr lang="en-US" sz="1200" b="0" i="0" u="none" strike="noStrike" dirty="0">
                          <a:solidFill>
                            <a:srgbClr val="000000"/>
                          </a:solidFill>
                          <a:effectLst/>
                          <a:latin typeface="Calibri" panose="020F0502020204030204" pitchFamily="34" charset="0"/>
                        </a:rPr>
                        <a:t>BOONE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3,013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56800087"/>
                  </a:ext>
                </a:extLst>
              </a:tr>
              <a:tr h="219493">
                <a:tc>
                  <a:txBody>
                    <a:bodyPr/>
                    <a:lstStyle/>
                    <a:p>
                      <a:pPr algn="l" fontAlgn="b"/>
                      <a:r>
                        <a:rPr lang="en-US" sz="1200" b="0" i="0" u="none" strike="noStrike">
                          <a:solidFill>
                            <a:srgbClr val="000000"/>
                          </a:solidFill>
                          <a:effectLst/>
                          <a:latin typeface="Calibri" panose="020F0502020204030204" pitchFamily="34" charset="0"/>
                        </a:rPr>
                        <a:t>WAYNE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2,834</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24596908"/>
                  </a:ext>
                </a:extLst>
              </a:tr>
              <a:tr h="219493">
                <a:tc>
                  <a:txBody>
                    <a:bodyPr/>
                    <a:lstStyle/>
                    <a:p>
                      <a:pPr algn="l" fontAlgn="b"/>
                      <a:r>
                        <a:rPr lang="en-US" sz="1200" b="0" i="0" u="none" strike="noStrike" dirty="0">
                          <a:solidFill>
                            <a:srgbClr val="000000"/>
                          </a:solidFill>
                          <a:effectLst/>
                          <a:latin typeface="Calibri" panose="020F0502020204030204" pitchFamily="34" charset="0"/>
                        </a:rPr>
                        <a:t>LINCOLN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2,581</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85051734"/>
                  </a:ext>
                </a:extLst>
              </a:tr>
              <a:tr h="219493">
                <a:tc>
                  <a:txBody>
                    <a:bodyPr/>
                    <a:lstStyle/>
                    <a:p>
                      <a:pPr algn="l" fontAlgn="b"/>
                      <a:r>
                        <a:rPr lang="en-US" sz="1200" b="0" i="0" u="none" strike="noStrike">
                          <a:solidFill>
                            <a:srgbClr val="000000"/>
                          </a:solidFill>
                          <a:effectLst/>
                          <a:latin typeface="Calibri" panose="020F0502020204030204" pitchFamily="34" charset="0"/>
                        </a:rPr>
                        <a:t>WHEELING, CITY OF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2,513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99038203"/>
                  </a:ext>
                </a:extLst>
              </a:tr>
              <a:tr h="219493">
                <a:tc>
                  <a:txBody>
                    <a:bodyPr/>
                    <a:lstStyle/>
                    <a:p>
                      <a:pPr algn="l" fontAlgn="b"/>
                      <a:r>
                        <a:rPr lang="en-US" sz="1200" b="0" i="0" u="none" strike="noStrike">
                          <a:solidFill>
                            <a:srgbClr val="000000"/>
                          </a:solidFill>
                          <a:effectLst/>
                          <a:latin typeface="Calibri" panose="020F0502020204030204" pitchFamily="34" charset="0"/>
                        </a:rPr>
                        <a:t>RALEIGH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2,293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81130084"/>
                  </a:ext>
                </a:extLst>
              </a:tr>
              <a:tr h="219493">
                <a:tc>
                  <a:txBody>
                    <a:bodyPr/>
                    <a:lstStyle/>
                    <a:p>
                      <a:pPr algn="l" fontAlgn="b"/>
                      <a:r>
                        <a:rPr lang="en-US" sz="1200" b="0" i="0" u="none" strike="noStrike">
                          <a:solidFill>
                            <a:srgbClr val="000000"/>
                          </a:solidFill>
                          <a:effectLst/>
                          <a:latin typeface="Calibri" panose="020F0502020204030204" pitchFamily="34" charset="0"/>
                        </a:rPr>
                        <a:t>WYOMING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2,233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23679623"/>
                  </a:ext>
                </a:extLst>
              </a:tr>
              <a:tr h="219493">
                <a:tc>
                  <a:txBody>
                    <a:bodyPr/>
                    <a:lstStyle/>
                    <a:p>
                      <a:pPr algn="l" fontAlgn="b"/>
                      <a:r>
                        <a:rPr lang="en-US" sz="1200" b="0" i="0" u="none" strike="noStrike">
                          <a:solidFill>
                            <a:srgbClr val="000000"/>
                          </a:solidFill>
                          <a:effectLst/>
                          <a:latin typeface="Calibri" panose="020F0502020204030204" pitchFamily="34" charset="0"/>
                        </a:rPr>
                        <a:t>MCDOWELL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2,163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43167168"/>
                  </a:ext>
                </a:extLst>
              </a:tr>
              <a:tr h="219493">
                <a:tc>
                  <a:txBody>
                    <a:bodyPr/>
                    <a:lstStyle/>
                    <a:p>
                      <a:pPr algn="l" fontAlgn="b"/>
                      <a:r>
                        <a:rPr lang="en-US" sz="1200" b="0" i="0" u="none" strike="noStrike">
                          <a:solidFill>
                            <a:srgbClr val="000000"/>
                          </a:solidFill>
                          <a:effectLst/>
                          <a:latin typeface="Calibri" panose="020F0502020204030204" pitchFamily="34" charset="0"/>
                        </a:rPr>
                        <a:t>MERCER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2,137</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98108858"/>
                  </a:ext>
                </a:extLst>
              </a:tr>
              <a:tr h="219493">
                <a:tc>
                  <a:txBody>
                    <a:bodyPr/>
                    <a:lstStyle/>
                    <a:p>
                      <a:pPr algn="l" fontAlgn="b"/>
                      <a:r>
                        <a:rPr lang="en-US" sz="1200" b="0" i="0" u="none" strike="noStrike">
                          <a:solidFill>
                            <a:srgbClr val="000000"/>
                          </a:solidFill>
                          <a:effectLst/>
                          <a:latin typeface="Calibri" panose="020F0502020204030204" pitchFamily="34" charset="0"/>
                        </a:rPr>
                        <a:t>WOOD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2,089</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30169688"/>
                  </a:ext>
                </a:extLst>
              </a:tr>
              <a:tr h="219493">
                <a:tc>
                  <a:txBody>
                    <a:bodyPr/>
                    <a:lstStyle/>
                    <a:p>
                      <a:pPr algn="l" fontAlgn="b"/>
                      <a:r>
                        <a:rPr lang="en-US" sz="1200" b="0" i="0" u="none" strike="noStrike" dirty="0">
                          <a:solidFill>
                            <a:srgbClr val="000000"/>
                          </a:solidFill>
                          <a:effectLst/>
                          <a:latin typeface="Calibri" panose="020F0502020204030204" pitchFamily="34" charset="0"/>
                        </a:rPr>
                        <a:t>PUTNAM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1,969</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80753437"/>
                  </a:ext>
                </a:extLst>
              </a:tr>
              <a:tr h="219493">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1,923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4075001"/>
                  </a:ext>
                </a:extLst>
              </a:tr>
              <a:tr h="219493">
                <a:tc>
                  <a:txBody>
                    <a:bodyPr/>
                    <a:lstStyle/>
                    <a:p>
                      <a:pPr algn="l" fontAlgn="b"/>
                      <a:r>
                        <a:rPr lang="en-US" sz="1200" b="0" i="0" u="none" strike="noStrike">
                          <a:solidFill>
                            <a:srgbClr val="000000"/>
                          </a:solidFill>
                          <a:effectLst/>
                          <a:latin typeface="Calibri" panose="020F0502020204030204" pitchFamily="34" charset="0"/>
                        </a:rPr>
                        <a:t>CHARLESTON, CITY OF</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1,704</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7637034"/>
                  </a:ext>
                </a:extLst>
              </a:tr>
              <a:tr h="219493">
                <a:tc>
                  <a:txBody>
                    <a:bodyPr/>
                    <a:lstStyle/>
                    <a:p>
                      <a:pPr algn="l" fontAlgn="b"/>
                      <a:r>
                        <a:rPr lang="en-US" sz="1200" b="0" i="0" u="none" strike="noStrike">
                          <a:solidFill>
                            <a:srgbClr val="000000"/>
                          </a:solidFill>
                          <a:effectLst/>
                          <a:latin typeface="Calibri" panose="020F0502020204030204" pitchFamily="34" charset="0"/>
                        </a:rPr>
                        <a:t>RANDOLPH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1,467</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44214105"/>
                  </a:ext>
                </a:extLst>
              </a:tr>
              <a:tr h="219493">
                <a:tc>
                  <a:txBody>
                    <a:bodyPr/>
                    <a:lstStyle/>
                    <a:p>
                      <a:pPr algn="l" fontAlgn="b"/>
                      <a:r>
                        <a:rPr lang="en-US" sz="1200" b="0" i="0" u="none" strike="noStrike">
                          <a:solidFill>
                            <a:srgbClr val="000000"/>
                          </a:solidFill>
                          <a:effectLst/>
                          <a:latin typeface="Calibri" panose="020F0502020204030204" pitchFamily="34" charset="0"/>
                        </a:rPr>
                        <a:t>HAMPSHIRE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1,440</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67078469"/>
                  </a:ext>
                </a:extLst>
              </a:tr>
              <a:tr h="219493">
                <a:tc>
                  <a:txBody>
                    <a:bodyPr/>
                    <a:lstStyle/>
                    <a:p>
                      <a:pPr algn="l" fontAlgn="b"/>
                      <a:r>
                        <a:rPr lang="en-US" sz="1200" b="0" i="0" u="none" strike="noStrike">
                          <a:solidFill>
                            <a:srgbClr val="000000"/>
                          </a:solidFill>
                          <a:effectLst/>
                          <a:latin typeface="Calibri" panose="020F0502020204030204" pitchFamily="34" charset="0"/>
                        </a:rPr>
                        <a:t>LEWIS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1,356</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09561503"/>
                  </a:ext>
                </a:extLst>
              </a:tr>
              <a:tr h="219493">
                <a:tc>
                  <a:txBody>
                    <a:bodyPr/>
                    <a:lstStyle/>
                    <a:p>
                      <a:pPr algn="l" fontAlgn="b"/>
                      <a:r>
                        <a:rPr lang="en-US" sz="1200" b="0" i="0" u="none" strike="noStrike">
                          <a:solidFill>
                            <a:srgbClr val="000000"/>
                          </a:solidFill>
                          <a:effectLst/>
                          <a:latin typeface="Calibri" panose="020F0502020204030204" pitchFamily="34" charset="0"/>
                        </a:rPr>
                        <a:t>MASON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1,310</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27332797"/>
                  </a:ext>
                </a:extLst>
              </a:tr>
              <a:tr h="219493">
                <a:tc>
                  <a:txBody>
                    <a:bodyPr/>
                    <a:lstStyle/>
                    <a:p>
                      <a:pPr algn="l" fontAlgn="b"/>
                      <a:r>
                        <a:rPr lang="en-US" sz="1200" b="0" i="0" u="none" strike="noStrike" dirty="0">
                          <a:solidFill>
                            <a:srgbClr val="000000"/>
                          </a:solidFill>
                          <a:effectLst/>
                          <a:latin typeface="Calibri" panose="020F0502020204030204" pitchFamily="34" charset="0"/>
                        </a:rPr>
                        <a:t>MARION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1,258</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5691206"/>
                  </a:ext>
                </a:extLst>
              </a:tr>
            </a:tbl>
          </a:graphicData>
        </a:graphic>
      </p:graphicFrame>
      <p:sp>
        <p:nvSpPr>
          <p:cNvPr id="10" name="TextBox 9">
            <a:extLst>
              <a:ext uri="{FF2B5EF4-FFF2-40B4-BE49-F238E27FC236}">
                <a16:creationId xmlns:a16="http://schemas.microsoft.com/office/drawing/2014/main" id="{E4936D29-4359-470C-8A44-30CFF49E1B1F}"/>
              </a:ext>
            </a:extLst>
          </p:cNvPr>
          <p:cNvSpPr txBox="1"/>
          <p:nvPr/>
        </p:nvSpPr>
        <p:spPr>
          <a:xfrm>
            <a:off x="6372225" y="6073448"/>
            <a:ext cx="2264569" cy="369332"/>
          </a:xfrm>
          <a:prstGeom prst="rect">
            <a:avLst/>
          </a:prstGeom>
          <a:noFill/>
        </p:spPr>
        <p:txBody>
          <a:bodyPr wrap="square" rtlCol="0">
            <a:spAutoFit/>
          </a:bodyPr>
          <a:lstStyle/>
          <a:p>
            <a:r>
              <a:rPr lang="en-US" dirty="0"/>
              <a:t>Top 20 Communities</a:t>
            </a:r>
          </a:p>
        </p:txBody>
      </p:sp>
      <p:sp>
        <p:nvSpPr>
          <p:cNvPr id="2" name="TextBox 1">
            <a:extLst>
              <a:ext uri="{FF2B5EF4-FFF2-40B4-BE49-F238E27FC236}">
                <a16:creationId xmlns:a16="http://schemas.microsoft.com/office/drawing/2014/main" id="{4C9C9838-6AD2-4969-A9D5-910558DC9EEB}"/>
              </a:ext>
            </a:extLst>
          </p:cNvPr>
          <p:cNvSpPr txBox="1"/>
          <p:nvPr/>
        </p:nvSpPr>
        <p:spPr>
          <a:xfrm>
            <a:off x="3134424" y="4479721"/>
            <a:ext cx="2339652" cy="1754326"/>
          </a:xfrm>
          <a:prstGeom prst="rect">
            <a:avLst/>
          </a:prstGeom>
          <a:solidFill>
            <a:schemeClr val="accent1">
              <a:lumMod val="50000"/>
            </a:schemeClr>
          </a:solidFill>
        </p:spPr>
        <p:txBody>
          <a:bodyPr wrap="square" rtlCol="0">
            <a:spAutoFit/>
          </a:bodyPr>
          <a:lstStyle/>
          <a:p>
            <a:pPr algn="ctr"/>
            <a:r>
              <a:rPr lang="en-US" dirty="0">
                <a:solidFill>
                  <a:schemeClr val="bg1"/>
                </a:solidFill>
              </a:rPr>
              <a:t>PRELIMINARY FLOOD RISK DATA RESULTS WILL BECOME MORE ACCURATE AFTER BUILDING ACCURACY AND FIELD CHECKS</a:t>
            </a:r>
          </a:p>
        </p:txBody>
      </p:sp>
    </p:spTree>
    <p:extLst>
      <p:ext uri="{BB962C8B-B14F-4D97-AF65-F5344CB8AC3E}">
        <p14:creationId xmlns:p14="http://schemas.microsoft.com/office/powerpoint/2010/main" val="2986145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680" y="967884"/>
            <a:ext cx="8941794" cy="5852016"/>
          </a:xfrm>
          <a:prstGeom prst="rect">
            <a:avLst/>
          </a:prstGeom>
          <a:ln>
            <a:solidFill>
              <a:schemeClr val="tx2">
                <a:lumMod val="50000"/>
              </a:schemeClr>
            </a:solidFill>
          </a:ln>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Essential Facilities - School</a:t>
            </a:r>
          </a:p>
        </p:txBody>
      </p:sp>
      <p:pic>
        <p:nvPicPr>
          <p:cNvPr id="6" name="Picture 5"/>
          <p:cNvPicPr>
            <a:picLocks noChangeAspect="1"/>
          </p:cNvPicPr>
          <p:nvPr/>
        </p:nvPicPr>
        <p:blipFill>
          <a:blip r:embed="rId4"/>
          <a:stretch>
            <a:fillRect/>
          </a:stretch>
        </p:blipFill>
        <p:spPr>
          <a:xfrm>
            <a:off x="252995" y="2255592"/>
            <a:ext cx="3346228" cy="163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ED9B968-6723-408D-8364-392281E09B5A}"/>
              </a:ext>
            </a:extLst>
          </p:cNvPr>
          <p:cNvSpPr txBox="1"/>
          <p:nvPr/>
        </p:nvSpPr>
        <p:spPr>
          <a:xfrm>
            <a:off x="3394269" y="4573513"/>
            <a:ext cx="1823682" cy="1569660"/>
          </a:xfrm>
          <a:prstGeom prst="rect">
            <a:avLst/>
          </a:prstGeom>
          <a:noFill/>
        </p:spPr>
        <p:txBody>
          <a:bodyPr wrap="square" rtlCol="0">
            <a:spAutoFit/>
          </a:bodyPr>
          <a:lstStyle/>
          <a:p>
            <a:pPr algn="ctr"/>
            <a:r>
              <a:rPr lang="en-US" sz="2400" b="1" dirty="0">
                <a:solidFill>
                  <a:srgbClr val="C00000"/>
                </a:solidFill>
                <a:effectLst>
                  <a:glow rad="127000">
                    <a:schemeClr val="bg1"/>
                  </a:glow>
                </a:effectLst>
              </a:rPr>
              <a:t>Keyser Middle School in Floodway</a:t>
            </a:r>
          </a:p>
        </p:txBody>
      </p:sp>
    </p:spTree>
    <p:extLst>
      <p:ext uri="{BB962C8B-B14F-4D97-AF65-F5344CB8AC3E}">
        <p14:creationId xmlns:p14="http://schemas.microsoft.com/office/powerpoint/2010/main" val="291665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in SFHA (Top 20)</a:t>
            </a:r>
          </a:p>
        </p:txBody>
      </p:sp>
      <p:graphicFrame>
        <p:nvGraphicFramePr>
          <p:cNvPr id="8" name="Table 7"/>
          <p:cNvGraphicFramePr>
            <a:graphicFrameLocks noGrp="1"/>
          </p:cNvGraphicFramePr>
          <p:nvPr/>
        </p:nvGraphicFramePr>
        <p:xfrm>
          <a:off x="173133" y="1226447"/>
          <a:ext cx="2736337" cy="4828844"/>
        </p:xfrm>
        <a:graphic>
          <a:graphicData uri="http://schemas.openxmlformats.org/drawingml/2006/table">
            <a:tbl>
              <a:tblPr/>
              <a:tblGrid>
                <a:gridCol w="1738981">
                  <a:extLst>
                    <a:ext uri="{9D8B030D-6E8A-4147-A177-3AD203B41FA5}">
                      <a16:colId xmlns:a16="http://schemas.microsoft.com/office/drawing/2014/main" val="2706818897"/>
                    </a:ext>
                  </a:extLst>
                </a:gridCol>
                <a:gridCol w="997356">
                  <a:extLst>
                    <a:ext uri="{9D8B030D-6E8A-4147-A177-3AD203B41FA5}">
                      <a16:colId xmlns:a16="http://schemas.microsoft.com/office/drawing/2014/main" val="2209008092"/>
                    </a:ext>
                  </a:extLst>
                </a:gridCol>
              </a:tblGrid>
              <a:tr h="438984">
                <a:tc>
                  <a:txBody>
                    <a:bodyPr/>
                    <a:lstStyle/>
                    <a:p>
                      <a:pPr algn="ctr" fontAlgn="ctr"/>
                      <a:r>
                        <a:rPr lang="en-US" sz="1400" b="1" i="0" u="none" strike="noStrike" dirty="0">
                          <a:solidFill>
                            <a:srgbClr val="000000"/>
                          </a:solidFill>
                          <a:effectLst/>
                          <a:latin typeface="Calibri" panose="020F0502020204030204" pitchFamily="34" charset="0"/>
                        </a:rPr>
                        <a:t>Community</a:t>
                      </a: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1" i="0" u="none" strike="noStrike" dirty="0">
                          <a:solidFill>
                            <a:srgbClr val="000000"/>
                          </a:solidFill>
                          <a:effectLst/>
                          <a:latin typeface="Calibri" panose="020F0502020204030204" pitchFamily="34" charset="0"/>
                        </a:rPr>
                        <a:t>Buildings in SFHA</a:t>
                      </a: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65059175"/>
                  </a:ext>
                </a:extLst>
              </a:tr>
              <a:tr h="219493">
                <a:tc>
                  <a:txBody>
                    <a:bodyPr/>
                    <a:lstStyle/>
                    <a:p>
                      <a:pPr algn="l" fontAlgn="b"/>
                      <a:r>
                        <a:rPr lang="en-US" sz="1200" b="0" i="0" u="none" strike="noStrike">
                          <a:solidFill>
                            <a:srgbClr val="000000"/>
                          </a:solidFill>
                          <a:effectLst/>
                          <a:latin typeface="Calibri" panose="020F0502020204030204" pitchFamily="34" charset="0"/>
                        </a:rPr>
                        <a:t>KANAWHA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9,199</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62733171"/>
                  </a:ext>
                </a:extLst>
              </a:tr>
              <a:tr h="219493">
                <a:tc>
                  <a:txBody>
                    <a:bodyPr/>
                    <a:lstStyle/>
                    <a:p>
                      <a:pPr algn="l" fontAlgn="b"/>
                      <a:r>
                        <a:rPr lang="en-US" sz="1200" b="0" i="0" u="none" strike="noStrike">
                          <a:solidFill>
                            <a:srgbClr val="000000"/>
                          </a:solidFill>
                          <a:effectLst/>
                          <a:latin typeface="Calibri" panose="020F0502020204030204" pitchFamily="34" charset="0"/>
                        </a:rPr>
                        <a:t>LOGAN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5,166</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39680797"/>
                  </a:ext>
                </a:extLst>
              </a:tr>
              <a:tr h="219493">
                <a:tc>
                  <a:txBody>
                    <a:bodyPr/>
                    <a:lstStyle/>
                    <a:p>
                      <a:pPr algn="l" fontAlgn="b"/>
                      <a:r>
                        <a:rPr lang="en-US" sz="1200" b="0" i="0" u="none" strike="noStrike">
                          <a:solidFill>
                            <a:srgbClr val="000000"/>
                          </a:solidFill>
                          <a:effectLst/>
                          <a:latin typeface="Calibri" panose="020F0502020204030204" pitchFamily="34" charset="0"/>
                        </a:rPr>
                        <a:t>MINGO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3,041</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11580164"/>
                  </a:ext>
                </a:extLst>
              </a:tr>
              <a:tr h="219493">
                <a:tc>
                  <a:txBody>
                    <a:bodyPr/>
                    <a:lstStyle/>
                    <a:p>
                      <a:pPr algn="l" fontAlgn="b"/>
                      <a:r>
                        <a:rPr lang="en-US" sz="1200" b="0" i="0" u="none" strike="noStrike" dirty="0">
                          <a:solidFill>
                            <a:srgbClr val="000000"/>
                          </a:solidFill>
                          <a:effectLst/>
                          <a:latin typeface="Calibri" panose="020F0502020204030204" pitchFamily="34" charset="0"/>
                        </a:rPr>
                        <a:t>BOONE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3,013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56800087"/>
                  </a:ext>
                </a:extLst>
              </a:tr>
              <a:tr h="219493">
                <a:tc>
                  <a:txBody>
                    <a:bodyPr/>
                    <a:lstStyle/>
                    <a:p>
                      <a:pPr algn="l" fontAlgn="b"/>
                      <a:r>
                        <a:rPr lang="en-US" sz="1200" b="0" i="0" u="none" strike="noStrike">
                          <a:solidFill>
                            <a:srgbClr val="000000"/>
                          </a:solidFill>
                          <a:effectLst/>
                          <a:latin typeface="Calibri" panose="020F0502020204030204" pitchFamily="34" charset="0"/>
                        </a:rPr>
                        <a:t>WAYNE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2,834</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24596908"/>
                  </a:ext>
                </a:extLst>
              </a:tr>
              <a:tr h="219493">
                <a:tc>
                  <a:txBody>
                    <a:bodyPr/>
                    <a:lstStyle/>
                    <a:p>
                      <a:pPr algn="l" fontAlgn="b"/>
                      <a:r>
                        <a:rPr lang="en-US" sz="1200" b="0" i="0" u="none" strike="noStrike" dirty="0">
                          <a:solidFill>
                            <a:srgbClr val="000000"/>
                          </a:solidFill>
                          <a:effectLst/>
                          <a:latin typeface="Calibri" panose="020F0502020204030204" pitchFamily="34" charset="0"/>
                        </a:rPr>
                        <a:t>LINCOLN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2,581</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85051734"/>
                  </a:ext>
                </a:extLst>
              </a:tr>
              <a:tr h="219493">
                <a:tc>
                  <a:txBody>
                    <a:bodyPr/>
                    <a:lstStyle/>
                    <a:p>
                      <a:pPr algn="l" fontAlgn="b"/>
                      <a:r>
                        <a:rPr lang="en-US" sz="1200" b="0" i="0" u="none" strike="noStrike">
                          <a:solidFill>
                            <a:srgbClr val="000000"/>
                          </a:solidFill>
                          <a:effectLst/>
                          <a:latin typeface="Calibri" panose="020F0502020204030204" pitchFamily="34" charset="0"/>
                        </a:rPr>
                        <a:t>WHEELING, CITY OF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2,513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99038203"/>
                  </a:ext>
                </a:extLst>
              </a:tr>
              <a:tr h="219493">
                <a:tc>
                  <a:txBody>
                    <a:bodyPr/>
                    <a:lstStyle/>
                    <a:p>
                      <a:pPr algn="l" fontAlgn="b"/>
                      <a:r>
                        <a:rPr lang="en-US" sz="1200" b="0" i="0" u="none" strike="noStrike">
                          <a:solidFill>
                            <a:srgbClr val="000000"/>
                          </a:solidFill>
                          <a:effectLst/>
                          <a:latin typeface="Calibri" panose="020F0502020204030204" pitchFamily="34" charset="0"/>
                        </a:rPr>
                        <a:t>RALEIGH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2,293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81130084"/>
                  </a:ext>
                </a:extLst>
              </a:tr>
              <a:tr h="219493">
                <a:tc>
                  <a:txBody>
                    <a:bodyPr/>
                    <a:lstStyle/>
                    <a:p>
                      <a:pPr algn="l" fontAlgn="b"/>
                      <a:r>
                        <a:rPr lang="en-US" sz="1200" b="0" i="0" u="none" strike="noStrike">
                          <a:solidFill>
                            <a:srgbClr val="000000"/>
                          </a:solidFill>
                          <a:effectLst/>
                          <a:latin typeface="Calibri" panose="020F0502020204030204" pitchFamily="34" charset="0"/>
                        </a:rPr>
                        <a:t>WYOMING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2,233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23679623"/>
                  </a:ext>
                </a:extLst>
              </a:tr>
              <a:tr h="219493">
                <a:tc>
                  <a:txBody>
                    <a:bodyPr/>
                    <a:lstStyle/>
                    <a:p>
                      <a:pPr algn="l" fontAlgn="b"/>
                      <a:r>
                        <a:rPr lang="en-US" sz="1200" b="0" i="0" u="none" strike="noStrike">
                          <a:solidFill>
                            <a:srgbClr val="000000"/>
                          </a:solidFill>
                          <a:effectLst/>
                          <a:latin typeface="Calibri" panose="020F0502020204030204" pitchFamily="34" charset="0"/>
                        </a:rPr>
                        <a:t>MCDOWELL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2,163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43167168"/>
                  </a:ext>
                </a:extLst>
              </a:tr>
              <a:tr h="219493">
                <a:tc>
                  <a:txBody>
                    <a:bodyPr/>
                    <a:lstStyle/>
                    <a:p>
                      <a:pPr algn="l" fontAlgn="b"/>
                      <a:r>
                        <a:rPr lang="en-US" sz="1200" b="0" i="0" u="none" strike="noStrike">
                          <a:solidFill>
                            <a:srgbClr val="000000"/>
                          </a:solidFill>
                          <a:effectLst/>
                          <a:latin typeface="Calibri" panose="020F0502020204030204" pitchFamily="34" charset="0"/>
                        </a:rPr>
                        <a:t>MERCER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2,137</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98108858"/>
                  </a:ext>
                </a:extLst>
              </a:tr>
              <a:tr h="219493">
                <a:tc>
                  <a:txBody>
                    <a:bodyPr/>
                    <a:lstStyle/>
                    <a:p>
                      <a:pPr algn="l" fontAlgn="b"/>
                      <a:r>
                        <a:rPr lang="en-US" sz="1200" b="0" i="0" u="none" strike="noStrike">
                          <a:solidFill>
                            <a:srgbClr val="000000"/>
                          </a:solidFill>
                          <a:effectLst/>
                          <a:latin typeface="Calibri" panose="020F0502020204030204" pitchFamily="34" charset="0"/>
                        </a:rPr>
                        <a:t>WOOD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2,089</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30169688"/>
                  </a:ext>
                </a:extLst>
              </a:tr>
              <a:tr h="219493">
                <a:tc>
                  <a:txBody>
                    <a:bodyPr/>
                    <a:lstStyle/>
                    <a:p>
                      <a:pPr algn="l" fontAlgn="b"/>
                      <a:r>
                        <a:rPr lang="en-US" sz="1200" b="0" i="0" u="none" strike="noStrike" dirty="0">
                          <a:solidFill>
                            <a:srgbClr val="000000"/>
                          </a:solidFill>
                          <a:effectLst/>
                          <a:latin typeface="Calibri" panose="020F0502020204030204" pitchFamily="34" charset="0"/>
                        </a:rPr>
                        <a:t>PUTNAM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1,969</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80753437"/>
                  </a:ext>
                </a:extLst>
              </a:tr>
              <a:tr h="219493">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1,923</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4075001"/>
                  </a:ext>
                </a:extLst>
              </a:tr>
              <a:tr h="219493">
                <a:tc>
                  <a:txBody>
                    <a:bodyPr/>
                    <a:lstStyle/>
                    <a:p>
                      <a:pPr algn="l" fontAlgn="b"/>
                      <a:r>
                        <a:rPr lang="en-US" sz="1200" b="0" i="0" u="none" strike="noStrike">
                          <a:solidFill>
                            <a:srgbClr val="000000"/>
                          </a:solidFill>
                          <a:effectLst/>
                          <a:latin typeface="Calibri" panose="020F0502020204030204" pitchFamily="34" charset="0"/>
                        </a:rPr>
                        <a:t>CHARLESTON, CITY OF</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1,704</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7637034"/>
                  </a:ext>
                </a:extLst>
              </a:tr>
              <a:tr h="219493">
                <a:tc>
                  <a:txBody>
                    <a:bodyPr/>
                    <a:lstStyle/>
                    <a:p>
                      <a:pPr algn="l" fontAlgn="b"/>
                      <a:r>
                        <a:rPr lang="en-US" sz="1200" b="0" i="0" u="none" strike="noStrike">
                          <a:solidFill>
                            <a:srgbClr val="000000"/>
                          </a:solidFill>
                          <a:effectLst/>
                          <a:latin typeface="Calibri" panose="020F0502020204030204" pitchFamily="34" charset="0"/>
                        </a:rPr>
                        <a:t>RANDOLPH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1,467</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44214105"/>
                  </a:ext>
                </a:extLst>
              </a:tr>
              <a:tr h="219493">
                <a:tc>
                  <a:txBody>
                    <a:bodyPr/>
                    <a:lstStyle/>
                    <a:p>
                      <a:pPr algn="l" fontAlgn="b"/>
                      <a:r>
                        <a:rPr lang="en-US" sz="1200" b="0" i="0" u="none" strike="noStrike">
                          <a:solidFill>
                            <a:srgbClr val="000000"/>
                          </a:solidFill>
                          <a:effectLst/>
                          <a:latin typeface="Calibri" panose="020F0502020204030204" pitchFamily="34" charset="0"/>
                        </a:rPr>
                        <a:t>HAMPSHIRE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1,440</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67078469"/>
                  </a:ext>
                </a:extLst>
              </a:tr>
              <a:tr h="219493">
                <a:tc>
                  <a:txBody>
                    <a:bodyPr/>
                    <a:lstStyle/>
                    <a:p>
                      <a:pPr algn="l" fontAlgn="b"/>
                      <a:r>
                        <a:rPr lang="en-US" sz="1200" b="0" i="0" u="none" strike="noStrike">
                          <a:solidFill>
                            <a:srgbClr val="000000"/>
                          </a:solidFill>
                          <a:effectLst/>
                          <a:latin typeface="Calibri" panose="020F0502020204030204" pitchFamily="34" charset="0"/>
                        </a:rPr>
                        <a:t>LEWIS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1,356</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09561503"/>
                  </a:ext>
                </a:extLst>
              </a:tr>
              <a:tr h="219493">
                <a:tc>
                  <a:txBody>
                    <a:bodyPr/>
                    <a:lstStyle/>
                    <a:p>
                      <a:pPr algn="l" fontAlgn="b"/>
                      <a:r>
                        <a:rPr lang="en-US" sz="1200" b="0" i="0" u="none" strike="noStrike">
                          <a:solidFill>
                            <a:srgbClr val="000000"/>
                          </a:solidFill>
                          <a:effectLst/>
                          <a:latin typeface="Calibri" panose="020F0502020204030204" pitchFamily="34" charset="0"/>
                        </a:rPr>
                        <a:t>MASON COUNTY *</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1,310</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27332797"/>
                  </a:ext>
                </a:extLst>
              </a:tr>
              <a:tr h="219493">
                <a:tc>
                  <a:txBody>
                    <a:bodyPr/>
                    <a:lstStyle/>
                    <a:p>
                      <a:pPr algn="l" fontAlgn="b"/>
                      <a:r>
                        <a:rPr lang="en-US" sz="1200" b="0" i="0" u="none" strike="noStrike" dirty="0">
                          <a:solidFill>
                            <a:srgbClr val="000000"/>
                          </a:solidFill>
                          <a:effectLst/>
                          <a:latin typeface="Calibri" panose="020F0502020204030204" pitchFamily="34" charset="0"/>
                        </a:rPr>
                        <a:t>MARION COUNTY*</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1,258</a:t>
                      </a:r>
                    </a:p>
                  </a:txBody>
                  <a:tcPr marL="10975" marR="10975" marT="109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5691206"/>
                  </a:ext>
                </a:extLst>
              </a:tr>
            </a:tbl>
          </a:graphicData>
        </a:graphic>
      </p:graphicFrame>
      <p:graphicFrame>
        <p:nvGraphicFramePr>
          <p:cNvPr id="11" name="Table 10"/>
          <p:cNvGraphicFramePr>
            <a:graphicFrameLocks noGrp="1"/>
          </p:cNvGraphicFramePr>
          <p:nvPr/>
        </p:nvGraphicFramePr>
        <p:xfrm>
          <a:off x="6014255" y="1218113"/>
          <a:ext cx="2928247" cy="4819519"/>
        </p:xfrm>
        <a:graphic>
          <a:graphicData uri="http://schemas.openxmlformats.org/drawingml/2006/table">
            <a:tbl>
              <a:tblPr/>
              <a:tblGrid>
                <a:gridCol w="1850205">
                  <a:extLst>
                    <a:ext uri="{9D8B030D-6E8A-4147-A177-3AD203B41FA5}">
                      <a16:colId xmlns:a16="http://schemas.microsoft.com/office/drawing/2014/main" val="3734445212"/>
                    </a:ext>
                  </a:extLst>
                </a:gridCol>
                <a:gridCol w="1078042">
                  <a:extLst>
                    <a:ext uri="{9D8B030D-6E8A-4147-A177-3AD203B41FA5}">
                      <a16:colId xmlns:a16="http://schemas.microsoft.com/office/drawing/2014/main" val="1705910473"/>
                    </a:ext>
                  </a:extLst>
                </a:gridCol>
              </a:tblGrid>
              <a:tr h="438139">
                <a:tc>
                  <a:txBody>
                    <a:bodyPr/>
                    <a:lstStyle/>
                    <a:p>
                      <a:pPr algn="ctr" fontAlgn="ctr"/>
                      <a:r>
                        <a:rPr lang="en-US" sz="1400" b="1" i="0" u="none" strike="noStrike" dirty="0">
                          <a:solidFill>
                            <a:srgbClr val="000000"/>
                          </a:solidFill>
                          <a:effectLst/>
                          <a:latin typeface="Calibri" panose="020F0502020204030204" pitchFamily="34" charset="0"/>
                        </a:rPr>
                        <a:t>Incorporated Place</a:t>
                      </a:r>
                    </a:p>
                  </a:txBody>
                  <a:tcPr marL="10953" marR="10953" marT="10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400" b="1" i="0" u="none" strike="noStrike" dirty="0">
                          <a:solidFill>
                            <a:srgbClr val="000000"/>
                          </a:solidFill>
                          <a:effectLst/>
                          <a:latin typeface="Calibri" panose="020F0502020204030204" pitchFamily="34" charset="0"/>
                        </a:rPr>
                        <a:t>bSFHA</a:t>
                      </a:r>
                    </a:p>
                  </a:txBody>
                  <a:tcPr marL="10953" marR="10953" marT="10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22134457"/>
                  </a:ext>
                </a:extLst>
              </a:tr>
              <a:tr h="219069">
                <a:tc>
                  <a:txBody>
                    <a:bodyPr/>
                    <a:lstStyle/>
                    <a:p>
                      <a:pPr algn="l" fontAlgn="b"/>
                      <a:r>
                        <a:rPr lang="en-US" sz="1200" b="0" i="0" u="none" strike="noStrike" dirty="0">
                          <a:solidFill>
                            <a:srgbClr val="000000"/>
                          </a:solidFill>
                          <a:effectLst/>
                          <a:latin typeface="Calibri" panose="020F0502020204030204" pitchFamily="34" charset="0"/>
                        </a:rPr>
                        <a:t>WHEELING,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2,513</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894805779"/>
                  </a:ext>
                </a:extLst>
              </a:tr>
              <a:tr h="219069">
                <a:tc>
                  <a:txBody>
                    <a:bodyPr/>
                    <a:lstStyle/>
                    <a:p>
                      <a:pPr algn="l" fontAlgn="b"/>
                      <a:r>
                        <a:rPr lang="en-US" sz="1200" b="0" i="0" u="none" strike="noStrike" dirty="0">
                          <a:solidFill>
                            <a:srgbClr val="000000"/>
                          </a:solidFill>
                          <a:effectLst/>
                          <a:latin typeface="Calibri" panose="020F0502020204030204" pitchFamily="34" charset="0"/>
                        </a:rPr>
                        <a:t>CHARLESTON,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1,704</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48615115"/>
                  </a:ext>
                </a:extLst>
              </a:tr>
              <a:tr h="219069">
                <a:tc>
                  <a:txBody>
                    <a:bodyPr/>
                    <a:lstStyle/>
                    <a:p>
                      <a:pPr algn="l" fontAlgn="b"/>
                      <a:r>
                        <a:rPr lang="en-US" sz="1200" b="0" i="0" u="none" strike="noStrike" dirty="0">
                          <a:solidFill>
                            <a:srgbClr val="000000"/>
                          </a:solidFill>
                          <a:effectLst/>
                          <a:latin typeface="Calibri" panose="020F0502020204030204" pitchFamily="34" charset="0"/>
                        </a:rPr>
                        <a:t>WELLSBURG,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1,097</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39303094"/>
                  </a:ext>
                </a:extLst>
              </a:tr>
              <a:tr h="219069">
                <a:tc>
                  <a:txBody>
                    <a:bodyPr/>
                    <a:lstStyle/>
                    <a:p>
                      <a:pPr algn="l" fontAlgn="b"/>
                      <a:r>
                        <a:rPr lang="en-US" sz="1200" b="0" i="0" u="none" strike="noStrike" dirty="0">
                          <a:solidFill>
                            <a:srgbClr val="000000"/>
                          </a:solidFill>
                          <a:effectLst/>
                          <a:latin typeface="Calibri" panose="020F0502020204030204" pitchFamily="34" charset="0"/>
                        </a:rPr>
                        <a:t>DUNBAR,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1,077</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13336138"/>
                  </a:ext>
                </a:extLst>
              </a:tr>
              <a:tr h="219069">
                <a:tc>
                  <a:txBody>
                    <a:bodyPr/>
                    <a:lstStyle/>
                    <a:p>
                      <a:pPr algn="l" fontAlgn="b"/>
                      <a:r>
                        <a:rPr lang="en-US" sz="1200" b="0" i="0" u="none" strike="noStrike" dirty="0">
                          <a:solidFill>
                            <a:srgbClr val="000000"/>
                          </a:solidFill>
                          <a:effectLst/>
                          <a:latin typeface="Calibri" panose="020F0502020204030204" pitchFamily="34" charset="0"/>
                        </a:rPr>
                        <a:t>NEW MARTINSVILLE</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898</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594227225"/>
                  </a:ext>
                </a:extLst>
              </a:tr>
              <a:tr h="219069">
                <a:tc>
                  <a:txBody>
                    <a:bodyPr/>
                    <a:lstStyle/>
                    <a:p>
                      <a:pPr algn="l" fontAlgn="b"/>
                      <a:r>
                        <a:rPr lang="en-US" sz="1200" b="0" i="0" u="none" strike="noStrike" dirty="0">
                          <a:solidFill>
                            <a:srgbClr val="000000"/>
                          </a:solidFill>
                          <a:effectLst/>
                          <a:latin typeface="Calibri" panose="020F0502020204030204" pitchFamily="34" charset="0"/>
                        </a:rPr>
                        <a:t>HUNTINGTON, CITY OF </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729</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5693821"/>
                  </a:ext>
                </a:extLst>
              </a:tr>
              <a:tr h="219069">
                <a:tc>
                  <a:txBody>
                    <a:bodyPr/>
                    <a:lstStyle/>
                    <a:p>
                      <a:pPr algn="l" fontAlgn="b"/>
                      <a:r>
                        <a:rPr lang="en-US" sz="1200" b="0" i="0" u="none" strike="noStrike" dirty="0">
                          <a:solidFill>
                            <a:srgbClr val="000000"/>
                          </a:solidFill>
                          <a:effectLst/>
                          <a:latin typeface="Calibri" panose="020F0502020204030204" pitchFamily="34" charset="0"/>
                        </a:rPr>
                        <a:t>BUCKHANNON,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593</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17752865"/>
                  </a:ext>
                </a:extLst>
              </a:tr>
              <a:tr h="219069">
                <a:tc>
                  <a:txBody>
                    <a:bodyPr/>
                    <a:lstStyle/>
                    <a:p>
                      <a:pPr algn="l" fontAlgn="b"/>
                      <a:r>
                        <a:rPr lang="en-US" sz="1200" b="0" i="0" u="none" strike="noStrike" dirty="0">
                          <a:solidFill>
                            <a:srgbClr val="000000"/>
                          </a:solidFill>
                          <a:effectLst/>
                          <a:latin typeface="Calibri" panose="020F0502020204030204" pitchFamily="34" charset="0"/>
                        </a:rPr>
                        <a:t>MILTON,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a:solidFill>
                            <a:srgbClr val="000000"/>
                          </a:solidFill>
                          <a:effectLst/>
                          <a:latin typeface="Calibri" panose="020F0502020204030204" pitchFamily="34" charset="0"/>
                        </a:rPr>
                        <a:t>557</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21365978"/>
                  </a:ext>
                </a:extLst>
              </a:tr>
              <a:tr h="219069">
                <a:tc>
                  <a:txBody>
                    <a:bodyPr/>
                    <a:lstStyle/>
                    <a:p>
                      <a:pPr algn="l" fontAlgn="b"/>
                      <a:r>
                        <a:rPr lang="en-US" sz="1200" b="0" i="0" u="none" strike="noStrike" dirty="0">
                          <a:solidFill>
                            <a:srgbClr val="000000"/>
                          </a:solidFill>
                          <a:effectLst/>
                          <a:latin typeface="Calibri" panose="020F0502020204030204" pitchFamily="34" charset="0"/>
                        </a:rPr>
                        <a:t>NITRO, CITY OF </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508</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97482885"/>
                  </a:ext>
                </a:extLst>
              </a:tr>
              <a:tr h="219069">
                <a:tc>
                  <a:txBody>
                    <a:bodyPr/>
                    <a:lstStyle/>
                    <a:p>
                      <a:pPr algn="l" fontAlgn="b"/>
                      <a:r>
                        <a:rPr lang="en-US" sz="1200" b="0" i="0" u="none" strike="noStrike" dirty="0">
                          <a:solidFill>
                            <a:srgbClr val="000000"/>
                          </a:solidFill>
                          <a:effectLst/>
                          <a:latin typeface="Calibri" panose="020F0502020204030204" pitchFamily="34" charset="0"/>
                        </a:rPr>
                        <a:t>WHITE SULPHUR SPRINGS </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446</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625849378"/>
                  </a:ext>
                </a:extLst>
              </a:tr>
              <a:tr h="219069">
                <a:tc>
                  <a:txBody>
                    <a:bodyPr/>
                    <a:lstStyle/>
                    <a:p>
                      <a:pPr algn="l" fontAlgn="b"/>
                      <a:r>
                        <a:rPr lang="en-US" sz="1200" b="0" i="0" u="none" strike="noStrike" dirty="0">
                          <a:solidFill>
                            <a:srgbClr val="000000"/>
                          </a:solidFill>
                          <a:effectLst/>
                          <a:latin typeface="Calibri" panose="020F0502020204030204" pitchFamily="34" charset="0"/>
                        </a:rPr>
                        <a:t>MARLINTON, TOWN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419</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410117864"/>
                  </a:ext>
                </a:extLst>
              </a:tr>
              <a:tr h="219069">
                <a:tc>
                  <a:txBody>
                    <a:bodyPr/>
                    <a:lstStyle/>
                    <a:p>
                      <a:pPr algn="l" fontAlgn="b"/>
                      <a:r>
                        <a:rPr lang="en-US" sz="1200" b="0" i="0" u="none" strike="noStrike" dirty="0">
                          <a:solidFill>
                            <a:srgbClr val="000000"/>
                          </a:solidFill>
                          <a:effectLst/>
                          <a:latin typeface="Calibri" panose="020F0502020204030204" pitchFamily="34" charset="0"/>
                        </a:rPr>
                        <a:t>SOUTH CHARLESTON</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404</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32997914"/>
                  </a:ext>
                </a:extLst>
              </a:tr>
              <a:tr h="219069">
                <a:tc>
                  <a:txBody>
                    <a:bodyPr/>
                    <a:lstStyle/>
                    <a:p>
                      <a:pPr algn="l" fontAlgn="b"/>
                      <a:r>
                        <a:rPr lang="en-US" sz="1200" b="0" i="0" u="none" strike="noStrike" dirty="0">
                          <a:solidFill>
                            <a:srgbClr val="000000"/>
                          </a:solidFill>
                          <a:effectLst/>
                          <a:latin typeface="Calibri" panose="020F0502020204030204" pitchFamily="34" charset="0"/>
                        </a:rPr>
                        <a:t>RICHWOOD,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371</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475220636"/>
                  </a:ext>
                </a:extLst>
              </a:tr>
              <a:tr h="219069">
                <a:tc>
                  <a:txBody>
                    <a:bodyPr/>
                    <a:lstStyle/>
                    <a:p>
                      <a:pPr algn="l" fontAlgn="b"/>
                      <a:r>
                        <a:rPr lang="en-US" sz="1200" b="0" i="0" u="none" strike="noStrike">
                          <a:solidFill>
                            <a:srgbClr val="000000"/>
                          </a:solidFill>
                          <a:effectLst/>
                          <a:latin typeface="Calibri" panose="020F0502020204030204" pitchFamily="34" charset="0"/>
                        </a:rPr>
                        <a:t>BUFFALO, TOWN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370</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4666390"/>
                  </a:ext>
                </a:extLst>
              </a:tr>
              <a:tr h="219069">
                <a:tc>
                  <a:txBody>
                    <a:bodyPr/>
                    <a:lstStyle/>
                    <a:p>
                      <a:pPr algn="l" fontAlgn="b"/>
                      <a:r>
                        <a:rPr lang="en-US" sz="1200" b="0" i="0" u="none" strike="noStrike">
                          <a:solidFill>
                            <a:srgbClr val="000000"/>
                          </a:solidFill>
                          <a:effectLst/>
                          <a:latin typeface="Calibri" panose="020F0502020204030204" pitchFamily="34" charset="0"/>
                        </a:rPr>
                        <a:t>GARY,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368</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529472814"/>
                  </a:ext>
                </a:extLst>
              </a:tr>
              <a:tr h="219069">
                <a:tc>
                  <a:txBody>
                    <a:bodyPr/>
                    <a:lstStyle/>
                    <a:p>
                      <a:pPr algn="l" fontAlgn="b"/>
                      <a:r>
                        <a:rPr lang="en-US" sz="1200" b="0" i="0" u="none" strike="noStrike">
                          <a:solidFill>
                            <a:srgbClr val="000000"/>
                          </a:solidFill>
                          <a:effectLst/>
                          <a:latin typeface="Calibri" panose="020F0502020204030204" pitchFamily="34" charset="0"/>
                        </a:rPr>
                        <a:t>WESTON,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362</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56778772"/>
                  </a:ext>
                </a:extLst>
              </a:tr>
              <a:tr h="219069">
                <a:tc>
                  <a:txBody>
                    <a:bodyPr/>
                    <a:lstStyle/>
                    <a:p>
                      <a:pPr algn="l" fontAlgn="b"/>
                      <a:r>
                        <a:rPr lang="en-US" sz="1200" b="0" i="0" u="none" strike="noStrike" dirty="0">
                          <a:solidFill>
                            <a:srgbClr val="000000"/>
                          </a:solidFill>
                          <a:effectLst/>
                          <a:latin typeface="Calibri" panose="020F0502020204030204" pitchFamily="34" charset="0"/>
                        </a:rPr>
                        <a:t>WELCH,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356</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355746307"/>
                  </a:ext>
                </a:extLst>
              </a:tr>
              <a:tr h="219069">
                <a:tc>
                  <a:txBody>
                    <a:bodyPr/>
                    <a:lstStyle/>
                    <a:p>
                      <a:pPr algn="l" fontAlgn="b"/>
                      <a:r>
                        <a:rPr lang="en-US" sz="1200" b="0" i="0" u="none" strike="noStrike">
                          <a:solidFill>
                            <a:srgbClr val="000000"/>
                          </a:solidFill>
                          <a:effectLst/>
                          <a:latin typeface="Calibri" panose="020F0502020204030204" pitchFamily="34" charset="0"/>
                        </a:rPr>
                        <a:t>MOUNDSVILLE,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347</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42025812"/>
                  </a:ext>
                </a:extLst>
              </a:tr>
              <a:tr h="219069">
                <a:tc>
                  <a:txBody>
                    <a:bodyPr/>
                    <a:lstStyle/>
                    <a:p>
                      <a:pPr algn="l" fontAlgn="b"/>
                      <a:r>
                        <a:rPr lang="en-US" sz="1200" b="0" i="0" u="none" strike="noStrike">
                          <a:solidFill>
                            <a:srgbClr val="000000"/>
                          </a:solidFill>
                          <a:effectLst/>
                          <a:latin typeface="Calibri" panose="020F0502020204030204" pitchFamily="34" charset="0"/>
                        </a:rPr>
                        <a:t>CLENDENIN, TOWN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345</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77357578"/>
                  </a:ext>
                </a:extLst>
              </a:tr>
              <a:tr h="219069">
                <a:tc>
                  <a:txBody>
                    <a:bodyPr/>
                    <a:lstStyle/>
                    <a:p>
                      <a:pPr algn="l" fontAlgn="b"/>
                      <a:r>
                        <a:rPr lang="en-US" sz="1200" b="0" i="0" u="none" strike="noStrike" dirty="0">
                          <a:solidFill>
                            <a:srgbClr val="000000"/>
                          </a:solidFill>
                          <a:effectLst/>
                          <a:latin typeface="Calibri" panose="020F0502020204030204" pitchFamily="34" charset="0"/>
                        </a:rPr>
                        <a:t>VIENNA, CITY OF</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0" i="0" u="none" strike="noStrike" dirty="0">
                          <a:solidFill>
                            <a:srgbClr val="000000"/>
                          </a:solidFill>
                          <a:effectLst/>
                          <a:latin typeface="Calibri" panose="020F0502020204030204" pitchFamily="34" charset="0"/>
                        </a:rPr>
                        <a:t>336</a:t>
                      </a:r>
                    </a:p>
                  </a:txBody>
                  <a:tcPr marL="10953" marR="10953" marT="10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84273914"/>
                  </a:ext>
                </a:extLst>
              </a:tr>
            </a:tbl>
          </a:graphicData>
        </a:graphic>
      </p:graphicFrame>
      <p:graphicFrame>
        <p:nvGraphicFramePr>
          <p:cNvPr id="13" name="Table 12"/>
          <p:cNvGraphicFramePr>
            <a:graphicFrameLocks noGrp="1"/>
          </p:cNvGraphicFramePr>
          <p:nvPr/>
        </p:nvGraphicFramePr>
        <p:xfrm>
          <a:off x="3070784" y="1218116"/>
          <a:ext cx="2845828" cy="4819513"/>
        </p:xfrm>
        <a:graphic>
          <a:graphicData uri="http://schemas.openxmlformats.org/drawingml/2006/table">
            <a:tbl>
              <a:tblPr/>
              <a:tblGrid>
                <a:gridCol w="1942225">
                  <a:extLst>
                    <a:ext uri="{9D8B030D-6E8A-4147-A177-3AD203B41FA5}">
                      <a16:colId xmlns:a16="http://schemas.microsoft.com/office/drawing/2014/main" val="33824504"/>
                    </a:ext>
                  </a:extLst>
                </a:gridCol>
                <a:gridCol w="903603">
                  <a:extLst>
                    <a:ext uri="{9D8B030D-6E8A-4147-A177-3AD203B41FA5}">
                      <a16:colId xmlns:a16="http://schemas.microsoft.com/office/drawing/2014/main" val="1626514572"/>
                    </a:ext>
                  </a:extLst>
                </a:gridCol>
              </a:tblGrid>
              <a:tr h="412810">
                <a:tc>
                  <a:txBody>
                    <a:bodyPr/>
                    <a:lstStyle/>
                    <a:p>
                      <a:pPr algn="ctr" fontAlgn="ctr"/>
                      <a:r>
                        <a:rPr lang="en-US" sz="1400" b="1" i="0" u="none" strike="noStrike" dirty="0">
                          <a:solidFill>
                            <a:srgbClr val="000000"/>
                          </a:solidFill>
                          <a:effectLst/>
                          <a:latin typeface="Calibri" panose="020F0502020204030204" pitchFamily="34" charset="0"/>
                        </a:rPr>
                        <a:t>County Unincorporated</a:t>
                      </a:r>
                    </a:p>
                  </a:txBody>
                  <a:tcPr marL="9899" marR="9899" marT="98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1" i="0" u="none" strike="noStrike" dirty="0">
                          <a:solidFill>
                            <a:srgbClr val="000000"/>
                          </a:solidFill>
                          <a:effectLst/>
                          <a:latin typeface="Calibri" panose="020F0502020204030204" pitchFamily="34" charset="0"/>
                        </a:rPr>
                        <a:t>bSFHA</a:t>
                      </a:r>
                    </a:p>
                  </a:txBody>
                  <a:tcPr marL="9899" marR="9899" marT="98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73199300"/>
                  </a:ext>
                </a:extLst>
              </a:tr>
              <a:tr h="209843">
                <a:tc>
                  <a:txBody>
                    <a:bodyPr/>
                    <a:lstStyle/>
                    <a:p>
                      <a:pPr algn="l" fontAlgn="b"/>
                      <a:r>
                        <a:rPr lang="en-US" sz="1200" b="0" i="0" u="none" strike="noStrike" dirty="0">
                          <a:solidFill>
                            <a:srgbClr val="000000"/>
                          </a:solidFill>
                          <a:effectLst/>
                          <a:latin typeface="Calibri" panose="020F0502020204030204" pitchFamily="34" charset="0"/>
                        </a:rPr>
                        <a:t>KANAWHA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9,199</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12895949"/>
                  </a:ext>
                </a:extLst>
              </a:tr>
              <a:tr h="209843">
                <a:tc>
                  <a:txBody>
                    <a:bodyPr/>
                    <a:lstStyle/>
                    <a:p>
                      <a:pPr algn="l" fontAlgn="b"/>
                      <a:r>
                        <a:rPr lang="en-US" sz="1200" b="0" i="0" u="none" strike="noStrike" dirty="0">
                          <a:solidFill>
                            <a:srgbClr val="000000"/>
                          </a:solidFill>
                          <a:effectLst/>
                          <a:latin typeface="Calibri" panose="020F0502020204030204" pitchFamily="34" charset="0"/>
                        </a:rPr>
                        <a:t>LOGAN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5,166</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20315211"/>
                  </a:ext>
                </a:extLst>
              </a:tr>
              <a:tr h="209843">
                <a:tc>
                  <a:txBody>
                    <a:bodyPr/>
                    <a:lstStyle/>
                    <a:p>
                      <a:pPr algn="l" fontAlgn="b"/>
                      <a:r>
                        <a:rPr lang="en-US" sz="1200" b="0" i="0" u="none" strike="noStrike" dirty="0">
                          <a:solidFill>
                            <a:srgbClr val="000000"/>
                          </a:solidFill>
                          <a:effectLst/>
                          <a:latin typeface="Calibri" panose="020F0502020204030204" pitchFamily="34" charset="0"/>
                        </a:rPr>
                        <a:t>MINGO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3,041</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05239171"/>
                  </a:ext>
                </a:extLst>
              </a:tr>
              <a:tr h="209843">
                <a:tc>
                  <a:txBody>
                    <a:bodyPr/>
                    <a:lstStyle/>
                    <a:p>
                      <a:pPr algn="l" fontAlgn="b"/>
                      <a:r>
                        <a:rPr lang="en-US" sz="1200" b="0" i="0" u="none" strike="noStrike" dirty="0">
                          <a:solidFill>
                            <a:srgbClr val="000000"/>
                          </a:solidFill>
                          <a:effectLst/>
                          <a:latin typeface="Calibri" panose="020F0502020204030204" pitchFamily="34" charset="0"/>
                        </a:rPr>
                        <a:t>BOONE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3,013</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122705"/>
                  </a:ext>
                </a:extLst>
              </a:tr>
              <a:tr h="209843">
                <a:tc>
                  <a:txBody>
                    <a:bodyPr/>
                    <a:lstStyle/>
                    <a:p>
                      <a:pPr algn="l" fontAlgn="b"/>
                      <a:r>
                        <a:rPr lang="en-US" sz="1200" b="0" i="0" u="none" strike="noStrike" dirty="0">
                          <a:solidFill>
                            <a:srgbClr val="000000"/>
                          </a:solidFill>
                          <a:effectLst/>
                          <a:latin typeface="Calibri" panose="020F0502020204030204" pitchFamily="34" charset="0"/>
                        </a:rPr>
                        <a:t>WAYNE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2,834</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47898384"/>
                  </a:ext>
                </a:extLst>
              </a:tr>
              <a:tr h="209843">
                <a:tc>
                  <a:txBody>
                    <a:bodyPr/>
                    <a:lstStyle/>
                    <a:p>
                      <a:pPr algn="l" fontAlgn="b"/>
                      <a:r>
                        <a:rPr lang="en-US" sz="1200" b="0" i="0" u="none" strike="noStrike" dirty="0">
                          <a:solidFill>
                            <a:srgbClr val="000000"/>
                          </a:solidFill>
                          <a:effectLst/>
                          <a:latin typeface="Calibri" panose="020F0502020204030204" pitchFamily="34" charset="0"/>
                        </a:rPr>
                        <a:t>LINCOLN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2,581</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78737535"/>
                  </a:ext>
                </a:extLst>
              </a:tr>
              <a:tr h="209843">
                <a:tc>
                  <a:txBody>
                    <a:bodyPr/>
                    <a:lstStyle/>
                    <a:p>
                      <a:pPr algn="l" fontAlgn="b"/>
                      <a:r>
                        <a:rPr lang="en-US" sz="1200" b="0" i="0" u="none" strike="noStrike" dirty="0">
                          <a:solidFill>
                            <a:srgbClr val="000000"/>
                          </a:solidFill>
                          <a:effectLst/>
                          <a:latin typeface="Calibri" panose="020F0502020204030204" pitchFamily="34" charset="0"/>
                        </a:rPr>
                        <a:t>RALEIGH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2,293</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59317239"/>
                  </a:ext>
                </a:extLst>
              </a:tr>
              <a:tr h="209843">
                <a:tc>
                  <a:txBody>
                    <a:bodyPr/>
                    <a:lstStyle/>
                    <a:p>
                      <a:pPr algn="l" fontAlgn="b"/>
                      <a:r>
                        <a:rPr lang="en-US" sz="1200" b="0" i="0" u="none" strike="noStrike" dirty="0">
                          <a:solidFill>
                            <a:srgbClr val="000000"/>
                          </a:solidFill>
                          <a:effectLst/>
                          <a:latin typeface="Calibri" panose="020F0502020204030204" pitchFamily="34" charset="0"/>
                        </a:rPr>
                        <a:t>WYOMING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2,233</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44947769"/>
                  </a:ext>
                </a:extLst>
              </a:tr>
              <a:tr h="209843">
                <a:tc>
                  <a:txBody>
                    <a:bodyPr/>
                    <a:lstStyle/>
                    <a:p>
                      <a:pPr algn="l" fontAlgn="b"/>
                      <a:r>
                        <a:rPr lang="en-US" sz="1200" b="0" i="0" u="none" strike="noStrike" dirty="0">
                          <a:solidFill>
                            <a:srgbClr val="000000"/>
                          </a:solidFill>
                          <a:effectLst/>
                          <a:latin typeface="Calibri" panose="020F0502020204030204" pitchFamily="34" charset="0"/>
                        </a:rPr>
                        <a:t>MCDOWELL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2,163</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67337320"/>
                  </a:ext>
                </a:extLst>
              </a:tr>
              <a:tr h="209843">
                <a:tc>
                  <a:txBody>
                    <a:bodyPr/>
                    <a:lstStyle/>
                    <a:p>
                      <a:pPr algn="l" fontAlgn="b"/>
                      <a:r>
                        <a:rPr lang="en-US" sz="1200" b="0" i="0" u="none" strike="noStrike" dirty="0">
                          <a:solidFill>
                            <a:srgbClr val="000000"/>
                          </a:solidFill>
                          <a:effectLst/>
                          <a:latin typeface="Calibri" panose="020F0502020204030204" pitchFamily="34" charset="0"/>
                        </a:rPr>
                        <a:t>MERCER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2,137</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87425612"/>
                  </a:ext>
                </a:extLst>
              </a:tr>
              <a:tr h="209843">
                <a:tc>
                  <a:txBody>
                    <a:bodyPr/>
                    <a:lstStyle/>
                    <a:p>
                      <a:pPr algn="l" fontAlgn="b"/>
                      <a:r>
                        <a:rPr lang="en-US" sz="1200" b="0" i="0" u="none" strike="noStrike" dirty="0">
                          <a:solidFill>
                            <a:srgbClr val="000000"/>
                          </a:solidFill>
                          <a:effectLst/>
                          <a:latin typeface="Calibri" panose="020F0502020204030204" pitchFamily="34" charset="0"/>
                        </a:rPr>
                        <a:t>WOOD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2,089</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32895623"/>
                  </a:ext>
                </a:extLst>
              </a:tr>
              <a:tr h="209843">
                <a:tc>
                  <a:txBody>
                    <a:bodyPr/>
                    <a:lstStyle/>
                    <a:p>
                      <a:pPr algn="l" fontAlgn="b"/>
                      <a:r>
                        <a:rPr lang="en-US" sz="1200" b="0" i="0" u="none" strike="noStrike" dirty="0">
                          <a:solidFill>
                            <a:srgbClr val="000000"/>
                          </a:solidFill>
                          <a:effectLst/>
                          <a:latin typeface="Calibri" panose="020F0502020204030204" pitchFamily="34" charset="0"/>
                        </a:rPr>
                        <a:t>PUTNAM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1,969</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0337531"/>
                  </a:ext>
                </a:extLst>
              </a:tr>
              <a:tr h="209843">
                <a:tc>
                  <a:txBody>
                    <a:bodyPr/>
                    <a:lstStyle/>
                    <a:p>
                      <a:pPr algn="l" fontAlgn="b"/>
                      <a:r>
                        <a:rPr lang="en-US" sz="1200" b="0" i="0" u="none" strike="noStrike" dirty="0">
                          <a:solidFill>
                            <a:srgbClr val="000000"/>
                          </a:solidFill>
                          <a:effectLst/>
                          <a:latin typeface="Calibri" panose="020F0502020204030204" pitchFamily="34" charset="0"/>
                        </a:rPr>
                        <a:t>CABELL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1,923</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67505275"/>
                  </a:ext>
                </a:extLst>
              </a:tr>
              <a:tr h="209843">
                <a:tc>
                  <a:txBody>
                    <a:bodyPr/>
                    <a:lstStyle/>
                    <a:p>
                      <a:pPr algn="l" fontAlgn="b"/>
                      <a:r>
                        <a:rPr lang="en-US" sz="1200" b="0" i="0" u="none" strike="noStrike">
                          <a:solidFill>
                            <a:srgbClr val="000000"/>
                          </a:solidFill>
                          <a:effectLst/>
                          <a:latin typeface="Calibri" panose="020F0502020204030204" pitchFamily="34" charset="0"/>
                        </a:rPr>
                        <a:t>RANDOLPH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1,467</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96584752"/>
                  </a:ext>
                </a:extLst>
              </a:tr>
              <a:tr h="209843">
                <a:tc>
                  <a:txBody>
                    <a:bodyPr/>
                    <a:lstStyle/>
                    <a:p>
                      <a:pPr algn="l" fontAlgn="b"/>
                      <a:r>
                        <a:rPr lang="en-US" sz="1200" b="0" i="0" u="none" strike="noStrike">
                          <a:solidFill>
                            <a:srgbClr val="000000"/>
                          </a:solidFill>
                          <a:effectLst/>
                          <a:latin typeface="Calibri" panose="020F0502020204030204" pitchFamily="34" charset="0"/>
                        </a:rPr>
                        <a:t>HAMPSHIRE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1,440</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5710877"/>
                  </a:ext>
                </a:extLst>
              </a:tr>
              <a:tr h="209843">
                <a:tc>
                  <a:txBody>
                    <a:bodyPr/>
                    <a:lstStyle/>
                    <a:p>
                      <a:pPr algn="l" fontAlgn="b"/>
                      <a:r>
                        <a:rPr lang="en-US" sz="1200" b="0" i="0" u="none" strike="noStrike">
                          <a:solidFill>
                            <a:srgbClr val="000000"/>
                          </a:solidFill>
                          <a:effectLst/>
                          <a:latin typeface="Calibri" panose="020F0502020204030204" pitchFamily="34" charset="0"/>
                        </a:rPr>
                        <a:t>LEWIS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1,356</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47708110"/>
                  </a:ext>
                </a:extLst>
              </a:tr>
              <a:tr h="209843">
                <a:tc>
                  <a:txBody>
                    <a:bodyPr/>
                    <a:lstStyle/>
                    <a:p>
                      <a:pPr algn="l" fontAlgn="b"/>
                      <a:r>
                        <a:rPr lang="en-US" sz="1200" b="0" i="0" u="none" strike="noStrike">
                          <a:solidFill>
                            <a:srgbClr val="000000"/>
                          </a:solidFill>
                          <a:effectLst/>
                          <a:latin typeface="Calibri" panose="020F0502020204030204" pitchFamily="34" charset="0"/>
                        </a:rPr>
                        <a:t>MASON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1,310</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73638711"/>
                  </a:ext>
                </a:extLst>
              </a:tr>
              <a:tr h="209843">
                <a:tc>
                  <a:txBody>
                    <a:bodyPr/>
                    <a:lstStyle/>
                    <a:p>
                      <a:pPr algn="l" fontAlgn="b"/>
                      <a:r>
                        <a:rPr lang="en-US" sz="1200" b="0" i="0" u="none" strike="noStrike">
                          <a:solidFill>
                            <a:srgbClr val="000000"/>
                          </a:solidFill>
                          <a:effectLst/>
                          <a:latin typeface="Calibri" panose="020F0502020204030204" pitchFamily="34" charset="0"/>
                        </a:rPr>
                        <a:t>MARION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1,258</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45923853"/>
                  </a:ext>
                </a:extLst>
              </a:tr>
              <a:tr h="209843">
                <a:tc>
                  <a:txBody>
                    <a:bodyPr/>
                    <a:lstStyle/>
                    <a:p>
                      <a:pPr algn="l" fontAlgn="b"/>
                      <a:r>
                        <a:rPr lang="en-US" sz="1200" b="0" i="0" u="none" strike="noStrike">
                          <a:solidFill>
                            <a:srgbClr val="000000"/>
                          </a:solidFill>
                          <a:effectLst/>
                          <a:latin typeface="Calibri" panose="020F0502020204030204" pitchFamily="34" charset="0"/>
                        </a:rPr>
                        <a:t>CLAY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1,219</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52496003"/>
                  </a:ext>
                </a:extLst>
              </a:tr>
              <a:tr h="209843">
                <a:tc>
                  <a:txBody>
                    <a:bodyPr/>
                    <a:lstStyle/>
                    <a:p>
                      <a:pPr algn="l" fontAlgn="b"/>
                      <a:r>
                        <a:rPr lang="en-US" sz="1200" b="0" i="0" u="none" strike="noStrike">
                          <a:solidFill>
                            <a:srgbClr val="000000"/>
                          </a:solidFill>
                          <a:effectLst/>
                          <a:latin typeface="Calibri" panose="020F0502020204030204" pitchFamily="34" charset="0"/>
                        </a:rPr>
                        <a:t>DODDRIDGE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1,175</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57664203"/>
                  </a:ext>
                </a:extLst>
              </a:tr>
              <a:tr h="209843">
                <a:tc>
                  <a:txBody>
                    <a:bodyPr/>
                    <a:lstStyle/>
                    <a:p>
                      <a:pPr algn="l" fontAlgn="b"/>
                      <a:r>
                        <a:rPr lang="en-US" sz="1200" b="0" i="0" u="none" strike="noStrike" dirty="0">
                          <a:solidFill>
                            <a:srgbClr val="000000"/>
                          </a:solidFill>
                          <a:effectLst/>
                          <a:latin typeface="Calibri" panose="020F0502020204030204" pitchFamily="34" charset="0"/>
                        </a:rPr>
                        <a:t>GREENBRIER COUNTY</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1,147</a:t>
                      </a:r>
                    </a:p>
                  </a:txBody>
                  <a:tcPr marL="9899" marR="9899" marT="9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00345793"/>
                  </a:ext>
                </a:extLst>
              </a:tr>
            </a:tbl>
          </a:graphicData>
        </a:graphic>
      </p:graphicFrame>
      <p:sp>
        <p:nvSpPr>
          <p:cNvPr id="14" name="TextBox 13"/>
          <p:cNvSpPr txBox="1"/>
          <p:nvPr/>
        </p:nvSpPr>
        <p:spPr>
          <a:xfrm>
            <a:off x="1867054" y="6283765"/>
            <a:ext cx="3325059" cy="307777"/>
          </a:xfrm>
          <a:prstGeom prst="rect">
            <a:avLst/>
          </a:prstGeom>
          <a:noFill/>
        </p:spPr>
        <p:txBody>
          <a:bodyPr wrap="square" rtlCol="0">
            <a:spAutoFit/>
          </a:bodyPr>
          <a:lstStyle/>
          <a:p>
            <a:r>
              <a:rPr lang="en-US" sz="1400" i="1" dirty="0"/>
              <a:t>Preliminary Data Sources – not verified</a:t>
            </a:r>
          </a:p>
        </p:txBody>
      </p:sp>
      <p:sp>
        <p:nvSpPr>
          <p:cNvPr id="16" name="TextBox 15"/>
          <p:cNvSpPr txBox="1"/>
          <p:nvPr/>
        </p:nvSpPr>
        <p:spPr>
          <a:xfrm>
            <a:off x="-1581582" y="6021930"/>
            <a:ext cx="1890819" cy="1384995"/>
          </a:xfrm>
          <a:prstGeom prst="rect">
            <a:avLst/>
          </a:prstGeom>
          <a:noFill/>
        </p:spPr>
        <p:txBody>
          <a:bodyPr wrap="square" rtlCol="0">
            <a:spAutoFit/>
          </a:bodyPr>
          <a:lstStyle/>
          <a:p>
            <a:r>
              <a:rPr lang="en-US" sz="1400" i="1" dirty="0"/>
              <a:t>Data Sources:  (1) E-911 Site Addressing Database and </a:t>
            </a:r>
          </a:p>
          <a:p>
            <a:r>
              <a:rPr lang="en-US" sz="1400" i="1" dirty="0"/>
              <a:t>                           (2) Microsoft Building Footprints</a:t>
            </a:r>
          </a:p>
        </p:txBody>
      </p:sp>
      <p:sp>
        <p:nvSpPr>
          <p:cNvPr id="2" name="Rectangle 1">
            <a:extLst>
              <a:ext uri="{FF2B5EF4-FFF2-40B4-BE49-F238E27FC236}">
                <a16:creationId xmlns:a16="http://schemas.microsoft.com/office/drawing/2014/main" id="{39D8BBB6-37F4-49B4-BAD5-C8E8F49696EB}"/>
              </a:ext>
            </a:extLst>
          </p:cNvPr>
          <p:cNvSpPr/>
          <p:nvPr/>
        </p:nvSpPr>
        <p:spPr>
          <a:xfrm>
            <a:off x="5990371" y="6021930"/>
            <a:ext cx="3262159" cy="738664"/>
          </a:xfrm>
          <a:prstGeom prst="rect">
            <a:avLst/>
          </a:prstGeom>
        </p:spPr>
        <p:txBody>
          <a:bodyPr wrap="square">
            <a:spAutoFit/>
          </a:bodyPr>
          <a:lstStyle/>
          <a:p>
            <a:r>
              <a:rPr lang="en-US" sz="1400" dirty="0">
                <a:solidFill>
                  <a:srgbClr val="1F497D"/>
                </a:solidFill>
                <a:latin typeface="Calibri" panose="020F0502020204030204" pitchFamily="34" charset="0"/>
              </a:rPr>
              <a:t>Of the 232 incorporated areas in West Virginia, only 12 municipalities (5%) have no regulatory floodplains</a:t>
            </a:r>
            <a:endParaRPr lang="en-US" sz="1400" dirty="0"/>
          </a:p>
        </p:txBody>
      </p:sp>
      <p:sp>
        <p:nvSpPr>
          <p:cNvPr id="5" name="TextBox 4">
            <a:extLst>
              <a:ext uri="{FF2B5EF4-FFF2-40B4-BE49-F238E27FC236}">
                <a16:creationId xmlns:a16="http://schemas.microsoft.com/office/drawing/2014/main" id="{A181A7C7-C437-44D0-87D1-AFE339FA0B9B}"/>
              </a:ext>
            </a:extLst>
          </p:cNvPr>
          <p:cNvSpPr txBox="1"/>
          <p:nvPr/>
        </p:nvSpPr>
        <p:spPr>
          <a:xfrm>
            <a:off x="832104" y="914400"/>
            <a:ext cx="1563624" cy="369332"/>
          </a:xfrm>
          <a:prstGeom prst="rect">
            <a:avLst/>
          </a:prstGeom>
          <a:noFill/>
        </p:spPr>
        <p:txBody>
          <a:bodyPr wrap="square" rtlCol="0">
            <a:spAutoFit/>
          </a:bodyPr>
          <a:lstStyle/>
          <a:p>
            <a:r>
              <a:rPr lang="en-US" dirty="0"/>
              <a:t>Communities</a:t>
            </a:r>
          </a:p>
        </p:txBody>
      </p:sp>
      <p:sp>
        <p:nvSpPr>
          <p:cNvPr id="12" name="TextBox 11">
            <a:extLst>
              <a:ext uri="{FF2B5EF4-FFF2-40B4-BE49-F238E27FC236}">
                <a16:creationId xmlns:a16="http://schemas.microsoft.com/office/drawing/2014/main" id="{4E64FA65-837F-4983-9233-F044B04BAA2C}"/>
              </a:ext>
            </a:extLst>
          </p:cNvPr>
          <p:cNvSpPr txBox="1"/>
          <p:nvPr/>
        </p:nvSpPr>
        <p:spPr>
          <a:xfrm>
            <a:off x="3447288" y="895088"/>
            <a:ext cx="2368296" cy="369332"/>
          </a:xfrm>
          <a:prstGeom prst="rect">
            <a:avLst/>
          </a:prstGeom>
          <a:noFill/>
        </p:spPr>
        <p:txBody>
          <a:bodyPr wrap="square" rtlCol="0">
            <a:spAutoFit/>
          </a:bodyPr>
          <a:lstStyle/>
          <a:p>
            <a:r>
              <a:rPr lang="en-US" dirty="0"/>
              <a:t>Unincorporated Areas</a:t>
            </a:r>
          </a:p>
        </p:txBody>
      </p:sp>
      <p:sp>
        <p:nvSpPr>
          <p:cNvPr id="15" name="TextBox 14">
            <a:extLst>
              <a:ext uri="{FF2B5EF4-FFF2-40B4-BE49-F238E27FC236}">
                <a16:creationId xmlns:a16="http://schemas.microsoft.com/office/drawing/2014/main" id="{CFD46987-A566-482B-A02E-3064CF7769CD}"/>
              </a:ext>
            </a:extLst>
          </p:cNvPr>
          <p:cNvSpPr txBox="1"/>
          <p:nvPr/>
        </p:nvSpPr>
        <p:spPr>
          <a:xfrm>
            <a:off x="6357124" y="881285"/>
            <a:ext cx="2368296" cy="369332"/>
          </a:xfrm>
          <a:prstGeom prst="rect">
            <a:avLst/>
          </a:prstGeom>
          <a:noFill/>
        </p:spPr>
        <p:txBody>
          <a:bodyPr wrap="square" rtlCol="0">
            <a:spAutoFit/>
          </a:bodyPr>
          <a:lstStyle/>
          <a:p>
            <a:r>
              <a:rPr lang="en-US" dirty="0"/>
              <a:t>Incorporated Places</a:t>
            </a:r>
          </a:p>
        </p:txBody>
      </p:sp>
    </p:spTree>
    <p:extLst>
      <p:ext uri="{BB962C8B-B14F-4D97-AF65-F5344CB8AC3E}">
        <p14:creationId xmlns:p14="http://schemas.microsoft.com/office/powerpoint/2010/main" val="257360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Acreage of the SFHA (Top 20)</a:t>
            </a:r>
          </a:p>
        </p:txBody>
      </p:sp>
      <p:sp>
        <p:nvSpPr>
          <p:cNvPr id="16" name="TextBox 15"/>
          <p:cNvSpPr txBox="1"/>
          <p:nvPr/>
        </p:nvSpPr>
        <p:spPr>
          <a:xfrm>
            <a:off x="1201186" y="6369447"/>
            <a:ext cx="7153469" cy="307777"/>
          </a:xfrm>
          <a:prstGeom prst="rect">
            <a:avLst/>
          </a:prstGeom>
          <a:noFill/>
        </p:spPr>
        <p:txBody>
          <a:bodyPr wrap="square" rtlCol="0">
            <a:spAutoFit/>
          </a:bodyPr>
          <a:lstStyle/>
          <a:p>
            <a:r>
              <a:rPr lang="en-US" sz="1400" i="1" dirty="0"/>
              <a:t>Modified </a:t>
            </a:r>
            <a:r>
              <a:rPr lang="en-US" sz="1400" i="1" dirty="0" err="1"/>
              <a:t>aSFHA</a:t>
            </a:r>
            <a:r>
              <a:rPr lang="en-US" sz="1400" i="1" dirty="0"/>
              <a:t> = Total </a:t>
            </a:r>
            <a:r>
              <a:rPr lang="en-US" sz="1400" i="1" dirty="0" err="1"/>
              <a:t>aSFHA</a:t>
            </a:r>
            <a:r>
              <a:rPr lang="en-US" sz="1400" i="1" dirty="0"/>
              <a:t> minus (1) large water bodies and (2) federal lands &gt; 10 acres</a:t>
            </a:r>
          </a:p>
        </p:txBody>
      </p:sp>
      <p:graphicFrame>
        <p:nvGraphicFramePr>
          <p:cNvPr id="4" name="Table 3"/>
          <p:cNvGraphicFramePr>
            <a:graphicFrameLocks noGrp="1"/>
          </p:cNvGraphicFramePr>
          <p:nvPr/>
        </p:nvGraphicFramePr>
        <p:xfrm>
          <a:off x="652546" y="1437508"/>
          <a:ext cx="2538532" cy="4785184"/>
        </p:xfrm>
        <a:graphic>
          <a:graphicData uri="http://schemas.openxmlformats.org/drawingml/2006/table">
            <a:tbl>
              <a:tblPr/>
              <a:tblGrid>
                <a:gridCol w="1613273">
                  <a:extLst>
                    <a:ext uri="{9D8B030D-6E8A-4147-A177-3AD203B41FA5}">
                      <a16:colId xmlns:a16="http://schemas.microsoft.com/office/drawing/2014/main" val="1260914233"/>
                    </a:ext>
                  </a:extLst>
                </a:gridCol>
                <a:gridCol w="925259">
                  <a:extLst>
                    <a:ext uri="{9D8B030D-6E8A-4147-A177-3AD203B41FA5}">
                      <a16:colId xmlns:a16="http://schemas.microsoft.com/office/drawing/2014/main" val="2773632403"/>
                    </a:ext>
                  </a:extLst>
                </a:gridCol>
              </a:tblGrid>
              <a:tr h="509064">
                <a:tc>
                  <a:txBody>
                    <a:bodyPr/>
                    <a:lstStyle/>
                    <a:p>
                      <a:pPr algn="ctr" rtl="0" fontAlgn="ctr"/>
                      <a:r>
                        <a:rPr lang="en-US" sz="1500" b="1" i="0" u="none" strike="noStrike" dirty="0">
                          <a:solidFill>
                            <a:srgbClr val="000000"/>
                          </a:solidFill>
                          <a:effectLst/>
                          <a:latin typeface="Calibri" panose="020F0502020204030204" pitchFamily="34" charset="0"/>
                        </a:rPr>
                        <a:t>County Unincorporated</a:t>
                      </a:r>
                    </a:p>
                  </a:txBody>
                  <a:tcPr marL="10181" marR="10181" marT="10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500" b="1" i="0" u="none" strike="noStrike" dirty="0">
                          <a:solidFill>
                            <a:srgbClr val="000000"/>
                          </a:solidFill>
                          <a:effectLst/>
                          <a:latin typeface="Calibri" panose="020F0502020204030204" pitchFamily="34" charset="0"/>
                        </a:rPr>
                        <a:t>Modified</a:t>
                      </a:r>
                      <a:br>
                        <a:rPr lang="en-US" sz="1500" b="1" i="0" u="none" strike="noStrike" dirty="0">
                          <a:solidFill>
                            <a:srgbClr val="000000"/>
                          </a:solidFill>
                          <a:effectLst/>
                          <a:latin typeface="Calibri" panose="020F0502020204030204" pitchFamily="34" charset="0"/>
                        </a:rPr>
                      </a:br>
                      <a:r>
                        <a:rPr lang="en-US" sz="1500" b="1" i="0" u="none" strike="noStrike" dirty="0" err="1">
                          <a:solidFill>
                            <a:srgbClr val="000000"/>
                          </a:solidFill>
                          <a:effectLst/>
                          <a:latin typeface="Calibri" panose="020F0502020204030204" pitchFamily="34" charset="0"/>
                        </a:rPr>
                        <a:t>aSFHA</a:t>
                      </a:r>
                      <a:endParaRPr lang="en-US" sz="1500" b="1" i="0" u="none" strike="noStrike" dirty="0">
                        <a:solidFill>
                          <a:srgbClr val="000000"/>
                        </a:solidFill>
                        <a:effectLst/>
                        <a:latin typeface="Calibri" panose="020F0502020204030204" pitchFamily="34" charset="0"/>
                      </a:endParaRPr>
                    </a:p>
                  </a:txBody>
                  <a:tcPr marL="10181" marR="10181" marT="10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74937441"/>
                  </a:ext>
                </a:extLst>
              </a:tr>
              <a:tr h="213806">
                <a:tc>
                  <a:txBody>
                    <a:bodyPr/>
                    <a:lstStyle/>
                    <a:p>
                      <a:pPr algn="l" fontAlgn="b"/>
                      <a:r>
                        <a:rPr lang="en-US" sz="1200" b="0" i="0" u="none" strike="noStrike" dirty="0">
                          <a:solidFill>
                            <a:srgbClr val="000000"/>
                          </a:solidFill>
                          <a:effectLst/>
                          <a:latin typeface="Calibri" panose="020F0502020204030204" pitchFamily="34" charset="0"/>
                        </a:rPr>
                        <a:t>HAMPSHIRE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         26,388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24933077"/>
                  </a:ext>
                </a:extLst>
              </a:tr>
              <a:tr h="213806">
                <a:tc>
                  <a:txBody>
                    <a:bodyPr/>
                    <a:lstStyle/>
                    <a:p>
                      <a:pPr algn="l" fontAlgn="b"/>
                      <a:r>
                        <a:rPr lang="en-US" sz="1200" b="0" i="0" u="none" strike="noStrike" dirty="0">
                          <a:solidFill>
                            <a:srgbClr val="000000"/>
                          </a:solidFill>
                          <a:effectLst/>
                          <a:latin typeface="Calibri" panose="020F0502020204030204" pitchFamily="34" charset="0"/>
                        </a:rPr>
                        <a:t>MASON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21,771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85502702"/>
                  </a:ext>
                </a:extLst>
              </a:tr>
              <a:tr h="213806">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21,196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84715957"/>
                  </a:ext>
                </a:extLst>
              </a:tr>
              <a:tr h="213806">
                <a:tc>
                  <a:txBody>
                    <a:bodyPr/>
                    <a:lstStyle/>
                    <a:p>
                      <a:pPr algn="l" fontAlgn="b"/>
                      <a:r>
                        <a:rPr lang="en-US" sz="1200" b="0" i="0" u="none" strike="noStrike">
                          <a:solidFill>
                            <a:srgbClr val="000000"/>
                          </a:solidFill>
                          <a:effectLst/>
                          <a:latin typeface="Calibri" panose="020F0502020204030204" pitchFamily="34" charset="0"/>
                        </a:rPr>
                        <a:t>GREENBRIER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20,060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22436520"/>
                  </a:ext>
                </a:extLst>
              </a:tr>
              <a:tr h="213806">
                <a:tc>
                  <a:txBody>
                    <a:bodyPr/>
                    <a:lstStyle/>
                    <a:p>
                      <a:pPr algn="l" fontAlgn="b"/>
                      <a:r>
                        <a:rPr lang="en-US" sz="1200" b="0" i="0" u="none" strike="noStrike" dirty="0">
                          <a:solidFill>
                            <a:srgbClr val="000000"/>
                          </a:solidFill>
                          <a:effectLst/>
                          <a:latin typeface="Calibri" panose="020F0502020204030204" pitchFamily="34" charset="0"/>
                        </a:rPr>
                        <a:t>RANDOLPH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19,842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10980088"/>
                  </a:ext>
                </a:extLst>
              </a:tr>
              <a:tr h="213806">
                <a:tc>
                  <a:txBody>
                    <a:bodyPr/>
                    <a:lstStyle/>
                    <a:p>
                      <a:pPr algn="l" fontAlgn="b"/>
                      <a:r>
                        <a:rPr lang="en-US" sz="1200" b="0" i="0" u="none" strike="noStrike">
                          <a:solidFill>
                            <a:srgbClr val="000000"/>
                          </a:solidFill>
                          <a:effectLst/>
                          <a:latin typeface="Calibri" panose="020F0502020204030204" pitchFamily="34" charset="0"/>
                        </a:rPr>
                        <a:t>WOOD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17,523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15024351"/>
                  </a:ext>
                </a:extLst>
              </a:tr>
              <a:tr h="213806">
                <a:tc>
                  <a:txBody>
                    <a:bodyPr/>
                    <a:lstStyle/>
                    <a:p>
                      <a:pPr algn="l" fontAlgn="b"/>
                      <a:r>
                        <a:rPr lang="en-US" sz="1200" b="0" i="0" u="none" strike="noStrike">
                          <a:solidFill>
                            <a:srgbClr val="000000"/>
                          </a:solidFill>
                          <a:effectLst/>
                          <a:latin typeface="Calibri" panose="020F0502020204030204" pitchFamily="34" charset="0"/>
                        </a:rPr>
                        <a:t>HARDY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16,850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56218648"/>
                  </a:ext>
                </a:extLst>
              </a:tr>
              <a:tr h="213806">
                <a:tc>
                  <a:txBody>
                    <a:bodyPr/>
                    <a:lstStyle/>
                    <a:p>
                      <a:pPr algn="l" fontAlgn="b"/>
                      <a:r>
                        <a:rPr lang="en-US" sz="1200" b="0" i="0" u="none" strike="noStrike" dirty="0">
                          <a:solidFill>
                            <a:srgbClr val="000000"/>
                          </a:solidFill>
                          <a:effectLst/>
                          <a:latin typeface="Calibri" panose="020F0502020204030204" pitchFamily="34" charset="0"/>
                        </a:rPr>
                        <a:t>JACKSON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15,300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90981951"/>
                  </a:ext>
                </a:extLst>
              </a:tr>
              <a:tr h="213806">
                <a:tc>
                  <a:txBody>
                    <a:bodyPr/>
                    <a:lstStyle/>
                    <a:p>
                      <a:pPr algn="l" fontAlgn="b"/>
                      <a:r>
                        <a:rPr lang="en-US" sz="1200" b="0" i="0" u="none" strike="noStrike">
                          <a:solidFill>
                            <a:srgbClr val="000000"/>
                          </a:solidFill>
                          <a:effectLst/>
                          <a:latin typeface="Calibri" panose="020F0502020204030204" pitchFamily="34" charset="0"/>
                        </a:rPr>
                        <a:t>WAYNE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13,521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19633059"/>
                  </a:ext>
                </a:extLst>
              </a:tr>
              <a:tr h="213806">
                <a:tc>
                  <a:txBody>
                    <a:bodyPr/>
                    <a:lstStyle/>
                    <a:p>
                      <a:pPr algn="l" fontAlgn="b"/>
                      <a:r>
                        <a:rPr lang="en-US" sz="1200" b="0" i="0" u="none" strike="noStrike">
                          <a:solidFill>
                            <a:srgbClr val="000000"/>
                          </a:solidFill>
                          <a:effectLst/>
                          <a:latin typeface="Calibri" panose="020F0502020204030204" pitchFamily="34" charset="0"/>
                        </a:rPr>
                        <a:t>PENDLETON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13,218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12554784"/>
                  </a:ext>
                </a:extLst>
              </a:tr>
              <a:tr h="213806">
                <a:tc>
                  <a:txBody>
                    <a:bodyPr/>
                    <a:lstStyle/>
                    <a:p>
                      <a:pPr algn="l" fontAlgn="b"/>
                      <a:r>
                        <a:rPr lang="en-US" sz="1200" b="0" i="0" u="none" strike="noStrike" dirty="0">
                          <a:solidFill>
                            <a:srgbClr val="000000"/>
                          </a:solidFill>
                          <a:effectLst/>
                          <a:latin typeface="Calibri" panose="020F0502020204030204" pitchFamily="34" charset="0"/>
                        </a:rPr>
                        <a:t>LINCOLN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11,137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55310996"/>
                  </a:ext>
                </a:extLst>
              </a:tr>
              <a:tr h="213806">
                <a:tc>
                  <a:txBody>
                    <a:bodyPr/>
                    <a:lstStyle/>
                    <a:p>
                      <a:pPr algn="l" fontAlgn="b"/>
                      <a:r>
                        <a:rPr lang="en-US" sz="1200" b="0" i="0" u="none" strike="noStrike">
                          <a:solidFill>
                            <a:srgbClr val="000000"/>
                          </a:solidFill>
                          <a:effectLst/>
                          <a:latin typeface="Calibri" panose="020F0502020204030204" pitchFamily="34" charset="0"/>
                        </a:rPr>
                        <a:t>BERKELEY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10,300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6960206"/>
                  </a:ext>
                </a:extLst>
              </a:tr>
              <a:tr h="213806">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10,278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68409601"/>
                  </a:ext>
                </a:extLst>
              </a:tr>
              <a:tr h="213806">
                <a:tc>
                  <a:txBody>
                    <a:bodyPr/>
                    <a:lstStyle/>
                    <a:p>
                      <a:pPr algn="l" fontAlgn="b"/>
                      <a:r>
                        <a:rPr lang="en-US" sz="1200" b="0" i="0" u="none" strike="noStrike">
                          <a:solidFill>
                            <a:srgbClr val="000000"/>
                          </a:solidFill>
                          <a:effectLst/>
                          <a:latin typeface="Calibri" panose="020F0502020204030204" pitchFamily="34" charset="0"/>
                        </a:rPr>
                        <a:t>POCAHONTAS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10,092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58895779"/>
                  </a:ext>
                </a:extLst>
              </a:tr>
              <a:tr h="213806">
                <a:tc>
                  <a:txBody>
                    <a:bodyPr/>
                    <a:lstStyle/>
                    <a:p>
                      <a:pPr algn="l" fontAlgn="b"/>
                      <a:r>
                        <a:rPr lang="en-US" sz="1200" b="0" i="0" u="none" strike="noStrike" dirty="0">
                          <a:solidFill>
                            <a:srgbClr val="000000"/>
                          </a:solidFill>
                          <a:effectLst/>
                          <a:latin typeface="Calibri" panose="020F0502020204030204" pitchFamily="34" charset="0"/>
                        </a:rPr>
                        <a:t>PRESTON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9,965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79053146"/>
                  </a:ext>
                </a:extLst>
              </a:tr>
              <a:tr h="213806">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9,934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97147030"/>
                  </a:ext>
                </a:extLst>
              </a:tr>
              <a:tr h="213806">
                <a:tc>
                  <a:txBody>
                    <a:bodyPr/>
                    <a:lstStyle/>
                    <a:p>
                      <a:pPr algn="l" fontAlgn="b"/>
                      <a:r>
                        <a:rPr lang="en-US" sz="1200" b="0" i="0" u="none" strike="noStrike">
                          <a:solidFill>
                            <a:srgbClr val="000000"/>
                          </a:solidFill>
                          <a:effectLst/>
                          <a:latin typeface="Calibri" panose="020F0502020204030204" pitchFamily="34" charset="0"/>
                        </a:rPr>
                        <a:t>NICHOLAS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8,999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74993549"/>
                  </a:ext>
                </a:extLst>
              </a:tr>
              <a:tr h="213806">
                <a:tc>
                  <a:txBody>
                    <a:bodyPr/>
                    <a:lstStyle/>
                    <a:p>
                      <a:pPr algn="l" fontAlgn="b"/>
                      <a:r>
                        <a:rPr lang="en-US" sz="1200" b="0" i="0" u="none" strike="noStrike">
                          <a:solidFill>
                            <a:srgbClr val="000000"/>
                          </a:solidFill>
                          <a:effectLst/>
                          <a:latin typeface="Calibri" panose="020F0502020204030204" pitchFamily="34" charset="0"/>
                        </a:rPr>
                        <a:t>WEBSTER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8,907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52892023"/>
                  </a:ext>
                </a:extLst>
              </a:tr>
              <a:tr h="213806">
                <a:tc>
                  <a:txBody>
                    <a:bodyPr/>
                    <a:lstStyle/>
                    <a:p>
                      <a:pPr algn="l" fontAlgn="b"/>
                      <a:r>
                        <a:rPr lang="en-US" sz="1200" b="0" i="0" u="none" strike="noStrike">
                          <a:solidFill>
                            <a:srgbClr val="000000"/>
                          </a:solidFill>
                          <a:effectLst/>
                          <a:latin typeface="Calibri" panose="020F0502020204030204" pitchFamily="34" charset="0"/>
                        </a:rPr>
                        <a:t>MINERAL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8,885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64995636"/>
                  </a:ext>
                </a:extLst>
              </a:tr>
              <a:tr h="213806">
                <a:tc>
                  <a:txBody>
                    <a:bodyPr/>
                    <a:lstStyle/>
                    <a:p>
                      <a:pPr algn="l" fontAlgn="b"/>
                      <a:r>
                        <a:rPr lang="en-US" sz="1200" b="0" i="0" u="none" strike="noStrike">
                          <a:solidFill>
                            <a:srgbClr val="000000"/>
                          </a:solidFill>
                          <a:effectLst/>
                          <a:latin typeface="Calibri" panose="020F0502020204030204" pitchFamily="34" charset="0"/>
                        </a:rPr>
                        <a:t>RALEIGH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8,719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98755629"/>
                  </a:ext>
                </a:extLst>
              </a:tr>
            </a:tbl>
          </a:graphicData>
        </a:graphic>
      </p:graphicFrame>
      <p:graphicFrame>
        <p:nvGraphicFramePr>
          <p:cNvPr id="6" name="Table 5"/>
          <p:cNvGraphicFramePr>
            <a:graphicFrameLocks noGrp="1"/>
          </p:cNvGraphicFramePr>
          <p:nvPr/>
        </p:nvGraphicFramePr>
        <p:xfrm>
          <a:off x="3549235" y="1454720"/>
          <a:ext cx="4904307" cy="4750760"/>
        </p:xfrm>
        <a:graphic>
          <a:graphicData uri="http://schemas.openxmlformats.org/drawingml/2006/table">
            <a:tbl>
              <a:tblPr/>
              <a:tblGrid>
                <a:gridCol w="2289662">
                  <a:extLst>
                    <a:ext uri="{9D8B030D-6E8A-4147-A177-3AD203B41FA5}">
                      <a16:colId xmlns:a16="http://schemas.microsoft.com/office/drawing/2014/main" val="2859836016"/>
                    </a:ext>
                  </a:extLst>
                </a:gridCol>
                <a:gridCol w="1513489">
                  <a:extLst>
                    <a:ext uri="{9D8B030D-6E8A-4147-A177-3AD203B41FA5}">
                      <a16:colId xmlns:a16="http://schemas.microsoft.com/office/drawing/2014/main" val="1467094825"/>
                    </a:ext>
                  </a:extLst>
                </a:gridCol>
                <a:gridCol w="1101156">
                  <a:extLst>
                    <a:ext uri="{9D8B030D-6E8A-4147-A177-3AD203B41FA5}">
                      <a16:colId xmlns:a16="http://schemas.microsoft.com/office/drawing/2014/main" val="2864161244"/>
                    </a:ext>
                  </a:extLst>
                </a:gridCol>
              </a:tblGrid>
              <a:tr h="505400">
                <a:tc>
                  <a:txBody>
                    <a:bodyPr/>
                    <a:lstStyle/>
                    <a:p>
                      <a:pPr algn="ctr" rtl="0" fontAlgn="ctr"/>
                      <a:r>
                        <a:rPr lang="en-US" sz="1500" b="1" i="0" u="none" strike="noStrike" dirty="0">
                          <a:solidFill>
                            <a:srgbClr val="000000"/>
                          </a:solidFill>
                          <a:effectLst/>
                          <a:latin typeface="Calibri" panose="020F0502020204030204" pitchFamily="34" charset="0"/>
                        </a:rPr>
                        <a:t>Incorporated Place</a:t>
                      </a: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1" i="0" u="none" strike="noStrike">
                          <a:solidFill>
                            <a:srgbClr val="000000"/>
                          </a:solidFill>
                          <a:effectLst/>
                          <a:latin typeface="Calibri" panose="020F0502020204030204" pitchFamily="34" charset="0"/>
                        </a:rPr>
                        <a:t>County</a:t>
                      </a: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US" sz="1500" b="1" i="0" u="none" strike="noStrike" dirty="0">
                          <a:solidFill>
                            <a:srgbClr val="000000"/>
                          </a:solidFill>
                          <a:effectLst/>
                          <a:latin typeface="Calibri" panose="020F0502020204030204" pitchFamily="34" charset="0"/>
                        </a:rPr>
                        <a:t>Modified</a:t>
                      </a:r>
                      <a:br>
                        <a:rPr lang="en-US" sz="1500" b="1" i="0" u="none" strike="noStrike" dirty="0">
                          <a:solidFill>
                            <a:srgbClr val="000000"/>
                          </a:solidFill>
                          <a:effectLst/>
                          <a:latin typeface="Calibri" panose="020F0502020204030204" pitchFamily="34" charset="0"/>
                        </a:rPr>
                      </a:br>
                      <a:r>
                        <a:rPr lang="en-US" sz="1500" b="1" i="0" u="none" strike="noStrike" dirty="0" err="1">
                          <a:solidFill>
                            <a:srgbClr val="000000"/>
                          </a:solidFill>
                          <a:effectLst/>
                          <a:latin typeface="Calibri" panose="020F0502020204030204" pitchFamily="34" charset="0"/>
                        </a:rPr>
                        <a:t>aSFHA</a:t>
                      </a:r>
                      <a:endParaRPr lang="en-US" sz="1500" b="1" i="0" u="none" strike="noStrike" dirty="0">
                        <a:solidFill>
                          <a:srgbClr val="000000"/>
                        </a:solidFill>
                        <a:effectLst/>
                        <a:latin typeface="Calibri" panose="020F0502020204030204" pitchFamily="34" charset="0"/>
                      </a:endParaRP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41837172"/>
                  </a:ext>
                </a:extLst>
              </a:tr>
              <a:tr h="212268">
                <a:tc>
                  <a:txBody>
                    <a:bodyPr/>
                    <a:lstStyle/>
                    <a:p>
                      <a:pPr algn="l" fontAlgn="b"/>
                      <a:r>
                        <a:rPr lang="en-US" sz="1200" b="0" i="0" u="none" strike="noStrike">
                          <a:solidFill>
                            <a:srgbClr val="000000"/>
                          </a:solidFill>
                          <a:effectLst/>
                          <a:latin typeface="Calibri" panose="020F0502020204030204" pitchFamily="34" charset="0"/>
                        </a:rPr>
                        <a:t>CHARLESTON,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1,486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72101573"/>
                  </a:ext>
                </a:extLst>
              </a:tr>
              <a:tr h="212268">
                <a:tc>
                  <a:txBody>
                    <a:bodyPr/>
                    <a:lstStyle/>
                    <a:p>
                      <a:pPr algn="l" fontAlgn="b"/>
                      <a:r>
                        <a:rPr lang="en-US" sz="1200" b="0" i="0" u="none" strike="noStrike">
                          <a:solidFill>
                            <a:srgbClr val="000000"/>
                          </a:solidFill>
                          <a:effectLst/>
                          <a:latin typeface="Calibri" panose="020F0502020204030204" pitchFamily="34" charset="0"/>
                        </a:rPr>
                        <a:t>WHEELING,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OHIO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1,318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45511394"/>
                  </a:ext>
                </a:extLst>
              </a:tr>
              <a:tr h="212268">
                <a:tc>
                  <a:txBody>
                    <a:bodyPr/>
                    <a:lstStyle/>
                    <a:p>
                      <a:pPr algn="l" fontAlgn="b"/>
                      <a:r>
                        <a:rPr lang="en-US" sz="1200" b="0" i="0" u="none" strike="noStrike">
                          <a:solidFill>
                            <a:srgbClr val="000000"/>
                          </a:solidFill>
                          <a:effectLst/>
                          <a:latin typeface="Calibri" panose="020F0502020204030204" pitchFamily="34" charset="0"/>
                        </a:rPr>
                        <a:t>PARKERSBURG,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WOOD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1,217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3989191"/>
                  </a:ext>
                </a:extLst>
              </a:tr>
              <a:tr h="212268">
                <a:tc>
                  <a:txBody>
                    <a:bodyPr/>
                    <a:lstStyle/>
                    <a:p>
                      <a:pPr algn="l" fontAlgn="b"/>
                      <a:r>
                        <a:rPr lang="en-US" sz="1200" b="0" i="0" u="none" strike="noStrike">
                          <a:solidFill>
                            <a:srgbClr val="000000"/>
                          </a:solidFill>
                          <a:effectLst/>
                          <a:latin typeface="Calibri" panose="020F0502020204030204" pitchFamily="34" charset="0"/>
                        </a:rPr>
                        <a:t>HUNTINGTON,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823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21022386"/>
                  </a:ext>
                </a:extLst>
              </a:tr>
              <a:tr h="212268">
                <a:tc>
                  <a:txBody>
                    <a:bodyPr/>
                    <a:lstStyle/>
                    <a:p>
                      <a:pPr algn="l" fontAlgn="b"/>
                      <a:r>
                        <a:rPr lang="en-US" sz="1200" b="0" i="0" u="none" strike="noStrike">
                          <a:solidFill>
                            <a:srgbClr val="000000"/>
                          </a:solidFill>
                          <a:effectLst/>
                          <a:latin typeface="Calibri" panose="020F0502020204030204" pitchFamily="34" charset="0"/>
                        </a:rPr>
                        <a:t>NEW MARTINSVILLE,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WETZEL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652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4378777"/>
                  </a:ext>
                </a:extLst>
              </a:tr>
              <a:tr h="212268">
                <a:tc>
                  <a:txBody>
                    <a:bodyPr/>
                    <a:lstStyle/>
                    <a:p>
                      <a:pPr algn="l" fontAlgn="b"/>
                      <a:r>
                        <a:rPr lang="en-US" sz="1200" b="0" i="0" u="none" strike="noStrike">
                          <a:solidFill>
                            <a:srgbClr val="000000"/>
                          </a:solidFill>
                          <a:effectLst/>
                          <a:latin typeface="Calibri" panose="020F0502020204030204" pitchFamily="34" charset="0"/>
                        </a:rPr>
                        <a:t>BUCKHANNON,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UPSHUR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616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48256166"/>
                  </a:ext>
                </a:extLst>
              </a:tr>
              <a:tr h="212268">
                <a:tc>
                  <a:txBody>
                    <a:bodyPr/>
                    <a:lstStyle/>
                    <a:p>
                      <a:pPr algn="l" fontAlgn="b"/>
                      <a:r>
                        <a:rPr lang="en-US" sz="1200" b="0" i="0" u="none" strike="noStrike">
                          <a:solidFill>
                            <a:srgbClr val="000000"/>
                          </a:solidFill>
                          <a:effectLst/>
                          <a:latin typeface="Calibri" panose="020F0502020204030204" pitchFamily="34" charset="0"/>
                        </a:rPr>
                        <a:t>POINT PLEASANT,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MASON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614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83717981"/>
                  </a:ext>
                </a:extLst>
              </a:tr>
              <a:tr h="212268">
                <a:tc>
                  <a:txBody>
                    <a:bodyPr/>
                    <a:lstStyle/>
                    <a:p>
                      <a:pPr algn="l" fontAlgn="b"/>
                      <a:r>
                        <a:rPr lang="en-US" sz="1200" b="0" i="0" u="none" strike="noStrike">
                          <a:solidFill>
                            <a:srgbClr val="000000"/>
                          </a:solidFill>
                          <a:effectLst/>
                          <a:latin typeface="Calibri" panose="020F0502020204030204" pitchFamily="34" charset="0"/>
                        </a:rPr>
                        <a:t>MOUNDSVILLE,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MARSHALL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563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5536349"/>
                  </a:ext>
                </a:extLst>
              </a:tr>
              <a:tr h="212268">
                <a:tc>
                  <a:txBody>
                    <a:bodyPr/>
                    <a:lstStyle/>
                    <a:p>
                      <a:pPr algn="l" fontAlgn="b"/>
                      <a:r>
                        <a:rPr lang="en-US" sz="1200" b="0" i="0" u="none" strike="noStrike">
                          <a:solidFill>
                            <a:srgbClr val="000000"/>
                          </a:solidFill>
                          <a:effectLst/>
                          <a:latin typeface="Calibri" panose="020F0502020204030204" pitchFamily="34" charset="0"/>
                        </a:rPr>
                        <a:t>MARLINTON,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POCAHONTAS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494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92542700"/>
                  </a:ext>
                </a:extLst>
              </a:tr>
              <a:tr h="212268">
                <a:tc>
                  <a:txBody>
                    <a:bodyPr/>
                    <a:lstStyle/>
                    <a:p>
                      <a:pPr algn="l" fontAlgn="b"/>
                      <a:r>
                        <a:rPr lang="en-US" sz="1200" b="0" i="0" u="none" strike="noStrike">
                          <a:solidFill>
                            <a:srgbClr val="000000"/>
                          </a:solidFill>
                          <a:effectLst/>
                          <a:latin typeface="Calibri" panose="020F0502020204030204" pitchFamily="34" charset="0"/>
                        </a:rPr>
                        <a:t>MOOREFIELD,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HARDY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475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420335"/>
                  </a:ext>
                </a:extLst>
              </a:tr>
              <a:tr h="212268">
                <a:tc>
                  <a:txBody>
                    <a:bodyPr/>
                    <a:lstStyle/>
                    <a:p>
                      <a:pPr algn="l" fontAlgn="b"/>
                      <a:r>
                        <a:rPr lang="en-US" sz="1200" b="0" i="0" u="none" strike="noStrike">
                          <a:solidFill>
                            <a:srgbClr val="000000"/>
                          </a:solidFill>
                          <a:effectLst/>
                          <a:latin typeface="Calibri" panose="020F0502020204030204" pitchFamily="34" charset="0"/>
                        </a:rPr>
                        <a:t>WEIRTON,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HANCOCK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456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05032124"/>
                  </a:ext>
                </a:extLst>
              </a:tr>
              <a:tr h="212268">
                <a:tc>
                  <a:txBody>
                    <a:bodyPr/>
                    <a:lstStyle/>
                    <a:p>
                      <a:pPr algn="l" fontAlgn="b"/>
                      <a:r>
                        <a:rPr lang="en-US" sz="1200" b="0" i="0" u="none" strike="noStrike">
                          <a:solidFill>
                            <a:srgbClr val="000000"/>
                          </a:solidFill>
                          <a:effectLst/>
                          <a:latin typeface="Calibri" panose="020F0502020204030204" pitchFamily="34" charset="0"/>
                        </a:rPr>
                        <a:t>CLARKSBURG,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dirty="0">
                          <a:solidFill>
                            <a:srgbClr val="000000"/>
                          </a:solidFill>
                          <a:effectLst/>
                          <a:latin typeface="Calibri" panose="020F0502020204030204" pitchFamily="34" charset="0"/>
                        </a:rPr>
                        <a:t>HARRISON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453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89901327"/>
                  </a:ext>
                </a:extLst>
              </a:tr>
              <a:tr h="212268">
                <a:tc>
                  <a:txBody>
                    <a:bodyPr/>
                    <a:lstStyle/>
                    <a:p>
                      <a:pPr algn="l" fontAlgn="b"/>
                      <a:r>
                        <a:rPr lang="en-US" sz="1200" b="0" i="0" u="none" strike="noStrike">
                          <a:solidFill>
                            <a:srgbClr val="000000"/>
                          </a:solidFill>
                          <a:effectLst/>
                          <a:latin typeface="Calibri" panose="020F0502020204030204" pitchFamily="34" charset="0"/>
                        </a:rPr>
                        <a:t>FAIRMONT,CITY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MARION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408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51264430"/>
                  </a:ext>
                </a:extLst>
              </a:tr>
              <a:tr h="212268">
                <a:tc>
                  <a:txBody>
                    <a:bodyPr/>
                    <a:lstStyle/>
                    <a:p>
                      <a:pPr algn="l" fontAlgn="b"/>
                      <a:r>
                        <a:rPr lang="en-US" sz="1200" b="0" i="0" u="none" strike="noStrike">
                          <a:solidFill>
                            <a:srgbClr val="000000"/>
                          </a:solidFill>
                          <a:effectLst/>
                          <a:latin typeface="Calibri" panose="020F0502020204030204" pitchFamily="34" charset="0"/>
                        </a:rPr>
                        <a:t>MORGANTOWN,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MONONGALIA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387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92525616"/>
                  </a:ext>
                </a:extLst>
              </a:tr>
              <a:tr h="212268">
                <a:tc>
                  <a:txBody>
                    <a:bodyPr/>
                    <a:lstStyle/>
                    <a:p>
                      <a:pPr algn="l" fontAlgn="b"/>
                      <a:r>
                        <a:rPr lang="en-US" sz="1200" b="0" i="0" u="none" strike="noStrike">
                          <a:solidFill>
                            <a:srgbClr val="000000"/>
                          </a:solidFill>
                          <a:effectLst/>
                          <a:latin typeface="Calibri" panose="020F0502020204030204" pitchFamily="34" charset="0"/>
                        </a:rPr>
                        <a:t>MILTON,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377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08183843"/>
                  </a:ext>
                </a:extLst>
              </a:tr>
              <a:tr h="212268">
                <a:tc>
                  <a:txBody>
                    <a:bodyPr/>
                    <a:lstStyle/>
                    <a:p>
                      <a:pPr algn="l" fontAlgn="b"/>
                      <a:r>
                        <a:rPr lang="en-US" sz="1200" b="0" i="0" u="none" strike="noStrike">
                          <a:solidFill>
                            <a:srgbClr val="000000"/>
                          </a:solidFill>
                          <a:effectLst/>
                          <a:latin typeface="Calibri" panose="020F0502020204030204" pitchFamily="34" charset="0"/>
                        </a:rPr>
                        <a:t>BUFFALO,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342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02262097"/>
                  </a:ext>
                </a:extLst>
              </a:tr>
              <a:tr h="212268">
                <a:tc>
                  <a:txBody>
                    <a:bodyPr/>
                    <a:lstStyle/>
                    <a:p>
                      <a:pPr algn="l" fontAlgn="b"/>
                      <a:r>
                        <a:rPr lang="en-US" sz="1200" b="0" i="0" u="none" strike="noStrike">
                          <a:solidFill>
                            <a:srgbClr val="000000"/>
                          </a:solidFill>
                          <a:effectLst/>
                          <a:latin typeface="Calibri" panose="020F0502020204030204" pitchFamily="34" charset="0"/>
                        </a:rPr>
                        <a:t>ELEANOR,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340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15340356"/>
                  </a:ext>
                </a:extLst>
              </a:tr>
              <a:tr h="212268">
                <a:tc>
                  <a:txBody>
                    <a:bodyPr/>
                    <a:lstStyle/>
                    <a:p>
                      <a:pPr algn="l" fontAlgn="b"/>
                      <a:r>
                        <a:rPr lang="en-US" sz="1200" b="0" i="0" u="none" strike="noStrike">
                          <a:solidFill>
                            <a:srgbClr val="000000"/>
                          </a:solidFill>
                          <a:effectLst/>
                          <a:latin typeface="Calibri" panose="020F0502020204030204" pitchFamily="34" charset="0"/>
                        </a:rPr>
                        <a:t>PRINCETON,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MERCER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332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67830636"/>
                  </a:ext>
                </a:extLst>
              </a:tr>
              <a:tr h="212268">
                <a:tc>
                  <a:txBody>
                    <a:bodyPr/>
                    <a:lstStyle/>
                    <a:p>
                      <a:pPr algn="l" fontAlgn="b"/>
                      <a:r>
                        <a:rPr lang="en-US" sz="1200" b="0" i="0" u="none" strike="noStrike">
                          <a:solidFill>
                            <a:srgbClr val="000000"/>
                          </a:solidFill>
                          <a:effectLst/>
                          <a:latin typeface="Calibri" panose="020F0502020204030204" pitchFamily="34" charset="0"/>
                        </a:rPr>
                        <a:t>BARBOURSVILLE, VILLAGE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314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72649456"/>
                  </a:ext>
                </a:extLst>
              </a:tr>
              <a:tr h="212268">
                <a:tc>
                  <a:txBody>
                    <a:bodyPr/>
                    <a:lstStyle/>
                    <a:p>
                      <a:pPr algn="l" fontAlgn="b"/>
                      <a:r>
                        <a:rPr lang="en-US" sz="1200" b="0" i="0" u="none" strike="noStrike">
                          <a:solidFill>
                            <a:srgbClr val="000000"/>
                          </a:solidFill>
                          <a:effectLst/>
                          <a:latin typeface="Calibri" panose="020F0502020204030204" pitchFamily="34" charset="0"/>
                        </a:rPr>
                        <a:t>DUNBAR,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313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648330985"/>
                  </a:ext>
                </a:extLst>
              </a:tr>
            </a:tbl>
          </a:graphicData>
        </a:graphic>
      </p:graphicFrame>
      <p:sp>
        <p:nvSpPr>
          <p:cNvPr id="12" name="TextBox 11"/>
          <p:cNvSpPr txBox="1"/>
          <p:nvPr/>
        </p:nvSpPr>
        <p:spPr>
          <a:xfrm>
            <a:off x="1492898" y="1000188"/>
            <a:ext cx="6344815" cy="307777"/>
          </a:xfrm>
          <a:prstGeom prst="rect">
            <a:avLst/>
          </a:prstGeom>
          <a:noFill/>
        </p:spPr>
        <p:txBody>
          <a:bodyPr wrap="square" rtlCol="0">
            <a:spAutoFit/>
          </a:bodyPr>
          <a:lstStyle/>
          <a:p>
            <a:r>
              <a:rPr lang="en-US" sz="1400" i="1" dirty="0"/>
              <a:t>Top 20 Unincorporated / Incorporated Areas with Highest Acreage of SFHA (</a:t>
            </a:r>
            <a:r>
              <a:rPr lang="en-US" sz="1400" i="1" dirty="0" err="1"/>
              <a:t>aSFHA</a:t>
            </a:r>
            <a:r>
              <a:rPr lang="en-US" sz="1400" i="1" dirty="0"/>
              <a:t>)</a:t>
            </a:r>
          </a:p>
        </p:txBody>
      </p:sp>
    </p:spTree>
    <p:extLst>
      <p:ext uri="{BB962C8B-B14F-4D97-AF65-F5344CB8AC3E}">
        <p14:creationId xmlns:p14="http://schemas.microsoft.com/office/powerpoint/2010/main" val="258893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Ratio of </a:t>
            </a:r>
            <a:r>
              <a:rPr lang="en-US" dirty="0" err="1">
                <a:solidFill>
                  <a:schemeClr val="bg1"/>
                </a:solidFill>
                <a:latin typeface="Arial" panose="020B0604020202020204" pitchFamily="34" charset="0"/>
                <a:cs typeface="Arial" panose="020B0604020202020204" pitchFamily="34" charset="0"/>
              </a:rPr>
              <a:t>aSFHA</a:t>
            </a:r>
            <a:r>
              <a:rPr lang="en-US" dirty="0">
                <a:solidFill>
                  <a:schemeClr val="bg1"/>
                </a:solidFill>
                <a:latin typeface="Arial" panose="020B0604020202020204" pitchFamily="34" charset="0"/>
                <a:cs typeface="Arial" panose="020B0604020202020204" pitchFamily="34" charset="0"/>
              </a:rPr>
              <a:t> to Community Area</a:t>
            </a:r>
          </a:p>
        </p:txBody>
      </p:sp>
      <p:sp>
        <p:nvSpPr>
          <p:cNvPr id="16" name="TextBox 15"/>
          <p:cNvSpPr txBox="1"/>
          <p:nvPr/>
        </p:nvSpPr>
        <p:spPr>
          <a:xfrm>
            <a:off x="3741577" y="1124120"/>
            <a:ext cx="4615542" cy="307777"/>
          </a:xfrm>
          <a:prstGeom prst="rect">
            <a:avLst/>
          </a:prstGeom>
          <a:noFill/>
        </p:spPr>
        <p:txBody>
          <a:bodyPr wrap="square" rtlCol="0">
            <a:spAutoFit/>
          </a:bodyPr>
          <a:lstStyle/>
          <a:p>
            <a:r>
              <a:rPr lang="en-US" sz="1400" i="1" dirty="0"/>
              <a:t>Ratio =  Acreage of SFHA (</a:t>
            </a:r>
            <a:r>
              <a:rPr lang="en-US" sz="1400" i="1" dirty="0" err="1"/>
              <a:t>aSFHA</a:t>
            </a:r>
            <a:r>
              <a:rPr lang="en-US" sz="1400" i="1" dirty="0"/>
              <a:t>) divided by Community Area</a:t>
            </a:r>
          </a:p>
        </p:txBody>
      </p:sp>
      <p:pic>
        <p:nvPicPr>
          <p:cNvPr id="2" name="Picture 1"/>
          <p:cNvPicPr>
            <a:picLocks noChangeAspect="1"/>
          </p:cNvPicPr>
          <p:nvPr/>
        </p:nvPicPr>
        <p:blipFill>
          <a:blip r:embed="rId3"/>
          <a:stretch>
            <a:fillRect/>
          </a:stretch>
        </p:blipFill>
        <p:spPr>
          <a:xfrm>
            <a:off x="3187726" y="1422794"/>
            <a:ext cx="5685881" cy="5069253"/>
          </a:xfrm>
          <a:prstGeom prst="rect">
            <a:avLst/>
          </a:prstGeom>
        </p:spPr>
      </p:pic>
      <p:graphicFrame>
        <p:nvGraphicFramePr>
          <p:cNvPr id="10" name="Table 9"/>
          <p:cNvGraphicFramePr>
            <a:graphicFrameLocks noGrp="1"/>
          </p:cNvGraphicFramePr>
          <p:nvPr/>
        </p:nvGraphicFramePr>
        <p:xfrm>
          <a:off x="268514" y="1422797"/>
          <a:ext cx="2763681" cy="5069250"/>
        </p:xfrm>
        <a:graphic>
          <a:graphicData uri="http://schemas.openxmlformats.org/drawingml/2006/table">
            <a:tbl>
              <a:tblPr/>
              <a:tblGrid>
                <a:gridCol w="1784955">
                  <a:extLst>
                    <a:ext uri="{9D8B030D-6E8A-4147-A177-3AD203B41FA5}">
                      <a16:colId xmlns:a16="http://schemas.microsoft.com/office/drawing/2014/main" val="1182721285"/>
                    </a:ext>
                  </a:extLst>
                </a:gridCol>
                <a:gridCol w="978726">
                  <a:extLst>
                    <a:ext uri="{9D8B030D-6E8A-4147-A177-3AD203B41FA5}">
                      <a16:colId xmlns:a16="http://schemas.microsoft.com/office/drawing/2014/main" val="3261767395"/>
                    </a:ext>
                  </a:extLst>
                </a:gridCol>
              </a:tblGrid>
              <a:tr h="563250">
                <a:tc>
                  <a:txBody>
                    <a:bodyPr/>
                    <a:lstStyle/>
                    <a:p>
                      <a:pPr algn="ctr" rtl="0" fontAlgn="ctr"/>
                      <a:r>
                        <a:rPr lang="en-US" sz="1400" b="1" i="0" u="none" strike="noStrike" dirty="0">
                          <a:solidFill>
                            <a:srgbClr val="000000"/>
                          </a:solidFill>
                          <a:effectLst/>
                          <a:latin typeface="Calibri" panose="020F0502020204030204" pitchFamily="34" charset="0"/>
                        </a:rPr>
                        <a:t>County</a:t>
                      </a:r>
                    </a:p>
                    <a:p>
                      <a:pPr algn="ctr" rtl="0" fontAlgn="ctr"/>
                      <a:r>
                        <a:rPr lang="en-US" sz="1400" b="1" i="0" u="none" strike="noStrike" dirty="0">
                          <a:solidFill>
                            <a:srgbClr val="000000"/>
                          </a:solidFill>
                          <a:effectLst/>
                          <a:latin typeface="Calibri" panose="020F0502020204030204" pitchFamily="34" charset="0"/>
                        </a:rPr>
                        <a:t> Unincorporated</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400" b="1" i="0" u="none" strike="noStrike" dirty="0" err="1">
                          <a:solidFill>
                            <a:srgbClr val="000000"/>
                          </a:solidFill>
                          <a:effectLst/>
                          <a:latin typeface="Calibri" panose="020F0502020204030204" pitchFamily="34" charset="0"/>
                        </a:rPr>
                        <a:t>aSFHA</a:t>
                      </a:r>
                      <a:endParaRPr lang="en-US" sz="1400" b="1" i="0" u="none" strike="noStrike" dirty="0">
                        <a:solidFill>
                          <a:srgbClr val="000000"/>
                        </a:solidFill>
                        <a:effectLst/>
                        <a:latin typeface="Calibri" panose="020F0502020204030204" pitchFamily="34" charset="0"/>
                      </a:endParaRP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38736063"/>
                  </a:ext>
                </a:extLst>
              </a:tr>
              <a:tr h="225300">
                <a:tc>
                  <a:txBody>
                    <a:bodyPr/>
                    <a:lstStyle/>
                    <a:p>
                      <a:pPr algn="l" fontAlgn="b"/>
                      <a:r>
                        <a:rPr lang="en-US" sz="1300" b="0" i="0" u="none" strike="noStrike" dirty="0">
                          <a:solidFill>
                            <a:srgbClr val="000000"/>
                          </a:solidFill>
                          <a:effectLst/>
                          <a:latin typeface="Calibri" panose="020F0502020204030204" pitchFamily="34" charset="0"/>
                        </a:rPr>
                        <a:t>MASON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7.8%</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1513136"/>
                  </a:ext>
                </a:extLst>
              </a:tr>
              <a:tr h="225300">
                <a:tc>
                  <a:txBody>
                    <a:bodyPr/>
                    <a:lstStyle/>
                    <a:p>
                      <a:pPr algn="l" fontAlgn="b"/>
                      <a:r>
                        <a:rPr lang="en-US" sz="1300" b="0" i="0" u="none" strike="noStrike">
                          <a:solidFill>
                            <a:srgbClr val="000000"/>
                          </a:solidFill>
                          <a:effectLst/>
                          <a:latin typeface="Calibri" panose="020F0502020204030204" pitchFamily="34" charset="0"/>
                        </a:rPr>
                        <a:t>WOOD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7.6%</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75701026"/>
                  </a:ext>
                </a:extLst>
              </a:tr>
              <a:tr h="225300">
                <a:tc>
                  <a:txBody>
                    <a:bodyPr/>
                    <a:lstStyle/>
                    <a:p>
                      <a:pPr algn="l" fontAlgn="b"/>
                      <a:r>
                        <a:rPr lang="en-US" sz="1300" b="0" i="0" u="none" strike="noStrike">
                          <a:solidFill>
                            <a:srgbClr val="000000"/>
                          </a:solidFill>
                          <a:effectLst/>
                          <a:latin typeface="Calibri" panose="020F0502020204030204" pitchFamily="34" charset="0"/>
                        </a:rPr>
                        <a:t>JEFFERSON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6.8%</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25269853"/>
                  </a:ext>
                </a:extLst>
              </a:tr>
              <a:tr h="225300">
                <a:tc>
                  <a:txBody>
                    <a:bodyPr/>
                    <a:lstStyle/>
                    <a:p>
                      <a:pPr algn="l" fontAlgn="b"/>
                      <a:r>
                        <a:rPr lang="en-US" sz="1300" b="0" i="0" u="none" strike="noStrike">
                          <a:solidFill>
                            <a:srgbClr val="000000"/>
                          </a:solidFill>
                          <a:effectLst/>
                          <a:latin typeface="Calibri" panose="020F0502020204030204" pitchFamily="34" charset="0"/>
                        </a:rPr>
                        <a:t>HAMPSHIRE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6.4%</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20602795"/>
                  </a:ext>
                </a:extLst>
              </a:tr>
              <a:tr h="225300">
                <a:tc>
                  <a:txBody>
                    <a:bodyPr/>
                    <a:lstStyle/>
                    <a:p>
                      <a:pPr algn="l" fontAlgn="b"/>
                      <a:r>
                        <a:rPr lang="en-US" sz="1300" b="0" i="0" u="none" strike="noStrike">
                          <a:solidFill>
                            <a:srgbClr val="000000"/>
                          </a:solidFill>
                          <a:effectLst/>
                          <a:latin typeface="Calibri" panose="020F0502020204030204" pitchFamily="34" charset="0"/>
                        </a:rPr>
                        <a:t>CABELL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6.1%</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4418607"/>
                  </a:ext>
                </a:extLst>
              </a:tr>
              <a:tr h="225300">
                <a:tc>
                  <a:txBody>
                    <a:bodyPr/>
                    <a:lstStyle/>
                    <a:p>
                      <a:pPr algn="l" fontAlgn="b"/>
                      <a:r>
                        <a:rPr lang="en-US" sz="1300" b="0" i="0" u="none" strike="noStrike">
                          <a:solidFill>
                            <a:srgbClr val="000000"/>
                          </a:solidFill>
                          <a:effectLst/>
                          <a:latin typeface="Calibri" panose="020F0502020204030204" pitchFamily="34" charset="0"/>
                        </a:rPr>
                        <a:t>MORGAN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5.7%</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60613077"/>
                  </a:ext>
                </a:extLst>
              </a:tr>
              <a:tr h="225300">
                <a:tc>
                  <a:txBody>
                    <a:bodyPr/>
                    <a:lstStyle/>
                    <a:p>
                      <a:pPr algn="l" fontAlgn="b"/>
                      <a:r>
                        <a:rPr lang="en-US" sz="1300" b="0" i="0" u="none" strike="noStrike">
                          <a:solidFill>
                            <a:srgbClr val="000000"/>
                          </a:solidFill>
                          <a:effectLst/>
                          <a:latin typeface="Calibri" panose="020F0502020204030204" pitchFamily="34" charset="0"/>
                        </a:rPr>
                        <a:t>WIRT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5.4%</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49883970"/>
                  </a:ext>
                </a:extLst>
              </a:tr>
              <a:tr h="225300">
                <a:tc>
                  <a:txBody>
                    <a:bodyPr/>
                    <a:lstStyle/>
                    <a:p>
                      <a:pPr algn="l" fontAlgn="b"/>
                      <a:r>
                        <a:rPr lang="en-US" sz="1300" b="0" i="0" u="none" strike="noStrike">
                          <a:solidFill>
                            <a:srgbClr val="000000"/>
                          </a:solidFill>
                          <a:effectLst/>
                          <a:latin typeface="Calibri" panose="020F0502020204030204" pitchFamily="34" charset="0"/>
                        </a:rPr>
                        <a:t>JACKSON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5.1%</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4138622"/>
                  </a:ext>
                </a:extLst>
              </a:tr>
              <a:tr h="225300">
                <a:tc>
                  <a:txBody>
                    <a:bodyPr/>
                    <a:lstStyle/>
                    <a:p>
                      <a:pPr algn="l" fontAlgn="b"/>
                      <a:r>
                        <a:rPr lang="en-US" sz="1300" b="0" i="0" u="none" strike="noStrike">
                          <a:solidFill>
                            <a:srgbClr val="000000"/>
                          </a:solidFill>
                          <a:effectLst/>
                          <a:latin typeface="Calibri" panose="020F0502020204030204" pitchFamily="34" charset="0"/>
                        </a:rPr>
                        <a:t>BERKELEY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dirty="0">
                          <a:solidFill>
                            <a:srgbClr val="000000"/>
                          </a:solidFill>
                          <a:effectLst/>
                          <a:latin typeface="Calibri" panose="020F0502020204030204" pitchFamily="34" charset="0"/>
                        </a:rPr>
                        <a:t>5.1%</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53552374"/>
                  </a:ext>
                </a:extLst>
              </a:tr>
              <a:tr h="225300">
                <a:tc>
                  <a:txBody>
                    <a:bodyPr/>
                    <a:lstStyle/>
                    <a:p>
                      <a:pPr algn="l" fontAlgn="b"/>
                      <a:r>
                        <a:rPr lang="en-US" sz="1300" b="0" i="0" u="none" strike="noStrike">
                          <a:solidFill>
                            <a:srgbClr val="000000"/>
                          </a:solidFill>
                          <a:effectLst/>
                          <a:latin typeface="Calibri" panose="020F0502020204030204" pitchFamily="34" charset="0"/>
                        </a:rPr>
                        <a:t>TYLER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4.9%</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11278600"/>
                  </a:ext>
                </a:extLst>
              </a:tr>
              <a:tr h="225300">
                <a:tc>
                  <a:txBody>
                    <a:bodyPr/>
                    <a:lstStyle/>
                    <a:p>
                      <a:pPr algn="l" fontAlgn="b"/>
                      <a:r>
                        <a:rPr lang="en-US" sz="1300" b="0" i="0" u="none" strike="noStrike">
                          <a:solidFill>
                            <a:srgbClr val="000000"/>
                          </a:solidFill>
                          <a:effectLst/>
                          <a:latin typeface="Calibri" panose="020F0502020204030204" pitchFamily="34" charset="0"/>
                        </a:rPr>
                        <a:t>PUTNAM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4.6%</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98319918"/>
                  </a:ext>
                </a:extLst>
              </a:tr>
              <a:tr h="225300">
                <a:tc>
                  <a:txBody>
                    <a:bodyPr/>
                    <a:lstStyle/>
                    <a:p>
                      <a:pPr algn="l" fontAlgn="b"/>
                      <a:r>
                        <a:rPr lang="en-US" sz="1300" b="0" i="0" u="none" strike="noStrike">
                          <a:solidFill>
                            <a:srgbClr val="000000"/>
                          </a:solidFill>
                          <a:effectLst/>
                          <a:latin typeface="Calibri" panose="020F0502020204030204" pitchFamily="34" charset="0"/>
                        </a:rPr>
                        <a:t>HARDY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4.5%</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74140828"/>
                  </a:ext>
                </a:extLst>
              </a:tr>
              <a:tr h="225300">
                <a:tc>
                  <a:txBody>
                    <a:bodyPr/>
                    <a:lstStyle/>
                    <a:p>
                      <a:pPr algn="l" fontAlgn="b"/>
                      <a:r>
                        <a:rPr lang="en-US" sz="1300" b="0" i="0" u="none" strike="noStrike">
                          <a:solidFill>
                            <a:srgbClr val="000000"/>
                          </a:solidFill>
                          <a:effectLst/>
                          <a:latin typeface="Calibri" panose="020F0502020204030204" pitchFamily="34" charset="0"/>
                        </a:rPr>
                        <a:t>PLEASANTS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4.5%</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35401478"/>
                  </a:ext>
                </a:extLst>
              </a:tr>
              <a:tr h="225300">
                <a:tc>
                  <a:txBody>
                    <a:bodyPr/>
                    <a:lstStyle/>
                    <a:p>
                      <a:pPr algn="l" fontAlgn="b"/>
                      <a:r>
                        <a:rPr lang="en-US" sz="1300" b="0" i="0" u="none" strike="noStrike">
                          <a:solidFill>
                            <a:srgbClr val="000000"/>
                          </a:solidFill>
                          <a:effectLst/>
                          <a:latin typeface="Calibri" panose="020F0502020204030204" pitchFamily="34" charset="0"/>
                        </a:rPr>
                        <a:t>MINERAL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4.3%</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3555112"/>
                  </a:ext>
                </a:extLst>
              </a:tr>
              <a:tr h="225300">
                <a:tc>
                  <a:txBody>
                    <a:bodyPr/>
                    <a:lstStyle/>
                    <a:p>
                      <a:pPr algn="l" fontAlgn="b"/>
                      <a:r>
                        <a:rPr lang="en-US" sz="1300" b="0" i="0" u="none" strike="noStrike">
                          <a:solidFill>
                            <a:srgbClr val="000000"/>
                          </a:solidFill>
                          <a:effectLst/>
                          <a:latin typeface="Calibri" panose="020F0502020204030204" pitchFamily="34" charset="0"/>
                        </a:rPr>
                        <a:t>WAYNE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4.2%</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55891093"/>
                  </a:ext>
                </a:extLst>
              </a:tr>
              <a:tr h="225300">
                <a:tc>
                  <a:txBody>
                    <a:bodyPr/>
                    <a:lstStyle/>
                    <a:p>
                      <a:pPr algn="l" fontAlgn="b"/>
                      <a:r>
                        <a:rPr lang="en-US" sz="1300" b="0" i="0" u="none" strike="noStrike">
                          <a:solidFill>
                            <a:srgbClr val="000000"/>
                          </a:solidFill>
                          <a:effectLst/>
                          <a:latin typeface="Calibri" panose="020F0502020204030204" pitchFamily="34" charset="0"/>
                        </a:rPr>
                        <a:t>LINCOLN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4.0%</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99169795"/>
                  </a:ext>
                </a:extLst>
              </a:tr>
              <a:tr h="225300">
                <a:tc>
                  <a:txBody>
                    <a:bodyPr/>
                    <a:lstStyle/>
                    <a:p>
                      <a:pPr algn="l" fontAlgn="b"/>
                      <a:r>
                        <a:rPr lang="en-US" sz="1300" b="0" i="0" u="none" strike="noStrike">
                          <a:solidFill>
                            <a:srgbClr val="000000"/>
                          </a:solidFill>
                          <a:effectLst/>
                          <a:latin typeface="Calibri" panose="020F0502020204030204" pitchFamily="34" charset="0"/>
                        </a:rPr>
                        <a:t>KANAWHA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3.9%</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51831162"/>
                  </a:ext>
                </a:extLst>
              </a:tr>
              <a:tr h="225300">
                <a:tc>
                  <a:txBody>
                    <a:bodyPr/>
                    <a:lstStyle/>
                    <a:p>
                      <a:pPr algn="l" fontAlgn="b"/>
                      <a:r>
                        <a:rPr lang="en-US" sz="1300" b="0" i="0" u="none" strike="noStrike">
                          <a:solidFill>
                            <a:srgbClr val="000000"/>
                          </a:solidFill>
                          <a:effectLst/>
                          <a:latin typeface="Calibri" panose="020F0502020204030204" pitchFamily="34" charset="0"/>
                        </a:rPr>
                        <a:t>CALHOUN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3.6%</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16681421"/>
                  </a:ext>
                </a:extLst>
              </a:tr>
              <a:tr h="225300">
                <a:tc>
                  <a:txBody>
                    <a:bodyPr/>
                    <a:lstStyle/>
                    <a:p>
                      <a:pPr algn="l" fontAlgn="b"/>
                      <a:r>
                        <a:rPr lang="en-US" sz="1300" b="0" i="0" u="none" strike="noStrike">
                          <a:solidFill>
                            <a:srgbClr val="000000"/>
                          </a:solidFill>
                          <a:effectLst/>
                          <a:latin typeface="Calibri" panose="020F0502020204030204" pitchFamily="34" charset="0"/>
                        </a:rPr>
                        <a:t>HARRISON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3.3%</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82888867"/>
                  </a:ext>
                </a:extLst>
              </a:tr>
              <a:tr h="225300">
                <a:tc>
                  <a:txBody>
                    <a:bodyPr/>
                    <a:lstStyle/>
                    <a:p>
                      <a:pPr algn="l" fontAlgn="b"/>
                      <a:r>
                        <a:rPr lang="en-US" sz="1300" b="0" i="0" u="none" strike="noStrike">
                          <a:solidFill>
                            <a:srgbClr val="000000"/>
                          </a:solidFill>
                          <a:effectLst/>
                          <a:latin typeface="Calibri" panose="020F0502020204030204" pitchFamily="34" charset="0"/>
                        </a:rPr>
                        <a:t>BROOKE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dirty="0">
                          <a:solidFill>
                            <a:srgbClr val="000000"/>
                          </a:solidFill>
                          <a:effectLst/>
                          <a:latin typeface="Calibri" panose="020F0502020204030204" pitchFamily="34" charset="0"/>
                        </a:rPr>
                        <a:t>3.3%</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92629750"/>
                  </a:ext>
                </a:extLst>
              </a:tr>
            </a:tbl>
          </a:graphicData>
        </a:graphic>
      </p:graphicFrame>
      <p:sp>
        <p:nvSpPr>
          <p:cNvPr id="11" name="TextBox 10"/>
          <p:cNvSpPr txBox="1"/>
          <p:nvPr/>
        </p:nvSpPr>
        <p:spPr>
          <a:xfrm>
            <a:off x="4049486" y="3722915"/>
            <a:ext cx="914400" cy="461665"/>
          </a:xfrm>
          <a:prstGeom prst="rect">
            <a:avLst/>
          </a:prstGeom>
          <a:noFill/>
        </p:spPr>
        <p:txBody>
          <a:bodyPr wrap="square" rtlCol="0">
            <a:spAutoFit/>
          </a:bodyPr>
          <a:lstStyle/>
          <a:p>
            <a:r>
              <a:rPr lang="en-US" sz="2400" b="1" dirty="0">
                <a:solidFill>
                  <a:srgbClr val="FFFF00"/>
                </a:solidFill>
              </a:rPr>
              <a:t>7.8%</a:t>
            </a:r>
          </a:p>
        </p:txBody>
      </p:sp>
      <p:sp>
        <p:nvSpPr>
          <p:cNvPr id="13" name="TextBox 12"/>
          <p:cNvSpPr txBox="1"/>
          <p:nvPr/>
        </p:nvSpPr>
        <p:spPr>
          <a:xfrm>
            <a:off x="5937380" y="3335494"/>
            <a:ext cx="914400" cy="461665"/>
          </a:xfrm>
          <a:prstGeom prst="rect">
            <a:avLst/>
          </a:prstGeom>
          <a:noFill/>
        </p:spPr>
        <p:txBody>
          <a:bodyPr wrap="square" rtlCol="0">
            <a:spAutoFit/>
          </a:bodyPr>
          <a:lstStyle/>
          <a:p>
            <a:r>
              <a:rPr lang="en-US" sz="2400" b="1" dirty="0">
                <a:solidFill>
                  <a:srgbClr val="FFFF00"/>
                </a:solidFill>
              </a:rPr>
              <a:t>5.1%</a:t>
            </a:r>
          </a:p>
        </p:txBody>
      </p:sp>
      <p:sp>
        <p:nvSpPr>
          <p:cNvPr id="14" name="TextBox 13"/>
          <p:cNvSpPr txBox="1"/>
          <p:nvPr/>
        </p:nvSpPr>
        <p:spPr>
          <a:xfrm>
            <a:off x="4895461" y="5437992"/>
            <a:ext cx="870857" cy="461665"/>
          </a:xfrm>
          <a:prstGeom prst="rect">
            <a:avLst/>
          </a:prstGeom>
          <a:noFill/>
        </p:spPr>
        <p:txBody>
          <a:bodyPr wrap="square" rtlCol="0">
            <a:spAutoFit/>
          </a:bodyPr>
          <a:lstStyle/>
          <a:p>
            <a:r>
              <a:rPr lang="en-US" sz="2400" b="1" dirty="0">
                <a:solidFill>
                  <a:srgbClr val="FFFF00"/>
                </a:solidFill>
              </a:rPr>
              <a:t>4.6%</a:t>
            </a:r>
          </a:p>
        </p:txBody>
      </p:sp>
      <p:sp>
        <p:nvSpPr>
          <p:cNvPr id="15" name="TextBox 14"/>
          <p:cNvSpPr txBox="1"/>
          <p:nvPr/>
        </p:nvSpPr>
        <p:spPr>
          <a:xfrm>
            <a:off x="3359020" y="5988392"/>
            <a:ext cx="870857" cy="461665"/>
          </a:xfrm>
          <a:prstGeom prst="rect">
            <a:avLst/>
          </a:prstGeom>
          <a:noFill/>
        </p:spPr>
        <p:txBody>
          <a:bodyPr wrap="square" rtlCol="0">
            <a:spAutoFit/>
          </a:bodyPr>
          <a:lstStyle/>
          <a:p>
            <a:r>
              <a:rPr lang="en-US" sz="2400" b="1" dirty="0">
                <a:solidFill>
                  <a:srgbClr val="FFFF00"/>
                </a:solidFill>
              </a:rPr>
              <a:t>6.1%</a:t>
            </a:r>
          </a:p>
        </p:txBody>
      </p:sp>
      <p:sp>
        <p:nvSpPr>
          <p:cNvPr id="17" name="TextBox 16"/>
          <p:cNvSpPr txBox="1"/>
          <p:nvPr/>
        </p:nvSpPr>
        <p:spPr>
          <a:xfrm>
            <a:off x="6786465" y="6021051"/>
            <a:ext cx="870857" cy="461665"/>
          </a:xfrm>
          <a:prstGeom prst="rect">
            <a:avLst/>
          </a:prstGeom>
          <a:noFill/>
        </p:spPr>
        <p:txBody>
          <a:bodyPr wrap="square" rtlCol="0">
            <a:spAutoFit/>
          </a:bodyPr>
          <a:lstStyle/>
          <a:p>
            <a:r>
              <a:rPr lang="en-US" sz="2400" b="1" dirty="0">
                <a:solidFill>
                  <a:srgbClr val="FFFF00"/>
                </a:solidFill>
              </a:rPr>
              <a:t>3.9%</a:t>
            </a:r>
          </a:p>
        </p:txBody>
      </p:sp>
      <p:sp>
        <p:nvSpPr>
          <p:cNvPr id="18" name="TextBox 17"/>
          <p:cNvSpPr txBox="1"/>
          <p:nvPr/>
        </p:nvSpPr>
        <p:spPr>
          <a:xfrm>
            <a:off x="6329265" y="1348146"/>
            <a:ext cx="914400" cy="461665"/>
          </a:xfrm>
          <a:prstGeom prst="rect">
            <a:avLst/>
          </a:prstGeom>
          <a:noFill/>
        </p:spPr>
        <p:txBody>
          <a:bodyPr wrap="square" rtlCol="0">
            <a:spAutoFit/>
          </a:bodyPr>
          <a:lstStyle/>
          <a:p>
            <a:r>
              <a:rPr lang="en-US" sz="2400" b="1" dirty="0">
                <a:solidFill>
                  <a:srgbClr val="FFFF00"/>
                </a:solidFill>
              </a:rPr>
              <a:t>7.6%</a:t>
            </a:r>
          </a:p>
        </p:txBody>
      </p:sp>
      <p:sp>
        <p:nvSpPr>
          <p:cNvPr id="19" name="TextBox 18"/>
          <p:cNvSpPr txBox="1"/>
          <p:nvPr/>
        </p:nvSpPr>
        <p:spPr>
          <a:xfrm>
            <a:off x="7744408" y="4169507"/>
            <a:ext cx="914400" cy="461665"/>
          </a:xfrm>
          <a:prstGeom prst="rect">
            <a:avLst/>
          </a:prstGeom>
          <a:noFill/>
        </p:spPr>
        <p:txBody>
          <a:bodyPr wrap="square" rtlCol="0">
            <a:spAutoFit/>
          </a:bodyPr>
          <a:lstStyle/>
          <a:p>
            <a:r>
              <a:rPr lang="en-US" sz="2400" b="1" dirty="0">
                <a:solidFill>
                  <a:srgbClr val="FFFF00"/>
                </a:solidFill>
              </a:rPr>
              <a:t>2.2%</a:t>
            </a:r>
          </a:p>
        </p:txBody>
      </p:sp>
      <p:sp>
        <p:nvSpPr>
          <p:cNvPr id="20" name="TextBox 19"/>
          <p:cNvSpPr txBox="1"/>
          <p:nvPr/>
        </p:nvSpPr>
        <p:spPr>
          <a:xfrm>
            <a:off x="7442719" y="1988422"/>
            <a:ext cx="914400" cy="461665"/>
          </a:xfrm>
          <a:prstGeom prst="rect">
            <a:avLst/>
          </a:prstGeom>
          <a:noFill/>
        </p:spPr>
        <p:txBody>
          <a:bodyPr wrap="square" rtlCol="0">
            <a:spAutoFit/>
          </a:bodyPr>
          <a:lstStyle/>
          <a:p>
            <a:r>
              <a:rPr lang="en-US" sz="2400" b="1" dirty="0">
                <a:solidFill>
                  <a:srgbClr val="FFFF00"/>
                </a:solidFill>
              </a:rPr>
              <a:t>5.4%</a:t>
            </a:r>
          </a:p>
        </p:txBody>
      </p:sp>
      <p:sp>
        <p:nvSpPr>
          <p:cNvPr id="21" name="TextBox 20"/>
          <p:cNvSpPr txBox="1"/>
          <p:nvPr/>
        </p:nvSpPr>
        <p:spPr>
          <a:xfrm>
            <a:off x="757109" y="1133495"/>
            <a:ext cx="1993640" cy="307777"/>
          </a:xfrm>
          <a:prstGeom prst="rect">
            <a:avLst/>
          </a:prstGeom>
          <a:noFill/>
        </p:spPr>
        <p:txBody>
          <a:bodyPr wrap="square" rtlCol="0">
            <a:spAutoFit/>
          </a:bodyPr>
          <a:lstStyle/>
          <a:p>
            <a:r>
              <a:rPr lang="en-US" sz="1400" i="1" dirty="0"/>
              <a:t>Unincorporated Areas</a:t>
            </a:r>
          </a:p>
        </p:txBody>
      </p:sp>
    </p:spTree>
    <p:extLst>
      <p:ext uri="{BB962C8B-B14F-4D97-AF65-F5344CB8AC3E}">
        <p14:creationId xmlns:p14="http://schemas.microsoft.com/office/powerpoint/2010/main" val="307291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072441" y="1412182"/>
            <a:ext cx="4810302" cy="4899279"/>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Ratio of </a:t>
            </a:r>
            <a:r>
              <a:rPr lang="en-US" dirty="0" err="1">
                <a:solidFill>
                  <a:schemeClr val="bg1"/>
                </a:solidFill>
                <a:latin typeface="Arial" panose="020B0604020202020204" pitchFamily="34" charset="0"/>
                <a:cs typeface="Arial" panose="020B0604020202020204" pitchFamily="34" charset="0"/>
              </a:rPr>
              <a:t>aSFHA</a:t>
            </a:r>
            <a:r>
              <a:rPr lang="en-US" dirty="0">
                <a:solidFill>
                  <a:schemeClr val="bg1"/>
                </a:solidFill>
                <a:latin typeface="Arial" panose="020B0604020202020204" pitchFamily="34" charset="0"/>
                <a:cs typeface="Arial" panose="020B0604020202020204" pitchFamily="34" charset="0"/>
              </a:rPr>
              <a:t> to Community Area</a:t>
            </a:r>
          </a:p>
        </p:txBody>
      </p:sp>
      <p:sp>
        <p:nvSpPr>
          <p:cNvPr id="16" name="TextBox 15"/>
          <p:cNvSpPr txBox="1"/>
          <p:nvPr/>
        </p:nvSpPr>
        <p:spPr>
          <a:xfrm>
            <a:off x="1990531" y="6409499"/>
            <a:ext cx="4615542" cy="307777"/>
          </a:xfrm>
          <a:prstGeom prst="rect">
            <a:avLst/>
          </a:prstGeom>
          <a:noFill/>
        </p:spPr>
        <p:txBody>
          <a:bodyPr wrap="square" rtlCol="0">
            <a:spAutoFit/>
          </a:bodyPr>
          <a:lstStyle/>
          <a:p>
            <a:r>
              <a:rPr lang="en-US" sz="1400" i="1" dirty="0"/>
              <a:t>Ratio =  Acreage of SFHA (</a:t>
            </a:r>
            <a:r>
              <a:rPr lang="en-US" sz="1400" i="1" dirty="0" err="1"/>
              <a:t>aSFHA</a:t>
            </a:r>
            <a:r>
              <a:rPr lang="en-US" sz="1400" i="1" dirty="0"/>
              <a:t>) divided by Community Area</a:t>
            </a:r>
          </a:p>
        </p:txBody>
      </p:sp>
      <p:sp>
        <p:nvSpPr>
          <p:cNvPr id="15" name="TextBox 14"/>
          <p:cNvSpPr txBox="1"/>
          <p:nvPr/>
        </p:nvSpPr>
        <p:spPr>
          <a:xfrm>
            <a:off x="5550157" y="3386184"/>
            <a:ext cx="749561" cy="461665"/>
          </a:xfrm>
          <a:prstGeom prst="rect">
            <a:avLst/>
          </a:prstGeom>
          <a:noFill/>
        </p:spPr>
        <p:txBody>
          <a:bodyPr wrap="square" rtlCol="0">
            <a:spAutoFit/>
          </a:bodyPr>
          <a:lstStyle/>
          <a:p>
            <a:r>
              <a:rPr lang="en-US" sz="2400" b="1" dirty="0" smtClean="0">
                <a:solidFill>
                  <a:srgbClr val="FFFF00"/>
                </a:solidFill>
              </a:rPr>
              <a:t>47%</a:t>
            </a:r>
            <a:endParaRPr lang="en-US" sz="2400" b="1" dirty="0">
              <a:solidFill>
                <a:srgbClr val="FFFF00"/>
              </a:solidFill>
            </a:endParaRPr>
          </a:p>
        </p:txBody>
      </p:sp>
      <p:sp>
        <p:nvSpPr>
          <p:cNvPr id="21" name="TextBox 20"/>
          <p:cNvSpPr txBox="1"/>
          <p:nvPr/>
        </p:nvSpPr>
        <p:spPr>
          <a:xfrm>
            <a:off x="1399592" y="1006368"/>
            <a:ext cx="6344815" cy="307777"/>
          </a:xfrm>
          <a:prstGeom prst="rect">
            <a:avLst/>
          </a:prstGeom>
          <a:noFill/>
        </p:spPr>
        <p:txBody>
          <a:bodyPr wrap="square" rtlCol="0">
            <a:spAutoFit/>
          </a:bodyPr>
          <a:lstStyle/>
          <a:p>
            <a:r>
              <a:rPr lang="en-US" sz="1400" i="1" dirty="0"/>
              <a:t>Top 20 Incorporated Areas with Highest Ratio of SFHA Acreage to Community Area</a:t>
            </a:r>
          </a:p>
        </p:txBody>
      </p:sp>
      <p:graphicFrame>
        <p:nvGraphicFramePr>
          <p:cNvPr id="7" name="Table 6"/>
          <p:cNvGraphicFramePr>
            <a:graphicFrameLocks noGrp="1"/>
          </p:cNvGraphicFramePr>
          <p:nvPr/>
        </p:nvGraphicFramePr>
        <p:xfrm>
          <a:off x="212532" y="1418251"/>
          <a:ext cx="3743648" cy="4893211"/>
        </p:xfrm>
        <a:graphic>
          <a:graphicData uri="http://schemas.openxmlformats.org/drawingml/2006/table">
            <a:tbl>
              <a:tblPr/>
              <a:tblGrid>
                <a:gridCol w="1517894">
                  <a:extLst>
                    <a:ext uri="{9D8B030D-6E8A-4147-A177-3AD203B41FA5}">
                      <a16:colId xmlns:a16="http://schemas.microsoft.com/office/drawing/2014/main" val="565127588"/>
                    </a:ext>
                  </a:extLst>
                </a:gridCol>
                <a:gridCol w="1278412">
                  <a:extLst>
                    <a:ext uri="{9D8B030D-6E8A-4147-A177-3AD203B41FA5}">
                      <a16:colId xmlns:a16="http://schemas.microsoft.com/office/drawing/2014/main" val="303514605"/>
                    </a:ext>
                  </a:extLst>
                </a:gridCol>
                <a:gridCol w="947342">
                  <a:extLst>
                    <a:ext uri="{9D8B030D-6E8A-4147-A177-3AD203B41FA5}">
                      <a16:colId xmlns:a16="http://schemas.microsoft.com/office/drawing/2014/main" val="1625085819"/>
                    </a:ext>
                  </a:extLst>
                </a:gridCol>
              </a:tblGrid>
              <a:tr h="541324">
                <a:tc>
                  <a:txBody>
                    <a:bodyPr/>
                    <a:lstStyle/>
                    <a:p>
                      <a:pPr algn="ctr" rtl="0" fontAlgn="ctr"/>
                      <a:r>
                        <a:rPr lang="en-US" sz="1400" b="1" i="0" u="none" strike="noStrike" dirty="0">
                          <a:solidFill>
                            <a:srgbClr val="000000"/>
                          </a:solidFill>
                          <a:effectLst/>
                          <a:latin typeface="Calibri" panose="020F0502020204030204" pitchFamily="34" charset="0"/>
                        </a:rPr>
                        <a:t>Incorporated Places</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1" i="0" u="none" strike="noStrike" dirty="0">
                          <a:solidFill>
                            <a:srgbClr val="000000"/>
                          </a:solidFill>
                          <a:effectLst/>
                          <a:latin typeface="Calibri" panose="020F0502020204030204" pitchFamily="34" charset="0"/>
                        </a:rPr>
                        <a:t>County</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US" sz="1400" b="1" i="0" u="none" strike="noStrike">
                          <a:solidFill>
                            <a:srgbClr val="000000"/>
                          </a:solidFill>
                          <a:effectLst/>
                          <a:latin typeface="Calibri" panose="020F0502020204030204" pitchFamily="34" charset="0"/>
                        </a:rPr>
                        <a:t>aSFHA</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28845063"/>
                  </a:ext>
                </a:extLst>
              </a:tr>
              <a:tr h="216529">
                <a:tc>
                  <a:txBody>
                    <a:bodyPr/>
                    <a:lstStyle/>
                    <a:p>
                      <a:pPr algn="l" fontAlgn="b"/>
                      <a:r>
                        <a:rPr lang="en-US" sz="1100" b="0" i="0" u="none" strike="noStrike" dirty="0">
                          <a:solidFill>
                            <a:srgbClr val="000000"/>
                          </a:solidFill>
                          <a:effectLst/>
                          <a:latin typeface="Calibri" panose="020F0502020204030204" pitchFamily="34" charset="0"/>
                        </a:rPr>
                        <a:t>FRIENDLY,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TYLER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58.5%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76983419"/>
                  </a:ext>
                </a:extLst>
              </a:tr>
              <a:tr h="216529">
                <a:tc>
                  <a:txBody>
                    <a:bodyPr/>
                    <a:lstStyle/>
                    <a:p>
                      <a:pPr algn="l" fontAlgn="b"/>
                      <a:r>
                        <a:rPr lang="en-US" sz="1100" b="0" i="0" u="none" strike="noStrike" dirty="0">
                          <a:solidFill>
                            <a:srgbClr val="000000"/>
                          </a:solidFill>
                          <a:effectLst/>
                          <a:latin typeface="Calibri" panose="020F0502020204030204" pitchFamily="34" charset="0"/>
                        </a:rPr>
                        <a:t>HAMBLETON,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TUCKER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50.0%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11292882"/>
                  </a:ext>
                </a:extLst>
              </a:tr>
              <a:tr h="216529">
                <a:tc>
                  <a:txBody>
                    <a:bodyPr/>
                    <a:lstStyle/>
                    <a:p>
                      <a:pPr algn="l" fontAlgn="b"/>
                      <a:r>
                        <a:rPr lang="en-US" sz="1100" b="0" i="0" u="none" strike="noStrike" dirty="0">
                          <a:solidFill>
                            <a:srgbClr val="000000"/>
                          </a:solidFill>
                          <a:effectLst/>
                          <a:latin typeface="Calibri" panose="020F0502020204030204" pitchFamily="34" charset="0"/>
                        </a:rPr>
                        <a:t>REEDY,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ROANE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48.0%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31184714"/>
                  </a:ext>
                </a:extLst>
              </a:tr>
              <a:tr h="216529">
                <a:tc>
                  <a:txBody>
                    <a:bodyPr/>
                    <a:lstStyle/>
                    <a:p>
                      <a:pPr algn="l" fontAlgn="b"/>
                      <a:r>
                        <a:rPr lang="en-US" sz="1100" b="0" i="0" u="none" strike="noStrike" dirty="0">
                          <a:solidFill>
                            <a:srgbClr val="000000"/>
                          </a:solidFill>
                          <a:effectLst/>
                          <a:latin typeface="Calibri" panose="020F0502020204030204" pitchFamily="34" charset="0"/>
                        </a:rPr>
                        <a:t>BRUCETON MILLS</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PRESTON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dirty="0">
                          <a:solidFill>
                            <a:srgbClr val="000000"/>
                          </a:solidFill>
                          <a:effectLst/>
                          <a:latin typeface="Calibri" panose="020F0502020204030204" pitchFamily="34" charset="0"/>
                        </a:rPr>
                        <a:t>47.2%</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59952488"/>
                  </a:ext>
                </a:extLst>
              </a:tr>
              <a:tr h="216529">
                <a:tc>
                  <a:txBody>
                    <a:bodyPr/>
                    <a:lstStyle/>
                    <a:p>
                      <a:pPr algn="l" fontAlgn="b"/>
                      <a:r>
                        <a:rPr lang="en-US" sz="1100" b="0" i="0" u="none" strike="noStrike" dirty="0">
                          <a:solidFill>
                            <a:srgbClr val="000000"/>
                          </a:solidFill>
                          <a:effectLst/>
                          <a:latin typeface="Calibri" panose="020F0502020204030204" pitchFamily="34" charset="0"/>
                        </a:rPr>
                        <a:t>PARSONS, CITY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TUCKER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43.5%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4592113"/>
                  </a:ext>
                </a:extLst>
              </a:tr>
              <a:tr h="216529">
                <a:tc>
                  <a:txBody>
                    <a:bodyPr/>
                    <a:lstStyle/>
                    <a:p>
                      <a:pPr algn="l" fontAlgn="b"/>
                      <a:r>
                        <a:rPr lang="en-US" sz="1100" b="0" i="0" u="none" strike="noStrike" dirty="0">
                          <a:solidFill>
                            <a:srgbClr val="000000"/>
                          </a:solidFill>
                          <a:effectLst/>
                          <a:latin typeface="Calibri" panose="020F0502020204030204" pitchFamily="34" charset="0"/>
                        </a:rPr>
                        <a:t>ELIZABETH,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WIRT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42.9%</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62719953"/>
                  </a:ext>
                </a:extLst>
              </a:tr>
              <a:tr h="216529">
                <a:tc>
                  <a:txBody>
                    <a:bodyPr/>
                    <a:lstStyle/>
                    <a:p>
                      <a:pPr algn="l" fontAlgn="b"/>
                      <a:r>
                        <a:rPr lang="en-US" sz="1100" b="0" i="0" u="none" strike="noStrike" dirty="0">
                          <a:solidFill>
                            <a:srgbClr val="000000"/>
                          </a:solidFill>
                          <a:effectLst/>
                          <a:latin typeface="Calibri" panose="020F0502020204030204" pitchFamily="34" charset="0"/>
                        </a:rPr>
                        <a:t>HENDERSON,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MASON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42.6%</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4350520"/>
                  </a:ext>
                </a:extLst>
              </a:tr>
              <a:tr h="216529">
                <a:tc>
                  <a:txBody>
                    <a:bodyPr/>
                    <a:lstStyle/>
                    <a:p>
                      <a:pPr algn="l" fontAlgn="b"/>
                      <a:r>
                        <a:rPr lang="en-US" sz="1100" b="0" i="0" u="none" strike="noStrike">
                          <a:solidFill>
                            <a:srgbClr val="000000"/>
                          </a:solidFill>
                          <a:effectLst/>
                          <a:latin typeface="Calibri" panose="020F0502020204030204" pitchFamily="34" charset="0"/>
                        </a:rPr>
                        <a:t>PINE GROVE,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WETZEL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42.4%</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42822993"/>
                  </a:ext>
                </a:extLst>
              </a:tr>
              <a:tr h="216529">
                <a:tc>
                  <a:txBody>
                    <a:bodyPr/>
                    <a:lstStyle/>
                    <a:p>
                      <a:pPr algn="l" fontAlgn="b"/>
                      <a:r>
                        <a:rPr lang="en-US" sz="1100" b="0" i="0" u="none" strike="noStrike" dirty="0">
                          <a:solidFill>
                            <a:srgbClr val="000000"/>
                          </a:solidFill>
                          <a:effectLst/>
                          <a:latin typeface="Calibri" panose="020F0502020204030204" pitchFamily="34" charset="0"/>
                        </a:rPr>
                        <a:t>MATEWAN,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MINGO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41.7%</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39800460"/>
                  </a:ext>
                </a:extLst>
              </a:tr>
              <a:tr h="217973">
                <a:tc>
                  <a:txBody>
                    <a:bodyPr/>
                    <a:lstStyle/>
                    <a:p>
                      <a:pPr algn="l" fontAlgn="b"/>
                      <a:r>
                        <a:rPr lang="en-US" sz="1100" b="0" i="0" u="none" strike="noStrike" dirty="0">
                          <a:solidFill>
                            <a:srgbClr val="000000"/>
                          </a:solidFill>
                          <a:effectLst/>
                          <a:latin typeface="Calibri" panose="020F0502020204030204" pitchFamily="34" charset="0"/>
                        </a:rPr>
                        <a:t>CAPON BRIDGE TOWN</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HAMPSHIRE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40.0%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76867828"/>
                  </a:ext>
                </a:extLst>
              </a:tr>
              <a:tr h="216529">
                <a:tc>
                  <a:txBody>
                    <a:bodyPr/>
                    <a:lstStyle/>
                    <a:p>
                      <a:pPr algn="l" fontAlgn="b"/>
                      <a:r>
                        <a:rPr lang="en-US" sz="1100" b="0" i="0" u="none" strike="noStrike">
                          <a:solidFill>
                            <a:srgbClr val="000000"/>
                          </a:solidFill>
                          <a:effectLst/>
                          <a:latin typeface="Calibri" panose="020F0502020204030204" pitchFamily="34" charset="0"/>
                        </a:rPr>
                        <a:t>SMITHERS,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KANAWHA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40.0%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93705472"/>
                  </a:ext>
                </a:extLst>
              </a:tr>
              <a:tr h="216529">
                <a:tc>
                  <a:txBody>
                    <a:bodyPr/>
                    <a:lstStyle/>
                    <a:p>
                      <a:pPr algn="l" fontAlgn="b"/>
                      <a:r>
                        <a:rPr lang="en-US" sz="1100" b="0" i="0" u="none" strike="noStrike">
                          <a:solidFill>
                            <a:srgbClr val="000000"/>
                          </a:solidFill>
                          <a:effectLst/>
                          <a:latin typeface="Calibri" panose="020F0502020204030204" pitchFamily="34" charset="0"/>
                        </a:rPr>
                        <a:t>CHESAPEAKE,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KANAWHA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39.4%</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5933172"/>
                  </a:ext>
                </a:extLst>
              </a:tr>
              <a:tr h="216529">
                <a:tc>
                  <a:txBody>
                    <a:bodyPr/>
                    <a:lstStyle/>
                    <a:p>
                      <a:pPr algn="l" fontAlgn="b"/>
                      <a:r>
                        <a:rPr lang="en-US" sz="1100" b="0" i="0" u="none" strike="noStrike">
                          <a:solidFill>
                            <a:srgbClr val="000000"/>
                          </a:solidFill>
                          <a:effectLst/>
                          <a:latin typeface="Calibri" panose="020F0502020204030204" pitchFamily="34" charset="0"/>
                        </a:rPr>
                        <a:t>ALBRIGHT,TOWN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PRESTON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38.9%</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79450645"/>
                  </a:ext>
                </a:extLst>
              </a:tr>
              <a:tr h="216529">
                <a:tc>
                  <a:txBody>
                    <a:bodyPr/>
                    <a:lstStyle/>
                    <a:p>
                      <a:pPr algn="l" fontAlgn="b"/>
                      <a:r>
                        <a:rPr lang="en-US" sz="1100" b="0" i="0" u="none" strike="noStrike" dirty="0">
                          <a:solidFill>
                            <a:srgbClr val="000000"/>
                          </a:solidFill>
                          <a:effectLst/>
                          <a:latin typeface="Calibri" panose="020F0502020204030204" pitchFamily="34" charset="0"/>
                        </a:rPr>
                        <a:t>ROWLESBURG,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PRESTON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38.5%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83282762"/>
                  </a:ext>
                </a:extLst>
              </a:tr>
              <a:tr h="236392">
                <a:tc>
                  <a:txBody>
                    <a:bodyPr/>
                    <a:lstStyle/>
                    <a:p>
                      <a:pPr algn="l" fontAlgn="b"/>
                      <a:r>
                        <a:rPr lang="en-US" sz="1100" b="0" i="0" u="none" strike="noStrike" dirty="0">
                          <a:solidFill>
                            <a:srgbClr val="000000"/>
                          </a:solidFill>
                          <a:effectLst/>
                          <a:latin typeface="Calibri" panose="020F0502020204030204" pitchFamily="34" charset="0"/>
                        </a:rPr>
                        <a:t>GARY, CITY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MCDOWELL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37.9%</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457673989"/>
                  </a:ext>
                </a:extLst>
              </a:tr>
              <a:tr h="216529">
                <a:tc>
                  <a:txBody>
                    <a:bodyPr/>
                    <a:lstStyle/>
                    <a:p>
                      <a:pPr algn="l" fontAlgn="b"/>
                      <a:r>
                        <a:rPr lang="en-US" sz="1100" b="0" i="0" u="none" strike="noStrike" dirty="0">
                          <a:solidFill>
                            <a:srgbClr val="000000"/>
                          </a:solidFill>
                          <a:effectLst/>
                          <a:latin typeface="Calibri" panose="020F0502020204030204" pitchFamily="34" charset="0"/>
                        </a:rPr>
                        <a:t>NEW MARTINSVILLE</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WETZEL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37.6%</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69750820"/>
                  </a:ext>
                </a:extLst>
              </a:tr>
              <a:tr h="216529">
                <a:tc>
                  <a:txBody>
                    <a:bodyPr/>
                    <a:lstStyle/>
                    <a:p>
                      <a:pPr algn="l" fontAlgn="b"/>
                      <a:r>
                        <a:rPr lang="en-US" sz="1100" b="0" i="0" u="none" strike="noStrike">
                          <a:solidFill>
                            <a:srgbClr val="000000"/>
                          </a:solidFill>
                          <a:effectLst/>
                          <a:latin typeface="Calibri" panose="020F0502020204030204" pitchFamily="34" charset="0"/>
                        </a:rPr>
                        <a:t>MILTON, CITY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CABELL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37.5%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224280250"/>
                  </a:ext>
                </a:extLst>
              </a:tr>
              <a:tr h="216529">
                <a:tc>
                  <a:txBody>
                    <a:bodyPr/>
                    <a:lstStyle/>
                    <a:p>
                      <a:pPr algn="l" fontAlgn="b"/>
                      <a:r>
                        <a:rPr lang="en-US" sz="1100" b="0" i="0" u="none" strike="noStrike">
                          <a:solidFill>
                            <a:srgbClr val="000000"/>
                          </a:solidFill>
                          <a:effectLst/>
                          <a:latin typeface="Calibri" panose="020F0502020204030204" pitchFamily="34" charset="0"/>
                        </a:rPr>
                        <a:t>ALDERSON,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MONROE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37.3%</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10001049"/>
                  </a:ext>
                </a:extLst>
              </a:tr>
              <a:tr h="216529">
                <a:tc>
                  <a:txBody>
                    <a:bodyPr/>
                    <a:lstStyle/>
                    <a:p>
                      <a:pPr algn="l" fontAlgn="b"/>
                      <a:r>
                        <a:rPr lang="en-US" sz="1100" b="0" i="0" u="none" strike="noStrike">
                          <a:solidFill>
                            <a:srgbClr val="000000"/>
                          </a:solidFill>
                          <a:effectLst/>
                          <a:latin typeface="Calibri" panose="020F0502020204030204" pitchFamily="34" charset="0"/>
                        </a:rPr>
                        <a:t>HARTFORD,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MASON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36.4%</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70760935"/>
                  </a:ext>
                </a:extLst>
              </a:tr>
              <a:tr h="216529">
                <a:tc>
                  <a:txBody>
                    <a:bodyPr/>
                    <a:lstStyle/>
                    <a:p>
                      <a:pPr algn="l" fontAlgn="b"/>
                      <a:r>
                        <a:rPr lang="en-US" sz="1100" b="0" i="0" u="none" strike="noStrike">
                          <a:solidFill>
                            <a:srgbClr val="000000"/>
                          </a:solidFill>
                          <a:effectLst/>
                          <a:latin typeface="Calibri" panose="020F0502020204030204" pitchFamily="34" charset="0"/>
                        </a:rPr>
                        <a:t>BANCROFT,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PUTNAM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35.5%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13836980"/>
                  </a:ext>
                </a:extLst>
              </a:tr>
            </a:tbl>
          </a:graphicData>
        </a:graphic>
      </p:graphicFrame>
      <p:sp>
        <p:nvSpPr>
          <p:cNvPr id="23" name="TextBox 22"/>
          <p:cNvSpPr txBox="1"/>
          <p:nvPr/>
        </p:nvSpPr>
        <p:spPr>
          <a:xfrm>
            <a:off x="7147250" y="2766545"/>
            <a:ext cx="1474236" cy="830997"/>
          </a:xfrm>
          <a:prstGeom prst="rect">
            <a:avLst/>
          </a:prstGeom>
          <a:noFill/>
        </p:spPr>
        <p:txBody>
          <a:bodyPr wrap="square" rtlCol="0">
            <a:spAutoFit/>
          </a:bodyPr>
          <a:lstStyle/>
          <a:p>
            <a:r>
              <a:rPr lang="en-US" sz="2400" b="1" dirty="0">
                <a:solidFill>
                  <a:srgbClr val="FFFF00"/>
                </a:solidFill>
              </a:rPr>
              <a:t>Bruceton Mills, WV</a:t>
            </a:r>
          </a:p>
        </p:txBody>
      </p:sp>
    </p:spTree>
    <p:extLst>
      <p:ext uri="{BB962C8B-B14F-4D97-AF65-F5344CB8AC3E}">
        <p14:creationId xmlns:p14="http://schemas.microsoft.com/office/powerpoint/2010/main" val="4019512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39570290"/>
              </p:ext>
            </p:extLst>
          </p:nvPr>
        </p:nvGraphicFramePr>
        <p:xfrm>
          <a:off x="311806" y="1298447"/>
          <a:ext cx="8520387" cy="4544234"/>
        </p:xfrm>
        <a:graphic>
          <a:graphicData uri="http://schemas.openxmlformats.org/drawingml/2006/table">
            <a:tbl>
              <a:tblPr/>
              <a:tblGrid>
                <a:gridCol w="1914535">
                  <a:extLst>
                    <a:ext uri="{9D8B030D-6E8A-4147-A177-3AD203B41FA5}">
                      <a16:colId xmlns:a16="http://schemas.microsoft.com/office/drawing/2014/main" val="2850949625"/>
                    </a:ext>
                  </a:extLst>
                </a:gridCol>
                <a:gridCol w="665149">
                  <a:extLst>
                    <a:ext uri="{9D8B030D-6E8A-4147-A177-3AD203B41FA5}">
                      <a16:colId xmlns:a16="http://schemas.microsoft.com/office/drawing/2014/main" val="3470594657"/>
                    </a:ext>
                  </a:extLst>
                </a:gridCol>
                <a:gridCol w="929271">
                  <a:extLst>
                    <a:ext uri="{9D8B030D-6E8A-4147-A177-3AD203B41FA5}">
                      <a16:colId xmlns:a16="http://schemas.microsoft.com/office/drawing/2014/main" val="3043021313"/>
                    </a:ext>
                  </a:extLst>
                </a:gridCol>
                <a:gridCol w="981523">
                  <a:extLst>
                    <a:ext uri="{9D8B030D-6E8A-4147-A177-3AD203B41FA5}">
                      <a16:colId xmlns:a16="http://schemas.microsoft.com/office/drawing/2014/main" val="2397871702"/>
                    </a:ext>
                  </a:extLst>
                </a:gridCol>
                <a:gridCol w="847798">
                  <a:extLst>
                    <a:ext uri="{9D8B030D-6E8A-4147-A177-3AD203B41FA5}">
                      <a16:colId xmlns:a16="http://schemas.microsoft.com/office/drawing/2014/main" val="2642048615"/>
                    </a:ext>
                  </a:extLst>
                </a:gridCol>
                <a:gridCol w="877824">
                  <a:extLst>
                    <a:ext uri="{9D8B030D-6E8A-4147-A177-3AD203B41FA5}">
                      <a16:colId xmlns:a16="http://schemas.microsoft.com/office/drawing/2014/main" val="3888252632"/>
                    </a:ext>
                  </a:extLst>
                </a:gridCol>
                <a:gridCol w="950976">
                  <a:extLst>
                    <a:ext uri="{9D8B030D-6E8A-4147-A177-3AD203B41FA5}">
                      <a16:colId xmlns:a16="http://schemas.microsoft.com/office/drawing/2014/main" val="2788273509"/>
                    </a:ext>
                  </a:extLst>
                </a:gridCol>
                <a:gridCol w="1353311">
                  <a:extLst>
                    <a:ext uri="{9D8B030D-6E8A-4147-A177-3AD203B41FA5}">
                      <a16:colId xmlns:a16="http://schemas.microsoft.com/office/drawing/2014/main" val="3975753758"/>
                    </a:ext>
                  </a:extLst>
                </a:gridCol>
              </a:tblGrid>
              <a:tr h="667513">
                <a:tc>
                  <a:txBody>
                    <a:bodyPr/>
                    <a:lstStyle/>
                    <a:p>
                      <a:pPr algn="ctr" fontAlgn="b"/>
                      <a:r>
                        <a:rPr lang="en-US" sz="1400" b="1" i="0" u="none" strike="noStrike" dirty="0">
                          <a:solidFill>
                            <a:srgbClr val="000000"/>
                          </a:solidFill>
                          <a:effectLst/>
                          <a:latin typeface="Calibri" panose="020F0502020204030204" pitchFamily="34" charset="0"/>
                        </a:rPr>
                        <a:t>Community Name</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0" i="0" u="none" strike="noStrike" dirty="0">
                          <a:solidFill>
                            <a:srgbClr val="000000"/>
                          </a:solidFill>
                          <a:effectLst/>
                          <a:latin typeface="Calibri" panose="020F0502020204030204" pitchFamily="34" charset="0"/>
                        </a:rPr>
                        <a:t>SFHA Building Count</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0" i="0" u="none" strike="noStrike" dirty="0">
                          <a:solidFill>
                            <a:srgbClr val="000000"/>
                          </a:solidFill>
                          <a:effectLst/>
                          <a:latin typeface="Calibri" panose="020F0502020204030204" pitchFamily="34" charset="0"/>
                        </a:rPr>
                        <a:t>Residential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0" i="0" u="none" strike="noStrike" dirty="0">
                          <a:solidFill>
                            <a:srgbClr val="000000"/>
                          </a:solidFill>
                          <a:effectLst/>
                          <a:latin typeface="Calibri" panose="020F0502020204030204" pitchFamily="34" charset="0"/>
                        </a:rPr>
                        <a:t>Commercial</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0" i="0" u="none" strike="noStrike" dirty="0">
                          <a:solidFill>
                            <a:srgbClr val="000000"/>
                          </a:solidFill>
                          <a:effectLst/>
                          <a:latin typeface="Calibri" panose="020F0502020204030204" pitchFamily="34" charset="0"/>
                        </a:rPr>
                        <a:t>Apartment Class</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0" i="0" u="none" strike="noStrike" dirty="0">
                          <a:solidFill>
                            <a:srgbClr val="000000"/>
                          </a:solidFill>
                          <a:effectLst/>
                          <a:latin typeface="Calibri" panose="020F0502020204030204" pitchFamily="34" charset="0"/>
                        </a:rPr>
                        <a:t>Farm Class</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0" i="0" u="none" strike="noStrike" dirty="0">
                          <a:solidFill>
                            <a:srgbClr val="000000"/>
                          </a:solidFill>
                          <a:effectLst/>
                          <a:latin typeface="Calibri" panose="020F0502020204030204" pitchFamily="34" charset="0"/>
                        </a:rPr>
                        <a:t>Industrial Class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1" i="0" u="none" strike="noStrike" dirty="0">
                          <a:solidFill>
                            <a:srgbClr val="000000"/>
                          </a:solidFill>
                          <a:effectLst/>
                          <a:latin typeface="Calibri" panose="020F0502020204030204" pitchFamily="34" charset="0"/>
                        </a:rPr>
                        <a:t> Building Cost</a:t>
                      </a:r>
                    </a:p>
                    <a:p>
                      <a:pPr algn="ctr" fontAlgn="b"/>
                      <a:r>
                        <a:rPr lang="en-US" sz="1400" b="1" i="0" u="none" strike="noStrike" dirty="0">
                          <a:solidFill>
                            <a:srgbClr val="000000"/>
                          </a:solidFill>
                          <a:effectLst/>
                          <a:latin typeface="Calibri" panose="020F0502020204030204" pitchFamily="34" charset="0"/>
                        </a:rPr>
                        <a:t>Community-wide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54676707"/>
                  </a:ext>
                </a:extLst>
              </a:tr>
              <a:tr h="212443">
                <a:tc>
                  <a:txBody>
                    <a:bodyPr/>
                    <a:lstStyle/>
                    <a:p>
                      <a:pPr algn="l" fontAlgn="b"/>
                      <a:r>
                        <a:rPr lang="en-US" sz="1300" b="1" i="0" u="none" strike="noStrike" dirty="0">
                          <a:solidFill>
                            <a:srgbClr val="000000"/>
                          </a:solidFill>
                          <a:effectLst/>
                          <a:latin typeface="Calibri" panose="020F0502020204030204" pitchFamily="34" charset="0"/>
                        </a:rPr>
                        <a:t>BERKELEY COUNTY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624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424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81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68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5,362,549,400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98947074"/>
                  </a:ext>
                </a:extLst>
              </a:tr>
              <a:tr h="212443">
                <a:tc>
                  <a:txBody>
                    <a:bodyPr/>
                    <a:lstStyle/>
                    <a:p>
                      <a:pPr algn="l" fontAlgn="b"/>
                      <a:r>
                        <a:rPr lang="en-US" sz="1300" b="1" i="0" u="none" strike="noStrike" dirty="0">
                          <a:solidFill>
                            <a:srgbClr val="000000"/>
                          </a:solidFill>
                          <a:effectLst/>
                          <a:latin typeface="Calibri" panose="020F0502020204030204" pitchFamily="34" charset="0"/>
                        </a:rPr>
                        <a:t>MORGANTOWN, CITY OF</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304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140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135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22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300" b="1" i="0" u="none" strike="noStrike">
                          <a:solidFill>
                            <a:srgbClr val="000000"/>
                          </a:solidFill>
                          <a:effectLst/>
                          <a:latin typeface="Calibri" panose="020F0502020204030204" pitchFamily="34" charset="0"/>
                        </a:rPr>
                        <a:t> $    4,264,243,155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7558023"/>
                  </a:ext>
                </a:extLst>
              </a:tr>
              <a:tr h="212443">
                <a:tc>
                  <a:txBody>
                    <a:bodyPr/>
                    <a:lstStyle/>
                    <a:p>
                      <a:pPr algn="l" fontAlgn="b"/>
                      <a:r>
                        <a:rPr lang="en-US" sz="1300" b="1" i="0" u="none" strike="noStrike" dirty="0">
                          <a:solidFill>
                            <a:srgbClr val="000000"/>
                          </a:solidFill>
                          <a:effectLst/>
                          <a:latin typeface="Calibri" panose="020F0502020204030204" pitchFamily="34" charset="0"/>
                        </a:rPr>
                        <a:t>MONONGALIA COUNTY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940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624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dirty="0">
                          <a:solidFill>
                            <a:srgbClr val="000000"/>
                          </a:solidFill>
                          <a:effectLst/>
                          <a:latin typeface="Calibri" panose="020F0502020204030204" pitchFamily="34" charset="0"/>
                        </a:rPr>
                        <a:t>174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62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6</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dirty="0">
                          <a:solidFill>
                            <a:srgbClr val="000000"/>
                          </a:solidFill>
                          <a:effectLst/>
                          <a:latin typeface="Calibri" panose="020F0502020204030204" pitchFamily="34" charset="0"/>
                        </a:rPr>
                        <a:t> $    4,176,539,753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80304669"/>
                  </a:ext>
                </a:extLst>
              </a:tr>
              <a:tr h="212443">
                <a:tc>
                  <a:txBody>
                    <a:bodyPr/>
                    <a:lstStyle/>
                    <a:p>
                      <a:pPr algn="l" fontAlgn="b"/>
                      <a:r>
                        <a:rPr lang="en-US" sz="1300" b="1" i="0" u="none" strike="noStrike" dirty="0">
                          <a:solidFill>
                            <a:srgbClr val="000000"/>
                          </a:solidFill>
                          <a:effectLst/>
                          <a:latin typeface="Calibri" panose="020F0502020204030204" pitchFamily="34" charset="0"/>
                        </a:rPr>
                        <a:t>CHARLESTON, CITY OF</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1630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1134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241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59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300" b="1" i="0" u="none" strike="noStrike">
                          <a:solidFill>
                            <a:srgbClr val="000000"/>
                          </a:solidFill>
                          <a:effectLst/>
                          <a:latin typeface="Calibri" panose="020F0502020204030204" pitchFamily="34" charset="0"/>
                        </a:rPr>
                        <a:t> $    3,806,378,642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73724079"/>
                  </a:ext>
                </a:extLst>
              </a:tr>
              <a:tr h="212443">
                <a:tc>
                  <a:txBody>
                    <a:bodyPr/>
                    <a:lstStyle/>
                    <a:p>
                      <a:pPr algn="l" fontAlgn="b"/>
                      <a:r>
                        <a:rPr lang="en-US" sz="1300" b="1" i="0" u="none" strike="noStrike" dirty="0">
                          <a:solidFill>
                            <a:srgbClr val="000000"/>
                          </a:solidFill>
                          <a:effectLst/>
                          <a:latin typeface="Calibri" panose="020F0502020204030204" pitchFamily="34" charset="0"/>
                        </a:rPr>
                        <a:t>KANAWHA COUNTY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8464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6929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dirty="0">
                          <a:solidFill>
                            <a:srgbClr val="000000"/>
                          </a:solidFill>
                          <a:effectLst/>
                          <a:latin typeface="Calibri" panose="020F0502020204030204" pitchFamily="34" charset="0"/>
                        </a:rPr>
                        <a:t>729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278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56</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3,214,064,214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61416971"/>
                  </a:ext>
                </a:extLst>
              </a:tr>
              <a:tr h="212443">
                <a:tc>
                  <a:txBody>
                    <a:bodyPr/>
                    <a:lstStyle/>
                    <a:p>
                      <a:pPr algn="l" fontAlgn="b"/>
                      <a:r>
                        <a:rPr lang="en-US" sz="1300" b="1" i="0" u="none" strike="noStrike" dirty="0">
                          <a:solidFill>
                            <a:srgbClr val="000000"/>
                          </a:solidFill>
                          <a:effectLst/>
                          <a:latin typeface="Calibri" panose="020F0502020204030204" pitchFamily="34" charset="0"/>
                        </a:rPr>
                        <a:t>JEFFERSON COUNTY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470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351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58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31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2,964,853,200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83892036"/>
                  </a:ext>
                </a:extLst>
              </a:tr>
              <a:tr h="212443">
                <a:tc>
                  <a:txBody>
                    <a:bodyPr/>
                    <a:lstStyle/>
                    <a:p>
                      <a:pPr algn="l" fontAlgn="b"/>
                      <a:r>
                        <a:rPr lang="en-US" sz="1300" b="1" i="0" u="none" strike="noStrike" dirty="0">
                          <a:solidFill>
                            <a:srgbClr val="000000"/>
                          </a:solidFill>
                          <a:effectLst/>
                          <a:latin typeface="Calibri" panose="020F0502020204030204" pitchFamily="34" charset="0"/>
                        </a:rPr>
                        <a:t>PUTNAM COUNTY*</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1818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1112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368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292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2,647,809,016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15980085"/>
                  </a:ext>
                </a:extLst>
              </a:tr>
              <a:tr h="212443">
                <a:tc>
                  <a:txBody>
                    <a:bodyPr/>
                    <a:lstStyle/>
                    <a:p>
                      <a:pPr algn="l" fontAlgn="b"/>
                      <a:r>
                        <a:rPr lang="en-US" sz="1300" b="1" i="0" u="none" strike="noStrike" dirty="0">
                          <a:solidFill>
                            <a:srgbClr val="000000"/>
                          </a:solidFill>
                          <a:effectLst/>
                          <a:latin typeface="Calibri" panose="020F0502020204030204" pitchFamily="34" charset="0"/>
                        </a:rPr>
                        <a:t>RALEIGH COUNTY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2407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1970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145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121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2,136,911,200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50150368"/>
                  </a:ext>
                </a:extLst>
              </a:tr>
              <a:tr h="212443">
                <a:tc>
                  <a:txBody>
                    <a:bodyPr/>
                    <a:lstStyle/>
                    <a:p>
                      <a:pPr algn="l" fontAlgn="b"/>
                      <a:r>
                        <a:rPr lang="en-US" sz="1300" b="1" i="0" u="none" strike="noStrike" dirty="0">
                          <a:solidFill>
                            <a:srgbClr val="000000"/>
                          </a:solidFill>
                          <a:effectLst/>
                          <a:latin typeface="Calibri" panose="020F0502020204030204" pitchFamily="34" charset="0"/>
                        </a:rPr>
                        <a:t>HUNTINGTON (Ohio Co.)</a:t>
                      </a:r>
                      <a:r>
                        <a:rPr lang="en-US" sz="1300" b="1" i="0" u="none" strike="noStrike" baseline="0" dirty="0">
                          <a:solidFill>
                            <a:srgbClr val="000000"/>
                          </a:solidFill>
                          <a:effectLst/>
                          <a:latin typeface="Calibri" panose="020F0502020204030204" pitchFamily="34" charset="0"/>
                        </a:rPr>
                        <a:t> </a:t>
                      </a:r>
                      <a:endParaRPr lang="en-US" sz="1300" b="1" i="0" u="none" strike="noStrike" dirty="0">
                        <a:solidFill>
                          <a:srgbClr val="000000"/>
                        </a:solidFill>
                        <a:effectLst/>
                        <a:latin typeface="Calibri" panose="020F0502020204030204" pitchFamily="34" charset="0"/>
                      </a:endParaRP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459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428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16</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300" b="1" i="0" u="none" strike="noStrike">
                          <a:solidFill>
                            <a:srgbClr val="000000"/>
                          </a:solidFill>
                          <a:effectLst/>
                          <a:latin typeface="Calibri" panose="020F0502020204030204" pitchFamily="34" charset="0"/>
                        </a:rPr>
                        <a:t> $    2,122,688,800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6954375"/>
                  </a:ext>
                </a:extLst>
              </a:tr>
              <a:tr h="212443">
                <a:tc>
                  <a:txBody>
                    <a:bodyPr/>
                    <a:lstStyle/>
                    <a:p>
                      <a:pPr algn="l" fontAlgn="b"/>
                      <a:r>
                        <a:rPr lang="en-US" sz="1300" b="1" i="0" u="none" strike="noStrike" dirty="0">
                          <a:solidFill>
                            <a:srgbClr val="000000"/>
                          </a:solidFill>
                          <a:effectLst/>
                          <a:latin typeface="Calibri" panose="020F0502020204030204" pitchFamily="34" charset="0"/>
                        </a:rPr>
                        <a:t>WOOD COUNTY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1685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958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385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121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157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1,824,892,600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06303582"/>
                  </a:ext>
                </a:extLst>
              </a:tr>
              <a:tr h="212443">
                <a:tc>
                  <a:txBody>
                    <a:bodyPr/>
                    <a:lstStyle/>
                    <a:p>
                      <a:pPr algn="l" fontAlgn="b"/>
                      <a:r>
                        <a:rPr lang="en-US" sz="1300" b="1" i="0" u="none" strike="noStrike" dirty="0">
                          <a:solidFill>
                            <a:srgbClr val="000000"/>
                          </a:solidFill>
                          <a:effectLst/>
                          <a:latin typeface="Calibri" panose="020F0502020204030204" pitchFamily="34" charset="0"/>
                        </a:rPr>
                        <a:t>WHEELING (Cabell Co.)</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dirty="0">
                          <a:solidFill>
                            <a:srgbClr val="000000"/>
                          </a:solidFill>
                          <a:effectLst/>
                          <a:latin typeface="Calibri" panose="020F0502020204030204" pitchFamily="34" charset="0"/>
                        </a:rPr>
                        <a:t>2659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dirty="0">
                          <a:solidFill>
                            <a:srgbClr val="000000"/>
                          </a:solidFill>
                          <a:effectLst/>
                          <a:latin typeface="Calibri" panose="020F0502020204030204" pitchFamily="34" charset="0"/>
                        </a:rPr>
                        <a:t>2170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340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30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300" b="1" i="0" u="none" strike="noStrike">
                          <a:solidFill>
                            <a:srgbClr val="000000"/>
                          </a:solidFill>
                          <a:effectLst/>
                          <a:latin typeface="Calibri" panose="020F0502020204030204" pitchFamily="34" charset="0"/>
                        </a:rPr>
                        <a:t> $    1,762,753,250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6638966"/>
                  </a:ext>
                </a:extLst>
              </a:tr>
              <a:tr h="212443">
                <a:tc>
                  <a:txBody>
                    <a:bodyPr/>
                    <a:lstStyle/>
                    <a:p>
                      <a:pPr algn="l" fontAlgn="b"/>
                      <a:r>
                        <a:rPr lang="en-US" sz="1300" b="1" i="0" u="none" strike="noStrike" dirty="0">
                          <a:solidFill>
                            <a:srgbClr val="000000"/>
                          </a:solidFill>
                          <a:effectLst/>
                          <a:latin typeface="Calibri" panose="020F0502020204030204" pitchFamily="34" charset="0"/>
                        </a:rPr>
                        <a:t>CABELL COUNTY*</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1532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1022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247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dirty="0">
                          <a:solidFill>
                            <a:srgbClr val="000000"/>
                          </a:solidFill>
                          <a:effectLst/>
                          <a:latin typeface="Calibri" panose="020F0502020204030204" pitchFamily="34" charset="0"/>
                        </a:rPr>
                        <a:t>28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157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1,710,523,700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72010651"/>
                  </a:ext>
                </a:extLst>
              </a:tr>
              <a:tr h="212443">
                <a:tc>
                  <a:txBody>
                    <a:bodyPr/>
                    <a:lstStyle/>
                    <a:p>
                      <a:pPr algn="l" fontAlgn="b"/>
                      <a:r>
                        <a:rPr lang="en-US" sz="1300" b="1" i="0" u="none" strike="noStrike" dirty="0">
                          <a:solidFill>
                            <a:srgbClr val="000000"/>
                          </a:solidFill>
                          <a:effectLst/>
                          <a:latin typeface="Calibri" panose="020F0502020204030204" pitchFamily="34" charset="0"/>
                        </a:rPr>
                        <a:t>PRESTON COUNTY*</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475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321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47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1,687,091,500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60987273"/>
                  </a:ext>
                </a:extLst>
              </a:tr>
              <a:tr h="212443">
                <a:tc>
                  <a:txBody>
                    <a:bodyPr/>
                    <a:lstStyle/>
                    <a:p>
                      <a:pPr algn="l" fontAlgn="b"/>
                      <a:r>
                        <a:rPr lang="en-US" sz="1300" b="1" i="0" u="none" strike="noStrike" dirty="0">
                          <a:solidFill>
                            <a:srgbClr val="000000"/>
                          </a:solidFill>
                          <a:effectLst/>
                          <a:latin typeface="Calibri" panose="020F0502020204030204" pitchFamily="34" charset="0"/>
                        </a:rPr>
                        <a:t>HARRISON COUNTY*</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1249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727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156</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301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1,396,697,400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31336204"/>
                  </a:ext>
                </a:extLst>
              </a:tr>
              <a:tr h="212443">
                <a:tc>
                  <a:txBody>
                    <a:bodyPr/>
                    <a:lstStyle/>
                    <a:p>
                      <a:pPr algn="l" fontAlgn="b"/>
                      <a:r>
                        <a:rPr lang="en-US" sz="1300" b="1" i="0" u="none" strike="noStrike" dirty="0">
                          <a:solidFill>
                            <a:srgbClr val="000000"/>
                          </a:solidFill>
                          <a:effectLst/>
                          <a:latin typeface="Calibri" panose="020F0502020204030204" pitchFamily="34" charset="0"/>
                        </a:rPr>
                        <a:t>PARKERSBURG, CITY OF</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226</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144</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59</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10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3</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300" b="1" i="0" u="none" strike="noStrike">
                          <a:solidFill>
                            <a:srgbClr val="000000"/>
                          </a:solidFill>
                          <a:effectLst/>
                          <a:latin typeface="Calibri" panose="020F0502020204030204" pitchFamily="34" charset="0"/>
                        </a:rPr>
                        <a:t> $    1,370,712,900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21352478"/>
                  </a:ext>
                </a:extLst>
              </a:tr>
              <a:tr h="212443">
                <a:tc>
                  <a:txBody>
                    <a:bodyPr/>
                    <a:lstStyle/>
                    <a:p>
                      <a:pPr algn="l" fontAlgn="b"/>
                      <a:r>
                        <a:rPr lang="en-US" sz="1300" b="1" i="0" u="none" strike="noStrike" dirty="0">
                          <a:solidFill>
                            <a:srgbClr val="000000"/>
                          </a:solidFill>
                          <a:effectLst/>
                          <a:latin typeface="Calibri" panose="020F0502020204030204" pitchFamily="34" charset="0"/>
                        </a:rPr>
                        <a:t>MERCER COUNTY*</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dirty="0">
                          <a:solidFill>
                            <a:srgbClr val="000000"/>
                          </a:solidFill>
                          <a:effectLst/>
                          <a:latin typeface="Calibri" panose="020F0502020204030204" pitchFamily="34" charset="0"/>
                        </a:rPr>
                        <a:t>1976</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1161</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712</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1,348,812,600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7597166"/>
                  </a:ext>
                </a:extLst>
              </a:tr>
              <a:tr h="265190">
                <a:tc>
                  <a:txBody>
                    <a:bodyPr/>
                    <a:lstStyle/>
                    <a:p>
                      <a:pPr algn="l" fontAlgn="b"/>
                      <a:r>
                        <a:rPr lang="en-US" sz="1300" b="1" i="0" u="none" strike="noStrike" dirty="0">
                          <a:solidFill>
                            <a:srgbClr val="000000"/>
                          </a:solidFill>
                          <a:effectLst/>
                          <a:latin typeface="Calibri" panose="020F0502020204030204" pitchFamily="34" charset="0"/>
                        </a:rPr>
                        <a:t>GREENBRIER COUNTY*</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dirty="0">
                          <a:solidFill>
                            <a:srgbClr val="000000"/>
                          </a:solidFill>
                          <a:effectLst/>
                          <a:latin typeface="Calibri" panose="020F0502020204030204" pitchFamily="34" charset="0"/>
                        </a:rPr>
                        <a:t>1007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785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118</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75</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300" b="1" i="0" u="none" strike="noStrike">
                          <a:solidFill>
                            <a:srgbClr val="000000"/>
                          </a:solidFill>
                          <a:effectLst/>
                          <a:latin typeface="Calibri" panose="020F0502020204030204" pitchFamily="34" charset="0"/>
                        </a:rPr>
                        <a:t> $    1,322,271,000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04479130"/>
                  </a:ext>
                </a:extLst>
              </a:tr>
              <a:tr h="212443">
                <a:tc>
                  <a:txBody>
                    <a:bodyPr/>
                    <a:lstStyle/>
                    <a:p>
                      <a:pPr algn="l" fontAlgn="b"/>
                      <a:r>
                        <a:rPr lang="en-US" sz="1300" b="1" i="0" u="none" strike="noStrike" dirty="0">
                          <a:solidFill>
                            <a:srgbClr val="000000"/>
                          </a:solidFill>
                          <a:effectLst/>
                          <a:latin typeface="Calibri" panose="020F0502020204030204" pitchFamily="34" charset="0"/>
                        </a:rPr>
                        <a:t>BRIDGEPORT, CITY OF</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dirty="0">
                          <a:solidFill>
                            <a:srgbClr val="000000"/>
                          </a:solidFill>
                          <a:effectLst/>
                          <a:latin typeface="Calibri" panose="020F0502020204030204" pitchFamily="34" charset="0"/>
                        </a:rPr>
                        <a:t>97</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66</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23</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3</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300" b="1" i="0" u="none" strike="noStrike" dirty="0">
                          <a:solidFill>
                            <a:srgbClr val="000000"/>
                          </a:solidFill>
                          <a:effectLst/>
                          <a:latin typeface="Calibri" panose="020F0502020204030204" pitchFamily="34" charset="0"/>
                        </a:rPr>
                        <a:t> $    1,200,009,322 </a:t>
                      </a:r>
                    </a:p>
                  </a:txBody>
                  <a:tcPr marL="11102" marR="11102" marT="11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73242477"/>
                  </a:ext>
                </a:extLst>
              </a:tr>
            </a:tbl>
          </a:graphicData>
        </a:graphic>
      </p:graphicFrame>
      <p:sp>
        <p:nvSpPr>
          <p:cNvPr id="4" name="Title 1">
            <a:extLst>
              <a:ext uri="{FF2B5EF4-FFF2-40B4-BE49-F238E27FC236}">
                <a16:creationId xmlns:a16="http://schemas.microsoft.com/office/drawing/2014/main" id="{8816545E-74CD-4DAC-9885-18B7C6D82B16}"/>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Cost / Property Class</a:t>
            </a:r>
          </a:p>
        </p:txBody>
      </p:sp>
    </p:spTree>
    <p:extLst>
      <p:ext uri="{BB962C8B-B14F-4D97-AF65-F5344CB8AC3E}">
        <p14:creationId xmlns:p14="http://schemas.microsoft.com/office/powerpoint/2010/main" val="218708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 Logan County</a:t>
            </a:r>
          </a:p>
        </p:txBody>
      </p:sp>
      <p:sp>
        <p:nvSpPr>
          <p:cNvPr id="21" name="TextBox 20"/>
          <p:cNvSpPr txBox="1"/>
          <p:nvPr/>
        </p:nvSpPr>
        <p:spPr>
          <a:xfrm>
            <a:off x="5546405" y="5203742"/>
            <a:ext cx="3259267" cy="954107"/>
          </a:xfrm>
          <a:prstGeom prst="rect">
            <a:avLst/>
          </a:prstGeom>
          <a:noFill/>
        </p:spPr>
        <p:txBody>
          <a:bodyPr wrap="square" rtlCol="0">
            <a:spAutoFit/>
          </a:bodyPr>
          <a:lstStyle/>
          <a:p>
            <a:r>
              <a:rPr lang="en-US" sz="1400" i="1" dirty="0"/>
              <a:t>Logan County has a significant number of structures in the SFHA, Floodway, and Non-Regulatory Advisory A Zones that are High Risk</a:t>
            </a:r>
          </a:p>
        </p:txBody>
      </p:sp>
      <p:graphicFrame>
        <p:nvGraphicFramePr>
          <p:cNvPr id="8" name="Table 7">
            <a:extLst>
              <a:ext uri="{FF2B5EF4-FFF2-40B4-BE49-F238E27FC236}">
                <a16:creationId xmlns:a16="http://schemas.microsoft.com/office/drawing/2014/main" id="{DFBB50F2-1D49-4C25-8D82-FF31000E349C}"/>
              </a:ext>
            </a:extLst>
          </p:cNvPr>
          <p:cNvGraphicFramePr>
            <a:graphicFrameLocks noGrp="1"/>
          </p:cNvGraphicFramePr>
          <p:nvPr/>
        </p:nvGraphicFramePr>
        <p:xfrm>
          <a:off x="244861" y="1087618"/>
          <a:ext cx="4983678" cy="5565556"/>
        </p:xfrm>
        <a:graphic>
          <a:graphicData uri="http://schemas.openxmlformats.org/drawingml/2006/table">
            <a:tbl>
              <a:tblPr/>
              <a:tblGrid>
                <a:gridCol w="2067057">
                  <a:extLst>
                    <a:ext uri="{9D8B030D-6E8A-4147-A177-3AD203B41FA5}">
                      <a16:colId xmlns:a16="http://schemas.microsoft.com/office/drawing/2014/main" val="2445669270"/>
                    </a:ext>
                  </a:extLst>
                </a:gridCol>
                <a:gridCol w="1114267">
                  <a:extLst>
                    <a:ext uri="{9D8B030D-6E8A-4147-A177-3AD203B41FA5}">
                      <a16:colId xmlns:a16="http://schemas.microsoft.com/office/drawing/2014/main" val="2801683178"/>
                    </a:ext>
                  </a:extLst>
                </a:gridCol>
                <a:gridCol w="849336">
                  <a:extLst>
                    <a:ext uri="{9D8B030D-6E8A-4147-A177-3AD203B41FA5}">
                      <a16:colId xmlns:a16="http://schemas.microsoft.com/office/drawing/2014/main" val="3982721009"/>
                    </a:ext>
                  </a:extLst>
                </a:gridCol>
                <a:gridCol w="953018">
                  <a:extLst>
                    <a:ext uri="{9D8B030D-6E8A-4147-A177-3AD203B41FA5}">
                      <a16:colId xmlns:a16="http://schemas.microsoft.com/office/drawing/2014/main" val="3675483740"/>
                    </a:ext>
                  </a:extLst>
                </a:gridCol>
              </a:tblGrid>
              <a:tr h="676216">
                <a:tc>
                  <a:txBody>
                    <a:bodyPr/>
                    <a:lstStyle/>
                    <a:p>
                      <a:pPr algn="ctr" fontAlgn="ctr"/>
                      <a:r>
                        <a:rPr lang="en-US" sz="1600" b="1" i="0" u="none" strike="noStrike" dirty="0">
                          <a:solidFill>
                            <a:srgbClr val="000000"/>
                          </a:solidFill>
                          <a:effectLst/>
                          <a:latin typeface="Calibri" panose="020F0502020204030204" pitchFamily="34" charset="0"/>
                        </a:rPr>
                        <a:t>Community Name</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Regulatory Floodway</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dirty="0">
                          <a:solidFill>
                            <a:srgbClr val="000000"/>
                          </a:solidFill>
                          <a:effectLst/>
                          <a:latin typeface="Calibri" panose="020F0502020204030204" pitchFamily="34" charset="0"/>
                        </a:rPr>
                        <a:t>Effective SFHA</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dirty="0">
                          <a:solidFill>
                            <a:srgbClr val="000000"/>
                          </a:solidFill>
                          <a:effectLst/>
                          <a:latin typeface="Calibri" panose="020F0502020204030204" pitchFamily="34" charset="0"/>
                        </a:rPr>
                        <a:t>Non-Regulatory High Risk</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11903911"/>
                  </a:ext>
                </a:extLst>
              </a:tr>
              <a:tr h="176669">
                <a:tc>
                  <a:txBody>
                    <a:bodyPr/>
                    <a:lstStyle/>
                    <a:p>
                      <a:pPr algn="l" fontAlgn="b"/>
                      <a:r>
                        <a:rPr lang="en-US" sz="1400" b="0" i="0" u="none" strike="noStrike" dirty="0">
                          <a:solidFill>
                            <a:srgbClr val="000000"/>
                          </a:solidFill>
                          <a:effectLst/>
                          <a:latin typeface="Calibri" panose="020F0502020204030204" pitchFamily="34" charset="0"/>
                        </a:rPr>
                        <a:t>KANAWHA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1,216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8,230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234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23454095"/>
                  </a:ext>
                </a:extLst>
              </a:tr>
              <a:tr h="176669">
                <a:tc>
                  <a:txBody>
                    <a:bodyPr/>
                    <a:lstStyle/>
                    <a:p>
                      <a:pPr algn="l" fontAlgn="b"/>
                      <a:r>
                        <a:rPr lang="en-US" sz="1400" b="1" i="0" u="none" strike="noStrike">
                          <a:solidFill>
                            <a:srgbClr val="000000"/>
                          </a:solidFill>
                          <a:effectLst/>
                          <a:latin typeface="Calibri" panose="020F0502020204030204" pitchFamily="34" charset="0"/>
                        </a:rPr>
                        <a:t>LOGAN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Calibri" panose="020F0502020204030204" pitchFamily="34" charset="0"/>
                        </a:rPr>
                        <a:t>1,124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Calibri" panose="020F0502020204030204" pitchFamily="34" charset="0"/>
                        </a:rPr>
                        <a:t>5,696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706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4210649"/>
                  </a:ext>
                </a:extLst>
              </a:tr>
              <a:tr h="176669">
                <a:tc>
                  <a:txBody>
                    <a:bodyPr/>
                    <a:lstStyle/>
                    <a:p>
                      <a:pPr algn="l" fontAlgn="b"/>
                      <a:r>
                        <a:rPr lang="en-US" sz="1400" b="0" i="0" u="none" strike="noStrike">
                          <a:solidFill>
                            <a:srgbClr val="000000"/>
                          </a:solidFill>
                          <a:effectLst/>
                          <a:latin typeface="Calibri" panose="020F0502020204030204" pitchFamily="34" charset="0"/>
                        </a:rPr>
                        <a:t>HAMPSHIRE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613</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1,501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63652023"/>
                  </a:ext>
                </a:extLst>
              </a:tr>
              <a:tr h="176669">
                <a:tc>
                  <a:txBody>
                    <a:bodyPr/>
                    <a:lstStyle/>
                    <a:p>
                      <a:pPr algn="l" fontAlgn="b"/>
                      <a:r>
                        <a:rPr lang="en-US" sz="1400" b="0" i="0" u="none" strike="noStrike">
                          <a:solidFill>
                            <a:srgbClr val="000000"/>
                          </a:solidFill>
                          <a:effectLst/>
                          <a:latin typeface="Calibri" panose="020F0502020204030204" pitchFamily="34" charset="0"/>
                        </a:rPr>
                        <a:t>BOONE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454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2,932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535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63444147"/>
                  </a:ext>
                </a:extLst>
              </a:tr>
              <a:tr h="0">
                <a:tc>
                  <a:txBody>
                    <a:bodyPr/>
                    <a:lstStyle/>
                    <a:p>
                      <a:pPr algn="l" fontAlgn="b"/>
                      <a:r>
                        <a:rPr lang="en-US" sz="1400" b="0" i="0" u="none" strike="noStrike">
                          <a:solidFill>
                            <a:srgbClr val="000000"/>
                          </a:solidFill>
                          <a:effectLst/>
                          <a:latin typeface="Calibri" panose="020F0502020204030204" pitchFamily="34" charset="0"/>
                        </a:rPr>
                        <a:t>MINGO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398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3,295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258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93103640"/>
                  </a:ext>
                </a:extLst>
              </a:tr>
              <a:tr h="176669">
                <a:tc>
                  <a:txBody>
                    <a:bodyPr/>
                    <a:lstStyle/>
                    <a:p>
                      <a:pPr algn="l" fontAlgn="b"/>
                      <a:r>
                        <a:rPr lang="en-US" sz="1400" b="0" i="0" u="none" strike="noStrike" dirty="0">
                          <a:solidFill>
                            <a:srgbClr val="000000"/>
                          </a:solidFill>
                          <a:effectLst/>
                          <a:latin typeface="Calibri" panose="020F0502020204030204" pitchFamily="34" charset="0"/>
                        </a:rPr>
                        <a:t>WAYNE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332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3,102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232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74720935"/>
                  </a:ext>
                </a:extLst>
              </a:tr>
              <a:tr h="176669">
                <a:tc>
                  <a:txBody>
                    <a:bodyPr/>
                    <a:lstStyle/>
                    <a:p>
                      <a:pPr algn="l" fontAlgn="b"/>
                      <a:r>
                        <a:rPr lang="en-US" sz="1400" b="0" i="0" u="none" strike="noStrike">
                          <a:solidFill>
                            <a:srgbClr val="000000"/>
                          </a:solidFill>
                          <a:effectLst/>
                          <a:latin typeface="Calibri" panose="020F0502020204030204" pitchFamily="34" charset="0"/>
                        </a:rPr>
                        <a:t>MCDOWELL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331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2,369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928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12104827"/>
                  </a:ext>
                </a:extLst>
              </a:tr>
              <a:tr h="176669">
                <a:tc>
                  <a:txBody>
                    <a:bodyPr/>
                    <a:lstStyle/>
                    <a:p>
                      <a:pPr algn="l" fontAlgn="b"/>
                      <a:r>
                        <a:rPr lang="en-US" sz="1400" b="0" i="0" u="none" strike="noStrike">
                          <a:solidFill>
                            <a:srgbClr val="000000"/>
                          </a:solidFill>
                          <a:effectLst/>
                          <a:latin typeface="Calibri" panose="020F0502020204030204" pitchFamily="34" charset="0"/>
                        </a:rPr>
                        <a:t>SUMMERS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289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1,362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104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31455249"/>
                  </a:ext>
                </a:extLst>
              </a:tr>
              <a:tr h="0">
                <a:tc>
                  <a:txBody>
                    <a:bodyPr/>
                    <a:lstStyle/>
                    <a:p>
                      <a:pPr algn="l" fontAlgn="b"/>
                      <a:r>
                        <a:rPr lang="en-US" sz="1400" b="0" i="0" u="none" strike="noStrike">
                          <a:solidFill>
                            <a:srgbClr val="000000"/>
                          </a:solidFill>
                          <a:effectLst/>
                          <a:latin typeface="Calibri" panose="020F0502020204030204" pitchFamily="34" charset="0"/>
                        </a:rPr>
                        <a:t>WYOMING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279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2,421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831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51531346"/>
                  </a:ext>
                </a:extLst>
              </a:tr>
              <a:tr h="176669">
                <a:tc>
                  <a:txBody>
                    <a:bodyPr/>
                    <a:lstStyle/>
                    <a:p>
                      <a:pPr algn="l" fontAlgn="b"/>
                      <a:r>
                        <a:rPr lang="en-US" sz="1400" b="0" i="0" u="none" strike="noStrike">
                          <a:solidFill>
                            <a:srgbClr val="000000"/>
                          </a:solidFill>
                          <a:effectLst/>
                          <a:latin typeface="Calibri" panose="020F0502020204030204" pitchFamily="34" charset="0"/>
                        </a:rPr>
                        <a:t>MINERAL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196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707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71765519"/>
                  </a:ext>
                </a:extLst>
              </a:tr>
              <a:tr h="176669">
                <a:tc>
                  <a:txBody>
                    <a:bodyPr/>
                    <a:lstStyle/>
                    <a:p>
                      <a:pPr algn="l" fontAlgn="b"/>
                      <a:r>
                        <a:rPr lang="en-US" sz="1400" b="0" i="0" u="none" strike="noStrike">
                          <a:solidFill>
                            <a:srgbClr val="000000"/>
                          </a:solidFill>
                          <a:effectLst/>
                          <a:latin typeface="Calibri" panose="020F0502020204030204" pitchFamily="34" charset="0"/>
                        </a:rPr>
                        <a:t>RICHWOOD,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136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366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01353090"/>
                  </a:ext>
                </a:extLst>
              </a:tr>
              <a:tr h="176669">
                <a:tc>
                  <a:txBody>
                    <a:bodyPr/>
                    <a:lstStyle/>
                    <a:p>
                      <a:pPr algn="l" fontAlgn="b"/>
                      <a:r>
                        <a:rPr lang="en-US" sz="1400" b="0" i="0" u="none" strike="noStrike">
                          <a:solidFill>
                            <a:srgbClr val="000000"/>
                          </a:solidFill>
                          <a:effectLst/>
                          <a:latin typeface="Calibri" panose="020F0502020204030204" pitchFamily="34" charset="0"/>
                        </a:rPr>
                        <a:t>KEYSER,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116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290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14470248"/>
                  </a:ext>
                </a:extLst>
              </a:tr>
              <a:tr h="176669">
                <a:tc>
                  <a:txBody>
                    <a:bodyPr/>
                    <a:lstStyle/>
                    <a:p>
                      <a:pPr algn="l" fontAlgn="b"/>
                      <a:r>
                        <a:rPr lang="en-US" sz="1400" b="0" i="0" u="none" strike="noStrike">
                          <a:solidFill>
                            <a:srgbClr val="000000"/>
                          </a:solidFill>
                          <a:effectLst/>
                          <a:latin typeface="Calibri" panose="020F0502020204030204" pitchFamily="34" charset="0"/>
                        </a:rPr>
                        <a:t>MORGAN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115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767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54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54362223"/>
                  </a:ext>
                </a:extLst>
              </a:tr>
              <a:tr h="176669">
                <a:tc>
                  <a:txBody>
                    <a:bodyPr/>
                    <a:lstStyle/>
                    <a:p>
                      <a:pPr algn="l" fontAlgn="b"/>
                      <a:r>
                        <a:rPr lang="en-US" sz="1400" b="0" i="0" u="none" strike="noStrike">
                          <a:solidFill>
                            <a:srgbClr val="000000"/>
                          </a:solidFill>
                          <a:effectLst/>
                          <a:latin typeface="Calibri" panose="020F0502020204030204" pitchFamily="34" charset="0"/>
                        </a:rPr>
                        <a:t>HANCOCK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110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307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64495205"/>
                  </a:ext>
                </a:extLst>
              </a:tr>
              <a:tr h="176669">
                <a:tc>
                  <a:txBody>
                    <a:bodyPr/>
                    <a:lstStyle/>
                    <a:p>
                      <a:pPr algn="l" fontAlgn="b"/>
                      <a:r>
                        <a:rPr lang="en-US" sz="1400" b="0" i="0" u="none" strike="noStrike" dirty="0">
                          <a:solidFill>
                            <a:srgbClr val="000000"/>
                          </a:solidFill>
                          <a:effectLst/>
                          <a:latin typeface="Calibri" panose="020F0502020204030204" pitchFamily="34" charset="0"/>
                        </a:rPr>
                        <a:t>WHEELING,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110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2,658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990423110"/>
                  </a:ext>
                </a:extLst>
              </a:tr>
              <a:tr h="159447">
                <a:tc>
                  <a:txBody>
                    <a:bodyPr/>
                    <a:lstStyle/>
                    <a:p>
                      <a:pPr algn="l" fontAlgn="b"/>
                      <a:r>
                        <a:rPr lang="en-US" sz="1400" b="0" i="0" u="none" strike="noStrike" dirty="0">
                          <a:solidFill>
                            <a:srgbClr val="000000"/>
                          </a:solidFill>
                          <a:effectLst/>
                          <a:latin typeface="Calibri" panose="020F0502020204030204" pitchFamily="34" charset="0"/>
                        </a:rPr>
                        <a:t>NEW MARTINSVILLE</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103</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905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91439953"/>
                  </a:ext>
                </a:extLst>
              </a:tr>
              <a:tr h="176669">
                <a:tc>
                  <a:txBody>
                    <a:bodyPr/>
                    <a:lstStyle/>
                    <a:p>
                      <a:pPr algn="l" fontAlgn="b"/>
                      <a:r>
                        <a:rPr lang="en-US" sz="1400" b="0" i="0" u="none" strike="noStrike">
                          <a:solidFill>
                            <a:srgbClr val="000000"/>
                          </a:solidFill>
                          <a:effectLst/>
                          <a:latin typeface="Calibri" panose="020F0502020204030204" pitchFamily="34" charset="0"/>
                        </a:rPr>
                        <a:t>MASON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102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1,182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64022032"/>
                  </a:ext>
                </a:extLst>
              </a:tr>
              <a:tr h="184641">
                <a:tc>
                  <a:txBody>
                    <a:bodyPr/>
                    <a:lstStyle/>
                    <a:p>
                      <a:pPr algn="l" fontAlgn="b"/>
                      <a:r>
                        <a:rPr lang="en-US" sz="1400" b="0" i="0" u="none" strike="noStrike" dirty="0">
                          <a:solidFill>
                            <a:srgbClr val="000000"/>
                          </a:solidFill>
                          <a:effectLst/>
                          <a:latin typeface="Calibri" panose="020F0502020204030204" pitchFamily="34" charset="0"/>
                        </a:rPr>
                        <a:t>WHITE SULPHUR SPRINGS</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99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470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5413623"/>
                  </a:ext>
                </a:extLst>
              </a:tr>
              <a:tr h="176669">
                <a:tc>
                  <a:txBody>
                    <a:bodyPr/>
                    <a:lstStyle/>
                    <a:p>
                      <a:pPr algn="l" fontAlgn="b"/>
                      <a:r>
                        <a:rPr lang="en-US" sz="1400" b="0" i="0" u="none" strike="noStrike">
                          <a:solidFill>
                            <a:srgbClr val="000000"/>
                          </a:solidFill>
                          <a:effectLst/>
                          <a:latin typeface="Calibri" panose="020F0502020204030204" pitchFamily="34" charset="0"/>
                        </a:rPr>
                        <a:t>PLEASANTS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93</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481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66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91190417"/>
                  </a:ext>
                </a:extLst>
              </a:tr>
              <a:tr h="176669">
                <a:tc>
                  <a:txBody>
                    <a:bodyPr/>
                    <a:lstStyle/>
                    <a:p>
                      <a:pPr algn="l" fontAlgn="b"/>
                      <a:r>
                        <a:rPr lang="en-US" sz="1400" b="0" i="0" u="none" strike="noStrike">
                          <a:solidFill>
                            <a:srgbClr val="000000"/>
                          </a:solidFill>
                          <a:effectLst/>
                          <a:latin typeface="Calibri" panose="020F0502020204030204" pitchFamily="34" charset="0"/>
                        </a:rPr>
                        <a:t>PARSONS,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91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356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48325820"/>
                  </a:ext>
                </a:extLst>
              </a:tr>
              <a:tr h="176669">
                <a:tc>
                  <a:txBody>
                    <a:bodyPr/>
                    <a:lstStyle/>
                    <a:p>
                      <a:pPr algn="l" fontAlgn="b"/>
                      <a:r>
                        <a:rPr lang="en-US" sz="1400" b="0" i="0" u="none" strike="noStrike">
                          <a:solidFill>
                            <a:srgbClr val="000000"/>
                          </a:solidFill>
                          <a:effectLst/>
                          <a:latin typeface="Calibri" panose="020F0502020204030204" pitchFamily="34" charset="0"/>
                        </a:rPr>
                        <a:t>WELCH,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90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380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17239632"/>
                  </a:ext>
                </a:extLst>
              </a:tr>
              <a:tr h="176669">
                <a:tc>
                  <a:txBody>
                    <a:bodyPr/>
                    <a:lstStyle/>
                    <a:p>
                      <a:pPr algn="l" fontAlgn="b"/>
                      <a:r>
                        <a:rPr lang="en-US" sz="1400" b="0" i="0" u="none" strike="noStrike" dirty="0">
                          <a:solidFill>
                            <a:srgbClr val="000000"/>
                          </a:solidFill>
                          <a:effectLst/>
                          <a:latin typeface="Calibri" panose="020F0502020204030204" pitchFamily="34" charset="0"/>
                        </a:rPr>
                        <a:t>MERCER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84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1,907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69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77468254"/>
                  </a:ext>
                </a:extLst>
              </a:tr>
            </a:tbl>
          </a:graphicData>
        </a:graphic>
      </p:graphicFrame>
      <p:pic>
        <p:nvPicPr>
          <p:cNvPr id="10" name="Picture 9">
            <a:extLst>
              <a:ext uri="{FF2B5EF4-FFF2-40B4-BE49-F238E27FC236}">
                <a16:creationId xmlns:a16="http://schemas.microsoft.com/office/drawing/2014/main" id="{AAA9A9DB-4B5A-4695-B735-847B7296EC13}"/>
              </a:ext>
            </a:extLst>
          </p:cNvPr>
          <p:cNvPicPr>
            <a:picLocks noChangeAspect="1"/>
          </p:cNvPicPr>
          <p:nvPr/>
        </p:nvPicPr>
        <p:blipFill rotWithShape="1">
          <a:blip r:embed="rId3"/>
          <a:srcRect l="17542" t="5492" r="11694" b="-5492"/>
          <a:stretch/>
        </p:blipFill>
        <p:spPr>
          <a:xfrm>
            <a:off x="5546405" y="1151626"/>
            <a:ext cx="3259267" cy="3814890"/>
          </a:xfrm>
          <a:prstGeom prst="rect">
            <a:avLst/>
          </a:prstGeom>
        </p:spPr>
      </p:pic>
    </p:spTree>
    <p:extLst>
      <p:ext uri="{BB962C8B-B14F-4D97-AF65-F5344CB8AC3E}">
        <p14:creationId xmlns:p14="http://schemas.microsoft.com/office/powerpoint/2010/main" val="2777350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802E23-22BE-46BC-8234-646A7AD75C1C}"/>
              </a:ext>
            </a:extLst>
          </p:cNvPr>
          <p:cNvPicPr>
            <a:picLocks noChangeAspect="1"/>
          </p:cNvPicPr>
          <p:nvPr/>
        </p:nvPicPr>
        <p:blipFill>
          <a:blip r:embed="rId3"/>
          <a:stretch>
            <a:fillRect/>
          </a:stretch>
        </p:blipFill>
        <p:spPr>
          <a:xfrm>
            <a:off x="219456" y="1048890"/>
            <a:ext cx="8705088" cy="5397630"/>
          </a:xfrm>
          <a:prstGeom prst="rect">
            <a:avLst/>
          </a:prstGeom>
        </p:spPr>
      </p:pic>
      <p:sp>
        <p:nvSpPr>
          <p:cNvPr id="23" name="TextBox 22"/>
          <p:cNvSpPr txBox="1"/>
          <p:nvPr/>
        </p:nvSpPr>
        <p:spPr>
          <a:xfrm>
            <a:off x="4224780" y="5102019"/>
            <a:ext cx="3355596" cy="461665"/>
          </a:xfrm>
          <a:prstGeom prst="rect">
            <a:avLst/>
          </a:prstGeom>
          <a:noFill/>
        </p:spPr>
        <p:txBody>
          <a:bodyPr wrap="square" rtlCol="0">
            <a:spAutoFit/>
          </a:bodyPr>
          <a:lstStyle/>
          <a:p>
            <a:r>
              <a:rPr lang="en-US" sz="2400" b="1" dirty="0">
                <a:solidFill>
                  <a:srgbClr val="C00000"/>
                </a:solidFill>
                <a:effectLst>
                  <a:glow rad="127000">
                    <a:schemeClr val="bg1"/>
                  </a:glow>
                </a:effectLst>
              </a:rPr>
              <a:t>Buildings in Floodway</a:t>
            </a:r>
          </a:p>
        </p:txBody>
      </p:sp>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in Floodway</a:t>
            </a:r>
          </a:p>
        </p:txBody>
      </p:sp>
    </p:spTree>
    <p:extLst>
      <p:ext uri="{BB962C8B-B14F-4D97-AF65-F5344CB8AC3E}">
        <p14:creationId xmlns:p14="http://schemas.microsoft.com/office/powerpoint/2010/main" val="1374428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94002" y="814543"/>
            <a:ext cx="764492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accent1">
                    <a:lumMod val="50000"/>
                  </a:schemeClr>
                </a:solidFill>
                <a:latin typeface="Arial" panose="020B0604020202020204" pitchFamily="34" charset="0"/>
                <a:cs typeface="Arial" panose="020B0604020202020204" pitchFamily="34" charset="0"/>
              </a:rPr>
              <a:t>Multi-Agency Coordination</a:t>
            </a:r>
          </a:p>
        </p:txBody>
      </p:sp>
      <p:sp>
        <p:nvSpPr>
          <p:cNvPr id="8" name="TextBox 7"/>
          <p:cNvSpPr txBox="1"/>
          <p:nvPr/>
        </p:nvSpPr>
        <p:spPr>
          <a:xfrm>
            <a:off x="695611" y="1724405"/>
            <a:ext cx="3704262" cy="3308598"/>
          </a:xfrm>
          <a:prstGeom prst="rect">
            <a:avLst/>
          </a:prstGeom>
          <a:solidFill>
            <a:schemeClr val="tx2">
              <a:lumMod val="20000"/>
              <a:lumOff val="80000"/>
            </a:schemeClr>
          </a:solidFill>
          <a:effectLst>
            <a:glow rad="1016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pPr algn="ctr"/>
            <a:r>
              <a:rPr lang="en-US" sz="1900" dirty="0">
                <a:solidFill>
                  <a:schemeClr val="accent1">
                    <a:lumMod val="50000"/>
                  </a:schemeClr>
                </a:solidFill>
              </a:rPr>
              <a:t>Federal Agencies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State Agencies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Universities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Regional Councils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Local Counties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Private Companies</a:t>
            </a:r>
          </a:p>
        </p:txBody>
      </p:sp>
      <p:pic>
        <p:nvPicPr>
          <p:cNvPr id="6" name="Picture 5" descr="CorpsLogo"/>
          <p:cNvPicPr/>
          <p:nvPr/>
        </p:nvPicPr>
        <p:blipFill>
          <a:blip r:embed="rId2">
            <a:extLst>
              <a:ext uri="{28A0092B-C50C-407E-A947-70E740481C1C}">
                <a14:useLocalDpi xmlns:a14="http://schemas.microsoft.com/office/drawing/2010/main" val="0"/>
              </a:ext>
            </a:extLst>
          </a:blip>
          <a:srcRect/>
          <a:stretch>
            <a:fillRect/>
          </a:stretch>
        </p:blipFill>
        <p:spPr bwMode="auto">
          <a:xfrm>
            <a:off x="709471" y="6103900"/>
            <a:ext cx="756080" cy="573128"/>
          </a:xfrm>
          <a:prstGeom prst="rect">
            <a:avLst/>
          </a:prstGeom>
          <a:noFill/>
          <a:ln w="25400">
            <a:solidFill>
              <a:srgbClr val="000080"/>
            </a:solidFill>
            <a:miter lim="800000"/>
            <a:headEnd/>
            <a:tailEnd/>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051" y="6091163"/>
            <a:ext cx="789004" cy="558877"/>
          </a:xfrm>
          <a:prstGeom prst="rect">
            <a:avLst/>
          </a:prstGeom>
        </p:spPr>
      </p:pic>
      <p:pic>
        <p:nvPicPr>
          <p:cNvPr id="10" name="Picture 9"/>
          <p:cNvPicPr>
            <a:picLocks noChangeAspect="1"/>
          </p:cNvPicPr>
          <p:nvPr/>
        </p:nvPicPr>
        <p:blipFill>
          <a:blip r:embed="rId4"/>
          <a:stretch>
            <a:fillRect/>
          </a:stretch>
        </p:blipFill>
        <p:spPr>
          <a:xfrm>
            <a:off x="1707771" y="6108639"/>
            <a:ext cx="1257300" cy="507206"/>
          </a:xfrm>
          <a:prstGeom prst="rect">
            <a:avLst/>
          </a:prstGeom>
        </p:spPr>
      </p:pic>
      <p:pic>
        <p:nvPicPr>
          <p:cNvPr id="11" name="Picture 10"/>
          <p:cNvPicPr>
            <a:picLocks noChangeAspect="1"/>
          </p:cNvPicPr>
          <p:nvPr/>
        </p:nvPicPr>
        <p:blipFill>
          <a:blip r:embed="rId5"/>
          <a:stretch>
            <a:fillRect/>
          </a:stretch>
        </p:blipFill>
        <p:spPr>
          <a:xfrm>
            <a:off x="627082" y="5288210"/>
            <a:ext cx="1664494" cy="635794"/>
          </a:xfrm>
          <a:prstGeom prst="rect">
            <a:avLst/>
          </a:prstGeom>
        </p:spPr>
      </p:pic>
      <p:pic>
        <p:nvPicPr>
          <p:cNvPr id="1026" name="Picture 2" descr="Image result for polis cente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2814" y="5804451"/>
            <a:ext cx="1767450" cy="907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v gis technical cente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8072" y="5696216"/>
            <a:ext cx="1895303" cy="9978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v dhsem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4690" y="5276331"/>
            <a:ext cx="1228591" cy="1191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gional Planning and Development Counci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943" y="1665989"/>
            <a:ext cx="3406688" cy="34066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66078" y="1860391"/>
            <a:ext cx="1700996" cy="715581"/>
          </a:xfrm>
          <a:prstGeom prst="rect">
            <a:avLst/>
          </a:prstGeom>
          <a:noFill/>
        </p:spPr>
        <p:txBody>
          <a:bodyPr wrap="square" rtlCol="0">
            <a:spAutoFit/>
          </a:bodyPr>
          <a:lstStyle/>
          <a:p>
            <a:pPr algn="ctr"/>
            <a:r>
              <a:rPr lang="en-US" sz="1350" dirty="0"/>
              <a:t>11 Regional Planning &amp; Development Councils</a:t>
            </a:r>
          </a:p>
        </p:txBody>
      </p:sp>
      <p:sp>
        <p:nvSpPr>
          <p:cNvPr id="15" name="TextBox 14"/>
          <p:cNvSpPr txBox="1"/>
          <p:nvPr/>
        </p:nvSpPr>
        <p:spPr>
          <a:xfrm>
            <a:off x="5276135" y="1902658"/>
            <a:ext cx="1256838" cy="300082"/>
          </a:xfrm>
          <a:prstGeom prst="rect">
            <a:avLst/>
          </a:prstGeom>
          <a:noFill/>
        </p:spPr>
        <p:txBody>
          <a:bodyPr wrap="square" rtlCol="0">
            <a:spAutoFit/>
          </a:bodyPr>
          <a:lstStyle/>
          <a:p>
            <a:pPr algn="ctr"/>
            <a:r>
              <a:rPr lang="en-US" sz="1350" dirty="0"/>
              <a:t>55 Counties</a:t>
            </a:r>
          </a:p>
        </p:txBody>
      </p:sp>
      <p:sp>
        <p:nvSpPr>
          <p:cNvPr id="3" name="Slide Number Placeholder 2"/>
          <p:cNvSpPr>
            <a:spLocks noGrp="1"/>
          </p:cNvSpPr>
          <p:nvPr>
            <p:ph type="sldNum" sz="quarter" idx="12"/>
          </p:nvPr>
        </p:nvSpPr>
        <p:spPr/>
        <p:txBody>
          <a:bodyPr/>
          <a:lstStyle/>
          <a:p>
            <a:fld id="{92F6D016-80C0-493B-8F02-FCF3F31B97C4}" type="slidenum">
              <a:rPr lang="en-US" smtClean="0"/>
              <a:t>3</a:t>
            </a:fld>
            <a:endParaRPr lang="en-US"/>
          </a:p>
        </p:txBody>
      </p:sp>
      <p:sp>
        <p:nvSpPr>
          <p:cNvPr id="16" name="Title 1">
            <a:extLst>
              <a:ext uri="{FF2B5EF4-FFF2-40B4-BE49-F238E27FC236}">
                <a16:creationId xmlns:a16="http://schemas.microsoft.com/office/drawing/2014/main" id="{B5F29E47-84EE-4F92-B411-A6E81C4C642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Hazard Mitigation Grant</a:t>
            </a:r>
          </a:p>
        </p:txBody>
      </p:sp>
      <p:pic>
        <p:nvPicPr>
          <p:cNvPr id="4" name="Picture 3">
            <a:extLst>
              <a:ext uri="{FF2B5EF4-FFF2-40B4-BE49-F238E27FC236}">
                <a16:creationId xmlns:a16="http://schemas.microsoft.com/office/drawing/2014/main" id="{6A3434B1-F13B-4039-9DD8-207FE8DF7753}"/>
              </a:ext>
            </a:extLst>
          </p:cNvPr>
          <p:cNvPicPr>
            <a:picLocks noChangeAspect="1"/>
          </p:cNvPicPr>
          <p:nvPr/>
        </p:nvPicPr>
        <p:blipFill>
          <a:blip r:embed="rId10"/>
          <a:stretch>
            <a:fillRect/>
          </a:stretch>
        </p:blipFill>
        <p:spPr>
          <a:xfrm>
            <a:off x="2547742" y="5231972"/>
            <a:ext cx="1471803" cy="748270"/>
          </a:xfrm>
          <a:prstGeom prst="rect">
            <a:avLst/>
          </a:prstGeom>
        </p:spPr>
      </p:pic>
      <p:sp>
        <p:nvSpPr>
          <p:cNvPr id="18" name="TextBox 17">
            <a:extLst>
              <a:ext uri="{FF2B5EF4-FFF2-40B4-BE49-F238E27FC236}">
                <a16:creationId xmlns:a16="http://schemas.microsoft.com/office/drawing/2014/main" id="{A63C2178-25AE-4AFD-A44D-AC492E6CC0F8}"/>
              </a:ext>
            </a:extLst>
          </p:cNvPr>
          <p:cNvSpPr txBox="1"/>
          <p:nvPr/>
        </p:nvSpPr>
        <p:spPr>
          <a:xfrm>
            <a:off x="6972393" y="4360938"/>
            <a:ext cx="1475996" cy="300082"/>
          </a:xfrm>
          <a:prstGeom prst="rect">
            <a:avLst/>
          </a:prstGeom>
          <a:noFill/>
        </p:spPr>
        <p:txBody>
          <a:bodyPr wrap="square" rtlCol="0">
            <a:spAutoFit/>
          </a:bodyPr>
          <a:lstStyle/>
          <a:p>
            <a:pPr algn="ctr"/>
            <a:r>
              <a:rPr lang="en-US" sz="1350" i="1" dirty="0">
                <a:solidFill>
                  <a:schemeClr val="accent1">
                    <a:lumMod val="50000"/>
                  </a:schemeClr>
                </a:solidFill>
              </a:rPr>
              <a:t>232 municipalities</a:t>
            </a:r>
          </a:p>
        </p:txBody>
      </p:sp>
      <p:pic>
        <p:nvPicPr>
          <p:cNvPr id="7" name="Picture 6">
            <a:extLst>
              <a:ext uri="{FF2B5EF4-FFF2-40B4-BE49-F238E27FC236}">
                <a16:creationId xmlns:a16="http://schemas.microsoft.com/office/drawing/2014/main" id="{6327260E-1FE4-4B17-9D78-A424422BC0A6}"/>
              </a:ext>
            </a:extLst>
          </p:cNvPr>
          <p:cNvPicPr>
            <a:picLocks noChangeAspect="1"/>
          </p:cNvPicPr>
          <p:nvPr/>
        </p:nvPicPr>
        <p:blipFill rotWithShape="1">
          <a:blip r:embed="rId11"/>
          <a:srcRect t="19031" b="13964"/>
          <a:stretch/>
        </p:blipFill>
        <p:spPr>
          <a:xfrm>
            <a:off x="6080322" y="5359170"/>
            <a:ext cx="1047750" cy="695661"/>
          </a:xfrm>
          <a:prstGeom prst="rect">
            <a:avLst/>
          </a:prstGeom>
        </p:spPr>
      </p:pic>
    </p:spTree>
    <p:extLst>
      <p:ext uri="{BB962C8B-B14F-4D97-AF65-F5344CB8AC3E}">
        <p14:creationId xmlns:p14="http://schemas.microsoft.com/office/powerpoint/2010/main" val="324749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5F34-EE5D-4D8E-9AAA-56186EA59EA4}"/>
              </a:ext>
            </a:extLst>
          </p:cNvPr>
          <p:cNvPicPr>
            <a:picLocks noChangeAspect="1"/>
          </p:cNvPicPr>
          <p:nvPr/>
        </p:nvPicPr>
        <p:blipFill>
          <a:blip r:embed="rId2"/>
          <a:stretch>
            <a:fillRect/>
          </a:stretch>
        </p:blipFill>
        <p:spPr>
          <a:xfrm>
            <a:off x="159487" y="1114279"/>
            <a:ext cx="8900727" cy="5231446"/>
          </a:xfrm>
          <a:prstGeom prst="rect">
            <a:avLst/>
          </a:prstGeom>
        </p:spPr>
      </p:pic>
      <p:pic>
        <p:nvPicPr>
          <p:cNvPr id="2" name="Picture 1">
            <a:extLst>
              <a:ext uri="{FF2B5EF4-FFF2-40B4-BE49-F238E27FC236}">
                <a16:creationId xmlns:a16="http://schemas.microsoft.com/office/drawing/2014/main" id="{7AD64DFC-ADAE-4F5D-B49C-FF2F4DA18730}"/>
              </a:ext>
            </a:extLst>
          </p:cNvPr>
          <p:cNvPicPr>
            <a:picLocks noChangeAspect="1"/>
          </p:cNvPicPr>
          <p:nvPr/>
        </p:nvPicPr>
        <p:blipFill>
          <a:blip r:embed="rId3"/>
          <a:stretch>
            <a:fillRect/>
          </a:stretch>
        </p:blipFill>
        <p:spPr>
          <a:xfrm>
            <a:off x="6355080" y="2201574"/>
            <a:ext cx="2715768" cy="4144151"/>
          </a:xfrm>
          <a:prstGeom prst="rect">
            <a:avLst/>
          </a:prstGeom>
        </p:spPr>
      </p:pic>
      <p:sp>
        <p:nvSpPr>
          <p:cNvPr id="13" name="Title 1">
            <a:extLst>
              <a:ext uri="{FF2B5EF4-FFF2-40B4-BE49-F238E27FC236}">
                <a16:creationId xmlns:a16="http://schemas.microsoft.com/office/drawing/2014/main" id="{5A7CCE3F-D3F2-4579-8435-95261CE82B0C}"/>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in Advisory A</a:t>
            </a:r>
          </a:p>
        </p:txBody>
      </p:sp>
      <p:sp>
        <p:nvSpPr>
          <p:cNvPr id="14" name="TextBox 13">
            <a:extLst>
              <a:ext uri="{FF2B5EF4-FFF2-40B4-BE49-F238E27FC236}">
                <a16:creationId xmlns:a16="http://schemas.microsoft.com/office/drawing/2014/main" id="{DEF6F7CA-2202-439B-BDEF-B649A3DE6F20}"/>
              </a:ext>
            </a:extLst>
          </p:cNvPr>
          <p:cNvSpPr txBox="1"/>
          <p:nvPr/>
        </p:nvSpPr>
        <p:spPr>
          <a:xfrm>
            <a:off x="624330" y="2857512"/>
            <a:ext cx="2240314" cy="1569660"/>
          </a:xfrm>
          <a:prstGeom prst="rect">
            <a:avLst/>
          </a:prstGeom>
          <a:noFill/>
        </p:spPr>
        <p:txBody>
          <a:bodyPr wrap="square" rtlCol="0">
            <a:spAutoFit/>
          </a:bodyPr>
          <a:lstStyle/>
          <a:p>
            <a:pPr algn="ctr"/>
            <a:r>
              <a:rPr lang="en-US" sz="2400" b="1" dirty="0">
                <a:solidFill>
                  <a:schemeClr val="accent4">
                    <a:lumMod val="75000"/>
                  </a:schemeClr>
                </a:solidFill>
                <a:effectLst>
                  <a:glow rad="127000">
                    <a:schemeClr val="bg1"/>
                  </a:glow>
                </a:effectLst>
              </a:rPr>
              <a:t>Buildings in Non-Regulatory Advisory A Zones </a:t>
            </a:r>
          </a:p>
        </p:txBody>
      </p:sp>
      <p:sp>
        <p:nvSpPr>
          <p:cNvPr id="6" name="Rectangle 5">
            <a:extLst>
              <a:ext uri="{FF2B5EF4-FFF2-40B4-BE49-F238E27FC236}">
                <a16:creationId xmlns:a16="http://schemas.microsoft.com/office/drawing/2014/main" id="{E08D6F90-E237-4A2D-8DB2-57ACD779809D}"/>
              </a:ext>
            </a:extLst>
          </p:cNvPr>
          <p:cNvSpPr/>
          <p:nvPr/>
        </p:nvSpPr>
        <p:spPr>
          <a:xfrm>
            <a:off x="6355080" y="3879056"/>
            <a:ext cx="2705134" cy="37861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038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Studies Affect Building Counts</a:t>
            </a:r>
          </a:p>
        </p:txBody>
      </p:sp>
      <p:sp>
        <p:nvSpPr>
          <p:cNvPr id="14" name="TextBox 13"/>
          <p:cNvSpPr txBox="1"/>
          <p:nvPr/>
        </p:nvSpPr>
        <p:spPr>
          <a:xfrm>
            <a:off x="1490472" y="1044769"/>
            <a:ext cx="6254496" cy="369332"/>
          </a:xfrm>
          <a:prstGeom prst="rect">
            <a:avLst/>
          </a:prstGeom>
          <a:noFill/>
        </p:spPr>
        <p:txBody>
          <a:bodyPr wrap="square" rtlCol="0">
            <a:spAutoFit/>
          </a:bodyPr>
          <a:lstStyle/>
          <a:p>
            <a:r>
              <a:rPr lang="en-US" i="1" dirty="0"/>
              <a:t>Estimated structures of </a:t>
            </a:r>
            <a:r>
              <a:rPr lang="en-US" b="1" i="1" dirty="0"/>
              <a:t>RAINELLE </a:t>
            </a:r>
            <a:r>
              <a:rPr lang="en-US" i="1" dirty="0"/>
              <a:t>newly mapped IN:  </a:t>
            </a:r>
            <a:r>
              <a:rPr lang="en-US" b="1" i="1" dirty="0"/>
              <a:t>+394</a:t>
            </a:r>
          </a:p>
        </p:txBody>
      </p:sp>
      <p:pic>
        <p:nvPicPr>
          <p:cNvPr id="2" name="Picture 1"/>
          <p:cNvPicPr>
            <a:picLocks noChangeAspect="1"/>
          </p:cNvPicPr>
          <p:nvPr/>
        </p:nvPicPr>
        <p:blipFill rotWithShape="1">
          <a:blip r:embed="rId3"/>
          <a:srcRect b="16176"/>
          <a:stretch/>
        </p:blipFill>
        <p:spPr>
          <a:xfrm>
            <a:off x="512211" y="1510346"/>
            <a:ext cx="8401130" cy="4606990"/>
          </a:xfrm>
          <a:prstGeom prst="rect">
            <a:avLst/>
          </a:prstGeom>
        </p:spPr>
      </p:pic>
      <p:sp>
        <p:nvSpPr>
          <p:cNvPr id="7" name="Rectangle 6">
            <a:extLst>
              <a:ext uri="{FF2B5EF4-FFF2-40B4-BE49-F238E27FC236}">
                <a16:creationId xmlns:a16="http://schemas.microsoft.com/office/drawing/2014/main" id="{2D3236E6-1B9B-4882-96B6-41E8F2E77B87}"/>
              </a:ext>
            </a:extLst>
          </p:cNvPr>
          <p:cNvSpPr/>
          <p:nvPr/>
        </p:nvSpPr>
        <p:spPr>
          <a:xfrm>
            <a:off x="7251192" y="2764631"/>
            <a:ext cx="1307592" cy="32886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5E82319-30B4-40B6-A746-FEC2F5B5874C}"/>
              </a:ext>
            </a:extLst>
          </p:cNvPr>
          <p:cNvSpPr txBox="1"/>
          <p:nvPr/>
        </p:nvSpPr>
        <p:spPr>
          <a:xfrm>
            <a:off x="503067" y="6151132"/>
            <a:ext cx="4626864" cy="307777"/>
          </a:xfrm>
          <a:prstGeom prst="rect">
            <a:avLst/>
          </a:prstGeom>
          <a:noFill/>
        </p:spPr>
        <p:txBody>
          <a:bodyPr wrap="square" rtlCol="0">
            <a:spAutoFit/>
          </a:bodyPr>
          <a:lstStyle/>
          <a:p>
            <a:r>
              <a:rPr lang="en-US" sz="1400" dirty="0"/>
              <a:t>Source:  FEMA Flood Risk Review meeting May 2019</a:t>
            </a:r>
          </a:p>
        </p:txBody>
      </p:sp>
    </p:spTree>
    <p:extLst>
      <p:ext uri="{BB962C8B-B14F-4D97-AF65-F5344CB8AC3E}">
        <p14:creationId xmlns:p14="http://schemas.microsoft.com/office/powerpoint/2010/main" val="2614982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Studies Affect Building Counts</a:t>
            </a:r>
          </a:p>
        </p:txBody>
      </p:sp>
      <p:pic>
        <p:nvPicPr>
          <p:cNvPr id="6" name="Picture 5"/>
          <p:cNvPicPr>
            <a:picLocks noChangeAspect="1"/>
          </p:cNvPicPr>
          <p:nvPr/>
        </p:nvPicPr>
        <p:blipFill rotWithShape="1">
          <a:blip r:embed="rId3"/>
          <a:srcRect b="16041"/>
          <a:stretch/>
        </p:blipFill>
        <p:spPr>
          <a:xfrm>
            <a:off x="254486" y="1592495"/>
            <a:ext cx="8154003" cy="4559066"/>
          </a:xfrm>
          <a:prstGeom prst="rect">
            <a:avLst/>
          </a:prstGeom>
        </p:spPr>
      </p:pic>
      <p:sp>
        <p:nvSpPr>
          <p:cNvPr id="7" name="TextBox 6">
            <a:extLst>
              <a:ext uri="{FF2B5EF4-FFF2-40B4-BE49-F238E27FC236}">
                <a16:creationId xmlns:a16="http://schemas.microsoft.com/office/drawing/2014/main" id="{698EB5F8-588F-4771-9609-C4E1259D35E9}"/>
              </a:ext>
            </a:extLst>
          </p:cNvPr>
          <p:cNvSpPr txBox="1"/>
          <p:nvPr/>
        </p:nvSpPr>
        <p:spPr>
          <a:xfrm>
            <a:off x="1271016" y="1145352"/>
            <a:ext cx="6464808" cy="369332"/>
          </a:xfrm>
          <a:prstGeom prst="rect">
            <a:avLst/>
          </a:prstGeom>
          <a:noFill/>
        </p:spPr>
        <p:txBody>
          <a:bodyPr wrap="square" rtlCol="0">
            <a:spAutoFit/>
          </a:bodyPr>
          <a:lstStyle/>
          <a:p>
            <a:r>
              <a:rPr lang="en-US" i="1" dirty="0"/>
              <a:t>Estimated structures of </a:t>
            </a:r>
            <a:r>
              <a:rPr lang="en-US" b="1" i="1" dirty="0"/>
              <a:t>Greenbrier County </a:t>
            </a:r>
            <a:r>
              <a:rPr lang="en-US" i="1" dirty="0"/>
              <a:t>newly mapped IN:  </a:t>
            </a:r>
            <a:r>
              <a:rPr lang="en-US" b="1" i="1" dirty="0"/>
              <a:t>+611</a:t>
            </a:r>
          </a:p>
        </p:txBody>
      </p:sp>
      <p:sp>
        <p:nvSpPr>
          <p:cNvPr id="2" name="Rectangle 1">
            <a:extLst>
              <a:ext uri="{FF2B5EF4-FFF2-40B4-BE49-F238E27FC236}">
                <a16:creationId xmlns:a16="http://schemas.microsoft.com/office/drawing/2014/main" id="{9461F203-20DF-4D26-A3ED-28F503883113}"/>
              </a:ext>
            </a:extLst>
          </p:cNvPr>
          <p:cNvSpPr/>
          <p:nvPr/>
        </p:nvSpPr>
        <p:spPr>
          <a:xfrm>
            <a:off x="7040879" y="2774022"/>
            <a:ext cx="1296935" cy="325187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C592304-806B-4287-85B0-E9D3DB69386E}"/>
              </a:ext>
            </a:extLst>
          </p:cNvPr>
          <p:cNvSpPr txBox="1"/>
          <p:nvPr/>
        </p:nvSpPr>
        <p:spPr>
          <a:xfrm>
            <a:off x="265635" y="6135624"/>
            <a:ext cx="4626864" cy="307777"/>
          </a:xfrm>
          <a:prstGeom prst="rect">
            <a:avLst/>
          </a:prstGeom>
          <a:noFill/>
        </p:spPr>
        <p:txBody>
          <a:bodyPr wrap="square" rtlCol="0">
            <a:spAutoFit/>
          </a:bodyPr>
          <a:lstStyle/>
          <a:p>
            <a:r>
              <a:rPr lang="en-US" sz="1400" dirty="0"/>
              <a:t>Source: FEMA Flood Risk Review meeting May 20109</a:t>
            </a:r>
          </a:p>
        </p:txBody>
      </p:sp>
    </p:spTree>
    <p:extLst>
      <p:ext uri="{BB962C8B-B14F-4D97-AF65-F5344CB8AC3E}">
        <p14:creationId xmlns:p14="http://schemas.microsoft.com/office/powerpoint/2010/main" val="4069172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Studies Affect Building Counts</a:t>
            </a:r>
          </a:p>
        </p:txBody>
      </p:sp>
      <p:pic>
        <p:nvPicPr>
          <p:cNvPr id="2" name="Picture 1"/>
          <p:cNvPicPr>
            <a:picLocks noChangeAspect="1"/>
          </p:cNvPicPr>
          <p:nvPr/>
        </p:nvPicPr>
        <p:blipFill rotWithShape="1">
          <a:blip r:embed="rId3"/>
          <a:srcRect b="15596"/>
          <a:stretch/>
        </p:blipFill>
        <p:spPr>
          <a:xfrm>
            <a:off x="446685" y="1624887"/>
            <a:ext cx="8250629" cy="4620466"/>
          </a:xfrm>
          <a:prstGeom prst="rect">
            <a:avLst/>
          </a:prstGeom>
        </p:spPr>
      </p:pic>
      <p:sp>
        <p:nvSpPr>
          <p:cNvPr id="6" name="TextBox 5">
            <a:extLst>
              <a:ext uri="{FF2B5EF4-FFF2-40B4-BE49-F238E27FC236}">
                <a16:creationId xmlns:a16="http://schemas.microsoft.com/office/drawing/2014/main" id="{D5547A3E-3A5B-4966-8465-B3E13B8A62E6}"/>
              </a:ext>
            </a:extLst>
          </p:cNvPr>
          <p:cNvSpPr txBox="1"/>
          <p:nvPr/>
        </p:nvSpPr>
        <p:spPr>
          <a:xfrm>
            <a:off x="1298448" y="1161475"/>
            <a:ext cx="6729984" cy="369332"/>
          </a:xfrm>
          <a:prstGeom prst="rect">
            <a:avLst/>
          </a:prstGeom>
          <a:noFill/>
        </p:spPr>
        <p:txBody>
          <a:bodyPr wrap="square" rtlCol="0">
            <a:spAutoFit/>
          </a:bodyPr>
          <a:lstStyle/>
          <a:p>
            <a:r>
              <a:rPr lang="en-US" i="1" dirty="0"/>
              <a:t>Estimated structures of </a:t>
            </a:r>
            <a:r>
              <a:rPr lang="en-US" b="1" i="1" dirty="0"/>
              <a:t>KANAWHA COUNTY </a:t>
            </a:r>
            <a:r>
              <a:rPr lang="en-US" i="1" dirty="0"/>
              <a:t>newly mapped OUT:  </a:t>
            </a:r>
            <a:r>
              <a:rPr lang="en-US" b="1" i="1" dirty="0"/>
              <a:t>-294</a:t>
            </a:r>
          </a:p>
        </p:txBody>
      </p:sp>
      <p:sp>
        <p:nvSpPr>
          <p:cNvPr id="8" name="Rectangle 7">
            <a:extLst>
              <a:ext uri="{FF2B5EF4-FFF2-40B4-BE49-F238E27FC236}">
                <a16:creationId xmlns:a16="http://schemas.microsoft.com/office/drawing/2014/main" id="{92ABF933-35E6-4C0C-9516-3E3E0AF55CA2}"/>
              </a:ext>
            </a:extLst>
          </p:cNvPr>
          <p:cNvSpPr/>
          <p:nvPr/>
        </p:nvSpPr>
        <p:spPr>
          <a:xfrm>
            <a:off x="7223760" y="2919682"/>
            <a:ext cx="1307592" cy="32095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023D815-84A5-495D-B3D5-15D877C164A1}"/>
              </a:ext>
            </a:extLst>
          </p:cNvPr>
          <p:cNvSpPr txBox="1"/>
          <p:nvPr/>
        </p:nvSpPr>
        <p:spPr>
          <a:xfrm>
            <a:off x="411627" y="6236208"/>
            <a:ext cx="4626864" cy="307777"/>
          </a:xfrm>
          <a:prstGeom prst="rect">
            <a:avLst/>
          </a:prstGeom>
          <a:noFill/>
        </p:spPr>
        <p:txBody>
          <a:bodyPr wrap="square" rtlCol="0">
            <a:spAutoFit/>
          </a:bodyPr>
          <a:lstStyle/>
          <a:p>
            <a:r>
              <a:rPr lang="en-US" sz="1400" dirty="0"/>
              <a:t>Source:  FEMA Flood Risk Review meeting May 2019</a:t>
            </a:r>
          </a:p>
        </p:txBody>
      </p:sp>
    </p:spTree>
    <p:extLst>
      <p:ext uri="{BB962C8B-B14F-4D97-AF65-F5344CB8AC3E}">
        <p14:creationId xmlns:p14="http://schemas.microsoft.com/office/powerpoint/2010/main" val="1248106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172C43-FD92-4CB2-B2BD-94E000CFDBD3}"/>
              </a:ext>
            </a:extLst>
          </p:cNvPr>
          <p:cNvSpPr/>
          <p:nvPr/>
        </p:nvSpPr>
        <p:spPr>
          <a:xfrm>
            <a:off x="129302" y="1460009"/>
            <a:ext cx="8928242" cy="4945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Profile Dashboards</a:t>
            </a:r>
          </a:p>
        </p:txBody>
      </p:sp>
      <p:pic>
        <p:nvPicPr>
          <p:cNvPr id="5" name="Picture 4">
            <a:extLst>
              <a:ext uri="{FF2B5EF4-FFF2-40B4-BE49-F238E27FC236}">
                <a16:creationId xmlns:a16="http://schemas.microsoft.com/office/drawing/2014/main" id="{AB63685C-BD6A-4449-B762-8597068E42F3}"/>
              </a:ext>
            </a:extLst>
          </p:cNvPr>
          <p:cNvPicPr>
            <a:picLocks noChangeAspect="1"/>
          </p:cNvPicPr>
          <p:nvPr/>
        </p:nvPicPr>
        <p:blipFill rotWithShape="1">
          <a:blip r:embed="rId3"/>
          <a:srcRect l="958" t="1535" r="1545" b="13440"/>
          <a:stretch/>
        </p:blipFill>
        <p:spPr>
          <a:xfrm>
            <a:off x="215757" y="1531928"/>
            <a:ext cx="8798942" cy="4627426"/>
          </a:xfrm>
          <a:prstGeom prst="rect">
            <a:avLst/>
          </a:prstGeom>
          <a:solidFill>
            <a:schemeClr val="tx2"/>
          </a:solidFill>
        </p:spPr>
      </p:pic>
      <p:sp>
        <p:nvSpPr>
          <p:cNvPr id="7" name="TextBox 6">
            <a:extLst>
              <a:ext uri="{FF2B5EF4-FFF2-40B4-BE49-F238E27FC236}">
                <a16:creationId xmlns:a16="http://schemas.microsoft.com/office/drawing/2014/main" id="{CFA068B6-A01C-4092-A462-D313412E99EA}"/>
              </a:ext>
            </a:extLst>
          </p:cNvPr>
          <p:cNvSpPr txBox="1"/>
          <p:nvPr/>
        </p:nvSpPr>
        <p:spPr>
          <a:xfrm>
            <a:off x="129302" y="5569666"/>
            <a:ext cx="8928242" cy="738664"/>
          </a:xfrm>
          <a:prstGeom prst="rect">
            <a:avLst/>
          </a:prstGeom>
          <a:solidFill>
            <a:schemeClr val="accent1">
              <a:lumMod val="50000"/>
            </a:schemeClr>
          </a:solidFill>
        </p:spPr>
        <p:txBody>
          <a:bodyPr wrap="square" rtlCol="0">
            <a:spAutoFit/>
          </a:bodyPr>
          <a:lstStyle/>
          <a:p>
            <a:pPr algn="ctr"/>
            <a:r>
              <a:rPr lang="en-US" sz="2400" i="1" dirty="0">
                <a:solidFill>
                  <a:schemeClr val="bg1"/>
                </a:solidFill>
              </a:rPr>
              <a:t>Story Maps of Flood Risk and Mitigation</a:t>
            </a:r>
          </a:p>
          <a:p>
            <a:pPr algn="ctr"/>
            <a:endParaRPr lang="en-US" i="1" dirty="0">
              <a:solidFill>
                <a:schemeClr val="bg1"/>
              </a:solidFill>
            </a:endParaRPr>
          </a:p>
        </p:txBody>
      </p:sp>
      <p:sp>
        <p:nvSpPr>
          <p:cNvPr id="10" name="Freeform: Shape 9">
            <a:extLst>
              <a:ext uri="{FF2B5EF4-FFF2-40B4-BE49-F238E27FC236}">
                <a16:creationId xmlns:a16="http://schemas.microsoft.com/office/drawing/2014/main" id="{AA2B547C-9959-40F1-A32B-D4E7F84DE155}"/>
              </a:ext>
            </a:extLst>
          </p:cNvPr>
          <p:cNvSpPr/>
          <p:nvPr/>
        </p:nvSpPr>
        <p:spPr>
          <a:xfrm>
            <a:off x="133565" y="1224151"/>
            <a:ext cx="1869897" cy="307777"/>
          </a:xfrm>
          <a:custGeom>
            <a:avLst/>
            <a:gdLst>
              <a:gd name="connsiteX0" fmla="*/ 0 w 1880171"/>
              <a:gd name="connsiteY0" fmla="*/ 10274 h 256854"/>
              <a:gd name="connsiteX1" fmla="*/ 0 w 1880171"/>
              <a:gd name="connsiteY1" fmla="*/ 10274 h 256854"/>
              <a:gd name="connsiteX2" fmla="*/ 0 w 1880171"/>
              <a:gd name="connsiteY2" fmla="*/ 246580 h 256854"/>
              <a:gd name="connsiteX3" fmla="*/ 1880171 w 1880171"/>
              <a:gd name="connsiteY3" fmla="*/ 256854 h 256854"/>
              <a:gd name="connsiteX4" fmla="*/ 1500027 w 1880171"/>
              <a:gd name="connsiteY4" fmla="*/ 0 h 256854"/>
              <a:gd name="connsiteX5" fmla="*/ 0 w 1880171"/>
              <a:gd name="connsiteY5" fmla="*/ 10274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171" h="256854">
                <a:moveTo>
                  <a:pt x="0" y="10274"/>
                </a:moveTo>
                <a:lnTo>
                  <a:pt x="0" y="10274"/>
                </a:lnTo>
                <a:lnTo>
                  <a:pt x="0" y="246580"/>
                </a:lnTo>
                <a:lnTo>
                  <a:pt x="1880171" y="256854"/>
                </a:lnTo>
                <a:lnTo>
                  <a:pt x="1500027" y="0"/>
                </a:lnTo>
                <a:lnTo>
                  <a:pt x="0" y="102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Flood Risk</a:t>
            </a:r>
          </a:p>
        </p:txBody>
      </p:sp>
      <p:sp>
        <p:nvSpPr>
          <p:cNvPr id="11" name="Freeform: Shape 10">
            <a:extLst>
              <a:ext uri="{FF2B5EF4-FFF2-40B4-BE49-F238E27FC236}">
                <a16:creationId xmlns:a16="http://schemas.microsoft.com/office/drawing/2014/main" id="{833D90E1-0FDE-4E31-B51E-345C5ECB9104}"/>
              </a:ext>
            </a:extLst>
          </p:cNvPr>
          <p:cNvSpPr/>
          <p:nvPr/>
        </p:nvSpPr>
        <p:spPr>
          <a:xfrm>
            <a:off x="2053124" y="1225680"/>
            <a:ext cx="1869897" cy="307777"/>
          </a:xfrm>
          <a:custGeom>
            <a:avLst/>
            <a:gdLst>
              <a:gd name="connsiteX0" fmla="*/ 0 w 1880171"/>
              <a:gd name="connsiteY0" fmla="*/ 10274 h 256854"/>
              <a:gd name="connsiteX1" fmla="*/ 0 w 1880171"/>
              <a:gd name="connsiteY1" fmla="*/ 10274 h 256854"/>
              <a:gd name="connsiteX2" fmla="*/ 0 w 1880171"/>
              <a:gd name="connsiteY2" fmla="*/ 246580 h 256854"/>
              <a:gd name="connsiteX3" fmla="*/ 1880171 w 1880171"/>
              <a:gd name="connsiteY3" fmla="*/ 256854 h 256854"/>
              <a:gd name="connsiteX4" fmla="*/ 1500027 w 1880171"/>
              <a:gd name="connsiteY4" fmla="*/ 0 h 256854"/>
              <a:gd name="connsiteX5" fmla="*/ 0 w 1880171"/>
              <a:gd name="connsiteY5" fmla="*/ 10274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171" h="256854">
                <a:moveTo>
                  <a:pt x="0" y="10274"/>
                </a:moveTo>
                <a:lnTo>
                  <a:pt x="0" y="10274"/>
                </a:lnTo>
                <a:lnTo>
                  <a:pt x="0" y="246580"/>
                </a:lnTo>
                <a:lnTo>
                  <a:pt x="1880171" y="256854"/>
                </a:lnTo>
                <a:lnTo>
                  <a:pt x="1500027" y="0"/>
                </a:lnTo>
                <a:lnTo>
                  <a:pt x="0" y="10274"/>
                </a:lnTo>
                <a:close/>
              </a:path>
            </a:pathLst>
          </a:cu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CRS Credits</a:t>
            </a:r>
          </a:p>
        </p:txBody>
      </p:sp>
      <p:sp>
        <p:nvSpPr>
          <p:cNvPr id="12" name="Freeform: Shape 11">
            <a:extLst>
              <a:ext uri="{FF2B5EF4-FFF2-40B4-BE49-F238E27FC236}">
                <a16:creationId xmlns:a16="http://schemas.microsoft.com/office/drawing/2014/main" id="{2A45D508-6F4F-4B59-B1CB-520D8C99A947}"/>
              </a:ext>
            </a:extLst>
          </p:cNvPr>
          <p:cNvSpPr/>
          <p:nvPr/>
        </p:nvSpPr>
        <p:spPr>
          <a:xfrm>
            <a:off x="3986797" y="1224375"/>
            <a:ext cx="1869897" cy="307777"/>
          </a:xfrm>
          <a:custGeom>
            <a:avLst/>
            <a:gdLst>
              <a:gd name="connsiteX0" fmla="*/ 0 w 1880171"/>
              <a:gd name="connsiteY0" fmla="*/ 10274 h 256854"/>
              <a:gd name="connsiteX1" fmla="*/ 0 w 1880171"/>
              <a:gd name="connsiteY1" fmla="*/ 10274 h 256854"/>
              <a:gd name="connsiteX2" fmla="*/ 0 w 1880171"/>
              <a:gd name="connsiteY2" fmla="*/ 246580 h 256854"/>
              <a:gd name="connsiteX3" fmla="*/ 1880171 w 1880171"/>
              <a:gd name="connsiteY3" fmla="*/ 256854 h 256854"/>
              <a:gd name="connsiteX4" fmla="*/ 1500027 w 1880171"/>
              <a:gd name="connsiteY4" fmla="*/ 0 h 256854"/>
              <a:gd name="connsiteX5" fmla="*/ 0 w 1880171"/>
              <a:gd name="connsiteY5" fmla="*/ 10274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171" h="256854">
                <a:moveTo>
                  <a:pt x="0" y="10274"/>
                </a:moveTo>
                <a:lnTo>
                  <a:pt x="0" y="10274"/>
                </a:lnTo>
                <a:lnTo>
                  <a:pt x="0" y="246580"/>
                </a:lnTo>
                <a:lnTo>
                  <a:pt x="1880171" y="256854"/>
                </a:lnTo>
                <a:lnTo>
                  <a:pt x="1500027" y="0"/>
                </a:lnTo>
                <a:lnTo>
                  <a:pt x="0" y="10274"/>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Landslide Risk</a:t>
            </a:r>
          </a:p>
        </p:txBody>
      </p:sp>
      <p:sp>
        <p:nvSpPr>
          <p:cNvPr id="14" name="Rectangle 13">
            <a:extLst>
              <a:ext uri="{FF2B5EF4-FFF2-40B4-BE49-F238E27FC236}">
                <a16:creationId xmlns:a16="http://schemas.microsoft.com/office/drawing/2014/main" id="{080913B1-1703-497D-AEA7-C2AE06E9B2BD}"/>
              </a:ext>
            </a:extLst>
          </p:cNvPr>
          <p:cNvSpPr/>
          <p:nvPr/>
        </p:nvSpPr>
        <p:spPr>
          <a:xfrm>
            <a:off x="1643865" y="6477623"/>
            <a:ext cx="5257363" cy="369332"/>
          </a:xfrm>
          <a:prstGeom prst="rect">
            <a:avLst/>
          </a:prstGeom>
        </p:spPr>
        <p:txBody>
          <a:bodyPr wrap="square">
            <a:spAutoFit/>
          </a:bodyPr>
          <a:lstStyle/>
          <a:p>
            <a:r>
              <a:rPr lang="en-US" dirty="0">
                <a:hlinkClick r:id="rId4"/>
              </a:rPr>
              <a:t>http://mapwv.gov/flood/communities/?id=540285</a:t>
            </a:r>
            <a:endParaRPr lang="en-US" dirty="0"/>
          </a:p>
        </p:txBody>
      </p:sp>
      <p:sp>
        <p:nvSpPr>
          <p:cNvPr id="15" name="TextBox 14">
            <a:extLst>
              <a:ext uri="{FF2B5EF4-FFF2-40B4-BE49-F238E27FC236}">
                <a16:creationId xmlns:a16="http://schemas.microsoft.com/office/drawing/2014/main" id="{5C979D67-6E45-45D5-82A2-029FE644F9ED}"/>
              </a:ext>
            </a:extLst>
          </p:cNvPr>
          <p:cNvSpPr txBox="1"/>
          <p:nvPr/>
        </p:nvSpPr>
        <p:spPr>
          <a:xfrm>
            <a:off x="2373331" y="4859677"/>
            <a:ext cx="3811711" cy="369332"/>
          </a:xfrm>
          <a:prstGeom prst="rect">
            <a:avLst/>
          </a:prstGeom>
          <a:noFill/>
        </p:spPr>
        <p:txBody>
          <a:bodyPr wrap="square" rtlCol="0">
            <a:spAutoFit/>
          </a:bodyPr>
          <a:lstStyle/>
          <a:p>
            <a:r>
              <a:rPr lang="en-US" dirty="0"/>
              <a:t>WV Flood Tool Quick View of Bluefield</a:t>
            </a:r>
          </a:p>
        </p:txBody>
      </p:sp>
      <p:sp>
        <p:nvSpPr>
          <p:cNvPr id="16" name="TextBox 15">
            <a:extLst>
              <a:ext uri="{FF2B5EF4-FFF2-40B4-BE49-F238E27FC236}">
                <a16:creationId xmlns:a16="http://schemas.microsoft.com/office/drawing/2014/main" id="{A01684E2-01CF-4E92-B8EE-C03C9E833E54}"/>
              </a:ext>
            </a:extLst>
          </p:cNvPr>
          <p:cNvSpPr txBox="1"/>
          <p:nvPr/>
        </p:nvSpPr>
        <p:spPr>
          <a:xfrm>
            <a:off x="3467044" y="4141074"/>
            <a:ext cx="1703671" cy="369332"/>
          </a:xfrm>
          <a:prstGeom prst="rect">
            <a:avLst/>
          </a:prstGeom>
          <a:noFill/>
        </p:spPr>
        <p:txBody>
          <a:bodyPr wrap="square" rtlCol="0">
            <a:spAutoFit/>
          </a:bodyPr>
          <a:lstStyle/>
          <a:p>
            <a:r>
              <a:rPr lang="en-US" b="1" dirty="0">
                <a:solidFill>
                  <a:schemeClr val="accent1">
                    <a:lumMod val="50000"/>
                  </a:schemeClr>
                </a:solidFill>
                <a:effectLst>
                  <a:glow rad="127000">
                    <a:schemeClr val="bg1"/>
                  </a:glow>
                </a:effectLst>
              </a:rPr>
              <a:t>WV Flood Tool</a:t>
            </a:r>
          </a:p>
        </p:txBody>
      </p:sp>
    </p:spTree>
    <p:extLst>
      <p:ext uri="{BB962C8B-B14F-4D97-AF65-F5344CB8AC3E}">
        <p14:creationId xmlns:p14="http://schemas.microsoft.com/office/powerpoint/2010/main" val="3538100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Building-Level Reports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829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graphicFrame>
        <p:nvGraphicFramePr>
          <p:cNvPr id="6" name="Table 5">
            <a:extLst>
              <a:ext uri="{FF2B5EF4-FFF2-40B4-BE49-F238E27FC236}">
                <a16:creationId xmlns:a16="http://schemas.microsoft.com/office/drawing/2014/main" id="{ACE917AF-5671-4B37-ABF6-1C15A5AFEB76}"/>
              </a:ext>
            </a:extLst>
          </p:cNvPr>
          <p:cNvGraphicFramePr>
            <a:graphicFrameLocks noGrp="1"/>
          </p:cNvGraphicFramePr>
          <p:nvPr>
            <p:extLst>
              <p:ext uri="{D42A27DB-BD31-4B8C-83A1-F6EECF244321}">
                <p14:modId xmlns:p14="http://schemas.microsoft.com/office/powerpoint/2010/main" val="2676599507"/>
              </p:ext>
            </p:extLst>
          </p:nvPr>
        </p:nvGraphicFramePr>
        <p:xfrm>
          <a:off x="612250" y="1113183"/>
          <a:ext cx="7968225" cy="5598479"/>
        </p:xfrm>
        <a:graphic>
          <a:graphicData uri="http://schemas.openxmlformats.org/drawingml/2006/table">
            <a:tbl>
              <a:tblPr/>
              <a:tblGrid>
                <a:gridCol w="2622874">
                  <a:extLst>
                    <a:ext uri="{9D8B030D-6E8A-4147-A177-3AD203B41FA5}">
                      <a16:colId xmlns:a16="http://schemas.microsoft.com/office/drawing/2014/main" val="2354298763"/>
                    </a:ext>
                  </a:extLst>
                </a:gridCol>
                <a:gridCol w="5345351">
                  <a:extLst>
                    <a:ext uri="{9D8B030D-6E8A-4147-A177-3AD203B41FA5}">
                      <a16:colId xmlns:a16="http://schemas.microsoft.com/office/drawing/2014/main" val="2770524431"/>
                    </a:ext>
                  </a:extLst>
                </a:gridCol>
              </a:tblGrid>
              <a:tr h="245753">
                <a:tc>
                  <a:txBody>
                    <a:bodyPr/>
                    <a:lstStyle/>
                    <a:p>
                      <a:pPr algn="l" fontAlgn="b"/>
                      <a:r>
                        <a:rPr lang="en-US" sz="1600" b="1" i="0" u="none" strike="noStrike" dirty="0">
                          <a:solidFill>
                            <a:srgbClr val="000000"/>
                          </a:solidFill>
                          <a:effectLst/>
                          <a:latin typeface="Calibri" panose="020F0502020204030204" pitchFamily="34" charset="0"/>
                        </a:rPr>
                        <a:t>Building ID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a:solidFill>
                            <a:srgbClr val="000000"/>
                          </a:solidFill>
                          <a:effectLst/>
                          <a:latin typeface="Calibri" panose="020F0502020204030204" pitchFamily="34" charset="0"/>
                        </a:rPr>
                        <a:t>7170:19-07-022B-0021-0000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86081598"/>
                  </a:ext>
                </a:extLst>
              </a:tr>
              <a:tr h="156228">
                <a:tc>
                  <a:txBody>
                    <a:bodyPr/>
                    <a:lstStyle/>
                    <a:p>
                      <a:pPr algn="l" fontAlgn="b"/>
                      <a:r>
                        <a:rPr lang="en-US" sz="1000" b="0" i="0" u="none" strike="noStrike">
                          <a:solidFill>
                            <a:srgbClr val="000000"/>
                          </a:solidFill>
                          <a:effectLst/>
                          <a:latin typeface="Calibri" panose="020F0502020204030204" pitchFamily="34" charset="0"/>
                        </a:rPr>
                        <a:t>Full E-911 Address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7170 QUEEN ST, KEARNEYSVILLE, WV 25430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225056"/>
                  </a:ext>
                </a:extLst>
              </a:tr>
              <a:tr h="156228">
                <a:tc>
                  <a:txBody>
                    <a:bodyPr/>
                    <a:lstStyle/>
                    <a:p>
                      <a:pPr algn="l" fontAlgn="b"/>
                      <a:r>
                        <a:rPr lang="en-US" sz="1000" b="0" i="0" u="none" strike="noStrike">
                          <a:solidFill>
                            <a:srgbClr val="000000"/>
                          </a:solidFill>
                          <a:effectLst/>
                          <a:latin typeface="Calibri" panose="020F0502020204030204" pitchFamily="34" charset="0"/>
                        </a:rPr>
                        <a:t>Full Owner Address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7170 QUEEN ST, KEARNEYSVILLE, WV 25430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594765"/>
                  </a:ext>
                </a:extLst>
              </a:tr>
              <a:tr h="156228">
                <a:tc>
                  <a:txBody>
                    <a:bodyPr/>
                    <a:lstStyle/>
                    <a:p>
                      <a:pPr algn="l" fontAlgn="b"/>
                      <a:r>
                        <a:rPr lang="en-US" sz="1000" b="0" i="0" u="none" strike="noStrike">
                          <a:solidFill>
                            <a:srgbClr val="000000"/>
                          </a:solidFill>
                          <a:effectLst/>
                          <a:latin typeface="Calibri" panose="020F0502020204030204" pitchFamily="34" charset="0"/>
                        </a:rPr>
                        <a:t>GIS Parcel ID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19-07-022B-0021-0000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819932"/>
                  </a:ext>
                </a:extLst>
              </a:tr>
              <a:tr h="156228">
                <a:tc>
                  <a:txBody>
                    <a:bodyPr/>
                    <a:lstStyle/>
                    <a:p>
                      <a:pPr algn="l" fontAlgn="b"/>
                      <a:r>
                        <a:rPr lang="en-US" sz="1000" b="0" i="0" u="none" strike="noStrike">
                          <a:solidFill>
                            <a:srgbClr val="000000"/>
                          </a:solidFill>
                          <a:effectLst/>
                          <a:latin typeface="Calibri" panose="020F0502020204030204" pitchFamily="34" charset="0"/>
                        </a:rPr>
                        <a:t>WV Flood Tool Link</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https://mapwv.gov/assessment/detail/?pid=1907022B002100000000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383583"/>
                  </a:ext>
                </a:extLst>
              </a:tr>
              <a:tr h="156228">
                <a:tc>
                  <a:txBody>
                    <a:bodyPr/>
                    <a:lstStyle/>
                    <a:p>
                      <a:pPr algn="l" fontAlgn="b"/>
                      <a:r>
                        <a:rPr lang="en-US" sz="1000" b="0" i="0" u="none" strike="noStrike" dirty="0">
                          <a:solidFill>
                            <a:srgbClr val="000000"/>
                          </a:solidFill>
                          <a:effectLst/>
                          <a:latin typeface="Calibri" panose="020F0502020204030204" pitchFamily="34" charset="0"/>
                        </a:rPr>
                        <a:t>WV Parcel Assessment Link</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https://mapwv.gov/flood/map/?pid=19-07-022B-0021-0000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7898466"/>
                  </a:ext>
                </a:extLst>
              </a:tr>
              <a:tr h="156228">
                <a:tc>
                  <a:txBody>
                    <a:bodyPr/>
                    <a:lstStyle/>
                    <a:p>
                      <a:pPr algn="l" fontAlgn="b"/>
                      <a:r>
                        <a:rPr lang="en-US" sz="1000" b="0" i="0" u="none" strike="noStrike">
                          <a:solidFill>
                            <a:srgbClr val="000000"/>
                          </a:solidFill>
                          <a:effectLst/>
                          <a:latin typeface="Calibri" panose="020F0502020204030204" pitchFamily="34" charset="0"/>
                        </a:rPr>
                        <a:t>CID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540065</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486303"/>
                  </a:ext>
                </a:extLst>
              </a:tr>
              <a:tr h="156228">
                <a:tc>
                  <a:txBody>
                    <a:bodyPr/>
                    <a:lstStyle/>
                    <a:p>
                      <a:pPr algn="l" fontAlgn="b"/>
                      <a:r>
                        <a:rPr lang="en-US" sz="1000" b="0" i="0" u="none" strike="noStrike">
                          <a:solidFill>
                            <a:srgbClr val="000000"/>
                          </a:solidFill>
                          <a:effectLst/>
                          <a:latin typeface="Calibri" panose="020F0502020204030204" pitchFamily="34" charset="0"/>
                        </a:rPr>
                        <a:t>Community Name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JEFFERSON COUNTY *</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538610"/>
                  </a:ext>
                </a:extLst>
              </a:tr>
              <a:tr h="156228">
                <a:tc>
                  <a:txBody>
                    <a:bodyPr/>
                    <a:lstStyle/>
                    <a:p>
                      <a:pPr algn="l" fontAlgn="b"/>
                      <a:r>
                        <a:rPr lang="en-US" sz="1000" b="0" i="0" u="none" strike="noStrike">
                          <a:solidFill>
                            <a:srgbClr val="000000"/>
                          </a:solidFill>
                          <a:effectLst/>
                          <a:latin typeface="Calibri" panose="020F0502020204030204" pitchFamily="34" charset="0"/>
                        </a:rPr>
                        <a:t>County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JEFFERSON COUNTY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326176"/>
                  </a:ext>
                </a:extLst>
              </a:tr>
              <a:tr h="156228">
                <a:tc>
                  <a:txBody>
                    <a:bodyPr/>
                    <a:lstStyle/>
                    <a:p>
                      <a:pPr algn="l" fontAlgn="b"/>
                      <a:r>
                        <a:rPr lang="en-US" sz="1000" b="0" i="0" u="none" strike="noStrike">
                          <a:solidFill>
                            <a:srgbClr val="000000"/>
                          </a:solidFill>
                          <a:effectLst/>
                          <a:latin typeface="Calibri" panose="020F0502020204030204" pitchFamily="34" charset="0"/>
                        </a:rPr>
                        <a:t>Incorporated/Unincorporated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Unincorporated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469148"/>
                  </a:ext>
                </a:extLst>
              </a:tr>
              <a:tr h="213528">
                <a:tc>
                  <a:txBody>
                    <a:bodyPr/>
                    <a:lstStyle/>
                    <a:p>
                      <a:pPr algn="l" fontAlgn="b"/>
                      <a:r>
                        <a:rPr lang="en-US" sz="1000" b="0" i="0" u="none" strike="noStrike">
                          <a:solidFill>
                            <a:srgbClr val="000000"/>
                          </a:solidFill>
                          <a:effectLst/>
                          <a:latin typeface="Calibri" panose="020F0502020204030204" pitchFamily="34" charset="0"/>
                        </a:rPr>
                        <a:t>Flood Zone Designation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Effective 100 yr Zone AE - Floodway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6008465"/>
                  </a:ext>
                </a:extLst>
              </a:tr>
              <a:tr h="245753">
                <a:tc>
                  <a:txBody>
                    <a:bodyPr/>
                    <a:lstStyle/>
                    <a:p>
                      <a:pPr algn="l" fontAlgn="b"/>
                      <a:r>
                        <a:rPr lang="en-US" sz="1600" b="1" i="0" u="none" strike="noStrike">
                          <a:solidFill>
                            <a:srgbClr val="000000"/>
                          </a:solidFill>
                          <a:effectLst/>
                          <a:latin typeface="Calibri" panose="020F0502020204030204" pitchFamily="34" charset="0"/>
                        </a:rPr>
                        <a:t>Floodway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a:solidFill>
                            <a:srgbClr val="000000"/>
                          </a:solidFill>
                          <a:effectLst/>
                          <a:latin typeface="Calibri" panose="020F0502020204030204" pitchFamily="34" charset="0"/>
                        </a:rPr>
                        <a:t>Yes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24177087"/>
                  </a:ext>
                </a:extLst>
              </a:tr>
              <a:tr h="156228">
                <a:tc>
                  <a:txBody>
                    <a:bodyPr/>
                    <a:lstStyle/>
                    <a:p>
                      <a:pPr algn="l" fontAlgn="b"/>
                      <a:r>
                        <a:rPr lang="en-US" sz="1000" b="0" i="0" u="none" strike="noStrike">
                          <a:solidFill>
                            <a:srgbClr val="000000"/>
                          </a:solidFill>
                          <a:effectLst/>
                          <a:latin typeface="Calibri" panose="020F0502020204030204" pitchFamily="34" charset="0"/>
                        </a:rPr>
                        <a:t>Regulatory Status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Regulatory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327741"/>
                  </a:ext>
                </a:extLst>
              </a:tr>
              <a:tr h="156228">
                <a:tc>
                  <a:txBody>
                    <a:bodyPr/>
                    <a:lstStyle/>
                    <a:p>
                      <a:pPr algn="l" fontAlgn="b"/>
                      <a:r>
                        <a:rPr lang="en-US" sz="1000" b="0" i="0" u="none" strike="noStrike">
                          <a:solidFill>
                            <a:srgbClr val="000000"/>
                          </a:solidFill>
                          <a:effectLst/>
                          <a:latin typeface="Calibri" panose="020F0502020204030204" pitchFamily="34" charset="0"/>
                        </a:rPr>
                        <a:t>FIRM Status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Pre-FIRM</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136403"/>
                  </a:ext>
                </a:extLst>
              </a:tr>
              <a:tr h="156228">
                <a:tc>
                  <a:txBody>
                    <a:bodyPr/>
                    <a:lstStyle/>
                    <a:p>
                      <a:pPr algn="l" fontAlgn="b"/>
                      <a:r>
                        <a:rPr lang="en-US" sz="1000" b="0" i="0" u="none" strike="noStrike">
                          <a:solidFill>
                            <a:srgbClr val="000000"/>
                          </a:solidFill>
                          <a:effectLst/>
                          <a:latin typeface="Calibri" panose="020F0502020204030204" pitchFamily="34" charset="0"/>
                        </a:rPr>
                        <a:t>Flood Depth Value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0.5</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240740"/>
                  </a:ext>
                </a:extLst>
              </a:tr>
              <a:tr h="156228">
                <a:tc>
                  <a:txBody>
                    <a:bodyPr/>
                    <a:lstStyle/>
                    <a:p>
                      <a:pPr algn="l" fontAlgn="b"/>
                      <a:r>
                        <a:rPr lang="en-US" sz="1000" b="0" i="0" u="none" strike="noStrike">
                          <a:solidFill>
                            <a:srgbClr val="000000"/>
                          </a:solidFill>
                          <a:effectLst/>
                          <a:latin typeface="Calibri" panose="020F0502020204030204" pitchFamily="34" charset="0"/>
                        </a:rPr>
                        <a:t>Flood Depth Source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HEC-RAS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218562"/>
                  </a:ext>
                </a:extLst>
              </a:tr>
              <a:tr h="156228">
                <a:tc>
                  <a:txBody>
                    <a:bodyPr/>
                    <a:lstStyle/>
                    <a:p>
                      <a:pPr algn="l" fontAlgn="b"/>
                      <a:r>
                        <a:rPr lang="en-US" sz="1000" b="0" i="0" u="none" strike="noStrike">
                          <a:solidFill>
                            <a:srgbClr val="000000"/>
                          </a:solidFill>
                          <a:effectLst/>
                          <a:latin typeface="Calibri" panose="020F0502020204030204" pitchFamily="34" charset="0"/>
                        </a:rPr>
                        <a:t>Ground Elevation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151.9</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06632"/>
                  </a:ext>
                </a:extLst>
              </a:tr>
              <a:tr h="156228">
                <a:tc>
                  <a:txBody>
                    <a:bodyPr/>
                    <a:lstStyle/>
                    <a:p>
                      <a:pPr algn="l" fontAlgn="b"/>
                      <a:r>
                        <a:rPr lang="en-US" sz="1000" b="0" i="0" u="none" strike="noStrike">
                          <a:solidFill>
                            <a:srgbClr val="000000"/>
                          </a:solidFill>
                          <a:effectLst/>
                          <a:latin typeface="Calibri" panose="020F0502020204030204" pitchFamily="34" charset="0"/>
                        </a:rPr>
                        <a:t>Ground Elevation Source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2012 FEMA Jefferson, Berkeley &amp; Morgan Lidar</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3627934"/>
                  </a:ext>
                </a:extLst>
              </a:tr>
              <a:tr h="156228">
                <a:tc>
                  <a:txBody>
                    <a:bodyPr/>
                    <a:lstStyle/>
                    <a:p>
                      <a:pPr algn="l" fontAlgn="b"/>
                      <a:r>
                        <a:rPr lang="en-US" sz="1000" b="0" i="0" u="none" strike="noStrike">
                          <a:solidFill>
                            <a:srgbClr val="000000"/>
                          </a:solidFill>
                          <a:effectLst/>
                          <a:latin typeface="Calibri" panose="020F0502020204030204" pitchFamily="34" charset="0"/>
                        </a:rPr>
                        <a:t>Year Built</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1900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185351"/>
                  </a:ext>
                </a:extLst>
              </a:tr>
              <a:tr h="156228">
                <a:tc>
                  <a:txBody>
                    <a:bodyPr/>
                    <a:lstStyle/>
                    <a:p>
                      <a:pPr algn="l" fontAlgn="b"/>
                      <a:r>
                        <a:rPr lang="en-US" sz="1000" b="0" i="0" u="none" strike="noStrike">
                          <a:solidFill>
                            <a:srgbClr val="000000"/>
                          </a:solidFill>
                          <a:effectLst/>
                          <a:latin typeface="Calibri" panose="020F0502020204030204" pitchFamily="34" charset="0"/>
                        </a:rPr>
                        <a:t>Grade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B+</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238343"/>
                  </a:ext>
                </a:extLst>
              </a:tr>
              <a:tr h="156228">
                <a:tc>
                  <a:txBody>
                    <a:bodyPr/>
                    <a:lstStyle/>
                    <a:p>
                      <a:pPr algn="l" fontAlgn="b"/>
                      <a:r>
                        <a:rPr lang="en-US" sz="1000" b="0" i="0" u="none" strike="noStrike">
                          <a:solidFill>
                            <a:srgbClr val="000000"/>
                          </a:solidFill>
                          <a:effectLst/>
                          <a:latin typeface="Calibri" panose="020F0502020204030204" pitchFamily="34" charset="0"/>
                        </a:rPr>
                        <a:t>Property Class Code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345360"/>
                  </a:ext>
                </a:extLst>
              </a:tr>
              <a:tr h="156228">
                <a:tc>
                  <a:txBody>
                    <a:bodyPr/>
                    <a:lstStyle/>
                    <a:p>
                      <a:pPr algn="l" fontAlgn="b"/>
                      <a:r>
                        <a:rPr lang="en-US" sz="1000" b="0" i="0" u="none" strike="noStrike">
                          <a:solidFill>
                            <a:srgbClr val="000000"/>
                          </a:solidFill>
                          <a:effectLst/>
                          <a:latin typeface="Calibri" panose="020F0502020204030204" pitchFamily="34" charset="0"/>
                        </a:rPr>
                        <a:t>Property Class Description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Residential</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555505"/>
                  </a:ext>
                </a:extLst>
              </a:tr>
              <a:tr h="267609">
                <a:tc>
                  <a:txBody>
                    <a:bodyPr/>
                    <a:lstStyle/>
                    <a:p>
                      <a:pPr algn="l" fontAlgn="b"/>
                      <a:r>
                        <a:rPr lang="en-US" sz="1000" b="0" i="0" u="none" strike="noStrike">
                          <a:solidFill>
                            <a:srgbClr val="000000"/>
                          </a:solidFill>
                          <a:effectLst/>
                          <a:latin typeface="Calibri" panose="020F0502020204030204" pitchFamily="34" charset="0"/>
                        </a:rPr>
                        <a:t>Land Use Code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101 - Residential 1 Family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0579320"/>
                  </a:ext>
                </a:extLst>
              </a:tr>
              <a:tr h="156228">
                <a:tc>
                  <a:txBody>
                    <a:bodyPr/>
                    <a:lstStyle/>
                    <a:p>
                      <a:pPr algn="l" fontAlgn="b"/>
                      <a:r>
                        <a:rPr lang="en-US" sz="1000" b="0" i="0" u="none" strike="noStrike">
                          <a:solidFill>
                            <a:srgbClr val="000000"/>
                          </a:solidFill>
                          <a:effectLst/>
                          <a:latin typeface="Calibri" panose="020F0502020204030204" pitchFamily="34" charset="0"/>
                        </a:rPr>
                        <a:t>Land Use Description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101</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453079"/>
                  </a:ext>
                </a:extLst>
              </a:tr>
              <a:tr h="156228">
                <a:tc>
                  <a:txBody>
                    <a:bodyPr/>
                    <a:lstStyle/>
                    <a:p>
                      <a:pPr algn="l" fontAlgn="b"/>
                      <a:r>
                        <a:rPr lang="en-US" sz="1000" b="0" i="0" u="none" strike="noStrike">
                          <a:solidFill>
                            <a:srgbClr val="000000"/>
                          </a:solidFill>
                          <a:effectLst/>
                          <a:latin typeface="Calibri" panose="020F0502020204030204" pitchFamily="34" charset="0"/>
                        </a:rPr>
                        <a:t>Hazard Occupancy Code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RES1</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576574"/>
                  </a:ext>
                </a:extLst>
              </a:tr>
              <a:tr h="156228">
                <a:tc>
                  <a:txBody>
                    <a:bodyPr/>
                    <a:lstStyle/>
                    <a:p>
                      <a:pPr algn="l" fontAlgn="b"/>
                      <a:r>
                        <a:rPr lang="en-US" sz="1000" b="0" i="0" u="none" strike="noStrike">
                          <a:solidFill>
                            <a:srgbClr val="000000"/>
                          </a:solidFill>
                          <a:effectLst/>
                          <a:latin typeface="Calibri" panose="020F0502020204030204" pitchFamily="34" charset="0"/>
                        </a:rPr>
                        <a:t>Stories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2</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478033"/>
                  </a:ext>
                </a:extLst>
              </a:tr>
              <a:tr h="156228">
                <a:tc>
                  <a:txBody>
                    <a:bodyPr/>
                    <a:lstStyle/>
                    <a:p>
                      <a:pPr algn="l" fontAlgn="b"/>
                      <a:r>
                        <a:rPr lang="en-US" sz="1000" b="0" i="0" u="none" strike="noStrike">
                          <a:solidFill>
                            <a:srgbClr val="000000"/>
                          </a:solidFill>
                          <a:effectLst/>
                          <a:latin typeface="Calibri" panose="020F0502020204030204" pitchFamily="34" charset="0"/>
                        </a:rPr>
                        <a:t>Exterial Wall Type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Frame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82922"/>
                  </a:ext>
                </a:extLst>
              </a:tr>
              <a:tr h="156228">
                <a:tc>
                  <a:txBody>
                    <a:bodyPr/>
                    <a:lstStyle/>
                    <a:p>
                      <a:pPr algn="l" fontAlgn="b"/>
                      <a:r>
                        <a:rPr lang="en-US" sz="1000" b="0" i="0" u="none" strike="noStrike">
                          <a:solidFill>
                            <a:srgbClr val="000000"/>
                          </a:solidFill>
                          <a:effectLst/>
                          <a:latin typeface="Calibri" panose="020F0502020204030204" pitchFamily="34" charset="0"/>
                        </a:rPr>
                        <a:t>Architectural Style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None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54376"/>
                  </a:ext>
                </a:extLst>
              </a:tr>
              <a:tr h="156228">
                <a:tc>
                  <a:txBody>
                    <a:bodyPr/>
                    <a:lstStyle/>
                    <a:p>
                      <a:pPr algn="l" fontAlgn="b"/>
                      <a:r>
                        <a:rPr lang="en-US" sz="1000" b="0" i="0" u="none" strike="noStrike">
                          <a:solidFill>
                            <a:srgbClr val="000000"/>
                          </a:solidFill>
                          <a:effectLst/>
                          <a:latin typeface="Calibri" panose="020F0502020204030204" pitchFamily="34" charset="0"/>
                        </a:rPr>
                        <a:t>Structure Area</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4006</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254487"/>
                  </a:ext>
                </a:extLst>
              </a:tr>
              <a:tr h="156228">
                <a:tc>
                  <a:txBody>
                    <a:bodyPr/>
                    <a:lstStyle/>
                    <a:p>
                      <a:pPr algn="l" fontAlgn="b"/>
                      <a:r>
                        <a:rPr lang="en-US" sz="1000" b="0" i="0" u="none" strike="noStrike">
                          <a:solidFill>
                            <a:srgbClr val="000000"/>
                          </a:solidFill>
                          <a:effectLst/>
                          <a:latin typeface="Calibri" panose="020F0502020204030204" pitchFamily="34" charset="0"/>
                        </a:rPr>
                        <a:t>Basement Type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Part</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459278"/>
                  </a:ext>
                </a:extLst>
              </a:tr>
              <a:tr h="156228">
                <a:tc>
                  <a:txBody>
                    <a:bodyPr/>
                    <a:lstStyle/>
                    <a:p>
                      <a:pPr algn="l" fontAlgn="b"/>
                      <a:r>
                        <a:rPr lang="en-US" sz="1000" b="0" i="0" u="none" strike="noStrike">
                          <a:solidFill>
                            <a:srgbClr val="000000"/>
                          </a:solidFill>
                          <a:effectLst/>
                          <a:latin typeface="Calibri" panose="020F0502020204030204" pitchFamily="34" charset="0"/>
                        </a:rPr>
                        <a:t>Dwelling Value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269300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83969"/>
                  </a:ext>
                </a:extLst>
              </a:tr>
              <a:tr h="157619">
                <a:tc>
                  <a:txBody>
                    <a:bodyPr/>
                    <a:lstStyle/>
                    <a:p>
                      <a:pPr algn="l" fontAlgn="b"/>
                      <a:r>
                        <a:rPr lang="en-US" sz="1000" b="0" i="0" u="none" strike="noStrike" dirty="0">
                          <a:solidFill>
                            <a:srgbClr val="000000"/>
                          </a:solidFill>
                          <a:effectLst/>
                          <a:latin typeface="Calibri" panose="020F0502020204030204" pitchFamily="34" charset="0"/>
                        </a:rPr>
                        <a:t>OBY Value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5160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612811"/>
                  </a:ext>
                </a:extLst>
              </a:tr>
              <a:tr h="245753">
                <a:tc>
                  <a:txBody>
                    <a:bodyPr/>
                    <a:lstStyle/>
                    <a:p>
                      <a:pPr algn="l" fontAlgn="b"/>
                      <a:r>
                        <a:rPr lang="en-US" sz="1600" b="1" i="0" u="none" strike="noStrike" dirty="0">
                          <a:solidFill>
                            <a:srgbClr val="000000"/>
                          </a:solidFill>
                          <a:effectLst/>
                          <a:latin typeface="Calibri" panose="020F0502020204030204" pitchFamily="34" charset="0"/>
                        </a:rPr>
                        <a:t>Building Appraisal</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a:solidFill>
                            <a:srgbClr val="000000"/>
                          </a:solidFill>
                          <a:effectLst/>
                          <a:latin typeface="Calibri" panose="020F0502020204030204" pitchFamily="34" charset="0"/>
                        </a:rPr>
                        <a:t>$274,500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58068773"/>
                  </a:ext>
                </a:extLst>
              </a:tr>
            </a:tbl>
          </a:graphicData>
        </a:graphic>
      </p:graphicFrame>
    </p:spTree>
    <p:extLst>
      <p:ext uri="{BB962C8B-B14F-4D97-AF65-F5344CB8AC3E}">
        <p14:creationId xmlns:p14="http://schemas.microsoft.com/office/powerpoint/2010/main" val="3403472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pic>
        <p:nvPicPr>
          <p:cNvPr id="2" name="Picture 1">
            <a:extLst>
              <a:ext uri="{FF2B5EF4-FFF2-40B4-BE49-F238E27FC236}">
                <a16:creationId xmlns:a16="http://schemas.microsoft.com/office/drawing/2014/main" id="{751A1635-B0CF-41B8-ADBE-1927BCD996FC}"/>
              </a:ext>
            </a:extLst>
          </p:cNvPr>
          <p:cNvPicPr>
            <a:picLocks noChangeAspect="1"/>
          </p:cNvPicPr>
          <p:nvPr/>
        </p:nvPicPr>
        <p:blipFill>
          <a:blip r:embed="rId2"/>
          <a:stretch>
            <a:fillRect/>
          </a:stretch>
        </p:blipFill>
        <p:spPr>
          <a:xfrm>
            <a:off x="127840" y="1184175"/>
            <a:ext cx="8862068" cy="5121209"/>
          </a:xfrm>
          <a:prstGeom prst="rect">
            <a:avLst/>
          </a:prstGeom>
          <a:ln>
            <a:solidFill>
              <a:schemeClr val="tx1"/>
            </a:solidFill>
          </a:ln>
        </p:spPr>
      </p:pic>
      <p:sp>
        <p:nvSpPr>
          <p:cNvPr id="3" name="TextBox 2">
            <a:extLst>
              <a:ext uri="{FF2B5EF4-FFF2-40B4-BE49-F238E27FC236}">
                <a16:creationId xmlns:a16="http://schemas.microsoft.com/office/drawing/2014/main" id="{F6A59C57-406D-4270-967C-DD75E27C65E8}"/>
              </a:ext>
            </a:extLst>
          </p:cNvPr>
          <p:cNvSpPr txBox="1"/>
          <p:nvPr/>
        </p:nvSpPr>
        <p:spPr>
          <a:xfrm>
            <a:off x="190836" y="5628947"/>
            <a:ext cx="4158527" cy="646331"/>
          </a:xfrm>
          <a:prstGeom prst="rect">
            <a:avLst/>
          </a:prstGeom>
          <a:solidFill>
            <a:schemeClr val="accent1">
              <a:lumMod val="50000"/>
            </a:schemeClr>
          </a:solidFill>
        </p:spPr>
        <p:txBody>
          <a:bodyPr wrap="square" rtlCol="0">
            <a:spAutoFit/>
          </a:bodyPr>
          <a:lstStyle/>
          <a:p>
            <a:r>
              <a:rPr lang="en-US" dirty="0">
                <a:solidFill>
                  <a:schemeClr val="bg1"/>
                </a:solidFill>
              </a:rPr>
              <a:t>Residential Home in </a:t>
            </a:r>
            <a:r>
              <a:rPr lang="en-US" b="1" dirty="0">
                <a:solidFill>
                  <a:schemeClr val="bg1"/>
                </a:solidFill>
              </a:rPr>
              <a:t>Floodway</a:t>
            </a:r>
            <a:r>
              <a:rPr lang="en-US" dirty="0">
                <a:solidFill>
                  <a:schemeClr val="bg1"/>
                </a:solidFill>
              </a:rPr>
              <a:t> with</a:t>
            </a:r>
          </a:p>
          <a:p>
            <a:r>
              <a:rPr lang="en-US" dirty="0">
                <a:solidFill>
                  <a:schemeClr val="bg1"/>
                </a:solidFill>
              </a:rPr>
              <a:t>High Building Exposure Value of </a:t>
            </a:r>
            <a:r>
              <a:rPr lang="en-US" b="1" dirty="0">
                <a:solidFill>
                  <a:schemeClr val="bg1"/>
                </a:solidFill>
                <a:latin typeface="Calibri" panose="020F0502020204030204" pitchFamily="34" charset="0"/>
              </a:rPr>
              <a:t>$274,500</a:t>
            </a:r>
            <a:r>
              <a:rPr lang="en-US" dirty="0">
                <a:solidFill>
                  <a:schemeClr val="bg1"/>
                </a:solidFill>
              </a:rPr>
              <a:t>  </a:t>
            </a:r>
          </a:p>
        </p:txBody>
      </p:sp>
    </p:spTree>
    <p:extLst>
      <p:ext uri="{BB962C8B-B14F-4D97-AF65-F5344CB8AC3E}">
        <p14:creationId xmlns:p14="http://schemas.microsoft.com/office/powerpoint/2010/main" val="133045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2342969" y="5943600"/>
            <a:ext cx="415852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External Link to Google Street View</a:t>
            </a:r>
          </a:p>
        </p:txBody>
      </p:sp>
      <p:pic>
        <p:nvPicPr>
          <p:cNvPr id="3" name="Picture 2">
            <a:extLst>
              <a:ext uri="{FF2B5EF4-FFF2-40B4-BE49-F238E27FC236}">
                <a16:creationId xmlns:a16="http://schemas.microsoft.com/office/drawing/2014/main" id="{DDEAEEEF-320A-455E-B78D-D1AE77E6FD8F}"/>
              </a:ext>
            </a:extLst>
          </p:cNvPr>
          <p:cNvPicPr>
            <a:picLocks noChangeAspect="1"/>
          </p:cNvPicPr>
          <p:nvPr/>
        </p:nvPicPr>
        <p:blipFill>
          <a:blip r:embed="rId2"/>
          <a:stretch>
            <a:fillRect/>
          </a:stretch>
        </p:blipFill>
        <p:spPr>
          <a:xfrm>
            <a:off x="111674" y="1210733"/>
            <a:ext cx="8621118" cy="4436534"/>
          </a:xfrm>
          <a:prstGeom prst="rect">
            <a:avLst/>
          </a:prstGeom>
        </p:spPr>
      </p:pic>
    </p:spTree>
    <p:extLst>
      <p:ext uri="{BB962C8B-B14F-4D97-AF65-F5344CB8AC3E}">
        <p14:creationId xmlns:p14="http://schemas.microsoft.com/office/powerpoint/2010/main" val="1630803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3" name="TextBox 2">
            <a:extLst>
              <a:ext uri="{FF2B5EF4-FFF2-40B4-BE49-F238E27FC236}">
                <a16:creationId xmlns:a16="http://schemas.microsoft.com/office/drawing/2014/main" id="{F6A59C57-406D-4270-967C-DD75E27C65E8}"/>
              </a:ext>
            </a:extLst>
          </p:cNvPr>
          <p:cNvSpPr txBox="1"/>
          <p:nvPr/>
        </p:nvSpPr>
        <p:spPr>
          <a:xfrm>
            <a:off x="119270" y="5645917"/>
            <a:ext cx="415852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Parcel Assessment Report</a:t>
            </a:r>
          </a:p>
        </p:txBody>
      </p:sp>
      <p:pic>
        <p:nvPicPr>
          <p:cNvPr id="4" name="Picture 3">
            <a:extLst>
              <a:ext uri="{FF2B5EF4-FFF2-40B4-BE49-F238E27FC236}">
                <a16:creationId xmlns:a16="http://schemas.microsoft.com/office/drawing/2014/main" id="{A60FDF08-16BB-4E21-8148-FCD857192A02}"/>
              </a:ext>
            </a:extLst>
          </p:cNvPr>
          <p:cNvPicPr>
            <a:picLocks noChangeAspect="1"/>
          </p:cNvPicPr>
          <p:nvPr/>
        </p:nvPicPr>
        <p:blipFill rotWithShape="1">
          <a:blip r:embed="rId2"/>
          <a:srcRect l="162" t="1330" r="19675" b="-1330"/>
          <a:stretch/>
        </p:blipFill>
        <p:spPr>
          <a:xfrm>
            <a:off x="119270" y="1027417"/>
            <a:ext cx="4193186" cy="4451032"/>
          </a:xfrm>
          <a:prstGeom prst="rect">
            <a:avLst/>
          </a:prstGeom>
          <a:ln>
            <a:solidFill>
              <a:schemeClr val="tx1"/>
            </a:solidFill>
          </a:ln>
        </p:spPr>
      </p:pic>
      <p:pic>
        <p:nvPicPr>
          <p:cNvPr id="6" name="Picture 5">
            <a:extLst>
              <a:ext uri="{FF2B5EF4-FFF2-40B4-BE49-F238E27FC236}">
                <a16:creationId xmlns:a16="http://schemas.microsoft.com/office/drawing/2014/main" id="{110C8E16-4B06-4394-887B-4FD25253B44E}"/>
              </a:ext>
            </a:extLst>
          </p:cNvPr>
          <p:cNvPicPr>
            <a:picLocks noChangeAspect="1"/>
          </p:cNvPicPr>
          <p:nvPr/>
        </p:nvPicPr>
        <p:blipFill>
          <a:blip r:embed="rId3"/>
          <a:stretch>
            <a:fillRect/>
          </a:stretch>
        </p:blipFill>
        <p:spPr>
          <a:xfrm>
            <a:off x="4572000" y="1083076"/>
            <a:ext cx="4359653" cy="3512778"/>
          </a:xfrm>
          <a:prstGeom prst="rect">
            <a:avLst/>
          </a:prstGeom>
          <a:ln>
            <a:solidFill>
              <a:schemeClr val="tx1"/>
            </a:solidFill>
          </a:ln>
        </p:spPr>
      </p:pic>
      <p:pic>
        <p:nvPicPr>
          <p:cNvPr id="7" name="Picture 6">
            <a:extLst>
              <a:ext uri="{FF2B5EF4-FFF2-40B4-BE49-F238E27FC236}">
                <a16:creationId xmlns:a16="http://schemas.microsoft.com/office/drawing/2014/main" id="{DA7FD076-997D-4470-B528-B2629228DD3F}"/>
              </a:ext>
            </a:extLst>
          </p:cNvPr>
          <p:cNvPicPr>
            <a:picLocks noChangeAspect="1"/>
          </p:cNvPicPr>
          <p:nvPr/>
        </p:nvPicPr>
        <p:blipFill>
          <a:blip r:embed="rId4"/>
          <a:stretch>
            <a:fillRect/>
          </a:stretch>
        </p:blipFill>
        <p:spPr>
          <a:xfrm>
            <a:off x="4571999" y="4758856"/>
            <a:ext cx="4359653" cy="1213252"/>
          </a:xfrm>
          <a:prstGeom prst="rect">
            <a:avLst/>
          </a:prstGeom>
          <a:ln>
            <a:solidFill>
              <a:schemeClr val="tx1"/>
            </a:solidFill>
          </a:ln>
        </p:spPr>
      </p:pic>
    </p:spTree>
    <p:extLst>
      <p:ext uri="{BB962C8B-B14F-4D97-AF65-F5344CB8AC3E}">
        <p14:creationId xmlns:p14="http://schemas.microsoft.com/office/powerpoint/2010/main" val="302675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Reference Data Development</a:t>
            </a:r>
          </a:p>
        </p:txBody>
      </p:sp>
      <p:pic>
        <p:nvPicPr>
          <p:cNvPr id="2" name="Picture 1"/>
          <p:cNvPicPr>
            <a:picLocks noChangeAspect="1"/>
          </p:cNvPicPr>
          <p:nvPr/>
        </p:nvPicPr>
        <p:blipFill rotWithShape="1">
          <a:blip r:embed="rId2"/>
          <a:srcRect r="13793"/>
          <a:stretch/>
        </p:blipFill>
        <p:spPr>
          <a:xfrm>
            <a:off x="2430703" y="2199612"/>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2220073"/>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2199612"/>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638091"/>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951870" y="5438311"/>
            <a:ext cx="6985816" cy="523220"/>
          </a:xfrm>
          <a:prstGeom prst="rect">
            <a:avLst/>
          </a:prstGeom>
          <a:noFill/>
        </p:spPr>
        <p:txBody>
          <a:bodyPr wrap="square" rtlCol="0">
            <a:spAutoFit/>
          </a:bodyPr>
          <a:lstStyle/>
          <a:p>
            <a:r>
              <a:rPr lang="en-US" sz="2800" i="1" dirty="0">
                <a:solidFill>
                  <a:schemeClr val="tx2">
                    <a:lumMod val="50000"/>
                  </a:schemeClr>
                </a:solidFill>
              </a:rPr>
              <a:t>State’s Spatial Data Infrastructure</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2199612"/>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7706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pic>
        <p:nvPicPr>
          <p:cNvPr id="2" name="Picture 1">
            <a:extLst>
              <a:ext uri="{FF2B5EF4-FFF2-40B4-BE49-F238E27FC236}">
                <a16:creationId xmlns:a16="http://schemas.microsoft.com/office/drawing/2014/main" id="{241435B9-4232-417E-99CA-A27D5FB3E2D0}"/>
              </a:ext>
            </a:extLst>
          </p:cNvPr>
          <p:cNvPicPr>
            <a:picLocks noChangeAspect="1"/>
          </p:cNvPicPr>
          <p:nvPr/>
        </p:nvPicPr>
        <p:blipFill>
          <a:blip r:embed="rId2"/>
          <a:stretch>
            <a:fillRect/>
          </a:stretch>
        </p:blipFill>
        <p:spPr>
          <a:xfrm>
            <a:off x="214685" y="1253955"/>
            <a:ext cx="8714629" cy="4350089"/>
          </a:xfrm>
          <a:prstGeom prst="rect">
            <a:avLst/>
          </a:prstGeom>
          <a:ln>
            <a:solidFill>
              <a:schemeClr val="tx1"/>
            </a:solidFill>
          </a:ln>
        </p:spPr>
      </p:pic>
      <p:sp>
        <p:nvSpPr>
          <p:cNvPr id="8" name="TextBox 7">
            <a:extLst>
              <a:ext uri="{FF2B5EF4-FFF2-40B4-BE49-F238E27FC236}">
                <a16:creationId xmlns:a16="http://schemas.microsoft.com/office/drawing/2014/main" id="{897A2E60-F604-4F72-AF9B-3E2478B329D9}"/>
              </a:ext>
            </a:extLst>
          </p:cNvPr>
          <p:cNvSpPr txBox="1"/>
          <p:nvPr/>
        </p:nvSpPr>
        <p:spPr>
          <a:xfrm>
            <a:off x="2433099" y="5844700"/>
            <a:ext cx="415852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Building Sketch</a:t>
            </a:r>
          </a:p>
        </p:txBody>
      </p:sp>
    </p:spTree>
    <p:extLst>
      <p:ext uri="{BB962C8B-B14F-4D97-AF65-F5344CB8AC3E}">
        <p14:creationId xmlns:p14="http://schemas.microsoft.com/office/powerpoint/2010/main" val="1010030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1625601" y="6304857"/>
            <a:ext cx="5655732"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1% Annual Chance </a:t>
            </a:r>
            <a:r>
              <a:rPr lang="en-US" b="1" dirty="0">
                <a:solidFill>
                  <a:schemeClr val="bg1"/>
                </a:solidFill>
              </a:rPr>
              <a:t>Flood Depth </a:t>
            </a:r>
            <a:r>
              <a:rPr lang="en-US" dirty="0">
                <a:solidFill>
                  <a:schemeClr val="bg1"/>
                </a:solidFill>
              </a:rPr>
              <a:t>Exists for this Building</a:t>
            </a:r>
          </a:p>
        </p:txBody>
      </p:sp>
      <p:pic>
        <p:nvPicPr>
          <p:cNvPr id="2" name="Picture 1">
            <a:extLst>
              <a:ext uri="{FF2B5EF4-FFF2-40B4-BE49-F238E27FC236}">
                <a16:creationId xmlns:a16="http://schemas.microsoft.com/office/drawing/2014/main" id="{D4BAA022-6BD4-4EF0-A323-61213A52E7C6}"/>
              </a:ext>
            </a:extLst>
          </p:cNvPr>
          <p:cNvPicPr>
            <a:picLocks noChangeAspect="1"/>
          </p:cNvPicPr>
          <p:nvPr/>
        </p:nvPicPr>
        <p:blipFill>
          <a:blip r:embed="rId2"/>
          <a:stretch>
            <a:fillRect/>
          </a:stretch>
        </p:blipFill>
        <p:spPr>
          <a:xfrm>
            <a:off x="533398" y="914400"/>
            <a:ext cx="8314267" cy="5229586"/>
          </a:xfrm>
          <a:prstGeom prst="rect">
            <a:avLst/>
          </a:prstGeom>
        </p:spPr>
      </p:pic>
    </p:spTree>
    <p:extLst>
      <p:ext uri="{BB962C8B-B14F-4D97-AF65-F5344CB8AC3E}">
        <p14:creationId xmlns:p14="http://schemas.microsoft.com/office/powerpoint/2010/main" val="2007846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7D463-7374-4E1D-8F04-070699B7A55C}"/>
              </a:ext>
            </a:extLst>
          </p:cNvPr>
          <p:cNvPicPr>
            <a:picLocks noChangeAspect="1"/>
          </p:cNvPicPr>
          <p:nvPr/>
        </p:nvPicPr>
        <p:blipFill rotWithShape="1">
          <a:blip r:embed="rId2"/>
          <a:srcRect b="3368"/>
          <a:stretch/>
        </p:blipFill>
        <p:spPr>
          <a:xfrm>
            <a:off x="481825" y="656295"/>
            <a:ext cx="7805265" cy="6023905"/>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1770309" y="4125833"/>
            <a:ext cx="1388532"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3D Flood Visualization</a:t>
            </a:r>
          </a:p>
        </p:txBody>
      </p:sp>
    </p:spTree>
    <p:extLst>
      <p:ext uri="{BB962C8B-B14F-4D97-AF65-F5344CB8AC3E}">
        <p14:creationId xmlns:p14="http://schemas.microsoft.com/office/powerpoint/2010/main" val="771193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25B7AE-3BD8-48A7-B195-7110E5DB315A}"/>
              </a:ext>
            </a:extLst>
          </p:cNvPr>
          <p:cNvPicPr>
            <a:picLocks noChangeAspect="1"/>
          </p:cNvPicPr>
          <p:nvPr/>
        </p:nvPicPr>
        <p:blipFill>
          <a:blip r:embed="rId2"/>
          <a:stretch>
            <a:fillRect/>
          </a:stretch>
        </p:blipFill>
        <p:spPr>
          <a:xfrm>
            <a:off x="165316" y="990600"/>
            <a:ext cx="8813367" cy="519853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755:19-04-0009-0009-0000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310543" y="5751433"/>
            <a:ext cx="532825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Industrial Building Valued at $2.6M located in AE Zone</a:t>
            </a:r>
          </a:p>
        </p:txBody>
      </p:sp>
      <p:pic>
        <p:nvPicPr>
          <p:cNvPr id="4" name="Picture 3">
            <a:extLst>
              <a:ext uri="{FF2B5EF4-FFF2-40B4-BE49-F238E27FC236}">
                <a16:creationId xmlns:a16="http://schemas.microsoft.com/office/drawing/2014/main" id="{2211C60D-F85B-438D-B9C0-28690296A1CD}"/>
              </a:ext>
            </a:extLst>
          </p:cNvPr>
          <p:cNvPicPr>
            <a:picLocks noChangeAspect="1"/>
          </p:cNvPicPr>
          <p:nvPr/>
        </p:nvPicPr>
        <p:blipFill>
          <a:blip r:embed="rId3"/>
          <a:stretch>
            <a:fillRect/>
          </a:stretch>
        </p:blipFill>
        <p:spPr>
          <a:xfrm>
            <a:off x="234344" y="1929807"/>
            <a:ext cx="1856922" cy="2171219"/>
          </a:xfrm>
          <a:prstGeom prst="rect">
            <a:avLst/>
          </a:prstGeom>
          <a:ln>
            <a:solidFill>
              <a:schemeClr val="tx1"/>
            </a:solidFill>
          </a:ln>
        </p:spPr>
      </p:pic>
      <p:sp>
        <p:nvSpPr>
          <p:cNvPr id="7" name="TextBox 6">
            <a:extLst>
              <a:ext uri="{FF2B5EF4-FFF2-40B4-BE49-F238E27FC236}">
                <a16:creationId xmlns:a16="http://schemas.microsoft.com/office/drawing/2014/main" id="{CA81CC8D-5A42-43B6-8537-BADA592401AF}"/>
              </a:ext>
            </a:extLst>
          </p:cNvPr>
          <p:cNvSpPr txBox="1"/>
          <p:nvPr/>
        </p:nvSpPr>
        <p:spPr>
          <a:xfrm>
            <a:off x="3417809" y="1407615"/>
            <a:ext cx="4735591"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755 HALLTOWN RD, HARPERS FERRY, WV 25425</a:t>
            </a:r>
          </a:p>
        </p:txBody>
      </p:sp>
    </p:spTree>
    <p:extLst>
      <p:ext uri="{BB962C8B-B14F-4D97-AF65-F5344CB8AC3E}">
        <p14:creationId xmlns:p14="http://schemas.microsoft.com/office/powerpoint/2010/main" val="2200909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755:19-04-0009-0009-0000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639234" y="5936236"/>
            <a:ext cx="7865533"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Assessment Report for Industrial Building Valued at $2.6M located in AE Zone</a:t>
            </a:r>
          </a:p>
        </p:txBody>
      </p:sp>
      <p:pic>
        <p:nvPicPr>
          <p:cNvPr id="3" name="Picture 2">
            <a:extLst>
              <a:ext uri="{FF2B5EF4-FFF2-40B4-BE49-F238E27FC236}">
                <a16:creationId xmlns:a16="http://schemas.microsoft.com/office/drawing/2014/main" id="{DA152371-7D08-4A27-BFC0-3E22EAD084A3}"/>
              </a:ext>
            </a:extLst>
          </p:cNvPr>
          <p:cNvPicPr>
            <a:picLocks noChangeAspect="1"/>
          </p:cNvPicPr>
          <p:nvPr/>
        </p:nvPicPr>
        <p:blipFill>
          <a:blip r:embed="rId2"/>
          <a:stretch>
            <a:fillRect/>
          </a:stretch>
        </p:blipFill>
        <p:spPr>
          <a:xfrm>
            <a:off x="639233" y="1034368"/>
            <a:ext cx="7865534" cy="4536366"/>
          </a:xfrm>
          <a:prstGeom prst="rect">
            <a:avLst/>
          </a:prstGeom>
          <a:ln>
            <a:solidFill>
              <a:schemeClr val="tx1"/>
            </a:solidFill>
          </a:ln>
        </p:spPr>
      </p:pic>
    </p:spTree>
    <p:extLst>
      <p:ext uri="{BB962C8B-B14F-4D97-AF65-F5344CB8AC3E}">
        <p14:creationId xmlns:p14="http://schemas.microsoft.com/office/powerpoint/2010/main" val="517546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3F02B5-D21E-4158-93C0-2A6B4192867C}"/>
              </a:ext>
            </a:extLst>
          </p:cNvPr>
          <p:cNvPicPr>
            <a:picLocks noChangeAspect="1"/>
          </p:cNvPicPr>
          <p:nvPr/>
        </p:nvPicPr>
        <p:blipFill>
          <a:blip r:embed="rId2"/>
          <a:stretch>
            <a:fillRect/>
          </a:stretch>
        </p:blipFill>
        <p:spPr>
          <a:xfrm>
            <a:off x="194733" y="1022722"/>
            <a:ext cx="8754533" cy="551510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1801:119-09-0011-0009-0021</a:t>
            </a:r>
          </a:p>
        </p:txBody>
      </p:sp>
      <p:sp>
        <p:nvSpPr>
          <p:cNvPr id="8" name="TextBox 7">
            <a:extLst>
              <a:ext uri="{FF2B5EF4-FFF2-40B4-BE49-F238E27FC236}">
                <a16:creationId xmlns:a16="http://schemas.microsoft.com/office/drawing/2014/main" id="{897A2E60-F604-4F72-AF9B-3E2478B329D9}"/>
              </a:ext>
            </a:extLst>
          </p:cNvPr>
          <p:cNvSpPr txBox="1"/>
          <p:nvPr/>
        </p:nvSpPr>
        <p:spPr>
          <a:xfrm>
            <a:off x="310543" y="5733678"/>
            <a:ext cx="3965124"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Is 1801 Knott Road a </a:t>
            </a:r>
            <a:r>
              <a:rPr lang="en-US" b="1" dirty="0">
                <a:solidFill>
                  <a:schemeClr val="bg1"/>
                </a:solidFill>
              </a:rPr>
              <a:t>Primary</a:t>
            </a:r>
            <a:r>
              <a:rPr lang="en-US" dirty="0">
                <a:solidFill>
                  <a:schemeClr val="bg1"/>
                </a:solidFill>
              </a:rPr>
              <a:t> or </a:t>
            </a:r>
            <a:r>
              <a:rPr lang="en-US" b="1" dirty="0">
                <a:solidFill>
                  <a:schemeClr val="bg1"/>
                </a:solidFill>
              </a:rPr>
              <a:t>Accessory</a:t>
            </a:r>
            <a:r>
              <a:rPr lang="en-US" dirty="0">
                <a:solidFill>
                  <a:schemeClr val="bg1"/>
                </a:solidFill>
              </a:rPr>
              <a:t> Structure?</a:t>
            </a:r>
          </a:p>
        </p:txBody>
      </p:sp>
      <p:sp>
        <p:nvSpPr>
          <p:cNvPr id="7" name="TextBox 6">
            <a:extLst>
              <a:ext uri="{FF2B5EF4-FFF2-40B4-BE49-F238E27FC236}">
                <a16:creationId xmlns:a16="http://schemas.microsoft.com/office/drawing/2014/main" id="{CA81CC8D-5A42-43B6-8537-BADA592401AF}"/>
              </a:ext>
            </a:extLst>
          </p:cNvPr>
          <p:cNvSpPr txBox="1"/>
          <p:nvPr/>
        </p:nvSpPr>
        <p:spPr>
          <a:xfrm>
            <a:off x="2613476" y="2271215"/>
            <a:ext cx="3025324"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1801 KNOTT RD, SHEPHERDSTOWN, WV 25443</a:t>
            </a:r>
          </a:p>
        </p:txBody>
      </p:sp>
    </p:spTree>
    <p:extLst>
      <p:ext uri="{BB962C8B-B14F-4D97-AF65-F5344CB8AC3E}">
        <p14:creationId xmlns:p14="http://schemas.microsoft.com/office/powerpoint/2010/main" val="624751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4CF15-C6BE-464F-BFFE-245193A02895}"/>
              </a:ext>
            </a:extLst>
          </p:cNvPr>
          <p:cNvPicPr>
            <a:picLocks noChangeAspect="1"/>
          </p:cNvPicPr>
          <p:nvPr/>
        </p:nvPicPr>
        <p:blipFill>
          <a:blip r:embed="rId2"/>
          <a:stretch>
            <a:fillRect/>
          </a:stretch>
        </p:blipFill>
        <p:spPr>
          <a:xfrm>
            <a:off x="622300" y="914400"/>
            <a:ext cx="7504190" cy="5792560"/>
          </a:xfrm>
          <a:prstGeom prst="rect">
            <a:avLst/>
          </a:prstGeom>
          <a:solidFill>
            <a:schemeClr val="tx1"/>
          </a:solidFill>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1801:119-09-0011-0009-0021</a:t>
            </a:r>
          </a:p>
        </p:txBody>
      </p:sp>
      <p:sp>
        <p:nvSpPr>
          <p:cNvPr id="8" name="TextBox 7">
            <a:extLst>
              <a:ext uri="{FF2B5EF4-FFF2-40B4-BE49-F238E27FC236}">
                <a16:creationId xmlns:a16="http://schemas.microsoft.com/office/drawing/2014/main" id="{897A2E60-F604-4F72-AF9B-3E2478B329D9}"/>
              </a:ext>
            </a:extLst>
          </p:cNvPr>
          <p:cNvSpPr txBox="1"/>
          <p:nvPr/>
        </p:nvSpPr>
        <p:spPr>
          <a:xfrm>
            <a:off x="3649133" y="2214362"/>
            <a:ext cx="4224867"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1801 Knott Road </a:t>
            </a:r>
            <a:r>
              <a:rPr lang="en-US" dirty="0">
                <a:solidFill>
                  <a:schemeClr val="bg1"/>
                </a:solidFill>
              </a:rPr>
              <a:t>is a Gazebo valued at $1,490 – not the primary structure 1071 Knott Road  valued at $948,800</a:t>
            </a:r>
          </a:p>
        </p:txBody>
      </p:sp>
    </p:spTree>
    <p:extLst>
      <p:ext uri="{BB962C8B-B14F-4D97-AF65-F5344CB8AC3E}">
        <p14:creationId xmlns:p14="http://schemas.microsoft.com/office/powerpoint/2010/main" val="2175951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1"/>
          <p:cNvSpPr txBox="1">
            <a:spLocks/>
          </p:cNvSpPr>
          <p:nvPr/>
        </p:nvSpPr>
        <p:spPr>
          <a:xfrm>
            <a:off x="0" y="1"/>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06531" name="Rectangle 3"/>
          <p:cNvSpPr>
            <a:spLocks noGrp="1" noChangeArrowheads="1"/>
          </p:cNvSpPr>
          <p:nvPr>
            <p:ph type="body" idx="1"/>
          </p:nvPr>
        </p:nvSpPr>
        <p:spPr>
          <a:xfrm>
            <a:off x="914400" y="1528763"/>
            <a:ext cx="7696200" cy="1862137"/>
          </a:xfrm>
        </p:spPr>
        <p:txBody>
          <a:bodyPr wrap="square"/>
          <a:lstStyle/>
          <a:p>
            <a:pPr>
              <a:spcBef>
                <a:spcPct val="0"/>
              </a:spcBef>
              <a:spcAft>
                <a:spcPts val="1200"/>
              </a:spcAft>
              <a:buFontTx/>
              <a:buNone/>
            </a:pPr>
            <a:r>
              <a:rPr lang="en-US" altLang="en-US" sz="2800" dirty="0"/>
              <a:t>“Not a Building”</a:t>
            </a:r>
          </a:p>
          <a:p>
            <a:pPr>
              <a:spcBef>
                <a:spcPct val="0"/>
              </a:spcBef>
              <a:buFont typeface="Wingdings" panose="05000000000000000000" pitchFamily="2" charset="2"/>
              <a:buChar char="ü"/>
            </a:pPr>
            <a:r>
              <a:rPr lang="en-US" altLang="en-US" sz="2400" dirty="0"/>
              <a:t>Open pavilions, carports, underground pump stations, trailers, etc. are not buildings</a:t>
            </a:r>
          </a:p>
          <a:p>
            <a:pPr>
              <a:spcBef>
                <a:spcPct val="0"/>
              </a:spcBef>
              <a:buFont typeface="Wingdings" panose="05000000000000000000" pitchFamily="2" charset="2"/>
              <a:buChar char="ü"/>
            </a:pPr>
            <a:r>
              <a:rPr lang="en-US" altLang="en-US" sz="2400" dirty="0"/>
              <a:t>Accessory structures are not counted</a:t>
            </a:r>
          </a:p>
        </p:txBody>
      </p:sp>
      <p:pic>
        <p:nvPicPr>
          <p:cNvPr id="7176" name="Picture 8" descr="http://www.cbrcparks.org/photos/DSCN19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4575"/>
            <a:ext cx="37338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http://www.swingplans.com/images/garage_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513" y="3584575"/>
            <a:ext cx="3595687"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1"/>
          <p:cNvSpPr>
            <a:spLocks noChangeArrowheads="1"/>
          </p:cNvSpPr>
          <p:nvPr/>
        </p:nvSpPr>
        <p:spPr bwMode="auto">
          <a:xfrm>
            <a:off x="6114633" y="822325"/>
            <a:ext cx="2800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a:solidFill>
                  <a:srgbClr val="FFFF00"/>
                </a:solidFill>
              </a:rPr>
              <a:t>CRS Manual</a:t>
            </a:r>
            <a:r>
              <a:rPr lang="en-US" altLang="en-US" sz="1800" dirty="0">
                <a:solidFill>
                  <a:srgbClr val="FFFF00"/>
                </a:solidFill>
              </a:rPr>
              <a:t> Page 300-5</a:t>
            </a:r>
          </a:p>
        </p:txBody>
      </p:sp>
      <p:sp>
        <p:nvSpPr>
          <p:cNvPr id="8" name="Rectangle 7"/>
          <p:cNvSpPr/>
          <p:nvPr/>
        </p:nvSpPr>
        <p:spPr>
          <a:xfrm>
            <a:off x="1035142" y="206327"/>
            <a:ext cx="3700052" cy="769441"/>
          </a:xfrm>
          <a:prstGeom prst="rect">
            <a:avLst/>
          </a:prstGeom>
        </p:spPr>
        <p:txBody>
          <a:bodyPr wrap="none">
            <a:spAutoFit/>
          </a:bodyPr>
          <a:lstStyle/>
          <a:p>
            <a:pPr algn="ctr"/>
            <a:r>
              <a:rPr lang="en-US" sz="4400" dirty="0">
                <a:solidFill>
                  <a:schemeClr val="bg1"/>
                </a:solidFill>
                <a:latin typeface="Arial" panose="020B0604020202020204" pitchFamily="34" charset="0"/>
                <a:cs typeface="Arial" panose="020B0604020202020204" pitchFamily="34" charset="0"/>
              </a:rPr>
              <a:t>Not a Building</a:t>
            </a:r>
          </a:p>
        </p:txBody>
      </p:sp>
    </p:spTree>
    <p:extLst>
      <p:ext uri="{BB962C8B-B14F-4D97-AF65-F5344CB8AC3E}">
        <p14:creationId xmlns:p14="http://schemas.microsoft.com/office/powerpoint/2010/main" val="32812608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6531">
                                            <p:txEl>
                                              <p:pRg st="1" end="1"/>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176"/>
                                        </p:tgtEl>
                                        <p:attrNameLst>
                                          <p:attrName>style.visibility</p:attrName>
                                        </p:attrNameLst>
                                      </p:cBhvr>
                                      <p:to>
                                        <p:strVal val="visible"/>
                                      </p:to>
                                    </p:set>
                                    <p:animEffect transition="in" filter="wipe(left)">
                                      <p:cBhvr>
                                        <p:cTn id="9" dur="500"/>
                                        <p:tgtEl>
                                          <p:spTgt spid="71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06531">
                                            <p:txEl>
                                              <p:pRg st="2" end="2"/>
                                            </p:txEl>
                                          </p:spTgt>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7178"/>
                                        </p:tgtEl>
                                        <p:attrNameLst>
                                          <p:attrName>style.visibility</p:attrName>
                                        </p:attrNameLst>
                                      </p:cBhvr>
                                      <p:to>
                                        <p:strVal val="visible"/>
                                      </p:to>
                                    </p:set>
                                    <p:animEffect transition="in" filter="wipe(left)">
                                      <p:cBhvr>
                                        <p:cTn id="16"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Accuracy Improvement</a:t>
            </a:r>
          </a:p>
        </p:txBody>
      </p:sp>
      <p:pic>
        <p:nvPicPr>
          <p:cNvPr id="3074"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922DAD41-FDD3-4044-88F0-4F7F80C0D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012823"/>
            <a:ext cx="7505700"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301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Risk Map Building Layers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0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Reference Data Development</a:t>
            </a:r>
          </a:p>
        </p:txBody>
      </p:sp>
      <p:sp>
        <p:nvSpPr>
          <p:cNvPr id="3" name="TextBox 2"/>
          <p:cNvSpPr txBox="1"/>
          <p:nvPr/>
        </p:nvSpPr>
        <p:spPr>
          <a:xfrm>
            <a:off x="786935" y="1857218"/>
            <a:ext cx="7747929" cy="3477875"/>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Statewide Contracts</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40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Tax Map Conversion / Parcel Re-Mapping</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E-911 Address Mapping </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Aerial Imagery</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5236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CDE9F-60DF-4A18-BD76-8E65E993A3E0}"/>
              </a:ext>
            </a:extLst>
          </p:cNvPr>
          <p:cNvPicPr>
            <a:picLocks noChangeAspect="1"/>
          </p:cNvPicPr>
          <p:nvPr/>
        </p:nvPicPr>
        <p:blipFill>
          <a:blip r:embed="rId2"/>
          <a:stretch>
            <a:fillRect/>
          </a:stretch>
        </p:blipFill>
        <p:spPr>
          <a:xfrm>
            <a:off x="0" y="902641"/>
            <a:ext cx="9144000" cy="6321636"/>
          </a:xfrm>
          <a:prstGeom prst="rect">
            <a:avLst/>
          </a:prstGeom>
        </p:spPr>
      </p:pic>
      <p:sp>
        <p:nvSpPr>
          <p:cNvPr id="5" name="Title 1"/>
          <p:cNvSpPr txBox="1">
            <a:spLocks/>
          </p:cNvSpPr>
          <p:nvPr/>
        </p:nvSpPr>
        <p:spPr>
          <a:xfrm>
            <a:off x="-83698" y="-6636"/>
            <a:ext cx="9311396" cy="92767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800777" y="5132839"/>
            <a:ext cx="7747929" cy="1692771"/>
          </a:xfrm>
          <a:prstGeom prst="rect">
            <a:avLst/>
          </a:prstGeom>
          <a:solidFill>
            <a:schemeClr val="tx1">
              <a:lumMod val="75000"/>
              <a:lumOff val="25000"/>
            </a:schemeClr>
          </a:solid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Flood Risk Building Layers</a:t>
            </a:r>
          </a:p>
          <a:p>
            <a:pPr algn="ctr"/>
            <a:endParaRPr lang="en-US" sz="4000" b="1" dirty="0">
              <a:solidFill>
                <a:schemeClr val="bg1"/>
              </a:solidFill>
              <a:latin typeface="Arial" panose="020B0604020202020204" pitchFamily="34" charset="0"/>
              <a:cs typeface="Arial" panose="020B0604020202020204" pitchFamily="34" charset="0"/>
            </a:endParaRPr>
          </a:p>
          <a:p>
            <a:pPr algn="ctr"/>
            <a:r>
              <a:rPr lang="en-US" sz="2400" b="1" i="1" dirty="0">
                <a:solidFill>
                  <a:schemeClr val="bg1"/>
                </a:solidFill>
                <a:latin typeface="Arial" panose="020B0604020202020204" pitchFamily="34" charset="0"/>
                <a:cs typeface="Arial" panose="020B0604020202020204" pitchFamily="34" charset="0"/>
              </a:rPr>
              <a:t>Published to </a:t>
            </a:r>
            <a:r>
              <a:rPr lang="en-US" sz="2400" b="1" i="1" dirty="0" err="1">
                <a:solidFill>
                  <a:schemeClr val="bg1"/>
                </a:solidFill>
                <a:latin typeface="Arial" panose="020B0604020202020204" pitchFamily="34" charset="0"/>
                <a:cs typeface="Arial" panose="020B0604020202020204" pitchFamily="34" charset="0"/>
              </a:rPr>
              <a:t>RiskMAP</a:t>
            </a:r>
            <a:r>
              <a:rPr lang="en-US" sz="2400" b="1" i="1" dirty="0">
                <a:solidFill>
                  <a:schemeClr val="bg1"/>
                </a:solidFill>
                <a:latin typeface="Arial" panose="020B0604020202020204" pitchFamily="34" charset="0"/>
                <a:cs typeface="Arial" panose="020B0604020202020204" pitchFamily="34" charset="0"/>
              </a:rPr>
              <a:t> View of WV Flood tool</a:t>
            </a:r>
            <a:endParaRPr lang="en-US"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168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CC83A-5C26-4FFB-B0EA-1FF5D3B0B3FC}"/>
              </a:ext>
            </a:extLst>
          </p:cNvPr>
          <p:cNvPicPr>
            <a:picLocks noChangeAspect="1"/>
          </p:cNvPicPr>
          <p:nvPr/>
        </p:nvPicPr>
        <p:blipFill>
          <a:blip r:embed="rId2"/>
          <a:stretch>
            <a:fillRect/>
          </a:stretch>
        </p:blipFill>
        <p:spPr>
          <a:xfrm>
            <a:off x="92318" y="1058776"/>
            <a:ext cx="8924116" cy="500176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View</a:t>
            </a:r>
          </a:p>
        </p:txBody>
      </p:sp>
      <p:sp>
        <p:nvSpPr>
          <p:cNvPr id="6" name="Rectangle 5">
            <a:extLst>
              <a:ext uri="{FF2B5EF4-FFF2-40B4-BE49-F238E27FC236}">
                <a16:creationId xmlns:a16="http://schemas.microsoft.com/office/drawing/2014/main" id="{2F1282C6-1B95-4537-9A4D-EFBAB600715D}"/>
              </a:ext>
            </a:extLst>
          </p:cNvPr>
          <p:cNvSpPr/>
          <p:nvPr/>
        </p:nvSpPr>
        <p:spPr>
          <a:xfrm>
            <a:off x="1732547" y="6420833"/>
            <a:ext cx="5943599" cy="461665"/>
          </a:xfrm>
          <a:prstGeom prst="rect">
            <a:avLst/>
          </a:prstGeom>
        </p:spPr>
        <p:txBody>
          <a:bodyPr wrap="square">
            <a:spAutoFit/>
          </a:bodyPr>
          <a:lstStyle/>
          <a:p>
            <a:r>
              <a:rPr lang="en-US" sz="1200" dirty="0">
                <a:hlinkClick r:id="rId3"/>
              </a:rPr>
              <a:t>https://www.mapwv.gov/flood/map/?wkid=102100&amp;x=-8678412&amp;y=4788996&amp;l=11&amp;v=2</a:t>
            </a:r>
            <a:endParaRPr lang="en-US" sz="1200" dirty="0"/>
          </a:p>
          <a:p>
            <a:endParaRPr lang="en-US" sz="1200" dirty="0"/>
          </a:p>
        </p:txBody>
      </p:sp>
      <p:sp>
        <p:nvSpPr>
          <p:cNvPr id="11" name="TextBox 10">
            <a:extLst>
              <a:ext uri="{FF2B5EF4-FFF2-40B4-BE49-F238E27FC236}">
                <a16:creationId xmlns:a16="http://schemas.microsoft.com/office/drawing/2014/main" id="{182C88C7-E2EA-4F4A-8601-3BB58A38DFC3}"/>
              </a:ext>
            </a:extLst>
          </p:cNvPr>
          <p:cNvSpPr txBox="1"/>
          <p:nvPr/>
        </p:nvSpPr>
        <p:spPr>
          <a:xfrm>
            <a:off x="4015745" y="1061169"/>
            <a:ext cx="2324897" cy="646331"/>
          </a:xfrm>
          <a:prstGeom prst="rect">
            <a:avLst/>
          </a:prstGeom>
          <a:solidFill>
            <a:schemeClr val="accent1">
              <a:lumMod val="50000"/>
            </a:schemeClr>
          </a:solidFill>
        </p:spPr>
        <p:txBody>
          <a:bodyPr wrap="square" rtlCol="0">
            <a:spAutoFit/>
          </a:bodyPr>
          <a:lstStyle/>
          <a:p>
            <a:pPr algn="ctr"/>
            <a:r>
              <a:rPr lang="en-US" b="1" dirty="0">
                <a:solidFill>
                  <a:schemeClr val="bg1"/>
                </a:solidFill>
              </a:rPr>
              <a:t>Flood Risk Awareness &amp; Mitigation Planning</a:t>
            </a:r>
          </a:p>
        </p:txBody>
      </p:sp>
      <p:sp>
        <p:nvSpPr>
          <p:cNvPr id="12" name="Oval 11">
            <a:extLst>
              <a:ext uri="{FF2B5EF4-FFF2-40B4-BE49-F238E27FC236}">
                <a16:creationId xmlns:a16="http://schemas.microsoft.com/office/drawing/2014/main" id="{F864B7D5-8424-4614-8DCC-C255C7DDF56F}"/>
              </a:ext>
            </a:extLst>
          </p:cNvPr>
          <p:cNvSpPr/>
          <p:nvPr/>
        </p:nvSpPr>
        <p:spPr>
          <a:xfrm flipV="1">
            <a:off x="4704347" y="3002554"/>
            <a:ext cx="1239254" cy="120507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0F2EA4D-147B-45E1-B3C3-94D2CB7DE61F}"/>
              </a:ext>
            </a:extLst>
          </p:cNvPr>
          <p:cNvSpPr/>
          <p:nvPr/>
        </p:nvSpPr>
        <p:spPr>
          <a:xfrm>
            <a:off x="815457" y="1789331"/>
            <a:ext cx="62074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4C7A81-F65E-4302-9650-1AB55D2AE0EB}"/>
              </a:ext>
            </a:extLst>
          </p:cNvPr>
          <p:cNvSpPr/>
          <p:nvPr/>
        </p:nvSpPr>
        <p:spPr>
          <a:xfrm flipV="1">
            <a:off x="6412827" y="5317953"/>
            <a:ext cx="2639703" cy="868587"/>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00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91199" y="990600"/>
            <a:ext cx="8161601" cy="51816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Flood Risk Structures of Martinsburg</a:t>
            </a:r>
          </a:p>
        </p:txBody>
      </p:sp>
      <p:sp>
        <p:nvSpPr>
          <p:cNvPr id="7" name="TextBox 6"/>
          <p:cNvSpPr txBox="1"/>
          <p:nvPr/>
        </p:nvSpPr>
        <p:spPr>
          <a:xfrm>
            <a:off x="457200" y="6172200"/>
            <a:ext cx="8153400" cy="584775"/>
          </a:xfrm>
          <a:prstGeom prst="rect">
            <a:avLst/>
          </a:prstGeom>
          <a:noFill/>
        </p:spPr>
        <p:txBody>
          <a:bodyPr wrap="square" rtlCol="0">
            <a:spAutoFit/>
          </a:bodyPr>
          <a:lstStyle/>
          <a:p>
            <a:r>
              <a:rPr lang="en-US" sz="1600" dirty="0"/>
              <a:t>The Risk MAP View allows for viewing flood loss estimates at the building or structure level for a 1%-annual-chance flood event.</a:t>
            </a:r>
          </a:p>
        </p:txBody>
      </p:sp>
      <p:sp>
        <p:nvSpPr>
          <p:cNvPr id="6" name="Rounded Rectangular Callout 5"/>
          <p:cNvSpPr/>
          <p:nvPr/>
        </p:nvSpPr>
        <p:spPr>
          <a:xfrm>
            <a:off x="5715000" y="990600"/>
            <a:ext cx="3124200" cy="1143000"/>
          </a:xfrm>
          <a:prstGeom prst="wedgeRoundRectCallout">
            <a:avLst>
              <a:gd name="adj1" fmla="val -52735"/>
              <a:gd name="adj2" fmla="val 97375"/>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Building Flood Loss Damage</a:t>
            </a:r>
          </a:p>
          <a:p>
            <a:pPr algn="ctr"/>
            <a:endParaRPr lang="en-US" dirty="0">
              <a:solidFill>
                <a:schemeClr val="tx1"/>
              </a:solidFill>
            </a:endParaRPr>
          </a:p>
          <a:p>
            <a:pPr algn="ctr"/>
            <a:r>
              <a:rPr lang="en-US" dirty="0">
                <a:solidFill>
                  <a:schemeClr val="tx1"/>
                </a:solidFill>
              </a:rPr>
              <a:t>57% of Residential Home Damaged at a Loss of $88,834 </a:t>
            </a:r>
          </a:p>
        </p:txBody>
      </p:sp>
      <p:sp>
        <p:nvSpPr>
          <p:cNvPr id="8" name="Oval 7"/>
          <p:cNvSpPr/>
          <p:nvPr/>
        </p:nvSpPr>
        <p:spPr>
          <a:xfrm>
            <a:off x="2057400" y="2438400"/>
            <a:ext cx="381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4419600"/>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791200"/>
            <a:ext cx="5867400" cy="276999"/>
          </a:xfrm>
          <a:prstGeom prst="rect">
            <a:avLst/>
          </a:prstGeom>
          <a:solidFill>
            <a:schemeClr val="bg1"/>
          </a:solidFill>
        </p:spPr>
        <p:txBody>
          <a:bodyPr wrap="square">
            <a:spAutoFit/>
          </a:bodyPr>
          <a:lstStyle/>
          <a:p>
            <a:r>
              <a:rPr lang="en-US" sz="1200" dirty="0">
                <a:hlinkClick r:id="rId4"/>
              </a:rPr>
              <a:t>https://www.mapwv.gov/flood/map/?wkid=102100&amp;x=-8678481&amp;y=4788856&amp;l=11&amp;v=2</a:t>
            </a:r>
            <a:endParaRPr lang="en-US" sz="1200" dirty="0"/>
          </a:p>
        </p:txBody>
      </p:sp>
      <p:sp>
        <p:nvSpPr>
          <p:cNvPr id="11" name="TextBox 10"/>
          <p:cNvSpPr txBox="1"/>
          <p:nvPr/>
        </p:nvSpPr>
        <p:spPr>
          <a:xfrm>
            <a:off x="6858000" y="3352800"/>
            <a:ext cx="1676400" cy="1015663"/>
          </a:xfrm>
          <a:prstGeom prst="rect">
            <a:avLst/>
          </a:prstGeom>
          <a:solidFill>
            <a:srgbClr val="002060"/>
          </a:solidFill>
        </p:spPr>
        <p:txBody>
          <a:bodyPr wrap="square" rtlCol="0">
            <a:spAutoFit/>
          </a:bodyPr>
          <a:lstStyle/>
          <a:p>
            <a:pPr algn="ctr"/>
            <a:r>
              <a:rPr lang="en-US" sz="2000" b="1" dirty="0">
                <a:solidFill>
                  <a:schemeClr val="bg1"/>
                </a:solidFill>
              </a:rPr>
              <a:t>Flood Risk Assessment Building Link</a:t>
            </a:r>
          </a:p>
        </p:txBody>
      </p:sp>
      <p:sp>
        <p:nvSpPr>
          <p:cNvPr id="12" name="TextBox 11"/>
          <p:cNvSpPr txBox="1"/>
          <p:nvPr/>
        </p:nvSpPr>
        <p:spPr>
          <a:xfrm>
            <a:off x="2514600" y="2362200"/>
            <a:ext cx="1676400" cy="707886"/>
          </a:xfrm>
          <a:prstGeom prst="rect">
            <a:avLst/>
          </a:prstGeom>
          <a:solidFill>
            <a:srgbClr val="002060"/>
          </a:solidFill>
        </p:spPr>
        <p:txBody>
          <a:bodyPr wrap="square" rtlCol="0">
            <a:spAutoFit/>
          </a:bodyPr>
          <a:lstStyle/>
          <a:p>
            <a:pPr algn="ctr"/>
            <a:r>
              <a:rPr lang="en-US" sz="2000" b="1" dirty="0">
                <a:solidFill>
                  <a:schemeClr val="bg1"/>
                </a:solidFill>
              </a:rPr>
              <a:t>Flood Risk Building Info</a:t>
            </a:r>
          </a:p>
        </p:txBody>
      </p:sp>
      <p:pic>
        <p:nvPicPr>
          <p:cNvPr id="13" name="Picture 2"/>
          <p:cNvPicPr>
            <a:picLocks noChangeAspect="1" noChangeArrowheads="1"/>
          </p:cNvPicPr>
          <p:nvPr/>
        </p:nvPicPr>
        <p:blipFill>
          <a:blip r:embed="rId5" cstate="print"/>
          <a:srcRect/>
          <a:stretch>
            <a:fillRect/>
          </a:stretch>
        </p:blipFill>
        <p:spPr bwMode="auto">
          <a:xfrm>
            <a:off x="5968730" y="2791239"/>
            <a:ext cx="717550" cy="1123122"/>
          </a:xfrm>
          <a:prstGeom prst="rect">
            <a:avLst/>
          </a:prstGeom>
          <a:noFill/>
          <a:ln w="9525">
            <a:noFill/>
            <a:miter lim="800000"/>
            <a:headEnd/>
            <a:tailEnd/>
          </a:ln>
        </p:spPr>
      </p:pic>
    </p:spTree>
    <p:extLst>
      <p:ext uri="{BB962C8B-B14F-4D97-AF65-F5344CB8AC3E}">
        <p14:creationId xmlns:p14="http://schemas.microsoft.com/office/powerpoint/2010/main" val="469939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View – 3D Visualization</a:t>
            </a:r>
          </a:p>
        </p:txBody>
      </p:sp>
      <p:pic>
        <p:nvPicPr>
          <p:cNvPr id="2" name="Picture 1">
            <a:extLst>
              <a:ext uri="{FF2B5EF4-FFF2-40B4-BE49-F238E27FC236}">
                <a16:creationId xmlns:a16="http://schemas.microsoft.com/office/drawing/2014/main" id="{01307062-9D91-410F-9A28-DBF535302A4A}"/>
              </a:ext>
            </a:extLst>
          </p:cNvPr>
          <p:cNvPicPr>
            <a:picLocks noChangeAspect="1"/>
          </p:cNvPicPr>
          <p:nvPr/>
        </p:nvPicPr>
        <p:blipFill>
          <a:blip r:embed="rId2"/>
          <a:stretch>
            <a:fillRect/>
          </a:stretch>
        </p:blipFill>
        <p:spPr>
          <a:xfrm>
            <a:off x="169606" y="962528"/>
            <a:ext cx="4585212" cy="4102017"/>
          </a:xfrm>
          <a:prstGeom prst="rect">
            <a:avLst/>
          </a:prstGeom>
        </p:spPr>
      </p:pic>
      <p:pic>
        <p:nvPicPr>
          <p:cNvPr id="4" name="Picture 3">
            <a:extLst>
              <a:ext uri="{FF2B5EF4-FFF2-40B4-BE49-F238E27FC236}">
                <a16:creationId xmlns:a16="http://schemas.microsoft.com/office/drawing/2014/main" id="{C7BDA397-BA42-469C-BE78-34FCB2C17CE4}"/>
              </a:ext>
            </a:extLst>
          </p:cNvPr>
          <p:cNvPicPr>
            <a:picLocks noChangeAspect="1"/>
          </p:cNvPicPr>
          <p:nvPr/>
        </p:nvPicPr>
        <p:blipFill rotWithShape="1">
          <a:blip r:embed="rId3"/>
          <a:srcRect l="1" r="480"/>
          <a:stretch/>
        </p:blipFill>
        <p:spPr>
          <a:xfrm>
            <a:off x="216567" y="4848728"/>
            <a:ext cx="4538251" cy="1955829"/>
          </a:xfrm>
          <a:prstGeom prst="rect">
            <a:avLst/>
          </a:prstGeom>
        </p:spPr>
      </p:pic>
      <p:pic>
        <p:nvPicPr>
          <p:cNvPr id="7" name="Picture 6">
            <a:extLst>
              <a:ext uri="{FF2B5EF4-FFF2-40B4-BE49-F238E27FC236}">
                <a16:creationId xmlns:a16="http://schemas.microsoft.com/office/drawing/2014/main" id="{C5E0E2DD-2B0D-4E4C-9DE6-8DA3EAF3B6A0}"/>
              </a:ext>
            </a:extLst>
          </p:cNvPr>
          <p:cNvPicPr>
            <a:picLocks noChangeAspect="1"/>
          </p:cNvPicPr>
          <p:nvPr/>
        </p:nvPicPr>
        <p:blipFill rotWithShape="1">
          <a:blip r:embed="rId4"/>
          <a:srcRect t="1267"/>
          <a:stretch/>
        </p:blipFill>
        <p:spPr>
          <a:xfrm>
            <a:off x="5225280" y="1107223"/>
            <a:ext cx="3444180" cy="2430164"/>
          </a:xfrm>
          <a:prstGeom prst="rect">
            <a:avLst/>
          </a:prstGeom>
          <a:ln>
            <a:solidFill>
              <a:schemeClr val="tx1"/>
            </a:solidFill>
          </a:ln>
        </p:spPr>
      </p:pic>
      <p:pic>
        <p:nvPicPr>
          <p:cNvPr id="8" name="Picture 7">
            <a:extLst>
              <a:ext uri="{FF2B5EF4-FFF2-40B4-BE49-F238E27FC236}">
                <a16:creationId xmlns:a16="http://schemas.microsoft.com/office/drawing/2014/main" id="{4D7BD1E0-7C9F-49DD-84EF-62ED3C4A5389}"/>
              </a:ext>
            </a:extLst>
          </p:cNvPr>
          <p:cNvPicPr>
            <a:picLocks noChangeAspect="1"/>
          </p:cNvPicPr>
          <p:nvPr/>
        </p:nvPicPr>
        <p:blipFill>
          <a:blip r:embed="rId5"/>
          <a:stretch>
            <a:fillRect/>
          </a:stretch>
        </p:blipFill>
        <p:spPr>
          <a:xfrm>
            <a:off x="5225281" y="4461346"/>
            <a:ext cx="3463546" cy="1746949"/>
          </a:xfrm>
          <a:prstGeom prst="rect">
            <a:avLst/>
          </a:prstGeom>
          <a:ln>
            <a:solidFill>
              <a:schemeClr val="tx1"/>
            </a:solidFill>
          </a:ln>
        </p:spPr>
      </p:pic>
      <p:sp>
        <p:nvSpPr>
          <p:cNvPr id="9" name="TextBox 8">
            <a:extLst>
              <a:ext uri="{FF2B5EF4-FFF2-40B4-BE49-F238E27FC236}">
                <a16:creationId xmlns:a16="http://schemas.microsoft.com/office/drawing/2014/main" id="{0F8AB394-8503-4A5C-8E19-2DBB82CF28E4}"/>
              </a:ext>
            </a:extLst>
          </p:cNvPr>
          <p:cNvSpPr txBox="1"/>
          <p:nvPr/>
        </p:nvSpPr>
        <p:spPr>
          <a:xfrm>
            <a:off x="6239082" y="3513323"/>
            <a:ext cx="1612232" cy="369332"/>
          </a:xfrm>
          <a:prstGeom prst="rect">
            <a:avLst/>
          </a:prstGeom>
          <a:noFill/>
        </p:spPr>
        <p:txBody>
          <a:bodyPr wrap="square" rtlCol="0">
            <a:spAutoFit/>
          </a:bodyPr>
          <a:lstStyle/>
          <a:p>
            <a:r>
              <a:rPr lang="en-US" b="1" dirty="0">
                <a:solidFill>
                  <a:schemeClr val="accent1">
                    <a:lumMod val="50000"/>
                  </a:schemeClr>
                </a:solidFill>
              </a:rPr>
              <a:t>Flood Depth</a:t>
            </a:r>
          </a:p>
        </p:txBody>
      </p:sp>
      <p:sp>
        <p:nvSpPr>
          <p:cNvPr id="10" name="TextBox 9">
            <a:extLst>
              <a:ext uri="{FF2B5EF4-FFF2-40B4-BE49-F238E27FC236}">
                <a16:creationId xmlns:a16="http://schemas.microsoft.com/office/drawing/2014/main" id="{7FB59C6F-B42D-4702-B19A-F6F4E58BF47A}"/>
              </a:ext>
            </a:extLst>
          </p:cNvPr>
          <p:cNvSpPr txBox="1"/>
          <p:nvPr/>
        </p:nvSpPr>
        <p:spPr>
          <a:xfrm>
            <a:off x="6150849" y="6209526"/>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
        <p:nvSpPr>
          <p:cNvPr id="11" name="TextBox 10">
            <a:extLst>
              <a:ext uri="{FF2B5EF4-FFF2-40B4-BE49-F238E27FC236}">
                <a16:creationId xmlns:a16="http://schemas.microsoft.com/office/drawing/2014/main" id="{EB86194F-8C49-48B4-B1A0-7E736DC0FA7F}"/>
              </a:ext>
            </a:extLst>
          </p:cNvPr>
          <p:cNvSpPr txBox="1"/>
          <p:nvPr/>
        </p:nvSpPr>
        <p:spPr>
          <a:xfrm>
            <a:off x="2814042" y="5347767"/>
            <a:ext cx="1450672" cy="646331"/>
          </a:xfrm>
          <a:prstGeom prst="rect">
            <a:avLst/>
          </a:prstGeom>
          <a:noFill/>
        </p:spPr>
        <p:txBody>
          <a:bodyPr wrap="square" rtlCol="0">
            <a:spAutoFit/>
          </a:bodyPr>
          <a:lstStyle/>
          <a:p>
            <a:pPr algn="ctr"/>
            <a:r>
              <a:rPr lang="en-US" b="1" dirty="0">
                <a:solidFill>
                  <a:schemeClr val="accent1">
                    <a:lumMod val="50000"/>
                  </a:schemeClr>
                </a:solidFill>
              </a:rPr>
              <a:t>HAZUS Loss Estimate</a:t>
            </a:r>
          </a:p>
        </p:txBody>
      </p:sp>
      <p:sp>
        <p:nvSpPr>
          <p:cNvPr id="12" name="TextBox 11">
            <a:extLst>
              <a:ext uri="{FF2B5EF4-FFF2-40B4-BE49-F238E27FC236}">
                <a16:creationId xmlns:a16="http://schemas.microsoft.com/office/drawing/2014/main" id="{110060D1-F716-46B8-B46F-8AB5D60A50EF}"/>
              </a:ext>
            </a:extLst>
          </p:cNvPr>
          <p:cNvSpPr txBox="1"/>
          <p:nvPr/>
        </p:nvSpPr>
        <p:spPr>
          <a:xfrm>
            <a:off x="2814042" y="2782669"/>
            <a:ext cx="1450672" cy="646331"/>
          </a:xfrm>
          <a:prstGeom prst="rect">
            <a:avLst/>
          </a:prstGeom>
          <a:no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spTree>
    <p:extLst>
      <p:ext uri="{BB962C8B-B14F-4D97-AF65-F5344CB8AC3E}">
        <p14:creationId xmlns:p14="http://schemas.microsoft.com/office/powerpoint/2010/main" val="24161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Building-Level Risk Symbology</a:t>
            </a:r>
            <a:endParaRPr lang="en-US" sz="6600" u="sng" dirty="0">
              <a:solidFill>
                <a:schemeClr val="bg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3C0DEBD2-5301-4DE2-83F9-2568044DFA62}"/>
              </a:ext>
            </a:extLst>
          </p:cNvPr>
          <p:cNvSpPr>
            <a:spLocks noGrp="1"/>
          </p:cNvSpPr>
          <p:nvPr>
            <p:ph idx="1"/>
          </p:nvPr>
        </p:nvSpPr>
        <p:spPr>
          <a:xfrm>
            <a:off x="677746" y="1345385"/>
            <a:ext cx="7886700" cy="4351338"/>
          </a:xfrm>
          <a:solidFill>
            <a:schemeClr val="tx2">
              <a:lumMod val="20000"/>
              <a:lumOff val="80000"/>
            </a:schemeClr>
          </a:solidFill>
        </p:spPr>
        <p:txBody>
          <a:bodyPr>
            <a:normAutofit fontScale="92500" lnSpcReduction="10000"/>
          </a:bodyPr>
          <a:lstStyle/>
          <a:p>
            <a:r>
              <a:rPr lang="en-US" b="1" dirty="0"/>
              <a:t>Flood Zones</a:t>
            </a:r>
          </a:p>
          <a:p>
            <a:pPr lvl="1"/>
            <a:r>
              <a:rPr lang="en-US" dirty="0"/>
              <a:t>Floodway</a:t>
            </a:r>
          </a:p>
          <a:p>
            <a:pPr lvl="1"/>
            <a:r>
              <a:rPr lang="en-US" dirty="0"/>
              <a:t>Regulatory</a:t>
            </a:r>
          </a:p>
          <a:p>
            <a:pPr lvl="1"/>
            <a:r>
              <a:rPr lang="en-US" dirty="0"/>
              <a:t>Non-Regulatory</a:t>
            </a:r>
          </a:p>
          <a:p>
            <a:r>
              <a:rPr lang="en-US" b="1" dirty="0"/>
              <a:t>Building Exposure</a:t>
            </a:r>
          </a:p>
          <a:p>
            <a:pPr lvl="1"/>
            <a:r>
              <a:rPr lang="en-US" dirty="0"/>
              <a:t>Building Exposure ($) Community-wide</a:t>
            </a:r>
          </a:p>
          <a:p>
            <a:pPr lvl="1"/>
            <a:r>
              <a:rPr lang="en-US" dirty="0"/>
              <a:t>Building Exposure ($) 100-YR Floodplains</a:t>
            </a:r>
          </a:p>
          <a:p>
            <a:r>
              <a:rPr lang="en-US" b="1" dirty="0"/>
              <a:t>Building Physical Damage</a:t>
            </a:r>
          </a:p>
          <a:p>
            <a:pPr lvl="1"/>
            <a:r>
              <a:rPr lang="en-US" dirty="0"/>
              <a:t>Damage by Percent (%)</a:t>
            </a:r>
          </a:p>
          <a:p>
            <a:pPr lvl="1"/>
            <a:r>
              <a:rPr lang="en-US" dirty="0"/>
              <a:t>Damage by Dollars ($)</a:t>
            </a:r>
          </a:p>
          <a:p>
            <a:r>
              <a:rPr lang="en-US" b="1" dirty="0"/>
              <a:t>Critical infrastructure</a:t>
            </a:r>
          </a:p>
        </p:txBody>
      </p:sp>
      <p:sp>
        <p:nvSpPr>
          <p:cNvPr id="3" name="TextBox 2">
            <a:extLst>
              <a:ext uri="{FF2B5EF4-FFF2-40B4-BE49-F238E27FC236}">
                <a16:creationId xmlns:a16="http://schemas.microsoft.com/office/drawing/2014/main" id="{DBC4E239-C81E-4D82-976E-D00DB3D835FD}"/>
              </a:ext>
            </a:extLst>
          </p:cNvPr>
          <p:cNvSpPr txBox="1"/>
          <p:nvPr/>
        </p:nvSpPr>
        <p:spPr>
          <a:xfrm>
            <a:off x="748703" y="5830066"/>
            <a:ext cx="7646594" cy="923330"/>
          </a:xfrm>
          <a:prstGeom prst="rect">
            <a:avLst/>
          </a:prstGeom>
          <a:noFill/>
        </p:spPr>
        <p:txBody>
          <a:bodyPr wrap="square" rtlCol="0">
            <a:spAutoFit/>
          </a:bodyPr>
          <a:lstStyle/>
          <a:p>
            <a:r>
              <a:rPr lang="en-US" dirty="0"/>
              <a:t>Dual Symbols: Property Class letters (R, F, C, I, A, U, X) combined with symbols.  Also may contrast between building points that have been verified for accuracy and those that have not.</a:t>
            </a:r>
          </a:p>
        </p:txBody>
      </p:sp>
    </p:spTree>
    <p:extLst>
      <p:ext uri="{BB962C8B-B14F-4D97-AF65-F5344CB8AC3E}">
        <p14:creationId xmlns:p14="http://schemas.microsoft.com/office/powerpoint/2010/main" val="4056295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046561AE-44EE-432F-A9EF-BB8F4857ACE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3F2FE95A-42B5-4102-999F-706943ED0FD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FC405E58-6FB4-40E2-A43E-2C8C004F93D3}"/>
              </a:ext>
            </a:extLst>
          </p:cNvPr>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1" name="Group 20">
            <a:extLst>
              <a:ext uri="{FF2B5EF4-FFF2-40B4-BE49-F238E27FC236}">
                <a16:creationId xmlns:a16="http://schemas.microsoft.com/office/drawing/2014/main" id="{6DC1BF8E-23AB-464F-B8A4-0771E8506BF8}"/>
              </a:ext>
            </a:extLst>
          </p:cNvPr>
          <p:cNvGrpSpPr/>
          <p:nvPr/>
        </p:nvGrpSpPr>
        <p:grpSpPr>
          <a:xfrm>
            <a:off x="555433" y="4581842"/>
            <a:ext cx="3734435" cy="2173605"/>
            <a:chOff x="555433" y="4398962"/>
            <a:chExt cx="3734435" cy="2173605"/>
          </a:xfrm>
        </p:grpSpPr>
        <p:sp>
          <p:nvSpPr>
            <p:cNvPr id="6" name="Oval 5">
              <a:extLst>
                <a:ext uri="{FF2B5EF4-FFF2-40B4-BE49-F238E27FC236}">
                  <a16:creationId xmlns:a16="http://schemas.microsoft.com/office/drawing/2014/main" id="{4B52FFE7-3C60-4605-A471-22B0819903A6}"/>
                </a:ext>
              </a:extLst>
            </p:cNvPr>
            <p:cNvSpPr/>
            <p:nvPr/>
          </p:nvSpPr>
          <p:spPr>
            <a:xfrm>
              <a:off x="559243" y="4422457"/>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ED6D0A7D-6C47-4604-8FC8-AF87AE77477F}"/>
                </a:ext>
              </a:extLst>
            </p:cNvPr>
            <p:cNvSpPr/>
            <p:nvPr/>
          </p:nvSpPr>
          <p:spPr>
            <a:xfrm>
              <a:off x="1784793" y="4437062"/>
              <a:ext cx="2501900" cy="2127250"/>
            </a:xfrm>
            <a:prstGeom prst="ellipse">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BC2D5DE3-20B9-48EC-8E9F-8266ABFBC919}"/>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weave">
              <a:fgClr>
                <a:srgbClr val="FF0000"/>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6DD28F51-3B75-42AE-B2A0-B282139529A0}"/>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B72D55E-05F8-470A-BB82-91646C430FA3}"/>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Circle: Hollow 13">
              <a:extLst>
                <a:ext uri="{FF2B5EF4-FFF2-40B4-BE49-F238E27FC236}">
                  <a16:creationId xmlns:a16="http://schemas.microsoft.com/office/drawing/2014/main" id="{A9DF9877-CB13-4D26-A458-55810CA738D6}"/>
                </a:ext>
              </a:extLst>
            </p:cNvPr>
            <p:cNvSpPr/>
            <p:nvPr/>
          </p:nvSpPr>
          <p:spPr>
            <a:xfrm>
              <a:off x="1059623" y="4715192"/>
              <a:ext cx="365760" cy="365760"/>
            </a:xfrm>
            <a:prstGeom prst="donut">
              <a:avLst/>
            </a:prstGeom>
            <a:solidFill>
              <a:srgbClr val="FFFF99"/>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Circle: Hollow 14">
              <a:extLst>
                <a:ext uri="{FF2B5EF4-FFF2-40B4-BE49-F238E27FC236}">
                  <a16:creationId xmlns:a16="http://schemas.microsoft.com/office/drawing/2014/main" id="{3F482F81-2510-484D-8C6A-FE06F4665501}"/>
                </a:ext>
              </a:extLst>
            </p:cNvPr>
            <p:cNvSpPr/>
            <p:nvPr/>
          </p:nvSpPr>
          <p:spPr>
            <a:xfrm>
              <a:off x="3400868" y="4715192"/>
              <a:ext cx="365760" cy="36576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Sun 15">
              <a:extLst>
                <a:ext uri="{FF2B5EF4-FFF2-40B4-BE49-F238E27FC236}">
                  <a16:creationId xmlns:a16="http://schemas.microsoft.com/office/drawing/2014/main" id="{811A934D-CADF-4659-8450-069D6A073E45}"/>
                </a:ext>
              </a:extLst>
            </p:cNvPr>
            <p:cNvSpPr/>
            <p:nvPr/>
          </p:nvSpPr>
          <p:spPr>
            <a:xfrm>
              <a:off x="2240723" y="4662487"/>
              <a:ext cx="435610" cy="47117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Text Box 2">
              <a:extLst>
                <a:ext uri="{FF2B5EF4-FFF2-40B4-BE49-F238E27FC236}">
                  <a16:creationId xmlns:a16="http://schemas.microsoft.com/office/drawing/2014/main" id="{1E92583C-F05B-4BE2-8B6E-C6AEAF621577}"/>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b="1" dirty="0">
                  <a:solidFill>
                    <a:srgbClr val="FFFF00"/>
                  </a:solidFill>
                  <a:latin typeface="Arial Narrow" panose="020B0606020202030204" pitchFamily="34" charset="0"/>
                  <a:cs typeface="Times New Roman" panose="02020603050405020304" pitchFamily="18" charset="0"/>
                </a:rPr>
                <a:t>Effective A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10" name="Text Box 9">
              <a:extLst>
                <a:ext uri="{FF2B5EF4-FFF2-40B4-BE49-F238E27FC236}">
                  <a16:creationId xmlns:a16="http://schemas.microsoft.com/office/drawing/2014/main" id="{61A2C647-E814-4C30-A5AC-E927D6EE128B}"/>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Advisory A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1">
              <a:extLst>
                <a:ext uri="{FF2B5EF4-FFF2-40B4-BE49-F238E27FC236}">
                  <a16:creationId xmlns:a16="http://schemas.microsoft.com/office/drawing/2014/main" id="{97BE39F7-469C-46EB-ACE7-70541ABE6B6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 &amp; Advisory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3" name="Group 22">
            <a:extLst>
              <a:ext uri="{FF2B5EF4-FFF2-40B4-BE49-F238E27FC236}">
                <a16:creationId xmlns:a16="http://schemas.microsoft.com/office/drawing/2014/main" id="{89FC610B-8731-468D-A3DA-CF74162F67D0}"/>
              </a:ext>
            </a:extLst>
          </p:cNvPr>
          <p:cNvGrpSpPr/>
          <p:nvPr/>
        </p:nvGrpSpPr>
        <p:grpSpPr>
          <a:xfrm>
            <a:off x="436583" y="1485880"/>
            <a:ext cx="3736762" cy="2165350"/>
            <a:chOff x="553106" y="4398962"/>
            <a:chExt cx="3736762" cy="2165350"/>
          </a:xfrm>
        </p:grpSpPr>
        <p:sp>
          <p:nvSpPr>
            <p:cNvPr id="24" name="Oval 23">
              <a:extLst>
                <a:ext uri="{FF2B5EF4-FFF2-40B4-BE49-F238E27FC236}">
                  <a16:creationId xmlns:a16="http://schemas.microsoft.com/office/drawing/2014/main" id="{1ABF86CD-8BD7-4F9B-96A2-7BA73F2DB45E}"/>
                </a:ext>
              </a:extLst>
            </p:cNvPr>
            <p:cNvSpPr/>
            <p:nvPr/>
          </p:nvSpPr>
          <p:spPr>
            <a:xfrm>
              <a:off x="553106" y="4404046"/>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a:extLst>
                <a:ext uri="{FF2B5EF4-FFF2-40B4-BE49-F238E27FC236}">
                  <a16:creationId xmlns:a16="http://schemas.microsoft.com/office/drawing/2014/main" id="{54ECBA9A-E585-47A1-9642-DF0F7575247C}"/>
                </a:ext>
              </a:extLst>
            </p:cNvPr>
            <p:cNvSpPr/>
            <p:nvPr/>
          </p:nvSpPr>
          <p:spPr>
            <a:xfrm>
              <a:off x="1784793" y="4437062"/>
              <a:ext cx="2501900" cy="2127250"/>
            </a:xfrm>
            <a:prstGeom prst="ellipse">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62127801-3E4E-481E-A643-EB453137735D}"/>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weave">
              <a:fgClr>
                <a:srgbClr val="FF0000"/>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Oval 26">
              <a:extLst>
                <a:ext uri="{FF2B5EF4-FFF2-40B4-BE49-F238E27FC236}">
                  <a16:creationId xmlns:a16="http://schemas.microsoft.com/office/drawing/2014/main" id="{57D334B1-5097-489A-8DA6-2A43FAB2B2E5}"/>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Oval 27">
              <a:extLst>
                <a:ext uri="{FF2B5EF4-FFF2-40B4-BE49-F238E27FC236}">
                  <a16:creationId xmlns:a16="http://schemas.microsoft.com/office/drawing/2014/main" id="{FA3C6875-4668-4000-8436-52E68F1002B8}"/>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Circle: Hollow 28">
              <a:extLst>
                <a:ext uri="{FF2B5EF4-FFF2-40B4-BE49-F238E27FC236}">
                  <a16:creationId xmlns:a16="http://schemas.microsoft.com/office/drawing/2014/main" id="{00AF8F71-BB5B-49E4-A358-3B13505A580F}"/>
                </a:ext>
              </a:extLst>
            </p:cNvPr>
            <p:cNvSpPr/>
            <p:nvPr/>
          </p:nvSpPr>
          <p:spPr>
            <a:xfrm>
              <a:off x="1059623" y="4715192"/>
              <a:ext cx="365760" cy="365760"/>
            </a:xfrm>
            <a:prstGeom prst="donut">
              <a:avLst/>
            </a:prstGeom>
            <a:solidFill>
              <a:srgbClr val="FFFF99"/>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0" name="Circle: Hollow 29">
              <a:extLst>
                <a:ext uri="{FF2B5EF4-FFF2-40B4-BE49-F238E27FC236}">
                  <a16:creationId xmlns:a16="http://schemas.microsoft.com/office/drawing/2014/main" id="{BDA512A0-D64C-458F-993B-16ADB76DD09E}"/>
                </a:ext>
              </a:extLst>
            </p:cNvPr>
            <p:cNvSpPr/>
            <p:nvPr/>
          </p:nvSpPr>
          <p:spPr>
            <a:xfrm>
              <a:off x="3400868" y="4715192"/>
              <a:ext cx="365760" cy="36576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Sun 30">
              <a:extLst>
                <a:ext uri="{FF2B5EF4-FFF2-40B4-BE49-F238E27FC236}">
                  <a16:creationId xmlns:a16="http://schemas.microsoft.com/office/drawing/2014/main" id="{8590600B-91CD-4866-AB86-F91407CC5F69}"/>
                </a:ext>
              </a:extLst>
            </p:cNvPr>
            <p:cNvSpPr/>
            <p:nvPr/>
          </p:nvSpPr>
          <p:spPr>
            <a:xfrm>
              <a:off x="2240723" y="4662487"/>
              <a:ext cx="435610" cy="47117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2" name="Text Box 2">
              <a:extLst>
                <a:ext uri="{FF2B5EF4-FFF2-40B4-BE49-F238E27FC236}">
                  <a16:creationId xmlns:a16="http://schemas.microsoft.com/office/drawing/2014/main" id="{F0DB7A37-9D2D-407F-8570-B6A49DADB997}"/>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endParaRPr kumimoji="0" lang="en-US" altLang="en-US" sz="6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SFHA Effective</a:t>
              </a:r>
              <a:endParaRPr kumimoji="0" lang="en-US" altLang="en-US" sz="6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(AE or A Zones)</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33" name="Text Box 9">
              <a:extLst>
                <a:ext uri="{FF2B5EF4-FFF2-40B4-BE49-F238E27FC236}">
                  <a16:creationId xmlns:a16="http://schemas.microsoft.com/office/drawing/2014/main" id="{AB32D63C-3308-4512-B0D1-B50D5DDA3F57}"/>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Text Box 1">
              <a:extLst>
                <a:ext uri="{FF2B5EF4-FFF2-40B4-BE49-F238E27FC236}">
                  <a16:creationId xmlns:a16="http://schemas.microsoft.com/office/drawing/2014/main" id="{E95F7FD4-9AFA-42F7-BA03-FCB5065AFC99}"/>
                </a:ext>
              </a:extLst>
            </p:cNvPr>
            <p:cNvSpPr txBox="1">
              <a:spLocks noChangeArrowheads="1"/>
            </p:cNvSpPr>
            <p:nvPr/>
          </p:nvSpPr>
          <p:spPr bwMode="auto">
            <a:xfrm>
              <a:off x="1727643" y="5207564"/>
              <a:ext cx="13208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SFHA &amp; 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5" name="Group 34">
            <a:extLst>
              <a:ext uri="{FF2B5EF4-FFF2-40B4-BE49-F238E27FC236}">
                <a16:creationId xmlns:a16="http://schemas.microsoft.com/office/drawing/2014/main" id="{C681BA06-3E06-4011-A8A1-4FCDC217393E}"/>
              </a:ext>
            </a:extLst>
          </p:cNvPr>
          <p:cNvGrpSpPr/>
          <p:nvPr/>
        </p:nvGrpSpPr>
        <p:grpSpPr>
          <a:xfrm>
            <a:off x="4836285" y="1509375"/>
            <a:ext cx="3734435" cy="2173605"/>
            <a:chOff x="555433" y="4398962"/>
            <a:chExt cx="3734435" cy="2173605"/>
          </a:xfrm>
        </p:grpSpPr>
        <p:sp>
          <p:nvSpPr>
            <p:cNvPr id="36" name="Oval 35">
              <a:extLst>
                <a:ext uri="{FF2B5EF4-FFF2-40B4-BE49-F238E27FC236}">
                  <a16:creationId xmlns:a16="http://schemas.microsoft.com/office/drawing/2014/main" id="{774F881F-A68A-41A0-B5FC-D7FFDBBCC0DE}"/>
                </a:ext>
              </a:extLst>
            </p:cNvPr>
            <p:cNvSpPr/>
            <p:nvPr/>
          </p:nvSpPr>
          <p:spPr>
            <a:xfrm>
              <a:off x="559243" y="4422457"/>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Oval 36">
              <a:extLst>
                <a:ext uri="{FF2B5EF4-FFF2-40B4-BE49-F238E27FC236}">
                  <a16:creationId xmlns:a16="http://schemas.microsoft.com/office/drawing/2014/main" id="{34654515-1D59-4FFC-8725-79C23FFFCD68}"/>
                </a:ext>
              </a:extLst>
            </p:cNvPr>
            <p:cNvSpPr/>
            <p:nvPr/>
          </p:nvSpPr>
          <p:spPr>
            <a:xfrm>
              <a:off x="1784793" y="4437062"/>
              <a:ext cx="2501900" cy="2127250"/>
            </a:xfrm>
            <a:prstGeom prst="ellipse">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Shape 37">
              <a:extLst>
                <a:ext uri="{FF2B5EF4-FFF2-40B4-BE49-F238E27FC236}">
                  <a16:creationId xmlns:a16="http://schemas.microsoft.com/office/drawing/2014/main" id="{ED87C0EC-CD59-4A19-818B-6A4E936A825E}"/>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weave">
              <a:fgClr>
                <a:srgbClr val="FF0000"/>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Oval 38">
              <a:extLst>
                <a:ext uri="{FF2B5EF4-FFF2-40B4-BE49-F238E27FC236}">
                  <a16:creationId xmlns:a16="http://schemas.microsoft.com/office/drawing/2014/main" id="{366671B4-92CF-4310-9F35-0E26A040CAC2}"/>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Oval 39">
              <a:extLst>
                <a:ext uri="{FF2B5EF4-FFF2-40B4-BE49-F238E27FC236}">
                  <a16:creationId xmlns:a16="http://schemas.microsoft.com/office/drawing/2014/main" id="{5F3AF7C2-5EA0-4365-9B48-CB2DF2C0C1FE}"/>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Circle: Hollow 40">
              <a:extLst>
                <a:ext uri="{FF2B5EF4-FFF2-40B4-BE49-F238E27FC236}">
                  <a16:creationId xmlns:a16="http://schemas.microsoft.com/office/drawing/2014/main" id="{E5CF58D6-94E9-480A-B463-A94DEDA53A28}"/>
                </a:ext>
              </a:extLst>
            </p:cNvPr>
            <p:cNvSpPr/>
            <p:nvPr/>
          </p:nvSpPr>
          <p:spPr>
            <a:xfrm>
              <a:off x="1059623" y="4715192"/>
              <a:ext cx="365760" cy="365760"/>
            </a:xfrm>
            <a:prstGeom prst="donut">
              <a:avLst/>
            </a:prstGeom>
            <a:solidFill>
              <a:srgbClr val="FFFF99"/>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2" name="Circle: Hollow 41">
              <a:extLst>
                <a:ext uri="{FF2B5EF4-FFF2-40B4-BE49-F238E27FC236}">
                  <a16:creationId xmlns:a16="http://schemas.microsoft.com/office/drawing/2014/main" id="{6858C643-DB63-4638-98F7-49294575221F}"/>
                </a:ext>
              </a:extLst>
            </p:cNvPr>
            <p:cNvSpPr/>
            <p:nvPr/>
          </p:nvSpPr>
          <p:spPr>
            <a:xfrm>
              <a:off x="3400868" y="4715192"/>
              <a:ext cx="365760" cy="36576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Sun 42">
              <a:extLst>
                <a:ext uri="{FF2B5EF4-FFF2-40B4-BE49-F238E27FC236}">
                  <a16:creationId xmlns:a16="http://schemas.microsoft.com/office/drawing/2014/main" id="{EBF6A6A8-253C-4403-B7F5-43982CEA193E}"/>
                </a:ext>
              </a:extLst>
            </p:cNvPr>
            <p:cNvSpPr/>
            <p:nvPr/>
          </p:nvSpPr>
          <p:spPr>
            <a:xfrm>
              <a:off x="2240723" y="4662487"/>
              <a:ext cx="435610" cy="47117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4" name="Text Box 2">
              <a:extLst>
                <a:ext uri="{FF2B5EF4-FFF2-40B4-BE49-F238E27FC236}">
                  <a16:creationId xmlns:a16="http://schemas.microsoft.com/office/drawing/2014/main" id="{CE293980-D817-42A5-AD70-028DB5E8DA40}"/>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100" b="1" dirty="0">
                <a:solidFill>
                  <a:srgbClr val="FFFF00"/>
                </a:solidFill>
                <a:latin typeface="Arial Narrow" panose="020B0606020202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cs typeface="Times New Roman" panose="02020603050405020304" pitchFamily="18" charset="0"/>
                </a:rPr>
                <a:t>Effective AE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45" name="Text Box 9">
              <a:extLst>
                <a:ext uri="{FF2B5EF4-FFF2-40B4-BE49-F238E27FC236}">
                  <a16:creationId xmlns:a16="http://schemas.microsoft.com/office/drawing/2014/main" id="{DDD5611F-E395-4988-BE4B-2B3B01C6C9FD}"/>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Updated AE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Text Box 1">
              <a:extLst>
                <a:ext uri="{FF2B5EF4-FFF2-40B4-BE49-F238E27FC236}">
                  <a16:creationId xmlns:a16="http://schemas.microsoft.com/office/drawing/2014/main" id="{2B51754C-C396-438A-85F5-70162C9BBB9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AE &amp; Updated AE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7" name="TextBox 46">
            <a:extLst>
              <a:ext uri="{FF2B5EF4-FFF2-40B4-BE49-F238E27FC236}">
                <a16:creationId xmlns:a16="http://schemas.microsoft.com/office/drawing/2014/main" id="{6A955625-685D-4151-8568-68198EAF179D}"/>
              </a:ext>
            </a:extLst>
          </p:cNvPr>
          <p:cNvSpPr txBox="1"/>
          <p:nvPr/>
        </p:nvSpPr>
        <p:spPr>
          <a:xfrm>
            <a:off x="190499" y="997148"/>
            <a:ext cx="3970145" cy="369332"/>
          </a:xfrm>
          <a:prstGeom prst="rect">
            <a:avLst/>
          </a:prstGeom>
          <a:noFill/>
        </p:spPr>
        <p:txBody>
          <a:bodyPr wrap="square" rtlCol="0">
            <a:spAutoFit/>
          </a:bodyPr>
          <a:lstStyle/>
          <a:p>
            <a:r>
              <a:rPr lang="en-US" b="1" dirty="0">
                <a:solidFill>
                  <a:srgbClr val="FF0000"/>
                </a:solidFill>
              </a:rPr>
              <a:t>Effective SFHA </a:t>
            </a:r>
            <a:r>
              <a:rPr lang="en-US" b="1" dirty="0"/>
              <a:t>versus </a:t>
            </a:r>
            <a:r>
              <a:rPr lang="en-US" b="1" dirty="0">
                <a:ln w="3175">
                  <a:solidFill>
                    <a:schemeClr val="accent1">
                      <a:shade val="50000"/>
                    </a:schemeClr>
                  </a:solidFill>
                </a:ln>
                <a:solidFill>
                  <a:schemeClr val="accent4">
                    <a:lumMod val="75000"/>
                  </a:schemeClr>
                </a:solidFill>
              </a:rPr>
              <a:t>Preliminary SFHA </a:t>
            </a:r>
          </a:p>
        </p:txBody>
      </p:sp>
      <p:sp>
        <p:nvSpPr>
          <p:cNvPr id="48" name="TextBox 47">
            <a:extLst>
              <a:ext uri="{FF2B5EF4-FFF2-40B4-BE49-F238E27FC236}">
                <a16:creationId xmlns:a16="http://schemas.microsoft.com/office/drawing/2014/main" id="{9963E3D6-D4A5-472D-A9DC-555FC1E5F476}"/>
              </a:ext>
            </a:extLst>
          </p:cNvPr>
          <p:cNvSpPr txBox="1"/>
          <p:nvPr/>
        </p:nvSpPr>
        <p:spPr>
          <a:xfrm>
            <a:off x="278986" y="4159999"/>
            <a:ext cx="4058093" cy="369332"/>
          </a:xfrm>
          <a:prstGeom prst="rect">
            <a:avLst/>
          </a:prstGeom>
          <a:noFill/>
        </p:spPr>
        <p:txBody>
          <a:bodyPr wrap="square" rtlCol="0">
            <a:spAutoFit/>
          </a:bodyPr>
          <a:lstStyle/>
          <a:p>
            <a:r>
              <a:rPr lang="en-US" b="1" dirty="0">
                <a:solidFill>
                  <a:srgbClr val="FF0000"/>
                </a:solidFill>
              </a:rPr>
              <a:t>Effective A Zone </a:t>
            </a:r>
            <a:r>
              <a:rPr lang="en-US" b="1" dirty="0"/>
              <a:t>versus </a:t>
            </a:r>
            <a:r>
              <a:rPr lang="en-US" b="1" dirty="0">
                <a:ln w="3175">
                  <a:solidFill>
                    <a:schemeClr val="tx1"/>
                  </a:solidFill>
                </a:ln>
                <a:solidFill>
                  <a:schemeClr val="accent4">
                    <a:lumMod val="75000"/>
                  </a:schemeClr>
                </a:solidFill>
              </a:rPr>
              <a:t>Advisory A Zone</a:t>
            </a:r>
          </a:p>
        </p:txBody>
      </p:sp>
      <p:sp>
        <p:nvSpPr>
          <p:cNvPr id="49" name="TextBox 48">
            <a:extLst>
              <a:ext uri="{FF2B5EF4-FFF2-40B4-BE49-F238E27FC236}">
                <a16:creationId xmlns:a16="http://schemas.microsoft.com/office/drawing/2014/main" id="{3856FECC-3A5C-4FCE-9C8C-67175696690C}"/>
              </a:ext>
            </a:extLst>
          </p:cNvPr>
          <p:cNvSpPr txBox="1"/>
          <p:nvPr/>
        </p:nvSpPr>
        <p:spPr>
          <a:xfrm>
            <a:off x="4866640" y="997148"/>
            <a:ext cx="4381500" cy="369332"/>
          </a:xfrm>
          <a:prstGeom prst="rect">
            <a:avLst/>
          </a:prstGeom>
          <a:noFill/>
        </p:spPr>
        <p:txBody>
          <a:bodyPr wrap="square" rtlCol="0">
            <a:spAutoFit/>
          </a:bodyPr>
          <a:lstStyle/>
          <a:p>
            <a:r>
              <a:rPr lang="en-US" b="1" dirty="0">
                <a:solidFill>
                  <a:srgbClr val="FF0000"/>
                </a:solidFill>
              </a:rPr>
              <a:t>Effective AE Zone </a:t>
            </a:r>
            <a:r>
              <a:rPr lang="en-US" b="1" dirty="0"/>
              <a:t>versus </a:t>
            </a:r>
            <a:r>
              <a:rPr lang="en-US" b="1" dirty="0">
                <a:ln w="3175">
                  <a:solidFill>
                    <a:schemeClr val="accent1">
                      <a:shade val="50000"/>
                    </a:schemeClr>
                  </a:solidFill>
                </a:ln>
                <a:solidFill>
                  <a:schemeClr val="accent4">
                    <a:lumMod val="75000"/>
                  </a:schemeClr>
                </a:solidFill>
              </a:rPr>
              <a:t>Updated AE Zone</a:t>
            </a:r>
          </a:p>
        </p:txBody>
      </p:sp>
      <p:sp>
        <p:nvSpPr>
          <p:cNvPr id="50" name="Freeform: Shape 49">
            <a:extLst>
              <a:ext uri="{FF2B5EF4-FFF2-40B4-BE49-F238E27FC236}">
                <a16:creationId xmlns:a16="http://schemas.microsoft.com/office/drawing/2014/main" id="{531F48F7-1018-4881-A13D-1879941981DE}"/>
              </a:ext>
            </a:extLst>
          </p:cNvPr>
          <p:cNvSpPr/>
          <p:nvPr/>
        </p:nvSpPr>
        <p:spPr>
          <a:xfrm>
            <a:off x="5243332" y="4651656"/>
            <a:ext cx="3582364" cy="2127250"/>
          </a:xfrm>
          <a:custGeom>
            <a:avLst/>
            <a:gdLst>
              <a:gd name="connsiteX0" fmla="*/ 0 w 3582364"/>
              <a:gd name="connsiteY0" fmla="*/ 138896 h 1666754"/>
              <a:gd name="connsiteX1" fmla="*/ 544010 w 3582364"/>
              <a:gd name="connsiteY1" fmla="*/ 23149 h 1666754"/>
              <a:gd name="connsiteX2" fmla="*/ 775503 w 3582364"/>
              <a:gd name="connsiteY2" fmla="*/ 0 h 1666754"/>
              <a:gd name="connsiteX3" fmla="*/ 1383174 w 3582364"/>
              <a:gd name="connsiteY3" fmla="*/ 23149 h 1666754"/>
              <a:gd name="connsiteX4" fmla="*/ 1875098 w 3582364"/>
              <a:gd name="connsiteY4" fmla="*/ 121534 h 1666754"/>
              <a:gd name="connsiteX5" fmla="*/ 2372810 w 3582364"/>
              <a:gd name="connsiteY5" fmla="*/ 335665 h 1666754"/>
              <a:gd name="connsiteX6" fmla="*/ 2720050 w 3582364"/>
              <a:gd name="connsiteY6" fmla="*/ 399326 h 1666754"/>
              <a:gd name="connsiteX7" fmla="*/ 2789498 w 3582364"/>
              <a:gd name="connsiteY7" fmla="*/ 405114 h 1666754"/>
              <a:gd name="connsiteX8" fmla="*/ 3159888 w 3582364"/>
              <a:gd name="connsiteY8" fmla="*/ 405114 h 1666754"/>
              <a:gd name="connsiteX9" fmla="*/ 3553427 w 3582364"/>
              <a:gd name="connsiteY9" fmla="*/ 399326 h 1666754"/>
              <a:gd name="connsiteX10" fmla="*/ 3582364 w 3582364"/>
              <a:gd name="connsiteY10" fmla="*/ 1666754 h 1666754"/>
              <a:gd name="connsiteX11" fmla="*/ 2974693 w 3582364"/>
              <a:gd name="connsiteY11" fmla="*/ 1660967 h 1666754"/>
              <a:gd name="connsiteX12" fmla="*/ 2494344 w 3582364"/>
              <a:gd name="connsiteY12" fmla="*/ 1608881 h 1666754"/>
              <a:gd name="connsiteX13" fmla="*/ 2042931 w 3582364"/>
              <a:gd name="connsiteY13" fmla="*/ 1377387 h 1666754"/>
              <a:gd name="connsiteX14" fmla="*/ 1869311 w 3582364"/>
              <a:gd name="connsiteY14" fmla="*/ 1307939 h 1666754"/>
              <a:gd name="connsiteX15" fmla="*/ 1747777 w 3582364"/>
              <a:gd name="connsiteY15" fmla="*/ 1290577 h 1666754"/>
              <a:gd name="connsiteX16" fmla="*/ 1331088 w 3582364"/>
              <a:gd name="connsiteY16" fmla="*/ 1267427 h 1666754"/>
              <a:gd name="connsiteX17" fmla="*/ 804440 w 3582364"/>
              <a:gd name="connsiteY17" fmla="*/ 1290577 h 1666754"/>
              <a:gd name="connsiteX18" fmla="*/ 486136 w 3582364"/>
              <a:gd name="connsiteY18" fmla="*/ 1319514 h 1666754"/>
              <a:gd name="connsiteX19" fmla="*/ 185195 w 3582364"/>
              <a:gd name="connsiteY19" fmla="*/ 1365812 h 1666754"/>
              <a:gd name="connsiteX20" fmla="*/ 92597 w 3582364"/>
              <a:gd name="connsiteY20" fmla="*/ 1388962 h 1666754"/>
              <a:gd name="connsiteX21" fmla="*/ 0 w 3582364"/>
              <a:gd name="connsiteY21" fmla="*/ 138896 h 16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364" h="1666754">
                <a:moveTo>
                  <a:pt x="0" y="138896"/>
                </a:moveTo>
                <a:lnTo>
                  <a:pt x="544010" y="23149"/>
                </a:lnTo>
                <a:lnTo>
                  <a:pt x="775503" y="0"/>
                </a:lnTo>
                <a:lnTo>
                  <a:pt x="1383174" y="23149"/>
                </a:lnTo>
                <a:lnTo>
                  <a:pt x="1875098" y="121534"/>
                </a:lnTo>
                <a:lnTo>
                  <a:pt x="2372810" y="335665"/>
                </a:lnTo>
                <a:lnTo>
                  <a:pt x="2720050" y="399326"/>
                </a:lnTo>
                <a:cubicBezTo>
                  <a:pt x="2777888" y="405753"/>
                  <a:pt x="2754667" y="405114"/>
                  <a:pt x="2789498" y="405114"/>
                </a:cubicBezTo>
                <a:lnTo>
                  <a:pt x="3159888" y="405114"/>
                </a:lnTo>
                <a:lnTo>
                  <a:pt x="3553427" y="399326"/>
                </a:lnTo>
                <a:lnTo>
                  <a:pt x="3582364" y="1666754"/>
                </a:lnTo>
                <a:lnTo>
                  <a:pt x="2974693" y="1660967"/>
                </a:lnTo>
                <a:lnTo>
                  <a:pt x="2494344" y="1608881"/>
                </a:lnTo>
                <a:lnTo>
                  <a:pt x="2042931" y="1377387"/>
                </a:lnTo>
                <a:lnTo>
                  <a:pt x="1869311" y="1307939"/>
                </a:lnTo>
                <a:lnTo>
                  <a:pt x="1747777" y="1290577"/>
                </a:lnTo>
                <a:lnTo>
                  <a:pt x="1331088" y="1267427"/>
                </a:lnTo>
                <a:lnTo>
                  <a:pt x="804440" y="1290577"/>
                </a:lnTo>
                <a:lnTo>
                  <a:pt x="486136" y="1319514"/>
                </a:lnTo>
                <a:lnTo>
                  <a:pt x="185195" y="1365812"/>
                </a:lnTo>
                <a:lnTo>
                  <a:pt x="92597" y="1388962"/>
                </a:lnTo>
                <a:lnTo>
                  <a:pt x="0" y="138896"/>
                </a:lnTo>
                <a:close/>
              </a:path>
            </a:pathLst>
          </a:cu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E0D86CF-82BB-401D-99FE-853A804EF8AE}"/>
              </a:ext>
            </a:extLst>
          </p:cNvPr>
          <p:cNvSpPr/>
          <p:nvPr/>
        </p:nvSpPr>
        <p:spPr>
          <a:xfrm>
            <a:off x="5260694" y="5357130"/>
            <a:ext cx="3565002" cy="958788"/>
          </a:xfrm>
          <a:custGeom>
            <a:avLst/>
            <a:gdLst>
              <a:gd name="connsiteX0" fmla="*/ 0 w 3553428"/>
              <a:gd name="connsiteY0" fmla="*/ 81022 h 879675"/>
              <a:gd name="connsiteX1" fmla="*/ 0 w 3553428"/>
              <a:gd name="connsiteY1" fmla="*/ 81022 h 879675"/>
              <a:gd name="connsiteX2" fmla="*/ 787078 w 3553428"/>
              <a:gd name="connsiteY2" fmla="*/ 0 h 879675"/>
              <a:gd name="connsiteX3" fmla="*/ 1331088 w 3553428"/>
              <a:gd name="connsiteY3" fmla="*/ 17362 h 879675"/>
              <a:gd name="connsiteX4" fmla="*/ 1782501 w 3553428"/>
              <a:gd name="connsiteY4" fmla="*/ 69448 h 879675"/>
              <a:gd name="connsiteX5" fmla="*/ 2193402 w 3553428"/>
              <a:gd name="connsiteY5" fmla="*/ 219919 h 879675"/>
              <a:gd name="connsiteX6" fmla="*/ 2471195 w 3553428"/>
              <a:gd name="connsiteY6" fmla="*/ 283579 h 879675"/>
              <a:gd name="connsiteX7" fmla="*/ 2939969 w 3553428"/>
              <a:gd name="connsiteY7" fmla="*/ 370389 h 879675"/>
              <a:gd name="connsiteX8" fmla="*/ 3229336 w 3553428"/>
              <a:gd name="connsiteY8" fmla="*/ 376177 h 879675"/>
              <a:gd name="connsiteX9" fmla="*/ 3553428 w 3553428"/>
              <a:gd name="connsiteY9" fmla="*/ 381964 h 879675"/>
              <a:gd name="connsiteX10" fmla="*/ 3553428 w 3553428"/>
              <a:gd name="connsiteY10" fmla="*/ 879675 h 879675"/>
              <a:gd name="connsiteX11" fmla="*/ 2824222 w 3553428"/>
              <a:gd name="connsiteY11" fmla="*/ 839164 h 879675"/>
              <a:gd name="connsiteX12" fmla="*/ 2204977 w 3553428"/>
              <a:gd name="connsiteY12" fmla="*/ 694481 h 879675"/>
              <a:gd name="connsiteX13" fmla="*/ 1932972 w 3553428"/>
              <a:gd name="connsiteY13" fmla="*/ 590308 h 879675"/>
              <a:gd name="connsiteX14" fmla="*/ 1284790 w 3553428"/>
              <a:gd name="connsiteY14" fmla="*/ 462987 h 879675"/>
              <a:gd name="connsiteX15" fmla="*/ 688693 w 3553428"/>
              <a:gd name="connsiteY15" fmla="*/ 497711 h 879675"/>
              <a:gd name="connsiteX16" fmla="*/ 243068 w 3553428"/>
              <a:gd name="connsiteY16" fmla="*/ 497711 h 879675"/>
              <a:gd name="connsiteX17" fmla="*/ 46298 w 3553428"/>
              <a:gd name="connsiteY17" fmla="*/ 520860 h 879675"/>
              <a:gd name="connsiteX18" fmla="*/ 0 w 3553428"/>
              <a:gd name="connsiteY18" fmla="*/ 81022 h 87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3428" h="879675">
                <a:moveTo>
                  <a:pt x="0" y="81022"/>
                </a:moveTo>
                <a:lnTo>
                  <a:pt x="0" y="81022"/>
                </a:lnTo>
                <a:lnTo>
                  <a:pt x="787078" y="0"/>
                </a:lnTo>
                <a:lnTo>
                  <a:pt x="1331088" y="17362"/>
                </a:lnTo>
                <a:lnTo>
                  <a:pt x="1782501" y="69448"/>
                </a:lnTo>
                <a:lnTo>
                  <a:pt x="2193402" y="219919"/>
                </a:lnTo>
                <a:lnTo>
                  <a:pt x="2471195" y="283579"/>
                </a:lnTo>
                <a:lnTo>
                  <a:pt x="2939969" y="370389"/>
                </a:lnTo>
                <a:lnTo>
                  <a:pt x="3229336" y="376177"/>
                </a:lnTo>
                <a:lnTo>
                  <a:pt x="3553428" y="381964"/>
                </a:lnTo>
                <a:lnTo>
                  <a:pt x="3553428" y="879675"/>
                </a:lnTo>
                <a:lnTo>
                  <a:pt x="2824222" y="839164"/>
                </a:lnTo>
                <a:lnTo>
                  <a:pt x="2204977" y="694481"/>
                </a:lnTo>
                <a:lnTo>
                  <a:pt x="1932972" y="590308"/>
                </a:lnTo>
                <a:lnTo>
                  <a:pt x="1284790" y="462987"/>
                </a:lnTo>
                <a:lnTo>
                  <a:pt x="688693" y="497711"/>
                </a:lnTo>
                <a:lnTo>
                  <a:pt x="243068" y="497711"/>
                </a:lnTo>
                <a:lnTo>
                  <a:pt x="46298" y="520860"/>
                </a:lnTo>
                <a:lnTo>
                  <a:pt x="0" y="81022"/>
                </a:lnTo>
                <a:close/>
              </a:path>
            </a:pathLst>
          </a:custGeom>
          <a:pattFill prst="wdUp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Sun 50">
            <a:extLst>
              <a:ext uri="{FF2B5EF4-FFF2-40B4-BE49-F238E27FC236}">
                <a16:creationId xmlns:a16="http://schemas.microsoft.com/office/drawing/2014/main" id="{F0C0DD5C-1CF4-485A-90D5-68A33297C0AA}"/>
              </a:ext>
            </a:extLst>
          </p:cNvPr>
          <p:cNvSpPr/>
          <p:nvPr/>
        </p:nvSpPr>
        <p:spPr>
          <a:xfrm>
            <a:off x="6880985" y="5466731"/>
            <a:ext cx="435610" cy="471170"/>
          </a:xfrm>
          <a:prstGeom prst="sun">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3" name="Sun 52">
            <a:extLst>
              <a:ext uri="{FF2B5EF4-FFF2-40B4-BE49-F238E27FC236}">
                <a16:creationId xmlns:a16="http://schemas.microsoft.com/office/drawing/2014/main" id="{2404667A-3B75-4C09-AE27-18C1C1DE7C0F}"/>
              </a:ext>
            </a:extLst>
          </p:cNvPr>
          <p:cNvSpPr/>
          <p:nvPr/>
        </p:nvSpPr>
        <p:spPr>
          <a:xfrm>
            <a:off x="5747522" y="4845367"/>
            <a:ext cx="435610" cy="47117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4" name="Sun 53">
            <a:extLst>
              <a:ext uri="{FF2B5EF4-FFF2-40B4-BE49-F238E27FC236}">
                <a16:creationId xmlns:a16="http://schemas.microsoft.com/office/drawing/2014/main" id="{967D4042-D096-4DCD-B851-939296B71366}"/>
              </a:ext>
            </a:extLst>
          </p:cNvPr>
          <p:cNvSpPr/>
          <p:nvPr/>
        </p:nvSpPr>
        <p:spPr>
          <a:xfrm>
            <a:off x="7922870" y="6359288"/>
            <a:ext cx="388713" cy="387824"/>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5" name="TextBox 54">
            <a:extLst>
              <a:ext uri="{FF2B5EF4-FFF2-40B4-BE49-F238E27FC236}">
                <a16:creationId xmlns:a16="http://schemas.microsoft.com/office/drawing/2014/main" id="{BB59315C-B976-4DF4-B9B9-F04D37131BE2}"/>
              </a:ext>
            </a:extLst>
          </p:cNvPr>
          <p:cNvSpPr txBox="1"/>
          <p:nvPr/>
        </p:nvSpPr>
        <p:spPr>
          <a:xfrm>
            <a:off x="5452563" y="4157213"/>
            <a:ext cx="3373133" cy="369332"/>
          </a:xfrm>
          <a:prstGeom prst="rect">
            <a:avLst/>
          </a:prstGeom>
          <a:noFill/>
        </p:spPr>
        <p:txBody>
          <a:bodyPr wrap="square" rtlCol="0">
            <a:spAutoFit/>
          </a:bodyPr>
          <a:lstStyle/>
          <a:p>
            <a:r>
              <a:rPr lang="en-US" b="1" dirty="0">
                <a:solidFill>
                  <a:srgbClr val="FF0000"/>
                </a:solidFill>
              </a:rPr>
              <a:t>Effective AE </a:t>
            </a:r>
            <a:r>
              <a:rPr lang="en-US" b="1" dirty="0"/>
              <a:t>versus </a:t>
            </a:r>
            <a:r>
              <a:rPr lang="en-US" b="1" dirty="0">
                <a:ln w="3175">
                  <a:solidFill>
                    <a:schemeClr val="accent1">
                      <a:shade val="50000"/>
                    </a:schemeClr>
                  </a:solidFill>
                </a:ln>
                <a:solidFill>
                  <a:srgbClr val="FF99FF"/>
                </a:solidFill>
              </a:rPr>
              <a:t>Floodway AE</a:t>
            </a:r>
          </a:p>
        </p:txBody>
      </p:sp>
      <p:sp>
        <p:nvSpPr>
          <p:cNvPr id="56" name="TextBox 55">
            <a:extLst>
              <a:ext uri="{FF2B5EF4-FFF2-40B4-BE49-F238E27FC236}">
                <a16:creationId xmlns:a16="http://schemas.microsoft.com/office/drawing/2014/main" id="{645B4459-A7D1-4D51-9700-AB8B168E472A}"/>
              </a:ext>
            </a:extLst>
          </p:cNvPr>
          <p:cNvSpPr txBox="1"/>
          <p:nvPr/>
        </p:nvSpPr>
        <p:spPr>
          <a:xfrm>
            <a:off x="7716444" y="5823984"/>
            <a:ext cx="976144" cy="338554"/>
          </a:xfrm>
          <a:prstGeom prst="rect">
            <a:avLst/>
          </a:prstGeom>
          <a:solidFill>
            <a:srgbClr val="FF99FF"/>
          </a:solidFill>
        </p:spPr>
        <p:txBody>
          <a:bodyPr wrap="square" rtlCol="0">
            <a:spAutoFit/>
          </a:bodyPr>
          <a:lstStyle/>
          <a:p>
            <a:pPr algn="ctr"/>
            <a:r>
              <a:rPr lang="en-US" sz="1600" dirty="0"/>
              <a:t>Floodway</a:t>
            </a:r>
          </a:p>
        </p:txBody>
      </p:sp>
      <p:sp>
        <p:nvSpPr>
          <p:cNvPr id="57" name="TextBox 56">
            <a:extLst>
              <a:ext uri="{FF2B5EF4-FFF2-40B4-BE49-F238E27FC236}">
                <a16:creationId xmlns:a16="http://schemas.microsoft.com/office/drawing/2014/main" id="{5A92FAAB-2433-43DB-875A-4F7767F04ECA}"/>
              </a:ext>
            </a:extLst>
          </p:cNvPr>
          <p:cNvSpPr txBox="1"/>
          <p:nvPr/>
        </p:nvSpPr>
        <p:spPr>
          <a:xfrm>
            <a:off x="6305222" y="4940781"/>
            <a:ext cx="868315" cy="338554"/>
          </a:xfrm>
          <a:prstGeom prst="rect">
            <a:avLst/>
          </a:prstGeom>
          <a:noFill/>
        </p:spPr>
        <p:txBody>
          <a:bodyPr wrap="square" rtlCol="0">
            <a:spAutoFit/>
          </a:bodyPr>
          <a:lstStyle/>
          <a:p>
            <a:r>
              <a:rPr lang="en-US" sz="1600" dirty="0"/>
              <a:t>AE Zone</a:t>
            </a:r>
          </a:p>
        </p:txBody>
      </p:sp>
      <p:sp>
        <p:nvSpPr>
          <p:cNvPr id="58" name="TextBox 57">
            <a:extLst>
              <a:ext uri="{FF2B5EF4-FFF2-40B4-BE49-F238E27FC236}">
                <a16:creationId xmlns:a16="http://schemas.microsoft.com/office/drawing/2014/main" id="{BD242DB8-4A69-4B9D-8A08-EEAB1C0F197B}"/>
              </a:ext>
            </a:extLst>
          </p:cNvPr>
          <p:cNvSpPr txBox="1"/>
          <p:nvPr/>
        </p:nvSpPr>
        <p:spPr>
          <a:xfrm>
            <a:off x="5569832" y="5448320"/>
            <a:ext cx="868315" cy="338554"/>
          </a:xfrm>
          <a:prstGeom prst="rect">
            <a:avLst/>
          </a:prstGeom>
          <a:noFill/>
        </p:spPr>
        <p:txBody>
          <a:bodyPr wrap="square" rtlCol="0">
            <a:spAutoFit/>
          </a:bodyPr>
          <a:lstStyle/>
          <a:p>
            <a:r>
              <a:rPr lang="en-US" sz="1600" dirty="0">
                <a:effectLst>
                  <a:glow rad="698500">
                    <a:schemeClr val="bg1"/>
                  </a:glow>
                </a:effectLst>
              </a:rPr>
              <a:t>AE Zone</a:t>
            </a:r>
          </a:p>
        </p:txBody>
      </p:sp>
      <p:sp>
        <p:nvSpPr>
          <p:cNvPr id="59" name="TextBox 58">
            <a:extLst>
              <a:ext uri="{FF2B5EF4-FFF2-40B4-BE49-F238E27FC236}">
                <a16:creationId xmlns:a16="http://schemas.microsoft.com/office/drawing/2014/main" id="{9F2052BB-3BF3-4A9E-8EC3-85526ACD5F6F}"/>
              </a:ext>
            </a:extLst>
          </p:cNvPr>
          <p:cNvSpPr txBox="1"/>
          <p:nvPr/>
        </p:nvSpPr>
        <p:spPr>
          <a:xfrm>
            <a:off x="5874085" y="5977364"/>
            <a:ext cx="868315" cy="338554"/>
          </a:xfrm>
          <a:prstGeom prst="rect">
            <a:avLst/>
          </a:prstGeom>
          <a:noFill/>
        </p:spPr>
        <p:txBody>
          <a:bodyPr wrap="square" rtlCol="0">
            <a:spAutoFit/>
          </a:bodyPr>
          <a:lstStyle/>
          <a:p>
            <a:r>
              <a:rPr lang="en-US" sz="1600" dirty="0"/>
              <a:t>AE Zone</a:t>
            </a:r>
          </a:p>
        </p:txBody>
      </p:sp>
      <p:sp>
        <p:nvSpPr>
          <p:cNvPr id="60" name="Title 1">
            <a:extLst>
              <a:ext uri="{FF2B5EF4-FFF2-40B4-BE49-F238E27FC236}">
                <a16:creationId xmlns:a16="http://schemas.microsoft.com/office/drawing/2014/main" id="{A4C1BD2D-E1C7-4756-8BBA-AD927C07F2F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Building-Level Symbols - Flood Zones: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a:t>
            </a:r>
            <a:r>
              <a:rPr lang="en-US" sz="3300" u="sng" dirty="0">
                <a:solidFill>
                  <a:schemeClr val="bg1"/>
                </a:solidFill>
                <a:latin typeface="Arial" panose="020B0604020202020204" pitchFamily="34" charset="0"/>
                <a:cs typeface="Arial" panose="020B0604020202020204" pitchFamily="34" charset="0"/>
              </a:rPr>
              <a:t>Regulatory / Non-Regulatory / Floodway</a:t>
            </a:r>
            <a:endParaRPr lang="en-US" u="sng" dirty="0">
              <a:solidFill>
                <a:schemeClr val="bg1"/>
              </a:solidFill>
              <a:latin typeface="Arial" panose="020B0604020202020204" pitchFamily="34" charset="0"/>
              <a:cs typeface="Arial" panose="020B0604020202020204" pitchFamily="34" charset="0"/>
            </a:endParaRPr>
          </a:p>
        </p:txBody>
      </p:sp>
      <p:sp>
        <p:nvSpPr>
          <p:cNvPr id="61" name="Sun 60">
            <a:extLst>
              <a:ext uri="{FF2B5EF4-FFF2-40B4-BE49-F238E27FC236}">
                <a16:creationId xmlns:a16="http://schemas.microsoft.com/office/drawing/2014/main" id="{05284A34-A783-4F42-BB25-F8F45B2C3C38}"/>
              </a:ext>
            </a:extLst>
          </p:cNvPr>
          <p:cNvSpPr/>
          <p:nvPr/>
        </p:nvSpPr>
        <p:spPr>
          <a:xfrm>
            <a:off x="8204516" y="5259636"/>
            <a:ext cx="435610" cy="47117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2329018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8503"/>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Changes Since Last FIRM </a:t>
            </a:r>
          </a:p>
        </p:txBody>
      </p:sp>
      <p:sp>
        <p:nvSpPr>
          <p:cNvPr id="5" name="TextBox 4"/>
          <p:cNvSpPr txBox="1"/>
          <p:nvPr/>
        </p:nvSpPr>
        <p:spPr>
          <a:xfrm>
            <a:off x="6434438" y="5500428"/>
            <a:ext cx="2329105" cy="1200329"/>
          </a:xfrm>
          <a:prstGeom prst="rect">
            <a:avLst/>
          </a:prstGeom>
          <a:solidFill>
            <a:srgbClr val="FFC000"/>
          </a:solidFill>
        </p:spPr>
        <p:txBody>
          <a:bodyPr wrap="square" rtlCol="0">
            <a:spAutoFit/>
          </a:bodyPr>
          <a:lstStyle/>
          <a:p>
            <a:pPr algn="ctr"/>
            <a:r>
              <a:rPr lang="en-US" b="1" u="sng" dirty="0"/>
              <a:t>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(CLSF), but Building Changes Since Last FIRM (</a:t>
            </a:r>
            <a:r>
              <a:rPr lang="en-US" dirty="0" err="1">
                <a:solidFill>
                  <a:schemeClr val="bg1"/>
                </a:solidFill>
              </a:rPr>
              <a:t>bCLSF</a:t>
            </a:r>
            <a:r>
              <a:rPr lang="en-US" dirty="0">
                <a:solidFill>
                  <a:schemeClr val="bg1"/>
                </a:solidFill>
              </a:rPr>
              <a:t>)  </a:t>
            </a:r>
          </a:p>
        </p:txBody>
      </p:sp>
    </p:spTree>
    <p:extLst>
      <p:ext uri="{BB962C8B-B14F-4D97-AF65-F5344CB8AC3E}">
        <p14:creationId xmlns:p14="http://schemas.microsoft.com/office/powerpoint/2010/main" val="1405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8905FC-744E-4D12-8DE0-66049AC4EC9C}"/>
              </a:ext>
            </a:extLst>
          </p:cNvPr>
          <p:cNvSpPr/>
          <p:nvPr/>
        </p:nvSpPr>
        <p:spPr>
          <a:xfrm>
            <a:off x="277403" y="1160980"/>
            <a:ext cx="8671389" cy="523975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A7B085-2CB5-4591-9ACB-A21F2E70B8DC}"/>
              </a:ext>
            </a:extLst>
          </p:cNvPr>
          <p:cNvSpPr/>
          <p:nvPr/>
        </p:nvSpPr>
        <p:spPr>
          <a:xfrm>
            <a:off x="3025291" y="2114670"/>
            <a:ext cx="5841309" cy="2646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046561AE-44EE-432F-A9EF-BB8F4857ACE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3F2FE95A-42B5-4102-999F-706943ED0FD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FC405E58-6FB4-40E2-A43E-2C8C004F93D3}"/>
              </a:ext>
            </a:extLst>
          </p:cNvPr>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TextBox 46">
            <a:extLst>
              <a:ext uri="{FF2B5EF4-FFF2-40B4-BE49-F238E27FC236}">
                <a16:creationId xmlns:a16="http://schemas.microsoft.com/office/drawing/2014/main" id="{6A955625-685D-4151-8568-68198EAF179D}"/>
              </a:ext>
            </a:extLst>
          </p:cNvPr>
          <p:cNvSpPr txBox="1"/>
          <p:nvPr/>
        </p:nvSpPr>
        <p:spPr>
          <a:xfrm>
            <a:off x="361161" y="1366480"/>
            <a:ext cx="2031063" cy="369332"/>
          </a:xfrm>
          <a:prstGeom prst="rect">
            <a:avLst/>
          </a:prstGeom>
          <a:noFill/>
        </p:spPr>
        <p:txBody>
          <a:bodyPr wrap="square" rtlCol="0">
            <a:spAutoFit/>
          </a:bodyPr>
          <a:lstStyle/>
          <a:p>
            <a:r>
              <a:rPr lang="en-US" b="1" u="sng" dirty="0">
                <a:solidFill>
                  <a:schemeClr val="accent6">
                    <a:lumMod val="50000"/>
                  </a:schemeClr>
                </a:solidFill>
              </a:rPr>
              <a:t>Building Exposure</a:t>
            </a:r>
            <a:endParaRPr lang="en-US" b="1" u="sng" dirty="0">
              <a:ln w="3175">
                <a:solidFill>
                  <a:schemeClr val="accent1">
                    <a:shade val="50000"/>
                  </a:schemeClr>
                </a:solidFill>
              </a:ln>
              <a:solidFill>
                <a:schemeClr val="accent6">
                  <a:lumMod val="50000"/>
                </a:schemeClr>
              </a:solidFill>
            </a:endParaRPr>
          </a:p>
        </p:txBody>
      </p:sp>
      <p:sp>
        <p:nvSpPr>
          <p:cNvPr id="49" name="TextBox 48">
            <a:extLst>
              <a:ext uri="{FF2B5EF4-FFF2-40B4-BE49-F238E27FC236}">
                <a16:creationId xmlns:a16="http://schemas.microsoft.com/office/drawing/2014/main" id="{3856FECC-3A5C-4FCE-9C8C-67175696690C}"/>
              </a:ext>
            </a:extLst>
          </p:cNvPr>
          <p:cNvSpPr txBox="1"/>
          <p:nvPr/>
        </p:nvSpPr>
        <p:spPr>
          <a:xfrm>
            <a:off x="4400426" y="1366480"/>
            <a:ext cx="2872075" cy="369332"/>
          </a:xfrm>
          <a:prstGeom prst="rect">
            <a:avLst/>
          </a:prstGeom>
          <a:noFill/>
        </p:spPr>
        <p:txBody>
          <a:bodyPr wrap="square" rtlCol="0">
            <a:spAutoFit/>
          </a:bodyPr>
          <a:lstStyle/>
          <a:p>
            <a:r>
              <a:rPr lang="en-US" b="1" u="sng" dirty="0">
                <a:solidFill>
                  <a:srgbClr val="FF0000"/>
                </a:solidFill>
              </a:rPr>
              <a:t>Building Physical Damage</a:t>
            </a:r>
            <a:endParaRPr lang="en-US" b="1" u="sng" dirty="0">
              <a:ln w="3175">
                <a:solidFill>
                  <a:schemeClr val="accent1">
                    <a:shade val="50000"/>
                  </a:schemeClr>
                </a:solidFill>
              </a:ln>
              <a:solidFill>
                <a:schemeClr val="accent4">
                  <a:lumMod val="75000"/>
                </a:schemeClr>
              </a:solidFill>
            </a:endParaRPr>
          </a:p>
        </p:txBody>
      </p:sp>
      <p:sp>
        <p:nvSpPr>
          <p:cNvPr id="60" name="Title 1">
            <a:extLst>
              <a:ext uri="{FF2B5EF4-FFF2-40B4-BE49-F238E27FC236}">
                <a16:creationId xmlns:a16="http://schemas.microsoft.com/office/drawing/2014/main" id="{A4C1BD2D-E1C7-4756-8BBA-AD927C07F2F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u="sng" dirty="0">
                <a:solidFill>
                  <a:schemeClr val="bg1"/>
                </a:solidFill>
                <a:latin typeface="Arial" panose="020B0604020202020204" pitchFamily="34" charset="0"/>
                <a:cs typeface="Arial" panose="020B0604020202020204" pitchFamily="34" charset="0"/>
              </a:rPr>
              <a:t>Building Exposure</a:t>
            </a:r>
            <a:r>
              <a:rPr lang="en-US" sz="3200" dirty="0">
                <a:solidFill>
                  <a:schemeClr val="bg1"/>
                </a:solidFill>
                <a:latin typeface="Arial" panose="020B0604020202020204" pitchFamily="34" charset="0"/>
                <a:cs typeface="Arial" panose="020B0604020202020204" pitchFamily="34" charset="0"/>
              </a:rPr>
              <a:t> and </a:t>
            </a:r>
            <a:r>
              <a:rPr lang="en-US" sz="3200" u="sng" dirty="0">
                <a:solidFill>
                  <a:schemeClr val="bg1"/>
                </a:solidFill>
                <a:latin typeface="Arial" panose="020B0604020202020204" pitchFamily="34" charset="0"/>
                <a:cs typeface="Arial" panose="020B0604020202020204" pitchFamily="34" charset="0"/>
              </a:rPr>
              <a:t>Building Physical Damage</a:t>
            </a:r>
            <a:endParaRPr lang="en-US" sz="4000" u="sng"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BCBC9F0-C771-490B-8D9B-24D0EDB907DB}"/>
              </a:ext>
            </a:extLst>
          </p:cNvPr>
          <p:cNvPicPr>
            <a:picLocks noChangeAspect="1"/>
          </p:cNvPicPr>
          <p:nvPr/>
        </p:nvPicPr>
        <p:blipFill>
          <a:blip r:embed="rId2"/>
          <a:stretch>
            <a:fillRect/>
          </a:stretch>
        </p:blipFill>
        <p:spPr>
          <a:xfrm>
            <a:off x="3025291" y="2091989"/>
            <a:ext cx="3523137" cy="2453093"/>
          </a:xfrm>
          <a:prstGeom prst="rect">
            <a:avLst/>
          </a:prstGeom>
        </p:spPr>
      </p:pic>
      <p:pic>
        <p:nvPicPr>
          <p:cNvPr id="4" name="Picture 3">
            <a:extLst>
              <a:ext uri="{FF2B5EF4-FFF2-40B4-BE49-F238E27FC236}">
                <a16:creationId xmlns:a16="http://schemas.microsoft.com/office/drawing/2014/main" id="{1A12BF1C-0CEE-4BD4-996E-BFEE4D59E91A}"/>
              </a:ext>
            </a:extLst>
          </p:cNvPr>
          <p:cNvPicPr>
            <a:picLocks noChangeAspect="1"/>
          </p:cNvPicPr>
          <p:nvPr/>
        </p:nvPicPr>
        <p:blipFill rotWithShape="1">
          <a:blip r:embed="rId3"/>
          <a:srcRect r="14712"/>
          <a:stretch/>
        </p:blipFill>
        <p:spPr>
          <a:xfrm>
            <a:off x="5836465" y="2091989"/>
            <a:ext cx="3030134" cy="2400300"/>
          </a:xfrm>
          <a:prstGeom prst="rect">
            <a:avLst/>
          </a:prstGeom>
        </p:spPr>
      </p:pic>
      <p:pic>
        <p:nvPicPr>
          <p:cNvPr id="5" name="Picture 4">
            <a:extLst>
              <a:ext uri="{FF2B5EF4-FFF2-40B4-BE49-F238E27FC236}">
                <a16:creationId xmlns:a16="http://schemas.microsoft.com/office/drawing/2014/main" id="{3227F180-8E40-4979-AC45-A0EEC5AC2AC4}"/>
              </a:ext>
            </a:extLst>
          </p:cNvPr>
          <p:cNvPicPr>
            <a:picLocks noChangeAspect="1"/>
          </p:cNvPicPr>
          <p:nvPr/>
        </p:nvPicPr>
        <p:blipFill rotWithShape="1">
          <a:blip r:embed="rId4"/>
          <a:srcRect b="48476"/>
          <a:stretch/>
        </p:blipFill>
        <p:spPr>
          <a:xfrm>
            <a:off x="438511" y="1963328"/>
            <a:ext cx="2348160" cy="744718"/>
          </a:xfrm>
          <a:prstGeom prst="rect">
            <a:avLst/>
          </a:prstGeom>
          <a:solidFill>
            <a:schemeClr val="accent6">
              <a:lumMod val="40000"/>
              <a:lumOff val="60000"/>
            </a:schemeClr>
          </a:solidFill>
        </p:spPr>
      </p:pic>
      <p:sp>
        <p:nvSpPr>
          <p:cNvPr id="7" name="TextBox 6">
            <a:extLst>
              <a:ext uri="{FF2B5EF4-FFF2-40B4-BE49-F238E27FC236}">
                <a16:creationId xmlns:a16="http://schemas.microsoft.com/office/drawing/2014/main" id="{FB4E6C97-8911-48A6-8445-40966034BCFA}"/>
              </a:ext>
            </a:extLst>
          </p:cNvPr>
          <p:cNvSpPr txBox="1"/>
          <p:nvPr/>
        </p:nvSpPr>
        <p:spPr>
          <a:xfrm>
            <a:off x="438511" y="2783411"/>
            <a:ext cx="1791979" cy="646331"/>
          </a:xfrm>
          <a:prstGeom prst="rect">
            <a:avLst/>
          </a:prstGeom>
          <a:solidFill>
            <a:schemeClr val="accent6">
              <a:lumMod val="50000"/>
            </a:schemeClr>
          </a:solidFill>
        </p:spPr>
        <p:txBody>
          <a:bodyPr wrap="square" rtlCol="0">
            <a:spAutoFit/>
          </a:bodyPr>
          <a:lstStyle/>
          <a:p>
            <a:r>
              <a:rPr lang="en-US" dirty="0">
                <a:solidFill>
                  <a:schemeClr val="bg1"/>
                </a:solidFill>
              </a:rPr>
              <a:t>Parcel Centroid - Statewide</a:t>
            </a:r>
          </a:p>
        </p:txBody>
      </p:sp>
      <p:sp>
        <p:nvSpPr>
          <p:cNvPr id="14" name="TextBox 13">
            <a:extLst>
              <a:ext uri="{FF2B5EF4-FFF2-40B4-BE49-F238E27FC236}">
                <a16:creationId xmlns:a16="http://schemas.microsoft.com/office/drawing/2014/main" id="{E70DB50D-C755-419D-BF06-ACC277B42A8B}"/>
              </a:ext>
            </a:extLst>
          </p:cNvPr>
          <p:cNvSpPr txBox="1"/>
          <p:nvPr/>
        </p:nvSpPr>
        <p:spPr>
          <a:xfrm>
            <a:off x="438510" y="3826789"/>
            <a:ext cx="1791979" cy="2031325"/>
          </a:xfrm>
          <a:prstGeom prst="rect">
            <a:avLst/>
          </a:prstGeom>
          <a:solidFill>
            <a:schemeClr val="accent6">
              <a:lumMod val="50000"/>
            </a:schemeClr>
          </a:solidFill>
        </p:spPr>
        <p:txBody>
          <a:bodyPr wrap="square" rtlCol="0">
            <a:spAutoFit/>
          </a:bodyPr>
          <a:lstStyle/>
          <a:p>
            <a:r>
              <a:rPr lang="en-US" dirty="0">
                <a:solidFill>
                  <a:schemeClr val="bg1"/>
                </a:solidFill>
              </a:rPr>
              <a:t>Building Accuracy Improvement – 100-YR Floodplain Regulatory &amp; Non-Regulatory</a:t>
            </a:r>
          </a:p>
        </p:txBody>
      </p:sp>
      <p:sp>
        <p:nvSpPr>
          <p:cNvPr id="15" name="TextBox 14">
            <a:extLst>
              <a:ext uri="{FF2B5EF4-FFF2-40B4-BE49-F238E27FC236}">
                <a16:creationId xmlns:a16="http://schemas.microsoft.com/office/drawing/2014/main" id="{2E4B2BFF-3517-4E36-86EE-A13CEF4970C2}"/>
              </a:ext>
            </a:extLst>
          </p:cNvPr>
          <p:cNvSpPr txBox="1"/>
          <p:nvPr/>
        </p:nvSpPr>
        <p:spPr>
          <a:xfrm>
            <a:off x="3025291" y="4923939"/>
            <a:ext cx="2117330" cy="646331"/>
          </a:xfrm>
          <a:prstGeom prst="rect">
            <a:avLst/>
          </a:prstGeom>
          <a:solidFill>
            <a:srgbClr val="FF0000"/>
          </a:solidFill>
        </p:spPr>
        <p:txBody>
          <a:bodyPr wrap="square" rtlCol="0">
            <a:spAutoFit/>
          </a:bodyPr>
          <a:lstStyle/>
          <a:p>
            <a:r>
              <a:rPr lang="en-US" dirty="0" err="1">
                <a:solidFill>
                  <a:schemeClr val="bg1"/>
                </a:solidFill>
              </a:rPr>
              <a:t>Hazus</a:t>
            </a:r>
            <a:r>
              <a:rPr lang="en-US" dirty="0">
                <a:solidFill>
                  <a:schemeClr val="bg1"/>
                </a:solidFill>
              </a:rPr>
              <a:t> UDF Output – Building % Damage</a:t>
            </a:r>
          </a:p>
        </p:txBody>
      </p:sp>
      <p:sp>
        <p:nvSpPr>
          <p:cNvPr id="16" name="TextBox 15">
            <a:extLst>
              <a:ext uri="{FF2B5EF4-FFF2-40B4-BE49-F238E27FC236}">
                <a16:creationId xmlns:a16="http://schemas.microsoft.com/office/drawing/2014/main" id="{AE19F247-00D8-421A-B3AD-4642566CFD2C}"/>
              </a:ext>
            </a:extLst>
          </p:cNvPr>
          <p:cNvSpPr txBox="1"/>
          <p:nvPr/>
        </p:nvSpPr>
        <p:spPr>
          <a:xfrm>
            <a:off x="6020216" y="4923939"/>
            <a:ext cx="2325986" cy="646331"/>
          </a:xfrm>
          <a:prstGeom prst="rect">
            <a:avLst/>
          </a:prstGeom>
          <a:solidFill>
            <a:srgbClr val="FF0000"/>
          </a:solidFill>
        </p:spPr>
        <p:txBody>
          <a:bodyPr wrap="square" rtlCol="0">
            <a:spAutoFit/>
          </a:bodyPr>
          <a:lstStyle/>
          <a:p>
            <a:r>
              <a:rPr lang="en-US" dirty="0" err="1">
                <a:solidFill>
                  <a:schemeClr val="bg1"/>
                </a:solidFill>
              </a:rPr>
              <a:t>Hazus</a:t>
            </a:r>
            <a:r>
              <a:rPr lang="en-US" dirty="0">
                <a:solidFill>
                  <a:schemeClr val="bg1"/>
                </a:solidFill>
              </a:rPr>
              <a:t> UDF Output – Building Cost Damage</a:t>
            </a:r>
          </a:p>
        </p:txBody>
      </p:sp>
      <p:sp>
        <p:nvSpPr>
          <p:cNvPr id="8" name="Isosceles Triangle 7">
            <a:extLst>
              <a:ext uri="{FF2B5EF4-FFF2-40B4-BE49-F238E27FC236}">
                <a16:creationId xmlns:a16="http://schemas.microsoft.com/office/drawing/2014/main" id="{8B4C0874-B782-4946-ACFB-6E9FEE3D5311}"/>
              </a:ext>
            </a:extLst>
          </p:cNvPr>
          <p:cNvSpPr/>
          <p:nvPr/>
        </p:nvSpPr>
        <p:spPr>
          <a:xfrm>
            <a:off x="6118502" y="4492289"/>
            <a:ext cx="245476" cy="18647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3B85C5-C393-406D-AF30-57577C021A1C}"/>
              </a:ext>
            </a:extLst>
          </p:cNvPr>
          <p:cNvSpPr/>
          <p:nvPr/>
        </p:nvSpPr>
        <p:spPr>
          <a:xfrm>
            <a:off x="3277641" y="4502125"/>
            <a:ext cx="245477" cy="2294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A5FD015-CC98-46A6-8F24-4708D2A58F49}"/>
              </a:ext>
            </a:extLst>
          </p:cNvPr>
          <p:cNvSpPr txBox="1"/>
          <p:nvPr/>
        </p:nvSpPr>
        <p:spPr>
          <a:xfrm>
            <a:off x="6363978" y="4391575"/>
            <a:ext cx="1202835" cy="369332"/>
          </a:xfrm>
          <a:prstGeom prst="rect">
            <a:avLst/>
          </a:prstGeom>
          <a:noFill/>
        </p:spPr>
        <p:txBody>
          <a:bodyPr wrap="square" rtlCol="0">
            <a:spAutoFit/>
          </a:bodyPr>
          <a:lstStyle/>
          <a:p>
            <a:r>
              <a:rPr lang="en-US" dirty="0"/>
              <a:t>No Model</a:t>
            </a:r>
          </a:p>
        </p:txBody>
      </p:sp>
      <p:sp>
        <p:nvSpPr>
          <p:cNvPr id="21" name="TextBox 20">
            <a:extLst>
              <a:ext uri="{FF2B5EF4-FFF2-40B4-BE49-F238E27FC236}">
                <a16:creationId xmlns:a16="http://schemas.microsoft.com/office/drawing/2014/main" id="{8B935E1B-C0F2-4FA1-9D96-119D46BFA9B1}"/>
              </a:ext>
            </a:extLst>
          </p:cNvPr>
          <p:cNvSpPr txBox="1"/>
          <p:nvPr/>
        </p:nvSpPr>
        <p:spPr>
          <a:xfrm>
            <a:off x="3544483" y="4412615"/>
            <a:ext cx="1202835" cy="369332"/>
          </a:xfrm>
          <a:prstGeom prst="rect">
            <a:avLst/>
          </a:prstGeom>
          <a:noFill/>
        </p:spPr>
        <p:txBody>
          <a:bodyPr wrap="square" rtlCol="0">
            <a:spAutoFit/>
          </a:bodyPr>
          <a:lstStyle/>
          <a:p>
            <a:r>
              <a:rPr lang="en-US" dirty="0"/>
              <a:t>No Model</a:t>
            </a:r>
          </a:p>
        </p:txBody>
      </p:sp>
    </p:spTree>
    <p:extLst>
      <p:ext uri="{BB962C8B-B14F-4D97-AF65-F5344CB8AC3E}">
        <p14:creationId xmlns:p14="http://schemas.microsoft.com/office/powerpoint/2010/main" val="279277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046561AE-44EE-432F-A9EF-BB8F4857ACE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3F2FE95A-42B5-4102-999F-706943ED0FD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FC405E58-6FB4-40E2-A43E-2C8C004F93D3}"/>
              </a:ext>
            </a:extLst>
          </p:cNvPr>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Title 1">
            <a:extLst>
              <a:ext uri="{FF2B5EF4-FFF2-40B4-BE49-F238E27FC236}">
                <a16:creationId xmlns:a16="http://schemas.microsoft.com/office/drawing/2014/main" id="{A4C1BD2D-E1C7-4756-8BBA-AD927C07F2F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a:t>
            </a:r>
            <a:r>
              <a:rPr lang="en-US" u="sng" dirty="0">
                <a:solidFill>
                  <a:schemeClr val="bg1"/>
                </a:solidFill>
                <a:latin typeface="Arial" panose="020B0604020202020204" pitchFamily="34" charset="0"/>
                <a:cs typeface="Arial" panose="020B0604020202020204" pitchFamily="34" charset="0"/>
              </a:rPr>
              <a:t>Building Exposure</a:t>
            </a:r>
            <a:r>
              <a:rPr lang="en-US" dirty="0">
                <a:solidFill>
                  <a:schemeClr val="bg1"/>
                </a:solidFill>
                <a:latin typeface="Arial" panose="020B0604020202020204" pitchFamily="34" charset="0"/>
                <a:cs typeface="Arial" panose="020B0604020202020204" pitchFamily="34" charset="0"/>
              </a:rPr>
              <a:t> and </a:t>
            </a:r>
            <a:r>
              <a:rPr lang="en-US" u="sng" dirty="0">
                <a:solidFill>
                  <a:schemeClr val="bg1"/>
                </a:solidFill>
                <a:latin typeface="Arial" panose="020B0604020202020204" pitchFamily="34" charset="0"/>
                <a:cs typeface="Arial" panose="020B0604020202020204" pitchFamily="34" charset="0"/>
              </a:rPr>
              <a:t>Building Physical Damage</a:t>
            </a:r>
          </a:p>
        </p:txBody>
      </p:sp>
      <p:pic>
        <p:nvPicPr>
          <p:cNvPr id="2" name="Picture 1">
            <a:extLst>
              <a:ext uri="{FF2B5EF4-FFF2-40B4-BE49-F238E27FC236}">
                <a16:creationId xmlns:a16="http://schemas.microsoft.com/office/drawing/2014/main" id="{8DF44B55-55E3-4DF4-892F-ADF16512F529}"/>
              </a:ext>
            </a:extLst>
          </p:cNvPr>
          <p:cNvPicPr>
            <a:picLocks noChangeAspect="1"/>
          </p:cNvPicPr>
          <p:nvPr/>
        </p:nvPicPr>
        <p:blipFill>
          <a:blip r:embed="rId2"/>
          <a:stretch>
            <a:fillRect/>
          </a:stretch>
        </p:blipFill>
        <p:spPr>
          <a:xfrm>
            <a:off x="257750" y="1066800"/>
            <a:ext cx="8628499" cy="5543537"/>
          </a:xfrm>
          <a:prstGeom prst="rect">
            <a:avLst/>
          </a:prstGeom>
          <a:ln>
            <a:solidFill>
              <a:schemeClr val="tx1"/>
            </a:solidFill>
          </a:ln>
        </p:spPr>
      </p:pic>
    </p:spTree>
    <p:extLst>
      <p:ext uri="{BB962C8B-B14F-4D97-AF65-F5344CB8AC3E}">
        <p14:creationId xmlns:p14="http://schemas.microsoft.com/office/powerpoint/2010/main" val="3488350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Flood Risk by % Damage</a:t>
            </a:r>
          </a:p>
        </p:txBody>
      </p:sp>
      <p:pic>
        <p:nvPicPr>
          <p:cNvPr id="6" name="Content Placeholder 5">
            <a:extLst>
              <a:ext uri="{FF2B5EF4-FFF2-40B4-BE49-F238E27FC236}">
                <a16:creationId xmlns:a16="http://schemas.microsoft.com/office/drawing/2014/main" id="{8561D7DF-576D-4CA8-8849-13987DA31D3D}"/>
              </a:ext>
            </a:extLst>
          </p:cNvPr>
          <p:cNvPicPr>
            <a:picLocks noGrp="1" noChangeAspect="1"/>
          </p:cNvPicPr>
          <p:nvPr>
            <p:ph idx="1"/>
          </p:nvPr>
        </p:nvPicPr>
        <p:blipFill>
          <a:blip r:embed="rId2"/>
          <a:stretch>
            <a:fillRect/>
          </a:stretch>
        </p:blipFill>
        <p:spPr>
          <a:xfrm>
            <a:off x="933254" y="1013057"/>
            <a:ext cx="7455023" cy="5760099"/>
          </a:xfrm>
          <a:prstGeom prst="rect">
            <a:avLst/>
          </a:prstGeom>
        </p:spPr>
      </p:pic>
      <p:sp>
        <p:nvSpPr>
          <p:cNvPr id="7" name="TextBox 6">
            <a:extLst>
              <a:ext uri="{FF2B5EF4-FFF2-40B4-BE49-F238E27FC236}">
                <a16:creationId xmlns:a16="http://schemas.microsoft.com/office/drawing/2014/main" id="{0B308AE9-1CA2-47D8-8E04-2844479B24C3}"/>
              </a:ext>
            </a:extLst>
          </p:cNvPr>
          <p:cNvSpPr txBox="1"/>
          <p:nvPr/>
        </p:nvSpPr>
        <p:spPr>
          <a:xfrm>
            <a:off x="3817855" y="1150070"/>
            <a:ext cx="1819373" cy="367645"/>
          </a:xfrm>
          <a:prstGeom prst="rect">
            <a:avLst/>
          </a:prstGeom>
          <a:solidFill>
            <a:schemeClr val="bg1"/>
          </a:solidFill>
        </p:spPr>
        <p:txBody>
          <a:bodyPr wrap="square" rtlCol="0">
            <a:spAutoFit/>
          </a:bodyPr>
          <a:lstStyle/>
          <a:p>
            <a:pPr algn="ctr"/>
            <a:r>
              <a:rPr lang="en-US" dirty="0"/>
              <a:t>Berkeley Springs</a:t>
            </a:r>
          </a:p>
        </p:txBody>
      </p:sp>
    </p:spTree>
    <p:extLst>
      <p:ext uri="{BB962C8B-B14F-4D97-AF65-F5344CB8AC3E}">
        <p14:creationId xmlns:p14="http://schemas.microsoft.com/office/powerpoint/2010/main" val="2863959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Counties benefiting from HMGP</a:t>
            </a:r>
          </a:p>
        </p:txBody>
      </p:sp>
      <p:pic>
        <p:nvPicPr>
          <p:cNvPr id="4" name="Picture 3"/>
          <p:cNvPicPr>
            <a:picLocks noChangeAspect="1"/>
          </p:cNvPicPr>
          <p:nvPr/>
        </p:nvPicPr>
        <p:blipFill>
          <a:blip r:embed="rId2"/>
          <a:stretch>
            <a:fillRect/>
          </a:stretch>
        </p:blipFill>
        <p:spPr>
          <a:xfrm>
            <a:off x="1062658" y="1148207"/>
            <a:ext cx="7185307" cy="5471255"/>
          </a:xfrm>
          <a:prstGeom prst="rect">
            <a:avLst/>
          </a:prstGeom>
        </p:spPr>
      </p:pic>
    </p:spTree>
    <p:extLst>
      <p:ext uri="{BB962C8B-B14F-4D97-AF65-F5344CB8AC3E}">
        <p14:creationId xmlns:p14="http://schemas.microsoft.com/office/powerpoint/2010/main" val="2463724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Building Stock: Dam / Levee Failures</a:t>
            </a:r>
            <a:endParaRPr lang="en-US" sz="4000" u="sng"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0511AEE-B79A-4E7E-9225-51A6CD576FD3}"/>
              </a:ext>
            </a:extLst>
          </p:cNvPr>
          <p:cNvPicPr>
            <a:picLocks noChangeAspect="1"/>
          </p:cNvPicPr>
          <p:nvPr/>
        </p:nvPicPr>
        <p:blipFill>
          <a:blip r:embed="rId3"/>
          <a:stretch>
            <a:fillRect/>
          </a:stretch>
        </p:blipFill>
        <p:spPr>
          <a:xfrm>
            <a:off x="850392" y="932688"/>
            <a:ext cx="7586138" cy="5845922"/>
          </a:xfrm>
          <a:prstGeom prst="rect">
            <a:avLst/>
          </a:prstGeom>
        </p:spPr>
      </p:pic>
      <p:sp>
        <p:nvSpPr>
          <p:cNvPr id="4" name="TextBox 3">
            <a:extLst>
              <a:ext uri="{FF2B5EF4-FFF2-40B4-BE49-F238E27FC236}">
                <a16:creationId xmlns:a16="http://schemas.microsoft.com/office/drawing/2014/main" id="{B8A09BD2-B04B-4484-957F-AEA759B9EE79}"/>
              </a:ext>
            </a:extLst>
          </p:cNvPr>
          <p:cNvSpPr txBox="1"/>
          <p:nvPr/>
        </p:nvSpPr>
        <p:spPr>
          <a:xfrm>
            <a:off x="5424755" y="1143236"/>
            <a:ext cx="2794571" cy="954107"/>
          </a:xfrm>
          <a:prstGeom prst="rect">
            <a:avLst/>
          </a:prstGeom>
          <a:solidFill>
            <a:schemeClr val="tx1"/>
          </a:solidFill>
        </p:spPr>
        <p:txBody>
          <a:bodyPr wrap="square" rtlCol="0">
            <a:spAutoFit/>
          </a:bodyPr>
          <a:lstStyle/>
          <a:p>
            <a:pPr algn="ctr"/>
            <a:r>
              <a:rPr lang="en-US" sz="2800" b="1" dirty="0">
                <a:solidFill>
                  <a:srgbClr val="FFFF00"/>
                </a:solidFill>
              </a:rPr>
              <a:t>WV Silver Jackets</a:t>
            </a:r>
          </a:p>
          <a:p>
            <a:pPr algn="ctr"/>
            <a:r>
              <a:rPr lang="en-US" sz="2800" b="1" dirty="0">
                <a:solidFill>
                  <a:srgbClr val="FFFF00"/>
                </a:solidFill>
              </a:rPr>
              <a:t> Team Initiative</a:t>
            </a:r>
          </a:p>
        </p:txBody>
      </p:sp>
    </p:spTree>
    <p:extLst>
      <p:ext uri="{BB962C8B-B14F-4D97-AF65-F5344CB8AC3E}">
        <p14:creationId xmlns:p14="http://schemas.microsoft.com/office/powerpoint/2010/main" val="1575277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Updates</a:t>
            </a:r>
          </a:p>
        </p:txBody>
      </p:sp>
      <p:sp>
        <p:nvSpPr>
          <p:cNvPr id="8" name="Content Placeholder 7"/>
          <p:cNvSpPr>
            <a:spLocks noGrp="1"/>
          </p:cNvSpPr>
          <p:nvPr>
            <p:ph idx="1"/>
          </p:nvPr>
        </p:nvSpPr>
        <p:spPr>
          <a:xfrm>
            <a:off x="243186" y="962394"/>
            <a:ext cx="8657627" cy="5396939"/>
          </a:xfrm>
          <a:solidFill>
            <a:schemeClr val="accent1">
              <a:lumMod val="20000"/>
              <a:lumOff val="80000"/>
            </a:schemeClr>
          </a:solidFill>
        </p:spPr>
        <p:txBody>
          <a:bodyPr>
            <a:normAutofit fontScale="25000" lnSpcReduction="20000"/>
          </a:bodyPr>
          <a:lstStyle/>
          <a:p>
            <a:pPr marL="0" indent="0" algn="ctr">
              <a:buNone/>
            </a:pPr>
            <a:r>
              <a:rPr lang="en-US" sz="7000" b="1" dirty="0">
                <a:solidFill>
                  <a:srgbClr val="FF0000"/>
                </a:solidFill>
              </a:rPr>
              <a:t>June 2019 Updates</a:t>
            </a:r>
          </a:p>
          <a:p>
            <a:r>
              <a:rPr lang="en-US" sz="8000" b="1" dirty="0"/>
              <a:t>Flood Zones</a:t>
            </a:r>
          </a:p>
          <a:p>
            <a:pPr lvl="1">
              <a:buFont typeface="Courier New" panose="02070309020205020404" pitchFamily="49" charset="0"/>
              <a:buChar char="o"/>
            </a:pPr>
            <a:r>
              <a:rPr lang="en-US" sz="7200" dirty="0"/>
              <a:t>Revise 10 Flood Zone Categories in Flood Query Results Panel </a:t>
            </a:r>
          </a:p>
          <a:p>
            <a:pPr lvl="1">
              <a:buFont typeface="Courier New" panose="02070309020205020404" pitchFamily="49" charset="0"/>
              <a:buChar char="o"/>
            </a:pPr>
            <a:r>
              <a:rPr lang="en-US" sz="7200" dirty="0"/>
              <a:t>Add Preliminary SFHA for viewing and display in Query Results Panel</a:t>
            </a:r>
          </a:p>
          <a:p>
            <a:pPr lvl="1">
              <a:buFont typeface="Courier New" panose="02070309020205020404" pitchFamily="49" charset="0"/>
              <a:buChar char="o"/>
            </a:pPr>
            <a:r>
              <a:rPr lang="en-US" sz="7200" dirty="0"/>
              <a:t>Add Upper Monongahela Watershed </a:t>
            </a:r>
            <a:r>
              <a:rPr lang="en-US" sz="7200" dirty="0" err="1"/>
              <a:t>RiskMAP</a:t>
            </a:r>
            <a:r>
              <a:rPr lang="en-US" sz="7200" dirty="0"/>
              <a:t> Study</a:t>
            </a:r>
            <a:br>
              <a:rPr lang="en-US" sz="7200" dirty="0"/>
            </a:br>
            <a:endParaRPr lang="en-US" sz="7200" dirty="0"/>
          </a:p>
          <a:p>
            <a:r>
              <a:rPr lang="en-US" sz="8000" b="1" dirty="0"/>
              <a:t>Expert View</a:t>
            </a:r>
          </a:p>
          <a:p>
            <a:pPr lvl="1">
              <a:buFont typeface="Courier New" panose="02070309020205020404" pitchFamily="49" charset="0"/>
              <a:buChar char="o"/>
            </a:pPr>
            <a:r>
              <a:rPr lang="en-US" sz="7200" dirty="0"/>
              <a:t>Consume additional NFHL layers</a:t>
            </a:r>
          </a:p>
          <a:p>
            <a:pPr lvl="1">
              <a:buFont typeface="Courier New" panose="02070309020205020404" pitchFamily="49" charset="0"/>
              <a:buChar char="o"/>
            </a:pPr>
            <a:r>
              <a:rPr lang="en-US" sz="7200" dirty="0"/>
              <a:t>Provide metadata links  </a:t>
            </a:r>
          </a:p>
          <a:p>
            <a:pPr lvl="1">
              <a:buFont typeface="Courier New" panose="02070309020205020404" pitchFamily="49" charset="0"/>
              <a:buChar char="o"/>
            </a:pPr>
            <a:r>
              <a:rPr lang="en-US" sz="7200" dirty="0"/>
              <a:t>Utilize FEMA’s Effective Panel layer for querying FIRM maps and downloads</a:t>
            </a:r>
          </a:p>
          <a:p>
            <a:pPr lvl="1">
              <a:buFont typeface="Courier New" panose="02070309020205020404" pitchFamily="49" charset="0"/>
              <a:buChar char="o"/>
            </a:pPr>
            <a:r>
              <a:rPr lang="en-US" sz="7200" dirty="0"/>
              <a:t>Reorganize and Group layers</a:t>
            </a:r>
          </a:p>
          <a:p>
            <a:pPr lvl="1">
              <a:buFont typeface="Courier New" panose="02070309020205020404" pitchFamily="49" charset="0"/>
              <a:buChar char="o"/>
            </a:pPr>
            <a:r>
              <a:rPr lang="en-US" sz="7200" dirty="0"/>
              <a:t>Permit user to display all Flood Zone View Types: </a:t>
            </a:r>
          </a:p>
          <a:p>
            <a:pPr lvl="2">
              <a:buFont typeface="Wingdings" panose="05000000000000000000" pitchFamily="2" charset="2"/>
              <a:buChar char="§"/>
            </a:pPr>
            <a:r>
              <a:rPr lang="en-US" sz="6400" dirty="0"/>
              <a:t> Expert View (default)</a:t>
            </a:r>
          </a:p>
          <a:p>
            <a:pPr lvl="2">
              <a:buFont typeface="Wingdings" panose="05000000000000000000" pitchFamily="2" charset="2"/>
              <a:buChar char="§"/>
            </a:pPr>
            <a:r>
              <a:rPr lang="en-US" sz="6400" dirty="0"/>
              <a:t> Public View</a:t>
            </a:r>
          </a:p>
          <a:p>
            <a:pPr lvl="2">
              <a:buFont typeface="Wingdings" panose="05000000000000000000" pitchFamily="2" charset="2"/>
              <a:buChar char="§"/>
            </a:pPr>
            <a:r>
              <a:rPr lang="en-US" sz="6400" dirty="0"/>
              <a:t> NFHL View)</a:t>
            </a:r>
          </a:p>
          <a:p>
            <a:pPr lvl="1">
              <a:buFont typeface="Courier New" panose="02070309020205020404" pitchFamily="49" charset="0"/>
              <a:buChar char="o"/>
            </a:pPr>
            <a:r>
              <a:rPr lang="en-US" sz="7200" dirty="0"/>
              <a:t>Update legend of Printed Map</a:t>
            </a:r>
            <a:br>
              <a:rPr lang="en-US" sz="7200" dirty="0"/>
            </a:br>
            <a:endParaRPr lang="en-US" sz="7200" dirty="0"/>
          </a:p>
          <a:p>
            <a:pPr>
              <a:buFont typeface="Courier New" panose="02070309020205020404" pitchFamily="49" charset="0"/>
              <a:buChar char="o"/>
            </a:pPr>
            <a:r>
              <a:rPr lang="en-US" sz="8000" b="1" dirty="0"/>
              <a:t>Reference Data</a:t>
            </a:r>
          </a:p>
          <a:p>
            <a:pPr lvl="1">
              <a:buFont typeface="Courier New" panose="02070309020205020404" pitchFamily="49" charset="0"/>
              <a:buChar char="o"/>
            </a:pPr>
            <a:r>
              <a:rPr lang="en-US" sz="7200" dirty="0"/>
              <a:t>Add new Logan County aerial imagery and lidar-derived DEM</a:t>
            </a:r>
          </a:p>
          <a:p>
            <a:pPr lvl="1">
              <a:buFont typeface="Courier New" panose="02070309020205020404" pitchFamily="49" charset="0"/>
              <a:buChar char="o"/>
            </a:pPr>
            <a:r>
              <a:rPr lang="en-US" sz="7200" dirty="0"/>
              <a:t>Add statewide Microsoft Building Footprints</a:t>
            </a:r>
          </a:p>
          <a:p>
            <a:pPr lvl="1">
              <a:buFont typeface="Courier New" panose="02070309020205020404" pitchFamily="49" charset="0"/>
              <a:buChar char="o"/>
            </a:pPr>
            <a:endParaRPr lang="en-US" sz="6400" dirty="0"/>
          </a:p>
        </p:txBody>
      </p:sp>
      <p:sp>
        <p:nvSpPr>
          <p:cNvPr id="5" name="TextBox 4"/>
          <p:cNvSpPr txBox="1"/>
          <p:nvPr/>
        </p:nvSpPr>
        <p:spPr>
          <a:xfrm>
            <a:off x="1622637" y="6407327"/>
            <a:ext cx="6900333" cy="369332"/>
          </a:xfrm>
          <a:prstGeom prst="rect">
            <a:avLst/>
          </a:prstGeom>
          <a:noFill/>
        </p:spPr>
        <p:txBody>
          <a:bodyPr wrap="square" rtlCol="0">
            <a:spAutoFit/>
          </a:bodyPr>
          <a:lstStyle/>
          <a:p>
            <a:r>
              <a:rPr lang="en-US" b="1" i="1" dirty="0"/>
              <a:t>New flood data and updated query programming logic</a:t>
            </a:r>
            <a:endParaRPr lang="en-US" i="1" dirty="0"/>
          </a:p>
        </p:txBody>
      </p:sp>
    </p:spTree>
    <p:extLst>
      <p:ext uri="{BB962C8B-B14F-4D97-AF65-F5344CB8AC3E}">
        <p14:creationId xmlns:p14="http://schemas.microsoft.com/office/powerpoint/2010/main" val="42480911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Layers</a:t>
            </a:r>
          </a:p>
        </p:txBody>
      </p:sp>
      <p:pic>
        <p:nvPicPr>
          <p:cNvPr id="2" name="Picture 1">
            <a:extLst>
              <a:ext uri="{FF2B5EF4-FFF2-40B4-BE49-F238E27FC236}">
                <a16:creationId xmlns:a16="http://schemas.microsoft.com/office/drawing/2014/main" id="{E82C2649-7648-47D2-9F72-377BD6C7FA11}"/>
              </a:ext>
            </a:extLst>
          </p:cNvPr>
          <p:cNvPicPr>
            <a:picLocks noChangeAspect="1"/>
          </p:cNvPicPr>
          <p:nvPr/>
        </p:nvPicPr>
        <p:blipFill>
          <a:blip r:embed="rId3"/>
          <a:stretch>
            <a:fillRect/>
          </a:stretch>
        </p:blipFill>
        <p:spPr>
          <a:xfrm>
            <a:off x="302792" y="1124464"/>
            <a:ext cx="8594068" cy="5408533"/>
          </a:xfrm>
          <a:prstGeom prst="rect">
            <a:avLst/>
          </a:prstGeom>
          <a:ln>
            <a:solidFill>
              <a:schemeClr val="tx1"/>
            </a:solidFill>
          </a:ln>
        </p:spPr>
      </p:pic>
      <p:sp>
        <p:nvSpPr>
          <p:cNvPr id="5" name="Rectangle 4">
            <a:extLst>
              <a:ext uri="{FF2B5EF4-FFF2-40B4-BE49-F238E27FC236}">
                <a16:creationId xmlns:a16="http://schemas.microsoft.com/office/drawing/2014/main" id="{54D627AF-B3B3-40E4-A0ED-A25E4791BABB}"/>
              </a:ext>
            </a:extLst>
          </p:cNvPr>
          <p:cNvSpPr/>
          <p:nvPr/>
        </p:nvSpPr>
        <p:spPr>
          <a:xfrm>
            <a:off x="1759064" y="2557849"/>
            <a:ext cx="2162754" cy="3940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617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Flood Data</a:t>
            </a:r>
          </a:p>
        </p:txBody>
      </p:sp>
      <p:pic>
        <p:nvPicPr>
          <p:cNvPr id="4" name="Picture 3">
            <a:extLst>
              <a:ext uri="{FF2B5EF4-FFF2-40B4-BE49-F238E27FC236}">
                <a16:creationId xmlns:a16="http://schemas.microsoft.com/office/drawing/2014/main" id="{650F3D5F-7FD5-4CE4-8BBE-D0E53C185D75}"/>
              </a:ext>
            </a:extLst>
          </p:cNvPr>
          <p:cNvPicPr>
            <a:picLocks noChangeAspect="1"/>
          </p:cNvPicPr>
          <p:nvPr/>
        </p:nvPicPr>
        <p:blipFill>
          <a:blip r:embed="rId2"/>
          <a:stretch>
            <a:fillRect/>
          </a:stretch>
        </p:blipFill>
        <p:spPr>
          <a:xfrm>
            <a:off x="0" y="1041071"/>
            <a:ext cx="9144000" cy="5396059"/>
          </a:xfrm>
          <a:prstGeom prst="rect">
            <a:avLst/>
          </a:prstGeom>
        </p:spPr>
      </p:pic>
    </p:spTree>
    <p:extLst>
      <p:ext uri="{BB962C8B-B14F-4D97-AF65-F5344CB8AC3E}">
        <p14:creationId xmlns:p14="http://schemas.microsoft.com/office/powerpoint/2010/main" val="2636373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14325" y="1017141"/>
          <a:ext cx="8038565" cy="4909668"/>
        </p:xfrm>
        <a:graphic>
          <a:graphicData uri="http://schemas.openxmlformats.org/drawingml/2006/table">
            <a:tbl>
              <a:tblPr firstRow="1" bandRow="1">
                <a:tableStyleId>{5C22544A-7EE6-4342-B048-85BDC9FD1C3A}</a:tableStyleId>
              </a:tblPr>
              <a:tblGrid>
                <a:gridCol w="382198">
                  <a:extLst>
                    <a:ext uri="{9D8B030D-6E8A-4147-A177-3AD203B41FA5}">
                      <a16:colId xmlns:a16="http://schemas.microsoft.com/office/drawing/2014/main" val="2763175437"/>
                    </a:ext>
                  </a:extLst>
                </a:gridCol>
                <a:gridCol w="1450329">
                  <a:extLst>
                    <a:ext uri="{9D8B030D-6E8A-4147-A177-3AD203B41FA5}">
                      <a16:colId xmlns:a16="http://schemas.microsoft.com/office/drawing/2014/main" val="20000"/>
                    </a:ext>
                  </a:extLst>
                </a:gridCol>
                <a:gridCol w="3117413">
                  <a:extLst>
                    <a:ext uri="{9D8B030D-6E8A-4147-A177-3AD203B41FA5}">
                      <a16:colId xmlns:a16="http://schemas.microsoft.com/office/drawing/2014/main" val="20001"/>
                    </a:ext>
                  </a:extLst>
                </a:gridCol>
                <a:gridCol w="1503765">
                  <a:extLst>
                    <a:ext uri="{9D8B030D-6E8A-4147-A177-3AD203B41FA5}">
                      <a16:colId xmlns:a16="http://schemas.microsoft.com/office/drawing/2014/main" val="3107410563"/>
                    </a:ext>
                  </a:extLst>
                </a:gridCol>
                <a:gridCol w="870321">
                  <a:extLst>
                    <a:ext uri="{9D8B030D-6E8A-4147-A177-3AD203B41FA5}">
                      <a16:colId xmlns:a16="http://schemas.microsoft.com/office/drawing/2014/main" val="20002"/>
                    </a:ext>
                  </a:extLst>
                </a:gridCol>
                <a:gridCol w="714539">
                  <a:extLst>
                    <a:ext uri="{9D8B030D-6E8A-4147-A177-3AD203B41FA5}">
                      <a16:colId xmlns:a16="http://schemas.microsoft.com/office/drawing/2014/main" val="613828970"/>
                    </a:ext>
                  </a:extLst>
                </a:gridCol>
              </a:tblGrid>
              <a:tr h="586654">
                <a:tc>
                  <a:txBody>
                    <a:bodyPr/>
                    <a:lstStyle/>
                    <a:p>
                      <a:pPr algn="ctr"/>
                      <a:r>
                        <a:rPr lang="en-US" sz="1050" dirty="0"/>
                        <a:t>Status #</a:t>
                      </a:r>
                    </a:p>
                  </a:txBody>
                  <a:tcPr marL="79990" marR="79990" marT="39995" marB="39995" vert="vert"/>
                </a:tc>
                <a:tc>
                  <a:txBody>
                    <a:bodyPr/>
                    <a:lstStyle/>
                    <a:p>
                      <a:pPr algn="ctr"/>
                      <a:r>
                        <a:rPr lang="en-US" sz="1050" dirty="0"/>
                        <a:t>Flood Risk Zone </a:t>
                      </a:r>
                      <a:r>
                        <a:rPr lang="en-US" sz="1050" baseline="0" dirty="0"/>
                        <a:t>Designation</a:t>
                      </a:r>
                      <a:endParaRPr lang="en-US" sz="1050" dirty="0"/>
                    </a:p>
                  </a:txBody>
                  <a:tcPr marL="79990" marR="79990" marT="39995" marB="39995"/>
                </a:tc>
                <a:tc>
                  <a:txBody>
                    <a:bodyPr/>
                    <a:lstStyle/>
                    <a:p>
                      <a:pPr algn="ctr"/>
                      <a:r>
                        <a:rPr lang="en-US" sz="1050" dirty="0"/>
                        <a:t>Message</a:t>
                      </a:r>
                    </a:p>
                  </a:txBody>
                  <a:tcPr marL="79990" marR="79990" marT="39995" marB="39995"/>
                </a:tc>
                <a:tc>
                  <a:txBody>
                    <a:bodyPr/>
                    <a:lstStyle/>
                    <a:p>
                      <a:pPr algn="ctr"/>
                      <a:r>
                        <a:rPr lang="en-US" sz="1050" dirty="0"/>
                        <a:t>Floodplain Type</a:t>
                      </a:r>
                      <a:r>
                        <a:rPr lang="en-US" sz="1050" baseline="0" dirty="0"/>
                        <a:t> Label</a:t>
                      </a:r>
                      <a:endParaRPr lang="en-US" sz="1050" dirty="0"/>
                    </a:p>
                  </a:txBody>
                  <a:tcPr marL="79990" marR="79990" marT="39995" marB="39995"/>
                </a:tc>
                <a:tc>
                  <a:txBody>
                    <a:bodyPr/>
                    <a:lstStyle/>
                    <a:p>
                      <a:pPr algn="ctr"/>
                      <a:r>
                        <a:rPr lang="en-US" sz="1050" dirty="0"/>
                        <a:t>Flood Degree Risk</a:t>
                      </a:r>
                    </a:p>
                  </a:txBody>
                  <a:tcPr marL="79990" marR="79990" marT="39995" marB="39995"/>
                </a:tc>
                <a:tc>
                  <a:txBody>
                    <a:bodyPr/>
                    <a:lstStyle/>
                    <a:p>
                      <a:pPr algn="ctr"/>
                      <a:r>
                        <a:rPr lang="en-US" sz="1050" dirty="0"/>
                        <a:t>Color Warning Status</a:t>
                      </a:r>
                    </a:p>
                  </a:txBody>
                  <a:tcPr marL="79990" marR="79990" marT="39995" marB="39995"/>
                </a:tc>
                <a:extLst>
                  <a:ext uri="{0D108BD9-81ED-4DB2-BD59-A6C34878D82A}">
                    <a16:rowId xmlns:a16="http://schemas.microsoft.com/office/drawing/2014/main" val="10000"/>
                  </a:ext>
                </a:extLst>
              </a:tr>
              <a:tr h="398017">
                <a:tc>
                  <a:txBody>
                    <a:bodyPr/>
                    <a:lstStyle/>
                    <a:p>
                      <a:pPr algn="ctr"/>
                      <a:r>
                        <a:rPr lang="en-US" sz="1000" dirty="0"/>
                        <a:t>1</a:t>
                      </a:r>
                    </a:p>
                  </a:txBody>
                  <a:tcPr marL="79990" marR="79990" marT="39995" marB="39995"/>
                </a:tc>
                <a:tc>
                  <a:txBody>
                    <a:bodyPr/>
                    <a:lstStyle/>
                    <a:p>
                      <a:pPr algn="ctr"/>
                      <a:r>
                        <a:rPr lang="en-US" sz="1000" dirty="0"/>
                        <a:t>AE, AH (5), AO (2)</a:t>
                      </a:r>
                    </a:p>
                  </a:txBody>
                  <a:tcPr marL="79990" marR="79990" marT="39995" marB="39995"/>
                </a:tc>
                <a:tc>
                  <a:txBody>
                    <a:bodyPr/>
                    <a:lstStyle/>
                    <a:p>
                      <a:r>
                        <a:rPr lang="en-US" sz="10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Effective 100 yr Zone AE, AH,</a:t>
                      </a:r>
                      <a:r>
                        <a:rPr lang="en-US" sz="1000" kern="1200" baseline="0" dirty="0">
                          <a:solidFill>
                            <a:schemeClr val="accent1">
                              <a:lumMod val="50000"/>
                            </a:schemeClr>
                          </a:solidFill>
                          <a:effectLst/>
                        </a:rPr>
                        <a:t> AO</a:t>
                      </a:r>
                      <a:endParaRPr lang="en-US" sz="1000" dirty="0">
                        <a:solidFill>
                          <a:schemeClr val="accent1">
                            <a:lumMod val="50000"/>
                          </a:schemeClr>
                        </a:solidFill>
                      </a:endParaRP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2958229170"/>
                  </a:ext>
                </a:extLst>
              </a:tr>
              <a:tr h="398017">
                <a:tc>
                  <a:txBody>
                    <a:bodyPr/>
                    <a:lstStyle/>
                    <a:p>
                      <a:pPr algn="ctr"/>
                      <a:r>
                        <a:rPr lang="en-US" sz="1000" dirty="0"/>
                        <a:t>2</a:t>
                      </a:r>
                    </a:p>
                  </a:txBody>
                  <a:tcPr marL="79990" marR="79990" marT="39995" marB="39995"/>
                </a:tc>
                <a:tc>
                  <a:txBody>
                    <a:bodyPr/>
                    <a:lstStyle/>
                    <a:p>
                      <a:pPr algn="ctr"/>
                      <a:r>
                        <a:rPr lang="en-US" sz="1000" dirty="0"/>
                        <a:t>AE (Floodway)</a:t>
                      </a:r>
                    </a:p>
                  </a:txBody>
                  <a:tcPr marL="79990" marR="79990" marT="39995" marB="39995"/>
                </a:tc>
                <a:tc>
                  <a:txBody>
                    <a:bodyPr/>
                    <a:lstStyle/>
                    <a:p>
                      <a:r>
                        <a:rPr lang="en-US" sz="1000" dirty="0"/>
                        <a:t>Location is WITHIN the FEMA 100-year floodplain</a:t>
                      </a:r>
                      <a:r>
                        <a:rPr lang="en-US" sz="1000" baseline="0" dirty="0"/>
                        <a:t> and floodway</a:t>
                      </a:r>
                      <a:r>
                        <a:rPr lang="en-US" sz="10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Effective 100 yr Zone AE, AH,</a:t>
                      </a:r>
                      <a:r>
                        <a:rPr lang="en-US" sz="1000" kern="1200" baseline="0" dirty="0">
                          <a:solidFill>
                            <a:schemeClr val="accent1">
                              <a:lumMod val="50000"/>
                            </a:schemeClr>
                          </a:solidFill>
                          <a:effectLst/>
                        </a:rPr>
                        <a:t> AO – Floodway</a:t>
                      </a:r>
                      <a:endParaRPr lang="en-US" sz="1000" dirty="0">
                        <a:solidFill>
                          <a:schemeClr val="accent1">
                            <a:lumMod val="50000"/>
                          </a:schemeClr>
                        </a:solidFill>
                      </a:endParaRP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10001"/>
                  </a:ext>
                </a:extLst>
              </a:tr>
              <a:tr h="248260">
                <a:tc>
                  <a:txBody>
                    <a:bodyPr/>
                    <a:lstStyle/>
                    <a:p>
                      <a:pPr algn="ctr"/>
                      <a:r>
                        <a:rPr lang="en-US" sz="1000" dirty="0"/>
                        <a:t>3</a:t>
                      </a:r>
                    </a:p>
                  </a:txBody>
                  <a:tcPr marL="79990" marR="79990" marT="39995" marB="39995"/>
                </a:tc>
                <a:tc>
                  <a:txBody>
                    <a:bodyPr/>
                    <a:lstStyle/>
                    <a:p>
                      <a:pPr algn="ctr"/>
                      <a:r>
                        <a:rPr lang="en-US" sz="1000" dirty="0"/>
                        <a:t>A</a:t>
                      </a:r>
                    </a:p>
                  </a:txBody>
                  <a:tcPr marL="79990" marR="79990" marT="39995" marB="39995"/>
                </a:tc>
                <a:tc>
                  <a:txBody>
                    <a:bodyPr/>
                    <a:lstStyle/>
                    <a:p>
                      <a:r>
                        <a:rPr lang="en-US" sz="1000" dirty="0"/>
                        <a:t>Location is WITHIN the FEMA 100-year floodplain.</a:t>
                      </a:r>
                    </a:p>
                  </a:txBody>
                  <a:tcPr marL="79990" marR="79990" marT="39995" marB="39995"/>
                </a:tc>
                <a:tc>
                  <a:txBody>
                    <a:bodyPr/>
                    <a:lstStyle/>
                    <a:p>
                      <a:pPr algn="ctr"/>
                      <a:r>
                        <a:rPr lang="fr-FR" sz="1000" dirty="0">
                          <a:solidFill>
                            <a:schemeClr val="accent1">
                              <a:lumMod val="50000"/>
                            </a:schemeClr>
                          </a:solidFill>
                        </a:rPr>
                        <a:t>Effective 100 yr Zone A</a:t>
                      </a:r>
                      <a:endParaRPr lang="en-US" sz="1000" dirty="0">
                        <a:solidFill>
                          <a:schemeClr val="accent1">
                            <a:lumMod val="50000"/>
                          </a:schemeClr>
                        </a:solidFill>
                      </a:endParaRP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3758133086"/>
                  </a:ext>
                </a:extLst>
              </a:tr>
              <a:tr h="398017">
                <a:tc>
                  <a:txBody>
                    <a:bodyPr/>
                    <a:lstStyle/>
                    <a:p>
                      <a:pPr algn="ctr"/>
                      <a:r>
                        <a:rPr lang="en-US" sz="1000" dirty="0"/>
                        <a:t>3A</a:t>
                      </a:r>
                    </a:p>
                  </a:txBody>
                  <a:tcPr marL="79990" marR="79990" marT="39995" marB="39995"/>
                </a:tc>
                <a:tc>
                  <a:txBody>
                    <a:bodyPr/>
                    <a:lstStyle/>
                    <a:p>
                      <a:pPr algn="ctr"/>
                      <a:r>
                        <a:rPr lang="en-US" sz="1000" dirty="0"/>
                        <a:t>A (Advisory Flood Heights available)</a:t>
                      </a:r>
                    </a:p>
                  </a:txBody>
                  <a:tcPr marL="79990" marR="79990" marT="39995" marB="39995"/>
                </a:tc>
                <a:tc>
                  <a:txBody>
                    <a:bodyPr/>
                    <a:lstStyle/>
                    <a:p>
                      <a:r>
                        <a:rPr lang="en-US" sz="10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chemeClr val="accent1">
                              <a:lumMod val="50000"/>
                            </a:schemeClr>
                          </a:solidFill>
                        </a:rPr>
                        <a:t>Effective 100 yr Zone A </a:t>
                      </a:r>
                      <a:r>
                        <a:rPr lang="fr-FR" sz="1000" i="1" dirty="0">
                          <a:solidFill>
                            <a:schemeClr val="accent1">
                              <a:lumMod val="50000"/>
                            </a:schemeClr>
                          </a:solidFill>
                        </a:rPr>
                        <a:t>and</a:t>
                      </a:r>
                      <a:r>
                        <a:rPr lang="fr-FR" sz="1000" baseline="0" dirty="0">
                          <a:solidFill>
                            <a:schemeClr val="accent1">
                              <a:lumMod val="50000"/>
                            </a:schemeClr>
                          </a:solidFill>
                        </a:rPr>
                        <a:t> </a:t>
                      </a:r>
                      <a:r>
                        <a:rPr lang="en-US" sz="1000" dirty="0">
                          <a:solidFill>
                            <a:schemeClr val="accent1">
                              <a:lumMod val="50000"/>
                            </a:schemeClr>
                          </a:solidFill>
                        </a:rPr>
                        <a:t>Advisory Zone A</a:t>
                      </a: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10003"/>
                  </a:ext>
                </a:extLst>
              </a:tr>
              <a:tr h="555656">
                <a:tc>
                  <a:txBody>
                    <a:bodyPr/>
                    <a:lstStyle/>
                    <a:p>
                      <a:pPr algn="ctr"/>
                      <a:r>
                        <a:rPr lang="en-US" sz="1000" dirty="0"/>
                        <a:t>4</a:t>
                      </a:r>
                      <a:endParaRPr lang="en-US" sz="1000" i="0" dirty="0"/>
                    </a:p>
                  </a:txBody>
                  <a:tcPr marL="79990" marR="79990" marT="39995" marB="39995"/>
                </a:tc>
                <a:tc>
                  <a:txBody>
                    <a:bodyPr/>
                    <a:lstStyle/>
                    <a:p>
                      <a:pPr algn="ctr"/>
                      <a:r>
                        <a:rPr lang="en-US" sz="1000" dirty="0"/>
                        <a:t>Preliminary</a:t>
                      </a:r>
                      <a:r>
                        <a:rPr lang="en-US" sz="1000" baseline="0" dirty="0"/>
                        <a:t> Flood Zone</a:t>
                      </a:r>
                      <a:endParaRPr lang="en-US" sz="1000" i="0" dirty="0"/>
                    </a:p>
                  </a:txBody>
                  <a:tcPr marL="79990" marR="79990" marT="39995" marB="39995"/>
                </a:tc>
                <a:tc>
                  <a:txBody>
                    <a:bodyPr/>
                    <a:lstStyle/>
                    <a:p>
                      <a:r>
                        <a:rPr lang="en-US" sz="1000" dirty="0"/>
                        <a:t>Location is WITHIN an updated FEMA 100-year flood hazard zone.  The flood zone is preliminary and under review to become effective.</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Preliminary 100 yr Zone A or Preliminary 100 yr AE</a:t>
                      </a:r>
                      <a:endParaRPr lang="en-US" sz="1000" dirty="0">
                        <a:solidFill>
                          <a:schemeClr val="accent1">
                            <a:lumMod val="50000"/>
                          </a:schemeClr>
                        </a:solidFill>
                      </a:endParaRP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3915502525"/>
                  </a:ext>
                </a:extLst>
              </a:tr>
              <a:tr h="398017">
                <a:tc>
                  <a:txBody>
                    <a:bodyPr/>
                    <a:lstStyle/>
                    <a:p>
                      <a:pPr algn="ctr"/>
                      <a:r>
                        <a:rPr lang="en-US" sz="1000" dirty="0"/>
                        <a:t>5</a:t>
                      </a:r>
                    </a:p>
                  </a:txBody>
                  <a:tcPr marL="79990" marR="79990" marT="39995" marB="39995"/>
                </a:tc>
                <a:tc>
                  <a:txBody>
                    <a:bodyPr/>
                    <a:lstStyle/>
                    <a:p>
                      <a:pPr algn="ctr"/>
                      <a:r>
                        <a:rPr lang="en-US" sz="1000" dirty="0"/>
                        <a:t>Updated </a:t>
                      </a:r>
                      <a:r>
                        <a:rPr lang="en-US" sz="1000" baseline="0" dirty="0"/>
                        <a:t>AE Floodplain Boundary</a:t>
                      </a:r>
                      <a:endParaRPr lang="en-US" sz="1000" dirty="0"/>
                    </a:p>
                  </a:txBody>
                  <a:tcPr marL="79990" marR="79990" marT="39995" marB="39995"/>
                </a:tc>
                <a:tc>
                  <a:txBody>
                    <a:bodyPr/>
                    <a:lstStyle/>
                    <a:p>
                      <a:r>
                        <a:rPr lang="en-US" sz="1000" dirty="0"/>
                        <a:t>Location is WITHIN an updated detailed floodplain</a:t>
                      </a:r>
                      <a:r>
                        <a:rPr lang="en-US" sz="1000" baseline="0" dirty="0"/>
                        <a:t> boundary</a:t>
                      </a:r>
                      <a:r>
                        <a:rPr lang="en-US" sz="1000" dirty="0"/>
                        <a:t> but NOT a FEMA 100-year effective floodplain.  </a:t>
                      </a:r>
                      <a:endParaRPr lang="en-US" sz="1000" i="1" dirty="0"/>
                    </a:p>
                  </a:txBody>
                  <a:tcPr marL="79990" marR="79990" marT="39995" marB="39995"/>
                </a:tc>
                <a:tc>
                  <a:txBody>
                    <a:bodyPr/>
                    <a:lstStyle/>
                    <a:p>
                      <a:pPr algn="ctr"/>
                      <a:r>
                        <a:rPr lang="en-US" sz="1000" dirty="0">
                          <a:solidFill>
                            <a:schemeClr val="accent1">
                              <a:lumMod val="50000"/>
                            </a:schemeClr>
                          </a:solidFill>
                        </a:rPr>
                        <a:t>Updated Zone AE</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10004"/>
                  </a:ext>
                </a:extLst>
              </a:tr>
              <a:tr h="398017">
                <a:tc>
                  <a:txBody>
                    <a:bodyPr/>
                    <a:lstStyle/>
                    <a:p>
                      <a:pPr algn="ctr"/>
                      <a:r>
                        <a:rPr lang="en-US" sz="1000" dirty="0"/>
                        <a:t>6</a:t>
                      </a:r>
                    </a:p>
                  </a:txBody>
                  <a:tcPr marL="79990" marR="79990" marT="39995" marB="39995"/>
                </a:tc>
                <a:tc>
                  <a:txBody>
                    <a:bodyPr/>
                    <a:lstStyle/>
                    <a:p>
                      <a:pPr algn="ctr"/>
                      <a:r>
                        <a:rPr lang="en-US" sz="1000" dirty="0"/>
                        <a:t>Advisory A (Advisory Flood Heights available)</a:t>
                      </a:r>
                    </a:p>
                  </a:txBody>
                  <a:tcPr marL="79990" marR="79990" marT="39995" marB="39995"/>
                </a:tc>
                <a:tc>
                  <a:txBody>
                    <a:bodyPr/>
                    <a:lstStyle/>
                    <a:p>
                      <a:r>
                        <a:rPr lang="en-US" sz="1000" dirty="0"/>
                        <a:t>Location is WITHIN an advisory floodplain but NOT a FEMA 100-year effective floodplain. </a:t>
                      </a:r>
                      <a:endParaRPr lang="en-US" sz="1000" i="1" dirty="0"/>
                    </a:p>
                  </a:txBody>
                  <a:tcPr marL="79990" marR="79990" marT="39995" marB="39995"/>
                </a:tc>
                <a:tc>
                  <a:txBody>
                    <a:bodyPr/>
                    <a:lstStyle/>
                    <a:p>
                      <a:pPr algn="ctr"/>
                      <a:r>
                        <a:rPr lang="en-US" sz="1000" dirty="0">
                          <a:solidFill>
                            <a:schemeClr val="accent1">
                              <a:lumMod val="50000"/>
                            </a:schemeClr>
                          </a:solidFill>
                        </a:rPr>
                        <a:t>Advisory Zone A</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10005"/>
                  </a:ext>
                </a:extLst>
              </a:tr>
              <a:tr h="398017">
                <a:tc>
                  <a:txBody>
                    <a:bodyPr/>
                    <a:lstStyle/>
                    <a:p>
                      <a:pPr algn="ctr"/>
                      <a:r>
                        <a:rPr lang="en-US" sz="1000" dirty="0"/>
                        <a:t>7</a:t>
                      </a:r>
                      <a:endParaRPr lang="en-US" sz="1000" i="0" dirty="0"/>
                    </a:p>
                  </a:txBody>
                  <a:tcPr marL="79990" marR="79990" marT="39995" marB="39995"/>
                </a:tc>
                <a:tc>
                  <a:txBody>
                    <a:bodyPr/>
                    <a:lstStyle/>
                    <a:p>
                      <a:pPr algn="ctr"/>
                      <a:r>
                        <a:rPr lang="en-US" sz="1000" dirty="0"/>
                        <a:t>Shaded X </a:t>
                      </a:r>
                      <a:br>
                        <a:rPr lang="en-US" sz="1000" dirty="0"/>
                      </a:br>
                      <a:r>
                        <a:rPr lang="en-US" sz="1000" dirty="0"/>
                        <a:t>(500-</a:t>
                      </a:r>
                      <a:r>
                        <a:rPr lang="en-US" sz="1000" baseline="0" dirty="0"/>
                        <a:t>YR Flood)</a:t>
                      </a:r>
                      <a:endParaRPr lang="en-US" sz="10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Location is WITHIN</a:t>
                      </a:r>
                      <a:r>
                        <a:rPr lang="en-US" sz="1000" baseline="0" dirty="0"/>
                        <a:t> a m</a:t>
                      </a:r>
                      <a:r>
                        <a:rPr lang="en-US" sz="1000" dirty="0"/>
                        <a:t>oderate flood risk hazard such</a:t>
                      </a:r>
                      <a:r>
                        <a:rPr lang="en-US" sz="1000" baseline="0" dirty="0"/>
                        <a:t> as a FEMA </a:t>
                      </a:r>
                      <a:r>
                        <a:rPr lang="en-US" sz="1000" dirty="0"/>
                        <a:t>500-year</a:t>
                      </a:r>
                      <a:r>
                        <a:rPr lang="en-US" sz="1000" baseline="0" dirty="0"/>
                        <a:t> floodplain.</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Yellow</a:t>
                      </a:r>
                    </a:p>
                  </a:txBody>
                  <a:tcPr marL="79990" marR="79990" marT="39995" marB="39995">
                    <a:solidFill>
                      <a:srgbClr val="FFFF00"/>
                    </a:solidFill>
                  </a:tcPr>
                </a:tc>
                <a:extLst>
                  <a:ext uri="{0D108BD9-81ED-4DB2-BD59-A6C34878D82A}">
                    <a16:rowId xmlns:a16="http://schemas.microsoft.com/office/drawing/2014/main" val="3092083198"/>
                  </a:ext>
                </a:extLst>
              </a:tr>
              <a:tr h="334962">
                <a:tc>
                  <a:txBody>
                    <a:bodyPr/>
                    <a:lstStyle/>
                    <a:p>
                      <a:pPr algn="ctr"/>
                      <a:r>
                        <a:rPr lang="en-US" sz="1000" dirty="0"/>
                        <a:t>8</a:t>
                      </a:r>
                    </a:p>
                  </a:txBody>
                  <a:tcPr marL="79990" marR="79990" marT="39995" marB="39995"/>
                </a:tc>
                <a:tc>
                  <a:txBody>
                    <a:bodyPr/>
                    <a:lstStyle/>
                    <a:p>
                      <a:pPr algn="ctr"/>
                      <a:r>
                        <a:rPr lang="en-US" sz="1000" dirty="0"/>
                        <a:t>X (Levee Protected)</a:t>
                      </a:r>
                      <a:endParaRPr lang="en-US" sz="1000" i="0" dirty="0"/>
                    </a:p>
                  </a:txBody>
                  <a:tcPr marL="79990" marR="79990" marT="39995" marB="39995"/>
                </a:tc>
                <a:tc>
                  <a:txBody>
                    <a:bodyPr/>
                    <a:lstStyle/>
                    <a:p>
                      <a:r>
                        <a:rPr lang="en-US" sz="10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Yellow</a:t>
                      </a:r>
                    </a:p>
                  </a:txBody>
                  <a:tcPr marL="79990" marR="79990" marT="39995" marB="39995">
                    <a:solidFill>
                      <a:srgbClr val="FFFF00"/>
                    </a:solidFill>
                  </a:tcPr>
                </a:tc>
                <a:extLst>
                  <a:ext uri="{0D108BD9-81ED-4DB2-BD59-A6C34878D82A}">
                    <a16:rowId xmlns:a16="http://schemas.microsoft.com/office/drawing/2014/main" val="439059072"/>
                  </a:ext>
                </a:extLst>
              </a:tr>
              <a:tr h="398017">
                <a:tc>
                  <a:txBody>
                    <a:bodyPr/>
                    <a:lstStyle/>
                    <a:p>
                      <a:pPr algn="ctr"/>
                      <a:r>
                        <a:rPr lang="en-US" sz="1000" dirty="0"/>
                        <a:t>9</a:t>
                      </a:r>
                    </a:p>
                  </a:txBody>
                  <a:tcPr marL="79990" marR="79990" marT="39995" marB="39995"/>
                </a:tc>
                <a:tc>
                  <a:txBody>
                    <a:bodyPr/>
                    <a:lstStyle/>
                    <a:p>
                      <a:pPr algn="ctr"/>
                      <a:r>
                        <a:rPr lang="en-US" sz="1000" dirty="0"/>
                        <a:t>Near Flood Zone</a:t>
                      </a:r>
                      <a:endParaRPr lang="en-US" sz="1000" i="1" dirty="0"/>
                    </a:p>
                  </a:txBody>
                  <a:tcPr marL="79990" marR="79990" marT="39995" marB="39995"/>
                </a:tc>
                <a:tc>
                  <a:txBody>
                    <a:bodyPr/>
                    <a:lstStyle/>
                    <a:p>
                      <a:r>
                        <a:rPr lang="en-US" sz="1000" dirty="0"/>
                        <a:t>Location is NOT WITHIN identified flood hazard area, but within 75 feet of an identified flood hazard area. </a:t>
                      </a:r>
                    </a:p>
                  </a:txBody>
                  <a:tcPr marL="79990" marR="79990" marT="39995" marB="39995"/>
                </a:tc>
                <a:tc>
                  <a:txBody>
                    <a:bodyPr/>
                    <a:lstStyle/>
                    <a:p>
                      <a:pPr algn="ctr"/>
                      <a:r>
                        <a:rPr lang="en-US" sz="1000" i="1" dirty="0">
                          <a:solidFill>
                            <a:schemeClr val="accent1">
                              <a:lumMod val="50000"/>
                            </a:schemeClr>
                          </a:solidFill>
                        </a:rPr>
                        <a:t>Separate Buffer Layer</a:t>
                      </a:r>
                    </a:p>
                  </a:txBody>
                  <a:tcPr marL="79990" marR="79990" marT="39995" marB="39995"/>
                </a:tc>
                <a:tc>
                  <a:txBody>
                    <a:bodyPr/>
                    <a:lstStyle/>
                    <a:p>
                      <a:pPr algn="ctr"/>
                      <a:r>
                        <a:rPr lang="en-US" sz="1050" dirty="0"/>
                        <a:t>Moderate</a:t>
                      </a:r>
                    </a:p>
                  </a:txBody>
                  <a:tcPr marL="79990" marR="79990" marT="39995" marB="39995">
                    <a:solidFill>
                      <a:srgbClr val="FFFF00"/>
                    </a:solidFill>
                  </a:tcPr>
                </a:tc>
                <a:tc>
                  <a:txBody>
                    <a:bodyPr/>
                    <a:lstStyle/>
                    <a:p>
                      <a:pPr algn="ctr"/>
                      <a:r>
                        <a:rPr lang="en-US" sz="1050" dirty="0"/>
                        <a:t>Yellow</a:t>
                      </a:r>
                    </a:p>
                  </a:txBody>
                  <a:tcPr marL="79990" marR="79990" marT="39995" marB="39995">
                    <a:solidFill>
                      <a:srgbClr val="FFFF00"/>
                    </a:solidFill>
                  </a:tcPr>
                </a:tc>
                <a:extLst>
                  <a:ext uri="{0D108BD9-81ED-4DB2-BD59-A6C34878D82A}">
                    <a16:rowId xmlns:a16="http://schemas.microsoft.com/office/drawing/2014/main" val="10006"/>
                  </a:ext>
                </a:extLst>
              </a:tr>
              <a:tr h="398017">
                <a:tc>
                  <a:txBody>
                    <a:bodyPr/>
                    <a:lstStyle/>
                    <a:p>
                      <a:pPr algn="ctr"/>
                      <a:r>
                        <a:rPr lang="en-US" sz="1000" dirty="0"/>
                        <a:t>10</a:t>
                      </a:r>
                    </a:p>
                  </a:txBody>
                  <a:tcPr marL="79990" marR="79990" marT="39995" marB="39995"/>
                </a:tc>
                <a:tc>
                  <a:txBody>
                    <a:bodyPr/>
                    <a:lstStyle/>
                    <a:p>
                      <a:pPr algn="ctr"/>
                      <a:r>
                        <a:rPr lang="en-US" sz="1000" dirty="0"/>
                        <a:t>Out of Flood Zone</a:t>
                      </a:r>
                      <a:endParaRPr lang="en-US" sz="1000" i="1" dirty="0"/>
                    </a:p>
                  </a:txBody>
                  <a:tcPr marL="79990" marR="79990" marT="39995" marB="39995"/>
                </a:tc>
                <a:tc>
                  <a:txBody>
                    <a:bodyPr/>
                    <a:lstStyle/>
                    <a:p>
                      <a:r>
                        <a:rPr lang="en-US" sz="1000" dirty="0"/>
                        <a:t>Location is NOT WITHIN any identified flood hazard area. Unmapped flood hazard areas may be present.</a:t>
                      </a:r>
                    </a:p>
                  </a:txBody>
                  <a:tcPr marL="79990" marR="79990" marT="39995" marB="39995"/>
                </a:tc>
                <a:tc>
                  <a:txBody>
                    <a:bodyPr/>
                    <a:lstStyle/>
                    <a:p>
                      <a:pPr algn="ctr"/>
                      <a:r>
                        <a:rPr lang="en-US" sz="1000" i="1" dirty="0">
                          <a:solidFill>
                            <a:schemeClr val="accent1">
                              <a:lumMod val="50000"/>
                            </a:schemeClr>
                          </a:solidFill>
                        </a:rPr>
                        <a:t>No Record Found</a:t>
                      </a:r>
                    </a:p>
                  </a:txBody>
                  <a:tcPr marL="79990" marR="79990" marT="39995" marB="39995"/>
                </a:tc>
                <a:tc>
                  <a:txBody>
                    <a:bodyPr/>
                    <a:lstStyle/>
                    <a:p>
                      <a:pPr algn="ctr"/>
                      <a:r>
                        <a:rPr lang="en-US" sz="1050" dirty="0"/>
                        <a:t>Low</a:t>
                      </a:r>
                    </a:p>
                  </a:txBody>
                  <a:tcPr marL="79990" marR="79990" marT="39995" marB="39995">
                    <a:solidFill>
                      <a:srgbClr val="92D050"/>
                    </a:solidFill>
                  </a:tcPr>
                </a:tc>
                <a:tc>
                  <a:txBody>
                    <a:bodyPr/>
                    <a:lstStyle/>
                    <a:p>
                      <a:pPr algn="ctr"/>
                      <a:r>
                        <a:rPr lang="en-US" sz="105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314325" y="5939986"/>
            <a:ext cx="8439150" cy="600164"/>
          </a:xfrm>
          <a:prstGeom prst="rect">
            <a:avLst/>
          </a:prstGeom>
          <a:noFill/>
        </p:spPr>
        <p:txBody>
          <a:bodyPr wrap="square" rtlCol="0">
            <a:spAutoFit/>
          </a:bodyPr>
          <a:lstStyle/>
          <a:p>
            <a:r>
              <a:rPr lang="en-US" sz="1100" dirty="0"/>
              <a:t>Three Degrees of Risk: High, Moderate, Low.  Four Warning Status Colors:  In 100-YR Effective Floodplains (red), Preliminary Flood Zones and non-regulatory Advisory A/Updated AE Floodplains (orange), moderate risk or close to high risk zones (yellow), low risk (green).  The query consists of six stacked floodplain boundary layers (see next slide)</a:t>
            </a:r>
          </a:p>
        </p:txBody>
      </p:sp>
      <p:pic>
        <p:nvPicPr>
          <p:cNvPr id="5" name="Picture 2">
            <a:extLst>
              <a:ext uri="{FF2B5EF4-FFF2-40B4-BE49-F238E27FC236}">
                <a16:creationId xmlns:a16="http://schemas.microsoft.com/office/drawing/2014/main" id="{E38C7275-DB9B-4E39-B557-A708D01BBE63}"/>
              </a:ext>
            </a:extLst>
          </p:cNvPr>
          <p:cNvPicPr>
            <a:picLocks noChangeAspect="1" noChangeArrowheads="1"/>
          </p:cNvPicPr>
          <p:nvPr/>
        </p:nvPicPr>
        <p:blipFill>
          <a:blip r:embed="rId3" cstate="print"/>
          <a:srcRect/>
          <a:stretch>
            <a:fillRect/>
          </a:stretch>
        </p:blipFill>
        <p:spPr bwMode="auto">
          <a:xfrm>
            <a:off x="362122" y="3242700"/>
            <a:ext cx="307897" cy="326105"/>
          </a:xfrm>
          <a:prstGeom prst="rect">
            <a:avLst/>
          </a:prstGeom>
          <a:noFill/>
          <a:ln w="9525">
            <a:noFill/>
            <a:miter lim="800000"/>
            <a:headEnd/>
            <a:tailEnd/>
          </a:ln>
        </p:spPr>
      </p:pic>
    </p:spTree>
    <p:extLst>
      <p:ext uri="{BB962C8B-B14F-4D97-AF65-F5344CB8AC3E}">
        <p14:creationId xmlns:p14="http://schemas.microsoft.com/office/powerpoint/2010/main" val="3611322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481263" y="1167063"/>
          <a:ext cx="8241632" cy="514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481263" y="4421196"/>
            <a:ext cx="5560392" cy="1754326"/>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flood zones, then Moderate Risk flood zones.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36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55DF2ED9-1C49-45BF-99B7-996C168D654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7AFC731A-0975-4D0E-952A-E40127AE31F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Multiple Flood Zone Symbology Types</a:t>
            </a:r>
          </a:p>
        </p:txBody>
      </p:sp>
      <p:pic>
        <p:nvPicPr>
          <p:cNvPr id="3" name="Picture 2">
            <a:extLst>
              <a:ext uri="{FF2B5EF4-FFF2-40B4-BE49-F238E27FC236}">
                <a16:creationId xmlns:a16="http://schemas.microsoft.com/office/drawing/2014/main" id="{5725B87E-4ABF-42CF-9178-B9DDB538ACD3}"/>
              </a:ext>
            </a:extLst>
          </p:cNvPr>
          <p:cNvPicPr>
            <a:picLocks noChangeAspect="1"/>
          </p:cNvPicPr>
          <p:nvPr/>
        </p:nvPicPr>
        <p:blipFill rotWithShape="1">
          <a:blip r:embed="rId3"/>
          <a:srcRect l="8374" r="4270"/>
          <a:stretch/>
        </p:blipFill>
        <p:spPr>
          <a:xfrm>
            <a:off x="3244382" y="1037431"/>
            <a:ext cx="2662587" cy="5207677"/>
          </a:xfrm>
          <a:prstGeom prst="rect">
            <a:avLst/>
          </a:prstGeom>
        </p:spPr>
      </p:pic>
      <p:sp>
        <p:nvSpPr>
          <p:cNvPr id="8" name="TextBox 7">
            <a:extLst>
              <a:ext uri="{FF2B5EF4-FFF2-40B4-BE49-F238E27FC236}">
                <a16:creationId xmlns:a16="http://schemas.microsoft.com/office/drawing/2014/main" id="{530FDFAB-0114-47B6-875C-8F8F5DC3B196}"/>
              </a:ext>
            </a:extLst>
          </p:cNvPr>
          <p:cNvSpPr txBox="1"/>
          <p:nvPr/>
        </p:nvSpPr>
        <p:spPr>
          <a:xfrm>
            <a:off x="3863750" y="1179028"/>
            <a:ext cx="1428714" cy="369332"/>
          </a:xfrm>
          <a:prstGeom prst="rect">
            <a:avLst/>
          </a:prstGeom>
          <a:solidFill>
            <a:schemeClr val="tx1"/>
          </a:solidFill>
        </p:spPr>
        <p:txBody>
          <a:bodyPr wrap="square" rtlCol="0">
            <a:spAutoFit/>
          </a:bodyPr>
          <a:lstStyle/>
          <a:p>
            <a:r>
              <a:rPr lang="en-US" b="1" dirty="0">
                <a:solidFill>
                  <a:schemeClr val="bg1"/>
                </a:solidFill>
              </a:rPr>
              <a:t>EXPERT View</a:t>
            </a:r>
          </a:p>
        </p:txBody>
      </p:sp>
      <p:sp>
        <p:nvSpPr>
          <p:cNvPr id="12" name="TextBox 11">
            <a:extLst>
              <a:ext uri="{FF2B5EF4-FFF2-40B4-BE49-F238E27FC236}">
                <a16:creationId xmlns:a16="http://schemas.microsoft.com/office/drawing/2014/main" id="{61B5A39D-1E17-4AC8-86A5-A46ACE42FEF3}"/>
              </a:ext>
            </a:extLst>
          </p:cNvPr>
          <p:cNvSpPr txBox="1"/>
          <p:nvPr/>
        </p:nvSpPr>
        <p:spPr>
          <a:xfrm>
            <a:off x="3307988" y="6248008"/>
            <a:ext cx="2662587" cy="307777"/>
          </a:xfrm>
          <a:prstGeom prst="rect">
            <a:avLst/>
          </a:prstGeom>
          <a:noFill/>
        </p:spPr>
        <p:txBody>
          <a:bodyPr wrap="square" rtlCol="0">
            <a:spAutoFit/>
          </a:bodyPr>
          <a:lstStyle/>
          <a:p>
            <a:r>
              <a:rPr lang="en-US" sz="1400" dirty="0"/>
              <a:t>Depth Grid Underlies Flood Zones</a:t>
            </a:r>
          </a:p>
        </p:txBody>
      </p:sp>
      <p:pic>
        <p:nvPicPr>
          <p:cNvPr id="2" name="Picture 1">
            <a:extLst>
              <a:ext uri="{FF2B5EF4-FFF2-40B4-BE49-F238E27FC236}">
                <a16:creationId xmlns:a16="http://schemas.microsoft.com/office/drawing/2014/main" id="{0531B0EA-23F0-4E5F-942E-A80AF955214D}"/>
              </a:ext>
            </a:extLst>
          </p:cNvPr>
          <p:cNvPicPr>
            <a:picLocks noChangeAspect="1"/>
          </p:cNvPicPr>
          <p:nvPr/>
        </p:nvPicPr>
        <p:blipFill rotWithShape="1">
          <a:blip r:embed="rId4"/>
          <a:srcRect l="12084" r="3708"/>
          <a:stretch/>
        </p:blipFill>
        <p:spPr>
          <a:xfrm>
            <a:off x="6226177" y="1037431"/>
            <a:ext cx="2566639" cy="5195268"/>
          </a:xfrm>
          <a:prstGeom prst="rect">
            <a:avLst/>
          </a:prstGeom>
        </p:spPr>
      </p:pic>
      <p:sp>
        <p:nvSpPr>
          <p:cNvPr id="9" name="TextBox 8">
            <a:extLst>
              <a:ext uri="{FF2B5EF4-FFF2-40B4-BE49-F238E27FC236}">
                <a16:creationId xmlns:a16="http://schemas.microsoft.com/office/drawing/2014/main" id="{C3B42D1C-0842-44E2-BA4F-519331309AFB}"/>
              </a:ext>
            </a:extLst>
          </p:cNvPr>
          <p:cNvSpPr txBox="1"/>
          <p:nvPr/>
        </p:nvSpPr>
        <p:spPr>
          <a:xfrm>
            <a:off x="6843114" y="1166619"/>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PUBLIC View</a:t>
            </a:r>
          </a:p>
        </p:txBody>
      </p:sp>
      <p:sp>
        <p:nvSpPr>
          <p:cNvPr id="13" name="TextBox 12">
            <a:extLst>
              <a:ext uri="{FF2B5EF4-FFF2-40B4-BE49-F238E27FC236}">
                <a16:creationId xmlns:a16="http://schemas.microsoft.com/office/drawing/2014/main" id="{F4242807-53FE-412B-B078-D3A4ACBBE68C}"/>
              </a:ext>
            </a:extLst>
          </p:cNvPr>
          <p:cNvSpPr txBox="1"/>
          <p:nvPr/>
        </p:nvSpPr>
        <p:spPr>
          <a:xfrm>
            <a:off x="6178202" y="6213491"/>
            <a:ext cx="2662587" cy="523220"/>
          </a:xfrm>
          <a:prstGeom prst="rect">
            <a:avLst/>
          </a:prstGeom>
          <a:noFill/>
        </p:spPr>
        <p:txBody>
          <a:bodyPr wrap="square" rtlCol="0">
            <a:spAutoFit/>
          </a:bodyPr>
          <a:lstStyle/>
          <a:p>
            <a:pPr algn="ctr"/>
            <a:r>
              <a:rPr lang="en-US" sz="1400" dirty="0"/>
              <a:t>Regulatory (red) and</a:t>
            </a:r>
            <a:br>
              <a:rPr lang="en-US" sz="1400" dirty="0"/>
            </a:br>
            <a:r>
              <a:rPr lang="en-US" sz="1400" dirty="0"/>
              <a:t> Non-Regulatory (orange)</a:t>
            </a:r>
          </a:p>
        </p:txBody>
      </p:sp>
      <p:grpSp>
        <p:nvGrpSpPr>
          <p:cNvPr id="15" name="Group 14">
            <a:extLst>
              <a:ext uri="{FF2B5EF4-FFF2-40B4-BE49-F238E27FC236}">
                <a16:creationId xmlns:a16="http://schemas.microsoft.com/office/drawing/2014/main" id="{FF25B9B5-727D-4459-BC1A-66312273285D}"/>
              </a:ext>
            </a:extLst>
          </p:cNvPr>
          <p:cNvGrpSpPr/>
          <p:nvPr/>
        </p:nvGrpSpPr>
        <p:grpSpPr>
          <a:xfrm>
            <a:off x="310562" y="1037431"/>
            <a:ext cx="2662587" cy="5518354"/>
            <a:chOff x="6235806" y="1049840"/>
            <a:chExt cx="2662587" cy="5518354"/>
          </a:xfrm>
        </p:grpSpPr>
        <p:pic>
          <p:nvPicPr>
            <p:cNvPr id="5" name="Picture 4">
              <a:extLst>
                <a:ext uri="{FF2B5EF4-FFF2-40B4-BE49-F238E27FC236}">
                  <a16:creationId xmlns:a16="http://schemas.microsoft.com/office/drawing/2014/main" id="{17BE9D28-8BCB-458A-904E-19E40EF0BA0A}"/>
                </a:ext>
              </a:extLst>
            </p:cNvPr>
            <p:cNvPicPr>
              <a:picLocks noChangeAspect="1"/>
            </p:cNvPicPr>
            <p:nvPr/>
          </p:nvPicPr>
          <p:blipFill rotWithShape="1">
            <a:blip r:embed="rId5"/>
            <a:srcRect l="8642" r="5120"/>
            <a:stretch/>
          </p:blipFill>
          <p:spPr>
            <a:xfrm>
              <a:off x="6268148" y="1049840"/>
              <a:ext cx="2566639" cy="5207677"/>
            </a:xfrm>
            <a:prstGeom prst="rect">
              <a:avLst/>
            </a:prstGeom>
          </p:spPr>
        </p:pic>
        <p:sp>
          <p:nvSpPr>
            <p:cNvPr id="10" name="TextBox 9">
              <a:extLst>
                <a:ext uri="{FF2B5EF4-FFF2-40B4-BE49-F238E27FC236}">
                  <a16:creationId xmlns:a16="http://schemas.microsoft.com/office/drawing/2014/main" id="{726AB4BA-FCD6-4FB8-8F7E-E9DB0E05E87D}"/>
                </a:ext>
              </a:extLst>
            </p:cNvPr>
            <p:cNvSpPr txBox="1"/>
            <p:nvPr/>
          </p:nvSpPr>
          <p:spPr>
            <a:xfrm>
              <a:off x="6878145" y="1198952"/>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NFHL View</a:t>
              </a:r>
            </a:p>
          </p:txBody>
        </p:sp>
        <p:sp>
          <p:nvSpPr>
            <p:cNvPr id="14" name="TextBox 13">
              <a:extLst>
                <a:ext uri="{FF2B5EF4-FFF2-40B4-BE49-F238E27FC236}">
                  <a16:creationId xmlns:a16="http://schemas.microsoft.com/office/drawing/2014/main" id="{DCE8F6B4-FE24-4146-81F7-E34ECD41F38E}"/>
                </a:ext>
              </a:extLst>
            </p:cNvPr>
            <p:cNvSpPr txBox="1"/>
            <p:nvPr/>
          </p:nvSpPr>
          <p:spPr>
            <a:xfrm>
              <a:off x="6235806" y="6260417"/>
              <a:ext cx="2662587" cy="307777"/>
            </a:xfrm>
            <a:prstGeom prst="rect">
              <a:avLst/>
            </a:prstGeom>
            <a:noFill/>
          </p:spPr>
          <p:txBody>
            <a:bodyPr wrap="square" rtlCol="0">
              <a:spAutoFit/>
            </a:bodyPr>
            <a:lstStyle/>
            <a:p>
              <a:pPr algn="ctr"/>
              <a:r>
                <a:rPr lang="en-US" sz="1400" dirty="0"/>
                <a:t>NFHL Viewer</a:t>
              </a:r>
            </a:p>
          </p:txBody>
        </p:sp>
      </p:grpSp>
    </p:spTree>
    <p:extLst>
      <p:ext uri="{BB962C8B-B14F-4D97-AF65-F5344CB8AC3E}">
        <p14:creationId xmlns:p14="http://schemas.microsoft.com/office/powerpoint/2010/main" val="191766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9" grpId="0" animBg="1"/>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655" y="20482"/>
            <a:ext cx="9057281" cy="6790863"/>
          </a:xfrm>
          <a:prstGeom prst="rect">
            <a:avLst/>
          </a:prstGeom>
        </p:spPr>
      </p:pic>
      <p:sp>
        <p:nvSpPr>
          <p:cNvPr id="6" name="TextBox 5"/>
          <p:cNvSpPr txBox="1"/>
          <p:nvPr/>
        </p:nvSpPr>
        <p:spPr>
          <a:xfrm>
            <a:off x="5804898" y="503434"/>
            <a:ext cx="3205537" cy="523220"/>
          </a:xfrm>
          <a:prstGeom prst="rect">
            <a:avLst/>
          </a:prstGeom>
          <a:noFill/>
        </p:spPr>
        <p:txBody>
          <a:bodyPr wrap="square" rtlCol="0">
            <a:spAutoFit/>
          </a:bodyPr>
          <a:lstStyle/>
          <a:p>
            <a:r>
              <a:rPr lang="en-US" sz="2800" dirty="0">
                <a:solidFill>
                  <a:schemeClr val="bg1"/>
                </a:solidFill>
              </a:rPr>
              <a:t>(FEMA NFHL Viewer)</a:t>
            </a:r>
          </a:p>
        </p:txBody>
      </p:sp>
    </p:spTree>
    <p:extLst>
      <p:ext uri="{BB962C8B-B14F-4D97-AF65-F5344CB8AC3E}">
        <p14:creationId xmlns:p14="http://schemas.microsoft.com/office/powerpoint/2010/main" val="1732342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3835" y="7377339"/>
            <a:ext cx="9057281" cy="6790863"/>
          </a:xfrm>
          <a:prstGeom prst="rect">
            <a:avLst/>
          </a:prstGeom>
        </p:spPr>
      </p:pic>
      <p:sp>
        <p:nvSpPr>
          <p:cNvPr id="6" name="Rectangle 5"/>
          <p:cNvSpPr/>
          <p:nvPr/>
        </p:nvSpPr>
        <p:spPr>
          <a:xfrm>
            <a:off x="2282119" y="1039816"/>
            <a:ext cx="1119674" cy="401217"/>
          </a:xfrm>
          <a:prstGeom prst="rect">
            <a:avLst/>
          </a:prstGeom>
          <a:pattFill prst="wdUpDiag">
            <a:fgClr>
              <a:srgbClr val="C00000"/>
            </a:fgClr>
            <a:bgClr>
              <a:srgbClr val="FBFEE6"/>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2119" y="2401674"/>
            <a:ext cx="1119674" cy="414461"/>
          </a:xfrm>
          <a:prstGeom prst="rect">
            <a:avLst/>
          </a:prstGeom>
          <a:pattFill prst="ltVert">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77520" y="2435018"/>
            <a:ext cx="992609" cy="369332"/>
          </a:xfrm>
          <a:prstGeom prst="rect">
            <a:avLst/>
          </a:prstGeom>
          <a:noFill/>
        </p:spPr>
        <p:txBody>
          <a:bodyPr wrap="square" rtlCol="0">
            <a:spAutoFit/>
          </a:bodyPr>
          <a:lstStyle/>
          <a:p>
            <a:r>
              <a:rPr lang="en-US" i="1" dirty="0">
                <a:solidFill>
                  <a:schemeClr val="tx1">
                    <a:lumMod val="95000"/>
                    <a:lumOff val="5000"/>
                  </a:schemeClr>
                </a:solidFill>
                <a:effectLst>
                  <a:glow rad="127000">
                    <a:schemeClr val="bg1"/>
                  </a:glow>
                </a:effectLst>
              </a:rPr>
              <a:t>ZONE A</a:t>
            </a:r>
          </a:p>
        </p:txBody>
      </p:sp>
      <p:sp>
        <p:nvSpPr>
          <p:cNvPr id="8" name="Rectangle 7"/>
          <p:cNvSpPr/>
          <p:nvPr/>
        </p:nvSpPr>
        <p:spPr>
          <a:xfrm>
            <a:off x="2282119" y="1676472"/>
            <a:ext cx="1119674" cy="414461"/>
          </a:xfrm>
          <a:prstGeom prst="rect">
            <a:avLst/>
          </a:prstGeom>
          <a:pattFill prst="wdDnDiag">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23215" y="1699037"/>
            <a:ext cx="992609" cy="369332"/>
          </a:xfrm>
          <a:prstGeom prst="rect">
            <a:avLst/>
          </a:prstGeom>
          <a:noFill/>
        </p:spPr>
        <p:txBody>
          <a:bodyPr wrap="square" rtlCol="0">
            <a:spAutoFit/>
          </a:bodyPr>
          <a:lstStyle/>
          <a:p>
            <a:r>
              <a:rPr lang="en-US" i="1" dirty="0">
                <a:solidFill>
                  <a:schemeClr val="tx1">
                    <a:lumMod val="95000"/>
                    <a:lumOff val="5000"/>
                  </a:schemeClr>
                </a:solidFill>
                <a:effectLst>
                  <a:glow rad="127000">
                    <a:schemeClr val="bg1"/>
                  </a:glow>
                </a:effectLst>
              </a:rPr>
              <a:t>ZONE AE</a:t>
            </a:r>
          </a:p>
        </p:txBody>
      </p:sp>
      <p:sp>
        <p:nvSpPr>
          <p:cNvPr id="7" name="Rectangle 6"/>
          <p:cNvSpPr/>
          <p:nvPr/>
        </p:nvSpPr>
        <p:spPr>
          <a:xfrm>
            <a:off x="2282119" y="3208041"/>
            <a:ext cx="1119674" cy="421857"/>
          </a:xfrm>
          <a:prstGeom prst="rect">
            <a:avLst/>
          </a:prstGeom>
          <a:pattFill prst="lgConfetti">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8931" y="3255407"/>
            <a:ext cx="1169789" cy="338554"/>
          </a:xfrm>
          <a:prstGeom prst="rect">
            <a:avLst/>
          </a:prstGeom>
          <a:noFill/>
        </p:spPr>
        <p:txBody>
          <a:bodyPr wrap="square" rtlCol="0">
            <a:spAutoFit/>
          </a:bodyPr>
          <a:lstStyle/>
          <a:p>
            <a:r>
              <a:rPr lang="en-US" sz="1600" i="1" dirty="0">
                <a:solidFill>
                  <a:schemeClr val="tx1">
                    <a:lumMod val="65000"/>
                    <a:lumOff val="35000"/>
                  </a:schemeClr>
                </a:solidFill>
              </a:rPr>
              <a:t>Preliminary</a:t>
            </a:r>
          </a:p>
        </p:txBody>
      </p:sp>
      <p:sp>
        <p:nvSpPr>
          <p:cNvPr id="13" name="TextBox 12"/>
          <p:cNvSpPr txBox="1"/>
          <p:nvPr/>
        </p:nvSpPr>
        <p:spPr>
          <a:xfrm>
            <a:off x="3660864" y="1018572"/>
            <a:ext cx="2761547"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Floodway</a:t>
            </a:r>
          </a:p>
        </p:txBody>
      </p:sp>
      <p:sp>
        <p:nvSpPr>
          <p:cNvPr id="14" name="TextBox 13"/>
          <p:cNvSpPr txBox="1"/>
          <p:nvPr/>
        </p:nvSpPr>
        <p:spPr>
          <a:xfrm>
            <a:off x="3660864" y="1532916"/>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Without Base Flood Elevation</a:t>
            </a:r>
            <a:r>
              <a:rPr lang="en-US" sz="2000" dirty="0"/>
              <a:t> (BFE)</a:t>
            </a:r>
          </a:p>
        </p:txBody>
      </p:sp>
      <p:sp>
        <p:nvSpPr>
          <p:cNvPr id="15" name="TextBox 14"/>
          <p:cNvSpPr txBox="1"/>
          <p:nvPr/>
        </p:nvSpPr>
        <p:spPr>
          <a:xfrm>
            <a:off x="3660864" y="2333268"/>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 With BFE</a:t>
            </a:r>
            <a:endParaRPr lang="en-US" sz="2000" dirty="0"/>
          </a:p>
        </p:txBody>
      </p:sp>
      <p:sp>
        <p:nvSpPr>
          <p:cNvPr id="16" name="TextBox 15"/>
          <p:cNvSpPr txBox="1"/>
          <p:nvPr/>
        </p:nvSpPr>
        <p:spPr>
          <a:xfrm>
            <a:off x="3660864" y="3187697"/>
            <a:ext cx="4924780"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Non-Regulatory </a:t>
            </a:r>
            <a:r>
              <a:rPr lang="en-US" sz="2000" b="1" dirty="0">
                <a:solidFill>
                  <a:schemeClr val="accent1">
                    <a:lumMod val="50000"/>
                  </a:schemeClr>
                </a:solidFill>
              </a:rPr>
              <a:t>Preliminary SFHA</a:t>
            </a:r>
            <a:endParaRPr lang="en-US" sz="2000" dirty="0">
              <a:solidFill>
                <a:schemeClr val="tx1">
                  <a:lumMod val="65000"/>
                  <a:lumOff val="35000"/>
                </a:schemeClr>
              </a:solidFill>
            </a:endParaRPr>
          </a:p>
        </p:txBody>
      </p:sp>
      <p:pic>
        <p:nvPicPr>
          <p:cNvPr id="21" name="Picture 20"/>
          <p:cNvPicPr>
            <a:picLocks noChangeAspect="1"/>
          </p:cNvPicPr>
          <p:nvPr/>
        </p:nvPicPr>
        <p:blipFill rotWithShape="1">
          <a:blip r:embed="rId3"/>
          <a:srcRect l="62420"/>
          <a:stretch/>
        </p:blipFill>
        <p:spPr>
          <a:xfrm>
            <a:off x="1181528" y="673226"/>
            <a:ext cx="792436" cy="4604966"/>
          </a:xfrm>
          <a:prstGeom prst="rect">
            <a:avLst/>
          </a:prstGeom>
        </p:spPr>
      </p:pic>
      <p:cxnSp>
        <p:nvCxnSpPr>
          <p:cNvPr id="23" name="Straight Connector 22"/>
          <p:cNvCxnSpPr/>
          <p:nvPr/>
        </p:nvCxnSpPr>
        <p:spPr>
          <a:xfrm>
            <a:off x="2114466" y="153222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14466" y="2257831"/>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282119" y="3969490"/>
            <a:ext cx="1169789" cy="421857"/>
            <a:chOff x="2257061" y="5851079"/>
            <a:chExt cx="1169789" cy="421857"/>
          </a:xfrm>
        </p:grpSpPr>
        <p:sp>
          <p:nvSpPr>
            <p:cNvPr id="24" name="Rectangle 23"/>
            <p:cNvSpPr/>
            <p:nvPr/>
          </p:nvSpPr>
          <p:spPr>
            <a:xfrm>
              <a:off x="2257061" y="5851079"/>
              <a:ext cx="1119674" cy="421857"/>
            </a:xfrm>
            <a:prstGeom prst="rect">
              <a:avLst/>
            </a:prstGeom>
            <a:pattFill prst="wdDnDiag">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257061" y="5907877"/>
              <a:ext cx="1169789" cy="338554"/>
            </a:xfrm>
            <a:prstGeom prst="rect">
              <a:avLst/>
            </a:prstGeom>
            <a:noFill/>
          </p:spPr>
          <p:txBody>
            <a:bodyPr wrap="square" rtlCol="0">
              <a:spAutoFit/>
            </a:bodyPr>
            <a:lstStyle/>
            <a:p>
              <a:r>
                <a:rPr lang="en-US" sz="1600" i="1" dirty="0">
                  <a:solidFill>
                    <a:schemeClr val="tx1">
                      <a:lumMod val="65000"/>
                      <a:lumOff val="35000"/>
                    </a:schemeClr>
                  </a:solidFill>
                </a:rPr>
                <a:t>Updated AE</a:t>
              </a:r>
            </a:p>
          </p:txBody>
        </p:sp>
      </p:grpSp>
      <p:grpSp>
        <p:nvGrpSpPr>
          <p:cNvPr id="10" name="Group 9"/>
          <p:cNvGrpSpPr/>
          <p:nvPr/>
        </p:nvGrpSpPr>
        <p:grpSpPr>
          <a:xfrm>
            <a:off x="2288929" y="4738876"/>
            <a:ext cx="1217697" cy="421857"/>
            <a:chOff x="3852353" y="5803796"/>
            <a:chExt cx="1217697" cy="421857"/>
          </a:xfrm>
        </p:grpSpPr>
        <p:sp>
          <p:nvSpPr>
            <p:cNvPr id="29" name="Rectangle 28"/>
            <p:cNvSpPr/>
            <p:nvPr/>
          </p:nvSpPr>
          <p:spPr>
            <a:xfrm>
              <a:off x="3852353" y="5803796"/>
              <a:ext cx="1119674" cy="421857"/>
            </a:xfrm>
            <a:prstGeom prst="rect">
              <a:avLst/>
            </a:prstGeom>
            <a:pattFill prst="ltVert">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900261" y="5862154"/>
              <a:ext cx="1169789" cy="338554"/>
            </a:xfrm>
            <a:prstGeom prst="rect">
              <a:avLst/>
            </a:prstGeom>
            <a:noFill/>
          </p:spPr>
          <p:txBody>
            <a:bodyPr wrap="square" rtlCol="0">
              <a:spAutoFit/>
            </a:bodyPr>
            <a:lstStyle/>
            <a:p>
              <a:r>
                <a:rPr lang="en-US" sz="1600" i="1" dirty="0">
                  <a:solidFill>
                    <a:schemeClr val="tx1">
                      <a:lumMod val="65000"/>
                      <a:lumOff val="35000"/>
                    </a:schemeClr>
                  </a:solidFill>
                </a:rPr>
                <a:t>Advisory A</a:t>
              </a:r>
            </a:p>
          </p:txBody>
        </p:sp>
      </p:grpSp>
      <p:grpSp>
        <p:nvGrpSpPr>
          <p:cNvPr id="2" name="Group 1"/>
          <p:cNvGrpSpPr/>
          <p:nvPr/>
        </p:nvGrpSpPr>
        <p:grpSpPr>
          <a:xfrm>
            <a:off x="2323215" y="5766997"/>
            <a:ext cx="1267812" cy="421857"/>
            <a:chOff x="5617796" y="5775628"/>
            <a:chExt cx="1267812" cy="421857"/>
          </a:xfrm>
        </p:grpSpPr>
        <p:sp>
          <p:nvSpPr>
            <p:cNvPr id="31" name="Rectangle 30"/>
            <p:cNvSpPr/>
            <p:nvPr/>
          </p:nvSpPr>
          <p:spPr>
            <a:xfrm>
              <a:off x="5617796" y="5775628"/>
              <a:ext cx="1119674" cy="421857"/>
            </a:xfrm>
            <a:prstGeom prst="rect">
              <a:avLst/>
            </a:prstGeom>
            <a:pattFill prst="pct90">
              <a:fgClr>
                <a:srgbClr val="FFFF00"/>
              </a:fgClr>
              <a:bgClr>
                <a:schemeClr val="tx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2" name="TextBox 31"/>
            <p:cNvSpPr txBox="1"/>
            <p:nvPr/>
          </p:nvSpPr>
          <p:spPr>
            <a:xfrm>
              <a:off x="5715819" y="5835889"/>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rgbClr val="FFFF00"/>
                    </a:glow>
                  </a:effectLst>
                </a:rPr>
                <a:t>Shaded X</a:t>
              </a:r>
            </a:p>
          </p:txBody>
        </p:sp>
      </p:grpSp>
      <p:sp>
        <p:nvSpPr>
          <p:cNvPr id="33" name="TextBox 32"/>
          <p:cNvSpPr txBox="1"/>
          <p:nvPr/>
        </p:nvSpPr>
        <p:spPr>
          <a:xfrm>
            <a:off x="3660864" y="4008159"/>
            <a:ext cx="4924780"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Non-Regulatory </a:t>
            </a:r>
            <a:r>
              <a:rPr lang="en-US" sz="2000" b="1" dirty="0">
                <a:solidFill>
                  <a:schemeClr val="accent1">
                    <a:lumMod val="50000"/>
                  </a:schemeClr>
                </a:solidFill>
              </a:rPr>
              <a:t>Updated AE Boundary</a:t>
            </a:r>
            <a:endParaRPr lang="en-US" sz="2000" dirty="0">
              <a:solidFill>
                <a:schemeClr val="tx1">
                  <a:lumMod val="65000"/>
                  <a:lumOff val="35000"/>
                </a:schemeClr>
              </a:solidFill>
            </a:endParaRPr>
          </a:p>
        </p:txBody>
      </p:sp>
      <p:sp>
        <p:nvSpPr>
          <p:cNvPr id="34" name="TextBox 33"/>
          <p:cNvSpPr txBox="1"/>
          <p:nvPr/>
        </p:nvSpPr>
        <p:spPr>
          <a:xfrm>
            <a:off x="3660864" y="4710401"/>
            <a:ext cx="4924780"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Non-Regulatory </a:t>
            </a:r>
            <a:r>
              <a:rPr lang="en-US" sz="2000" b="1" dirty="0">
                <a:solidFill>
                  <a:schemeClr val="accent1">
                    <a:lumMod val="50000"/>
                  </a:schemeClr>
                </a:solidFill>
              </a:rPr>
              <a:t>Advisory A Zone</a:t>
            </a:r>
            <a:endParaRPr lang="en-US" sz="2000" dirty="0">
              <a:solidFill>
                <a:schemeClr val="tx1">
                  <a:lumMod val="65000"/>
                  <a:lumOff val="35000"/>
                </a:schemeClr>
              </a:solidFill>
            </a:endParaRPr>
          </a:p>
        </p:txBody>
      </p:sp>
      <p:sp>
        <p:nvSpPr>
          <p:cNvPr id="35" name="TextBox 34"/>
          <p:cNvSpPr txBox="1"/>
          <p:nvPr/>
        </p:nvSpPr>
        <p:spPr>
          <a:xfrm>
            <a:off x="3675169" y="5473786"/>
            <a:ext cx="5304444" cy="1261884"/>
          </a:xfrm>
          <a:prstGeom prst="rect">
            <a:avLst/>
          </a:prstGeom>
          <a:solidFill>
            <a:schemeClr val="bg1"/>
          </a:solidFill>
        </p:spPr>
        <p:txBody>
          <a:bodyPr wrap="square" rtlCol="0">
            <a:spAutoFit/>
          </a:bodyPr>
          <a:lstStyle/>
          <a:p>
            <a:r>
              <a:rPr lang="en-US" sz="2000" b="1" dirty="0">
                <a:solidFill>
                  <a:schemeClr val="accent1">
                    <a:lumMod val="50000"/>
                  </a:schemeClr>
                </a:solidFill>
              </a:rPr>
              <a:t>Shaded X </a:t>
            </a:r>
          </a:p>
          <a:p>
            <a:r>
              <a:rPr lang="en-US" sz="2000" dirty="0">
                <a:solidFill>
                  <a:schemeClr val="tx1">
                    <a:lumMod val="65000"/>
                    <a:lumOff val="35000"/>
                  </a:schemeClr>
                </a:solidFill>
              </a:rPr>
              <a:t>0.2-Percent-Annual-Chance Flood Hazard Area or Levee Protected Zones</a:t>
            </a:r>
            <a:br>
              <a:rPr lang="en-US" sz="2000" dirty="0">
                <a:solidFill>
                  <a:schemeClr val="tx1">
                    <a:lumMod val="65000"/>
                    <a:lumOff val="35000"/>
                  </a:schemeClr>
                </a:solidFill>
              </a:rPr>
            </a:br>
            <a:r>
              <a:rPr lang="en-US" sz="1600" i="1" dirty="0">
                <a:solidFill>
                  <a:schemeClr val="tx1">
                    <a:lumMod val="65000"/>
                    <a:lumOff val="35000"/>
                  </a:schemeClr>
                </a:solidFill>
              </a:rPr>
              <a:t>Near Flood Zones </a:t>
            </a:r>
            <a:r>
              <a:rPr lang="en-US" sz="1600" dirty="0">
                <a:solidFill>
                  <a:schemeClr val="tx1">
                    <a:lumMod val="65000"/>
                    <a:lumOff val="35000"/>
                  </a:schemeClr>
                </a:solidFill>
              </a:rPr>
              <a:t>are presented on Flood Results Query Panel </a:t>
            </a:r>
          </a:p>
        </p:txBody>
      </p:sp>
      <p:cxnSp>
        <p:nvCxnSpPr>
          <p:cNvPr id="27" name="Straight Connector 26"/>
          <p:cNvCxnSpPr/>
          <p:nvPr/>
        </p:nvCxnSpPr>
        <p:spPr>
          <a:xfrm>
            <a:off x="2114463" y="537863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114466" y="3807481"/>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114465" y="29954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114464" y="4597101"/>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1"/>
            <a:ext cx="9144000" cy="914399"/>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Expert View</a:t>
            </a:r>
          </a:p>
        </p:txBody>
      </p:sp>
      <p:sp>
        <p:nvSpPr>
          <p:cNvPr id="22" name="TextBox 21"/>
          <p:cNvSpPr txBox="1"/>
          <p:nvPr/>
        </p:nvSpPr>
        <p:spPr>
          <a:xfrm>
            <a:off x="28786" y="5628251"/>
            <a:ext cx="1335640" cy="646331"/>
          </a:xfrm>
          <a:prstGeom prst="rect">
            <a:avLst/>
          </a:prstGeom>
          <a:noFill/>
        </p:spPr>
        <p:txBody>
          <a:bodyPr wrap="square" rtlCol="0">
            <a:spAutoFit/>
          </a:bodyPr>
          <a:lstStyle/>
          <a:p>
            <a:pPr algn="ctr"/>
            <a:r>
              <a:rPr lang="en-US" b="1" dirty="0">
                <a:solidFill>
                  <a:schemeClr val="accent1">
                    <a:lumMod val="50000"/>
                  </a:schemeClr>
                </a:solidFill>
              </a:rPr>
              <a:t>MODERATE</a:t>
            </a:r>
          </a:p>
          <a:p>
            <a:pPr algn="ctr"/>
            <a:r>
              <a:rPr lang="en-US" b="1" dirty="0">
                <a:solidFill>
                  <a:schemeClr val="accent1">
                    <a:lumMod val="50000"/>
                  </a:schemeClr>
                </a:solidFill>
              </a:rPr>
              <a:t>RISK</a:t>
            </a:r>
          </a:p>
        </p:txBody>
      </p:sp>
      <p:sp>
        <p:nvSpPr>
          <p:cNvPr id="38" name="Left Bracket 37"/>
          <p:cNvSpPr/>
          <p:nvPr/>
        </p:nvSpPr>
        <p:spPr>
          <a:xfrm>
            <a:off x="1592496" y="5628251"/>
            <a:ext cx="205483" cy="646331"/>
          </a:xfrm>
          <a:prstGeom prst="leftBracket">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50000"/>
                </a:schemeClr>
              </a:solidFill>
            </a:endParaRPr>
          </a:p>
        </p:txBody>
      </p:sp>
      <p:sp>
        <p:nvSpPr>
          <p:cNvPr id="39" name="TextBox 38"/>
          <p:cNvSpPr txBox="1"/>
          <p:nvPr/>
        </p:nvSpPr>
        <p:spPr>
          <a:xfrm>
            <a:off x="28786" y="2717325"/>
            <a:ext cx="1335640" cy="369332"/>
          </a:xfrm>
          <a:prstGeom prst="rect">
            <a:avLst/>
          </a:prstGeom>
          <a:solidFill>
            <a:schemeClr val="bg1"/>
          </a:solidFill>
        </p:spPr>
        <p:txBody>
          <a:bodyPr wrap="square" rtlCol="0">
            <a:spAutoFit/>
          </a:bodyPr>
          <a:lstStyle/>
          <a:p>
            <a:pPr algn="ctr"/>
            <a:r>
              <a:rPr lang="en-US" b="1" dirty="0">
                <a:solidFill>
                  <a:schemeClr val="accent1">
                    <a:lumMod val="50000"/>
                  </a:schemeClr>
                </a:solidFill>
              </a:rPr>
              <a:t>HIGH RISK</a:t>
            </a:r>
          </a:p>
        </p:txBody>
      </p:sp>
    </p:spTree>
    <p:extLst>
      <p:ext uri="{BB962C8B-B14F-4D97-AF65-F5344CB8AC3E}">
        <p14:creationId xmlns:p14="http://schemas.microsoft.com/office/powerpoint/2010/main" val="41881430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2119" y="1440502"/>
            <a:ext cx="1119674" cy="401217"/>
          </a:xfrm>
          <a:prstGeom prst="rect">
            <a:avLst/>
          </a:prstGeom>
          <a:pattFill prst="wdUpDiag">
            <a:fgClr>
              <a:schemeClr val="tx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282119" y="2823080"/>
            <a:ext cx="1119674" cy="414461"/>
            <a:chOff x="281386" y="3130650"/>
            <a:chExt cx="1119674" cy="414461"/>
          </a:xfrm>
        </p:grpSpPr>
        <p:sp>
          <p:nvSpPr>
            <p:cNvPr id="4" name="Rectangle 3"/>
            <p:cNvSpPr/>
            <p:nvPr/>
          </p:nvSpPr>
          <p:spPr>
            <a:xfrm>
              <a:off x="281386" y="3130650"/>
              <a:ext cx="1119674" cy="4144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1063" y="3161472"/>
              <a:ext cx="992609" cy="369332"/>
            </a:xfrm>
            <a:prstGeom prst="rect">
              <a:avLst/>
            </a:prstGeom>
            <a:noFill/>
          </p:spPr>
          <p:txBody>
            <a:bodyPr wrap="square" rtlCol="0">
              <a:spAutoFit/>
            </a:bodyPr>
            <a:lstStyle/>
            <a:p>
              <a:r>
                <a:rPr lang="en-US" i="1" dirty="0">
                  <a:solidFill>
                    <a:schemeClr val="tx1">
                      <a:lumMod val="95000"/>
                      <a:lumOff val="5000"/>
                    </a:schemeClr>
                  </a:solidFill>
                </a:rPr>
                <a:t>ZONE A</a:t>
              </a:r>
            </a:p>
          </p:txBody>
        </p:sp>
      </p:grpSp>
      <p:grpSp>
        <p:nvGrpSpPr>
          <p:cNvPr id="18" name="Group 17"/>
          <p:cNvGrpSpPr/>
          <p:nvPr/>
        </p:nvGrpSpPr>
        <p:grpSpPr>
          <a:xfrm>
            <a:off x="2282119" y="2077158"/>
            <a:ext cx="1119674" cy="414461"/>
            <a:chOff x="340515" y="1901614"/>
            <a:chExt cx="1119674" cy="414461"/>
          </a:xfrm>
        </p:grpSpPr>
        <p:sp>
          <p:nvSpPr>
            <p:cNvPr id="8" name="Rectangle 7"/>
            <p:cNvSpPr/>
            <p:nvPr/>
          </p:nvSpPr>
          <p:spPr>
            <a:xfrm>
              <a:off x="340515" y="1901614"/>
              <a:ext cx="1119674" cy="4144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40515" y="1924179"/>
              <a:ext cx="992609" cy="369332"/>
            </a:xfrm>
            <a:prstGeom prst="rect">
              <a:avLst/>
            </a:prstGeom>
            <a:noFill/>
          </p:spPr>
          <p:txBody>
            <a:bodyPr wrap="square" rtlCol="0">
              <a:spAutoFit/>
            </a:bodyPr>
            <a:lstStyle/>
            <a:p>
              <a:r>
                <a:rPr lang="en-US" i="1" dirty="0">
                  <a:solidFill>
                    <a:schemeClr val="tx1">
                      <a:lumMod val="95000"/>
                      <a:lumOff val="5000"/>
                    </a:schemeClr>
                  </a:solidFill>
                </a:rPr>
                <a:t>ZONE AE</a:t>
              </a:r>
            </a:p>
          </p:txBody>
        </p:sp>
      </p:grpSp>
      <p:grpSp>
        <p:nvGrpSpPr>
          <p:cNvPr id="20" name="Group 19"/>
          <p:cNvGrpSpPr/>
          <p:nvPr/>
        </p:nvGrpSpPr>
        <p:grpSpPr>
          <a:xfrm>
            <a:off x="2282119" y="3571712"/>
            <a:ext cx="1211092" cy="471247"/>
            <a:chOff x="2138283" y="3633358"/>
            <a:chExt cx="1211092" cy="471247"/>
          </a:xfrm>
        </p:grpSpPr>
        <p:sp>
          <p:nvSpPr>
            <p:cNvPr id="7" name="Rectangle 6"/>
            <p:cNvSpPr/>
            <p:nvPr/>
          </p:nvSpPr>
          <p:spPr>
            <a:xfrm>
              <a:off x="2138283" y="3633358"/>
              <a:ext cx="1119674" cy="4712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71324" y="3684316"/>
              <a:ext cx="1178051" cy="369332"/>
            </a:xfrm>
            <a:prstGeom prst="rect">
              <a:avLst/>
            </a:prstGeom>
            <a:noFill/>
          </p:spPr>
          <p:txBody>
            <a:bodyPr wrap="square" rtlCol="0">
              <a:spAutoFit/>
            </a:bodyPr>
            <a:lstStyle/>
            <a:p>
              <a:r>
                <a:rPr lang="en-US" i="1" dirty="0">
                  <a:solidFill>
                    <a:schemeClr val="tx1">
                      <a:lumMod val="95000"/>
                      <a:lumOff val="5000"/>
                    </a:schemeClr>
                  </a:solidFill>
                </a:rPr>
                <a:t>NON-REG.</a:t>
              </a:r>
            </a:p>
          </p:txBody>
        </p:sp>
      </p:grpSp>
      <p:sp>
        <p:nvSpPr>
          <p:cNvPr id="13" name="TextBox 12"/>
          <p:cNvSpPr txBox="1"/>
          <p:nvPr/>
        </p:nvSpPr>
        <p:spPr>
          <a:xfrm>
            <a:off x="3660864" y="1419258"/>
            <a:ext cx="2761547"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Floodway</a:t>
            </a:r>
          </a:p>
        </p:txBody>
      </p:sp>
      <p:sp>
        <p:nvSpPr>
          <p:cNvPr id="14" name="TextBox 13"/>
          <p:cNvSpPr txBox="1"/>
          <p:nvPr/>
        </p:nvSpPr>
        <p:spPr>
          <a:xfrm>
            <a:off x="3660864" y="1933602"/>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Without Base Flood Elevation</a:t>
            </a:r>
            <a:r>
              <a:rPr lang="en-US" sz="2000" dirty="0"/>
              <a:t> (BFE)</a:t>
            </a:r>
          </a:p>
        </p:txBody>
      </p:sp>
      <p:sp>
        <p:nvSpPr>
          <p:cNvPr id="15" name="TextBox 14"/>
          <p:cNvSpPr txBox="1"/>
          <p:nvPr/>
        </p:nvSpPr>
        <p:spPr>
          <a:xfrm>
            <a:off x="3660864" y="2733954"/>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 With BFE</a:t>
            </a:r>
            <a:endParaRPr lang="en-US" sz="2000" dirty="0"/>
          </a:p>
        </p:txBody>
      </p:sp>
      <p:sp>
        <p:nvSpPr>
          <p:cNvPr id="16" name="TextBox 15"/>
          <p:cNvSpPr txBox="1"/>
          <p:nvPr/>
        </p:nvSpPr>
        <p:spPr>
          <a:xfrm>
            <a:off x="3660864" y="3495835"/>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Non-Regulatory Flood Zones</a:t>
            </a:r>
          </a:p>
          <a:p>
            <a:r>
              <a:rPr lang="en-US" sz="2000" b="1" dirty="0">
                <a:solidFill>
                  <a:schemeClr val="accent1">
                    <a:lumMod val="50000"/>
                  </a:schemeClr>
                </a:solidFill>
              </a:rPr>
              <a:t>Preliminary or Advisory A or Updated AE</a:t>
            </a:r>
            <a:endParaRPr lang="en-US" sz="2000" dirty="0"/>
          </a:p>
        </p:txBody>
      </p:sp>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Public View</a:t>
            </a:r>
          </a:p>
        </p:txBody>
      </p:sp>
      <p:pic>
        <p:nvPicPr>
          <p:cNvPr id="21" name="Picture 20"/>
          <p:cNvPicPr>
            <a:picLocks noChangeAspect="1"/>
          </p:cNvPicPr>
          <p:nvPr/>
        </p:nvPicPr>
        <p:blipFill rotWithShape="1">
          <a:blip r:embed="rId2"/>
          <a:srcRect l="10880"/>
          <a:stretch/>
        </p:blipFill>
        <p:spPr>
          <a:xfrm>
            <a:off x="143835" y="1186552"/>
            <a:ext cx="1879213" cy="3045802"/>
          </a:xfrm>
          <a:prstGeom prst="rect">
            <a:avLst/>
          </a:prstGeom>
        </p:spPr>
      </p:pic>
      <p:cxnSp>
        <p:nvCxnSpPr>
          <p:cNvPr id="23" name="Straight Connector 22"/>
          <p:cNvCxnSpPr/>
          <p:nvPr/>
        </p:nvCxnSpPr>
        <p:spPr>
          <a:xfrm>
            <a:off x="2114466" y="1932913"/>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124740" y="341829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14466" y="26585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24740" y="4227782"/>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82120" y="4850359"/>
            <a:ext cx="6420090" cy="892552"/>
          </a:xfrm>
          <a:prstGeom prst="rect">
            <a:avLst/>
          </a:prstGeom>
          <a:noFill/>
        </p:spPr>
        <p:txBody>
          <a:bodyPr wrap="square" rtlCol="0">
            <a:spAutoFit/>
          </a:bodyPr>
          <a:lstStyle/>
          <a:p>
            <a:r>
              <a:rPr lang="en-US" dirty="0">
                <a:solidFill>
                  <a:srgbClr val="FFFF00"/>
                </a:solidFill>
                <a:effectLst>
                  <a:glow rad="127000">
                    <a:schemeClr val="tx1"/>
                  </a:glow>
                </a:effectLst>
              </a:rPr>
              <a:t>Moderate Risks:</a:t>
            </a:r>
          </a:p>
          <a:p>
            <a:endParaRPr lang="en-US" dirty="0"/>
          </a:p>
          <a:p>
            <a:r>
              <a:rPr lang="en-US" sz="1600" dirty="0"/>
              <a:t>Shaded X or Near Flood Zones are presented in Flood Results Query Panel </a:t>
            </a:r>
          </a:p>
        </p:txBody>
      </p:sp>
    </p:spTree>
    <p:extLst>
      <p:ext uri="{BB962C8B-B14F-4D97-AF65-F5344CB8AC3E}">
        <p14:creationId xmlns:p14="http://schemas.microsoft.com/office/powerpoint/2010/main" val="151214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Statewide Aerial Imagery Contract</a:t>
            </a:r>
          </a:p>
        </p:txBody>
      </p:sp>
      <p:sp>
        <p:nvSpPr>
          <p:cNvPr id="3" name="TextBox 2"/>
          <p:cNvSpPr txBox="1"/>
          <p:nvPr/>
        </p:nvSpPr>
        <p:spPr>
          <a:xfrm>
            <a:off x="295414" y="1005741"/>
            <a:ext cx="8551406" cy="3416320"/>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b="1" dirty="0"/>
              <a:t>Statewide Contract:  </a:t>
            </a:r>
            <a:r>
              <a:rPr lang="en-US" dirty="0"/>
              <a:t>A statewide contract was awarded to Blue Mountain / Thrasher Group in February 2019 for the acquisition of updated digital </a:t>
            </a:r>
            <a:r>
              <a:rPr lang="en-US" dirty="0" err="1"/>
              <a:t>orthoimagery</a:t>
            </a:r>
            <a:r>
              <a:rPr lang="en-US" dirty="0"/>
              <a:t> in West Virginia for the four-year time period 2019-2022.  Spring flying season is from late February to Mid-April during leaf-out and no snow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Non-Exclusive Contract:  </a:t>
            </a:r>
            <a:r>
              <a:rPr lang="en-US" dirty="0"/>
              <a:t>County offices still have the option to contract with other companies for the same services.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Unit Costs:  </a:t>
            </a:r>
            <a:r>
              <a:rPr lang="en-US" dirty="0"/>
              <a:t>Aerial imagery can be purchased at four different pixel resolutions. Imagery is unit priced so that participants can budget for projects years in advance. It is recommended that counties acquire leaf-off imagery a minimum of once every five years.  Counties will limited funding and resources may qualify for funding assistance.</a:t>
            </a:r>
          </a:p>
        </p:txBody>
      </p:sp>
      <p:graphicFrame>
        <p:nvGraphicFramePr>
          <p:cNvPr id="2" name="Table 1">
            <a:extLst>
              <a:ext uri="{FF2B5EF4-FFF2-40B4-BE49-F238E27FC236}">
                <a16:creationId xmlns:a16="http://schemas.microsoft.com/office/drawing/2014/main" id="{E88E2FFB-14A7-4A98-A766-FBD2F9FEF69A}"/>
              </a:ext>
            </a:extLst>
          </p:cNvPr>
          <p:cNvGraphicFramePr>
            <a:graphicFrameLocks noGrp="1"/>
          </p:cNvGraphicFramePr>
          <p:nvPr/>
        </p:nvGraphicFramePr>
        <p:xfrm>
          <a:off x="295414" y="4690544"/>
          <a:ext cx="8551404" cy="1891538"/>
        </p:xfrm>
        <a:graphic>
          <a:graphicData uri="http://schemas.openxmlformats.org/drawingml/2006/table">
            <a:tbl>
              <a:tblPr firstRow="1" firstCol="1" bandRow="1">
                <a:tableStyleId>{5C22544A-7EE6-4342-B048-85BDC9FD1C3A}</a:tableStyleId>
              </a:tblPr>
              <a:tblGrid>
                <a:gridCol w="2984114">
                  <a:extLst>
                    <a:ext uri="{9D8B030D-6E8A-4147-A177-3AD203B41FA5}">
                      <a16:colId xmlns:a16="http://schemas.microsoft.com/office/drawing/2014/main" val="1148079240"/>
                    </a:ext>
                  </a:extLst>
                </a:gridCol>
                <a:gridCol w="1443371">
                  <a:extLst>
                    <a:ext uri="{9D8B030D-6E8A-4147-A177-3AD203B41FA5}">
                      <a16:colId xmlns:a16="http://schemas.microsoft.com/office/drawing/2014/main" val="4048575816"/>
                    </a:ext>
                  </a:extLst>
                </a:gridCol>
                <a:gridCol w="1340274">
                  <a:extLst>
                    <a:ext uri="{9D8B030D-6E8A-4147-A177-3AD203B41FA5}">
                      <a16:colId xmlns:a16="http://schemas.microsoft.com/office/drawing/2014/main" val="2755095672"/>
                    </a:ext>
                  </a:extLst>
                </a:gridCol>
                <a:gridCol w="1340274">
                  <a:extLst>
                    <a:ext uri="{9D8B030D-6E8A-4147-A177-3AD203B41FA5}">
                      <a16:colId xmlns:a16="http://schemas.microsoft.com/office/drawing/2014/main" val="331544095"/>
                    </a:ext>
                  </a:extLst>
                </a:gridCol>
                <a:gridCol w="1443371">
                  <a:extLst>
                    <a:ext uri="{9D8B030D-6E8A-4147-A177-3AD203B41FA5}">
                      <a16:colId xmlns:a16="http://schemas.microsoft.com/office/drawing/2014/main" val="1049858549"/>
                    </a:ext>
                  </a:extLst>
                </a:gridCol>
              </a:tblGrid>
              <a:tr h="147742">
                <a:tc>
                  <a:txBody>
                    <a:bodyPr/>
                    <a:lstStyle/>
                    <a:p>
                      <a:pPr marL="0" marR="0">
                        <a:lnSpc>
                          <a:spcPct val="107000"/>
                        </a:lnSpc>
                        <a:spcBef>
                          <a:spcPts val="0"/>
                        </a:spcBef>
                        <a:spcAft>
                          <a:spcPts val="0"/>
                        </a:spcAft>
                      </a:pPr>
                      <a:r>
                        <a:rPr lang="en-US" sz="2000" dirty="0">
                          <a:effectLst/>
                        </a:rPr>
                        <a:t>Pixel Resolution</a:t>
                      </a:r>
                      <a:br>
                        <a:rPr lang="en-US" sz="2000" dirty="0">
                          <a:effectLst/>
                        </a:rPr>
                      </a:br>
                      <a:r>
                        <a:rPr lang="en-US" sz="2000" dirty="0">
                          <a:effectLst/>
                        </a:rPr>
                        <a:t> (Detail Level)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3-inch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4-inch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6-inch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dirty="0">
                          <a:effectLst/>
                        </a:rPr>
                        <a:t>12-inch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extLst>
                  <a:ext uri="{0D108BD9-81ED-4DB2-BD59-A6C34878D82A}">
                    <a16:rowId xmlns:a16="http://schemas.microsoft.com/office/drawing/2014/main" val="2764404663"/>
                  </a:ext>
                </a:extLst>
              </a:tr>
              <a:tr h="184150">
                <a:tc>
                  <a:txBody>
                    <a:bodyPr/>
                    <a:lstStyle/>
                    <a:p>
                      <a:pPr marL="0" marR="0">
                        <a:lnSpc>
                          <a:spcPct val="107000"/>
                        </a:lnSpc>
                        <a:spcBef>
                          <a:spcPts val="0"/>
                        </a:spcBef>
                        <a:spcAft>
                          <a:spcPts val="0"/>
                        </a:spcAft>
                      </a:pPr>
                      <a:r>
                        <a:rPr lang="en-US" sz="1800" dirty="0">
                          <a:effectLst/>
                        </a:rPr>
                        <a:t>Cost per square mile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$62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$45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$36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$25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9588678"/>
                  </a:ext>
                </a:extLst>
              </a:tr>
              <a:tr h="184150">
                <a:tc>
                  <a:txBody>
                    <a:bodyPr/>
                    <a:lstStyle/>
                    <a:p>
                      <a:pPr marL="0" marR="0">
                        <a:lnSpc>
                          <a:spcPct val="107000"/>
                        </a:lnSpc>
                        <a:spcBef>
                          <a:spcPts val="0"/>
                        </a:spcBef>
                        <a:spcAft>
                          <a:spcPts val="0"/>
                        </a:spcAft>
                      </a:pPr>
                      <a:r>
                        <a:rPr lang="en-US" sz="1800" dirty="0">
                          <a:effectLst/>
                        </a:rPr>
                        <a:t>Map Scale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1” = 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1” = 67’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 = 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 = 200’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0245273"/>
                  </a:ext>
                </a:extLst>
              </a:tr>
              <a:tr h="184150">
                <a:tc>
                  <a:txBody>
                    <a:bodyPr/>
                    <a:lstStyle/>
                    <a:p>
                      <a:pPr marL="0" marR="0">
                        <a:lnSpc>
                          <a:spcPct val="107000"/>
                        </a:lnSpc>
                        <a:spcBef>
                          <a:spcPts val="0"/>
                        </a:spcBef>
                        <a:spcAft>
                          <a:spcPts val="0"/>
                        </a:spcAft>
                      </a:pPr>
                      <a:r>
                        <a:rPr lang="en-US" sz="1800" dirty="0">
                          <a:effectLst/>
                        </a:rPr>
                        <a:t>Horizontal Accuracy</a:t>
                      </a:r>
                      <a:br>
                        <a:rPr lang="en-US" sz="1800" dirty="0">
                          <a:effectLst/>
                        </a:rPr>
                      </a:br>
                      <a:r>
                        <a:rPr lang="en-US" sz="1800" dirty="0">
                          <a:effectLst/>
                        </a:rPr>
                        <a:t> (ASPRS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0.5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0.66 feet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1.0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2.0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708322"/>
                  </a:ext>
                </a:extLst>
              </a:tr>
            </a:tbl>
          </a:graphicData>
        </a:graphic>
      </p:graphicFrame>
      <p:sp>
        <p:nvSpPr>
          <p:cNvPr id="4" name="Rectangle 1">
            <a:extLst>
              <a:ext uri="{FF2B5EF4-FFF2-40B4-BE49-F238E27FC236}">
                <a16:creationId xmlns:a16="http://schemas.microsoft.com/office/drawing/2014/main" id="{D75A6817-44F7-4016-96C5-A2C4F61A7334}"/>
              </a:ext>
            </a:extLst>
          </p:cNvPr>
          <p:cNvSpPr>
            <a:spLocks noChangeArrowheads="1"/>
          </p:cNvSpPr>
          <p:nvPr/>
        </p:nvSpPr>
        <p:spPr bwMode="auto">
          <a:xfrm>
            <a:off x="566626" y="64344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Note:  4-band stacked imagery that includes color infrared can be added at 25% of the acquisition cost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166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Logan County Elevation Data</a:t>
            </a:r>
          </a:p>
        </p:txBody>
      </p:sp>
      <p:pic>
        <p:nvPicPr>
          <p:cNvPr id="14338" name="Picture 2" descr="https://attachments.office.net/owa/Kurt.Donaldson%40mail.wvu.edu/service.svc/s/GetFileAttachment?id=AAMkADY2MzhlMGQ3LTg3ZTktNGE2OC1hYTBmLTJlNGNmYmYwZjM2ZgBGAAAAAADB5Gkc4M1ZTKfoqieABYNlBwDiZTkf0qJLQKYWTt2g0w7KAAAAAAENAAA%2BG9QRObJ4QqnrbdQj8gTBAAKdHD3mAAABEgAQAJhF0Y%2FkxHdEiIExMr1Sci0%3D&amp;X-OWA-CANARY=27B5Qi_iqkCiHIs71pE66pA8dLZP7tYYKtO3ABkRTXqw1DAGGoodrZPTJYeJYazu9K3A4DsOw6E.&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0NTI2NiwiZXhwIjoxNTYwMjQ1ODY2LCJpc3MiOiIwMDAwMDAwMi0wMDAwLTBmZjEtY2UwMC0wMDAwMDAwMDAwMDBAYTc1MzFlMTgtM2U1ZC00MTQ1LWFlNGMtMzM2ZDMyMGNhN2U0IiwiYXVkIjoiMDAwMDAwMDItMDAwMC0wZmYxLWNlMDAtMDAwMDAwMDAwMDAwL2F0dGFjaG1lbnRzLm9mZmljZS5uZXRAYTc1MzFlMTgtM2U1ZC00MTQ1LWFlNGMtMzM2ZDMyMGNhN2U0In0.sTnabthrtBBr-qGSyAXcOcMIpe3Gp0wBpdbvECrJ6t8m2yHIbuPvB3YZvLg_2CQoLUyAXjj5kCzti5p4w4UEJqvuc6O_oObiNN_srbvLLsit2i1NrwSyemzKqGRwcszIVNkcipZzRv6t_8mAq9JFtXiuA7B0lBkl_2OoL1zvlKRWC1p1OvS6C3YlE7D1nwhQM9PT0MEPfezIe0vXR31u9S8bq609xTemhinPTBteL86xcY0WvAustBIpk73GH88DHLC5eh-FKBud-o8UKQnmobrPOo-3sw54nVPJMDtVJWdFrUssh9OJ1l0Ikq7AfWk1Fljto0OT_ShqVURL5-TYow&amp;owa=outlook.office.com&amp;isImagePreview=True">
            <a:extLst>
              <a:ext uri="{FF2B5EF4-FFF2-40B4-BE49-F238E27FC236}">
                <a16:creationId xmlns:a16="http://schemas.microsoft.com/office/drawing/2014/main" id="{166194C1-1924-4820-A014-11DC2F84E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9" t="-2159" r="4727" b="2159"/>
          <a:stretch/>
        </p:blipFill>
        <p:spPr bwMode="auto">
          <a:xfrm>
            <a:off x="-166976" y="1926907"/>
            <a:ext cx="3705307" cy="331499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attachments.office.net/owa/Kurt.Donaldson%40mail.wvu.edu/service.svc/s/GetFileAttachment?id=AAMkADY2MzhlMGQ3LTg3ZTktNGE2OC1hYTBmLTJlNGNmYmYwZjM2ZgBGAAAAAADB5Gkc4M1ZTKfoqieABYNlBwDiZTkf0qJLQKYWTt2g0w7KAAAAAAENAAA%2BG9QRObJ4QqnrbdQj8gTBAAKdHD3mAAABEgAQAONk%2FukLZAhAgmS9xEVbIB8%3D&amp;X-OWA-CANARY=wiUzNGqIRkW9NcF3_yt3eVDZ5bZP7tYYej8lIzNg1MuVJLvt5oe113w6YjKUBR0gEO8WKhYwgUc.&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0NTI2NiwiZXhwIjoxNTYwMjQ1ODY2LCJpc3MiOiIwMDAwMDAwMi0wMDAwLTBmZjEtY2UwMC0wMDAwMDAwMDAwMDBAYTc1MzFlMTgtM2U1ZC00MTQ1LWFlNGMtMzM2ZDMyMGNhN2U0IiwiYXVkIjoiMDAwMDAwMDItMDAwMC0wZmYxLWNlMDAtMDAwMDAwMDAwMDAwL2F0dGFjaG1lbnRzLm9mZmljZS5uZXRAYTc1MzFlMTgtM2U1ZC00MTQ1LWFlNGMtMzM2ZDMyMGNhN2U0In0.sTnabthrtBBr-qGSyAXcOcMIpe3Gp0wBpdbvECrJ6t8m2yHIbuPvB3YZvLg_2CQoLUyAXjj5kCzti5p4w4UEJqvuc6O_oObiNN_srbvLLsit2i1NrwSyemzKqGRwcszIVNkcipZzRv6t_8mAq9JFtXiuA7B0lBkl_2OoL1zvlKRWC1p1OvS6C3YlE7D1nwhQM9PT0MEPfezIe0vXR31u9S8bq609xTemhinPTBteL86xcY0WvAustBIpk73GH88DHLC5eh-FKBud-o8UKQnmobrPOo-3sw54nVPJMDtVJWdFrUssh9OJ1l0Ikq7AfWk1Fljto0OT_ShqVURL5-TYow&amp;owa=outlook.office.com&amp;isImagePreview=True">
            <a:extLst>
              <a:ext uri="{FF2B5EF4-FFF2-40B4-BE49-F238E27FC236}">
                <a16:creationId xmlns:a16="http://schemas.microsoft.com/office/drawing/2014/main" id="{FF65EC4F-B6DF-4F33-A4CA-8A29EAA54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454" y="1690642"/>
            <a:ext cx="5200152" cy="358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15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Development Team</a:t>
            </a:r>
          </a:p>
        </p:txBody>
      </p:sp>
      <p:sp>
        <p:nvSpPr>
          <p:cNvPr id="8" name="Content Placeholder 7"/>
          <p:cNvSpPr>
            <a:spLocks noGrp="1"/>
          </p:cNvSpPr>
          <p:nvPr>
            <p:ph idx="1"/>
          </p:nvPr>
        </p:nvSpPr>
        <p:spPr>
          <a:xfrm>
            <a:off x="2867921" y="3213773"/>
            <a:ext cx="3177190" cy="1042175"/>
          </a:xfrm>
          <a:solidFill>
            <a:schemeClr val="accent1">
              <a:lumMod val="20000"/>
              <a:lumOff val="80000"/>
            </a:schemeClr>
          </a:solidFill>
        </p:spPr>
        <p:txBody>
          <a:bodyPr>
            <a:normAutofit/>
          </a:bodyPr>
          <a:lstStyle/>
          <a:p>
            <a:pPr marL="457200" lvl="1" indent="0">
              <a:buNone/>
            </a:pPr>
            <a:r>
              <a:rPr lang="en-US" sz="1600" dirty="0"/>
              <a:t>WV GIS Technical Center</a:t>
            </a:r>
            <a:br>
              <a:rPr lang="en-US" sz="1600" dirty="0"/>
            </a:br>
            <a:r>
              <a:rPr lang="en-US" sz="1600" dirty="0"/>
              <a:t>West Virginia University</a:t>
            </a:r>
            <a:br>
              <a:rPr lang="en-US" sz="1600" dirty="0"/>
            </a:br>
            <a:r>
              <a:rPr lang="en-US" sz="1600" dirty="0"/>
              <a:t>Morgantown, WV</a:t>
            </a:r>
            <a:br>
              <a:rPr lang="en-US" sz="1600" dirty="0"/>
            </a:br>
            <a:r>
              <a:rPr lang="en-US" sz="1600" dirty="0">
                <a:hlinkClick r:id="rId3"/>
              </a:rPr>
              <a:t>http://wvgis.wvu.edu</a:t>
            </a:r>
            <a:endParaRPr lang="en-US" sz="1600" dirty="0"/>
          </a:p>
          <a:p>
            <a:pPr marL="0" lvl="0" indent="0">
              <a:buNone/>
            </a:pPr>
            <a:endParaRPr lang="en-US" sz="3300" dirty="0"/>
          </a:p>
          <a:p>
            <a:pPr marL="0" indent="0">
              <a:buNone/>
            </a:pPr>
            <a:endParaRPr lang="en-US" sz="3200" dirty="0"/>
          </a:p>
        </p:txBody>
      </p:sp>
      <p:sp>
        <p:nvSpPr>
          <p:cNvPr id="2" name="TextBox 1"/>
          <p:cNvSpPr txBox="1"/>
          <p:nvPr/>
        </p:nvSpPr>
        <p:spPr>
          <a:xfrm>
            <a:off x="4572000" y="-247650"/>
            <a:ext cx="495300" cy="369332"/>
          </a:xfrm>
          <a:prstGeom prst="rect">
            <a:avLst/>
          </a:prstGeom>
          <a:noFill/>
        </p:spPr>
        <p:txBody>
          <a:bodyPr wrap="square" rtlCol="0">
            <a:spAutoFit/>
          </a:bodyPr>
          <a:lstStyle/>
          <a:p>
            <a:r>
              <a:rPr lang="en-US" dirty="0"/>
              <a:t> </a:t>
            </a:r>
          </a:p>
        </p:txBody>
      </p:sp>
      <p:grpSp>
        <p:nvGrpSpPr>
          <p:cNvPr id="10" name="Group 9"/>
          <p:cNvGrpSpPr/>
          <p:nvPr/>
        </p:nvGrpSpPr>
        <p:grpSpPr>
          <a:xfrm>
            <a:off x="1329003" y="2120928"/>
            <a:ext cx="1142538" cy="1509416"/>
            <a:chOff x="590319" y="1543655"/>
            <a:chExt cx="1142538" cy="1509416"/>
          </a:xfrm>
        </p:grpSpPr>
        <p:pic>
          <p:nvPicPr>
            <p:cNvPr id="1026" name="Picture 2" descr="Kurt Donal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13" y="154365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319" y="2591406"/>
              <a:ext cx="1142538" cy="461665"/>
            </a:xfrm>
            <a:prstGeom prst="rect">
              <a:avLst/>
            </a:prstGeom>
            <a:noFill/>
          </p:spPr>
          <p:txBody>
            <a:bodyPr wrap="square" rtlCol="0">
              <a:spAutoFit/>
            </a:bodyPr>
            <a:lstStyle/>
            <a:p>
              <a:pPr algn="ctr"/>
              <a:r>
                <a:rPr lang="en-US" sz="1200" dirty="0"/>
                <a:t>Kurt Donaldson</a:t>
              </a:r>
              <a:br>
                <a:rPr lang="en-US" sz="1200" dirty="0"/>
              </a:br>
              <a:r>
                <a:rPr lang="en-US" sz="1200" dirty="0"/>
                <a:t>Manager</a:t>
              </a:r>
            </a:p>
          </p:txBody>
        </p:sp>
      </p:grpSp>
      <p:grpSp>
        <p:nvGrpSpPr>
          <p:cNvPr id="13" name="Group 12"/>
          <p:cNvGrpSpPr/>
          <p:nvPr/>
        </p:nvGrpSpPr>
        <p:grpSpPr>
          <a:xfrm>
            <a:off x="3184783" y="4640028"/>
            <a:ext cx="1207599" cy="1509416"/>
            <a:chOff x="4383575" y="4875386"/>
            <a:chExt cx="1207599" cy="1509416"/>
          </a:xfrm>
        </p:grpSpPr>
        <p:pic>
          <p:nvPicPr>
            <p:cNvPr id="1042" name="Picture 18" descr="Yibing 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495" y="4875386"/>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83575" y="5923137"/>
              <a:ext cx="1207599" cy="461665"/>
            </a:xfrm>
            <a:prstGeom prst="rect">
              <a:avLst/>
            </a:prstGeom>
            <a:noFill/>
          </p:spPr>
          <p:txBody>
            <a:bodyPr wrap="square" rtlCol="0">
              <a:spAutoFit/>
            </a:bodyPr>
            <a:lstStyle/>
            <a:p>
              <a:pPr algn="ctr"/>
              <a:r>
                <a:rPr lang="en-US" sz="1200" dirty="0"/>
                <a:t>Yibing Han</a:t>
              </a:r>
            </a:p>
            <a:p>
              <a:pPr algn="ctr"/>
              <a:r>
                <a:rPr lang="en-US" sz="1200" dirty="0"/>
                <a:t>GIS Programmer</a:t>
              </a:r>
            </a:p>
          </p:txBody>
        </p:sp>
      </p:grpSp>
      <p:grpSp>
        <p:nvGrpSpPr>
          <p:cNvPr id="15" name="Group 14"/>
          <p:cNvGrpSpPr/>
          <p:nvPr/>
        </p:nvGrpSpPr>
        <p:grpSpPr>
          <a:xfrm>
            <a:off x="6574610" y="2120928"/>
            <a:ext cx="1142538" cy="1892960"/>
            <a:chOff x="7159394" y="2015517"/>
            <a:chExt cx="1142538" cy="1892960"/>
          </a:xfrm>
        </p:grpSpPr>
        <p:pic>
          <p:nvPicPr>
            <p:cNvPr id="1038" name="Picture 14" descr="Kevin Ku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88" y="2015517"/>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9394" y="3077480"/>
              <a:ext cx="1142538" cy="830997"/>
            </a:xfrm>
            <a:prstGeom prst="rect">
              <a:avLst/>
            </a:prstGeom>
            <a:noFill/>
          </p:spPr>
          <p:txBody>
            <a:bodyPr wrap="square" rtlCol="0">
              <a:spAutoFit/>
            </a:bodyPr>
            <a:lstStyle/>
            <a:p>
              <a:pPr algn="ctr"/>
              <a:r>
                <a:rPr lang="en-US" sz="1200" dirty="0"/>
                <a:t>Kevin Kuhn</a:t>
              </a:r>
              <a:br>
                <a:rPr lang="en-US" sz="1200" dirty="0"/>
              </a:br>
              <a:r>
                <a:rPr lang="en-US" sz="1200" dirty="0"/>
                <a:t>GIS Analyst / Address-Parcel Specialist</a:t>
              </a:r>
            </a:p>
          </p:txBody>
        </p:sp>
      </p:grpSp>
      <p:grpSp>
        <p:nvGrpSpPr>
          <p:cNvPr id="12" name="Group 11"/>
          <p:cNvGrpSpPr/>
          <p:nvPr/>
        </p:nvGrpSpPr>
        <p:grpSpPr>
          <a:xfrm>
            <a:off x="4695290" y="4649867"/>
            <a:ext cx="1336501" cy="1878748"/>
            <a:chOff x="2702213" y="4846812"/>
            <a:chExt cx="1336501" cy="1878748"/>
          </a:xfrm>
        </p:grpSpPr>
        <p:pic>
          <p:nvPicPr>
            <p:cNvPr id="1044" name="Picture 20" descr="Maneesh Sha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589" y="4846812"/>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2213" y="5894563"/>
              <a:ext cx="1336501" cy="830997"/>
            </a:xfrm>
            <a:prstGeom prst="rect">
              <a:avLst/>
            </a:prstGeom>
            <a:noFill/>
          </p:spPr>
          <p:txBody>
            <a:bodyPr wrap="square" rtlCol="0">
              <a:spAutoFit/>
            </a:bodyPr>
            <a:lstStyle/>
            <a:p>
              <a:pPr algn="ctr"/>
              <a:r>
                <a:rPr lang="en-US" sz="1200" dirty="0"/>
                <a:t>Maneesh Sharma</a:t>
              </a:r>
              <a:br>
                <a:rPr lang="en-US" sz="1200" dirty="0"/>
              </a:br>
              <a:r>
                <a:rPr lang="en-US" sz="1200" dirty="0"/>
                <a:t>GIS Analyst / Flood Risk Specialist</a:t>
              </a:r>
            </a:p>
          </p:txBody>
        </p:sp>
      </p:grpSp>
      <p:grpSp>
        <p:nvGrpSpPr>
          <p:cNvPr id="14" name="Group 13"/>
          <p:cNvGrpSpPr/>
          <p:nvPr/>
        </p:nvGrpSpPr>
        <p:grpSpPr>
          <a:xfrm>
            <a:off x="6578478" y="4181788"/>
            <a:ext cx="1142538" cy="1887233"/>
            <a:chOff x="7159394" y="4351511"/>
            <a:chExt cx="1142538" cy="1887233"/>
          </a:xfrm>
        </p:grpSpPr>
        <p:pic>
          <p:nvPicPr>
            <p:cNvPr id="1046" name="Picture 22" descr="Eric Ho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788" y="435151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9394" y="5407747"/>
              <a:ext cx="1142538" cy="830997"/>
            </a:xfrm>
            <a:prstGeom prst="rect">
              <a:avLst/>
            </a:prstGeom>
            <a:noFill/>
          </p:spPr>
          <p:txBody>
            <a:bodyPr wrap="square" rtlCol="0">
              <a:spAutoFit/>
            </a:bodyPr>
            <a:lstStyle/>
            <a:p>
              <a:pPr algn="ctr"/>
              <a:r>
                <a:rPr lang="en-US" sz="1200" dirty="0"/>
                <a:t>Eric Hopkins</a:t>
              </a:r>
              <a:br>
                <a:rPr lang="en-US" sz="1200" dirty="0"/>
              </a:br>
              <a:r>
                <a:rPr lang="en-US" sz="1200" dirty="0"/>
                <a:t>GIS Analyst / Flood Risk Specialist</a:t>
              </a:r>
            </a:p>
          </p:txBody>
        </p:sp>
      </p:grpSp>
      <p:grpSp>
        <p:nvGrpSpPr>
          <p:cNvPr id="11" name="Group 10"/>
          <p:cNvGrpSpPr/>
          <p:nvPr/>
        </p:nvGrpSpPr>
        <p:grpSpPr>
          <a:xfrm>
            <a:off x="1297415" y="4181788"/>
            <a:ext cx="1142538" cy="1689628"/>
            <a:chOff x="618432" y="4413884"/>
            <a:chExt cx="1142538" cy="1689628"/>
          </a:xfrm>
        </p:grpSpPr>
        <p:pic>
          <p:nvPicPr>
            <p:cNvPr id="1032" name="Picture 8" descr="Frank LaF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13" y="441388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18432" y="5457181"/>
              <a:ext cx="1142538" cy="646331"/>
            </a:xfrm>
            <a:prstGeom prst="rect">
              <a:avLst/>
            </a:prstGeom>
            <a:noFill/>
          </p:spPr>
          <p:txBody>
            <a:bodyPr wrap="square" rtlCol="0">
              <a:spAutoFit/>
            </a:bodyPr>
            <a:lstStyle/>
            <a:p>
              <a:pPr algn="ctr"/>
              <a:r>
                <a:rPr lang="en-US" sz="1200" dirty="0"/>
                <a:t>Frank LaFone</a:t>
              </a:r>
              <a:br>
                <a:rPr lang="en-US" sz="1200" dirty="0"/>
              </a:br>
              <a:r>
                <a:rPr lang="en-US" sz="1200" dirty="0"/>
                <a:t>Systems Administrator</a:t>
              </a:r>
            </a:p>
          </p:txBody>
        </p:sp>
      </p:grpSp>
      <p:grpSp>
        <p:nvGrpSpPr>
          <p:cNvPr id="7" name="Group 6"/>
          <p:cNvGrpSpPr/>
          <p:nvPr/>
        </p:nvGrpSpPr>
        <p:grpSpPr>
          <a:xfrm>
            <a:off x="3184783" y="1336564"/>
            <a:ext cx="1314450" cy="1493129"/>
            <a:chOff x="3590925" y="1491641"/>
            <a:chExt cx="1314450" cy="1493129"/>
          </a:xfrm>
        </p:grpSpPr>
        <p:pic>
          <p:nvPicPr>
            <p:cNvPr id="1040" name="Picture 16" descr="Xiannian Ch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360" y="149164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90925" y="2523105"/>
              <a:ext cx="1314450" cy="461665"/>
            </a:xfrm>
            <a:prstGeom prst="rect">
              <a:avLst/>
            </a:prstGeom>
            <a:noFill/>
          </p:spPr>
          <p:txBody>
            <a:bodyPr wrap="square" rtlCol="0">
              <a:spAutoFit/>
            </a:bodyPr>
            <a:lstStyle/>
            <a:p>
              <a:pPr algn="ctr"/>
              <a:r>
                <a:rPr lang="en-US" sz="1200" dirty="0"/>
                <a:t>Xiannian Chen</a:t>
              </a:r>
              <a:br>
                <a:rPr lang="en-US" sz="1200" dirty="0"/>
              </a:br>
              <a:r>
                <a:rPr lang="en-US" sz="1200" dirty="0"/>
                <a:t>Lead Programmer</a:t>
              </a:r>
            </a:p>
          </p:txBody>
        </p:sp>
      </p:grpSp>
      <p:grpSp>
        <p:nvGrpSpPr>
          <p:cNvPr id="9" name="Group 8"/>
          <p:cNvGrpSpPr/>
          <p:nvPr/>
        </p:nvGrpSpPr>
        <p:grpSpPr>
          <a:xfrm>
            <a:off x="4602650" y="1314904"/>
            <a:ext cx="1505642" cy="1694082"/>
            <a:chOff x="5191126" y="1491641"/>
            <a:chExt cx="1505642" cy="1694082"/>
          </a:xfrm>
        </p:grpSpPr>
        <p:pic>
          <p:nvPicPr>
            <p:cNvPr id="6" name="Picture 5"/>
            <p:cNvPicPr>
              <a:picLocks noChangeAspect="1"/>
            </p:cNvPicPr>
            <p:nvPr/>
          </p:nvPicPr>
          <p:blipFill>
            <a:blip r:embed="rId11"/>
            <a:stretch>
              <a:fillRect/>
            </a:stretch>
          </p:blipFill>
          <p:spPr>
            <a:xfrm>
              <a:off x="5488245" y="1491641"/>
              <a:ext cx="896864" cy="1047751"/>
            </a:xfrm>
            <a:prstGeom prst="rect">
              <a:avLst/>
            </a:prstGeom>
          </p:spPr>
        </p:pic>
        <p:sp>
          <p:nvSpPr>
            <p:cNvPr id="26" name="TextBox 25"/>
            <p:cNvSpPr txBox="1"/>
            <p:nvPr/>
          </p:nvSpPr>
          <p:spPr>
            <a:xfrm>
              <a:off x="5191126" y="2539392"/>
              <a:ext cx="1505642" cy="646331"/>
            </a:xfrm>
            <a:prstGeom prst="rect">
              <a:avLst/>
            </a:prstGeom>
            <a:noFill/>
          </p:spPr>
          <p:txBody>
            <a:bodyPr wrap="square" rtlCol="0">
              <a:spAutoFit/>
            </a:bodyPr>
            <a:lstStyle/>
            <a:p>
              <a:pPr algn="ctr"/>
              <a:r>
                <a:rPr lang="en-US" sz="1200" dirty="0"/>
                <a:t>Jim Schindling</a:t>
              </a:r>
              <a:br>
                <a:rPr lang="en-US" sz="1200" dirty="0"/>
              </a:br>
              <a:r>
                <a:rPr lang="en-US" sz="1200" dirty="0"/>
                <a:t>Database Programmer</a:t>
              </a:r>
            </a:p>
          </p:txBody>
        </p:sp>
      </p:grpSp>
    </p:spTree>
    <p:extLst>
      <p:ext uri="{BB962C8B-B14F-4D97-AF65-F5344CB8AC3E}">
        <p14:creationId xmlns:p14="http://schemas.microsoft.com/office/powerpoint/2010/main" val="1272028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Information</a:t>
            </a:r>
          </a:p>
        </p:txBody>
      </p:sp>
      <p:sp>
        <p:nvSpPr>
          <p:cNvPr id="7" name="Content Placeholder 6"/>
          <p:cNvSpPr>
            <a:spLocks noGrp="1"/>
          </p:cNvSpPr>
          <p:nvPr>
            <p:ph idx="1"/>
          </p:nvPr>
        </p:nvSpPr>
        <p:spPr>
          <a:xfrm>
            <a:off x="447675" y="1832026"/>
            <a:ext cx="8248650" cy="3759149"/>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pPr marL="457200" lvl="1" indent="0">
              <a:buNone/>
            </a:pPr>
            <a:r>
              <a:rPr lang="en-US" dirty="0">
                <a:latin typeface="inherit"/>
              </a:rPr>
              <a:t/>
            </a:r>
            <a:br>
              <a:rPr lang="en-US" dirty="0">
                <a:latin typeface="inherit"/>
              </a:rPr>
            </a:br>
            <a:r>
              <a:rPr lang="en-US" sz="3200" b="1" dirty="0">
                <a:solidFill>
                  <a:schemeClr val="accent1">
                    <a:lumMod val="50000"/>
                  </a:schemeClr>
                </a:solidFill>
              </a:rPr>
              <a:t>WVU GIS Technical Center</a:t>
            </a:r>
            <a:r>
              <a:rPr lang="en-US" dirty="0"/>
              <a:t/>
            </a:r>
            <a:br>
              <a:rPr lang="en-US" dirty="0"/>
            </a:br>
            <a:r>
              <a:rPr lang="en-US" dirty="0"/>
              <a:t/>
            </a:r>
            <a:br>
              <a:rPr lang="en-US" dirty="0"/>
            </a:br>
            <a:r>
              <a:rPr lang="en-US" b="1" dirty="0"/>
              <a:t>Kurt Donaldson</a:t>
            </a:r>
            <a:r>
              <a:rPr lang="en-US" dirty="0"/>
              <a:t>, GIS Manager</a:t>
            </a:r>
            <a:br>
              <a:rPr lang="en-US" dirty="0"/>
            </a:br>
            <a:r>
              <a:rPr lang="en-US" dirty="0">
                <a:hlinkClick r:id="rId2"/>
              </a:rPr>
              <a:t>kurt.donaldson@mail.wvu.edu</a:t>
            </a:r>
            <a:r>
              <a:rPr lang="en-US" dirty="0"/>
              <a:t>, phone: (304) 293-9467</a:t>
            </a:r>
            <a:br>
              <a:rPr lang="en-US" dirty="0"/>
            </a:br>
            <a:r>
              <a:rPr lang="en-US" dirty="0"/>
              <a:t/>
            </a:r>
            <a:br>
              <a:rPr lang="en-US" dirty="0"/>
            </a:br>
            <a:r>
              <a:rPr lang="en-US" b="1" dirty="0"/>
              <a:t>Eric Hopkins</a:t>
            </a:r>
            <a:r>
              <a:rPr lang="en-US" dirty="0"/>
              <a:t>, GIS Analyst</a:t>
            </a:r>
            <a:br>
              <a:rPr lang="en-US" dirty="0"/>
            </a:br>
            <a:r>
              <a:rPr lang="en-US" dirty="0">
                <a:hlinkClick r:id="rId3"/>
              </a:rPr>
              <a:t>Eric.Hopkins@mail.wvu.edu</a:t>
            </a:r>
            <a:r>
              <a:rPr lang="en-US" dirty="0"/>
              <a:t>, phone: (304) 293-9463</a:t>
            </a:r>
            <a:br>
              <a:rPr lang="en-US" dirty="0"/>
            </a:br>
            <a:r>
              <a:rPr lang="en-US" b="1" dirty="0"/>
              <a:t/>
            </a:r>
            <a:br>
              <a:rPr lang="en-US" b="1" dirty="0"/>
            </a:br>
            <a:r>
              <a:rPr lang="en-US" b="1" dirty="0"/>
              <a:t>Maneesh Sharma</a:t>
            </a:r>
            <a:r>
              <a:rPr lang="en-US" dirty="0"/>
              <a:t>, GIS Analyst</a:t>
            </a:r>
          </a:p>
          <a:p>
            <a:pPr marL="457200" lvl="1" indent="0">
              <a:buNone/>
            </a:pPr>
            <a:r>
              <a:rPr lang="en-US" dirty="0">
                <a:hlinkClick r:id="rId4"/>
              </a:rPr>
              <a:t>Maneesh.Sharma@mail.wvu.edu</a:t>
            </a:r>
            <a:r>
              <a:rPr lang="en-US" dirty="0"/>
              <a:t>, phone (304) 293-9466</a:t>
            </a: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marL="457200" lvl="1" indent="0">
              <a:buNone/>
            </a:pPr>
            <a:endParaRPr lang="en-US" dirty="0">
              <a:solidFill>
                <a:srgbClr val="666666"/>
              </a:solidFill>
              <a:latin typeface="merriweather_lightregular"/>
            </a:endParaRPr>
          </a:p>
          <a:p>
            <a:endParaRPr lang="en-US" dirty="0"/>
          </a:p>
        </p:txBody>
      </p:sp>
    </p:spTree>
    <p:extLst>
      <p:ext uri="{BB962C8B-B14F-4D97-AF65-F5344CB8AC3E}">
        <p14:creationId xmlns:p14="http://schemas.microsoft.com/office/powerpoint/2010/main" val="37463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(2018)</a:t>
            </a:r>
          </a:p>
        </p:txBody>
      </p:sp>
      <p:pic>
        <p:nvPicPr>
          <p:cNvPr id="3" name="Picture 2"/>
          <p:cNvPicPr>
            <a:picLocks noChangeAspect="1"/>
          </p:cNvPicPr>
          <p:nvPr/>
        </p:nvPicPr>
        <p:blipFill>
          <a:blip r:embed="rId2"/>
          <a:stretch>
            <a:fillRect/>
          </a:stretch>
        </p:blipFill>
        <p:spPr>
          <a:xfrm>
            <a:off x="637953" y="1001157"/>
            <a:ext cx="7412743" cy="5695745"/>
          </a:xfrm>
          <a:prstGeom prst="rect">
            <a:avLst/>
          </a:prstGeom>
        </p:spPr>
      </p:pic>
    </p:spTree>
    <p:extLst>
      <p:ext uri="{BB962C8B-B14F-4D97-AF65-F5344CB8AC3E}">
        <p14:creationId xmlns:p14="http://schemas.microsoft.com/office/powerpoint/2010/main" val="173400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(2019)</a:t>
            </a:r>
          </a:p>
        </p:txBody>
      </p:sp>
      <p:pic>
        <p:nvPicPr>
          <p:cNvPr id="2" name="Picture 1"/>
          <p:cNvPicPr>
            <a:picLocks noChangeAspect="1"/>
          </p:cNvPicPr>
          <p:nvPr/>
        </p:nvPicPr>
        <p:blipFill>
          <a:blip r:embed="rId2"/>
          <a:stretch>
            <a:fillRect/>
          </a:stretch>
        </p:blipFill>
        <p:spPr>
          <a:xfrm>
            <a:off x="308346" y="1079966"/>
            <a:ext cx="7438732" cy="5705570"/>
          </a:xfrm>
          <a:prstGeom prst="rect">
            <a:avLst/>
          </a:prstGeom>
        </p:spPr>
      </p:pic>
      <p:graphicFrame>
        <p:nvGraphicFramePr>
          <p:cNvPr id="4" name="Table 3"/>
          <p:cNvGraphicFramePr>
            <a:graphicFrameLocks noGrp="1"/>
          </p:cNvGraphicFramePr>
          <p:nvPr/>
        </p:nvGraphicFramePr>
        <p:xfrm>
          <a:off x="719354" y="1431435"/>
          <a:ext cx="1163955" cy="1341120"/>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0">
                <a:tc>
                  <a:txBody>
                    <a:bodyPr/>
                    <a:lstStyle/>
                    <a:p>
                      <a:pPr marL="0" marR="0">
                        <a:spcBef>
                          <a:spcPts val="0"/>
                        </a:spcBef>
                        <a:spcAft>
                          <a:spcPts val="0"/>
                        </a:spcAft>
                      </a:pPr>
                      <a:r>
                        <a:rPr lang="en-US" sz="1100">
                          <a:effectLst/>
                        </a:rPr>
                        <a:t>Year</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0">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0">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0">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0">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0">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0">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0">
                <a:tc>
                  <a:txBody>
                    <a:bodyPr/>
                    <a:lstStyle/>
                    <a:p>
                      <a:pPr marL="0" marR="0">
                        <a:spcBef>
                          <a:spcPts val="0"/>
                        </a:spcBef>
                        <a:spcAft>
                          <a:spcPts val="0"/>
                        </a:spcAft>
                      </a:pPr>
                      <a:r>
                        <a:rPr lang="en-US" sz="1100">
                          <a:effectLst/>
                        </a:rPr>
                        <a:t>2020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bl>
          </a:graphicData>
        </a:graphic>
      </p:graphicFrame>
      <p:sp>
        <p:nvSpPr>
          <p:cNvPr id="6" name="Rectangle 5"/>
          <p:cNvSpPr/>
          <p:nvPr/>
        </p:nvSpPr>
        <p:spPr>
          <a:xfrm>
            <a:off x="7747078" y="2101995"/>
            <a:ext cx="1360968" cy="3293209"/>
          </a:xfrm>
          <a:prstGeom prst="rect">
            <a:avLst/>
          </a:prstGeom>
        </p:spPr>
        <p:txBody>
          <a:bodyPr wrap="square">
            <a:spAutoFit/>
          </a:bodyPr>
          <a:lstStyle/>
          <a:p>
            <a:r>
              <a:rPr lang="en-US" sz="16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200" i="1" dirty="0">
              <a:solidFill>
                <a:schemeClr val="accent1">
                  <a:lumMod val="50000"/>
                </a:schemeClr>
              </a:solidFill>
            </a:endParaRPr>
          </a:p>
        </p:txBody>
      </p:sp>
    </p:spTree>
    <p:extLst>
      <p:ext uri="{BB962C8B-B14F-4D97-AF65-F5344CB8AC3E}">
        <p14:creationId xmlns:p14="http://schemas.microsoft.com/office/powerpoint/2010/main" val="35891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630</TotalTime>
  <Words>3879</Words>
  <Application>Microsoft Office PowerPoint</Application>
  <PresentationFormat>On-screen Show (4:3)</PresentationFormat>
  <Paragraphs>1367</Paragraphs>
  <Slides>72</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Arial Narrow</vt:lpstr>
      <vt:lpstr>Calibri</vt:lpstr>
      <vt:lpstr>Calibri Light</vt:lpstr>
      <vt:lpstr>Courier New</vt:lpstr>
      <vt:lpstr>inherit</vt:lpstr>
      <vt:lpstr>merriweather_lightregular</vt:lpstr>
      <vt:lpstr>merriweatherregular</vt:lpstr>
      <vt:lpstr>Times New Roman</vt:lpstr>
      <vt:lpstr>Wingdings</vt:lpstr>
      <vt:lpstr>Office Theme</vt:lpstr>
      <vt:lpstr>PowerPoint Presentation</vt:lpstr>
      <vt:lpstr>A Statewide Approach to Risk Studies   Multi-Hazard Risk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53</cp:revision>
  <dcterms:created xsi:type="dcterms:W3CDTF">2019-06-11T03:04:26Z</dcterms:created>
  <dcterms:modified xsi:type="dcterms:W3CDTF">2019-07-08T14:28:15Z</dcterms:modified>
</cp:coreProperties>
</file>