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handoutMasterIdLst>
    <p:handoutMasterId r:id="rId101"/>
  </p:handoutMasterIdLst>
  <p:sldIdLst>
    <p:sldId id="299" r:id="rId2"/>
    <p:sldId id="383" r:id="rId3"/>
    <p:sldId id="370" r:id="rId4"/>
    <p:sldId id="409" r:id="rId5"/>
    <p:sldId id="396" r:id="rId6"/>
    <p:sldId id="395" r:id="rId7"/>
    <p:sldId id="399" r:id="rId8"/>
    <p:sldId id="397" r:id="rId9"/>
    <p:sldId id="398" r:id="rId10"/>
    <p:sldId id="403" r:id="rId11"/>
    <p:sldId id="404" r:id="rId12"/>
    <p:sldId id="405" r:id="rId13"/>
    <p:sldId id="376" r:id="rId14"/>
    <p:sldId id="371" r:id="rId15"/>
    <p:sldId id="382" r:id="rId16"/>
    <p:sldId id="394" r:id="rId17"/>
    <p:sldId id="390" r:id="rId18"/>
    <p:sldId id="411" r:id="rId19"/>
    <p:sldId id="413" r:id="rId20"/>
    <p:sldId id="412" r:id="rId21"/>
    <p:sldId id="414" r:id="rId22"/>
    <p:sldId id="415" r:id="rId23"/>
    <p:sldId id="420" r:id="rId24"/>
    <p:sldId id="410" r:id="rId25"/>
    <p:sldId id="341" r:id="rId26"/>
    <p:sldId id="317" r:id="rId27"/>
    <p:sldId id="320" r:id="rId28"/>
    <p:sldId id="322" r:id="rId29"/>
    <p:sldId id="321" r:id="rId30"/>
    <p:sldId id="336" r:id="rId31"/>
    <p:sldId id="296" r:id="rId32"/>
    <p:sldId id="305" r:id="rId33"/>
    <p:sldId id="386" r:id="rId34"/>
    <p:sldId id="302" r:id="rId35"/>
    <p:sldId id="372" r:id="rId36"/>
    <p:sldId id="357" r:id="rId37"/>
    <p:sldId id="358" r:id="rId38"/>
    <p:sldId id="307" r:id="rId39"/>
    <p:sldId id="309" r:id="rId40"/>
    <p:sldId id="315" r:id="rId41"/>
    <p:sldId id="316" r:id="rId42"/>
    <p:sldId id="435" r:id="rId43"/>
    <p:sldId id="406" r:id="rId44"/>
    <p:sldId id="416" r:id="rId45"/>
    <p:sldId id="407" r:id="rId46"/>
    <p:sldId id="408" r:id="rId47"/>
    <p:sldId id="434" r:id="rId48"/>
    <p:sldId id="418" r:id="rId49"/>
    <p:sldId id="257" r:id="rId50"/>
    <p:sldId id="417" r:id="rId51"/>
    <p:sldId id="419" r:id="rId52"/>
    <p:sldId id="388" r:id="rId53"/>
    <p:sldId id="300" r:id="rId54"/>
    <p:sldId id="268" r:id="rId55"/>
    <p:sldId id="387" r:id="rId56"/>
    <p:sldId id="304" r:id="rId57"/>
    <p:sldId id="323" r:id="rId58"/>
    <p:sldId id="324" r:id="rId59"/>
    <p:sldId id="384" r:id="rId60"/>
    <p:sldId id="377" r:id="rId61"/>
    <p:sldId id="421" r:id="rId62"/>
    <p:sldId id="273" r:id="rId63"/>
    <p:sldId id="423" r:id="rId64"/>
    <p:sldId id="425" r:id="rId65"/>
    <p:sldId id="259" r:id="rId66"/>
    <p:sldId id="274" r:id="rId67"/>
    <p:sldId id="426" r:id="rId68"/>
    <p:sldId id="427" r:id="rId69"/>
    <p:sldId id="428" r:id="rId70"/>
    <p:sldId id="422" r:id="rId71"/>
    <p:sldId id="347" r:id="rId72"/>
    <p:sldId id="353" r:id="rId73"/>
    <p:sldId id="354" r:id="rId74"/>
    <p:sldId id="355" r:id="rId75"/>
    <p:sldId id="389" r:id="rId76"/>
    <p:sldId id="297" r:id="rId77"/>
    <p:sldId id="263" r:id="rId78"/>
    <p:sldId id="351" r:id="rId79"/>
    <p:sldId id="442" r:id="rId80"/>
    <p:sldId id="360" r:id="rId81"/>
    <p:sldId id="362" r:id="rId82"/>
    <p:sldId id="363" r:id="rId83"/>
    <p:sldId id="364" r:id="rId84"/>
    <p:sldId id="429" r:id="rId85"/>
    <p:sldId id="430" r:id="rId86"/>
    <p:sldId id="433" r:id="rId87"/>
    <p:sldId id="432" r:id="rId88"/>
    <p:sldId id="366" r:id="rId89"/>
    <p:sldId id="367" r:id="rId90"/>
    <p:sldId id="290" r:id="rId91"/>
    <p:sldId id="440" r:id="rId92"/>
    <p:sldId id="439" r:id="rId93"/>
    <p:sldId id="438" r:id="rId94"/>
    <p:sldId id="437" r:id="rId95"/>
    <p:sldId id="436" r:id="rId96"/>
    <p:sldId id="349" r:id="rId97"/>
    <p:sldId id="348" r:id="rId98"/>
    <p:sldId id="295" r:id="rId99"/>
  </p:sldIdLst>
  <p:sldSz cx="9144000" cy="6858000" type="screen4x3"/>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93" d="100"/>
          <a:sy n="93" d="100"/>
        </p:scale>
        <p:origin x="1026" y="72"/>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State HMGP Project</c:v>
                </c:pt>
              </c:strCache>
            </c:strRef>
          </c:tx>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23EC-4265-AF96-FDBB45650664}"/>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23EC-4265-AF96-FDBB45650664}"/>
              </c:ext>
            </c:extLst>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23EC-4265-AF96-FDBB45650664}"/>
              </c:ext>
            </c:extLst>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7-23EC-4265-AF96-FDBB45650664}"/>
              </c:ext>
            </c:extLst>
          </c:dPt>
          <c:dPt>
            <c:idx val="4"/>
            <c:bubble3D val="0"/>
            <c: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9525" cap="flat" cmpd="sng" algn="ctr">
                <a:solidFill>
                  <a:schemeClr val="accent5">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9-23EC-4265-AF96-FDBB45650664}"/>
              </c:ext>
            </c:extLst>
          </c:dPt>
          <c:dPt>
            <c:idx val="5"/>
            <c:bubble3D val="0"/>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B-23EC-4265-AF96-FDBB45650664}"/>
              </c:ext>
            </c:extLst>
          </c:dPt>
          <c:dLbls>
            <c:dLbl>
              <c:idx val="4"/>
              <c:layout>
                <c:manualLayout>
                  <c:x val="4.4626181102362203E-2"/>
                  <c:y val="0.19560580944128395"/>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9-23EC-4265-AF96-FDBB456506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Sheet1!$A$2:$A$7</c:f>
              <c:strCache>
                <c:ptCount val="5"/>
                <c:pt idx="0">
                  <c:v>Flood Risk </c:v>
                </c:pt>
                <c:pt idx="1">
                  <c:v>Landslide Risk</c:v>
                </c:pt>
                <c:pt idx="2">
                  <c:v>Data Gap Services </c:v>
                </c:pt>
                <c:pt idx="3">
                  <c:v>Data Vendor Contracts</c:v>
                </c:pt>
                <c:pt idx="4">
                  <c:v>Professional Services</c:v>
                </c:pt>
              </c:strCache>
            </c:strRef>
          </c:cat>
          <c:val>
            <c:numRef>
              <c:f>Sheet1!$B$2:$B$7</c:f>
              <c:numCache>
                <c:formatCode>#,##0</c:formatCode>
                <c:ptCount val="6"/>
                <c:pt idx="0">
                  <c:v>697511</c:v>
                </c:pt>
                <c:pt idx="1">
                  <c:v>463332</c:v>
                </c:pt>
                <c:pt idx="2">
                  <c:v>385798</c:v>
                </c:pt>
                <c:pt idx="3">
                  <c:v>619509</c:v>
                </c:pt>
                <c:pt idx="4">
                  <c:v>85000</c:v>
                </c:pt>
              </c:numCache>
            </c:numRef>
          </c:val>
          <c:extLst>
            <c:ext xmlns:c16="http://schemas.microsoft.com/office/drawing/2014/chart" uri="{C3380CC4-5D6E-409C-BE32-E72D297353CC}">
              <c16:uniqueId val="{0000000C-23EC-4265-AF96-FDBB4565066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4DFEDF-3C71-48F8-B36A-1A1618AFEA69}" type="doc">
      <dgm:prSet loTypeId="urn:microsoft.com/office/officeart/2005/8/layout/venn1" loCatId="relationship" qsTypeId="urn:microsoft.com/office/officeart/2005/8/quickstyle/simple3" qsCatId="simple" csTypeId="urn:microsoft.com/office/officeart/2005/8/colors/accent1_2" csCatId="accent1" phldr="1"/>
      <dgm:spPr/>
      <dgm:t>
        <a:bodyPr/>
        <a:lstStyle/>
        <a:p>
          <a:endParaRPr lang="en-US"/>
        </a:p>
      </dgm:t>
    </dgm:pt>
    <dgm:pt modelId="{E66AAF3B-3518-46E4-885B-C5837FD2E63B}">
      <dgm:prSet phldrT="[Text]" custT="1"/>
      <dgm:spPr/>
      <dgm:t>
        <a:bodyPr/>
        <a:lstStyle/>
        <a:p>
          <a:pPr algn="ctr">
            <a:buNone/>
          </a:pPr>
          <a:r>
            <a:rPr lang="en-US" sz="2000" b="1" dirty="0"/>
            <a:t>Disaster Assessments</a:t>
          </a:r>
        </a:p>
        <a:p>
          <a:pPr algn="l">
            <a:buNone/>
          </a:pPr>
          <a:r>
            <a:rPr lang="en-US" sz="1300" dirty="0">
              <a:latin typeface="Times New Roman" panose="02020603050405020304" pitchFamily="18" charset="0"/>
              <a:cs typeface="Times New Roman" panose="02020603050405020304" pitchFamily="18" charset="0"/>
            </a:rPr>
            <a:t>▪  </a:t>
          </a:r>
          <a:r>
            <a:rPr lang="en-US" sz="1300" dirty="0"/>
            <a:t>Property Identification</a:t>
          </a:r>
          <a:br>
            <a:rPr lang="en-US" sz="1300" dirty="0"/>
          </a:br>
          <a:r>
            <a:rPr lang="en-US" sz="1300" dirty="0">
              <a:latin typeface="Times New Roman" panose="02020603050405020304" pitchFamily="18" charset="0"/>
              <a:cs typeface="Times New Roman" panose="02020603050405020304" pitchFamily="18" charset="0"/>
            </a:rPr>
            <a:t>▪  </a:t>
          </a:r>
          <a:r>
            <a:rPr lang="en-US" sz="1300" dirty="0">
              <a:latin typeface="+mn-lt"/>
              <a:cs typeface="Times New Roman" panose="02020603050405020304" pitchFamily="18" charset="0"/>
            </a:rPr>
            <a:t>State-Level Data Integration</a:t>
          </a:r>
          <a:br>
            <a:rPr lang="en-US" sz="1300" dirty="0">
              <a:latin typeface="+mn-lt"/>
              <a:cs typeface="Times New Roman" panose="02020603050405020304" pitchFamily="18" charset="0"/>
            </a:rPr>
          </a:br>
          <a:r>
            <a:rPr lang="en-US" sz="1300" dirty="0">
              <a:latin typeface="Times New Roman" panose="02020603050405020304" pitchFamily="18" charset="0"/>
              <a:cs typeface="Times New Roman" panose="02020603050405020304" pitchFamily="18" charset="0"/>
            </a:rPr>
            <a:t>▪  </a:t>
          </a:r>
          <a:r>
            <a:rPr lang="en-US" sz="1300" dirty="0">
              <a:latin typeface="+mn-lt"/>
              <a:cs typeface="Times New Roman" panose="02020603050405020304" pitchFamily="18" charset="0"/>
            </a:rPr>
            <a:t>Building Information</a:t>
          </a:r>
          <a:r>
            <a:rPr lang="en-US" sz="1300" dirty="0"/>
            <a:t/>
          </a:r>
          <a:br>
            <a:rPr lang="en-US" sz="1300" dirty="0"/>
          </a:br>
          <a:endParaRPr lang="en-US" sz="1300" dirty="0"/>
        </a:p>
      </dgm:t>
    </dgm:pt>
    <dgm:pt modelId="{B9FABA7A-92B7-4B17-89C2-0BFCB8E392AE}" type="parTrans" cxnId="{51522E78-1FCC-41E7-849C-FA0032E39BF4}">
      <dgm:prSet/>
      <dgm:spPr/>
      <dgm:t>
        <a:bodyPr/>
        <a:lstStyle/>
        <a:p>
          <a:endParaRPr lang="en-US"/>
        </a:p>
      </dgm:t>
    </dgm:pt>
    <dgm:pt modelId="{69B40D63-7330-4584-90D4-7DF7606FD146}" type="sibTrans" cxnId="{51522E78-1FCC-41E7-849C-FA0032E39BF4}">
      <dgm:prSet/>
      <dgm:spPr/>
      <dgm:t>
        <a:bodyPr/>
        <a:lstStyle/>
        <a:p>
          <a:endParaRPr lang="en-US"/>
        </a:p>
      </dgm:t>
    </dgm:pt>
    <dgm:pt modelId="{7216E876-00F6-4C42-A4F2-A647B90B7921}">
      <dgm:prSet phldrT="[Text]" custT="1"/>
      <dgm:spPr/>
      <dgm:t>
        <a:bodyPr/>
        <a:lstStyle/>
        <a:p>
          <a:pPr algn="ctr"/>
          <a:r>
            <a:rPr lang="en-US" sz="2000" b="1" dirty="0"/>
            <a:t>Hazard Risk Reduction</a:t>
          </a:r>
        </a:p>
        <a:p>
          <a:pPr algn="ctr"/>
          <a:endParaRPr lang="en-US" sz="1200" dirty="0"/>
        </a:p>
        <a:p>
          <a:pPr algn="l"/>
          <a:r>
            <a:rPr lang="en-US" sz="1300" dirty="0">
              <a:latin typeface="Times New Roman" panose="02020603050405020304" pitchFamily="18" charset="0"/>
              <a:cs typeface="Times New Roman" panose="02020603050405020304" pitchFamily="18" charset="0"/>
            </a:rPr>
            <a:t>▪  </a:t>
          </a:r>
          <a:r>
            <a:rPr lang="en-US" sz="1300" dirty="0"/>
            <a:t>Hazard Risk Assessments</a:t>
          </a:r>
          <a:br>
            <a:rPr lang="en-US" sz="1300" dirty="0"/>
          </a:br>
          <a:r>
            <a:rPr lang="en-US" sz="1300" dirty="0">
              <a:latin typeface="Times New Roman" panose="02020603050405020304" pitchFamily="18" charset="0"/>
              <a:cs typeface="Times New Roman" panose="02020603050405020304" pitchFamily="18" charset="0"/>
            </a:rPr>
            <a:t>▪  </a:t>
          </a:r>
          <a:r>
            <a:rPr lang="en-US" sz="1300" dirty="0"/>
            <a:t>Hazard Mitigation Plans</a:t>
          </a:r>
          <a:br>
            <a:rPr lang="en-US" sz="1300" dirty="0"/>
          </a:br>
          <a:r>
            <a:rPr lang="en-US" sz="1300" dirty="0">
              <a:latin typeface="Times New Roman" panose="02020603050405020304" pitchFamily="18" charset="0"/>
              <a:cs typeface="Times New Roman" panose="02020603050405020304" pitchFamily="18" charset="0"/>
            </a:rPr>
            <a:t>▪  </a:t>
          </a:r>
          <a:r>
            <a:rPr lang="en-US" sz="1300" dirty="0"/>
            <a:t>3d Flood Visualizations</a:t>
          </a:r>
          <a:br>
            <a:rPr lang="en-US" sz="1300" dirty="0"/>
          </a:br>
          <a:r>
            <a:rPr lang="en-US" sz="1300" dirty="0">
              <a:latin typeface="Times New Roman" panose="02020603050405020304" pitchFamily="18" charset="0"/>
              <a:cs typeface="Times New Roman" panose="02020603050405020304" pitchFamily="18" charset="0"/>
            </a:rPr>
            <a:t>▪  </a:t>
          </a:r>
          <a:r>
            <a:rPr lang="en-US" sz="1300" dirty="0"/>
            <a:t>At-risk structures</a:t>
          </a:r>
        </a:p>
      </dgm:t>
    </dgm:pt>
    <dgm:pt modelId="{D00C15B1-0E06-4B0B-8E03-FDB5871CFC38}" type="parTrans" cxnId="{5EA6CA14-0480-46E8-BE6F-2EC6A8087961}">
      <dgm:prSet/>
      <dgm:spPr/>
      <dgm:t>
        <a:bodyPr/>
        <a:lstStyle/>
        <a:p>
          <a:endParaRPr lang="en-US"/>
        </a:p>
      </dgm:t>
    </dgm:pt>
    <dgm:pt modelId="{7CD20799-6FD0-4FD9-B9B5-A4B954F896B0}" type="sibTrans" cxnId="{5EA6CA14-0480-46E8-BE6F-2EC6A8087961}">
      <dgm:prSet/>
      <dgm:spPr/>
      <dgm:t>
        <a:bodyPr/>
        <a:lstStyle/>
        <a:p>
          <a:endParaRPr lang="en-US"/>
        </a:p>
      </dgm:t>
    </dgm:pt>
    <dgm:pt modelId="{0E8430C9-0B0A-4DE0-9F72-8D18CA9D1B92}">
      <dgm:prSet phldrT="[Text]" custT="1"/>
      <dgm:spPr/>
      <dgm:t>
        <a:bodyPr/>
        <a:lstStyle/>
        <a:p>
          <a:pPr algn="ctr"/>
          <a:endParaRPr lang="en-US" sz="2000" b="1" dirty="0"/>
        </a:p>
        <a:p>
          <a:pPr algn="ctr"/>
          <a:r>
            <a:rPr lang="en-US" sz="2000" b="1" dirty="0"/>
            <a:t>Floodplain Management</a:t>
          </a:r>
        </a:p>
        <a:p>
          <a:pPr algn="l"/>
          <a:r>
            <a:rPr lang="en-US" sz="1200" dirty="0"/>
            <a:t/>
          </a:r>
          <a:br>
            <a:rPr lang="en-US" sz="1200" dirty="0"/>
          </a:br>
          <a:r>
            <a:rPr lang="en-US" sz="1300" dirty="0">
              <a:latin typeface="+mn-lt"/>
              <a:cs typeface="Times New Roman" panose="02020603050405020304" pitchFamily="18" charset="0"/>
            </a:rPr>
            <a:t>▪  F</a:t>
          </a:r>
          <a:r>
            <a:rPr lang="en-US" sz="1300" dirty="0">
              <a:latin typeface="+mn-lt"/>
            </a:rPr>
            <a:t>lood Zone Determinations</a:t>
          </a:r>
          <a:br>
            <a:rPr lang="en-US" sz="1300" dirty="0">
              <a:latin typeface="+mn-lt"/>
            </a:rPr>
          </a:br>
          <a:r>
            <a:rPr lang="en-US" sz="1300" dirty="0">
              <a:latin typeface="+mn-lt"/>
              <a:cs typeface="Times New Roman" panose="02020603050405020304" pitchFamily="18" charset="0"/>
            </a:rPr>
            <a:t>▪</a:t>
          </a:r>
          <a:r>
            <a:rPr lang="en-US" sz="1300" dirty="0">
              <a:latin typeface="+mn-lt"/>
            </a:rPr>
            <a:t>  Flood mapping activities</a:t>
          </a:r>
          <a:br>
            <a:rPr lang="en-US" sz="1300" dirty="0">
              <a:latin typeface="+mn-lt"/>
            </a:rPr>
          </a:br>
          <a:r>
            <a:rPr lang="en-US" sz="1300" dirty="0">
              <a:latin typeface="+mn-lt"/>
              <a:cs typeface="Times New Roman" panose="02020603050405020304" pitchFamily="18" charset="0"/>
            </a:rPr>
            <a:t>▪  </a:t>
          </a:r>
          <a:r>
            <a:rPr lang="en-US" sz="1300" dirty="0">
              <a:latin typeface="+mn-lt"/>
            </a:rPr>
            <a:t>NFIP / CRS Program</a:t>
          </a:r>
          <a:br>
            <a:rPr lang="en-US" sz="1300" dirty="0">
              <a:latin typeface="+mn-lt"/>
            </a:rPr>
          </a:br>
          <a:r>
            <a:rPr lang="en-US" sz="1300" dirty="0">
              <a:latin typeface="Times New Roman" panose="02020603050405020304" pitchFamily="18" charset="0"/>
              <a:cs typeface="Times New Roman" panose="02020603050405020304" pitchFamily="18" charset="0"/>
            </a:rPr>
            <a:t>▪  </a:t>
          </a:r>
          <a:r>
            <a:rPr lang="en-US" sz="1300" dirty="0"/>
            <a:t>Flood Depth Grids</a:t>
          </a:r>
          <a:r>
            <a:rPr lang="en-US" sz="1200" dirty="0"/>
            <a:t/>
          </a:r>
          <a:br>
            <a:rPr lang="en-US" sz="1200" dirty="0"/>
          </a:br>
          <a:endParaRPr lang="en-US" sz="1200" dirty="0"/>
        </a:p>
        <a:p>
          <a:pPr algn="l"/>
          <a:r>
            <a:rPr lang="en-US" sz="1200" dirty="0"/>
            <a:t> </a:t>
          </a:r>
        </a:p>
      </dgm:t>
    </dgm:pt>
    <dgm:pt modelId="{CCFDA384-222D-4F48-84CA-6A314B67A0C4}" type="parTrans" cxnId="{E3D61476-06E5-4186-99C6-81E497F47A60}">
      <dgm:prSet/>
      <dgm:spPr/>
      <dgm:t>
        <a:bodyPr/>
        <a:lstStyle/>
        <a:p>
          <a:endParaRPr lang="en-US"/>
        </a:p>
      </dgm:t>
    </dgm:pt>
    <dgm:pt modelId="{31E5A16A-C2BA-477E-AE8D-09C44D8D11A3}" type="sibTrans" cxnId="{E3D61476-06E5-4186-99C6-81E497F47A60}">
      <dgm:prSet/>
      <dgm:spPr/>
      <dgm:t>
        <a:bodyPr/>
        <a:lstStyle/>
        <a:p>
          <a:endParaRPr lang="en-US"/>
        </a:p>
      </dgm:t>
    </dgm:pt>
    <dgm:pt modelId="{AAE3329C-19B4-4043-A5DA-85389AB5AAA3}" type="pres">
      <dgm:prSet presAssocID="{D84DFEDF-3C71-48F8-B36A-1A1618AFEA69}" presName="compositeShape" presStyleCnt="0">
        <dgm:presLayoutVars>
          <dgm:chMax val="7"/>
          <dgm:dir/>
          <dgm:resizeHandles val="exact"/>
        </dgm:presLayoutVars>
      </dgm:prSet>
      <dgm:spPr/>
      <dgm:t>
        <a:bodyPr/>
        <a:lstStyle/>
        <a:p>
          <a:endParaRPr lang="en-US"/>
        </a:p>
      </dgm:t>
    </dgm:pt>
    <dgm:pt modelId="{58E69889-0063-4034-A293-3EED430CAF4E}" type="pres">
      <dgm:prSet presAssocID="{E66AAF3B-3518-46E4-885B-C5837FD2E63B}" presName="circ1" presStyleLbl="vennNode1" presStyleIdx="0" presStyleCnt="3" custScaleX="88848" custScaleY="89992"/>
      <dgm:spPr/>
      <dgm:t>
        <a:bodyPr/>
        <a:lstStyle/>
        <a:p>
          <a:endParaRPr lang="en-US"/>
        </a:p>
      </dgm:t>
    </dgm:pt>
    <dgm:pt modelId="{D461FCCA-56A6-4D68-A6C6-A3985C727CA0}" type="pres">
      <dgm:prSet presAssocID="{E66AAF3B-3518-46E4-885B-C5837FD2E63B}" presName="circ1Tx" presStyleLbl="revTx" presStyleIdx="0" presStyleCnt="0">
        <dgm:presLayoutVars>
          <dgm:chMax val="0"/>
          <dgm:chPref val="0"/>
          <dgm:bulletEnabled val="1"/>
        </dgm:presLayoutVars>
      </dgm:prSet>
      <dgm:spPr/>
      <dgm:t>
        <a:bodyPr/>
        <a:lstStyle/>
        <a:p>
          <a:endParaRPr lang="en-US"/>
        </a:p>
      </dgm:t>
    </dgm:pt>
    <dgm:pt modelId="{D7EBF673-A08F-4757-8B25-A377AD066DDE}" type="pres">
      <dgm:prSet presAssocID="{7216E876-00F6-4C42-A4F2-A647B90B7921}" presName="circ2" presStyleLbl="vennNode1" presStyleIdx="1" presStyleCnt="3" custScaleX="107920" custScaleY="95697" custLinFactNeighborX="-922" custLinFactNeighborY="-615"/>
      <dgm:spPr/>
      <dgm:t>
        <a:bodyPr/>
        <a:lstStyle/>
        <a:p>
          <a:endParaRPr lang="en-US"/>
        </a:p>
      </dgm:t>
    </dgm:pt>
    <dgm:pt modelId="{94DE8CB8-E868-4699-AE2A-C39F96F2AFC5}" type="pres">
      <dgm:prSet presAssocID="{7216E876-00F6-4C42-A4F2-A647B90B7921}" presName="circ2Tx" presStyleLbl="revTx" presStyleIdx="0" presStyleCnt="0">
        <dgm:presLayoutVars>
          <dgm:chMax val="0"/>
          <dgm:chPref val="0"/>
          <dgm:bulletEnabled val="1"/>
        </dgm:presLayoutVars>
      </dgm:prSet>
      <dgm:spPr/>
      <dgm:t>
        <a:bodyPr/>
        <a:lstStyle/>
        <a:p>
          <a:endParaRPr lang="en-US"/>
        </a:p>
      </dgm:t>
    </dgm:pt>
    <dgm:pt modelId="{852B371B-8554-448D-B7B0-BCF807F12D95}" type="pres">
      <dgm:prSet presAssocID="{0E8430C9-0B0A-4DE0-9F72-8D18CA9D1B92}" presName="circ3" presStyleLbl="vennNode1" presStyleIdx="2" presStyleCnt="3" custScaleX="101760" custScaleY="93428"/>
      <dgm:spPr/>
      <dgm:t>
        <a:bodyPr/>
        <a:lstStyle/>
        <a:p>
          <a:endParaRPr lang="en-US"/>
        </a:p>
      </dgm:t>
    </dgm:pt>
    <dgm:pt modelId="{158F9E4E-4CB9-45A1-B0E4-8ECFDE53F0D6}" type="pres">
      <dgm:prSet presAssocID="{0E8430C9-0B0A-4DE0-9F72-8D18CA9D1B92}" presName="circ3Tx" presStyleLbl="revTx" presStyleIdx="0" presStyleCnt="0">
        <dgm:presLayoutVars>
          <dgm:chMax val="0"/>
          <dgm:chPref val="0"/>
          <dgm:bulletEnabled val="1"/>
        </dgm:presLayoutVars>
      </dgm:prSet>
      <dgm:spPr/>
      <dgm:t>
        <a:bodyPr/>
        <a:lstStyle/>
        <a:p>
          <a:endParaRPr lang="en-US"/>
        </a:p>
      </dgm:t>
    </dgm:pt>
  </dgm:ptLst>
  <dgm:cxnLst>
    <dgm:cxn modelId="{0F4B3A74-D9E9-4E96-8801-C9B2A374071F}" type="presOf" srcId="{E66AAF3B-3518-46E4-885B-C5837FD2E63B}" destId="{58E69889-0063-4034-A293-3EED430CAF4E}" srcOrd="0" destOrd="0" presId="urn:microsoft.com/office/officeart/2005/8/layout/venn1"/>
    <dgm:cxn modelId="{FEFAF7AD-9AE0-4184-941F-C5E7E00976F3}" type="presOf" srcId="{7216E876-00F6-4C42-A4F2-A647B90B7921}" destId="{D7EBF673-A08F-4757-8B25-A377AD066DDE}" srcOrd="0" destOrd="0" presId="urn:microsoft.com/office/officeart/2005/8/layout/venn1"/>
    <dgm:cxn modelId="{21BBE5A3-02F7-4308-B8F1-7CB91FC95B39}" type="presOf" srcId="{0E8430C9-0B0A-4DE0-9F72-8D18CA9D1B92}" destId="{852B371B-8554-448D-B7B0-BCF807F12D95}" srcOrd="0" destOrd="0" presId="urn:microsoft.com/office/officeart/2005/8/layout/venn1"/>
    <dgm:cxn modelId="{F131C46E-421B-4AF0-99EE-5F249333E116}" type="presOf" srcId="{D84DFEDF-3C71-48F8-B36A-1A1618AFEA69}" destId="{AAE3329C-19B4-4043-A5DA-85389AB5AAA3}" srcOrd="0" destOrd="0" presId="urn:microsoft.com/office/officeart/2005/8/layout/venn1"/>
    <dgm:cxn modelId="{37E094CE-0EDD-4A79-96D5-BB290C7F51C4}" type="presOf" srcId="{0E8430C9-0B0A-4DE0-9F72-8D18CA9D1B92}" destId="{158F9E4E-4CB9-45A1-B0E4-8ECFDE53F0D6}" srcOrd="1" destOrd="0" presId="urn:microsoft.com/office/officeart/2005/8/layout/venn1"/>
    <dgm:cxn modelId="{E3D61476-06E5-4186-99C6-81E497F47A60}" srcId="{D84DFEDF-3C71-48F8-B36A-1A1618AFEA69}" destId="{0E8430C9-0B0A-4DE0-9F72-8D18CA9D1B92}" srcOrd="2" destOrd="0" parTransId="{CCFDA384-222D-4F48-84CA-6A314B67A0C4}" sibTransId="{31E5A16A-C2BA-477E-AE8D-09C44D8D11A3}"/>
    <dgm:cxn modelId="{51522E78-1FCC-41E7-849C-FA0032E39BF4}" srcId="{D84DFEDF-3C71-48F8-B36A-1A1618AFEA69}" destId="{E66AAF3B-3518-46E4-885B-C5837FD2E63B}" srcOrd="0" destOrd="0" parTransId="{B9FABA7A-92B7-4B17-89C2-0BFCB8E392AE}" sibTransId="{69B40D63-7330-4584-90D4-7DF7606FD146}"/>
    <dgm:cxn modelId="{3B72DFD2-70AC-4C8B-B0F5-520989F2EE6C}" type="presOf" srcId="{7216E876-00F6-4C42-A4F2-A647B90B7921}" destId="{94DE8CB8-E868-4699-AE2A-C39F96F2AFC5}" srcOrd="1" destOrd="0" presId="urn:microsoft.com/office/officeart/2005/8/layout/venn1"/>
    <dgm:cxn modelId="{5EA6CA14-0480-46E8-BE6F-2EC6A8087961}" srcId="{D84DFEDF-3C71-48F8-B36A-1A1618AFEA69}" destId="{7216E876-00F6-4C42-A4F2-A647B90B7921}" srcOrd="1" destOrd="0" parTransId="{D00C15B1-0E06-4B0B-8E03-FDB5871CFC38}" sibTransId="{7CD20799-6FD0-4FD9-B9B5-A4B954F896B0}"/>
    <dgm:cxn modelId="{83693213-3353-4DCA-8CF9-6BA1B4F3762F}" type="presOf" srcId="{E66AAF3B-3518-46E4-885B-C5837FD2E63B}" destId="{D461FCCA-56A6-4D68-A6C6-A3985C727CA0}" srcOrd="1" destOrd="0" presId="urn:microsoft.com/office/officeart/2005/8/layout/venn1"/>
    <dgm:cxn modelId="{33E49C9F-ED50-4CFC-B11D-4092EDAF5C63}" type="presParOf" srcId="{AAE3329C-19B4-4043-A5DA-85389AB5AAA3}" destId="{58E69889-0063-4034-A293-3EED430CAF4E}" srcOrd="0" destOrd="0" presId="urn:microsoft.com/office/officeart/2005/8/layout/venn1"/>
    <dgm:cxn modelId="{82B4CF7A-7EBE-477B-884C-9A8CB9A429FC}" type="presParOf" srcId="{AAE3329C-19B4-4043-A5DA-85389AB5AAA3}" destId="{D461FCCA-56A6-4D68-A6C6-A3985C727CA0}" srcOrd="1" destOrd="0" presId="urn:microsoft.com/office/officeart/2005/8/layout/venn1"/>
    <dgm:cxn modelId="{927696E0-7BFE-487B-BA3A-2399DA93E05E}" type="presParOf" srcId="{AAE3329C-19B4-4043-A5DA-85389AB5AAA3}" destId="{D7EBF673-A08F-4757-8B25-A377AD066DDE}" srcOrd="2" destOrd="0" presId="urn:microsoft.com/office/officeart/2005/8/layout/venn1"/>
    <dgm:cxn modelId="{522CD076-6F62-40D8-9B2B-D753DCE61E38}" type="presParOf" srcId="{AAE3329C-19B4-4043-A5DA-85389AB5AAA3}" destId="{94DE8CB8-E868-4699-AE2A-C39F96F2AFC5}" srcOrd="3" destOrd="0" presId="urn:microsoft.com/office/officeart/2005/8/layout/venn1"/>
    <dgm:cxn modelId="{F1DBAAC5-C103-48D1-9888-7D31E065B675}" type="presParOf" srcId="{AAE3329C-19B4-4043-A5DA-85389AB5AAA3}" destId="{852B371B-8554-448D-B7B0-BCF807F12D95}" srcOrd="4" destOrd="0" presId="urn:microsoft.com/office/officeart/2005/8/layout/venn1"/>
    <dgm:cxn modelId="{F88D2C13-DA55-48AC-B947-AE27BFCFB1B6}" type="presParOf" srcId="{AAE3329C-19B4-4043-A5DA-85389AB5AAA3}" destId="{158F9E4E-4CB9-45A1-B0E4-8ECFDE53F0D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dgm:t>
        <a:bodyPr/>
        <a:lstStyle/>
        <a:p>
          <a:r>
            <a:rPr lang="en-US" dirty="0"/>
            <a:t>SOURCE:</a:t>
          </a:r>
          <a:br>
            <a:rPr lang="en-US" dirty="0"/>
          </a:br>
          <a:r>
            <a:rPr lang="en-US" dirty="0"/>
            <a:t>County Assessors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dgm:t>
        <a:bodyPr/>
        <a:lstStyle/>
        <a:p>
          <a:endParaRPr lang="en-US"/>
        </a:p>
      </dgm:t>
    </dgm:pt>
    <dgm:pt modelId="{FC5BD009-3A81-4739-8717-4A08E2A5F265}">
      <dgm:prSet phldrT="[Text]"/>
      <dgm:spPr/>
      <dgm:t>
        <a:bodyPr/>
        <a:lstStyle/>
        <a:p>
          <a:r>
            <a:rPr lang="en-US" dirty="0"/>
            <a:t>Property Tax Division</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dgm:t>
        <a:bodyPr/>
        <a:lstStyle/>
        <a:p>
          <a:endParaRPr lang="en-US"/>
        </a:p>
      </dgm:t>
    </dgm:pt>
    <dgm:pt modelId="{AD8660EB-4F32-40BB-9615-4C33CAA1C37A}">
      <dgm:prSet phldrT="[Text]"/>
      <dgm:spPr/>
      <dgm:t>
        <a:bodyPr/>
        <a:lstStyle/>
        <a:p>
          <a:r>
            <a:rPr lang="en-US" dirty="0"/>
            <a:t>Statewide Master Parcel File / IAS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2">
            <a:lumMod val="75000"/>
          </a:schemeClr>
        </a:solidFill>
      </dgm:spPr>
      <dgm:t>
        <a:bodyPr/>
        <a:lstStyle/>
        <a:p>
          <a:r>
            <a:rPr lang="en-US" dirty="0"/>
            <a:t>SOURCE:</a:t>
          </a:r>
          <a:br>
            <a:rPr lang="en-US" dirty="0"/>
          </a:br>
          <a:r>
            <a:rPr lang="en-US" dirty="0"/>
            <a:t>Local Addressing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2">
            <a:lumMod val="75000"/>
            <a:alpha val="70000"/>
          </a:schemeClr>
        </a:solidFill>
      </dgm:spPr>
      <dgm:t>
        <a:bodyPr/>
        <a:lstStyle/>
        <a:p>
          <a:endParaRPr lang="en-US"/>
        </a:p>
      </dgm:t>
    </dgm:pt>
    <dgm:pt modelId="{FC5BD009-3A81-4739-8717-4A08E2A5F265}">
      <dgm:prSet phldrT="[Text]"/>
      <dgm:spPr>
        <a:solidFill>
          <a:schemeClr val="accent2">
            <a:lumMod val="75000"/>
          </a:schemeClr>
        </a:solidFill>
      </dgm:spPr>
      <dgm:t>
        <a:bodyPr/>
        <a:lstStyle/>
        <a:p>
          <a:r>
            <a:rPr lang="en-US" dirty="0"/>
            <a:t>Division of Homeland Security &amp; Emergency Management</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2">
            <a:lumMod val="75000"/>
            <a:alpha val="70000"/>
          </a:schemeClr>
        </a:solidFill>
      </dgm:spPr>
      <dgm:t>
        <a:bodyPr/>
        <a:lstStyle/>
        <a:p>
          <a:endParaRPr lang="en-US"/>
        </a:p>
      </dgm:t>
    </dgm:pt>
    <dgm:pt modelId="{AD8660EB-4F32-40BB-9615-4C33CAA1C37A}">
      <dgm:prSet phldrT="[Text]"/>
      <dgm:spPr>
        <a:solidFill>
          <a:schemeClr val="accent2">
            <a:lumMod val="75000"/>
          </a:schemeClr>
        </a:solidFill>
      </dgm:spPr>
      <dgm:t>
        <a:bodyPr/>
        <a:lstStyle/>
        <a:p>
          <a:r>
            <a:rPr lang="en-US" dirty="0"/>
            <a:t>Statewide</a:t>
          </a:r>
          <a:br>
            <a:rPr lang="en-US" dirty="0"/>
          </a:br>
          <a:r>
            <a:rPr lang="en-US" dirty="0"/>
            <a:t> Addressing &amp; Mapping System</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6">
            <a:lumMod val="50000"/>
          </a:schemeClr>
        </a:solidFill>
      </dgm:spPr>
      <dgm:t>
        <a:bodyPr/>
        <a:lstStyle/>
        <a:p>
          <a:r>
            <a:rPr lang="en-US" dirty="0"/>
            <a:t>SOURCE: </a:t>
          </a:r>
          <a:br>
            <a:rPr lang="en-US" dirty="0"/>
          </a:br>
          <a:r>
            <a:rPr lang="en-US" dirty="0"/>
            <a:t/>
          </a:r>
          <a:br>
            <a:rPr lang="en-US" dirty="0"/>
          </a:br>
          <a:r>
            <a:rPr lang="en-US" dirty="0"/>
            <a:t>County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6">
            <a:lumMod val="75000"/>
            <a:alpha val="70000"/>
          </a:schemeClr>
        </a:solidFill>
      </dgm:spPr>
      <dgm:t>
        <a:bodyPr/>
        <a:lstStyle/>
        <a:p>
          <a:endParaRPr lang="en-US"/>
        </a:p>
      </dgm:t>
    </dgm:pt>
    <dgm:pt modelId="{FC5BD009-3A81-4739-8717-4A08E2A5F265}">
      <dgm:prSet phldrT="[Text]"/>
      <dgm:spPr>
        <a:solidFill>
          <a:schemeClr val="accent6">
            <a:lumMod val="50000"/>
          </a:schemeClr>
        </a:solidFill>
      </dgm:spPr>
      <dgm:t>
        <a:bodyPr/>
        <a:lstStyle/>
        <a:p>
          <a:r>
            <a:rPr lang="en-US" dirty="0"/>
            <a:t>WV GIS Technical Center</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6">
            <a:lumMod val="75000"/>
            <a:alpha val="70000"/>
          </a:schemeClr>
        </a:solidFill>
      </dgm:spPr>
      <dgm:t>
        <a:bodyPr/>
        <a:lstStyle/>
        <a:p>
          <a:endParaRPr lang="en-US"/>
        </a:p>
      </dgm:t>
    </dgm:pt>
    <dgm:pt modelId="{AD8660EB-4F32-40BB-9615-4C33CAA1C37A}">
      <dgm:prSet phldrT="[Text]"/>
      <dgm:spPr>
        <a:solidFill>
          <a:schemeClr val="accent6">
            <a:lumMod val="50000"/>
          </a:schemeClr>
        </a:solidFill>
      </dgm:spPr>
      <dgm:t>
        <a:bodyPr/>
        <a:lstStyle/>
        <a:p>
          <a:r>
            <a:rPr lang="en-US" dirty="0"/>
            <a:t>Statewide</a:t>
          </a:r>
          <a:br>
            <a:rPr lang="en-US" dirty="0"/>
          </a:br>
          <a:r>
            <a:rPr lang="en-US" dirty="0"/>
            <a:t> Leaf-Off Imagery Service </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custLinFactNeighborX="-1064">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bg1">
            <a:lumMod val="50000"/>
          </a:schemeClr>
        </a:solidFill>
      </dgm:spPr>
      <dgm:t>
        <a:bodyPr/>
        <a:lstStyle/>
        <a:p>
          <a:r>
            <a:rPr lang="en-US" dirty="0"/>
            <a:t>SOURCE:</a:t>
          </a:r>
          <a:br>
            <a:rPr lang="en-US" dirty="0"/>
          </a:br>
          <a:r>
            <a:rPr lang="en-US" dirty="0"/>
            <a:t>Local, State, primarily FEMA</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bg1">
            <a:lumMod val="65000"/>
            <a:alpha val="70000"/>
          </a:schemeClr>
        </a:solidFill>
      </dgm:spPr>
      <dgm:t>
        <a:bodyPr/>
        <a:lstStyle/>
        <a:p>
          <a:endParaRPr lang="en-US"/>
        </a:p>
      </dgm:t>
    </dgm:pt>
    <dgm:pt modelId="{FC5BD009-3A81-4739-8717-4A08E2A5F265}">
      <dgm:prSet phldrT="[Text]"/>
      <dgm:spPr>
        <a:solidFill>
          <a:schemeClr val="bg1">
            <a:lumMod val="50000"/>
          </a:schemeClr>
        </a:solidFill>
      </dgm:spPr>
      <dgm:t>
        <a:bodyPr/>
        <a:lstStyle/>
        <a:p>
          <a:r>
            <a:rPr lang="en-US" dirty="0"/>
            <a:t>WV DEP</a:t>
          </a:r>
          <a:br>
            <a:rPr lang="en-US" dirty="0"/>
          </a:br>
          <a:r>
            <a:rPr lang="en-US" dirty="0"/>
            <a:t>WV GISTC</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bg1">
            <a:lumMod val="65000"/>
            <a:alpha val="70000"/>
          </a:schemeClr>
        </a:solidFill>
      </dgm:spPr>
      <dgm:t>
        <a:bodyPr/>
        <a:lstStyle/>
        <a:p>
          <a:endParaRPr lang="en-US"/>
        </a:p>
      </dgm:t>
    </dgm:pt>
    <dgm:pt modelId="{AD8660EB-4F32-40BB-9615-4C33CAA1C37A}">
      <dgm:prSet phldrT="[Text]"/>
      <dgm:spPr>
        <a:solidFill>
          <a:schemeClr val="bg1">
            <a:lumMod val="50000"/>
          </a:schemeClr>
        </a:solidFill>
      </dgm:spPr>
      <dgm:t>
        <a:bodyPr/>
        <a:lstStyle/>
        <a:p>
          <a:r>
            <a:rPr lang="en-US" dirty="0"/>
            <a:t>Statewide Elevation</a:t>
          </a:r>
          <a:br>
            <a:rPr lang="en-US" dirty="0"/>
          </a:br>
          <a:r>
            <a:rPr lang="en-US" dirty="0"/>
            <a:t> Web Services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dgm:spPr>
        <a:solidFill>
          <a:srgbClr val="C00000"/>
        </a:solidFill>
      </dgm:spPr>
      <dgm:t>
        <a:bodyPr/>
        <a:lstStyle/>
        <a:p>
          <a:r>
            <a:rPr lang="en-US" dirty="0"/>
            <a:t>HIGH:</a:t>
          </a:r>
          <a:br>
            <a:rPr lang="en-US" dirty="0"/>
          </a:br>
          <a:r>
            <a:rPr lang="en-US"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dgm:spPr>
        <a:solidFill>
          <a:schemeClr val="accent2">
            <a:lumMod val="75000"/>
          </a:schemeClr>
        </a:solidFill>
      </dgm:spPr>
      <dgm:t>
        <a:bodyPr/>
        <a:lstStyle/>
        <a:p>
          <a:r>
            <a:rPr lang="en-US" dirty="0"/>
            <a:t>HIGH:</a:t>
          </a:r>
          <a:br>
            <a:rPr lang="en-US" dirty="0"/>
          </a:br>
          <a:r>
            <a:rPr lang="en-US" dirty="0"/>
            <a:t>Advisory A or Updated AE Floodplain</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dgm:spPr>
        <a:solidFill>
          <a:srgbClr val="FFFF00"/>
        </a:solidFill>
      </dgm:spPr>
      <dgm:t>
        <a:bodyPr/>
        <a:lstStyle/>
        <a:p>
          <a:r>
            <a:rPr lang="en-US" dirty="0">
              <a:solidFill>
                <a:schemeClr val="tx1"/>
              </a:solidFill>
            </a:rPr>
            <a:t>MODERATE:</a:t>
          </a:r>
          <a:br>
            <a:rPr lang="en-US" dirty="0">
              <a:solidFill>
                <a:schemeClr val="tx1"/>
              </a:solidFill>
            </a:rPr>
          </a:br>
          <a:r>
            <a:rPr lang="en-US" dirty="0">
              <a:solidFill>
                <a:schemeClr val="tx1"/>
              </a:solidFill>
            </a:rPr>
            <a:t>500-YR Effective</a:t>
          </a:r>
          <a:br>
            <a:rPr lang="en-US" dirty="0">
              <a:solidFill>
                <a:schemeClr val="tx1"/>
              </a:solidFill>
            </a:rPr>
          </a:br>
          <a:r>
            <a:rPr lang="en-US" dirty="0">
              <a:solidFill>
                <a:schemeClr val="tx1"/>
              </a:solidFill>
            </a:rPr>
            <a:t>Floodplain</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dgm:spPr>
        <a:solidFill>
          <a:srgbClr val="FFFF00"/>
        </a:solidFill>
      </dgm:spPr>
      <dgm:t>
        <a:bodyPr/>
        <a:lstStyle/>
        <a:p>
          <a:r>
            <a:rPr lang="en-US" dirty="0">
              <a:solidFill>
                <a:schemeClr val="tx1"/>
              </a:solidFill>
            </a:rPr>
            <a:t/>
          </a:r>
          <a:br>
            <a:rPr lang="en-US" dirty="0">
              <a:solidFill>
                <a:schemeClr val="tx1"/>
              </a:solidFill>
            </a:rPr>
          </a:br>
          <a:r>
            <a:rPr lang="en-US" dirty="0">
              <a:solidFill>
                <a:schemeClr val="tx1"/>
              </a:solidFill>
            </a:rPr>
            <a:t>MODERATE:</a:t>
          </a:r>
        </a:p>
        <a:p>
          <a:r>
            <a:rPr lang="en-US"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dgm:spPr>
        <a:solidFill>
          <a:schemeClr val="accent6">
            <a:lumMod val="50000"/>
          </a:schemeClr>
        </a:solidFill>
      </dgm:spPr>
      <dgm:t>
        <a:bodyPr/>
        <a:lstStyle/>
        <a:p>
          <a:r>
            <a:rPr lang="en-US" dirty="0"/>
            <a:t>LOW:</a:t>
          </a:r>
          <a:br>
            <a:rPr lang="en-US" dirty="0"/>
          </a:br>
          <a:r>
            <a:rPr lang="en-US" dirty="0"/>
            <a:t>Not in Flood Zone</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5" custLinFactY="-93224" custLinFactNeighborX="10096" custLinFactNeighborY="-100000">
        <dgm:presLayoutVars>
          <dgm:bulletEnabled val="1"/>
        </dgm:presLayoutVars>
      </dgm:prSet>
      <dgm:spPr/>
      <dgm:t>
        <a:bodyPr/>
        <a:lstStyle/>
        <a:p>
          <a:endParaRPr lang="en-US"/>
        </a:p>
      </dgm:t>
    </dgm:pt>
    <dgm:pt modelId="{F2BD0086-82E1-433D-8126-0B37D06E2B39}" type="pres">
      <dgm:prSet presAssocID="{968E08FB-C26D-421E-898B-3A0D1703EFC0}" presName="sibTrans" presStyleLbl="sibTrans2D1" presStyleIdx="0" presStyleCnt="4"/>
      <dgm:spPr/>
      <dgm:t>
        <a:bodyPr/>
        <a:lstStyle/>
        <a:p>
          <a:endParaRPr lang="en-US"/>
        </a:p>
      </dgm:t>
    </dgm:pt>
    <dgm:pt modelId="{8A00E599-438E-4EF3-A344-A1912D8C35AD}" type="pres">
      <dgm:prSet presAssocID="{968E08FB-C26D-421E-898B-3A0D1703EFC0}" presName="connectorText" presStyleLbl="sibTrans2D1" presStyleIdx="0" presStyleCnt="4"/>
      <dgm:spPr/>
      <dgm:t>
        <a:bodyPr/>
        <a:lstStyle/>
        <a:p>
          <a:endParaRPr lang="en-US"/>
        </a:p>
      </dgm:t>
    </dgm:pt>
    <dgm:pt modelId="{557C9FDE-491D-466A-A5F4-CC018A2E5E54}" type="pres">
      <dgm:prSet presAssocID="{F15E6B0D-6C46-4898-A8C3-85D17D80E0F0}" presName="node" presStyleLbl="node1" presStyleIdx="1" presStyleCnt="5" custLinFactY="-3772" custLinFactNeighborX="25005" custLinFactNeighborY="-100000">
        <dgm:presLayoutVars>
          <dgm:bulletEnabled val="1"/>
        </dgm:presLayoutVars>
      </dgm:prSet>
      <dgm:spPr/>
      <dgm:t>
        <a:bodyPr/>
        <a:lstStyle/>
        <a:p>
          <a:endParaRPr lang="en-US"/>
        </a:p>
      </dgm:t>
    </dgm:pt>
    <dgm:pt modelId="{EF87B22C-FF6F-4C49-B439-630636EB1A22}" type="pres">
      <dgm:prSet presAssocID="{9C97CBF2-46C7-408B-840D-1AF3347FE7FA}" presName="sibTrans" presStyleLbl="sibTrans2D1" presStyleIdx="1" presStyleCnt="4"/>
      <dgm:spPr/>
      <dgm:t>
        <a:bodyPr/>
        <a:lstStyle/>
        <a:p>
          <a:endParaRPr lang="en-US"/>
        </a:p>
      </dgm:t>
    </dgm:pt>
    <dgm:pt modelId="{E496A7FA-6CD6-4387-B11E-21C9F6717968}" type="pres">
      <dgm:prSet presAssocID="{9C97CBF2-46C7-408B-840D-1AF3347FE7FA}" presName="connectorText" presStyleLbl="sibTrans2D1" presStyleIdx="1" presStyleCnt="4"/>
      <dgm:spPr/>
      <dgm:t>
        <a:bodyPr/>
        <a:lstStyle/>
        <a:p>
          <a:endParaRPr lang="en-US"/>
        </a:p>
      </dgm:t>
    </dgm:pt>
    <dgm:pt modelId="{3482CC7E-E8E8-4155-8817-956DAAC72549}" type="pres">
      <dgm:prSet presAssocID="{73951C67-4CF6-401B-BE6D-1BF780A1445D}" presName="node" presStyleLbl="node1" presStyleIdx="2" presStyleCnt="5" custLinFactX="20283" custLinFactNeighborX="100000" custLinFactNeighborY="-61294">
        <dgm:presLayoutVars>
          <dgm:bulletEnabled val="1"/>
        </dgm:presLayoutVars>
      </dgm:prSet>
      <dgm:spPr/>
      <dgm:t>
        <a:bodyPr/>
        <a:lstStyle/>
        <a:p>
          <a:endParaRPr lang="en-US"/>
        </a:p>
      </dgm:t>
    </dgm:pt>
    <dgm:pt modelId="{116976CF-3B69-4377-A2DC-A48623A8FAC2}" type="pres">
      <dgm:prSet presAssocID="{1C002680-6CFE-45FB-8887-033462CF20FD}" presName="sibTrans" presStyleLbl="sibTrans2D1" presStyleIdx="2" presStyleCnt="4"/>
      <dgm:spPr/>
      <dgm:t>
        <a:bodyPr/>
        <a:lstStyle/>
        <a:p>
          <a:endParaRPr lang="en-US"/>
        </a:p>
      </dgm:t>
    </dgm:pt>
    <dgm:pt modelId="{5C95357C-960C-4CE0-B5B5-2E9AB1C6EAAC}" type="pres">
      <dgm:prSet presAssocID="{1C002680-6CFE-45FB-8887-033462CF20FD}" presName="connectorText" presStyleLbl="sibTrans2D1" presStyleIdx="2" presStyleCnt="4"/>
      <dgm:spPr/>
      <dgm:t>
        <a:bodyPr/>
        <a:lstStyle/>
        <a:p>
          <a:endParaRPr lang="en-US"/>
        </a:p>
      </dgm:t>
    </dgm:pt>
    <dgm:pt modelId="{B139B83D-2FA5-4763-BF61-2C498DDEB941}" type="pres">
      <dgm:prSet presAssocID="{CD5D6620-C3EA-4135-A5A0-BF817C5BD3E6}" presName="node" presStyleLbl="node1" presStyleIdx="3" presStyleCnt="5" custLinFactX="25073" custLinFactNeighborX="100000" custLinFactNeighborY="-6156">
        <dgm:presLayoutVars>
          <dgm:bulletEnabled val="1"/>
        </dgm:presLayoutVars>
      </dgm:prSet>
      <dgm:spPr/>
      <dgm:t>
        <a:bodyPr/>
        <a:lstStyle/>
        <a:p>
          <a:endParaRPr lang="en-US"/>
        </a:p>
      </dgm:t>
    </dgm:pt>
    <dgm:pt modelId="{A2755418-655E-4418-B810-B15AFCAC001E}" type="pres">
      <dgm:prSet presAssocID="{A2ECAECE-0BC3-4984-9514-FF52517BC0A2}" presName="sibTrans" presStyleLbl="sibTrans2D1" presStyleIdx="3" presStyleCnt="4"/>
      <dgm:spPr/>
      <dgm:t>
        <a:bodyPr/>
        <a:lstStyle/>
        <a:p>
          <a:endParaRPr lang="en-US"/>
        </a:p>
      </dgm:t>
    </dgm:pt>
    <dgm:pt modelId="{2DC31458-0F28-4D91-8136-56DED91B29DB}" type="pres">
      <dgm:prSet presAssocID="{A2ECAECE-0BC3-4984-9514-FF52517BC0A2}" presName="connectorText" presStyleLbl="sibTrans2D1" presStyleIdx="3" presStyleCnt="4"/>
      <dgm:spPr/>
      <dgm:t>
        <a:bodyPr/>
        <a:lstStyle/>
        <a:p>
          <a:endParaRPr lang="en-US"/>
        </a:p>
      </dgm:t>
    </dgm:pt>
    <dgm:pt modelId="{373EF5AF-72B5-4A29-A866-0DAEF1C3ADBA}" type="pres">
      <dgm:prSet presAssocID="{0F4AEEE7-3AF8-41C8-9B83-CB3A7691D675}" presName="node" presStyleLbl="node1" presStyleIdx="4" presStyleCnt="5" custScaleY="93861" custLinFactY="23754" custLinFactNeighborX="-53825" custLinFactNeighborY="100000">
        <dgm:presLayoutVars>
          <dgm:bulletEnabled val="1"/>
        </dgm:presLayoutVars>
      </dgm:prSet>
      <dgm:spPr/>
      <dgm:t>
        <a:bodyPr/>
        <a:lstStyle/>
        <a:p>
          <a:endParaRPr lang="en-US"/>
        </a:p>
      </dgm:t>
    </dgm:pt>
  </dgm:ptLst>
  <dgm:cxnLst>
    <dgm:cxn modelId="{B56F9437-E04F-4CB4-8ADD-F18AA35BB534}" type="presOf" srcId="{1C002680-6CFE-45FB-8887-033462CF20FD}" destId="{116976CF-3B69-4377-A2DC-A48623A8FAC2}" srcOrd="0" destOrd="0" presId="urn:microsoft.com/office/officeart/2005/8/layout/process1"/>
    <dgm:cxn modelId="{85CD7A43-B8B1-4469-988A-FC28D876E81B}" srcId="{074CCE12-ABCE-4441-B828-28CAEC5B8481}" destId="{CD5D6620-C3EA-4135-A5A0-BF817C5BD3E6}" srcOrd="3" destOrd="0" parTransId="{174DB35D-BFEF-4339-ADC2-0CAFC42E443D}" sibTransId="{A2ECAECE-0BC3-4984-9514-FF52517BC0A2}"/>
    <dgm:cxn modelId="{CFAE6A15-FBE8-4854-962A-17C5E0E3ED96}" type="presOf" srcId="{968E08FB-C26D-421E-898B-3A0D1703EFC0}" destId="{F2BD0086-82E1-433D-8126-0B37D06E2B39}" srcOrd="0"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CB311F54-0EA8-4E69-8BF1-699D8A37A6BA}" srcId="{074CCE12-ABCE-4441-B828-28CAEC5B8481}" destId="{73951C67-4CF6-401B-BE6D-1BF780A1445D}" srcOrd="2" destOrd="0" parTransId="{9979D351-DC08-4ED3-91D8-6B9A19CD025C}" sibTransId="{1C002680-6CFE-45FB-8887-033462CF20FD}"/>
    <dgm:cxn modelId="{211F78DE-C079-42AE-AF08-D1AA7B0EC899}" srcId="{074CCE12-ABCE-4441-B828-28CAEC5B8481}" destId="{0F4AEEE7-3AF8-41C8-9B83-CB3A7691D675}" srcOrd="4" destOrd="0" parTransId="{044F9079-A09C-4671-8CC0-EC23BA358940}" sibTransId="{0983AF2E-EF81-4848-982A-C070B14EADA3}"/>
    <dgm:cxn modelId="{611CBFCA-6264-47CD-A722-D38542580FCC}" type="presOf" srcId="{9C97CBF2-46C7-408B-840D-1AF3347FE7FA}" destId="{E496A7FA-6CD6-4387-B11E-21C9F6717968}" srcOrd="1" destOrd="0" presId="urn:microsoft.com/office/officeart/2005/8/layout/process1"/>
    <dgm:cxn modelId="{813677FD-625F-4838-A948-3F7E28B2ED47}" srcId="{074CCE12-ABCE-4441-B828-28CAEC5B8481}" destId="{F15E6B0D-6C46-4898-A8C3-85D17D80E0F0}" srcOrd="1" destOrd="0" parTransId="{F15850C0-7C6D-4000-817F-8F3AFF5578C6}" sibTransId="{9C97CBF2-46C7-408B-840D-1AF3347FE7FA}"/>
    <dgm:cxn modelId="{29411AE0-2167-498B-AB9D-7DB57FF5767E}" type="presOf" srcId="{CD5D6620-C3EA-4135-A5A0-BF817C5BD3E6}" destId="{B139B83D-2FA5-4763-BF61-2C498DDEB941}" srcOrd="0" destOrd="0" presId="urn:microsoft.com/office/officeart/2005/8/layout/process1"/>
    <dgm:cxn modelId="{4285FD08-636E-4A11-94D7-730F5627FF92}" type="presOf" srcId="{A2ECAECE-0BC3-4984-9514-FF52517BC0A2}" destId="{2DC31458-0F28-4D91-8136-56DED91B29DB}" srcOrd="1" destOrd="0" presId="urn:microsoft.com/office/officeart/2005/8/layout/process1"/>
    <dgm:cxn modelId="{C6CF59B6-AC77-4C60-B369-7CA0E3B5ED32}" type="presOf" srcId="{074CCE12-ABCE-4441-B828-28CAEC5B8481}" destId="{CEE559A3-0D94-4959-BEAE-D4FD301F1BCD}" srcOrd="0" destOrd="0" presId="urn:microsoft.com/office/officeart/2005/8/layout/process1"/>
    <dgm:cxn modelId="{79ED69D4-93ED-4EA7-B437-552EF4582076}" type="presOf" srcId="{968E08FB-C26D-421E-898B-3A0D1703EFC0}" destId="{8A00E599-438E-4EF3-A344-A1912D8C35AD}" srcOrd="1"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747C592A-B282-4578-8B9E-D8C73C4293E8}" type="presOf" srcId="{13226DB7-4B6E-48DF-9594-B0C8BECCD2F5}" destId="{2046C497-CA07-4A10-84C3-760E72A20103}" srcOrd="0" destOrd="0" presId="urn:microsoft.com/office/officeart/2005/8/layout/process1"/>
    <dgm:cxn modelId="{97644EE0-8E25-44E2-A052-B1A719C36F22}" type="presOf" srcId="{1C002680-6CFE-45FB-8887-033462CF20FD}" destId="{5C95357C-960C-4CE0-B5B5-2E9AB1C6EAAC}" srcOrd="1"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E031F438-967C-4F61-BDD5-BF4C210C8690}" type="presOf" srcId="{0F4AEEE7-3AF8-41C8-9B83-CB3A7691D675}" destId="{373EF5AF-72B5-4A29-A866-0DAEF1C3ADBA}" srcOrd="0" destOrd="0" presId="urn:microsoft.com/office/officeart/2005/8/layout/process1"/>
    <dgm:cxn modelId="{E35C02CA-0234-45A3-B656-781600195857}" type="presOf" srcId="{9C97CBF2-46C7-408B-840D-1AF3347FE7FA}" destId="{EF87B22C-FF6F-4C49-B439-630636EB1A22}" srcOrd="0" destOrd="0" presId="urn:microsoft.com/office/officeart/2005/8/layout/process1"/>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60FA6F61-12F9-4581-A3B5-D70766C3242D}" type="presParOf" srcId="{CEE559A3-0D94-4959-BEAE-D4FD301F1BCD}" destId="{3482CC7E-E8E8-4155-8817-956DAAC72549}" srcOrd="4" destOrd="0" presId="urn:microsoft.com/office/officeart/2005/8/layout/process1"/>
    <dgm:cxn modelId="{A1C5C04B-5FEF-4F17-B16E-C262187BA459}" type="presParOf" srcId="{CEE559A3-0D94-4959-BEAE-D4FD301F1BCD}" destId="{116976CF-3B69-4377-A2DC-A48623A8FAC2}" srcOrd="5"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6" destOrd="0" presId="urn:microsoft.com/office/officeart/2005/8/layout/process1"/>
    <dgm:cxn modelId="{2DFAEB63-7792-4DDA-99A8-0DD41D425A8C}" type="presParOf" srcId="{CEE559A3-0D94-4959-BEAE-D4FD301F1BCD}" destId="{A2755418-655E-4418-B810-B15AFCAC001E}" srcOrd="7"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406B4E1-6766-44AB-A667-623F337AAB7B}" type="doc">
      <dgm:prSet loTypeId="urn:microsoft.com/office/officeart/2008/layout/RadialCluster" loCatId="cycle" qsTypeId="urn:microsoft.com/office/officeart/2005/8/quickstyle/simple1" qsCatId="simple" csTypeId="urn:microsoft.com/office/officeart/2005/8/colors/colorful4" csCatId="colorful" phldr="1"/>
      <dgm:spPr/>
      <dgm:t>
        <a:bodyPr/>
        <a:lstStyle/>
        <a:p>
          <a:endParaRPr lang="en-US"/>
        </a:p>
      </dgm:t>
    </dgm:pt>
    <dgm:pt modelId="{6CC88B25-7529-40FE-A494-591E7E3F7100}">
      <dgm:prSet phldrT="[Text]"/>
      <dgm:spPr>
        <a:solidFill>
          <a:schemeClr val="accent6">
            <a:lumMod val="60000"/>
            <a:lumOff val="40000"/>
          </a:schemeClr>
        </a:solidFill>
      </dgm:spPr>
      <dgm:t>
        <a:bodyPr/>
        <a:lstStyle/>
        <a:p>
          <a:r>
            <a:rPr lang="en-US" b="1" dirty="0">
              <a:solidFill>
                <a:schemeClr val="tx1"/>
              </a:solidFill>
            </a:rPr>
            <a:t>BUILDING INVENTORY</a:t>
          </a:r>
        </a:p>
      </dgm:t>
    </dgm:pt>
    <dgm:pt modelId="{218DD3B4-25D8-4917-9FA7-F85AC030B050}" type="parTrans" cxnId="{CF8D99C7-40DB-469C-96D6-376335DBB275}">
      <dgm:prSet/>
      <dgm:spPr/>
      <dgm:t>
        <a:bodyPr/>
        <a:lstStyle/>
        <a:p>
          <a:endParaRPr lang="en-US"/>
        </a:p>
      </dgm:t>
    </dgm:pt>
    <dgm:pt modelId="{CA7AC4D6-4371-4564-BA25-7B21F8AF1032}" type="sibTrans" cxnId="{CF8D99C7-40DB-469C-96D6-376335DBB275}">
      <dgm:prSet/>
      <dgm:spPr/>
      <dgm:t>
        <a:bodyPr/>
        <a:lstStyle/>
        <a:p>
          <a:endParaRPr lang="en-US"/>
        </a:p>
      </dgm:t>
    </dgm:pt>
    <dgm:pt modelId="{089C4F1D-8AFB-4B2F-BA5B-E23B20AC803D}">
      <dgm:prSet phldrT="[Text]"/>
      <dgm:spPr>
        <a:solidFill>
          <a:schemeClr val="tx2"/>
        </a:solidFill>
      </dgm:spPr>
      <dgm:t>
        <a:bodyPr/>
        <a:lstStyle/>
        <a:p>
          <a:r>
            <a:rPr lang="en-US" dirty="0"/>
            <a:t>Historical Flood Inundation / Flood Registry</a:t>
          </a:r>
        </a:p>
      </dgm:t>
    </dgm:pt>
    <dgm:pt modelId="{72053E6F-4B71-45F5-BC9B-33D601096EAD}" type="parTrans" cxnId="{0F112FC4-2AF4-4495-841F-BA93F80FDBA8}">
      <dgm:prSet/>
      <dgm:spPr/>
      <dgm:t>
        <a:bodyPr/>
        <a:lstStyle/>
        <a:p>
          <a:endParaRPr lang="en-US"/>
        </a:p>
      </dgm:t>
    </dgm:pt>
    <dgm:pt modelId="{E63D4170-95FB-409B-9C1B-42ADB983D45E}" type="sibTrans" cxnId="{0F112FC4-2AF4-4495-841F-BA93F80FDBA8}">
      <dgm:prSet/>
      <dgm:spPr/>
      <dgm:t>
        <a:bodyPr/>
        <a:lstStyle/>
        <a:p>
          <a:endParaRPr lang="en-US"/>
        </a:p>
      </dgm:t>
    </dgm:pt>
    <dgm:pt modelId="{70E36978-A5FC-41A7-BBA3-05A2262C18DE}">
      <dgm:prSet phldrT="[Text]" custT="1"/>
      <dgm:spPr>
        <a:solidFill>
          <a:schemeClr val="tx2"/>
        </a:solidFill>
      </dgm:spPr>
      <dgm:t>
        <a:bodyPr/>
        <a:lstStyle/>
        <a:p>
          <a:r>
            <a:rPr lang="en-US" sz="2000" dirty="0"/>
            <a:t>NFIP Repetitive Loss </a:t>
          </a:r>
          <a:r>
            <a:rPr lang="en-US" sz="1800" dirty="0"/>
            <a:t/>
          </a:r>
          <a:br>
            <a:rPr lang="en-US" sz="1800" dirty="0"/>
          </a:br>
          <a:r>
            <a:rPr lang="en-US" sz="1400" dirty="0"/>
            <a:t>(Internal Use Only)</a:t>
          </a:r>
        </a:p>
      </dgm:t>
    </dgm:pt>
    <dgm:pt modelId="{9D424A5B-8C52-4CE3-9054-7D48F59ABF9D}" type="parTrans" cxnId="{7CCC8790-23F7-4203-B9E4-FDAA444B9589}">
      <dgm:prSet/>
      <dgm:spPr/>
      <dgm:t>
        <a:bodyPr/>
        <a:lstStyle/>
        <a:p>
          <a:endParaRPr lang="en-US"/>
        </a:p>
      </dgm:t>
    </dgm:pt>
    <dgm:pt modelId="{7B637649-2A35-48A0-B4B5-8A742189D5A3}" type="sibTrans" cxnId="{7CCC8790-23F7-4203-B9E4-FDAA444B9589}">
      <dgm:prSet/>
      <dgm:spPr/>
      <dgm:t>
        <a:bodyPr/>
        <a:lstStyle/>
        <a:p>
          <a:endParaRPr lang="en-US"/>
        </a:p>
      </dgm:t>
    </dgm:pt>
    <dgm:pt modelId="{F46C0E20-9C79-4524-AFAE-57CFBCDFC311}">
      <dgm:prSet/>
      <dgm:spPr>
        <a:solidFill>
          <a:schemeClr val="tx2"/>
        </a:solidFill>
      </dgm:spPr>
      <dgm:t>
        <a:bodyPr/>
        <a:lstStyle/>
        <a:p>
          <a:r>
            <a:rPr lang="en-US" dirty="0"/>
            <a:t>HAZUS Flood Loss Estimates</a:t>
          </a:r>
        </a:p>
      </dgm:t>
    </dgm:pt>
    <dgm:pt modelId="{905C0EF2-9D7D-49E2-98DD-408E48A5CDF7}" type="parTrans" cxnId="{B965A62C-F7B8-4C5A-9A5C-D625BD1AF7EE}">
      <dgm:prSet/>
      <dgm:spPr/>
      <dgm:t>
        <a:bodyPr/>
        <a:lstStyle/>
        <a:p>
          <a:endParaRPr lang="en-US"/>
        </a:p>
      </dgm:t>
    </dgm:pt>
    <dgm:pt modelId="{15CC0E54-4047-4847-8C38-7DAE7EA1D94C}" type="sibTrans" cxnId="{B965A62C-F7B8-4C5A-9A5C-D625BD1AF7EE}">
      <dgm:prSet/>
      <dgm:spPr/>
      <dgm:t>
        <a:bodyPr/>
        <a:lstStyle/>
        <a:p>
          <a:endParaRPr lang="en-US"/>
        </a:p>
      </dgm:t>
    </dgm:pt>
    <dgm:pt modelId="{EA5479A9-750A-40D0-ACE2-B580568BFF1B}">
      <dgm:prSet/>
      <dgm:spPr>
        <a:solidFill>
          <a:schemeClr val="tx2"/>
        </a:solidFill>
      </dgm:spPr>
      <dgm:t>
        <a:bodyPr/>
        <a:lstStyle/>
        <a:p>
          <a:r>
            <a:rPr lang="en-US" dirty="0"/>
            <a:t>Elevation Certificates</a:t>
          </a:r>
        </a:p>
      </dgm:t>
    </dgm:pt>
    <dgm:pt modelId="{E27C41CD-3D52-4C2F-A579-E20D05290181}" type="parTrans" cxnId="{CD9BA5F9-90AA-44FB-B234-BB7B4E2AB54D}">
      <dgm:prSet/>
      <dgm:spPr/>
      <dgm:t>
        <a:bodyPr/>
        <a:lstStyle/>
        <a:p>
          <a:endParaRPr lang="en-US"/>
        </a:p>
      </dgm:t>
    </dgm:pt>
    <dgm:pt modelId="{037C4EB5-A4ED-4C77-8D3B-BF41F96313E9}" type="sibTrans" cxnId="{CD9BA5F9-90AA-44FB-B234-BB7B4E2AB54D}">
      <dgm:prSet/>
      <dgm:spPr/>
      <dgm:t>
        <a:bodyPr/>
        <a:lstStyle/>
        <a:p>
          <a:endParaRPr lang="en-US"/>
        </a:p>
      </dgm:t>
    </dgm:pt>
    <dgm:pt modelId="{5A0A5408-494C-455A-9975-92D7C93D0DDC}">
      <dgm:prSet/>
      <dgm:spPr>
        <a:solidFill>
          <a:schemeClr val="tx2"/>
        </a:solidFill>
      </dgm:spPr>
      <dgm:t>
        <a:bodyPr/>
        <a:lstStyle/>
        <a:p>
          <a:r>
            <a:rPr lang="en-US" dirty="0"/>
            <a:t>Flood Proof or Mitigated Structures</a:t>
          </a:r>
        </a:p>
      </dgm:t>
    </dgm:pt>
    <dgm:pt modelId="{B537F3E5-762B-460D-A28C-CCC282E71AA4}" type="parTrans" cxnId="{7F394C08-60A3-47F5-BD52-B55C2C60D5B7}">
      <dgm:prSet/>
      <dgm:spPr/>
      <dgm:t>
        <a:bodyPr/>
        <a:lstStyle/>
        <a:p>
          <a:endParaRPr lang="en-US"/>
        </a:p>
      </dgm:t>
    </dgm:pt>
    <dgm:pt modelId="{4F7B7950-4966-43FF-97EC-D0828FB07565}" type="sibTrans" cxnId="{7F394C08-60A3-47F5-BD52-B55C2C60D5B7}">
      <dgm:prSet/>
      <dgm:spPr/>
      <dgm:t>
        <a:bodyPr/>
        <a:lstStyle/>
        <a:p>
          <a:endParaRPr lang="en-US"/>
        </a:p>
      </dgm:t>
    </dgm:pt>
    <dgm:pt modelId="{7416E261-A0DA-4D56-81DC-533A24EA99E6}">
      <dgm:prSet/>
      <dgm:spPr>
        <a:solidFill>
          <a:schemeClr val="tx2"/>
        </a:solidFill>
      </dgm:spPr>
      <dgm:t>
        <a:bodyPr/>
        <a:lstStyle/>
        <a:p>
          <a:r>
            <a:rPr lang="en-US" dirty="0"/>
            <a:t>SFHA Building Counts</a:t>
          </a:r>
        </a:p>
      </dgm:t>
    </dgm:pt>
    <dgm:pt modelId="{A60D8BED-95D9-4671-A348-F189ED6F9BA6}" type="parTrans" cxnId="{3E338D0A-863D-4204-A824-CDAE786C91F8}">
      <dgm:prSet/>
      <dgm:spPr/>
      <dgm:t>
        <a:bodyPr/>
        <a:lstStyle/>
        <a:p>
          <a:endParaRPr lang="en-US"/>
        </a:p>
      </dgm:t>
    </dgm:pt>
    <dgm:pt modelId="{412D18EC-22CF-452D-A1E4-D70BDFDBF5AB}" type="sibTrans" cxnId="{3E338D0A-863D-4204-A824-CDAE786C91F8}">
      <dgm:prSet/>
      <dgm:spPr/>
      <dgm:t>
        <a:bodyPr/>
        <a:lstStyle/>
        <a:p>
          <a:endParaRPr lang="en-US"/>
        </a:p>
      </dgm:t>
    </dgm:pt>
    <dgm:pt modelId="{B3AD0847-75AB-43D6-844C-306221CA1EB8}">
      <dgm:prSet phldrT="[Text]" custT="1"/>
      <dgm:spPr>
        <a:solidFill>
          <a:schemeClr val="tx2"/>
        </a:solidFill>
      </dgm:spPr>
      <dgm:t>
        <a:bodyPr/>
        <a:lstStyle/>
        <a:p>
          <a:r>
            <a:rPr lang="en-US" sz="2000" dirty="0"/>
            <a:t>Levee/Dam Failure Inundation</a:t>
          </a:r>
          <a:br>
            <a:rPr lang="en-US" sz="2000" dirty="0"/>
          </a:br>
          <a:r>
            <a:rPr lang="en-US" sz="2000" dirty="0"/>
            <a:t>Studies</a:t>
          </a:r>
        </a:p>
      </dgm:t>
    </dgm:pt>
    <dgm:pt modelId="{210BC3EA-C966-428A-AF5E-41186B604EF4}" type="sibTrans" cxnId="{0E8263D5-017A-4A11-A006-88EEBD1C6183}">
      <dgm:prSet/>
      <dgm:spPr/>
      <dgm:t>
        <a:bodyPr/>
        <a:lstStyle/>
        <a:p>
          <a:endParaRPr lang="en-US"/>
        </a:p>
      </dgm:t>
    </dgm:pt>
    <dgm:pt modelId="{61ADA355-2E76-406B-925C-F691E7A0E289}" type="parTrans" cxnId="{0E8263D5-017A-4A11-A006-88EEBD1C6183}">
      <dgm:prSet/>
      <dgm:spPr/>
      <dgm:t>
        <a:bodyPr/>
        <a:lstStyle/>
        <a:p>
          <a:endParaRPr lang="en-US"/>
        </a:p>
      </dgm:t>
    </dgm:pt>
    <dgm:pt modelId="{CB4EBFC5-BDDE-4E8C-A071-83F4EA520C46}" type="pres">
      <dgm:prSet presAssocID="{C406B4E1-6766-44AB-A667-623F337AAB7B}" presName="Name0" presStyleCnt="0">
        <dgm:presLayoutVars>
          <dgm:chMax val="1"/>
          <dgm:chPref val="1"/>
          <dgm:dir/>
          <dgm:animOne val="branch"/>
          <dgm:animLvl val="lvl"/>
        </dgm:presLayoutVars>
      </dgm:prSet>
      <dgm:spPr/>
      <dgm:t>
        <a:bodyPr/>
        <a:lstStyle/>
        <a:p>
          <a:endParaRPr lang="en-US"/>
        </a:p>
      </dgm:t>
    </dgm:pt>
    <dgm:pt modelId="{CFDE4552-DF25-49ED-8D8A-8DE22F4A1DBF}" type="pres">
      <dgm:prSet presAssocID="{6CC88B25-7529-40FE-A494-591E7E3F7100}" presName="singleCycle" presStyleCnt="0"/>
      <dgm:spPr/>
    </dgm:pt>
    <dgm:pt modelId="{4441EADE-CDE6-4260-911F-0CCCB07BF3C5}" type="pres">
      <dgm:prSet presAssocID="{6CC88B25-7529-40FE-A494-591E7E3F7100}" presName="singleCenter" presStyleLbl="node1" presStyleIdx="0" presStyleCnt="8" custLinFactNeighborX="0">
        <dgm:presLayoutVars>
          <dgm:chMax val="7"/>
          <dgm:chPref val="7"/>
        </dgm:presLayoutVars>
      </dgm:prSet>
      <dgm:spPr/>
      <dgm:t>
        <a:bodyPr/>
        <a:lstStyle/>
        <a:p>
          <a:endParaRPr lang="en-US"/>
        </a:p>
      </dgm:t>
    </dgm:pt>
    <dgm:pt modelId="{7289E939-947A-4F02-A266-7B0C12D66CC0}" type="pres">
      <dgm:prSet presAssocID="{72053E6F-4B71-45F5-BC9B-33D601096EAD}" presName="Name56" presStyleLbl="parChTrans1D2" presStyleIdx="0" presStyleCnt="7"/>
      <dgm:spPr/>
      <dgm:t>
        <a:bodyPr/>
        <a:lstStyle/>
        <a:p>
          <a:endParaRPr lang="en-US"/>
        </a:p>
      </dgm:t>
    </dgm:pt>
    <dgm:pt modelId="{3ADD6709-A13E-4388-83E1-35A776B23BB0}" type="pres">
      <dgm:prSet presAssocID="{089C4F1D-8AFB-4B2F-BA5B-E23B20AC803D}" presName="text0" presStyleLbl="node1" presStyleIdx="1" presStyleCnt="8" custScaleX="177239" custScaleY="119796">
        <dgm:presLayoutVars>
          <dgm:bulletEnabled val="1"/>
        </dgm:presLayoutVars>
      </dgm:prSet>
      <dgm:spPr/>
      <dgm:t>
        <a:bodyPr/>
        <a:lstStyle/>
        <a:p>
          <a:endParaRPr lang="en-US"/>
        </a:p>
      </dgm:t>
    </dgm:pt>
    <dgm:pt modelId="{1ECADB23-E57B-49D7-84E3-931AEDF94518}" type="pres">
      <dgm:prSet presAssocID="{9D424A5B-8C52-4CE3-9054-7D48F59ABF9D}" presName="Name56" presStyleLbl="parChTrans1D2" presStyleIdx="1" presStyleCnt="7"/>
      <dgm:spPr/>
      <dgm:t>
        <a:bodyPr/>
        <a:lstStyle/>
        <a:p>
          <a:endParaRPr lang="en-US"/>
        </a:p>
      </dgm:t>
    </dgm:pt>
    <dgm:pt modelId="{9DFB8464-F727-4B79-934F-146909E2BAEA}" type="pres">
      <dgm:prSet presAssocID="{70E36978-A5FC-41A7-BBA3-05A2262C18DE}" presName="text0" presStyleLbl="node1" presStyleIdx="2" presStyleCnt="8" custScaleX="179570" custScaleY="127472" custRadScaleRad="149424" custRadScaleInc="14419">
        <dgm:presLayoutVars>
          <dgm:bulletEnabled val="1"/>
        </dgm:presLayoutVars>
      </dgm:prSet>
      <dgm:spPr/>
      <dgm:t>
        <a:bodyPr/>
        <a:lstStyle/>
        <a:p>
          <a:endParaRPr lang="en-US"/>
        </a:p>
      </dgm:t>
    </dgm:pt>
    <dgm:pt modelId="{2A202F63-F1B8-4392-A21F-EC05A89671CB}" type="pres">
      <dgm:prSet presAssocID="{61ADA355-2E76-406B-925C-F691E7A0E289}" presName="Name56" presStyleLbl="parChTrans1D2" presStyleIdx="2" presStyleCnt="7"/>
      <dgm:spPr/>
      <dgm:t>
        <a:bodyPr/>
        <a:lstStyle/>
        <a:p>
          <a:endParaRPr lang="en-US"/>
        </a:p>
      </dgm:t>
    </dgm:pt>
    <dgm:pt modelId="{3933409C-ACB3-4553-8E80-B8EE63C4F59B}" type="pres">
      <dgm:prSet presAssocID="{B3AD0847-75AB-43D6-844C-306221CA1EB8}" presName="text0" presStyleLbl="node1" presStyleIdx="3" presStyleCnt="8" custScaleX="165907" custScaleY="122136" custRadScaleRad="115382" custRadScaleInc="-48172">
        <dgm:presLayoutVars>
          <dgm:bulletEnabled val="1"/>
        </dgm:presLayoutVars>
      </dgm:prSet>
      <dgm:spPr/>
      <dgm:t>
        <a:bodyPr/>
        <a:lstStyle/>
        <a:p>
          <a:endParaRPr lang="en-US"/>
        </a:p>
      </dgm:t>
    </dgm:pt>
    <dgm:pt modelId="{447B1C95-6B96-4D4D-A7AF-A4842A0D85EA}" type="pres">
      <dgm:prSet presAssocID="{905C0EF2-9D7D-49E2-98DD-408E48A5CDF7}" presName="Name56" presStyleLbl="parChTrans1D2" presStyleIdx="3" presStyleCnt="7"/>
      <dgm:spPr/>
      <dgm:t>
        <a:bodyPr/>
        <a:lstStyle/>
        <a:p>
          <a:endParaRPr lang="en-US"/>
        </a:p>
      </dgm:t>
    </dgm:pt>
    <dgm:pt modelId="{80F6A396-B7FC-4B1D-B4A5-25CB7BFDFE27}" type="pres">
      <dgm:prSet presAssocID="{F46C0E20-9C79-4524-AFAE-57CFBCDFC311}" presName="text0" presStyleLbl="node1" presStyleIdx="4" presStyleCnt="8" custScaleX="181559" custRadScaleRad="104248" custRadScaleInc="-43194">
        <dgm:presLayoutVars>
          <dgm:bulletEnabled val="1"/>
        </dgm:presLayoutVars>
      </dgm:prSet>
      <dgm:spPr/>
      <dgm:t>
        <a:bodyPr/>
        <a:lstStyle/>
        <a:p>
          <a:endParaRPr lang="en-US"/>
        </a:p>
      </dgm:t>
    </dgm:pt>
    <dgm:pt modelId="{82E26E31-5374-40A8-B2C2-82611BCD4D16}" type="pres">
      <dgm:prSet presAssocID="{E27C41CD-3D52-4C2F-A579-E20D05290181}" presName="Name56" presStyleLbl="parChTrans1D2" presStyleIdx="4" presStyleCnt="7"/>
      <dgm:spPr/>
      <dgm:t>
        <a:bodyPr/>
        <a:lstStyle/>
        <a:p>
          <a:endParaRPr lang="en-US"/>
        </a:p>
      </dgm:t>
    </dgm:pt>
    <dgm:pt modelId="{1FC2B3FB-8951-4E65-B3FC-C1900FC68E86}" type="pres">
      <dgm:prSet presAssocID="{EA5479A9-750A-40D0-ACE2-B580568BFF1B}" presName="text0" presStyleLbl="node1" presStyleIdx="5" presStyleCnt="8" custScaleX="141714" custScaleY="99726" custRadScaleRad="98349" custRadScaleInc="23990">
        <dgm:presLayoutVars>
          <dgm:bulletEnabled val="1"/>
        </dgm:presLayoutVars>
      </dgm:prSet>
      <dgm:spPr/>
      <dgm:t>
        <a:bodyPr/>
        <a:lstStyle/>
        <a:p>
          <a:endParaRPr lang="en-US"/>
        </a:p>
      </dgm:t>
    </dgm:pt>
    <dgm:pt modelId="{3385721E-EC58-46DA-BB57-7B2AD8D103CB}" type="pres">
      <dgm:prSet presAssocID="{B537F3E5-762B-460D-A28C-CCC282E71AA4}" presName="Name56" presStyleLbl="parChTrans1D2" presStyleIdx="5" presStyleCnt="7"/>
      <dgm:spPr/>
      <dgm:t>
        <a:bodyPr/>
        <a:lstStyle/>
        <a:p>
          <a:endParaRPr lang="en-US"/>
        </a:p>
      </dgm:t>
    </dgm:pt>
    <dgm:pt modelId="{2A37205A-7FE9-40FE-A30C-5A14066C4948}" type="pres">
      <dgm:prSet presAssocID="{5A0A5408-494C-455A-9975-92D7C93D0DDC}" presName="text0" presStyleLbl="node1" presStyleIdx="6" presStyleCnt="8" custScaleX="157123" custScaleY="120331" custRadScaleRad="111515" custRadScaleInc="46900">
        <dgm:presLayoutVars>
          <dgm:bulletEnabled val="1"/>
        </dgm:presLayoutVars>
      </dgm:prSet>
      <dgm:spPr/>
      <dgm:t>
        <a:bodyPr/>
        <a:lstStyle/>
        <a:p>
          <a:endParaRPr lang="en-US"/>
        </a:p>
      </dgm:t>
    </dgm:pt>
    <dgm:pt modelId="{B823A27D-DD99-4DAB-89FF-63F6DBE447FF}" type="pres">
      <dgm:prSet presAssocID="{A60D8BED-95D9-4671-A348-F189ED6F9BA6}" presName="Name56" presStyleLbl="parChTrans1D2" presStyleIdx="6" presStyleCnt="7"/>
      <dgm:spPr/>
      <dgm:t>
        <a:bodyPr/>
        <a:lstStyle/>
        <a:p>
          <a:endParaRPr lang="en-US"/>
        </a:p>
      </dgm:t>
    </dgm:pt>
    <dgm:pt modelId="{385729F9-54D1-4B16-9920-B103D071BF6C}" type="pres">
      <dgm:prSet presAssocID="{7416E261-A0DA-4D56-81DC-533A24EA99E6}" presName="text0" presStyleLbl="node1" presStyleIdx="7" presStyleCnt="8" custScaleX="121840" custScaleY="117407" custRadScaleRad="146253" custRadScaleInc="-22579">
        <dgm:presLayoutVars>
          <dgm:bulletEnabled val="1"/>
        </dgm:presLayoutVars>
      </dgm:prSet>
      <dgm:spPr/>
      <dgm:t>
        <a:bodyPr/>
        <a:lstStyle/>
        <a:p>
          <a:endParaRPr lang="en-US"/>
        </a:p>
      </dgm:t>
    </dgm:pt>
  </dgm:ptLst>
  <dgm:cxnLst>
    <dgm:cxn modelId="{E18FEE74-63C1-44E6-AA14-BE0362958C8B}" type="presOf" srcId="{EA5479A9-750A-40D0-ACE2-B580568BFF1B}" destId="{1FC2B3FB-8951-4E65-B3FC-C1900FC68E86}" srcOrd="0" destOrd="0" presId="urn:microsoft.com/office/officeart/2008/layout/RadialCluster"/>
    <dgm:cxn modelId="{FEE98FE6-1CE8-42C5-99C2-1BF2E12D9885}" type="presOf" srcId="{5A0A5408-494C-455A-9975-92D7C93D0DDC}" destId="{2A37205A-7FE9-40FE-A30C-5A14066C4948}" srcOrd="0" destOrd="0" presId="urn:microsoft.com/office/officeart/2008/layout/RadialCluster"/>
    <dgm:cxn modelId="{CF8D99C7-40DB-469C-96D6-376335DBB275}" srcId="{C406B4E1-6766-44AB-A667-623F337AAB7B}" destId="{6CC88B25-7529-40FE-A494-591E7E3F7100}" srcOrd="0" destOrd="0" parTransId="{218DD3B4-25D8-4917-9FA7-F85AC030B050}" sibTransId="{CA7AC4D6-4371-4564-BA25-7B21F8AF1032}"/>
    <dgm:cxn modelId="{0F112FC4-2AF4-4495-841F-BA93F80FDBA8}" srcId="{6CC88B25-7529-40FE-A494-591E7E3F7100}" destId="{089C4F1D-8AFB-4B2F-BA5B-E23B20AC803D}" srcOrd="0" destOrd="0" parTransId="{72053E6F-4B71-45F5-BC9B-33D601096EAD}" sibTransId="{E63D4170-95FB-409B-9C1B-42ADB983D45E}"/>
    <dgm:cxn modelId="{B965A62C-F7B8-4C5A-9A5C-D625BD1AF7EE}" srcId="{6CC88B25-7529-40FE-A494-591E7E3F7100}" destId="{F46C0E20-9C79-4524-AFAE-57CFBCDFC311}" srcOrd="3" destOrd="0" parTransId="{905C0EF2-9D7D-49E2-98DD-408E48A5CDF7}" sibTransId="{15CC0E54-4047-4847-8C38-7DAE7EA1D94C}"/>
    <dgm:cxn modelId="{859623F6-2B37-4DA4-954F-BAD620C6DC26}" type="presOf" srcId="{70E36978-A5FC-41A7-BBA3-05A2262C18DE}" destId="{9DFB8464-F727-4B79-934F-146909E2BAEA}" srcOrd="0" destOrd="0" presId="urn:microsoft.com/office/officeart/2008/layout/RadialCluster"/>
    <dgm:cxn modelId="{7F394C08-60A3-47F5-BD52-B55C2C60D5B7}" srcId="{6CC88B25-7529-40FE-A494-591E7E3F7100}" destId="{5A0A5408-494C-455A-9975-92D7C93D0DDC}" srcOrd="5" destOrd="0" parTransId="{B537F3E5-762B-460D-A28C-CCC282E71AA4}" sibTransId="{4F7B7950-4966-43FF-97EC-D0828FB07565}"/>
    <dgm:cxn modelId="{7C630EFD-2E8F-4436-AD97-E15F999C460C}" type="presOf" srcId="{C406B4E1-6766-44AB-A667-623F337AAB7B}" destId="{CB4EBFC5-BDDE-4E8C-A071-83F4EA520C46}" srcOrd="0" destOrd="0" presId="urn:microsoft.com/office/officeart/2008/layout/RadialCluster"/>
    <dgm:cxn modelId="{CD9BA5F9-90AA-44FB-B234-BB7B4E2AB54D}" srcId="{6CC88B25-7529-40FE-A494-591E7E3F7100}" destId="{EA5479A9-750A-40D0-ACE2-B580568BFF1B}" srcOrd="4" destOrd="0" parTransId="{E27C41CD-3D52-4C2F-A579-E20D05290181}" sibTransId="{037C4EB5-A4ED-4C77-8D3B-BF41F96313E9}"/>
    <dgm:cxn modelId="{B375D26F-A64E-46F0-A57F-217BDC31BF64}" type="presOf" srcId="{905C0EF2-9D7D-49E2-98DD-408E48A5CDF7}" destId="{447B1C95-6B96-4D4D-A7AF-A4842A0D85EA}" srcOrd="0" destOrd="0" presId="urn:microsoft.com/office/officeart/2008/layout/RadialCluster"/>
    <dgm:cxn modelId="{A0DE989C-8DA9-4E04-BBF3-DD2BC6F342B0}" type="presOf" srcId="{B537F3E5-762B-460D-A28C-CCC282E71AA4}" destId="{3385721E-EC58-46DA-BB57-7B2AD8D103CB}" srcOrd="0" destOrd="0" presId="urn:microsoft.com/office/officeart/2008/layout/RadialCluster"/>
    <dgm:cxn modelId="{775006BF-839C-49E2-AC9D-B6D3B757CE83}" type="presOf" srcId="{7416E261-A0DA-4D56-81DC-533A24EA99E6}" destId="{385729F9-54D1-4B16-9920-B103D071BF6C}" srcOrd="0" destOrd="0" presId="urn:microsoft.com/office/officeart/2008/layout/RadialCluster"/>
    <dgm:cxn modelId="{47F51174-FAC9-4EEB-AA39-F5E795F27519}" type="presOf" srcId="{A60D8BED-95D9-4671-A348-F189ED6F9BA6}" destId="{B823A27D-DD99-4DAB-89FF-63F6DBE447FF}" srcOrd="0" destOrd="0" presId="urn:microsoft.com/office/officeart/2008/layout/RadialCluster"/>
    <dgm:cxn modelId="{15DB8594-6AAC-486F-A7B0-8F3C22799AF8}" type="presOf" srcId="{F46C0E20-9C79-4524-AFAE-57CFBCDFC311}" destId="{80F6A396-B7FC-4B1D-B4A5-25CB7BFDFE27}" srcOrd="0" destOrd="0" presId="urn:microsoft.com/office/officeart/2008/layout/RadialCluster"/>
    <dgm:cxn modelId="{92AB6472-1694-4737-8FFD-E53BD86A92E4}" type="presOf" srcId="{61ADA355-2E76-406B-925C-F691E7A0E289}" destId="{2A202F63-F1B8-4392-A21F-EC05A89671CB}" srcOrd="0" destOrd="0" presId="urn:microsoft.com/office/officeart/2008/layout/RadialCluster"/>
    <dgm:cxn modelId="{E3368F9C-528D-49F5-9F1C-2445C4B740D0}" type="presOf" srcId="{B3AD0847-75AB-43D6-844C-306221CA1EB8}" destId="{3933409C-ACB3-4553-8E80-B8EE63C4F59B}" srcOrd="0" destOrd="0" presId="urn:microsoft.com/office/officeart/2008/layout/RadialCluster"/>
    <dgm:cxn modelId="{A8C0AD36-1089-45AF-AC0C-DB8AC57BFEEA}" type="presOf" srcId="{6CC88B25-7529-40FE-A494-591E7E3F7100}" destId="{4441EADE-CDE6-4260-911F-0CCCB07BF3C5}" srcOrd="0" destOrd="0" presId="urn:microsoft.com/office/officeart/2008/layout/RadialCluster"/>
    <dgm:cxn modelId="{0E8263D5-017A-4A11-A006-88EEBD1C6183}" srcId="{6CC88B25-7529-40FE-A494-591E7E3F7100}" destId="{B3AD0847-75AB-43D6-844C-306221CA1EB8}" srcOrd="2" destOrd="0" parTransId="{61ADA355-2E76-406B-925C-F691E7A0E289}" sibTransId="{210BC3EA-C966-428A-AF5E-41186B604EF4}"/>
    <dgm:cxn modelId="{5178F1D5-B5EB-457A-BCC3-001A677D758E}" type="presOf" srcId="{089C4F1D-8AFB-4B2F-BA5B-E23B20AC803D}" destId="{3ADD6709-A13E-4388-83E1-35A776B23BB0}" srcOrd="0" destOrd="0" presId="urn:microsoft.com/office/officeart/2008/layout/RadialCluster"/>
    <dgm:cxn modelId="{1825AEAB-40C1-452F-8A84-F8C0E0FD402D}" type="presOf" srcId="{E27C41CD-3D52-4C2F-A579-E20D05290181}" destId="{82E26E31-5374-40A8-B2C2-82611BCD4D16}" srcOrd="0" destOrd="0" presId="urn:microsoft.com/office/officeart/2008/layout/RadialCluster"/>
    <dgm:cxn modelId="{3E338D0A-863D-4204-A824-CDAE786C91F8}" srcId="{6CC88B25-7529-40FE-A494-591E7E3F7100}" destId="{7416E261-A0DA-4D56-81DC-533A24EA99E6}" srcOrd="6" destOrd="0" parTransId="{A60D8BED-95D9-4671-A348-F189ED6F9BA6}" sibTransId="{412D18EC-22CF-452D-A1E4-D70BDFDBF5AB}"/>
    <dgm:cxn modelId="{7C96AE04-961B-4E00-AB35-C1916B904ACA}" type="presOf" srcId="{9D424A5B-8C52-4CE3-9054-7D48F59ABF9D}" destId="{1ECADB23-E57B-49D7-84E3-931AEDF94518}" srcOrd="0" destOrd="0" presId="urn:microsoft.com/office/officeart/2008/layout/RadialCluster"/>
    <dgm:cxn modelId="{39A0E58E-C33D-4DB2-B2CD-016275AF4627}" type="presOf" srcId="{72053E6F-4B71-45F5-BC9B-33D601096EAD}" destId="{7289E939-947A-4F02-A266-7B0C12D66CC0}" srcOrd="0" destOrd="0" presId="urn:microsoft.com/office/officeart/2008/layout/RadialCluster"/>
    <dgm:cxn modelId="{7CCC8790-23F7-4203-B9E4-FDAA444B9589}" srcId="{6CC88B25-7529-40FE-A494-591E7E3F7100}" destId="{70E36978-A5FC-41A7-BBA3-05A2262C18DE}" srcOrd="1" destOrd="0" parTransId="{9D424A5B-8C52-4CE3-9054-7D48F59ABF9D}" sibTransId="{7B637649-2A35-48A0-B4B5-8A742189D5A3}"/>
    <dgm:cxn modelId="{4F8EAD5D-5D22-4839-BCE3-F4052605E7A6}" type="presParOf" srcId="{CB4EBFC5-BDDE-4E8C-A071-83F4EA520C46}" destId="{CFDE4552-DF25-49ED-8D8A-8DE22F4A1DBF}" srcOrd="0" destOrd="0" presId="urn:microsoft.com/office/officeart/2008/layout/RadialCluster"/>
    <dgm:cxn modelId="{574AC29A-028F-4148-B425-765FC9A719EC}" type="presParOf" srcId="{CFDE4552-DF25-49ED-8D8A-8DE22F4A1DBF}" destId="{4441EADE-CDE6-4260-911F-0CCCB07BF3C5}" srcOrd="0" destOrd="0" presId="urn:microsoft.com/office/officeart/2008/layout/RadialCluster"/>
    <dgm:cxn modelId="{ED01B10C-6944-4C5E-8FB8-9DE2E2C32293}" type="presParOf" srcId="{CFDE4552-DF25-49ED-8D8A-8DE22F4A1DBF}" destId="{7289E939-947A-4F02-A266-7B0C12D66CC0}" srcOrd="1" destOrd="0" presId="urn:microsoft.com/office/officeart/2008/layout/RadialCluster"/>
    <dgm:cxn modelId="{514896D9-0579-4863-8F04-30E95F645781}" type="presParOf" srcId="{CFDE4552-DF25-49ED-8D8A-8DE22F4A1DBF}" destId="{3ADD6709-A13E-4388-83E1-35A776B23BB0}" srcOrd="2" destOrd="0" presId="urn:microsoft.com/office/officeart/2008/layout/RadialCluster"/>
    <dgm:cxn modelId="{0F87A794-AC56-45D1-8CAA-6F6B7207E29A}" type="presParOf" srcId="{CFDE4552-DF25-49ED-8D8A-8DE22F4A1DBF}" destId="{1ECADB23-E57B-49D7-84E3-931AEDF94518}" srcOrd="3" destOrd="0" presId="urn:microsoft.com/office/officeart/2008/layout/RadialCluster"/>
    <dgm:cxn modelId="{D6F0CFFB-81FA-4394-9188-F6714C176EC8}" type="presParOf" srcId="{CFDE4552-DF25-49ED-8D8A-8DE22F4A1DBF}" destId="{9DFB8464-F727-4B79-934F-146909E2BAEA}" srcOrd="4" destOrd="0" presId="urn:microsoft.com/office/officeart/2008/layout/RadialCluster"/>
    <dgm:cxn modelId="{2F510419-AAE5-4EF3-B121-8E209F3BAD86}" type="presParOf" srcId="{CFDE4552-DF25-49ED-8D8A-8DE22F4A1DBF}" destId="{2A202F63-F1B8-4392-A21F-EC05A89671CB}" srcOrd="5" destOrd="0" presId="urn:microsoft.com/office/officeart/2008/layout/RadialCluster"/>
    <dgm:cxn modelId="{A75620C1-7391-41F9-9AB3-71D7AB8D3434}" type="presParOf" srcId="{CFDE4552-DF25-49ED-8D8A-8DE22F4A1DBF}" destId="{3933409C-ACB3-4553-8E80-B8EE63C4F59B}" srcOrd="6" destOrd="0" presId="urn:microsoft.com/office/officeart/2008/layout/RadialCluster"/>
    <dgm:cxn modelId="{95EE753A-B444-440F-918E-AF3A64CE8EDC}" type="presParOf" srcId="{CFDE4552-DF25-49ED-8D8A-8DE22F4A1DBF}" destId="{447B1C95-6B96-4D4D-A7AF-A4842A0D85EA}" srcOrd="7" destOrd="0" presId="urn:microsoft.com/office/officeart/2008/layout/RadialCluster"/>
    <dgm:cxn modelId="{E77BEE58-A83A-4658-92E9-F8884C96C7DC}" type="presParOf" srcId="{CFDE4552-DF25-49ED-8D8A-8DE22F4A1DBF}" destId="{80F6A396-B7FC-4B1D-B4A5-25CB7BFDFE27}" srcOrd="8" destOrd="0" presId="urn:microsoft.com/office/officeart/2008/layout/RadialCluster"/>
    <dgm:cxn modelId="{05B80342-5429-430E-B24B-F8DB03F36C9B}" type="presParOf" srcId="{CFDE4552-DF25-49ED-8D8A-8DE22F4A1DBF}" destId="{82E26E31-5374-40A8-B2C2-82611BCD4D16}" srcOrd="9" destOrd="0" presId="urn:microsoft.com/office/officeart/2008/layout/RadialCluster"/>
    <dgm:cxn modelId="{36E6B8D1-EA9A-49B3-A864-A44CC04BCF20}" type="presParOf" srcId="{CFDE4552-DF25-49ED-8D8A-8DE22F4A1DBF}" destId="{1FC2B3FB-8951-4E65-B3FC-C1900FC68E86}" srcOrd="10" destOrd="0" presId="urn:microsoft.com/office/officeart/2008/layout/RadialCluster"/>
    <dgm:cxn modelId="{62B2FC7C-286E-4F32-BEA9-E60A5D979601}" type="presParOf" srcId="{CFDE4552-DF25-49ED-8D8A-8DE22F4A1DBF}" destId="{3385721E-EC58-46DA-BB57-7B2AD8D103CB}" srcOrd="11" destOrd="0" presId="urn:microsoft.com/office/officeart/2008/layout/RadialCluster"/>
    <dgm:cxn modelId="{34D6C4ED-7FFA-4C8A-A14A-E174D343C748}" type="presParOf" srcId="{CFDE4552-DF25-49ED-8D8A-8DE22F4A1DBF}" destId="{2A37205A-7FE9-40FE-A30C-5A14066C4948}" srcOrd="12" destOrd="0" presId="urn:microsoft.com/office/officeart/2008/layout/RadialCluster"/>
    <dgm:cxn modelId="{72B46C0A-FEC9-46C3-B625-E9644C803514}" type="presParOf" srcId="{CFDE4552-DF25-49ED-8D8A-8DE22F4A1DBF}" destId="{B823A27D-DD99-4DAB-89FF-63F6DBE447FF}" srcOrd="13" destOrd="0" presId="urn:microsoft.com/office/officeart/2008/layout/RadialCluster"/>
    <dgm:cxn modelId="{F4EAA1BC-A818-49AC-8843-4619CC65D001}" type="presParOf" srcId="{CFDE4552-DF25-49ED-8D8A-8DE22F4A1DBF}" destId="{385729F9-54D1-4B16-9920-B103D071BF6C}"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69889-0063-4034-A293-3EED430CAF4E}">
      <dsp:nvSpPr>
        <dsp:cNvPr id="0" name=""/>
        <dsp:cNvSpPr/>
      </dsp:nvSpPr>
      <dsp:spPr>
        <a:xfrm>
          <a:off x="2521465" y="271524"/>
          <a:ext cx="2868166" cy="2905097"/>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buNone/>
          </a:pPr>
          <a:r>
            <a:rPr lang="en-US" sz="2000" b="1" kern="1200" dirty="0"/>
            <a:t>Disaster Assessments</a:t>
          </a:r>
        </a:p>
        <a:p>
          <a:pPr lvl="0" algn="l" defTabSz="889000">
            <a:lnSpc>
              <a:spcPct val="9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  </a:t>
          </a:r>
          <a:r>
            <a:rPr lang="en-US" sz="1300" kern="1200" dirty="0"/>
            <a:t>Property Identification</a:t>
          </a:r>
          <a:br>
            <a:rPr lang="en-US" sz="1300" kern="1200" dirty="0"/>
          </a:br>
          <a:r>
            <a:rPr lang="en-US" sz="1300" kern="1200" dirty="0">
              <a:latin typeface="Times New Roman" panose="02020603050405020304" pitchFamily="18" charset="0"/>
              <a:cs typeface="Times New Roman" panose="02020603050405020304" pitchFamily="18" charset="0"/>
            </a:rPr>
            <a:t>▪  </a:t>
          </a:r>
          <a:r>
            <a:rPr lang="en-US" sz="1300" kern="1200" dirty="0">
              <a:latin typeface="+mn-lt"/>
              <a:cs typeface="Times New Roman" panose="02020603050405020304" pitchFamily="18" charset="0"/>
            </a:rPr>
            <a:t>State-Level Data Integration</a:t>
          </a:r>
          <a:br>
            <a:rPr lang="en-US" sz="1300" kern="1200" dirty="0">
              <a:latin typeface="+mn-lt"/>
              <a:cs typeface="Times New Roman" panose="02020603050405020304" pitchFamily="18" charset="0"/>
            </a:rPr>
          </a:br>
          <a:r>
            <a:rPr lang="en-US" sz="1300" kern="1200" dirty="0">
              <a:latin typeface="Times New Roman" panose="02020603050405020304" pitchFamily="18" charset="0"/>
              <a:cs typeface="Times New Roman" panose="02020603050405020304" pitchFamily="18" charset="0"/>
            </a:rPr>
            <a:t>▪  </a:t>
          </a:r>
          <a:r>
            <a:rPr lang="en-US" sz="1300" kern="1200" dirty="0">
              <a:latin typeface="+mn-lt"/>
              <a:cs typeface="Times New Roman" panose="02020603050405020304" pitchFamily="18" charset="0"/>
            </a:rPr>
            <a:t>Building Information</a:t>
          </a:r>
          <a:r>
            <a:rPr lang="en-US" sz="1300" kern="1200" dirty="0"/>
            <a:t/>
          </a:r>
          <a:br>
            <a:rPr lang="en-US" sz="1300" kern="1200" dirty="0"/>
          </a:br>
          <a:endParaRPr lang="en-US" sz="1300" kern="1200" dirty="0"/>
        </a:p>
      </dsp:txBody>
      <dsp:txXfrm>
        <a:off x="2903887" y="779916"/>
        <a:ext cx="2103322" cy="1307293"/>
      </dsp:txXfrm>
    </dsp:sp>
    <dsp:sp modelId="{D7EBF673-A08F-4757-8B25-A377AD066DDE}">
      <dsp:nvSpPr>
        <dsp:cNvPr id="0" name=""/>
        <dsp:cNvSpPr/>
      </dsp:nvSpPr>
      <dsp:spPr>
        <a:xfrm>
          <a:off x="3348695" y="2177195"/>
          <a:ext cx="3483843" cy="3089264"/>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b="1" kern="1200" dirty="0"/>
            <a:t>Hazard Risk Reduction</a:t>
          </a:r>
        </a:p>
        <a:p>
          <a:pPr lvl="0" algn="ctr" defTabSz="889000">
            <a:lnSpc>
              <a:spcPct val="90000"/>
            </a:lnSpc>
            <a:spcBef>
              <a:spcPct val="0"/>
            </a:spcBef>
            <a:spcAft>
              <a:spcPct val="35000"/>
            </a:spcAft>
          </a:pPr>
          <a:endParaRPr lang="en-US" sz="1200" kern="1200" dirty="0"/>
        </a:p>
        <a:p>
          <a:pPr lvl="0" algn="l" defTabSz="889000">
            <a:lnSpc>
              <a:spcPct val="90000"/>
            </a:lnSpc>
            <a:spcBef>
              <a:spcPct val="0"/>
            </a:spcBef>
            <a:spcAft>
              <a:spcPct val="35000"/>
            </a:spcAft>
          </a:pPr>
          <a:r>
            <a:rPr lang="en-US" sz="1300" kern="1200" dirty="0">
              <a:latin typeface="Times New Roman" panose="02020603050405020304" pitchFamily="18" charset="0"/>
              <a:cs typeface="Times New Roman" panose="02020603050405020304" pitchFamily="18" charset="0"/>
            </a:rPr>
            <a:t>▪  </a:t>
          </a:r>
          <a:r>
            <a:rPr lang="en-US" sz="1300" kern="1200" dirty="0"/>
            <a:t>Hazard Risk Assessments</a:t>
          </a:r>
          <a:br>
            <a:rPr lang="en-US" sz="1300" kern="1200" dirty="0"/>
          </a:br>
          <a:r>
            <a:rPr lang="en-US" sz="1300" kern="1200" dirty="0">
              <a:latin typeface="Times New Roman" panose="02020603050405020304" pitchFamily="18" charset="0"/>
              <a:cs typeface="Times New Roman" panose="02020603050405020304" pitchFamily="18" charset="0"/>
            </a:rPr>
            <a:t>▪  </a:t>
          </a:r>
          <a:r>
            <a:rPr lang="en-US" sz="1300" kern="1200" dirty="0"/>
            <a:t>Hazard Mitigation Plans</a:t>
          </a:r>
          <a:br>
            <a:rPr lang="en-US" sz="1300" kern="1200" dirty="0"/>
          </a:br>
          <a:r>
            <a:rPr lang="en-US" sz="1300" kern="1200" dirty="0">
              <a:latin typeface="Times New Roman" panose="02020603050405020304" pitchFamily="18" charset="0"/>
              <a:cs typeface="Times New Roman" panose="02020603050405020304" pitchFamily="18" charset="0"/>
            </a:rPr>
            <a:t>▪  </a:t>
          </a:r>
          <a:r>
            <a:rPr lang="en-US" sz="1300" kern="1200" dirty="0"/>
            <a:t>3d Flood Visualizations</a:t>
          </a:r>
          <a:br>
            <a:rPr lang="en-US" sz="1300" kern="1200" dirty="0"/>
          </a:br>
          <a:r>
            <a:rPr lang="en-US" sz="1300" kern="1200" dirty="0">
              <a:latin typeface="Times New Roman" panose="02020603050405020304" pitchFamily="18" charset="0"/>
              <a:cs typeface="Times New Roman" panose="02020603050405020304" pitchFamily="18" charset="0"/>
            </a:rPr>
            <a:t>▪  </a:t>
          </a:r>
          <a:r>
            <a:rPr lang="en-US" sz="1300" kern="1200" dirty="0"/>
            <a:t>At-risk structures</a:t>
          </a:r>
        </a:p>
      </dsp:txBody>
      <dsp:txXfrm>
        <a:off x="4414170" y="2975255"/>
        <a:ext cx="2090306" cy="1699095"/>
      </dsp:txXfrm>
    </dsp:sp>
    <dsp:sp modelId="{852B371B-8554-448D-B7B0-BCF807F12D95}">
      <dsp:nvSpPr>
        <dsp:cNvPr id="0" name=""/>
        <dsp:cNvSpPr/>
      </dsp:nvSpPr>
      <dsp:spPr>
        <a:xfrm>
          <a:off x="1148222" y="2233672"/>
          <a:ext cx="3284988" cy="3016017"/>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b="1" kern="1200" dirty="0"/>
        </a:p>
        <a:p>
          <a:pPr lvl="0" algn="ctr" defTabSz="889000">
            <a:lnSpc>
              <a:spcPct val="90000"/>
            </a:lnSpc>
            <a:spcBef>
              <a:spcPct val="0"/>
            </a:spcBef>
            <a:spcAft>
              <a:spcPct val="35000"/>
            </a:spcAft>
          </a:pPr>
          <a:r>
            <a:rPr lang="en-US" sz="2000" b="1" kern="1200" dirty="0"/>
            <a:t>Floodplain Management</a:t>
          </a:r>
        </a:p>
        <a:p>
          <a:pPr lvl="0" algn="l" defTabSz="889000">
            <a:lnSpc>
              <a:spcPct val="90000"/>
            </a:lnSpc>
            <a:spcBef>
              <a:spcPct val="0"/>
            </a:spcBef>
            <a:spcAft>
              <a:spcPct val="35000"/>
            </a:spcAft>
          </a:pPr>
          <a:r>
            <a:rPr lang="en-US" sz="1200" kern="1200" dirty="0"/>
            <a:t/>
          </a:r>
          <a:br>
            <a:rPr lang="en-US" sz="1200" kern="1200" dirty="0"/>
          </a:br>
          <a:r>
            <a:rPr lang="en-US" sz="1300" kern="1200" dirty="0">
              <a:latin typeface="+mn-lt"/>
              <a:cs typeface="Times New Roman" panose="02020603050405020304" pitchFamily="18" charset="0"/>
            </a:rPr>
            <a:t>▪  F</a:t>
          </a:r>
          <a:r>
            <a:rPr lang="en-US" sz="1300" kern="1200" dirty="0">
              <a:latin typeface="+mn-lt"/>
            </a:rPr>
            <a:t>lood Zone Determinations</a:t>
          </a:r>
          <a:br>
            <a:rPr lang="en-US" sz="1300" kern="1200" dirty="0">
              <a:latin typeface="+mn-lt"/>
            </a:rPr>
          </a:br>
          <a:r>
            <a:rPr lang="en-US" sz="1300" kern="1200" dirty="0">
              <a:latin typeface="+mn-lt"/>
              <a:cs typeface="Times New Roman" panose="02020603050405020304" pitchFamily="18" charset="0"/>
            </a:rPr>
            <a:t>▪</a:t>
          </a:r>
          <a:r>
            <a:rPr lang="en-US" sz="1300" kern="1200" dirty="0">
              <a:latin typeface="+mn-lt"/>
            </a:rPr>
            <a:t>  Flood mapping activities</a:t>
          </a:r>
          <a:br>
            <a:rPr lang="en-US" sz="1300" kern="1200" dirty="0">
              <a:latin typeface="+mn-lt"/>
            </a:rPr>
          </a:br>
          <a:r>
            <a:rPr lang="en-US" sz="1300" kern="1200" dirty="0">
              <a:latin typeface="+mn-lt"/>
              <a:cs typeface="Times New Roman" panose="02020603050405020304" pitchFamily="18" charset="0"/>
            </a:rPr>
            <a:t>▪  </a:t>
          </a:r>
          <a:r>
            <a:rPr lang="en-US" sz="1300" kern="1200" dirty="0">
              <a:latin typeface="+mn-lt"/>
            </a:rPr>
            <a:t>NFIP / CRS Program</a:t>
          </a:r>
          <a:br>
            <a:rPr lang="en-US" sz="1300" kern="1200" dirty="0">
              <a:latin typeface="+mn-lt"/>
            </a:rPr>
          </a:br>
          <a:r>
            <a:rPr lang="en-US" sz="1300" kern="1200" dirty="0">
              <a:latin typeface="Times New Roman" panose="02020603050405020304" pitchFamily="18" charset="0"/>
              <a:cs typeface="Times New Roman" panose="02020603050405020304" pitchFamily="18" charset="0"/>
            </a:rPr>
            <a:t>▪  </a:t>
          </a:r>
          <a:r>
            <a:rPr lang="en-US" sz="1300" kern="1200" dirty="0"/>
            <a:t>Flood Depth Grids</a:t>
          </a:r>
          <a:r>
            <a:rPr lang="en-US" sz="1200" kern="1200" dirty="0"/>
            <a:t/>
          </a:r>
          <a:br>
            <a:rPr lang="en-US" sz="1200" kern="1200" dirty="0"/>
          </a:br>
          <a:endParaRPr lang="en-US" sz="1200" kern="1200" dirty="0"/>
        </a:p>
        <a:p>
          <a:pPr lvl="0" algn="l" defTabSz="889000">
            <a:lnSpc>
              <a:spcPct val="90000"/>
            </a:lnSpc>
            <a:spcBef>
              <a:spcPct val="0"/>
            </a:spcBef>
            <a:spcAft>
              <a:spcPct val="35000"/>
            </a:spcAft>
          </a:pPr>
          <a:r>
            <a:rPr lang="en-US" sz="1200" kern="1200" dirty="0"/>
            <a:t> </a:t>
          </a:r>
        </a:p>
      </dsp:txBody>
      <dsp:txXfrm>
        <a:off x="1457558" y="3012809"/>
        <a:ext cx="1970993" cy="16588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876299" y="0"/>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SOURCE:</a:t>
          </a:r>
          <a:br>
            <a:rPr lang="en-US" sz="1900" kern="1200" dirty="0"/>
          </a:br>
          <a:r>
            <a:rPr lang="en-US" sz="1900" kern="1200" dirty="0"/>
            <a:t>County Assessors</a:t>
          </a:r>
        </a:p>
      </dsp:txBody>
      <dsp:txXfrm>
        <a:off x="906057" y="29758"/>
        <a:ext cx="1769284" cy="956484"/>
      </dsp:txXfrm>
    </dsp:sp>
    <dsp:sp modelId="{AE46269E-4070-4BE1-89D1-747A78CF9C2B}">
      <dsp:nvSpPr>
        <dsp:cNvPr id="0" name=""/>
        <dsp:cNvSpPr/>
      </dsp:nvSpPr>
      <dsp:spPr>
        <a:xfrm rot="5400000">
          <a:off x="1600199"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653539" y="1079499"/>
        <a:ext cx="274320" cy="266699"/>
      </dsp:txXfrm>
    </dsp:sp>
    <dsp:sp modelId="{2C2517C8-850A-43AC-B7E7-7DC2C00D7D4D}">
      <dsp:nvSpPr>
        <dsp:cNvPr id="0" name=""/>
        <dsp:cNvSpPr/>
      </dsp:nvSpPr>
      <dsp:spPr>
        <a:xfrm>
          <a:off x="876299" y="1523999"/>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Property Tax Division</a:t>
          </a:r>
        </a:p>
      </dsp:txBody>
      <dsp:txXfrm>
        <a:off x="906057" y="1553757"/>
        <a:ext cx="1769284" cy="956484"/>
      </dsp:txXfrm>
    </dsp:sp>
    <dsp:sp modelId="{B57088E2-C7FC-42EF-94DC-793428AB6475}">
      <dsp:nvSpPr>
        <dsp:cNvPr id="0" name=""/>
        <dsp:cNvSpPr/>
      </dsp:nvSpPr>
      <dsp:spPr>
        <a:xfrm rot="5400000">
          <a:off x="1600199"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653539" y="2603499"/>
        <a:ext cx="274320" cy="266700"/>
      </dsp:txXfrm>
    </dsp:sp>
    <dsp:sp modelId="{99BFB0D2-FE15-40C2-B9FA-0ADA6238DCFE}">
      <dsp:nvSpPr>
        <dsp:cNvPr id="0" name=""/>
        <dsp:cNvSpPr/>
      </dsp:nvSpPr>
      <dsp:spPr>
        <a:xfrm>
          <a:off x="876299" y="3047999"/>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Statewide Master Parcel File / IAS</a:t>
          </a:r>
        </a:p>
      </dsp:txBody>
      <dsp:txXfrm>
        <a:off x="906057" y="3077757"/>
        <a:ext cx="1769284" cy="956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9404" y="0"/>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SOURCE:</a:t>
          </a:r>
          <a:br>
            <a:rPr lang="en-US" sz="1800" kern="1200" dirty="0"/>
          </a:br>
          <a:r>
            <a:rPr lang="en-US" sz="1800" kern="1200" dirty="0"/>
            <a:t>Local Addressing Offices</a:t>
          </a:r>
        </a:p>
      </dsp:txBody>
      <dsp:txXfrm>
        <a:off x="39162" y="29758"/>
        <a:ext cx="2188384" cy="956484"/>
      </dsp:txXfrm>
    </dsp:sp>
    <dsp:sp modelId="{AE46269E-4070-4BE1-89D1-747A78CF9C2B}">
      <dsp:nvSpPr>
        <dsp:cNvPr id="0" name=""/>
        <dsp:cNvSpPr/>
      </dsp:nvSpPr>
      <dsp:spPr>
        <a:xfrm rot="5400000">
          <a:off x="942854" y="1041399"/>
          <a:ext cx="380999"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996194" y="1079499"/>
        <a:ext cx="274320" cy="266699"/>
      </dsp:txXfrm>
    </dsp:sp>
    <dsp:sp modelId="{2C2517C8-850A-43AC-B7E7-7DC2C00D7D4D}">
      <dsp:nvSpPr>
        <dsp:cNvPr id="0" name=""/>
        <dsp:cNvSpPr/>
      </dsp:nvSpPr>
      <dsp:spPr>
        <a:xfrm>
          <a:off x="9404" y="1523999"/>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Division of Homeland Security &amp; Emergency Management</a:t>
          </a:r>
        </a:p>
      </dsp:txBody>
      <dsp:txXfrm>
        <a:off x="39162" y="1553757"/>
        <a:ext cx="2188384" cy="956484"/>
      </dsp:txXfrm>
    </dsp:sp>
    <dsp:sp modelId="{B57088E2-C7FC-42EF-94DC-793428AB6475}">
      <dsp:nvSpPr>
        <dsp:cNvPr id="0" name=""/>
        <dsp:cNvSpPr/>
      </dsp:nvSpPr>
      <dsp:spPr>
        <a:xfrm rot="5400000">
          <a:off x="942854" y="2565399"/>
          <a:ext cx="381000"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996194" y="2603499"/>
        <a:ext cx="274320" cy="266700"/>
      </dsp:txXfrm>
    </dsp:sp>
    <dsp:sp modelId="{99BFB0D2-FE15-40C2-B9FA-0ADA6238DCFE}">
      <dsp:nvSpPr>
        <dsp:cNvPr id="0" name=""/>
        <dsp:cNvSpPr/>
      </dsp:nvSpPr>
      <dsp:spPr>
        <a:xfrm>
          <a:off x="9404" y="3047999"/>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Statewide</a:t>
          </a:r>
          <a:br>
            <a:rPr lang="en-US" sz="1800" kern="1200" dirty="0"/>
          </a:br>
          <a:r>
            <a:rPr lang="en-US" sz="1800" kern="1200" dirty="0"/>
            <a:t> Addressing &amp; Mapping System</a:t>
          </a:r>
        </a:p>
      </dsp:txBody>
      <dsp:txXfrm>
        <a:off x="39162" y="3077757"/>
        <a:ext cx="2188384" cy="956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321421" y="0"/>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SOURCE: </a:t>
          </a:r>
          <a:br>
            <a:rPr lang="en-US" sz="1900" kern="1200" dirty="0"/>
          </a:br>
          <a:r>
            <a:rPr lang="en-US" sz="1900" kern="1200" dirty="0"/>
            <a:t/>
          </a:r>
          <a:br>
            <a:rPr lang="en-US" sz="1900" kern="1200" dirty="0"/>
          </a:br>
          <a:r>
            <a:rPr lang="en-US" sz="1900" kern="1200" dirty="0"/>
            <a:t>County Offices</a:t>
          </a:r>
        </a:p>
      </dsp:txBody>
      <dsp:txXfrm>
        <a:off x="351179" y="29758"/>
        <a:ext cx="1769284" cy="956484"/>
      </dsp:txXfrm>
    </dsp:sp>
    <dsp:sp modelId="{AE46269E-4070-4BE1-89D1-747A78CF9C2B}">
      <dsp:nvSpPr>
        <dsp:cNvPr id="0" name=""/>
        <dsp:cNvSpPr/>
      </dsp:nvSpPr>
      <dsp:spPr>
        <a:xfrm rot="5356109">
          <a:off x="1055035" y="1041399"/>
          <a:ext cx="381031"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107661" y="1079488"/>
        <a:ext cx="274320" cy="266722"/>
      </dsp:txXfrm>
    </dsp:sp>
    <dsp:sp modelId="{2C2517C8-850A-43AC-B7E7-7DC2C00D7D4D}">
      <dsp:nvSpPr>
        <dsp:cNvPr id="0" name=""/>
        <dsp:cNvSpPr/>
      </dsp:nvSpPr>
      <dsp:spPr>
        <a:xfrm>
          <a:off x="340880" y="1523999"/>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WV GIS Technical Center</a:t>
          </a:r>
        </a:p>
      </dsp:txBody>
      <dsp:txXfrm>
        <a:off x="370638" y="1553757"/>
        <a:ext cx="1769284" cy="956484"/>
      </dsp:txXfrm>
    </dsp:sp>
    <dsp:sp modelId="{B57088E2-C7FC-42EF-94DC-793428AB6475}">
      <dsp:nvSpPr>
        <dsp:cNvPr id="0" name=""/>
        <dsp:cNvSpPr/>
      </dsp:nvSpPr>
      <dsp:spPr>
        <a:xfrm rot="5400000">
          <a:off x="1064780" y="2565399"/>
          <a:ext cx="381000"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118120" y="2603499"/>
        <a:ext cx="274320" cy="266700"/>
      </dsp:txXfrm>
    </dsp:sp>
    <dsp:sp modelId="{99BFB0D2-FE15-40C2-B9FA-0ADA6238DCFE}">
      <dsp:nvSpPr>
        <dsp:cNvPr id="0" name=""/>
        <dsp:cNvSpPr/>
      </dsp:nvSpPr>
      <dsp:spPr>
        <a:xfrm>
          <a:off x="340880" y="3047999"/>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Statewide</a:t>
          </a:r>
          <a:br>
            <a:rPr lang="en-US" sz="1900" kern="1200" dirty="0"/>
          </a:br>
          <a:r>
            <a:rPr lang="en-US" sz="1900" kern="1200" dirty="0"/>
            <a:t> Leaf-Off Imagery Service </a:t>
          </a:r>
        </a:p>
      </dsp:txBody>
      <dsp:txXfrm>
        <a:off x="370638" y="3077757"/>
        <a:ext cx="1769284" cy="956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513020" y="0"/>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SOURCE:</a:t>
          </a:r>
          <a:br>
            <a:rPr lang="en-US" sz="1900" kern="1200" dirty="0"/>
          </a:br>
          <a:r>
            <a:rPr lang="en-US" sz="1900" kern="1200" dirty="0"/>
            <a:t>Local, State, primarily FEMA</a:t>
          </a:r>
        </a:p>
      </dsp:txBody>
      <dsp:txXfrm>
        <a:off x="542778" y="29758"/>
        <a:ext cx="1769284" cy="956484"/>
      </dsp:txXfrm>
    </dsp:sp>
    <dsp:sp modelId="{AE46269E-4070-4BE1-89D1-747A78CF9C2B}">
      <dsp:nvSpPr>
        <dsp:cNvPr id="0" name=""/>
        <dsp:cNvSpPr/>
      </dsp:nvSpPr>
      <dsp:spPr>
        <a:xfrm rot="5400000">
          <a:off x="1236920" y="1041399"/>
          <a:ext cx="380999"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290260" y="1079499"/>
        <a:ext cx="274320" cy="266699"/>
      </dsp:txXfrm>
    </dsp:sp>
    <dsp:sp modelId="{2C2517C8-850A-43AC-B7E7-7DC2C00D7D4D}">
      <dsp:nvSpPr>
        <dsp:cNvPr id="0" name=""/>
        <dsp:cNvSpPr/>
      </dsp:nvSpPr>
      <dsp:spPr>
        <a:xfrm>
          <a:off x="513020" y="1523999"/>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WV DEP</a:t>
          </a:r>
          <a:br>
            <a:rPr lang="en-US" sz="1900" kern="1200" dirty="0"/>
          </a:br>
          <a:r>
            <a:rPr lang="en-US" sz="1900" kern="1200" dirty="0"/>
            <a:t>WV GISTC</a:t>
          </a:r>
        </a:p>
      </dsp:txBody>
      <dsp:txXfrm>
        <a:off x="542778" y="1553757"/>
        <a:ext cx="1769284" cy="956484"/>
      </dsp:txXfrm>
    </dsp:sp>
    <dsp:sp modelId="{B57088E2-C7FC-42EF-94DC-793428AB6475}">
      <dsp:nvSpPr>
        <dsp:cNvPr id="0" name=""/>
        <dsp:cNvSpPr/>
      </dsp:nvSpPr>
      <dsp:spPr>
        <a:xfrm rot="5400000">
          <a:off x="1236919" y="2565399"/>
          <a:ext cx="381000"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290259" y="2603499"/>
        <a:ext cx="274320" cy="266700"/>
      </dsp:txXfrm>
    </dsp:sp>
    <dsp:sp modelId="{99BFB0D2-FE15-40C2-B9FA-0ADA6238DCFE}">
      <dsp:nvSpPr>
        <dsp:cNvPr id="0" name=""/>
        <dsp:cNvSpPr/>
      </dsp:nvSpPr>
      <dsp:spPr>
        <a:xfrm>
          <a:off x="513020" y="3047999"/>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Statewide Elevation</a:t>
          </a:r>
          <a:br>
            <a:rPr lang="en-US" sz="1900" kern="1200" dirty="0"/>
          </a:br>
          <a:r>
            <a:rPr lang="en-US" sz="1900" kern="1200" dirty="0"/>
            <a:t> Web Services</a:t>
          </a:r>
        </a:p>
      </dsp:txBody>
      <dsp:txXfrm>
        <a:off x="542778" y="3077757"/>
        <a:ext cx="1769284" cy="9564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54403" y="0"/>
          <a:ext cx="1247512" cy="1403154"/>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HIGH:</a:t>
          </a:r>
          <a:br>
            <a:rPr lang="en-US" sz="1600" kern="1200" dirty="0"/>
          </a:br>
          <a:r>
            <a:rPr lang="en-US" sz="1600" kern="1200" dirty="0"/>
            <a:t>100-YR Effective Floodplain</a:t>
          </a:r>
        </a:p>
      </dsp:txBody>
      <dsp:txXfrm>
        <a:off x="90941" y="36538"/>
        <a:ext cx="1174436" cy="1330078"/>
      </dsp:txXfrm>
    </dsp:sp>
    <dsp:sp modelId="{F2BD0086-82E1-433D-8126-0B37D06E2B39}">
      <dsp:nvSpPr>
        <dsp:cNvPr id="0" name=""/>
        <dsp:cNvSpPr/>
      </dsp:nvSpPr>
      <dsp:spPr>
        <a:xfrm rot="774096">
          <a:off x="1441331" y="757405"/>
          <a:ext cx="311773" cy="3093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1442503" y="808920"/>
        <a:ext cx="218958" cy="185629"/>
      </dsp:txXfrm>
    </dsp:sp>
    <dsp:sp modelId="{557C9FDE-491D-466A-A5F4-CC018A2E5E54}">
      <dsp:nvSpPr>
        <dsp:cNvPr id="0" name=""/>
        <dsp:cNvSpPr/>
      </dsp:nvSpPr>
      <dsp:spPr>
        <a:xfrm>
          <a:off x="1875318" y="417098"/>
          <a:ext cx="1247512" cy="1403154"/>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HIGH:</a:t>
          </a:r>
          <a:br>
            <a:rPr lang="en-US" sz="1600" kern="1200" dirty="0"/>
          </a:br>
          <a:r>
            <a:rPr lang="en-US" sz="1600" kern="1200" dirty="0"/>
            <a:t>Advisory A or Updated AE Floodplain</a:t>
          </a:r>
        </a:p>
      </dsp:txBody>
      <dsp:txXfrm>
        <a:off x="1911856" y="453636"/>
        <a:ext cx="1174436" cy="1330078"/>
      </dsp:txXfrm>
    </dsp:sp>
    <dsp:sp modelId="{EF87B22C-FF6F-4C49-B439-630636EB1A22}">
      <dsp:nvSpPr>
        <dsp:cNvPr id="0" name=""/>
        <dsp:cNvSpPr/>
      </dsp:nvSpPr>
      <dsp:spPr>
        <a:xfrm rot="845700">
          <a:off x="3395132" y="1266242"/>
          <a:ext cx="615450" cy="309383"/>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396529" y="1316817"/>
        <a:ext cx="522635" cy="185629"/>
      </dsp:txXfrm>
    </dsp:sp>
    <dsp:sp modelId="{3482CC7E-E8E8-4155-8817-956DAAC72549}">
      <dsp:nvSpPr>
        <dsp:cNvPr id="0" name=""/>
        <dsp:cNvSpPr/>
      </dsp:nvSpPr>
      <dsp:spPr>
        <a:xfrm>
          <a:off x="4249097" y="1013130"/>
          <a:ext cx="1247512" cy="1403154"/>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MODERATE:</a:t>
          </a:r>
          <a:br>
            <a:rPr lang="en-US" sz="1600" kern="1200" dirty="0">
              <a:solidFill>
                <a:schemeClr val="tx1"/>
              </a:solidFill>
            </a:rPr>
          </a:br>
          <a:r>
            <a:rPr lang="en-US" sz="1600" kern="1200" dirty="0">
              <a:solidFill>
                <a:schemeClr val="tx1"/>
              </a:solidFill>
            </a:rPr>
            <a:t>500-YR Effective</a:t>
          </a:r>
          <a:br>
            <a:rPr lang="en-US" sz="1600" kern="1200" dirty="0">
              <a:solidFill>
                <a:schemeClr val="tx1"/>
              </a:solidFill>
            </a:rPr>
          </a:br>
          <a:r>
            <a:rPr lang="en-US" sz="1600" kern="1200" dirty="0">
              <a:solidFill>
                <a:schemeClr val="tx1"/>
              </a:solidFill>
            </a:rPr>
            <a:t>Floodplain</a:t>
          </a:r>
        </a:p>
      </dsp:txBody>
      <dsp:txXfrm>
        <a:off x="4285635" y="1049668"/>
        <a:ext cx="1174436" cy="1330078"/>
      </dsp:txXfrm>
    </dsp:sp>
    <dsp:sp modelId="{116976CF-3B69-4377-A2DC-A48623A8FAC2}">
      <dsp:nvSpPr>
        <dsp:cNvPr id="0" name=""/>
        <dsp:cNvSpPr/>
      </dsp:nvSpPr>
      <dsp:spPr>
        <a:xfrm rot="1391199">
          <a:off x="5623289" y="1950442"/>
          <a:ext cx="322165" cy="309383"/>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5627037" y="1994047"/>
        <a:ext cx="229350" cy="185629"/>
      </dsp:txXfrm>
    </dsp:sp>
    <dsp:sp modelId="{B139B83D-2FA5-4763-BF61-2C498DDEB941}">
      <dsp:nvSpPr>
        <dsp:cNvPr id="0" name=""/>
        <dsp:cNvSpPr/>
      </dsp:nvSpPr>
      <dsp:spPr>
        <a:xfrm>
          <a:off x="6055371" y="1786802"/>
          <a:ext cx="1247512" cy="1403154"/>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
          </a:r>
          <a:br>
            <a:rPr lang="en-US" sz="1600" kern="1200" dirty="0">
              <a:solidFill>
                <a:schemeClr val="tx1"/>
              </a:solidFill>
            </a:rPr>
          </a:br>
          <a:r>
            <a:rPr lang="en-US" sz="1600" kern="1200" dirty="0">
              <a:solidFill>
                <a:schemeClr val="tx1"/>
              </a:solidFill>
            </a:rPr>
            <a:t>MODERATE:</a:t>
          </a:r>
        </a:p>
        <a:p>
          <a:pPr lvl="0" algn="ctr" defTabSz="711200">
            <a:lnSpc>
              <a:spcPct val="90000"/>
            </a:lnSpc>
            <a:spcBef>
              <a:spcPct val="0"/>
            </a:spcBef>
            <a:spcAft>
              <a:spcPct val="35000"/>
            </a:spcAft>
          </a:pPr>
          <a:r>
            <a:rPr lang="en-US" sz="1600" kern="1200" dirty="0">
              <a:solidFill>
                <a:schemeClr val="tx1"/>
              </a:solidFill>
            </a:rPr>
            <a:t>Within 75-ft of Flood Zone</a:t>
          </a:r>
        </a:p>
      </dsp:txBody>
      <dsp:txXfrm>
        <a:off x="6091909" y="1823340"/>
        <a:ext cx="1174436" cy="1330078"/>
      </dsp:txXfrm>
    </dsp:sp>
    <dsp:sp modelId="{A2755418-655E-4418-B810-B15AFCAC001E}">
      <dsp:nvSpPr>
        <dsp:cNvPr id="0" name=""/>
        <dsp:cNvSpPr/>
      </dsp:nvSpPr>
      <dsp:spPr>
        <a:xfrm rot="4195547">
          <a:off x="6892039" y="3273583"/>
          <a:ext cx="261122" cy="309383"/>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6917763" y="3298671"/>
        <a:ext cx="182785" cy="185629"/>
      </dsp:txXfrm>
    </dsp:sp>
    <dsp:sp modelId="{373EF5AF-72B5-4A29-A866-0DAEF1C3ADBA}">
      <dsp:nvSpPr>
        <dsp:cNvPr id="0" name=""/>
        <dsp:cNvSpPr/>
      </dsp:nvSpPr>
      <dsp:spPr>
        <a:xfrm>
          <a:off x="6721505" y="3652710"/>
          <a:ext cx="1247512" cy="1317015"/>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LOW:</a:t>
          </a:r>
          <a:br>
            <a:rPr lang="en-US" sz="1600" kern="1200" dirty="0"/>
          </a:br>
          <a:r>
            <a:rPr lang="en-US" sz="1600" kern="1200" dirty="0"/>
            <a:t>Not in Flood Zone</a:t>
          </a:r>
        </a:p>
      </dsp:txBody>
      <dsp:txXfrm>
        <a:off x="6758043" y="3689248"/>
        <a:ext cx="1174436" cy="12439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1EADE-CDE6-4260-911F-0CCCB07BF3C5}">
      <dsp:nvSpPr>
        <dsp:cNvPr id="0" name=""/>
        <dsp:cNvSpPr/>
      </dsp:nvSpPr>
      <dsp:spPr>
        <a:xfrm>
          <a:off x="2802020" y="1825343"/>
          <a:ext cx="1440180" cy="144018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b="1" kern="1200" dirty="0">
              <a:solidFill>
                <a:schemeClr val="tx1"/>
              </a:solidFill>
            </a:rPr>
            <a:t>BUILDING INVENTORY</a:t>
          </a:r>
        </a:p>
      </dsp:txBody>
      <dsp:txXfrm>
        <a:off x="2872324" y="1895647"/>
        <a:ext cx="1299572" cy="1299572"/>
      </dsp:txXfrm>
    </dsp:sp>
    <dsp:sp modelId="{7289E939-947A-4F02-A266-7B0C12D66CC0}">
      <dsp:nvSpPr>
        <dsp:cNvPr id="0" name=""/>
        <dsp:cNvSpPr/>
      </dsp:nvSpPr>
      <dsp:spPr>
        <a:xfrm rot="16200000">
          <a:off x="3187813" y="1491046"/>
          <a:ext cx="668593" cy="0"/>
        </a:xfrm>
        <a:custGeom>
          <a:avLst/>
          <a:gdLst/>
          <a:ahLst/>
          <a:cxnLst/>
          <a:rect l="0" t="0" r="0" b="0"/>
          <a:pathLst>
            <a:path>
              <a:moveTo>
                <a:pt x="0" y="0"/>
              </a:moveTo>
              <a:lnTo>
                <a:pt x="668593"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DD6709-A13E-4388-83E1-35A776B23BB0}">
      <dsp:nvSpPr>
        <dsp:cNvPr id="0" name=""/>
        <dsp:cNvSpPr/>
      </dsp:nvSpPr>
      <dsp:spPr>
        <a:xfrm>
          <a:off x="2667002" y="813"/>
          <a:ext cx="1710215" cy="1155936"/>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kern="1200" dirty="0"/>
            <a:t>Historical Flood Inundation / Flood Registry</a:t>
          </a:r>
        </a:p>
      </dsp:txBody>
      <dsp:txXfrm>
        <a:off x="2723430" y="57241"/>
        <a:ext cx="1597359" cy="1043080"/>
      </dsp:txXfrm>
    </dsp:sp>
    <dsp:sp modelId="{1ECADB23-E57B-49D7-84E3-931AEDF94518}">
      <dsp:nvSpPr>
        <dsp:cNvPr id="0" name=""/>
        <dsp:cNvSpPr/>
      </dsp:nvSpPr>
      <dsp:spPr>
        <a:xfrm rot="19508179">
          <a:off x="4151993" y="1756478"/>
          <a:ext cx="1005175" cy="0"/>
        </a:xfrm>
        <a:custGeom>
          <a:avLst/>
          <a:gdLst/>
          <a:ahLst/>
          <a:cxnLst/>
          <a:rect l="0" t="0" r="0" b="0"/>
          <a:pathLst>
            <a:path>
              <a:moveTo>
                <a:pt x="0" y="0"/>
              </a:moveTo>
              <a:lnTo>
                <a:pt x="1005175"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FB8464-F727-4B79-934F-146909E2BAEA}">
      <dsp:nvSpPr>
        <dsp:cNvPr id="0" name=""/>
        <dsp:cNvSpPr/>
      </dsp:nvSpPr>
      <dsp:spPr>
        <a:xfrm>
          <a:off x="5066960" y="250623"/>
          <a:ext cx="1732707" cy="1230003"/>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a:t>NFIP Repetitive Loss </a:t>
          </a:r>
          <a:r>
            <a:rPr lang="en-US" sz="1800" kern="1200" dirty="0"/>
            <a:t/>
          </a:r>
          <a:br>
            <a:rPr lang="en-US" sz="1800" kern="1200" dirty="0"/>
          </a:br>
          <a:r>
            <a:rPr lang="en-US" sz="1400" kern="1200" dirty="0"/>
            <a:t>(Internal Use Only)</a:t>
          </a:r>
        </a:p>
      </dsp:txBody>
      <dsp:txXfrm>
        <a:off x="5127004" y="310667"/>
        <a:ext cx="1612619" cy="1109915"/>
      </dsp:txXfrm>
    </dsp:sp>
    <dsp:sp modelId="{2A202F63-F1B8-4392-A21F-EC05A89671CB}">
      <dsp:nvSpPr>
        <dsp:cNvPr id="0" name=""/>
        <dsp:cNvSpPr/>
      </dsp:nvSpPr>
      <dsp:spPr>
        <a:xfrm rot="28203">
          <a:off x="4242187" y="2554412"/>
          <a:ext cx="748585" cy="0"/>
        </a:xfrm>
        <a:custGeom>
          <a:avLst/>
          <a:gdLst/>
          <a:ahLst/>
          <a:cxnLst/>
          <a:rect l="0" t="0" r="0" b="0"/>
          <a:pathLst>
            <a:path>
              <a:moveTo>
                <a:pt x="0" y="0"/>
              </a:moveTo>
              <a:lnTo>
                <a:pt x="748585"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33409C-ACB3-4553-8E80-B8EE63C4F59B}">
      <dsp:nvSpPr>
        <dsp:cNvPr id="0" name=""/>
        <dsp:cNvSpPr/>
      </dsp:nvSpPr>
      <dsp:spPr>
        <a:xfrm>
          <a:off x="4990761" y="1974792"/>
          <a:ext cx="1600870" cy="1178515"/>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a:t>Levee/Dam Failure Inundation</a:t>
          </a:r>
          <a:br>
            <a:rPr lang="en-US" sz="2000" kern="1200" dirty="0"/>
          </a:br>
          <a:r>
            <a:rPr lang="en-US" sz="2000" kern="1200" dirty="0"/>
            <a:t>Studies</a:t>
          </a:r>
        </a:p>
      </dsp:txBody>
      <dsp:txXfrm>
        <a:off x="5048291" y="2032322"/>
        <a:ext cx="1485810" cy="1063455"/>
      </dsp:txXfrm>
    </dsp:sp>
    <dsp:sp modelId="{447B1C95-6B96-4D4D-A7AF-A4842A0D85EA}">
      <dsp:nvSpPr>
        <dsp:cNvPr id="0" name=""/>
        <dsp:cNvSpPr/>
      </dsp:nvSpPr>
      <dsp:spPr>
        <a:xfrm rot="3190721">
          <a:off x="3951446" y="3484848"/>
          <a:ext cx="547962" cy="0"/>
        </a:xfrm>
        <a:custGeom>
          <a:avLst/>
          <a:gdLst/>
          <a:ahLst/>
          <a:cxnLst/>
          <a:rect l="0" t="0" r="0" b="0"/>
          <a:pathLst>
            <a:path>
              <a:moveTo>
                <a:pt x="0" y="0"/>
              </a:moveTo>
              <a:lnTo>
                <a:pt x="547962"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F6A396-B7FC-4B1D-B4A5-25CB7BFDFE27}">
      <dsp:nvSpPr>
        <dsp:cNvPr id="0" name=""/>
        <dsp:cNvSpPr/>
      </dsp:nvSpPr>
      <dsp:spPr>
        <a:xfrm>
          <a:off x="3874886" y="3704172"/>
          <a:ext cx="1751900" cy="96492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kern="1200" dirty="0"/>
            <a:t>HAZUS Flood Loss Estimates</a:t>
          </a:r>
        </a:p>
      </dsp:txBody>
      <dsp:txXfrm>
        <a:off x="3921990" y="3751276"/>
        <a:ext cx="1657692" cy="870712"/>
      </dsp:txXfrm>
    </dsp:sp>
    <dsp:sp modelId="{82E26E31-5374-40A8-B2C2-82611BCD4D16}">
      <dsp:nvSpPr>
        <dsp:cNvPr id="0" name=""/>
        <dsp:cNvSpPr/>
      </dsp:nvSpPr>
      <dsp:spPr>
        <a:xfrm rot="7312989">
          <a:off x="2677225" y="3486093"/>
          <a:ext cx="519520" cy="0"/>
        </a:xfrm>
        <a:custGeom>
          <a:avLst/>
          <a:gdLst/>
          <a:ahLst/>
          <a:cxnLst/>
          <a:rect l="0" t="0" r="0" b="0"/>
          <a:pathLst>
            <a:path>
              <a:moveTo>
                <a:pt x="0" y="0"/>
              </a:moveTo>
              <a:lnTo>
                <a:pt x="519520"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C2B3FB-8951-4E65-B3FC-C1900FC68E86}">
      <dsp:nvSpPr>
        <dsp:cNvPr id="0" name=""/>
        <dsp:cNvSpPr/>
      </dsp:nvSpPr>
      <dsp:spPr>
        <a:xfrm>
          <a:off x="1816783" y="3706662"/>
          <a:ext cx="1367427" cy="962276"/>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kern="1200" dirty="0"/>
            <a:t>Elevation Certificates</a:t>
          </a:r>
        </a:p>
      </dsp:txBody>
      <dsp:txXfrm>
        <a:off x="1863757" y="3753636"/>
        <a:ext cx="1273479" cy="868328"/>
      </dsp:txXfrm>
    </dsp:sp>
    <dsp:sp modelId="{3385721E-EC58-46DA-BB57-7B2AD8D103CB}">
      <dsp:nvSpPr>
        <dsp:cNvPr id="0" name=""/>
        <dsp:cNvSpPr/>
      </dsp:nvSpPr>
      <dsp:spPr>
        <a:xfrm rot="10752171">
          <a:off x="2087232" y="2560425"/>
          <a:ext cx="714822" cy="0"/>
        </a:xfrm>
        <a:custGeom>
          <a:avLst/>
          <a:gdLst/>
          <a:ahLst/>
          <a:cxnLst/>
          <a:rect l="0" t="0" r="0" b="0"/>
          <a:pathLst>
            <a:path>
              <a:moveTo>
                <a:pt x="0" y="0"/>
              </a:moveTo>
              <a:lnTo>
                <a:pt x="714822"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37205A-7FE9-40FE-A30C-5A14066C4948}">
      <dsp:nvSpPr>
        <dsp:cNvPr id="0" name=""/>
        <dsp:cNvSpPr/>
      </dsp:nvSpPr>
      <dsp:spPr>
        <a:xfrm>
          <a:off x="571154" y="1995395"/>
          <a:ext cx="1516112" cy="1161098"/>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kern="1200" dirty="0"/>
            <a:t>Flood Proof or Mitigated Structures</a:t>
          </a:r>
        </a:p>
      </dsp:txBody>
      <dsp:txXfrm>
        <a:off x="627834" y="2052075"/>
        <a:ext cx="1402752" cy="1047738"/>
      </dsp:txXfrm>
    </dsp:sp>
    <dsp:sp modelId="{B823A27D-DD99-4DAB-89FF-63F6DBE447FF}">
      <dsp:nvSpPr>
        <dsp:cNvPr id="0" name=""/>
        <dsp:cNvSpPr/>
      </dsp:nvSpPr>
      <dsp:spPr>
        <a:xfrm rot="12765924">
          <a:off x="1586206" y="1724548"/>
          <a:ext cx="1320895" cy="0"/>
        </a:xfrm>
        <a:custGeom>
          <a:avLst/>
          <a:gdLst/>
          <a:ahLst/>
          <a:cxnLst/>
          <a:rect l="0" t="0" r="0" b="0"/>
          <a:pathLst>
            <a:path>
              <a:moveTo>
                <a:pt x="0" y="0"/>
              </a:moveTo>
              <a:lnTo>
                <a:pt x="1320895"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729F9-54D1-4B16-9920-B103D071BF6C}">
      <dsp:nvSpPr>
        <dsp:cNvPr id="0" name=""/>
        <dsp:cNvSpPr/>
      </dsp:nvSpPr>
      <dsp:spPr>
        <a:xfrm>
          <a:off x="515628" y="422343"/>
          <a:ext cx="1175659" cy="1132884"/>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n-US" sz="2100" kern="1200" dirty="0"/>
            <a:t>SFHA Building Counts</a:t>
          </a:r>
        </a:p>
      </dsp:txBody>
      <dsp:txXfrm>
        <a:off x="570931" y="477646"/>
        <a:ext cx="1065053" cy="102227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3" tIns="46477" rIns="92953" bIns="46477" rtlCol="0"/>
          <a:lstStyle>
            <a:lvl1pPr algn="l">
              <a:defRPr sz="1200"/>
            </a:lvl1pPr>
          </a:lstStyle>
          <a:p>
            <a:endParaRPr lang="en-US"/>
          </a:p>
        </p:txBody>
      </p:sp>
      <p:sp>
        <p:nvSpPr>
          <p:cNvPr id="3" name="Date Placeholder 2"/>
          <p:cNvSpPr>
            <a:spLocks noGrp="1"/>
          </p:cNvSpPr>
          <p:nvPr>
            <p:ph type="dt" sz="quarter" idx="1"/>
          </p:nvPr>
        </p:nvSpPr>
        <p:spPr>
          <a:xfrm>
            <a:off x="3956551" y="0"/>
            <a:ext cx="3026833" cy="465797"/>
          </a:xfrm>
          <a:prstGeom prst="rect">
            <a:avLst/>
          </a:prstGeom>
        </p:spPr>
        <p:txBody>
          <a:bodyPr vert="horz" lIns="92953" tIns="46477" rIns="92953" bIns="46477" rtlCol="0"/>
          <a:lstStyle>
            <a:lvl1pPr algn="r">
              <a:defRPr sz="1200"/>
            </a:lvl1pPr>
          </a:lstStyle>
          <a:p>
            <a:fld id="{FA80E6A3-1F47-4A7C-9C31-903048914CE1}" type="datetimeFigureOut">
              <a:rPr lang="en-US" smtClean="0"/>
              <a:t>6/5/2018</a:t>
            </a:fld>
            <a:endParaRPr lang="en-US"/>
          </a:p>
        </p:txBody>
      </p:sp>
      <p:sp>
        <p:nvSpPr>
          <p:cNvPr id="4" name="Footer Placeholder 3"/>
          <p:cNvSpPr>
            <a:spLocks noGrp="1"/>
          </p:cNvSpPr>
          <p:nvPr>
            <p:ph type="ftr" sz="quarter" idx="2"/>
          </p:nvPr>
        </p:nvSpPr>
        <p:spPr>
          <a:xfrm>
            <a:off x="0" y="8817905"/>
            <a:ext cx="3026833" cy="465796"/>
          </a:xfrm>
          <a:prstGeom prst="rect">
            <a:avLst/>
          </a:prstGeom>
        </p:spPr>
        <p:txBody>
          <a:bodyPr vert="horz" lIns="92953" tIns="46477" rIns="92953" bIns="46477" rtlCol="0" anchor="b"/>
          <a:lstStyle>
            <a:lvl1pPr algn="l">
              <a:defRPr sz="1200"/>
            </a:lvl1pPr>
          </a:lstStyle>
          <a:p>
            <a:endParaRPr lang="en-US"/>
          </a:p>
        </p:txBody>
      </p:sp>
      <p:sp>
        <p:nvSpPr>
          <p:cNvPr id="5" name="Slide Number Placeholder 4"/>
          <p:cNvSpPr>
            <a:spLocks noGrp="1"/>
          </p:cNvSpPr>
          <p:nvPr>
            <p:ph type="sldNum" sz="quarter" idx="3"/>
          </p:nvPr>
        </p:nvSpPr>
        <p:spPr>
          <a:xfrm>
            <a:off x="3956551" y="8817905"/>
            <a:ext cx="3026833" cy="465796"/>
          </a:xfrm>
          <a:prstGeom prst="rect">
            <a:avLst/>
          </a:prstGeom>
        </p:spPr>
        <p:txBody>
          <a:bodyPr vert="horz" lIns="92953" tIns="46477" rIns="92953" bIns="46477" rtlCol="0" anchor="b"/>
          <a:lstStyle>
            <a:lvl1pPr algn="r">
              <a:defRPr sz="1200"/>
            </a:lvl1pPr>
          </a:lstStyle>
          <a:p>
            <a:fld id="{C602AED3-91A6-4D6D-9358-6FDBA3217441}" type="slidenum">
              <a:rPr lang="en-US" smtClean="0"/>
              <a:t>‹#›</a:t>
            </a:fld>
            <a:endParaRPr lang="en-US"/>
          </a:p>
        </p:txBody>
      </p:sp>
    </p:spTree>
    <p:extLst>
      <p:ext uri="{BB962C8B-B14F-4D97-AF65-F5344CB8AC3E}">
        <p14:creationId xmlns:p14="http://schemas.microsoft.com/office/powerpoint/2010/main" val="399199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3" tIns="46477" rIns="92953" bIns="46477" rtlCol="0"/>
          <a:lstStyle>
            <a:lvl1pPr algn="l">
              <a:defRPr sz="1200"/>
            </a:lvl1pPr>
          </a:lstStyle>
          <a:p>
            <a:endParaRPr lang="en-US"/>
          </a:p>
        </p:txBody>
      </p:sp>
      <p:sp>
        <p:nvSpPr>
          <p:cNvPr id="3" name="Date Placeholder 2"/>
          <p:cNvSpPr>
            <a:spLocks noGrp="1"/>
          </p:cNvSpPr>
          <p:nvPr>
            <p:ph type="dt" idx="1"/>
          </p:nvPr>
        </p:nvSpPr>
        <p:spPr>
          <a:xfrm>
            <a:off x="3956551" y="0"/>
            <a:ext cx="3026833" cy="465797"/>
          </a:xfrm>
          <a:prstGeom prst="rect">
            <a:avLst/>
          </a:prstGeom>
        </p:spPr>
        <p:txBody>
          <a:bodyPr vert="horz" lIns="92953" tIns="46477" rIns="92953" bIns="46477" rtlCol="0"/>
          <a:lstStyle>
            <a:lvl1pPr algn="r">
              <a:defRPr sz="1200"/>
            </a:lvl1pPr>
          </a:lstStyle>
          <a:p>
            <a:fld id="{1159E521-6577-4286-BAAD-163AA61DC0F8}" type="datetimeFigureOut">
              <a:rPr lang="en-US" smtClean="0"/>
              <a:t>6/5/2018</a:t>
            </a:fld>
            <a:endParaRPr lang="en-US"/>
          </a:p>
        </p:txBody>
      </p:sp>
      <p:sp>
        <p:nvSpPr>
          <p:cNvPr id="4" name="Slide Image Placeholder 3"/>
          <p:cNvSpPr>
            <a:spLocks noGrp="1" noRot="1" noChangeAspect="1"/>
          </p:cNvSpPr>
          <p:nvPr>
            <p:ph type="sldImg" idx="2"/>
          </p:nvPr>
        </p:nvSpPr>
        <p:spPr>
          <a:xfrm>
            <a:off x="1404938" y="1160463"/>
            <a:ext cx="4175125" cy="3132137"/>
          </a:xfrm>
          <a:prstGeom prst="rect">
            <a:avLst/>
          </a:prstGeom>
          <a:noFill/>
          <a:ln w="12700">
            <a:solidFill>
              <a:prstClr val="black"/>
            </a:solidFill>
          </a:ln>
        </p:spPr>
        <p:txBody>
          <a:bodyPr vert="horz" lIns="92953" tIns="46477" rIns="92953" bIns="46477" rtlCol="0" anchor="ctr"/>
          <a:lstStyle/>
          <a:p>
            <a:endParaRPr lang="en-US"/>
          </a:p>
        </p:txBody>
      </p:sp>
      <p:sp>
        <p:nvSpPr>
          <p:cNvPr id="5" name="Notes Placeholder 4"/>
          <p:cNvSpPr>
            <a:spLocks noGrp="1"/>
          </p:cNvSpPr>
          <p:nvPr>
            <p:ph type="body" sz="quarter" idx="3"/>
          </p:nvPr>
        </p:nvSpPr>
        <p:spPr>
          <a:xfrm>
            <a:off x="698500" y="4467780"/>
            <a:ext cx="5588000" cy="3655457"/>
          </a:xfrm>
          <a:prstGeom prst="rect">
            <a:avLst/>
          </a:prstGeom>
        </p:spPr>
        <p:txBody>
          <a:bodyPr vert="horz" lIns="92953" tIns="46477" rIns="92953" bIns="4647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5"/>
            <a:ext cx="3026833" cy="465796"/>
          </a:xfrm>
          <a:prstGeom prst="rect">
            <a:avLst/>
          </a:prstGeom>
        </p:spPr>
        <p:txBody>
          <a:bodyPr vert="horz" lIns="92953" tIns="46477" rIns="92953" bIns="46477"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17905"/>
            <a:ext cx="3026833" cy="465796"/>
          </a:xfrm>
          <a:prstGeom prst="rect">
            <a:avLst/>
          </a:prstGeom>
        </p:spPr>
        <p:txBody>
          <a:bodyPr vert="horz" lIns="92953" tIns="46477" rIns="92953" bIns="46477" rtlCol="0" anchor="b"/>
          <a:lstStyle>
            <a:lvl1pPr algn="r">
              <a:defRPr sz="1200"/>
            </a:lvl1pPr>
          </a:lstStyle>
          <a:p>
            <a:fld id="{39CE73D3-070A-4963-8324-D41CC8A35EC6}" type="slidenum">
              <a:rPr lang="en-US" smtClean="0"/>
              <a:t>‹#›</a:t>
            </a:fld>
            <a:endParaRPr lang="en-US"/>
          </a:p>
        </p:txBody>
      </p:sp>
    </p:spTree>
    <p:extLst>
      <p:ext uri="{BB962C8B-B14F-4D97-AF65-F5344CB8AC3E}">
        <p14:creationId xmlns:p14="http://schemas.microsoft.com/office/powerpoint/2010/main" val="877979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14</a:t>
            </a:fld>
            <a:endParaRPr lang="en-US"/>
          </a:p>
        </p:txBody>
      </p:sp>
    </p:spTree>
    <p:extLst>
      <p:ext uri="{BB962C8B-B14F-4D97-AF65-F5344CB8AC3E}">
        <p14:creationId xmlns:p14="http://schemas.microsoft.com/office/powerpoint/2010/main" val="2313553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57</a:t>
            </a:fld>
            <a:endParaRPr lang="en-US"/>
          </a:p>
        </p:txBody>
      </p:sp>
    </p:spTree>
    <p:extLst>
      <p:ext uri="{BB962C8B-B14F-4D97-AF65-F5344CB8AC3E}">
        <p14:creationId xmlns:p14="http://schemas.microsoft.com/office/powerpoint/2010/main" val="125571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58</a:t>
            </a:fld>
            <a:endParaRPr lang="en-US"/>
          </a:p>
        </p:txBody>
      </p:sp>
    </p:spTree>
    <p:extLst>
      <p:ext uri="{BB962C8B-B14F-4D97-AF65-F5344CB8AC3E}">
        <p14:creationId xmlns:p14="http://schemas.microsoft.com/office/powerpoint/2010/main" val="4004088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60</a:t>
            </a:fld>
            <a:endParaRPr lang="en-US"/>
          </a:p>
        </p:txBody>
      </p:sp>
    </p:spTree>
    <p:extLst>
      <p:ext uri="{BB962C8B-B14F-4D97-AF65-F5344CB8AC3E}">
        <p14:creationId xmlns:p14="http://schemas.microsoft.com/office/powerpoint/2010/main" val="2978434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61</a:t>
            </a:fld>
            <a:endParaRPr lang="en-US"/>
          </a:p>
        </p:txBody>
      </p:sp>
    </p:spTree>
    <p:extLst>
      <p:ext uri="{BB962C8B-B14F-4D97-AF65-F5344CB8AC3E}">
        <p14:creationId xmlns:p14="http://schemas.microsoft.com/office/powerpoint/2010/main" val="2160918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63</a:t>
            </a:fld>
            <a:endParaRPr lang="en-US"/>
          </a:p>
        </p:txBody>
      </p:sp>
    </p:spTree>
    <p:extLst>
      <p:ext uri="{BB962C8B-B14F-4D97-AF65-F5344CB8AC3E}">
        <p14:creationId xmlns:p14="http://schemas.microsoft.com/office/powerpoint/2010/main" val="2632638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64</a:t>
            </a:fld>
            <a:endParaRPr lang="en-US"/>
          </a:p>
        </p:txBody>
      </p:sp>
    </p:spTree>
    <p:extLst>
      <p:ext uri="{BB962C8B-B14F-4D97-AF65-F5344CB8AC3E}">
        <p14:creationId xmlns:p14="http://schemas.microsoft.com/office/powerpoint/2010/main" val="3111785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65</a:t>
            </a:fld>
            <a:endParaRPr lang="en-US"/>
          </a:p>
        </p:txBody>
      </p:sp>
    </p:spTree>
    <p:extLst>
      <p:ext uri="{BB962C8B-B14F-4D97-AF65-F5344CB8AC3E}">
        <p14:creationId xmlns:p14="http://schemas.microsoft.com/office/powerpoint/2010/main" val="3076130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67</a:t>
            </a:fld>
            <a:endParaRPr lang="en-US"/>
          </a:p>
        </p:txBody>
      </p:sp>
    </p:spTree>
    <p:extLst>
      <p:ext uri="{BB962C8B-B14F-4D97-AF65-F5344CB8AC3E}">
        <p14:creationId xmlns:p14="http://schemas.microsoft.com/office/powerpoint/2010/main" val="1215587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68</a:t>
            </a:fld>
            <a:endParaRPr lang="en-US"/>
          </a:p>
        </p:txBody>
      </p:sp>
    </p:spTree>
    <p:extLst>
      <p:ext uri="{BB962C8B-B14F-4D97-AF65-F5344CB8AC3E}">
        <p14:creationId xmlns:p14="http://schemas.microsoft.com/office/powerpoint/2010/main" val="1838116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69</a:t>
            </a:fld>
            <a:endParaRPr lang="en-US"/>
          </a:p>
        </p:txBody>
      </p:sp>
    </p:spTree>
    <p:extLst>
      <p:ext uri="{BB962C8B-B14F-4D97-AF65-F5344CB8AC3E}">
        <p14:creationId xmlns:p14="http://schemas.microsoft.com/office/powerpoint/2010/main" val="1672724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27</a:t>
            </a:fld>
            <a:endParaRPr lang="en-US"/>
          </a:p>
        </p:txBody>
      </p:sp>
    </p:spTree>
    <p:extLst>
      <p:ext uri="{BB962C8B-B14F-4D97-AF65-F5344CB8AC3E}">
        <p14:creationId xmlns:p14="http://schemas.microsoft.com/office/powerpoint/2010/main" val="3276454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70</a:t>
            </a:fld>
            <a:endParaRPr lang="en-US"/>
          </a:p>
        </p:txBody>
      </p:sp>
    </p:spTree>
    <p:extLst>
      <p:ext uri="{BB962C8B-B14F-4D97-AF65-F5344CB8AC3E}">
        <p14:creationId xmlns:p14="http://schemas.microsoft.com/office/powerpoint/2010/main" val="1039651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71</a:t>
            </a:fld>
            <a:endParaRPr lang="en-US"/>
          </a:p>
        </p:txBody>
      </p:sp>
    </p:spTree>
    <p:extLst>
      <p:ext uri="{BB962C8B-B14F-4D97-AF65-F5344CB8AC3E}">
        <p14:creationId xmlns:p14="http://schemas.microsoft.com/office/powerpoint/2010/main" val="3976006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72</a:t>
            </a:fld>
            <a:endParaRPr lang="en-US"/>
          </a:p>
        </p:txBody>
      </p:sp>
    </p:spTree>
    <p:extLst>
      <p:ext uri="{BB962C8B-B14F-4D97-AF65-F5344CB8AC3E}">
        <p14:creationId xmlns:p14="http://schemas.microsoft.com/office/powerpoint/2010/main" val="1072746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73</a:t>
            </a:fld>
            <a:endParaRPr lang="en-US"/>
          </a:p>
        </p:txBody>
      </p:sp>
    </p:spTree>
    <p:extLst>
      <p:ext uri="{BB962C8B-B14F-4D97-AF65-F5344CB8AC3E}">
        <p14:creationId xmlns:p14="http://schemas.microsoft.com/office/powerpoint/2010/main" val="2275939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WV Map</a:t>
            </a:r>
            <a:r>
              <a:rPr lang="en-US" baseline="0" dirty="0"/>
              <a:t> indicating population density</a:t>
            </a:r>
            <a:endParaRPr lang="en-US" dirty="0"/>
          </a:p>
        </p:txBody>
      </p:sp>
      <p:sp>
        <p:nvSpPr>
          <p:cNvPr id="4" name="Slide Number Placeholder 3"/>
          <p:cNvSpPr>
            <a:spLocks noGrp="1"/>
          </p:cNvSpPr>
          <p:nvPr>
            <p:ph type="sldNum" sz="quarter" idx="10"/>
          </p:nvPr>
        </p:nvSpPr>
        <p:spPr/>
        <p:txBody>
          <a:bodyPr/>
          <a:lstStyle/>
          <a:p>
            <a:fld id="{F2316585-DE01-4697-BD3C-6AEC843A3930}" type="slidenum">
              <a:rPr lang="en-US" smtClean="0"/>
              <a:t>76</a:t>
            </a:fld>
            <a:endParaRPr lang="en-US"/>
          </a:p>
        </p:txBody>
      </p:sp>
    </p:spTree>
    <p:extLst>
      <p:ext uri="{BB962C8B-B14F-4D97-AF65-F5344CB8AC3E}">
        <p14:creationId xmlns:p14="http://schemas.microsoft.com/office/powerpoint/2010/main" val="2371011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80</a:t>
            </a:fld>
            <a:endParaRPr lang="en-US"/>
          </a:p>
        </p:txBody>
      </p:sp>
    </p:spTree>
    <p:extLst>
      <p:ext uri="{BB962C8B-B14F-4D97-AF65-F5344CB8AC3E}">
        <p14:creationId xmlns:p14="http://schemas.microsoft.com/office/powerpoint/2010/main" val="2797718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83</a:t>
            </a:fld>
            <a:endParaRPr lang="en-US"/>
          </a:p>
        </p:txBody>
      </p:sp>
    </p:spTree>
    <p:extLst>
      <p:ext uri="{BB962C8B-B14F-4D97-AF65-F5344CB8AC3E}">
        <p14:creationId xmlns:p14="http://schemas.microsoft.com/office/powerpoint/2010/main" val="2261397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84</a:t>
            </a:fld>
            <a:endParaRPr lang="en-US"/>
          </a:p>
        </p:txBody>
      </p:sp>
    </p:spTree>
    <p:extLst>
      <p:ext uri="{BB962C8B-B14F-4D97-AF65-F5344CB8AC3E}">
        <p14:creationId xmlns:p14="http://schemas.microsoft.com/office/powerpoint/2010/main" val="3464590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85</a:t>
            </a:fld>
            <a:endParaRPr lang="en-US"/>
          </a:p>
        </p:txBody>
      </p:sp>
    </p:spTree>
    <p:extLst>
      <p:ext uri="{BB962C8B-B14F-4D97-AF65-F5344CB8AC3E}">
        <p14:creationId xmlns:p14="http://schemas.microsoft.com/office/powerpoint/2010/main" val="1384642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86</a:t>
            </a:fld>
            <a:endParaRPr lang="en-US"/>
          </a:p>
        </p:txBody>
      </p:sp>
    </p:spTree>
    <p:extLst>
      <p:ext uri="{BB962C8B-B14F-4D97-AF65-F5344CB8AC3E}">
        <p14:creationId xmlns:p14="http://schemas.microsoft.com/office/powerpoint/2010/main" val="2661208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28</a:t>
            </a:fld>
            <a:endParaRPr lang="en-US"/>
          </a:p>
        </p:txBody>
      </p:sp>
    </p:spTree>
    <p:extLst>
      <p:ext uri="{BB962C8B-B14F-4D97-AF65-F5344CB8AC3E}">
        <p14:creationId xmlns:p14="http://schemas.microsoft.com/office/powerpoint/2010/main" val="3000268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87</a:t>
            </a:fld>
            <a:endParaRPr lang="en-US"/>
          </a:p>
        </p:txBody>
      </p:sp>
    </p:spTree>
    <p:extLst>
      <p:ext uri="{BB962C8B-B14F-4D97-AF65-F5344CB8AC3E}">
        <p14:creationId xmlns:p14="http://schemas.microsoft.com/office/powerpoint/2010/main" val="3999073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88</a:t>
            </a:fld>
            <a:endParaRPr lang="en-US"/>
          </a:p>
        </p:txBody>
      </p:sp>
    </p:spTree>
    <p:extLst>
      <p:ext uri="{BB962C8B-B14F-4D97-AF65-F5344CB8AC3E}">
        <p14:creationId xmlns:p14="http://schemas.microsoft.com/office/powerpoint/2010/main" val="3812296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89</a:t>
            </a:fld>
            <a:endParaRPr lang="en-US"/>
          </a:p>
        </p:txBody>
      </p:sp>
    </p:spTree>
    <p:extLst>
      <p:ext uri="{BB962C8B-B14F-4D97-AF65-F5344CB8AC3E}">
        <p14:creationId xmlns:p14="http://schemas.microsoft.com/office/powerpoint/2010/main" val="800853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91</a:t>
            </a:fld>
            <a:endParaRPr lang="en-US"/>
          </a:p>
        </p:txBody>
      </p:sp>
    </p:spTree>
    <p:extLst>
      <p:ext uri="{BB962C8B-B14F-4D97-AF65-F5344CB8AC3E}">
        <p14:creationId xmlns:p14="http://schemas.microsoft.com/office/powerpoint/2010/main" val="3410570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92</a:t>
            </a:fld>
            <a:endParaRPr lang="en-US"/>
          </a:p>
        </p:txBody>
      </p:sp>
    </p:spTree>
    <p:extLst>
      <p:ext uri="{BB962C8B-B14F-4D97-AF65-F5344CB8AC3E}">
        <p14:creationId xmlns:p14="http://schemas.microsoft.com/office/powerpoint/2010/main" val="1383643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93</a:t>
            </a:fld>
            <a:endParaRPr lang="en-US"/>
          </a:p>
        </p:txBody>
      </p:sp>
    </p:spTree>
    <p:extLst>
      <p:ext uri="{BB962C8B-B14F-4D97-AF65-F5344CB8AC3E}">
        <p14:creationId xmlns:p14="http://schemas.microsoft.com/office/powerpoint/2010/main" val="2826994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94</a:t>
            </a:fld>
            <a:endParaRPr lang="en-US"/>
          </a:p>
        </p:txBody>
      </p:sp>
    </p:spTree>
    <p:extLst>
      <p:ext uri="{BB962C8B-B14F-4D97-AF65-F5344CB8AC3E}">
        <p14:creationId xmlns:p14="http://schemas.microsoft.com/office/powerpoint/2010/main" val="3776488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95</a:t>
            </a:fld>
            <a:endParaRPr lang="en-US"/>
          </a:p>
        </p:txBody>
      </p:sp>
    </p:spTree>
    <p:extLst>
      <p:ext uri="{BB962C8B-B14F-4D97-AF65-F5344CB8AC3E}">
        <p14:creationId xmlns:p14="http://schemas.microsoft.com/office/powerpoint/2010/main" val="1568237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96</a:t>
            </a:fld>
            <a:endParaRPr lang="en-US"/>
          </a:p>
        </p:txBody>
      </p:sp>
    </p:spTree>
    <p:extLst>
      <p:ext uri="{BB962C8B-B14F-4D97-AF65-F5344CB8AC3E}">
        <p14:creationId xmlns:p14="http://schemas.microsoft.com/office/powerpoint/2010/main" val="1288793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97</a:t>
            </a:fld>
            <a:endParaRPr lang="en-US"/>
          </a:p>
        </p:txBody>
      </p:sp>
    </p:spTree>
    <p:extLst>
      <p:ext uri="{BB962C8B-B14F-4D97-AF65-F5344CB8AC3E}">
        <p14:creationId xmlns:p14="http://schemas.microsoft.com/office/powerpoint/2010/main" val="4059131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29</a:t>
            </a:fld>
            <a:endParaRPr lang="en-US"/>
          </a:p>
        </p:txBody>
      </p:sp>
    </p:spTree>
    <p:extLst>
      <p:ext uri="{BB962C8B-B14F-4D97-AF65-F5344CB8AC3E}">
        <p14:creationId xmlns:p14="http://schemas.microsoft.com/office/powerpoint/2010/main" val="185056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37</a:t>
            </a:fld>
            <a:endParaRPr lang="en-US"/>
          </a:p>
        </p:txBody>
      </p:sp>
    </p:spTree>
    <p:extLst>
      <p:ext uri="{BB962C8B-B14F-4D97-AF65-F5344CB8AC3E}">
        <p14:creationId xmlns:p14="http://schemas.microsoft.com/office/powerpoint/2010/main" val="2391443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120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776">
              <a:defRPr>
                <a:solidFill>
                  <a:schemeClr val="tx1"/>
                </a:solidFill>
                <a:latin typeface="Arial" panose="020B0604020202020204" pitchFamily="34" charset="0"/>
              </a:defRPr>
            </a:lvl1pPr>
            <a:lvl2pPr marL="769599" indent="-295999" defTabSz="953776">
              <a:defRPr>
                <a:solidFill>
                  <a:schemeClr val="tx1"/>
                </a:solidFill>
                <a:latin typeface="Arial" panose="020B0604020202020204" pitchFamily="34" charset="0"/>
              </a:defRPr>
            </a:lvl2pPr>
            <a:lvl3pPr marL="1183999" indent="-236799" defTabSz="953776">
              <a:defRPr>
                <a:solidFill>
                  <a:schemeClr val="tx1"/>
                </a:solidFill>
                <a:latin typeface="Arial" panose="020B0604020202020204" pitchFamily="34" charset="0"/>
              </a:defRPr>
            </a:lvl3pPr>
            <a:lvl4pPr marL="1657597" indent="-236799" defTabSz="953776">
              <a:defRPr>
                <a:solidFill>
                  <a:schemeClr val="tx1"/>
                </a:solidFill>
                <a:latin typeface="Arial" panose="020B0604020202020204" pitchFamily="34" charset="0"/>
              </a:defRPr>
            </a:lvl4pPr>
            <a:lvl5pPr marL="2131197" indent="-236799" defTabSz="953776">
              <a:defRPr>
                <a:solidFill>
                  <a:schemeClr val="tx1"/>
                </a:solidFill>
                <a:latin typeface="Arial" panose="020B0604020202020204" pitchFamily="34" charset="0"/>
              </a:defRPr>
            </a:lvl5pPr>
            <a:lvl6pPr marL="2604795" indent="-236799" defTabSz="953776" eaLnBrk="0" fontAlgn="base" hangingPunct="0">
              <a:spcBef>
                <a:spcPct val="0"/>
              </a:spcBef>
              <a:spcAft>
                <a:spcPct val="0"/>
              </a:spcAft>
              <a:defRPr>
                <a:solidFill>
                  <a:schemeClr val="tx1"/>
                </a:solidFill>
                <a:latin typeface="Arial" panose="020B0604020202020204" pitchFamily="34" charset="0"/>
              </a:defRPr>
            </a:lvl6pPr>
            <a:lvl7pPr marL="3078395" indent="-236799" defTabSz="953776" eaLnBrk="0" fontAlgn="base" hangingPunct="0">
              <a:spcBef>
                <a:spcPct val="0"/>
              </a:spcBef>
              <a:spcAft>
                <a:spcPct val="0"/>
              </a:spcAft>
              <a:defRPr>
                <a:solidFill>
                  <a:schemeClr val="tx1"/>
                </a:solidFill>
                <a:latin typeface="Arial" panose="020B0604020202020204" pitchFamily="34" charset="0"/>
              </a:defRPr>
            </a:lvl7pPr>
            <a:lvl8pPr marL="3551995" indent="-236799" defTabSz="953776" eaLnBrk="0" fontAlgn="base" hangingPunct="0">
              <a:spcBef>
                <a:spcPct val="0"/>
              </a:spcBef>
              <a:spcAft>
                <a:spcPct val="0"/>
              </a:spcAft>
              <a:defRPr>
                <a:solidFill>
                  <a:schemeClr val="tx1"/>
                </a:solidFill>
                <a:latin typeface="Arial" panose="020B0604020202020204" pitchFamily="34" charset="0"/>
              </a:defRPr>
            </a:lvl8pPr>
            <a:lvl9pPr marL="4025594" indent="-236799" defTabSz="953776" eaLnBrk="0" fontAlgn="base" hangingPunct="0">
              <a:spcBef>
                <a:spcPct val="0"/>
              </a:spcBef>
              <a:spcAft>
                <a:spcPct val="0"/>
              </a:spcAft>
              <a:defRPr>
                <a:solidFill>
                  <a:schemeClr val="tx1"/>
                </a:solidFill>
                <a:latin typeface="Arial" panose="020B0604020202020204" pitchFamily="34" charset="0"/>
              </a:defRPr>
            </a:lvl9pPr>
          </a:lstStyle>
          <a:p>
            <a:r>
              <a:rPr lang="en-US" altLang="en-US"/>
              <a:t>Presentation to Joint Committee on Technology</a:t>
            </a:r>
          </a:p>
        </p:txBody>
      </p:sp>
      <p:sp>
        <p:nvSpPr>
          <p:cNvPr id="512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776">
              <a:defRPr>
                <a:solidFill>
                  <a:schemeClr val="tx1"/>
                </a:solidFill>
                <a:latin typeface="Arial" panose="020B0604020202020204" pitchFamily="34" charset="0"/>
              </a:defRPr>
            </a:lvl1pPr>
            <a:lvl2pPr marL="769599" indent="-295999" defTabSz="953776">
              <a:defRPr>
                <a:solidFill>
                  <a:schemeClr val="tx1"/>
                </a:solidFill>
                <a:latin typeface="Arial" panose="020B0604020202020204" pitchFamily="34" charset="0"/>
              </a:defRPr>
            </a:lvl2pPr>
            <a:lvl3pPr marL="1183999" indent="-236799" defTabSz="953776">
              <a:defRPr>
                <a:solidFill>
                  <a:schemeClr val="tx1"/>
                </a:solidFill>
                <a:latin typeface="Arial" panose="020B0604020202020204" pitchFamily="34" charset="0"/>
              </a:defRPr>
            </a:lvl3pPr>
            <a:lvl4pPr marL="1657597" indent="-236799" defTabSz="953776">
              <a:defRPr>
                <a:solidFill>
                  <a:schemeClr val="tx1"/>
                </a:solidFill>
                <a:latin typeface="Arial" panose="020B0604020202020204" pitchFamily="34" charset="0"/>
              </a:defRPr>
            </a:lvl4pPr>
            <a:lvl5pPr marL="2131197" indent="-236799" defTabSz="953776">
              <a:defRPr>
                <a:solidFill>
                  <a:schemeClr val="tx1"/>
                </a:solidFill>
                <a:latin typeface="Arial" panose="020B0604020202020204" pitchFamily="34" charset="0"/>
              </a:defRPr>
            </a:lvl5pPr>
            <a:lvl6pPr marL="2604795" indent="-236799" defTabSz="953776" eaLnBrk="0" fontAlgn="base" hangingPunct="0">
              <a:spcBef>
                <a:spcPct val="0"/>
              </a:spcBef>
              <a:spcAft>
                <a:spcPct val="0"/>
              </a:spcAft>
              <a:defRPr>
                <a:solidFill>
                  <a:schemeClr val="tx1"/>
                </a:solidFill>
                <a:latin typeface="Arial" panose="020B0604020202020204" pitchFamily="34" charset="0"/>
              </a:defRPr>
            </a:lvl6pPr>
            <a:lvl7pPr marL="3078395" indent="-236799" defTabSz="953776" eaLnBrk="0" fontAlgn="base" hangingPunct="0">
              <a:spcBef>
                <a:spcPct val="0"/>
              </a:spcBef>
              <a:spcAft>
                <a:spcPct val="0"/>
              </a:spcAft>
              <a:defRPr>
                <a:solidFill>
                  <a:schemeClr val="tx1"/>
                </a:solidFill>
                <a:latin typeface="Arial" panose="020B0604020202020204" pitchFamily="34" charset="0"/>
              </a:defRPr>
            </a:lvl7pPr>
            <a:lvl8pPr marL="3551995" indent="-236799" defTabSz="953776" eaLnBrk="0" fontAlgn="base" hangingPunct="0">
              <a:spcBef>
                <a:spcPct val="0"/>
              </a:spcBef>
              <a:spcAft>
                <a:spcPct val="0"/>
              </a:spcAft>
              <a:defRPr>
                <a:solidFill>
                  <a:schemeClr val="tx1"/>
                </a:solidFill>
                <a:latin typeface="Arial" panose="020B0604020202020204" pitchFamily="34" charset="0"/>
              </a:defRPr>
            </a:lvl8pPr>
            <a:lvl9pPr marL="4025594" indent="-236799" defTabSz="953776" eaLnBrk="0" fontAlgn="base" hangingPunct="0">
              <a:spcBef>
                <a:spcPct val="0"/>
              </a:spcBef>
              <a:spcAft>
                <a:spcPct val="0"/>
              </a:spcAft>
              <a:defRPr>
                <a:solidFill>
                  <a:schemeClr val="tx1"/>
                </a:solidFill>
                <a:latin typeface="Arial" panose="020B0604020202020204" pitchFamily="34" charset="0"/>
              </a:defRPr>
            </a:lvl9pPr>
          </a:lstStyle>
          <a:p>
            <a:r>
              <a:rPr lang="en-US" altLang="en-US"/>
              <a:t>12/9/2007 </a:t>
            </a:r>
          </a:p>
        </p:txBody>
      </p:sp>
      <p:sp>
        <p:nvSpPr>
          <p:cNvPr id="5120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776">
              <a:defRPr>
                <a:solidFill>
                  <a:schemeClr val="tx1"/>
                </a:solidFill>
                <a:latin typeface="Arial" panose="020B0604020202020204" pitchFamily="34" charset="0"/>
              </a:defRPr>
            </a:lvl1pPr>
            <a:lvl2pPr marL="769599" indent="-295999" defTabSz="953776">
              <a:defRPr>
                <a:solidFill>
                  <a:schemeClr val="tx1"/>
                </a:solidFill>
                <a:latin typeface="Arial" panose="020B0604020202020204" pitchFamily="34" charset="0"/>
              </a:defRPr>
            </a:lvl2pPr>
            <a:lvl3pPr marL="1183999" indent="-236799" defTabSz="953776">
              <a:defRPr>
                <a:solidFill>
                  <a:schemeClr val="tx1"/>
                </a:solidFill>
                <a:latin typeface="Arial" panose="020B0604020202020204" pitchFamily="34" charset="0"/>
              </a:defRPr>
            </a:lvl3pPr>
            <a:lvl4pPr marL="1657597" indent="-236799" defTabSz="953776">
              <a:defRPr>
                <a:solidFill>
                  <a:schemeClr val="tx1"/>
                </a:solidFill>
                <a:latin typeface="Arial" panose="020B0604020202020204" pitchFamily="34" charset="0"/>
              </a:defRPr>
            </a:lvl4pPr>
            <a:lvl5pPr marL="2131197" indent="-236799" defTabSz="953776">
              <a:defRPr>
                <a:solidFill>
                  <a:schemeClr val="tx1"/>
                </a:solidFill>
                <a:latin typeface="Arial" panose="020B0604020202020204" pitchFamily="34" charset="0"/>
              </a:defRPr>
            </a:lvl5pPr>
            <a:lvl6pPr marL="2604795" indent="-236799" defTabSz="953776" eaLnBrk="0" fontAlgn="base" hangingPunct="0">
              <a:spcBef>
                <a:spcPct val="0"/>
              </a:spcBef>
              <a:spcAft>
                <a:spcPct val="0"/>
              </a:spcAft>
              <a:defRPr>
                <a:solidFill>
                  <a:schemeClr val="tx1"/>
                </a:solidFill>
                <a:latin typeface="Arial" panose="020B0604020202020204" pitchFamily="34" charset="0"/>
              </a:defRPr>
            </a:lvl6pPr>
            <a:lvl7pPr marL="3078395" indent="-236799" defTabSz="953776" eaLnBrk="0" fontAlgn="base" hangingPunct="0">
              <a:spcBef>
                <a:spcPct val="0"/>
              </a:spcBef>
              <a:spcAft>
                <a:spcPct val="0"/>
              </a:spcAft>
              <a:defRPr>
                <a:solidFill>
                  <a:schemeClr val="tx1"/>
                </a:solidFill>
                <a:latin typeface="Arial" panose="020B0604020202020204" pitchFamily="34" charset="0"/>
              </a:defRPr>
            </a:lvl7pPr>
            <a:lvl8pPr marL="3551995" indent="-236799" defTabSz="953776" eaLnBrk="0" fontAlgn="base" hangingPunct="0">
              <a:spcBef>
                <a:spcPct val="0"/>
              </a:spcBef>
              <a:spcAft>
                <a:spcPct val="0"/>
              </a:spcAft>
              <a:defRPr>
                <a:solidFill>
                  <a:schemeClr val="tx1"/>
                </a:solidFill>
                <a:latin typeface="Arial" panose="020B0604020202020204" pitchFamily="34" charset="0"/>
              </a:defRPr>
            </a:lvl8pPr>
            <a:lvl9pPr marL="4025594" indent="-236799" defTabSz="953776" eaLnBrk="0" fontAlgn="base" hangingPunct="0">
              <a:spcBef>
                <a:spcPct val="0"/>
              </a:spcBef>
              <a:spcAft>
                <a:spcPct val="0"/>
              </a:spcAft>
              <a:defRPr>
                <a:solidFill>
                  <a:schemeClr val="tx1"/>
                </a:solidFill>
                <a:latin typeface="Arial" panose="020B0604020202020204" pitchFamily="34" charset="0"/>
              </a:defRPr>
            </a:lvl9pPr>
          </a:lstStyle>
          <a:p>
            <a:r>
              <a:rPr lang="en-US" altLang="en-US"/>
              <a:t>WV Legislature Interim Meeting</a:t>
            </a:r>
          </a:p>
        </p:txBody>
      </p:sp>
      <p:sp>
        <p:nvSpPr>
          <p:cNvPr id="51207"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776">
              <a:defRPr>
                <a:solidFill>
                  <a:schemeClr val="tx1"/>
                </a:solidFill>
                <a:latin typeface="Arial" panose="020B0604020202020204" pitchFamily="34" charset="0"/>
              </a:defRPr>
            </a:lvl1pPr>
            <a:lvl2pPr marL="769599" indent="-295999" defTabSz="953776">
              <a:defRPr>
                <a:solidFill>
                  <a:schemeClr val="tx1"/>
                </a:solidFill>
                <a:latin typeface="Arial" panose="020B0604020202020204" pitchFamily="34" charset="0"/>
              </a:defRPr>
            </a:lvl2pPr>
            <a:lvl3pPr marL="1183999" indent="-236799" defTabSz="953776">
              <a:defRPr>
                <a:solidFill>
                  <a:schemeClr val="tx1"/>
                </a:solidFill>
                <a:latin typeface="Arial" panose="020B0604020202020204" pitchFamily="34" charset="0"/>
              </a:defRPr>
            </a:lvl3pPr>
            <a:lvl4pPr marL="1657597" indent="-236799" defTabSz="953776">
              <a:defRPr>
                <a:solidFill>
                  <a:schemeClr val="tx1"/>
                </a:solidFill>
                <a:latin typeface="Arial" panose="020B0604020202020204" pitchFamily="34" charset="0"/>
              </a:defRPr>
            </a:lvl4pPr>
            <a:lvl5pPr marL="2131197" indent="-236799" defTabSz="953776">
              <a:defRPr>
                <a:solidFill>
                  <a:schemeClr val="tx1"/>
                </a:solidFill>
                <a:latin typeface="Arial" panose="020B0604020202020204" pitchFamily="34" charset="0"/>
              </a:defRPr>
            </a:lvl5pPr>
            <a:lvl6pPr marL="2604795" indent="-236799" defTabSz="953776" eaLnBrk="0" fontAlgn="base" hangingPunct="0">
              <a:spcBef>
                <a:spcPct val="0"/>
              </a:spcBef>
              <a:spcAft>
                <a:spcPct val="0"/>
              </a:spcAft>
              <a:defRPr>
                <a:solidFill>
                  <a:schemeClr val="tx1"/>
                </a:solidFill>
                <a:latin typeface="Arial" panose="020B0604020202020204" pitchFamily="34" charset="0"/>
              </a:defRPr>
            </a:lvl6pPr>
            <a:lvl7pPr marL="3078395" indent="-236799" defTabSz="953776" eaLnBrk="0" fontAlgn="base" hangingPunct="0">
              <a:spcBef>
                <a:spcPct val="0"/>
              </a:spcBef>
              <a:spcAft>
                <a:spcPct val="0"/>
              </a:spcAft>
              <a:defRPr>
                <a:solidFill>
                  <a:schemeClr val="tx1"/>
                </a:solidFill>
                <a:latin typeface="Arial" panose="020B0604020202020204" pitchFamily="34" charset="0"/>
              </a:defRPr>
            </a:lvl7pPr>
            <a:lvl8pPr marL="3551995" indent="-236799" defTabSz="953776" eaLnBrk="0" fontAlgn="base" hangingPunct="0">
              <a:spcBef>
                <a:spcPct val="0"/>
              </a:spcBef>
              <a:spcAft>
                <a:spcPct val="0"/>
              </a:spcAft>
              <a:defRPr>
                <a:solidFill>
                  <a:schemeClr val="tx1"/>
                </a:solidFill>
                <a:latin typeface="Arial" panose="020B0604020202020204" pitchFamily="34" charset="0"/>
              </a:defRPr>
            </a:lvl8pPr>
            <a:lvl9pPr marL="4025594" indent="-236799" defTabSz="953776" eaLnBrk="0" fontAlgn="base" hangingPunct="0">
              <a:spcBef>
                <a:spcPct val="0"/>
              </a:spcBef>
              <a:spcAft>
                <a:spcPct val="0"/>
              </a:spcAft>
              <a:defRPr>
                <a:solidFill>
                  <a:schemeClr val="tx1"/>
                </a:solidFill>
                <a:latin typeface="Arial" panose="020B0604020202020204" pitchFamily="34" charset="0"/>
              </a:defRPr>
            </a:lvl9pPr>
          </a:lstStyle>
          <a:p>
            <a:fld id="{203C33DE-D190-40E8-9247-F822599B6172}" type="slidenum">
              <a:rPr lang="en-US" altLang="en-US"/>
              <a:pPr/>
              <a:t>38</a:t>
            </a:fld>
            <a:endParaRPr lang="en-US" altLang="en-US"/>
          </a:p>
        </p:txBody>
      </p:sp>
    </p:spTree>
    <p:extLst>
      <p:ext uri="{BB962C8B-B14F-4D97-AF65-F5344CB8AC3E}">
        <p14:creationId xmlns:p14="http://schemas.microsoft.com/office/powerpoint/2010/main" val="364524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45</a:t>
            </a:fld>
            <a:endParaRPr lang="en-US"/>
          </a:p>
        </p:txBody>
      </p:sp>
    </p:spTree>
    <p:extLst>
      <p:ext uri="{BB962C8B-B14F-4D97-AF65-F5344CB8AC3E}">
        <p14:creationId xmlns:p14="http://schemas.microsoft.com/office/powerpoint/2010/main" val="125597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46</a:t>
            </a:fld>
            <a:endParaRPr lang="en-US"/>
          </a:p>
        </p:txBody>
      </p:sp>
    </p:spTree>
    <p:extLst>
      <p:ext uri="{BB962C8B-B14F-4D97-AF65-F5344CB8AC3E}">
        <p14:creationId xmlns:p14="http://schemas.microsoft.com/office/powerpoint/2010/main" val="313205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56</a:t>
            </a:fld>
            <a:endParaRPr lang="en-US"/>
          </a:p>
        </p:txBody>
      </p:sp>
    </p:spTree>
    <p:extLst>
      <p:ext uri="{BB962C8B-B14F-4D97-AF65-F5344CB8AC3E}">
        <p14:creationId xmlns:p14="http://schemas.microsoft.com/office/powerpoint/2010/main" val="1117890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D21400-1D4F-4D0A-9883-73900DD7DDE3}"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8D40F-9A94-4A89-934F-C51B7E7894AD}" type="slidenum">
              <a:rPr lang="en-US" smtClean="0"/>
              <a:t>‹#›</a:t>
            </a:fld>
            <a:endParaRPr lang="en-US"/>
          </a:p>
        </p:txBody>
      </p:sp>
    </p:spTree>
    <p:extLst>
      <p:ext uri="{BB962C8B-B14F-4D97-AF65-F5344CB8AC3E}">
        <p14:creationId xmlns:p14="http://schemas.microsoft.com/office/powerpoint/2010/main" val="3490815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D21400-1D4F-4D0A-9883-73900DD7DDE3}"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8D40F-9A94-4A89-934F-C51B7E7894AD}" type="slidenum">
              <a:rPr lang="en-US" smtClean="0"/>
              <a:t>‹#›</a:t>
            </a:fld>
            <a:endParaRPr lang="en-US"/>
          </a:p>
        </p:txBody>
      </p:sp>
    </p:spTree>
    <p:extLst>
      <p:ext uri="{BB962C8B-B14F-4D97-AF65-F5344CB8AC3E}">
        <p14:creationId xmlns:p14="http://schemas.microsoft.com/office/powerpoint/2010/main" val="1896187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D21400-1D4F-4D0A-9883-73900DD7DDE3}"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8D40F-9A94-4A89-934F-C51B7E7894AD}" type="slidenum">
              <a:rPr lang="en-US" smtClean="0"/>
              <a:t>‹#›</a:t>
            </a:fld>
            <a:endParaRPr lang="en-US"/>
          </a:p>
        </p:txBody>
      </p:sp>
    </p:spTree>
    <p:extLst>
      <p:ext uri="{BB962C8B-B14F-4D97-AF65-F5344CB8AC3E}">
        <p14:creationId xmlns:p14="http://schemas.microsoft.com/office/powerpoint/2010/main" val="676412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1143000"/>
          </a:xfrm>
        </p:spPr>
        <p:txBody>
          <a:bodyPr/>
          <a:lstStyle/>
          <a:p>
            <a:r>
              <a:rPr lang="en-US"/>
              <a:t>Click to edit Master title style</a:t>
            </a:r>
          </a:p>
        </p:txBody>
      </p:sp>
      <p:sp>
        <p:nvSpPr>
          <p:cNvPr id="3" name="Text Placeholder 2"/>
          <p:cNvSpPr>
            <a:spLocks noGrp="1"/>
          </p:cNvSpPr>
          <p:nvPr>
            <p:ph type="body" sz="half" idx="1"/>
          </p:nvPr>
        </p:nvSpPr>
        <p:spPr>
          <a:xfrm>
            <a:off x="990600" y="1600200"/>
            <a:ext cx="76962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90600" y="3938588"/>
            <a:ext cx="76962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10 June 2009</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WVAGP Tax Map Workshop</a:t>
            </a:r>
          </a:p>
        </p:txBody>
      </p:sp>
      <p:sp>
        <p:nvSpPr>
          <p:cNvPr id="7" name="Rectangle 7"/>
          <p:cNvSpPr>
            <a:spLocks noGrp="1" noChangeArrowheads="1"/>
          </p:cNvSpPr>
          <p:nvPr>
            <p:ph type="sldNum" sz="quarter" idx="12"/>
          </p:nvPr>
        </p:nvSpPr>
        <p:spPr>
          <a:ln/>
        </p:spPr>
        <p:txBody>
          <a:bodyPr/>
          <a:lstStyle>
            <a:lvl1pPr>
              <a:defRPr/>
            </a:lvl1pPr>
          </a:lstStyle>
          <a:p>
            <a:fld id="{83D901B2-ADDC-4CDD-89CB-4C87A7DB8FD7}" type="slidenum">
              <a:rPr lang="en-US" altLang="en-US"/>
              <a:pPr/>
              <a:t>‹#›</a:t>
            </a:fld>
            <a:endParaRPr lang="en-US" altLang="en-US"/>
          </a:p>
        </p:txBody>
      </p:sp>
    </p:spTree>
    <p:extLst>
      <p:ext uri="{BB962C8B-B14F-4D97-AF65-F5344CB8AC3E}">
        <p14:creationId xmlns:p14="http://schemas.microsoft.com/office/powerpoint/2010/main" val="361770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D21400-1D4F-4D0A-9883-73900DD7DDE3}"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8D40F-9A94-4A89-934F-C51B7E7894AD}" type="slidenum">
              <a:rPr lang="en-US" smtClean="0"/>
              <a:t>‹#›</a:t>
            </a:fld>
            <a:endParaRPr lang="en-US"/>
          </a:p>
        </p:txBody>
      </p:sp>
    </p:spTree>
    <p:extLst>
      <p:ext uri="{BB962C8B-B14F-4D97-AF65-F5344CB8AC3E}">
        <p14:creationId xmlns:p14="http://schemas.microsoft.com/office/powerpoint/2010/main" val="321426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D21400-1D4F-4D0A-9883-73900DD7DDE3}" type="datetimeFigureOut">
              <a:rPr lang="en-US" smtClean="0"/>
              <a:t>6/5/2018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8D40F-9A94-4A89-934F-C51B7E7894AD}" type="slidenum">
              <a:rPr lang="en-US" smtClean="0"/>
              <a:t>‹#›</a:t>
            </a:fld>
            <a:endParaRPr lang="en-US"/>
          </a:p>
        </p:txBody>
      </p:sp>
    </p:spTree>
    <p:extLst>
      <p:ext uri="{BB962C8B-B14F-4D97-AF65-F5344CB8AC3E}">
        <p14:creationId xmlns:p14="http://schemas.microsoft.com/office/powerpoint/2010/main" val="1200627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D21400-1D4F-4D0A-9883-73900DD7DDE3}" type="datetimeFigureOut">
              <a:rPr lang="en-US" smtClean="0"/>
              <a:t>6/5/2018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8D40F-9A94-4A89-934F-C51B7E7894AD}" type="slidenum">
              <a:rPr lang="en-US" smtClean="0"/>
              <a:t>‹#›</a:t>
            </a:fld>
            <a:endParaRPr lang="en-US"/>
          </a:p>
        </p:txBody>
      </p:sp>
    </p:spTree>
    <p:extLst>
      <p:ext uri="{BB962C8B-B14F-4D97-AF65-F5344CB8AC3E}">
        <p14:creationId xmlns:p14="http://schemas.microsoft.com/office/powerpoint/2010/main" val="1218825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D21400-1D4F-4D0A-9883-73900DD7DDE3}" type="datetimeFigureOut">
              <a:rPr lang="en-US" smtClean="0"/>
              <a:t>6/5/2018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C8D40F-9A94-4A89-934F-C51B7E7894AD}" type="slidenum">
              <a:rPr lang="en-US" smtClean="0"/>
              <a:t>‹#›</a:t>
            </a:fld>
            <a:endParaRPr lang="en-US"/>
          </a:p>
        </p:txBody>
      </p:sp>
    </p:spTree>
    <p:extLst>
      <p:ext uri="{BB962C8B-B14F-4D97-AF65-F5344CB8AC3E}">
        <p14:creationId xmlns:p14="http://schemas.microsoft.com/office/powerpoint/2010/main" val="570510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D21400-1D4F-4D0A-9883-73900DD7DDE3}" type="datetimeFigureOut">
              <a:rPr lang="en-US" smtClean="0"/>
              <a:t>6/5/2018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C8D40F-9A94-4A89-934F-C51B7E7894AD}" type="slidenum">
              <a:rPr lang="en-US" smtClean="0"/>
              <a:t>‹#›</a:t>
            </a:fld>
            <a:endParaRPr lang="en-US"/>
          </a:p>
        </p:txBody>
      </p:sp>
    </p:spTree>
    <p:extLst>
      <p:ext uri="{BB962C8B-B14F-4D97-AF65-F5344CB8AC3E}">
        <p14:creationId xmlns:p14="http://schemas.microsoft.com/office/powerpoint/2010/main" val="1093385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21400-1D4F-4D0A-9883-73900DD7DDE3}" type="datetimeFigureOut">
              <a:rPr lang="en-US" smtClean="0"/>
              <a:t>6/5/2018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C8D40F-9A94-4A89-934F-C51B7E7894AD}" type="slidenum">
              <a:rPr lang="en-US" smtClean="0"/>
              <a:t>‹#›</a:t>
            </a:fld>
            <a:endParaRPr lang="en-US"/>
          </a:p>
        </p:txBody>
      </p:sp>
    </p:spTree>
    <p:extLst>
      <p:ext uri="{BB962C8B-B14F-4D97-AF65-F5344CB8AC3E}">
        <p14:creationId xmlns:p14="http://schemas.microsoft.com/office/powerpoint/2010/main" val="2767996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D21400-1D4F-4D0A-9883-73900DD7DDE3}" type="datetimeFigureOut">
              <a:rPr lang="en-US" smtClean="0"/>
              <a:t>6/5/2018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8D40F-9A94-4A89-934F-C51B7E7894AD}" type="slidenum">
              <a:rPr lang="en-US" smtClean="0"/>
              <a:t>‹#›</a:t>
            </a:fld>
            <a:endParaRPr lang="en-US"/>
          </a:p>
        </p:txBody>
      </p:sp>
    </p:spTree>
    <p:extLst>
      <p:ext uri="{BB962C8B-B14F-4D97-AF65-F5344CB8AC3E}">
        <p14:creationId xmlns:p14="http://schemas.microsoft.com/office/powerpoint/2010/main" val="349895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D21400-1D4F-4D0A-9883-73900DD7DDE3}" type="datetimeFigureOut">
              <a:rPr lang="en-US" smtClean="0"/>
              <a:t>6/5/2018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8D40F-9A94-4A89-934F-C51B7E7894AD}" type="slidenum">
              <a:rPr lang="en-US" smtClean="0"/>
              <a:t>‹#›</a:t>
            </a:fld>
            <a:endParaRPr lang="en-US"/>
          </a:p>
        </p:txBody>
      </p:sp>
    </p:spTree>
    <p:extLst>
      <p:ext uri="{BB962C8B-B14F-4D97-AF65-F5344CB8AC3E}">
        <p14:creationId xmlns:p14="http://schemas.microsoft.com/office/powerpoint/2010/main" val="1377061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D21400-1D4F-4D0A-9883-73900DD7DDE3}" type="datetimeFigureOut">
              <a:rPr lang="en-US" smtClean="0"/>
              <a:t>6/5/2018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8D40F-9A94-4A89-934F-C51B7E7894AD}" type="slidenum">
              <a:rPr lang="en-US" smtClean="0"/>
              <a:t>‹#›</a:t>
            </a:fld>
            <a:endParaRPr lang="en-US"/>
          </a:p>
        </p:txBody>
      </p:sp>
    </p:spTree>
    <p:extLst>
      <p:ext uri="{BB962C8B-B14F-4D97-AF65-F5344CB8AC3E}">
        <p14:creationId xmlns:p14="http://schemas.microsoft.com/office/powerpoint/2010/main" val="312350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mapwv.gov/flood/map/?wkid=102100&amp;x=-8678412&amp;y=4788996&amp;l=11&amp;v=2"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mapwv.gov/flood/map/?wkid=102100&amp;x=-8678412&amp;y=4788996&amp;l=11&amp;v=2"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mapwv.gov/flood/map/?v=1&amp;pid=02-06-0006-0048-0000"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1.xml"/><Relationship Id="rId7" Type="http://schemas.openxmlformats.org/officeDocument/2006/relationships/image" Target="../media/image2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pwv.gov/flood/map/?wkid=102100&amp;x=-8909292&amp;y=4742427&amp;l=12&amp;v=1"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mapwv.gov/Assessment/?PID=01080011006900000000"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mapwv.gov/flood/map/?wkid=102100&amp;x=-8909292&amp;y=4742427&amp;l=12&amp;v=1"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mapwv.gov/flood/map/?wkid=102100&amp;x=-8909292&amp;y=4742427&amp;l=12&amp;v=1" TargetMode="Externa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hyperlink" Target="https://www.mapwv.gov/flood/map/?wkid=102100&amp;x=-9035305&amp;y=4495817&amp;l=12&amp;v=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mapwv.gov/Assessment/?PID=2811003900010000000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goo.gl/maps/FEsUXpGFyAG2"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mapwv.gov/flood/map/?v=0&amp;address=301%20W%20MOLER%20AVE,%20Martinsburg,%20West%20Virginia,%2025404"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hyperlink" Target="https://www.mapwv.gov/flood/map/?wkid=102100&amp;x=-9035305&amp;y=4495817&amp;l=12&amp;v=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mapwv.gov/flood/map/?wkid=102100&amp;x=-8899684&amp;y=4811867&amp;l=13&amp;v=0"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mapwv.gov/flood/map/?v=0&amp;pid=31-14-0031-0101-00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www.mapwv.gov/property" TargetMode="Externa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mapwv.gov/propert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6.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www.mapwv.gov/property"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mapwv.gov/taxmaps/?m=31-15-0054" TargetMode="External"/><Relationship Id="rId2" Type="http://schemas.openxmlformats.org/officeDocument/2006/relationships/hyperlink" Target="http://www.mapwv.gov/assessment" TargetMode="External"/><Relationship Id="rId1" Type="http://schemas.openxmlformats.org/officeDocument/2006/relationships/slideLayout" Target="../slideLayouts/slideLayout2.xml"/><Relationship Id="rId4" Type="http://schemas.openxmlformats.org/officeDocument/2006/relationships/hyperlink" Target="http://mapwv.gov/Assessment/?PID=28110039000100000000"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mapwv.gov/flood/map/?v=1&amp;pid=02-06-0006-0048-0000"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apwv.gov/flood/map/?v=1&amp;pid=02-06-0006-0048-0000"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www.mapwv.gov/flood/map/?wkid=102100&amp;x=-8698746&amp;y=4815674&amp;l=12&amp;v=2"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hyperlink" Target="http://www.mapwv.gov/Assessment/?PID=33010010003300000000"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www.mapwv.gov/flood/map/?v=1&amp;pid=19-07-0018-0026-0000"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goo.gl/maps/AQACNLC4XD62" TargetMode="External"/><Relationship Id="rId3" Type="http://schemas.openxmlformats.org/officeDocument/2006/relationships/image" Target="../media/image83.png"/><Relationship Id="rId7" Type="http://schemas.openxmlformats.org/officeDocument/2006/relationships/hyperlink" Target="http://www.mapwv.gov/Assessment/?PID=19070018002600000000"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mapwv.gov/floodtest/docs/WV_Flood_Tool_Elevation_Source_Metadata_20180222.pdf"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hyperlink" Target="http://www.mapwv.gov/flood/content/documents/AFHhandout.pdf"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g"/><Relationship Id="rId7" Type="http://schemas.openxmlformats.org/officeDocument/2006/relationships/image" Target="../media/image101.pn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jpeg"/></Relationships>
</file>

<file path=ppt/slides/_rels/slide7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mapwv.gov/flood/map/?v=1&amp;pid=02-06-0006-0048-0000"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www.fema.gov/media-library-data/1469146645661-31ad3f73def7066084e7ac5bfa145949/Flood_Risk_Assessment_Guidance_May_2016.pdf" TargetMode="Externa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2.xml.rels><?xml version="1.0" encoding="UTF-8" standalone="yes"?>
<Relationships xmlns="http://schemas.openxmlformats.org/package/2006/relationships"><Relationship Id="rId3" Type="http://schemas.openxmlformats.org/officeDocument/2006/relationships/hyperlink" Target="https://www.fema.gov/media-library-data/1493905477815-d794671adeed5beab6a6304d8ba0b207/633300_2017_CRS_Coordinators_Manual_508.pdf"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hyperlink" Target="https://www.mapwv.gov/flood/map/?wkid=102100&amp;x=-8678481&amp;y=4788856&amp;l=11&amp;v=2"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hyperlink" Target="http://www.mapwv.gov/flood/Map/?wkid=102100&amp;x=-8708116&amp;y=4812109&amp;l=12&amp;v=0" TargetMode="External"/><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www.mapwv.gov/flood/Map/?wkid=102100&amp;x=-8664959&amp;y=4808537&amp;l=13&amp;v=1" TargetMode="External"/><Relationship Id="rId5" Type="http://schemas.openxmlformats.org/officeDocument/2006/relationships/image" Target="../media/image117.png"/><Relationship Id="rId10" Type="http://schemas.openxmlformats.org/officeDocument/2006/relationships/hyperlink" Target="http://www.mapwv.gov/flood/Map/?wkid=102100&amp;x=-8678444&amp;y=4788935&amp;l=13&amp;v=1" TargetMode="External"/><Relationship Id="rId4" Type="http://schemas.openxmlformats.org/officeDocument/2006/relationships/image" Target="../media/image116.png"/><Relationship Id="rId9" Type="http://schemas.openxmlformats.org/officeDocument/2006/relationships/hyperlink" Target="http://www.mapwv.gov/flood/Map/?wkid=102100&amp;x=-8708265&amp;y=4811168&amp;l=12&amp;v=0" TargetMode="External"/></Relationships>
</file>

<file path=ppt/slides/_rels/slide89.xml.rels><?xml version="1.0" encoding="UTF-8" standalone="yes"?>
<Relationships xmlns="http://schemas.openxmlformats.org/package/2006/relationships"><Relationship Id="rId8" Type="http://schemas.openxmlformats.org/officeDocument/2006/relationships/image" Target="cid:image008.jpg@01D2CFBC.CBB8E8A0" TargetMode="External"/><Relationship Id="rId3" Type="http://schemas.openxmlformats.org/officeDocument/2006/relationships/hyperlink" Target="https://www.mapwv.gov/flood/map/?v=1&amp;pid=05-07-W22P-0161-0000" TargetMode="External"/><Relationship Id="rId7" Type="http://schemas.openxmlformats.org/officeDocument/2006/relationships/image" Target="../media/image120.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mapwv.gov/flood/map/?v=0&amp;pid=49-05-0003-0031-0000" TargetMode="External"/><Relationship Id="rId5" Type="http://schemas.openxmlformats.org/officeDocument/2006/relationships/image" Target="cid:image002.png@01D2CFBC.CBB8E8A0" TargetMode="External"/><Relationship Id="rId4" Type="http://schemas.openxmlformats.org/officeDocument/2006/relationships/image" Target="../media/image11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mapwv.gov/Assessment/?PID=02060006004800000000"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cid:image001.png@01D193BB.D0721580" TargetMode="External"/><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hyperlink" Target="http://wvgis.wvu.edu/" TargetMode="External"/><Relationship Id="rId7" Type="http://schemas.openxmlformats.org/officeDocument/2006/relationships/image" Target="../media/image128.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7.jpeg"/><Relationship Id="rId11" Type="http://schemas.openxmlformats.org/officeDocument/2006/relationships/image" Target="../media/image132.emf"/><Relationship Id="rId5" Type="http://schemas.openxmlformats.org/officeDocument/2006/relationships/image" Target="../media/image126.jpeg"/><Relationship Id="rId10" Type="http://schemas.openxmlformats.org/officeDocument/2006/relationships/image" Target="../media/image131.jpeg"/><Relationship Id="rId4" Type="http://schemas.openxmlformats.org/officeDocument/2006/relationships/image" Target="../media/image125.jpeg"/><Relationship Id="rId9" Type="http://schemas.openxmlformats.org/officeDocument/2006/relationships/image" Target="../media/image130.jpeg"/></Relationships>
</file>

<file path=ppt/slides/_rels/slide98.xml.rels><?xml version="1.0" encoding="UTF-8" standalone="yes"?>
<Relationships xmlns="http://schemas.openxmlformats.org/package/2006/relationships"><Relationship Id="rId3" Type="http://schemas.openxmlformats.org/officeDocument/2006/relationships/hyperlink" Target="mailto:Eric.Hopkins@mail.wvu.edu" TargetMode="External"/><Relationship Id="rId2" Type="http://schemas.openxmlformats.org/officeDocument/2006/relationships/hyperlink" Target="mailto:kurt.donaldson@mail.wvu.edu" TargetMode="External"/><Relationship Id="rId1" Type="http://schemas.openxmlformats.org/officeDocument/2006/relationships/slideLayout" Target="../slideLayouts/slideLayout2.xml"/><Relationship Id="rId4" Type="http://schemas.openxmlformats.org/officeDocument/2006/relationships/hyperlink" Target="mailto:Maneesh.Sharma@mail.wvu.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2018</a:t>
            </a:r>
          </a:p>
        </p:txBody>
      </p:sp>
      <p:sp>
        <p:nvSpPr>
          <p:cNvPr id="3" name="TextBox 2"/>
          <p:cNvSpPr txBox="1"/>
          <p:nvPr/>
        </p:nvSpPr>
        <p:spPr>
          <a:xfrm>
            <a:off x="698035" y="1185854"/>
            <a:ext cx="7747929" cy="4832092"/>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Talking Points</a:t>
            </a:r>
            <a:r>
              <a:rPr lang="en-US" sz="2400" b="1" dirty="0">
                <a:latin typeface="Arial" panose="020B0604020202020204" pitchFamily="34" charset="0"/>
                <a:cs typeface="Arial" panose="020B0604020202020204" pitchFamily="34" charset="0"/>
              </a:rPr>
              <a:t/>
            </a:r>
            <a:br>
              <a:rPr lang="en-US" sz="2400" b="1" dirty="0">
                <a:latin typeface="Arial" panose="020B0604020202020204" pitchFamily="34" charset="0"/>
                <a:cs typeface="Arial" panose="020B0604020202020204" pitchFamily="34" charset="0"/>
              </a:rPr>
            </a:br>
            <a:endParaRPr lang="en-US" sz="2400" b="1" dirty="0">
              <a:latin typeface="Arial" panose="020B0604020202020204" pitchFamily="34" charset="0"/>
              <a:cs typeface="Arial" panose="020B0604020202020204" pitchFamily="34" charset="0"/>
            </a:endParaRPr>
          </a:p>
          <a:p>
            <a:pPr marL="457200" indent="-457200">
              <a:buFont typeface="+mj-lt"/>
              <a:buAutoNum type="arabicPeriod"/>
            </a:pPr>
            <a:r>
              <a:rPr lang="en-US" sz="2000" dirty="0">
                <a:latin typeface="Arial" panose="020B0604020202020204" pitchFamily="34" charset="0"/>
                <a:cs typeface="Arial" panose="020B0604020202020204" pitchFamily="34" charset="0"/>
              </a:rPr>
              <a:t>Overview of WV Flood Tool (www.mapwv.gov/flood)</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457200" indent="-457200">
              <a:buFont typeface="+mj-lt"/>
              <a:buAutoNum type="arabicPeriod"/>
            </a:pPr>
            <a:r>
              <a:rPr lang="en-US" sz="2000" dirty="0">
                <a:latin typeface="Arial" panose="020B0604020202020204" pitchFamily="34" charset="0"/>
                <a:cs typeface="Arial" panose="020B0604020202020204" pitchFamily="34" charset="0"/>
              </a:rPr>
              <a:t>Flood Tool for Disaster Assessment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p>
          <a:p>
            <a:pPr marL="457200" indent="-457200">
              <a:buFont typeface="+mj-lt"/>
              <a:buAutoNum type="arabicPeriod"/>
            </a:pPr>
            <a:r>
              <a:rPr lang="en-US" sz="2000" dirty="0">
                <a:latin typeface="Arial" panose="020B0604020202020204" pitchFamily="34" charset="0"/>
                <a:cs typeface="Arial" panose="020B0604020202020204" pitchFamily="34" charset="0"/>
              </a:rPr>
              <a:t>State-Level Data Integration of Reference Layers</a:t>
            </a:r>
          </a:p>
          <a:p>
            <a:pPr marL="914400" lvl="1"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Parcels, Addresses, Imagery, Elevation</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457200" indent="-457200">
              <a:buFont typeface="+mj-lt"/>
              <a:buAutoNum type="arabicPeriod"/>
            </a:pPr>
            <a:r>
              <a:rPr lang="en-US" sz="2000" dirty="0">
                <a:latin typeface="Arial" panose="020B0604020202020204" pitchFamily="34" charset="0"/>
                <a:cs typeface="Arial" panose="020B0604020202020204" pitchFamily="34" charset="0"/>
              </a:rPr>
              <a:t>Floodplain Management and Mapping Activities</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457200" indent="-457200">
              <a:buFont typeface="+mj-lt"/>
              <a:buAutoNum type="arabicPeriod"/>
            </a:pPr>
            <a:r>
              <a:rPr lang="en-US" sz="2000" dirty="0">
                <a:latin typeface="Arial" panose="020B0604020202020204" pitchFamily="34" charset="0"/>
                <a:cs typeface="Arial" panose="020B0604020202020204" pitchFamily="34" charset="0"/>
              </a:rPr>
              <a:t>WV Hazard Mitigation Grant Application (HMGP)</a:t>
            </a:r>
          </a:p>
          <a:p>
            <a:pPr marL="914400" lvl="1"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Flood Risk Assessments for 283 communities</a:t>
            </a:r>
          </a:p>
          <a:p>
            <a:pPr marL="914400" lvl="1"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Landslide Risk Assessments for 55 counties</a:t>
            </a:r>
          </a:p>
          <a:p>
            <a:pPr marL="914400" lvl="1"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Data Development for missing/incorrect reference layers</a:t>
            </a:r>
          </a:p>
        </p:txBody>
      </p:sp>
      <p:sp>
        <p:nvSpPr>
          <p:cNvPr id="2" name="TextBox 1"/>
          <p:cNvSpPr txBox="1"/>
          <p:nvPr/>
        </p:nvSpPr>
        <p:spPr>
          <a:xfrm>
            <a:off x="587997" y="6488668"/>
            <a:ext cx="8332719" cy="369332"/>
          </a:xfrm>
          <a:prstGeom prst="rect">
            <a:avLst/>
          </a:prstGeom>
          <a:noFill/>
        </p:spPr>
        <p:txBody>
          <a:bodyPr wrap="square" rtlCol="0">
            <a:spAutoFit/>
          </a:bodyPr>
          <a:lstStyle/>
          <a:p>
            <a:r>
              <a:rPr lang="en-US" dirty="0">
                <a:solidFill>
                  <a:schemeClr val="tx2"/>
                </a:solidFill>
              </a:rPr>
              <a:t>FEMA Region III Meeting                  5/30/2018                            Philadelphia, PA</a:t>
            </a:r>
          </a:p>
        </p:txBody>
      </p:sp>
    </p:spTree>
    <p:extLst>
      <p:ext uri="{BB962C8B-B14F-4D97-AF65-F5344CB8AC3E}">
        <p14:creationId xmlns:p14="http://schemas.microsoft.com/office/powerpoint/2010/main" val="3904854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0CC83A-5C26-4FFB-B0EA-1FF5D3B0B3FC}"/>
              </a:ext>
            </a:extLst>
          </p:cNvPr>
          <p:cNvPicPr>
            <a:picLocks noChangeAspect="1"/>
          </p:cNvPicPr>
          <p:nvPr/>
        </p:nvPicPr>
        <p:blipFill>
          <a:blip r:embed="rId2"/>
          <a:stretch>
            <a:fillRect/>
          </a:stretch>
        </p:blipFill>
        <p:spPr>
          <a:xfrm>
            <a:off x="92318" y="1058776"/>
            <a:ext cx="8924116" cy="5001762"/>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chemeClr val="bg1"/>
                </a:solidFill>
                <a:latin typeface="Arial" panose="020B0604020202020204" pitchFamily="34" charset="0"/>
                <a:cs typeface="Arial" panose="020B0604020202020204" pitchFamily="34" charset="0"/>
              </a:rPr>
              <a:t>RiskMAP</a:t>
            </a:r>
            <a:r>
              <a:rPr lang="en-US" dirty="0">
                <a:solidFill>
                  <a:schemeClr val="bg1"/>
                </a:solidFill>
                <a:latin typeface="Arial" panose="020B0604020202020204" pitchFamily="34" charset="0"/>
                <a:cs typeface="Arial" panose="020B0604020202020204" pitchFamily="34" charset="0"/>
              </a:rPr>
              <a:t> View</a:t>
            </a:r>
          </a:p>
        </p:txBody>
      </p:sp>
      <p:sp>
        <p:nvSpPr>
          <p:cNvPr id="6" name="Rectangle 5">
            <a:extLst>
              <a:ext uri="{FF2B5EF4-FFF2-40B4-BE49-F238E27FC236}">
                <a16:creationId xmlns:a16="http://schemas.microsoft.com/office/drawing/2014/main" id="{2F1282C6-1B95-4537-9A4D-EFBAB600715D}"/>
              </a:ext>
            </a:extLst>
          </p:cNvPr>
          <p:cNvSpPr/>
          <p:nvPr/>
        </p:nvSpPr>
        <p:spPr>
          <a:xfrm>
            <a:off x="1732547" y="6420833"/>
            <a:ext cx="5943599" cy="461665"/>
          </a:xfrm>
          <a:prstGeom prst="rect">
            <a:avLst/>
          </a:prstGeom>
        </p:spPr>
        <p:txBody>
          <a:bodyPr wrap="square">
            <a:spAutoFit/>
          </a:bodyPr>
          <a:lstStyle/>
          <a:p>
            <a:r>
              <a:rPr lang="en-US" sz="1200" dirty="0">
                <a:hlinkClick r:id="rId3"/>
              </a:rPr>
              <a:t>https://www.mapwv.gov/flood/map/?wkid=102100&amp;x=-8678412&amp;y=4788996&amp;l=11&amp;v=2</a:t>
            </a:r>
            <a:endParaRPr lang="en-US" sz="1200" dirty="0"/>
          </a:p>
          <a:p>
            <a:endParaRPr lang="en-US" sz="1200" dirty="0"/>
          </a:p>
        </p:txBody>
      </p:sp>
      <p:sp>
        <p:nvSpPr>
          <p:cNvPr id="11" name="TextBox 10">
            <a:extLst>
              <a:ext uri="{FF2B5EF4-FFF2-40B4-BE49-F238E27FC236}">
                <a16:creationId xmlns:a16="http://schemas.microsoft.com/office/drawing/2014/main" id="{182C88C7-E2EA-4F4A-8601-3BB58A38DFC3}"/>
              </a:ext>
            </a:extLst>
          </p:cNvPr>
          <p:cNvSpPr txBox="1"/>
          <p:nvPr/>
        </p:nvSpPr>
        <p:spPr>
          <a:xfrm>
            <a:off x="4015745" y="1061169"/>
            <a:ext cx="2324897" cy="646331"/>
          </a:xfrm>
          <a:prstGeom prst="rect">
            <a:avLst/>
          </a:prstGeom>
          <a:solidFill>
            <a:schemeClr val="accent1">
              <a:lumMod val="50000"/>
            </a:schemeClr>
          </a:solidFill>
        </p:spPr>
        <p:txBody>
          <a:bodyPr wrap="square" rtlCol="0">
            <a:spAutoFit/>
          </a:bodyPr>
          <a:lstStyle/>
          <a:p>
            <a:pPr algn="ctr"/>
            <a:r>
              <a:rPr lang="en-US" b="1" dirty="0">
                <a:solidFill>
                  <a:schemeClr val="bg1"/>
                </a:solidFill>
              </a:rPr>
              <a:t>Flood Risk Awareness &amp; Mitigation Planning</a:t>
            </a:r>
          </a:p>
        </p:txBody>
      </p:sp>
      <p:sp>
        <p:nvSpPr>
          <p:cNvPr id="12" name="Oval 11">
            <a:extLst>
              <a:ext uri="{FF2B5EF4-FFF2-40B4-BE49-F238E27FC236}">
                <a16:creationId xmlns:a16="http://schemas.microsoft.com/office/drawing/2014/main" id="{F864B7D5-8424-4614-8DCC-C255C7DDF56F}"/>
              </a:ext>
            </a:extLst>
          </p:cNvPr>
          <p:cNvSpPr/>
          <p:nvPr/>
        </p:nvSpPr>
        <p:spPr>
          <a:xfrm flipV="1">
            <a:off x="4704347" y="3002554"/>
            <a:ext cx="1239254" cy="1205070"/>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0F2EA4D-147B-45E1-B3C3-94D2CB7DE61F}"/>
              </a:ext>
            </a:extLst>
          </p:cNvPr>
          <p:cNvSpPr/>
          <p:nvPr/>
        </p:nvSpPr>
        <p:spPr>
          <a:xfrm>
            <a:off x="815457" y="1789331"/>
            <a:ext cx="62074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C4C7A81-F65E-4302-9650-1AB55D2AE0EB}"/>
              </a:ext>
            </a:extLst>
          </p:cNvPr>
          <p:cNvSpPr/>
          <p:nvPr/>
        </p:nvSpPr>
        <p:spPr>
          <a:xfrm flipV="1">
            <a:off x="6412827" y="5317953"/>
            <a:ext cx="2639703" cy="868587"/>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785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chemeClr val="bg1"/>
                </a:solidFill>
                <a:latin typeface="Arial" panose="020B0604020202020204" pitchFamily="34" charset="0"/>
                <a:cs typeface="Arial" panose="020B0604020202020204" pitchFamily="34" charset="0"/>
              </a:rPr>
              <a:t>RiskMAP</a:t>
            </a:r>
            <a:r>
              <a:rPr lang="en-US" dirty="0">
                <a:solidFill>
                  <a:schemeClr val="bg1"/>
                </a:solidFill>
                <a:latin typeface="Arial" panose="020B0604020202020204" pitchFamily="34" charset="0"/>
                <a:cs typeface="Arial" panose="020B0604020202020204" pitchFamily="34" charset="0"/>
              </a:rPr>
              <a:t> View – 3D Visualization</a:t>
            </a:r>
          </a:p>
        </p:txBody>
      </p:sp>
      <p:sp>
        <p:nvSpPr>
          <p:cNvPr id="6" name="Rectangle 5">
            <a:extLst>
              <a:ext uri="{FF2B5EF4-FFF2-40B4-BE49-F238E27FC236}">
                <a16:creationId xmlns:a16="http://schemas.microsoft.com/office/drawing/2014/main" id="{2F1282C6-1B95-4537-9A4D-EFBAB600715D}"/>
              </a:ext>
            </a:extLst>
          </p:cNvPr>
          <p:cNvSpPr/>
          <p:nvPr/>
        </p:nvSpPr>
        <p:spPr>
          <a:xfrm>
            <a:off x="1732547" y="6420833"/>
            <a:ext cx="5943599" cy="461665"/>
          </a:xfrm>
          <a:prstGeom prst="rect">
            <a:avLst/>
          </a:prstGeom>
        </p:spPr>
        <p:txBody>
          <a:bodyPr wrap="square">
            <a:spAutoFit/>
          </a:bodyPr>
          <a:lstStyle/>
          <a:p>
            <a:r>
              <a:rPr lang="en-US" sz="1200" dirty="0">
                <a:hlinkClick r:id="rId2"/>
              </a:rPr>
              <a:t>https://www.mapwv.gov/flood/map/?wkid=102100&amp;x=-8678412&amp;y=4788996&amp;l=11&amp;v=2</a:t>
            </a:r>
            <a:endParaRPr lang="en-US" sz="1200" dirty="0"/>
          </a:p>
          <a:p>
            <a:endParaRPr lang="en-US" sz="1200" dirty="0"/>
          </a:p>
        </p:txBody>
      </p:sp>
      <p:pic>
        <p:nvPicPr>
          <p:cNvPr id="3" name="Picture 2">
            <a:extLst>
              <a:ext uri="{FF2B5EF4-FFF2-40B4-BE49-F238E27FC236}">
                <a16:creationId xmlns:a16="http://schemas.microsoft.com/office/drawing/2014/main" id="{C9AD343E-DEB7-4752-8A4F-433F11BACE1D}"/>
              </a:ext>
            </a:extLst>
          </p:cNvPr>
          <p:cNvPicPr>
            <a:picLocks noChangeAspect="1"/>
          </p:cNvPicPr>
          <p:nvPr/>
        </p:nvPicPr>
        <p:blipFill rotWithShape="1">
          <a:blip r:embed="rId3"/>
          <a:srcRect t="1267"/>
          <a:stretch/>
        </p:blipFill>
        <p:spPr>
          <a:xfrm>
            <a:off x="896100" y="1010651"/>
            <a:ext cx="7616491" cy="5374086"/>
          </a:xfrm>
          <a:prstGeom prst="rect">
            <a:avLst/>
          </a:prstGeom>
          <a:ln>
            <a:solidFill>
              <a:schemeClr val="tx1"/>
            </a:solidFill>
          </a:ln>
        </p:spPr>
      </p:pic>
    </p:spTree>
    <p:extLst>
      <p:ext uri="{BB962C8B-B14F-4D97-AF65-F5344CB8AC3E}">
        <p14:creationId xmlns:p14="http://schemas.microsoft.com/office/powerpoint/2010/main" val="19594781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chemeClr val="bg1"/>
                </a:solidFill>
                <a:latin typeface="Arial" panose="020B0604020202020204" pitchFamily="34" charset="0"/>
                <a:cs typeface="Arial" panose="020B0604020202020204" pitchFamily="34" charset="0"/>
              </a:rPr>
              <a:t>RiskMAP</a:t>
            </a:r>
            <a:r>
              <a:rPr lang="en-US" dirty="0">
                <a:solidFill>
                  <a:schemeClr val="bg1"/>
                </a:solidFill>
                <a:latin typeface="Arial" panose="020B0604020202020204" pitchFamily="34" charset="0"/>
                <a:cs typeface="Arial" panose="020B0604020202020204" pitchFamily="34" charset="0"/>
              </a:rPr>
              <a:t> View – 3D Visualization</a:t>
            </a:r>
          </a:p>
        </p:txBody>
      </p:sp>
      <p:pic>
        <p:nvPicPr>
          <p:cNvPr id="2" name="Picture 1">
            <a:extLst>
              <a:ext uri="{FF2B5EF4-FFF2-40B4-BE49-F238E27FC236}">
                <a16:creationId xmlns:a16="http://schemas.microsoft.com/office/drawing/2014/main" id="{01307062-9D91-410F-9A28-DBF535302A4A}"/>
              </a:ext>
            </a:extLst>
          </p:cNvPr>
          <p:cNvPicPr>
            <a:picLocks noChangeAspect="1"/>
          </p:cNvPicPr>
          <p:nvPr/>
        </p:nvPicPr>
        <p:blipFill>
          <a:blip r:embed="rId2"/>
          <a:stretch>
            <a:fillRect/>
          </a:stretch>
        </p:blipFill>
        <p:spPr>
          <a:xfrm>
            <a:off x="169606" y="962528"/>
            <a:ext cx="4585212" cy="4102017"/>
          </a:xfrm>
          <a:prstGeom prst="rect">
            <a:avLst/>
          </a:prstGeom>
        </p:spPr>
      </p:pic>
      <p:pic>
        <p:nvPicPr>
          <p:cNvPr id="4" name="Picture 3">
            <a:extLst>
              <a:ext uri="{FF2B5EF4-FFF2-40B4-BE49-F238E27FC236}">
                <a16:creationId xmlns:a16="http://schemas.microsoft.com/office/drawing/2014/main" id="{C7BDA397-BA42-469C-BE78-34FCB2C17CE4}"/>
              </a:ext>
            </a:extLst>
          </p:cNvPr>
          <p:cNvPicPr>
            <a:picLocks noChangeAspect="1"/>
          </p:cNvPicPr>
          <p:nvPr/>
        </p:nvPicPr>
        <p:blipFill rotWithShape="1">
          <a:blip r:embed="rId3"/>
          <a:srcRect l="1" r="480"/>
          <a:stretch/>
        </p:blipFill>
        <p:spPr>
          <a:xfrm>
            <a:off x="216567" y="4848728"/>
            <a:ext cx="4538251" cy="1955829"/>
          </a:xfrm>
          <a:prstGeom prst="rect">
            <a:avLst/>
          </a:prstGeom>
        </p:spPr>
      </p:pic>
      <p:pic>
        <p:nvPicPr>
          <p:cNvPr id="7" name="Picture 6">
            <a:extLst>
              <a:ext uri="{FF2B5EF4-FFF2-40B4-BE49-F238E27FC236}">
                <a16:creationId xmlns:a16="http://schemas.microsoft.com/office/drawing/2014/main" id="{C5E0E2DD-2B0D-4E4C-9DE6-8DA3EAF3B6A0}"/>
              </a:ext>
            </a:extLst>
          </p:cNvPr>
          <p:cNvPicPr>
            <a:picLocks noChangeAspect="1"/>
          </p:cNvPicPr>
          <p:nvPr/>
        </p:nvPicPr>
        <p:blipFill rotWithShape="1">
          <a:blip r:embed="rId4"/>
          <a:srcRect t="1267"/>
          <a:stretch/>
        </p:blipFill>
        <p:spPr>
          <a:xfrm>
            <a:off x="5225280" y="1107223"/>
            <a:ext cx="3444180" cy="2430164"/>
          </a:xfrm>
          <a:prstGeom prst="rect">
            <a:avLst/>
          </a:prstGeom>
          <a:ln>
            <a:solidFill>
              <a:schemeClr val="tx1"/>
            </a:solidFill>
          </a:ln>
        </p:spPr>
      </p:pic>
      <p:pic>
        <p:nvPicPr>
          <p:cNvPr id="8" name="Picture 7">
            <a:extLst>
              <a:ext uri="{FF2B5EF4-FFF2-40B4-BE49-F238E27FC236}">
                <a16:creationId xmlns:a16="http://schemas.microsoft.com/office/drawing/2014/main" id="{4D7BD1E0-7C9F-49DD-84EF-62ED3C4A5389}"/>
              </a:ext>
            </a:extLst>
          </p:cNvPr>
          <p:cNvPicPr>
            <a:picLocks noChangeAspect="1"/>
          </p:cNvPicPr>
          <p:nvPr/>
        </p:nvPicPr>
        <p:blipFill>
          <a:blip r:embed="rId5"/>
          <a:stretch>
            <a:fillRect/>
          </a:stretch>
        </p:blipFill>
        <p:spPr>
          <a:xfrm>
            <a:off x="5225281" y="4461346"/>
            <a:ext cx="3463546" cy="1746949"/>
          </a:xfrm>
          <a:prstGeom prst="rect">
            <a:avLst/>
          </a:prstGeom>
          <a:ln>
            <a:solidFill>
              <a:schemeClr val="tx1"/>
            </a:solidFill>
          </a:ln>
        </p:spPr>
      </p:pic>
      <p:sp>
        <p:nvSpPr>
          <p:cNvPr id="9" name="TextBox 8">
            <a:extLst>
              <a:ext uri="{FF2B5EF4-FFF2-40B4-BE49-F238E27FC236}">
                <a16:creationId xmlns:a16="http://schemas.microsoft.com/office/drawing/2014/main" id="{0F8AB394-8503-4A5C-8E19-2DBB82CF28E4}"/>
              </a:ext>
            </a:extLst>
          </p:cNvPr>
          <p:cNvSpPr txBox="1"/>
          <p:nvPr/>
        </p:nvSpPr>
        <p:spPr>
          <a:xfrm>
            <a:off x="6239082" y="3513323"/>
            <a:ext cx="1612232" cy="369332"/>
          </a:xfrm>
          <a:prstGeom prst="rect">
            <a:avLst/>
          </a:prstGeom>
          <a:noFill/>
        </p:spPr>
        <p:txBody>
          <a:bodyPr wrap="square" rtlCol="0">
            <a:spAutoFit/>
          </a:bodyPr>
          <a:lstStyle/>
          <a:p>
            <a:r>
              <a:rPr lang="en-US" b="1" dirty="0">
                <a:solidFill>
                  <a:schemeClr val="accent1">
                    <a:lumMod val="50000"/>
                  </a:schemeClr>
                </a:solidFill>
              </a:rPr>
              <a:t>Flood Depth</a:t>
            </a:r>
          </a:p>
        </p:txBody>
      </p:sp>
      <p:sp>
        <p:nvSpPr>
          <p:cNvPr id="10" name="TextBox 9">
            <a:extLst>
              <a:ext uri="{FF2B5EF4-FFF2-40B4-BE49-F238E27FC236}">
                <a16:creationId xmlns:a16="http://schemas.microsoft.com/office/drawing/2014/main" id="{7FB59C6F-B42D-4702-B19A-F6F4E58BF47A}"/>
              </a:ext>
            </a:extLst>
          </p:cNvPr>
          <p:cNvSpPr txBox="1"/>
          <p:nvPr/>
        </p:nvSpPr>
        <p:spPr>
          <a:xfrm>
            <a:off x="6150849" y="6209526"/>
            <a:ext cx="2518611" cy="369332"/>
          </a:xfrm>
          <a:prstGeom prst="rect">
            <a:avLst/>
          </a:prstGeom>
          <a:noFill/>
        </p:spPr>
        <p:txBody>
          <a:bodyPr wrap="square" rtlCol="0">
            <a:spAutoFit/>
          </a:bodyPr>
          <a:lstStyle/>
          <a:p>
            <a:r>
              <a:rPr lang="en-US" b="1" dirty="0">
                <a:solidFill>
                  <a:schemeClr val="accent1">
                    <a:lumMod val="50000"/>
                  </a:schemeClr>
                </a:solidFill>
              </a:rPr>
              <a:t>Street View Image</a:t>
            </a:r>
          </a:p>
        </p:txBody>
      </p:sp>
      <p:sp>
        <p:nvSpPr>
          <p:cNvPr id="11" name="TextBox 10">
            <a:extLst>
              <a:ext uri="{FF2B5EF4-FFF2-40B4-BE49-F238E27FC236}">
                <a16:creationId xmlns:a16="http://schemas.microsoft.com/office/drawing/2014/main" id="{EB86194F-8C49-48B4-B1A0-7E736DC0FA7F}"/>
              </a:ext>
            </a:extLst>
          </p:cNvPr>
          <p:cNvSpPr txBox="1"/>
          <p:nvPr/>
        </p:nvSpPr>
        <p:spPr>
          <a:xfrm>
            <a:off x="2814042" y="5347767"/>
            <a:ext cx="1450672" cy="646331"/>
          </a:xfrm>
          <a:prstGeom prst="rect">
            <a:avLst/>
          </a:prstGeom>
          <a:noFill/>
        </p:spPr>
        <p:txBody>
          <a:bodyPr wrap="square" rtlCol="0">
            <a:spAutoFit/>
          </a:bodyPr>
          <a:lstStyle/>
          <a:p>
            <a:pPr algn="ctr"/>
            <a:r>
              <a:rPr lang="en-US" b="1" dirty="0">
                <a:solidFill>
                  <a:schemeClr val="accent1">
                    <a:lumMod val="50000"/>
                  </a:schemeClr>
                </a:solidFill>
              </a:rPr>
              <a:t>HAZUS Loss Estimate</a:t>
            </a:r>
          </a:p>
        </p:txBody>
      </p:sp>
      <p:sp>
        <p:nvSpPr>
          <p:cNvPr id="12" name="TextBox 11">
            <a:extLst>
              <a:ext uri="{FF2B5EF4-FFF2-40B4-BE49-F238E27FC236}">
                <a16:creationId xmlns:a16="http://schemas.microsoft.com/office/drawing/2014/main" id="{110060D1-F716-46B8-B46F-8AB5D60A50EF}"/>
              </a:ext>
            </a:extLst>
          </p:cNvPr>
          <p:cNvSpPr txBox="1"/>
          <p:nvPr/>
        </p:nvSpPr>
        <p:spPr>
          <a:xfrm>
            <a:off x="2814042" y="2782669"/>
            <a:ext cx="1450672" cy="646331"/>
          </a:xfrm>
          <a:prstGeom prst="rect">
            <a:avLst/>
          </a:prstGeom>
          <a:noFill/>
        </p:spPr>
        <p:txBody>
          <a:bodyPr wrap="square" rtlCol="0">
            <a:spAutoFit/>
          </a:bodyPr>
          <a:lstStyle/>
          <a:p>
            <a:pPr algn="ctr"/>
            <a:r>
              <a:rPr lang="en-US" b="1" dirty="0">
                <a:solidFill>
                  <a:schemeClr val="accent1">
                    <a:lumMod val="50000"/>
                  </a:schemeClr>
                </a:solidFill>
              </a:rPr>
              <a:t>Building</a:t>
            </a:r>
            <a:br>
              <a:rPr lang="en-US" b="1" dirty="0">
                <a:solidFill>
                  <a:schemeClr val="accent1">
                    <a:lumMod val="50000"/>
                  </a:schemeClr>
                </a:solidFill>
              </a:rPr>
            </a:br>
            <a:r>
              <a:rPr lang="en-US" b="1" dirty="0">
                <a:solidFill>
                  <a:schemeClr val="accent1">
                    <a:lumMod val="50000"/>
                  </a:schemeClr>
                </a:solidFill>
              </a:rPr>
              <a:t>Exposure</a:t>
            </a:r>
          </a:p>
        </p:txBody>
      </p:sp>
    </p:spTree>
    <p:extLst>
      <p:ext uri="{BB962C8B-B14F-4D97-AF65-F5344CB8AC3E}">
        <p14:creationId xmlns:p14="http://schemas.microsoft.com/office/powerpoint/2010/main" val="320341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23009" y="6470800"/>
            <a:ext cx="8258560" cy="187035"/>
          </a:xfrm>
        </p:spPr>
        <p:txBody>
          <a:bodyPr>
            <a:normAutofit fontScale="25000" lnSpcReduction="20000"/>
          </a:bodyPr>
          <a:lstStyle/>
          <a:p>
            <a:pPr>
              <a:buNone/>
            </a:pPr>
            <a:r>
              <a:rPr lang="en-US" sz="4800" i="1" dirty="0">
                <a:solidFill>
                  <a:schemeClr val="tx2">
                    <a:lumMod val="50000"/>
                  </a:schemeClr>
                </a:solidFill>
                <a:latin typeface="Arial" panose="020B0604020202020204" pitchFamily="34" charset="0"/>
                <a:cs typeface="Arial" panose="020B0604020202020204" pitchFamily="34" charset="0"/>
              </a:rPr>
              <a:t>Italics Text </a:t>
            </a:r>
            <a:r>
              <a:rPr lang="en-US" sz="4800" dirty="0">
                <a:solidFill>
                  <a:schemeClr val="tx2">
                    <a:lumMod val="50000"/>
                  </a:schemeClr>
                </a:solidFill>
                <a:latin typeface="Arial" panose="020B0604020202020204" pitchFamily="34" charset="0"/>
                <a:cs typeface="Arial" panose="020B0604020202020204" pitchFamily="34" charset="0"/>
              </a:rPr>
              <a:t>= To Be Added in Future            </a:t>
            </a:r>
            <a:r>
              <a:rPr lang="en-US" sz="4800" b="1" dirty="0">
                <a:solidFill>
                  <a:schemeClr val="tx2">
                    <a:lumMod val="50000"/>
                  </a:schemeClr>
                </a:solidFill>
                <a:latin typeface="Arial" panose="020B0604020202020204" pitchFamily="34" charset="0"/>
                <a:cs typeface="Arial" panose="020B0604020202020204" pitchFamily="34" charset="0"/>
              </a:rPr>
              <a:t>*  </a:t>
            </a:r>
            <a:r>
              <a:rPr lang="en-US" sz="4800" dirty="0">
                <a:solidFill>
                  <a:schemeClr val="tx2">
                    <a:lumMod val="50000"/>
                  </a:schemeClr>
                </a:solidFill>
                <a:latin typeface="Arial" panose="020B0604020202020204" pitchFamily="34" charset="0"/>
                <a:cs typeface="Arial" panose="020B0604020202020204" pitchFamily="34" charset="0"/>
              </a:rPr>
              <a:t>External Agency Web Map Services       ** 100-YR Floodplain only</a:t>
            </a:r>
            <a:r>
              <a:rPr lang="en-US" sz="4400" dirty="0">
                <a:latin typeface="Arial" panose="020B0604020202020204" pitchFamily="34" charset="0"/>
                <a:cs typeface="Arial" panose="020B0604020202020204" pitchFamily="34" charset="0"/>
              </a:rPr>
              <a:t/>
            </a:r>
            <a:br>
              <a:rPr lang="en-US" sz="4400" dirty="0">
                <a:latin typeface="Arial" panose="020B0604020202020204" pitchFamily="34" charset="0"/>
                <a:cs typeface="Arial" panose="020B0604020202020204" pitchFamily="34" charset="0"/>
              </a:rPr>
            </a:br>
            <a:endParaRPr lang="en-US" sz="4400" dirty="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8381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Layers</a:t>
            </a:r>
          </a:p>
        </p:txBody>
      </p:sp>
      <p:graphicFrame>
        <p:nvGraphicFramePr>
          <p:cNvPr id="6" name="Table 5"/>
          <p:cNvGraphicFramePr>
            <a:graphicFrameLocks noGrp="1"/>
          </p:cNvGraphicFramePr>
          <p:nvPr>
            <p:extLst>
              <p:ext uri="{D42A27DB-BD31-4B8C-83A1-F6EECF244321}">
                <p14:modId xmlns:p14="http://schemas.microsoft.com/office/powerpoint/2010/main" val="918442973"/>
              </p:ext>
            </p:extLst>
          </p:nvPr>
        </p:nvGraphicFramePr>
        <p:xfrm>
          <a:off x="312820" y="986589"/>
          <a:ext cx="8527381" cy="524968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798559">
                  <a:extLst>
                    <a:ext uri="{9D8B030D-6E8A-4147-A177-3AD203B41FA5}">
                      <a16:colId xmlns:a16="http://schemas.microsoft.com/office/drawing/2014/main" val="20000"/>
                    </a:ext>
                  </a:extLst>
                </a:gridCol>
                <a:gridCol w="1430494">
                  <a:extLst>
                    <a:ext uri="{9D8B030D-6E8A-4147-A177-3AD203B41FA5}">
                      <a16:colId xmlns:a16="http://schemas.microsoft.com/office/drawing/2014/main" val="20001"/>
                    </a:ext>
                  </a:extLst>
                </a:gridCol>
                <a:gridCol w="1515329">
                  <a:extLst>
                    <a:ext uri="{9D8B030D-6E8A-4147-A177-3AD203B41FA5}">
                      <a16:colId xmlns:a16="http://schemas.microsoft.com/office/drawing/2014/main" val="20002"/>
                    </a:ext>
                  </a:extLst>
                </a:gridCol>
                <a:gridCol w="1782999">
                  <a:extLst>
                    <a:ext uri="{9D8B030D-6E8A-4147-A177-3AD203B41FA5}">
                      <a16:colId xmlns:a16="http://schemas.microsoft.com/office/drawing/2014/main" val="20003"/>
                    </a:ext>
                  </a:extLst>
                </a:gridCol>
              </a:tblGrid>
              <a:tr h="520976">
                <a:tc>
                  <a:txBody>
                    <a:bodyPr/>
                    <a:lstStyle/>
                    <a:p>
                      <a:r>
                        <a:rPr lang="en-US" sz="1600" dirty="0"/>
                        <a:t>FLOOD LAYERS </a:t>
                      </a:r>
                      <a:endParaRPr lang="en-US" sz="1600" i="0" dirty="0"/>
                    </a:p>
                  </a:txBody>
                  <a:tcPr marL="88705" marR="88705" marT="44353" marB="44353"/>
                </a:tc>
                <a:tc>
                  <a:txBody>
                    <a:bodyPr/>
                    <a:lstStyle/>
                    <a:p>
                      <a:pPr algn="ctr"/>
                      <a:r>
                        <a:rPr lang="en-US" sz="1600" dirty="0"/>
                        <a:t>Public View</a:t>
                      </a:r>
                      <a:br>
                        <a:rPr lang="en-US" sz="1600" dirty="0"/>
                      </a:br>
                      <a:r>
                        <a:rPr lang="en-US" sz="1200" i="1" dirty="0">
                          <a:solidFill>
                            <a:schemeClr val="tx2">
                              <a:lumMod val="50000"/>
                            </a:schemeClr>
                          </a:solidFill>
                        </a:rPr>
                        <a:t>for</a:t>
                      </a:r>
                      <a:r>
                        <a:rPr lang="en-US" sz="1200" i="1" baseline="0" dirty="0">
                          <a:solidFill>
                            <a:schemeClr val="tx2">
                              <a:lumMod val="50000"/>
                            </a:schemeClr>
                          </a:solidFill>
                        </a:rPr>
                        <a:t> general public</a:t>
                      </a:r>
                      <a:endParaRPr lang="en-US" sz="1200" i="1" dirty="0">
                        <a:solidFill>
                          <a:schemeClr val="tx2">
                            <a:lumMod val="50000"/>
                          </a:schemeClr>
                        </a:solidFill>
                      </a:endParaRPr>
                    </a:p>
                  </a:txBody>
                  <a:tcPr marL="88705" marR="88705" marT="44353" marB="44353"/>
                </a:tc>
                <a:tc>
                  <a:txBody>
                    <a:bodyPr/>
                    <a:lstStyle/>
                    <a:p>
                      <a:pPr algn="ctr"/>
                      <a:r>
                        <a:rPr lang="en-US" sz="1600" dirty="0"/>
                        <a:t>Expert View </a:t>
                      </a:r>
                    </a:p>
                    <a:p>
                      <a:pPr algn="ctr"/>
                      <a:r>
                        <a:rPr lang="en-US" sz="1200" i="1" baseline="0" dirty="0">
                          <a:solidFill>
                            <a:schemeClr val="tx2">
                              <a:lumMod val="50000"/>
                            </a:schemeClr>
                          </a:solidFill>
                        </a:rPr>
                        <a:t>floodplain managers</a:t>
                      </a:r>
                      <a:endParaRPr lang="en-US" sz="1200" dirty="0"/>
                    </a:p>
                  </a:txBody>
                  <a:tcPr marL="88705" marR="88705" marT="44353" marB="44353"/>
                </a:tc>
                <a:tc>
                  <a:txBody>
                    <a:bodyPr/>
                    <a:lstStyle/>
                    <a:p>
                      <a:pPr algn="ctr"/>
                      <a:r>
                        <a:rPr lang="en-US" sz="1600" dirty="0" err="1"/>
                        <a:t>RiskMAP</a:t>
                      </a:r>
                      <a:r>
                        <a:rPr lang="en-US" sz="1600" dirty="0"/>
                        <a:t> View</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i="1" baseline="0" dirty="0">
                          <a:solidFill>
                            <a:schemeClr val="tx2">
                              <a:lumMod val="50000"/>
                            </a:schemeClr>
                          </a:solidFill>
                        </a:rPr>
                        <a:t>flood risk reduction</a:t>
                      </a:r>
                      <a:endParaRPr lang="en-US" sz="1200" dirty="0"/>
                    </a:p>
                  </a:txBody>
                  <a:tcPr marL="88705" marR="88705" marT="44353" marB="44353"/>
                </a:tc>
                <a:extLst>
                  <a:ext uri="{0D108BD9-81ED-4DB2-BD59-A6C34878D82A}">
                    <a16:rowId xmlns:a16="http://schemas.microsoft.com/office/drawing/2014/main" val="10000"/>
                  </a:ext>
                </a:extLst>
              </a:tr>
              <a:tr h="2209599">
                <a:tc>
                  <a:txBody>
                    <a:bodyPr/>
                    <a:lstStyle/>
                    <a:p>
                      <a:r>
                        <a:rPr lang="en-US" sz="1600" b="1" i="0" dirty="0"/>
                        <a:t>Flood Hazard Layers</a:t>
                      </a:r>
                    </a:p>
                    <a:p>
                      <a:pPr lvl="0">
                        <a:buFont typeface="Arial" pitchFamily="34" charset="0"/>
                        <a:buChar char="•"/>
                      </a:pPr>
                      <a:r>
                        <a:rPr lang="en-US" sz="1400" i="0" baseline="0" dirty="0"/>
                        <a:t>  Flood Hazard Areas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i="0" baseline="0" dirty="0"/>
                        <a:t>  Flood Height Values (BFE and AFH)</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i="0" baseline="0" dirty="0"/>
                        <a:t>  Panel Index (link to FEMA issued map)</a:t>
                      </a:r>
                    </a:p>
                    <a:p>
                      <a:pPr lvl="0">
                        <a:buFont typeface="Arial" pitchFamily="34" charset="0"/>
                        <a:buChar char="•"/>
                      </a:pPr>
                      <a:r>
                        <a:rPr lang="en-US" sz="1400" i="0" baseline="0" dirty="0"/>
                        <a:t>  X-Sections / BFE’s</a:t>
                      </a:r>
                    </a:p>
                    <a:p>
                      <a:pPr lvl="0">
                        <a:buFont typeface="Arial" pitchFamily="34" charset="0"/>
                        <a:buChar char="•"/>
                      </a:pPr>
                      <a:r>
                        <a:rPr lang="en-US" sz="1400" i="0" baseline="0" dirty="0"/>
                        <a:t>  LOMAs / LOMRs*</a:t>
                      </a:r>
                    </a:p>
                    <a:p>
                      <a:pPr lvl="0">
                        <a:buFont typeface="Arial" pitchFamily="34" charset="0"/>
                        <a:buChar char="•"/>
                      </a:pPr>
                      <a:r>
                        <a:rPr lang="en-US" sz="1400" i="0" baseline="0" dirty="0"/>
                        <a:t>  Structures, Levees, Mile Markers*</a:t>
                      </a:r>
                    </a:p>
                    <a:p>
                      <a:pPr lvl="0">
                        <a:buFont typeface="Arial" pitchFamily="34" charset="0"/>
                        <a:buChar char="•"/>
                      </a:pPr>
                      <a:r>
                        <a:rPr lang="en-US" sz="1400" i="0" baseline="0" dirty="0"/>
                        <a:t>  Political Areas/CRS Communities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i="0" baseline="0" dirty="0"/>
                        <a:t>  Flood Elevation Certificates (Barbour Co. Pilot)</a:t>
                      </a:r>
                      <a:endParaRPr lang="en-US" sz="1600" i="0" dirty="0"/>
                    </a:p>
                  </a:txBody>
                  <a:tcPr marL="88705" marR="88705" marT="44353" marB="44353"/>
                </a:tc>
                <a:tc>
                  <a:txBody>
                    <a:bodyPr/>
                    <a:lstStyle/>
                    <a:p>
                      <a:pPr algn="ctr"/>
                      <a:endParaRPr lang="en-US" sz="1400" i="0" dirty="0"/>
                    </a:p>
                    <a:p>
                      <a:pPr algn="ctr"/>
                      <a:r>
                        <a:rPr lang="en-US" sz="1400" i="0" dirty="0"/>
                        <a:t>     Yes**</a:t>
                      </a:r>
                    </a:p>
                    <a:p>
                      <a:pPr algn="ctr"/>
                      <a:r>
                        <a:rPr lang="en-US" sz="1400" i="0" dirty="0"/>
                        <a:t>No</a:t>
                      </a:r>
                    </a:p>
                    <a:p>
                      <a:pPr algn="ctr"/>
                      <a:r>
                        <a:rPr lang="en-US" sz="1400" i="0" dirty="0"/>
                        <a:t>No</a:t>
                      </a:r>
                      <a:br>
                        <a:rPr lang="en-US" sz="1400" i="0" dirty="0"/>
                      </a:br>
                      <a:r>
                        <a:rPr lang="en-US" sz="1400" i="0" dirty="0"/>
                        <a:t>No</a:t>
                      </a:r>
                    </a:p>
                    <a:p>
                      <a:pPr algn="ctr"/>
                      <a:r>
                        <a:rPr lang="en-US" sz="1400" i="0" dirty="0"/>
                        <a:t>No</a:t>
                      </a:r>
                    </a:p>
                    <a:p>
                      <a:pPr algn="ctr"/>
                      <a:r>
                        <a:rPr lang="en-US" sz="1400" i="0" dirty="0"/>
                        <a:t>No</a:t>
                      </a:r>
                    </a:p>
                    <a:p>
                      <a:pPr algn="ctr"/>
                      <a:r>
                        <a:rPr lang="en-US" sz="1400" i="0" dirty="0"/>
                        <a:t>Yes</a:t>
                      </a:r>
                    </a:p>
                    <a:p>
                      <a:pPr algn="ctr"/>
                      <a:r>
                        <a:rPr lang="en-US" sz="1400" i="0" dirty="0"/>
                        <a:t>No</a:t>
                      </a:r>
                    </a:p>
                  </a:txBody>
                  <a:tcPr marL="88705" marR="88705" marT="44353" marB="44353"/>
                </a:tc>
                <a:tc>
                  <a:txBody>
                    <a:bodyPr/>
                    <a:lstStyle/>
                    <a:p>
                      <a:pPr algn="ctr"/>
                      <a:endParaRPr lang="en-US" sz="1400" i="0" dirty="0"/>
                    </a:p>
                    <a:p>
                      <a:pPr algn="ctr"/>
                      <a:r>
                        <a:rPr lang="en-US" sz="1400" i="0" dirty="0"/>
                        <a:t>Yes</a:t>
                      </a:r>
                    </a:p>
                    <a:p>
                      <a:pPr algn="ctr"/>
                      <a:r>
                        <a:rPr lang="en-US" sz="1400" i="0" dirty="0"/>
                        <a:t>Yes</a:t>
                      </a:r>
                    </a:p>
                    <a:p>
                      <a:pPr algn="ctr"/>
                      <a:r>
                        <a:rPr lang="en-US" sz="1400" i="0" dirty="0"/>
                        <a:t>Yes</a:t>
                      </a:r>
                    </a:p>
                    <a:p>
                      <a:pPr algn="ctr"/>
                      <a:r>
                        <a:rPr lang="en-US" sz="1400" i="0" dirty="0"/>
                        <a:t>Yes</a:t>
                      </a:r>
                    </a:p>
                    <a:p>
                      <a:pPr algn="ctr"/>
                      <a:r>
                        <a:rPr lang="en-US" sz="1400" i="0" dirty="0"/>
                        <a:t>Yes</a:t>
                      </a:r>
                    </a:p>
                    <a:p>
                      <a:pPr algn="ctr"/>
                      <a:r>
                        <a:rPr lang="en-US" sz="1400" i="0" dirty="0"/>
                        <a:t>Yes</a:t>
                      </a:r>
                    </a:p>
                    <a:p>
                      <a:pPr algn="ctr"/>
                      <a:r>
                        <a:rPr lang="en-US" sz="1400" i="0" dirty="0"/>
                        <a:t>Yes</a:t>
                      </a:r>
                    </a:p>
                    <a:p>
                      <a:pPr algn="ctr"/>
                      <a:r>
                        <a:rPr lang="en-US" sz="1400" i="0" dirty="0"/>
                        <a:t>Yes</a:t>
                      </a:r>
                    </a:p>
                  </a:txBody>
                  <a:tcPr marL="88705" marR="88705" marT="44353" marB="44353"/>
                </a:tc>
                <a:tc>
                  <a:txBody>
                    <a:bodyPr/>
                    <a:lstStyle/>
                    <a:p>
                      <a:pPr algn="ctr"/>
                      <a:endParaRPr lang="en-US" sz="1600" i="0" dirty="0"/>
                    </a:p>
                    <a:p>
                      <a:pPr algn="ctr"/>
                      <a:r>
                        <a:rPr lang="en-US" sz="1400" i="0" dirty="0"/>
                        <a:t>Yes</a:t>
                      </a:r>
                    </a:p>
                    <a:p>
                      <a:pPr algn="ctr"/>
                      <a:r>
                        <a:rPr lang="en-US" sz="14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smtClean="0"/>
                        <a:t>No</a:t>
                      </a:r>
                      <a:endParaRPr lang="en-US" sz="1400" i="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smtClean="0"/>
                        <a:t>No</a:t>
                      </a:r>
                      <a:endParaRPr lang="en-US" sz="1400" i="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smtClean="0"/>
                        <a:t>No</a:t>
                      </a:r>
                      <a:endParaRPr lang="en-US" sz="1400" i="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smtClean="0"/>
                        <a:t>No</a:t>
                      </a:r>
                      <a:endParaRPr lang="en-US" sz="1400" i="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Yes</a:t>
                      </a:r>
                      <a:endParaRPr lang="en-US" sz="1600" i="0" dirty="0"/>
                    </a:p>
                  </a:txBody>
                  <a:tcPr marL="88705" marR="88705" marT="44353" marB="44353"/>
                </a:tc>
                <a:extLst>
                  <a:ext uri="{0D108BD9-81ED-4DB2-BD59-A6C34878D82A}">
                    <a16:rowId xmlns:a16="http://schemas.microsoft.com/office/drawing/2014/main" val="10001"/>
                  </a:ext>
                </a:extLst>
              </a:tr>
              <a:tr h="14154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Flood Risk</a:t>
                      </a:r>
                    </a:p>
                    <a:p>
                      <a:pPr lvl="0">
                        <a:buFont typeface="Arial" pitchFamily="34" charset="0"/>
                        <a:buChar char="•"/>
                      </a:pPr>
                      <a:r>
                        <a:rPr lang="en-US" sz="1400" baseline="0" dirty="0"/>
                        <a:t>  Flood Water Depths (HEC-RAS models)</a:t>
                      </a:r>
                    </a:p>
                    <a:p>
                      <a:pPr lvl="0">
                        <a:buFont typeface="Arial" pitchFamily="34" charset="0"/>
                        <a:buChar char="•"/>
                      </a:pPr>
                      <a:r>
                        <a:rPr lang="en-US" sz="1400" baseline="0" dirty="0"/>
                        <a:t>  Other Water Depths (USGS HWM, </a:t>
                      </a:r>
                      <a:r>
                        <a:rPr lang="en-US" sz="1400" baseline="0" dirty="0" err="1"/>
                        <a:t>Hazus</a:t>
                      </a:r>
                      <a:r>
                        <a:rPr lang="en-US" sz="1400" baseline="0" dirty="0"/>
                        <a:t>, EQL) </a:t>
                      </a:r>
                    </a:p>
                    <a:p>
                      <a:pPr lvl="0">
                        <a:buFont typeface="Arial" pitchFamily="34" charset="0"/>
                        <a:buChar char="•"/>
                      </a:pPr>
                      <a:r>
                        <a:rPr lang="en-US" sz="1400" baseline="0" dirty="0"/>
                        <a:t>  </a:t>
                      </a:r>
                      <a:r>
                        <a:rPr lang="en-US" sz="1400" i="0" baseline="0" dirty="0"/>
                        <a:t>Historical High-Water Marks (points) </a:t>
                      </a:r>
                    </a:p>
                    <a:p>
                      <a:pPr lvl="0">
                        <a:buFont typeface="Arial" pitchFamily="34" charset="0"/>
                        <a:buChar char="•"/>
                      </a:pPr>
                      <a:r>
                        <a:rPr lang="en-US" sz="1400" baseline="0" dirty="0"/>
                        <a:t>  </a:t>
                      </a:r>
                      <a:r>
                        <a:rPr lang="en-US" sz="1400" i="0" baseline="0" dirty="0"/>
                        <a:t>Building-Specific Flood Risk Assessments</a:t>
                      </a:r>
                    </a:p>
                    <a:p>
                      <a:pPr lvl="0">
                        <a:buFont typeface="Arial" pitchFamily="34" charset="0"/>
                        <a:buChar char="•"/>
                      </a:pPr>
                      <a:r>
                        <a:rPr lang="en-US" sz="1400" baseline="0" dirty="0"/>
                        <a:t>  </a:t>
                      </a:r>
                      <a:r>
                        <a:rPr lang="en-US" sz="1400" i="1" baseline="0" dirty="0"/>
                        <a:t>Historical Flood/Dam/Levee Inundation Maps</a:t>
                      </a:r>
                    </a:p>
                  </a:txBody>
                  <a:tcPr marL="88705" marR="88705" marT="44353" marB="44353"/>
                </a:tc>
                <a:tc>
                  <a:txBody>
                    <a:bodyPr/>
                    <a:lstStyle/>
                    <a:p>
                      <a:pPr algn="ctr"/>
                      <a:endParaRPr lang="en-US" sz="1400" dirty="0"/>
                    </a:p>
                    <a:p>
                      <a:pPr algn="ctr"/>
                      <a:r>
                        <a:rPr lang="en-US" sz="1400" dirty="0"/>
                        <a:t>No</a:t>
                      </a:r>
                    </a:p>
                    <a:p>
                      <a:pPr algn="ctr"/>
                      <a:r>
                        <a:rPr lang="en-US" sz="1400" dirty="0"/>
                        <a:t>No</a:t>
                      </a:r>
                    </a:p>
                    <a:p>
                      <a:pPr algn="ctr"/>
                      <a:r>
                        <a:rPr lang="en-US" sz="1400" dirty="0"/>
                        <a:t>No</a:t>
                      </a:r>
                    </a:p>
                    <a:p>
                      <a:pPr algn="ctr"/>
                      <a:r>
                        <a:rPr lang="en-US" sz="1400" dirty="0"/>
                        <a:t>No</a:t>
                      </a:r>
                    </a:p>
                    <a:p>
                      <a:pPr algn="ctr"/>
                      <a:r>
                        <a:rPr lang="en-US" sz="1400" dirty="0"/>
                        <a:t>No</a:t>
                      </a:r>
                    </a:p>
                  </a:txBody>
                  <a:tcPr marL="88705" marR="88705" marT="44353" marB="44353"/>
                </a:tc>
                <a:tc>
                  <a:txBody>
                    <a:bodyPr/>
                    <a:lstStyle/>
                    <a:p>
                      <a:pPr algn="ctr"/>
                      <a:endParaRPr lang="en-US" sz="1400" dirty="0"/>
                    </a:p>
                    <a:p>
                      <a:pPr algn="ctr"/>
                      <a:r>
                        <a:rPr lang="en-US" sz="1400" dirty="0"/>
                        <a:t>Yes</a:t>
                      </a:r>
                    </a:p>
                    <a:p>
                      <a:pPr algn="ctr"/>
                      <a:r>
                        <a:rPr lang="en-US" sz="1400" dirty="0"/>
                        <a:t>No</a:t>
                      </a:r>
                    </a:p>
                    <a:p>
                      <a:pPr algn="ctr"/>
                      <a:r>
                        <a:rPr lang="en-US" sz="1400" dirty="0" smtClean="0"/>
                        <a:t>Yes</a:t>
                      </a:r>
                      <a:endParaRPr lang="en-US" sz="1400" dirty="0"/>
                    </a:p>
                    <a:p>
                      <a:pPr algn="ctr"/>
                      <a:r>
                        <a:rPr lang="en-US" sz="1400" dirty="0"/>
                        <a:t>No</a:t>
                      </a:r>
                    </a:p>
                    <a:p>
                      <a:pPr algn="ctr"/>
                      <a:r>
                        <a:rPr lang="en-US" sz="1400" dirty="0"/>
                        <a:t>No</a:t>
                      </a:r>
                    </a:p>
                  </a:txBody>
                  <a:tcPr marL="88705" marR="88705" marT="44353" marB="44353"/>
                </a:tc>
                <a:tc>
                  <a:txBody>
                    <a:bodyPr/>
                    <a:lstStyle/>
                    <a:p>
                      <a:pPr algn="ctr"/>
                      <a:endParaRPr lang="en-US" sz="1400" dirty="0"/>
                    </a:p>
                    <a:p>
                      <a:pPr algn="ctr"/>
                      <a:r>
                        <a:rPr lang="en-US" sz="1400" dirty="0"/>
                        <a:t>Yes</a:t>
                      </a:r>
                    </a:p>
                    <a:p>
                      <a:pPr algn="ctr"/>
                      <a:r>
                        <a:rPr lang="en-US" sz="1400" dirty="0"/>
                        <a:t>Yes</a:t>
                      </a:r>
                    </a:p>
                    <a:p>
                      <a:pPr algn="ctr"/>
                      <a:r>
                        <a:rPr lang="en-US" sz="1400" dirty="0"/>
                        <a:t>Yes</a:t>
                      </a:r>
                    </a:p>
                    <a:p>
                      <a:pPr algn="ctr"/>
                      <a:r>
                        <a:rPr lang="en-US" sz="1400" i="0" dirty="0"/>
                        <a:t>Yes</a:t>
                      </a:r>
                    </a:p>
                    <a:p>
                      <a:pPr algn="ctr"/>
                      <a:r>
                        <a:rPr lang="en-US" sz="1400" i="0" dirty="0"/>
                        <a:t>Yes</a:t>
                      </a:r>
                    </a:p>
                  </a:txBody>
                  <a:tcPr marL="88705" marR="88705" marT="44353" marB="44353"/>
                </a:tc>
                <a:extLst>
                  <a:ext uri="{0D108BD9-81ED-4DB2-BD59-A6C34878D82A}">
                    <a16:rowId xmlns:a16="http://schemas.microsoft.com/office/drawing/2014/main" val="2608970644"/>
                  </a:ext>
                </a:extLst>
              </a:tr>
              <a:tr h="551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Property Mitigation</a:t>
                      </a:r>
                    </a:p>
                    <a:p>
                      <a:pPr lvl="0">
                        <a:buFont typeface="Arial" pitchFamily="34" charset="0"/>
                        <a:buChar char="•"/>
                      </a:pPr>
                      <a:r>
                        <a:rPr lang="en-US" sz="1400" baseline="0" dirty="0"/>
                        <a:t>  </a:t>
                      </a:r>
                      <a:r>
                        <a:rPr lang="en-US" sz="1400" kern="1200" dirty="0">
                          <a:solidFill>
                            <a:schemeClr val="dk1"/>
                          </a:solidFill>
                          <a:latin typeface="+mn-lt"/>
                          <a:ea typeface="+mn-ea"/>
                          <a:cs typeface="+mn-cs"/>
                        </a:rPr>
                        <a:t>Mitigated Structures/Buyout Properties</a:t>
                      </a:r>
                      <a:endParaRPr lang="en-US" sz="1400" baseline="0" dirty="0"/>
                    </a:p>
                  </a:txBody>
                  <a:tcPr marL="88705" marR="88705" marT="44353" marB="44353"/>
                </a:tc>
                <a:tc>
                  <a:txBody>
                    <a:bodyPr/>
                    <a:lstStyle/>
                    <a:p>
                      <a:pPr algn="ctr"/>
                      <a:endParaRPr lang="en-US" sz="1400" dirty="0"/>
                    </a:p>
                    <a:p>
                      <a:pPr algn="ctr"/>
                      <a:r>
                        <a:rPr lang="en-US" sz="1400" dirty="0"/>
                        <a:t>No</a:t>
                      </a:r>
                    </a:p>
                  </a:txBody>
                  <a:tcPr marL="88705" marR="88705" marT="44353" marB="44353"/>
                </a:tc>
                <a:tc>
                  <a:txBody>
                    <a:bodyPr/>
                    <a:lstStyle/>
                    <a:p>
                      <a:pPr algn="ctr"/>
                      <a:endParaRPr lang="en-US" sz="1400" dirty="0"/>
                    </a:p>
                    <a:p>
                      <a:pPr algn="ctr"/>
                      <a:r>
                        <a:rPr lang="en-US" sz="1400" dirty="0"/>
                        <a:t>Yes</a:t>
                      </a:r>
                    </a:p>
                  </a:txBody>
                  <a:tcPr marL="88705" marR="88705" marT="44353" marB="44353"/>
                </a:tc>
                <a:tc>
                  <a:txBody>
                    <a:bodyPr/>
                    <a:lstStyle/>
                    <a:p>
                      <a:pPr algn="ctr"/>
                      <a:endParaRPr lang="en-US" sz="1400" dirty="0"/>
                    </a:p>
                    <a:p>
                      <a:pPr algn="ctr"/>
                      <a:r>
                        <a:rPr lang="en-US" sz="1400" dirty="0"/>
                        <a:t>Yes</a:t>
                      </a:r>
                    </a:p>
                  </a:txBody>
                  <a:tcPr marL="88705" marR="88705" marT="44353" marB="44353"/>
                </a:tc>
                <a:extLst>
                  <a:ext uri="{0D108BD9-81ED-4DB2-BD59-A6C34878D82A}">
                    <a16:rowId xmlns:a16="http://schemas.microsoft.com/office/drawing/2014/main" val="10002"/>
                  </a:ext>
                </a:extLst>
              </a:tr>
              <a:tr h="551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Flood Prediction</a:t>
                      </a:r>
                    </a:p>
                    <a:p>
                      <a:pPr lvl="0">
                        <a:buFont typeface="Arial" pitchFamily="34" charset="0"/>
                        <a:buChar char="•"/>
                      </a:pPr>
                      <a:r>
                        <a:rPr lang="en-US" sz="1400" i="0" baseline="0" dirty="0"/>
                        <a:t> USGS </a:t>
                      </a:r>
                      <a:r>
                        <a:rPr lang="en-US" sz="1400" i="0" kern="1200" dirty="0">
                          <a:solidFill>
                            <a:schemeClr val="dk1"/>
                          </a:solidFill>
                          <a:latin typeface="+mn-lt"/>
                          <a:ea typeface="+mn-ea"/>
                          <a:cs typeface="+mn-cs"/>
                        </a:rPr>
                        <a:t>Real-Time Stream Gages*</a:t>
                      </a:r>
                    </a:p>
                  </a:txBody>
                  <a:tcPr marL="88705" marR="88705" marT="44353" marB="44353"/>
                </a:tc>
                <a:tc>
                  <a:txBody>
                    <a:bodyPr/>
                    <a:lstStyle/>
                    <a:p>
                      <a:pPr algn="ctr"/>
                      <a:endParaRPr lang="en-US" sz="1400" dirty="0"/>
                    </a:p>
                    <a:p>
                      <a:pPr algn="ctr"/>
                      <a:r>
                        <a:rPr lang="en-US" sz="1400" dirty="0"/>
                        <a:t>No</a:t>
                      </a:r>
                    </a:p>
                  </a:txBody>
                  <a:tcPr marL="88705" marR="88705" marT="44353" marB="44353"/>
                </a:tc>
                <a:tc>
                  <a:txBody>
                    <a:bodyPr/>
                    <a:lstStyle/>
                    <a:p>
                      <a:pPr algn="ctr"/>
                      <a:endParaRPr lang="en-US" sz="1400" dirty="0"/>
                    </a:p>
                    <a:p>
                      <a:pPr algn="ctr"/>
                      <a:r>
                        <a:rPr lang="en-US" sz="1400" dirty="0"/>
                        <a:t>Yes</a:t>
                      </a:r>
                    </a:p>
                  </a:txBody>
                  <a:tcPr marL="88705" marR="88705" marT="44353" marB="44353"/>
                </a:tc>
                <a:tc>
                  <a:txBody>
                    <a:bodyPr/>
                    <a:lstStyle/>
                    <a:p>
                      <a:pPr algn="ctr"/>
                      <a:endParaRPr lang="en-US" sz="1400" dirty="0"/>
                    </a:p>
                    <a:p>
                      <a:pPr algn="ctr"/>
                      <a:r>
                        <a:rPr lang="en-US" sz="1400" i="0" dirty="0"/>
                        <a:t>Yes</a:t>
                      </a:r>
                    </a:p>
                  </a:txBody>
                  <a:tcPr marL="88705" marR="88705" marT="44353" marB="44353"/>
                </a:tc>
                <a:extLst>
                  <a:ext uri="{0D108BD9-81ED-4DB2-BD59-A6C34878D82A}">
                    <a16:rowId xmlns:a16="http://schemas.microsoft.com/office/drawing/2014/main" val="4172957063"/>
                  </a:ext>
                </a:extLst>
              </a:tr>
            </a:tbl>
          </a:graphicData>
        </a:graphic>
      </p:graphicFrame>
    </p:spTree>
    <p:extLst>
      <p:ext uri="{BB962C8B-B14F-4D97-AF65-F5344CB8AC3E}">
        <p14:creationId xmlns:p14="http://schemas.microsoft.com/office/powerpoint/2010/main" val="30388267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0F410-BB25-4289-B975-36E4A6605C37}"/>
              </a:ext>
            </a:extLst>
          </p:cNvPr>
          <p:cNvPicPr>
            <a:picLocks noChangeAspect="1"/>
          </p:cNvPicPr>
          <p:nvPr/>
        </p:nvPicPr>
        <p:blipFill>
          <a:blip r:embed="rId3"/>
          <a:stretch>
            <a:fillRect/>
          </a:stretch>
        </p:blipFill>
        <p:spPr>
          <a:xfrm>
            <a:off x="60157" y="1087400"/>
            <a:ext cx="8975558" cy="5554483"/>
          </a:xfrm>
          <a:prstGeom prst="rect">
            <a:avLst/>
          </a:prstGeom>
        </p:spPr>
      </p:pic>
      <p:pic>
        <p:nvPicPr>
          <p:cNvPr id="4" name="Picture 3">
            <a:extLst>
              <a:ext uri="{FF2B5EF4-FFF2-40B4-BE49-F238E27FC236}">
                <a16:creationId xmlns:a16="http://schemas.microsoft.com/office/drawing/2014/main" id="{213BC22B-49E7-4302-9EAD-770FF95DE37D}"/>
              </a:ext>
            </a:extLst>
          </p:cNvPr>
          <p:cNvPicPr>
            <a:picLocks noChangeAspect="1"/>
          </p:cNvPicPr>
          <p:nvPr/>
        </p:nvPicPr>
        <p:blipFill>
          <a:blip r:embed="rId4"/>
          <a:stretch>
            <a:fillRect/>
          </a:stretch>
        </p:blipFill>
        <p:spPr>
          <a:xfrm>
            <a:off x="5722272" y="979063"/>
            <a:ext cx="3341061" cy="5592874"/>
          </a:xfrm>
          <a:prstGeom prst="rect">
            <a:avLst/>
          </a:prstGeom>
        </p:spPr>
      </p:pic>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 panose="020B0604020202020204" pitchFamily="34" charset="0"/>
                <a:cs typeface="Arial" panose="020B0604020202020204" pitchFamily="34" charset="0"/>
              </a:rPr>
              <a:t>Flood Query Results Panel</a:t>
            </a:r>
            <a:endParaRPr lang="en-US" sz="3500" dirty="0">
              <a:solidFill>
                <a:srgbClr val="FFFF00"/>
              </a:solidFill>
              <a:latin typeface="Arial" panose="020B0604020202020204" pitchFamily="34" charset="0"/>
              <a:cs typeface="Arial" panose="020B0604020202020204" pitchFamily="34" charset="0"/>
            </a:endParaRPr>
          </a:p>
        </p:txBody>
      </p:sp>
      <p:sp>
        <p:nvSpPr>
          <p:cNvPr id="9" name="Oval 8"/>
          <p:cNvSpPr/>
          <p:nvPr/>
        </p:nvSpPr>
        <p:spPr>
          <a:xfrm>
            <a:off x="2743200" y="41148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0" name="Oval 9"/>
          <p:cNvSpPr/>
          <p:nvPr/>
        </p:nvSpPr>
        <p:spPr>
          <a:xfrm>
            <a:off x="4477391" y="4449731"/>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1808346" y="6580999"/>
            <a:ext cx="6019800" cy="226454"/>
          </a:xfrm>
          <a:prstGeom prst="rect">
            <a:avLst/>
          </a:prstGeom>
          <a:solidFill>
            <a:schemeClr val="bg1"/>
          </a:solidFill>
        </p:spPr>
        <p:txBody>
          <a:bodyPr vert="horz" lIns="91440" tIns="45720" rIns="91440" bIns="45720" rtlCol="0">
            <a:normAutofit fontScale="25000" lnSpcReduction="20000"/>
          </a:bodyPr>
          <a:lstStyle/>
          <a:p>
            <a:r>
              <a:rPr kumimoji="0" lang="en-US" sz="48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Parcel ID Web Link:  </a:t>
            </a:r>
            <a:r>
              <a:rPr lang="en-US" sz="4800" dirty="0">
                <a:hlinkClick r:id="rId5"/>
              </a:rPr>
              <a:t>https://www.mapwv.gov/flood/map/?v=1&amp;pid=02-06-0006-0048-0000</a:t>
            </a:r>
            <a:endParaRPr lang="en-US" sz="48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3942298" y="3105834"/>
            <a:ext cx="1569522" cy="646331"/>
          </a:xfrm>
          <a:prstGeom prst="rect">
            <a:avLst/>
          </a:prstGeom>
          <a:noFill/>
        </p:spPr>
        <p:txBody>
          <a:bodyPr wrap="square" rtlCol="0">
            <a:spAutoFit/>
          </a:bodyPr>
          <a:lstStyle/>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301</a:t>
            </a:r>
          </a:p>
          <a:p>
            <a:pPr algn="ct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 </a:t>
            </a:r>
            <a:r>
              <a:rPr lang="en-US"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Moler</a:t>
            </a: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Ave</a:t>
            </a:r>
          </a:p>
        </p:txBody>
      </p:sp>
      <p:graphicFrame>
        <p:nvGraphicFramePr>
          <p:cNvPr id="13" name="Table 12"/>
          <p:cNvGraphicFramePr>
            <a:graphicFrameLocks noGrp="1"/>
          </p:cNvGraphicFramePr>
          <p:nvPr>
            <p:extLst>
              <p:ext uri="{D42A27DB-BD31-4B8C-83A1-F6EECF244321}">
                <p14:modId xmlns:p14="http://schemas.microsoft.com/office/powerpoint/2010/main" val="1563794929"/>
              </p:ext>
            </p:extLst>
          </p:nvPr>
        </p:nvGraphicFramePr>
        <p:xfrm>
          <a:off x="247804" y="1106714"/>
          <a:ext cx="3541997" cy="5425440"/>
        </p:xfrm>
        <a:graphic>
          <a:graphicData uri="http://schemas.openxmlformats.org/drawingml/2006/table">
            <a:tbl>
              <a:tblPr firstRow="1" bandRow="1">
                <a:tableStyleId>{8A107856-5554-42FB-B03E-39F5DBC370BA}</a:tableStyleId>
              </a:tblPr>
              <a:tblGrid>
                <a:gridCol w="531299">
                  <a:extLst>
                    <a:ext uri="{9D8B030D-6E8A-4147-A177-3AD203B41FA5}">
                      <a16:colId xmlns:a16="http://schemas.microsoft.com/office/drawing/2014/main" val="1163997975"/>
                    </a:ext>
                  </a:extLst>
                </a:gridCol>
                <a:gridCol w="3010698">
                  <a:extLst>
                    <a:ext uri="{9D8B030D-6E8A-4147-A177-3AD203B41FA5}">
                      <a16:colId xmlns:a16="http://schemas.microsoft.com/office/drawing/2014/main" val="1101067465"/>
                    </a:ext>
                  </a:extLst>
                </a:gridCol>
              </a:tblGrid>
              <a:tr h="299517">
                <a:tc>
                  <a:txBody>
                    <a:bodyPr/>
                    <a:lstStyle/>
                    <a:p>
                      <a:pPr algn="ctr"/>
                      <a:r>
                        <a:rPr lang="en-US" sz="1600" dirty="0"/>
                        <a:t>#</a:t>
                      </a:r>
                    </a:p>
                  </a:txBody>
                  <a:tcPr/>
                </a:tc>
                <a:tc>
                  <a:txBody>
                    <a:bodyPr/>
                    <a:lstStyle/>
                    <a:p>
                      <a:pPr algn="l"/>
                      <a:r>
                        <a:rPr lang="en-US" sz="1600" dirty="0"/>
                        <a:t>Each</a:t>
                      </a:r>
                      <a:r>
                        <a:rPr lang="en-US" sz="1600" baseline="0" dirty="0"/>
                        <a:t> Location </a:t>
                      </a:r>
                      <a:r>
                        <a:rPr lang="en-US" sz="1600" dirty="0"/>
                        <a:t>Query Answers:</a:t>
                      </a:r>
                    </a:p>
                  </a:txBody>
                  <a:tcPr/>
                </a:tc>
                <a:extLst>
                  <a:ext uri="{0D108BD9-81ED-4DB2-BD59-A6C34878D82A}">
                    <a16:rowId xmlns:a16="http://schemas.microsoft.com/office/drawing/2014/main" val="3033155227"/>
                  </a:ext>
                </a:extLst>
              </a:tr>
              <a:tr h="313131">
                <a:tc>
                  <a:txBody>
                    <a:bodyPr/>
                    <a:lstStyle/>
                    <a:p>
                      <a:pPr algn="ctr"/>
                      <a:r>
                        <a:rPr lang="en-US" sz="1400" dirty="0"/>
                        <a:t>1</a:t>
                      </a:r>
                    </a:p>
                  </a:txBody>
                  <a:tcPr/>
                </a:tc>
                <a:tc>
                  <a:txBody>
                    <a:bodyPr/>
                    <a:lstStyle/>
                    <a:p>
                      <a:r>
                        <a:rPr lang="en-US" sz="1400" dirty="0"/>
                        <a:t>In Flood Hazard Area? Flood</a:t>
                      </a:r>
                      <a:r>
                        <a:rPr lang="en-US" sz="1400" baseline="0" dirty="0"/>
                        <a:t> Zone? </a:t>
                      </a:r>
                      <a:r>
                        <a:rPr lang="en-US" sz="1400" dirty="0"/>
                        <a:t>Floodway?</a:t>
                      </a:r>
                      <a:endParaRPr lang="en-US" sz="1400" b="0" dirty="0"/>
                    </a:p>
                  </a:txBody>
                  <a:tcPr/>
                </a:tc>
                <a:extLst>
                  <a:ext uri="{0D108BD9-81ED-4DB2-BD59-A6C34878D82A}">
                    <a16:rowId xmlns:a16="http://schemas.microsoft.com/office/drawing/2014/main" val="3588723999"/>
                  </a:ext>
                </a:extLst>
              </a:tr>
              <a:tr h="299517">
                <a:tc>
                  <a:txBody>
                    <a:bodyPr/>
                    <a:lstStyle/>
                    <a:p>
                      <a:pPr algn="ctr"/>
                      <a:r>
                        <a:rPr lang="en-US" sz="1400" dirty="0"/>
                        <a:t>2</a:t>
                      </a:r>
                    </a:p>
                  </a:txBody>
                  <a:tcPr/>
                </a:tc>
                <a:tc>
                  <a:txBody>
                    <a:bodyPr/>
                    <a:lstStyle/>
                    <a:p>
                      <a:r>
                        <a:rPr lang="en-US" sz="1400" dirty="0"/>
                        <a:t>Stream  &amp; Watershed names?</a:t>
                      </a:r>
                      <a:endParaRPr lang="en-US" sz="1400" b="0" dirty="0"/>
                    </a:p>
                  </a:txBody>
                  <a:tcPr/>
                </a:tc>
                <a:extLst>
                  <a:ext uri="{0D108BD9-81ED-4DB2-BD59-A6C34878D82A}">
                    <a16:rowId xmlns:a16="http://schemas.microsoft.com/office/drawing/2014/main" val="4226666528"/>
                  </a:ext>
                </a:extLst>
              </a:tr>
              <a:tr h="299517">
                <a:tc>
                  <a:txBody>
                    <a:bodyPr/>
                    <a:lstStyle/>
                    <a:p>
                      <a:pPr algn="ctr"/>
                      <a:r>
                        <a:rPr lang="en-US" sz="1400" dirty="0"/>
                        <a:t>3</a:t>
                      </a:r>
                    </a:p>
                  </a:txBody>
                  <a:tcPr/>
                </a:tc>
                <a:tc>
                  <a:txBody>
                    <a:bodyPr/>
                    <a:lstStyle/>
                    <a:p>
                      <a:r>
                        <a:rPr lang="en-US" sz="1400" dirty="0"/>
                        <a:t>FEMA Issued Flood Map / NFHL links?</a:t>
                      </a:r>
                      <a:endParaRPr lang="en-US" sz="1400" b="0" dirty="0"/>
                    </a:p>
                  </a:txBody>
                  <a:tcPr/>
                </a:tc>
                <a:extLst>
                  <a:ext uri="{0D108BD9-81ED-4DB2-BD59-A6C34878D82A}">
                    <a16:rowId xmlns:a16="http://schemas.microsoft.com/office/drawing/2014/main" val="135403196"/>
                  </a:ext>
                </a:extLst>
              </a:tr>
              <a:tr h="299517">
                <a:tc>
                  <a:txBody>
                    <a:bodyPr/>
                    <a:lstStyle/>
                    <a:p>
                      <a:pPr algn="ctr"/>
                      <a:r>
                        <a:rPr lang="en-US" sz="1400" dirty="0"/>
                        <a:t>4</a:t>
                      </a:r>
                    </a:p>
                  </a:txBody>
                  <a:tcPr/>
                </a:tc>
                <a:tc>
                  <a:txBody>
                    <a:bodyPr/>
                    <a:lstStyle/>
                    <a:p>
                      <a:r>
                        <a:rPr lang="en-US" sz="1400" dirty="0"/>
                        <a:t>Floodplain</a:t>
                      </a:r>
                      <a:r>
                        <a:rPr lang="en-US" sz="1400" baseline="0" dirty="0"/>
                        <a:t> Manager</a:t>
                      </a:r>
                      <a:r>
                        <a:rPr lang="en-US" sz="1400" dirty="0"/>
                        <a:t> Contact?</a:t>
                      </a:r>
                      <a:endParaRPr lang="en-US" sz="1400" b="0" dirty="0"/>
                    </a:p>
                  </a:txBody>
                  <a:tcPr/>
                </a:tc>
                <a:extLst>
                  <a:ext uri="{0D108BD9-81ED-4DB2-BD59-A6C34878D82A}">
                    <a16:rowId xmlns:a16="http://schemas.microsoft.com/office/drawing/2014/main" val="2243675425"/>
                  </a:ext>
                </a:extLst>
              </a:tr>
              <a:tr h="299517">
                <a:tc>
                  <a:txBody>
                    <a:bodyPr/>
                    <a:lstStyle/>
                    <a:p>
                      <a:pPr algn="ctr"/>
                      <a:r>
                        <a:rPr lang="en-US" sz="1400" dirty="0"/>
                        <a:t>5</a:t>
                      </a:r>
                    </a:p>
                  </a:txBody>
                  <a:tcPr/>
                </a:tc>
                <a:tc>
                  <a:txBody>
                    <a:bodyPr/>
                    <a:lstStyle/>
                    <a:p>
                      <a:r>
                        <a:rPr lang="en-US" sz="1400" dirty="0"/>
                        <a:t>Flood Height value or information?</a:t>
                      </a:r>
                      <a:endParaRPr lang="en-US" sz="1400" b="0" dirty="0"/>
                    </a:p>
                  </a:txBody>
                  <a:tcPr/>
                </a:tc>
                <a:extLst>
                  <a:ext uri="{0D108BD9-81ED-4DB2-BD59-A6C34878D82A}">
                    <a16:rowId xmlns:a16="http://schemas.microsoft.com/office/drawing/2014/main" val="4240976542"/>
                  </a:ext>
                </a:extLst>
              </a:tr>
              <a:tr h="299517">
                <a:tc>
                  <a:txBody>
                    <a:bodyPr/>
                    <a:lstStyle/>
                    <a:p>
                      <a:pPr algn="ctr"/>
                      <a:r>
                        <a:rPr lang="en-US" sz="1400" dirty="0"/>
                        <a:t>6</a:t>
                      </a:r>
                    </a:p>
                  </a:txBody>
                  <a:tcPr/>
                </a:tc>
                <a:tc>
                  <a:txBody>
                    <a:bodyPr/>
                    <a:lstStyle/>
                    <a:p>
                      <a:r>
                        <a:rPr lang="en-US" sz="1400" dirty="0"/>
                        <a:t>Water Depth value and source?  </a:t>
                      </a:r>
                      <a:r>
                        <a:rPr lang="en-US" sz="1400" baseline="0" dirty="0"/>
                        <a:t> </a:t>
                      </a:r>
                      <a:endParaRPr lang="en-US" sz="1400" b="0" dirty="0"/>
                    </a:p>
                  </a:txBody>
                  <a:tcPr/>
                </a:tc>
                <a:extLst>
                  <a:ext uri="{0D108BD9-81ED-4DB2-BD59-A6C34878D82A}">
                    <a16:rowId xmlns:a16="http://schemas.microsoft.com/office/drawing/2014/main" val="428919362"/>
                  </a:ext>
                </a:extLst>
              </a:tr>
              <a:tr h="299517">
                <a:tc>
                  <a:txBody>
                    <a:bodyPr/>
                    <a:lstStyle/>
                    <a:p>
                      <a:pPr algn="ctr"/>
                      <a:r>
                        <a:rPr lang="en-US" sz="1400" dirty="0"/>
                        <a:t>7</a:t>
                      </a:r>
                    </a:p>
                  </a:txBody>
                  <a:tcPr/>
                </a:tc>
                <a:tc>
                  <a:txBody>
                    <a:bodyPr/>
                    <a:lstStyle/>
                    <a:p>
                      <a:r>
                        <a:rPr lang="en-US" sz="1400" dirty="0"/>
                        <a:t>HEC-RAS Model available?</a:t>
                      </a:r>
                      <a:endParaRPr lang="en-US" sz="1400" b="0" dirty="0"/>
                    </a:p>
                  </a:txBody>
                  <a:tcPr/>
                </a:tc>
                <a:extLst>
                  <a:ext uri="{0D108BD9-81ED-4DB2-BD59-A6C34878D82A}">
                    <a16:rowId xmlns:a16="http://schemas.microsoft.com/office/drawing/2014/main" val="2039714594"/>
                  </a:ext>
                </a:extLst>
              </a:tr>
              <a:tr h="299517">
                <a:tc>
                  <a:txBody>
                    <a:bodyPr/>
                    <a:lstStyle/>
                    <a:p>
                      <a:pPr algn="ctr"/>
                      <a:r>
                        <a:rPr lang="en-US" sz="1400" dirty="0"/>
                        <a:t>8</a:t>
                      </a:r>
                    </a:p>
                  </a:txBody>
                  <a:tcPr/>
                </a:tc>
                <a:tc>
                  <a:txBody>
                    <a:bodyPr/>
                    <a:lstStyle/>
                    <a:p>
                      <a:r>
                        <a:rPr lang="en-US" sz="1400" dirty="0"/>
                        <a:t>Flood Profile available?</a:t>
                      </a:r>
                      <a:endParaRPr lang="en-US" sz="1400" b="0" dirty="0"/>
                    </a:p>
                  </a:txBody>
                  <a:tcPr/>
                </a:tc>
                <a:extLst>
                  <a:ext uri="{0D108BD9-81ED-4DB2-BD59-A6C34878D82A}">
                    <a16:rowId xmlns:a16="http://schemas.microsoft.com/office/drawing/2014/main" val="22261767"/>
                  </a:ext>
                </a:extLst>
              </a:tr>
              <a:tr h="299517">
                <a:tc>
                  <a:txBody>
                    <a:bodyPr/>
                    <a:lstStyle/>
                    <a:p>
                      <a:pPr algn="ctr"/>
                      <a:r>
                        <a:rPr lang="en-US" sz="1400" dirty="0"/>
                        <a:t>9</a:t>
                      </a:r>
                    </a:p>
                  </a:txBody>
                  <a:tcPr/>
                </a:tc>
                <a:tc>
                  <a:txBody>
                    <a:bodyPr/>
                    <a:lstStyle/>
                    <a:p>
                      <a:r>
                        <a:rPr lang="en-US" sz="1400" dirty="0"/>
                        <a:t>CRS community information?</a:t>
                      </a:r>
                      <a:endParaRPr lang="en-US" sz="1400" b="0" dirty="0"/>
                    </a:p>
                  </a:txBody>
                  <a:tcPr/>
                </a:tc>
                <a:extLst>
                  <a:ext uri="{0D108BD9-81ED-4DB2-BD59-A6C34878D82A}">
                    <a16:rowId xmlns:a16="http://schemas.microsoft.com/office/drawing/2014/main" val="1469178188"/>
                  </a:ext>
                </a:extLst>
              </a:tr>
              <a:tr h="299517">
                <a:tc>
                  <a:txBody>
                    <a:bodyPr/>
                    <a:lstStyle/>
                    <a:p>
                      <a:pPr algn="ctr"/>
                      <a:r>
                        <a:rPr lang="en-US" sz="1400" dirty="0"/>
                        <a:t>10</a:t>
                      </a:r>
                    </a:p>
                  </a:txBody>
                  <a:tcPr/>
                </a:tc>
                <a:tc>
                  <a:txBody>
                    <a:bodyPr/>
                    <a:lstStyle/>
                    <a:p>
                      <a:r>
                        <a:rPr lang="en-US" sz="1400" dirty="0"/>
                        <a:t>Coordinate </a:t>
                      </a:r>
                      <a:r>
                        <a:rPr lang="en-US" sz="1400" dirty="0" err="1"/>
                        <a:t>x,y</a:t>
                      </a:r>
                      <a:r>
                        <a:rPr lang="en-US" sz="1400" dirty="0"/>
                        <a:t> location?</a:t>
                      </a:r>
                      <a:endParaRPr lang="en-US" sz="1400" b="0" dirty="0"/>
                    </a:p>
                  </a:txBody>
                  <a:tcPr/>
                </a:tc>
                <a:extLst>
                  <a:ext uri="{0D108BD9-81ED-4DB2-BD59-A6C34878D82A}">
                    <a16:rowId xmlns:a16="http://schemas.microsoft.com/office/drawing/2014/main" val="421265879"/>
                  </a:ext>
                </a:extLst>
              </a:tr>
              <a:tr h="299517">
                <a:tc>
                  <a:txBody>
                    <a:bodyPr/>
                    <a:lstStyle/>
                    <a:p>
                      <a:pPr algn="ctr"/>
                      <a:r>
                        <a:rPr lang="en-US" sz="1400"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External Map Viewer Links?</a:t>
                      </a:r>
                    </a:p>
                  </a:txBody>
                  <a:tcPr/>
                </a:tc>
                <a:extLst>
                  <a:ext uri="{0D108BD9-81ED-4DB2-BD59-A6C34878D82A}">
                    <a16:rowId xmlns:a16="http://schemas.microsoft.com/office/drawing/2014/main" val="2652770790"/>
                  </a:ext>
                </a:extLst>
              </a:tr>
              <a:tr h="299517">
                <a:tc>
                  <a:txBody>
                    <a:bodyPr/>
                    <a:lstStyle/>
                    <a:p>
                      <a:pPr algn="ctr"/>
                      <a:r>
                        <a:rPr lang="en-US" sz="1400" dirty="0"/>
                        <a:t>12</a:t>
                      </a:r>
                    </a:p>
                  </a:txBody>
                  <a:tcPr/>
                </a:tc>
                <a:tc>
                  <a:txBody>
                    <a:bodyPr/>
                    <a:lstStyle/>
                    <a:p>
                      <a:r>
                        <a:rPr lang="en-US" sz="1400" dirty="0"/>
                        <a:t>Ground elevation value and source?</a:t>
                      </a:r>
                      <a:endParaRPr lang="en-US" sz="1400" b="0" dirty="0"/>
                    </a:p>
                  </a:txBody>
                  <a:tcPr/>
                </a:tc>
                <a:extLst>
                  <a:ext uri="{0D108BD9-81ED-4DB2-BD59-A6C34878D82A}">
                    <a16:rowId xmlns:a16="http://schemas.microsoft.com/office/drawing/2014/main" val="1941718874"/>
                  </a:ext>
                </a:extLst>
              </a:tr>
              <a:tr h="299517">
                <a:tc>
                  <a:txBody>
                    <a:bodyPr/>
                    <a:lstStyle/>
                    <a:p>
                      <a:pPr algn="ctr"/>
                      <a:r>
                        <a:rPr lang="en-US" sz="1400" dirty="0"/>
                        <a:t>13</a:t>
                      </a:r>
                    </a:p>
                  </a:txBody>
                  <a:tcPr/>
                </a:tc>
                <a:tc>
                  <a:txBody>
                    <a:bodyPr/>
                    <a:lstStyle/>
                    <a:p>
                      <a:r>
                        <a:rPr lang="en-US" sz="1400" dirty="0"/>
                        <a:t>E-911 Address (link to address info)</a:t>
                      </a:r>
                      <a:endParaRPr lang="en-US" sz="1400" b="0" dirty="0"/>
                    </a:p>
                  </a:txBody>
                  <a:tcPr/>
                </a:tc>
                <a:extLst>
                  <a:ext uri="{0D108BD9-81ED-4DB2-BD59-A6C34878D82A}">
                    <a16:rowId xmlns:a16="http://schemas.microsoft.com/office/drawing/2014/main" val="4226830969"/>
                  </a:ext>
                </a:extLst>
              </a:tr>
              <a:tr h="299517">
                <a:tc>
                  <a:txBody>
                    <a:bodyPr/>
                    <a:lstStyle/>
                    <a:p>
                      <a:pPr algn="ctr"/>
                      <a:r>
                        <a:rPr lang="en-US" sz="1400" dirty="0"/>
                        <a:t>14</a:t>
                      </a:r>
                    </a:p>
                  </a:txBody>
                  <a:tcPr/>
                </a:tc>
                <a:tc>
                  <a:txBody>
                    <a:bodyPr/>
                    <a:lstStyle/>
                    <a:p>
                      <a:r>
                        <a:rPr lang="en-US" sz="1400" dirty="0"/>
                        <a:t>Parcel ID (link to property info)</a:t>
                      </a:r>
                      <a:endParaRPr lang="en-US" sz="1400" b="0" dirty="0"/>
                    </a:p>
                  </a:txBody>
                  <a:tcPr/>
                </a:tc>
                <a:extLst>
                  <a:ext uri="{0D108BD9-81ED-4DB2-BD59-A6C34878D82A}">
                    <a16:rowId xmlns:a16="http://schemas.microsoft.com/office/drawing/2014/main" val="75055977"/>
                  </a:ext>
                </a:extLst>
              </a:tr>
              <a:tr h="299517">
                <a:tc>
                  <a:txBody>
                    <a:bodyPr/>
                    <a:lstStyle/>
                    <a:p>
                      <a:pPr algn="ctr"/>
                      <a:r>
                        <a:rPr lang="en-US" sz="1400" dirty="0"/>
                        <a:t>15</a:t>
                      </a:r>
                    </a:p>
                  </a:txBody>
                  <a:tcPr/>
                </a:tc>
                <a:tc>
                  <a:txBody>
                    <a:bodyPr/>
                    <a:lstStyle/>
                    <a:p>
                      <a:r>
                        <a:rPr lang="en-US" sz="1400" dirty="0"/>
                        <a:t>Flood risk assessment info?</a:t>
                      </a:r>
                    </a:p>
                  </a:txBody>
                  <a:tcPr/>
                </a:tc>
                <a:extLst>
                  <a:ext uri="{0D108BD9-81ED-4DB2-BD59-A6C34878D82A}">
                    <a16:rowId xmlns:a16="http://schemas.microsoft.com/office/drawing/2014/main" val="3332437950"/>
                  </a:ext>
                </a:extLst>
              </a:tr>
              <a:tr h="299517">
                <a:tc>
                  <a:txBody>
                    <a:bodyPr/>
                    <a:lstStyle/>
                    <a:p>
                      <a:pPr algn="ctr"/>
                      <a:r>
                        <a:rPr lang="en-US" sz="1400" dirty="0"/>
                        <a:t>16</a:t>
                      </a:r>
                    </a:p>
                  </a:txBody>
                  <a:tcPr/>
                </a:tc>
                <a:tc>
                  <a:txBody>
                    <a:bodyPr/>
                    <a:lstStyle/>
                    <a:p>
                      <a:r>
                        <a:rPr lang="en-US" sz="1400" dirty="0"/>
                        <a:t>3D flood visualization?</a:t>
                      </a:r>
                    </a:p>
                  </a:txBody>
                  <a:tcPr/>
                </a:tc>
                <a:extLst>
                  <a:ext uri="{0D108BD9-81ED-4DB2-BD59-A6C34878D82A}">
                    <a16:rowId xmlns:a16="http://schemas.microsoft.com/office/drawing/2014/main" val="4082895834"/>
                  </a:ext>
                </a:extLst>
              </a:tr>
            </a:tbl>
          </a:graphicData>
        </a:graphic>
      </p:graphicFrame>
      <p:sp>
        <p:nvSpPr>
          <p:cNvPr id="16" name="TextBox 15"/>
          <p:cNvSpPr txBox="1"/>
          <p:nvPr/>
        </p:nvSpPr>
        <p:spPr>
          <a:xfrm>
            <a:off x="7329387" y="6034826"/>
            <a:ext cx="381000" cy="276999"/>
          </a:xfrm>
          <a:prstGeom prst="rect">
            <a:avLst/>
          </a:prstGeom>
          <a:solidFill>
            <a:srgbClr val="C00000"/>
          </a:solidFill>
        </p:spPr>
        <p:txBody>
          <a:bodyPr wrap="square" rtlCol="0">
            <a:spAutoFit/>
          </a:bodyPr>
          <a:lstStyle/>
          <a:p>
            <a:pPr algn="ctr"/>
            <a:r>
              <a:rPr lang="en-US" sz="1200" b="1" dirty="0">
                <a:solidFill>
                  <a:schemeClr val="bg1"/>
                </a:solidFill>
              </a:rPr>
              <a:t>15</a:t>
            </a:r>
          </a:p>
        </p:txBody>
      </p:sp>
      <p:sp>
        <p:nvSpPr>
          <p:cNvPr id="18" name="TextBox 17"/>
          <p:cNvSpPr txBox="1"/>
          <p:nvPr/>
        </p:nvSpPr>
        <p:spPr>
          <a:xfrm>
            <a:off x="5333825" y="5647294"/>
            <a:ext cx="345707" cy="276999"/>
          </a:xfrm>
          <a:prstGeom prst="rect">
            <a:avLst/>
          </a:prstGeom>
          <a:solidFill>
            <a:srgbClr val="C00000"/>
          </a:solidFill>
        </p:spPr>
        <p:txBody>
          <a:bodyPr wrap="square" rtlCol="0">
            <a:spAutoFit/>
          </a:bodyPr>
          <a:lstStyle/>
          <a:p>
            <a:pPr algn="ctr"/>
            <a:r>
              <a:rPr lang="en-US" sz="1200" b="1" dirty="0">
                <a:solidFill>
                  <a:schemeClr val="bg1"/>
                </a:solidFill>
              </a:rPr>
              <a:t>14</a:t>
            </a:r>
          </a:p>
        </p:txBody>
      </p:sp>
      <p:sp>
        <p:nvSpPr>
          <p:cNvPr id="20" name="TextBox 19"/>
          <p:cNvSpPr txBox="1"/>
          <p:nvPr/>
        </p:nvSpPr>
        <p:spPr>
          <a:xfrm>
            <a:off x="7347033" y="6345699"/>
            <a:ext cx="345707" cy="276999"/>
          </a:xfrm>
          <a:prstGeom prst="rect">
            <a:avLst/>
          </a:prstGeom>
          <a:solidFill>
            <a:srgbClr val="C00000"/>
          </a:solidFill>
        </p:spPr>
        <p:txBody>
          <a:bodyPr wrap="square" rtlCol="0">
            <a:spAutoFit/>
          </a:bodyPr>
          <a:lstStyle/>
          <a:p>
            <a:pPr algn="ctr"/>
            <a:r>
              <a:rPr lang="en-US" sz="1200" b="1" dirty="0">
                <a:solidFill>
                  <a:schemeClr val="bg1"/>
                </a:solidFill>
              </a:rPr>
              <a:t>16</a:t>
            </a:r>
          </a:p>
        </p:txBody>
      </p:sp>
      <p:sp>
        <p:nvSpPr>
          <p:cNvPr id="21" name="TextBox 20"/>
          <p:cNvSpPr txBox="1"/>
          <p:nvPr/>
        </p:nvSpPr>
        <p:spPr>
          <a:xfrm>
            <a:off x="5333825" y="5267588"/>
            <a:ext cx="345707" cy="276999"/>
          </a:xfrm>
          <a:prstGeom prst="rect">
            <a:avLst/>
          </a:prstGeom>
          <a:solidFill>
            <a:srgbClr val="C00000"/>
          </a:solidFill>
        </p:spPr>
        <p:txBody>
          <a:bodyPr wrap="square" rtlCol="0">
            <a:spAutoFit/>
          </a:bodyPr>
          <a:lstStyle/>
          <a:p>
            <a:pPr algn="ctr"/>
            <a:r>
              <a:rPr lang="en-US" sz="1200" b="1" dirty="0">
                <a:solidFill>
                  <a:schemeClr val="bg1"/>
                </a:solidFill>
              </a:rPr>
              <a:t>13</a:t>
            </a:r>
          </a:p>
        </p:txBody>
      </p:sp>
      <p:sp>
        <p:nvSpPr>
          <p:cNvPr id="22" name="TextBox 21"/>
          <p:cNvSpPr txBox="1"/>
          <p:nvPr/>
        </p:nvSpPr>
        <p:spPr>
          <a:xfrm>
            <a:off x="8644394" y="4640231"/>
            <a:ext cx="345707" cy="276999"/>
          </a:xfrm>
          <a:prstGeom prst="rect">
            <a:avLst/>
          </a:prstGeom>
          <a:solidFill>
            <a:srgbClr val="C00000"/>
          </a:solidFill>
        </p:spPr>
        <p:txBody>
          <a:bodyPr wrap="square" rtlCol="0">
            <a:spAutoFit/>
          </a:bodyPr>
          <a:lstStyle/>
          <a:p>
            <a:pPr algn="ctr"/>
            <a:r>
              <a:rPr lang="en-US" sz="1200" b="1" dirty="0">
                <a:solidFill>
                  <a:schemeClr val="bg1"/>
                </a:solidFill>
              </a:rPr>
              <a:t>11</a:t>
            </a:r>
          </a:p>
        </p:txBody>
      </p:sp>
      <p:sp>
        <p:nvSpPr>
          <p:cNvPr id="23" name="TextBox 22"/>
          <p:cNvSpPr txBox="1"/>
          <p:nvPr/>
        </p:nvSpPr>
        <p:spPr>
          <a:xfrm>
            <a:off x="8644394" y="4955756"/>
            <a:ext cx="345707" cy="276999"/>
          </a:xfrm>
          <a:prstGeom prst="rect">
            <a:avLst/>
          </a:prstGeom>
          <a:solidFill>
            <a:srgbClr val="C00000"/>
          </a:solidFill>
        </p:spPr>
        <p:txBody>
          <a:bodyPr wrap="square" rtlCol="0">
            <a:spAutoFit/>
          </a:bodyPr>
          <a:lstStyle/>
          <a:p>
            <a:pPr algn="ctr"/>
            <a:r>
              <a:rPr lang="en-US" sz="1200" b="1" dirty="0">
                <a:solidFill>
                  <a:schemeClr val="bg1"/>
                </a:solidFill>
              </a:rPr>
              <a:t>12</a:t>
            </a:r>
          </a:p>
        </p:txBody>
      </p:sp>
      <p:sp>
        <p:nvSpPr>
          <p:cNvPr id="24" name="TextBox 23"/>
          <p:cNvSpPr txBox="1"/>
          <p:nvPr/>
        </p:nvSpPr>
        <p:spPr>
          <a:xfrm>
            <a:off x="8647152" y="4186206"/>
            <a:ext cx="345707" cy="276999"/>
          </a:xfrm>
          <a:prstGeom prst="rect">
            <a:avLst/>
          </a:prstGeom>
          <a:solidFill>
            <a:srgbClr val="C00000"/>
          </a:solidFill>
        </p:spPr>
        <p:txBody>
          <a:bodyPr wrap="square" rtlCol="0">
            <a:spAutoFit/>
          </a:bodyPr>
          <a:lstStyle/>
          <a:p>
            <a:pPr algn="ctr"/>
            <a:r>
              <a:rPr lang="en-US" sz="1200" b="1" dirty="0">
                <a:solidFill>
                  <a:schemeClr val="bg1"/>
                </a:solidFill>
              </a:rPr>
              <a:t>10</a:t>
            </a:r>
          </a:p>
        </p:txBody>
      </p:sp>
      <p:sp>
        <p:nvSpPr>
          <p:cNvPr id="25" name="TextBox 24"/>
          <p:cNvSpPr txBox="1"/>
          <p:nvPr/>
        </p:nvSpPr>
        <p:spPr>
          <a:xfrm>
            <a:off x="5973049" y="3857070"/>
            <a:ext cx="231408" cy="276999"/>
          </a:xfrm>
          <a:prstGeom prst="rect">
            <a:avLst/>
          </a:prstGeom>
          <a:solidFill>
            <a:srgbClr val="C00000"/>
          </a:solidFill>
        </p:spPr>
        <p:txBody>
          <a:bodyPr wrap="square" rtlCol="0">
            <a:spAutoFit/>
          </a:bodyPr>
          <a:lstStyle/>
          <a:p>
            <a:pPr algn="ctr"/>
            <a:r>
              <a:rPr lang="en-US" sz="1200" b="1" dirty="0">
                <a:solidFill>
                  <a:schemeClr val="bg1"/>
                </a:solidFill>
              </a:rPr>
              <a:t>9</a:t>
            </a:r>
          </a:p>
        </p:txBody>
      </p:sp>
      <p:sp>
        <p:nvSpPr>
          <p:cNvPr id="26" name="TextBox 25"/>
          <p:cNvSpPr txBox="1"/>
          <p:nvPr/>
        </p:nvSpPr>
        <p:spPr>
          <a:xfrm>
            <a:off x="7288479" y="3429521"/>
            <a:ext cx="231408" cy="276999"/>
          </a:xfrm>
          <a:prstGeom prst="rect">
            <a:avLst/>
          </a:prstGeom>
          <a:solidFill>
            <a:srgbClr val="C00000"/>
          </a:solidFill>
        </p:spPr>
        <p:txBody>
          <a:bodyPr wrap="square" rtlCol="0">
            <a:spAutoFit/>
          </a:bodyPr>
          <a:lstStyle/>
          <a:p>
            <a:pPr algn="ctr"/>
            <a:r>
              <a:rPr lang="en-US" sz="1200" b="1" dirty="0">
                <a:solidFill>
                  <a:schemeClr val="bg1"/>
                </a:solidFill>
              </a:rPr>
              <a:t>8</a:t>
            </a:r>
          </a:p>
        </p:txBody>
      </p:sp>
      <p:sp>
        <p:nvSpPr>
          <p:cNvPr id="27" name="TextBox 26"/>
          <p:cNvSpPr txBox="1"/>
          <p:nvPr/>
        </p:nvSpPr>
        <p:spPr>
          <a:xfrm>
            <a:off x="5458126" y="3115296"/>
            <a:ext cx="231408" cy="276999"/>
          </a:xfrm>
          <a:prstGeom prst="rect">
            <a:avLst/>
          </a:prstGeom>
          <a:solidFill>
            <a:srgbClr val="C00000"/>
          </a:solidFill>
        </p:spPr>
        <p:txBody>
          <a:bodyPr wrap="square" rtlCol="0">
            <a:spAutoFit/>
          </a:bodyPr>
          <a:lstStyle/>
          <a:p>
            <a:pPr algn="ctr"/>
            <a:r>
              <a:rPr lang="en-US" sz="1200" b="1" dirty="0">
                <a:solidFill>
                  <a:schemeClr val="bg1"/>
                </a:solidFill>
              </a:rPr>
              <a:t>7</a:t>
            </a:r>
          </a:p>
        </p:txBody>
      </p:sp>
      <p:sp>
        <p:nvSpPr>
          <p:cNvPr id="28" name="TextBox 27"/>
          <p:cNvSpPr txBox="1"/>
          <p:nvPr/>
        </p:nvSpPr>
        <p:spPr>
          <a:xfrm>
            <a:off x="8412986" y="2985525"/>
            <a:ext cx="231408" cy="276999"/>
          </a:xfrm>
          <a:prstGeom prst="rect">
            <a:avLst/>
          </a:prstGeom>
          <a:solidFill>
            <a:srgbClr val="C00000"/>
          </a:solidFill>
        </p:spPr>
        <p:txBody>
          <a:bodyPr wrap="square" rtlCol="0">
            <a:spAutoFit/>
          </a:bodyPr>
          <a:lstStyle/>
          <a:p>
            <a:pPr algn="ctr"/>
            <a:r>
              <a:rPr lang="en-US" sz="1200" b="1" dirty="0">
                <a:solidFill>
                  <a:schemeClr val="bg1"/>
                </a:solidFill>
              </a:rPr>
              <a:t>6</a:t>
            </a:r>
          </a:p>
        </p:txBody>
      </p:sp>
      <p:sp>
        <p:nvSpPr>
          <p:cNvPr id="29" name="TextBox 28"/>
          <p:cNvSpPr txBox="1"/>
          <p:nvPr/>
        </p:nvSpPr>
        <p:spPr>
          <a:xfrm>
            <a:off x="5469553" y="2713695"/>
            <a:ext cx="231408" cy="276999"/>
          </a:xfrm>
          <a:prstGeom prst="rect">
            <a:avLst/>
          </a:prstGeom>
          <a:solidFill>
            <a:srgbClr val="C00000"/>
          </a:solidFill>
        </p:spPr>
        <p:txBody>
          <a:bodyPr wrap="square" rtlCol="0">
            <a:spAutoFit/>
          </a:bodyPr>
          <a:lstStyle/>
          <a:p>
            <a:pPr algn="ctr"/>
            <a:r>
              <a:rPr lang="en-US" sz="1200" b="1" dirty="0">
                <a:solidFill>
                  <a:schemeClr val="bg1"/>
                </a:solidFill>
              </a:rPr>
              <a:t>5</a:t>
            </a:r>
          </a:p>
        </p:txBody>
      </p:sp>
      <p:sp>
        <p:nvSpPr>
          <p:cNvPr id="30" name="TextBox 29"/>
          <p:cNvSpPr txBox="1"/>
          <p:nvPr/>
        </p:nvSpPr>
        <p:spPr>
          <a:xfrm>
            <a:off x="5458126" y="2406280"/>
            <a:ext cx="231408" cy="276999"/>
          </a:xfrm>
          <a:prstGeom prst="rect">
            <a:avLst/>
          </a:prstGeom>
          <a:solidFill>
            <a:srgbClr val="C00000"/>
          </a:solidFill>
        </p:spPr>
        <p:txBody>
          <a:bodyPr wrap="square" rtlCol="0">
            <a:spAutoFit/>
          </a:bodyPr>
          <a:lstStyle/>
          <a:p>
            <a:pPr algn="ctr"/>
            <a:r>
              <a:rPr lang="en-US" sz="1200" b="1" dirty="0">
                <a:solidFill>
                  <a:schemeClr val="bg1"/>
                </a:solidFill>
              </a:rPr>
              <a:t>4</a:t>
            </a:r>
          </a:p>
        </p:txBody>
      </p:sp>
      <p:sp>
        <p:nvSpPr>
          <p:cNvPr id="31" name="TextBox 30"/>
          <p:cNvSpPr txBox="1"/>
          <p:nvPr/>
        </p:nvSpPr>
        <p:spPr>
          <a:xfrm>
            <a:off x="5458126" y="1984344"/>
            <a:ext cx="231408" cy="276999"/>
          </a:xfrm>
          <a:prstGeom prst="rect">
            <a:avLst/>
          </a:prstGeom>
          <a:solidFill>
            <a:srgbClr val="C00000"/>
          </a:solidFill>
        </p:spPr>
        <p:txBody>
          <a:bodyPr wrap="square" rtlCol="0">
            <a:spAutoFit/>
          </a:bodyPr>
          <a:lstStyle/>
          <a:p>
            <a:pPr algn="ctr"/>
            <a:r>
              <a:rPr lang="en-US" sz="1200" b="1" dirty="0">
                <a:solidFill>
                  <a:schemeClr val="bg1"/>
                </a:solidFill>
              </a:rPr>
              <a:t>3</a:t>
            </a:r>
          </a:p>
        </p:txBody>
      </p:sp>
      <p:sp>
        <p:nvSpPr>
          <p:cNvPr id="32" name="TextBox 31"/>
          <p:cNvSpPr txBox="1"/>
          <p:nvPr/>
        </p:nvSpPr>
        <p:spPr>
          <a:xfrm>
            <a:off x="5450811" y="1556966"/>
            <a:ext cx="231408" cy="276999"/>
          </a:xfrm>
          <a:prstGeom prst="rect">
            <a:avLst/>
          </a:prstGeom>
          <a:solidFill>
            <a:srgbClr val="C00000"/>
          </a:solidFill>
        </p:spPr>
        <p:txBody>
          <a:bodyPr wrap="square" rtlCol="0">
            <a:spAutoFit/>
          </a:bodyPr>
          <a:lstStyle/>
          <a:p>
            <a:pPr algn="ctr"/>
            <a:r>
              <a:rPr lang="en-US" sz="1200" b="1" dirty="0">
                <a:solidFill>
                  <a:schemeClr val="bg1"/>
                </a:solidFill>
              </a:rPr>
              <a:t>2</a:t>
            </a:r>
          </a:p>
        </p:txBody>
      </p:sp>
      <p:sp>
        <p:nvSpPr>
          <p:cNvPr id="33" name="TextBox 32"/>
          <p:cNvSpPr txBox="1"/>
          <p:nvPr/>
        </p:nvSpPr>
        <p:spPr>
          <a:xfrm>
            <a:off x="5446896" y="1029868"/>
            <a:ext cx="231408" cy="276999"/>
          </a:xfrm>
          <a:prstGeom prst="rect">
            <a:avLst/>
          </a:prstGeom>
          <a:solidFill>
            <a:srgbClr val="C00000"/>
          </a:solidFill>
        </p:spPr>
        <p:txBody>
          <a:bodyPr wrap="square" rtlCol="0">
            <a:spAutoFit/>
          </a:bodyPr>
          <a:lstStyle/>
          <a:p>
            <a:pPr algn="ctr"/>
            <a:r>
              <a:rPr lang="en-US" sz="1200" b="1" dirty="0">
                <a:solidFill>
                  <a:schemeClr val="bg1"/>
                </a:solidFill>
              </a:rPr>
              <a:t>1</a:t>
            </a:r>
          </a:p>
        </p:txBody>
      </p:sp>
      <p:sp>
        <p:nvSpPr>
          <p:cNvPr id="34" name="Rectangular Callout 33"/>
          <p:cNvSpPr/>
          <p:nvPr/>
        </p:nvSpPr>
        <p:spPr>
          <a:xfrm>
            <a:off x="3942298" y="6047946"/>
            <a:ext cx="1139194" cy="405099"/>
          </a:xfrm>
          <a:prstGeom prst="wedgeRectCallout">
            <a:avLst>
              <a:gd name="adj1" fmla="val 20962"/>
              <a:gd name="adj2" fmla="val -340036"/>
            </a:avLst>
          </a:prstGeom>
          <a:solidFill>
            <a:schemeClr val="accent5">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Click Here</a:t>
            </a:r>
          </a:p>
        </p:txBody>
      </p:sp>
    </p:spTree>
    <p:extLst>
      <p:ext uri="{BB962C8B-B14F-4D97-AF65-F5344CB8AC3E}">
        <p14:creationId xmlns:p14="http://schemas.microsoft.com/office/powerpoint/2010/main" val="191056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2018</a:t>
            </a:r>
          </a:p>
        </p:txBody>
      </p:sp>
      <p:graphicFrame>
        <p:nvGraphicFramePr>
          <p:cNvPr id="7" name="Diagram 6">
            <a:extLst>
              <a:ext uri="{FF2B5EF4-FFF2-40B4-BE49-F238E27FC236}">
                <a16:creationId xmlns:a16="http://schemas.microsoft.com/office/drawing/2014/main" id="{50D271D1-B095-40DF-90B5-E7C690AD805D}"/>
              </a:ext>
            </a:extLst>
          </p:cNvPr>
          <p:cNvGraphicFramePr/>
          <p:nvPr>
            <p:extLst>
              <p:ext uri="{D42A27DB-BD31-4B8C-83A1-F6EECF244321}">
                <p14:modId xmlns:p14="http://schemas.microsoft.com/office/powerpoint/2010/main" val="972614699"/>
              </p:ext>
            </p:extLst>
          </p:nvPr>
        </p:nvGraphicFramePr>
        <p:xfrm>
          <a:off x="566737" y="739264"/>
          <a:ext cx="8010525" cy="5557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E8D0C8DF-D169-4B38-8F1C-B5FA2A739F5F}"/>
              </a:ext>
            </a:extLst>
          </p:cNvPr>
          <p:cNvSpPr/>
          <p:nvPr/>
        </p:nvSpPr>
        <p:spPr>
          <a:xfrm>
            <a:off x="3906252" y="3512907"/>
            <a:ext cx="1092959" cy="461665"/>
          </a:xfrm>
          <a:prstGeom prst="rect">
            <a:avLst/>
          </a:prstGeom>
          <a:noFill/>
        </p:spPr>
        <p:txBody>
          <a:bodyPr wrap="square" lIns="91440" tIns="45720" rIns="91440" bIns="45720">
            <a:spAutoFit/>
          </a:bodyPr>
          <a:lstStyle/>
          <a:p>
            <a:pPr algn="ctr"/>
            <a:r>
              <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Data</a:t>
            </a:r>
          </a:p>
        </p:txBody>
      </p:sp>
      <p:pic>
        <p:nvPicPr>
          <p:cNvPr id="2050" name="Picture 2" descr="http://mapwv.gov/flood/img/Sneed.jpg">
            <a:extLst>
              <a:ext uri="{FF2B5EF4-FFF2-40B4-BE49-F238E27FC236}">
                <a16:creationId xmlns:a16="http://schemas.microsoft.com/office/drawing/2014/main" id="{2FEF89EB-BCCA-4A96-8B2A-2643F3764D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112" y="5250542"/>
            <a:ext cx="1198041" cy="1311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DC84BA1-DA79-4524-ADC7-A7914FAACA8F}"/>
              </a:ext>
            </a:extLst>
          </p:cNvPr>
          <p:cNvPicPr>
            <a:picLocks noChangeAspect="1"/>
          </p:cNvPicPr>
          <p:nvPr/>
        </p:nvPicPr>
        <p:blipFill>
          <a:blip r:embed="rId8"/>
          <a:stretch>
            <a:fillRect/>
          </a:stretch>
        </p:blipFill>
        <p:spPr>
          <a:xfrm>
            <a:off x="7376343" y="5182186"/>
            <a:ext cx="1198041" cy="1353011"/>
          </a:xfrm>
          <a:prstGeom prst="rect">
            <a:avLst/>
          </a:prstGeom>
        </p:spPr>
      </p:pic>
      <p:sp>
        <p:nvSpPr>
          <p:cNvPr id="6" name="TextBox 5">
            <a:extLst>
              <a:ext uri="{FF2B5EF4-FFF2-40B4-BE49-F238E27FC236}">
                <a16:creationId xmlns:a16="http://schemas.microsoft.com/office/drawing/2014/main" id="{52955663-C5BA-48C6-8424-F31034555A3A}"/>
              </a:ext>
            </a:extLst>
          </p:cNvPr>
          <p:cNvSpPr txBox="1"/>
          <p:nvPr/>
        </p:nvSpPr>
        <p:spPr>
          <a:xfrm>
            <a:off x="2087768" y="6122168"/>
            <a:ext cx="1664701" cy="461665"/>
          </a:xfrm>
          <a:prstGeom prst="rect">
            <a:avLst/>
          </a:prstGeom>
          <a:noFill/>
        </p:spPr>
        <p:txBody>
          <a:bodyPr wrap="square" rtlCol="0">
            <a:spAutoFit/>
          </a:bodyPr>
          <a:lstStyle/>
          <a:p>
            <a:r>
              <a:rPr lang="en-US" sz="1200" dirty="0"/>
              <a:t>Kevin Sneed</a:t>
            </a:r>
            <a:br>
              <a:rPr lang="en-US" sz="1200" dirty="0"/>
            </a:br>
            <a:r>
              <a:rPr lang="en-US" sz="1200" dirty="0"/>
              <a:t>State NFIP Coordinator</a:t>
            </a:r>
          </a:p>
        </p:txBody>
      </p:sp>
      <p:sp>
        <p:nvSpPr>
          <p:cNvPr id="10" name="TextBox 9">
            <a:extLst>
              <a:ext uri="{FF2B5EF4-FFF2-40B4-BE49-F238E27FC236}">
                <a16:creationId xmlns:a16="http://schemas.microsoft.com/office/drawing/2014/main" id="{3209783D-310E-4DC9-B857-C02F0C3DEB3C}"/>
              </a:ext>
            </a:extLst>
          </p:cNvPr>
          <p:cNvSpPr txBox="1"/>
          <p:nvPr/>
        </p:nvSpPr>
        <p:spPr>
          <a:xfrm>
            <a:off x="5231954" y="6122168"/>
            <a:ext cx="2142820" cy="461665"/>
          </a:xfrm>
          <a:prstGeom prst="rect">
            <a:avLst/>
          </a:prstGeom>
          <a:noFill/>
        </p:spPr>
        <p:txBody>
          <a:bodyPr wrap="square" rtlCol="0">
            <a:spAutoFit/>
          </a:bodyPr>
          <a:lstStyle/>
          <a:p>
            <a:r>
              <a:rPr lang="en-US" sz="1200" dirty="0"/>
              <a:t>Brian </a:t>
            </a:r>
            <a:r>
              <a:rPr lang="en-US" sz="1200" dirty="0" err="1"/>
              <a:t>Penix</a:t>
            </a:r>
            <a:r>
              <a:rPr lang="en-US" sz="1200" dirty="0"/>
              <a:t/>
            </a:r>
            <a:br>
              <a:rPr lang="en-US" sz="1200" dirty="0"/>
            </a:br>
            <a:r>
              <a:rPr lang="en-US" sz="1200" dirty="0"/>
              <a:t>State Hazard Mitigation Officer</a:t>
            </a:r>
          </a:p>
        </p:txBody>
      </p:sp>
    </p:spTree>
    <p:extLst>
      <p:ext uri="{BB962C8B-B14F-4D97-AF65-F5344CB8AC3E}">
        <p14:creationId xmlns:p14="http://schemas.microsoft.com/office/powerpoint/2010/main" val="233648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2018</a:t>
            </a:r>
          </a:p>
        </p:txBody>
      </p:sp>
      <p:sp>
        <p:nvSpPr>
          <p:cNvPr id="3" name="TextBox 2"/>
          <p:cNvSpPr txBox="1"/>
          <p:nvPr/>
        </p:nvSpPr>
        <p:spPr>
          <a:xfrm>
            <a:off x="698035" y="1195338"/>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Disaster Assessment</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7248C88-C571-4F36-AE60-1051A974E3AB}"/>
              </a:ext>
            </a:extLst>
          </p:cNvPr>
          <p:cNvPicPr>
            <a:picLocks noChangeAspect="1"/>
          </p:cNvPicPr>
          <p:nvPr/>
        </p:nvPicPr>
        <p:blipFill>
          <a:blip r:embed="rId2"/>
          <a:stretch>
            <a:fillRect/>
          </a:stretch>
        </p:blipFill>
        <p:spPr>
          <a:xfrm>
            <a:off x="698035" y="2184162"/>
            <a:ext cx="5002631" cy="4566717"/>
          </a:xfrm>
          <a:prstGeom prst="rect">
            <a:avLst/>
          </a:prstGeom>
        </p:spPr>
      </p:pic>
      <p:pic>
        <p:nvPicPr>
          <p:cNvPr id="6" name="Picture 5">
            <a:extLst>
              <a:ext uri="{FF2B5EF4-FFF2-40B4-BE49-F238E27FC236}">
                <a16:creationId xmlns:a16="http://schemas.microsoft.com/office/drawing/2014/main" id="{2CAA2ACA-94B8-496B-9CC8-E86C8660CBA4}"/>
              </a:ext>
            </a:extLst>
          </p:cNvPr>
          <p:cNvPicPr>
            <a:picLocks noChangeAspect="1"/>
          </p:cNvPicPr>
          <p:nvPr/>
        </p:nvPicPr>
        <p:blipFill>
          <a:blip r:embed="rId3"/>
          <a:stretch>
            <a:fillRect/>
          </a:stretch>
        </p:blipFill>
        <p:spPr>
          <a:xfrm>
            <a:off x="6036139" y="2184162"/>
            <a:ext cx="2409825" cy="1762125"/>
          </a:xfrm>
          <a:prstGeom prst="rect">
            <a:avLst/>
          </a:prstGeom>
        </p:spPr>
      </p:pic>
      <p:sp>
        <p:nvSpPr>
          <p:cNvPr id="7" name="TextBox 6">
            <a:extLst>
              <a:ext uri="{FF2B5EF4-FFF2-40B4-BE49-F238E27FC236}">
                <a16:creationId xmlns:a16="http://schemas.microsoft.com/office/drawing/2014/main" id="{DB3FC7C0-62CA-4B37-9947-8C7FAF0B7F3D}"/>
              </a:ext>
            </a:extLst>
          </p:cNvPr>
          <p:cNvSpPr txBox="1"/>
          <p:nvPr/>
        </p:nvSpPr>
        <p:spPr>
          <a:xfrm>
            <a:off x="3888706" y="5889867"/>
            <a:ext cx="5002631" cy="646331"/>
          </a:xfrm>
          <a:prstGeom prst="rect">
            <a:avLst/>
          </a:prstGeom>
          <a:noFill/>
        </p:spPr>
        <p:txBody>
          <a:bodyPr wrap="square" rtlCol="0">
            <a:spAutoFit/>
          </a:bodyPr>
          <a:lstStyle/>
          <a:p>
            <a:pPr algn="ctr"/>
            <a:r>
              <a:rPr lang="en-US" b="1" dirty="0">
                <a:solidFill>
                  <a:schemeClr val="accent1">
                    <a:lumMod val="50000"/>
                  </a:schemeClr>
                </a:solidFill>
              </a:rPr>
              <a:t>FEMA Letter dated September 29, 2017, about</a:t>
            </a:r>
            <a:br>
              <a:rPr lang="en-US" b="1" dirty="0">
                <a:solidFill>
                  <a:schemeClr val="accent1">
                    <a:lumMod val="50000"/>
                  </a:schemeClr>
                </a:solidFill>
              </a:rPr>
            </a:br>
            <a:r>
              <a:rPr lang="en-US" b="1" dirty="0">
                <a:solidFill>
                  <a:schemeClr val="accent1">
                    <a:lumMod val="50000"/>
                  </a:schemeClr>
                </a:solidFill>
              </a:rPr>
              <a:t> WV Flood Tool support for Disaster Assessments </a:t>
            </a:r>
          </a:p>
        </p:txBody>
      </p:sp>
    </p:spTree>
    <p:extLst>
      <p:ext uri="{BB962C8B-B14F-4D97-AF65-F5344CB8AC3E}">
        <p14:creationId xmlns:p14="http://schemas.microsoft.com/office/powerpoint/2010/main" val="1311379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Identification</a:t>
            </a:r>
          </a:p>
        </p:txBody>
      </p:sp>
      <p:sp>
        <p:nvSpPr>
          <p:cNvPr id="4" name="TextBox 3">
            <a:extLst>
              <a:ext uri="{FF2B5EF4-FFF2-40B4-BE49-F238E27FC236}">
                <a16:creationId xmlns:a16="http://schemas.microsoft.com/office/drawing/2014/main" id="{1BDA2272-AFC4-4AF9-9C23-CACCAD15BC6E}"/>
              </a:ext>
            </a:extLst>
          </p:cNvPr>
          <p:cNvSpPr txBox="1"/>
          <p:nvPr/>
        </p:nvSpPr>
        <p:spPr>
          <a:xfrm>
            <a:off x="783759" y="1792901"/>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Collect multiple spatial identifiers to verify location</a:t>
            </a:r>
            <a:endParaRPr lang="en-US" sz="20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F1C6ED5D-0E41-4031-9718-C214F753C723}"/>
              </a:ext>
            </a:extLst>
          </p:cNvPr>
          <p:cNvGraphicFramePr>
            <a:graphicFrameLocks noGrp="1"/>
          </p:cNvGraphicFramePr>
          <p:nvPr>
            <p:extLst>
              <p:ext uri="{D42A27DB-BD31-4B8C-83A1-F6EECF244321}">
                <p14:modId xmlns:p14="http://schemas.microsoft.com/office/powerpoint/2010/main" val="4182031046"/>
              </p:ext>
            </p:extLst>
          </p:nvPr>
        </p:nvGraphicFramePr>
        <p:xfrm>
          <a:off x="783759" y="3594733"/>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70840">
                <a:tc>
                  <a:txBody>
                    <a:bodyPr/>
                    <a:lstStyle/>
                    <a:p>
                      <a:r>
                        <a:rPr lang="en-US" sz="2000" dirty="0"/>
                        <a:t>Parcel</a:t>
                      </a:r>
                    </a:p>
                  </a:txBody>
                  <a:tcPr/>
                </a:tc>
                <a:tc>
                  <a:txBody>
                    <a:bodyPr/>
                    <a:lstStyle/>
                    <a:p>
                      <a:r>
                        <a:rPr lang="en-US" sz="2000" b="0" i="0" u="none" kern="1200" dirty="0">
                          <a:solidFill>
                            <a:schemeClr val="lt1"/>
                          </a:solidFill>
                          <a:effectLst/>
                          <a:latin typeface="+mn-lt"/>
                          <a:ea typeface="+mn-ea"/>
                          <a:cs typeface="+mn-cs"/>
                        </a:rPr>
                        <a:t>01-08-0011-0069-0000</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9" name="Table 8">
            <a:extLst>
              <a:ext uri="{FF2B5EF4-FFF2-40B4-BE49-F238E27FC236}">
                <a16:creationId xmlns:a16="http://schemas.microsoft.com/office/drawing/2014/main" id="{DE4D8791-F0E7-4C9F-9868-DD11711DACD7}"/>
              </a:ext>
            </a:extLst>
          </p:cNvPr>
          <p:cNvGraphicFramePr>
            <a:graphicFrameLocks noGrp="1"/>
          </p:cNvGraphicFramePr>
          <p:nvPr>
            <p:extLst>
              <p:ext uri="{D42A27DB-BD31-4B8C-83A1-F6EECF244321}">
                <p14:modId xmlns:p14="http://schemas.microsoft.com/office/powerpoint/2010/main" val="4063833584"/>
              </p:ext>
            </p:extLst>
          </p:nvPr>
        </p:nvGraphicFramePr>
        <p:xfrm>
          <a:off x="783759" y="4050026"/>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0" i="0" u="none" kern="1200" dirty="0">
                          <a:solidFill>
                            <a:schemeClr val="lt1"/>
                          </a:solidFill>
                          <a:effectLst/>
                          <a:latin typeface="+mn-lt"/>
                          <a:ea typeface="+mn-ea"/>
                          <a:cs typeface="+mn-cs"/>
                        </a:rPr>
                        <a:t>604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0E7CD25-F1C9-4951-87F8-F0E927D1B6A7}"/>
              </a:ext>
            </a:extLst>
          </p:cNvPr>
          <p:cNvGraphicFramePr>
            <a:graphicFrameLocks noGrp="1"/>
          </p:cNvGraphicFramePr>
          <p:nvPr>
            <p:extLst>
              <p:ext uri="{D42A27DB-BD31-4B8C-83A1-F6EECF244321}">
                <p14:modId xmlns:p14="http://schemas.microsoft.com/office/powerpoint/2010/main" val="435827912"/>
              </p:ext>
            </p:extLst>
          </p:nvPr>
        </p:nvGraphicFramePr>
        <p:xfrm>
          <a:off x="783759" y="4507989"/>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X,Y Coordinate</a:t>
                      </a:r>
                    </a:p>
                  </a:txBody>
                  <a:tcPr/>
                </a:tc>
                <a:tc>
                  <a:txBody>
                    <a:bodyPr/>
                    <a:lstStyle/>
                    <a:p>
                      <a:r>
                        <a:rPr lang="en-US" sz="1800" b="0" i="0" kern="1200" dirty="0">
                          <a:solidFill>
                            <a:schemeClr val="lt1"/>
                          </a:solidFill>
                          <a:effectLst/>
                          <a:latin typeface="+mn-lt"/>
                          <a:ea typeface="+mn-ea"/>
                          <a:cs typeface="+mn-cs"/>
                        </a:rPr>
                        <a:t>-80.033529, 39.144752</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5DB5B9CB-FBE0-4475-B7E1-9CD0CF2886E5}"/>
              </a:ext>
            </a:extLst>
          </p:cNvPr>
          <p:cNvGraphicFramePr>
            <a:graphicFrameLocks noGrp="1"/>
          </p:cNvGraphicFramePr>
          <p:nvPr>
            <p:extLst>
              <p:ext uri="{D42A27DB-BD31-4B8C-83A1-F6EECF244321}">
                <p14:modId xmlns:p14="http://schemas.microsoft.com/office/powerpoint/2010/main" val="488379683"/>
              </p:ext>
            </p:extLst>
          </p:nvPr>
        </p:nvGraphicFramePr>
        <p:xfrm>
          <a:off x="783759" y="4965952"/>
          <a:ext cx="7747929" cy="57912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Share URL Link</a:t>
                      </a:r>
                    </a:p>
                  </a:txBody>
                  <a:tcPr/>
                </a:tc>
                <a:tc>
                  <a:txBody>
                    <a:bodyPr/>
                    <a:lstStyle/>
                    <a:p>
                      <a:r>
                        <a:rPr lang="en-US" sz="1600" b="0" u="none" dirty="0">
                          <a:solidFill>
                            <a:schemeClr val="bg1"/>
                          </a:solidFill>
                        </a:rPr>
                        <a:t>https://www.mapwv.gov/flood/map/?wkid=102100&amp;x=-8909292&amp;y=4742427&amp;l=12&amp;v=1</a:t>
                      </a:r>
                    </a:p>
                  </a:txBody>
                  <a:tcPr/>
                </a:tc>
                <a:extLst>
                  <a:ext uri="{0D108BD9-81ED-4DB2-BD59-A6C34878D82A}">
                    <a16:rowId xmlns:a16="http://schemas.microsoft.com/office/drawing/2014/main" val="2578656347"/>
                  </a:ext>
                </a:extLst>
              </a:tr>
            </a:tbl>
          </a:graphicData>
        </a:graphic>
      </p:graphicFrame>
    </p:spTree>
    <p:extLst>
      <p:ext uri="{BB962C8B-B14F-4D97-AF65-F5344CB8AC3E}">
        <p14:creationId xmlns:p14="http://schemas.microsoft.com/office/powerpoint/2010/main" val="395658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53C567-52F3-4876-8F56-F3887DC8B327}"/>
              </a:ext>
            </a:extLst>
          </p:cNvPr>
          <p:cNvPicPr>
            <a:picLocks noChangeAspect="1"/>
          </p:cNvPicPr>
          <p:nvPr/>
        </p:nvPicPr>
        <p:blipFill>
          <a:blip r:embed="rId2"/>
          <a:stretch>
            <a:fillRect/>
          </a:stretch>
        </p:blipFill>
        <p:spPr>
          <a:xfrm>
            <a:off x="289821" y="989026"/>
            <a:ext cx="8639175" cy="559874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Identification</a:t>
            </a:r>
          </a:p>
        </p:txBody>
      </p:sp>
      <p:sp>
        <p:nvSpPr>
          <p:cNvPr id="4" name="Rectangle 3">
            <a:extLst>
              <a:ext uri="{FF2B5EF4-FFF2-40B4-BE49-F238E27FC236}">
                <a16:creationId xmlns:a16="http://schemas.microsoft.com/office/drawing/2014/main" id="{2D64B0CC-EB9F-4FBD-BCF0-3D278F8AAEF5}"/>
              </a:ext>
            </a:extLst>
          </p:cNvPr>
          <p:cNvSpPr/>
          <p:nvPr/>
        </p:nvSpPr>
        <p:spPr>
          <a:xfrm>
            <a:off x="1238250" y="6579820"/>
            <a:ext cx="5601215" cy="246221"/>
          </a:xfrm>
          <a:prstGeom prst="rect">
            <a:avLst/>
          </a:prstGeom>
          <a:solidFill>
            <a:schemeClr val="bg1"/>
          </a:solidFill>
        </p:spPr>
        <p:txBody>
          <a:bodyPr wrap="square">
            <a:spAutoFit/>
          </a:bodyPr>
          <a:lstStyle/>
          <a:p>
            <a:r>
              <a:rPr lang="en-US" sz="1000" dirty="0"/>
              <a:t>Share Link: </a:t>
            </a:r>
            <a:r>
              <a:rPr lang="en-US" sz="1000" dirty="0">
                <a:hlinkClick r:id="rId3"/>
              </a:rPr>
              <a:t>https://www.mapwv.gov/flood/map/?wkid=102100&amp;x=-8909292&amp;y=4742427&amp;l=12&amp;v=1</a:t>
            </a:r>
            <a:endParaRPr lang="en-US" sz="1000" dirty="0"/>
          </a:p>
        </p:txBody>
      </p:sp>
      <p:sp>
        <p:nvSpPr>
          <p:cNvPr id="7" name="TextBox 6">
            <a:extLst>
              <a:ext uri="{FF2B5EF4-FFF2-40B4-BE49-F238E27FC236}">
                <a16:creationId xmlns:a16="http://schemas.microsoft.com/office/drawing/2014/main" id="{091617F0-91D1-4D09-933E-960DEAFA5260}"/>
              </a:ext>
            </a:extLst>
          </p:cNvPr>
          <p:cNvSpPr txBox="1"/>
          <p:nvPr/>
        </p:nvSpPr>
        <p:spPr>
          <a:xfrm>
            <a:off x="4943172" y="4406561"/>
            <a:ext cx="1304435" cy="369332"/>
          </a:xfrm>
          <a:prstGeom prst="rect">
            <a:avLst/>
          </a:prstGeom>
          <a:solidFill>
            <a:schemeClr val="tx1"/>
          </a:solidFill>
        </p:spPr>
        <p:txBody>
          <a:bodyPr wrap="square" rtlCol="0">
            <a:spAutoFit/>
          </a:bodyPr>
          <a:lstStyle/>
          <a:p>
            <a:pPr algn="ctr"/>
            <a:r>
              <a:rPr lang="en-US" b="1" dirty="0">
                <a:solidFill>
                  <a:srgbClr val="FFFF00"/>
                </a:solidFill>
              </a:rPr>
              <a:t>X,Y COORD.</a:t>
            </a:r>
          </a:p>
        </p:txBody>
      </p:sp>
      <p:sp>
        <p:nvSpPr>
          <p:cNvPr id="8" name="TextBox 7">
            <a:extLst>
              <a:ext uri="{FF2B5EF4-FFF2-40B4-BE49-F238E27FC236}">
                <a16:creationId xmlns:a16="http://schemas.microsoft.com/office/drawing/2014/main" id="{FC7B9439-BEA1-4BE9-8317-1612B88A863F}"/>
              </a:ext>
            </a:extLst>
          </p:cNvPr>
          <p:cNvSpPr txBox="1"/>
          <p:nvPr/>
        </p:nvSpPr>
        <p:spPr>
          <a:xfrm>
            <a:off x="4949046" y="5115983"/>
            <a:ext cx="1304435" cy="369332"/>
          </a:xfrm>
          <a:prstGeom prst="rect">
            <a:avLst/>
          </a:prstGeom>
          <a:solidFill>
            <a:schemeClr val="tx1"/>
          </a:solidFill>
        </p:spPr>
        <p:txBody>
          <a:bodyPr wrap="square" rtlCol="0">
            <a:spAutoFit/>
          </a:bodyPr>
          <a:lstStyle/>
          <a:p>
            <a:pPr algn="ctr"/>
            <a:r>
              <a:rPr lang="en-US" b="1" dirty="0">
                <a:solidFill>
                  <a:srgbClr val="FFFF00"/>
                </a:solidFill>
              </a:rPr>
              <a:t>ADDRESS</a:t>
            </a:r>
          </a:p>
        </p:txBody>
      </p:sp>
      <p:sp>
        <p:nvSpPr>
          <p:cNvPr id="9" name="TextBox 8">
            <a:extLst>
              <a:ext uri="{FF2B5EF4-FFF2-40B4-BE49-F238E27FC236}">
                <a16:creationId xmlns:a16="http://schemas.microsoft.com/office/drawing/2014/main" id="{571E874B-F50A-42ED-B23B-DCB1C4291533}"/>
              </a:ext>
            </a:extLst>
          </p:cNvPr>
          <p:cNvSpPr txBox="1"/>
          <p:nvPr/>
        </p:nvSpPr>
        <p:spPr>
          <a:xfrm>
            <a:off x="7000503" y="1318285"/>
            <a:ext cx="1810122" cy="369332"/>
          </a:xfrm>
          <a:prstGeom prst="rect">
            <a:avLst/>
          </a:prstGeom>
          <a:solidFill>
            <a:schemeClr val="tx1"/>
          </a:solidFill>
        </p:spPr>
        <p:txBody>
          <a:bodyPr wrap="square" rtlCol="0">
            <a:spAutoFit/>
          </a:bodyPr>
          <a:lstStyle/>
          <a:p>
            <a:pPr algn="ctr"/>
            <a:r>
              <a:rPr lang="en-US" b="1" dirty="0">
                <a:solidFill>
                  <a:srgbClr val="FFFF00"/>
                </a:solidFill>
              </a:rPr>
              <a:t>SHARE LINK</a:t>
            </a:r>
          </a:p>
        </p:txBody>
      </p:sp>
      <p:sp>
        <p:nvSpPr>
          <p:cNvPr id="10" name="TextBox 9">
            <a:extLst>
              <a:ext uri="{FF2B5EF4-FFF2-40B4-BE49-F238E27FC236}">
                <a16:creationId xmlns:a16="http://schemas.microsoft.com/office/drawing/2014/main" id="{28C0E090-FEB6-4815-91E3-7110E184A640}"/>
              </a:ext>
            </a:extLst>
          </p:cNvPr>
          <p:cNvSpPr txBox="1"/>
          <p:nvPr/>
        </p:nvSpPr>
        <p:spPr>
          <a:xfrm>
            <a:off x="4943173" y="5574434"/>
            <a:ext cx="1304435" cy="369332"/>
          </a:xfrm>
          <a:prstGeom prst="rect">
            <a:avLst/>
          </a:prstGeom>
          <a:solidFill>
            <a:schemeClr val="tx1"/>
          </a:solidFill>
        </p:spPr>
        <p:txBody>
          <a:bodyPr wrap="square" rtlCol="0">
            <a:spAutoFit/>
          </a:bodyPr>
          <a:lstStyle/>
          <a:p>
            <a:pPr algn="ctr"/>
            <a:r>
              <a:rPr lang="en-US" b="1" dirty="0">
                <a:solidFill>
                  <a:srgbClr val="FFFF00"/>
                </a:solidFill>
              </a:rPr>
              <a:t>PARCEL</a:t>
            </a:r>
          </a:p>
        </p:txBody>
      </p:sp>
      <p:sp>
        <p:nvSpPr>
          <p:cNvPr id="11" name="TextBox 10">
            <a:extLst>
              <a:ext uri="{FF2B5EF4-FFF2-40B4-BE49-F238E27FC236}">
                <a16:creationId xmlns:a16="http://schemas.microsoft.com/office/drawing/2014/main" id="{7A793ECD-B493-4B9C-AAB1-A56EFE02D915}"/>
              </a:ext>
            </a:extLst>
          </p:cNvPr>
          <p:cNvSpPr txBox="1"/>
          <p:nvPr/>
        </p:nvSpPr>
        <p:spPr>
          <a:xfrm>
            <a:off x="2158915" y="2625341"/>
            <a:ext cx="2986846" cy="646331"/>
          </a:xfrm>
          <a:prstGeom prst="rect">
            <a:avLst/>
          </a:prstGeom>
          <a:solidFill>
            <a:schemeClr val="accent1">
              <a:lumMod val="50000"/>
            </a:schemeClr>
          </a:solidFill>
        </p:spPr>
        <p:txBody>
          <a:bodyPr wrap="square" rtlCol="0">
            <a:spAutoFit/>
          </a:bodyPr>
          <a:lstStyle/>
          <a:p>
            <a:pPr algn="ctr"/>
            <a:r>
              <a:rPr lang="en-US" b="1" dirty="0">
                <a:solidFill>
                  <a:srgbClr val="FFFF00"/>
                </a:solidFill>
              </a:rPr>
              <a:t>604 Main St, Philippi, WV  26416</a:t>
            </a:r>
          </a:p>
        </p:txBody>
      </p:sp>
      <p:sp>
        <p:nvSpPr>
          <p:cNvPr id="15" name="Oval 14">
            <a:extLst>
              <a:ext uri="{FF2B5EF4-FFF2-40B4-BE49-F238E27FC236}">
                <a16:creationId xmlns:a16="http://schemas.microsoft.com/office/drawing/2014/main" id="{5B79BD0B-7D0E-4FC3-B2C4-C5E66BDA6AFC}"/>
              </a:ext>
            </a:extLst>
          </p:cNvPr>
          <p:cNvSpPr/>
          <p:nvPr/>
        </p:nvSpPr>
        <p:spPr>
          <a:xfrm flipV="1">
            <a:off x="7856617" y="1748096"/>
            <a:ext cx="348916" cy="361060"/>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644B80-5657-4908-954D-9DF9A51068CA}"/>
              </a:ext>
            </a:extLst>
          </p:cNvPr>
          <p:cNvSpPr/>
          <p:nvPr/>
        </p:nvSpPr>
        <p:spPr>
          <a:xfrm>
            <a:off x="6348285" y="4424518"/>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78CBB1-A1F0-4768-9765-1D9B6BDB73AD}"/>
              </a:ext>
            </a:extLst>
          </p:cNvPr>
          <p:cNvSpPr/>
          <p:nvPr/>
        </p:nvSpPr>
        <p:spPr>
          <a:xfrm>
            <a:off x="6391839" y="5192202"/>
            <a:ext cx="2462340" cy="309015"/>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31230F-7254-40C8-96FE-73A9AE2EEBB5}"/>
              </a:ext>
            </a:extLst>
          </p:cNvPr>
          <p:cNvSpPr/>
          <p:nvPr/>
        </p:nvSpPr>
        <p:spPr>
          <a:xfrm>
            <a:off x="6391839" y="5574434"/>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23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0D9EE-E8BC-44A2-85ED-DC640397365B}"/>
              </a:ext>
            </a:extLst>
          </p:cNvPr>
          <p:cNvPicPr>
            <a:picLocks noChangeAspect="1"/>
          </p:cNvPicPr>
          <p:nvPr/>
        </p:nvPicPr>
        <p:blipFill rotWithShape="1">
          <a:blip r:embed="rId2"/>
          <a:srcRect b="33699"/>
          <a:stretch/>
        </p:blipFill>
        <p:spPr>
          <a:xfrm>
            <a:off x="121219" y="1387233"/>
            <a:ext cx="8874459" cy="4997864"/>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Identification</a:t>
            </a:r>
          </a:p>
        </p:txBody>
      </p:sp>
      <p:sp>
        <p:nvSpPr>
          <p:cNvPr id="4" name="Rectangle 3">
            <a:extLst>
              <a:ext uri="{FF2B5EF4-FFF2-40B4-BE49-F238E27FC236}">
                <a16:creationId xmlns:a16="http://schemas.microsoft.com/office/drawing/2014/main" id="{2D64B0CC-EB9F-4FBD-BCF0-3D278F8AAEF5}"/>
              </a:ext>
            </a:extLst>
          </p:cNvPr>
          <p:cNvSpPr/>
          <p:nvPr/>
        </p:nvSpPr>
        <p:spPr>
          <a:xfrm>
            <a:off x="2188744" y="6515338"/>
            <a:ext cx="5601215" cy="415498"/>
          </a:xfrm>
          <a:prstGeom prst="rect">
            <a:avLst/>
          </a:prstGeom>
          <a:solidFill>
            <a:schemeClr val="bg1"/>
          </a:solidFill>
        </p:spPr>
        <p:txBody>
          <a:bodyPr wrap="square">
            <a:spAutoFit/>
          </a:bodyPr>
          <a:lstStyle/>
          <a:p>
            <a:r>
              <a:rPr lang="en-US" sz="1100" dirty="0"/>
              <a:t>Share Link:  </a:t>
            </a:r>
            <a:r>
              <a:rPr lang="en-US" sz="1100" dirty="0">
                <a:hlinkClick r:id="rId3"/>
              </a:rPr>
              <a:t>http://www.mapwv.gov/Assessment/?PID=01080011006900000000</a:t>
            </a:r>
            <a:endParaRPr lang="en-US" sz="1100" dirty="0"/>
          </a:p>
          <a:p>
            <a:endParaRPr lang="en-US" sz="1000" dirty="0"/>
          </a:p>
        </p:txBody>
      </p:sp>
      <p:sp>
        <p:nvSpPr>
          <p:cNvPr id="8" name="TextBox 7">
            <a:extLst>
              <a:ext uri="{FF2B5EF4-FFF2-40B4-BE49-F238E27FC236}">
                <a16:creationId xmlns:a16="http://schemas.microsoft.com/office/drawing/2014/main" id="{FC7B9439-BEA1-4BE9-8317-1612B88A863F}"/>
              </a:ext>
            </a:extLst>
          </p:cNvPr>
          <p:cNvSpPr txBox="1"/>
          <p:nvPr/>
        </p:nvSpPr>
        <p:spPr>
          <a:xfrm>
            <a:off x="4666737" y="4295206"/>
            <a:ext cx="2480021" cy="369332"/>
          </a:xfrm>
          <a:prstGeom prst="rect">
            <a:avLst/>
          </a:prstGeom>
          <a:solidFill>
            <a:schemeClr val="tx1"/>
          </a:solidFill>
        </p:spPr>
        <p:txBody>
          <a:bodyPr wrap="square" rtlCol="0">
            <a:spAutoFit/>
          </a:bodyPr>
          <a:lstStyle/>
          <a:p>
            <a:pPr algn="ctr"/>
            <a:r>
              <a:rPr lang="en-US" b="1" dirty="0">
                <a:solidFill>
                  <a:srgbClr val="FFFF00"/>
                </a:solidFill>
              </a:rPr>
              <a:t>E-911 Address</a:t>
            </a:r>
          </a:p>
        </p:txBody>
      </p:sp>
      <p:sp>
        <p:nvSpPr>
          <p:cNvPr id="10" name="TextBox 9">
            <a:extLst>
              <a:ext uri="{FF2B5EF4-FFF2-40B4-BE49-F238E27FC236}">
                <a16:creationId xmlns:a16="http://schemas.microsoft.com/office/drawing/2014/main" id="{28C0E090-FEB6-4815-91E3-7110E184A640}"/>
              </a:ext>
            </a:extLst>
          </p:cNvPr>
          <p:cNvSpPr txBox="1"/>
          <p:nvPr/>
        </p:nvSpPr>
        <p:spPr>
          <a:xfrm>
            <a:off x="4666737" y="3884181"/>
            <a:ext cx="2480021" cy="369332"/>
          </a:xfrm>
          <a:prstGeom prst="rect">
            <a:avLst/>
          </a:prstGeom>
          <a:solidFill>
            <a:schemeClr val="tx1"/>
          </a:solidFill>
        </p:spPr>
        <p:txBody>
          <a:bodyPr wrap="square" rtlCol="0">
            <a:spAutoFit/>
          </a:bodyPr>
          <a:lstStyle/>
          <a:p>
            <a:pPr algn="ctr"/>
            <a:r>
              <a:rPr lang="en-US" b="1" dirty="0">
                <a:solidFill>
                  <a:srgbClr val="FFFF00"/>
                </a:solidFill>
              </a:rPr>
              <a:t>Property Parcel Address</a:t>
            </a:r>
          </a:p>
        </p:txBody>
      </p:sp>
      <p:sp>
        <p:nvSpPr>
          <p:cNvPr id="12" name="TextBox 11">
            <a:extLst>
              <a:ext uri="{FF2B5EF4-FFF2-40B4-BE49-F238E27FC236}">
                <a16:creationId xmlns:a16="http://schemas.microsoft.com/office/drawing/2014/main" id="{E55BE910-4AB6-4AF2-B273-6668B146FFAF}"/>
              </a:ext>
            </a:extLst>
          </p:cNvPr>
          <p:cNvSpPr txBox="1"/>
          <p:nvPr/>
        </p:nvSpPr>
        <p:spPr>
          <a:xfrm>
            <a:off x="1528010" y="976208"/>
            <a:ext cx="6509084" cy="369332"/>
          </a:xfrm>
          <a:prstGeom prst="rect">
            <a:avLst/>
          </a:prstGeom>
          <a:noFill/>
        </p:spPr>
        <p:txBody>
          <a:bodyPr wrap="square" rtlCol="0">
            <a:spAutoFit/>
          </a:bodyPr>
          <a:lstStyle/>
          <a:p>
            <a:r>
              <a:rPr lang="en-US" b="1" dirty="0">
                <a:solidFill>
                  <a:schemeClr val="accent1">
                    <a:lumMod val="50000"/>
                  </a:schemeClr>
                </a:solidFill>
              </a:rPr>
              <a:t>E-911 and County Assessor report location as 604 S Main Street</a:t>
            </a:r>
          </a:p>
        </p:txBody>
      </p:sp>
    </p:spTree>
    <p:extLst>
      <p:ext uri="{BB962C8B-B14F-4D97-AF65-F5344CB8AC3E}">
        <p14:creationId xmlns:p14="http://schemas.microsoft.com/office/powerpoint/2010/main" val="415353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2018</a:t>
            </a:r>
          </a:p>
        </p:txBody>
      </p:sp>
      <p:sp>
        <p:nvSpPr>
          <p:cNvPr id="3" name="TextBox 2"/>
          <p:cNvSpPr txBox="1"/>
          <p:nvPr/>
        </p:nvSpPr>
        <p:spPr>
          <a:xfrm>
            <a:off x="698035" y="1460033"/>
            <a:ext cx="7747929" cy="1138773"/>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Flood Tool Overview</a:t>
            </a:r>
            <a:br>
              <a:rPr lang="en-US" sz="4000" b="1" dirty="0">
                <a:solidFill>
                  <a:schemeClr val="accent1">
                    <a:lumMod val="50000"/>
                  </a:schemeClr>
                </a:solidFill>
                <a:latin typeface="Arial" panose="020B0604020202020204" pitchFamily="34" charset="0"/>
                <a:cs typeface="Arial" panose="020B0604020202020204" pitchFamily="34" charset="0"/>
              </a:rPr>
            </a:br>
            <a:r>
              <a:rPr lang="en-US" sz="2800" dirty="0">
                <a:solidFill>
                  <a:schemeClr val="accent1">
                    <a:lumMod val="50000"/>
                  </a:schemeClr>
                </a:solidFill>
                <a:latin typeface="Arial" panose="020B0604020202020204" pitchFamily="34" charset="0"/>
                <a:cs typeface="Arial" panose="020B0604020202020204" pitchFamily="34" charset="0"/>
              </a:rPr>
              <a:t>(www.mapwv.gov/flood)</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8399DDE-B34E-47E5-B4E4-C698CA4820CE}"/>
              </a:ext>
            </a:extLst>
          </p:cNvPr>
          <p:cNvSpPr txBox="1"/>
          <p:nvPr/>
        </p:nvSpPr>
        <p:spPr>
          <a:xfrm>
            <a:off x="698036" y="3329105"/>
            <a:ext cx="7747928" cy="2554545"/>
          </a:xfrm>
          <a:prstGeom prst="rect">
            <a:avLst/>
          </a:prstGeom>
          <a:solidFill>
            <a:schemeClr val="tx2">
              <a:lumMod val="20000"/>
              <a:lumOff val="80000"/>
            </a:schemeClr>
          </a:solidFill>
        </p:spPr>
        <p:txBody>
          <a:bodyPr wrap="square" rtlCol="0">
            <a:spAutoFit/>
          </a:bodyPr>
          <a:lstStyle/>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Public View </a:t>
            </a:r>
            <a:r>
              <a:rPr lang="en-US" sz="2800" dirty="0">
                <a:solidFill>
                  <a:schemeClr val="accent1">
                    <a:lumMod val="50000"/>
                  </a:schemeClr>
                </a:solidFill>
                <a:latin typeface="Arial" panose="020B0604020202020204" pitchFamily="34" charset="0"/>
                <a:cs typeface="Arial" panose="020B0604020202020204" pitchFamily="34" charset="0"/>
              </a:rPr>
              <a:t>for general public</a:t>
            </a:r>
            <a:r>
              <a:rPr lang="en-US" sz="2800" b="1" dirty="0">
                <a:solidFill>
                  <a:schemeClr val="accent1">
                    <a:lumMod val="50000"/>
                  </a:schemeClr>
                </a:solidFill>
                <a:latin typeface="Arial" panose="020B0604020202020204" pitchFamily="34" charset="0"/>
                <a:cs typeface="Arial" panose="020B0604020202020204" pitchFamily="34" charset="0"/>
              </a:rPr>
              <a:t/>
            </a:r>
            <a:br>
              <a:rPr lang="en-US" sz="2800" b="1" dirty="0">
                <a:solidFill>
                  <a:schemeClr val="accent1">
                    <a:lumMod val="50000"/>
                  </a:schemeClr>
                </a:solidFill>
                <a:latin typeface="Arial" panose="020B0604020202020204" pitchFamily="34" charset="0"/>
                <a:cs typeface="Arial" panose="020B0604020202020204" pitchFamily="34" charset="0"/>
              </a:rPr>
            </a:br>
            <a:endParaRPr lang="en-US" sz="28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Expert View </a:t>
            </a:r>
            <a:r>
              <a:rPr lang="en-US" sz="2800" dirty="0">
                <a:solidFill>
                  <a:schemeClr val="accent1">
                    <a:lumMod val="50000"/>
                  </a:schemeClr>
                </a:solidFill>
                <a:latin typeface="Arial" panose="020B0604020202020204" pitchFamily="34" charset="0"/>
                <a:cs typeface="Arial" panose="020B0604020202020204" pitchFamily="34" charset="0"/>
              </a:rPr>
              <a:t>for floodplain managers</a:t>
            </a:r>
          </a:p>
          <a:p>
            <a:pPr marL="571500" indent="-571500">
              <a:buFont typeface="Arial" panose="020B0604020202020204" pitchFamily="34" charset="0"/>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err="1">
                <a:solidFill>
                  <a:schemeClr val="accent1">
                    <a:lumMod val="50000"/>
                  </a:schemeClr>
                </a:solidFill>
                <a:latin typeface="Arial" panose="020B0604020202020204" pitchFamily="34" charset="0"/>
                <a:cs typeface="Arial" panose="020B0604020202020204" pitchFamily="34" charset="0"/>
              </a:rPr>
              <a:t>RiskMAP</a:t>
            </a:r>
            <a:r>
              <a:rPr lang="en-US" sz="2800" b="1" dirty="0">
                <a:solidFill>
                  <a:schemeClr val="accent1">
                    <a:lumMod val="50000"/>
                  </a:schemeClr>
                </a:solidFill>
                <a:latin typeface="Arial" panose="020B0604020202020204" pitchFamily="34" charset="0"/>
                <a:cs typeface="Arial" panose="020B0604020202020204" pitchFamily="34" charset="0"/>
              </a:rPr>
              <a:t> View </a:t>
            </a:r>
            <a:r>
              <a:rPr lang="en-US" sz="2800" dirty="0">
                <a:solidFill>
                  <a:schemeClr val="accent1">
                    <a:lumMod val="50000"/>
                  </a:schemeClr>
                </a:solidFill>
                <a:latin typeface="Arial" panose="020B0604020202020204" pitchFamily="34" charset="0"/>
                <a:cs typeface="Arial" panose="020B0604020202020204" pitchFamily="34" charset="0"/>
              </a:rPr>
              <a:t>for community planners</a:t>
            </a:r>
            <a:r>
              <a:rPr lang="en-US" sz="4000" b="1" dirty="0">
                <a:solidFill>
                  <a:schemeClr val="accent1">
                    <a:lumMod val="50000"/>
                  </a:schemeClr>
                </a:solidFill>
                <a:latin typeface="Arial" panose="020B0604020202020204" pitchFamily="34" charset="0"/>
                <a:cs typeface="Arial" panose="020B0604020202020204" pitchFamily="34" charset="0"/>
              </a:rPr>
              <a:t/>
            </a:r>
            <a:br>
              <a:rPr lang="en-US" sz="4000" b="1" dirty="0">
                <a:solidFill>
                  <a:schemeClr val="accent1">
                    <a:lumMod val="50000"/>
                  </a:schemeClr>
                </a:solidFill>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4076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Identification</a:t>
            </a:r>
          </a:p>
        </p:txBody>
      </p:sp>
      <p:sp>
        <p:nvSpPr>
          <p:cNvPr id="13" name="TextBox 12">
            <a:extLst>
              <a:ext uri="{FF2B5EF4-FFF2-40B4-BE49-F238E27FC236}">
                <a16:creationId xmlns:a16="http://schemas.microsoft.com/office/drawing/2014/main" id="{9AB279DE-BBBD-4EAA-BCB1-B04784D9D581}"/>
              </a:ext>
            </a:extLst>
          </p:cNvPr>
          <p:cNvSpPr txBox="1"/>
          <p:nvPr/>
        </p:nvSpPr>
        <p:spPr>
          <a:xfrm>
            <a:off x="1180602" y="6327828"/>
            <a:ext cx="7519737" cy="369332"/>
          </a:xfrm>
          <a:prstGeom prst="rect">
            <a:avLst/>
          </a:prstGeom>
          <a:noFill/>
        </p:spPr>
        <p:txBody>
          <a:bodyPr wrap="square" rtlCol="0">
            <a:spAutoFit/>
          </a:bodyPr>
          <a:lstStyle/>
          <a:p>
            <a:r>
              <a:rPr lang="en-US" b="1" dirty="0">
                <a:solidFill>
                  <a:schemeClr val="accent1">
                    <a:lumMod val="50000"/>
                  </a:schemeClr>
                </a:solidFill>
              </a:rPr>
              <a:t>Google Street View and House Number list location as 327 S Main Street</a:t>
            </a:r>
          </a:p>
        </p:txBody>
      </p:sp>
      <p:pic>
        <p:nvPicPr>
          <p:cNvPr id="14" name="Picture 13">
            <a:extLst>
              <a:ext uri="{FF2B5EF4-FFF2-40B4-BE49-F238E27FC236}">
                <a16:creationId xmlns:a16="http://schemas.microsoft.com/office/drawing/2014/main" id="{963CF1D7-19DF-4C9D-B4EE-8C8B2FE587CE}"/>
              </a:ext>
            </a:extLst>
          </p:cNvPr>
          <p:cNvPicPr>
            <a:picLocks noChangeAspect="1"/>
          </p:cNvPicPr>
          <p:nvPr/>
        </p:nvPicPr>
        <p:blipFill>
          <a:blip r:embed="rId2"/>
          <a:stretch>
            <a:fillRect/>
          </a:stretch>
        </p:blipFill>
        <p:spPr>
          <a:xfrm>
            <a:off x="217969" y="992464"/>
            <a:ext cx="3800475" cy="2562225"/>
          </a:xfrm>
          <a:prstGeom prst="rect">
            <a:avLst/>
          </a:prstGeom>
        </p:spPr>
      </p:pic>
      <p:pic>
        <p:nvPicPr>
          <p:cNvPr id="15" name="Picture 14">
            <a:extLst>
              <a:ext uri="{FF2B5EF4-FFF2-40B4-BE49-F238E27FC236}">
                <a16:creationId xmlns:a16="http://schemas.microsoft.com/office/drawing/2014/main" id="{DA4902B6-F31B-4BA9-9526-E45F44C28A38}"/>
              </a:ext>
            </a:extLst>
          </p:cNvPr>
          <p:cNvPicPr>
            <a:picLocks noChangeAspect="1"/>
          </p:cNvPicPr>
          <p:nvPr/>
        </p:nvPicPr>
        <p:blipFill>
          <a:blip r:embed="rId3"/>
          <a:stretch>
            <a:fillRect/>
          </a:stretch>
        </p:blipFill>
        <p:spPr>
          <a:xfrm>
            <a:off x="2070185" y="1985946"/>
            <a:ext cx="6390294" cy="4220328"/>
          </a:xfrm>
          <a:prstGeom prst="rect">
            <a:avLst/>
          </a:prstGeom>
        </p:spPr>
      </p:pic>
    </p:spTree>
    <p:extLst>
      <p:ext uri="{BB962C8B-B14F-4D97-AF65-F5344CB8AC3E}">
        <p14:creationId xmlns:p14="http://schemas.microsoft.com/office/powerpoint/2010/main" val="3858424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Identification</a:t>
            </a:r>
          </a:p>
        </p:txBody>
      </p:sp>
      <p:sp>
        <p:nvSpPr>
          <p:cNvPr id="13" name="TextBox 12">
            <a:extLst>
              <a:ext uri="{FF2B5EF4-FFF2-40B4-BE49-F238E27FC236}">
                <a16:creationId xmlns:a16="http://schemas.microsoft.com/office/drawing/2014/main" id="{9AB279DE-BBBD-4EAA-BCB1-B04784D9D581}"/>
              </a:ext>
            </a:extLst>
          </p:cNvPr>
          <p:cNvSpPr txBox="1"/>
          <p:nvPr/>
        </p:nvSpPr>
        <p:spPr>
          <a:xfrm>
            <a:off x="874643" y="6255638"/>
            <a:ext cx="7203882" cy="400110"/>
          </a:xfrm>
          <a:prstGeom prst="rect">
            <a:avLst/>
          </a:prstGeom>
          <a:noFill/>
        </p:spPr>
        <p:txBody>
          <a:bodyPr wrap="square" rtlCol="0">
            <a:spAutoFit/>
          </a:bodyPr>
          <a:lstStyle/>
          <a:p>
            <a:r>
              <a:rPr lang="en-US" sz="2000" b="1" dirty="0">
                <a:solidFill>
                  <a:schemeClr val="accent1">
                    <a:lumMod val="50000"/>
                  </a:schemeClr>
                </a:solidFill>
              </a:rPr>
              <a:t>FEMA’s Elevation Certificate lists location as 327 S Main Street</a:t>
            </a:r>
          </a:p>
        </p:txBody>
      </p:sp>
      <p:pic>
        <p:nvPicPr>
          <p:cNvPr id="2" name="Picture 1">
            <a:extLst>
              <a:ext uri="{FF2B5EF4-FFF2-40B4-BE49-F238E27FC236}">
                <a16:creationId xmlns:a16="http://schemas.microsoft.com/office/drawing/2014/main" id="{65BE3128-87A4-44A8-8727-9055915FA865}"/>
              </a:ext>
            </a:extLst>
          </p:cNvPr>
          <p:cNvPicPr>
            <a:picLocks noChangeAspect="1"/>
          </p:cNvPicPr>
          <p:nvPr/>
        </p:nvPicPr>
        <p:blipFill>
          <a:blip r:embed="rId2"/>
          <a:stretch>
            <a:fillRect/>
          </a:stretch>
        </p:blipFill>
        <p:spPr>
          <a:xfrm>
            <a:off x="1502440" y="914400"/>
            <a:ext cx="5305425" cy="1876425"/>
          </a:xfrm>
          <a:prstGeom prst="rect">
            <a:avLst/>
          </a:prstGeom>
        </p:spPr>
      </p:pic>
      <p:pic>
        <p:nvPicPr>
          <p:cNvPr id="3" name="Picture 2">
            <a:extLst>
              <a:ext uri="{FF2B5EF4-FFF2-40B4-BE49-F238E27FC236}">
                <a16:creationId xmlns:a16="http://schemas.microsoft.com/office/drawing/2014/main" id="{E48FC64C-EBA7-4EE4-8D30-6D9EF928A8F9}"/>
              </a:ext>
            </a:extLst>
          </p:cNvPr>
          <p:cNvPicPr>
            <a:picLocks noChangeAspect="1"/>
          </p:cNvPicPr>
          <p:nvPr/>
        </p:nvPicPr>
        <p:blipFill>
          <a:blip r:embed="rId3"/>
          <a:stretch>
            <a:fillRect/>
          </a:stretch>
        </p:blipFill>
        <p:spPr>
          <a:xfrm>
            <a:off x="2619367" y="2960839"/>
            <a:ext cx="3250034" cy="2982761"/>
          </a:xfrm>
          <a:prstGeom prst="rect">
            <a:avLst/>
          </a:prstGeom>
        </p:spPr>
      </p:pic>
    </p:spTree>
    <p:extLst>
      <p:ext uri="{BB962C8B-B14F-4D97-AF65-F5344CB8AC3E}">
        <p14:creationId xmlns:p14="http://schemas.microsoft.com/office/powerpoint/2010/main" val="14771168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Identification</a:t>
            </a:r>
          </a:p>
        </p:txBody>
      </p:sp>
      <p:sp>
        <p:nvSpPr>
          <p:cNvPr id="4" name="TextBox 3">
            <a:extLst>
              <a:ext uri="{FF2B5EF4-FFF2-40B4-BE49-F238E27FC236}">
                <a16:creationId xmlns:a16="http://schemas.microsoft.com/office/drawing/2014/main" id="{1BDA2272-AFC4-4AF9-9C23-CACCAD15BC6E}"/>
              </a:ext>
            </a:extLst>
          </p:cNvPr>
          <p:cNvSpPr txBox="1"/>
          <p:nvPr/>
        </p:nvSpPr>
        <p:spPr>
          <a:xfrm>
            <a:off x="783759" y="1159222"/>
            <a:ext cx="7747929" cy="769441"/>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But the correct location is 604 S Main Street</a:t>
            </a:r>
            <a:br>
              <a:rPr lang="en-US" sz="2400" b="1" dirty="0">
                <a:solidFill>
                  <a:schemeClr val="accent1">
                    <a:lumMod val="50000"/>
                  </a:schemeClr>
                </a:solidFill>
                <a:latin typeface="Arial" panose="020B0604020202020204" pitchFamily="34" charset="0"/>
                <a:cs typeface="Arial" panose="020B0604020202020204" pitchFamily="34" charset="0"/>
              </a:rPr>
            </a:br>
            <a:r>
              <a:rPr lang="en-US" sz="2000" b="1" i="1" dirty="0">
                <a:solidFill>
                  <a:srgbClr val="FF0000"/>
                </a:solidFill>
                <a:latin typeface="Arial" panose="020B0604020202020204" pitchFamily="34" charset="0"/>
                <a:cs typeface="Arial" panose="020B0604020202020204" pitchFamily="34" charset="0"/>
              </a:rPr>
              <a:t>Always collect multiple spatial identifiers to verify </a:t>
            </a:r>
            <a:r>
              <a:rPr lang="en-US" sz="2000" b="1" i="1" dirty="0" smtClean="0">
                <a:solidFill>
                  <a:srgbClr val="FF0000"/>
                </a:solidFill>
                <a:latin typeface="Arial" panose="020B0604020202020204" pitchFamily="34" charset="0"/>
                <a:cs typeface="Arial" panose="020B0604020202020204" pitchFamily="34" charset="0"/>
              </a:rPr>
              <a:t>location!</a:t>
            </a:r>
            <a:endParaRPr lang="en-US" sz="2000" i="1"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F1C6ED5D-0E41-4031-9718-C214F753C723}"/>
              </a:ext>
            </a:extLst>
          </p:cNvPr>
          <p:cNvGraphicFramePr>
            <a:graphicFrameLocks noGrp="1"/>
          </p:cNvGraphicFramePr>
          <p:nvPr>
            <p:extLst>
              <p:ext uri="{D42A27DB-BD31-4B8C-83A1-F6EECF244321}">
                <p14:modId xmlns:p14="http://schemas.microsoft.com/office/powerpoint/2010/main" val="1466508428"/>
              </p:ext>
            </p:extLst>
          </p:nvPr>
        </p:nvGraphicFramePr>
        <p:xfrm>
          <a:off x="783759" y="2325440"/>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70840">
                <a:tc>
                  <a:txBody>
                    <a:bodyPr/>
                    <a:lstStyle/>
                    <a:p>
                      <a:r>
                        <a:rPr lang="en-US" sz="2000" dirty="0"/>
                        <a:t>Parcel</a:t>
                      </a:r>
                    </a:p>
                  </a:txBody>
                  <a:tcPr/>
                </a:tc>
                <a:tc>
                  <a:txBody>
                    <a:bodyPr/>
                    <a:lstStyle/>
                    <a:p>
                      <a:r>
                        <a:rPr lang="en-US" sz="2000" b="0" i="0" u="none" kern="1200" dirty="0">
                          <a:solidFill>
                            <a:schemeClr val="lt1"/>
                          </a:solidFill>
                          <a:effectLst/>
                          <a:latin typeface="+mn-lt"/>
                          <a:ea typeface="+mn-ea"/>
                          <a:cs typeface="+mn-cs"/>
                        </a:rPr>
                        <a:t>01-08-0011-0069-0000</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9" name="Table 8">
            <a:extLst>
              <a:ext uri="{FF2B5EF4-FFF2-40B4-BE49-F238E27FC236}">
                <a16:creationId xmlns:a16="http://schemas.microsoft.com/office/drawing/2014/main" id="{DE4D8791-F0E7-4C9F-9868-DD11711DACD7}"/>
              </a:ext>
            </a:extLst>
          </p:cNvPr>
          <p:cNvGraphicFramePr>
            <a:graphicFrameLocks noGrp="1"/>
          </p:cNvGraphicFramePr>
          <p:nvPr>
            <p:extLst>
              <p:ext uri="{D42A27DB-BD31-4B8C-83A1-F6EECF244321}">
                <p14:modId xmlns:p14="http://schemas.microsoft.com/office/powerpoint/2010/main" val="420136265"/>
              </p:ext>
            </p:extLst>
          </p:nvPr>
        </p:nvGraphicFramePr>
        <p:xfrm>
          <a:off x="783759" y="2780733"/>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0" i="0" u="none" kern="1200" dirty="0">
                          <a:solidFill>
                            <a:schemeClr val="lt1"/>
                          </a:solidFill>
                          <a:effectLst/>
                          <a:latin typeface="+mn-lt"/>
                          <a:ea typeface="+mn-ea"/>
                          <a:cs typeface="+mn-cs"/>
                        </a:rPr>
                        <a:t>604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0E7CD25-F1C9-4951-87F8-F0E927D1B6A7}"/>
              </a:ext>
            </a:extLst>
          </p:cNvPr>
          <p:cNvGraphicFramePr>
            <a:graphicFrameLocks noGrp="1"/>
          </p:cNvGraphicFramePr>
          <p:nvPr>
            <p:extLst>
              <p:ext uri="{D42A27DB-BD31-4B8C-83A1-F6EECF244321}">
                <p14:modId xmlns:p14="http://schemas.microsoft.com/office/powerpoint/2010/main" val="102128529"/>
              </p:ext>
            </p:extLst>
          </p:nvPr>
        </p:nvGraphicFramePr>
        <p:xfrm>
          <a:off x="783759" y="3238696"/>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X,Y Coordinate</a:t>
                      </a:r>
                    </a:p>
                  </a:txBody>
                  <a:tcPr/>
                </a:tc>
                <a:tc>
                  <a:txBody>
                    <a:bodyPr/>
                    <a:lstStyle/>
                    <a:p>
                      <a:r>
                        <a:rPr lang="en-US" sz="1800" b="0" i="0" kern="1200" dirty="0">
                          <a:solidFill>
                            <a:schemeClr val="lt1"/>
                          </a:solidFill>
                          <a:effectLst/>
                          <a:latin typeface="+mn-lt"/>
                          <a:ea typeface="+mn-ea"/>
                          <a:cs typeface="+mn-cs"/>
                        </a:rPr>
                        <a:t>-80.033529, 39.144752</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5DB5B9CB-FBE0-4475-B7E1-9CD0CF2886E5}"/>
              </a:ext>
            </a:extLst>
          </p:cNvPr>
          <p:cNvGraphicFramePr>
            <a:graphicFrameLocks noGrp="1"/>
          </p:cNvGraphicFramePr>
          <p:nvPr>
            <p:extLst>
              <p:ext uri="{D42A27DB-BD31-4B8C-83A1-F6EECF244321}">
                <p14:modId xmlns:p14="http://schemas.microsoft.com/office/powerpoint/2010/main" val="2224803027"/>
              </p:ext>
            </p:extLst>
          </p:nvPr>
        </p:nvGraphicFramePr>
        <p:xfrm>
          <a:off x="783759" y="3696659"/>
          <a:ext cx="7747929" cy="57912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Share URL Link</a:t>
                      </a:r>
                    </a:p>
                  </a:txBody>
                  <a:tcPr/>
                </a:tc>
                <a:tc>
                  <a:txBody>
                    <a:bodyPr/>
                    <a:lstStyle/>
                    <a:p>
                      <a:r>
                        <a:rPr lang="en-US" sz="1600" b="0" u="none" dirty="0">
                          <a:solidFill>
                            <a:schemeClr val="bg1"/>
                          </a:solidFill>
                        </a:rPr>
                        <a:t>https://www.mapwv.gov/flood/map/?wkid=102100&amp;x=-8909292&amp;y=4742427&amp;l=12&amp;v=1</a:t>
                      </a:r>
                    </a:p>
                  </a:txBody>
                  <a:tcPr/>
                </a:tc>
                <a:extLst>
                  <a:ext uri="{0D108BD9-81ED-4DB2-BD59-A6C34878D82A}">
                    <a16:rowId xmlns:a16="http://schemas.microsoft.com/office/drawing/2014/main" val="2578656347"/>
                  </a:ext>
                </a:extLst>
              </a:tr>
            </a:tbl>
          </a:graphicData>
        </a:graphic>
      </p:graphicFrame>
      <p:graphicFrame>
        <p:nvGraphicFramePr>
          <p:cNvPr id="7" name="Table 6">
            <a:extLst>
              <a:ext uri="{FF2B5EF4-FFF2-40B4-BE49-F238E27FC236}">
                <a16:creationId xmlns:a16="http://schemas.microsoft.com/office/drawing/2014/main" id="{23134BF5-2CD3-4683-BA3F-D469C1DFE264}"/>
              </a:ext>
            </a:extLst>
          </p:cNvPr>
          <p:cNvGraphicFramePr>
            <a:graphicFrameLocks noGrp="1"/>
          </p:cNvGraphicFramePr>
          <p:nvPr>
            <p:extLst>
              <p:ext uri="{D42A27DB-BD31-4B8C-83A1-F6EECF244321}">
                <p14:modId xmlns:p14="http://schemas.microsoft.com/office/powerpoint/2010/main" val="2193727294"/>
              </p:ext>
            </p:extLst>
          </p:nvPr>
        </p:nvGraphicFramePr>
        <p:xfrm>
          <a:off x="783759" y="4570739"/>
          <a:ext cx="7747928" cy="1553656"/>
        </p:xfrm>
        <a:graphic>
          <a:graphicData uri="http://schemas.openxmlformats.org/drawingml/2006/table">
            <a:tbl>
              <a:tblPr/>
              <a:tblGrid>
                <a:gridCol w="366213">
                  <a:extLst>
                    <a:ext uri="{9D8B030D-6E8A-4147-A177-3AD203B41FA5}">
                      <a16:colId xmlns:a16="http://schemas.microsoft.com/office/drawing/2014/main" val="2725468579"/>
                    </a:ext>
                  </a:extLst>
                </a:gridCol>
                <a:gridCol w="2017764">
                  <a:extLst>
                    <a:ext uri="{9D8B030D-6E8A-4147-A177-3AD203B41FA5}">
                      <a16:colId xmlns:a16="http://schemas.microsoft.com/office/drawing/2014/main" val="3847171037"/>
                    </a:ext>
                  </a:extLst>
                </a:gridCol>
                <a:gridCol w="1084280">
                  <a:extLst>
                    <a:ext uri="{9D8B030D-6E8A-4147-A177-3AD203B41FA5}">
                      <a16:colId xmlns:a16="http://schemas.microsoft.com/office/drawing/2014/main" val="3464938217"/>
                    </a:ext>
                  </a:extLst>
                </a:gridCol>
                <a:gridCol w="1091460">
                  <a:extLst>
                    <a:ext uri="{9D8B030D-6E8A-4147-A177-3AD203B41FA5}">
                      <a16:colId xmlns:a16="http://schemas.microsoft.com/office/drawing/2014/main" val="2691691943"/>
                    </a:ext>
                  </a:extLst>
                </a:gridCol>
                <a:gridCol w="3188211">
                  <a:extLst>
                    <a:ext uri="{9D8B030D-6E8A-4147-A177-3AD203B41FA5}">
                      <a16:colId xmlns:a16="http://schemas.microsoft.com/office/drawing/2014/main" val="48353858"/>
                    </a:ext>
                  </a:extLst>
                </a:gridCol>
              </a:tblGrid>
              <a:tr h="206904">
                <a:tc gridSpan="3">
                  <a:txBody>
                    <a:bodyPr/>
                    <a:lstStyle/>
                    <a:p>
                      <a:pPr algn="l" fontAlgn="b"/>
                      <a:r>
                        <a:rPr lang="en-US" sz="800" b="1" i="0" u="none" strike="noStrike" dirty="0">
                          <a:solidFill>
                            <a:srgbClr val="FFFFFF"/>
                          </a:solidFill>
                          <a:effectLst/>
                          <a:latin typeface="Calibri" panose="020F0502020204030204" pitchFamily="34" charset="0"/>
                        </a:rPr>
                        <a:t>TEMPLATE FOR SPATIAL LOCATIONS FOR  FLOOD ELEVATION CERTIFICATES</a:t>
                      </a:r>
                    </a:p>
                  </a:txBody>
                  <a:tcPr marL="7312" marR="7312" marT="7312" marB="0" anchor="b">
                    <a:lnL>
                      <a:noFill/>
                    </a:lnL>
                    <a:lnR>
                      <a:noFill/>
                    </a:lnR>
                    <a:lnT>
                      <a:noFill/>
                    </a:lnT>
                    <a:lnB>
                      <a:noFill/>
                    </a:lnB>
                    <a:solidFill>
                      <a:srgbClr val="000000"/>
                    </a:solidFill>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a:solidFill>
                          <a:srgbClr val="000000"/>
                        </a:solidFill>
                        <a:effectLst/>
                        <a:latin typeface="Calibri" panose="020F0502020204030204" pitchFamily="34" charset="0"/>
                      </a:endParaRPr>
                    </a:p>
                  </a:txBody>
                  <a:tcPr marL="7312" marR="7312" marT="7312"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312" marR="7312" marT="7312" marB="0" anchor="b">
                    <a:lnL>
                      <a:noFill/>
                    </a:lnL>
                    <a:lnR>
                      <a:noFill/>
                    </a:lnR>
                    <a:lnT>
                      <a:noFill/>
                    </a:lnT>
                    <a:lnB>
                      <a:noFill/>
                    </a:lnB>
                  </a:tcPr>
                </a:tc>
                <a:extLst>
                  <a:ext uri="{0D108BD9-81ED-4DB2-BD59-A6C34878D82A}">
                    <a16:rowId xmlns:a16="http://schemas.microsoft.com/office/drawing/2014/main" val="2925326539"/>
                  </a:ext>
                </a:extLst>
              </a:tr>
              <a:tr h="206904">
                <a:tc>
                  <a:txBody>
                    <a:bodyPr/>
                    <a:lstStyle/>
                    <a:p>
                      <a:pPr algn="l" fontAlgn="b"/>
                      <a:endParaRPr lang="en-US" sz="800" b="0" i="0" u="none" strike="noStrike">
                        <a:solidFill>
                          <a:srgbClr val="000000"/>
                        </a:solidFill>
                        <a:effectLst/>
                        <a:latin typeface="Calibri" panose="020F0502020204030204" pitchFamily="34" charset="0"/>
                      </a:endParaRPr>
                    </a:p>
                  </a:txBody>
                  <a:tcPr marL="7312" marR="7312" marT="73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312" marR="7312" marT="73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7312" marR="7312" marT="73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312" marR="7312" marT="731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7312" marR="7312" marT="731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1265520"/>
                  </a:ext>
                </a:extLst>
              </a:tr>
              <a:tr h="206904">
                <a:tc>
                  <a:txBody>
                    <a:bodyPr/>
                    <a:lstStyle/>
                    <a:p>
                      <a:pPr algn="ctr" fontAlgn="b"/>
                      <a:r>
                        <a:rPr lang="en-US" sz="800" b="1" i="0" u="none" strike="noStrike">
                          <a:solidFill>
                            <a:srgbClr val="000000"/>
                          </a:solidFill>
                          <a:effectLst/>
                          <a:latin typeface="Calibri" panose="020F0502020204030204" pitchFamily="34" charset="0"/>
                        </a:rPr>
                        <a:t>EC #</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1" i="0" u="none" strike="noStrike">
                          <a:solidFill>
                            <a:srgbClr val="000000"/>
                          </a:solidFill>
                          <a:effectLst/>
                          <a:latin typeface="Calibri" panose="020F0502020204030204" pitchFamily="34" charset="0"/>
                        </a:rPr>
                        <a:t>E-911 Address</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1" i="0" u="none" strike="noStrike">
                          <a:solidFill>
                            <a:srgbClr val="000000"/>
                          </a:solidFill>
                          <a:effectLst/>
                          <a:latin typeface="Calibri" panose="020F0502020204030204" pitchFamily="34" charset="0"/>
                        </a:rPr>
                        <a:t>Parcel ID</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1" i="0" u="none" strike="noStrike">
                          <a:solidFill>
                            <a:srgbClr val="000000"/>
                          </a:solidFill>
                          <a:effectLst/>
                          <a:latin typeface="Calibri" panose="020F0502020204030204" pitchFamily="34" charset="0"/>
                        </a:rPr>
                        <a:t>Longitude, Latitude</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1" i="0" u="none" strike="noStrike">
                          <a:solidFill>
                            <a:srgbClr val="000000"/>
                          </a:solidFill>
                          <a:effectLst/>
                          <a:latin typeface="Calibri" panose="020F0502020204030204" pitchFamily="34" charset="0"/>
                        </a:rPr>
                        <a:t>Share Tool Link</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55718283"/>
                  </a:ext>
                </a:extLst>
              </a:tr>
              <a:tr h="206904">
                <a:tc>
                  <a:txBody>
                    <a:bodyPr/>
                    <a:lstStyle/>
                    <a:p>
                      <a:pPr algn="l" fontAlgn="b"/>
                      <a:r>
                        <a:rPr lang="en-US" sz="800" b="0" i="0" u="none" strike="noStrike">
                          <a:solidFill>
                            <a:srgbClr val="000000"/>
                          </a:solidFill>
                          <a:effectLst/>
                          <a:latin typeface="Calibri" panose="020F0502020204030204" pitchFamily="34" charset="0"/>
                        </a:rPr>
                        <a:t> </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1362822"/>
                  </a:ext>
                </a:extLst>
              </a:tr>
              <a:tr h="312232">
                <a:tc>
                  <a:txBody>
                    <a:bodyPr/>
                    <a:lstStyle/>
                    <a:p>
                      <a:pPr algn="ctr" fontAlgn="b"/>
                      <a:r>
                        <a:rPr lang="en-US" sz="800" b="0" i="0" u="none" strike="noStrike">
                          <a:solidFill>
                            <a:srgbClr val="000000"/>
                          </a:solidFill>
                          <a:effectLst/>
                          <a:latin typeface="Calibri" panose="020F0502020204030204" pitchFamily="34" charset="0"/>
                        </a:rPr>
                        <a:t>EX</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Arial" panose="020B0604020202020204" pitchFamily="34" charset="0"/>
                        </a:rPr>
                        <a:t>195 N WALNUT ST, PHILIPPI, West Virginia, 26416</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Arial" panose="020B0604020202020204" pitchFamily="34" charset="0"/>
                        </a:rPr>
                        <a:t>01-08-0004-0109-0000</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Arial" panose="020B0604020202020204" pitchFamily="34" charset="0"/>
                        </a:rPr>
                        <a:t>-80.041465, 39.154333</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https://www.mapwv.gov/flood/map/?wkid=102100&amp;x=-8910178&amp;y=4743809&amp;l=12&amp;v=1</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8785564"/>
                  </a:ext>
                </a:extLst>
              </a:tr>
              <a:tr h="206904">
                <a:tc>
                  <a:txBody>
                    <a:bodyPr/>
                    <a:lstStyle/>
                    <a:p>
                      <a:pPr algn="l" fontAlgn="b"/>
                      <a:r>
                        <a:rPr lang="en-US" sz="800" b="0" i="0" u="none" strike="noStrike">
                          <a:solidFill>
                            <a:srgbClr val="000000"/>
                          </a:solidFill>
                          <a:effectLst/>
                          <a:latin typeface="Calibri" panose="020F0502020204030204" pitchFamily="34" charset="0"/>
                        </a:rPr>
                        <a:t> </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217206"/>
                  </a:ext>
                </a:extLst>
              </a:tr>
              <a:tr h="206904">
                <a:tc>
                  <a:txBody>
                    <a:bodyPr/>
                    <a:lstStyle/>
                    <a:p>
                      <a:pPr algn="ctr" fontAlgn="b"/>
                      <a:r>
                        <a:rPr lang="en-US" sz="800" b="1" i="0" u="none" strike="noStrike">
                          <a:solidFill>
                            <a:srgbClr val="FF0000"/>
                          </a:solidFill>
                          <a:effectLst/>
                          <a:latin typeface="Calibri" panose="020F0502020204030204" pitchFamily="34" charset="0"/>
                        </a:rPr>
                        <a:t>1</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FF0000"/>
                          </a:solidFill>
                          <a:effectLst/>
                          <a:latin typeface="Arial" panose="020B0604020202020204" pitchFamily="34" charset="0"/>
                        </a:rPr>
                        <a:t>604 S MAIN ST, Philippi, West Virginia, 26416</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FF0000"/>
                          </a:solidFill>
                          <a:effectLst/>
                          <a:latin typeface="Arial" panose="020B0604020202020204" pitchFamily="34" charset="0"/>
                        </a:rPr>
                        <a:t>01-08-0011-0069-0000</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FF0000"/>
                          </a:solidFill>
                          <a:effectLst/>
                          <a:latin typeface="Arial" panose="020B0604020202020204" pitchFamily="34" charset="0"/>
                        </a:rPr>
                        <a:t>-80.033472, 39.144704</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FF0000"/>
                          </a:solidFill>
                          <a:effectLst/>
                          <a:latin typeface="Calibri" panose="020F0502020204030204" pitchFamily="34" charset="0"/>
                        </a:rPr>
                        <a:t>http://www.mapwv.gov/flood/map/?wkid=102100&amp;x=-8909285&amp;y=4742420&amp;l=11&amp;v=1</a:t>
                      </a:r>
                    </a:p>
                  </a:txBody>
                  <a:tcPr marL="7312" marR="7312" marT="73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3174032"/>
                  </a:ext>
                </a:extLst>
              </a:tr>
            </a:tbl>
          </a:graphicData>
        </a:graphic>
      </p:graphicFrame>
      <p:sp>
        <p:nvSpPr>
          <p:cNvPr id="12" name="TextBox 11">
            <a:extLst>
              <a:ext uri="{FF2B5EF4-FFF2-40B4-BE49-F238E27FC236}">
                <a16:creationId xmlns:a16="http://schemas.microsoft.com/office/drawing/2014/main" id="{11363D88-08A8-4BD6-9807-07756FE741CD}"/>
              </a:ext>
            </a:extLst>
          </p:cNvPr>
          <p:cNvSpPr txBox="1"/>
          <p:nvPr/>
        </p:nvSpPr>
        <p:spPr>
          <a:xfrm>
            <a:off x="1156738" y="6274452"/>
            <a:ext cx="7205210" cy="369332"/>
          </a:xfrm>
          <a:prstGeom prst="rect">
            <a:avLst/>
          </a:prstGeom>
          <a:noFill/>
        </p:spPr>
        <p:txBody>
          <a:bodyPr wrap="square" rtlCol="0">
            <a:spAutoFit/>
          </a:bodyPr>
          <a:lstStyle/>
          <a:p>
            <a:r>
              <a:rPr lang="en-US" b="1" dirty="0">
                <a:solidFill>
                  <a:schemeClr val="accent1">
                    <a:lumMod val="50000"/>
                  </a:schemeClr>
                </a:solidFill>
              </a:rPr>
              <a:t>Example Excel Spatial Template for Elevation Certificates in West Virginia</a:t>
            </a:r>
          </a:p>
        </p:txBody>
      </p:sp>
    </p:spTree>
    <p:extLst>
      <p:ext uri="{BB962C8B-B14F-4D97-AF65-F5344CB8AC3E}">
        <p14:creationId xmlns:p14="http://schemas.microsoft.com/office/powerpoint/2010/main" val="121128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7E11B5-6412-45A2-A1A9-58A08F965D11}"/>
              </a:ext>
            </a:extLst>
          </p:cNvPr>
          <p:cNvPicPr>
            <a:picLocks noChangeAspect="1"/>
          </p:cNvPicPr>
          <p:nvPr/>
        </p:nvPicPr>
        <p:blipFill>
          <a:blip r:embed="rId2"/>
          <a:stretch>
            <a:fillRect/>
          </a:stretch>
        </p:blipFill>
        <p:spPr>
          <a:xfrm>
            <a:off x="333375" y="1008394"/>
            <a:ext cx="8544984" cy="5571426"/>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Identification – Case Study</a:t>
            </a:r>
          </a:p>
        </p:txBody>
      </p:sp>
      <p:sp>
        <p:nvSpPr>
          <p:cNvPr id="4" name="Rectangle 3">
            <a:extLst>
              <a:ext uri="{FF2B5EF4-FFF2-40B4-BE49-F238E27FC236}">
                <a16:creationId xmlns:a16="http://schemas.microsoft.com/office/drawing/2014/main" id="{2D64B0CC-EB9F-4FBD-BCF0-3D278F8AAEF5}"/>
              </a:ext>
            </a:extLst>
          </p:cNvPr>
          <p:cNvSpPr/>
          <p:nvPr/>
        </p:nvSpPr>
        <p:spPr>
          <a:xfrm>
            <a:off x="1238250" y="6579820"/>
            <a:ext cx="5601215" cy="246221"/>
          </a:xfrm>
          <a:prstGeom prst="rect">
            <a:avLst/>
          </a:prstGeom>
          <a:solidFill>
            <a:schemeClr val="bg1"/>
          </a:solidFill>
        </p:spPr>
        <p:txBody>
          <a:bodyPr wrap="square">
            <a:spAutoFit/>
          </a:bodyPr>
          <a:lstStyle/>
          <a:p>
            <a:r>
              <a:rPr lang="en-US" sz="1000" dirty="0"/>
              <a:t>Share Link: </a:t>
            </a:r>
            <a:r>
              <a:rPr lang="en-US" sz="1000" dirty="0">
                <a:hlinkClick r:id="rId3"/>
              </a:rPr>
              <a:t>https://www.mapwv.gov/flood/map/?wkid=102100&amp;x=-8909292&amp;y=4742427&amp;l=12&amp;v=1</a:t>
            </a:r>
            <a:endParaRPr lang="en-US" sz="1000" dirty="0"/>
          </a:p>
        </p:txBody>
      </p:sp>
      <p:sp>
        <p:nvSpPr>
          <p:cNvPr id="7" name="TextBox 6">
            <a:extLst>
              <a:ext uri="{FF2B5EF4-FFF2-40B4-BE49-F238E27FC236}">
                <a16:creationId xmlns:a16="http://schemas.microsoft.com/office/drawing/2014/main" id="{091617F0-91D1-4D09-933E-960DEAFA5260}"/>
              </a:ext>
            </a:extLst>
          </p:cNvPr>
          <p:cNvSpPr txBox="1"/>
          <p:nvPr/>
        </p:nvSpPr>
        <p:spPr>
          <a:xfrm>
            <a:off x="2545434" y="4986261"/>
            <a:ext cx="2986846" cy="646331"/>
          </a:xfrm>
          <a:prstGeom prst="rect">
            <a:avLst/>
          </a:prstGeom>
          <a:solidFill>
            <a:schemeClr val="accent1">
              <a:lumMod val="50000"/>
            </a:schemeClr>
          </a:solidFill>
        </p:spPr>
        <p:txBody>
          <a:bodyPr wrap="square" rtlCol="0">
            <a:spAutoFit/>
          </a:bodyPr>
          <a:lstStyle/>
          <a:p>
            <a:pPr algn="ctr"/>
            <a:r>
              <a:rPr lang="en-US" b="1" dirty="0">
                <a:solidFill>
                  <a:srgbClr val="FFFF00"/>
                </a:solidFill>
              </a:rPr>
              <a:t>604 Main St, Philippi, WV  26416</a:t>
            </a:r>
          </a:p>
        </p:txBody>
      </p:sp>
      <p:sp>
        <p:nvSpPr>
          <p:cNvPr id="11" name="Oval 10">
            <a:extLst>
              <a:ext uri="{FF2B5EF4-FFF2-40B4-BE49-F238E27FC236}">
                <a16:creationId xmlns:a16="http://schemas.microsoft.com/office/drawing/2014/main" id="{095342E7-E2E0-40A1-9E2F-760B1B8B9FAE}"/>
              </a:ext>
            </a:extLst>
          </p:cNvPr>
          <p:cNvSpPr/>
          <p:nvPr/>
        </p:nvSpPr>
        <p:spPr>
          <a:xfrm flipV="1">
            <a:off x="3332746" y="3480295"/>
            <a:ext cx="1239254" cy="1205070"/>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40FCB6B-EC67-46D2-923A-DD225D6D46DF}"/>
              </a:ext>
            </a:extLst>
          </p:cNvPr>
          <p:cNvSpPr txBox="1"/>
          <p:nvPr/>
        </p:nvSpPr>
        <p:spPr>
          <a:xfrm>
            <a:off x="589546" y="2882501"/>
            <a:ext cx="2165685" cy="1200329"/>
          </a:xfrm>
          <a:prstGeom prst="rect">
            <a:avLst/>
          </a:prstGeom>
          <a:solidFill>
            <a:schemeClr val="tx1"/>
          </a:solidFill>
        </p:spPr>
        <p:txBody>
          <a:bodyPr wrap="square" rtlCol="0">
            <a:spAutoFit/>
          </a:bodyPr>
          <a:lstStyle/>
          <a:p>
            <a:pPr algn="ctr"/>
            <a:r>
              <a:rPr lang="en-US" b="1" dirty="0">
                <a:solidFill>
                  <a:srgbClr val="FFFF00"/>
                </a:solidFill>
              </a:rPr>
              <a:t>Correct Address is 604 Main Street – Confirmed with Floodplain Manager</a:t>
            </a:r>
          </a:p>
        </p:txBody>
      </p:sp>
    </p:spTree>
    <p:extLst>
      <p:ext uri="{BB962C8B-B14F-4D97-AF65-F5344CB8AC3E}">
        <p14:creationId xmlns:p14="http://schemas.microsoft.com/office/powerpoint/2010/main" val="419306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7E11B5-6412-45A2-A1A9-58A08F965D11}"/>
              </a:ext>
            </a:extLst>
          </p:cNvPr>
          <p:cNvPicPr>
            <a:picLocks noChangeAspect="1"/>
          </p:cNvPicPr>
          <p:nvPr/>
        </p:nvPicPr>
        <p:blipFill>
          <a:blip r:embed="rId2"/>
          <a:stretch>
            <a:fillRect/>
          </a:stretch>
        </p:blipFill>
        <p:spPr>
          <a:xfrm>
            <a:off x="333375" y="1008394"/>
            <a:ext cx="8544984" cy="5571426"/>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Identification – Case Study</a:t>
            </a:r>
          </a:p>
        </p:txBody>
      </p:sp>
      <p:sp>
        <p:nvSpPr>
          <p:cNvPr id="4" name="Rectangle 3">
            <a:extLst>
              <a:ext uri="{FF2B5EF4-FFF2-40B4-BE49-F238E27FC236}">
                <a16:creationId xmlns:a16="http://schemas.microsoft.com/office/drawing/2014/main" id="{2D64B0CC-EB9F-4FBD-BCF0-3D278F8AAEF5}"/>
              </a:ext>
            </a:extLst>
          </p:cNvPr>
          <p:cNvSpPr/>
          <p:nvPr/>
        </p:nvSpPr>
        <p:spPr>
          <a:xfrm>
            <a:off x="1238250" y="6579820"/>
            <a:ext cx="5601215" cy="246221"/>
          </a:xfrm>
          <a:prstGeom prst="rect">
            <a:avLst/>
          </a:prstGeom>
          <a:solidFill>
            <a:schemeClr val="bg1"/>
          </a:solidFill>
        </p:spPr>
        <p:txBody>
          <a:bodyPr wrap="square">
            <a:spAutoFit/>
          </a:bodyPr>
          <a:lstStyle/>
          <a:p>
            <a:r>
              <a:rPr lang="en-US" sz="1000" dirty="0"/>
              <a:t>Share Link: </a:t>
            </a:r>
            <a:r>
              <a:rPr lang="en-US" sz="1000" dirty="0">
                <a:hlinkClick r:id="rId3"/>
              </a:rPr>
              <a:t>https://www.mapwv.gov/flood/map/?wkid=102100&amp;x=-8909292&amp;y=4742427&amp;l=12&amp;v=1</a:t>
            </a:r>
            <a:endParaRPr lang="en-US" sz="1000" dirty="0"/>
          </a:p>
        </p:txBody>
      </p:sp>
      <p:sp>
        <p:nvSpPr>
          <p:cNvPr id="7" name="TextBox 6">
            <a:extLst>
              <a:ext uri="{FF2B5EF4-FFF2-40B4-BE49-F238E27FC236}">
                <a16:creationId xmlns:a16="http://schemas.microsoft.com/office/drawing/2014/main" id="{091617F0-91D1-4D09-933E-960DEAFA5260}"/>
              </a:ext>
            </a:extLst>
          </p:cNvPr>
          <p:cNvSpPr txBox="1"/>
          <p:nvPr/>
        </p:nvSpPr>
        <p:spPr>
          <a:xfrm>
            <a:off x="4135849" y="1008394"/>
            <a:ext cx="2986846" cy="646331"/>
          </a:xfrm>
          <a:prstGeom prst="rect">
            <a:avLst/>
          </a:prstGeom>
          <a:solidFill>
            <a:schemeClr val="accent1">
              <a:lumMod val="50000"/>
            </a:schemeClr>
          </a:solidFill>
        </p:spPr>
        <p:txBody>
          <a:bodyPr wrap="square" rtlCol="0">
            <a:spAutoFit/>
          </a:bodyPr>
          <a:lstStyle/>
          <a:p>
            <a:pPr algn="ctr"/>
            <a:r>
              <a:rPr lang="en-US" b="1" dirty="0">
                <a:solidFill>
                  <a:srgbClr val="FFFF00"/>
                </a:solidFill>
              </a:rPr>
              <a:t>604 Main St, Philippi, WV  26416</a:t>
            </a:r>
          </a:p>
        </p:txBody>
      </p:sp>
      <p:sp>
        <p:nvSpPr>
          <p:cNvPr id="11" name="Oval 10">
            <a:extLst>
              <a:ext uri="{FF2B5EF4-FFF2-40B4-BE49-F238E27FC236}">
                <a16:creationId xmlns:a16="http://schemas.microsoft.com/office/drawing/2014/main" id="{095342E7-E2E0-40A1-9E2F-760B1B8B9FAE}"/>
              </a:ext>
            </a:extLst>
          </p:cNvPr>
          <p:cNvSpPr/>
          <p:nvPr/>
        </p:nvSpPr>
        <p:spPr>
          <a:xfrm flipV="1">
            <a:off x="3566610" y="4102562"/>
            <a:ext cx="436151" cy="424120"/>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E5911FA-AF52-410E-B352-5DBB2BB0D349}"/>
              </a:ext>
            </a:extLst>
          </p:cNvPr>
          <p:cNvPicPr>
            <a:picLocks noChangeAspect="1"/>
          </p:cNvPicPr>
          <p:nvPr/>
        </p:nvPicPr>
        <p:blipFill>
          <a:blip r:embed="rId4"/>
          <a:stretch>
            <a:fillRect/>
          </a:stretch>
        </p:blipFill>
        <p:spPr>
          <a:xfrm>
            <a:off x="418092" y="4126626"/>
            <a:ext cx="3024704" cy="2268528"/>
          </a:xfrm>
          <a:prstGeom prst="rect">
            <a:avLst/>
          </a:prstGeom>
        </p:spPr>
      </p:pic>
      <p:sp>
        <p:nvSpPr>
          <p:cNvPr id="12" name="TextBox 11">
            <a:extLst>
              <a:ext uri="{FF2B5EF4-FFF2-40B4-BE49-F238E27FC236}">
                <a16:creationId xmlns:a16="http://schemas.microsoft.com/office/drawing/2014/main" id="{270FE4A9-5A33-4BF8-9978-3592169BC91C}"/>
              </a:ext>
            </a:extLst>
          </p:cNvPr>
          <p:cNvSpPr txBox="1"/>
          <p:nvPr/>
        </p:nvSpPr>
        <p:spPr>
          <a:xfrm>
            <a:off x="418092" y="3109302"/>
            <a:ext cx="2986846" cy="923330"/>
          </a:xfrm>
          <a:prstGeom prst="rect">
            <a:avLst/>
          </a:prstGeom>
          <a:solidFill>
            <a:schemeClr val="tx1"/>
          </a:solidFill>
        </p:spPr>
        <p:txBody>
          <a:bodyPr wrap="square" rtlCol="0">
            <a:spAutoFit/>
          </a:bodyPr>
          <a:lstStyle/>
          <a:p>
            <a:pPr algn="ctr"/>
            <a:r>
              <a:rPr lang="en-US" b="1" dirty="0">
                <a:solidFill>
                  <a:srgbClr val="FFFF00"/>
                </a:solidFill>
              </a:rPr>
              <a:t>Correct information used to add Elevation Certificate point to WV Flood Tool</a:t>
            </a:r>
          </a:p>
        </p:txBody>
      </p:sp>
    </p:spTree>
    <p:extLst>
      <p:ext uri="{BB962C8B-B14F-4D97-AF65-F5344CB8AC3E}">
        <p14:creationId xmlns:p14="http://schemas.microsoft.com/office/powerpoint/2010/main" val="2160421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2018</a:t>
            </a:r>
          </a:p>
        </p:txBody>
      </p:sp>
      <p:sp>
        <p:nvSpPr>
          <p:cNvPr id="3" name="TextBox 2"/>
          <p:cNvSpPr txBox="1"/>
          <p:nvPr/>
        </p:nvSpPr>
        <p:spPr>
          <a:xfrm>
            <a:off x="821860" y="2066625"/>
            <a:ext cx="7747929" cy="3354765"/>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State-Level Data Integration</a:t>
            </a:r>
            <a:br>
              <a:rPr lang="en-US" sz="4000" b="1" dirty="0">
                <a:solidFill>
                  <a:schemeClr val="accent1">
                    <a:lumMod val="50000"/>
                  </a:schemeClr>
                </a:solidFill>
                <a:latin typeface="Arial" panose="020B0604020202020204" pitchFamily="34" charset="0"/>
                <a:cs typeface="Arial" panose="020B0604020202020204" pitchFamily="34" charset="0"/>
              </a:rPr>
            </a:br>
            <a:endParaRPr lang="en-US" sz="4000" b="1" dirty="0">
              <a:solidFill>
                <a:schemeClr val="accent1">
                  <a:lumMod val="50000"/>
                </a:schemeClr>
              </a:solidFill>
              <a:latin typeface="Arial" panose="020B0604020202020204" pitchFamily="34" charset="0"/>
              <a:cs typeface="Arial" panose="020B0604020202020204" pitchFamily="34" charset="0"/>
            </a:endParaRPr>
          </a:p>
          <a:p>
            <a:pPr marL="2857500" lvl="5"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Parcels</a:t>
            </a:r>
          </a:p>
          <a:p>
            <a:pPr marL="2857500" lvl="5"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Addresses</a:t>
            </a:r>
          </a:p>
          <a:p>
            <a:pPr marL="2857500" lvl="5"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Imagery</a:t>
            </a:r>
          </a:p>
          <a:p>
            <a:pPr marL="2857500" lvl="5"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Elevation</a:t>
            </a:r>
            <a:r>
              <a:rPr lang="en-US" sz="4000" b="1" dirty="0">
                <a:solidFill>
                  <a:schemeClr val="accent1">
                    <a:lumMod val="50000"/>
                  </a:schemeClr>
                </a:solidFill>
                <a:latin typeface="Arial" panose="020B0604020202020204" pitchFamily="34" charset="0"/>
                <a:cs typeface="Arial" panose="020B0604020202020204" pitchFamily="34" charset="0"/>
              </a:rPr>
              <a:t/>
            </a:r>
            <a:br>
              <a:rPr lang="en-US" sz="4000" b="1" dirty="0">
                <a:solidFill>
                  <a:schemeClr val="accent1">
                    <a:lumMod val="50000"/>
                  </a:schemeClr>
                </a:solidFill>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7326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7161" y="96251"/>
            <a:ext cx="8761669" cy="6631655"/>
          </a:xfrm>
          <a:prstGeom prst="rect">
            <a:avLst/>
          </a:prstGeom>
          <a:ln>
            <a:solidFill>
              <a:schemeClr val="tx1"/>
            </a:solidFill>
          </a:ln>
        </p:spPr>
      </p:pic>
      <p:pic>
        <p:nvPicPr>
          <p:cNvPr id="9" name="Picture 8"/>
          <p:cNvPicPr>
            <a:picLocks noChangeAspect="1"/>
          </p:cNvPicPr>
          <p:nvPr/>
        </p:nvPicPr>
        <p:blipFill>
          <a:blip r:embed="rId3"/>
          <a:stretch>
            <a:fillRect/>
          </a:stretch>
        </p:blipFill>
        <p:spPr>
          <a:xfrm>
            <a:off x="5746330" y="1211803"/>
            <a:ext cx="3190875" cy="4400550"/>
          </a:xfrm>
          <a:prstGeom prst="rect">
            <a:avLst/>
          </a:prstGeom>
          <a:ln>
            <a:solidFill>
              <a:schemeClr val="tx1"/>
            </a:solidFill>
          </a:ln>
        </p:spPr>
      </p:pic>
      <p:sp>
        <p:nvSpPr>
          <p:cNvPr id="13" name="Title 1"/>
          <p:cNvSpPr txBox="1">
            <a:spLocks/>
          </p:cNvSpPr>
          <p:nvPr/>
        </p:nvSpPr>
        <p:spPr>
          <a:xfrm>
            <a:off x="2922103" y="327991"/>
            <a:ext cx="4671393" cy="496957"/>
          </a:xfrm>
          <a:prstGeom prst="rect">
            <a:avLst/>
          </a:prstGeom>
          <a:solidFill>
            <a:schemeClr val="accent1">
              <a:lumMod val="50000"/>
            </a:schemeClr>
          </a:solidFill>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Data Integration</a:t>
            </a:r>
          </a:p>
        </p:txBody>
      </p:sp>
      <p:sp>
        <p:nvSpPr>
          <p:cNvPr id="14" name="TextBox 13"/>
          <p:cNvSpPr txBox="1"/>
          <p:nvPr/>
        </p:nvSpPr>
        <p:spPr>
          <a:xfrm>
            <a:off x="4343098" y="4011252"/>
            <a:ext cx="1304435" cy="369332"/>
          </a:xfrm>
          <a:prstGeom prst="rect">
            <a:avLst/>
          </a:prstGeom>
          <a:solidFill>
            <a:schemeClr val="tx1"/>
          </a:solidFill>
        </p:spPr>
        <p:txBody>
          <a:bodyPr wrap="square" rtlCol="0">
            <a:spAutoFit/>
          </a:bodyPr>
          <a:lstStyle/>
          <a:p>
            <a:pPr algn="ctr"/>
            <a:r>
              <a:rPr lang="en-US" b="1" dirty="0">
                <a:solidFill>
                  <a:srgbClr val="FFFF00"/>
                </a:solidFill>
              </a:rPr>
              <a:t>ELEVATION</a:t>
            </a:r>
          </a:p>
        </p:txBody>
      </p:sp>
      <p:sp>
        <p:nvSpPr>
          <p:cNvPr id="15" name="TextBox 14"/>
          <p:cNvSpPr txBox="1"/>
          <p:nvPr/>
        </p:nvSpPr>
        <p:spPr>
          <a:xfrm>
            <a:off x="4348971" y="4411636"/>
            <a:ext cx="1304435" cy="369332"/>
          </a:xfrm>
          <a:prstGeom prst="rect">
            <a:avLst/>
          </a:prstGeom>
          <a:solidFill>
            <a:schemeClr val="tx1"/>
          </a:solidFill>
        </p:spPr>
        <p:txBody>
          <a:bodyPr wrap="square" rtlCol="0">
            <a:spAutoFit/>
          </a:bodyPr>
          <a:lstStyle/>
          <a:p>
            <a:pPr algn="ctr"/>
            <a:r>
              <a:rPr lang="en-US" b="1" dirty="0">
                <a:solidFill>
                  <a:srgbClr val="FFFF00"/>
                </a:solidFill>
              </a:rPr>
              <a:t>ADDRESS</a:t>
            </a:r>
          </a:p>
        </p:txBody>
      </p:sp>
      <p:sp>
        <p:nvSpPr>
          <p:cNvPr id="17" name="TextBox 16"/>
          <p:cNvSpPr txBox="1"/>
          <p:nvPr/>
        </p:nvSpPr>
        <p:spPr>
          <a:xfrm>
            <a:off x="3447678" y="1404010"/>
            <a:ext cx="1810122" cy="369332"/>
          </a:xfrm>
          <a:prstGeom prst="rect">
            <a:avLst/>
          </a:prstGeom>
          <a:solidFill>
            <a:schemeClr val="tx1"/>
          </a:solidFill>
        </p:spPr>
        <p:txBody>
          <a:bodyPr wrap="square" rtlCol="0">
            <a:spAutoFit/>
          </a:bodyPr>
          <a:lstStyle/>
          <a:p>
            <a:pPr algn="ctr"/>
            <a:r>
              <a:rPr lang="en-US" b="1" dirty="0">
                <a:solidFill>
                  <a:srgbClr val="FFFF00"/>
                </a:solidFill>
              </a:rPr>
              <a:t>2018 IMAGERY</a:t>
            </a:r>
          </a:p>
        </p:txBody>
      </p:sp>
      <p:sp>
        <p:nvSpPr>
          <p:cNvPr id="18" name="TextBox 17"/>
          <p:cNvSpPr txBox="1"/>
          <p:nvPr/>
        </p:nvSpPr>
        <p:spPr>
          <a:xfrm>
            <a:off x="4343098" y="4821959"/>
            <a:ext cx="1304435" cy="369332"/>
          </a:xfrm>
          <a:prstGeom prst="rect">
            <a:avLst/>
          </a:prstGeom>
          <a:solidFill>
            <a:schemeClr val="tx1"/>
          </a:solidFill>
        </p:spPr>
        <p:txBody>
          <a:bodyPr wrap="square" rtlCol="0">
            <a:spAutoFit/>
          </a:bodyPr>
          <a:lstStyle/>
          <a:p>
            <a:pPr algn="ctr"/>
            <a:r>
              <a:rPr lang="en-US" b="1" dirty="0">
                <a:solidFill>
                  <a:srgbClr val="FFFF00"/>
                </a:solidFill>
              </a:rPr>
              <a:t>PARCEL</a:t>
            </a:r>
          </a:p>
        </p:txBody>
      </p:sp>
      <p:sp>
        <p:nvSpPr>
          <p:cNvPr id="21" name="Rectangle 20"/>
          <p:cNvSpPr/>
          <p:nvPr/>
        </p:nvSpPr>
        <p:spPr>
          <a:xfrm>
            <a:off x="3447678" y="6351017"/>
            <a:ext cx="5349391" cy="261610"/>
          </a:xfrm>
          <a:prstGeom prst="rect">
            <a:avLst/>
          </a:prstGeom>
          <a:solidFill>
            <a:schemeClr val="bg1">
              <a:lumMod val="95000"/>
            </a:schemeClr>
          </a:solidFill>
        </p:spPr>
        <p:txBody>
          <a:bodyPr wrap="square">
            <a:spAutoFit/>
          </a:bodyPr>
          <a:lstStyle/>
          <a:p>
            <a:r>
              <a:rPr lang="en-US" sz="1100" dirty="0">
                <a:hlinkClick r:id="rId4"/>
              </a:rPr>
              <a:t>https://www.mapwv.gov/flood/map/?wkid=102100&amp;x=-9035305&amp;y=4495817&amp;l=12&amp;v=0</a:t>
            </a:r>
            <a:endParaRPr lang="en-US" sz="1200" dirty="0"/>
          </a:p>
        </p:txBody>
      </p:sp>
      <p:sp>
        <p:nvSpPr>
          <p:cNvPr id="11" name="Oval 10">
            <a:extLst>
              <a:ext uri="{FF2B5EF4-FFF2-40B4-BE49-F238E27FC236}">
                <a16:creationId xmlns:a16="http://schemas.microsoft.com/office/drawing/2014/main" id="{CB4759EE-EE9D-46D1-BD69-A25CA19638CA}"/>
              </a:ext>
            </a:extLst>
          </p:cNvPr>
          <p:cNvSpPr/>
          <p:nvPr/>
        </p:nvSpPr>
        <p:spPr>
          <a:xfrm flipV="1">
            <a:off x="5835938" y="5327883"/>
            <a:ext cx="1603087" cy="435867"/>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251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More Info – Flood Visualization</a:t>
            </a:r>
          </a:p>
        </p:txBody>
      </p:sp>
      <p:sp>
        <p:nvSpPr>
          <p:cNvPr id="2" name="TextBox 1"/>
          <p:cNvSpPr txBox="1"/>
          <p:nvPr/>
        </p:nvSpPr>
        <p:spPr>
          <a:xfrm>
            <a:off x="3409120" y="6319701"/>
            <a:ext cx="2305879" cy="369332"/>
          </a:xfrm>
          <a:prstGeom prst="rect">
            <a:avLst/>
          </a:prstGeom>
          <a:noFill/>
        </p:spPr>
        <p:txBody>
          <a:bodyPr wrap="square" rtlCol="0">
            <a:spAutoFit/>
          </a:bodyPr>
          <a:lstStyle/>
          <a:p>
            <a:r>
              <a:rPr lang="en-US" i="1" dirty="0"/>
              <a:t>3D Flood Visualization</a:t>
            </a:r>
          </a:p>
        </p:txBody>
      </p:sp>
      <p:pic>
        <p:nvPicPr>
          <p:cNvPr id="3" name="Picture 2"/>
          <p:cNvPicPr>
            <a:picLocks noChangeAspect="1"/>
          </p:cNvPicPr>
          <p:nvPr/>
        </p:nvPicPr>
        <p:blipFill>
          <a:blip r:embed="rId3"/>
          <a:stretch>
            <a:fillRect/>
          </a:stretch>
        </p:blipFill>
        <p:spPr>
          <a:xfrm>
            <a:off x="1393702" y="1048433"/>
            <a:ext cx="6336713" cy="5137235"/>
          </a:xfrm>
          <a:prstGeom prst="rect">
            <a:avLst/>
          </a:prstGeom>
          <a:ln>
            <a:solidFill>
              <a:schemeClr val="tx1"/>
            </a:solidFill>
          </a:ln>
        </p:spPr>
      </p:pic>
    </p:spTree>
    <p:extLst>
      <p:ext uri="{BB962C8B-B14F-4D97-AF65-F5344CB8AC3E}">
        <p14:creationId xmlns:p14="http://schemas.microsoft.com/office/powerpoint/2010/main" val="35790144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1145" y="1304901"/>
            <a:ext cx="6070012" cy="5424434"/>
          </a:xfrm>
          <a:prstGeom prst="rect">
            <a:avLst/>
          </a:prstGeom>
          <a:ln w="12700">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More info – Web Parcel Report</a:t>
            </a:r>
          </a:p>
        </p:txBody>
      </p:sp>
      <p:sp>
        <p:nvSpPr>
          <p:cNvPr id="6" name="Rectangle 5"/>
          <p:cNvSpPr/>
          <p:nvPr/>
        </p:nvSpPr>
        <p:spPr>
          <a:xfrm>
            <a:off x="2144645" y="914400"/>
            <a:ext cx="5383012" cy="584775"/>
          </a:xfrm>
          <a:prstGeom prst="rect">
            <a:avLst/>
          </a:prstGeom>
        </p:spPr>
        <p:txBody>
          <a:bodyPr wrap="none">
            <a:spAutoFit/>
          </a:bodyPr>
          <a:lstStyle/>
          <a:p>
            <a:r>
              <a:rPr lang="en-US" sz="1600" dirty="0">
                <a:hlinkClick r:id="rId4"/>
              </a:rPr>
              <a:t>http://mapwv.gov/Assessment/?PID=28110039000100000000</a:t>
            </a:r>
            <a:endParaRPr lang="en-US" sz="1600" dirty="0"/>
          </a:p>
          <a:p>
            <a:endParaRPr lang="en-US" sz="1600" dirty="0"/>
          </a:p>
        </p:txBody>
      </p:sp>
    </p:spTree>
    <p:extLst>
      <p:ext uri="{BB962C8B-B14F-4D97-AF65-F5344CB8AC3E}">
        <p14:creationId xmlns:p14="http://schemas.microsoft.com/office/powerpoint/2010/main" val="22433677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More Info – Google Street View</a:t>
            </a:r>
          </a:p>
        </p:txBody>
      </p:sp>
      <p:sp>
        <p:nvSpPr>
          <p:cNvPr id="2" name="TextBox 1"/>
          <p:cNvSpPr txBox="1"/>
          <p:nvPr/>
        </p:nvSpPr>
        <p:spPr>
          <a:xfrm>
            <a:off x="3800991" y="6338618"/>
            <a:ext cx="1977887" cy="369332"/>
          </a:xfrm>
          <a:prstGeom prst="rect">
            <a:avLst/>
          </a:prstGeom>
          <a:noFill/>
        </p:spPr>
        <p:txBody>
          <a:bodyPr wrap="square" rtlCol="0">
            <a:spAutoFit/>
          </a:bodyPr>
          <a:lstStyle/>
          <a:p>
            <a:r>
              <a:rPr lang="en-US" i="1" dirty="0"/>
              <a:t>Google Street View</a:t>
            </a:r>
          </a:p>
        </p:txBody>
      </p:sp>
      <p:pic>
        <p:nvPicPr>
          <p:cNvPr id="4" name="Picture 3"/>
          <p:cNvPicPr>
            <a:picLocks noChangeAspect="1"/>
          </p:cNvPicPr>
          <p:nvPr/>
        </p:nvPicPr>
        <p:blipFill>
          <a:blip r:embed="rId3"/>
          <a:stretch>
            <a:fillRect/>
          </a:stretch>
        </p:blipFill>
        <p:spPr>
          <a:xfrm>
            <a:off x="715617" y="1796043"/>
            <a:ext cx="8148637" cy="4423781"/>
          </a:xfrm>
          <a:prstGeom prst="rect">
            <a:avLst/>
          </a:prstGeom>
          <a:ln>
            <a:solidFill>
              <a:schemeClr val="tx1"/>
            </a:solidFill>
          </a:ln>
        </p:spPr>
      </p:pic>
      <p:sp>
        <p:nvSpPr>
          <p:cNvPr id="6" name="Rectangle 5"/>
          <p:cNvSpPr/>
          <p:nvPr/>
        </p:nvSpPr>
        <p:spPr>
          <a:xfrm>
            <a:off x="2856919" y="1063972"/>
            <a:ext cx="3222485" cy="584775"/>
          </a:xfrm>
          <a:prstGeom prst="rect">
            <a:avLst/>
          </a:prstGeom>
        </p:spPr>
        <p:txBody>
          <a:bodyPr wrap="none">
            <a:spAutoFit/>
          </a:bodyPr>
          <a:lstStyle/>
          <a:p>
            <a:r>
              <a:rPr lang="en-US" sz="1600" dirty="0">
                <a:hlinkClick r:id="rId4"/>
              </a:rPr>
              <a:t>https://goo.gl/maps/FEsUXpGFyAG2</a:t>
            </a:r>
            <a:endParaRPr lang="en-US" sz="1600" dirty="0"/>
          </a:p>
          <a:p>
            <a:endParaRPr lang="en-US" sz="1600" dirty="0"/>
          </a:p>
        </p:txBody>
      </p:sp>
      <p:sp>
        <p:nvSpPr>
          <p:cNvPr id="10" name="TextBox 9"/>
          <p:cNvSpPr txBox="1"/>
          <p:nvPr/>
        </p:nvSpPr>
        <p:spPr>
          <a:xfrm>
            <a:off x="5486098" y="1880842"/>
            <a:ext cx="2395632" cy="646331"/>
          </a:xfrm>
          <a:prstGeom prst="rect">
            <a:avLst/>
          </a:prstGeom>
          <a:solidFill>
            <a:schemeClr val="tx1"/>
          </a:solidFill>
        </p:spPr>
        <p:txBody>
          <a:bodyPr wrap="square" rtlCol="0">
            <a:spAutoFit/>
          </a:bodyPr>
          <a:lstStyle/>
          <a:p>
            <a:pPr algn="ctr"/>
            <a:r>
              <a:rPr lang="en-US" b="1" dirty="0">
                <a:solidFill>
                  <a:srgbClr val="FFFF00"/>
                </a:solidFill>
              </a:rPr>
              <a:t>2-Story Colonial House, Full Basement</a:t>
            </a:r>
          </a:p>
        </p:txBody>
      </p:sp>
      <p:sp>
        <p:nvSpPr>
          <p:cNvPr id="11" name="TextBox 10"/>
          <p:cNvSpPr txBox="1"/>
          <p:nvPr/>
        </p:nvSpPr>
        <p:spPr>
          <a:xfrm>
            <a:off x="2964871" y="2284169"/>
            <a:ext cx="1304435" cy="646331"/>
          </a:xfrm>
          <a:prstGeom prst="rect">
            <a:avLst/>
          </a:prstGeom>
          <a:solidFill>
            <a:schemeClr val="tx1"/>
          </a:solidFill>
        </p:spPr>
        <p:txBody>
          <a:bodyPr wrap="square" rtlCol="0">
            <a:spAutoFit/>
          </a:bodyPr>
          <a:lstStyle/>
          <a:p>
            <a:pPr algn="ctr"/>
            <a:r>
              <a:rPr lang="en-US" b="1" dirty="0">
                <a:solidFill>
                  <a:srgbClr val="FFFF00"/>
                </a:solidFill>
              </a:rPr>
              <a:t>Detached Garage</a:t>
            </a:r>
          </a:p>
        </p:txBody>
      </p:sp>
    </p:spTree>
    <p:extLst>
      <p:ext uri="{BB962C8B-B14F-4D97-AF65-F5344CB8AC3E}">
        <p14:creationId xmlns:p14="http://schemas.microsoft.com/office/powerpoint/2010/main" val="337794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Public View</a:t>
            </a:r>
          </a:p>
        </p:txBody>
      </p:sp>
      <p:pic>
        <p:nvPicPr>
          <p:cNvPr id="4" name="Picture 3">
            <a:extLst>
              <a:ext uri="{FF2B5EF4-FFF2-40B4-BE49-F238E27FC236}">
                <a16:creationId xmlns:a16="http://schemas.microsoft.com/office/drawing/2014/main" id="{F20ED7AE-3A95-4577-86D2-A7052DF44420}"/>
              </a:ext>
            </a:extLst>
          </p:cNvPr>
          <p:cNvPicPr>
            <a:picLocks noChangeAspect="1"/>
          </p:cNvPicPr>
          <p:nvPr/>
        </p:nvPicPr>
        <p:blipFill>
          <a:blip r:embed="rId2"/>
          <a:stretch>
            <a:fillRect/>
          </a:stretch>
        </p:blipFill>
        <p:spPr>
          <a:xfrm>
            <a:off x="204544" y="1062721"/>
            <a:ext cx="8764746" cy="5255912"/>
          </a:xfrm>
          <a:prstGeom prst="rect">
            <a:avLst/>
          </a:prstGeom>
          <a:solidFill>
            <a:schemeClr val="accent5">
              <a:lumMod val="50000"/>
            </a:schemeClr>
          </a:solidFill>
        </p:spPr>
      </p:pic>
      <p:sp>
        <p:nvSpPr>
          <p:cNvPr id="6" name="Rectangle 5">
            <a:extLst>
              <a:ext uri="{FF2B5EF4-FFF2-40B4-BE49-F238E27FC236}">
                <a16:creationId xmlns:a16="http://schemas.microsoft.com/office/drawing/2014/main" id="{2F1282C6-1B95-4537-9A4D-EFBAB600715D}"/>
              </a:ext>
            </a:extLst>
          </p:cNvPr>
          <p:cNvSpPr/>
          <p:nvPr/>
        </p:nvSpPr>
        <p:spPr>
          <a:xfrm>
            <a:off x="359029" y="6501228"/>
            <a:ext cx="8425939" cy="461665"/>
          </a:xfrm>
          <a:prstGeom prst="rect">
            <a:avLst/>
          </a:prstGeom>
        </p:spPr>
        <p:txBody>
          <a:bodyPr wrap="square">
            <a:spAutoFit/>
          </a:bodyPr>
          <a:lstStyle/>
          <a:p>
            <a:r>
              <a:rPr lang="en-US" sz="1200" dirty="0">
                <a:hlinkClick r:id="rId3"/>
              </a:rPr>
              <a:t>https://www.mapwv.gov/flood/map/?v=0&amp;address=301%20W%20MOLER%20AVE,%20Martinsburg,%20West%20Virginia,%2025404</a:t>
            </a:r>
            <a:endParaRPr lang="en-US" sz="1200" dirty="0"/>
          </a:p>
          <a:p>
            <a:endParaRPr lang="en-US" sz="1200" dirty="0"/>
          </a:p>
        </p:txBody>
      </p:sp>
      <p:pic>
        <p:nvPicPr>
          <p:cNvPr id="8" name="Picture 7">
            <a:extLst>
              <a:ext uri="{FF2B5EF4-FFF2-40B4-BE49-F238E27FC236}">
                <a16:creationId xmlns:a16="http://schemas.microsoft.com/office/drawing/2014/main" id="{91CAD72C-D737-4138-A6D9-1BE20756981C}"/>
              </a:ext>
            </a:extLst>
          </p:cNvPr>
          <p:cNvPicPr>
            <a:picLocks noChangeAspect="1"/>
          </p:cNvPicPr>
          <p:nvPr/>
        </p:nvPicPr>
        <p:blipFill>
          <a:blip r:embed="rId4"/>
          <a:stretch>
            <a:fillRect/>
          </a:stretch>
        </p:blipFill>
        <p:spPr>
          <a:xfrm>
            <a:off x="5862881" y="2054942"/>
            <a:ext cx="3076575" cy="4257675"/>
          </a:xfrm>
          <a:prstGeom prst="rect">
            <a:avLst/>
          </a:prstGeom>
        </p:spPr>
      </p:pic>
      <p:sp>
        <p:nvSpPr>
          <p:cNvPr id="9" name="TextBox 8">
            <a:extLst>
              <a:ext uri="{FF2B5EF4-FFF2-40B4-BE49-F238E27FC236}">
                <a16:creationId xmlns:a16="http://schemas.microsoft.com/office/drawing/2014/main" id="{D361104A-6CD2-4164-8E80-F25D49108C1B}"/>
              </a:ext>
            </a:extLst>
          </p:cNvPr>
          <p:cNvSpPr txBox="1"/>
          <p:nvPr/>
        </p:nvSpPr>
        <p:spPr>
          <a:xfrm>
            <a:off x="343775" y="5580585"/>
            <a:ext cx="2844593" cy="646331"/>
          </a:xfrm>
          <a:prstGeom prst="rect">
            <a:avLst/>
          </a:prstGeom>
          <a:solidFill>
            <a:schemeClr val="accent1">
              <a:lumMod val="50000"/>
            </a:schemeClr>
          </a:solidFill>
        </p:spPr>
        <p:txBody>
          <a:bodyPr wrap="square" rtlCol="0">
            <a:spAutoFit/>
          </a:bodyPr>
          <a:lstStyle/>
          <a:p>
            <a:pPr algn="ctr"/>
            <a:r>
              <a:rPr lang="en-US" b="1" dirty="0">
                <a:solidFill>
                  <a:schemeClr val="bg1"/>
                </a:solidFill>
              </a:rPr>
              <a:t>General Public</a:t>
            </a:r>
            <a:br>
              <a:rPr lang="en-US" b="1" dirty="0">
                <a:solidFill>
                  <a:schemeClr val="bg1"/>
                </a:solidFill>
              </a:rPr>
            </a:br>
            <a:r>
              <a:rPr lang="en-US" b="1" dirty="0">
                <a:solidFill>
                  <a:schemeClr val="bg1"/>
                </a:solidFill>
              </a:rPr>
              <a:t> Flood Zone Determination</a:t>
            </a:r>
          </a:p>
        </p:txBody>
      </p:sp>
      <p:sp>
        <p:nvSpPr>
          <p:cNvPr id="10" name="Oval 9">
            <a:extLst>
              <a:ext uri="{FF2B5EF4-FFF2-40B4-BE49-F238E27FC236}">
                <a16:creationId xmlns:a16="http://schemas.microsoft.com/office/drawing/2014/main" id="{AD30B8F2-DACC-40A1-804E-75F4CCFAA800}"/>
              </a:ext>
            </a:extLst>
          </p:cNvPr>
          <p:cNvSpPr/>
          <p:nvPr/>
        </p:nvSpPr>
        <p:spPr>
          <a:xfrm flipV="1">
            <a:off x="3931709" y="3013623"/>
            <a:ext cx="1583730" cy="1126924"/>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1D27A05-63BD-48AB-A039-1D0C3BDE3FF8}"/>
              </a:ext>
            </a:extLst>
          </p:cNvPr>
          <p:cNvSpPr/>
          <p:nvPr/>
        </p:nvSpPr>
        <p:spPr>
          <a:xfrm>
            <a:off x="158163" y="1739136"/>
            <a:ext cx="44341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660755E-4443-4044-8B1F-A3D7ED58BE89}"/>
              </a:ext>
            </a:extLst>
          </p:cNvPr>
          <p:cNvSpPr txBox="1"/>
          <p:nvPr/>
        </p:nvSpPr>
        <p:spPr>
          <a:xfrm>
            <a:off x="5862881" y="1703658"/>
            <a:ext cx="3076575" cy="369332"/>
          </a:xfrm>
          <a:prstGeom prst="rect">
            <a:avLst/>
          </a:prstGeom>
          <a:solidFill>
            <a:schemeClr val="tx1"/>
          </a:solidFill>
        </p:spPr>
        <p:txBody>
          <a:bodyPr wrap="square" rtlCol="0">
            <a:spAutoFit/>
          </a:bodyPr>
          <a:lstStyle/>
          <a:p>
            <a:pPr algn="ctr"/>
            <a:r>
              <a:rPr lang="en-US" b="1" dirty="0">
                <a:solidFill>
                  <a:srgbClr val="FFFF00"/>
                </a:solidFill>
              </a:rPr>
              <a:t>Flood Results Query Panel</a:t>
            </a:r>
          </a:p>
        </p:txBody>
      </p:sp>
    </p:spTree>
    <p:extLst>
      <p:ext uri="{BB962C8B-B14F-4D97-AF65-F5344CB8AC3E}">
        <p14:creationId xmlns:p14="http://schemas.microsoft.com/office/powerpoint/2010/main" val="421943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7161" y="96251"/>
            <a:ext cx="8761669" cy="6631655"/>
          </a:xfrm>
          <a:prstGeom prst="rect">
            <a:avLst/>
          </a:prstGeom>
          <a:ln>
            <a:solidFill>
              <a:schemeClr val="tx1"/>
            </a:solidFill>
          </a:ln>
        </p:spPr>
      </p:pic>
      <p:pic>
        <p:nvPicPr>
          <p:cNvPr id="9" name="Picture 8"/>
          <p:cNvPicPr>
            <a:picLocks noChangeAspect="1"/>
          </p:cNvPicPr>
          <p:nvPr/>
        </p:nvPicPr>
        <p:blipFill>
          <a:blip r:embed="rId3"/>
          <a:stretch>
            <a:fillRect/>
          </a:stretch>
        </p:blipFill>
        <p:spPr>
          <a:xfrm>
            <a:off x="5746330" y="1211803"/>
            <a:ext cx="3190875" cy="4400550"/>
          </a:xfrm>
          <a:prstGeom prst="rect">
            <a:avLst/>
          </a:prstGeom>
          <a:ln>
            <a:solidFill>
              <a:schemeClr val="tx1"/>
            </a:solidFill>
          </a:ln>
        </p:spPr>
      </p:pic>
      <p:sp>
        <p:nvSpPr>
          <p:cNvPr id="13" name="Title 1"/>
          <p:cNvSpPr txBox="1">
            <a:spLocks/>
          </p:cNvSpPr>
          <p:nvPr/>
        </p:nvSpPr>
        <p:spPr>
          <a:xfrm>
            <a:off x="2922103" y="327991"/>
            <a:ext cx="4671393" cy="496957"/>
          </a:xfrm>
          <a:prstGeom prst="rect">
            <a:avLst/>
          </a:prstGeom>
          <a:solidFill>
            <a:schemeClr val="accent1">
              <a:lumMod val="50000"/>
            </a:schemeClr>
          </a:solidFill>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Data Integration</a:t>
            </a:r>
          </a:p>
        </p:txBody>
      </p:sp>
      <p:sp>
        <p:nvSpPr>
          <p:cNvPr id="14" name="TextBox 13"/>
          <p:cNvSpPr txBox="1"/>
          <p:nvPr/>
        </p:nvSpPr>
        <p:spPr>
          <a:xfrm>
            <a:off x="4343098" y="4011252"/>
            <a:ext cx="1304435" cy="369332"/>
          </a:xfrm>
          <a:prstGeom prst="rect">
            <a:avLst/>
          </a:prstGeom>
          <a:solidFill>
            <a:schemeClr val="tx1"/>
          </a:solidFill>
        </p:spPr>
        <p:txBody>
          <a:bodyPr wrap="square" rtlCol="0">
            <a:spAutoFit/>
          </a:bodyPr>
          <a:lstStyle/>
          <a:p>
            <a:pPr algn="ctr"/>
            <a:r>
              <a:rPr lang="en-US" b="1" dirty="0">
                <a:solidFill>
                  <a:srgbClr val="FFFF00"/>
                </a:solidFill>
              </a:rPr>
              <a:t>ELEVATION</a:t>
            </a:r>
          </a:p>
        </p:txBody>
      </p:sp>
      <p:sp>
        <p:nvSpPr>
          <p:cNvPr id="15" name="TextBox 14"/>
          <p:cNvSpPr txBox="1"/>
          <p:nvPr/>
        </p:nvSpPr>
        <p:spPr>
          <a:xfrm>
            <a:off x="4348971" y="4411636"/>
            <a:ext cx="1304435" cy="369332"/>
          </a:xfrm>
          <a:prstGeom prst="rect">
            <a:avLst/>
          </a:prstGeom>
          <a:solidFill>
            <a:schemeClr val="tx1"/>
          </a:solidFill>
        </p:spPr>
        <p:txBody>
          <a:bodyPr wrap="square" rtlCol="0">
            <a:spAutoFit/>
          </a:bodyPr>
          <a:lstStyle/>
          <a:p>
            <a:pPr algn="ctr"/>
            <a:r>
              <a:rPr lang="en-US" b="1" dirty="0">
                <a:solidFill>
                  <a:srgbClr val="FFFF00"/>
                </a:solidFill>
              </a:rPr>
              <a:t>ADDRESS</a:t>
            </a:r>
          </a:p>
        </p:txBody>
      </p:sp>
      <p:sp>
        <p:nvSpPr>
          <p:cNvPr id="17" name="TextBox 16"/>
          <p:cNvSpPr txBox="1"/>
          <p:nvPr/>
        </p:nvSpPr>
        <p:spPr>
          <a:xfrm>
            <a:off x="3447678" y="1404010"/>
            <a:ext cx="1810122" cy="369332"/>
          </a:xfrm>
          <a:prstGeom prst="rect">
            <a:avLst/>
          </a:prstGeom>
          <a:solidFill>
            <a:schemeClr val="tx1"/>
          </a:solidFill>
        </p:spPr>
        <p:txBody>
          <a:bodyPr wrap="square" rtlCol="0">
            <a:spAutoFit/>
          </a:bodyPr>
          <a:lstStyle/>
          <a:p>
            <a:pPr algn="ctr"/>
            <a:r>
              <a:rPr lang="en-US" b="1" dirty="0">
                <a:solidFill>
                  <a:srgbClr val="FFFF00"/>
                </a:solidFill>
              </a:rPr>
              <a:t>2018 IMAGERY</a:t>
            </a:r>
          </a:p>
        </p:txBody>
      </p:sp>
      <p:sp>
        <p:nvSpPr>
          <p:cNvPr id="18" name="TextBox 17"/>
          <p:cNvSpPr txBox="1"/>
          <p:nvPr/>
        </p:nvSpPr>
        <p:spPr>
          <a:xfrm>
            <a:off x="4343098" y="4821959"/>
            <a:ext cx="1304435" cy="369332"/>
          </a:xfrm>
          <a:prstGeom prst="rect">
            <a:avLst/>
          </a:prstGeom>
          <a:solidFill>
            <a:schemeClr val="tx1"/>
          </a:solidFill>
        </p:spPr>
        <p:txBody>
          <a:bodyPr wrap="square" rtlCol="0">
            <a:spAutoFit/>
          </a:bodyPr>
          <a:lstStyle/>
          <a:p>
            <a:pPr algn="ctr"/>
            <a:r>
              <a:rPr lang="en-US" b="1" dirty="0">
                <a:solidFill>
                  <a:srgbClr val="FFFF00"/>
                </a:solidFill>
              </a:rPr>
              <a:t>PARCEL</a:t>
            </a:r>
          </a:p>
        </p:txBody>
      </p:sp>
      <p:sp>
        <p:nvSpPr>
          <p:cNvPr id="21" name="Rectangle 20"/>
          <p:cNvSpPr/>
          <p:nvPr/>
        </p:nvSpPr>
        <p:spPr>
          <a:xfrm>
            <a:off x="3447678" y="6351017"/>
            <a:ext cx="5349391" cy="261610"/>
          </a:xfrm>
          <a:prstGeom prst="rect">
            <a:avLst/>
          </a:prstGeom>
          <a:solidFill>
            <a:schemeClr val="bg1">
              <a:lumMod val="95000"/>
            </a:schemeClr>
          </a:solidFill>
        </p:spPr>
        <p:txBody>
          <a:bodyPr wrap="square">
            <a:spAutoFit/>
          </a:bodyPr>
          <a:lstStyle/>
          <a:p>
            <a:r>
              <a:rPr lang="en-US" sz="1100" dirty="0">
                <a:hlinkClick r:id="rId4"/>
              </a:rPr>
              <a:t>https://www.mapwv.gov/flood/map/?wkid=102100&amp;x=-9035305&amp;y=4495817&amp;l=12&amp;v=0</a:t>
            </a:r>
            <a:endParaRPr lang="en-US" sz="1200" dirty="0"/>
          </a:p>
        </p:txBody>
      </p:sp>
    </p:spTree>
    <p:extLst>
      <p:ext uri="{BB962C8B-B14F-4D97-AF65-F5344CB8AC3E}">
        <p14:creationId xmlns:p14="http://schemas.microsoft.com/office/powerpoint/2010/main" val="20670234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Spatial Data Layers</a:t>
            </a:r>
          </a:p>
        </p:txBody>
      </p:sp>
      <p:pic>
        <p:nvPicPr>
          <p:cNvPr id="2" name="Picture 1"/>
          <p:cNvPicPr>
            <a:picLocks noChangeAspect="1"/>
          </p:cNvPicPr>
          <p:nvPr/>
        </p:nvPicPr>
        <p:blipFill rotWithShape="1">
          <a:blip r:embed="rId2"/>
          <a:srcRect r="13793"/>
          <a:stretch/>
        </p:blipFill>
        <p:spPr>
          <a:xfrm>
            <a:off x="2430703" y="2199612"/>
            <a:ext cx="1997649"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7209" r="9890"/>
          <a:stretch/>
        </p:blipFill>
        <p:spPr>
          <a:xfrm>
            <a:off x="7005315" y="2220073"/>
            <a:ext cx="1908388" cy="2460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a:srcRect l="20356" t="-3661" r="13359" b="32264"/>
          <a:stretch/>
        </p:blipFill>
        <p:spPr>
          <a:xfrm>
            <a:off x="4716558" y="2199612"/>
            <a:ext cx="2054578"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28598" y="1638091"/>
            <a:ext cx="8763001" cy="369332"/>
          </a:xfrm>
          <a:prstGeom prst="rect">
            <a:avLst/>
          </a:prstGeom>
          <a:noFill/>
        </p:spPr>
        <p:txBody>
          <a:bodyPr wrap="square" rtlCol="0">
            <a:spAutoFit/>
          </a:bodyPr>
          <a:lstStyle/>
          <a:p>
            <a:r>
              <a:rPr lang="en-US" dirty="0"/>
              <a:t>           Parcels                      Site Addresses                     Aerial Imagery                   Elevation</a:t>
            </a:r>
          </a:p>
        </p:txBody>
      </p:sp>
      <p:sp>
        <p:nvSpPr>
          <p:cNvPr id="15" name="TextBox 14"/>
          <p:cNvSpPr txBox="1"/>
          <p:nvPr/>
        </p:nvSpPr>
        <p:spPr>
          <a:xfrm>
            <a:off x="1951870" y="5438311"/>
            <a:ext cx="6985816" cy="523220"/>
          </a:xfrm>
          <a:prstGeom prst="rect">
            <a:avLst/>
          </a:prstGeom>
          <a:noFill/>
        </p:spPr>
        <p:txBody>
          <a:bodyPr wrap="square" rtlCol="0">
            <a:spAutoFit/>
          </a:bodyPr>
          <a:lstStyle/>
          <a:p>
            <a:r>
              <a:rPr lang="en-US" sz="2800" i="1" dirty="0">
                <a:solidFill>
                  <a:schemeClr val="tx2">
                    <a:lumMod val="50000"/>
                  </a:schemeClr>
                </a:solidFill>
              </a:rPr>
              <a:t>State Spatial Data Infrastructure</a:t>
            </a:r>
          </a:p>
        </p:txBody>
      </p:sp>
      <p:pic>
        <p:nvPicPr>
          <p:cNvPr id="10" name="Picture 6" descr="C:\gis_data\tax\Powerpoint\scanned_tax_ma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720"/>
          <a:stretch/>
        </p:blipFill>
        <p:spPr bwMode="auto">
          <a:xfrm>
            <a:off x="302980" y="2199612"/>
            <a:ext cx="1849245" cy="248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62467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State-Level Integration</a:t>
            </a:r>
          </a:p>
        </p:txBody>
      </p:sp>
      <p:sp>
        <p:nvSpPr>
          <p:cNvPr id="9" name="TextBox 8"/>
          <p:cNvSpPr txBox="1"/>
          <p:nvPr/>
        </p:nvSpPr>
        <p:spPr>
          <a:xfrm>
            <a:off x="363162" y="1238601"/>
            <a:ext cx="1981200" cy="369332"/>
          </a:xfrm>
          <a:prstGeom prst="rect">
            <a:avLst/>
          </a:prstGeom>
          <a:noFill/>
        </p:spPr>
        <p:txBody>
          <a:bodyPr wrap="square" rtlCol="0">
            <a:spAutoFit/>
          </a:bodyPr>
          <a:lstStyle/>
          <a:p>
            <a:pPr algn="ctr"/>
            <a:r>
              <a:rPr lang="en-US" i="1" dirty="0"/>
              <a:t>Parcels</a:t>
            </a:r>
          </a:p>
        </p:txBody>
      </p:sp>
      <p:sp>
        <p:nvSpPr>
          <p:cNvPr id="10" name="TextBox 9"/>
          <p:cNvSpPr txBox="1"/>
          <p:nvPr/>
        </p:nvSpPr>
        <p:spPr>
          <a:xfrm>
            <a:off x="2848272" y="1238601"/>
            <a:ext cx="1453117" cy="369332"/>
          </a:xfrm>
          <a:prstGeom prst="rect">
            <a:avLst/>
          </a:prstGeom>
          <a:noFill/>
        </p:spPr>
        <p:txBody>
          <a:bodyPr wrap="square" rtlCol="0">
            <a:spAutoFit/>
          </a:bodyPr>
          <a:lstStyle/>
          <a:p>
            <a:pPr algn="ctr"/>
            <a:r>
              <a:rPr lang="en-US" i="1" dirty="0"/>
              <a:t>Addresses</a:t>
            </a:r>
          </a:p>
        </p:txBody>
      </p:sp>
      <p:graphicFrame>
        <p:nvGraphicFramePr>
          <p:cNvPr id="3" name="Diagram 2"/>
          <p:cNvGraphicFramePr/>
          <p:nvPr>
            <p:extLst>
              <p:ext uri="{D42A27DB-BD31-4B8C-83A1-F6EECF244321}">
                <p14:modId xmlns:p14="http://schemas.microsoft.com/office/powerpoint/2010/main" val="3123336968"/>
              </p:ext>
            </p:extLst>
          </p:nvPr>
        </p:nvGraphicFramePr>
        <p:xfrm>
          <a:off x="-553673" y="1879600"/>
          <a:ext cx="358139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extLst>
              <p:ext uri="{D42A27DB-BD31-4B8C-83A1-F6EECF244321}">
                <p14:modId xmlns:p14="http://schemas.microsoft.com/office/powerpoint/2010/main" val="3307584230"/>
              </p:ext>
            </p:extLst>
          </p:nvPr>
        </p:nvGraphicFramePr>
        <p:xfrm>
          <a:off x="2441477" y="1879600"/>
          <a:ext cx="2266709"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760600" y="6240293"/>
            <a:ext cx="7616758" cy="369332"/>
          </a:xfrm>
          <a:prstGeom prst="rect">
            <a:avLst/>
          </a:prstGeom>
          <a:noFill/>
        </p:spPr>
        <p:txBody>
          <a:bodyPr wrap="square" rtlCol="0">
            <a:spAutoFit/>
          </a:bodyPr>
          <a:lstStyle/>
          <a:p>
            <a:pPr algn="ctr"/>
            <a:r>
              <a:rPr lang="en-US" i="1" dirty="0">
                <a:solidFill>
                  <a:schemeClr val="accent5">
                    <a:lumMod val="50000"/>
                  </a:schemeClr>
                </a:solidFill>
              </a:rPr>
              <a:t>State-level integration allows for statewide mapping products and services</a:t>
            </a:r>
          </a:p>
        </p:txBody>
      </p:sp>
      <p:graphicFrame>
        <p:nvGraphicFramePr>
          <p:cNvPr id="12" name="Diagram 11"/>
          <p:cNvGraphicFramePr/>
          <p:nvPr>
            <p:extLst>
              <p:ext uri="{D42A27DB-BD31-4B8C-83A1-F6EECF244321}">
                <p14:modId xmlns:p14="http://schemas.microsoft.com/office/powerpoint/2010/main" val="2075630514"/>
              </p:ext>
            </p:extLst>
          </p:nvPr>
        </p:nvGraphicFramePr>
        <p:xfrm>
          <a:off x="4568979" y="1879600"/>
          <a:ext cx="2510560"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5" name="TextBox 14"/>
          <p:cNvSpPr txBox="1"/>
          <p:nvPr/>
        </p:nvSpPr>
        <p:spPr>
          <a:xfrm>
            <a:off x="5097700" y="1238601"/>
            <a:ext cx="1453117" cy="369332"/>
          </a:xfrm>
          <a:prstGeom prst="rect">
            <a:avLst/>
          </a:prstGeom>
          <a:noFill/>
        </p:spPr>
        <p:txBody>
          <a:bodyPr wrap="square" rtlCol="0">
            <a:spAutoFit/>
          </a:bodyPr>
          <a:lstStyle/>
          <a:p>
            <a:pPr algn="ctr"/>
            <a:r>
              <a:rPr lang="en-US" i="1" dirty="0"/>
              <a:t>Imagery</a:t>
            </a:r>
          </a:p>
        </p:txBody>
      </p:sp>
      <p:graphicFrame>
        <p:nvGraphicFramePr>
          <p:cNvPr id="17" name="Diagram 16"/>
          <p:cNvGraphicFramePr/>
          <p:nvPr>
            <p:extLst>
              <p:ext uri="{D42A27DB-BD31-4B8C-83A1-F6EECF244321}">
                <p14:modId xmlns:p14="http://schemas.microsoft.com/office/powerpoint/2010/main" val="1787538347"/>
              </p:ext>
            </p:extLst>
          </p:nvPr>
        </p:nvGraphicFramePr>
        <p:xfrm>
          <a:off x="6507334" y="1879600"/>
          <a:ext cx="2854840" cy="40640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8" name="TextBox 17"/>
          <p:cNvSpPr txBox="1"/>
          <p:nvPr/>
        </p:nvSpPr>
        <p:spPr>
          <a:xfrm>
            <a:off x="7208195" y="1238601"/>
            <a:ext cx="1453117" cy="369332"/>
          </a:xfrm>
          <a:prstGeom prst="rect">
            <a:avLst/>
          </a:prstGeom>
          <a:noFill/>
        </p:spPr>
        <p:txBody>
          <a:bodyPr wrap="square" rtlCol="0">
            <a:spAutoFit/>
          </a:bodyPr>
          <a:lstStyle/>
          <a:p>
            <a:pPr algn="ctr"/>
            <a:r>
              <a:rPr lang="en-US" i="1" dirty="0"/>
              <a:t>Elevation</a:t>
            </a:r>
          </a:p>
        </p:txBody>
      </p:sp>
    </p:spTree>
    <p:extLst>
      <p:ext uri="{BB962C8B-B14F-4D97-AF65-F5344CB8AC3E}">
        <p14:creationId xmlns:p14="http://schemas.microsoft.com/office/powerpoint/2010/main" val="69241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1" grpId="0">
        <p:bldAsOne/>
      </p:bldGraphic>
      <p:bldGraphic spid="12" grpId="0">
        <p:bldAsOne/>
      </p:bldGraphic>
      <p:bldP spid="15" grpId="0"/>
      <p:bldGraphic spid="17" grpId="0">
        <p:bldAsOne/>
      </p:bldGraphic>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2018</a:t>
            </a:r>
          </a:p>
        </p:txBody>
      </p:sp>
      <p:sp>
        <p:nvSpPr>
          <p:cNvPr id="3" name="TextBox 2"/>
          <p:cNvSpPr txBox="1"/>
          <p:nvPr/>
        </p:nvSpPr>
        <p:spPr>
          <a:xfrm>
            <a:off x="774235" y="2542875"/>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Parcels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381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6224" y="679657"/>
            <a:ext cx="6738634" cy="6178343"/>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Digital Parcel File</a:t>
            </a:r>
          </a:p>
        </p:txBody>
      </p:sp>
      <p:sp>
        <p:nvSpPr>
          <p:cNvPr id="11" name="TextBox 10"/>
          <p:cNvSpPr txBox="1"/>
          <p:nvPr/>
        </p:nvSpPr>
        <p:spPr>
          <a:xfrm>
            <a:off x="300253" y="1079887"/>
            <a:ext cx="3302756" cy="646331"/>
          </a:xfrm>
          <a:prstGeom prst="rect">
            <a:avLst/>
          </a:prstGeom>
          <a:noFill/>
        </p:spPr>
        <p:txBody>
          <a:bodyPr wrap="square" rtlCol="0">
            <a:spAutoFit/>
          </a:bodyPr>
          <a:lstStyle/>
          <a:p>
            <a:r>
              <a:rPr lang="en-US" sz="3600" b="1" dirty="0">
                <a:solidFill>
                  <a:schemeClr val="accent1">
                    <a:lumMod val="50000"/>
                  </a:schemeClr>
                </a:solidFill>
              </a:rPr>
              <a:t>599 Tax Districts</a:t>
            </a:r>
          </a:p>
        </p:txBody>
      </p:sp>
      <p:sp>
        <p:nvSpPr>
          <p:cNvPr id="13" name="TextBox 12"/>
          <p:cNvSpPr txBox="1"/>
          <p:nvPr/>
        </p:nvSpPr>
        <p:spPr>
          <a:xfrm>
            <a:off x="423350" y="1788009"/>
            <a:ext cx="2592806" cy="646331"/>
          </a:xfrm>
          <a:prstGeom prst="rect">
            <a:avLst/>
          </a:prstGeom>
          <a:solidFill>
            <a:schemeClr val="accent1">
              <a:lumMod val="20000"/>
              <a:lumOff val="80000"/>
            </a:schemeClr>
          </a:solidFill>
        </p:spPr>
        <p:txBody>
          <a:bodyPr wrap="square" rtlCol="0">
            <a:spAutoFit/>
          </a:bodyPr>
          <a:lstStyle/>
          <a:p>
            <a:r>
              <a:rPr lang="en-US" i="1" dirty="0"/>
              <a:t>347 Districts</a:t>
            </a:r>
          </a:p>
          <a:p>
            <a:r>
              <a:rPr lang="en-US" i="1" dirty="0"/>
              <a:t>252 Corporations</a:t>
            </a:r>
          </a:p>
        </p:txBody>
      </p:sp>
      <p:sp>
        <p:nvSpPr>
          <p:cNvPr id="12" name="TextBox 11"/>
          <p:cNvSpPr txBox="1"/>
          <p:nvPr/>
        </p:nvSpPr>
        <p:spPr>
          <a:xfrm>
            <a:off x="5759355" y="4572000"/>
            <a:ext cx="3070747" cy="1938992"/>
          </a:xfrm>
          <a:prstGeom prst="rect">
            <a:avLst/>
          </a:prstGeom>
          <a:solidFill>
            <a:schemeClr val="tx2"/>
          </a:solidFill>
        </p:spPr>
        <p:txBody>
          <a:bodyPr wrap="square" rtlCol="0">
            <a:spAutoFit/>
          </a:bodyPr>
          <a:lstStyle/>
          <a:p>
            <a:pPr algn="ctr"/>
            <a:r>
              <a:rPr lang="en-US" sz="2400" b="1" dirty="0">
                <a:solidFill>
                  <a:schemeClr val="bg1"/>
                </a:solidFill>
              </a:rPr>
              <a:t>Digital Parcel Sources</a:t>
            </a:r>
          </a:p>
          <a:p>
            <a:endParaRPr lang="en-US" dirty="0">
              <a:solidFill>
                <a:schemeClr val="bg1"/>
              </a:solidFill>
            </a:endParaRPr>
          </a:p>
          <a:p>
            <a:pPr marL="285750" indent="-285750">
              <a:buFont typeface="Arial" panose="020B0604020202020204" pitchFamily="34" charset="0"/>
              <a:buChar char="•"/>
            </a:pPr>
            <a:r>
              <a:rPr lang="en-US" sz="2000" dirty="0">
                <a:solidFill>
                  <a:schemeClr val="bg1"/>
                </a:solidFill>
              </a:rPr>
              <a:t>Assessor Offices</a:t>
            </a:r>
          </a:p>
          <a:p>
            <a:pPr marL="285750" indent="-285750">
              <a:buFont typeface="Arial" panose="020B0604020202020204" pitchFamily="34" charset="0"/>
              <a:buChar char="•"/>
            </a:pPr>
            <a:r>
              <a:rPr lang="en-US" sz="2000" dirty="0">
                <a:solidFill>
                  <a:schemeClr val="bg1"/>
                </a:solidFill>
              </a:rPr>
              <a:t>E-911 Offices</a:t>
            </a:r>
          </a:p>
          <a:p>
            <a:pPr marL="285750" indent="-285750">
              <a:buFont typeface="Arial" panose="020B0604020202020204" pitchFamily="34" charset="0"/>
              <a:buChar char="•"/>
            </a:pPr>
            <a:r>
              <a:rPr lang="en-US" sz="2000" dirty="0">
                <a:solidFill>
                  <a:schemeClr val="bg1"/>
                </a:solidFill>
              </a:rPr>
              <a:t>State Tax Department</a:t>
            </a:r>
          </a:p>
          <a:p>
            <a:endParaRPr lang="en-US" dirty="0">
              <a:solidFill>
                <a:schemeClr val="bg1"/>
              </a:solidFill>
            </a:endParaRPr>
          </a:p>
        </p:txBody>
      </p:sp>
      <p:sp>
        <p:nvSpPr>
          <p:cNvPr id="3" name="TextBox 2">
            <a:extLst>
              <a:ext uri="{FF2B5EF4-FFF2-40B4-BE49-F238E27FC236}">
                <a16:creationId xmlns:a16="http://schemas.microsoft.com/office/drawing/2014/main" id="{0EC321C8-218D-4293-963B-27EF1489A62F}"/>
              </a:ext>
            </a:extLst>
          </p:cNvPr>
          <p:cNvSpPr txBox="1"/>
          <p:nvPr/>
        </p:nvSpPr>
        <p:spPr>
          <a:xfrm>
            <a:off x="5918349" y="1187844"/>
            <a:ext cx="2752757" cy="923330"/>
          </a:xfrm>
          <a:prstGeom prst="rect">
            <a:avLst/>
          </a:prstGeom>
          <a:solidFill>
            <a:schemeClr val="tx1"/>
          </a:solidFill>
        </p:spPr>
        <p:txBody>
          <a:bodyPr wrap="square" rtlCol="0">
            <a:spAutoFit/>
          </a:bodyPr>
          <a:lstStyle/>
          <a:p>
            <a:r>
              <a:rPr lang="en-US" dirty="0">
                <a:solidFill>
                  <a:srgbClr val="FFFF00"/>
                </a:solidFill>
              </a:rPr>
              <a:t>Estimated </a:t>
            </a:r>
            <a:r>
              <a:rPr lang="en-US" b="1" dirty="0">
                <a:solidFill>
                  <a:srgbClr val="FFFF00"/>
                </a:solidFill>
              </a:rPr>
              <a:t>$6 Million Value </a:t>
            </a:r>
            <a:r>
              <a:rPr lang="en-US" dirty="0">
                <a:solidFill>
                  <a:srgbClr val="FFFF00"/>
                </a:solidFill>
              </a:rPr>
              <a:t>for Statewide Parcel File and Assessment Records</a:t>
            </a:r>
          </a:p>
        </p:txBody>
      </p:sp>
    </p:spTree>
    <p:extLst>
      <p:ext uri="{BB962C8B-B14F-4D97-AF65-F5344CB8AC3E}">
        <p14:creationId xmlns:p14="http://schemas.microsoft.com/office/powerpoint/2010/main" val="52422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371600" y="1525273"/>
            <a:ext cx="7010400"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West Virginia Parcel Property Class Breakdown for Tax Year 2017</a:t>
            </a:r>
            <a:endParaRPr lang="en-US" dirty="0">
              <a:solidFill>
                <a:schemeClr val="bg1"/>
              </a:solidFill>
            </a:endParaRPr>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Assessment Building Info</a:t>
            </a:r>
          </a:p>
        </p:txBody>
      </p:sp>
      <p:graphicFrame>
        <p:nvGraphicFramePr>
          <p:cNvPr id="7" name="Table 6"/>
          <p:cNvGraphicFramePr>
            <a:graphicFrameLocks noGrp="1"/>
          </p:cNvGraphicFramePr>
          <p:nvPr>
            <p:extLst/>
          </p:nvPr>
        </p:nvGraphicFramePr>
        <p:xfrm>
          <a:off x="1371600" y="2095500"/>
          <a:ext cx="7010401" cy="3162300"/>
        </p:xfrm>
        <a:graphic>
          <a:graphicData uri="http://schemas.openxmlformats.org/drawingml/2006/table">
            <a:tbl>
              <a:tblPr firstRow="1" firstCol="1" bandRow="1">
                <a:tableStyleId>{69CF1AB2-1976-4502-BF36-3FF5EA218861}</a:tableStyleId>
              </a:tblPr>
              <a:tblGrid>
                <a:gridCol w="1001486">
                  <a:extLst>
                    <a:ext uri="{9D8B030D-6E8A-4147-A177-3AD203B41FA5}">
                      <a16:colId xmlns:a16="http://schemas.microsoft.com/office/drawing/2014/main" val="3347606905"/>
                    </a:ext>
                  </a:extLst>
                </a:gridCol>
                <a:gridCol w="2769566">
                  <a:extLst>
                    <a:ext uri="{9D8B030D-6E8A-4147-A177-3AD203B41FA5}">
                      <a16:colId xmlns:a16="http://schemas.microsoft.com/office/drawing/2014/main" val="2788592112"/>
                    </a:ext>
                  </a:extLst>
                </a:gridCol>
                <a:gridCol w="1653663">
                  <a:extLst>
                    <a:ext uri="{9D8B030D-6E8A-4147-A177-3AD203B41FA5}">
                      <a16:colId xmlns:a16="http://schemas.microsoft.com/office/drawing/2014/main" val="3415097851"/>
                    </a:ext>
                  </a:extLst>
                </a:gridCol>
                <a:gridCol w="1585686">
                  <a:extLst>
                    <a:ext uri="{9D8B030D-6E8A-4147-A177-3AD203B41FA5}">
                      <a16:colId xmlns:a16="http://schemas.microsoft.com/office/drawing/2014/main" val="2809061004"/>
                    </a:ext>
                  </a:extLst>
                </a:gridCol>
              </a:tblGrid>
              <a:tr h="567690">
                <a:tc>
                  <a:txBody>
                    <a:bodyPr/>
                    <a:lstStyle/>
                    <a:p>
                      <a:pPr algn="ctr" fontAlgn="ctr"/>
                      <a:r>
                        <a:rPr lang="en-US" b="1" dirty="0"/>
                        <a:t>Code</a:t>
                      </a:r>
                    </a:p>
                  </a:txBody>
                  <a:tcPr marL="9525" marR="9525" marT="9525" marB="0" anchor="ctr"/>
                </a:tc>
                <a:tc>
                  <a:txBody>
                    <a:bodyPr/>
                    <a:lstStyle/>
                    <a:p>
                      <a:pPr algn="ctr" fontAlgn="ctr"/>
                      <a:r>
                        <a:rPr lang="en-US" b="1" dirty="0"/>
                        <a:t>Property Class</a:t>
                      </a:r>
                    </a:p>
                  </a:txBody>
                  <a:tcPr marL="9525" marR="9525" marT="9525" marB="0" anchor="ctr"/>
                </a:tc>
                <a:tc>
                  <a:txBody>
                    <a:bodyPr/>
                    <a:lstStyle/>
                    <a:p>
                      <a:pPr algn="ctr" fontAlgn="ctr"/>
                      <a:r>
                        <a:rPr lang="en-US" b="1" dirty="0"/>
                        <a:t># of Parcels</a:t>
                      </a:r>
                    </a:p>
                  </a:txBody>
                  <a:tcPr marL="9525" marR="9525" marT="9525" marB="0" anchor="ctr"/>
                </a:tc>
                <a:tc>
                  <a:txBody>
                    <a:bodyPr/>
                    <a:lstStyle/>
                    <a:p>
                      <a:pPr algn="ctr" fontAlgn="ctr"/>
                      <a:r>
                        <a:rPr lang="en-US" b="1" dirty="0"/>
                        <a:t>Percent (%)</a:t>
                      </a:r>
                    </a:p>
                  </a:txBody>
                  <a:tcPr marL="9525" marR="9525" marT="9525" marB="0" anchor="ctr"/>
                </a:tc>
                <a:extLst>
                  <a:ext uri="{0D108BD9-81ED-4DB2-BD59-A6C34878D82A}">
                    <a16:rowId xmlns:a16="http://schemas.microsoft.com/office/drawing/2014/main" val="3349398295"/>
                  </a:ext>
                </a:extLst>
              </a:tr>
              <a:tr h="200025">
                <a:tc>
                  <a:txBody>
                    <a:bodyPr/>
                    <a:lstStyle/>
                    <a:p>
                      <a:pPr algn="ctr" fontAlgn="ctr"/>
                      <a:r>
                        <a:rPr lang="en-US" b="0"/>
                        <a:t>R</a:t>
                      </a:r>
                    </a:p>
                  </a:txBody>
                  <a:tcPr marL="9525" marR="9525" marT="9525" marB="0" anchor="ctr"/>
                </a:tc>
                <a:tc>
                  <a:txBody>
                    <a:bodyPr/>
                    <a:lstStyle/>
                    <a:p>
                      <a:pPr lvl="1" algn="l" fontAlgn="ctr"/>
                      <a:r>
                        <a:rPr lang="en-US"/>
                        <a:t>Residential</a:t>
                      </a:r>
                    </a:p>
                  </a:txBody>
                  <a:tcPr marL="9525" marR="9525" marT="9525" marB="0" anchor="ctr"/>
                </a:tc>
                <a:tc>
                  <a:txBody>
                    <a:bodyPr/>
                    <a:lstStyle/>
                    <a:p>
                      <a:pPr algn="l" fontAlgn="b"/>
                      <a:r>
                        <a:rPr lang="en-US" sz="1800" b="0" i="0" u="none" strike="noStrike">
                          <a:solidFill>
                            <a:srgbClr val="000000"/>
                          </a:solidFill>
                          <a:effectLst/>
                          <a:latin typeface="+mn-lt"/>
                        </a:rPr>
                        <a:t>         1,164,470 </a:t>
                      </a:r>
                    </a:p>
                  </a:txBody>
                  <a:tcPr marL="9525" marR="9525" marT="9525" marB="0" anchor="b"/>
                </a:tc>
                <a:tc>
                  <a:txBody>
                    <a:bodyPr/>
                    <a:lstStyle/>
                    <a:p>
                      <a:pPr algn="ctr" rtl="0" fontAlgn="b"/>
                      <a:r>
                        <a:rPr lang="en-US" sz="1800" b="0" i="0" u="none" strike="noStrike">
                          <a:solidFill>
                            <a:srgbClr val="000000"/>
                          </a:solidFill>
                          <a:effectLst/>
                          <a:latin typeface="+mn-lt"/>
                        </a:rPr>
                        <a:t>79.61%</a:t>
                      </a:r>
                    </a:p>
                  </a:txBody>
                  <a:tcPr marL="9525" marR="9525" marT="9525" marB="0" anchor="b"/>
                </a:tc>
                <a:extLst>
                  <a:ext uri="{0D108BD9-81ED-4DB2-BD59-A6C34878D82A}">
                    <a16:rowId xmlns:a16="http://schemas.microsoft.com/office/drawing/2014/main" val="1469638917"/>
                  </a:ext>
                </a:extLst>
              </a:tr>
              <a:tr h="200025">
                <a:tc>
                  <a:txBody>
                    <a:bodyPr/>
                    <a:lstStyle/>
                    <a:p>
                      <a:pPr algn="ctr" fontAlgn="ctr"/>
                      <a:r>
                        <a:rPr lang="en-US" b="0"/>
                        <a:t>F </a:t>
                      </a:r>
                    </a:p>
                  </a:txBody>
                  <a:tcPr marL="9525" marR="9525" marT="9525" marB="0" anchor="ctr"/>
                </a:tc>
                <a:tc>
                  <a:txBody>
                    <a:bodyPr/>
                    <a:lstStyle/>
                    <a:p>
                      <a:pPr lvl="1" algn="l" fontAlgn="ctr"/>
                      <a:r>
                        <a:rPr lang="en-US"/>
                        <a:t>Farm</a:t>
                      </a:r>
                    </a:p>
                  </a:txBody>
                  <a:tcPr marL="9525" marR="9525" marT="9525" marB="0" anchor="ctr"/>
                </a:tc>
                <a:tc>
                  <a:txBody>
                    <a:bodyPr/>
                    <a:lstStyle/>
                    <a:p>
                      <a:pPr algn="l" fontAlgn="b"/>
                      <a:r>
                        <a:rPr lang="en-US" sz="1800" b="0" i="0" u="none" strike="noStrike">
                          <a:solidFill>
                            <a:srgbClr val="000000"/>
                          </a:solidFill>
                          <a:effectLst/>
                          <a:latin typeface="+mn-lt"/>
                        </a:rPr>
                        <a:t>            121,384 </a:t>
                      </a:r>
                    </a:p>
                  </a:txBody>
                  <a:tcPr marL="9525" marR="9525" marT="9525" marB="0" anchor="b"/>
                </a:tc>
                <a:tc>
                  <a:txBody>
                    <a:bodyPr/>
                    <a:lstStyle/>
                    <a:p>
                      <a:pPr algn="ctr" rtl="0" fontAlgn="b"/>
                      <a:r>
                        <a:rPr lang="en-US" sz="1800" b="0" i="0" u="none" strike="noStrike">
                          <a:solidFill>
                            <a:srgbClr val="000000"/>
                          </a:solidFill>
                          <a:effectLst/>
                          <a:latin typeface="+mn-lt"/>
                        </a:rPr>
                        <a:t>8.30%</a:t>
                      </a:r>
                    </a:p>
                  </a:txBody>
                  <a:tcPr marL="9525" marR="9525" marT="9525" marB="0" anchor="b"/>
                </a:tc>
                <a:extLst>
                  <a:ext uri="{0D108BD9-81ED-4DB2-BD59-A6C34878D82A}">
                    <a16:rowId xmlns:a16="http://schemas.microsoft.com/office/drawing/2014/main" val="2229873331"/>
                  </a:ext>
                </a:extLst>
              </a:tr>
              <a:tr h="200025">
                <a:tc>
                  <a:txBody>
                    <a:bodyPr/>
                    <a:lstStyle/>
                    <a:p>
                      <a:pPr algn="ctr" fontAlgn="ctr"/>
                      <a:r>
                        <a:rPr lang="en-US" b="0"/>
                        <a:t>A</a:t>
                      </a:r>
                    </a:p>
                  </a:txBody>
                  <a:tcPr marL="9525" marR="9525" marT="9525" marB="0" anchor="ctr"/>
                </a:tc>
                <a:tc>
                  <a:txBody>
                    <a:bodyPr/>
                    <a:lstStyle/>
                    <a:p>
                      <a:pPr lvl="1" algn="l" fontAlgn="ctr"/>
                      <a:r>
                        <a:rPr lang="en-US"/>
                        <a:t>Apartment</a:t>
                      </a:r>
                    </a:p>
                  </a:txBody>
                  <a:tcPr marL="9525" marR="9525" marT="9525" marB="0" anchor="ctr"/>
                </a:tc>
                <a:tc>
                  <a:txBody>
                    <a:bodyPr/>
                    <a:lstStyle/>
                    <a:p>
                      <a:pPr algn="l" fontAlgn="b"/>
                      <a:r>
                        <a:rPr lang="en-US" sz="1800" b="0" i="0" u="none" strike="noStrike">
                          <a:solidFill>
                            <a:srgbClr val="000000"/>
                          </a:solidFill>
                          <a:effectLst/>
                          <a:latin typeface="+mn-lt"/>
                        </a:rPr>
                        <a:t>                 3,222 </a:t>
                      </a:r>
                    </a:p>
                  </a:txBody>
                  <a:tcPr marL="9525" marR="9525" marT="9525" marB="0" anchor="b"/>
                </a:tc>
                <a:tc>
                  <a:txBody>
                    <a:bodyPr/>
                    <a:lstStyle/>
                    <a:p>
                      <a:pPr algn="ctr" rtl="0" fontAlgn="b"/>
                      <a:r>
                        <a:rPr lang="en-US" sz="1800" b="0" i="0" u="none" strike="noStrike">
                          <a:solidFill>
                            <a:srgbClr val="000000"/>
                          </a:solidFill>
                          <a:effectLst/>
                          <a:latin typeface="+mn-lt"/>
                        </a:rPr>
                        <a:t>0.22%</a:t>
                      </a:r>
                    </a:p>
                  </a:txBody>
                  <a:tcPr marL="9525" marR="9525" marT="9525" marB="0" anchor="b"/>
                </a:tc>
                <a:extLst>
                  <a:ext uri="{0D108BD9-81ED-4DB2-BD59-A6C34878D82A}">
                    <a16:rowId xmlns:a16="http://schemas.microsoft.com/office/drawing/2014/main" val="3350520378"/>
                  </a:ext>
                </a:extLst>
              </a:tr>
              <a:tr h="200025">
                <a:tc>
                  <a:txBody>
                    <a:bodyPr/>
                    <a:lstStyle/>
                    <a:p>
                      <a:pPr algn="ctr" fontAlgn="ctr"/>
                      <a:r>
                        <a:rPr lang="en-US" b="0"/>
                        <a:t>C</a:t>
                      </a:r>
                    </a:p>
                  </a:txBody>
                  <a:tcPr marL="9525" marR="9525" marT="9525" marB="0" anchor="ctr"/>
                </a:tc>
                <a:tc>
                  <a:txBody>
                    <a:bodyPr/>
                    <a:lstStyle/>
                    <a:p>
                      <a:pPr lvl="1" algn="l" fontAlgn="ctr"/>
                      <a:r>
                        <a:rPr lang="en-US" dirty="0"/>
                        <a:t>Commercial</a:t>
                      </a:r>
                    </a:p>
                  </a:txBody>
                  <a:tcPr marL="9525" marR="9525" marT="9525" marB="0" anchor="ctr"/>
                </a:tc>
                <a:tc>
                  <a:txBody>
                    <a:bodyPr/>
                    <a:lstStyle/>
                    <a:p>
                      <a:pPr algn="l" fontAlgn="b"/>
                      <a:r>
                        <a:rPr lang="en-US" sz="1800" b="0" i="0" u="none" strike="noStrike">
                          <a:solidFill>
                            <a:srgbClr val="000000"/>
                          </a:solidFill>
                          <a:effectLst/>
                          <a:latin typeface="+mn-lt"/>
                        </a:rPr>
                        <a:t>               65,784 </a:t>
                      </a:r>
                    </a:p>
                  </a:txBody>
                  <a:tcPr marL="9525" marR="9525" marT="9525" marB="0" anchor="b"/>
                </a:tc>
                <a:tc>
                  <a:txBody>
                    <a:bodyPr/>
                    <a:lstStyle/>
                    <a:p>
                      <a:pPr algn="ctr" rtl="0" fontAlgn="b"/>
                      <a:r>
                        <a:rPr lang="en-US" sz="1800" b="0" i="0" u="none" strike="noStrike">
                          <a:solidFill>
                            <a:srgbClr val="000000"/>
                          </a:solidFill>
                          <a:effectLst/>
                          <a:latin typeface="+mn-lt"/>
                        </a:rPr>
                        <a:t>4.50%</a:t>
                      </a:r>
                    </a:p>
                  </a:txBody>
                  <a:tcPr marL="9525" marR="9525" marT="9525" marB="0" anchor="b"/>
                </a:tc>
                <a:extLst>
                  <a:ext uri="{0D108BD9-81ED-4DB2-BD59-A6C34878D82A}">
                    <a16:rowId xmlns:a16="http://schemas.microsoft.com/office/drawing/2014/main" val="3425536230"/>
                  </a:ext>
                </a:extLst>
              </a:tr>
              <a:tr h="200025">
                <a:tc>
                  <a:txBody>
                    <a:bodyPr/>
                    <a:lstStyle/>
                    <a:p>
                      <a:pPr algn="ctr" fontAlgn="ctr"/>
                      <a:r>
                        <a:rPr lang="en-US" b="0"/>
                        <a:t>I</a:t>
                      </a:r>
                    </a:p>
                  </a:txBody>
                  <a:tcPr marL="9525" marR="9525" marT="9525" marB="0" anchor="ctr"/>
                </a:tc>
                <a:tc>
                  <a:txBody>
                    <a:bodyPr/>
                    <a:lstStyle/>
                    <a:p>
                      <a:pPr lvl="1" algn="l" fontAlgn="ctr"/>
                      <a:r>
                        <a:rPr lang="en-US" dirty="0"/>
                        <a:t>Industrial</a:t>
                      </a:r>
                    </a:p>
                  </a:txBody>
                  <a:tcPr marL="9525" marR="9525" marT="9525" marB="0" anchor="ctr"/>
                </a:tc>
                <a:tc>
                  <a:txBody>
                    <a:bodyPr/>
                    <a:lstStyle/>
                    <a:p>
                      <a:pPr algn="l" fontAlgn="b"/>
                      <a:r>
                        <a:rPr lang="en-US" sz="1800" b="0" i="0" u="none" strike="noStrike">
                          <a:solidFill>
                            <a:srgbClr val="000000"/>
                          </a:solidFill>
                          <a:effectLst/>
                          <a:latin typeface="+mn-lt"/>
                        </a:rPr>
                        <a:t>                 3,105 </a:t>
                      </a:r>
                    </a:p>
                  </a:txBody>
                  <a:tcPr marL="9525" marR="9525" marT="9525" marB="0" anchor="b"/>
                </a:tc>
                <a:tc>
                  <a:txBody>
                    <a:bodyPr/>
                    <a:lstStyle/>
                    <a:p>
                      <a:pPr algn="ctr" rtl="0" fontAlgn="b"/>
                      <a:r>
                        <a:rPr lang="en-US" sz="1800" b="0" i="0" u="none" strike="noStrike">
                          <a:solidFill>
                            <a:srgbClr val="000000"/>
                          </a:solidFill>
                          <a:effectLst/>
                          <a:latin typeface="+mn-lt"/>
                        </a:rPr>
                        <a:t>0.21%</a:t>
                      </a:r>
                    </a:p>
                  </a:txBody>
                  <a:tcPr marL="9525" marR="9525" marT="9525" marB="0" anchor="b"/>
                </a:tc>
                <a:extLst>
                  <a:ext uri="{0D108BD9-81ED-4DB2-BD59-A6C34878D82A}">
                    <a16:rowId xmlns:a16="http://schemas.microsoft.com/office/drawing/2014/main" val="3172011085"/>
                  </a:ext>
                </a:extLst>
              </a:tr>
              <a:tr h="312420">
                <a:tc>
                  <a:txBody>
                    <a:bodyPr/>
                    <a:lstStyle/>
                    <a:p>
                      <a:pPr algn="ctr" fontAlgn="ctr"/>
                      <a:r>
                        <a:rPr lang="en-US" b="0"/>
                        <a:t>X</a:t>
                      </a:r>
                    </a:p>
                  </a:txBody>
                  <a:tcPr marL="9525" marR="9525" marT="9525" marB="0" anchor="ctr"/>
                </a:tc>
                <a:tc>
                  <a:txBody>
                    <a:bodyPr/>
                    <a:lstStyle/>
                    <a:p>
                      <a:pPr lvl="1" algn="l" fontAlgn="ctr"/>
                      <a:r>
                        <a:rPr lang="en-US"/>
                        <a:t>Exempt</a:t>
                      </a:r>
                    </a:p>
                  </a:txBody>
                  <a:tcPr marL="9525" marR="9525" marT="9525" marB="0" anchor="ctr"/>
                </a:tc>
                <a:tc>
                  <a:txBody>
                    <a:bodyPr/>
                    <a:lstStyle/>
                    <a:p>
                      <a:pPr algn="l" fontAlgn="b"/>
                      <a:r>
                        <a:rPr lang="en-US" sz="1800" b="0" i="0" u="none" strike="noStrike">
                          <a:solidFill>
                            <a:srgbClr val="000000"/>
                          </a:solidFill>
                          <a:effectLst/>
                          <a:latin typeface="+mn-lt"/>
                        </a:rPr>
                        <a:t>               97,773 </a:t>
                      </a:r>
                    </a:p>
                  </a:txBody>
                  <a:tcPr marL="9525" marR="9525" marT="9525" marB="0" anchor="b"/>
                </a:tc>
                <a:tc>
                  <a:txBody>
                    <a:bodyPr/>
                    <a:lstStyle/>
                    <a:p>
                      <a:pPr algn="ctr" rtl="0" fontAlgn="b"/>
                      <a:r>
                        <a:rPr lang="en-US" sz="1800" b="0" i="0" u="none" strike="noStrike">
                          <a:solidFill>
                            <a:srgbClr val="000000"/>
                          </a:solidFill>
                          <a:effectLst/>
                          <a:latin typeface="+mn-lt"/>
                        </a:rPr>
                        <a:t>6.68%</a:t>
                      </a:r>
                    </a:p>
                  </a:txBody>
                  <a:tcPr marL="9525" marR="9525" marT="9525" marB="0" anchor="b"/>
                </a:tc>
                <a:extLst>
                  <a:ext uri="{0D108BD9-81ED-4DB2-BD59-A6C34878D82A}">
                    <a16:rowId xmlns:a16="http://schemas.microsoft.com/office/drawing/2014/main" val="1023420256"/>
                  </a:ext>
                </a:extLst>
              </a:tr>
              <a:tr h="200025">
                <a:tc>
                  <a:txBody>
                    <a:bodyPr/>
                    <a:lstStyle/>
                    <a:p>
                      <a:pPr algn="ctr" fontAlgn="ctr"/>
                      <a:r>
                        <a:rPr lang="en-US" b="0"/>
                        <a:t>U</a:t>
                      </a:r>
                    </a:p>
                  </a:txBody>
                  <a:tcPr marL="9525" marR="9525" marT="9525" marB="0" anchor="ctr"/>
                </a:tc>
                <a:tc>
                  <a:txBody>
                    <a:bodyPr/>
                    <a:lstStyle/>
                    <a:p>
                      <a:pPr lvl="1" algn="l" fontAlgn="ctr"/>
                      <a:r>
                        <a:rPr lang="en-US" dirty="0"/>
                        <a:t>Utility</a:t>
                      </a:r>
                    </a:p>
                  </a:txBody>
                  <a:tcPr marL="9525" marR="9525" marT="9525" marB="0" anchor="ctr"/>
                </a:tc>
                <a:tc>
                  <a:txBody>
                    <a:bodyPr/>
                    <a:lstStyle/>
                    <a:p>
                      <a:pPr algn="l" fontAlgn="b"/>
                      <a:r>
                        <a:rPr lang="en-US" sz="1800" b="0" i="0" u="none" strike="noStrike">
                          <a:solidFill>
                            <a:srgbClr val="000000"/>
                          </a:solidFill>
                          <a:effectLst/>
                          <a:latin typeface="+mn-lt"/>
                        </a:rPr>
                        <a:t>                     192 </a:t>
                      </a:r>
                    </a:p>
                  </a:txBody>
                  <a:tcPr marL="9525" marR="9525" marT="9525" marB="0" anchor="b"/>
                </a:tc>
                <a:tc>
                  <a:txBody>
                    <a:bodyPr/>
                    <a:lstStyle/>
                    <a:p>
                      <a:pPr algn="ctr" rtl="0" fontAlgn="b"/>
                      <a:r>
                        <a:rPr lang="en-US" sz="1800" b="0" i="0" u="none" strike="noStrike" dirty="0">
                          <a:solidFill>
                            <a:srgbClr val="000000"/>
                          </a:solidFill>
                          <a:effectLst/>
                          <a:latin typeface="+mn-lt"/>
                        </a:rPr>
                        <a:t>0.01%</a:t>
                      </a:r>
                    </a:p>
                  </a:txBody>
                  <a:tcPr marL="9525" marR="9525" marT="9525" marB="0" anchor="b"/>
                </a:tc>
                <a:extLst>
                  <a:ext uri="{0D108BD9-81ED-4DB2-BD59-A6C34878D82A}">
                    <a16:rowId xmlns:a16="http://schemas.microsoft.com/office/drawing/2014/main" val="4734957"/>
                  </a:ext>
                </a:extLst>
              </a:tr>
              <a:tr h="295275">
                <a:tc>
                  <a:txBody>
                    <a:bodyPr/>
                    <a:lstStyle/>
                    <a:p>
                      <a:pPr algn="ctr" fontAlgn="ctr"/>
                      <a:r>
                        <a:rPr lang="en-US" b="0" dirty="0"/>
                        <a:t>Other </a:t>
                      </a:r>
                    </a:p>
                  </a:txBody>
                  <a:tcPr marL="9525" marR="9525" marT="9525" marB="0" anchor="ctr"/>
                </a:tc>
                <a:tc>
                  <a:txBody>
                    <a:bodyPr/>
                    <a:lstStyle/>
                    <a:p>
                      <a:pPr lvl="1" algn="l" fontAlgn="ctr"/>
                      <a:r>
                        <a:rPr lang="en-US" dirty="0"/>
                        <a:t>Not classified</a:t>
                      </a:r>
                    </a:p>
                  </a:txBody>
                  <a:tcPr marL="9525" marR="9525" marT="9525" marB="0" anchor="ctr"/>
                </a:tc>
                <a:tc>
                  <a:txBody>
                    <a:bodyPr/>
                    <a:lstStyle/>
                    <a:p>
                      <a:pPr algn="l" fontAlgn="b"/>
                      <a:r>
                        <a:rPr lang="en-US" sz="1800" b="0" i="0" u="none" strike="noStrike">
                          <a:solidFill>
                            <a:srgbClr val="000000"/>
                          </a:solidFill>
                          <a:effectLst/>
                          <a:latin typeface="+mn-lt"/>
                        </a:rPr>
                        <a:t>                 6,837 </a:t>
                      </a:r>
                    </a:p>
                  </a:txBody>
                  <a:tcPr marL="9525" marR="9525" marT="9525" marB="0" anchor="b"/>
                </a:tc>
                <a:tc>
                  <a:txBody>
                    <a:bodyPr/>
                    <a:lstStyle/>
                    <a:p>
                      <a:pPr algn="ctr" rtl="0" fontAlgn="b"/>
                      <a:r>
                        <a:rPr lang="en-US" sz="1800" b="0" i="0" u="none" strike="noStrike">
                          <a:solidFill>
                            <a:srgbClr val="000000"/>
                          </a:solidFill>
                          <a:effectLst/>
                          <a:latin typeface="+mn-lt"/>
                        </a:rPr>
                        <a:t>0.47%</a:t>
                      </a:r>
                    </a:p>
                  </a:txBody>
                  <a:tcPr marL="9525" marR="9525" marT="9525" marB="0" anchor="b"/>
                </a:tc>
                <a:extLst>
                  <a:ext uri="{0D108BD9-81ED-4DB2-BD59-A6C34878D82A}">
                    <a16:rowId xmlns:a16="http://schemas.microsoft.com/office/drawing/2014/main" val="183634323"/>
                  </a:ext>
                </a:extLst>
              </a:tr>
              <a:tr h="190500">
                <a:tc>
                  <a:txBody>
                    <a:bodyPr/>
                    <a:lstStyle/>
                    <a:p>
                      <a:pPr algn="l" fontAlgn="b"/>
                      <a:endParaRPr lang="en-US"/>
                    </a:p>
                  </a:txBody>
                  <a:tcPr marL="9525" marR="9525" marT="9525" marB="0" anchor="b"/>
                </a:tc>
                <a:tc>
                  <a:txBody>
                    <a:bodyPr/>
                    <a:lstStyle/>
                    <a:p>
                      <a:pPr algn="l" fontAlgn="b"/>
                      <a:endParaRPr lang="en-US"/>
                    </a:p>
                  </a:txBody>
                  <a:tcPr marL="9525" marR="9525" marT="9525" marB="0" anchor="b"/>
                </a:tc>
                <a:tc>
                  <a:txBody>
                    <a:bodyPr/>
                    <a:lstStyle/>
                    <a:p>
                      <a:pPr algn="r" rtl="0" fontAlgn="b"/>
                      <a:r>
                        <a:rPr lang="en-US" sz="1800" b="0" i="0" u="none" strike="noStrike">
                          <a:solidFill>
                            <a:srgbClr val="000000"/>
                          </a:solidFill>
                          <a:effectLst/>
                          <a:latin typeface="+mn-lt"/>
                        </a:rPr>
                        <a:t>1,462,767</a:t>
                      </a:r>
                    </a:p>
                  </a:txBody>
                  <a:tcPr marL="9525" marR="9525" marT="9525" marB="0" anchor="b"/>
                </a:tc>
                <a:tc>
                  <a:txBody>
                    <a:bodyPr/>
                    <a:lstStyle/>
                    <a:p>
                      <a:pPr algn="ctr" rtl="0" fontAlgn="b"/>
                      <a:r>
                        <a:rPr lang="en-US" sz="1800" b="0" i="0" u="none" strike="noStrike" dirty="0">
                          <a:solidFill>
                            <a:srgbClr val="000000"/>
                          </a:solidFill>
                          <a:effectLst/>
                          <a:latin typeface="+mn-lt"/>
                        </a:rPr>
                        <a:t>100.00%</a:t>
                      </a:r>
                    </a:p>
                  </a:txBody>
                  <a:tcPr marL="9525" marR="9525" marT="9525" marB="0" anchor="b"/>
                </a:tc>
                <a:extLst>
                  <a:ext uri="{0D108BD9-81ED-4DB2-BD59-A6C34878D82A}">
                    <a16:rowId xmlns:a16="http://schemas.microsoft.com/office/drawing/2014/main" val="1416929320"/>
                  </a:ext>
                </a:extLst>
              </a:tr>
            </a:tbl>
          </a:graphicData>
        </a:graphic>
      </p:graphicFrame>
      <p:sp>
        <p:nvSpPr>
          <p:cNvPr id="15" name="TextBox 14"/>
          <p:cNvSpPr txBox="1"/>
          <p:nvPr/>
        </p:nvSpPr>
        <p:spPr>
          <a:xfrm>
            <a:off x="838200" y="5715000"/>
            <a:ext cx="7696200" cy="877163"/>
          </a:xfrm>
          <a:prstGeom prst="rect">
            <a:avLst/>
          </a:prstGeom>
          <a:noFill/>
        </p:spPr>
        <p:txBody>
          <a:bodyPr wrap="square" rtlCol="0">
            <a:spAutoFit/>
          </a:bodyPr>
          <a:lstStyle/>
          <a:p>
            <a:r>
              <a:rPr lang="en-US" sz="1700" i="1" dirty="0"/>
              <a:t>Assessment records are important for </a:t>
            </a:r>
            <a:r>
              <a:rPr lang="en-US" sz="1700" b="1" i="1" dirty="0"/>
              <a:t>building inventories </a:t>
            </a:r>
            <a:r>
              <a:rPr lang="en-US" sz="1700" i="1" dirty="0"/>
              <a:t>and are used to estimate the total building exposure ($) and building loss ($) for multi-hazards.  Often building inventories and corresponding loss estimates are organized by </a:t>
            </a:r>
            <a:r>
              <a:rPr lang="en-US" sz="1700" b="1" i="1" dirty="0"/>
              <a:t>property class</a:t>
            </a:r>
            <a:r>
              <a:rPr lang="en-US" sz="1700" i="1" dirty="0"/>
              <a:t>.   </a:t>
            </a:r>
          </a:p>
        </p:txBody>
      </p:sp>
    </p:spTree>
    <p:extLst>
      <p:ext uri="{BB962C8B-B14F-4D97-AF65-F5344CB8AC3E}">
        <p14:creationId xmlns:p14="http://schemas.microsoft.com/office/powerpoint/2010/main" val="7619799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3763" y="1050698"/>
            <a:ext cx="3912867" cy="1107996"/>
          </a:xfrm>
          <a:prstGeom prst="rect">
            <a:avLst/>
          </a:prstGeom>
          <a:solidFill>
            <a:schemeClr val="accent1">
              <a:lumMod val="40000"/>
              <a:lumOff val="60000"/>
            </a:schemeClr>
          </a:solidFill>
        </p:spPr>
        <p:txBody>
          <a:bodyPr wrap="square" rtlCol="0">
            <a:spAutoFit/>
          </a:bodyPr>
          <a:lstStyle/>
          <a:p>
            <a:pPr algn="ctr"/>
            <a:r>
              <a:rPr lang="en-US" sz="2400" b="1" dirty="0">
                <a:solidFill>
                  <a:schemeClr val="bg1"/>
                </a:solidFill>
              </a:rPr>
              <a:t>Residential or Farm Property</a:t>
            </a:r>
          </a:p>
          <a:p>
            <a:pPr algn="ctr"/>
            <a:endParaRPr lang="en-US" sz="2400" b="1" dirty="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extLst/>
          </p:nvPr>
        </p:nvGraphicFramePr>
        <p:xfrm>
          <a:off x="5086066" y="3108072"/>
          <a:ext cx="3618933" cy="2774581"/>
        </p:xfrm>
        <a:graphic>
          <a:graphicData uri="http://schemas.openxmlformats.org/drawingml/2006/table">
            <a:tbl>
              <a:tblPr>
                <a:tableStyleId>{7DF18680-E054-41AD-8BC1-D1AEF772440D}</a:tableStyleId>
              </a:tblPr>
              <a:tblGrid>
                <a:gridCol w="1848134">
                  <a:extLst>
                    <a:ext uri="{9D8B030D-6E8A-4147-A177-3AD203B41FA5}">
                      <a16:colId xmlns:a16="http://schemas.microsoft.com/office/drawing/2014/main" val="799857233"/>
                    </a:ext>
                  </a:extLst>
                </a:gridCol>
                <a:gridCol w="1770799">
                  <a:extLst>
                    <a:ext uri="{9D8B030D-6E8A-4147-A177-3AD203B41FA5}">
                      <a16:colId xmlns:a16="http://schemas.microsoft.com/office/drawing/2014/main" val="3953515633"/>
                    </a:ext>
                  </a:extLst>
                </a:gridCol>
              </a:tblGrid>
              <a:tr h="69580">
                <a:tc>
                  <a:txBody>
                    <a:bodyPr/>
                    <a:lstStyle/>
                    <a:p>
                      <a:pPr algn="l" rtl="0" fontAlgn="b"/>
                      <a:r>
                        <a:rPr lang="en-US" sz="1200" b="1" u="none" strike="noStrike" dirty="0">
                          <a:effectLst/>
                        </a:rPr>
                        <a:t>BUILDING INFORMATION</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rtl="0" fontAlgn="b"/>
                      <a:r>
                        <a:rPr lang="en-US" sz="1200" u="none" strike="noStrike" dirty="0">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80798257"/>
                  </a:ext>
                </a:extLst>
              </a:tr>
              <a:tr h="23123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solidFill>
                            <a:srgbClr val="FF0000"/>
                          </a:solidFill>
                          <a:effectLs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rgbClr val="FF0000"/>
                          </a:solidFill>
                          <a:effectLst/>
                        </a:rPr>
                        <a:t>R- Residential</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147185039"/>
                  </a:ext>
                </a:extLst>
              </a:tr>
              <a:tr h="231238">
                <a:tc>
                  <a:txBody>
                    <a:bodyPr/>
                    <a:lstStyle/>
                    <a:p>
                      <a:pPr algn="l" rtl="0" fontAlgn="b"/>
                      <a:r>
                        <a:rPr lang="en-US" sz="1200" u="none" strike="noStrike" dirty="0">
                          <a:effectLst/>
                        </a:rPr>
                        <a:t>Land Use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101 - Residential 1 Family</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68273279"/>
                  </a:ext>
                </a:extLst>
              </a:tr>
              <a:tr h="211970">
                <a:tc>
                  <a:txBody>
                    <a:bodyPr/>
                    <a:lstStyle/>
                    <a:p>
                      <a:pPr algn="l" rtl="0" fontAlgn="b"/>
                      <a:r>
                        <a:rPr lang="en-US" sz="1200" u="none" strike="noStrike" dirty="0">
                          <a:effectLst/>
                        </a:rPr>
                        <a:t>Year Built</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1911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068101329"/>
                  </a:ext>
                </a:extLst>
              </a:tr>
              <a:tr h="211970">
                <a:tc>
                  <a:txBody>
                    <a:bodyPr/>
                    <a:lstStyle/>
                    <a:p>
                      <a:pPr algn="l" rtl="0" fontAlgn="b"/>
                      <a:r>
                        <a:rPr lang="en-US" sz="1200" u="none" strike="noStrike" dirty="0">
                          <a:effectLst/>
                        </a:rPr>
                        <a:t>Architectural style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Conventional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874479722"/>
                  </a:ext>
                </a:extLst>
              </a:tr>
              <a:tr h="211970">
                <a:tc>
                  <a:txBody>
                    <a:bodyPr/>
                    <a:lstStyle/>
                    <a:p>
                      <a:pPr algn="l" rtl="0" fontAlgn="b"/>
                      <a:r>
                        <a:rPr lang="en-US" sz="1200" u="none" strike="noStrike" dirty="0">
                          <a:effectLst/>
                        </a:rPr>
                        <a:t>Exterior Wall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Aluminum</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117704"/>
                  </a:ext>
                </a:extLst>
              </a:tr>
              <a:tr h="211970">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2</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0809899"/>
                  </a:ext>
                </a:extLst>
              </a:tr>
              <a:tr h="211970">
                <a:tc>
                  <a:txBody>
                    <a:bodyPr/>
                    <a:lstStyle/>
                    <a:p>
                      <a:pPr algn="l" rtl="0" fontAlgn="b"/>
                      <a:r>
                        <a:rPr lang="en-US" sz="1200" u="none" strike="noStrike" dirty="0">
                          <a:effectLst/>
                        </a:rPr>
                        <a:t>Total Rooms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8</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607206534"/>
                  </a:ext>
                </a:extLst>
              </a:tr>
              <a:tr h="211970">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09930397"/>
                  </a:ext>
                </a:extLst>
              </a:tr>
              <a:tr h="211970">
                <a:tc>
                  <a:txBody>
                    <a:bodyPr/>
                    <a:lstStyle/>
                    <a:p>
                      <a:pPr algn="l" rtl="0" fontAlgn="b"/>
                      <a:r>
                        <a:rPr lang="en-US" sz="1200" u="none" strike="noStrike" dirty="0">
                          <a:effectLst/>
                        </a:rPr>
                        <a:t>Basement Type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Full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45966108"/>
                  </a:ext>
                </a:extLst>
              </a:tr>
              <a:tr h="211970">
                <a:tc>
                  <a:txBody>
                    <a:bodyPr/>
                    <a:lstStyle/>
                    <a:p>
                      <a:pPr algn="l" rtl="0" fontAlgn="b"/>
                      <a:r>
                        <a:rPr lang="en-US" sz="1200" u="none" strike="noStrike">
                          <a:effectLst/>
                        </a:rPr>
                        <a:t>Structure Area</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1,320</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483143391"/>
                  </a:ext>
                </a:extLst>
              </a:tr>
              <a:tr h="211970">
                <a:tc>
                  <a:txBody>
                    <a:bodyPr/>
                    <a:lstStyle/>
                    <a:p>
                      <a:pPr algn="l" rtl="0" fontAlgn="b"/>
                      <a:r>
                        <a:rPr lang="en-US" sz="1200" u="none" strike="noStrike">
                          <a:effectLst/>
                        </a:rPr>
                        <a:t>Building (card) Number</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8093837"/>
                  </a:ext>
                </a:extLst>
              </a:tr>
              <a:tr h="211970">
                <a:tc>
                  <a:txBody>
                    <a:bodyPr/>
                    <a:lstStyle/>
                    <a:p>
                      <a:pPr algn="l" rtl="0" fontAlgn="b"/>
                      <a:r>
                        <a:rPr lang="en-US" sz="1200" u="none" strike="noStrike" dirty="0">
                          <a:effectLst/>
                        </a:rPr>
                        <a:t># of main BLDGs (cards)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757936641"/>
                  </a:ext>
                </a:extLst>
              </a:tr>
            </a:tbl>
          </a:graphicData>
        </a:graphic>
      </p:graphicFrame>
      <p:sp>
        <p:nvSpPr>
          <p:cNvPr id="10" name="Rectangle 9"/>
          <p:cNvSpPr/>
          <p:nvPr/>
        </p:nvSpPr>
        <p:spPr>
          <a:xfrm>
            <a:off x="430533" y="1614878"/>
            <a:ext cx="3627016" cy="600164"/>
          </a:xfrm>
          <a:prstGeom prst="rect">
            <a:avLst/>
          </a:prstGeom>
        </p:spPr>
        <p:txBody>
          <a:bodyPr wrap="square">
            <a:spAutoFit/>
          </a:bodyPr>
          <a:lstStyle/>
          <a:p>
            <a:r>
              <a:rPr lang="en-US" sz="1100" u="sng" dirty="0">
                <a:solidFill>
                  <a:srgbClr val="0563C1"/>
                </a:solidFill>
                <a:latin typeface="Calibri" panose="020F0502020204030204" pitchFamily="34" charset="0"/>
                <a:hlinkClick r:id="rId2"/>
              </a:rPr>
              <a:t>https://www.mapwv.gov/flood/map/?wkid=102100&amp;x=-8899684&amp;y=4811867&amp;l=13&amp;v=0</a:t>
            </a:r>
            <a:endParaRPr lang="en-US" sz="1100" u="sng" dirty="0">
              <a:solidFill>
                <a:srgbClr val="0563C1"/>
              </a:solidFill>
              <a:latin typeface="Calibri" panose="020F0502020204030204" pitchFamily="34" charset="0"/>
            </a:endParaRPr>
          </a:p>
          <a:p>
            <a:endParaRPr lang="en-US" sz="1100" dirty="0"/>
          </a:p>
        </p:txBody>
      </p:sp>
      <p:graphicFrame>
        <p:nvGraphicFramePr>
          <p:cNvPr id="2" name="Table 1"/>
          <p:cNvGraphicFramePr>
            <a:graphicFrameLocks noGrp="1"/>
          </p:cNvGraphicFramePr>
          <p:nvPr>
            <p:extLst/>
          </p:nvPr>
        </p:nvGraphicFramePr>
        <p:xfrm>
          <a:off x="5105400" y="964568"/>
          <a:ext cx="3618934" cy="2093336"/>
        </p:xfrm>
        <a:graphic>
          <a:graphicData uri="http://schemas.openxmlformats.org/drawingml/2006/table">
            <a:tbl>
              <a:tblPr>
                <a:tableStyleId>{073A0DAA-6AF3-43AB-8588-CEC1D06C72B9}</a:tableStyleId>
              </a:tblPr>
              <a:tblGrid>
                <a:gridCol w="1828800">
                  <a:extLst>
                    <a:ext uri="{9D8B030D-6E8A-4147-A177-3AD203B41FA5}">
                      <a16:colId xmlns:a16="http://schemas.microsoft.com/office/drawing/2014/main" val="4027414545"/>
                    </a:ext>
                  </a:extLst>
                </a:gridCol>
                <a:gridCol w="1790134">
                  <a:extLst>
                    <a:ext uri="{9D8B030D-6E8A-4147-A177-3AD203B41FA5}">
                      <a16:colId xmlns:a16="http://schemas.microsoft.com/office/drawing/2014/main" val="104142168"/>
                    </a:ext>
                  </a:extLst>
                </a:gridCol>
              </a:tblGrid>
              <a:tr h="228601">
                <a:tc>
                  <a:txBody>
                    <a:bodyPr/>
                    <a:lstStyle/>
                    <a:p>
                      <a:pPr algn="l" rtl="0" fontAlgn="b"/>
                      <a:r>
                        <a:rPr lang="en-US" sz="1200" b="1" u="none" strike="noStrike" dirty="0">
                          <a:effectLst/>
                        </a:rPr>
                        <a:t>DESCRIPTION</a:t>
                      </a:r>
                      <a:endParaRPr lang="en-US" sz="1200" b="1" i="0" u="none" strike="noStrike" dirty="0">
                        <a:solidFill>
                          <a:srgbClr val="000000"/>
                        </a:solidFill>
                        <a:effectLst/>
                        <a:latin typeface="+mn-lt"/>
                      </a:endParaRPr>
                    </a:p>
                  </a:txBody>
                  <a:tcPr marL="9525" marR="9525" marT="9525" marB="0" anchor="b"/>
                </a:tc>
                <a:tc>
                  <a:txBody>
                    <a:bodyPr/>
                    <a:lstStyle/>
                    <a:p>
                      <a:pPr algn="l" fontAlgn="b"/>
                      <a:endParaRPr lang="en-US" sz="1200" b="0" i="1"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206848">
                <a:tc>
                  <a:txBody>
                    <a:bodyPr/>
                    <a:lstStyle/>
                    <a:p>
                      <a:pPr algn="l" rtl="0" fontAlgn="t"/>
                      <a:r>
                        <a:rPr lang="en-US" sz="1200" u="none" strike="noStrike" dirty="0">
                          <a:effectLs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200" u="none" strike="noStrike">
                          <a:effectLst/>
                        </a:rPr>
                        <a:t>31-10-0029-0130-0000</a:t>
                      </a:r>
                      <a:endParaRPr lang="en-US" sz="12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625860837"/>
                  </a:ext>
                </a:extLst>
              </a:tr>
              <a:tr h="180345">
                <a:tc>
                  <a:txBody>
                    <a:bodyPr/>
                    <a:lstStyle/>
                    <a:p>
                      <a:pPr algn="l" rtl="0" fontAlgn="t"/>
                      <a:r>
                        <a:rPr lang="en-US" sz="1200" u="none" strike="noStrike" dirty="0">
                          <a:effectLs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BL 12-1/2 LOT 10</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165599">
                <a:tc>
                  <a:txBody>
                    <a:bodyPr/>
                    <a:lstStyle/>
                    <a:p>
                      <a:pPr algn="l" rtl="0" fontAlgn="t"/>
                      <a:r>
                        <a:rPr lang="en-US" sz="1200" u="none" strike="noStrike" dirty="0">
                          <a:effectLs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0.0373</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705007919"/>
                  </a:ext>
                </a:extLst>
              </a:tr>
              <a:tr h="165599">
                <a:tc>
                  <a:txBody>
                    <a:bodyPr/>
                    <a:lstStyle/>
                    <a:p>
                      <a:pPr algn="l" rtl="0" fontAlgn="b"/>
                      <a:r>
                        <a:rPr lang="en-US" sz="1200" u="none" strike="noStrike">
                          <a:effectLst/>
                        </a:rPr>
                        <a:t>Tax Year</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2015</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2360898"/>
                  </a:ext>
                </a:extLst>
              </a:tr>
              <a:tr h="165599">
                <a:tc>
                  <a:txBody>
                    <a:bodyPr/>
                    <a:lstStyle/>
                    <a:p>
                      <a:pPr algn="l" rtl="0" fontAlgn="b"/>
                      <a:r>
                        <a:rPr lang="en-US" sz="1200" u="none" strike="noStrike">
                          <a:effectLst/>
                        </a:rPr>
                        <a:t>Tax Class</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4</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0626997"/>
                  </a:ext>
                </a:extLst>
              </a:tr>
              <a:tr h="165599">
                <a:tc>
                  <a:txBody>
                    <a:bodyPr/>
                    <a:lstStyle/>
                    <a:p>
                      <a:pPr algn="l" rtl="0" fontAlgn="t"/>
                      <a:r>
                        <a:rPr lang="en-US" sz="1200" u="none" strike="noStrike" dirty="0">
                          <a:effectLst/>
                        </a:rPr>
                        <a:t>Deed 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1259 / 45</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65599">
                <a:tc>
                  <a:txBody>
                    <a:bodyPr/>
                    <a:lstStyle/>
                    <a:p>
                      <a:pPr algn="l" rtl="0"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65599">
                <a:tc>
                  <a:txBody>
                    <a:bodyPr/>
                    <a:lstStyle/>
                    <a:p>
                      <a:pPr algn="l" rtl="0" fontAlgn="b"/>
                      <a:r>
                        <a:rPr lang="en-US" sz="1200" b="1" u="none" strike="noStrike" dirty="0">
                          <a:effectLs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311052">
                <a:tc>
                  <a:txBody>
                    <a:bodyPr/>
                    <a:lstStyle/>
                    <a:p>
                      <a:pPr algn="l" rtl="0" fontAlgn="t"/>
                      <a:r>
                        <a:rPr lang="en-US" sz="1200" u="none" strike="noStrike" dirty="0">
                          <a:effectLs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Smith John</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extLst/>
          </p:nvPr>
        </p:nvGraphicFramePr>
        <p:xfrm>
          <a:off x="5066733" y="5943600"/>
          <a:ext cx="3657600" cy="769620"/>
        </p:xfrm>
        <a:graphic>
          <a:graphicData uri="http://schemas.openxmlformats.org/drawingml/2006/table">
            <a:tbl>
              <a:tblPr>
                <a:tableStyleId>{073A0DAA-6AF3-43AB-8588-CEC1D06C72B9}</a:tableStyleId>
              </a:tblPr>
              <a:tblGrid>
                <a:gridCol w="1867467">
                  <a:extLst>
                    <a:ext uri="{9D8B030D-6E8A-4147-A177-3AD203B41FA5}">
                      <a16:colId xmlns:a16="http://schemas.microsoft.com/office/drawing/2014/main" val="1691348543"/>
                    </a:ext>
                  </a:extLst>
                </a:gridCol>
                <a:gridCol w="1790133">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rPr>
                        <a:t>Land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effectLst/>
                        </a:rPr>
                        <a:t>$33,200</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rPr>
                        <a:t>Building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$29,000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rPr>
                        <a:t>Total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$62,200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777663"/>
                  </a:ext>
                </a:extLst>
              </a:tr>
            </a:tbl>
          </a:graphicData>
        </a:graphic>
      </p:graphicFrame>
      <p:pic>
        <p:nvPicPr>
          <p:cNvPr id="4" name="Picture 3"/>
          <p:cNvPicPr>
            <a:picLocks noChangeAspect="1"/>
          </p:cNvPicPr>
          <p:nvPr/>
        </p:nvPicPr>
        <p:blipFill>
          <a:blip r:embed="rId3"/>
          <a:stretch>
            <a:fillRect/>
          </a:stretch>
        </p:blipFill>
        <p:spPr>
          <a:xfrm>
            <a:off x="685800" y="2359939"/>
            <a:ext cx="3124200" cy="4329938"/>
          </a:xfrm>
          <a:prstGeom prst="rect">
            <a:avLst/>
          </a:prstGeom>
        </p:spPr>
      </p:pic>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6" name="TextBox 15"/>
          <p:cNvSpPr txBox="1"/>
          <p:nvPr/>
        </p:nvSpPr>
        <p:spPr>
          <a:xfrm>
            <a:off x="430821" y="1422709"/>
            <a:ext cx="3931528" cy="276999"/>
          </a:xfrm>
          <a:prstGeom prst="rect">
            <a:avLst/>
          </a:prstGeom>
          <a:noFill/>
        </p:spPr>
        <p:txBody>
          <a:bodyPr wrap="square" rtlCol="0">
            <a:spAutoFit/>
          </a:bodyPr>
          <a:lstStyle/>
          <a:p>
            <a:r>
              <a:rPr lang="en-US" sz="1200" dirty="0"/>
              <a:t>629 PENNSYLVANIA AVE, Morgantown, WV, 26501</a:t>
            </a:r>
            <a:endParaRPr lang="en-US" dirty="0"/>
          </a:p>
        </p:txBody>
      </p:sp>
    </p:spTree>
    <p:extLst>
      <p:ext uri="{BB962C8B-B14F-4D97-AF65-F5344CB8AC3E}">
        <p14:creationId xmlns:p14="http://schemas.microsoft.com/office/powerpoint/2010/main" val="39298407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75530" y="948043"/>
            <a:ext cx="4522467" cy="1015663"/>
          </a:xfrm>
          <a:prstGeom prst="rect">
            <a:avLst/>
          </a:prstGeom>
          <a:solidFill>
            <a:schemeClr val="accent2">
              <a:lumMod val="75000"/>
            </a:schemeClr>
          </a:solidFill>
        </p:spPr>
        <p:txBody>
          <a:bodyPr wrap="square" rtlCol="0">
            <a:spAutoFit/>
          </a:bodyPr>
          <a:lstStyle/>
          <a:p>
            <a:pPr algn="ctr"/>
            <a:r>
              <a:rPr lang="en-US" sz="2400" b="1" dirty="0">
                <a:solidFill>
                  <a:schemeClr val="bg1"/>
                </a:solidFill>
              </a:rPr>
              <a:t>Commercial or Industrial Property</a:t>
            </a:r>
          </a:p>
          <a:p>
            <a:endParaRPr lang="en-US" dirty="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extLst/>
          </p:nvPr>
        </p:nvGraphicFramePr>
        <p:xfrm>
          <a:off x="5083629" y="2696881"/>
          <a:ext cx="3907971" cy="2659170"/>
        </p:xfrm>
        <a:graphic>
          <a:graphicData uri="http://schemas.openxmlformats.org/drawingml/2006/table">
            <a:tbl>
              <a:tblPr>
                <a:tableStyleId>{93296810-A885-4BE3-A3E7-6D5BEEA58F35}</a:tableStyleId>
              </a:tblPr>
              <a:tblGrid>
                <a:gridCol w="1621971">
                  <a:extLst>
                    <a:ext uri="{9D8B030D-6E8A-4147-A177-3AD203B41FA5}">
                      <a16:colId xmlns:a16="http://schemas.microsoft.com/office/drawing/2014/main" val="799857233"/>
                    </a:ext>
                  </a:extLst>
                </a:gridCol>
                <a:gridCol w="2286000">
                  <a:extLst>
                    <a:ext uri="{9D8B030D-6E8A-4147-A177-3AD203B41FA5}">
                      <a16:colId xmlns:a16="http://schemas.microsoft.com/office/drawing/2014/main" val="3953515633"/>
                    </a:ext>
                  </a:extLst>
                </a:gridCol>
              </a:tblGrid>
              <a:tr h="199655">
                <a:tc>
                  <a:txBody>
                    <a:bodyPr/>
                    <a:lstStyle/>
                    <a:p>
                      <a:pPr algn="l" rtl="0" fontAlgn="b"/>
                      <a:r>
                        <a:rPr lang="en-US" sz="1200" b="1" u="none" strike="noStrike" dirty="0">
                          <a:effectLst/>
                        </a:rPr>
                        <a:t>BUILDING INFORMATION</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200" u="none" strike="noStrike" dirty="0">
                          <a:solidFill>
                            <a:schemeClr val="tx1"/>
                          </a:solidFill>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0798257"/>
                  </a:ext>
                </a:extLst>
              </a:tr>
              <a:tr h="2399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u="none" strike="noStrike" dirty="0">
                          <a:solidFill>
                            <a:srgbClr val="FF0000"/>
                          </a:solidFill>
                          <a:effectLst/>
                          <a:latin typeface="+mn-l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rtl="0" fontAlgn="b"/>
                      <a:r>
                        <a:rPr lang="en-US" sz="1200" b="1" i="0" u="none" strike="noStrike" dirty="0">
                          <a:solidFill>
                            <a:srgbClr val="FF0000"/>
                          </a:solidFill>
                          <a:effectLst/>
                          <a:latin typeface="Calibri" panose="020F0502020204030204" pitchFamily="34" charset="0"/>
                        </a:rPr>
                        <a:t>C- Commercial</a:t>
                      </a:r>
                    </a:p>
                  </a:txBody>
                  <a:tcPr marL="9525" marR="9525" marT="9525" marB="0" anchor="b"/>
                </a:tc>
                <a:extLst>
                  <a:ext uri="{0D108BD9-81ED-4DB2-BD59-A6C34878D82A}">
                    <a16:rowId xmlns:a16="http://schemas.microsoft.com/office/drawing/2014/main" val="4147185039"/>
                  </a:ext>
                </a:extLst>
              </a:tr>
              <a:tr h="239951">
                <a:tc>
                  <a:txBody>
                    <a:bodyPr/>
                    <a:lstStyle/>
                    <a:p>
                      <a:pPr algn="l" rtl="0" fontAlgn="b"/>
                      <a:r>
                        <a:rPr lang="en-US" sz="1200" u="none" strike="noStrike">
                          <a:effectLst/>
                        </a:rPr>
                        <a:t>Land Use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solidFill>
                            <a:srgbClr val="0070C0"/>
                          </a:solidFill>
                          <a:effectLst/>
                        </a:rPr>
                        <a:t>373 - Retail-Single Occupancy</a:t>
                      </a:r>
                      <a:endParaRPr lang="en-US" sz="1200" b="0" i="0" u="none" strike="noStrike">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8273279"/>
                  </a:ext>
                </a:extLst>
              </a:tr>
              <a:tr h="219957">
                <a:tc>
                  <a:txBody>
                    <a:bodyPr/>
                    <a:lstStyle/>
                    <a:p>
                      <a:pPr algn="l" rtl="0" fontAlgn="b"/>
                      <a:r>
                        <a:rPr lang="en-US" sz="1200" u="none" strike="noStrike">
                          <a:effectLst/>
                        </a:rPr>
                        <a:t>Year Built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1994</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8101329"/>
                  </a:ext>
                </a:extLst>
              </a:tr>
              <a:tr h="219957">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4479722"/>
                  </a:ext>
                </a:extLst>
              </a:tr>
              <a:tr h="219957">
                <a:tc>
                  <a:txBody>
                    <a:bodyPr/>
                    <a:lstStyle/>
                    <a:p>
                      <a:pPr algn="l" rtl="0" fontAlgn="b"/>
                      <a:r>
                        <a:rPr lang="en-US" sz="1200" u="none" strike="noStrike">
                          <a:effectLst/>
                        </a:rPr>
                        <a:t>Exterior Wall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Brick or Stone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117704"/>
                  </a:ext>
                </a:extLst>
              </a:tr>
              <a:tr h="219957">
                <a:tc>
                  <a:txBody>
                    <a:bodyPr/>
                    <a:lstStyle/>
                    <a:p>
                      <a:pPr algn="l" rtl="0" fontAlgn="b"/>
                      <a:r>
                        <a:rPr lang="en-US" sz="1200" u="none" strike="noStrike" dirty="0">
                          <a:effectLst/>
                        </a:rPr>
                        <a:t>Construction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Pre-Engineered Steel</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0809899"/>
                  </a:ext>
                </a:extLst>
              </a:tr>
              <a:tr h="219957">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D+</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07206534"/>
                  </a:ext>
                </a:extLst>
              </a:tr>
              <a:tr h="219957">
                <a:tc>
                  <a:txBody>
                    <a:bodyPr/>
                    <a:lstStyle/>
                    <a:p>
                      <a:pPr algn="l" rtl="0" fontAlgn="b"/>
                      <a:r>
                        <a:rPr lang="en-US" sz="1200" u="none" strike="noStrike">
                          <a:effectLst/>
                        </a:rPr>
                        <a:t>Basement Type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None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9930397"/>
                  </a:ext>
                </a:extLst>
              </a:tr>
              <a:tr h="219957">
                <a:tc>
                  <a:txBody>
                    <a:bodyPr/>
                    <a:lstStyle/>
                    <a:p>
                      <a:pPr algn="l" rtl="0" fontAlgn="b"/>
                      <a:r>
                        <a:rPr lang="en-US" sz="1200" u="none" strike="noStrike">
                          <a:effectLst/>
                        </a:rPr>
                        <a:t>Business Living Area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15,255</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5966108"/>
                  </a:ext>
                </a:extLst>
              </a:tr>
              <a:tr h="219957">
                <a:tc>
                  <a:txBody>
                    <a:bodyPr/>
                    <a:lstStyle/>
                    <a:p>
                      <a:pPr algn="l" rtl="0" fontAlgn="b"/>
                      <a:r>
                        <a:rPr lang="en-US" sz="1200" u="none" strike="noStrike">
                          <a:effectLst/>
                        </a:rPr>
                        <a:t>Cubic Feet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292,380</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143391"/>
                  </a:ext>
                </a:extLst>
              </a:tr>
              <a:tr h="219957">
                <a:tc>
                  <a:txBody>
                    <a:bodyPr/>
                    <a:lstStyle/>
                    <a:p>
                      <a:pPr algn="l" rtl="0" fontAlgn="b"/>
                      <a:r>
                        <a:rPr lang="en-US" sz="1200" u="none" strike="noStrike" dirty="0">
                          <a:effectLst/>
                        </a:rPr>
                        <a:t>Use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34-Retail Store, 82- Multi-Use Office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7936641"/>
                  </a:ext>
                </a:extLst>
              </a:tr>
            </a:tbl>
          </a:graphicData>
        </a:graphic>
      </p:graphicFrame>
      <p:sp>
        <p:nvSpPr>
          <p:cNvPr id="10" name="Rectangle 9"/>
          <p:cNvSpPr/>
          <p:nvPr/>
        </p:nvSpPr>
        <p:spPr>
          <a:xfrm>
            <a:off x="294580" y="1558628"/>
            <a:ext cx="3931816" cy="246221"/>
          </a:xfrm>
          <a:prstGeom prst="rect">
            <a:avLst/>
          </a:prstGeom>
        </p:spPr>
        <p:txBody>
          <a:bodyPr wrap="square">
            <a:spAutoFit/>
          </a:bodyPr>
          <a:lstStyle/>
          <a:p>
            <a:r>
              <a:rPr lang="en-US" sz="1000" u="sng" dirty="0">
                <a:hlinkClick r:id="rId3"/>
              </a:rPr>
              <a:t>https://www.mapwv.gov/flood/map/?v=0&amp;pid=31-14-0031-0101-0000</a:t>
            </a:r>
            <a:r>
              <a:rPr lang="en-US" sz="1000" dirty="0"/>
              <a:t> </a:t>
            </a:r>
          </a:p>
        </p:txBody>
      </p:sp>
      <p:graphicFrame>
        <p:nvGraphicFramePr>
          <p:cNvPr id="2" name="Table 1"/>
          <p:cNvGraphicFramePr>
            <a:graphicFrameLocks noGrp="1"/>
          </p:cNvGraphicFramePr>
          <p:nvPr>
            <p:extLst/>
          </p:nvPr>
        </p:nvGraphicFramePr>
        <p:xfrm>
          <a:off x="5105400" y="964569"/>
          <a:ext cx="3886200" cy="1682143"/>
        </p:xfrm>
        <a:graphic>
          <a:graphicData uri="http://schemas.openxmlformats.org/drawingml/2006/table">
            <a:tbl>
              <a:tblPr>
                <a:tableStyleId>{5C22544A-7EE6-4342-B048-85BDC9FD1C3A}</a:tableStyleId>
              </a:tblPr>
              <a:tblGrid>
                <a:gridCol w="1632204">
                  <a:extLst>
                    <a:ext uri="{9D8B030D-6E8A-4147-A177-3AD203B41FA5}">
                      <a16:colId xmlns:a16="http://schemas.microsoft.com/office/drawing/2014/main" val="4027414545"/>
                    </a:ext>
                  </a:extLst>
                </a:gridCol>
                <a:gridCol w="2253996">
                  <a:extLst>
                    <a:ext uri="{9D8B030D-6E8A-4147-A177-3AD203B41FA5}">
                      <a16:colId xmlns:a16="http://schemas.microsoft.com/office/drawing/2014/main" val="104142168"/>
                    </a:ext>
                  </a:extLst>
                </a:gridCol>
              </a:tblGrid>
              <a:tr h="212130">
                <a:tc>
                  <a:txBody>
                    <a:bodyPr/>
                    <a:lstStyle/>
                    <a:p>
                      <a:pPr algn="l" rtl="0" fontAlgn="b"/>
                      <a:r>
                        <a:rPr lang="en-US" sz="1200" b="1" u="none" strike="noStrike" dirty="0">
                          <a:effectLst/>
                          <a:latin typeface="+mn-lt"/>
                        </a:rPr>
                        <a:t>DESCRIPTION</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b="0" i="0" u="none" strike="noStrike" dirty="0">
                          <a:solidFill>
                            <a:srgbClr val="000000"/>
                          </a:solidFill>
                          <a:effectLst/>
                          <a:latin typeface="+mn-lt"/>
                        </a:rPr>
                        <a:t>84</a:t>
                      </a:r>
                      <a:r>
                        <a:rPr lang="en-US" sz="1100" b="0" i="0" u="none" strike="noStrike" baseline="0" dirty="0">
                          <a:solidFill>
                            <a:srgbClr val="000000"/>
                          </a:solidFill>
                          <a:effectLst/>
                          <a:latin typeface="+mn-lt"/>
                        </a:rPr>
                        <a:t> Lumber</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191945">
                <a:tc>
                  <a:txBody>
                    <a:bodyPr/>
                    <a:lstStyle/>
                    <a:p>
                      <a:pPr algn="l" rtl="0" fontAlgn="t"/>
                      <a:r>
                        <a:rPr lang="en-US" sz="1200" u="none" strike="noStrike" dirty="0">
                          <a:effectLst/>
                          <a:latin typeface="+mn-l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100" b="0" i="0" u="none" strike="noStrike" dirty="0">
                          <a:solidFill>
                            <a:srgbClr val="000000"/>
                          </a:solidFill>
                          <a:effectLst/>
                          <a:latin typeface="+mn-lt"/>
                        </a:rPr>
                        <a:t>31-14-0031-0101-0000</a:t>
                      </a:r>
                    </a:p>
                  </a:txBody>
                  <a:tcPr marL="9525" marR="9525" marT="9525" marB="0"/>
                </a:tc>
                <a:extLst>
                  <a:ext uri="{0D108BD9-81ED-4DB2-BD59-A6C34878D82A}">
                    <a16:rowId xmlns:a16="http://schemas.microsoft.com/office/drawing/2014/main" val="2625860837"/>
                  </a:ext>
                </a:extLst>
              </a:tr>
              <a:tr h="178542">
                <a:tc>
                  <a:txBody>
                    <a:bodyPr/>
                    <a:lstStyle/>
                    <a:p>
                      <a:pPr algn="l" rtl="0" fontAlgn="t"/>
                      <a:r>
                        <a:rPr lang="en-US" sz="1200" u="none" strike="noStrike" dirty="0">
                          <a:effectLst/>
                          <a:latin typeface="+mn-l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5.0922 AC;SABRATON</a:t>
                      </a:r>
                    </a:p>
                  </a:txBody>
                  <a:tcPr marL="9525" marR="9525" marT="9525" marB="0"/>
                </a:tc>
                <a:extLst>
                  <a:ext uri="{0D108BD9-81ED-4DB2-BD59-A6C34878D82A}">
                    <a16:rowId xmlns:a16="http://schemas.microsoft.com/office/drawing/2014/main" val="3443572202"/>
                  </a:ext>
                </a:extLst>
              </a:tr>
              <a:tr h="219347">
                <a:tc>
                  <a:txBody>
                    <a:bodyPr/>
                    <a:lstStyle/>
                    <a:p>
                      <a:pPr algn="l" rtl="0" fontAlgn="t"/>
                      <a:r>
                        <a:rPr lang="en-US" sz="1200" u="none" strike="noStrike" dirty="0">
                          <a:effectLst/>
                          <a:latin typeface="+mn-l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a:t>
                      </a:r>
                    </a:p>
                  </a:txBody>
                  <a:tcPr marL="9525" marR="9525" marT="9525" marB="0"/>
                </a:tc>
                <a:extLst>
                  <a:ext uri="{0D108BD9-81ED-4DB2-BD59-A6C34878D82A}">
                    <a16:rowId xmlns:a16="http://schemas.microsoft.com/office/drawing/2014/main" val="705007919"/>
                  </a:ext>
                </a:extLst>
              </a:tr>
              <a:tr h="178542">
                <a:tc>
                  <a:txBody>
                    <a:bodyPr/>
                    <a:lstStyle/>
                    <a:p>
                      <a:pPr algn="l" rtl="0" fontAlgn="t"/>
                      <a:r>
                        <a:rPr lang="en-US" sz="1200" u="none" strike="noStrike" dirty="0">
                          <a:effectLst/>
                          <a:latin typeface="+mn-lt"/>
                        </a:rPr>
                        <a:t>Deed 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a:effectLst/>
                          <a:latin typeface="+mn-lt"/>
                        </a:rPr>
                        <a:t>1376 / 234</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78542">
                <a:tc>
                  <a:txBody>
                    <a:bodyPr/>
                    <a:lstStyle/>
                    <a:p>
                      <a:pPr algn="l" rtl="0" fontAlgn="b"/>
                      <a:r>
                        <a:rPr lang="en-US" sz="1200" u="none" strike="noStrike" dirty="0">
                          <a:effectLst/>
                          <a:latin typeface="+mn-l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78542">
                <a:tc>
                  <a:txBody>
                    <a:bodyPr/>
                    <a:lstStyle/>
                    <a:p>
                      <a:pPr algn="l" rtl="0" fontAlgn="b"/>
                      <a:r>
                        <a:rPr lang="en-US" sz="1200" b="1" u="none" strike="noStrike" dirty="0">
                          <a:effectLst/>
                          <a:latin typeface="+mn-l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288641">
                <a:tc>
                  <a:txBody>
                    <a:bodyPr/>
                    <a:lstStyle/>
                    <a:p>
                      <a:pPr algn="l" rtl="0" fontAlgn="t"/>
                      <a:r>
                        <a:rPr lang="en-US" sz="1200" u="none" strike="noStrike" dirty="0">
                          <a:effectLst/>
                          <a:latin typeface="+mn-l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a:effectLst/>
                          <a:latin typeface="+mn-lt"/>
                        </a:rPr>
                        <a:t>SPIRIT SPE PORTFOLIO</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extLst/>
          </p:nvPr>
        </p:nvGraphicFramePr>
        <p:xfrm>
          <a:off x="5105400" y="6019800"/>
          <a:ext cx="3900196" cy="769620"/>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latin typeface="+mn-lt"/>
                        </a:rPr>
                        <a:t>Land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$378,800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latin typeface="+mn-lt"/>
                        </a:rPr>
                        <a:t>Building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$294,700</a:t>
                      </a: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latin typeface="+mn-lt"/>
                        </a:rPr>
                        <a:t>Total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$673,500</a:t>
                      </a:r>
                    </a:p>
                  </a:txBody>
                  <a:tcPr marL="9525" marR="9525" marT="9525" marB="0" anchor="b"/>
                </a:tc>
                <a:extLst>
                  <a:ext uri="{0D108BD9-81ED-4DB2-BD59-A6C34878D82A}">
                    <a16:rowId xmlns:a16="http://schemas.microsoft.com/office/drawing/2014/main" val="1236777663"/>
                  </a:ext>
                </a:extLst>
              </a:tr>
            </a:tbl>
          </a:graphicData>
        </a:graphic>
      </p:graphicFrame>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6" name="TextBox 15"/>
          <p:cNvSpPr txBox="1"/>
          <p:nvPr/>
        </p:nvSpPr>
        <p:spPr>
          <a:xfrm>
            <a:off x="294580" y="1401869"/>
            <a:ext cx="4160128" cy="276999"/>
          </a:xfrm>
          <a:prstGeom prst="rect">
            <a:avLst/>
          </a:prstGeom>
          <a:noFill/>
        </p:spPr>
        <p:txBody>
          <a:bodyPr wrap="square" rtlCol="0">
            <a:spAutoFit/>
          </a:bodyPr>
          <a:lstStyle/>
          <a:p>
            <a:pPr fontAlgn="b"/>
            <a:r>
              <a:rPr lang="en-US" sz="1200" dirty="0"/>
              <a:t>1501 DECKERS CREEK BLVD, Morgantown, West Virginia, 26505</a:t>
            </a:r>
            <a:endParaRPr lang="en-US" sz="1200" dirty="0">
              <a:solidFill>
                <a:srgbClr val="000000"/>
              </a:solidFill>
              <a:latin typeface="Calibri" panose="020F0502020204030204" pitchFamily="34" charset="0"/>
            </a:endParaRPr>
          </a:p>
        </p:txBody>
      </p:sp>
      <p:pic>
        <p:nvPicPr>
          <p:cNvPr id="6" name="Picture 5"/>
          <p:cNvPicPr>
            <a:picLocks noChangeAspect="1"/>
          </p:cNvPicPr>
          <p:nvPr/>
        </p:nvPicPr>
        <p:blipFill rotWithShape="1">
          <a:blip r:embed="rId4"/>
          <a:srcRect l="1307" t="7100" r="-2555" b="7049"/>
          <a:stretch/>
        </p:blipFill>
        <p:spPr>
          <a:xfrm>
            <a:off x="361562" y="2122564"/>
            <a:ext cx="4210438" cy="2370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5"/>
          <a:stretch>
            <a:fillRect/>
          </a:stretch>
        </p:blipFill>
        <p:spPr>
          <a:xfrm>
            <a:off x="389376" y="4792474"/>
            <a:ext cx="3838575" cy="1895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15" name="Table 14"/>
          <p:cNvGraphicFramePr>
            <a:graphicFrameLocks noGrp="1"/>
          </p:cNvGraphicFramePr>
          <p:nvPr>
            <p:extLst/>
          </p:nvPr>
        </p:nvGraphicFramePr>
        <p:xfrm>
          <a:off x="5105400" y="5420249"/>
          <a:ext cx="3900196" cy="577215"/>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COST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b="0" i="0" u="none" strike="noStrike">
                          <a:solidFill>
                            <a:srgbClr val="000000"/>
                          </a:solidFill>
                          <a:effectLst/>
                          <a:latin typeface="Calibri" panose="020F0502020204030204" pitchFamily="34" charset="0"/>
                        </a:rPr>
                        <a:t>Other Bldg/Yard Values</a:t>
                      </a:r>
                    </a:p>
                  </a:txBody>
                  <a:tcPr marL="9525" marR="9525" marT="9525" marB="0" anchor="b"/>
                </a:tc>
                <a:tc>
                  <a:txBody>
                    <a:bodyPr/>
                    <a:lstStyle/>
                    <a:p>
                      <a:pPr algn="ctr" rtl="0" fontAlgn="b"/>
                      <a:r>
                        <a:rPr lang="en-US" sz="1200" b="0" i="0" u="none" strike="noStrike">
                          <a:solidFill>
                            <a:srgbClr val="000000"/>
                          </a:solidFill>
                          <a:effectLst/>
                          <a:latin typeface="Calibri" panose="020F0502020204030204" pitchFamily="34" charset="0"/>
                        </a:rPr>
                        <a:t>$67,020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b="0" i="0" u="none" strike="noStrike">
                          <a:solidFill>
                            <a:srgbClr val="000000"/>
                          </a:solidFill>
                          <a:effectLst/>
                          <a:latin typeface="Calibri" panose="020F0502020204030204" pitchFamily="34" charset="0"/>
                        </a:rPr>
                        <a:t>Commercial Value</a:t>
                      </a:r>
                    </a:p>
                  </a:txBody>
                  <a:tcPr marL="9525" marR="9525" marT="9525" marB="0" anchor="b"/>
                </a:tc>
                <a:tc>
                  <a:txBody>
                    <a:bodyPr/>
                    <a:lstStyle/>
                    <a:p>
                      <a:pPr algn="ctr" rtl="0" fontAlgn="b"/>
                      <a:r>
                        <a:rPr lang="en-US" sz="1200" b="0" i="0" u="none" strike="noStrike" dirty="0">
                          <a:solidFill>
                            <a:srgbClr val="000000"/>
                          </a:solidFill>
                          <a:effectLst/>
                          <a:latin typeface="Calibri" panose="020F0502020204030204" pitchFamily="34" charset="0"/>
                        </a:rPr>
                        <a:t>$227,700</a:t>
                      </a:r>
                    </a:p>
                  </a:txBody>
                  <a:tcPr marL="9525" marR="9525" marT="9525" marB="0" anchor="b"/>
                </a:tc>
                <a:extLst>
                  <a:ext uri="{0D108BD9-81ED-4DB2-BD59-A6C34878D82A}">
                    <a16:rowId xmlns:a16="http://schemas.microsoft.com/office/drawing/2014/main" val="226370235"/>
                  </a:ext>
                </a:extLst>
              </a:tr>
            </a:tbl>
          </a:graphicData>
        </a:graphic>
      </p:graphicFrame>
    </p:spTree>
    <p:extLst>
      <p:ext uri="{BB962C8B-B14F-4D97-AF65-F5344CB8AC3E}">
        <p14:creationId xmlns:p14="http://schemas.microsoft.com/office/powerpoint/2010/main" val="36734689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Footer Placeholder 8"/>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chemeClr val="bg1"/>
                </a:solidFill>
              </a:rPr>
              <a:t>WVAGP Tax Map Workshop</a:t>
            </a:r>
          </a:p>
        </p:txBody>
      </p:sp>
      <p:sp>
        <p:nvSpPr>
          <p:cNvPr id="5126"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69CA80-622E-4905-BDCD-E683B6603B57}" type="slidenum">
              <a:rPr lang="en-US" altLang="en-US">
                <a:solidFill>
                  <a:schemeClr val="bg1"/>
                </a:solidFill>
              </a:rPr>
              <a:pPr/>
              <a:t>38</a:t>
            </a:fld>
            <a:endParaRPr lang="en-US" altLang="en-US">
              <a:solidFill>
                <a:schemeClr val="bg1"/>
              </a:solidFill>
            </a:endParaRPr>
          </a:p>
        </p:txBody>
      </p:sp>
      <p:sp>
        <p:nvSpPr>
          <p:cNvPr id="9"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GIS Digital Tax Conversion Status</a:t>
            </a:r>
          </a:p>
        </p:txBody>
      </p:sp>
      <p:pic>
        <p:nvPicPr>
          <p:cNvPr id="3" name="Picture 2"/>
          <p:cNvPicPr>
            <a:picLocks noChangeAspect="1"/>
          </p:cNvPicPr>
          <p:nvPr/>
        </p:nvPicPr>
        <p:blipFill>
          <a:blip r:embed="rId3"/>
          <a:stretch>
            <a:fillRect/>
          </a:stretch>
        </p:blipFill>
        <p:spPr>
          <a:xfrm>
            <a:off x="807448" y="854155"/>
            <a:ext cx="7707902" cy="5867321"/>
          </a:xfrm>
          <a:prstGeom prst="rect">
            <a:avLst/>
          </a:prstGeom>
        </p:spPr>
      </p:pic>
      <p:sp>
        <p:nvSpPr>
          <p:cNvPr id="6" name="Text Box 2"/>
          <p:cNvSpPr txBox="1">
            <a:spLocks noChangeArrowheads="1"/>
          </p:cNvSpPr>
          <p:nvPr/>
        </p:nvSpPr>
        <p:spPr bwMode="auto">
          <a:xfrm>
            <a:off x="6241312" y="4307397"/>
            <a:ext cx="2041451" cy="795020"/>
          </a:xfrm>
          <a:prstGeom prst="rect">
            <a:avLst/>
          </a:prstGeom>
          <a:solidFill>
            <a:srgbClr val="FFFFCC"/>
          </a:solidFill>
          <a:ln w="9525">
            <a:solidFill>
              <a:srgbClr val="000000"/>
            </a:solidFill>
            <a:miter lim="800000"/>
            <a:headEnd/>
            <a:tailEnd/>
          </a:ln>
        </p:spPr>
        <p:txBody>
          <a:bodyPr rot="0" vert="horz" wrap="square" lIns="91440" tIns="45720" rIns="91440" bIns="45720" anchor="t" anchorCtr="0">
            <a:noAutofit/>
          </a:bodyPr>
          <a:lstStyle/>
          <a:p>
            <a:pPr marL="0" marR="0">
              <a:spcBef>
                <a:spcPts val="0"/>
              </a:spcBef>
              <a:spcAft>
                <a:spcPts val="0"/>
              </a:spcAft>
              <a:tabLst>
                <a:tab pos="457200" algn="l"/>
                <a:tab pos="914400" algn="l"/>
                <a:tab pos="4114800" algn="l"/>
              </a:tabLst>
            </a:pPr>
            <a:r>
              <a:rPr lang="en-US" sz="1600" b="1" dirty="0">
                <a:effectLst/>
                <a:latin typeface="Calibri" panose="020F0502020204030204" pitchFamily="34" charset="0"/>
                <a:ea typeface="Times New Roman" panose="02020603050405020304" pitchFamily="18" charset="0"/>
                <a:cs typeface="Times New Roman" panose="02020603050405020304" pitchFamily="18" charset="0"/>
              </a:rPr>
              <a:t>Six counties need assistance with digital tax map conversion</a:t>
            </a:r>
            <a:endParaRPr lang="en-US" sz="1600" b="1" dirty="0">
              <a:effectLst/>
              <a:latin typeface="Univers (WN)"/>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35939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9894" y="1952781"/>
            <a:ext cx="3566295" cy="2923719"/>
          </a:xfrm>
          <a:prstGeom prst="rect">
            <a:avLst/>
          </a:prstGeom>
          <a:ln>
            <a:solidFill>
              <a:schemeClr val="tx1"/>
            </a:solidFill>
          </a:ln>
        </p:spPr>
      </p:pic>
      <p:pic>
        <p:nvPicPr>
          <p:cNvPr id="2050" name="Picture 2" descr="image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8504" y="1866919"/>
            <a:ext cx="4245677" cy="303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4516739" y="4728551"/>
            <a:ext cx="2063931" cy="1762125"/>
          </a:xfrm>
          <a:prstGeom prst="rect">
            <a:avLst/>
          </a:prstGeom>
        </p:spPr>
      </p:pic>
      <p:pic>
        <p:nvPicPr>
          <p:cNvPr id="6" name="Picture 5"/>
          <p:cNvPicPr>
            <a:picLocks noChangeAspect="1"/>
          </p:cNvPicPr>
          <p:nvPr/>
        </p:nvPicPr>
        <p:blipFill>
          <a:blip r:embed="rId5"/>
          <a:stretch>
            <a:fillRect/>
          </a:stretch>
        </p:blipFill>
        <p:spPr>
          <a:xfrm>
            <a:off x="6722014" y="4371706"/>
            <a:ext cx="2438263" cy="2494058"/>
          </a:xfrm>
          <a:prstGeom prst="rect">
            <a:avLst/>
          </a:prstGeom>
        </p:spPr>
      </p:pic>
      <p:sp>
        <p:nvSpPr>
          <p:cNvPr id="8" name="TextBox 7"/>
          <p:cNvSpPr txBox="1"/>
          <p:nvPr/>
        </p:nvSpPr>
        <p:spPr>
          <a:xfrm>
            <a:off x="855324" y="696769"/>
            <a:ext cx="2176943" cy="738664"/>
          </a:xfrm>
          <a:prstGeom prst="rect">
            <a:avLst/>
          </a:prstGeom>
          <a:noFill/>
        </p:spPr>
        <p:txBody>
          <a:bodyPr wrap="square" rtlCol="0">
            <a:spAutoFit/>
          </a:bodyPr>
          <a:lstStyle/>
          <a:p>
            <a:pPr algn="ctr"/>
            <a:r>
              <a:rPr lang="en-US" sz="2400" dirty="0">
                <a:solidFill>
                  <a:srgbClr val="0070C0"/>
                </a:solidFill>
              </a:rPr>
              <a:t>PAPER TAX MAP</a:t>
            </a:r>
            <a:br>
              <a:rPr lang="en-US" sz="2400" dirty="0">
                <a:solidFill>
                  <a:srgbClr val="0070C0"/>
                </a:solidFill>
              </a:rPr>
            </a:br>
            <a:r>
              <a:rPr lang="en-US" dirty="0">
                <a:solidFill>
                  <a:srgbClr val="0070C0"/>
                </a:solidFill>
              </a:rPr>
              <a:t> (static map)</a:t>
            </a:r>
          </a:p>
        </p:txBody>
      </p:sp>
      <p:sp>
        <p:nvSpPr>
          <p:cNvPr id="9" name="TextBox 8"/>
          <p:cNvSpPr txBox="1"/>
          <p:nvPr/>
        </p:nvSpPr>
        <p:spPr>
          <a:xfrm>
            <a:off x="4624251" y="696769"/>
            <a:ext cx="4562153" cy="1200329"/>
          </a:xfrm>
          <a:prstGeom prst="rect">
            <a:avLst/>
          </a:prstGeom>
          <a:noFill/>
        </p:spPr>
        <p:txBody>
          <a:bodyPr wrap="square" rtlCol="0">
            <a:spAutoFit/>
          </a:bodyPr>
          <a:lstStyle/>
          <a:p>
            <a:pPr algn="ctr"/>
            <a:r>
              <a:rPr lang="en-US" sz="2400" dirty="0">
                <a:solidFill>
                  <a:srgbClr val="0070C0"/>
                </a:solidFill>
              </a:rPr>
              <a:t>DIGITAL TAX MAP</a:t>
            </a:r>
          </a:p>
          <a:p>
            <a:pPr algn="ctr"/>
            <a:r>
              <a:rPr lang="en-US" sz="1600" dirty="0">
                <a:solidFill>
                  <a:srgbClr val="0070C0"/>
                </a:solidFill>
              </a:rPr>
              <a:t> (interactive, seamless, aerial photo reference, map link to attributes (property info) and graphics (building sketch)</a:t>
            </a:r>
          </a:p>
        </p:txBody>
      </p:sp>
      <p:sp>
        <p:nvSpPr>
          <p:cNvPr id="10" name="Right Arrow 9"/>
          <p:cNvSpPr/>
          <p:nvPr/>
        </p:nvSpPr>
        <p:spPr>
          <a:xfrm>
            <a:off x="3542383" y="1297577"/>
            <a:ext cx="896983"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18 Colonial Drive, Ripley, WV</a:t>
            </a:r>
          </a:p>
        </p:txBody>
      </p:sp>
      <p:sp>
        <p:nvSpPr>
          <p:cNvPr id="2" name="TextBox 1"/>
          <p:cNvSpPr txBox="1"/>
          <p:nvPr/>
        </p:nvSpPr>
        <p:spPr>
          <a:xfrm>
            <a:off x="1171569" y="5085781"/>
            <a:ext cx="1860698" cy="369332"/>
          </a:xfrm>
          <a:prstGeom prst="rect">
            <a:avLst/>
          </a:prstGeom>
          <a:noFill/>
        </p:spPr>
        <p:txBody>
          <a:bodyPr wrap="square" rtlCol="0">
            <a:spAutoFit/>
          </a:bodyPr>
          <a:lstStyle/>
          <a:p>
            <a:r>
              <a:rPr lang="en-US" dirty="0">
                <a:solidFill>
                  <a:schemeClr val="bg1">
                    <a:lumMod val="50000"/>
                  </a:schemeClr>
                </a:solidFill>
              </a:rPr>
              <a:t>Parcel 04-29-45.5</a:t>
            </a:r>
          </a:p>
        </p:txBody>
      </p:sp>
      <p:sp>
        <p:nvSpPr>
          <p:cNvPr id="11" name="TextBox 10"/>
          <p:cNvSpPr txBox="1"/>
          <p:nvPr/>
        </p:nvSpPr>
        <p:spPr>
          <a:xfrm>
            <a:off x="4624251" y="3601369"/>
            <a:ext cx="1275907" cy="646331"/>
          </a:xfrm>
          <a:prstGeom prst="rect">
            <a:avLst/>
          </a:prstGeom>
          <a:solidFill>
            <a:schemeClr val="tx1"/>
          </a:solidFill>
          <a:ln>
            <a:noFill/>
          </a:ln>
          <a:effectLst>
            <a:glow rad="101600">
              <a:schemeClr val="accent4">
                <a:satMod val="175000"/>
                <a:alpha val="40000"/>
              </a:schemeClr>
            </a:glow>
          </a:effectLst>
        </p:spPr>
        <p:txBody>
          <a:bodyPr wrap="square" rtlCol="0">
            <a:spAutoFit/>
          </a:bodyPr>
          <a:lstStyle/>
          <a:p>
            <a:pPr algn="ctr"/>
            <a:r>
              <a:rPr lang="en-US" dirty="0">
                <a:solidFill>
                  <a:srgbClr val="09D2E7"/>
                </a:solidFill>
                <a:effectLst>
                  <a:glow rad="63500">
                    <a:schemeClr val="accent3">
                      <a:satMod val="175000"/>
                      <a:alpha val="40000"/>
                    </a:schemeClr>
                  </a:glow>
                </a:effectLst>
              </a:rPr>
              <a:t>Parcel</a:t>
            </a:r>
          </a:p>
          <a:p>
            <a:pPr algn="ctr"/>
            <a:r>
              <a:rPr lang="en-US" dirty="0">
                <a:solidFill>
                  <a:srgbClr val="09D2E7"/>
                </a:solidFill>
                <a:effectLst>
                  <a:glow rad="63500">
                    <a:schemeClr val="accent3">
                      <a:satMod val="175000"/>
                      <a:alpha val="40000"/>
                    </a:schemeClr>
                  </a:glow>
                </a:effectLst>
              </a:rPr>
              <a:t>04-29-45.5</a:t>
            </a:r>
          </a:p>
        </p:txBody>
      </p:sp>
    </p:spTree>
    <p:extLst>
      <p:ext uri="{BB962C8B-B14F-4D97-AF65-F5344CB8AC3E}">
        <p14:creationId xmlns:p14="http://schemas.microsoft.com/office/powerpoint/2010/main" val="217861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(smartphone)</a:t>
            </a:r>
          </a:p>
        </p:txBody>
      </p:sp>
      <p:sp>
        <p:nvSpPr>
          <p:cNvPr id="3" name="TextBox 2"/>
          <p:cNvSpPr txBox="1"/>
          <p:nvPr/>
        </p:nvSpPr>
        <p:spPr>
          <a:xfrm>
            <a:off x="4415589" y="1783567"/>
            <a:ext cx="4343400" cy="3847207"/>
          </a:xfrm>
          <a:prstGeom prst="rect">
            <a:avLst/>
          </a:prstGeom>
          <a:solidFill>
            <a:schemeClr val="tx2">
              <a:lumMod val="20000"/>
              <a:lumOff val="80000"/>
            </a:schemeClr>
          </a:solidFill>
        </p:spPr>
        <p:txBody>
          <a:bodyPr wrap="square" rtlCol="0">
            <a:spAutoFit/>
          </a:bodyPr>
          <a:lstStyle/>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Smartphone Version has limited functionality</a:t>
            </a:r>
            <a:br>
              <a:rPr lang="en-US" sz="2800" b="1" dirty="0">
                <a:solidFill>
                  <a:schemeClr val="accent1">
                    <a:lumMod val="50000"/>
                  </a:schemeClr>
                </a:solidFill>
                <a:latin typeface="Arial" panose="020B0604020202020204" pitchFamily="34" charset="0"/>
                <a:cs typeface="Arial" panose="020B0604020202020204" pitchFamily="34" charset="0"/>
              </a:rPr>
            </a:br>
            <a:endParaRPr lang="en-US" sz="28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Public View only</a:t>
            </a:r>
          </a:p>
          <a:p>
            <a:pPr marL="571500" indent="-571500">
              <a:buFont typeface="Arial" panose="020B0604020202020204" pitchFamily="34" charset="0"/>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Future upgrade planned</a:t>
            </a:r>
            <a:r>
              <a:rPr lang="en-US" sz="4000" b="1" dirty="0">
                <a:solidFill>
                  <a:schemeClr val="accent1">
                    <a:lumMod val="50000"/>
                  </a:schemeClr>
                </a:solidFill>
                <a:latin typeface="Arial" panose="020B0604020202020204" pitchFamily="34" charset="0"/>
                <a:cs typeface="Arial" panose="020B0604020202020204" pitchFamily="34" charset="0"/>
              </a:rPr>
              <a:t/>
            </a:r>
            <a:br>
              <a:rPr lang="en-US" sz="4000" b="1" dirty="0">
                <a:solidFill>
                  <a:schemeClr val="accent1">
                    <a:lumMod val="50000"/>
                  </a:schemeClr>
                </a:solidFill>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0A52AB5-51E8-4BC5-B72B-83BB28EB877A}"/>
              </a:ext>
            </a:extLst>
          </p:cNvPr>
          <p:cNvSpPr>
            <a:spLocks noChangeArrowheads="1"/>
          </p:cNvSpPr>
          <p:nvPr/>
        </p:nvSpPr>
        <p:spPr bwMode="auto">
          <a:xfrm>
            <a:off x="1333040" y="6344057"/>
            <a:ext cx="20688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Mobile Flood Tool</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DC308AAF-DC1A-4234-9697-41E40785291F}"/>
              </a:ext>
            </a:extLst>
          </p:cNvPr>
          <p:cNvPicPr>
            <a:picLocks noChangeAspect="1"/>
          </p:cNvPicPr>
          <p:nvPr/>
        </p:nvPicPr>
        <p:blipFill>
          <a:blip r:embed="rId2"/>
          <a:stretch>
            <a:fillRect/>
          </a:stretch>
        </p:blipFill>
        <p:spPr>
          <a:xfrm>
            <a:off x="819809" y="1058010"/>
            <a:ext cx="3020620" cy="5351345"/>
          </a:xfrm>
          <a:prstGeom prst="rect">
            <a:avLst/>
          </a:prstGeom>
        </p:spPr>
      </p:pic>
      <p:pic>
        <p:nvPicPr>
          <p:cNvPr id="2" name="Picture 1">
            <a:extLst>
              <a:ext uri="{FF2B5EF4-FFF2-40B4-BE49-F238E27FC236}">
                <a16:creationId xmlns:a16="http://schemas.microsoft.com/office/drawing/2014/main" id="{6D48A0C8-0D15-45C5-937B-21E4A9ABEB7C}"/>
              </a:ext>
            </a:extLst>
          </p:cNvPr>
          <p:cNvPicPr>
            <a:picLocks noChangeAspect="1"/>
          </p:cNvPicPr>
          <p:nvPr/>
        </p:nvPicPr>
        <p:blipFill>
          <a:blip r:embed="rId3"/>
          <a:stretch>
            <a:fillRect/>
          </a:stretch>
        </p:blipFill>
        <p:spPr>
          <a:xfrm>
            <a:off x="1132446" y="1801596"/>
            <a:ext cx="2356719" cy="3829178"/>
          </a:xfrm>
          <a:prstGeom prst="rect">
            <a:avLst/>
          </a:prstGeom>
        </p:spPr>
      </p:pic>
    </p:spTree>
    <p:extLst>
      <p:ext uri="{BB962C8B-B14F-4D97-AF65-F5344CB8AC3E}">
        <p14:creationId xmlns:p14="http://schemas.microsoft.com/office/powerpoint/2010/main" val="8911941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Why Conversion/Re-Mapping Necessary?</a:t>
            </a:r>
          </a:p>
        </p:txBody>
      </p:sp>
      <p:pic>
        <p:nvPicPr>
          <p:cNvPr id="7" name="Picture 6"/>
          <p:cNvPicPr>
            <a:picLocks noChangeAspect="1"/>
          </p:cNvPicPr>
          <p:nvPr/>
        </p:nvPicPr>
        <p:blipFill>
          <a:blip r:embed="rId2"/>
          <a:stretch>
            <a:fillRect/>
          </a:stretch>
        </p:blipFill>
        <p:spPr>
          <a:xfrm>
            <a:off x="950369" y="1041975"/>
            <a:ext cx="7345215" cy="5708683"/>
          </a:xfrm>
          <a:prstGeom prst="rect">
            <a:avLst/>
          </a:prstGeom>
          <a:ln w="12700">
            <a:solidFill>
              <a:schemeClr val="tx1"/>
            </a:solidFill>
          </a:ln>
        </p:spPr>
      </p:pic>
      <p:sp>
        <p:nvSpPr>
          <p:cNvPr id="4" name="TextBox 3"/>
          <p:cNvSpPr txBox="1"/>
          <p:nvPr/>
        </p:nvSpPr>
        <p:spPr>
          <a:xfrm>
            <a:off x="3404682" y="1704316"/>
            <a:ext cx="4778434" cy="1200329"/>
          </a:xfrm>
          <a:prstGeom prst="rect">
            <a:avLst/>
          </a:prstGeom>
          <a:solidFill>
            <a:schemeClr val="accent4">
              <a:lumMod val="20000"/>
              <a:lumOff val="80000"/>
            </a:schemeClr>
          </a:solidFill>
          <a:effectLst>
            <a:innerShdw blurRad="114300">
              <a:prstClr val="black"/>
            </a:innerShdw>
          </a:effectLst>
        </p:spPr>
        <p:txBody>
          <a:bodyPr wrap="square" rtlCol="0">
            <a:spAutoFit/>
          </a:bodyPr>
          <a:lstStyle/>
          <a:p>
            <a:pPr algn="ctr"/>
            <a:r>
              <a:rPr lang="en-US" b="1" dirty="0"/>
              <a:t>Jackson County example</a:t>
            </a:r>
          </a:p>
          <a:p>
            <a:endParaRPr lang="en-US" dirty="0"/>
          </a:p>
          <a:p>
            <a:r>
              <a:rPr lang="en-US" i="1" dirty="0"/>
              <a:t>Parcel 29-45.5 not aligned properly with imagery.  Should be located with 18 Colonial Dr. structure.</a:t>
            </a:r>
            <a:endParaRPr lang="en-US" sz="1600" b="1" dirty="0"/>
          </a:p>
        </p:txBody>
      </p:sp>
      <p:sp>
        <p:nvSpPr>
          <p:cNvPr id="9" name="Rectangular Callout 8"/>
          <p:cNvSpPr/>
          <p:nvPr/>
        </p:nvSpPr>
        <p:spPr>
          <a:xfrm>
            <a:off x="5694078" y="3895082"/>
            <a:ext cx="1844858" cy="319314"/>
          </a:xfrm>
          <a:prstGeom prst="wedgeRectCallout">
            <a:avLst>
              <a:gd name="adj1" fmla="val -88602"/>
              <a:gd name="adj2" fmla="val -463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2"/>
                </a:solidFill>
              </a:rPr>
              <a:t>18 Colonial Drive</a:t>
            </a:r>
          </a:p>
        </p:txBody>
      </p:sp>
      <p:sp>
        <p:nvSpPr>
          <p:cNvPr id="17" name="TextBox 16"/>
          <p:cNvSpPr txBox="1"/>
          <p:nvPr/>
        </p:nvSpPr>
        <p:spPr>
          <a:xfrm>
            <a:off x="3210128" y="3525750"/>
            <a:ext cx="914399" cy="369332"/>
          </a:xfrm>
          <a:prstGeom prst="rect">
            <a:avLst/>
          </a:prstGeom>
          <a:solidFill>
            <a:schemeClr val="accent4">
              <a:lumMod val="40000"/>
              <a:lumOff val="60000"/>
            </a:schemeClr>
          </a:solidFill>
        </p:spPr>
        <p:txBody>
          <a:bodyPr wrap="square" rtlCol="0">
            <a:spAutoFit/>
          </a:bodyPr>
          <a:lstStyle/>
          <a:p>
            <a:r>
              <a:rPr lang="en-US" dirty="0"/>
              <a:t>29-45.5</a:t>
            </a:r>
          </a:p>
        </p:txBody>
      </p:sp>
      <p:sp>
        <p:nvSpPr>
          <p:cNvPr id="2" name="Rectangle 1">
            <a:extLst>
              <a:ext uri="{FF2B5EF4-FFF2-40B4-BE49-F238E27FC236}">
                <a16:creationId xmlns:a16="http://schemas.microsoft.com/office/drawing/2014/main" id="{FE80A117-0645-49F6-971A-C52E9B6DA65E}"/>
              </a:ext>
            </a:extLst>
          </p:cNvPr>
          <p:cNvSpPr/>
          <p:nvPr/>
        </p:nvSpPr>
        <p:spPr>
          <a:xfrm>
            <a:off x="2867025" y="5762625"/>
            <a:ext cx="1257502"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6527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7364" y="967721"/>
            <a:ext cx="7316922" cy="5718536"/>
          </a:xfrm>
          <a:prstGeom prst="rect">
            <a:avLst/>
          </a:prstGeom>
          <a:ln w="12700">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Why Conversion/Re-Mapping Necessary?</a:t>
            </a:r>
          </a:p>
        </p:txBody>
      </p:sp>
      <p:sp>
        <p:nvSpPr>
          <p:cNvPr id="4" name="TextBox 3"/>
          <p:cNvSpPr txBox="1"/>
          <p:nvPr/>
        </p:nvSpPr>
        <p:spPr>
          <a:xfrm>
            <a:off x="3557954" y="1704316"/>
            <a:ext cx="4625161" cy="923330"/>
          </a:xfrm>
          <a:prstGeom prst="rect">
            <a:avLst/>
          </a:prstGeom>
          <a:solidFill>
            <a:schemeClr val="accent4">
              <a:lumMod val="20000"/>
              <a:lumOff val="80000"/>
            </a:schemeClr>
          </a:solidFill>
          <a:effectLst>
            <a:innerShdw blurRad="114300">
              <a:prstClr val="black"/>
            </a:innerShdw>
          </a:effectLst>
        </p:spPr>
        <p:txBody>
          <a:bodyPr wrap="square" rtlCol="0">
            <a:spAutoFit/>
          </a:bodyPr>
          <a:lstStyle/>
          <a:p>
            <a:pPr algn="ctr"/>
            <a:r>
              <a:rPr lang="en-US" b="1" dirty="0"/>
              <a:t>Jackson County example</a:t>
            </a:r>
          </a:p>
          <a:p>
            <a:pPr algn="ctr"/>
            <a:r>
              <a:rPr lang="en-US" i="1" dirty="0"/>
              <a:t>Parcel 29-45.5 should be aligned with structure located at 18 Colonial Drive, Ripley, WV</a:t>
            </a:r>
            <a:endParaRPr lang="en-US" sz="1600" b="1" dirty="0"/>
          </a:p>
        </p:txBody>
      </p:sp>
      <p:sp>
        <p:nvSpPr>
          <p:cNvPr id="9" name="Rectangular Callout 8"/>
          <p:cNvSpPr/>
          <p:nvPr/>
        </p:nvSpPr>
        <p:spPr>
          <a:xfrm>
            <a:off x="6077968" y="3826989"/>
            <a:ext cx="1915886" cy="319314"/>
          </a:xfrm>
          <a:prstGeom prst="wedgeRectCallout">
            <a:avLst>
              <a:gd name="adj1" fmla="val -88602"/>
              <a:gd name="adj2" fmla="val -463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2"/>
                </a:solidFill>
              </a:rPr>
              <a:t>18 Colonial Drive</a:t>
            </a:r>
          </a:p>
        </p:txBody>
      </p:sp>
      <p:sp>
        <p:nvSpPr>
          <p:cNvPr id="11" name="TextBox 10"/>
          <p:cNvSpPr txBox="1"/>
          <p:nvPr/>
        </p:nvSpPr>
        <p:spPr>
          <a:xfrm>
            <a:off x="3229584" y="3457657"/>
            <a:ext cx="914399" cy="369332"/>
          </a:xfrm>
          <a:prstGeom prst="rect">
            <a:avLst/>
          </a:prstGeom>
          <a:solidFill>
            <a:schemeClr val="accent4">
              <a:lumMod val="40000"/>
              <a:lumOff val="60000"/>
            </a:schemeClr>
          </a:solidFill>
        </p:spPr>
        <p:txBody>
          <a:bodyPr wrap="square" rtlCol="0">
            <a:spAutoFit/>
          </a:bodyPr>
          <a:lstStyle/>
          <a:p>
            <a:r>
              <a:rPr lang="en-US" dirty="0"/>
              <a:t>29-45.5</a:t>
            </a:r>
          </a:p>
        </p:txBody>
      </p:sp>
      <p:sp>
        <p:nvSpPr>
          <p:cNvPr id="12" name="Right Arrow 11"/>
          <p:cNvSpPr/>
          <p:nvPr/>
        </p:nvSpPr>
        <p:spPr>
          <a:xfrm>
            <a:off x="4199535" y="3471563"/>
            <a:ext cx="573932" cy="184666"/>
          </a:xfrm>
          <a:prstGeom prst="rightArrow">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4">
                  <a:lumMod val="40000"/>
                  <a:lumOff val="60000"/>
                </a:schemeClr>
              </a:solidFill>
            </a:endParaRPr>
          </a:p>
        </p:txBody>
      </p:sp>
      <p:sp>
        <p:nvSpPr>
          <p:cNvPr id="3" name="Rectangle 2">
            <a:extLst>
              <a:ext uri="{FF2B5EF4-FFF2-40B4-BE49-F238E27FC236}">
                <a16:creationId xmlns:a16="http://schemas.microsoft.com/office/drawing/2014/main" id="{66FB05C7-48FD-460A-8096-D94EC624F09D}"/>
              </a:ext>
            </a:extLst>
          </p:cNvPr>
          <p:cNvSpPr/>
          <p:nvPr/>
        </p:nvSpPr>
        <p:spPr>
          <a:xfrm>
            <a:off x="3000375" y="5737117"/>
            <a:ext cx="1695450" cy="9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9610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What is in a Parcel Identifier</a:t>
            </a:r>
            <a:endParaRPr lang="en-US"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6FB05C7-48FD-460A-8096-D94EC624F09D}"/>
              </a:ext>
            </a:extLst>
          </p:cNvPr>
          <p:cNvSpPr/>
          <p:nvPr/>
        </p:nvSpPr>
        <p:spPr>
          <a:xfrm>
            <a:off x="3000375" y="5737117"/>
            <a:ext cx="1695450" cy="9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3333" y="4970566"/>
            <a:ext cx="7877333" cy="923330"/>
          </a:xfrm>
          <a:prstGeom prst="rect">
            <a:avLst/>
          </a:prstGeom>
          <a:solidFill>
            <a:schemeClr val="accent1">
              <a:lumMod val="20000"/>
              <a:lumOff val="80000"/>
            </a:schemeClr>
          </a:solidFill>
        </p:spPr>
        <p:txBody>
          <a:bodyPr wrap="square">
            <a:spAutoFit/>
          </a:bodyPr>
          <a:lstStyle/>
          <a:p>
            <a:r>
              <a:rPr lang="en-US" dirty="0">
                <a:solidFill>
                  <a:srgbClr val="333333"/>
                </a:solidFill>
                <a:latin typeface="Arimo"/>
              </a:rPr>
              <a:t>The </a:t>
            </a:r>
            <a:r>
              <a:rPr lang="en-US" b="1" dirty="0" smtClean="0">
                <a:solidFill>
                  <a:srgbClr val="333333"/>
                </a:solidFill>
                <a:latin typeface="Arimo"/>
              </a:rPr>
              <a:t>GIS Parcel </a:t>
            </a:r>
            <a:r>
              <a:rPr lang="en-US" b="1" dirty="0">
                <a:solidFill>
                  <a:srgbClr val="333333"/>
                </a:solidFill>
                <a:latin typeface="Arimo"/>
              </a:rPr>
              <a:t>ID </a:t>
            </a:r>
            <a:r>
              <a:rPr lang="en-US" dirty="0">
                <a:solidFill>
                  <a:srgbClr val="333333"/>
                </a:solidFill>
                <a:latin typeface="Arimo"/>
              </a:rPr>
              <a:t>is a unique number that is the basis for identifying all </a:t>
            </a:r>
            <a:r>
              <a:rPr lang="en-US" dirty="0" smtClean="0">
                <a:solidFill>
                  <a:srgbClr val="333333"/>
                </a:solidFill>
                <a:latin typeface="Arimo"/>
              </a:rPr>
              <a:t>parcels in West Virginia. </a:t>
            </a:r>
            <a:r>
              <a:rPr lang="en-US" dirty="0">
                <a:solidFill>
                  <a:srgbClr val="333333"/>
                </a:solidFill>
                <a:latin typeface="Arimo"/>
              </a:rPr>
              <a:t>The </a:t>
            </a:r>
            <a:r>
              <a:rPr lang="en-US" dirty="0" smtClean="0">
                <a:solidFill>
                  <a:srgbClr val="333333"/>
                </a:solidFill>
                <a:latin typeface="Arimo"/>
              </a:rPr>
              <a:t>GIS Parcel </a:t>
            </a:r>
            <a:r>
              <a:rPr lang="en-US" dirty="0">
                <a:solidFill>
                  <a:srgbClr val="333333"/>
                </a:solidFill>
                <a:latin typeface="Arimo"/>
              </a:rPr>
              <a:t>ID consists of </a:t>
            </a:r>
            <a:r>
              <a:rPr lang="en-US" dirty="0" smtClean="0">
                <a:solidFill>
                  <a:srgbClr val="333333"/>
                </a:solidFill>
                <a:latin typeface="Arimo"/>
              </a:rPr>
              <a:t>five </a:t>
            </a:r>
            <a:r>
              <a:rPr lang="en-US" dirty="0">
                <a:solidFill>
                  <a:srgbClr val="333333"/>
                </a:solidFill>
                <a:latin typeface="Arimo"/>
              </a:rPr>
              <a:t>elements: County code, District code, Map number, Parcel Prefix</a:t>
            </a:r>
            <a:r>
              <a:rPr lang="en-US" dirty="0" smtClean="0">
                <a:solidFill>
                  <a:srgbClr val="333333"/>
                </a:solidFill>
                <a:latin typeface="Arimo"/>
              </a:rPr>
              <a:t>, and </a:t>
            </a:r>
            <a:r>
              <a:rPr lang="en-US" dirty="0">
                <a:solidFill>
                  <a:srgbClr val="333333"/>
                </a:solidFill>
                <a:latin typeface="Arimo"/>
              </a:rPr>
              <a:t>Parcel </a:t>
            </a:r>
            <a:r>
              <a:rPr lang="en-US" dirty="0" smtClean="0">
                <a:solidFill>
                  <a:srgbClr val="333333"/>
                </a:solidFill>
                <a:latin typeface="Arimo"/>
              </a:rPr>
              <a:t>Suffix</a:t>
            </a:r>
            <a:r>
              <a:rPr lang="en-US" dirty="0">
                <a:solidFill>
                  <a:srgbClr val="333333"/>
                </a:solidFill>
                <a:latin typeface="Arimo"/>
              </a:rPr>
              <a:t>.</a:t>
            </a:r>
            <a:r>
              <a:rPr lang="en-US" dirty="0" smtClean="0">
                <a:solidFill>
                  <a:srgbClr val="333333"/>
                </a:solidFill>
                <a:latin typeface="Arimo"/>
              </a:rPr>
              <a:t> </a:t>
            </a:r>
          </a:p>
        </p:txBody>
      </p:sp>
      <p:sp>
        <p:nvSpPr>
          <p:cNvPr id="10" name="Rectangle 9"/>
          <p:cNvSpPr/>
          <p:nvPr/>
        </p:nvSpPr>
        <p:spPr>
          <a:xfrm>
            <a:off x="617306" y="1747513"/>
            <a:ext cx="5639658" cy="369332"/>
          </a:xfrm>
          <a:prstGeom prst="rect">
            <a:avLst/>
          </a:prstGeom>
          <a:solidFill>
            <a:schemeClr val="tx2">
              <a:lumMod val="75000"/>
            </a:schemeClr>
          </a:solidFill>
        </p:spPr>
        <p:txBody>
          <a:bodyPr wrap="square">
            <a:spAutoFit/>
          </a:bodyPr>
          <a:lstStyle/>
          <a:p>
            <a:pPr algn="ctr"/>
            <a:r>
              <a:rPr lang="en-US" dirty="0" smtClean="0">
                <a:solidFill>
                  <a:schemeClr val="bg1"/>
                </a:solidFill>
                <a:latin typeface="Arimo"/>
              </a:rPr>
              <a:t>GIS </a:t>
            </a:r>
            <a:r>
              <a:rPr lang="en-US" dirty="0">
                <a:solidFill>
                  <a:schemeClr val="bg1"/>
                </a:solidFill>
                <a:latin typeface="Arimo"/>
              </a:rPr>
              <a:t>Parcel ID: </a:t>
            </a:r>
            <a:r>
              <a:rPr lang="en-US" b="1" dirty="0" smtClean="0">
                <a:solidFill>
                  <a:schemeClr val="bg1"/>
                </a:solidFill>
                <a:latin typeface="Arimo"/>
              </a:rPr>
              <a:t>31-05-0007-0031-0015</a:t>
            </a:r>
            <a:endParaRPr lang="en-US" dirty="0" smtClean="0">
              <a:solidFill>
                <a:srgbClr val="333333"/>
              </a:solidFill>
              <a:latin typeface="Arimo"/>
            </a:endParaRPr>
          </a:p>
        </p:txBody>
      </p:sp>
      <p:graphicFrame>
        <p:nvGraphicFramePr>
          <p:cNvPr id="7" name="Table 6"/>
          <p:cNvGraphicFramePr>
            <a:graphicFrameLocks noGrp="1"/>
          </p:cNvGraphicFramePr>
          <p:nvPr>
            <p:extLst>
              <p:ext uri="{D42A27DB-BD31-4B8C-83A1-F6EECF244321}">
                <p14:modId xmlns:p14="http://schemas.microsoft.com/office/powerpoint/2010/main" val="2137864717"/>
              </p:ext>
            </p:extLst>
          </p:nvPr>
        </p:nvGraphicFramePr>
        <p:xfrm>
          <a:off x="616985" y="2256591"/>
          <a:ext cx="5639978" cy="1884308"/>
        </p:xfrm>
        <a:graphic>
          <a:graphicData uri="http://schemas.openxmlformats.org/drawingml/2006/table">
            <a:tbl>
              <a:tblPr firstRow="1" bandRow="1">
                <a:tableStyleId>{5940675A-B579-460E-94D1-54222C63F5DA}</a:tableStyleId>
              </a:tblPr>
              <a:tblGrid>
                <a:gridCol w="2819989">
                  <a:extLst>
                    <a:ext uri="{9D8B030D-6E8A-4147-A177-3AD203B41FA5}">
                      <a16:colId xmlns:a16="http://schemas.microsoft.com/office/drawing/2014/main" val="996857345"/>
                    </a:ext>
                  </a:extLst>
                </a:gridCol>
                <a:gridCol w="2819989">
                  <a:extLst>
                    <a:ext uri="{9D8B030D-6E8A-4147-A177-3AD203B41FA5}">
                      <a16:colId xmlns:a16="http://schemas.microsoft.com/office/drawing/2014/main" val="401551986"/>
                    </a:ext>
                  </a:extLst>
                </a:gridCol>
              </a:tblGrid>
              <a:tr h="400948">
                <a:tc>
                  <a:txBody>
                    <a:bodyPr/>
                    <a:lstStyle/>
                    <a:p>
                      <a:r>
                        <a:rPr lang="en-US" dirty="0" smtClean="0"/>
                        <a:t>County</a:t>
                      </a:r>
                      <a:endParaRPr lang="en-US" dirty="0"/>
                    </a:p>
                  </a:txBody>
                  <a:tcPr>
                    <a:solidFill>
                      <a:schemeClr val="tx2">
                        <a:lumMod val="20000"/>
                        <a:lumOff val="80000"/>
                      </a:schemeClr>
                    </a:solidFill>
                  </a:tcPr>
                </a:tc>
                <a:tc>
                  <a:txBody>
                    <a:bodyPr/>
                    <a:lstStyle/>
                    <a:p>
                      <a:r>
                        <a:rPr lang="en-US" dirty="0" smtClean="0">
                          <a:solidFill>
                            <a:schemeClr val="tx1"/>
                          </a:solidFill>
                          <a:latin typeface="Arimo"/>
                        </a:rPr>
                        <a:t>31 (Monongalia County)</a:t>
                      </a:r>
                      <a:endParaRPr lang="en-US" dirty="0">
                        <a:solidFill>
                          <a:schemeClr val="tx1"/>
                        </a:solidFill>
                      </a:endParaRPr>
                    </a:p>
                  </a:txBody>
                  <a:tcPr>
                    <a:solidFill>
                      <a:schemeClr val="tx2">
                        <a:lumMod val="20000"/>
                        <a:lumOff val="80000"/>
                      </a:schemeClr>
                    </a:solidFill>
                  </a:tcPr>
                </a:tc>
                <a:extLst>
                  <a:ext uri="{0D108BD9-81ED-4DB2-BD59-A6C34878D82A}">
                    <a16:rowId xmlns:a16="http://schemas.microsoft.com/office/drawing/2014/main" val="3214126559"/>
                  </a:ext>
                </a:extLst>
              </a:tr>
              <a:tr h="370840">
                <a:tc>
                  <a:txBody>
                    <a:bodyPr/>
                    <a:lstStyle/>
                    <a:p>
                      <a:r>
                        <a:rPr lang="en-US" dirty="0" smtClean="0"/>
                        <a:t>District</a:t>
                      </a:r>
                      <a:endParaRPr lang="en-US" dirty="0"/>
                    </a:p>
                  </a:txBody>
                  <a:tcPr>
                    <a:solidFill>
                      <a:schemeClr val="tx2">
                        <a:lumMod val="20000"/>
                        <a:lumOff val="80000"/>
                      </a:schemeClr>
                    </a:solidFill>
                  </a:tcPr>
                </a:tc>
                <a:tc>
                  <a:txBody>
                    <a:bodyPr/>
                    <a:lstStyle/>
                    <a:p>
                      <a:r>
                        <a:rPr lang="en-US" dirty="0" smtClean="0">
                          <a:solidFill>
                            <a:schemeClr val="tx1"/>
                          </a:solidFill>
                          <a:latin typeface="Arimo"/>
                        </a:rPr>
                        <a:t>05  (Clinton Tax District)</a:t>
                      </a:r>
                      <a:endParaRPr lang="en-US" dirty="0">
                        <a:solidFill>
                          <a:schemeClr val="tx1"/>
                        </a:solidFill>
                      </a:endParaRPr>
                    </a:p>
                  </a:txBody>
                  <a:tcPr>
                    <a:solidFill>
                      <a:schemeClr val="tx2">
                        <a:lumMod val="20000"/>
                        <a:lumOff val="80000"/>
                      </a:schemeClr>
                    </a:solidFill>
                  </a:tcPr>
                </a:tc>
                <a:extLst>
                  <a:ext uri="{0D108BD9-81ED-4DB2-BD59-A6C34878D82A}">
                    <a16:rowId xmlns:a16="http://schemas.microsoft.com/office/drawing/2014/main" val="1080849858"/>
                  </a:ext>
                </a:extLst>
              </a:tr>
              <a:tr h="370840">
                <a:tc>
                  <a:txBody>
                    <a:bodyPr/>
                    <a:lstStyle/>
                    <a:p>
                      <a:r>
                        <a:rPr lang="en-US" dirty="0" smtClean="0"/>
                        <a:t>Map</a:t>
                      </a:r>
                      <a:endParaRPr lang="en-US" dirty="0"/>
                    </a:p>
                  </a:txBody>
                  <a:tcPr>
                    <a:solidFill>
                      <a:schemeClr val="tx2">
                        <a:lumMod val="20000"/>
                        <a:lumOff val="80000"/>
                      </a:schemeClr>
                    </a:solidFill>
                  </a:tcPr>
                </a:tc>
                <a:tc>
                  <a:txBody>
                    <a:bodyPr/>
                    <a:lstStyle/>
                    <a:p>
                      <a:r>
                        <a:rPr lang="en-US" dirty="0" smtClean="0">
                          <a:solidFill>
                            <a:schemeClr val="tx1"/>
                          </a:solidFill>
                          <a:latin typeface="Arimo"/>
                        </a:rPr>
                        <a:t>7 </a:t>
                      </a:r>
                      <a:endParaRPr lang="en-US" dirty="0">
                        <a:solidFill>
                          <a:schemeClr val="tx1"/>
                        </a:solidFill>
                      </a:endParaRPr>
                    </a:p>
                  </a:txBody>
                  <a:tcPr>
                    <a:solidFill>
                      <a:schemeClr val="tx2">
                        <a:lumMod val="20000"/>
                        <a:lumOff val="80000"/>
                      </a:schemeClr>
                    </a:solidFill>
                  </a:tcPr>
                </a:tc>
                <a:extLst>
                  <a:ext uri="{0D108BD9-81ED-4DB2-BD59-A6C34878D82A}">
                    <a16:rowId xmlns:a16="http://schemas.microsoft.com/office/drawing/2014/main" val="2039129171"/>
                  </a:ext>
                </a:extLst>
              </a:tr>
              <a:tr h="370840">
                <a:tc>
                  <a:txBody>
                    <a:bodyPr/>
                    <a:lstStyle/>
                    <a:p>
                      <a:r>
                        <a:rPr lang="en-US" dirty="0" smtClean="0"/>
                        <a:t>Parcel Prefix</a:t>
                      </a:r>
                      <a:endParaRPr lang="en-US" dirty="0"/>
                    </a:p>
                  </a:txBody>
                  <a:tcPr>
                    <a:solidFill>
                      <a:schemeClr val="tx2">
                        <a:lumMod val="20000"/>
                        <a:lumOff val="80000"/>
                      </a:schemeClr>
                    </a:solidFill>
                  </a:tcPr>
                </a:tc>
                <a:tc>
                  <a:txBody>
                    <a:bodyPr/>
                    <a:lstStyle/>
                    <a:p>
                      <a:r>
                        <a:rPr lang="en-US" dirty="0" smtClean="0">
                          <a:solidFill>
                            <a:schemeClr val="tx1"/>
                          </a:solidFill>
                          <a:latin typeface="Arimo"/>
                        </a:rPr>
                        <a:t>31</a:t>
                      </a:r>
                      <a:endParaRPr lang="en-US" dirty="0">
                        <a:solidFill>
                          <a:schemeClr val="tx1"/>
                        </a:solidFill>
                      </a:endParaRPr>
                    </a:p>
                  </a:txBody>
                  <a:tcPr>
                    <a:solidFill>
                      <a:schemeClr val="tx2">
                        <a:lumMod val="20000"/>
                        <a:lumOff val="80000"/>
                      </a:schemeClr>
                    </a:solidFill>
                  </a:tcPr>
                </a:tc>
                <a:extLst>
                  <a:ext uri="{0D108BD9-81ED-4DB2-BD59-A6C34878D82A}">
                    <a16:rowId xmlns:a16="http://schemas.microsoft.com/office/drawing/2014/main" val="705146671"/>
                  </a:ext>
                </a:extLst>
              </a:tr>
              <a:tr h="370840">
                <a:tc>
                  <a:txBody>
                    <a:bodyPr/>
                    <a:lstStyle/>
                    <a:p>
                      <a:r>
                        <a:rPr lang="en-US" dirty="0" smtClean="0"/>
                        <a:t>Parcel Suffix</a:t>
                      </a:r>
                      <a:endParaRPr lang="en-US" dirty="0"/>
                    </a:p>
                  </a:txBody>
                  <a:tcPr>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Arimo"/>
                        </a:rPr>
                        <a:t>15</a:t>
                      </a:r>
                      <a:endParaRPr lang="en-US" dirty="0">
                        <a:solidFill>
                          <a:schemeClr val="tx1"/>
                        </a:solidFill>
                      </a:endParaRPr>
                    </a:p>
                  </a:txBody>
                  <a:tcPr>
                    <a:solidFill>
                      <a:schemeClr val="tx2">
                        <a:lumMod val="20000"/>
                        <a:lumOff val="80000"/>
                      </a:schemeClr>
                    </a:solidFill>
                  </a:tcPr>
                </a:tc>
                <a:extLst>
                  <a:ext uri="{0D108BD9-81ED-4DB2-BD59-A6C34878D82A}">
                    <a16:rowId xmlns:a16="http://schemas.microsoft.com/office/drawing/2014/main" val="2023145769"/>
                  </a:ext>
                </a:extLst>
              </a:tr>
            </a:tbl>
          </a:graphicData>
        </a:graphic>
      </p:graphicFrame>
      <p:pic>
        <p:nvPicPr>
          <p:cNvPr id="8" name="Picture 7"/>
          <p:cNvPicPr>
            <a:picLocks noChangeAspect="1"/>
          </p:cNvPicPr>
          <p:nvPr/>
        </p:nvPicPr>
        <p:blipFill>
          <a:blip r:embed="rId2"/>
          <a:stretch>
            <a:fillRect/>
          </a:stretch>
        </p:blipFill>
        <p:spPr>
          <a:xfrm>
            <a:off x="6584398" y="1752765"/>
            <a:ext cx="2030034" cy="2393386"/>
          </a:xfrm>
          <a:prstGeom prst="rect">
            <a:avLst/>
          </a:prstGeom>
        </p:spPr>
      </p:pic>
      <p:sp>
        <p:nvSpPr>
          <p:cNvPr id="11" name="TextBox 10"/>
          <p:cNvSpPr txBox="1"/>
          <p:nvPr/>
        </p:nvSpPr>
        <p:spPr>
          <a:xfrm>
            <a:off x="7244956" y="1932179"/>
            <a:ext cx="914399" cy="369332"/>
          </a:xfrm>
          <a:prstGeom prst="rect">
            <a:avLst/>
          </a:prstGeom>
          <a:solidFill>
            <a:schemeClr val="bg1"/>
          </a:solidFill>
        </p:spPr>
        <p:txBody>
          <a:bodyPr wrap="square" rtlCol="0">
            <a:spAutoFit/>
          </a:bodyPr>
          <a:lstStyle/>
          <a:p>
            <a:r>
              <a:rPr lang="en-US" dirty="0" smtClean="0"/>
              <a:t>7-31.15</a:t>
            </a:r>
            <a:endParaRPr lang="en-US" dirty="0"/>
          </a:p>
        </p:txBody>
      </p:sp>
    </p:spTree>
    <p:extLst>
      <p:ext uri="{BB962C8B-B14F-4D97-AF65-F5344CB8AC3E}">
        <p14:creationId xmlns:p14="http://schemas.microsoft.com/office/powerpoint/2010/main" val="22313725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Viewer</a:t>
            </a:r>
          </a:p>
        </p:txBody>
      </p:sp>
      <p:sp>
        <p:nvSpPr>
          <p:cNvPr id="3" name="TextBox 2"/>
          <p:cNvSpPr txBox="1"/>
          <p:nvPr/>
        </p:nvSpPr>
        <p:spPr>
          <a:xfrm>
            <a:off x="619125" y="2066625"/>
            <a:ext cx="8039099" cy="5016758"/>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Statewide Parcel Application and Web Services</a:t>
            </a:r>
            <a:br>
              <a:rPr lang="en-US" sz="4000" b="1" dirty="0">
                <a:solidFill>
                  <a:schemeClr val="accent1">
                    <a:lumMod val="50000"/>
                  </a:schemeClr>
                </a:solidFill>
                <a:latin typeface="Arial" panose="020B0604020202020204" pitchFamily="34" charset="0"/>
                <a:cs typeface="Arial" panose="020B0604020202020204" pitchFamily="34" charset="0"/>
              </a:rPr>
            </a:br>
            <a:endParaRPr lang="en-US" sz="40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WV Property Viewer </a:t>
            </a:r>
            <a:r>
              <a:rPr lang="en-US" sz="2800" b="1" dirty="0" smtClean="0">
                <a:solidFill>
                  <a:schemeClr val="accent1">
                    <a:lumMod val="50000"/>
                  </a:schemeClr>
                </a:solidFill>
                <a:latin typeface="Arial" panose="020B0604020202020204" pitchFamily="34" charset="0"/>
                <a:cs typeface="Arial" panose="020B0604020202020204" pitchFamily="34" charset="0"/>
              </a:rPr>
              <a:t>application</a:t>
            </a:r>
            <a:br>
              <a:rPr lang="en-US" sz="2800" b="1" dirty="0" smtClean="0">
                <a:solidFill>
                  <a:schemeClr val="accent1">
                    <a:lumMod val="50000"/>
                  </a:schemeClr>
                </a:solidFill>
                <a:latin typeface="Arial" panose="020B0604020202020204" pitchFamily="34" charset="0"/>
                <a:cs typeface="Arial" panose="020B0604020202020204" pitchFamily="34" charset="0"/>
              </a:rPr>
            </a:br>
            <a:r>
              <a:rPr lang="en-US" sz="2000" b="1" dirty="0" smtClean="0">
                <a:solidFill>
                  <a:schemeClr val="accent1">
                    <a:lumMod val="50000"/>
                  </a:schemeClr>
                </a:solidFill>
                <a:latin typeface="Arial" panose="020B0604020202020204" pitchFamily="34" charset="0"/>
                <a:cs typeface="Arial" panose="020B0604020202020204" pitchFamily="34" charset="0"/>
              </a:rPr>
              <a:t>(www.mapwv.gov/property) </a:t>
            </a:r>
            <a:endParaRPr lang="en-US" sz="20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Online Tax PDF Maps</a:t>
            </a:r>
          </a:p>
          <a:p>
            <a:pPr marL="1028700" lvl="1"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Web Parcel Reports</a:t>
            </a:r>
          </a:p>
          <a:p>
            <a:pPr marL="1028700" lvl="1" indent="-571500">
              <a:buFont typeface="Arial" panose="020B0604020202020204" pitchFamily="34" charset="0"/>
              <a:buChar char="•"/>
            </a:pPr>
            <a:r>
              <a:rPr lang="en-US" sz="2800" b="1" dirty="0">
                <a:solidFill>
                  <a:srgbClr val="FF0000"/>
                </a:solidFill>
                <a:latin typeface="Arial" panose="020B0604020202020204" pitchFamily="34" charset="0"/>
                <a:cs typeface="Arial" panose="020B0604020202020204" pitchFamily="34" charset="0"/>
              </a:rPr>
              <a:t>Beneficial for Disaster Assessments</a:t>
            </a:r>
          </a:p>
          <a:p>
            <a:pPr lvl="5"/>
            <a:r>
              <a:rPr lang="en-US" sz="4000" b="1" dirty="0">
                <a:solidFill>
                  <a:schemeClr val="accent1">
                    <a:lumMod val="50000"/>
                  </a:schemeClr>
                </a:solidFill>
                <a:latin typeface="Arial" panose="020B0604020202020204" pitchFamily="34" charset="0"/>
                <a:cs typeface="Arial" panose="020B0604020202020204" pitchFamily="34" charset="0"/>
              </a:rPr>
              <a:t/>
            </a:r>
            <a:br>
              <a:rPr lang="en-US" sz="4000" b="1" dirty="0">
                <a:solidFill>
                  <a:schemeClr val="accent1">
                    <a:lumMod val="50000"/>
                  </a:schemeClr>
                </a:solidFill>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223D4A1D-3A94-4CF2-AA6D-6C2B2499A65E}"/>
              </a:ext>
            </a:extLst>
          </p:cNvPr>
          <p:cNvPicPr>
            <a:picLocks noChangeAspect="1" noChangeArrowheads="1"/>
          </p:cNvPicPr>
          <p:nvPr/>
        </p:nvPicPr>
        <p:blipFill>
          <a:blip r:embed="rId2" cstate="print"/>
          <a:srcRect/>
          <a:stretch>
            <a:fillRect/>
          </a:stretch>
        </p:blipFill>
        <p:spPr bwMode="auto">
          <a:xfrm>
            <a:off x="4351684" y="978028"/>
            <a:ext cx="967738" cy="1024968"/>
          </a:xfrm>
          <a:prstGeom prst="rect">
            <a:avLst/>
          </a:prstGeom>
          <a:noFill/>
          <a:ln w="9525">
            <a:noFill/>
            <a:miter lim="800000"/>
            <a:headEnd/>
            <a:tailEnd/>
          </a:ln>
        </p:spPr>
      </p:pic>
    </p:spTree>
    <p:extLst>
      <p:ext uri="{BB962C8B-B14F-4D97-AF65-F5344CB8AC3E}">
        <p14:creationId xmlns:p14="http://schemas.microsoft.com/office/powerpoint/2010/main" val="36197923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Outreach</a:t>
            </a:r>
          </a:p>
        </p:txBody>
      </p:sp>
      <p:pic>
        <p:nvPicPr>
          <p:cNvPr id="4" name="Picture 3">
            <a:extLst>
              <a:ext uri="{FF2B5EF4-FFF2-40B4-BE49-F238E27FC236}">
                <a16:creationId xmlns:a16="http://schemas.microsoft.com/office/drawing/2014/main" id="{864D53CC-65C7-4335-8257-CD5AE25C5C5F}"/>
              </a:ext>
            </a:extLst>
          </p:cNvPr>
          <p:cNvPicPr>
            <a:picLocks noChangeAspect="1"/>
          </p:cNvPicPr>
          <p:nvPr/>
        </p:nvPicPr>
        <p:blipFill>
          <a:blip r:embed="rId2"/>
          <a:stretch>
            <a:fillRect/>
          </a:stretch>
        </p:blipFill>
        <p:spPr>
          <a:xfrm>
            <a:off x="6076827" y="1809805"/>
            <a:ext cx="2780378" cy="4925728"/>
          </a:xfrm>
          <a:prstGeom prst="rect">
            <a:avLst/>
          </a:prstGeom>
        </p:spPr>
      </p:pic>
      <p:pic>
        <p:nvPicPr>
          <p:cNvPr id="6" name="Picture 5">
            <a:extLst>
              <a:ext uri="{FF2B5EF4-FFF2-40B4-BE49-F238E27FC236}">
                <a16:creationId xmlns:a16="http://schemas.microsoft.com/office/drawing/2014/main" id="{DBDA6850-DFE4-4892-8F3D-2BE78BDE038D}"/>
              </a:ext>
            </a:extLst>
          </p:cNvPr>
          <p:cNvPicPr>
            <a:picLocks noChangeAspect="1"/>
          </p:cNvPicPr>
          <p:nvPr/>
        </p:nvPicPr>
        <p:blipFill>
          <a:blip r:embed="rId3"/>
          <a:stretch>
            <a:fillRect/>
          </a:stretch>
        </p:blipFill>
        <p:spPr>
          <a:xfrm>
            <a:off x="6392224" y="2537712"/>
            <a:ext cx="2105438" cy="3542486"/>
          </a:xfrm>
          <a:prstGeom prst="rect">
            <a:avLst/>
          </a:prstGeom>
        </p:spPr>
      </p:pic>
      <p:sp>
        <p:nvSpPr>
          <p:cNvPr id="7" name="TextBox 6">
            <a:extLst>
              <a:ext uri="{FF2B5EF4-FFF2-40B4-BE49-F238E27FC236}">
                <a16:creationId xmlns:a16="http://schemas.microsoft.com/office/drawing/2014/main" id="{BF9081D3-4B5B-42E2-A670-A7C412260FD0}"/>
              </a:ext>
            </a:extLst>
          </p:cNvPr>
          <p:cNvSpPr txBox="1"/>
          <p:nvPr/>
        </p:nvSpPr>
        <p:spPr>
          <a:xfrm>
            <a:off x="466899" y="1392091"/>
            <a:ext cx="4752113" cy="369332"/>
          </a:xfrm>
          <a:prstGeom prst="rect">
            <a:avLst/>
          </a:prstGeom>
          <a:noFill/>
        </p:spPr>
        <p:txBody>
          <a:bodyPr wrap="square" rtlCol="0">
            <a:spAutoFit/>
          </a:bodyPr>
          <a:lstStyle/>
          <a:p>
            <a:r>
              <a:rPr lang="en-US" b="1" dirty="0">
                <a:solidFill>
                  <a:schemeClr val="accent1">
                    <a:lumMod val="50000"/>
                  </a:schemeClr>
                </a:solidFill>
              </a:rPr>
              <a:t>Charleston WV Billboard Marketing (April 2017)</a:t>
            </a:r>
          </a:p>
        </p:txBody>
      </p:sp>
      <p:sp>
        <p:nvSpPr>
          <p:cNvPr id="8" name="TextBox 7">
            <a:extLst>
              <a:ext uri="{FF2B5EF4-FFF2-40B4-BE49-F238E27FC236}">
                <a16:creationId xmlns:a16="http://schemas.microsoft.com/office/drawing/2014/main" id="{2C081130-97F7-408D-92BD-633D91A38A74}"/>
              </a:ext>
            </a:extLst>
          </p:cNvPr>
          <p:cNvSpPr txBox="1"/>
          <p:nvPr/>
        </p:nvSpPr>
        <p:spPr>
          <a:xfrm>
            <a:off x="245275" y="5090918"/>
            <a:ext cx="5521055" cy="923330"/>
          </a:xfrm>
          <a:prstGeom prst="rect">
            <a:avLst/>
          </a:prstGeom>
          <a:solidFill>
            <a:schemeClr val="accent1">
              <a:lumMod val="20000"/>
              <a:lumOff val="80000"/>
            </a:schemeClr>
          </a:solidFill>
        </p:spPr>
        <p:txBody>
          <a:bodyPr wrap="square" rtlCol="0">
            <a:spAutoFit/>
          </a:bodyPr>
          <a:lstStyle/>
          <a:p>
            <a:r>
              <a:rPr lang="en-US" b="1" dirty="0">
                <a:solidFill>
                  <a:schemeClr val="accent1">
                    <a:lumMod val="50000"/>
                  </a:schemeClr>
                </a:solidFill>
              </a:rPr>
              <a:t>Which instrument is better for the public discovering the WV Flood Tool – a Billboard Campaign or a Real Estate Property Viewer? </a:t>
            </a:r>
          </a:p>
        </p:txBody>
      </p:sp>
      <p:pic>
        <p:nvPicPr>
          <p:cNvPr id="2" name="Picture 1">
            <a:extLst>
              <a:ext uri="{FF2B5EF4-FFF2-40B4-BE49-F238E27FC236}">
                <a16:creationId xmlns:a16="http://schemas.microsoft.com/office/drawing/2014/main" id="{D9D191D3-169E-4875-908E-87217FEF9F8B}"/>
              </a:ext>
            </a:extLst>
          </p:cNvPr>
          <p:cNvPicPr>
            <a:picLocks noChangeAspect="1"/>
          </p:cNvPicPr>
          <p:nvPr/>
        </p:nvPicPr>
        <p:blipFill>
          <a:blip r:embed="rId4"/>
          <a:stretch>
            <a:fillRect/>
          </a:stretch>
        </p:blipFill>
        <p:spPr>
          <a:xfrm>
            <a:off x="286795" y="1950054"/>
            <a:ext cx="5438016" cy="2478506"/>
          </a:xfrm>
          <a:prstGeom prst="rect">
            <a:avLst/>
          </a:prstGeom>
        </p:spPr>
      </p:pic>
      <p:sp>
        <p:nvSpPr>
          <p:cNvPr id="9" name="TextBox 8">
            <a:extLst>
              <a:ext uri="{FF2B5EF4-FFF2-40B4-BE49-F238E27FC236}">
                <a16:creationId xmlns:a16="http://schemas.microsoft.com/office/drawing/2014/main" id="{4FDDDA07-3FFE-471E-BD0B-595A8C85CFE9}"/>
              </a:ext>
            </a:extLst>
          </p:cNvPr>
          <p:cNvSpPr txBox="1"/>
          <p:nvPr/>
        </p:nvSpPr>
        <p:spPr>
          <a:xfrm>
            <a:off x="5896723" y="1095187"/>
            <a:ext cx="2780378" cy="923330"/>
          </a:xfrm>
          <a:prstGeom prst="rect">
            <a:avLst/>
          </a:prstGeom>
          <a:noFill/>
        </p:spPr>
        <p:txBody>
          <a:bodyPr wrap="square" rtlCol="0">
            <a:spAutoFit/>
          </a:bodyPr>
          <a:lstStyle/>
          <a:p>
            <a:pPr algn="ctr"/>
            <a:r>
              <a:rPr lang="en-US" b="1" dirty="0">
                <a:solidFill>
                  <a:schemeClr val="accent1">
                    <a:lumMod val="50000"/>
                  </a:schemeClr>
                </a:solidFill>
              </a:rPr>
              <a:t>WV Property Viewer</a:t>
            </a:r>
            <a:br>
              <a:rPr lang="en-US" b="1" dirty="0">
                <a:solidFill>
                  <a:schemeClr val="accent1">
                    <a:lumMod val="50000"/>
                  </a:schemeClr>
                </a:solidFill>
              </a:rPr>
            </a:br>
            <a:r>
              <a:rPr lang="en-US" dirty="0">
                <a:solidFill>
                  <a:schemeClr val="accent1">
                    <a:lumMod val="50000"/>
                  </a:schemeClr>
                </a:solidFill>
                <a:hlinkClick r:id="rId5"/>
              </a:rPr>
              <a:t>www.mapwv.gov/property</a:t>
            </a:r>
            <a:endParaRPr lang="en-US" dirty="0">
              <a:solidFill>
                <a:schemeClr val="accent1">
                  <a:lumMod val="50000"/>
                </a:schemeClr>
              </a:solidFill>
            </a:endParaRPr>
          </a:p>
          <a:p>
            <a:pPr algn="ctr"/>
            <a:endParaRPr lang="en-US" dirty="0">
              <a:solidFill>
                <a:schemeClr val="accent1">
                  <a:lumMod val="50000"/>
                </a:schemeClr>
              </a:solidFill>
            </a:endParaRPr>
          </a:p>
        </p:txBody>
      </p:sp>
    </p:spTree>
    <p:extLst>
      <p:ext uri="{BB962C8B-B14F-4D97-AF65-F5344CB8AC3E}">
        <p14:creationId xmlns:p14="http://schemas.microsoft.com/office/powerpoint/2010/main" val="30437920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Viewer (Mobile)</a:t>
            </a:r>
          </a:p>
        </p:txBody>
      </p:sp>
      <p:sp>
        <p:nvSpPr>
          <p:cNvPr id="3" name="Rectangle 2"/>
          <p:cNvSpPr>
            <a:spLocks noChangeArrowheads="1"/>
          </p:cNvSpPr>
          <p:nvPr/>
        </p:nvSpPr>
        <p:spPr bwMode="auto">
          <a:xfrm>
            <a:off x="478786" y="6500473"/>
            <a:ext cx="20688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Mobile Home Page</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6105934" y="1178141"/>
            <a:ext cx="3020620" cy="5351345"/>
          </a:xfrm>
          <a:prstGeom prst="rect">
            <a:avLst/>
          </a:prstGeom>
        </p:spPr>
      </p:pic>
      <p:pic>
        <p:nvPicPr>
          <p:cNvPr id="12" name="Picture 11"/>
          <p:cNvPicPr>
            <a:picLocks noChangeAspect="1"/>
          </p:cNvPicPr>
          <p:nvPr/>
        </p:nvPicPr>
        <p:blipFill>
          <a:blip r:embed="rId3"/>
          <a:stretch>
            <a:fillRect/>
          </a:stretch>
        </p:blipFill>
        <p:spPr>
          <a:xfrm>
            <a:off x="3120884" y="1175719"/>
            <a:ext cx="3020620" cy="5351345"/>
          </a:xfrm>
          <a:prstGeom prst="rect">
            <a:avLst/>
          </a:prstGeom>
        </p:spPr>
      </p:pic>
      <p:sp>
        <p:nvSpPr>
          <p:cNvPr id="14" name="Rectangle 13"/>
          <p:cNvSpPr>
            <a:spLocks noChangeArrowheads="1"/>
          </p:cNvSpPr>
          <p:nvPr/>
        </p:nvSpPr>
        <p:spPr bwMode="auto">
          <a:xfrm>
            <a:off x="6390920" y="6500473"/>
            <a:ext cx="27356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Toggle Layers of Interest</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8" name="Picture 7"/>
          <p:cNvPicPr>
            <a:picLocks noChangeAspect="1"/>
          </p:cNvPicPr>
          <p:nvPr/>
        </p:nvPicPr>
        <p:blipFill>
          <a:blip r:embed="rId4"/>
          <a:stretch>
            <a:fillRect/>
          </a:stretch>
        </p:blipFill>
        <p:spPr>
          <a:xfrm>
            <a:off x="3450094" y="1965810"/>
            <a:ext cx="2362200" cy="3921147"/>
          </a:xfrm>
          <a:prstGeom prst="rect">
            <a:avLst/>
          </a:prstGeom>
          <a:ln w="12700">
            <a:solidFill>
              <a:schemeClr val="tx1"/>
            </a:solidFill>
          </a:ln>
        </p:spPr>
      </p:pic>
      <p:pic>
        <p:nvPicPr>
          <p:cNvPr id="9" name="Picture 8"/>
          <p:cNvPicPr>
            <a:picLocks noChangeAspect="1"/>
          </p:cNvPicPr>
          <p:nvPr/>
        </p:nvPicPr>
        <p:blipFill>
          <a:blip r:embed="rId5"/>
          <a:stretch>
            <a:fillRect/>
          </a:stretch>
        </p:blipFill>
        <p:spPr>
          <a:xfrm>
            <a:off x="6450489" y="1965809"/>
            <a:ext cx="2287363" cy="3848581"/>
          </a:xfrm>
          <a:prstGeom prst="rect">
            <a:avLst/>
          </a:prstGeom>
        </p:spPr>
      </p:pic>
      <p:pic>
        <p:nvPicPr>
          <p:cNvPr id="13" name="Picture 12"/>
          <p:cNvPicPr>
            <a:picLocks noChangeAspect="1"/>
          </p:cNvPicPr>
          <p:nvPr/>
        </p:nvPicPr>
        <p:blipFill>
          <a:blip r:embed="rId3"/>
          <a:stretch>
            <a:fillRect/>
          </a:stretch>
        </p:blipFill>
        <p:spPr>
          <a:xfrm>
            <a:off x="109939" y="1214426"/>
            <a:ext cx="3020620" cy="5351345"/>
          </a:xfrm>
          <a:prstGeom prst="rect">
            <a:avLst/>
          </a:prstGeom>
        </p:spPr>
      </p:pic>
      <p:pic>
        <p:nvPicPr>
          <p:cNvPr id="10" name="Picture 9"/>
          <p:cNvPicPr>
            <a:picLocks noChangeAspect="1"/>
          </p:cNvPicPr>
          <p:nvPr/>
        </p:nvPicPr>
        <p:blipFill>
          <a:blip r:embed="rId6"/>
          <a:stretch>
            <a:fillRect/>
          </a:stretch>
        </p:blipFill>
        <p:spPr>
          <a:xfrm>
            <a:off x="387382" y="1965809"/>
            <a:ext cx="2443784" cy="3950226"/>
          </a:xfrm>
          <a:prstGeom prst="rect">
            <a:avLst/>
          </a:prstGeom>
        </p:spPr>
      </p:pic>
      <p:sp>
        <p:nvSpPr>
          <p:cNvPr id="6" name="TextBox 5"/>
          <p:cNvSpPr txBox="1"/>
          <p:nvPr/>
        </p:nvSpPr>
        <p:spPr>
          <a:xfrm>
            <a:off x="478786" y="2729027"/>
            <a:ext cx="1956895" cy="230832"/>
          </a:xfrm>
          <a:prstGeom prst="rect">
            <a:avLst/>
          </a:prstGeom>
          <a:solidFill>
            <a:schemeClr val="bg1"/>
          </a:solidFill>
        </p:spPr>
        <p:txBody>
          <a:bodyPr wrap="square" rtlCol="0">
            <a:spAutoFit/>
          </a:bodyPr>
          <a:lstStyle/>
          <a:p>
            <a:r>
              <a:rPr lang="en-US" sz="900" dirty="0">
                <a:solidFill>
                  <a:srgbClr val="FF0000"/>
                </a:solidFill>
              </a:rPr>
              <a:t>682 Killarney Drive, Morgantown, WV</a:t>
            </a:r>
          </a:p>
        </p:txBody>
      </p:sp>
      <p:sp>
        <p:nvSpPr>
          <p:cNvPr id="15" name="TextBox 14"/>
          <p:cNvSpPr txBox="1"/>
          <p:nvPr/>
        </p:nvSpPr>
        <p:spPr>
          <a:xfrm>
            <a:off x="3259628" y="886359"/>
            <a:ext cx="2922105" cy="646331"/>
          </a:xfrm>
          <a:prstGeom prst="rect">
            <a:avLst/>
          </a:prstGeom>
          <a:noFill/>
        </p:spPr>
        <p:txBody>
          <a:bodyPr wrap="square" rtlCol="0">
            <a:spAutoFit/>
          </a:bodyPr>
          <a:lstStyle/>
          <a:p>
            <a:r>
              <a:rPr lang="en-US" dirty="0">
                <a:solidFill>
                  <a:schemeClr val="accent2">
                    <a:lumMod val="60000"/>
                    <a:lumOff val="40000"/>
                  </a:schemeClr>
                </a:solidFill>
                <a:hlinkClick r:id="rId7"/>
              </a:rPr>
              <a:t>www.mapwv.gov/property</a:t>
            </a:r>
            <a:endParaRPr lang="en-US" dirty="0">
              <a:solidFill>
                <a:schemeClr val="accent2">
                  <a:lumMod val="60000"/>
                  <a:lumOff val="40000"/>
                </a:schemeClr>
              </a:solidFill>
            </a:endParaRPr>
          </a:p>
          <a:p>
            <a:endParaRPr lang="en-US" dirty="0"/>
          </a:p>
        </p:txBody>
      </p:sp>
      <p:sp>
        <p:nvSpPr>
          <p:cNvPr id="16" name="Rectangle 15"/>
          <p:cNvSpPr>
            <a:spLocks noChangeArrowheads="1"/>
          </p:cNvSpPr>
          <p:nvPr/>
        </p:nvSpPr>
        <p:spPr bwMode="auto">
          <a:xfrm>
            <a:off x="3499406" y="6500473"/>
            <a:ext cx="24862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Zoom to E-911</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Address</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4098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Viewer (Mobile)</a:t>
            </a:r>
          </a:p>
        </p:txBody>
      </p:sp>
      <p:sp>
        <p:nvSpPr>
          <p:cNvPr id="3" name="Rectangle 2"/>
          <p:cNvSpPr>
            <a:spLocks noChangeArrowheads="1"/>
          </p:cNvSpPr>
          <p:nvPr/>
        </p:nvSpPr>
        <p:spPr bwMode="auto">
          <a:xfrm>
            <a:off x="208723" y="6500473"/>
            <a:ext cx="30412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Touch Parcel for</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More </a:t>
            </a:r>
            <a:r>
              <a:rPr lang="en-US" altLang="en-US" sz="1600" b="1" i="1" dirty="0">
                <a:latin typeface="Arial" panose="020B0604020202020204" pitchFamily="34" charset="0"/>
                <a:ea typeface="Calibri" panose="020F0502020204030204" pitchFamily="34" charset="0"/>
                <a:cs typeface="Times New Roman" panose="02020603050405020304" pitchFamily="18" charset="0"/>
              </a:rPr>
              <a:t>I</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nfo</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6105934" y="1178141"/>
            <a:ext cx="3020620" cy="5351345"/>
          </a:xfrm>
          <a:prstGeom prst="rect">
            <a:avLst/>
          </a:prstGeom>
        </p:spPr>
      </p:pic>
      <p:pic>
        <p:nvPicPr>
          <p:cNvPr id="12" name="Picture 11"/>
          <p:cNvPicPr>
            <a:picLocks noChangeAspect="1"/>
          </p:cNvPicPr>
          <p:nvPr/>
        </p:nvPicPr>
        <p:blipFill>
          <a:blip r:embed="rId3"/>
          <a:stretch>
            <a:fillRect/>
          </a:stretch>
        </p:blipFill>
        <p:spPr>
          <a:xfrm>
            <a:off x="3120884" y="1175719"/>
            <a:ext cx="3020620" cy="5351345"/>
          </a:xfrm>
          <a:prstGeom prst="rect">
            <a:avLst/>
          </a:prstGeom>
        </p:spPr>
      </p:pic>
      <p:sp>
        <p:nvSpPr>
          <p:cNvPr id="14" name="Rectangle 13"/>
          <p:cNvSpPr>
            <a:spLocks noChangeArrowheads="1"/>
          </p:cNvSpPr>
          <p:nvPr/>
        </p:nvSpPr>
        <p:spPr bwMode="auto">
          <a:xfrm>
            <a:off x="6390920" y="6500473"/>
            <a:ext cx="27356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Link to Detailed Report</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13" name="Picture 12"/>
          <p:cNvPicPr>
            <a:picLocks noChangeAspect="1"/>
          </p:cNvPicPr>
          <p:nvPr/>
        </p:nvPicPr>
        <p:blipFill>
          <a:blip r:embed="rId3"/>
          <a:stretch>
            <a:fillRect/>
          </a:stretch>
        </p:blipFill>
        <p:spPr>
          <a:xfrm>
            <a:off x="109939" y="1214426"/>
            <a:ext cx="3020620" cy="5351345"/>
          </a:xfrm>
          <a:prstGeom prst="rect">
            <a:avLst/>
          </a:prstGeom>
        </p:spPr>
      </p:pic>
      <p:sp>
        <p:nvSpPr>
          <p:cNvPr id="6" name="TextBox 5"/>
          <p:cNvSpPr txBox="1"/>
          <p:nvPr/>
        </p:nvSpPr>
        <p:spPr>
          <a:xfrm>
            <a:off x="478786" y="2729027"/>
            <a:ext cx="1956895" cy="230832"/>
          </a:xfrm>
          <a:prstGeom prst="rect">
            <a:avLst/>
          </a:prstGeom>
          <a:solidFill>
            <a:schemeClr val="bg1"/>
          </a:solidFill>
        </p:spPr>
        <p:txBody>
          <a:bodyPr wrap="square" rtlCol="0">
            <a:spAutoFit/>
          </a:bodyPr>
          <a:lstStyle/>
          <a:p>
            <a:r>
              <a:rPr lang="en-US" sz="900" dirty="0">
                <a:solidFill>
                  <a:srgbClr val="FF0000"/>
                </a:solidFill>
              </a:rPr>
              <a:t>682 Killarney Drive, Morgantown, WV</a:t>
            </a:r>
          </a:p>
        </p:txBody>
      </p:sp>
      <p:sp>
        <p:nvSpPr>
          <p:cNvPr id="15" name="TextBox 14"/>
          <p:cNvSpPr txBox="1"/>
          <p:nvPr/>
        </p:nvSpPr>
        <p:spPr>
          <a:xfrm>
            <a:off x="3259628" y="886359"/>
            <a:ext cx="2922105" cy="646331"/>
          </a:xfrm>
          <a:prstGeom prst="rect">
            <a:avLst/>
          </a:prstGeom>
          <a:noFill/>
        </p:spPr>
        <p:txBody>
          <a:bodyPr wrap="square" rtlCol="0">
            <a:spAutoFit/>
          </a:bodyPr>
          <a:lstStyle/>
          <a:p>
            <a:r>
              <a:rPr lang="en-US" dirty="0">
                <a:solidFill>
                  <a:schemeClr val="accent2">
                    <a:lumMod val="60000"/>
                    <a:lumOff val="40000"/>
                  </a:schemeClr>
                </a:solidFill>
                <a:hlinkClick r:id="rId4"/>
              </a:rPr>
              <a:t>www.mapwv.gov/property</a:t>
            </a:r>
            <a:endParaRPr lang="en-US" dirty="0">
              <a:solidFill>
                <a:schemeClr val="accent2">
                  <a:lumMod val="60000"/>
                  <a:lumOff val="40000"/>
                </a:schemeClr>
              </a:solidFill>
            </a:endParaRPr>
          </a:p>
          <a:p>
            <a:endParaRPr lang="en-US" dirty="0"/>
          </a:p>
        </p:txBody>
      </p:sp>
      <p:sp>
        <p:nvSpPr>
          <p:cNvPr id="16" name="Rectangle 15"/>
          <p:cNvSpPr>
            <a:spLocks noChangeArrowheads="1"/>
          </p:cNvSpPr>
          <p:nvPr/>
        </p:nvSpPr>
        <p:spPr bwMode="auto">
          <a:xfrm>
            <a:off x="3499406" y="6500473"/>
            <a:ext cx="24862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View</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Parcel Attributes</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5"/>
          <a:stretch>
            <a:fillRect/>
          </a:stretch>
        </p:blipFill>
        <p:spPr>
          <a:xfrm>
            <a:off x="438363" y="1975127"/>
            <a:ext cx="2313673" cy="3870049"/>
          </a:xfrm>
          <a:prstGeom prst="rect">
            <a:avLst/>
          </a:prstGeom>
        </p:spPr>
      </p:pic>
      <p:pic>
        <p:nvPicPr>
          <p:cNvPr id="7" name="Picture 6"/>
          <p:cNvPicPr>
            <a:picLocks noChangeAspect="1"/>
          </p:cNvPicPr>
          <p:nvPr/>
        </p:nvPicPr>
        <p:blipFill>
          <a:blip r:embed="rId6"/>
          <a:stretch>
            <a:fillRect/>
          </a:stretch>
        </p:blipFill>
        <p:spPr>
          <a:xfrm>
            <a:off x="3449371" y="1885769"/>
            <a:ext cx="2337750" cy="3870049"/>
          </a:xfrm>
          <a:prstGeom prst="rect">
            <a:avLst/>
          </a:prstGeom>
        </p:spPr>
      </p:pic>
      <p:pic>
        <p:nvPicPr>
          <p:cNvPr id="17" name="Picture 16"/>
          <p:cNvPicPr>
            <a:picLocks noChangeAspect="1"/>
          </p:cNvPicPr>
          <p:nvPr/>
        </p:nvPicPr>
        <p:blipFill>
          <a:blip r:embed="rId7"/>
          <a:stretch>
            <a:fillRect/>
          </a:stretch>
        </p:blipFill>
        <p:spPr>
          <a:xfrm>
            <a:off x="6456947" y="1895926"/>
            <a:ext cx="2305549" cy="3919433"/>
          </a:xfrm>
          <a:prstGeom prst="rect">
            <a:avLst/>
          </a:prstGeom>
        </p:spPr>
      </p:pic>
    </p:spTree>
    <p:extLst>
      <p:ext uri="{BB962C8B-B14F-4D97-AF65-F5344CB8AC3E}">
        <p14:creationId xmlns:p14="http://schemas.microsoft.com/office/powerpoint/2010/main" val="69269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WV Property Viewer - </a:t>
            </a:r>
            <a:r>
              <a:rPr lang="en-US" sz="2800" dirty="0">
                <a:solidFill>
                  <a:schemeClr val="bg1"/>
                </a:solidFill>
                <a:latin typeface="Arial" panose="020B0604020202020204" pitchFamily="34" charset="0"/>
                <a:cs typeface="Arial" panose="020B0604020202020204" pitchFamily="34" charset="0"/>
              </a:rPr>
              <a:t>www.mapwv.gov/property</a:t>
            </a:r>
          </a:p>
          <a:p>
            <a:pPr algn="ct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300789" y="917912"/>
            <a:ext cx="8724899" cy="5940088"/>
          </a:xfrm>
          <a:prstGeom prst="rect">
            <a:avLst/>
          </a:prstGeom>
          <a:solidFill>
            <a:schemeClr val="tx2">
              <a:lumMod val="20000"/>
              <a:lumOff val="80000"/>
            </a:schemeClr>
          </a:solidFill>
        </p:spPr>
        <p:txBody>
          <a:bodyPr wrap="square" rtlCol="0">
            <a:spAutoFit/>
          </a:bodyPr>
          <a:lstStyle/>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Developed in collaboration with WV Property Tax Division</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Modelled after Tennessee Property Viewer</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FEMA/State Hazard Mitigation is a business driver for identifying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flood hazards.  Serves as a gateway to WV Flood Tool.</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u="sng" dirty="0">
                <a:latin typeface="Arial" panose="020B0604020202020204" pitchFamily="34" charset="0"/>
                <a:cs typeface="Arial" panose="020B0604020202020204" pitchFamily="34" charset="0"/>
              </a:rPr>
              <a:t>Key Features:</a:t>
            </a:r>
          </a:p>
          <a:p>
            <a:pPr marL="914400" lvl="1" indent="-457200">
              <a:buFont typeface="Courier New" panose="02070309020205020404" pitchFamily="49" charset="0"/>
              <a:buChar char="o"/>
            </a:pPr>
            <a:r>
              <a:rPr lang="en-US" dirty="0">
                <a:latin typeface="Arial" panose="020B0604020202020204" pitchFamily="34" charset="0"/>
                <a:cs typeface="Arial" panose="020B0604020202020204" pitchFamily="34" charset="0"/>
              </a:rPr>
              <a:t>Statewide parcel attribute searches (e.g., owner name, acreage)</a:t>
            </a:r>
          </a:p>
          <a:p>
            <a:pPr marL="1371600" lvl="2" indent="-457200">
              <a:buFont typeface="Wingdings" panose="05000000000000000000" pitchFamily="2" charset="2"/>
              <a:buChar char="§"/>
            </a:pPr>
            <a:r>
              <a:rPr lang="en-US" sz="1400" dirty="0">
                <a:latin typeface="Arial" panose="020B0604020202020204" pitchFamily="34" charset="0"/>
                <a:cs typeface="Arial" panose="020B0604020202020204" pitchFamily="34" charset="0"/>
                <a:hlinkClick r:id="rId2"/>
              </a:rPr>
              <a:t>www.mapwv.gov/assessment</a:t>
            </a:r>
            <a:r>
              <a:rPr lang="en-US" sz="1400" dirty="0">
                <a:latin typeface="Arial" panose="020B0604020202020204" pitchFamily="34" charset="0"/>
                <a:cs typeface="Arial" panose="020B0604020202020204" pitchFamily="34" charset="0"/>
              </a:rPr>
              <a:t> (still being built out)</a:t>
            </a:r>
          </a:p>
          <a:p>
            <a:pPr marL="914400" lvl="1" indent="-457200">
              <a:buFont typeface="Courier New" panose="02070309020205020404" pitchFamily="49" charset="0"/>
              <a:buChar char="o"/>
            </a:pPr>
            <a:r>
              <a:rPr lang="en-US" dirty="0">
                <a:latin typeface="Arial" panose="020B0604020202020204" pitchFamily="34" charset="0"/>
                <a:cs typeface="Arial" panose="020B0604020202020204" pitchFamily="34" charset="0"/>
              </a:rPr>
              <a:t>Integrated with E-911 Statewide Addressing &amp; Mapping System</a:t>
            </a:r>
          </a:p>
          <a:p>
            <a:pPr marL="914400" lvl="1" indent="-457200">
              <a:buFont typeface="Courier New" panose="02070309020205020404" pitchFamily="49" charset="0"/>
              <a:buChar char="o"/>
            </a:pPr>
            <a:r>
              <a:rPr lang="en-US" dirty="0">
                <a:latin typeface="Arial" panose="020B0604020202020204" pitchFamily="34" charset="0"/>
                <a:cs typeface="Arial" panose="020B0604020202020204" pitchFamily="34" charset="0"/>
              </a:rPr>
              <a:t>General info on all properties (R, F, C, A, I, X, U)</a:t>
            </a:r>
          </a:p>
          <a:p>
            <a:pPr marL="914400" lvl="1" indent="-457200">
              <a:buFont typeface="Courier New" panose="02070309020205020404" pitchFamily="49" charset="0"/>
              <a:buChar char="o"/>
            </a:pPr>
            <a:r>
              <a:rPr lang="en-US" dirty="0">
                <a:latin typeface="Arial" panose="020B0604020202020204" pitchFamily="34" charset="0"/>
                <a:cs typeface="Arial" panose="020B0604020202020204" pitchFamily="34" charset="0"/>
              </a:rPr>
              <a:t>Counties/State Agencies can link to Statewide Parcel Web Services</a:t>
            </a:r>
          </a:p>
          <a:p>
            <a:pPr marL="1371600" lvl="2" indent="-457200">
              <a:buFont typeface="Wingdings" panose="05000000000000000000" pitchFamily="2" charset="2"/>
              <a:buChar char="§"/>
            </a:pPr>
            <a:r>
              <a:rPr lang="en-US" sz="1600" dirty="0">
                <a:latin typeface="Arial" panose="020B0604020202020204" pitchFamily="34" charset="0"/>
                <a:cs typeface="Arial" panose="020B0604020202020204" pitchFamily="34" charset="0"/>
              </a:rPr>
              <a:t>PDF Full-Version Tax Maps</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sz="1400" dirty="0">
                <a:solidFill>
                  <a:srgbClr val="0070C0"/>
                </a:solidFill>
                <a:hlinkClick r:id="rId3"/>
              </a:rPr>
              <a:t>https://www.mapwv.gov/taxmaps/?m=31-15-0054</a:t>
            </a:r>
            <a:r>
              <a:rPr lang="en-US" sz="1400" dirty="0">
                <a:solidFill>
                  <a:srgbClr val="0070C0"/>
                </a:solidFill>
              </a:rPr>
              <a:t> </a:t>
            </a:r>
            <a:r>
              <a:rPr lang="en-US" sz="1400" dirty="0"/>
              <a:t>(County Code - District No. - Map ID)</a:t>
            </a:r>
            <a:endParaRPr lang="en-US" sz="1400" dirty="0">
              <a:latin typeface="Arial" panose="020B0604020202020204" pitchFamily="34" charset="0"/>
              <a:cs typeface="Arial" panose="020B0604020202020204" pitchFamily="34" charset="0"/>
            </a:endParaRPr>
          </a:p>
          <a:p>
            <a:pPr marL="1371600" lvl="2" indent="-457200">
              <a:buFont typeface="Wingdings" panose="05000000000000000000" pitchFamily="2" charset="2"/>
              <a:buChar char="§"/>
            </a:pPr>
            <a:r>
              <a:rPr lang="en-US" sz="1600" dirty="0">
                <a:latin typeface="Arial" panose="020B0604020202020204" pitchFamily="34" charset="0"/>
                <a:cs typeface="Arial" panose="020B0604020202020204" pitchFamily="34" charset="0"/>
              </a:rPr>
              <a:t>Web Parcel Reports – displays multiple records (e.g., structures)</a:t>
            </a:r>
          </a:p>
          <a:p>
            <a:pPr lvl="3"/>
            <a:r>
              <a:rPr lang="en-US" sz="1400" dirty="0">
                <a:hlinkClick r:id="rId4"/>
              </a:rPr>
              <a:t>http://mapwv.gov/Assessment/?PID=28110039000100000000</a:t>
            </a:r>
            <a:r>
              <a:rPr lang="en-US" sz="1400" dirty="0"/>
              <a:t/>
            </a:r>
            <a:br>
              <a:rPr lang="en-US" sz="1400" dirty="0"/>
            </a:br>
            <a:endParaRPr lang="en-US" sz="1400" dirty="0"/>
          </a:p>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Free property viewer for county offices with limited resources</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Formal release this summer with 2018 Tax Year data </a:t>
            </a:r>
          </a:p>
        </p:txBody>
      </p:sp>
    </p:spTree>
    <p:extLst>
      <p:ext uri="{BB962C8B-B14F-4D97-AF65-F5344CB8AC3E}">
        <p14:creationId xmlns:p14="http://schemas.microsoft.com/office/powerpoint/2010/main" val="18026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2018</a:t>
            </a:r>
          </a:p>
        </p:txBody>
      </p:sp>
      <p:sp>
        <p:nvSpPr>
          <p:cNvPr id="3" name="TextBox 2"/>
          <p:cNvSpPr txBox="1"/>
          <p:nvPr/>
        </p:nvSpPr>
        <p:spPr>
          <a:xfrm>
            <a:off x="774235" y="2542875"/>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E-911 Addresses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3917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Statewide E-911 Address &amp; Mapping File</a:t>
            </a:r>
            <a:endParaRPr lang="en-US" sz="2800" dirty="0">
              <a:solidFill>
                <a:schemeClr val="bg1"/>
              </a:solidFill>
              <a:latin typeface="Arial" panose="020B0604020202020204" pitchFamily="34" charset="0"/>
              <a:cs typeface="Arial" panose="020B0604020202020204" pitchFamily="34" charset="0"/>
            </a:endParaRPr>
          </a:p>
          <a:p>
            <a:pPr algn="ct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792563" y="1477095"/>
            <a:ext cx="7558874" cy="4893647"/>
          </a:xfrm>
          <a:prstGeom prst="rect">
            <a:avLst/>
          </a:prstGeom>
          <a:solidFill>
            <a:schemeClr val="tx2">
              <a:lumMod val="20000"/>
              <a:lumOff val="80000"/>
            </a:schemeClr>
          </a:solidFill>
        </p:spPr>
        <p:txBody>
          <a:bodyPr wrap="square" rtlCol="0">
            <a:spAutoFit/>
          </a:bodyPr>
          <a:lstStyle/>
          <a:p>
            <a:pPr marL="457200"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Property Identification for disaster assessments</a:t>
            </a:r>
            <a:br>
              <a:rPr lang="en-US" sz="2400" dirty="0">
                <a:solidFill>
                  <a:schemeClr val="accent1">
                    <a:lumMod val="50000"/>
                  </a:schemeClr>
                </a:solidFill>
                <a:latin typeface="Arial" panose="020B0604020202020204" pitchFamily="34" charset="0"/>
                <a:cs typeface="Arial" panose="020B0604020202020204" pitchFamily="34" charset="0"/>
              </a:rPr>
            </a:br>
            <a:endParaRPr lang="en-US" sz="2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Address Match Locators </a:t>
            </a:r>
            <a:r>
              <a:rPr lang="en-US" sz="2400" dirty="0" smtClean="0">
                <a:solidFill>
                  <a:schemeClr val="accent1">
                    <a:lumMod val="50000"/>
                  </a:schemeClr>
                </a:solidFill>
                <a:latin typeface="Arial" panose="020B0604020202020204" pitchFamily="34" charset="0"/>
                <a:cs typeface="Arial" panose="020B0604020202020204" pitchFamily="34" charset="0"/>
              </a:rPr>
              <a:t>– Geocoding</a:t>
            </a:r>
            <a:br>
              <a:rPr lang="en-US" sz="2400" dirty="0" smtClean="0">
                <a:solidFill>
                  <a:schemeClr val="accent1">
                    <a:lumMod val="50000"/>
                  </a:schemeClr>
                </a:solidFill>
                <a:latin typeface="Arial" panose="020B0604020202020204" pitchFamily="34" charset="0"/>
                <a:cs typeface="Arial" panose="020B0604020202020204" pitchFamily="34" charset="0"/>
              </a:rPr>
            </a:br>
            <a:endParaRPr lang="en-US" sz="2400" dirty="0" smtClean="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smtClean="0">
                <a:solidFill>
                  <a:schemeClr val="accent1">
                    <a:lumMod val="50000"/>
                  </a:schemeClr>
                </a:solidFill>
                <a:latin typeface="Arial" panose="020B0604020202020204" pitchFamily="34" charset="0"/>
                <a:cs typeface="Arial" panose="020B0604020202020204" pitchFamily="34" charset="0"/>
              </a:rPr>
              <a:t>Validate Parcel Addresses</a:t>
            </a:r>
            <a:r>
              <a:rPr lang="en-US" sz="2400" dirty="0">
                <a:solidFill>
                  <a:schemeClr val="accent1">
                    <a:lumMod val="50000"/>
                  </a:schemeClr>
                </a:solidFill>
                <a:latin typeface="Arial" panose="020B0604020202020204" pitchFamily="34" charset="0"/>
                <a:cs typeface="Arial" panose="020B0604020202020204" pitchFamily="34" charset="0"/>
              </a:rPr>
              <a:t/>
            </a:r>
            <a:br>
              <a:rPr lang="en-US" sz="2400" dirty="0">
                <a:solidFill>
                  <a:schemeClr val="accent1">
                    <a:lumMod val="50000"/>
                  </a:schemeClr>
                </a:solidFill>
                <a:latin typeface="Arial" panose="020B0604020202020204" pitchFamily="34" charset="0"/>
                <a:cs typeface="Arial" panose="020B0604020202020204" pitchFamily="34" charset="0"/>
              </a:rPr>
            </a:br>
            <a:endParaRPr lang="en-US" sz="2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Emergency Service Zone Boundaries</a:t>
            </a:r>
            <a:br>
              <a:rPr lang="en-US" sz="2400" dirty="0">
                <a:solidFill>
                  <a:schemeClr val="accent1">
                    <a:lumMod val="50000"/>
                  </a:schemeClr>
                </a:solidFill>
                <a:latin typeface="Arial" panose="020B0604020202020204" pitchFamily="34" charset="0"/>
                <a:cs typeface="Arial" panose="020B0604020202020204" pitchFamily="34" charset="0"/>
              </a:rPr>
            </a:br>
            <a:endParaRPr lang="en-US" sz="2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u="sng" dirty="0">
                <a:solidFill>
                  <a:schemeClr val="accent1">
                    <a:lumMod val="50000"/>
                  </a:schemeClr>
                </a:solidFill>
                <a:latin typeface="Arial" panose="020B0604020202020204" pitchFamily="34" charset="0"/>
                <a:cs typeface="Arial" panose="020B0604020202020204" pitchFamily="34" charset="0"/>
              </a:rPr>
              <a:t>Other uses:</a:t>
            </a:r>
          </a:p>
          <a:p>
            <a:pPr marL="914400" lvl="1"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Fire insurance rates</a:t>
            </a:r>
          </a:p>
          <a:p>
            <a:pPr marL="914400" lvl="1"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Flood insurance discounts</a:t>
            </a:r>
          </a:p>
          <a:p>
            <a:pPr marL="914400" lvl="1"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Broadband, emergency, hazard reduction, and transportation planning</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04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Expert View – External Links</a:t>
            </a:r>
          </a:p>
        </p:txBody>
      </p:sp>
      <p:sp>
        <p:nvSpPr>
          <p:cNvPr id="6" name="Rectangle 5">
            <a:extLst>
              <a:ext uri="{FF2B5EF4-FFF2-40B4-BE49-F238E27FC236}">
                <a16:creationId xmlns:a16="http://schemas.microsoft.com/office/drawing/2014/main" id="{2F1282C6-1B95-4537-9A4D-EFBAB600715D}"/>
              </a:ext>
            </a:extLst>
          </p:cNvPr>
          <p:cNvSpPr/>
          <p:nvPr/>
        </p:nvSpPr>
        <p:spPr>
          <a:xfrm>
            <a:off x="2247987" y="6495028"/>
            <a:ext cx="5007055" cy="461665"/>
          </a:xfrm>
          <a:prstGeom prst="rect">
            <a:avLst/>
          </a:prstGeom>
        </p:spPr>
        <p:txBody>
          <a:bodyPr wrap="square">
            <a:spAutoFit/>
          </a:bodyPr>
          <a:lstStyle/>
          <a:p>
            <a:r>
              <a:rPr lang="en-US" sz="1200" dirty="0">
                <a:hlinkClick r:id="rId2"/>
              </a:rPr>
              <a:t>https://www.mapwv.gov/flood/map/?v=1&amp;pid=02-06-0006-0048-0000</a:t>
            </a:r>
            <a:endParaRPr lang="en-US" sz="1200" dirty="0"/>
          </a:p>
          <a:p>
            <a:endParaRPr lang="en-US" sz="1200" dirty="0"/>
          </a:p>
        </p:txBody>
      </p:sp>
      <p:pic>
        <p:nvPicPr>
          <p:cNvPr id="4" name="Picture 3">
            <a:extLst>
              <a:ext uri="{FF2B5EF4-FFF2-40B4-BE49-F238E27FC236}">
                <a16:creationId xmlns:a16="http://schemas.microsoft.com/office/drawing/2014/main" id="{8E456A29-FFA7-4CF9-BDB5-C33E1FB4A589}"/>
              </a:ext>
            </a:extLst>
          </p:cNvPr>
          <p:cNvPicPr>
            <a:picLocks noChangeAspect="1"/>
          </p:cNvPicPr>
          <p:nvPr/>
        </p:nvPicPr>
        <p:blipFill>
          <a:blip r:embed="rId3"/>
          <a:stretch>
            <a:fillRect/>
          </a:stretch>
        </p:blipFill>
        <p:spPr>
          <a:xfrm>
            <a:off x="144379" y="1041958"/>
            <a:ext cx="8879305" cy="5229255"/>
          </a:xfrm>
          <a:prstGeom prst="rect">
            <a:avLst/>
          </a:prstGeom>
        </p:spPr>
      </p:pic>
      <p:sp>
        <p:nvSpPr>
          <p:cNvPr id="10" name="TextBox 9">
            <a:extLst>
              <a:ext uri="{FF2B5EF4-FFF2-40B4-BE49-F238E27FC236}">
                <a16:creationId xmlns:a16="http://schemas.microsoft.com/office/drawing/2014/main" id="{4237AEBA-6E4D-4119-B0D6-6FE94D577235}"/>
              </a:ext>
            </a:extLst>
          </p:cNvPr>
          <p:cNvSpPr txBox="1"/>
          <p:nvPr/>
        </p:nvSpPr>
        <p:spPr>
          <a:xfrm>
            <a:off x="4230279" y="2774132"/>
            <a:ext cx="2113490" cy="369332"/>
          </a:xfrm>
          <a:prstGeom prst="rect">
            <a:avLst/>
          </a:prstGeom>
          <a:solidFill>
            <a:schemeClr val="tx1"/>
          </a:solidFill>
        </p:spPr>
        <p:txBody>
          <a:bodyPr wrap="square" rtlCol="0">
            <a:spAutoFit/>
          </a:bodyPr>
          <a:lstStyle/>
          <a:p>
            <a:pPr algn="ctr"/>
            <a:r>
              <a:rPr lang="en-US" b="1" dirty="0">
                <a:solidFill>
                  <a:srgbClr val="FFFF00"/>
                </a:solidFill>
              </a:rPr>
              <a:t>FEMA Flood Maps</a:t>
            </a:r>
          </a:p>
        </p:txBody>
      </p:sp>
      <p:sp>
        <p:nvSpPr>
          <p:cNvPr id="13" name="Oval 12">
            <a:extLst>
              <a:ext uri="{FF2B5EF4-FFF2-40B4-BE49-F238E27FC236}">
                <a16:creationId xmlns:a16="http://schemas.microsoft.com/office/drawing/2014/main" id="{448D535F-148A-43C5-9707-4C7F6B3A555F}"/>
              </a:ext>
            </a:extLst>
          </p:cNvPr>
          <p:cNvSpPr/>
          <p:nvPr/>
        </p:nvSpPr>
        <p:spPr>
          <a:xfrm flipV="1">
            <a:off x="6460958" y="2632976"/>
            <a:ext cx="2562726" cy="651644"/>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D4E78E64-58B2-434B-A105-73620F16056F}"/>
              </a:ext>
            </a:extLst>
          </p:cNvPr>
          <p:cNvSpPr/>
          <p:nvPr/>
        </p:nvSpPr>
        <p:spPr>
          <a:xfrm flipV="1">
            <a:off x="6460958" y="3573381"/>
            <a:ext cx="2562726" cy="651644"/>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A5FFC4B-3E0B-49F3-BB5C-355D06B74DC2}"/>
              </a:ext>
            </a:extLst>
          </p:cNvPr>
          <p:cNvSpPr/>
          <p:nvPr/>
        </p:nvSpPr>
        <p:spPr>
          <a:xfrm flipV="1">
            <a:off x="6460958" y="4743308"/>
            <a:ext cx="2562726" cy="651644"/>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AA4AFAB-6B53-46C0-A8A6-A431874ED4D0}"/>
              </a:ext>
            </a:extLst>
          </p:cNvPr>
          <p:cNvSpPr txBox="1"/>
          <p:nvPr/>
        </p:nvSpPr>
        <p:spPr>
          <a:xfrm>
            <a:off x="4230279" y="3676182"/>
            <a:ext cx="2113490" cy="369332"/>
          </a:xfrm>
          <a:prstGeom prst="rect">
            <a:avLst/>
          </a:prstGeom>
          <a:solidFill>
            <a:schemeClr val="tx1"/>
          </a:solidFill>
        </p:spPr>
        <p:txBody>
          <a:bodyPr wrap="square" rtlCol="0">
            <a:spAutoFit/>
          </a:bodyPr>
          <a:lstStyle/>
          <a:p>
            <a:pPr algn="ctr"/>
            <a:r>
              <a:rPr lang="en-US" b="1" dirty="0">
                <a:solidFill>
                  <a:srgbClr val="FFFF00"/>
                </a:solidFill>
              </a:rPr>
              <a:t>Flood Profile</a:t>
            </a:r>
          </a:p>
        </p:txBody>
      </p:sp>
      <p:sp>
        <p:nvSpPr>
          <p:cNvPr id="17" name="TextBox 16">
            <a:extLst>
              <a:ext uri="{FF2B5EF4-FFF2-40B4-BE49-F238E27FC236}">
                <a16:creationId xmlns:a16="http://schemas.microsoft.com/office/drawing/2014/main" id="{F2B1681A-8851-4DDA-99F0-AD5156C323C9}"/>
              </a:ext>
            </a:extLst>
          </p:cNvPr>
          <p:cNvSpPr txBox="1"/>
          <p:nvPr/>
        </p:nvSpPr>
        <p:spPr>
          <a:xfrm>
            <a:off x="4230279" y="4884464"/>
            <a:ext cx="2113490" cy="369332"/>
          </a:xfrm>
          <a:prstGeom prst="rect">
            <a:avLst/>
          </a:prstGeom>
          <a:solidFill>
            <a:schemeClr val="tx1"/>
          </a:solidFill>
        </p:spPr>
        <p:txBody>
          <a:bodyPr wrap="square" rtlCol="0">
            <a:spAutoFit/>
          </a:bodyPr>
          <a:lstStyle/>
          <a:p>
            <a:pPr algn="ctr"/>
            <a:r>
              <a:rPr lang="en-US" b="1" dirty="0">
                <a:solidFill>
                  <a:srgbClr val="FFFF00"/>
                </a:solidFill>
              </a:rPr>
              <a:t>Elevation Metadata</a:t>
            </a:r>
          </a:p>
        </p:txBody>
      </p:sp>
      <p:sp>
        <p:nvSpPr>
          <p:cNvPr id="18" name="Rectangle 17">
            <a:extLst>
              <a:ext uri="{FF2B5EF4-FFF2-40B4-BE49-F238E27FC236}">
                <a16:creationId xmlns:a16="http://schemas.microsoft.com/office/drawing/2014/main" id="{82A42C68-B6F3-40D7-998D-E5D14C7C5608}"/>
              </a:ext>
            </a:extLst>
          </p:cNvPr>
          <p:cNvSpPr/>
          <p:nvPr/>
        </p:nvSpPr>
        <p:spPr>
          <a:xfrm>
            <a:off x="543175" y="1678976"/>
            <a:ext cx="44341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6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E-911 Addresses</a:t>
            </a:r>
          </a:p>
        </p:txBody>
      </p:sp>
      <p:sp>
        <p:nvSpPr>
          <p:cNvPr id="3" name="TextBox 2"/>
          <p:cNvSpPr txBox="1"/>
          <p:nvPr/>
        </p:nvSpPr>
        <p:spPr>
          <a:xfrm>
            <a:off x="698035" y="1183306"/>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Address Issues</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13522E2-A9A5-4E08-86BA-4832E28E266F}"/>
              </a:ext>
            </a:extLst>
          </p:cNvPr>
          <p:cNvPicPr>
            <a:picLocks noChangeAspect="1"/>
          </p:cNvPicPr>
          <p:nvPr/>
        </p:nvPicPr>
        <p:blipFill>
          <a:blip r:embed="rId2"/>
          <a:stretch>
            <a:fillRect/>
          </a:stretch>
        </p:blipFill>
        <p:spPr>
          <a:xfrm>
            <a:off x="698035" y="2732931"/>
            <a:ext cx="3705225" cy="3533775"/>
          </a:xfrm>
          <a:prstGeom prst="rect">
            <a:avLst/>
          </a:prstGeom>
        </p:spPr>
      </p:pic>
      <p:sp>
        <p:nvSpPr>
          <p:cNvPr id="6" name="TextBox 5">
            <a:extLst>
              <a:ext uri="{FF2B5EF4-FFF2-40B4-BE49-F238E27FC236}">
                <a16:creationId xmlns:a16="http://schemas.microsoft.com/office/drawing/2014/main" id="{1A4A8DA6-AECE-43A2-BB67-89C382873C55}"/>
              </a:ext>
            </a:extLst>
          </p:cNvPr>
          <p:cNvSpPr txBox="1"/>
          <p:nvPr/>
        </p:nvSpPr>
        <p:spPr>
          <a:xfrm>
            <a:off x="830155" y="2071668"/>
            <a:ext cx="3440984" cy="400110"/>
          </a:xfrm>
          <a:prstGeom prst="rect">
            <a:avLst/>
          </a:prstGeom>
          <a:noFill/>
        </p:spPr>
        <p:txBody>
          <a:bodyPr wrap="square" rtlCol="0">
            <a:spAutoFit/>
          </a:bodyPr>
          <a:lstStyle/>
          <a:p>
            <a:pPr algn="ctr"/>
            <a:r>
              <a:rPr lang="en-US" sz="2000" b="1" dirty="0">
                <a:solidFill>
                  <a:schemeClr val="accent1">
                    <a:lumMod val="50000"/>
                  </a:schemeClr>
                </a:solidFill>
              </a:rPr>
              <a:t>Missing Address Site Numbers</a:t>
            </a:r>
          </a:p>
        </p:txBody>
      </p:sp>
      <p:pic>
        <p:nvPicPr>
          <p:cNvPr id="4" name="Picture 3">
            <a:extLst>
              <a:ext uri="{FF2B5EF4-FFF2-40B4-BE49-F238E27FC236}">
                <a16:creationId xmlns:a16="http://schemas.microsoft.com/office/drawing/2014/main" id="{61855243-2C7D-498A-80DB-A940FD01537C}"/>
              </a:ext>
            </a:extLst>
          </p:cNvPr>
          <p:cNvPicPr>
            <a:picLocks noChangeAspect="1"/>
          </p:cNvPicPr>
          <p:nvPr/>
        </p:nvPicPr>
        <p:blipFill>
          <a:blip r:embed="rId3"/>
          <a:stretch>
            <a:fillRect/>
          </a:stretch>
        </p:blipFill>
        <p:spPr>
          <a:xfrm>
            <a:off x="4740741" y="2732931"/>
            <a:ext cx="3756451" cy="3533775"/>
          </a:xfrm>
          <a:prstGeom prst="rect">
            <a:avLst/>
          </a:prstGeom>
        </p:spPr>
      </p:pic>
      <p:sp>
        <p:nvSpPr>
          <p:cNvPr id="8" name="TextBox 7">
            <a:extLst>
              <a:ext uri="{FF2B5EF4-FFF2-40B4-BE49-F238E27FC236}">
                <a16:creationId xmlns:a16="http://schemas.microsoft.com/office/drawing/2014/main" id="{6736FBD2-E0B3-4A6A-B92C-5E52874FBF59}"/>
              </a:ext>
            </a:extLst>
          </p:cNvPr>
          <p:cNvSpPr txBox="1"/>
          <p:nvPr/>
        </p:nvSpPr>
        <p:spPr>
          <a:xfrm>
            <a:off x="5056208" y="2071668"/>
            <a:ext cx="3440984" cy="584775"/>
          </a:xfrm>
          <a:prstGeom prst="rect">
            <a:avLst/>
          </a:prstGeom>
          <a:noFill/>
        </p:spPr>
        <p:txBody>
          <a:bodyPr wrap="square" rtlCol="0">
            <a:spAutoFit/>
          </a:bodyPr>
          <a:lstStyle/>
          <a:p>
            <a:pPr algn="ctr"/>
            <a:r>
              <a:rPr lang="en-US" sz="2000" b="1" dirty="0">
                <a:solidFill>
                  <a:schemeClr val="accent1">
                    <a:lumMod val="50000"/>
                  </a:schemeClr>
                </a:solidFill>
              </a:rPr>
              <a:t>Wrong Addresses</a:t>
            </a:r>
            <a:br>
              <a:rPr lang="en-US" sz="2000" b="1" dirty="0">
                <a:solidFill>
                  <a:schemeClr val="accent1">
                    <a:lumMod val="50000"/>
                  </a:schemeClr>
                </a:solidFill>
              </a:rPr>
            </a:br>
            <a:r>
              <a:rPr lang="en-US" sz="1200" b="1" dirty="0">
                <a:solidFill>
                  <a:schemeClr val="accent1">
                    <a:lumMod val="50000"/>
                  </a:schemeClr>
                </a:solidFill>
              </a:rPr>
              <a:t>(98 Graham St. should be 315 Graham St.)</a:t>
            </a:r>
          </a:p>
        </p:txBody>
      </p:sp>
      <p:sp>
        <p:nvSpPr>
          <p:cNvPr id="9" name="Rectangle 8">
            <a:extLst>
              <a:ext uri="{FF2B5EF4-FFF2-40B4-BE49-F238E27FC236}">
                <a16:creationId xmlns:a16="http://schemas.microsoft.com/office/drawing/2014/main" id="{6B3B4495-7DAA-4E67-8E32-CCA8384ACF25}"/>
              </a:ext>
            </a:extLst>
          </p:cNvPr>
          <p:cNvSpPr>
            <a:spLocks noChangeArrowheads="1"/>
          </p:cNvSpPr>
          <p:nvPr/>
        </p:nvSpPr>
        <p:spPr bwMode="auto">
          <a:xfrm>
            <a:off x="1610452" y="6295936"/>
            <a:ext cx="15658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Fairmont,</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0629188C-949A-4DAF-89E2-00D70EAA773C}"/>
              </a:ext>
            </a:extLst>
          </p:cNvPr>
          <p:cNvSpPr>
            <a:spLocks noChangeArrowheads="1"/>
          </p:cNvSpPr>
          <p:nvPr/>
        </p:nvSpPr>
        <p:spPr bwMode="auto">
          <a:xfrm>
            <a:off x="6188351" y="6295936"/>
            <a:ext cx="14156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Elkins,</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9273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Address Issues</a:t>
            </a:r>
          </a:p>
        </p:txBody>
      </p:sp>
      <p:graphicFrame>
        <p:nvGraphicFramePr>
          <p:cNvPr id="4" name="Table 3">
            <a:extLst>
              <a:ext uri="{FF2B5EF4-FFF2-40B4-BE49-F238E27FC236}">
                <a16:creationId xmlns:a16="http://schemas.microsoft.com/office/drawing/2014/main" id="{DF5D5087-385E-4EF9-A743-3544CFF94E41}"/>
              </a:ext>
            </a:extLst>
          </p:cNvPr>
          <p:cNvGraphicFramePr>
            <a:graphicFrameLocks noGrp="1"/>
          </p:cNvGraphicFramePr>
          <p:nvPr>
            <p:extLst>
              <p:ext uri="{D42A27DB-BD31-4B8C-83A1-F6EECF244321}">
                <p14:modId xmlns:p14="http://schemas.microsoft.com/office/powerpoint/2010/main" val="3237260463"/>
              </p:ext>
            </p:extLst>
          </p:nvPr>
        </p:nvGraphicFramePr>
        <p:xfrm>
          <a:off x="255861" y="1072745"/>
          <a:ext cx="8632278" cy="5051402"/>
        </p:xfrm>
        <a:graphic>
          <a:graphicData uri="http://schemas.openxmlformats.org/drawingml/2006/table">
            <a:tbl>
              <a:tblPr/>
              <a:tblGrid>
                <a:gridCol w="53708">
                  <a:extLst>
                    <a:ext uri="{9D8B030D-6E8A-4147-A177-3AD203B41FA5}">
                      <a16:colId xmlns:a16="http://schemas.microsoft.com/office/drawing/2014/main" val="20000"/>
                    </a:ext>
                  </a:extLst>
                </a:gridCol>
                <a:gridCol w="1390015">
                  <a:extLst>
                    <a:ext uri="{9D8B030D-6E8A-4147-A177-3AD203B41FA5}">
                      <a16:colId xmlns:a16="http://schemas.microsoft.com/office/drawing/2014/main" val="20001"/>
                    </a:ext>
                  </a:extLst>
                </a:gridCol>
                <a:gridCol w="930084">
                  <a:extLst>
                    <a:ext uri="{9D8B030D-6E8A-4147-A177-3AD203B41FA5}">
                      <a16:colId xmlns:a16="http://schemas.microsoft.com/office/drawing/2014/main" val="20002"/>
                    </a:ext>
                  </a:extLst>
                </a:gridCol>
                <a:gridCol w="245297">
                  <a:extLst>
                    <a:ext uri="{9D8B030D-6E8A-4147-A177-3AD203B41FA5}">
                      <a16:colId xmlns:a16="http://schemas.microsoft.com/office/drawing/2014/main" val="20003"/>
                    </a:ext>
                  </a:extLst>
                </a:gridCol>
                <a:gridCol w="54509">
                  <a:extLst>
                    <a:ext uri="{9D8B030D-6E8A-4147-A177-3AD203B41FA5}">
                      <a16:colId xmlns:a16="http://schemas.microsoft.com/office/drawing/2014/main" val="20004"/>
                    </a:ext>
                  </a:extLst>
                </a:gridCol>
                <a:gridCol w="5958665">
                  <a:extLst>
                    <a:ext uri="{9D8B030D-6E8A-4147-A177-3AD203B41FA5}">
                      <a16:colId xmlns:a16="http://schemas.microsoft.com/office/drawing/2014/main" val="20005"/>
                    </a:ext>
                  </a:extLst>
                </a:gridCol>
              </a:tblGrid>
              <a:tr h="420026">
                <a:tc>
                  <a:txBody>
                    <a:bodyPr/>
                    <a:lstStyle/>
                    <a:p>
                      <a:pPr algn="l" fontAlgn="b"/>
                      <a:r>
                        <a:rPr lang="en-US" sz="1400" b="0" i="0" u="none" strike="noStrike" dirty="0">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gridSpan="3">
                  <a:txBody>
                    <a:bodyPr/>
                    <a:lstStyle/>
                    <a:p>
                      <a:pPr algn="ctr" fontAlgn="ctr"/>
                      <a:r>
                        <a:rPr lang="en-US" sz="1800" b="1" i="0" u="none" strike="noStrike">
                          <a:solidFill>
                            <a:srgbClr val="000000"/>
                          </a:solidFill>
                          <a:effectLst/>
                          <a:latin typeface="Calibri" panose="020F0502020204030204" pitchFamily="34" charset="0"/>
                        </a:rPr>
                        <a:t>Address Issues</a:t>
                      </a:r>
                    </a:p>
                  </a:txBody>
                  <a:tcPr marL="13126" marR="13126" marT="1312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hMerge="1">
                  <a:txBody>
                    <a:bodyPr/>
                    <a:lstStyle/>
                    <a:p>
                      <a:endParaRPr lang="en-US"/>
                    </a:p>
                  </a:txBody>
                  <a:tcPr/>
                </a:tc>
                <a:tc>
                  <a:txBody>
                    <a:bodyPr/>
                    <a:lstStyle/>
                    <a:p>
                      <a:pPr algn="ctr" fontAlgn="b"/>
                      <a:r>
                        <a:rPr lang="en-US" sz="1800" b="1" i="0" u="none" strike="noStrike">
                          <a:solidFill>
                            <a:srgbClr val="000000"/>
                          </a:solidFill>
                          <a:effectLst/>
                          <a:latin typeface="Calibri" panose="020F050202020403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800" b="1" i="0" u="none" strike="noStrike">
                          <a:solidFill>
                            <a:srgbClr val="000000"/>
                          </a:solidFill>
                          <a:effectLst/>
                          <a:latin typeface="Calibri" panose="020F0502020204030204" pitchFamily="34" charset="0"/>
                        </a:rPr>
                        <a:t>Community Name</a:t>
                      </a:r>
                    </a:p>
                  </a:txBody>
                  <a:tcPr marL="13126" marR="13126" marT="131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223139">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gridSpan="2">
                  <a:txBody>
                    <a:bodyPr/>
                    <a:lstStyle/>
                    <a:p>
                      <a:pPr algn="l" fontAlgn="t"/>
                      <a:r>
                        <a:rPr lang="en-US" sz="1400" b="1" i="0" u="none" strike="noStrike">
                          <a:effectLst/>
                          <a:latin typeface="Arial" panose="020B0604020202020204" pitchFamily="34" charset="0"/>
                        </a:rPr>
                        <a:t>Missing Address Information</a:t>
                      </a:r>
                    </a:p>
                  </a:txBody>
                  <a:tcPr marL="13126" marR="13126" marT="13126"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a:txBody>
                    <a:bodyPr/>
                    <a:lstStyle/>
                    <a:p>
                      <a:pPr algn="l" fontAlgn="b"/>
                      <a:r>
                        <a:rPr lang="en-US" sz="1400" b="0" i="0" u="none" strike="noStrike">
                          <a:effectLst/>
                          <a:latin typeface="Arial" panose="020B0604020202020204" pitchFamily="34" charset="0"/>
                        </a:rPr>
                        <a:t> </a:t>
                      </a:r>
                    </a:p>
                  </a:txBody>
                  <a:tcPr marL="13126" marR="13126" marT="13126"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400" b="0" i="0" u="none" strike="noStrike">
                          <a:effectLst/>
                          <a:latin typeface="Arial" panose="020B060402020202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rowSpan="8">
                  <a:txBody>
                    <a:bodyPr/>
                    <a:lstStyle/>
                    <a:p>
                      <a:pPr algn="l" fontAlgn="t"/>
                      <a:r>
                        <a:rPr lang="en-US" sz="1400" b="1" i="0" u="none" strike="noStrike" dirty="0">
                          <a:effectLst/>
                          <a:latin typeface="Arial" panose="020B0604020202020204" pitchFamily="34" charset="0"/>
                        </a:rPr>
                        <a:t>Boone County*</a:t>
                      </a:r>
                      <a:r>
                        <a:rPr lang="en-US" sz="1400" b="0" i="0" u="none" strike="noStrike" dirty="0">
                          <a:effectLst/>
                          <a:latin typeface="Arial" panose="020B0604020202020204" pitchFamily="34" charset="0"/>
                        </a:rPr>
                        <a:t>(4) – Danville, Madison, Sylvester, Whitesville, </a:t>
                      </a:r>
                      <a:r>
                        <a:rPr lang="en-US" sz="1400" b="1" i="0" u="none" strike="noStrike" dirty="0" err="1">
                          <a:effectLst/>
                          <a:latin typeface="Arial" panose="020B0604020202020204" pitchFamily="34" charset="0"/>
                        </a:rPr>
                        <a:t>Cabel</a:t>
                      </a:r>
                      <a:r>
                        <a:rPr lang="en-US" sz="1400" b="1" i="0" u="none" strike="noStrike" dirty="0">
                          <a:effectLst/>
                          <a:latin typeface="Arial" panose="020B0604020202020204" pitchFamily="34" charset="0"/>
                        </a:rPr>
                        <a:t> County*</a:t>
                      </a:r>
                      <a:r>
                        <a:rPr lang="en-US" sz="1400" b="0" i="0" u="none" strike="noStrike" dirty="0">
                          <a:effectLst/>
                          <a:latin typeface="Arial" panose="020B0604020202020204" pitchFamily="34" charset="0"/>
                        </a:rPr>
                        <a:t>, </a:t>
                      </a:r>
                      <a:r>
                        <a:rPr lang="en-US" sz="1400" b="1" i="0" u="none" strike="noStrike" dirty="0">
                          <a:effectLst/>
                          <a:latin typeface="Arial" panose="020B0604020202020204" pitchFamily="34" charset="0"/>
                        </a:rPr>
                        <a:t>Calhoun County*</a:t>
                      </a:r>
                      <a:r>
                        <a:rPr lang="en-US" sz="1400" b="0" i="0" u="none" strike="noStrike" dirty="0">
                          <a:effectLst/>
                          <a:latin typeface="Arial" panose="020B0604020202020204" pitchFamily="34" charset="0"/>
                        </a:rPr>
                        <a:t>, </a:t>
                      </a:r>
                      <a:r>
                        <a:rPr lang="en-US" sz="1400" b="1" i="0" u="none" strike="noStrike" dirty="0">
                          <a:effectLst/>
                          <a:latin typeface="Arial" panose="020B0604020202020204" pitchFamily="34" charset="0"/>
                        </a:rPr>
                        <a:t>Gilmer County</a:t>
                      </a:r>
                      <a:r>
                        <a:rPr lang="en-US" sz="1400" b="0" i="0" u="none" strike="noStrike" dirty="0">
                          <a:effectLst/>
                          <a:latin typeface="Arial" panose="020B0604020202020204" pitchFamily="34" charset="0"/>
                        </a:rPr>
                        <a:t> (2) – Glenville, Sand Fork, </a:t>
                      </a:r>
                      <a:r>
                        <a:rPr lang="en-US" sz="1400" b="1" i="0" u="none" strike="noStrike" dirty="0">
                          <a:effectLst/>
                          <a:latin typeface="Arial" panose="020B0604020202020204" pitchFamily="34" charset="0"/>
                        </a:rPr>
                        <a:t>Grant County</a:t>
                      </a:r>
                      <a:r>
                        <a:rPr lang="en-US" sz="1400" b="0" i="0" u="none" strike="noStrike" dirty="0">
                          <a:effectLst/>
                          <a:latin typeface="Arial" panose="020B0604020202020204" pitchFamily="34" charset="0"/>
                        </a:rPr>
                        <a:t> (1) – Petersburg, </a:t>
                      </a:r>
                      <a:r>
                        <a:rPr lang="en-US" sz="1400" b="1" i="0" u="none" strike="noStrike" dirty="0">
                          <a:effectLst/>
                          <a:latin typeface="Arial" panose="020B0604020202020204" pitchFamily="34" charset="0"/>
                        </a:rPr>
                        <a:t>Lewis County*</a:t>
                      </a:r>
                      <a:r>
                        <a:rPr lang="en-US" sz="1400" b="0" i="0" u="none" strike="noStrike" dirty="0">
                          <a:effectLst/>
                          <a:latin typeface="Arial" panose="020B0604020202020204" pitchFamily="34" charset="0"/>
                        </a:rPr>
                        <a:t>, </a:t>
                      </a:r>
                      <a:r>
                        <a:rPr lang="en-US" sz="1400" b="1" i="0" u="none" strike="noStrike" dirty="0">
                          <a:effectLst/>
                          <a:latin typeface="Arial" panose="020B0604020202020204" pitchFamily="34" charset="0"/>
                        </a:rPr>
                        <a:t>Marion County*</a:t>
                      </a:r>
                      <a:r>
                        <a:rPr lang="en-US" sz="1400" b="0" i="0" u="none" strike="noStrike" dirty="0">
                          <a:effectLst/>
                          <a:latin typeface="Arial" panose="020B0604020202020204" pitchFamily="34" charset="0"/>
                        </a:rPr>
                        <a:t>(6) – </a:t>
                      </a:r>
                      <a:r>
                        <a:rPr lang="en-US" sz="1400" b="0" i="0" u="none" strike="noStrike" dirty="0" err="1">
                          <a:effectLst/>
                          <a:latin typeface="Arial" panose="020B0604020202020204" pitchFamily="34" charset="0"/>
                        </a:rPr>
                        <a:t>Barrackville</a:t>
                      </a:r>
                      <a:r>
                        <a:rPr lang="en-US" sz="1400" b="0" i="0" u="none" strike="noStrike" dirty="0">
                          <a:effectLst/>
                          <a:latin typeface="Arial" panose="020B0604020202020204" pitchFamily="34" charset="0"/>
                        </a:rPr>
                        <a:t>, Fairmont, Farmington, Rivesville, White Hall, Worthington, </a:t>
                      </a:r>
                      <a:r>
                        <a:rPr lang="en-US" sz="1400" b="1" i="0" u="none" strike="noStrike" dirty="0">
                          <a:effectLst/>
                          <a:latin typeface="Arial" panose="020B0604020202020204" pitchFamily="34" charset="0"/>
                        </a:rPr>
                        <a:t>McDowell County</a:t>
                      </a:r>
                      <a:r>
                        <a:rPr lang="en-US" sz="1400" b="0" i="0" u="none" strike="noStrike" dirty="0">
                          <a:effectLst/>
                          <a:latin typeface="Arial" panose="020B0604020202020204" pitchFamily="34" charset="0"/>
                        </a:rPr>
                        <a:t> (1) – Bradshaw, </a:t>
                      </a:r>
                      <a:r>
                        <a:rPr lang="en-US" sz="1400" b="1" i="0" u="none" strike="noStrike" dirty="0">
                          <a:effectLst/>
                          <a:latin typeface="Arial" panose="020B0604020202020204" pitchFamily="34" charset="0"/>
                        </a:rPr>
                        <a:t>Mingo County</a:t>
                      </a:r>
                      <a:r>
                        <a:rPr lang="en-US" sz="1400" b="0" i="0" u="none" strike="noStrike" dirty="0">
                          <a:effectLst/>
                          <a:latin typeface="Arial" panose="020B0604020202020204" pitchFamily="34" charset="0"/>
                        </a:rPr>
                        <a:t> (1) – Williamson, </a:t>
                      </a:r>
                      <a:r>
                        <a:rPr lang="en-US" sz="1400" b="1" i="0" u="none" strike="noStrike" dirty="0">
                          <a:effectLst/>
                          <a:latin typeface="Arial" panose="020B0604020202020204" pitchFamily="34" charset="0"/>
                        </a:rPr>
                        <a:t>Morgan County*</a:t>
                      </a:r>
                      <a:r>
                        <a:rPr lang="en-US" sz="1400" b="0" i="0" u="none" strike="noStrike" dirty="0">
                          <a:effectLst/>
                          <a:latin typeface="Arial" panose="020B0604020202020204" pitchFamily="34" charset="0"/>
                        </a:rPr>
                        <a:t>(2) – Bath, Great </a:t>
                      </a:r>
                      <a:r>
                        <a:rPr lang="en-US" sz="1400" b="0" i="0" u="none" strike="noStrike" dirty="0" err="1">
                          <a:effectLst/>
                          <a:latin typeface="Arial" panose="020B0604020202020204" pitchFamily="34" charset="0"/>
                        </a:rPr>
                        <a:t>Cacapon</a:t>
                      </a:r>
                      <a:r>
                        <a:rPr lang="en-US" sz="1400" b="0" i="0" u="none" strike="noStrike" dirty="0">
                          <a:effectLst/>
                          <a:latin typeface="Arial" panose="020B0604020202020204" pitchFamily="34" charset="0"/>
                        </a:rPr>
                        <a:t>,</a:t>
                      </a:r>
                      <a:r>
                        <a:rPr lang="en-US" sz="1400" b="1" i="0" u="none" strike="noStrike" dirty="0">
                          <a:effectLst/>
                          <a:latin typeface="Arial" panose="020B0604020202020204" pitchFamily="34" charset="0"/>
                        </a:rPr>
                        <a:t> Pleasants County</a:t>
                      </a:r>
                      <a:r>
                        <a:rPr lang="en-US" sz="1400" b="0" i="0" u="none" strike="noStrike" dirty="0">
                          <a:effectLst/>
                          <a:latin typeface="Arial" panose="020B0604020202020204" pitchFamily="34" charset="0"/>
                        </a:rPr>
                        <a:t> (1) – Belmont, </a:t>
                      </a:r>
                      <a:r>
                        <a:rPr lang="en-US" sz="1400" b="1" i="0" u="none" strike="noStrike" dirty="0">
                          <a:effectLst/>
                          <a:latin typeface="Arial" panose="020B0604020202020204" pitchFamily="34" charset="0"/>
                        </a:rPr>
                        <a:t>Pocahontas County*</a:t>
                      </a:r>
                      <a:r>
                        <a:rPr lang="en-US" sz="1400" b="0" i="0" u="none" strike="noStrike" dirty="0">
                          <a:effectLst/>
                          <a:latin typeface="Arial" panose="020B0604020202020204" pitchFamily="34" charset="0"/>
                        </a:rPr>
                        <a:t>(3) – Durbin, </a:t>
                      </a:r>
                      <a:r>
                        <a:rPr lang="en-US" sz="1400" b="0" i="0" u="none" strike="noStrike" dirty="0" err="1">
                          <a:effectLst/>
                          <a:latin typeface="Arial" panose="020B0604020202020204" pitchFamily="34" charset="0"/>
                        </a:rPr>
                        <a:t>Hilsboro</a:t>
                      </a:r>
                      <a:r>
                        <a:rPr lang="en-US" sz="1400" b="0" i="0" u="none" strike="noStrike" dirty="0">
                          <a:effectLst/>
                          <a:latin typeface="Arial" panose="020B0604020202020204" pitchFamily="34" charset="0"/>
                        </a:rPr>
                        <a:t>, Marlinton, </a:t>
                      </a:r>
                      <a:r>
                        <a:rPr lang="en-US" sz="1400" b="1" i="0" u="none" strike="noStrike" dirty="0">
                          <a:effectLst/>
                          <a:latin typeface="Arial" panose="020B0604020202020204" pitchFamily="34" charset="0"/>
                        </a:rPr>
                        <a:t>Putnam County</a:t>
                      </a:r>
                      <a:r>
                        <a:rPr lang="en-US" sz="1400" b="0" i="0" u="none" strike="noStrike" dirty="0">
                          <a:effectLst/>
                          <a:latin typeface="Arial" panose="020B0604020202020204" pitchFamily="34" charset="0"/>
                        </a:rPr>
                        <a:t> (6) – Bancroft, Buffalo, Eleanor, Hurricane, </a:t>
                      </a:r>
                      <a:r>
                        <a:rPr lang="en-US" sz="1400" b="0" i="0" u="none" strike="noStrike" dirty="0" err="1">
                          <a:effectLst/>
                          <a:latin typeface="Arial" panose="020B0604020202020204" pitchFamily="34" charset="0"/>
                        </a:rPr>
                        <a:t>Poca</a:t>
                      </a:r>
                      <a:r>
                        <a:rPr lang="en-US" sz="1400" b="0" i="0" u="none" strike="noStrike" dirty="0">
                          <a:effectLst/>
                          <a:latin typeface="Arial" panose="020B0604020202020204" pitchFamily="34" charset="0"/>
                        </a:rPr>
                        <a:t>, Winfield, </a:t>
                      </a:r>
                      <a:r>
                        <a:rPr lang="en-US" sz="1400" b="1" i="0" u="none" strike="noStrike" dirty="0">
                          <a:effectLst/>
                          <a:latin typeface="Arial" panose="020B0604020202020204" pitchFamily="34" charset="0"/>
                        </a:rPr>
                        <a:t>Summers County</a:t>
                      </a:r>
                      <a:r>
                        <a:rPr lang="en-US" sz="1400" b="0" i="0" u="none" strike="noStrike" dirty="0">
                          <a:effectLst/>
                          <a:latin typeface="Arial" panose="020B0604020202020204" pitchFamily="34" charset="0"/>
                        </a:rPr>
                        <a:t> (1) – Bluestone, </a:t>
                      </a:r>
                      <a:r>
                        <a:rPr lang="en-US" sz="1400" b="1" i="0" u="none" strike="noStrike" dirty="0">
                          <a:effectLst/>
                          <a:latin typeface="Arial" panose="020B0604020202020204" pitchFamily="34" charset="0"/>
                        </a:rPr>
                        <a:t>Tyler County</a:t>
                      </a:r>
                      <a:r>
                        <a:rPr lang="en-US" sz="1400" b="0" i="0" u="none" strike="noStrike" dirty="0">
                          <a:effectLst/>
                          <a:latin typeface="Arial" panose="020B0604020202020204" pitchFamily="34" charset="0"/>
                        </a:rPr>
                        <a:t> (1) – Friendly, </a:t>
                      </a:r>
                      <a:r>
                        <a:rPr lang="en-US" sz="1400" b="1" i="0" u="none" strike="noStrike" dirty="0">
                          <a:effectLst/>
                          <a:latin typeface="Arial" panose="020B0604020202020204" pitchFamily="34" charset="0"/>
                        </a:rPr>
                        <a:t>Wayne County*</a:t>
                      </a:r>
                      <a:r>
                        <a:rPr lang="en-US" sz="1400" b="0" i="0" u="none" strike="noStrike" dirty="0">
                          <a:effectLst/>
                          <a:latin typeface="Arial" panose="020B0604020202020204" pitchFamily="34" charset="0"/>
                        </a:rPr>
                        <a:t>, </a:t>
                      </a:r>
                      <a:r>
                        <a:rPr lang="en-US" sz="1400" b="1" i="0" u="none" strike="noStrike" dirty="0">
                          <a:effectLst/>
                          <a:latin typeface="Arial" panose="020B0604020202020204" pitchFamily="34" charset="0"/>
                        </a:rPr>
                        <a:t>Webster County*</a:t>
                      </a:r>
                      <a:r>
                        <a:rPr lang="en-US" sz="1400" b="0" i="0" u="none" strike="noStrike" dirty="0">
                          <a:effectLst/>
                          <a:latin typeface="Arial" panose="020B0604020202020204" pitchFamily="34" charset="0"/>
                        </a:rPr>
                        <a:t>(3) – Addison, Camden-On-Gauley, Cowen, </a:t>
                      </a:r>
                      <a:r>
                        <a:rPr lang="en-US" sz="1400" b="1" i="0" u="none" strike="noStrike" dirty="0">
                          <a:effectLst/>
                          <a:latin typeface="Arial" panose="020B0604020202020204" pitchFamily="34" charset="0"/>
                        </a:rPr>
                        <a:t>Wyoming County</a:t>
                      </a:r>
                      <a:r>
                        <a:rPr lang="en-US" sz="1400" b="0" i="0" u="none" strike="noStrike" dirty="0">
                          <a:effectLst/>
                          <a:latin typeface="Arial" panose="020B0604020202020204" pitchFamily="34" charset="0"/>
                        </a:rPr>
                        <a:t> (1) - Mullens</a:t>
                      </a:r>
                    </a:p>
                  </a:txBody>
                  <a:tcPr marL="157510" marR="13126" marT="131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3139">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dirty="0">
                          <a:effectLst/>
                          <a:latin typeface="Arial" panose="020B0604020202020204" pitchFamily="34" charset="0"/>
                        </a:rPr>
                        <a:t>Counties         9</a:t>
                      </a:r>
                    </a:p>
                  </a:txBody>
                  <a:tcPr marL="13126" marR="13126" marT="13126" marB="0" anchor="b">
                    <a:lnL>
                      <a:noFill/>
                    </a:lnL>
                    <a:lnR>
                      <a:noFill/>
                    </a:lnR>
                    <a:lnT>
                      <a:noFill/>
                    </a:lnT>
                    <a:lnB>
                      <a:noFill/>
                    </a:lnB>
                    <a:solidFill>
                      <a:srgbClr val="FFFFFF"/>
                    </a:solidFill>
                  </a:tcPr>
                </a:tc>
                <a:tc>
                  <a:txBody>
                    <a:bodyPr/>
                    <a:lstStyle/>
                    <a:p>
                      <a:pPr algn="l" fontAlgn="b"/>
                      <a:r>
                        <a:rPr lang="en-US" sz="1400" b="0"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0"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0" i="0" u="none" strike="noStrike">
                          <a:effectLst/>
                          <a:latin typeface="Arial" panose="020B060402020202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extLst>
                  <a:ext uri="{0D108BD9-81ED-4DB2-BD59-A6C34878D82A}">
                    <a16:rowId xmlns:a16="http://schemas.microsoft.com/office/drawing/2014/main" val="10002"/>
                  </a:ext>
                </a:extLst>
              </a:tr>
              <a:tr h="223139">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dirty="0">
                          <a:effectLst/>
                          <a:latin typeface="Arial" panose="020B0604020202020204" pitchFamily="34" charset="0"/>
                        </a:rPr>
                        <a:t>Municipalities 33</a:t>
                      </a:r>
                    </a:p>
                  </a:txBody>
                  <a:tcPr marL="13126" marR="13126" marT="13126" marB="0" anchor="b">
                    <a:lnL>
                      <a:noFill/>
                    </a:lnL>
                    <a:lnR>
                      <a:noFill/>
                    </a:lnR>
                    <a:lnT>
                      <a:noFill/>
                    </a:lnT>
                    <a:lnB>
                      <a:noFill/>
                    </a:lnB>
                    <a:solidFill>
                      <a:srgbClr val="FFFFFF"/>
                    </a:solidFill>
                  </a:tcPr>
                </a:tc>
                <a:tc>
                  <a:txBody>
                    <a:bodyPr/>
                    <a:lstStyle/>
                    <a:p>
                      <a:pPr algn="l" fontAlgn="b"/>
                      <a:r>
                        <a:rPr lang="en-US" sz="1400" b="0"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0"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0" i="0" u="none" strike="noStrike">
                          <a:effectLst/>
                          <a:latin typeface="Arial" panose="020B060402020202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extLst>
                  <a:ext uri="{0D108BD9-81ED-4DB2-BD59-A6C34878D82A}">
                    <a16:rowId xmlns:a16="http://schemas.microsoft.com/office/drawing/2014/main" val="10003"/>
                  </a:ext>
                </a:extLst>
              </a:tr>
              <a:tr h="223139">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dirty="0">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l" fontAlgn="b"/>
                      <a:r>
                        <a:rPr lang="en-US" sz="1400" b="0"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0"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0" i="0" u="none" strike="noStrike">
                          <a:effectLst/>
                          <a:latin typeface="Arial" panose="020B060402020202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extLst>
                  <a:ext uri="{0D108BD9-81ED-4DB2-BD59-A6C34878D82A}">
                    <a16:rowId xmlns:a16="http://schemas.microsoft.com/office/drawing/2014/main" val="10004"/>
                  </a:ext>
                </a:extLst>
              </a:tr>
              <a:tr h="223139">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dirty="0">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l" fontAlgn="b"/>
                      <a:r>
                        <a:rPr lang="en-US" sz="1400" b="0"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0"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0" i="0" u="none" strike="noStrike">
                          <a:effectLst/>
                          <a:latin typeface="Arial" panose="020B060402020202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extLst>
                  <a:ext uri="{0D108BD9-81ED-4DB2-BD59-A6C34878D82A}">
                    <a16:rowId xmlns:a16="http://schemas.microsoft.com/office/drawing/2014/main" val="10005"/>
                  </a:ext>
                </a:extLst>
              </a:tr>
              <a:tr h="223139">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dirty="0">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l" fontAlgn="b"/>
                      <a:r>
                        <a:rPr lang="en-US" sz="1400" b="0"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0"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0" i="0" u="none" strike="noStrike">
                          <a:effectLst/>
                          <a:latin typeface="Arial" panose="020B060402020202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extLst>
                  <a:ext uri="{0D108BD9-81ED-4DB2-BD59-A6C34878D82A}">
                    <a16:rowId xmlns:a16="http://schemas.microsoft.com/office/drawing/2014/main" val="10006"/>
                  </a:ext>
                </a:extLst>
              </a:tr>
              <a:tr h="223139">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endParaRPr lang="en-US" sz="1400" b="0" i="0" u="none" strike="noStrike">
                        <a:effectLst/>
                        <a:latin typeface="Arial" panose="020B0604020202020204" pitchFamily="34" charset="0"/>
                      </a:endParaRPr>
                    </a:p>
                  </a:txBody>
                  <a:tcPr marL="13126" marR="13126" marT="13126" marB="0" anchor="b">
                    <a:lnL>
                      <a:noFill/>
                    </a:lnL>
                    <a:lnR>
                      <a:noFill/>
                    </a:lnR>
                    <a:lnT>
                      <a:noFill/>
                    </a:lnT>
                    <a:lnB>
                      <a:noFill/>
                    </a:lnB>
                  </a:tcPr>
                </a:tc>
                <a:tc>
                  <a:txBody>
                    <a:bodyPr/>
                    <a:lstStyle/>
                    <a:p>
                      <a:pPr algn="l" fontAlgn="b"/>
                      <a:r>
                        <a:rPr lang="en-US" sz="1400" b="0"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200" b="1"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1" i="0" u="none" strike="noStrike">
                          <a:effectLst/>
                          <a:latin typeface="Arial" panose="020B060402020202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n-US"/>
                    </a:p>
                  </a:txBody>
                  <a:tcPr/>
                </a:tc>
                <a:extLst>
                  <a:ext uri="{0D108BD9-81ED-4DB2-BD59-A6C34878D82A}">
                    <a16:rowId xmlns:a16="http://schemas.microsoft.com/office/drawing/2014/main" val="10007"/>
                  </a:ext>
                </a:extLst>
              </a:tr>
              <a:tr h="236264">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effectLst/>
                          <a:latin typeface="Arial" panose="020B0604020202020204" pitchFamily="34" charset="0"/>
                        </a:rPr>
                        <a:t> </a:t>
                      </a:r>
                    </a:p>
                  </a:txBody>
                  <a:tcPr marL="13126" marR="13126" marT="13126"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 </a:t>
                      </a:r>
                    </a:p>
                  </a:txBody>
                  <a:tcPr marL="13126" marR="13126" marT="13126"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1" i="0" u="none" strike="noStrike">
                          <a:effectLst/>
                          <a:latin typeface="Arial" panose="020B0604020202020204" pitchFamily="34" charset="0"/>
                        </a:rPr>
                        <a:t> </a:t>
                      </a:r>
                    </a:p>
                  </a:txBody>
                  <a:tcPr marL="13126" marR="13126" marT="13126"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effectLst/>
                          <a:latin typeface="Arial" panose="020B060402020202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extLst>
                  <a:ext uri="{0D108BD9-81ED-4DB2-BD59-A6C34878D82A}">
                    <a16:rowId xmlns:a16="http://schemas.microsoft.com/office/drawing/2014/main" val="10008"/>
                  </a:ext>
                </a:extLst>
              </a:tr>
              <a:tr h="249390">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gridSpan="2">
                  <a:txBody>
                    <a:bodyPr/>
                    <a:lstStyle/>
                    <a:p>
                      <a:pPr algn="l" fontAlgn="b"/>
                      <a:r>
                        <a:rPr lang="en-US" sz="1400" b="1" i="0" u="none" strike="noStrike">
                          <a:effectLst/>
                          <a:latin typeface="Arial" panose="020B0604020202020204" pitchFamily="34" charset="0"/>
                        </a:rPr>
                        <a:t>Incorrect Address Information</a:t>
                      </a:r>
                    </a:p>
                  </a:txBody>
                  <a:tcPr marL="13126" marR="13126" marT="13126"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a:txBody>
                    <a:bodyPr/>
                    <a:lstStyle/>
                    <a:p>
                      <a:pPr algn="r" fontAlgn="b"/>
                      <a:r>
                        <a:rPr lang="en-US" sz="1400" b="0" i="0" u="none" strike="noStrike" dirty="0">
                          <a:effectLst/>
                          <a:latin typeface="Arial" panose="020B0604020202020204" pitchFamily="34" charset="0"/>
                        </a:rPr>
                        <a:t> </a:t>
                      </a:r>
                    </a:p>
                  </a:txBody>
                  <a:tcPr marL="13126" marR="13126" marT="13126"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400" b="0" i="0" u="none" strike="noStrike">
                          <a:effectLst/>
                          <a:latin typeface="Arial" panose="020B060402020202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400" b="1" i="0" u="none" strike="noStrike" dirty="0">
                          <a:effectLst/>
                          <a:latin typeface="Arial" panose="020B0604020202020204" pitchFamily="34" charset="0"/>
                        </a:rPr>
                        <a:t>Putnam County</a:t>
                      </a:r>
                      <a:r>
                        <a:rPr lang="en-US" sz="1400" b="1" i="0" u="none" strike="noStrike" dirty="0" smtClean="0">
                          <a:effectLst/>
                          <a:latin typeface="Arial" panose="020B0604020202020204" pitchFamily="34" charset="0"/>
                        </a:rPr>
                        <a:t>*</a:t>
                      </a:r>
                      <a:endParaRPr lang="en-US" sz="1400" b="0" i="0" u="none" strike="noStrike" dirty="0">
                        <a:effectLst/>
                        <a:latin typeface="Arial" panose="020B0604020202020204" pitchFamily="34" charset="0"/>
                      </a:endParaRPr>
                    </a:p>
                  </a:txBody>
                  <a:tcPr marL="157510" marR="13126" marT="131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9"/>
                  </a:ext>
                </a:extLst>
              </a:tr>
              <a:tr h="249390">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dirty="0">
                          <a:effectLst/>
                          <a:latin typeface="Arial" panose="020B0604020202020204" pitchFamily="34" charset="0"/>
                        </a:rPr>
                        <a:t>Counties        2</a:t>
                      </a:r>
                    </a:p>
                  </a:txBody>
                  <a:tcPr marL="13126" marR="13126" marT="13126" marB="0" anchor="b">
                    <a:lnL>
                      <a:noFill/>
                    </a:lnL>
                    <a:lnR>
                      <a:noFill/>
                    </a:lnR>
                    <a:lnT>
                      <a:noFill/>
                    </a:lnT>
                    <a:lnB>
                      <a:noFill/>
                    </a:lnB>
                    <a:solidFill>
                      <a:srgbClr val="FFFFFF"/>
                    </a:solidFill>
                  </a:tcPr>
                </a:tc>
                <a:tc>
                  <a:txBody>
                    <a:bodyPr/>
                    <a:lstStyle/>
                    <a:p>
                      <a:pPr algn="l" fontAlgn="b"/>
                      <a:r>
                        <a:rPr lang="en-US" sz="1400" b="0"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0"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0" i="0" u="none" strike="noStrike">
                          <a:effectLst/>
                          <a:latin typeface="Arial" panose="020B060402020202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400" b="1" i="0" u="none" strike="noStrike">
                          <a:effectLst/>
                          <a:latin typeface="Arial" panose="020B0604020202020204" pitchFamily="34" charset="0"/>
                        </a:rPr>
                        <a:t>Randolph County</a:t>
                      </a:r>
                      <a:r>
                        <a:rPr lang="en-US" sz="1400" b="0" i="0" u="none" strike="noStrike">
                          <a:effectLst/>
                          <a:latin typeface="Arial" panose="020B0604020202020204" pitchFamily="34" charset="0"/>
                        </a:rPr>
                        <a:t> (1) – Elkins</a:t>
                      </a:r>
                    </a:p>
                  </a:txBody>
                  <a:tcPr marL="157510" marR="13126" marT="131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010"/>
                  </a:ext>
                </a:extLst>
              </a:tr>
              <a:tr h="223139">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a:effectLst/>
                          <a:latin typeface="Arial" panose="020B0604020202020204" pitchFamily="34" charset="0"/>
                        </a:rPr>
                        <a:t>Municipalities 3</a:t>
                      </a:r>
                    </a:p>
                  </a:txBody>
                  <a:tcPr marL="13126" marR="13126" marT="13126" marB="0" anchor="b">
                    <a:lnL>
                      <a:noFill/>
                    </a:lnL>
                    <a:lnR>
                      <a:noFill/>
                    </a:lnR>
                    <a:lnT>
                      <a:noFill/>
                    </a:lnT>
                    <a:lnB>
                      <a:noFill/>
                    </a:lnB>
                    <a:solidFill>
                      <a:srgbClr val="FFFFFF"/>
                    </a:solidFill>
                  </a:tcPr>
                </a:tc>
                <a:tc>
                  <a:txBody>
                    <a:bodyPr/>
                    <a:lstStyle/>
                    <a:p>
                      <a:pPr algn="ctr" fontAlgn="b"/>
                      <a:r>
                        <a:rPr lang="en-US" sz="1200" b="0"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200" b="1"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1" i="0" u="none" strike="noStrike">
                          <a:effectLst/>
                          <a:latin typeface="Arial" panose="020B060402020202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400" b="1" i="0" u="none" strike="noStrike">
                          <a:effectLst/>
                          <a:latin typeface="Arial" panose="020B0604020202020204" pitchFamily="34" charset="0"/>
                        </a:rPr>
                        <a:t>Roane County* </a:t>
                      </a:r>
                      <a:r>
                        <a:rPr lang="en-US" sz="1400" b="0" i="0" u="none" strike="noStrike">
                          <a:effectLst/>
                          <a:latin typeface="Arial" panose="020B0604020202020204" pitchFamily="34" charset="0"/>
                        </a:rPr>
                        <a:t>(2) – Reedy, Spencer</a:t>
                      </a:r>
                    </a:p>
                  </a:txBody>
                  <a:tcPr marL="157510" marR="13126" marT="131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011"/>
                  </a:ext>
                </a:extLst>
              </a:tr>
              <a:tr h="236264">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effectLst/>
                          <a:latin typeface="Arial" panose="020B0604020202020204" pitchFamily="34" charset="0"/>
                        </a:rPr>
                        <a:t> </a:t>
                      </a:r>
                    </a:p>
                  </a:txBody>
                  <a:tcPr marL="13126" marR="13126" marT="13126"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 </a:t>
                      </a:r>
                    </a:p>
                  </a:txBody>
                  <a:tcPr marL="13126" marR="13126" marT="13126"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1" i="0" u="none" strike="noStrike">
                          <a:effectLst/>
                          <a:latin typeface="Arial" panose="020B0604020202020204" pitchFamily="34" charset="0"/>
                        </a:rPr>
                        <a:t> </a:t>
                      </a:r>
                    </a:p>
                  </a:txBody>
                  <a:tcPr marL="13126" marR="13126" marT="13126"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effectLst/>
                          <a:latin typeface="Arial" panose="020B060402020202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23139">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gridSpan="2">
                  <a:txBody>
                    <a:bodyPr/>
                    <a:lstStyle/>
                    <a:p>
                      <a:pPr algn="l" fontAlgn="b"/>
                      <a:r>
                        <a:rPr lang="en-US" sz="1400" b="1" i="0" u="none" strike="noStrike">
                          <a:effectLst/>
                          <a:latin typeface="Arial" panose="020B0604020202020204" pitchFamily="34" charset="0"/>
                        </a:rPr>
                        <a:t>Misaligned Addresses or Parcels</a:t>
                      </a:r>
                    </a:p>
                  </a:txBody>
                  <a:tcPr marL="13126" marR="13126" marT="13126"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a:txBody>
                    <a:bodyPr/>
                    <a:lstStyle/>
                    <a:p>
                      <a:pPr algn="r" fontAlgn="b"/>
                      <a:r>
                        <a:rPr lang="en-US" sz="1400" b="1" i="0" u="none" strike="noStrike">
                          <a:effectLst/>
                          <a:latin typeface="Arial" panose="020B0604020202020204" pitchFamily="34" charset="0"/>
                        </a:rPr>
                        <a:t> </a:t>
                      </a:r>
                    </a:p>
                  </a:txBody>
                  <a:tcPr marL="13126" marR="13126" marT="13126"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400" b="1" i="0" u="none" strike="noStrike">
                          <a:effectLst/>
                          <a:latin typeface="Arial" panose="020B060402020202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400" b="1" i="0" u="none" strike="noStrike">
                          <a:effectLst/>
                          <a:latin typeface="Arial" panose="020B0604020202020204" pitchFamily="34" charset="0"/>
                        </a:rPr>
                        <a:t>Hardy County*</a:t>
                      </a:r>
                      <a:r>
                        <a:rPr lang="en-US" sz="1400" b="0" i="0" u="none" strike="noStrike">
                          <a:effectLst/>
                          <a:latin typeface="Arial" panose="020B0604020202020204" pitchFamily="34" charset="0"/>
                        </a:rPr>
                        <a:t> (1) – Moorefield</a:t>
                      </a:r>
                    </a:p>
                  </a:txBody>
                  <a:tcPr marL="157510" marR="13126" marT="131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13"/>
                  </a:ext>
                </a:extLst>
              </a:tr>
              <a:tr h="223139">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a:effectLst/>
                          <a:latin typeface="Arial" panose="020B0604020202020204" pitchFamily="34" charset="0"/>
                        </a:rPr>
                        <a:t>Counties        1</a:t>
                      </a:r>
                    </a:p>
                  </a:txBody>
                  <a:tcPr marL="13126" marR="13126" marT="13126" marB="0" anchor="b">
                    <a:lnL>
                      <a:noFill/>
                    </a:lnL>
                    <a:lnR>
                      <a:noFill/>
                    </a:lnR>
                    <a:lnT>
                      <a:noFill/>
                    </a:lnT>
                    <a:lnB>
                      <a:noFill/>
                    </a:lnB>
                    <a:solidFill>
                      <a:srgbClr val="FFFFFF"/>
                    </a:solidFill>
                  </a:tcPr>
                </a:tc>
                <a:tc>
                  <a:txBody>
                    <a:bodyPr/>
                    <a:lstStyle/>
                    <a:p>
                      <a:pPr algn="l" fontAlgn="b"/>
                      <a:r>
                        <a:rPr lang="en-US" sz="1400" b="1"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1"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1" i="0" u="none" strike="noStrike">
                          <a:effectLst/>
                          <a:latin typeface="Arial" panose="020B060402020202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400" b="1" i="0" u="none" strike="noStrike">
                          <a:effectLst/>
                          <a:latin typeface="Arial" panose="020B0604020202020204" pitchFamily="34" charset="0"/>
                        </a:rPr>
                        <a:t>Jefferson County (</a:t>
                      </a:r>
                      <a:r>
                        <a:rPr lang="en-US" sz="1400" b="0" i="0" u="none" strike="noStrike">
                          <a:effectLst/>
                          <a:latin typeface="Arial" panose="020B0604020202020204" pitchFamily="34" charset="0"/>
                        </a:rPr>
                        <a:t>1) – Shepherdstown</a:t>
                      </a:r>
                    </a:p>
                  </a:txBody>
                  <a:tcPr marL="157510" marR="13126" marT="131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014"/>
                  </a:ext>
                </a:extLst>
              </a:tr>
              <a:tr h="223139">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400" b="0" i="0" u="none" strike="noStrike">
                          <a:effectLst/>
                          <a:latin typeface="Arial" panose="020B0604020202020204" pitchFamily="34" charset="0"/>
                        </a:rPr>
                        <a:t>Municipalities 3</a:t>
                      </a:r>
                    </a:p>
                  </a:txBody>
                  <a:tcPr marL="13126" marR="13126" marT="13126" marB="0" anchor="b">
                    <a:lnL>
                      <a:noFill/>
                    </a:lnL>
                    <a:lnR>
                      <a:noFill/>
                    </a:lnR>
                    <a:lnT>
                      <a:noFill/>
                    </a:lnT>
                    <a:lnB>
                      <a:noFill/>
                    </a:lnB>
                    <a:solidFill>
                      <a:srgbClr val="FFFFFF"/>
                    </a:solidFill>
                  </a:tcPr>
                </a:tc>
                <a:tc>
                  <a:txBody>
                    <a:bodyPr/>
                    <a:lstStyle/>
                    <a:p>
                      <a:pPr algn="ctr" fontAlgn="b"/>
                      <a:r>
                        <a:rPr lang="en-US" sz="1200" b="0"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200" b="1" i="0" u="none" strike="noStrike">
                          <a:effectLst/>
                          <a:latin typeface="Arial" panose="020B0604020202020204" pitchFamily="34" charset="0"/>
                        </a:rPr>
                        <a:t> </a:t>
                      </a:r>
                    </a:p>
                  </a:txBody>
                  <a:tcPr marL="13126" marR="13126" marT="13126" marB="0" anchor="b">
                    <a:lnL>
                      <a:noFill/>
                    </a:lnL>
                    <a:lnR>
                      <a:noFill/>
                    </a:lnR>
                    <a:lnT>
                      <a:noFill/>
                    </a:lnT>
                    <a:lnB>
                      <a:noFill/>
                    </a:lnB>
                    <a:solidFill>
                      <a:srgbClr val="FFFFFF"/>
                    </a:solidFill>
                  </a:tcPr>
                </a:tc>
                <a:tc>
                  <a:txBody>
                    <a:bodyPr/>
                    <a:lstStyle/>
                    <a:p>
                      <a:pPr algn="r" fontAlgn="b"/>
                      <a:r>
                        <a:rPr lang="en-US" sz="1400" b="1" i="0" u="none" strike="noStrike">
                          <a:effectLst/>
                          <a:latin typeface="Arial" panose="020B060402020202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400" b="1" i="0" u="none" strike="noStrike">
                          <a:effectLst/>
                          <a:latin typeface="Arial" panose="020B0604020202020204" pitchFamily="34" charset="0"/>
                        </a:rPr>
                        <a:t>Randolph County</a:t>
                      </a:r>
                      <a:r>
                        <a:rPr lang="en-US" sz="1400" b="0" i="0" u="none" strike="noStrike">
                          <a:effectLst/>
                          <a:latin typeface="Arial" panose="020B0604020202020204" pitchFamily="34" charset="0"/>
                        </a:rPr>
                        <a:t> (1) – Womelsdorf </a:t>
                      </a:r>
                    </a:p>
                  </a:txBody>
                  <a:tcPr marL="157510" marR="13126" marT="131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015"/>
                  </a:ext>
                </a:extLst>
              </a:tr>
              <a:tr h="223139">
                <a:tc>
                  <a:txBody>
                    <a:bodyPr/>
                    <a:lstStyle/>
                    <a:p>
                      <a:pPr algn="l" fontAlgn="b"/>
                      <a:r>
                        <a:rPr lang="en-US" sz="1400" b="0" i="0" u="none" strike="noStrike">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dirty="0">
                          <a:effectLst/>
                          <a:latin typeface="Arial" panose="020B0604020202020204" pitchFamily="34" charset="0"/>
                        </a:rPr>
                        <a:t> </a:t>
                      </a:r>
                    </a:p>
                  </a:txBody>
                  <a:tcPr marL="13126" marR="13126" marT="13126"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a:effectLst/>
                          <a:latin typeface="Arial" panose="020B0604020202020204" pitchFamily="34" charset="0"/>
                        </a:rPr>
                        <a:t> </a:t>
                      </a:r>
                    </a:p>
                  </a:txBody>
                  <a:tcPr marL="13126" marR="13126" marT="13126"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200" b="1" i="0" u="none" strike="noStrike">
                          <a:effectLst/>
                          <a:latin typeface="Arial" panose="020B0604020202020204" pitchFamily="34" charset="0"/>
                        </a:rPr>
                        <a:t> </a:t>
                      </a:r>
                    </a:p>
                  </a:txBody>
                  <a:tcPr marL="13126" marR="13126" marT="13126"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effectLst/>
                          <a:latin typeface="Arial" panose="020B0604020202020204" pitchFamily="34" charset="0"/>
                        </a:rPr>
                        <a:t> </a:t>
                      </a:r>
                    </a:p>
                  </a:txBody>
                  <a:tcPr marL="13126" marR="13126" marT="1312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dirty="0">
                          <a:effectLst/>
                          <a:latin typeface="Arial" panose="020B0604020202020204" pitchFamily="34" charset="0"/>
                        </a:rPr>
                        <a:t> </a:t>
                      </a:r>
                    </a:p>
                  </a:txBody>
                  <a:tcPr marL="13126" marR="13126" marT="131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
        <p:nvSpPr>
          <p:cNvPr id="6" name="TextBox 5">
            <a:extLst>
              <a:ext uri="{FF2B5EF4-FFF2-40B4-BE49-F238E27FC236}">
                <a16:creationId xmlns:a16="http://schemas.microsoft.com/office/drawing/2014/main" id="{3BC19483-0957-4DF7-8580-213FF2497A4F}"/>
              </a:ext>
            </a:extLst>
          </p:cNvPr>
          <p:cNvSpPr txBox="1"/>
          <p:nvPr/>
        </p:nvSpPr>
        <p:spPr>
          <a:xfrm>
            <a:off x="358020" y="6282492"/>
            <a:ext cx="3937687" cy="369332"/>
          </a:xfrm>
          <a:prstGeom prst="rect">
            <a:avLst/>
          </a:prstGeom>
          <a:noFill/>
        </p:spPr>
        <p:txBody>
          <a:bodyPr wrap="square" rtlCol="0">
            <a:spAutoFit/>
          </a:bodyPr>
          <a:lstStyle/>
          <a:p>
            <a:r>
              <a:rPr lang="en-US" dirty="0"/>
              <a:t>* Address issues with the entire county</a:t>
            </a:r>
          </a:p>
        </p:txBody>
      </p:sp>
    </p:spTree>
    <p:extLst>
      <p:ext uri="{BB962C8B-B14F-4D97-AF65-F5344CB8AC3E}">
        <p14:creationId xmlns:p14="http://schemas.microsoft.com/office/powerpoint/2010/main" val="41007010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2018</a:t>
            </a:r>
          </a:p>
        </p:txBody>
      </p:sp>
      <p:sp>
        <p:nvSpPr>
          <p:cNvPr id="3" name="TextBox 2"/>
          <p:cNvSpPr txBox="1"/>
          <p:nvPr/>
        </p:nvSpPr>
        <p:spPr>
          <a:xfrm>
            <a:off x="774235" y="2542875"/>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Leaf-Off Imagery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41043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118" y="1118758"/>
            <a:ext cx="6175341" cy="5616968"/>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Leaf-Off Aerial Imagery Web Service</a:t>
            </a:r>
          </a:p>
        </p:txBody>
      </p:sp>
      <p:sp>
        <p:nvSpPr>
          <p:cNvPr id="7" name="TextBox 6"/>
          <p:cNvSpPr txBox="1"/>
          <p:nvPr/>
        </p:nvSpPr>
        <p:spPr>
          <a:xfrm>
            <a:off x="6754602" y="2980409"/>
            <a:ext cx="2145765" cy="646331"/>
          </a:xfrm>
          <a:prstGeom prst="rect">
            <a:avLst/>
          </a:prstGeom>
          <a:noFill/>
        </p:spPr>
        <p:txBody>
          <a:bodyPr wrap="square" rtlCol="0">
            <a:spAutoFit/>
          </a:bodyPr>
          <a:lstStyle/>
          <a:p>
            <a:pPr algn="ctr"/>
            <a:r>
              <a:rPr lang="en-US" dirty="0"/>
              <a:t>2018 Mercer County</a:t>
            </a:r>
            <a:br>
              <a:rPr lang="en-US" dirty="0"/>
            </a:br>
            <a:r>
              <a:rPr lang="en-US" dirty="0"/>
              <a:t> Aerial Imagery</a:t>
            </a:r>
          </a:p>
        </p:txBody>
      </p:sp>
      <p:sp>
        <p:nvSpPr>
          <p:cNvPr id="8" name="Oval 7"/>
          <p:cNvSpPr/>
          <p:nvPr/>
        </p:nvSpPr>
        <p:spPr>
          <a:xfrm>
            <a:off x="1691450" y="6041044"/>
            <a:ext cx="843422" cy="43757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1118" y="769916"/>
            <a:ext cx="8693904" cy="276999"/>
          </a:xfrm>
          <a:prstGeom prst="rect">
            <a:avLst/>
          </a:prstGeom>
        </p:spPr>
        <p:txBody>
          <a:bodyPr wrap="square">
            <a:spAutoFit/>
          </a:bodyPr>
          <a:lstStyle/>
          <a:p>
            <a:r>
              <a:rPr lang="en-US" sz="1200" dirty="0"/>
              <a:t>https://services.wvgis.wvu.edu/arcgis/rest/services/ImageryBaseMaps/wv_aerial_photos_mixed_resolutions_wm/MapServer?f=jsapi</a:t>
            </a:r>
          </a:p>
        </p:txBody>
      </p:sp>
      <p:sp>
        <p:nvSpPr>
          <p:cNvPr id="10" name="TextBox 9"/>
          <p:cNvSpPr txBox="1"/>
          <p:nvPr/>
        </p:nvSpPr>
        <p:spPr>
          <a:xfrm>
            <a:off x="3250096" y="1290387"/>
            <a:ext cx="5650271" cy="830997"/>
          </a:xfrm>
          <a:prstGeom prst="rect">
            <a:avLst/>
          </a:prstGeom>
          <a:noFill/>
        </p:spPr>
        <p:txBody>
          <a:bodyPr wrap="square" rtlCol="0">
            <a:spAutoFit/>
          </a:bodyPr>
          <a:lstStyle/>
          <a:p>
            <a:pPr algn="ctr"/>
            <a:r>
              <a:rPr lang="en-US" sz="2400" i="1" dirty="0"/>
              <a:t>32 Counties have provided leaf-off imagery for State Imagery Web Service</a:t>
            </a:r>
            <a:endParaRPr lang="en-US" sz="2400" b="1" i="1" dirty="0">
              <a:solidFill>
                <a:schemeClr val="tx2"/>
              </a:solidFill>
            </a:endParaRPr>
          </a:p>
        </p:txBody>
      </p:sp>
      <p:pic>
        <p:nvPicPr>
          <p:cNvPr id="4" name="Picture 3"/>
          <p:cNvPicPr>
            <a:picLocks noChangeAspect="1"/>
          </p:cNvPicPr>
          <p:nvPr/>
        </p:nvPicPr>
        <p:blipFill>
          <a:blip r:embed="rId3"/>
          <a:stretch>
            <a:fillRect/>
          </a:stretch>
        </p:blipFill>
        <p:spPr>
          <a:xfrm>
            <a:off x="5538645" y="3903739"/>
            <a:ext cx="3361722" cy="2612781"/>
          </a:xfrm>
          <a:prstGeom prst="rect">
            <a:avLst/>
          </a:prstGeom>
        </p:spPr>
      </p:pic>
    </p:spTree>
    <p:extLst>
      <p:ext uri="{BB962C8B-B14F-4D97-AF65-F5344CB8AC3E}">
        <p14:creationId xmlns:p14="http://schemas.microsoft.com/office/powerpoint/2010/main" val="2218517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7720" y="1088685"/>
            <a:ext cx="6612540" cy="5048552"/>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Aerial Imagery</a:t>
            </a:r>
          </a:p>
        </p:txBody>
      </p:sp>
      <p:sp>
        <p:nvSpPr>
          <p:cNvPr id="6" name="TextBox 5"/>
          <p:cNvSpPr txBox="1"/>
          <p:nvPr/>
        </p:nvSpPr>
        <p:spPr>
          <a:xfrm>
            <a:off x="876438" y="1207024"/>
            <a:ext cx="1879600" cy="1631216"/>
          </a:xfrm>
          <a:prstGeom prst="rect">
            <a:avLst/>
          </a:prstGeom>
          <a:noFill/>
        </p:spPr>
        <p:txBody>
          <a:bodyPr wrap="square" rtlCol="0">
            <a:spAutoFit/>
          </a:bodyPr>
          <a:lstStyle/>
          <a:p>
            <a:r>
              <a:rPr lang="en-US" sz="2000" i="1" dirty="0"/>
              <a:t>58% of the counties have acquired leaf-off imagery since 2010</a:t>
            </a:r>
            <a:endParaRPr lang="en-US" sz="2000" b="1" i="1" dirty="0">
              <a:solidFill>
                <a:schemeClr val="tx2"/>
              </a:solidFill>
            </a:endParaRPr>
          </a:p>
        </p:txBody>
      </p:sp>
      <p:sp>
        <p:nvSpPr>
          <p:cNvPr id="8" name="TextBox 7"/>
          <p:cNvSpPr txBox="1"/>
          <p:nvPr/>
        </p:nvSpPr>
        <p:spPr>
          <a:xfrm>
            <a:off x="7459161" y="2253031"/>
            <a:ext cx="1371600" cy="1815882"/>
          </a:xfrm>
          <a:prstGeom prst="rect">
            <a:avLst/>
          </a:prstGeom>
          <a:solidFill>
            <a:schemeClr val="tx2">
              <a:lumMod val="20000"/>
              <a:lumOff val="80000"/>
            </a:schemeClr>
          </a:solidFill>
          <a:scene3d>
            <a:camera prst="orthographicFront"/>
            <a:lightRig rig="threePt" dir="t"/>
          </a:scene3d>
          <a:sp3d>
            <a:bevelT/>
          </a:sp3d>
        </p:spPr>
        <p:txBody>
          <a:bodyPr wrap="square" rtlCol="0">
            <a:spAutoFit/>
            <a:sp3d extrusionH="57150">
              <a:bevelT w="38100" h="38100"/>
            </a:sp3d>
          </a:bodyPr>
          <a:lstStyle/>
          <a:p>
            <a:r>
              <a:rPr lang="en-US" sz="1600" dirty="0">
                <a:latin typeface="Arial" panose="020B0604020202020204" pitchFamily="34" charset="0"/>
                <a:cs typeface="Arial" panose="020B0604020202020204" pitchFamily="34" charset="0"/>
              </a:rPr>
              <a:t>What is the cost?</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$70 per square mile for aerial imagery</a:t>
            </a:r>
            <a:endParaRPr lang="en-US" sz="2000" dirty="0">
              <a:latin typeface="Arial" panose="020B0604020202020204" pitchFamily="34" charset="0"/>
              <a:cs typeface="Arial" panose="020B0604020202020204" pitchFamily="34" charset="0"/>
            </a:endParaRPr>
          </a:p>
        </p:txBody>
      </p:sp>
      <p:sp>
        <p:nvSpPr>
          <p:cNvPr id="10" name="Rectangle 9"/>
          <p:cNvSpPr/>
          <p:nvPr/>
        </p:nvSpPr>
        <p:spPr>
          <a:xfrm>
            <a:off x="667720" y="6137237"/>
            <a:ext cx="6910135" cy="584775"/>
          </a:xfrm>
          <a:prstGeom prst="rect">
            <a:avLst/>
          </a:prstGeom>
        </p:spPr>
        <p:txBody>
          <a:bodyPr wrap="square">
            <a:spAutoFit/>
          </a:bodyPr>
          <a:lstStyle/>
          <a:p>
            <a:r>
              <a:rPr lang="en-US" sz="1600" i="1" dirty="0">
                <a:solidFill>
                  <a:schemeClr val="accent1">
                    <a:lumMod val="50000"/>
                  </a:schemeClr>
                </a:solidFill>
                <a:latin typeface="Arial" panose="020B0604020202020204" pitchFamily="34" charset="0"/>
              </a:rPr>
              <a:t>Ideally, leaf-off imagery should not be older than 5 years.  Imagery is important for identifying at-risk structures and accurate disaster mapping.</a:t>
            </a:r>
            <a:endParaRPr lang="en-US" sz="1200" i="1" dirty="0">
              <a:solidFill>
                <a:schemeClr val="accent1">
                  <a:lumMod val="50000"/>
                </a:schemeClr>
              </a:solidFill>
            </a:endParaRPr>
          </a:p>
        </p:txBody>
      </p:sp>
    </p:spTree>
    <p:extLst>
      <p:ext uri="{BB962C8B-B14F-4D97-AF65-F5344CB8AC3E}">
        <p14:creationId xmlns:p14="http://schemas.microsoft.com/office/powerpoint/2010/main" val="135850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2018</a:t>
            </a:r>
          </a:p>
        </p:txBody>
      </p:sp>
      <p:sp>
        <p:nvSpPr>
          <p:cNvPr id="3" name="TextBox 2"/>
          <p:cNvSpPr txBox="1"/>
          <p:nvPr/>
        </p:nvSpPr>
        <p:spPr>
          <a:xfrm>
            <a:off x="774235" y="2542875"/>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Elevation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113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63655" y="2286000"/>
            <a:ext cx="7277100" cy="43719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Elevation Layers</a:t>
            </a:r>
          </a:p>
        </p:txBody>
      </p:sp>
      <p:graphicFrame>
        <p:nvGraphicFramePr>
          <p:cNvPr id="8" name="Table 7"/>
          <p:cNvGraphicFramePr>
            <a:graphicFrameLocks noGrp="1"/>
          </p:cNvGraphicFramePr>
          <p:nvPr>
            <p:extLst/>
          </p:nvPr>
        </p:nvGraphicFramePr>
        <p:xfrm>
          <a:off x="301690" y="1323950"/>
          <a:ext cx="8235819" cy="1275080"/>
        </p:xfrm>
        <a:graphic>
          <a:graphicData uri="http://schemas.openxmlformats.org/drawingml/2006/table">
            <a:tbl>
              <a:tblPr firstRow="1" bandRow="1">
                <a:tableStyleId>{5C22544A-7EE6-4342-B048-85BDC9FD1C3A}</a:tableStyleId>
              </a:tblPr>
              <a:tblGrid>
                <a:gridCol w="1746397">
                  <a:extLst>
                    <a:ext uri="{9D8B030D-6E8A-4147-A177-3AD203B41FA5}">
                      <a16:colId xmlns:a16="http://schemas.microsoft.com/office/drawing/2014/main" val="20000"/>
                    </a:ext>
                  </a:extLst>
                </a:gridCol>
                <a:gridCol w="3822422">
                  <a:extLst>
                    <a:ext uri="{9D8B030D-6E8A-4147-A177-3AD203B41FA5}">
                      <a16:colId xmlns:a16="http://schemas.microsoft.com/office/drawing/2014/main" val="20001"/>
                    </a:ext>
                  </a:extLst>
                </a:gridCol>
                <a:gridCol w="2667000">
                  <a:extLst>
                    <a:ext uri="{9D8B030D-6E8A-4147-A177-3AD203B41FA5}">
                      <a16:colId xmlns:a16="http://schemas.microsoft.com/office/drawing/2014/main" val="2963184327"/>
                    </a:ext>
                  </a:extLst>
                </a:gridCol>
              </a:tblGrid>
              <a:tr h="533400">
                <a:tc>
                  <a:txBody>
                    <a:bodyPr/>
                    <a:lstStyle/>
                    <a:p>
                      <a:pPr algn="ctr"/>
                      <a:r>
                        <a:rPr lang="en-US" dirty="0"/>
                        <a:t>Layer</a:t>
                      </a:r>
                    </a:p>
                  </a:txBody>
                  <a:tcPr/>
                </a:tc>
                <a:tc>
                  <a:txBody>
                    <a:bodyPr/>
                    <a:lstStyle/>
                    <a:p>
                      <a:pPr algn="ctr"/>
                      <a:r>
                        <a:rPr lang="en-US" dirty="0"/>
                        <a:t>Source</a:t>
                      </a:r>
                    </a:p>
                  </a:txBody>
                  <a:tcPr/>
                </a:tc>
                <a:tc>
                  <a:txBody>
                    <a:bodyPr/>
                    <a:lstStyle/>
                    <a:p>
                      <a:pPr algn="ctr"/>
                      <a:r>
                        <a:rPr lang="en-US" dirty="0"/>
                        <a:t>Coverage</a:t>
                      </a:r>
                    </a:p>
                  </a:txBody>
                  <a:tcPr/>
                </a:tc>
                <a:extLst>
                  <a:ext uri="{0D108BD9-81ED-4DB2-BD59-A6C34878D82A}">
                    <a16:rowId xmlns:a16="http://schemas.microsoft.com/office/drawing/2014/main" val="10000"/>
                  </a:ext>
                </a:extLst>
              </a:tr>
              <a:tr h="370840">
                <a:tc>
                  <a:txBody>
                    <a:bodyPr/>
                    <a:lstStyle/>
                    <a:p>
                      <a:pPr algn="ctr"/>
                      <a:r>
                        <a:rPr lang="en-US" sz="1800" dirty="0"/>
                        <a:t>SAMB</a:t>
                      </a:r>
                    </a:p>
                  </a:txBody>
                  <a:tcPr/>
                </a:tc>
                <a:tc>
                  <a:txBody>
                    <a:bodyPr/>
                    <a:lstStyle/>
                    <a:p>
                      <a:pPr algn="l"/>
                      <a:r>
                        <a:rPr lang="en-US" dirty="0"/>
                        <a:t>2003 SAMB,</a:t>
                      </a:r>
                      <a:r>
                        <a:rPr lang="en-US" baseline="0" dirty="0"/>
                        <a:t> 3-meter, 10-foot contours</a:t>
                      </a:r>
                      <a:endParaRPr lang="en-US" sz="1800" dirty="0"/>
                    </a:p>
                  </a:txBody>
                  <a:tcPr/>
                </a:tc>
                <a:tc>
                  <a:txBody>
                    <a:bodyPr/>
                    <a:lstStyle/>
                    <a:p>
                      <a:pPr algn="ctr"/>
                      <a:r>
                        <a:rPr lang="en-US" i="0" dirty="0"/>
                        <a:t>Statewide</a:t>
                      </a:r>
                    </a:p>
                  </a:txBody>
                  <a:tcPr/>
                </a:tc>
                <a:extLst>
                  <a:ext uri="{0D108BD9-81ED-4DB2-BD59-A6C34878D82A}">
                    <a16:rowId xmlns:a16="http://schemas.microsoft.com/office/drawing/2014/main" val="10001"/>
                  </a:ext>
                </a:extLst>
              </a:tr>
              <a:tr h="370840">
                <a:tc>
                  <a:txBody>
                    <a:bodyPr/>
                    <a:lstStyle/>
                    <a:p>
                      <a:pPr algn="ctr"/>
                      <a:r>
                        <a:rPr lang="en-US" sz="1800" dirty="0"/>
                        <a:t>Lidar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Lidar, 2-foot or 1-foot contours</a:t>
                      </a:r>
                      <a:endParaRPr lang="en-US" sz="1800" dirty="0"/>
                    </a:p>
                  </a:txBody>
                  <a:tcPr/>
                </a:tc>
                <a:tc>
                  <a:txBody>
                    <a:bodyPr/>
                    <a:lstStyle/>
                    <a:p>
                      <a:pPr algn="ctr"/>
                      <a:r>
                        <a:rPr lang="en-US" i="0" dirty="0"/>
                        <a:t>Select Areas</a:t>
                      </a:r>
                    </a:p>
                  </a:txBody>
                  <a:tcPr/>
                </a:tc>
                <a:extLst>
                  <a:ext uri="{0D108BD9-81ED-4DB2-BD59-A6C34878D82A}">
                    <a16:rowId xmlns:a16="http://schemas.microsoft.com/office/drawing/2014/main" val="10002"/>
                  </a:ext>
                </a:extLst>
              </a:tr>
            </a:tbl>
          </a:graphicData>
        </a:graphic>
      </p:graphicFrame>
      <p:sp>
        <p:nvSpPr>
          <p:cNvPr id="2" name="TextBox 1"/>
          <p:cNvSpPr txBox="1"/>
          <p:nvPr/>
        </p:nvSpPr>
        <p:spPr>
          <a:xfrm>
            <a:off x="178904" y="934509"/>
            <a:ext cx="8766313" cy="369332"/>
          </a:xfrm>
          <a:prstGeom prst="rect">
            <a:avLst/>
          </a:prstGeom>
          <a:noFill/>
        </p:spPr>
        <p:txBody>
          <a:bodyPr wrap="square" rtlCol="0">
            <a:spAutoFit/>
          </a:bodyPr>
          <a:lstStyle/>
          <a:p>
            <a:r>
              <a:rPr lang="en-US" i="1" dirty="0"/>
              <a:t>Elevation Grids, </a:t>
            </a:r>
            <a:r>
              <a:rPr lang="en-US" i="1" dirty="0" err="1"/>
              <a:t>Hillshade</a:t>
            </a:r>
            <a:r>
              <a:rPr lang="en-US" i="1" dirty="0"/>
              <a:t> Grids, Contours,</a:t>
            </a:r>
            <a:r>
              <a:rPr lang="en-US" b="1" i="1" dirty="0"/>
              <a:t> used </a:t>
            </a:r>
            <a:r>
              <a:rPr lang="en-US" i="1" dirty="0"/>
              <a:t>for Flood Depths, Imagery </a:t>
            </a:r>
            <a:r>
              <a:rPr lang="en-US" i="1" dirty="0" err="1"/>
              <a:t>Orthorectification</a:t>
            </a:r>
            <a:endParaRPr lang="en-US" i="1" dirty="0"/>
          </a:p>
        </p:txBody>
      </p:sp>
      <p:pic>
        <p:nvPicPr>
          <p:cNvPr id="6" name="Picture 5"/>
          <p:cNvPicPr>
            <a:picLocks noChangeAspect="1"/>
          </p:cNvPicPr>
          <p:nvPr/>
        </p:nvPicPr>
        <p:blipFill>
          <a:blip r:embed="rId4"/>
          <a:stretch>
            <a:fillRect/>
          </a:stretch>
        </p:blipFill>
        <p:spPr>
          <a:xfrm>
            <a:off x="282640" y="3138487"/>
            <a:ext cx="2684889"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4724400" y="3276600"/>
            <a:ext cx="1905000" cy="369332"/>
          </a:xfrm>
          <a:prstGeom prst="rect">
            <a:avLst/>
          </a:prstGeom>
          <a:solidFill>
            <a:schemeClr val="tx1"/>
          </a:solidFill>
        </p:spPr>
        <p:txBody>
          <a:bodyPr wrap="square" rtlCol="0">
            <a:spAutoFit/>
          </a:bodyPr>
          <a:lstStyle/>
          <a:p>
            <a:r>
              <a:rPr lang="en-US" b="1" dirty="0">
                <a:solidFill>
                  <a:srgbClr val="FFFF00"/>
                </a:solidFill>
              </a:rPr>
              <a:t>SAMB ELEVATION</a:t>
            </a:r>
          </a:p>
        </p:txBody>
      </p:sp>
      <p:sp>
        <p:nvSpPr>
          <p:cNvPr id="14" name="TextBox 13"/>
          <p:cNvSpPr txBox="1"/>
          <p:nvPr/>
        </p:nvSpPr>
        <p:spPr>
          <a:xfrm>
            <a:off x="4800600" y="5468421"/>
            <a:ext cx="1905000" cy="369332"/>
          </a:xfrm>
          <a:prstGeom prst="rect">
            <a:avLst/>
          </a:prstGeom>
          <a:solidFill>
            <a:schemeClr val="tx1"/>
          </a:solidFill>
        </p:spPr>
        <p:txBody>
          <a:bodyPr wrap="square" rtlCol="0">
            <a:spAutoFit/>
          </a:bodyPr>
          <a:lstStyle/>
          <a:p>
            <a:r>
              <a:rPr lang="en-US" b="1" dirty="0">
                <a:solidFill>
                  <a:srgbClr val="FFFF00"/>
                </a:solidFill>
              </a:rPr>
              <a:t>LIDAR ELEVATION</a:t>
            </a:r>
          </a:p>
        </p:txBody>
      </p:sp>
      <p:sp>
        <p:nvSpPr>
          <p:cNvPr id="4" name="TextBox 3"/>
          <p:cNvSpPr txBox="1"/>
          <p:nvPr/>
        </p:nvSpPr>
        <p:spPr>
          <a:xfrm>
            <a:off x="1828800" y="4822090"/>
            <a:ext cx="990600" cy="646331"/>
          </a:xfrm>
          <a:prstGeom prst="rect">
            <a:avLst/>
          </a:prstGeom>
          <a:noFill/>
        </p:spPr>
        <p:txBody>
          <a:bodyPr wrap="square" rtlCol="0">
            <a:spAutoFit/>
          </a:bodyPr>
          <a:lstStyle/>
          <a:p>
            <a:r>
              <a:rPr lang="en-US" sz="1200" i="1" dirty="0"/>
              <a:t>WV DEP SAMB-Lidar </a:t>
            </a:r>
            <a:r>
              <a:rPr lang="en-US" sz="1200" i="1" dirty="0" err="1"/>
              <a:t>Hillshade</a:t>
            </a:r>
            <a:endParaRPr lang="en-US" sz="1200" i="1" dirty="0"/>
          </a:p>
        </p:txBody>
      </p:sp>
    </p:spTree>
    <p:extLst>
      <p:ext uri="{BB962C8B-B14F-4D97-AF65-F5344CB8AC3E}">
        <p14:creationId xmlns:p14="http://schemas.microsoft.com/office/powerpoint/2010/main" val="10070300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77492" y="1342244"/>
            <a:ext cx="8467725" cy="52863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Resolution Elevation</a:t>
            </a:r>
          </a:p>
        </p:txBody>
      </p:sp>
      <p:sp>
        <p:nvSpPr>
          <p:cNvPr id="2" name="TextBox 1"/>
          <p:cNvSpPr txBox="1"/>
          <p:nvPr/>
        </p:nvSpPr>
        <p:spPr>
          <a:xfrm>
            <a:off x="675861" y="934509"/>
            <a:ext cx="8269356" cy="369332"/>
          </a:xfrm>
          <a:prstGeom prst="rect">
            <a:avLst/>
          </a:prstGeom>
          <a:noFill/>
        </p:spPr>
        <p:txBody>
          <a:bodyPr wrap="square" rtlCol="0">
            <a:spAutoFit/>
          </a:bodyPr>
          <a:lstStyle/>
          <a:p>
            <a:r>
              <a:rPr lang="en-US" i="1" dirty="0"/>
              <a:t>New FEMA LiDAR Elevation Data is </a:t>
            </a:r>
            <a:r>
              <a:rPr lang="en-US" b="1" i="1" dirty="0"/>
              <a:t>10x </a:t>
            </a:r>
            <a:r>
              <a:rPr lang="en-US" i="1" dirty="0"/>
              <a:t>better than 2003 Statewide Elevation Data Set</a:t>
            </a:r>
          </a:p>
        </p:txBody>
      </p:sp>
      <p:sp>
        <p:nvSpPr>
          <p:cNvPr id="11" name="TextBox 10"/>
          <p:cNvSpPr txBox="1"/>
          <p:nvPr/>
        </p:nvSpPr>
        <p:spPr>
          <a:xfrm>
            <a:off x="1822174" y="5872442"/>
            <a:ext cx="1905000" cy="646331"/>
          </a:xfrm>
          <a:prstGeom prst="rect">
            <a:avLst/>
          </a:prstGeom>
          <a:solidFill>
            <a:schemeClr val="tx1"/>
          </a:solidFill>
        </p:spPr>
        <p:txBody>
          <a:bodyPr wrap="square" rtlCol="0">
            <a:spAutoFit/>
          </a:bodyPr>
          <a:lstStyle/>
          <a:p>
            <a:pPr algn="ctr"/>
            <a:r>
              <a:rPr lang="en-US" b="1" dirty="0">
                <a:solidFill>
                  <a:srgbClr val="FFFF00"/>
                </a:solidFill>
              </a:rPr>
              <a:t>SAMB Elevation</a:t>
            </a:r>
            <a:br>
              <a:rPr lang="en-US" b="1" dirty="0">
                <a:solidFill>
                  <a:srgbClr val="FFFF00"/>
                </a:solidFill>
              </a:rPr>
            </a:br>
            <a:r>
              <a:rPr lang="en-US" b="1" dirty="0">
                <a:solidFill>
                  <a:srgbClr val="FFFF00"/>
                </a:solidFill>
              </a:rPr>
              <a:t>10 FT Contours</a:t>
            </a:r>
          </a:p>
        </p:txBody>
      </p:sp>
      <p:sp>
        <p:nvSpPr>
          <p:cNvPr id="13" name="TextBox 12"/>
          <p:cNvSpPr txBox="1"/>
          <p:nvPr/>
        </p:nvSpPr>
        <p:spPr>
          <a:xfrm>
            <a:off x="5970104" y="5872441"/>
            <a:ext cx="1905000" cy="646331"/>
          </a:xfrm>
          <a:prstGeom prst="rect">
            <a:avLst/>
          </a:prstGeom>
          <a:solidFill>
            <a:schemeClr val="tx1"/>
          </a:solidFill>
        </p:spPr>
        <p:txBody>
          <a:bodyPr wrap="square" rtlCol="0">
            <a:spAutoFit/>
          </a:bodyPr>
          <a:lstStyle/>
          <a:p>
            <a:pPr algn="ctr"/>
            <a:r>
              <a:rPr lang="en-US" b="1" dirty="0">
                <a:solidFill>
                  <a:srgbClr val="FFFF00"/>
                </a:solidFill>
              </a:rPr>
              <a:t>FEMA LiDAR</a:t>
            </a:r>
            <a:br>
              <a:rPr lang="en-US" b="1" dirty="0">
                <a:solidFill>
                  <a:srgbClr val="FFFF00"/>
                </a:solidFill>
              </a:rPr>
            </a:br>
            <a:r>
              <a:rPr lang="en-US" b="1" dirty="0">
                <a:solidFill>
                  <a:srgbClr val="FFFF00"/>
                </a:solidFill>
              </a:rPr>
              <a:t>1 FT Contours</a:t>
            </a:r>
          </a:p>
        </p:txBody>
      </p:sp>
    </p:spTree>
    <p:extLst>
      <p:ext uri="{BB962C8B-B14F-4D97-AF65-F5344CB8AC3E}">
        <p14:creationId xmlns:p14="http://schemas.microsoft.com/office/powerpoint/2010/main" val="22146704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36742"/>
            <a:ext cx="9144000" cy="914399"/>
          </a:xfrm>
          <a:prstGeom prst="rect">
            <a:avLst/>
          </a:prstGeom>
          <a:solidFill>
            <a:schemeClr val="accent1">
              <a:lumMod val="50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Arial" panose="020B0604020202020204" pitchFamily="34" charset="0"/>
                <a:cs typeface="Arial" panose="020B0604020202020204" pitchFamily="34" charset="0"/>
              </a:rPr>
              <a:t>FEMA Hi-Resolution Elevation Data</a:t>
            </a:r>
            <a:br>
              <a:rPr lang="en-US" sz="3200" dirty="0">
                <a:solidFill>
                  <a:schemeClr val="bg1"/>
                </a:solidFill>
                <a:latin typeface="Arial" panose="020B0604020202020204" pitchFamily="34" charset="0"/>
                <a:cs typeface="Arial" panose="020B0604020202020204" pitchFamily="34" charset="0"/>
              </a:rPr>
            </a:br>
            <a:r>
              <a:rPr lang="en-US" sz="3200" dirty="0">
                <a:solidFill>
                  <a:schemeClr val="bg1"/>
                </a:solidFill>
                <a:latin typeface="Arial" panose="020B0604020202020204" pitchFamily="34" charset="0"/>
                <a:cs typeface="Arial" panose="020B0604020202020204" pitchFamily="34" charset="0"/>
              </a:rPr>
              <a:t>(</a:t>
            </a:r>
            <a:r>
              <a:rPr lang="en-US" sz="2400" dirty="0">
                <a:solidFill>
                  <a:schemeClr val="bg1"/>
                </a:solidFill>
                <a:latin typeface="Arial" panose="020B0604020202020204" pitchFamily="34" charset="0"/>
                <a:cs typeface="Arial" panose="020B0604020202020204" pitchFamily="34" charset="0"/>
              </a:rPr>
              <a:t>QL2 LiDAR - 1 Ft Contours)</a:t>
            </a:r>
          </a:p>
        </p:txBody>
      </p:sp>
      <p:sp>
        <p:nvSpPr>
          <p:cNvPr id="2" name="TextBox 1"/>
          <p:cNvSpPr txBox="1"/>
          <p:nvPr/>
        </p:nvSpPr>
        <p:spPr>
          <a:xfrm>
            <a:off x="278296" y="934509"/>
            <a:ext cx="8666921" cy="369332"/>
          </a:xfrm>
          <a:prstGeom prst="rect">
            <a:avLst/>
          </a:prstGeom>
          <a:noFill/>
        </p:spPr>
        <p:txBody>
          <a:bodyPr wrap="square" rtlCol="0">
            <a:spAutoFit/>
          </a:bodyPr>
          <a:lstStyle/>
          <a:p>
            <a:r>
              <a:rPr lang="en-US" i="1" dirty="0"/>
              <a:t>Elevation data can be accessed through State Data Clearinghouse - www.mapwv.gov/lidar</a:t>
            </a:r>
          </a:p>
        </p:txBody>
      </p:sp>
      <p:sp>
        <p:nvSpPr>
          <p:cNvPr id="13" name="TextBox 12"/>
          <p:cNvSpPr txBox="1"/>
          <p:nvPr/>
        </p:nvSpPr>
        <p:spPr>
          <a:xfrm>
            <a:off x="4850295" y="5549274"/>
            <a:ext cx="4094921" cy="646331"/>
          </a:xfrm>
          <a:prstGeom prst="rect">
            <a:avLst/>
          </a:prstGeom>
          <a:solidFill>
            <a:schemeClr val="tx1"/>
          </a:solidFill>
        </p:spPr>
        <p:txBody>
          <a:bodyPr wrap="square" rtlCol="0">
            <a:spAutoFit/>
          </a:bodyPr>
          <a:lstStyle/>
          <a:p>
            <a:pPr algn="ctr"/>
            <a:r>
              <a:rPr lang="en-US" b="1" dirty="0">
                <a:solidFill>
                  <a:srgbClr val="FFFF00"/>
                </a:solidFill>
              </a:rPr>
              <a:t>Possible Fall 2018 LiDAR Acquisitions </a:t>
            </a:r>
            <a:r>
              <a:rPr lang="en-US" b="1" dirty="0">
                <a:solidFill>
                  <a:schemeClr val="accent1">
                    <a:lumMod val="75000"/>
                  </a:schemeClr>
                </a:solidFill>
              </a:rPr>
              <a:t>(Blue Circles)</a:t>
            </a:r>
          </a:p>
        </p:txBody>
      </p:sp>
      <p:pic>
        <p:nvPicPr>
          <p:cNvPr id="3" name="Picture 2"/>
          <p:cNvPicPr>
            <a:picLocks noChangeAspect="1"/>
          </p:cNvPicPr>
          <p:nvPr/>
        </p:nvPicPr>
        <p:blipFill>
          <a:blip r:embed="rId3"/>
          <a:stretch>
            <a:fillRect/>
          </a:stretch>
        </p:blipFill>
        <p:spPr>
          <a:xfrm>
            <a:off x="447261" y="1417545"/>
            <a:ext cx="4035287" cy="5228822"/>
          </a:xfrm>
          <a:prstGeom prst="rect">
            <a:avLst/>
          </a:prstGeom>
        </p:spPr>
      </p:pic>
      <p:pic>
        <p:nvPicPr>
          <p:cNvPr id="4" name="Picture 3"/>
          <p:cNvPicPr>
            <a:picLocks noChangeAspect="1"/>
          </p:cNvPicPr>
          <p:nvPr/>
        </p:nvPicPr>
        <p:blipFill>
          <a:blip r:embed="rId4"/>
          <a:stretch>
            <a:fillRect/>
          </a:stretch>
        </p:blipFill>
        <p:spPr>
          <a:xfrm>
            <a:off x="4961326" y="1795809"/>
            <a:ext cx="3576758" cy="3302704"/>
          </a:xfrm>
          <a:prstGeom prst="rect">
            <a:avLst/>
          </a:prstGeom>
          <a:ln>
            <a:solidFill>
              <a:schemeClr val="tx1"/>
            </a:solidFill>
          </a:ln>
        </p:spPr>
      </p:pic>
    </p:spTree>
    <p:extLst>
      <p:ext uri="{BB962C8B-B14F-4D97-AF65-F5344CB8AC3E}">
        <p14:creationId xmlns:p14="http://schemas.microsoft.com/office/powerpoint/2010/main" val="43190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2018</a:t>
            </a:r>
          </a:p>
        </p:txBody>
      </p:sp>
      <p:sp>
        <p:nvSpPr>
          <p:cNvPr id="3" name="TextBox 2"/>
          <p:cNvSpPr txBox="1"/>
          <p:nvPr/>
        </p:nvSpPr>
        <p:spPr>
          <a:xfrm>
            <a:off x="888535" y="1990425"/>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Floodplain Management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3769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Expert View – External Links</a:t>
            </a:r>
          </a:p>
        </p:txBody>
      </p:sp>
      <p:sp>
        <p:nvSpPr>
          <p:cNvPr id="6" name="Rectangle 5">
            <a:extLst>
              <a:ext uri="{FF2B5EF4-FFF2-40B4-BE49-F238E27FC236}">
                <a16:creationId xmlns:a16="http://schemas.microsoft.com/office/drawing/2014/main" id="{2F1282C6-1B95-4537-9A4D-EFBAB600715D}"/>
              </a:ext>
            </a:extLst>
          </p:cNvPr>
          <p:cNvSpPr/>
          <p:nvPr/>
        </p:nvSpPr>
        <p:spPr>
          <a:xfrm>
            <a:off x="2247987" y="6495028"/>
            <a:ext cx="5007055" cy="461665"/>
          </a:xfrm>
          <a:prstGeom prst="rect">
            <a:avLst/>
          </a:prstGeom>
        </p:spPr>
        <p:txBody>
          <a:bodyPr wrap="square">
            <a:spAutoFit/>
          </a:bodyPr>
          <a:lstStyle/>
          <a:p>
            <a:r>
              <a:rPr lang="en-US" sz="1200" dirty="0">
                <a:hlinkClick r:id="rId2"/>
              </a:rPr>
              <a:t>https://www.mapwv.gov/flood/map/?v=1&amp;pid=02-06-0006-0048-0000</a:t>
            </a:r>
            <a:endParaRPr lang="en-US" sz="1200" dirty="0"/>
          </a:p>
          <a:p>
            <a:endParaRPr lang="en-US" sz="1200" dirty="0"/>
          </a:p>
        </p:txBody>
      </p:sp>
      <p:pic>
        <p:nvPicPr>
          <p:cNvPr id="9" name="Picture 8">
            <a:extLst>
              <a:ext uri="{FF2B5EF4-FFF2-40B4-BE49-F238E27FC236}">
                <a16:creationId xmlns:a16="http://schemas.microsoft.com/office/drawing/2014/main" id="{B37F8599-C06A-4F16-9D53-F9CDFEFD4C49}"/>
              </a:ext>
            </a:extLst>
          </p:cNvPr>
          <p:cNvPicPr>
            <a:picLocks noChangeAspect="1"/>
          </p:cNvPicPr>
          <p:nvPr/>
        </p:nvPicPr>
        <p:blipFill>
          <a:blip r:embed="rId3"/>
          <a:stretch>
            <a:fillRect/>
          </a:stretch>
        </p:blipFill>
        <p:spPr>
          <a:xfrm>
            <a:off x="4751514" y="1078551"/>
            <a:ext cx="4058514" cy="2209251"/>
          </a:xfrm>
          <a:prstGeom prst="rect">
            <a:avLst/>
          </a:prstGeom>
        </p:spPr>
      </p:pic>
      <p:pic>
        <p:nvPicPr>
          <p:cNvPr id="10" name="Picture 9">
            <a:extLst>
              <a:ext uri="{FF2B5EF4-FFF2-40B4-BE49-F238E27FC236}">
                <a16:creationId xmlns:a16="http://schemas.microsoft.com/office/drawing/2014/main" id="{F0AE5172-4943-463C-B76A-E5D3D8BE41D7}"/>
              </a:ext>
            </a:extLst>
          </p:cNvPr>
          <p:cNvPicPr>
            <a:picLocks noChangeAspect="1"/>
          </p:cNvPicPr>
          <p:nvPr/>
        </p:nvPicPr>
        <p:blipFill rotWithShape="1">
          <a:blip r:embed="rId4"/>
          <a:srcRect b="15467"/>
          <a:stretch/>
        </p:blipFill>
        <p:spPr>
          <a:xfrm>
            <a:off x="570303" y="1078551"/>
            <a:ext cx="2796147" cy="2169974"/>
          </a:xfrm>
          <a:prstGeom prst="rect">
            <a:avLst/>
          </a:prstGeom>
        </p:spPr>
      </p:pic>
      <p:pic>
        <p:nvPicPr>
          <p:cNvPr id="11" name="Picture 10">
            <a:extLst>
              <a:ext uri="{FF2B5EF4-FFF2-40B4-BE49-F238E27FC236}">
                <a16:creationId xmlns:a16="http://schemas.microsoft.com/office/drawing/2014/main" id="{273253C0-E090-4931-979C-5BEEFCAFFAF1}"/>
              </a:ext>
            </a:extLst>
          </p:cNvPr>
          <p:cNvPicPr>
            <a:picLocks noChangeAspect="1"/>
          </p:cNvPicPr>
          <p:nvPr/>
        </p:nvPicPr>
        <p:blipFill rotWithShape="1">
          <a:blip r:embed="rId5"/>
          <a:srcRect t="33012"/>
          <a:stretch/>
        </p:blipFill>
        <p:spPr>
          <a:xfrm>
            <a:off x="477311" y="4078705"/>
            <a:ext cx="3541351" cy="1770178"/>
          </a:xfrm>
          <a:prstGeom prst="rect">
            <a:avLst/>
          </a:prstGeom>
        </p:spPr>
      </p:pic>
      <p:pic>
        <p:nvPicPr>
          <p:cNvPr id="13" name="Picture 12">
            <a:extLst>
              <a:ext uri="{FF2B5EF4-FFF2-40B4-BE49-F238E27FC236}">
                <a16:creationId xmlns:a16="http://schemas.microsoft.com/office/drawing/2014/main" id="{B9353311-BF4E-4036-B72A-4ADFB1A7E078}"/>
              </a:ext>
            </a:extLst>
          </p:cNvPr>
          <p:cNvPicPr>
            <a:picLocks noChangeAspect="1"/>
          </p:cNvPicPr>
          <p:nvPr/>
        </p:nvPicPr>
        <p:blipFill rotWithShape="1">
          <a:blip r:embed="rId6"/>
          <a:srcRect t="-7544" b="27106"/>
          <a:stretch/>
        </p:blipFill>
        <p:spPr>
          <a:xfrm>
            <a:off x="4751514" y="3784023"/>
            <a:ext cx="4058514" cy="2064860"/>
          </a:xfrm>
          <a:prstGeom prst="rect">
            <a:avLst/>
          </a:prstGeom>
        </p:spPr>
      </p:pic>
      <p:sp>
        <p:nvSpPr>
          <p:cNvPr id="14" name="TextBox 13">
            <a:extLst>
              <a:ext uri="{FF2B5EF4-FFF2-40B4-BE49-F238E27FC236}">
                <a16:creationId xmlns:a16="http://schemas.microsoft.com/office/drawing/2014/main" id="{3EA610F1-4376-498F-AB59-70A3F0C6C973}"/>
              </a:ext>
            </a:extLst>
          </p:cNvPr>
          <p:cNvSpPr txBox="1"/>
          <p:nvPr/>
        </p:nvSpPr>
        <p:spPr>
          <a:xfrm>
            <a:off x="789041" y="3242958"/>
            <a:ext cx="2298031" cy="369332"/>
          </a:xfrm>
          <a:prstGeom prst="rect">
            <a:avLst/>
          </a:prstGeom>
          <a:noFill/>
        </p:spPr>
        <p:txBody>
          <a:bodyPr wrap="square" rtlCol="0">
            <a:spAutoFit/>
          </a:bodyPr>
          <a:lstStyle/>
          <a:p>
            <a:r>
              <a:rPr lang="en-US" b="1" dirty="0">
                <a:solidFill>
                  <a:schemeClr val="accent1">
                    <a:lumMod val="50000"/>
                  </a:schemeClr>
                </a:solidFill>
              </a:rPr>
              <a:t>FEMA’s NFHL Viewer</a:t>
            </a:r>
          </a:p>
        </p:txBody>
      </p:sp>
      <p:sp>
        <p:nvSpPr>
          <p:cNvPr id="15" name="TextBox 14">
            <a:extLst>
              <a:ext uri="{FF2B5EF4-FFF2-40B4-BE49-F238E27FC236}">
                <a16:creationId xmlns:a16="http://schemas.microsoft.com/office/drawing/2014/main" id="{1CF9A542-0ACF-4105-AF55-97CAFA307DEA}"/>
              </a:ext>
            </a:extLst>
          </p:cNvPr>
          <p:cNvSpPr txBox="1"/>
          <p:nvPr/>
        </p:nvSpPr>
        <p:spPr>
          <a:xfrm>
            <a:off x="988678" y="5866969"/>
            <a:ext cx="2518611" cy="369332"/>
          </a:xfrm>
          <a:prstGeom prst="rect">
            <a:avLst/>
          </a:prstGeom>
          <a:noFill/>
        </p:spPr>
        <p:txBody>
          <a:bodyPr wrap="square" rtlCol="0">
            <a:spAutoFit/>
          </a:bodyPr>
          <a:lstStyle/>
          <a:p>
            <a:r>
              <a:rPr lang="en-US" b="1" dirty="0">
                <a:solidFill>
                  <a:schemeClr val="accent1">
                    <a:lumMod val="50000"/>
                  </a:schemeClr>
                </a:solidFill>
              </a:rPr>
              <a:t>FEMA Issued Flood Map</a:t>
            </a:r>
          </a:p>
        </p:txBody>
      </p:sp>
      <p:sp>
        <p:nvSpPr>
          <p:cNvPr id="16" name="TextBox 15">
            <a:extLst>
              <a:ext uri="{FF2B5EF4-FFF2-40B4-BE49-F238E27FC236}">
                <a16:creationId xmlns:a16="http://schemas.microsoft.com/office/drawing/2014/main" id="{501D4F5B-00B1-45AB-9DCB-E7215CA2DE93}"/>
              </a:ext>
            </a:extLst>
          </p:cNvPr>
          <p:cNvSpPr txBox="1"/>
          <p:nvPr/>
        </p:nvSpPr>
        <p:spPr>
          <a:xfrm>
            <a:off x="5974655" y="3242958"/>
            <a:ext cx="1612232" cy="369332"/>
          </a:xfrm>
          <a:prstGeom prst="rect">
            <a:avLst/>
          </a:prstGeom>
          <a:noFill/>
        </p:spPr>
        <p:txBody>
          <a:bodyPr wrap="square" rtlCol="0">
            <a:spAutoFit/>
          </a:bodyPr>
          <a:lstStyle/>
          <a:p>
            <a:r>
              <a:rPr lang="en-US" b="1" dirty="0">
                <a:solidFill>
                  <a:schemeClr val="accent1">
                    <a:lumMod val="50000"/>
                  </a:schemeClr>
                </a:solidFill>
              </a:rPr>
              <a:t>Flood Profile</a:t>
            </a:r>
          </a:p>
        </p:txBody>
      </p:sp>
      <p:sp>
        <p:nvSpPr>
          <p:cNvPr id="17" name="TextBox 16">
            <a:extLst>
              <a:ext uri="{FF2B5EF4-FFF2-40B4-BE49-F238E27FC236}">
                <a16:creationId xmlns:a16="http://schemas.microsoft.com/office/drawing/2014/main" id="{5000BD66-8918-4518-86A6-F8A3C09EF07F}"/>
              </a:ext>
            </a:extLst>
          </p:cNvPr>
          <p:cNvSpPr txBox="1"/>
          <p:nvPr/>
        </p:nvSpPr>
        <p:spPr>
          <a:xfrm>
            <a:off x="5886422" y="5866969"/>
            <a:ext cx="2518611" cy="369332"/>
          </a:xfrm>
          <a:prstGeom prst="rect">
            <a:avLst/>
          </a:prstGeom>
          <a:noFill/>
        </p:spPr>
        <p:txBody>
          <a:bodyPr wrap="square" rtlCol="0">
            <a:spAutoFit/>
          </a:bodyPr>
          <a:lstStyle/>
          <a:p>
            <a:r>
              <a:rPr lang="en-US" b="1" dirty="0">
                <a:solidFill>
                  <a:schemeClr val="accent1">
                    <a:lumMod val="50000"/>
                  </a:schemeClr>
                </a:solidFill>
              </a:rPr>
              <a:t>Street View Image</a:t>
            </a:r>
          </a:p>
        </p:txBody>
      </p:sp>
    </p:spTree>
    <p:extLst>
      <p:ext uri="{BB962C8B-B14F-4D97-AF65-F5344CB8AC3E}">
        <p14:creationId xmlns:p14="http://schemas.microsoft.com/office/powerpoint/2010/main" val="91807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476250" y="953770"/>
          <a:ext cx="8515350" cy="5313680"/>
        </p:xfrm>
        <a:graphic>
          <a:graphicData uri="http://schemas.openxmlformats.org/drawingml/2006/table">
            <a:tbl>
              <a:tblPr firstRow="1" bandRow="1">
                <a:tableStyleId>{5C22544A-7EE6-4342-B048-85BDC9FD1C3A}</a:tableStyleId>
              </a:tblPr>
              <a:tblGrid>
                <a:gridCol w="563216">
                  <a:extLst>
                    <a:ext uri="{9D8B030D-6E8A-4147-A177-3AD203B41FA5}">
                      <a16:colId xmlns:a16="http://schemas.microsoft.com/office/drawing/2014/main" val="2763175437"/>
                    </a:ext>
                  </a:extLst>
                </a:gridCol>
                <a:gridCol w="1577004">
                  <a:extLst>
                    <a:ext uri="{9D8B030D-6E8A-4147-A177-3AD203B41FA5}">
                      <a16:colId xmlns:a16="http://schemas.microsoft.com/office/drawing/2014/main" val="20000"/>
                    </a:ext>
                  </a:extLst>
                </a:gridCol>
                <a:gridCol w="462253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838200">
                  <a:extLst>
                    <a:ext uri="{9D8B030D-6E8A-4147-A177-3AD203B41FA5}">
                      <a16:colId xmlns:a16="http://schemas.microsoft.com/office/drawing/2014/main" val="613828970"/>
                    </a:ext>
                  </a:extLst>
                </a:gridCol>
              </a:tblGrid>
              <a:tr h="692051">
                <a:tc>
                  <a:txBody>
                    <a:bodyPr/>
                    <a:lstStyle/>
                    <a:p>
                      <a:pPr algn="ctr"/>
                      <a:r>
                        <a:rPr lang="en-US" sz="1400" dirty="0"/>
                        <a:t>Status #</a:t>
                      </a:r>
                    </a:p>
                  </a:txBody>
                  <a:tcPr vert="vert"/>
                </a:tc>
                <a:tc>
                  <a:txBody>
                    <a:bodyPr/>
                    <a:lstStyle/>
                    <a:p>
                      <a:pPr algn="ctr"/>
                      <a:r>
                        <a:rPr lang="en-US" sz="1400" dirty="0"/>
                        <a:t>Flood Risk Zone </a:t>
                      </a:r>
                      <a:r>
                        <a:rPr lang="en-US" sz="1400" baseline="0" dirty="0"/>
                        <a:t>Designation</a:t>
                      </a:r>
                      <a:endParaRPr lang="en-US" sz="1400" dirty="0"/>
                    </a:p>
                  </a:txBody>
                  <a:tcPr/>
                </a:tc>
                <a:tc>
                  <a:txBody>
                    <a:bodyPr/>
                    <a:lstStyle/>
                    <a:p>
                      <a:pPr algn="ctr"/>
                      <a:r>
                        <a:rPr lang="en-US" sz="1400" dirty="0"/>
                        <a:t>Message</a:t>
                      </a:r>
                    </a:p>
                  </a:txBody>
                  <a:tcPr/>
                </a:tc>
                <a:tc>
                  <a:txBody>
                    <a:bodyPr/>
                    <a:lstStyle/>
                    <a:p>
                      <a:pPr algn="ctr"/>
                      <a:r>
                        <a:rPr lang="en-US" sz="1400" dirty="0"/>
                        <a:t>Flood Degree Risk</a:t>
                      </a:r>
                    </a:p>
                  </a:txBody>
                  <a:tcPr/>
                </a:tc>
                <a:tc>
                  <a:txBody>
                    <a:bodyPr/>
                    <a:lstStyle/>
                    <a:p>
                      <a:pPr algn="ctr"/>
                      <a:r>
                        <a:rPr lang="en-US" sz="1400" dirty="0"/>
                        <a:t>Color Warning Status</a:t>
                      </a:r>
                    </a:p>
                  </a:txBody>
                  <a:tcPr/>
                </a:tc>
                <a:extLst>
                  <a:ext uri="{0D108BD9-81ED-4DB2-BD59-A6C34878D82A}">
                    <a16:rowId xmlns:a16="http://schemas.microsoft.com/office/drawing/2014/main" val="10000"/>
                  </a:ext>
                </a:extLst>
              </a:tr>
              <a:tr h="370840">
                <a:tc>
                  <a:txBody>
                    <a:bodyPr/>
                    <a:lstStyle/>
                    <a:p>
                      <a:pPr algn="ctr"/>
                      <a:r>
                        <a:rPr lang="en-US" sz="1400" dirty="0"/>
                        <a:t>1</a:t>
                      </a:r>
                    </a:p>
                  </a:txBody>
                  <a:tcPr/>
                </a:tc>
                <a:tc>
                  <a:txBody>
                    <a:bodyPr/>
                    <a:lstStyle/>
                    <a:p>
                      <a:pPr algn="ctr"/>
                      <a:r>
                        <a:rPr lang="en-US" sz="1400" dirty="0"/>
                        <a:t>AE, AH (5), AO (2)</a:t>
                      </a:r>
                    </a:p>
                  </a:txBody>
                  <a:tcPr/>
                </a:tc>
                <a:tc>
                  <a:txBody>
                    <a:bodyPr/>
                    <a:lstStyle/>
                    <a:p>
                      <a:r>
                        <a:rPr lang="en-US" sz="1400" dirty="0"/>
                        <a:t>Location is WITHIN the FEMA 100-year floodplain.</a:t>
                      </a:r>
                    </a:p>
                  </a:txBody>
                  <a:tcPr/>
                </a:tc>
                <a:tc>
                  <a:txBody>
                    <a:bodyPr/>
                    <a:lstStyle/>
                    <a:p>
                      <a:pPr algn="ctr"/>
                      <a:r>
                        <a:rPr lang="en-US" sz="1400" dirty="0"/>
                        <a:t>High</a:t>
                      </a:r>
                    </a:p>
                  </a:txBody>
                  <a:tcPr>
                    <a:solidFill>
                      <a:srgbClr val="FF0000"/>
                    </a:solidFill>
                  </a:tcPr>
                </a:tc>
                <a:tc>
                  <a:txBody>
                    <a:bodyPr/>
                    <a:lstStyle/>
                    <a:p>
                      <a:pPr algn="ctr"/>
                      <a:r>
                        <a:rPr lang="en-US" sz="1400" dirty="0"/>
                        <a:t>Red</a:t>
                      </a:r>
                    </a:p>
                  </a:txBody>
                  <a:tcPr>
                    <a:solidFill>
                      <a:srgbClr val="FF0000"/>
                    </a:solidFill>
                  </a:tcPr>
                </a:tc>
                <a:extLst>
                  <a:ext uri="{0D108BD9-81ED-4DB2-BD59-A6C34878D82A}">
                    <a16:rowId xmlns:a16="http://schemas.microsoft.com/office/drawing/2014/main" val="2958229170"/>
                  </a:ext>
                </a:extLst>
              </a:tr>
              <a:tr h="370840">
                <a:tc>
                  <a:txBody>
                    <a:bodyPr/>
                    <a:lstStyle/>
                    <a:p>
                      <a:pPr algn="ctr"/>
                      <a:r>
                        <a:rPr lang="en-US" sz="1400" dirty="0"/>
                        <a:t>2</a:t>
                      </a:r>
                    </a:p>
                  </a:txBody>
                  <a:tcPr/>
                </a:tc>
                <a:tc>
                  <a:txBody>
                    <a:bodyPr/>
                    <a:lstStyle/>
                    <a:p>
                      <a:pPr algn="ctr"/>
                      <a:r>
                        <a:rPr lang="en-US" sz="1400" dirty="0"/>
                        <a:t>AE (Floodway)</a:t>
                      </a:r>
                    </a:p>
                  </a:txBody>
                  <a:tcPr/>
                </a:tc>
                <a:tc>
                  <a:txBody>
                    <a:bodyPr/>
                    <a:lstStyle/>
                    <a:p>
                      <a:r>
                        <a:rPr lang="en-US" sz="1400" dirty="0"/>
                        <a:t>Location is WITHIN the FEMA 100-year floodplain</a:t>
                      </a:r>
                      <a:r>
                        <a:rPr lang="en-US" sz="1400" baseline="0" dirty="0"/>
                        <a:t> and floodway</a:t>
                      </a:r>
                      <a:r>
                        <a:rPr lang="en-US" sz="1400" dirty="0"/>
                        <a:t>.</a:t>
                      </a:r>
                    </a:p>
                  </a:txBody>
                  <a:tcPr/>
                </a:tc>
                <a:tc>
                  <a:txBody>
                    <a:bodyPr/>
                    <a:lstStyle/>
                    <a:p>
                      <a:pPr algn="ctr"/>
                      <a:r>
                        <a:rPr lang="en-US" sz="1400" dirty="0"/>
                        <a:t>High</a:t>
                      </a:r>
                    </a:p>
                  </a:txBody>
                  <a:tcPr>
                    <a:solidFill>
                      <a:srgbClr val="FF0000"/>
                    </a:solidFill>
                  </a:tcPr>
                </a:tc>
                <a:tc>
                  <a:txBody>
                    <a:bodyPr/>
                    <a:lstStyle/>
                    <a:p>
                      <a:pPr algn="ctr"/>
                      <a:r>
                        <a:rPr lang="en-US" sz="1400" dirty="0"/>
                        <a:t>Red</a:t>
                      </a:r>
                    </a:p>
                  </a:txBody>
                  <a:tcPr>
                    <a:solidFill>
                      <a:srgbClr val="FF0000"/>
                    </a:solidFill>
                  </a:tcPr>
                </a:tc>
                <a:extLst>
                  <a:ext uri="{0D108BD9-81ED-4DB2-BD59-A6C34878D82A}">
                    <a16:rowId xmlns:a16="http://schemas.microsoft.com/office/drawing/2014/main" val="10001"/>
                  </a:ext>
                </a:extLst>
              </a:tr>
              <a:tr h="370840">
                <a:tc>
                  <a:txBody>
                    <a:bodyPr/>
                    <a:lstStyle/>
                    <a:p>
                      <a:pPr algn="ctr"/>
                      <a:r>
                        <a:rPr lang="en-US" sz="1400" dirty="0"/>
                        <a:t>3</a:t>
                      </a:r>
                    </a:p>
                  </a:txBody>
                  <a:tcPr/>
                </a:tc>
                <a:tc>
                  <a:txBody>
                    <a:bodyPr/>
                    <a:lstStyle/>
                    <a:p>
                      <a:pPr algn="ctr"/>
                      <a:r>
                        <a:rPr lang="en-US" sz="1400" dirty="0"/>
                        <a:t>A</a:t>
                      </a:r>
                    </a:p>
                  </a:txBody>
                  <a:tcPr/>
                </a:tc>
                <a:tc>
                  <a:txBody>
                    <a:bodyPr/>
                    <a:lstStyle/>
                    <a:p>
                      <a:r>
                        <a:rPr lang="en-US" sz="1400" dirty="0"/>
                        <a:t>Location is WITHIN the FEMA 100-year floodplain.</a:t>
                      </a:r>
                    </a:p>
                  </a:txBody>
                  <a:tcPr/>
                </a:tc>
                <a:tc>
                  <a:txBody>
                    <a:bodyPr/>
                    <a:lstStyle/>
                    <a:p>
                      <a:pPr algn="ctr"/>
                      <a:r>
                        <a:rPr lang="en-US" sz="1400" dirty="0"/>
                        <a:t>High</a:t>
                      </a:r>
                    </a:p>
                  </a:txBody>
                  <a:tcPr>
                    <a:solidFill>
                      <a:srgbClr val="FF0000"/>
                    </a:solidFill>
                  </a:tcPr>
                </a:tc>
                <a:tc>
                  <a:txBody>
                    <a:bodyPr/>
                    <a:lstStyle/>
                    <a:p>
                      <a:pPr algn="ctr"/>
                      <a:r>
                        <a:rPr lang="en-US" sz="1400" dirty="0"/>
                        <a:t>Red</a:t>
                      </a:r>
                    </a:p>
                  </a:txBody>
                  <a:tcPr>
                    <a:solidFill>
                      <a:srgbClr val="FF0000"/>
                    </a:solidFill>
                  </a:tcPr>
                </a:tc>
                <a:extLst>
                  <a:ext uri="{0D108BD9-81ED-4DB2-BD59-A6C34878D82A}">
                    <a16:rowId xmlns:a16="http://schemas.microsoft.com/office/drawing/2014/main" val="3758133086"/>
                  </a:ext>
                </a:extLst>
              </a:tr>
              <a:tr h="370840">
                <a:tc>
                  <a:txBody>
                    <a:bodyPr/>
                    <a:lstStyle/>
                    <a:p>
                      <a:pPr algn="ctr"/>
                      <a:r>
                        <a:rPr lang="en-US" sz="1400" dirty="0"/>
                        <a:t>4</a:t>
                      </a:r>
                    </a:p>
                  </a:txBody>
                  <a:tcPr/>
                </a:tc>
                <a:tc>
                  <a:txBody>
                    <a:bodyPr/>
                    <a:lstStyle/>
                    <a:p>
                      <a:pPr algn="ctr"/>
                      <a:r>
                        <a:rPr lang="en-US" sz="1400" dirty="0"/>
                        <a:t>A (Advisory A)</a:t>
                      </a:r>
                    </a:p>
                  </a:txBody>
                  <a:tcPr/>
                </a:tc>
                <a:tc>
                  <a:txBody>
                    <a:bodyPr/>
                    <a:lstStyle/>
                    <a:p>
                      <a:r>
                        <a:rPr lang="en-US" sz="1400" dirty="0"/>
                        <a:t>Location is WITHIN the FEMA 100-year floodplain.  Advisory Flood Heights available.</a:t>
                      </a:r>
                    </a:p>
                  </a:txBody>
                  <a:tcPr/>
                </a:tc>
                <a:tc>
                  <a:txBody>
                    <a:bodyPr/>
                    <a:lstStyle/>
                    <a:p>
                      <a:pPr algn="ctr"/>
                      <a:r>
                        <a:rPr lang="en-US" sz="1400" dirty="0"/>
                        <a:t>High</a:t>
                      </a:r>
                    </a:p>
                  </a:txBody>
                  <a:tcPr>
                    <a:solidFill>
                      <a:srgbClr val="FF0000"/>
                    </a:solidFill>
                  </a:tcPr>
                </a:tc>
                <a:tc>
                  <a:txBody>
                    <a:bodyPr/>
                    <a:lstStyle/>
                    <a:p>
                      <a:pPr algn="ctr"/>
                      <a:r>
                        <a:rPr lang="en-US" sz="1400" dirty="0"/>
                        <a:t>Red</a:t>
                      </a:r>
                    </a:p>
                  </a:txBody>
                  <a:tcPr>
                    <a:solidFill>
                      <a:srgbClr val="FF0000"/>
                    </a:solidFill>
                  </a:tcPr>
                </a:tc>
                <a:extLst>
                  <a:ext uri="{0D108BD9-81ED-4DB2-BD59-A6C34878D82A}">
                    <a16:rowId xmlns:a16="http://schemas.microsoft.com/office/drawing/2014/main" val="10003"/>
                  </a:ext>
                </a:extLst>
              </a:tr>
              <a:tr h="370840">
                <a:tc>
                  <a:txBody>
                    <a:bodyPr/>
                    <a:lstStyle/>
                    <a:p>
                      <a:pPr algn="ctr"/>
                      <a:r>
                        <a:rPr lang="en-US" sz="1400" dirty="0"/>
                        <a:t>5</a:t>
                      </a:r>
                    </a:p>
                  </a:txBody>
                  <a:tcPr/>
                </a:tc>
                <a:tc>
                  <a:txBody>
                    <a:bodyPr/>
                    <a:lstStyle/>
                    <a:p>
                      <a:pPr algn="ctr"/>
                      <a:r>
                        <a:rPr lang="en-US" sz="1400" dirty="0"/>
                        <a:t>Updated </a:t>
                      </a:r>
                      <a:r>
                        <a:rPr lang="en-US" sz="1400" baseline="0" dirty="0"/>
                        <a:t>AE Floodplain Boundary</a:t>
                      </a:r>
                      <a:endParaRPr lang="en-US" sz="1400" dirty="0"/>
                    </a:p>
                  </a:txBody>
                  <a:tcPr/>
                </a:tc>
                <a:tc>
                  <a:txBody>
                    <a:bodyPr/>
                    <a:lstStyle/>
                    <a:p>
                      <a:r>
                        <a:rPr lang="en-US" sz="1400" dirty="0"/>
                        <a:t>Location is WITHIN an updated detailed floodplain</a:t>
                      </a:r>
                      <a:r>
                        <a:rPr lang="en-US" sz="1400" baseline="0" dirty="0"/>
                        <a:t> boundary</a:t>
                      </a:r>
                      <a:r>
                        <a:rPr lang="en-US" sz="1400" dirty="0"/>
                        <a:t> but NOT a FEMA 100-year effective floodplain.  </a:t>
                      </a:r>
                      <a:endParaRPr lang="en-US" sz="1400" i="1" dirty="0"/>
                    </a:p>
                  </a:txBody>
                  <a:tcPr/>
                </a:tc>
                <a:tc>
                  <a:txBody>
                    <a:bodyPr/>
                    <a:lstStyle/>
                    <a:p>
                      <a:pPr algn="ctr"/>
                      <a:r>
                        <a:rPr lang="en-US" sz="1400" dirty="0"/>
                        <a:t>High</a:t>
                      </a:r>
                    </a:p>
                  </a:txBody>
                  <a:tcPr>
                    <a:solidFill>
                      <a:schemeClr val="accent2"/>
                    </a:solidFill>
                  </a:tcPr>
                </a:tc>
                <a:tc>
                  <a:txBody>
                    <a:bodyPr/>
                    <a:lstStyle/>
                    <a:p>
                      <a:pPr algn="ctr"/>
                      <a:r>
                        <a:rPr lang="en-US" sz="1400" dirty="0"/>
                        <a:t>Orange</a:t>
                      </a:r>
                    </a:p>
                  </a:txBody>
                  <a:tcPr>
                    <a:solidFill>
                      <a:schemeClr val="accent2"/>
                    </a:solidFill>
                  </a:tcPr>
                </a:tc>
                <a:extLst>
                  <a:ext uri="{0D108BD9-81ED-4DB2-BD59-A6C34878D82A}">
                    <a16:rowId xmlns:a16="http://schemas.microsoft.com/office/drawing/2014/main" val="10004"/>
                  </a:ext>
                </a:extLst>
              </a:tr>
              <a:tr h="370840">
                <a:tc>
                  <a:txBody>
                    <a:bodyPr/>
                    <a:lstStyle/>
                    <a:p>
                      <a:pPr algn="ctr"/>
                      <a:r>
                        <a:rPr lang="en-US" sz="1400" dirty="0"/>
                        <a:t>6</a:t>
                      </a:r>
                    </a:p>
                  </a:txBody>
                  <a:tcPr/>
                </a:tc>
                <a:tc>
                  <a:txBody>
                    <a:bodyPr/>
                    <a:lstStyle/>
                    <a:p>
                      <a:pPr algn="ctr"/>
                      <a:r>
                        <a:rPr lang="en-US" sz="1400" dirty="0"/>
                        <a:t>Advisory A</a:t>
                      </a:r>
                    </a:p>
                  </a:txBody>
                  <a:tcPr/>
                </a:tc>
                <a:tc>
                  <a:txBody>
                    <a:bodyPr/>
                    <a:lstStyle/>
                    <a:p>
                      <a:r>
                        <a:rPr lang="en-US" sz="1400" dirty="0"/>
                        <a:t>Location is WITHIN an advisory floodplain but NOT a FEMA 100-year effective floodplain. </a:t>
                      </a:r>
                      <a:endParaRPr lang="en-US" sz="1400" i="1" dirty="0"/>
                    </a:p>
                  </a:txBody>
                  <a:tcPr/>
                </a:tc>
                <a:tc>
                  <a:txBody>
                    <a:bodyPr/>
                    <a:lstStyle/>
                    <a:p>
                      <a:pPr algn="ctr"/>
                      <a:r>
                        <a:rPr lang="en-US" sz="1400" dirty="0"/>
                        <a:t>High</a:t>
                      </a:r>
                    </a:p>
                  </a:txBody>
                  <a:tcPr>
                    <a:solidFill>
                      <a:schemeClr val="accent2"/>
                    </a:solidFill>
                  </a:tcPr>
                </a:tc>
                <a:tc>
                  <a:txBody>
                    <a:bodyPr/>
                    <a:lstStyle/>
                    <a:p>
                      <a:pPr algn="ctr"/>
                      <a:r>
                        <a:rPr lang="en-US" sz="1400" dirty="0"/>
                        <a:t>Orange</a:t>
                      </a:r>
                    </a:p>
                  </a:txBody>
                  <a:tcPr>
                    <a:solidFill>
                      <a:schemeClr val="accent2"/>
                    </a:solidFill>
                  </a:tcPr>
                </a:tc>
                <a:extLst>
                  <a:ext uri="{0D108BD9-81ED-4DB2-BD59-A6C34878D82A}">
                    <a16:rowId xmlns:a16="http://schemas.microsoft.com/office/drawing/2014/main" val="10005"/>
                  </a:ext>
                </a:extLst>
              </a:tr>
              <a:tr h="370840">
                <a:tc>
                  <a:txBody>
                    <a:bodyPr/>
                    <a:lstStyle/>
                    <a:p>
                      <a:pPr algn="ctr"/>
                      <a:r>
                        <a:rPr lang="en-US" sz="1400" i="1" dirty="0"/>
                        <a:t>7</a:t>
                      </a:r>
                    </a:p>
                  </a:txBody>
                  <a:tcPr/>
                </a:tc>
                <a:tc>
                  <a:txBody>
                    <a:bodyPr/>
                    <a:lstStyle/>
                    <a:p>
                      <a:pPr algn="ctr"/>
                      <a:r>
                        <a:rPr lang="en-US" sz="1400" i="0" dirty="0"/>
                        <a:t>Shaded 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t>Location is WITHIN</a:t>
                      </a:r>
                      <a:r>
                        <a:rPr lang="en-US" sz="1400" i="0" baseline="0" dirty="0"/>
                        <a:t> a m</a:t>
                      </a:r>
                      <a:r>
                        <a:rPr lang="en-US" sz="1400" i="0" dirty="0"/>
                        <a:t>oderate flood risk hazard such</a:t>
                      </a:r>
                      <a:r>
                        <a:rPr lang="en-US" sz="1400" i="0" baseline="0" dirty="0"/>
                        <a:t> as a </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baseline="0" dirty="0"/>
                        <a:t>FEMA </a:t>
                      </a:r>
                      <a:r>
                        <a:rPr lang="en-US" sz="1400" i="0" dirty="0"/>
                        <a:t>500-year</a:t>
                      </a:r>
                      <a:r>
                        <a:rPr lang="en-US" sz="1400" i="0" baseline="0" dirty="0"/>
                        <a:t> floodplain.</a:t>
                      </a:r>
                      <a:endParaRPr lang="en-US" sz="1400"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Moderate</a:t>
                      </a:r>
                    </a:p>
                  </a:txBody>
                  <a:tcP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Yellow</a:t>
                      </a:r>
                    </a:p>
                  </a:txBody>
                  <a:tcPr>
                    <a:solidFill>
                      <a:srgbClr val="FFFF00"/>
                    </a:solidFill>
                  </a:tcPr>
                </a:tc>
                <a:extLst>
                  <a:ext uri="{0D108BD9-81ED-4DB2-BD59-A6C34878D82A}">
                    <a16:rowId xmlns:a16="http://schemas.microsoft.com/office/drawing/2014/main" val="3092083198"/>
                  </a:ext>
                </a:extLst>
              </a:tr>
              <a:tr h="370840">
                <a:tc>
                  <a:txBody>
                    <a:bodyPr/>
                    <a:lstStyle/>
                    <a:p>
                      <a:pPr algn="ctr"/>
                      <a:r>
                        <a:rPr lang="en-US" sz="1400" dirty="0"/>
                        <a:t>8</a:t>
                      </a:r>
                    </a:p>
                  </a:txBody>
                  <a:tcPr/>
                </a:tc>
                <a:tc>
                  <a:txBody>
                    <a:bodyPr/>
                    <a:lstStyle/>
                    <a:p>
                      <a:pPr algn="ctr"/>
                      <a:r>
                        <a:rPr lang="en-US" sz="1400" i="1" dirty="0"/>
                        <a:t>Near Flood Zone</a:t>
                      </a:r>
                    </a:p>
                  </a:txBody>
                  <a:tcPr/>
                </a:tc>
                <a:tc>
                  <a:txBody>
                    <a:bodyPr/>
                    <a:lstStyle/>
                    <a:p>
                      <a:r>
                        <a:rPr lang="en-US" sz="1400" dirty="0"/>
                        <a:t>Location is NOT WITHIN identified flood hazard area, but within 75 feet of an identified flood hazard area. </a:t>
                      </a:r>
                    </a:p>
                  </a:txBody>
                  <a:tcPr/>
                </a:tc>
                <a:tc>
                  <a:txBody>
                    <a:bodyPr/>
                    <a:lstStyle/>
                    <a:p>
                      <a:pPr algn="ctr"/>
                      <a:r>
                        <a:rPr lang="en-US" sz="1400" dirty="0"/>
                        <a:t>Moderate</a:t>
                      </a:r>
                    </a:p>
                  </a:txBody>
                  <a:tcPr>
                    <a:solidFill>
                      <a:srgbClr val="FFFF00"/>
                    </a:solidFill>
                  </a:tcPr>
                </a:tc>
                <a:tc>
                  <a:txBody>
                    <a:bodyPr/>
                    <a:lstStyle/>
                    <a:p>
                      <a:pPr algn="ctr"/>
                      <a:r>
                        <a:rPr lang="en-US" sz="1400" dirty="0"/>
                        <a:t>Yellow</a:t>
                      </a:r>
                    </a:p>
                  </a:txBody>
                  <a:tcPr>
                    <a:solidFill>
                      <a:srgbClr val="FFFF00"/>
                    </a:solidFill>
                  </a:tcPr>
                </a:tc>
                <a:extLst>
                  <a:ext uri="{0D108BD9-81ED-4DB2-BD59-A6C34878D82A}">
                    <a16:rowId xmlns:a16="http://schemas.microsoft.com/office/drawing/2014/main" val="10006"/>
                  </a:ext>
                </a:extLst>
              </a:tr>
              <a:tr h="370840">
                <a:tc>
                  <a:txBody>
                    <a:bodyPr/>
                    <a:lstStyle/>
                    <a:p>
                      <a:pPr algn="ctr"/>
                      <a:r>
                        <a:rPr lang="en-US" sz="1400" dirty="0"/>
                        <a:t>9</a:t>
                      </a:r>
                    </a:p>
                  </a:txBody>
                  <a:tcPr/>
                </a:tc>
                <a:tc>
                  <a:txBody>
                    <a:bodyPr/>
                    <a:lstStyle/>
                    <a:p>
                      <a:pPr algn="ctr"/>
                      <a:r>
                        <a:rPr lang="en-US" sz="1400" i="1" dirty="0"/>
                        <a:t>Out of Flood Zone</a:t>
                      </a:r>
                    </a:p>
                  </a:txBody>
                  <a:tcPr/>
                </a:tc>
                <a:tc>
                  <a:txBody>
                    <a:bodyPr/>
                    <a:lstStyle/>
                    <a:p>
                      <a:r>
                        <a:rPr lang="en-US" sz="1400" dirty="0"/>
                        <a:t>Location is NOT WITHIN any identified flood hazard area. Unmapped flood hazard areas may be present.</a:t>
                      </a:r>
                    </a:p>
                  </a:txBody>
                  <a:tcPr/>
                </a:tc>
                <a:tc>
                  <a:txBody>
                    <a:bodyPr/>
                    <a:lstStyle/>
                    <a:p>
                      <a:pPr algn="ctr"/>
                      <a:r>
                        <a:rPr lang="en-US" sz="1400" dirty="0"/>
                        <a:t>Low</a:t>
                      </a:r>
                    </a:p>
                  </a:txBody>
                  <a:tcPr>
                    <a:solidFill>
                      <a:srgbClr val="00B050"/>
                    </a:solidFill>
                  </a:tcPr>
                </a:tc>
                <a:tc>
                  <a:txBody>
                    <a:bodyPr/>
                    <a:lstStyle/>
                    <a:p>
                      <a:pPr algn="ctr"/>
                      <a:r>
                        <a:rPr lang="en-US" sz="1400" dirty="0"/>
                        <a:t>Green</a:t>
                      </a:r>
                    </a:p>
                  </a:txBody>
                  <a:tcPr>
                    <a:solidFill>
                      <a:srgbClr val="00B050"/>
                    </a:solidFill>
                  </a:tcPr>
                </a:tc>
                <a:extLst>
                  <a:ext uri="{0D108BD9-81ED-4DB2-BD59-A6C34878D82A}">
                    <a16:rowId xmlns:a16="http://schemas.microsoft.com/office/drawing/2014/main" val="10007"/>
                  </a:ext>
                </a:extLst>
              </a:tr>
            </a:tbl>
          </a:graphicData>
        </a:graphic>
      </p:graphicFrame>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&lt; zone designation &gt;</a:t>
            </a:r>
          </a:p>
        </p:txBody>
      </p:sp>
      <p:sp>
        <p:nvSpPr>
          <p:cNvPr id="4" name="TextBox 3"/>
          <p:cNvSpPr txBox="1"/>
          <p:nvPr/>
        </p:nvSpPr>
        <p:spPr>
          <a:xfrm>
            <a:off x="476250" y="6244574"/>
            <a:ext cx="8439150" cy="646331"/>
          </a:xfrm>
          <a:prstGeom prst="rect">
            <a:avLst/>
          </a:prstGeom>
          <a:noFill/>
        </p:spPr>
        <p:txBody>
          <a:bodyPr wrap="square" rtlCol="0">
            <a:spAutoFit/>
          </a:bodyPr>
          <a:lstStyle/>
          <a:p>
            <a:r>
              <a:rPr lang="en-US" sz="1200" dirty="0"/>
              <a:t>Three Degrees of Risk: High, Moderate, Low.  Four Warning Status Colors:  In 100-YR Effective Floodplains (red), Advisory A/Updated AE Floodplains (orange), moderate risk or close to high risk zones (yellow), low risk (green).  Three Stacked Floodplain Boundary GIS Files: (1) 100-YR NFHL effective, (2) 100-YR Advisory A-Updated AE, (3) 500-YR NFHL Effective</a:t>
            </a:r>
          </a:p>
        </p:txBody>
      </p:sp>
    </p:spTree>
    <p:extLst>
      <p:ext uri="{BB962C8B-B14F-4D97-AF65-F5344CB8AC3E}">
        <p14:creationId xmlns:p14="http://schemas.microsoft.com/office/powerpoint/2010/main" val="17131024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extLst>
              <p:ext uri="{D42A27DB-BD31-4B8C-83A1-F6EECF244321}">
                <p14:modId xmlns:p14="http://schemas.microsoft.com/office/powerpoint/2010/main" val="731790501"/>
              </p:ext>
            </p:extLst>
          </p:nvPr>
        </p:nvGraphicFramePr>
        <p:xfrm>
          <a:off x="481263" y="1167063"/>
          <a:ext cx="8241632" cy="5149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94413C0-BC50-45A6-9D9A-F55B3ADB48E9}"/>
              </a:ext>
            </a:extLst>
          </p:cNvPr>
          <p:cNvSpPr txBox="1"/>
          <p:nvPr/>
        </p:nvSpPr>
        <p:spPr>
          <a:xfrm>
            <a:off x="481263" y="4421196"/>
            <a:ext cx="5560392" cy="1754326"/>
          </a:xfrm>
          <a:prstGeom prst="rect">
            <a:avLst/>
          </a:prstGeom>
          <a:solidFill>
            <a:schemeClr val="tx2">
              <a:lumMod val="20000"/>
              <a:lumOff val="80000"/>
            </a:schemeClr>
          </a:solidFill>
        </p:spPr>
        <p:txBody>
          <a:bodyPr wrap="square" rtlCol="0">
            <a:spAutoFit/>
          </a:bodyPr>
          <a:lstStyle/>
          <a:p>
            <a:pPr marL="342900" indent="-34290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Flood zone determination sequence important for programming logic</a:t>
            </a:r>
            <a:br>
              <a:rPr lang="en-US"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WV Flood Tool first checks query location for High Risk flood zones, then Moderate Risk flood zones.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16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AFH Proposed Schedule</a:t>
            </a:r>
          </a:p>
        </p:txBody>
      </p:sp>
      <p:pic>
        <p:nvPicPr>
          <p:cNvPr id="3" name="Picture 2"/>
          <p:cNvPicPr>
            <a:picLocks noChangeAspect="1"/>
          </p:cNvPicPr>
          <p:nvPr/>
        </p:nvPicPr>
        <p:blipFill>
          <a:blip r:embed="rId2"/>
          <a:stretch>
            <a:fillRect/>
          </a:stretch>
        </p:blipFill>
        <p:spPr>
          <a:xfrm>
            <a:off x="692819" y="914400"/>
            <a:ext cx="7615237" cy="5848854"/>
          </a:xfrm>
          <a:prstGeom prst="rect">
            <a:avLst/>
          </a:prstGeom>
        </p:spPr>
      </p:pic>
      <p:sp>
        <p:nvSpPr>
          <p:cNvPr id="5" name="Oval 4">
            <a:extLst>
              <a:ext uri="{FF2B5EF4-FFF2-40B4-BE49-F238E27FC236}">
                <a16:creationId xmlns:a16="http://schemas.microsoft.com/office/drawing/2014/main" id="{32CFB05C-D632-441B-BC83-3310FD9E60CB}"/>
              </a:ext>
            </a:extLst>
          </p:cNvPr>
          <p:cNvSpPr/>
          <p:nvPr/>
        </p:nvSpPr>
        <p:spPr>
          <a:xfrm flipV="1">
            <a:off x="7116417" y="2469155"/>
            <a:ext cx="699716" cy="778624"/>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526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C641E-D58A-4F41-B5F3-5A0B9F91B572}"/>
              </a:ext>
            </a:extLst>
          </p:cNvPr>
          <p:cNvPicPr>
            <a:picLocks noChangeAspect="1"/>
          </p:cNvPicPr>
          <p:nvPr/>
        </p:nvPicPr>
        <p:blipFill>
          <a:blip r:embed="rId3"/>
          <a:stretch>
            <a:fillRect/>
          </a:stretch>
        </p:blipFill>
        <p:spPr>
          <a:xfrm>
            <a:off x="344992" y="950303"/>
            <a:ext cx="8454016" cy="4877882"/>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 Structure in Advisory A</a:t>
            </a:r>
          </a:p>
        </p:txBody>
      </p:sp>
      <p:sp>
        <p:nvSpPr>
          <p:cNvPr id="7" name="TextBox 6">
            <a:extLst>
              <a:ext uri="{FF2B5EF4-FFF2-40B4-BE49-F238E27FC236}">
                <a16:creationId xmlns:a16="http://schemas.microsoft.com/office/drawing/2014/main" id="{E94413C0-BC50-45A6-9D9A-F55B3ADB48E9}"/>
              </a:ext>
            </a:extLst>
          </p:cNvPr>
          <p:cNvSpPr txBox="1"/>
          <p:nvPr/>
        </p:nvSpPr>
        <p:spPr>
          <a:xfrm>
            <a:off x="681465" y="5157995"/>
            <a:ext cx="3552604" cy="369332"/>
          </a:xfrm>
          <a:prstGeom prst="rect">
            <a:avLst/>
          </a:prstGeom>
          <a:solidFill>
            <a:schemeClr val="tx1"/>
          </a:solid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Parcel ID: </a:t>
            </a:r>
            <a:r>
              <a:rPr lang="en-US" dirty="0">
                <a:solidFill>
                  <a:srgbClr val="FFFF00"/>
                </a:solidFill>
              </a:rPr>
              <a:t>33-01-0010-0033-0000</a:t>
            </a:r>
            <a:endParaRPr lang="en-US" dirty="0">
              <a:solidFill>
                <a:srgbClr val="FFFF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633C587-D387-4280-A643-C0BDD280B982}"/>
              </a:ext>
            </a:extLst>
          </p:cNvPr>
          <p:cNvSpPr txBox="1"/>
          <p:nvPr/>
        </p:nvSpPr>
        <p:spPr>
          <a:xfrm>
            <a:off x="344992" y="5884974"/>
            <a:ext cx="8454016" cy="646331"/>
          </a:xfrm>
          <a:prstGeom prst="rect">
            <a:avLst/>
          </a:prstGeom>
          <a:solidFill>
            <a:schemeClr val="tx2">
              <a:lumMod val="20000"/>
              <a:lumOff val="80000"/>
            </a:schemeClr>
          </a:solidFill>
        </p:spPr>
        <p:txBody>
          <a:bodyPr wrap="square" rtlCol="0">
            <a:spAutoFit/>
          </a:bodyPr>
          <a:lstStyle/>
          <a:p>
            <a:r>
              <a:rPr lang="en-US" dirty="0">
                <a:solidFill>
                  <a:schemeClr val="accent1">
                    <a:lumMod val="50000"/>
                  </a:schemeClr>
                </a:solidFill>
                <a:cs typeface="Arial" panose="020B0604020202020204" pitchFamily="34" charset="0"/>
              </a:rPr>
              <a:t>Structure </a:t>
            </a:r>
            <a:r>
              <a:rPr lang="en-US" dirty="0">
                <a:solidFill>
                  <a:schemeClr val="accent1">
                    <a:lumMod val="50000"/>
                  </a:schemeClr>
                </a:solidFill>
              </a:rPr>
              <a:t>is WITHIN an </a:t>
            </a:r>
            <a:r>
              <a:rPr lang="en-US" b="1" dirty="0">
                <a:solidFill>
                  <a:schemeClr val="accent1">
                    <a:lumMod val="50000"/>
                  </a:schemeClr>
                </a:solidFill>
              </a:rPr>
              <a:t>Advisory A Floodplain </a:t>
            </a:r>
            <a:r>
              <a:rPr lang="en-US" dirty="0">
                <a:solidFill>
                  <a:schemeClr val="accent1">
                    <a:lumMod val="50000"/>
                  </a:schemeClr>
                </a:solidFill>
              </a:rPr>
              <a:t>but NOT a FEMA 100-year effective floodplain.  Parcel ID 33-01-0010-0033-0000 </a:t>
            </a:r>
            <a:r>
              <a:rPr lang="en-US" dirty="0">
                <a:solidFill>
                  <a:schemeClr val="accent1">
                    <a:lumMod val="50000"/>
                  </a:schemeClr>
                </a:solidFill>
                <a:cs typeface="Arial" panose="020B0604020202020204" pitchFamily="34" charset="0"/>
              </a:rPr>
              <a:t>in Morgan County, WV.</a:t>
            </a:r>
          </a:p>
        </p:txBody>
      </p:sp>
      <p:sp>
        <p:nvSpPr>
          <p:cNvPr id="11" name="Rectangle 10">
            <a:extLst>
              <a:ext uri="{FF2B5EF4-FFF2-40B4-BE49-F238E27FC236}">
                <a16:creationId xmlns:a16="http://schemas.microsoft.com/office/drawing/2014/main" id="{199B2F9F-4F8B-4C51-AF35-063E45F43B1E}"/>
              </a:ext>
            </a:extLst>
          </p:cNvPr>
          <p:cNvSpPr/>
          <p:nvPr/>
        </p:nvSpPr>
        <p:spPr>
          <a:xfrm>
            <a:off x="596346" y="5584116"/>
            <a:ext cx="5784575" cy="461665"/>
          </a:xfrm>
          <a:prstGeom prst="rect">
            <a:avLst/>
          </a:prstGeom>
        </p:spPr>
        <p:txBody>
          <a:bodyPr wrap="square">
            <a:spAutoFit/>
          </a:bodyPr>
          <a:lstStyle/>
          <a:p>
            <a:r>
              <a:rPr lang="en-US" sz="1200" dirty="0">
                <a:hlinkClick r:id="rId4"/>
              </a:rPr>
              <a:t>https://www.mapwv.gov/flood/map/?wkid=102100&amp;x=-8698746&amp;y=4815674&amp;l=12&amp;v=2</a:t>
            </a:r>
            <a:endParaRPr lang="en-US" sz="1200" dirty="0"/>
          </a:p>
          <a:p>
            <a:endParaRPr lang="en-US" sz="1200" dirty="0"/>
          </a:p>
        </p:txBody>
      </p:sp>
    </p:spTree>
    <p:extLst>
      <p:ext uri="{BB962C8B-B14F-4D97-AF65-F5344CB8AC3E}">
        <p14:creationId xmlns:p14="http://schemas.microsoft.com/office/powerpoint/2010/main" val="7290468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C64EB2-FBE7-44C0-9B40-C7A02803211F}"/>
              </a:ext>
            </a:extLst>
          </p:cNvPr>
          <p:cNvPicPr>
            <a:picLocks noChangeAspect="1"/>
          </p:cNvPicPr>
          <p:nvPr/>
        </p:nvPicPr>
        <p:blipFill rotWithShape="1">
          <a:blip r:embed="rId3"/>
          <a:srcRect b="48115"/>
          <a:stretch/>
        </p:blipFill>
        <p:spPr>
          <a:xfrm>
            <a:off x="158348" y="1050656"/>
            <a:ext cx="4324201" cy="2150424"/>
          </a:xfrm>
          <a:prstGeom prst="rect">
            <a:avLst/>
          </a:prstGeom>
        </p:spPr>
      </p:pic>
      <p:sp>
        <p:nvSpPr>
          <p:cNvPr id="14" name="TextBox 13">
            <a:extLst>
              <a:ext uri="{FF2B5EF4-FFF2-40B4-BE49-F238E27FC236}">
                <a16:creationId xmlns:a16="http://schemas.microsoft.com/office/drawing/2014/main" id="{D8349A4A-1907-4537-AECD-B8F669FEEE1C}"/>
              </a:ext>
            </a:extLst>
          </p:cNvPr>
          <p:cNvSpPr txBox="1"/>
          <p:nvPr/>
        </p:nvSpPr>
        <p:spPr>
          <a:xfrm>
            <a:off x="2320448" y="1166428"/>
            <a:ext cx="2003074" cy="369332"/>
          </a:xfrm>
          <a:prstGeom prst="rect">
            <a:avLst/>
          </a:prstGeom>
          <a:solidFill>
            <a:schemeClr val="tx1"/>
          </a:solidFill>
        </p:spPr>
        <p:txBody>
          <a:bodyPr wrap="square" rtlCol="0">
            <a:spAutoFit/>
          </a:bodyPr>
          <a:lstStyle/>
          <a:p>
            <a:r>
              <a:rPr lang="en-US" b="1" dirty="0">
                <a:solidFill>
                  <a:srgbClr val="FFFF00"/>
                </a:solidFill>
              </a:rPr>
              <a:t>Google Street View</a:t>
            </a:r>
          </a:p>
        </p:txBody>
      </p:sp>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 Structure in Advisory A</a:t>
            </a:r>
          </a:p>
        </p:txBody>
      </p:sp>
      <p:pic>
        <p:nvPicPr>
          <p:cNvPr id="2" name="Picture 1">
            <a:extLst>
              <a:ext uri="{FF2B5EF4-FFF2-40B4-BE49-F238E27FC236}">
                <a16:creationId xmlns:a16="http://schemas.microsoft.com/office/drawing/2014/main" id="{09C9BF31-F9AD-4D63-BAE3-F14304692E07}"/>
              </a:ext>
            </a:extLst>
          </p:cNvPr>
          <p:cNvPicPr>
            <a:picLocks noChangeAspect="1"/>
          </p:cNvPicPr>
          <p:nvPr/>
        </p:nvPicPr>
        <p:blipFill>
          <a:blip r:embed="rId4"/>
          <a:stretch>
            <a:fillRect/>
          </a:stretch>
        </p:blipFill>
        <p:spPr>
          <a:xfrm>
            <a:off x="4595250" y="1428338"/>
            <a:ext cx="4390402" cy="3429000"/>
          </a:xfrm>
          <a:prstGeom prst="rect">
            <a:avLst/>
          </a:prstGeom>
          <a:ln>
            <a:solidFill>
              <a:schemeClr val="tx1"/>
            </a:solidFill>
          </a:ln>
        </p:spPr>
      </p:pic>
      <p:pic>
        <p:nvPicPr>
          <p:cNvPr id="5" name="Picture 4">
            <a:extLst>
              <a:ext uri="{FF2B5EF4-FFF2-40B4-BE49-F238E27FC236}">
                <a16:creationId xmlns:a16="http://schemas.microsoft.com/office/drawing/2014/main" id="{0A5D7F29-2487-4EC5-96ED-645704448EA3}"/>
              </a:ext>
            </a:extLst>
          </p:cNvPr>
          <p:cNvPicPr>
            <a:picLocks noChangeAspect="1"/>
          </p:cNvPicPr>
          <p:nvPr/>
        </p:nvPicPr>
        <p:blipFill>
          <a:blip r:embed="rId5"/>
          <a:stretch>
            <a:fillRect/>
          </a:stretch>
        </p:blipFill>
        <p:spPr>
          <a:xfrm>
            <a:off x="208205" y="3356535"/>
            <a:ext cx="4224486" cy="3121854"/>
          </a:xfrm>
          <a:prstGeom prst="rect">
            <a:avLst/>
          </a:prstGeom>
          <a:ln>
            <a:solidFill>
              <a:schemeClr val="tx1"/>
            </a:solidFill>
          </a:ln>
        </p:spPr>
      </p:pic>
      <p:pic>
        <p:nvPicPr>
          <p:cNvPr id="9" name="Picture 8">
            <a:extLst>
              <a:ext uri="{FF2B5EF4-FFF2-40B4-BE49-F238E27FC236}">
                <a16:creationId xmlns:a16="http://schemas.microsoft.com/office/drawing/2014/main" id="{429B6C18-A7CF-4E87-A17E-AC7FE5903942}"/>
              </a:ext>
            </a:extLst>
          </p:cNvPr>
          <p:cNvPicPr>
            <a:picLocks noChangeAspect="1"/>
          </p:cNvPicPr>
          <p:nvPr/>
        </p:nvPicPr>
        <p:blipFill>
          <a:blip r:embed="rId6"/>
          <a:stretch>
            <a:fillRect/>
          </a:stretch>
        </p:blipFill>
        <p:spPr>
          <a:xfrm>
            <a:off x="4687755" y="5076483"/>
            <a:ext cx="4205391" cy="1438953"/>
          </a:xfrm>
          <a:prstGeom prst="rect">
            <a:avLst/>
          </a:prstGeom>
        </p:spPr>
      </p:pic>
      <p:sp>
        <p:nvSpPr>
          <p:cNvPr id="12" name="TextBox 11">
            <a:extLst>
              <a:ext uri="{FF2B5EF4-FFF2-40B4-BE49-F238E27FC236}">
                <a16:creationId xmlns:a16="http://schemas.microsoft.com/office/drawing/2014/main" id="{DE563DF1-F9A9-4BD7-9CB7-96830F564FDA}"/>
              </a:ext>
            </a:extLst>
          </p:cNvPr>
          <p:cNvSpPr txBox="1"/>
          <p:nvPr/>
        </p:nvSpPr>
        <p:spPr>
          <a:xfrm>
            <a:off x="4595250" y="1020839"/>
            <a:ext cx="4390402" cy="369332"/>
          </a:xfrm>
          <a:prstGeom prst="rect">
            <a:avLst/>
          </a:prstGeom>
          <a:solidFill>
            <a:schemeClr val="tx2"/>
          </a:solidFill>
        </p:spPr>
        <p:txBody>
          <a:bodyPr wrap="square" rtlCol="0">
            <a:spAutoFit/>
          </a:bodyPr>
          <a:lstStyle/>
          <a:p>
            <a:pPr algn="ctr"/>
            <a:r>
              <a:rPr lang="en-US" dirty="0">
                <a:solidFill>
                  <a:srgbClr val="FFFF00"/>
                </a:solidFill>
                <a:cs typeface="Arial" panose="020B0604020202020204" pitchFamily="34" charset="0"/>
              </a:rPr>
              <a:t>Parcel ID:  </a:t>
            </a:r>
            <a:r>
              <a:rPr lang="en-US" dirty="0">
                <a:solidFill>
                  <a:srgbClr val="FFFF00"/>
                </a:solidFill>
              </a:rPr>
              <a:t>33-01-0010-0033-0000</a:t>
            </a:r>
            <a:endParaRPr lang="en-US" dirty="0">
              <a:solidFill>
                <a:srgbClr val="FFFF00"/>
              </a:solidFill>
              <a:cs typeface="Arial" panose="020B0604020202020204" pitchFamily="34" charset="0"/>
            </a:endParaRPr>
          </a:p>
        </p:txBody>
      </p:sp>
      <p:sp>
        <p:nvSpPr>
          <p:cNvPr id="13" name="Rectangle 12">
            <a:extLst>
              <a:ext uri="{FF2B5EF4-FFF2-40B4-BE49-F238E27FC236}">
                <a16:creationId xmlns:a16="http://schemas.microsoft.com/office/drawing/2014/main" id="{050F4E11-46BF-4C42-A1E5-FA3FA89452EC}"/>
              </a:ext>
            </a:extLst>
          </p:cNvPr>
          <p:cNvSpPr/>
          <p:nvPr/>
        </p:nvSpPr>
        <p:spPr>
          <a:xfrm>
            <a:off x="115754" y="6515436"/>
            <a:ext cx="4595557" cy="461665"/>
          </a:xfrm>
          <a:prstGeom prst="rect">
            <a:avLst/>
          </a:prstGeom>
        </p:spPr>
        <p:txBody>
          <a:bodyPr wrap="square">
            <a:spAutoFit/>
          </a:bodyPr>
          <a:lstStyle/>
          <a:p>
            <a:r>
              <a:rPr lang="en-US" sz="1200" dirty="0">
                <a:hlinkClick r:id="rId7"/>
              </a:rPr>
              <a:t>http://www.mapwv.gov/Assessment/?PID=33010010003300000000</a:t>
            </a:r>
            <a:endParaRPr lang="en-US" sz="1200" dirty="0"/>
          </a:p>
          <a:p>
            <a:endParaRPr lang="en-US" sz="1200" dirty="0"/>
          </a:p>
        </p:txBody>
      </p:sp>
      <p:sp>
        <p:nvSpPr>
          <p:cNvPr id="15" name="TextBox 14">
            <a:extLst>
              <a:ext uri="{FF2B5EF4-FFF2-40B4-BE49-F238E27FC236}">
                <a16:creationId xmlns:a16="http://schemas.microsoft.com/office/drawing/2014/main" id="{97D5155A-BF36-453E-9708-BD9B4885A04D}"/>
              </a:ext>
            </a:extLst>
          </p:cNvPr>
          <p:cNvSpPr txBox="1"/>
          <p:nvPr/>
        </p:nvSpPr>
        <p:spPr>
          <a:xfrm>
            <a:off x="6011179" y="1468094"/>
            <a:ext cx="2003074" cy="369332"/>
          </a:xfrm>
          <a:prstGeom prst="rect">
            <a:avLst/>
          </a:prstGeom>
          <a:solidFill>
            <a:schemeClr val="tx1"/>
          </a:solidFill>
        </p:spPr>
        <p:txBody>
          <a:bodyPr wrap="square" rtlCol="0">
            <a:spAutoFit/>
          </a:bodyPr>
          <a:lstStyle/>
          <a:p>
            <a:r>
              <a:rPr lang="en-US" b="1" dirty="0">
                <a:solidFill>
                  <a:srgbClr val="FFFF00"/>
                </a:solidFill>
              </a:rPr>
              <a:t>Flood Visualization</a:t>
            </a:r>
          </a:p>
        </p:txBody>
      </p:sp>
      <p:sp>
        <p:nvSpPr>
          <p:cNvPr id="16" name="TextBox 15">
            <a:extLst>
              <a:ext uri="{FF2B5EF4-FFF2-40B4-BE49-F238E27FC236}">
                <a16:creationId xmlns:a16="http://schemas.microsoft.com/office/drawing/2014/main" id="{727AE137-E4F3-4D60-A7A3-EE5D2BA40E6A}"/>
              </a:ext>
            </a:extLst>
          </p:cNvPr>
          <p:cNvSpPr txBox="1"/>
          <p:nvPr/>
        </p:nvSpPr>
        <p:spPr>
          <a:xfrm>
            <a:off x="2320448" y="4125155"/>
            <a:ext cx="2003074" cy="369332"/>
          </a:xfrm>
          <a:prstGeom prst="rect">
            <a:avLst/>
          </a:prstGeom>
          <a:solidFill>
            <a:schemeClr val="tx1"/>
          </a:solidFill>
        </p:spPr>
        <p:txBody>
          <a:bodyPr wrap="square" rtlCol="0">
            <a:spAutoFit/>
          </a:bodyPr>
          <a:lstStyle/>
          <a:p>
            <a:pPr algn="ctr"/>
            <a:r>
              <a:rPr lang="en-US" b="1" dirty="0">
                <a:solidFill>
                  <a:srgbClr val="FFFF00"/>
                </a:solidFill>
              </a:rPr>
              <a:t>Web Parcel Report</a:t>
            </a:r>
          </a:p>
        </p:txBody>
      </p:sp>
      <p:sp>
        <p:nvSpPr>
          <p:cNvPr id="17" name="TextBox 16">
            <a:extLst>
              <a:ext uri="{FF2B5EF4-FFF2-40B4-BE49-F238E27FC236}">
                <a16:creationId xmlns:a16="http://schemas.microsoft.com/office/drawing/2014/main" id="{6A0E3AC3-036B-4A14-828E-9B0DCDCF7796}"/>
              </a:ext>
            </a:extLst>
          </p:cNvPr>
          <p:cNvSpPr txBox="1"/>
          <p:nvPr/>
        </p:nvSpPr>
        <p:spPr>
          <a:xfrm>
            <a:off x="5931666" y="5132389"/>
            <a:ext cx="2003074" cy="369332"/>
          </a:xfrm>
          <a:prstGeom prst="rect">
            <a:avLst/>
          </a:prstGeom>
          <a:solidFill>
            <a:schemeClr val="tx1"/>
          </a:solidFill>
        </p:spPr>
        <p:txBody>
          <a:bodyPr wrap="square" rtlCol="0">
            <a:spAutoFit/>
          </a:bodyPr>
          <a:lstStyle/>
          <a:p>
            <a:pPr algn="ctr"/>
            <a:r>
              <a:rPr lang="en-US" b="1" dirty="0">
                <a:solidFill>
                  <a:srgbClr val="FFFF00"/>
                </a:solidFill>
              </a:rPr>
              <a:t>Flood Zone Map</a:t>
            </a:r>
          </a:p>
        </p:txBody>
      </p:sp>
    </p:spTree>
    <p:extLst>
      <p:ext uri="{BB962C8B-B14F-4D97-AF65-F5344CB8AC3E}">
        <p14:creationId xmlns:p14="http://schemas.microsoft.com/office/powerpoint/2010/main" val="241959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3" grpId="0"/>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1066798" y="460310"/>
            <a:ext cx="7391400" cy="3346580"/>
          </a:xfrm>
          <a:custGeom>
            <a:avLst/>
            <a:gdLst>
              <a:gd name="connsiteX0" fmla="*/ 0 w 6685957"/>
              <a:gd name="connsiteY0" fmla="*/ 270588 h 2705878"/>
              <a:gd name="connsiteX1" fmla="*/ 0 w 6685957"/>
              <a:gd name="connsiteY1" fmla="*/ 270588 h 2705878"/>
              <a:gd name="connsiteX2" fmla="*/ 74645 w 6685957"/>
              <a:gd name="connsiteY2" fmla="*/ 307910 h 2705878"/>
              <a:gd name="connsiteX3" fmla="*/ 121298 w 6685957"/>
              <a:gd name="connsiteY3" fmla="*/ 363894 h 2705878"/>
              <a:gd name="connsiteX4" fmla="*/ 149290 w 6685957"/>
              <a:gd name="connsiteY4" fmla="*/ 382555 h 2705878"/>
              <a:gd name="connsiteX5" fmla="*/ 167951 w 6685957"/>
              <a:gd name="connsiteY5" fmla="*/ 410547 h 2705878"/>
              <a:gd name="connsiteX6" fmla="*/ 214604 w 6685957"/>
              <a:gd name="connsiteY6" fmla="*/ 457200 h 2705878"/>
              <a:gd name="connsiteX7" fmla="*/ 251927 w 6685957"/>
              <a:gd name="connsiteY7" fmla="*/ 513184 h 2705878"/>
              <a:gd name="connsiteX8" fmla="*/ 270588 w 6685957"/>
              <a:gd name="connsiteY8" fmla="*/ 541176 h 2705878"/>
              <a:gd name="connsiteX9" fmla="*/ 289249 w 6685957"/>
              <a:gd name="connsiteY9" fmla="*/ 578498 h 2705878"/>
              <a:gd name="connsiteX10" fmla="*/ 326572 w 6685957"/>
              <a:gd name="connsiteY10" fmla="*/ 606490 h 2705878"/>
              <a:gd name="connsiteX11" fmla="*/ 335902 w 6685957"/>
              <a:gd name="connsiteY11" fmla="*/ 643812 h 2705878"/>
              <a:gd name="connsiteX12" fmla="*/ 363894 w 6685957"/>
              <a:gd name="connsiteY12" fmla="*/ 681135 h 2705878"/>
              <a:gd name="connsiteX13" fmla="*/ 382555 w 6685957"/>
              <a:gd name="connsiteY13" fmla="*/ 709127 h 2705878"/>
              <a:gd name="connsiteX14" fmla="*/ 429209 w 6685957"/>
              <a:gd name="connsiteY14" fmla="*/ 783771 h 2705878"/>
              <a:gd name="connsiteX15" fmla="*/ 447870 w 6685957"/>
              <a:gd name="connsiteY15" fmla="*/ 839755 h 2705878"/>
              <a:gd name="connsiteX16" fmla="*/ 503853 w 6685957"/>
              <a:gd name="connsiteY16" fmla="*/ 905069 h 2705878"/>
              <a:gd name="connsiteX17" fmla="*/ 522515 w 6685957"/>
              <a:gd name="connsiteY17" fmla="*/ 933061 h 2705878"/>
              <a:gd name="connsiteX18" fmla="*/ 550506 w 6685957"/>
              <a:gd name="connsiteY18" fmla="*/ 961053 h 2705878"/>
              <a:gd name="connsiteX19" fmla="*/ 597160 w 6685957"/>
              <a:gd name="connsiteY19" fmla="*/ 1026367 h 2705878"/>
              <a:gd name="connsiteX20" fmla="*/ 615821 w 6685957"/>
              <a:gd name="connsiteY20" fmla="*/ 1045029 h 2705878"/>
              <a:gd name="connsiteX21" fmla="*/ 634482 w 6685957"/>
              <a:gd name="connsiteY21" fmla="*/ 1073020 h 2705878"/>
              <a:gd name="connsiteX22" fmla="*/ 653143 w 6685957"/>
              <a:gd name="connsiteY22" fmla="*/ 1091682 h 2705878"/>
              <a:gd name="connsiteX23" fmla="*/ 671804 w 6685957"/>
              <a:gd name="connsiteY23" fmla="*/ 1119674 h 2705878"/>
              <a:gd name="connsiteX24" fmla="*/ 699796 w 6685957"/>
              <a:gd name="connsiteY24" fmla="*/ 1138335 h 2705878"/>
              <a:gd name="connsiteX25" fmla="*/ 755780 w 6685957"/>
              <a:gd name="connsiteY25" fmla="*/ 1184988 h 2705878"/>
              <a:gd name="connsiteX26" fmla="*/ 765111 w 6685957"/>
              <a:gd name="connsiteY26" fmla="*/ 1212980 h 2705878"/>
              <a:gd name="connsiteX27" fmla="*/ 821094 w 6685957"/>
              <a:gd name="connsiteY27" fmla="*/ 1250302 h 2705878"/>
              <a:gd name="connsiteX28" fmla="*/ 1035698 w 6685957"/>
              <a:gd name="connsiteY28" fmla="*/ 1240971 h 2705878"/>
              <a:gd name="connsiteX29" fmla="*/ 2080727 w 6685957"/>
              <a:gd name="connsiteY29" fmla="*/ 1222310 h 2705878"/>
              <a:gd name="connsiteX30" fmla="*/ 2127380 w 6685957"/>
              <a:gd name="connsiteY30" fmla="*/ 1138335 h 2705878"/>
              <a:gd name="connsiteX31" fmla="*/ 2146041 w 6685957"/>
              <a:gd name="connsiteY31" fmla="*/ 1110343 h 2705878"/>
              <a:gd name="connsiteX32" fmla="*/ 2202025 w 6685957"/>
              <a:gd name="connsiteY32" fmla="*/ 1091682 h 2705878"/>
              <a:gd name="connsiteX33" fmla="*/ 2230017 w 6685957"/>
              <a:gd name="connsiteY33" fmla="*/ 1073020 h 2705878"/>
              <a:gd name="connsiteX34" fmla="*/ 2556588 w 6685957"/>
              <a:gd name="connsiteY34" fmla="*/ 1073020 h 2705878"/>
              <a:gd name="connsiteX35" fmla="*/ 2668555 w 6685957"/>
              <a:gd name="connsiteY35" fmla="*/ 1091682 h 2705878"/>
              <a:gd name="connsiteX36" fmla="*/ 2724539 w 6685957"/>
              <a:gd name="connsiteY36" fmla="*/ 1101012 h 2705878"/>
              <a:gd name="connsiteX37" fmla="*/ 2771192 w 6685957"/>
              <a:gd name="connsiteY37" fmla="*/ 1110343 h 2705878"/>
              <a:gd name="connsiteX38" fmla="*/ 2957804 w 6685957"/>
              <a:gd name="connsiteY38" fmla="*/ 1119674 h 2705878"/>
              <a:gd name="connsiteX39" fmla="*/ 3041780 w 6685957"/>
              <a:gd name="connsiteY39" fmla="*/ 1138335 h 2705878"/>
              <a:gd name="connsiteX40" fmla="*/ 3107094 w 6685957"/>
              <a:gd name="connsiteY40" fmla="*/ 1147665 h 2705878"/>
              <a:gd name="connsiteX41" fmla="*/ 3181739 w 6685957"/>
              <a:gd name="connsiteY41" fmla="*/ 1166327 h 2705878"/>
              <a:gd name="connsiteX42" fmla="*/ 3209731 w 6685957"/>
              <a:gd name="connsiteY42" fmla="*/ 1175657 h 2705878"/>
              <a:gd name="connsiteX43" fmla="*/ 4394719 w 6685957"/>
              <a:gd name="connsiteY43" fmla="*/ 1184988 h 2705878"/>
              <a:gd name="connsiteX44" fmla="*/ 4432041 w 6685957"/>
              <a:gd name="connsiteY44" fmla="*/ 1194318 h 2705878"/>
              <a:gd name="connsiteX45" fmla="*/ 4460033 w 6685957"/>
              <a:gd name="connsiteY45" fmla="*/ 1203649 h 2705878"/>
              <a:gd name="connsiteX46" fmla="*/ 4627984 w 6685957"/>
              <a:gd name="connsiteY46" fmla="*/ 1212980 h 2705878"/>
              <a:gd name="connsiteX47" fmla="*/ 4730621 w 6685957"/>
              <a:gd name="connsiteY47" fmla="*/ 1240971 h 2705878"/>
              <a:gd name="connsiteX48" fmla="*/ 4767943 w 6685957"/>
              <a:gd name="connsiteY48" fmla="*/ 1268963 h 2705878"/>
              <a:gd name="connsiteX49" fmla="*/ 4795935 w 6685957"/>
              <a:gd name="connsiteY49" fmla="*/ 1278294 h 2705878"/>
              <a:gd name="connsiteX50" fmla="*/ 4823927 w 6685957"/>
              <a:gd name="connsiteY50" fmla="*/ 1296955 h 2705878"/>
              <a:gd name="connsiteX51" fmla="*/ 4842588 w 6685957"/>
              <a:gd name="connsiteY51" fmla="*/ 1334278 h 2705878"/>
              <a:gd name="connsiteX52" fmla="*/ 4861249 w 6685957"/>
              <a:gd name="connsiteY52" fmla="*/ 1362269 h 2705878"/>
              <a:gd name="connsiteX53" fmla="*/ 4879911 w 6685957"/>
              <a:gd name="connsiteY53" fmla="*/ 1418253 h 2705878"/>
              <a:gd name="connsiteX54" fmla="*/ 4889241 w 6685957"/>
              <a:gd name="connsiteY54" fmla="*/ 1446245 h 2705878"/>
              <a:gd name="connsiteX55" fmla="*/ 4898572 w 6685957"/>
              <a:gd name="connsiteY55" fmla="*/ 1483567 h 2705878"/>
              <a:gd name="connsiteX56" fmla="*/ 4907902 w 6685957"/>
              <a:gd name="connsiteY56" fmla="*/ 1511559 h 2705878"/>
              <a:gd name="connsiteX57" fmla="*/ 4917233 w 6685957"/>
              <a:gd name="connsiteY57" fmla="*/ 1558212 h 2705878"/>
              <a:gd name="connsiteX58" fmla="*/ 4935894 w 6685957"/>
              <a:gd name="connsiteY58" fmla="*/ 1586204 h 2705878"/>
              <a:gd name="connsiteX59" fmla="*/ 4973217 w 6685957"/>
              <a:gd name="connsiteY59" fmla="*/ 2155371 h 2705878"/>
              <a:gd name="connsiteX60" fmla="*/ 5010539 w 6685957"/>
              <a:gd name="connsiteY60" fmla="*/ 2202025 h 2705878"/>
              <a:gd name="connsiteX61" fmla="*/ 5047862 w 6685957"/>
              <a:gd name="connsiteY61" fmla="*/ 2230016 h 2705878"/>
              <a:gd name="connsiteX62" fmla="*/ 5141168 w 6685957"/>
              <a:gd name="connsiteY62" fmla="*/ 2323322 h 2705878"/>
              <a:gd name="connsiteX63" fmla="*/ 5150498 w 6685957"/>
              <a:gd name="connsiteY63" fmla="*/ 2360645 h 2705878"/>
              <a:gd name="connsiteX64" fmla="*/ 5178490 w 6685957"/>
              <a:gd name="connsiteY64" fmla="*/ 2379306 h 2705878"/>
              <a:gd name="connsiteX65" fmla="*/ 5206482 w 6685957"/>
              <a:gd name="connsiteY65" fmla="*/ 2407298 h 2705878"/>
              <a:gd name="connsiteX66" fmla="*/ 5234474 w 6685957"/>
              <a:gd name="connsiteY66" fmla="*/ 2472612 h 2705878"/>
              <a:gd name="connsiteX67" fmla="*/ 5262466 w 6685957"/>
              <a:gd name="connsiteY67" fmla="*/ 2491274 h 2705878"/>
              <a:gd name="connsiteX68" fmla="*/ 5337111 w 6685957"/>
              <a:gd name="connsiteY68" fmla="*/ 2565918 h 2705878"/>
              <a:gd name="connsiteX69" fmla="*/ 5355772 w 6685957"/>
              <a:gd name="connsiteY69" fmla="*/ 2593910 h 2705878"/>
              <a:gd name="connsiteX70" fmla="*/ 5449078 w 6685957"/>
              <a:gd name="connsiteY70" fmla="*/ 2640563 h 2705878"/>
              <a:gd name="connsiteX71" fmla="*/ 5523723 w 6685957"/>
              <a:gd name="connsiteY71" fmla="*/ 2677886 h 2705878"/>
              <a:gd name="connsiteX72" fmla="*/ 5617029 w 6685957"/>
              <a:gd name="connsiteY72" fmla="*/ 2705878 h 2705878"/>
              <a:gd name="connsiteX73" fmla="*/ 5906278 w 6685957"/>
              <a:gd name="connsiteY73" fmla="*/ 2696547 h 2705878"/>
              <a:gd name="connsiteX74" fmla="*/ 5943600 w 6685957"/>
              <a:gd name="connsiteY74" fmla="*/ 2677886 h 2705878"/>
              <a:gd name="connsiteX75" fmla="*/ 5990253 w 6685957"/>
              <a:gd name="connsiteY75" fmla="*/ 2668555 h 2705878"/>
              <a:gd name="connsiteX76" fmla="*/ 6055568 w 6685957"/>
              <a:gd name="connsiteY76" fmla="*/ 2621902 h 2705878"/>
              <a:gd name="connsiteX77" fmla="*/ 6083560 w 6685957"/>
              <a:gd name="connsiteY77" fmla="*/ 2593910 h 2705878"/>
              <a:gd name="connsiteX78" fmla="*/ 6120882 w 6685957"/>
              <a:gd name="connsiteY78" fmla="*/ 2565918 h 2705878"/>
              <a:gd name="connsiteX79" fmla="*/ 6148874 w 6685957"/>
              <a:gd name="connsiteY79" fmla="*/ 2537927 h 2705878"/>
              <a:gd name="connsiteX80" fmla="*/ 6195527 w 6685957"/>
              <a:gd name="connsiteY80" fmla="*/ 2500604 h 2705878"/>
              <a:gd name="connsiteX81" fmla="*/ 6260841 w 6685957"/>
              <a:gd name="connsiteY81" fmla="*/ 2435290 h 2705878"/>
              <a:gd name="connsiteX82" fmla="*/ 6270172 w 6685957"/>
              <a:gd name="connsiteY82" fmla="*/ 2407298 h 2705878"/>
              <a:gd name="connsiteX83" fmla="*/ 6326155 w 6685957"/>
              <a:gd name="connsiteY83" fmla="*/ 2351314 h 2705878"/>
              <a:gd name="connsiteX84" fmla="*/ 6363478 w 6685957"/>
              <a:gd name="connsiteY84" fmla="*/ 2304661 h 2705878"/>
              <a:gd name="connsiteX85" fmla="*/ 6372809 w 6685957"/>
              <a:gd name="connsiteY85" fmla="*/ 2267339 h 2705878"/>
              <a:gd name="connsiteX86" fmla="*/ 6400800 w 6685957"/>
              <a:gd name="connsiteY86" fmla="*/ 2230016 h 2705878"/>
              <a:gd name="connsiteX87" fmla="*/ 6410131 w 6685957"/>
              <a:gd name="connsiteY87" fmla="*/ 2202025 h 2705878"/>
              <a:gd name="connsiteX88" fmla="*/ 6456784 w 6685957"/>
              <a:gd name="connsiteY88" fmla="*/ 2146041 h 2705878"/>
              <a:gd name="connsiteX89" fmla="*/ 6475445 w 6685957"/>
              <a:gd name="connsiteY89" fmla="*/ 2099388 h 2705878"/>
              <a:gd name="connsiteX90" fmla="*/ 6503437 w 6685957"/>
              <a:gd name="connsiteY90" fmla="*/ 2080727 h 2705878"/>
              <a:gd name="connsiteX91" fmla="*/ 6540760 w 6685957"/>
              <a:gd name="connsiteY91" fmla="*/ 2034074 h 2705878"/>
              <a:gd name="connsiteX92" fmla="*/ 6559421 w 6685957"/>
              <a:gd name="connsiteY92" fmla="*/ 2015412 h 2705878"/>
              <a:gd name="connsiteX93" fmla="*/ 6568751 w 6685957"/>
              <a:gd name="connsiteY93" fmla="*/ 1987420 h 2705878"/>
              <a:gd name="connsiteX94" fmla="*/ 6587413 w 6685957"/>
              <a:gd name="connsiteY94" fmla="*/ 1968759 h 2705878"/>
              <a:gd name="connsiteX95" fmla="*/ 6606074 w 6685957"/>
              <a:gd name="connsiteY95" fmla="*/ 1940767 h 2705878"/>
              <a:gd name="connsiteX96" fmla="*/ 6634066 w 6685957"/>
              <a:gd name="connsiteY96" fmla="*/ 1884784 h 2705878"/>
              <a:gd name="connsiteX97" fmla="*/ 6652727 w 6685957"/>
              <a:gd name="connsiteY97" fmla="*/ 1772816 h 2705878"/>
              <a:gd name="connsiteX98" fmla="*/ 6643396 w 6685957"/>
              <a:gd name="connsiteY98" fmla="*/ 1660849 h 2705878"/>
              <a:gd name="connsiteX99" fmla="*/ 6615404 w 6685957"/>
              <a:gd name="connsiteY99" fmla="*/ 923731 h 2705878"/>
              <a:gd name="connsiteX100" fmla="*/ 6596743 w 6685957"/>
              <a:gd name="connsiteY100" fmla="*/ 867747 h 2705878"/>
              <a:gd name="connsiteX101" fmla="*/ 6578082 w 6685957"/>
              <a:gd name="connsiteY101" fmla="*/ 839755 h 2705878"/>
              <a:gd name="connsiteX102" fmla="*/ 6568751 w 6685957"/>
              <a:gd name="connsiteY102" fmla="*/ 811763 h 2705878"/>
              <a:gd name="connsiteX103" fmla="*/ 6531429 w 6685957"/>
              <a:gd name="connsiteY103" fmla="*/ 755780 h 2705878"/>
              <a:gd name="connsiteX104" fmla="*/ 6503437 w 6685957"/>
              <a:gd name="connsiteY104" fmla="*/ 699796 h 2705878"/>
              <a:gd name="connsiteX105" fmla="*/ 6475445 w 6685957"/>
              <a:gd name="connsiteY105" fmla="*/ 643812 h 2705878"/>
              <a:gd name="connsiteX106" fmla="*/ 6466115 w 6685957"/>
              <a:gd name="connsiteY106" fmla="*/ 615820 h 2705878"/>
              <a:gd name="connsiteX107" fmla="*/ 6410131 w 6685957"/>
              <a:gd name="connsiteY107" fmla="*/ 578498 h 2705878"/>
              <a:gd name="connsiteX108" fmla="*/ 6363478 w 6685957"/>
              <a:gd name="connsiteY108" fmla="*/ 541176 h 2705878"/>
              <a:gd name="connsiteX109" fmla="*/ 6335486 w 6685957"/>
              <a:gd name="connsiteY109" fmla="*/ 503853 h 2705878"/>
              <a:gd name="connsiteX110" fmla="*/ 6279502 w 6685957"/>
              <a:gd name="connsiteY110" fmla="*/ 466531 h 2705878"/>
              <a:gd name="connsiteX111" fmla="*/ 6204857 w 6685957"/>
              <a:gd name="connsiteY111" fmla="*/ 401216 h 2705878"/>
              <a:gd name="connsiteX112" fmla="*/ 6111551 w 6685957"/>
              <a:gd name="connsiteY112" fmla="*/ 335902 h 2705878"/>
              <a:gd name="connsiteX113" fmla="*/ 6018245 w 6685957"/>
              <a:gd name="connsiteY113" fmla="*/ 279918 h 2705878"/>
              <a:gd name="connsiteX114" fmla="*/ 5952931 w 6685957"/>
              <a:gd name="connsiteY114" fmla="*/ 242596 h 2705878"/>
              <a:gd name="connsiteX115" fmla="*/ 5906278 w 6685957"/>
              <a:gd name="connsiteY115" fmla="*/ 214604 h 2705878"/>
              <a:gd name="connsiteX116" fmla="*/ 5878286 w 6685957"/>
              <a:gd name="connsiteY116" fmla="*/ 195943 h 2705878"/>
              <a:gd name="connsiteX117" fmla="*/ 5840964 w 6685957"/>
              <a:gd name="connsiteY117" fmla="*/ 186612 h 2705878"/>
              <a:gd name="connsiteX118" fmla="*/ 5691674 w 6685957"/>
              <a:gd name="connsiteY118" fmla="*/ 93306 h 2705878"/>
              <a:gd name="connsiteX119" fmla="*/ 5645021 w 6685957"/>
              <a:gd name="connsiteY119" fmla="*/ 74645 h 2705878"/>
              <a:gd name="connsiteX120" fmla="*/ 5589037 w 6685957"/>
              <a:gd name="connsiteY120" fmla="*/ 65314 h 2705878"/>
              <a:gd name="connsiteX121" fmla="*/ 5561045 w 6685957"/>
              <a:gd name="connsiteY121" fmla="*/ 55984 h 2705878"/>
              <a:gd name="connsiteX122" fmla="*/ 5523723 w 6685957"/>
              <a:gd name="connsiteY122" fmla="*/ 46653 h 2705878"/>
              <a:gd name="connsiteX123" fmla="*/ 5477070 w 6685957"/>
              <a:gd name="connsiteY123" fmla="*/ 27992 h 2705878"/>
              <a:gd name="connsiteX124" fmla="*/ 5439747 w 6685957"/>
              <a:gd name="connsiteY124" fmla="*/ 18661 h 2705878"/>
              <a:gd name="connsiteX125" fmla="*/ 5374433 w 6685957"/>
              <a:gd name="connsiteY125" fmla="*/ 0 h 2705878"/>
              <a:gd name="connsiteX126" fmla="*/ 4478694 w 6685957"/>
              <a:gd name="connsiteY126" fmla="*/ 9331 h 2705878"/>
              <a:gd name="connsiteX127" fmla="*/ 4450702 w 6685957"/>
              <a:gd name="connsiteY127" fmla="*/ 37322 h 2705878"/>
              <a:gd name="connsiteX128" fmla="*/ 4366727 w 6685957"/>
              <a:gd name="connsiteY128" fmla="*/ 55984 h 2705878"/>
              <a:gd name="connsiteX129" fmla="*/ 4320074 w 6685957"/>
              <a:gd name="connsiteY129" fmla="*/ 83976 h 2705878"/>
              <a:gd name="connsiteX130" fmla="*/ 4264090 w 6685957"/>
              <a:gd name="connsiteY130" fmla="*/ 93306 h 2705878"/>
              <a:gd name="connsiteX131" fmla="*/ 4245429 w 6685957"/>
              <a:gd name="connsiteY131" fmla="*/ 130629 h 2705878"/>
              <a:gd name="connsiteX132" fmla="*/ 4124131 w 6685957"/>
              <a:gd name="connsiteY132" fmla="*/ 158620 h 2705878"/>
              <a:gd name="connsiteX133" fmla="*/ 4086809 w 6685957"/>
              <a:gd name="connsiteY133" fmla="*/ 177282 h 2705878"/>
              <a:gd name="connsiteX134" fmla="*/ 4002833 w 6685957"/>
              <a:gd name="connsiteY134" fmla="*/ 195943 h 2705878"/>
              <a:gd name="connsiteX135" fmla="*/ 3974841 w 6685957"/>
              <a:gd name="connsiteY135" fmla="*/ 233265 h 2705878"/>
              <a:gd name="connsiteX136" fmla="*/ 3900196 w 6685957"/>
              <a:gd name="connsiteY136" fmla="*/ 261257 h 2705878"/>
              <a:gd name="connsiteX137" fmla="*/ 3825551 w 6685957"/>
              <a:gd name="connsiteY137" fmla="*/ 307910 h 2705878"/>
              <a:gd name="connsiteX138" fmla="*/ 3760237 w 6685957"/>
              <a:gd name="connsiteY138" fmla="*/ 326571 h 2705878"/>
              <a:gd name="connsiteX139" fmla="*/ 3722915 w 6685957"/>
              <a:gd name="connsiteY139" fmla="*/ 345233 h 2705878"/>
              <a:gd name="connsiteX140" fmla="*/ 3648270 w 6685957"/>
              <a:gd name="connsiteY140" fmla="*/ 373225 h 2705878"/>
              <a:gd name="connsiteX141" fmla="*/ 3620278 w 6685957"/>
              <a:gd name="connsiteY141" fmla="*/ 391886 h 2705878"/>
              <a:gd name="connsiteX142" fmla="*/ 3592286 w 6685957"/>
              <a:gd name="connsiteY142" fmla="*/ 401216 h 2705878"/>
              <a:gd name="connsiteX143" fmla="*/ 3545633 w 6685957"/>
              <a:gd name="connsiteY143" fmla="*/ 419878 h 2705878"/>
              <a:gd name="connsiteX144" fmla="*/ 3517641 w 6685957"/>
              <a:gd name="connsiteY144" fmla="*/ 438539 h 2705878"/>
              <a:gd name="connsiteX145" fmla="*/ 3452327 w 6685957"/>
              <a:gd name="connsiteY145" fmla="*/ 457200 h 2705878"/>
              <a:gd name="connsiteX146" fmla="*/ 3368351 w 6685957"/>
              <a:gd name="connsiteY146" fmla="*/ 485192 h 2705878"/>
              <a:gd name="connsiteX147" fmla="*/ 3331029 w 6685957"/>
              <a:gd name="connsiteY147" fmla="*/ 503853 h 2705878"/>
              <a:gd name="connsiteX148" fmla="*/ 3275045 w 6685957"/>
              <a:gd name="connsiteY148" fmla="*/ 522514 h 2705878"/>
              <a:gd name="connsiteX149" fmla="*/ 3247053 w 6685957"/>
              <a:gd name="connsiteY149" fmla="*/ 531845 h 2705878"/>
              <a:gd name="connsiteX150" fmla="*/ 3191070 w 6685957"/>
              <a:gd name="connsiteY150" fmla="*/ 550506 h 2705878"/>
              <a:gd name="connsiteX151" fmla="*/ 3097764 w 6685957"/>
              <a:gd name="connsiteY151" fmla="*/ 559837 h 2705878"/>
              <a:gd name="connsiteX152" fmla="*/ 2761862 w 6685957"/>
              <a:gd name="connsiteY152" fmla="*/ 578498 h 2705878"/>
              <a:gd name="connsiteX153" fmla="*/ 2267339 w 6685957"/>
              <a:gd name="connsiteY153" fmla="*/ 587829 h 2705878"/>
              <a:gd name="connsiteX154" fmla="*/ 2146041 w 6685957"/>
              <a:gd name="connsiteY154" fmla="*/ 615820 h 2705878"/>
              <a:gd name="connsiteX155" fmla="*/ 2118049 w 6685957"/>
              <a:gd name="connsiteY155" fmla="*/ 625151 h 2705878"/>
              <a:gd name="connsiteX156" fmla="*/ 2080727 w 6685957"/>
              <a:gd name="connsiteY156" fmla="*/ 615820 h 2705878"/>
              <a:gd name="connsiteX157" fmla="*/ 1996751 w 6685957"/>
              <a:gd name="connsiteY157" fmla="*/ 541176 h 2705878"/>
              <a:gd name="connsiteX158" fmla="*/ 1978090 w 6685957"/>
              <a:gd name="connsiteY158" fmla="*/ 522514 h 2705878"/>
              <a:gd name="connsiteX159" fmla="*/ 1894115 w 6685957"/>
              <a:gd name="connsiteY159" fmla="*/ 475861 h 2705878"/>
              <a:gd name="connsiteX160" fmla="*/ 1838131 w 6685957"/>
              <a:gd name="connsiteY160" fmla="*/ 466531 h 2705878"/>
              <a:gd name="connsiteX161" fmla="*/ 1819470 w 6685957"/>
              <a:gd name="connsiteY161" fmla="*/ 447869 h 2705878"/>
              <a:gd name="connsiteX162" fmla="*/ 1670180 w 6685957"/>
              <a:gd name="connsiteY162" fmla="*/ 401216 h 2705878"/>
              <a:gd name="connsiteX163" fmla="*/ 1642188 w 6685957"/>
              <a:gd name="connsiteY163" fmla="*/ 382555 h 2705878"/>
              <a:gd name="connsiteX164" fmla="*/ 1614196 w 6685957"/>
              <a:gd name="connsiteY164" fmla="*/ 373225 h 2705878"/>
              <a:gd name="connsiteX165" fmla="*/ 1595535 w 6685957"/>
              <a:gd name="connsiteY165" fmla="*/ 354563 h 2705878"/>
              <a:gd name="connsiteX166" fmla="*/ 1539551 w 6685957"/>
              <a:gd name="connsiteY166" fmla="*/ 317241 h 2705878"/>
              <a:gd name="connsiteX167" fmla="*/ 1511560 w 6685957"/>
              <a:gd name="connsiteY167" fmla="*/ 298580 h 2705878"/>
              <a:gd name="connsiteX168" fmla="*/ 1455576 w 6685957"/>
              <a:gd name="connsiteY168" fmla="*/ 279918 h 2705878"/>
              <a:gd name="connsiteX169" fmla="*/ 1418253 w 6685957"/>
              <a:gd name="connsiteY169" fmla="*/ 270588 h 2705878"/>
              <a:gd name="connsiteX170" fmla="*/ 1324947 w 6685957"/>
              <a:gd name="connsiteY170" fmla="*/ 242596 h 2705878"/>
              <a:gd name="connsiteX171" fmla="*/ 1138335 w 6685957"/>
              <a:gd name="connsiteY171" fmla="*/ 214604 h 2705878"/>
              <a:gd name="connsiteX172" fmla="*/ 1073021 w 6685957"/>
              <a:gd name="connsiteY172" fmla="*/ 195943 h 2705878"/>
              <a:gd name="connsiteX173" fmla="*/ 1035698 w 6685957"/>
              <a:gd name="connsiteY173" fmla="*/ 186612 h 2705878"/>
              <a:gd name="connsiteX174" fmla="*/ 951723 w 6685957"/>
              <a:gd name="connsiteY174" fmla="*/ 149290 h 2705878"/>
              <a:gd name="connsiteX175" fmla="*/ 895739 w 6685957"/>
              <a:gd name="connsiteY175" fmla="*/ 139959 h 2705878"/>
              <a:gd name="connsiteX176" fmla="*/ 849086 w 6685957"/>
              <a:gd name="connsiteY176" fmla="*/ 130629 h 2705878"/>
              <a:gd name="connsiteX177" fmla="*/ 494523 w 6685957"/>
              <a:gd name="connsiteY177" fmla="*/ 121298 h 2705878"/>
              <a:gd name="connsiteX178" fmla="*/ 149290 w 6685957"/>
              <a:gd name="connsiteY178" fmla="*/ 111967 h 2705878"/>
              <a:gd name="connsiteX179" fmla="*/ 65315 w 6685957"/>
              <a:gd name="connsiteY179" fmla="*/ 149290 h 2705878"/>
              <a:gd name="connsiteX180" fmla="*/ 55984 w 6685957"/>
              <a:gd name="connsiteY180" fmla="*/ 177282 h 2705878"/>
              <a:gd name="connsiteX181" fmla="*/ 37323 w 6685957"/>
              <a:gd name="connsiteY181" fmla="*/ 205274 h 2705878"/>
              <a:gd name="connsiteX182" fmla="*/ 0 w 6685957"/>
              <a:gd name="connsiteY182" fmla="*/ 270588 h 27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685957" h="2705878">
                <a:moveTo>
                  <a:pt x="0" y="270588"/>
                </a:moveTo>
                <a:lnTo>
                  <a:pt x="0" y="270588"/>
                </a:lnTo>
                <a:cubicBezTo>
                  <a:pt x="24882" y="283029"/>
                  <a:pt x="51176" y="292975"/>
                  <a:pt x="74645" y="307910"/>
                </a:cubicBezTo>
                <a:cubicBezTo>
                  <a:pt x="116682" y="334661"/>
                  <a:pt x="90120" y="332716"/>
                  <a:pt x="121298" y="363894"/>
                </a:cubicBezTo>
                <a:cubicBezTo>
                  <a:pt x="129227" y="371823"/>
                  <a:pt x="139959" y="376335"/>
                  <a:pt x="149290" y="382555"/>
                </a:cubicBezTo>
                <a:cubicBezTo>
                  <a:pt x="155510" y="391886"/>
                  <a:pt x="160567" y="402108"/>
                  <a:pt x="167951" y="410547"/>
                </a:cubicBezTo>
                <a:cubicBezTo>
                  <a:pt x="182433" y="427098"/>
                  <a:pt x="202405" y="438901"/>
                  <a:pt x="214604" y="457200"/>
                </a:cubicBezTo>
                <a:lnTo>
                  <a:pt x="251927" y="513184"/>
                </a:lnTo>
                <a:cubicBezTo>
                  <a:pt x="258147" y="522515"/>
                  <a:pt x="265573" y="531146"/>
                  <a:pt x="270588" y="541176"/>
                </a:cubicBezTo>
                <a:cubicBezTo>
                  <a:pt x="276808" y="553617"/>
                  <a:pt x="280197" y="567937"/>
                  <a:pt x="289249" y="578498"/>
                </a:cubicBezTo>
                <a:cubicBezTo>
                  <a:pt x="299370" y="590305"/>
                  <a:pt x="314131" y="597159"/>
                  <a:pt x="326572" y="606490"/>
                </a:cubicBezTo>
                <a:cubicBezTo>
                  <a:pt x="329682" y="618931"/>
                  <a:pt x="330167" y="632342"/>
                  <a:pt x="335902" y="643812"/>
                </a:cubicBezTo>
                <a:cubicBezTo>
                  <a:pt x="342857" y="657721"/>
                  <a:pt x="354855" y="668480"/>
                  <a:pt x="363894" y="681135"/>
                </a:cubicBezTo>
                <a:cubicBezTo>
                  <a:pt x="370412" y="690260"/>
                  <a:pt x="377109" y="699324"/>
                  <a:pt x="382555" y="709127"/>
                </a:cubicBezTo>
                <a:cubicBezTo>
                  <a:pt x="422461" y="780958"/>
                  <a:pt x="392429" y="746993"/>
                  <a:pt x="429209" y="783771"/>
                </a:cubicBezTo>
                <a:cubicBezTo>
                  <a:pt x="435429" y="802432"/>
                  <a:pt x="439881" y="821780"/>
                  <a:pt x="447870" y="839755"/>
                </a:cubicBezTo>
                <a:cubicBezTo>
                  <a:pt x="461052" y="869415"/>
                  <a:pt x="482509" y="880168"/>
                  <a:pt x="503853" y="905069"/>
                </a:cubicBezTo>
                <a:cubicBezTo>
                  <a:pt x="511151" y="913583"/>
                  <a:pt x="515336" y="924446"/>
                  <a:pt x="522515" y="933061"/>
                </a:cubicBezTo>
                <a:cubicBezTo>
                  <a:pt x="530962" y="943198"/>
                  <a:pt x="541919" y="951034"/>
                  <a:pt x="550506" y="961053"/>
                </a:cubicBezTo>
                <a:cubicBezTo>
                  <a:pt x="629307" y="1052990"/>
                  <a:pt x="538085" y="952524"/>
                  <a:pt x="597160" y="1026367"/>
                </a:cubicBezTo>
                <a:cubicBezTo>
                  <a:pt x="602656" y="1033236"/>
                  <a:pt x="610326" y="1038160"/>
                  <a:pt x="615821" y="1045029"/>
                </a:cubicBezTo>
                <a:cubicBezTo>
                  <a:pt x="622826" y="1053785"/>
                  <a:pt x="627477" y="1064264"/>
                  <a:pt x="634482" y="1073020"/>
                </a:cubicBezTo>
                <a:cubicBezTo>
                  <a:pt x="639977" y="1079889"/>
                  <a:pt x="647648" y="1084813"/>
                  <a:pt x="653143" y="1091682"/>
                </a:cubicBezTo>
                <a:cubicBezTo>
                  <a:pt x="660148" y="1100439"/>
                  <a:pt x="663875" y="1111745"/>
                  <a:pt x="671804" y="1119674"/>
                </a:cubicBezTo>
                <a:cubicBezTo>
                  <a:pt x="679733" y="1127603"/>
                  <a:pt x="691181" y="1131156"/>
                  <a:pt x="699796" y="1138335"/>
                </a:cubicBezTo>
                <a:cubicBezTo>
                  <a:pt x="771639" y="1198204"/>
                  <a:pt x="686281" y="1138656"/>
                  <a:pt x="755780" y="1184988"/>
                </a:cubicBezTo>
                <a:cubicBezTo>
                  <a:pt x="758890" y="1194319"/>
                  <a:pt x="759655" y="1204796"/>
                  <a:pt x="765111" y="1212980"/>
                </a:cubicBezTo>
                <a:cubicBezTo>
                  <a:pt x="785080" y="1242933"/>
                  <a:pt x="791748" y="1240520"/>
                  <a:pt x="821094" y="1250302"/>
                </a:cubicBezTo>
                <a:cubicBezTo>
                  <a:pt x="892629" y="1247192"/>
                  <a:pt x="964113" y="1242562"/>
                  <a:pt x="1035698" y="1240971"/>
                </a:cubicBezTo>
                <a:cubicBezTo>
                  <a:pt x="1384011" y="1233231"/>
                  <a:pt x="1733154" y="1246280"/>
                  <a:pt x="2080727" y="1222310"/>
                </a:cubicBezTo>
                <a:cubicBezTo>
                  <a:pt x="2111195" y="1220209"/>
                  <a:pt x="2116355" y="1160386"/>
                  <a:pt x="2127380" y="1138335"/>
                </a:cubicBezTo>
                <a:cubicBezTo>
                  <a:pt x="2132395" y="1128305"/>
                  <a:pt x="2136532" y="1116286"/>
                  <a:pt x="2146041" y="1110343"/>
                </a:cubicBezTo>
                <a:cubicBezTo>
                  <a:pt x="2162722" y="1099918"/>
                  <a:pt x="2202025" y="1091682"/>
                  <a:pt x="2202025" y="1091682"/>
                </a:cubicBezTo>
                <a:cubicBezTo>
                  <a:pt x="2211356" y="1085461"/>
                  <a:pt x="2218940" y="1074769"/>
                  <a:pt x="2230017" y="1073020"/>
                </a:cubicBezTo>
                <a:cubicBezTo>
                  <a:pt x="2343952" y="1055030"/>
                  <a:pt x="2441569" y="1066967"/>
                  <a:pt x="2556588" y="1073020"/>
                </a:cubicBezTo>
                <a:cubicBezTo>
                  <a:pt x="2614935" y="1092470"/>
                  <a:pt x="2564392" y="1077794"/>
                  <a:pt x="2668555" y="1091682"/>
                </a:cubicBezTo>
                <a:cubicBezTo>
                  <a:pt x="2687308" y="1094182"/>
                  <a:pt x="2705925" y="1097628"/>
                  <a:pt x="2724539" y="1101012"/>
                </a:cubicBezTo>
                <a:cubicBezTo>
                  <a:pt x="2740142" y="1103849"/>
                  <a:pt x="2755384" y="1109078"/>
                  <a:pt x="2771192" y="1110343"/>
                </a:cubicBezTo>
                <a:cubicBezTo>
                  <a:pt x="2833275" y="1115310"/>
                  <a:pt x="2895600" y="1116564"/>
                  <a:pt x="2957804" y="1119674"/>
                </a:cubicBezTo>
                <a:cubicBezTo>
                  <a:pt x="2991345" y="1128059"/>
                  <a:pt x="3006256" y="1132414"/>
                  <a:pt x="3041780" y="1138335"/>
                </a:cubicBezTo>
                <a:cubicBezTo>
                  <a:pt x="3063473" y="1141950"/>
                  <a:pt x="3085529" y="1143352"/>
                  <a:pt x="3107094" y="1147665"/>
                </a:cubicBezTo>
                <a:cubicBezTo>
                  <a:pt x="3132243" y="1152695"/>
                  <a:pt x="3156995" y="1159579"/>
                  <a:pt x="3181739" y="1166327"/>
                </a:cubicBezTo>
                <a:cubicBezTo>
                  <a:pt x="3191228" y="1168915"/>
                  <a:pt x="3199897" y="1175506"/>
                  <a:pt x="3209731" y="1175657"/>
                </a:cubicBezTo>
                <a:lnTo>
                  <a:pt x="4394719" y="1184988"/>
                </a:lnTo>
                <a:cubicBezTo>
                  <a:pt x="4407160" y="1188098"/>
                  <a:pt x="4419711" y="1190795"/>
                  <a:pt x="4432041" y="1194318"/>
                </a:cubicBezTo>
                <a:cubicBezTo>
                  <a:pt x="4441498" y="1197020"/>
                  <a:pt x="4450242" y="1202716"/>
                  <a:pt x="4460033" y="1203649"/>
                </a:cubicBezTo>
                <a:cubicBezTo>
                  <a:pt x="4515850" y="1208965"/>
                  <a:pt x="4572000" y="1209870"/>
                  <a:pt x="4627984" y="1212980"/>
                </a:cubicBezTo>
                <a:cubicBezTo>
                  <a:pt x="4699013" y="1236656"/>
                  <a:pt x="4664679" y="1227783"/>
                  <a:pt x="4730621" y="1240971"/>
                </a:cubicBezTo>
                <a:cubicBezTo>
                  <a:pt x="4743062" y="1250302"/>
                  <a:pt x="4754441" y="1261247"/>
                  <a:pt x="4767943" y="1268963"/>
                </a:cubicBezTo>
                <a:cubicBezTo>
                  <a:pt x="4776482" y="1273843"/>
                  <a:pt x="4787138" y="1273895"/>
                  <a:pt x="4795935" y="1278294"/>
                </a:cubicBezTo>
                <a:cubicBezTo>
                  <a:pt x="4805965" y="1283309"/>
                  <a:pt x="4814596" y="1290735"/>
                  <a:pt x="4823927" y="1296955"/>
                </a:cubicBezTo>
                <a:cubicBezTo>
                  <a:pt x="4830147" y="1309396"/>
                  <a:pt x="4835687" y="1322201"/>
                  <a:pt x="4842588" y="1334278"/>
                </a:cubicBezTo>
                <a:cubicBezTo>
                  <a:pt x="4848152" y="1344014"/>
                  <a:pt x="4856695" y="1352022"/>
                  <a:pt x="4861249" y="1362269"/>
                </a:cubicBezTo>
                <a:cubicBezTo>
                  <a:pt x="4869238" y="1380244"/>
                  <a:pt x="4873691" y="1399592"/>
                  <a:pt x="4879911" y="1418253"/>
                </a:cubicBezTo>
                <a:cubicBezTo>
                  <a:pt x="4883021" y="1427584"/>
                  <a:pt x="4886855" y="1436703"/>
                  <a:pt x="4889241" y="1446245"/>
                </a:cubicBezTo>
                <a:cubicBezTo>
                  <a:pt x="4892351" y="1458686"/>
                  <a:pt x="4895049" y="1471237"/>
                  <a:pt x="4898572" y="1483567"/>
                </a:cubicBezTo>
                <a:cubicBezTo>
                  <a:pt x="4901274" y="1493024"/>
                  <a:pt x="4905517" y="1502017"/>
                  <a:pt x="4907902" y="1511559"/>
                </a:cubicBezTo>
                <a:cubicBezTo>
                  <a:pt x="4911748" y="1526944"/>
                  <a:pt x="4911665" y="1543363"/>
                  <a:pt x="4917233" y="1558212"/>
                </a:cubicBezTo>
                <a:cubicBezTo>
                  <a:pt x="4921171" y="1568712"/>
                  <a:pt x="4929674" y="1576873"/>
                  <a:pt x="4935894" y="1586204"/>
                </a:cubicBezTo>
                <a:cubicBezTo>
                  <a:pt x="4948335" y="1775926"/>
                  <a:pt x="4955470" y="1966071"/>
                  <a:pt x="4973217" y="2155371"/>
                </a:cubicBezTo>
                <a:cubicBezTo>
                  <a:pt x="4974238" y="2166265"/>
                  <a:pt x="5001615" y="2194588"/>
                  <a:pt x="5010539" y="2202025"/>
                </a:cubicBezTo>
                <a:cubicBezTo>
                  <a:pt x="5022486" y="2211980"/>
                  <a:pt x="5035421" y="2220686"/>
                  <a:pt x="5047862" y="2230016"/>
                </a:cubicBezTo>
                <a:cubicBezTo>
                  <a:pt x="5097625" y="2304661"/>
                  <a:pt x="5066523" y="2273559"/>
                  <a:pt x="5141168" y="2323322"/>
                </a:cubicBezTo>
                <a:cubicBezTo>
                  <a:pt x="5144278" y="2335763"/>
                  <a:pt x="5143385" y="2349975"/>
                  <a:pt x="5150498" y="2360645"/>
                </a:cubicBezTo>
                <a:cubicBezTo>
                  <a:pt x="5156718" y="2369976"/>
                  <a:pt x="5169875" y="2372127"/>
                  <a:pt x="5178490" y="2379306"/>
                </a:cubicBezTo>
                <a:cubicBezTo>
                  <a:pt x="5188627" y="2387754"/>
                  <a:pt x="5197151" y="2397967"/>
                  <a:pt x="5206482" y="2407298"/>
                </a:cubicBezTo>
                <a:cubicBezTo>
                  <a:pt x="5215813" y="2429069"/>
                  <a:pt x="5221335" y="2452904"/>
                  <a:pt x="5234474" y="2472612"/>
                </a:cubicBezTo>
                <a:cubicBezTo>
                  <a:pt x="5240695" y="2481943"/>
                  <a:pt x="5255581" y="2482422"/>
                  <a:pt x="5262466" y="2491274"/>
                </a:cubicBezTo>
                <a:cubicBezTo>
                  <a:pt x="5325732" y="2572617"/>
                  <a:pt x="5265447" y="2548003"/>
                  <a:pt x="5337111" y="2565918"/>
                </a:cubicBezTo>
                <a:cubicBezTo>
                  <a:pt x="5343331" y="2575249"/>
                  <a:pt x="5347333" y="2586525"/>
                  <a:pt x="5355772" y="2593910"/>
                </a:cubicBezTo>
                <a:cubicBezTo>
                  <a:pt x="5400209" y="2632793"/>
                  <a:pt x="5402700" y="2628969"/>
                  <a:pt x="5449078" y="2640563"/>
                </a:cubicBezTo>
                <a:cubicBezTo>
                  <a:pt x="5484844" y="2676331"/>
                  <a:pt x="5452246" y="2649296"/>
                  <a:pt x="5523723" y="2677886"/>
                </a:cubicBezTo>
                <a:cubicBezTo>
                  <a:pt x="5585101" y="2702437"/>
                  <a:pt x="5553952" y="2693262"/>
                  <a:pt x="5617029" y="2705878"/>
                </a:cubicBezTo>
                <a:cubicBezTo>
                  <a:pt x="5713445" y="2702768"/>
                  <a:pt x="5810164" y="2704785"/>
                  <a:pt x="5906278" y="2696547"/>
                </a:cubicBezTo>
                <a:cubicBezTo>
                  <a:pt x="5920136" y="2695359"/>
                  <a:pt x="5930405" y="2682284"/>
                  <a:pt x="5943600" y="2677886"/>
                </a:cubicBezTo>
                <a:cubicBezTo>
                  <a:pt x="5958645" y="2672871"/>
                  <a:pt x="5974702" y="2671665"/>
                  <a:pt x="5990253" y="2668555"/>
                </a:cubicBezTo>
                <a:cubicBezTo>
                  <a:pt x="6012407" y="2653786"/>
                  <a:pt x="6035314" y="2639263"/>
                  <a:pt x="6055568" y="2621902"/>
                </a:cubicBezTo>
                <a:cubicBezTo>
                  <a:pt x="6065587" y="2613314"/>
                  <a:pt x="6073541" y="2602498"/>
                  <a:pt x="6083560" y="2593910"/>
                </a:cubicBezTo>
                <a:cubicBezTo>
                  <a:pt x="6095367" y="2583790"/>
                  <a:pt x="6109075" y="2576038"/>
                  <a:pt x="6120882" y="2565918"/>
                </a:cubicBezTo>
                <a:cubicBezTo>
                  <a:pt x="6130901" y="2557331"/>
                  <a:pt x="6138943" y="2546616"/>
                  <a:pt x="6148874" y="2537927"/>
                </a:cubicBezTo>
                <a:cubicBezTo>
                  <a:pt x="6163862" y="2524813"/>
                  <a:pt x="6181445" y="2514686"/>
                  <a:pt x="6195527" y="2500604"/>
                </a:cubicBezTo>
                <a:cubicBezTo>
                  <a:pt x="6282612" y="2413519"/>
                  <a:pt x="6161316" y="2509935"/>
                  <a:pt x="6260841" y="2435290"/>
                </a:cubicBezTo>
                <a:cubicBezTo>
                  <a:pt x="6263951" y="2425959"/>
                  <a:pt x="6264134" y="2415062"/>
                  <a:pt x="6270172" y="2407298"/>
                </a:cubicBezTo>
                <a:cubicBezTo>
                  <a:pt x="6286374" y="2386466"/>
                  <a:pt x="6326155" y="2351314"/>
                  <a:pt x="6326155" y="2351314"/>
                </a:cubicBezTo>
                <a:cubicBezTo>
                  <a:pt x="6356659" y="2259804"/>
                  <a:pt x="6307205" y="2389069"/>
                  <a:pt x="6363478" y="2304661"/>
                </a:cubicBezTo>
                <a:cubicBezTo>
                  <a:pt x="6370591" y="2293991"/>
                  <a:pt x="6367074" y="2278809"/>
                  <a:pt x="6372809" y="2267339"/>
                </a:cubicBezTo>
                <a:cubicBezTo>
                  <a:pt x="6379764" y="2253430"/>
                  <a:pt x="6391470" y="2242457"/>
                  <a:pt x="6400800" y="2230016"/>
                </a:cubicBezTo>
                <a:cubicBezTo>
                  <a:pt x="6403910" y="2220686"/>
                  <a:pt x="6405733" y="2210822"/>
                  <a:pt x="6410131" y="2202025"/>
                </a:cubicBezTo>
                <a:cubicBezTo>
                  <a:pt x="6423122" y="2176043"/>
                  <a:pt x="6436147" y="2166678"/>
                  <a:pt x="6456784" y="2146041"/>
                </a:cubicBezTo>
                <a:cubicBezTo>
                  <a:pt x="6463004" y="2130490"/>
                  <a:pt x="6465710" y="2113017"/>
                  <a:pt x="6475445" y="2099388"/>
                </a:cubicBezTo>
                <a:cubicBezTo>
                  <a:pt x="6481963" y="2090263"/>
                  <a:pt x="6494680" y="2087732"/>
                  <a:pt x="6503437" y="2080727"/>
                </a:cubicBezTo>
                <a:cubicBezTo>
                  <a:pt x="6528463" y="2060706"/>
                  <a:pt x="6519211" y="2061009"/>
                  <a:pt x="6540760" y="2034074"/>
                </a:cubicBezTo>
                <a:cubicBezTo>
                  <a:pt x="6546256" y="2027205"/>
                  <a:pt x="6553201" y="2021633"/>
                  <a:pt x="6559421" y="2015412"/>
                </a:cubicBezTo>
                <a:cubicBezTo>
                  <a:pt x="6562531" y="2006081"/>
                  <a:pt x="6563691" y="1995854"/>
                  <a:pt x="6568751" y="1987420"/>
                </a:cubicBezTo>
                <a:cubicBezTo>
                  <a:pt x="6573277" y="1979877"/>
                  <a:pt x="6581917" y="1975628"/>
                  <a:pt x="6587413" y="1968759"/>
                </a:cubicBezTo>
                <a:cubicBezTo>
                  <a:pt x="6594418" y="1960002"/>
                  <a:pt x="6599854" y="1950098"/>
                  <a:pt x="6606074" y="1940767"/>
                </a:cubicBezTo>
                <a:cubicBezTo>
                  <a:pt x="6645388" y="1822821"/>
                  <a:pt x="6579803" y="2011398"/>
                  <a:pt x="6634066" y="1884784"/>
                </a:cubicBezTo>
                <a:cubicBezTo>
                  <a:pt x="6644943" y="1859403"/>
                  <a:pt x="6650671" y="1789266"/>
                  <a:pt x="6652727" y="1772816"/>
                </a:cubicBezTo>
                <a:cubicBezTo>
                  <a:pt x="6649617" y="1735494"/>
                  <a:pt x="6644247" y="1698291"/>
                  <a:pt x="6643396" y="1660849"/>
                </a:cubicBezTo>
                <a:cubicBezTo>
                  <a:pt x="6626782" y="929804"/>
                  <a:pt x="6765540" y="1148919"/>
                  <a:pt x="6615404" y="923731"/>
                </a:cubicBezTo>
                <a:cubicBezTo>
                  <a:pt x="6609184" y="905070"/>
                  <a:pt x="6607654" y="884114"/>
                  <a:pt x="6596743" y="867747"/>
                </a:cubicBezTo>
                <a:cubicBezTo>
                  <a:pt x="6590523" y="858416"/>
                  <a:pt x="6583097" y="849785"/>
                  <a:pt x="6578082" y="839755"/>
                </a:cubicBezTo>
                <a:cubicBezTo>
                  <a:pt x="6573683" y="830958"/>
                  <a:pt x="6573528" y="820361"/>
                  <a:pt x="6568751" y="811763"/>
                </a:cubicBezTo>
                <a:cubicBezTo>
                  <a:pt x="6557859" y="792158"/>
                  <a:pt x="6538521" y="777057"/>
                  <a:pt x="6531429" y="755780"/>
                </a:cubicBezTo>
                <a:cubicBezTo>
                  <a:pt x="6507975" y="685421"/>
                  <a:pt x="6539613" y="772147"/>
                  <a:pt x="6503437" y="699796"/>
                </a:cubicBezTo>
                <a:cubicBezTo>
                  <a:pt x="6464806" y="622535"/>
                  <a:pt x="6528925" y="724033"/>
                  <a:pt x="6475445" y="643812"/>
                </a:cubicBezTo>
                <a:cubicBezTo>
                  <a:pt x="6472335" y="634481"/>
                  <a:pt x="6471571" y="624003"/>
                  <a:pt x="6466115" y="615820"/>
                </a:cubicBezTo>
                <a:cubicBezTo>
                  <a:pt x="6446147" y="585867"/>
                  <a:pt x="6439477" y="588280"/>
                  <a:pt x="6410131" y="578498"/>
                </a:cubicBezTo>
                <a:cubicBezTo>
                  <a:pt x="6394580" y="566057"/>
                  <a:pt x="6377560" y="555258"/>
                  <a:pt x="6363478" y="541176"/>
                </a:cubicBezTo>
                <a:cubicBezTo>
                  <a:pt x="6352482" y="530180"/>
                  <a:pt x="6347109" y="514185"/>
                  <a:pt x="6335486" y="503853"/>
                </a:cubicBezTo>
                <a:cubicBezTo>
                  <a:pt x="6318723" y="488953"/>
                  <a:pt x="6297640" y="479723"/>
                  <a:pt x="6279502" y="466531"/>
                </a:cubicBezTo>
                <a:cubicBezTo>
                  <a:pt x="6196857" y="406426"/>
                  <a:pt x="6263951" y="452923"/>
                  <a:pt x="6204857" y="401216"/>
                </a:cubicBezTo>
                <a:cubicBezTo>
                  <a:pt x="6143543" y="347566"/>
                  <a:pt x="6175736" y="378692"/>
                  <a:pt x="6111551" y="335902"/>
                </a:cubicBezTo>
                <a:cubicBezTo>
                  <a:pt x="6027760" y="280041"/>
                  <a:pt x="6075469" y="298993"/>
                  <a:pt x="6018245" y="279918"/>
                </a:cubicBezTo>
                <a:cubicBezTo>
                  <a:pt x="5927997" y="212233"/>
                  <a:pt x="6024174" y="278218"/>
                  <a:pt x="5952931" y="242596"/>
                </a:cubicBezTo>
                <a:cubicBezTo>
                  <a:pt x="5936710" y="234485"/>
                  <a:pt x="5921657" y="224216"/>
                  <a:pt x="5906278" y="214604"/>
                </a:cubicBezTo>
                <a:cubicBezTo>
                  <a:pt x="5896769" y="208661"/>
                  <a:pt x="5888593" y="200360"/>
                  <a:pt x="5878286" y="195943"/>
                </a:cubicBezTo>
                <a:cubicBezTo>
                  <a:pt x="5866499" y="190891"/>
                  <a:pt x="5853405" y="189722"/>
                  <a:pt x="5840964" y="186612"/>
                </a:cubicBezTo>
                <a:cubicBezTo>
                  <a:pt x="5776799" y="138489"/>
                  <a:pt x="5764858" y="122579"/>
                  <a:pt x="5691674" y="93306"/>
                </a:cubicBezTo>
                <a:cubicBezTo>
                  <a:pt x="5676123" y="87086"/>
                  <a:pt x="5661180" y="79052"/>
                  <a:pt x="5645021" y="74645"/>
                </a:cubicBezTo>
                <a:cubicBezTo>
                  <a:pt x="5626769" y="69667"/>
                  <a:pt x="5607505" y="69418"/>
                  <a:pt x="5589037" y="65314"/>
                </a:cubicBezTo>
                <a:cubicBezTo>
                  <a:pt x="5579436" y="63180"/>
                  <a:pt x="5570502" y="58686"/>
                  <a:pt x="5561045" y="55984"/>
                </a:cubicBezTo>
                <a:cubicBezTo>
                  <a:pt x="5548715" y="52461"/>
                  <a:pt x="5535889" y="50708"/>
                  <a:pt x="5523723" y="46653"/>
                </a:cubicBezTo>
                <a:cubicBezTo>
                  <a:pt x="5507834" y="41356"/>
                  <a:pt x="5492959" y="33288"/>
                  <a:pt x="5477070" y="27992"/>
                </a:cubicBezTo>
                <a:cubicBezTo>
                  <a:pt x="5464904" y="23937"/>
                  <a:pt x="5452078" y="22184"/>
                  <a:pt x="5439747" y="18661"/>
                </a:cubicBezTo>
                <a:cubicBezTo>
                  <a:pt x="5346035" y="-8113"/>
                  <a:pt x="5491122" y="29174"/>
                  <a:pt x="5374433" y="0"/>
                </a:cubicBezTo>
                <a:lnTo>
                  <a:pt x="4478694" y="9331"/>
                </a:lnTo>
                <a:cubicBezTo>
                  <a:pt x="4465509" y="9864"/>
                  <a:pt x="4462882" y="32247"/>
                  <a:pt x="4450702" y="37322"/>
                </a:cubicBezTo>
                <a:cubicBezTo>
                  <a:pt x="4424233" y="48351"/>
                  <a:pt x="4394719" y="49763"/>
                  <a:pt x="4366727" y="55984"/>
                </a:cubicBezTo>
                <a:cubicBezTo>
                  <a:pt x="4351176" y="65315"/>
                  <a:pt x="4337118" y="77778"/>
                  <a:pt x="4320074" y="83976"/>
                </a:cubicBezTo>
                <a:cubicBezTo>
                  <a:pt x="4302294" y="90441"/>
                  <a:pt x="4280133" y="83279"/>
                  <a:pt x="4264090" y="93306"/>
                </a:cubicBezTo>
                <a:cubicBezTo>
                  <a:pt x="4252295" y="100678"/>
                  <a:pt x="4256556" y="122283"/>
                  <a:pt x="4245429" y="130629"/>
                </a:cubicBezTo>
                <a:cubicBezTo>
                  <a:pt x="4221320" y="148711"/>
                  <a:pt x="4149955" y="154931"/>
                  <a:pt x="4124131" y="158620"/>
                </a:cubicBezTo>
                <a:cubicBezTo>
                  <a:pt x="4111690" y="164841"/>
                  <a:pt x="4100103" y="173191"/>
                  <a:pt x="4086809" y="177282"/>
                </a:cubicBezTo>
                <a:cubicBezTo>
                  <a:pt x="4059402" y="185715"/>
                  <a:pt x="4028481" y="183119"/>
                  <a:pt x="4002833" y="195943"/>
                </a:cubicBezTo>
                <a:cubicBezTo>
                  <a:pt x="3988924" y="202897"/>
                  <a:pt x="3987961" y="224916"/>
                  <a:pt x="3974841" y="233265"/>
                </a:cubicBezTo>
                <a:cubicBezTo>
                  <a:pt x="3952422" y="247532"/>
                  <a:pt x="3923964" y="249373"/>
                  <a:pt x="3900196" y="261257"/>
                </a:cubicBezTo>
                <a:cubicBezTo>
                  <a:pt x="3873952" y="274379"/>
                  <a:pt x="3853387" y="298631"/>
                  <a:pt x="3825551" y="307910"/>
                </a:cubicBezTo>
                <a:cubicBezTo>
                  <a:pt x="3785394" y="321297"/>
                  <a:pt x="3807101" y="314856"/>
                  <a:pt x="3760237" y="326571"/>
                </a:cubicBezTo>
                <a:cubicBezTo>
                  <a:pt x="3747796" y="332792"/>
                  <a:pt x="3735700" y="339754"/>
                  <a:pt x="3722915" y="345233"/>
                </a:cubicBezTo>
                <a:cubicBezTo>
                  <a:pt x="3666364" y="369470"/>
                  <a:pt x="3725631" y="334544"/>
                  <a:pt x="3648270" y="373225"/>
                </a:cubicBezTo>
                <a:cubicBezTo>
                  <a:pt x="3638240" y="378240"/>
                  <a:pt x="3630308" y="386871"/>
                  <a:pt x="3620278" y="391886"/>
                </a:cubicBezTo>
                <a:cubicBezTo>
                  <a:pt x="3611481" y="396284"/>
                  <a:pt x="3601495" y="397763"/>
                  <a:pt x="3592286" y="401216"/>
                </a:cubicBezTo>
                <a:cubicBezTo>
                  <a:pt x="3576603" y="407097"/>
                  <a:pt x="3560614" y="412388"/>
                  <a:pt x="3545633" y="419878"/>
                </a:cubicBezTo>
                <a:cubicBezTo>
                  <a:pt x="3535603" y="424893"/>
                  <a:pt x="3527671" y="433524"/>
                  <a:pt x="3517641" y="438539"/>
                </a:cubicBezTo>
                <a:cubicBezTo>
                  <a:pt x="3504259" y="445230"/>
                  <a:pt x="3464279" y="454212"/>
                  <a:pt x="3452327" y="457200"/>
                </a:cubicBezTo>
                <a:cubicBezTo>
                  <a:pt x="3394142" y="495989"/>
                  <a:pt x="3459777" y="457764"/>
                  <a:pt x="3368351" y="485192"/>
                </a:cubicBezTo>
                <a:cubicBezTo>
                  <a:pt x="3355029" y="489189"/>
                  <a:pt x="3343943" y="498687"/>
                  <a:pt x="3331029" y="503853"/>
                </a:cubicBezTo>
                <a:cubicBezTo>
                  <a:pt x="3312765" y="511158"/>
                  <a:pt x="3293706" y="516294"/>
                  <a:pt x="3275045" y="522514"/>
                </a:cubicBezTo>
                <a:lnTo>
                  <a:pt x="3247053" y="531845"/>
                </a:lnTo>
                <a:cubicBezTo>
                  <a:pt x="3247046" y="531847"/>
                  <a:pt x="3191078" y="550505"/>
                  <a:pt x="3191070" y="550506"/>
                </a:cubicBezTo>
                <a:lnTo>
                  <a:pt x="3097764" y="559837"/>
                </a:lnTo>
                <a:cubicBezTo>
                  <a:pt x="2965206" y="592974"/>
                  <a:pt x="3062641" y="571421"/>
                  <a:pt x="2761862" y="578498"/>
                </a:cubicBezTo>
                <a:lnTo>
                  <a:pt x="2267339" y="587829"/>
                </a:lnTo>
                <a:cubicBezTo>
                  <a:pt x="2230330" y="595230"/>
                  <a:pt x="2179803" y="604566"/>
                  <a:pt x="2146041" y="615820"/>
                </a:cubicBezTo>
                <a:lnTo>
                  <a:pt x="2118049" y="625151"/>
                </a:lnTo>
                <a:cubicBezTo>
                  <a:pt x="2105608" y="622041"/>
                  <a:pt x="2092197" y="621555"/>
                  <a:pt x="2080727" y="615820"/>
                </a:cubicBezTo>
                <a:cubicBezTo>
                  <a:pt x="2053265" y="602089"/>
                  <a:pt x="2015572" y="559997"/>
                  <a:pt x="1996751" y="541176"/>
                </a:cubicBezTo>
                <a:cubicBezTo>
                  <a:pt x="1990531" y="534955"/>
                  <a:pt x="1985410" y="527394"/>
                  <a:pt x="1978090" y="522514"/>
                </a:cubicBezTo>
                <a:cubicBezTo>
                  <a:pt x="1942017" y="498466"/>
                  <a:pt x="1931063" y="484072"/>
                  <a:pt x="1894115" y="475861"/>
                </a:cubicBezTo>
                <a:cubicBezTo>
                  <a:pt x="1875647" y="471757"/>
                  <a:pt x="1856792" y="469641"/>
                  <a:pt x="1838131" y="466531"/>
                </a:cubicBezTo>
                <a:cubicBezTo>
                  <a:pt x="1831911" y="460310"/>
                  <a:pt x="1826228" y="453501"/>
                  <a:pt x="1819470" y="447869"/>
                </a:cubicBezTo>
                <a:cubicBezTo>
                  <a:pt x="1760329" y="398585"/>
                  <a:pt x="1776922" y="419007"/>
                  <a:pt x="1670180" y="401216"/>
                </a:cubicBezTo>
                <a:cubicBezTo>
                  <a:pt x="1660849" y="394996"/>
                  <a:pt x="1652218" y="387570"/>
                  <a:pt x="1642188" y="382555"/>
                </a:cubicBezTo>
                <a:cubicBezTo>
                  <a:pt x="1633391" y="378157"/>
                  <a:pt x="1622630" y="378285"/>
                  <a:pt x="1614196" y="373225"/>
                </a:cubicBezTo>
                <a:cubicBezTo>
                  <a:pt x="1606653" y="368699"/>
                  <a:pt x="1602573" y="359841"/>
                  <a:pt x="1595535" y="354563"/>
                </a:cubicBezTo>
                <a:cubicBezTo>
                  <a:pt x="1577593" y="341106"/>
                  <a:pt x="1558212" y="329682"/>
                  <a:pt x="1539551" y="317241"/>
                </a:cubicBezTo>
                <a:cubicBezTo>
                  <a:pt x="1530221" y="311021"/>
                  <a:pt x="1522198" y="302126"/>
                  <a:pt x="1511560" y="298580"/>
                </a:cubicBezTo>
                <a:cubicBezTo>
                  <a:pt x="1492899" y="292359"/>
                  <a:pt x="1474660" y="284689"/>
                  <a:pt x="1455576" y="279918"/>
                </a:cubicBezTo>
                <a:cubicBezTo>
                  <a:pt x="1443135" y="276808"/>
                  <a:pt x="1430536" y="274273"/>
                  <a:pt x="1418253" y="270588"/>
                </a:cubicBezTo>
                <a:cubicBezTo>
                  <a:pt x="1387144" y="261256"/>
                  <a:pt x="1357205" y="247972"/>
                  <a:pt x="1324947" y="242596"/>
                </a:cubicBezTo>
                <a:cubicBezTo>
                  <a:pt x="1299882" y="238418"/>
                  <a:pt x="1184245" y="223786"/>
                  <a:pt x="1138335" y="214604"/>
                </a:cubicBezTo>
                <a:cubicBezTo>
                  <a:pt x="1089713" y="204880"/>
                  <a:pt x="1114527" y="207802"/>
                  <a:pt x="1073021" y="195943"/>
                </a:cubicBezTo>
                <a:cubicBezTo>
                  <a:pt x="1060691" y="192420"/>
                  <a:pt x="1047705" y="191115"/>
                  <a:pt x="1035698" y="186612"/>
                </a:cubicBezTo>
                <a:cubicBezTo>
                  <a:pt x="981028" y="166111"/>
                  <a:pt x="1014141" y="166313"/>
                  <a:pt x="951723" y="149290"/>
                </a:cubicBezTo>
                <a:cubicBezTo>
                  <a:pt x="933471" y="144312"/>
                  <a:pt x="914353" y="143343"/>
                  <a:pt x="895739" y="139959"/>
                </a:cubicBezTo>
                <a:cubicBezTo>
                  <a:pt x="880136" y="137122"/>
                  <a:pt x="864928" y="131366"/>
                  <a:pt x="849086" y="130629"/>
                </a:cubicBezTo>
                <a:cubicBezTo>
                  <a:pt x="730985" y="125136"/>
                  <a:pt x="612711" y="124408"/>
                  <a:pt x="494523" y="121298"/>
                </a:cubicBezTo>
                <a:cubicBezTo>
                  <a:pt x="267758" y="96102"/>
                  <a:pt x="382822" y="99677"/>
                  <a:pt x="149290" y="111967"/>
                </a:cubicBezTo>
                <a:cubicBezTo>
                  <a:pt x="82668" y="134175"/>
                  <a:pt x="109673" y="119717"/>
                  <a:pt x="65315" y="149290"/>
                </a:cubicBezTo>
                <a:cubicBezTo>
                  <a:pt x="62205" y="158621"/>
                  <a:pt x="60383" y="168485"/>
                  <a:pt x="55984" y="177282"/>
                </a:cubicBezTo>
                <a:cubicBezTo>
                  <a:pt x="50969" y="187312"/>
                  <a:pt x="39756" y="194327"/>
                  <a:pt x="37323" y="205274"/>
                </a:cubicBezTo>
                <a:cubicBezTo>
                  <a:pt x="33275" y="223491"/>
                  <a:pt x="6220" y="259702"/>
                  <a:pt x="0" y="270588"/>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8" name="Freeform 7"/>
          <p:cNvSpPr/>
          <p:nvPr/>
        </p:nvSpPr>
        <p:spPr>
          <a:xfrm>
            <a:off x="838200" y="1295400"/>
            <a:ext cx="7543800" cy="2057400"/>
          </a:xfrm>
          <a:custGeom>
            <a:avLst/>
            <a:gdLst>
              <a:gd name="connsiteX0" fmla="*/ 671804 w 8248261"/>
              <a:gd name="connsiteY0" fmla="*/ 531845 h 2780522"/>
              <a:gd name="connsiteX1" fmla="*/ 671804 w 8248261"/>
              <a:gd name="connsiteY1" fmla="*/ 531845 h 2780522"/>
              <a:gd name="connsiteX2" fmla="*/ 755779 w 8248261"/>
              <a:gd name="connsiteY2" fmla="*/ 513183 h 2780522"/>
              <a:gd name="connsiteX3" fmla="*/ 783771 w 8248261"/>
              <a:gd name="connsiteY3" fmla="*/ 494522 h 2780522"/>
              <a:gd name="connsiteX4" fmla="*/ 811763 w 8248261"/>
              <a:gd name="connsiteY4" fmla="*/ 485191 h 2780522"/>
              <a:gd name="connsiteX5" fmla="*/ 849085 w 8248261"/>
              <a:gd name="connsiteY5" fmla="*/ 466530 h 2780522"/>
              <a:gd name="connsiteX6" fmla="*/ 914400 w 8248261"/>
              <a:gd name="connsiteY6" fmla="*/ 419877 h 2780522"/>
              <a:gd name="connsiteX7" fmla="*/ 942392 w 8248261"/>
              <a:gd name="connsiteY7" fmla="*/ 401216 h 2780522"/>
              <a:gd name="connsiteX8" fmla="*/ 970383 w 8248261"/>
              <a:gd name="connsiteY8" fmla="*/ 391885 h 2780522"/>
              <a:gd name="connsiteX9" fmla="*/ 1026367 w 8248261"/>
              <a:gd name="connsiteY9" fmla="*/ 354563 h 2780522"/>
              <a:gd name="connsiteX10" fmla="*/ 1054359 w 8248261"/>
              <a:gd name="connsiteY10" fmla="*/ 345232 h 2780522"/>
              <a:gd name="connsiteX11" fmla="*/ 1082351 w 8248261"/>
              <a:gd name="connsiteY11" fmla="*/ 326571 h 2780522"/>
              <a:gd name="connsiteX12" fmla="*/ 1175657 w 8248261"/>
              <a:gd name="connsiteY12" fmla="*/ 289249 h 2780522"/>
              <a:gd name="connsiteX13" fmla="*/ 1231641 w 8248261"/>
              <a:gd name="connsiteY13" fmla="*/ 270587 h 2780522"/>
              <a:gd name="connsiteX14" fmla="*/ 1259632 w 8248261"/>
              <a:gd name="connsiteY14" fmla="*/ 261257 h 2780522"/>
              <a:gd name="connsiteX15" fmla="*/ 1287624 w 8248261"/>
              <a:gd name="connsiteY15" fmla="*/ 242596 h 2780522"/>
              <a:gd name="connsiteX16" fmla="*/ 1306285 w 8248261"/>
              <a:gd name="connsiteY16" fmla="*/ 223934 h 2780522"/>
              <a:gd name="connsiteX17" fmla="*/ 1343608 w 8248261"/>
              <a:gd name="connsiteY17" fmla="*/ 214604 h 2780522"/>
              <a:gd name="connsiteX18" fmla="*/ 1399592 w 8248261"/>
              <a:gd name="connsiteY18" fmla="*/ 195942 h 2780522"/>
              <a:gd name="connsiteX19" fmla="*/ 1492898 w 8248261"/>
              <a:gd name="connsiteY19" fmla="*/ 158620 h 2780522"/>
              <a:gd name="connsiteX20" fmla="*/ 1632857 w 8248261"/>
              <a:gd name="connsiteY20" fmla="*/ 130628 h 2780522"/>
              <a:gd name="connsiteX21" fmla="*/ 1688841 w 8248261"/>
              <a:gd name="connsiteY21" fmla="*/ 111967 h 2780522"/>
              <a:gd name="connsiteX22" fmla="*/ 1782147 w 8248261"/>
              <a:gd name="connsiteY22" fmla="*/ 93306 h 2780522"/>
              <a:gd name="connsiteX23" fmla="*/ 1884783 w 8248261"/>
              <a:gd name="connsiteY23" fmla="*/ 55983 h 2780522"/>
              <a:gd name="connsiteX24" fmla="*/ 1922106 w 8248261"/>
              <a:gd name="connsiteY24" fmla="*/ 46653 h 2780522"/>
              <a:gd name="connsiteX25" fmla="*/ 1987420 w 8248261"/>
              <a:gd name="connsiteY25" fmla="*/ 27991 h 2780522"/>
              <a:gd name="connsiteX26" fmla="*/ 2043404 w 8248261"/>
              <a:gd name="connsiteY26" fmla="*/ 18661 h 2780522"/>
              <a:gd name="connsiteX27" fmla="*/ 2090057 w 8248261"/>
              <a:gd name="connsiteY27" fmla="*/ 9330 h 2780522"/>
              <a:gd name="connsiteX28" fmla="*/ 2192694 w 8248261"/>
              <a:gd name="connsiteY28" fmla="*/ 0 h 2780522"/>
              <a:gd name="connsiteX29" fmla="*/ 2481943 w 8248261"/>
              <a:gd name="connsiteY29" fmla="*/ 9330 h 2780522"/>
              <a:gd name="connsiteX30" fmla="*/ 2556587 w 8248261"/>
              <a:gd name="connsiteY30" fmla="*/ 27991 h 2780522"/>
              <a:gd name="connsiteX31" fmla="*/ 2631232 w 8248261"/>
              <a:gd name="connsiteY31" fmla="*/ 93306 h 2780522"/>
              <a:gd name="connsiteX32" fmla="*/ 2696547 w 8248261"/>
              <a:gd name="connsiteY32" fmla="*/ 130628 h 2780522"/>
              <a:gd name="connsiteX33" fmla="*/ 2761861 w 8248261"/>
              <a:gd name="connsiteY33" fmla="*/ 177281 h 2780522"/>
              <a:gd name="connsiteX34" fmla="*/ 2808514 w 8248261"/>
              <a:gd name="connsiteY34" fmla="*/ 223934 h 2780522"/>
              <a:gd name="connsiteX35" fmla="*/ 2864498 w 8248261"/>
              <a:gd name="connsiteY35" fmla="*/ 279918 h 2780522"/>
              <a:gd name="connsiteX36" fmla="*/ 2892490 w 8248261"/>
              <a:gd name="connsiteY36" fmla="*/ 307910 h 2780522"/>
              <a:gd name="connsiteX37" fmla="*/ 2976465 w 8248261"/>
              <a:gd name="connsiteY37" fmla="*/ 373224 h 2780522"/>
              <a:gd name="connsiteX38" fmla="*/ 3079102 w 8248261"/>
              <a:gd name="connsiteY38" fmla="*/ 485191 h 2780522"/>
              <a:gd name="connsiteX39" fmla="*/ 3116424 w 8248261"/>
              <a:gd name="connsiteY39" fmla="*/ 494522 h 2780522"/>
              <a:gd name="connsiteX40" fmla="*/ 3153747 w 8248261"/>
              <a:gd name="connsiteY40" fmla="*/ 541175 h 2780522"/>
              <a:gd name="connsiteX41" fmla="*/ 3200400 w 8248261"/>
              <a:gd name="connsiteY41" fmla="*/ 578498 h 2780522"/>
              <a:gd name="connsiteX42" fmla="*/ 3237722 w 8248261"/>
              <a:gd name="connsiteY42" fmla="*/ 625151 h 2780522"/>
              <a:gd name="connsiteX43" fmla="*/ 3293706 w 8248261"/>
              <a:gd name="connsiteY43" fmla="*/ 653142 h 2780522"/>
              <a:gd name="connsiteX44" fmla="*/ 3340359 w 8248261"/>
              <a:gd name="connsiteY44" fmla="*/ 671804 h 2780522"/>
              <a:gd name="connsiteX45" fmla="*/ 3545632 w 8248261"/>
              <a:gd name="connsiteY45" fmla="*/ 690465 h 2780522"/>
              <a:gd name="connsiteX46" fmla="*/ 3610947 w 8248261"/>
              <a:gd name="connsiteY46" fmla="*/ 681134 h 2780522"/>
              <a:gd name="connsiteX47" fmla="*/ 3685592 w 8248261"/>
              <a:gd name="connsiteY47" fmla="*/ 671804 h 2780522"/>
              <a:gd name="connsiteX48" fmla="*/ 3778898 w 8248261"/>
              <a:gd name="connsiteY48" fmla="*/ 615820 h 2780522"/>
              <a:gd name="connsiteX49" fmla="*/ 3928187 w 8248261"/>
              <a:gd name="connsiteY49" fmla="*/ 597159 h 2780522"/>
              <a:gd name="connsiteX50" fmla="*/ 4058816 w 8248261"/>
              <a:gd name="connsiteY50" fmla="*/ 541175 h 2780522"/>
              <a:gd name="connsiteX51" fmla="*/ 4096138 w 8248261"/>
              <a:gd name="connsiteY51" fmla="*/ 531845 h 2780522"/>
              <a:gd name="connsiteX52" fmla="*/ 4133461 w 8248261"/>
              <a:gd name="connsiteY52" fmla="*/ 513183 h 2780522"/>
              <a:gd name="connsiteX53" fmla="*/ 4198775 w 8248261"/>
              <a:gd name="connsiteY53" fmla="*/ 494522 h 2780522"/>
              <a:gd name="connsiteX54" fmla="*/ 4236098 w 8248261"/>
              <a:gd name="connsiteY54" fmla="*/ 475861 h 2780522"/>
              <a:gd name="connsiteX55" fmla="*/ 4292081 w 8248261"/>
              <a:gd name="connsiteY55" fmla="*/ 438538 h 2780522"/>
              <a:gd name="connsiteX56" fmla="*/ 4310743 w 8248261"/>
              <a:gd name="connsiteY56" fmla="*/ 419877 h 2780522"/>
              <a:gd name="connsiteX57" fmla="*/ 4366726 w 8248261"/>
              <a:gd name="connsiteY57" fmla="*/ 410547 h 2780522"/>
              <a:gd name="connsiteX58" fmla="*/ 4488024 w 8248261"/>
              <a:gd name="connsiteY58" fmla="*/ 391885 h 2780522"/>
              <a:gd name="connsiteX59" fmla="*/ 4553338 w 8248261"/>
              <a:gd name="connsiteY59" fmla="*/ 363894 h 2780522"/>
              <a:gd name="connsiteX60" fmla="*/ 4581330 w 8248261"/>
              <a:gd name="connsiteY60" fmla="*/ 345232 h 2780522"/>
              <a:gd name="connsiteX61" fmla="*/ 4627983 w 8248261"/>
              <a:gd name="connsiteY61" fmla="*/ 326571 h 2780522"/>
              <a:gd name="connsiteX62" fmla="*/ 4702628 w 8248261"/>
              <a:gd name="connsiteY62" fmla="*/ 289249 h 2780522"/>
              <a:gd name="connsiteX63" fmla="*/ 5103845 w 8248261"/>
              <a:gd name="connsiteY63" fmla="*/ 261257 h 2780522"/>
              <a:gd name="connsiteX64" fmla="*/ 5393094 w 8248261"/>
              <a:gd name="connsiteY64" fmla="*/ 279918 h 2780522"/>
              <a:gd name="connsiteX65" fmla="*/ 5421085 w 8248261"/>
              <a:gd name="connsiteY65" fmla="*/ 298579 h 2780522"/>
              <a:gd name="connsiteX66" fmla="*/ 5467738 w 8248261"/>
              <a:gd name="connsiteY66" fmla="*/ 317240 h 2780522"/>
              <a:gd name="connsiteX67" fmla="*/ 5589036 w 8248261"/>
              <a:gd name="connsiteY67" fmla="*/ 401216 h 2780522"/>
              <a:gd name="connsiteX68" fmla="*/ 5654351 w 8248261"/>
              <a:gd name="connsiteY68" fmla="*/ 419877 h 2780522"/>
              <a:gd name="connsiteX69" fmla="*/ 5710334 w 8248261"/>
              <a:gd name="connsiteY69" fmla="*/ 466530 h 2780522"/>
              <a:gd name="connsiteX70" fmla="*/ 5738326 w 8248261"/>
              <a:gd name="connsiteY70" fmla="*/ 485191 h 2780522"/>
              <a:gd name="connsiteX71" fmla="*/ 5775649 w 8248261"/>
              <a:gd name="connsiteY71" fmla="*/ 513183 h 2780522"/>
              <a:gd name="connsiteX72" fmla="*/ 5822302 w 8248261"/>
              <a:gd name="connsiteY72" fmla="*/ 559836 h 2780522"/>
              <a:gd name="connsiteX73" fmla="*/ 5840963 w 8248261"/>
              <a:gd name="connsiteY73" fmla="*/ 597159 h 2780522"/>
              <a:gd name="connsiteX74" fmla="*/ 5896947 w 8248261"/>
              <a:gd name="connsiteY74" fmla="*/ 625151 h 2780522"/>
              <a:gd name="connsiteX75" fmla="*/ 5990253 w 8248261"/>
              <a:gd name="connsiteY75" fmla="*/ 671804 h 2780522"/>
              <a:gd name="connsiteX76" fmla="*/ 6111551 w 8248261"/>
              <a:gd name="connsiteY76" fmla="*/ 690465 h 2780522"/>
              <a:gd name="connsiteX77" fmla="*/ 6176865 w 8248261"/>
              <a:gd name="connsiteY77" fmla="*/ 699796 h 2780522"/>
              <a:gd name="connsiteX78" fmla="*/ 6456783 w 8248261"/>
              <a:gd name="connsiteY78" fmla="*/ 718457 h 2780522"/>
              <a:gd name="connsiteX79" fmla="*/ 6997959 w 8248261"/>
              <a:gd name="connsiteY79" fmla="*/ 709126 h 2780522"/>
              <a:gd name="connsiteX80" fmla="*/ 7119257 w 8248261"/>
              <a:gd name="connsiteY80" fmla="*/ 709126 h 2780522"/>
              <a:gd name="connsiteX81" fmla="*/ 7156579 w 8248261"/>
              <a:gd name="connsiteY81" fmla="*/ 727787 h 2780522"/>
              <a:gd name="connsiteX82" fmla="*/ 7203232 w 8248261"/>
              <a:gd name="connsiteY82" fmla="*/ 746449 h 2780522"/>
              <a:gd name="connsiteX83" fmla="*/ 7221894 w 8248261"/>
              <a:gd name="connsiteY83" fmla="*/ 765110 h 2780522"/>
              <a:gd name="connsiteX84" fmla="*/ 7268547 w 8248261"/>
              <a:gd name="connsiteY84" fmla="*/ 802432 h 2780522"/>
              <a:gd name="connsiteX85" fmla="*/ 7296538 w 8248261"/>
              <a:gd name="connsiteY85" fmla="*/ 849085 h 2780522"/>
              <a:gd name="connsiteX86" fmla="*/ 7371183 w 8248261"/>
              <a:gd name="connsiteY86" fmla="*/ 933061 h 2780522"/>
              <a:gd name="connsiteX87" fmla="*/ 7380514 w 8248261"/>
              <a:gd name="connsiteY87" fmla="*/ 961053 h 2780522"/>
              <a:gd name="connsiteX88" fmla="*/ 7399175 w 8248261"/>
              <a:gd name="connsiteY88" fmla="*/ 998375 h 2780522"/>
              <a:gd name="connsiteX89" fmla="*/ 7417836 w 8248261"/>
              <a:gd name="connsiteY89" fmla="*/ 1054359 h 2780522"/>
              <a:gd name="connsiteX90" fmla="*/ 7445828 w 8248261"/>
              <a:gd name="connsiteY90" fmla="*/ 1073020 h 2780522"/>
              <a:gd name="connsiteX91" fmla="*/ 7501812 w 8248261"/>
              <a:gd name="connsiteY91" fmla="*/ 1184987 h 2780522"/>
              <a:gd name="connsiteX92" fmla="*/ 7539134 w 8248261"/>
              <a:gd name="connsiteY92" fmla="*/ 1250302 h 2780522"/>
              <a:gd name="connsiteX93" fmla="*/ 7567126 w 8248261"/>
              <a:gd name="connsiteY93" fmla="*/ 1268963 h 2780522"/>
              <a:gd name="connsiteX94" fmla="*/ 7604449 w 8248261"/>
              <a:gd name="connsiteY94" fmla="*/ 1315616 h 2780522"/>
              <a:gd name="connsiteX95" fmla="*/ 7632441 w 8248261"/>
              <a:gd name="connsiteY95" fmla="*/ 1324947 h 2780522"/>
              <a:gd name="connsiteX96" fmla="*/ 7884367 w 8248261"/>
              <a:gd name="connsiteY96" fmla="*/ 1306285 h 2780522"/>
              <a:gd name="connsiteX97" fmla="*/ 7940351 w 8248261"/>
              <a:gd name="connsiteY97" fmla="*/ 1296955 h 2780522"/>
              <a:gd name="connsiteX98" fmla="*/ 8145624 w 8248261"/>
              <a:gd name="connsiteY98" fmla="*/ 1362269 h 2780522"/>
              <a:gd name="connsiteX99" fmla="*/ 8154955 w 8248261"/>
              <a:gd name="connsiteY99" fmla="*/ 1390261 h 2780522"/>
              <a:gd name="connsiteX100" fmla="*/ 8173616 w 8248261"/>
              <a:gd name="connsiteY100" fmla="*/ 1558212 h 2780522"/>
              <a:gd name="connsiteX101" fmla="*/ 8182947 w 8248261"/>
              <a:gd name="connsiteY101" fmla="*/ 1586204 h 2780522"/>
              <a:gd name="connsiteX102" fmla="*/ 8201608 w 8248261"/>
              <a:gd name="connsiteY102" fmla="*/ 1670179 h 2780522"/>
              <a:gd name="connsiteX103" fmla="*/ 8210938 w 8248261"/>
              <a:gd name="connsiteY103" fmla="*/ 1707502 h 2780522"/>
              <a:gd name="connsiteX104" fmla="*/ 8229600 w 8248261"/>
              <a:gd name="connsiteY104" fmla="*/ 2006081 h 2780522"/>
              <a:gd name="connsiteX105" fmla="*/ 8248261 w 8248261"/>
              <a:gd name="connsiteY105" fmla="*/ 2090057 h 2780522"/>
              <a:gd name="connsiteX106" fmla="*/ 8238930 w 8248261"/>
              <a:gd name="connsiteY106" fmla="*/ 2118049 h 2780522"/>
              <a:gd name="connsiteX107" fmla="*/ 8201608 w 8248261"/>
              <a:gd name="connsiteY107" fmla="*/ 2146040 h 2780522"/>
              <a:gd name="connsiteX108" fmla="*/ 8145624 w 8248261"/>
              <a:gd name="connsiteY108" fmla="*/ 2183363 h 2780522"/>
              <a:gd name="connsiteX109" fmla="*/ 8080310 w 8248261"/>
              <a:gd name="connsiteY109" fmla="*/ 2239347 h 2780522"/>
              <a:gd name="connsiteX110" fmla="*/ 8052318 w 8248261"/>
              <a:gd name="connsiteY110" fmla="*/ 2258008 h 2780522"/>
              <a:gd name="connsiteX111" fmla="*/ 7996334 w 8248261"/>
              <a:gd name="connsiteY111" fmla="*/ 2323322 h 2780522"/>
              <a:gd name="connsiteX112" fmla="*/ 7921690 w 8248261"/>
              <a:gd name="connsiteY112" fmla="*/ 2388636 h 2780522"/>
              <a:gd name="connsiteX113" fmla="*/ 7875036 w 8248261"/>
              <a:gd name="connsiteY113" fmla="*/ 2425959 h 2780522"/>
              <a:gd name="connsiteX114" fmla="*/ 7828383 w 8248261"/>
              <a:gd name="connsiteY114" fmla="*/ 2491273 h 2780522"/>
              <a:gd name="connsiteX115" fmla="*/ 7800392 w 8248261"/>
              <a:gd name="connsiteY115" fmla="*/ 2519265 h 2780522"/>
              <a:gd name="connsiteX116" fmla="*/ 7781730 w 8248261"/>
              <a:gd name="connsiteY116" fmla="*/ 2556587 h 2780522"/>
              <a:gd name="connsiteX117" fmla="*/ 7763069 w 8248261"/>
              <a:gd name="connsiteY117" fmla="*/ 2575249 h 2780522"/>
              <a:gd name="connsiteX118" fmla="*/ 7735077 w 8248261"/>
              <a:gd name="connsiteY118" fmla="*/ 2612571 h 2780522"/>
              <a:gd name="connsiteX119" fmla="*/ 7707085 w 8248261"/>
              <a:gd name="connsiteY119" fmla="*/ 2640563 h 2780522"/>
              <a:gd name="connsiteX120" fmla="*/ 7660432 w 8248261"/>
              <a:gd name="connsiteY120" fmla="*/ 2705877 h 2780522"/>
              <a:gd name="connsiteX121" fmla="*/ 7632441 w 8248261"/>
              <a:gd name="connsiteY121" fmla="*/ 2724538 h 2780522"/>
              <a:gd name="connsiteX122" fmla="*/ 7613779 w 8248261"/>
              <a:gd name="connsiteY122" fmla="*/ 2752530 h 2780522"/>
              <a:gd name="connsiteX123" fmla="*/ 7585787 w 8248261"/>
              <a:gd name="connsiteY123" fmla="*/ 2761861 h 2780522"/>
              <a:gd name="connsiteX124" fmla="*/ 7557796 w 8248261"/>
              <a:gd name="connsiteY124" fmla="*/ 2780522 h 2780522"/>
              <a:gd name="connsiteX125" fmla="*/ 6932645 w 8248261"/>
              <a:gd name="connsiteY125" fmla="*/ 2761861 h 2780522"/>
              <a:gd name="connsiteX126" fmla="*/ 6904653 w 8248261"/>
              <a:gd name="connsiteY126" fmla="*/ 2743200 h 2780522"/>
              <a:gd name="connsiteX127" fmla="*/ 6811347 w 8248261"/>
              <a:gd name="connsiteY127" fmla="*/ 2696547 h 2780522"/>
              <a:gd name="connsiteX128" fmla="*/ 6736702 w 8248261"/>
              <a:gd name="connsiteY128" fmla="*/ 2668555 h 2780522"/>
              <a:gd name="connsiteX129" fmla="*/ 6699379 w 8248261"/>
              <a:gd name="connsiteY129" fmla="*/ 2649894 h 2780522"/>
              <a:gd name="connsiteX130" fmla="*/ 6662057 w 8248261"/>
              <a:gd name="connsiteY130" fmla="*/ 2621902 h 2780522"/>
              <a:gd name="connsiteX131" fmla="*/ 6540759 w 8248261"/>
              <a:gd name="connsiteY131" fmla="*/ 2519265 h 2780522"/>
              <a:gd name="connsiteX132" fmla="*/ 6512767 w 8248261"/>
              <a:gd name="connsiteY132" fmla="*/ 2509934 h 2780522"/>
              <a:gd name="connsiteX133" fmla="*/ 6447453 w 8248261"/>
              <a:gd name="connsiteY133" fmla="*/ 2453951 h 2780522"/>
              <a:gd name="connsiteX134" fmla="*/ 6410130 w 8248261"/>
              <a:gd name="connsiteY134" fmla="*/ 2425959 h 2780522"/>
              <a:gd name="connsiteX135" fmla="*/ 6363477 w 8248261"/>
              <a:gd name="connsiteY135" fmla="*/ 2379306 h 2780522"/>
              <a:gd name="connsiteX136" fmla="*/ 6326155 w 8248261"/>
              <a:gd name="connsiteY136" fmla="*/ 2323322 h 2780522"/>
              <a:gd name="connsiteX137" fmla="*/ 6307494 w 8248261"/>
              <a:gd name="connsiteY137" fmla="*/ 2295330 h 2780522"/>
              <a:gd name="connsiteX138" fmla="*/ 6260841 w 8248261"/>
              <a:gd name="connsiteY138" fmla="*/ 2248677 h 2780522"/>
              <a:gd name="connsiteX139" fmla="*/ 6242179 w 8248261"/>
              <a:gd name="connsiteY139" fmla="*/ 2230016 h 2780522"/>
              <a:gd name="connsiteX140" fmla="*/ 6223518 w 8248261"/>
              <a:gd name="connsiteY140" fmla="*/ 2202024 h 2780522"/>
              <a:gd name="connsiteX141" fmla="*/ 6204857 w 8248261"/>
              <a:gd name="connsiteY141" fmla="*/ 2164702 h 2780522"/>
              <a:gd name="connsiteX142" fmla="*/ 6186196 w 8248261"/>
              <a:gd name="connsiteY142" fmla="*/ 2146040 h 2780522"/>
              <a:gd name="connsiteX143" fmla="*/ 6139543 w 8248261"/>
              <a:gd name="connsiteY143" fmla="*/ 2062065 h 2780522"/>
              <a:gd name="connsiteX144" fmla="*/ 6074228 w 8248261"/>
              <a:gd name="connsiteY144" fmla="*/ 2006081 h 2780522"/>
              <a:gd name="connsiteX145" fmla="*/ 6046236 w 8248261"/>
              <a:gd name="connsiteY145" fmla="*/ 1978089 h 2780522"/>
              <a:gd name="connsiteX146" fmla="*/ 5943600 w 8248261"/>
              <a:gd name="connsiteY146" fmla="*/ 1931436 h 2780522"/>
              <a:gd name="connsiteX147" fmla="*/ 5840963 w 8248261"/>
              <a:gd name="connsiteY147" fmla="*/ 1922106 h 2780522"/>
              <a:gd name="connsiteX148" fmla="*/ 5701004 w 8248261"/>
              <a:gd name="connsiteY148" fmla="*/ 1894114 h 2780522"/>
              <a:gd name="connsiteX149" fmla="*/ 5383763 w 8248261"/>
              <a:gd name="connsiteY149" fmla="*/ 1875453 h 2780522"/>
              <a:gd name="connsiteX150" fmla="*/ 4758612 w 8248261"/>
              <a:gd name="connsiteY150" fmla="*/ 1884783 h 2780522"/>
              <a:gd name="connsiteX151" fmla="*/ 4599992 w 8248261"/>
              <a:gd name="connsiteY151" fmla="*/ 1894114 h 2780522"/>
              <a:gd name="connsiteX152" fmla="*/ 3601616 w 8248261"/>
              <a:gd name="connsiteY152" fmla="*/ 1875453 h 2780522"/>
              <a:gd name="connsiteX153" fmla="*/ 2211355 w 8248261"/>
              <a:gd name="connsiteY153" fmla="*/ 1894114 h 2780522"/>
              <a:gd name="connsiteX154" fmla="*/ 2015412 w 8248261"/>
              <a:gd name="connsiteY154" fmla="*/ 1922106 h 2780522"/>
              <a:gd name="connsiteX155" fmla="*/ 1884783 w 8248261"/>
              <a:gd name="connsiteY155" fmla="*/ 1931436 h 2780522"/>
              <a:gd name="connsiteX156" fmla="*/ 1520890 w 8248261"/>
              <a:gd name="connsiteY156" fmla="*/ 1950098 h 2780522"/>
              <a:gd name="connsiteX157" fmla="*/ 1455575 w 8248261"/>
              <a:gd name="connsiteY157" fmla="*/ 1959428 h 2780522"/>
              <a:gd name="connsiteX158" fmla="*/ 1371600 w 8248261"/>
              <a:gd name="connsiteY158" fmla="*/ 1968759 h 2780522"/>
              <a:gd name="connsiteX159" fmla="*/ 1324947 w 8248261"/>
              <a:gd name="connsiteY159" fmla="*/ 1978089 h 2780522"/>
              <a:gd name="connsiteX160" fmla="*/ 1026367 w 8248261"/>
              <a:gd name="connsiteY160" fmla="*/ 1996751 h 2780522"/>
              <a:gd name="connsiteX161" fmla="*/ 951722 w 8248261"/>
              <a:gd name="connsiteY161" fmla="*/ 2006081 h 2780522"/>
              <a:gd name="connsiteX162" fmla="*/ 662473 w 8248261"/>
              <a:gd name="connsiteY162" fmla="*/ 2052734 h 2780522"/>
              <a:gd name="connsiteX163" fmla="*/ 373224 w 8248261"/>
              <a:gd name="connsiteY163" fmla="*/ 2071396 h 2780522"/>
              <a:gd name="connsiteX164" fmla="*/ 74645 w 8248261"/>
              <a:gd name="connsiteY164" fmla="*/ 2034073 h 2780522"/>
              <a:gd name="connsiteX165" fmla="*/ 46653 w 8248261"/>
              <a:gd name="connsiteY165" fmla="*/ 1996751 h 2780522"/>
              <a:gd name="connsiteX166" fmla="*/ 9330 w 8248261"/>
              <a:gd name="connsiteY166" fmla="*/ 1950098 h 2780522"/>
              <a:gd name="connsiteX167" fmla="*/ 0 w 8248261"/>
              <a:gd name="connsiteY167" fmla="*/ 1912775 h 2780522"/>
              <a:gd name="connsiteX168" fmla="*/ 9330 w 8248261"/>
              <a:gd name="connsiteY168" fmla="*/ 1716832 h 2780522"/>
              <a:gd name="connsiteX169" fmla="*/ 18661 w 8248261"/>
              <a:gd name="connsiteY169" fmla="*/ 1688840 h 2780522"/>
              <a:gd name="connsiteX170" fmla="*/ 27992 w 8248261"/>
              <a:gd name="connsiteY170" fmla="*/ 1567542 h 2780522"/>
              <a:gd name="connsiteX171" fmla="*/ 37322 w 8248261"/>
              <a:gd name="connsiteY171" fmla="*/ 1511559 h 2780522"/>
              <a:gd name="connsiteX172" fmla="*/ 55983 w 8248261"/>
              <a:gd name="connsiteY172" fmla="*/ 1408922 h 2780522"/>
              <a:gd name="connsiteX173" fmla="*/ 65314 w 8248261"/>
              <a:gd name="connsiteY173" fmla="*/ 1380930 h 2780522"/>
              <a:gd name="connsiteX174" fmla="*/ 83975 w 8248261"/>
              <a:gd name="connsiteY174" fmla="*/ 1352938 h 2780522"/>
              <a:gd name="connsiteX175" fmla="*/ 102636 w 8248261"/>
              <a:gd name="connsiteY175" fmla="*/ 1166326 h 2780522"/>
              <a:gd name="connsiteX176" fmla="*/ 111967 w 8248261"/>
              <a:gd name="connsiteY176" fmla="*/ 933061 h 2780522"/>
              <a:gd name="connsiteX177" fmla="*/ 130628 w 8248261"/>
              <a:gd name="connsiteY177" fmla="*/ 830424 h 2780522"/>
              <a:gd name="connsiteX178" fmla="*/ 149290 w 8248261"/>
              <a:gd name="connsiteY178" fmla="*/ 811763 h 2780522"/>
              <a:gd name="connsiteX179" fmla="*/ 205273 w 8248261"/>
              <a:gd name="connsiteY179" fmla="*/ 793102 h 2780522"/>
              <a:gd name="connsiteX180" fmla="*/ 307910 w 8248261"/>
              <a:gd name="connsiteY180" fmla="*/ 774440 h 2780522"/>
              <a:gd name="connsiteX181" fmla="*/ 345232 w 8248261"/>
              <a:gd name="connsiteY181" fmla="*/ 755779 h 2780522"/>
              <a:gd name="connsiteX182" fmla="*/ 363894 w 8248261"/>
              <a:gd name="connsiteY182" fmla="*/ 737118 h 2780522"/>
              <a:gd name="connsiteX183" fmla="*/ 401216 w 8248261"/>
              <a:gd name="connsiteY183" fmla="*/ 727787 h 2780522"/>
              <a:gd name="connsiteX184" fmla="*/ 429208 w 8248261"/>
              <a:gd name="connsiteY184" fmla="*/ 718457 h 2780522"/>
              <a:gd name="connsiteX185" fmla="*/ 457200 w 8248261"/>
              <a:gd name="connsiteY185" fmla="*/ 699796 h 2780522"/>
              <a:gd name="connsiteX186" fmla="*/ 475861 w 8248261"/>
              <a:gd name="connsiteY186" fmla="*/ 681134 h 2780522"/>
              <a:gd name="connsiteX187" fmla="*/ 513183 w 8248261"/>
              <a:gd name="connsiteY187" fmla="*/ 671804 h 2780522"/>
              <a:gd name="connsiteX188" fmla="*/ 587828 w 8248261"/>
              <a:gd name="connsiteY188" fmla="*/ 615820 h 2780522"/>
              <a:gd name="connsiteX189" fmla="*/ 615820 w 8248261"/>
              <a:gd name="connsiteY189" fmla="*/ 606489 h 2780522"/>
              <a:gd name="connsiteX190" fmla="*/ 671804 w 8248261"/>
              <a:gd name="connsiteY190" fmla="*/ 569167 h 2780522"/>
              <a:gd name="connsiteX191" fmla="*/ 671804 w 8248261"/>
              <a:gd name="connsiteY191" fmla="*/ 531845 h 27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8248261" h="2780522">
                <a:moveTo>
                  <a:pt x="671804" y="531845"/>
                </a:moveTo>
                <a:lnTo>
                  <a:pt x="671804" y="531845"/>
                </a:lnTo>
                <a:cubicBezTo>
                  <a:pt x="699796" y="525624"/>
                  <a:pt x="728576" y="522251"/>
                  <a:pt x="755779" y="513183"/>
                </a:cubicBezTo>
                <a:cubicBezTo>
                  <a:pt x="766418" y="509637"/>
                  <a:pt x="773741" y="499537"/>
                  <a:pt x="783771" y="494522"/>
                </a:cubicBezTo>
                <a:cubicBezTo>
                  <a:pt x="792568" y="490123"/>
                  <a:pt x="802723" y="489065"/>
                  <a:pt x="811763" y="485191"/>
                </a:cubicBezTo>
                <a:cubicBezTo>
                  <a:pt x="824547" y="479712"/>
                  <a:pt x="837009" y="473431"/>
                  <a:pt x="849085" y="466530"/>
                </a:cubicBezTo>
                <a:cubicBezTo>
                  <a:pt x="871077" y="453963"/>
                  <a:pt x="894371" y="434183"/>
                  <a:pt x="914400" y="419877"/>
                </a:cubicBezTo>
                <a:cubicBezTo>
                  <a:pt x="923525" y="413359"/>
                  <a:pt x="932362" y="406231"/>
                  <a:pt x="942392" y="401216"/>
                </a:cubicBezTo>
                <a:cubicBezTo>
                  <a:pt x="951189" y="396818"/>
                  <a:pt x="961786" y="396661"/>
                  <a:pt x="970383" y="391885"/>
                </a:cubicBezTo>
                <a:cubicBezTo>
                  <a:pt x="989989" y="380993"/>
                  <a:pt x="1005090" y="361656"/>
                  <a:pt x="1026367" y="354563"/>
                </a:cubicBezTo>
                <a:cubicBezTo>
                  <a:pt x="1035698" y="351453"/>
                  <a:pt x="1045562" y="349631"/>
                  <a:pt x="1054359" y="345232"/>
                </a:cubicBezTo>
                <a:cubicBezTo>
                  <a:pt x="1064389" y="340217"/>
                  <a:pt x="1072614" y="332135"/>
                  <a:pt x="1082351" y="326571"/>
                </a:cubicBezTo>
                <a:cubicBezTo>
                  <a:pt x="1120794" y="304604"/>
                  <a:pt x="1129774" y="304543"/>
                  <a:pt x="1175657" y="289249"/>
                </a:cubicBezTo>
                <a:lnTo>
                  <a:pt x="1231641" y="270587"/>
                </a:lnTo>
                <a:lnTo>
                  <a:pt x="1259632" y="261257"/>
                </a:lnTo>
                <a:cubicBezTo>
                  <a:pt x="1268963" y="255037"/>
                  <a:pt x="1278867" y="249601"/>
                  <a:pt x="1287624" y="242596"/>
                </a:cubicBezTo>
                <a:cubicBezTo>
                  <a:pt x="1294493" y="237100"/>
                  <a:pt x="1298417" y="227868"/>
                  <a:pt x="1306285" y="223934"/>
                </a:cubicBezTo>
                <a:cubicBezTo>
                  <a:pt x="1317755" y="218199"/>
                  <a:pt x="1331325" y="218289"/>
                  <a:pt x="1343608" y="214604"/>
                </a:cubicBezTo>
                <a:cubicBezTo>
                  <a:pt x="1362449" y="208952"/>
                  <a:pt x="1381998" y="204739"/>
                  <a:pt x="1399592" y="195942"/>
                </a:cubicBezTo>
                <a:cubicBezTo>
                  <a:pt x="1432769" y="179354"/>
                  <a:pt x="1454463" y="166307"/>
                  <a:pt x="1492898" y="158620"/>
                </a:cubicBezTo>
                <a:cubicBezTo>
                  <a:pt x="1539551" y="149289"/>
                  <a:pt x="1587721" y="145673"/>
                  <a:pt x="1632857" y="130628"/>
                </a:cubicBezTo>
                <a:cubicBezTo>
                  <a:pt x="1651518" y="124408"/>
                  <a:pt x="1669758" y="116738"/>
                  <a:pt x="1688841" y="111967"/>
                </a:cubicBezTo>
                <a:cubicBezTo>
                  <a:pt x="1719612" y="104274"/>
                  <a:pt x="1782147" y="93306"/>
                  <a:pt x="1782147" y="93306"/>
                </a:cubicBezTo>
                <a:cubicBezTo>
                  <a:pt x="1813053" y="80944"/>
                  <a:pt x="1852854" y="63965"/>
                  <a:pt x="1884783" y="55983"/>
                </a:cubicBezTo>
                <a:cubicBezTo>
                  <a:pt x="1897224" y="52873"/>
                  <a:pt x="1909776" y="50176"/>
                  <a:pt x="1922106" y="46653"/>
                </a:cubicBezTo>
                <a:cubicBezTo>
                  <a:pt x="1963608" y="34795"/>
                  <a:pt x="1938803" y="37714"/>
                  <a:pt x="1987420" y="27991"/>
                </a:cubicBezTo>
                <a:cubicBezTo>
                  <a:pt x="2005971" y="24281"/>
                  <a:pt x="2024790" y="22045"/>
                  <a:pt x="2043404" y="18661"/>
                </a:cubicBezTo>
                <a:cubicBezTo>
                  <a:pt x="2059007" y="15824"/>
                  <a:pt x="2074320" y="11297"/>
                  <a:pt x="2090057" y="9330"/>
                </a:cubicBezTo>
                <a:cubicBezTo>
                  <a:pt x="2124145" y="5069"/>
                  <a:pt x="2158482" y="3110"/>
                  <a:pt x="2192694" y="0"/>
                </a:cubicBezTo>
                <a:cubicBezTo>
                  <a:pt x="2289110" y="3110"/>
                  <a:pt x="2385761" y="1932"/>
                  <a:pt x="2481943" y="9330"/>
                </a:cubicBezTo>
                <a:cubicBezTo>
                  <a:pt x="2507515" y="11297"/>
                  <a:pt x="2556587" y="27991"/>
                  <a:pt x="2556587" y="27991"/>
                </a:cubicBezTo>
                <a:cubicBezTo>
                  <a:pt x="2590992" y="62396"/>
                  <a:pt x="2595230" y="72734"/>
                  <a:pt x="2631232" y="93306"/>
                </a:cubicBezTo>
                <a:cubicBezTo>
                  <a:pt x="2660269" y="109898"/>
                  <a:pt x="2671749" y="109963"/>
                  <a:pt x="2696547" y="130628"/>
                </a:cubicBezTo>
                <a:cubicBezTo>
                  <a:pt x="2753288" y="177913"/>
                  <a:pt x="2692797" y="142750"/>
                  <a:pt x="2761861" y="177281"/>
                </a:cubicBezTo>
                <a:cubicBezTo>
                  <a:pt x="2800314" y="234962"/>
                  <a:pt x="2757620" y="178695"/>
                  <a:pt x="2808514" y="223934"/>
                </a:cubicBezTo>
                <a:cubicBezTo>
                  <a:pt x="2828239" y="241467"/>
                  <a:pt x="2845837" y="261257"/>
                  <a:pt x="2864498" y="279918"/>
                </a:cubicBezTo>
                <a:cubicBezTo>
                  <a:pt x="2873829" y="289249"/>
                  <a:pt x="2881175" y="301121"/>
                  <a:pt x="2892490" y="307910"/>
                </a:cubicBezTo>
                <a:cubicBezTo>
                  <a:pt x="2940626" y="336792"/>
                  <a:pt x="2939516" y="330996"/>
                  <a:pt x="2976465" y="373224"/>
                </a:cubicBezTo>
                <a:cubicBezTo>
                  <a:pt x="3004253" y="404982"/>
                  <a:pt x="3041693" y="475838"/>
                  <a:pt x="3079102" y="485191"/>
                </a:cubicBezTo>
                <a:lnTo>
                  <a:pt x="3116424" y="494522"/>
                </a:lnTo>
                <a:cubicBezTo>
                  <a:pt x="3135777" y="571931"/>
                  <a:pt x="3107732" y="504364"/>
                  <a:pt x="3153747" y="541175"/>
                </a:cubicBezTo>
                <a:cubicBezTo>
                  <a:pt x="3214042" y="589411"/>
                  <a:pt x="3130039" y="555043"/>
                  <a:pt x="3200400" y="578498"/>
                </a:cubicBezTo>
                <a:cubicBezTo>
                  <a:pt x="3214254" y="599279"/>
                  <a:pt x="3218731" y="609958"/>
                  <a:pt x="3237722" y="625151"/>
                </a:cubicBezTo>
                <a:cubicBezTo>
                  <a:pt x="3266867" y="648468"/>
                  <a:pt x="3261241" y="640968"/>
                  <a:pt x="3293706" y="653142"/>
                </a:cubicBezTo>
                <a:cubicBezTo>
                  <a:pt x="3309389" y="659023"/>
                  <a:pt x="3324469" y="666507"/>
                  <a:pt x="3340359" y="671804"/>
                </a:cubicBezTo>
                <a:cubicBezTo>
                  <a:pt x="3404556" y="693203"/>
                  <a:pt x="3485211" y="687108"/>
                  <a:pt x="3545632" y="690465"/>
                </a:cubicBezTo>
                <a:lnTo>
                  <a:pt x="3610947" y="681134"/>
                </a:lnTo>
                <a:cubicBezTo>
                  <a:pt x="3635802" y="677820"/>
                  <a:pt x="3662222" y="680892"/>
                  <a:pt x="3685592" y="671804"/>
                </a:cubicBezTo>
                <a:cubicBezTo>
                  <a:pt x="3719397" y="658658"/>
                  <a:pt x="3744231" y="626487"/>
                  <a:pt x="3778898" y="615820"/>
                </a:cubicBezTo>
                <a:cubicBezTo>
                  <a:pt x="3826831" y="601071"/>
                  <a:pt x="3878424" y="603379"/>
                  <a:pt x="3928187" y="597159"/>
                </a:cubicBezTo>
                <a:cubicBezTo>
                  <a:pt x="3945068" y="589656"/>
                  <a:pt x="4028776" y="551188"/>
                  <a:pt x="4058816" y="541175"/>
                </a:cubicBezTo>
                <a:cubicBezTo>
                  <a:pt x="4070981" y="537120"/>
                  <a:pt x="4083697" y="534955"/>
                  <a:pt x="4096138" y="531845"/>
                </a:cubicBezTo>
                <a:cubicBezTo>
                  <a:pt x="4108579" y="525624"/>
                  <a:pt x="4120437" y="518067"/>
                  <a:pt x="4133461" y="513183"/>
                </a:cubicBezTo>
                <a:cubicBezTo>
                  <a:pt x="4196622" y="489498"/>
                  <a:pt x="4146118" y="517089"/>
                  <a:pt x="4198775" y="494522"/>
                </a:cubicBezTo>
                <a:cubicBezTo>
                  <a:pt x="4211560" y="489043"/>
                  <a:pt x="4223657" y="482081"/>
                  <a:pt x="4236098" y="475861"/>
                </a:cubicBezTo>
                <a:cubicBezTo>
                  <a:pt x="4307276" y="404683"/>
                  <a:pt x="4224567" y="479047"/>
                  <a:pt x="4292081" y="438538"/>
                </a:cubicBezTo>
                <a:cubicBezTo>
                  <a:pt x="4299624" y="434012"/>
                  <a:pt x="4302506" y="422966"/>
                  <a:pt x="4310743" y="419877"/>
                </a:cubicBezTo>
                <a:cubicBezTo>
                  <a:pt x="4328457" y="413234"/>
                  <a:pt x="4348028" y="413424"/>
                  <a:pt x="4366726" y="410547"/>
                </a:cubicBezTo>
                <a:cubicBezTo>
                  <a:pt x="4390915" y="406826"/>
                  <a:pt x="4461835" y="397705"/>
                  <a:pt x="4488024" y="391885"/>
                </a:cubicBezTo>
                <a:cubicBezTo>
                  <a:pt x="4509438" y="387126"/>
                  <a:pt x="4535182" y="374269"/>
                  <a:pt x="4553338" y="363894"/>
                </a:cubicBezTo>
                <a:cubicBezTo>
                  <a:pt x="4563075" y="358330"/>
                  <a:pt x="4571300" y="350247"/>
                  <a:pt x="4581330" y="345232"/>
                </a:cubicBezTo>
                <a:cubicBezTo>
                  <a:pt x="4596311" y="337742"/>
                  <a:pt x="4612776" y="333590"/>
                  <a:pt x="4627983" y="326571"/>
                </a:cubicBezTo>
                <a:cubicBezTo>
                  <a:pt x="4653241" y="314914"/>
                  <a:pt x="4675983" y="297243"/>
                  <a:pt x="4702628" y="289249"/>
                </a:cubicBezTo>
                <a:cubicBezTo>
                  <a:pt x="4806610" y="258054"/>
                  <a:pt x="5039732" y="263325"/>
                  <a:pt x="5103845" y="261257"/>
                </a:cubicBezTo>
                <a:cubicBezTo>
                  <a:pt x="5200261" y="267477"/>
                  <a:pt x="5297139" y="268629"/>
                  <a:pt x="5393094" y="279918"/>
                </a:cubicBezTo>
                <a:cubicBezTo>
                  <a:pt x="5404231" y="281228"/>
                  <a:pt x="5411055" y="293564"/>
                  <a:pt x="5421085" y="298579"/>
                </a:cubicBezTo>
                <a:cubicBezTo>
                  <a:pt x="5436066" y="306069"/>
                  <a:pt x="5453446" y="308506"/>
                  <a:pt x="5467738" y="317240"/>
                </a:cubicBezTo>
                <a:cubicBezTo>
                  <a:pt x="5509700" y="342883"/>
                  <a:pt x="5545947" y="377517"/>
                  <a:pt x="5589036" y="401216"/>
                </a:cubicBezTo>
                <a:cubicBezTo>
                  <a:pt x="5608876" y="412128"/>
                  <a:pt x="5632579" y="413657"/>
                  <a:pt x="5654351" y="419877"/>
                </a:cubicBezTo>
                <a:cubicBezTo>
                  <a:pt x="5673012" y="435428"/>
                  <a:pt x="5691160" y="451617"/>
                  <a:pt x="5710334" y="466530"/>
                </a:cubicBezTo>
                <a:cubicBezTo>
                  <a:pt x="5719186" y="473415"/>
                  <a:pt x="5729201" y="478673"/>
                  <a:pt x="5738326" y="485191"/>
                </a:cubicBezTo>
                <a:cubicBezTo>
                  <a:pt x="5750981" y="494230"/>
                  <a:pt x="5763208" y="503852"/>
                  <a:pt x="5775649" y="513183"/>
                </a:cubicBezTo>
                <a:cubicBezTo>
                  <a:pt x="5866880" y="650032"/>
                  <a:pt x="5718629" y="435428"/>
                  <a:pt x="5822302" y="559836"/>
                </a:cubicBezTo>
                <a:cubicBezTo>
                  <a:pt x="5831207" y="570522"/>
                  <a:pt x="5832058" y="586473"/>
                  <a:pt x="5840963" y="597159"/>
                </a:cubicBezTo>
                <a:cubicBezTo>
                  <a:pt x="5860061" y="620077"/>
                  <a:pt x="5873294" y="613325"/>
                  <a:pt x="5896947" y="625151"/>
                </a:cubicBezTo>
                <a:cubicBezTo>
                  <a:pt x="5967064" y="660209"/>
                  <a:pt x="5918356" y="647838"/>
                  <a:pt x="5990253" y="671804"/>
                </a:cubicBezTo>
                <a:cubicBezTo>
                  <a:pt x="6031971" y="685710"/>
                  <a:pt x="6065186" y="684669"/>
                  <a:pt x="6111551" y="690465"/>
                </a:cubicBezTo>
                <a:cubicBezTo>
                  <a:pt x="6133374" y="693193"/>
                  <a:pt x="6154945" y="698019"/>
                  <a:pt x="6176865" y="699796"/>
                </a:cubicBezTo>
                <a:cubicBezTo>
                  <a:pt x="6270072" y="707353"/>
                  <a:pt x="6456783" y="718457"/>
                  <a:pt x="6456783" y="718457"/>
                </a:cubicBezTo>
                <a:lnTo>
                  <a:pt x="6997959" y="709126"/>
                </a:lnTo>
                <a:cubicBezTo>
                  <a:pt x="7145671" y="704437"/>
                  <a:pt x="6907965" y="682716"/>
                  <a:pt x="7119257" y="709126"/>
                </a:cubicBezTo>
                <a:cubicBezTo>
                  <a:pt x="7131698" y="715346"/>
                  <a:pt x="7143869" y="722138"/>
                  <a:pt x="7156579" y="727787"/>
                </a:cubicBezTo>
                <a:cubicBezTo>
                  <a:pt x="7171884" y="734590"/>
                  <a:pt x="7188690" y="738139"/>
                  <a:pt x="7203232" y="746449"/>
                </a:cubicBezTo>
                <a:cubicBezTo>
                  <a:pt x="7210870" y="750814"/>
                  <a:pt x="7215215" y="759385"/>
                  <a:pt x="7221894" y="765110"/>
                </a:cubicBezTo>
                <a:cubicBezTo>
                  <a:pt x="7237015" y="778070"/>
                  <a:pt x="7252996" y="789991"/>
                  <a:pt x="7268547" y="802432"/>
                </a:cubicBezTo>
                <a:cubicBezTo>
                  <a:pt x="7277877" y="817983"/>
                  <a:pt x="7285054" y="835049"/>
                  <a:pt x="7296538" y="849085"/>
                </a:cubicBezTo>
                <a:cubicBezTo>
                  <a:pt x="7328336" y="887950"/>
                  <a:pt x="7351529" y="893754"/>
                  <a:pt x="7371183" y="933061"/>
                </a:cubicBezTo>
                <a:cubicBezTo>
                  <a:pt x="7375582" y="941858"/>
                  <a:pt x="7376640" y="952013"/>
                  <a:pt x="7380514" y="961053"/>
                </a:cubicBezTo>
                <a:cubicBezTo>
                  <a:pt x="7385993" y="973837"/>
                  <a:pt x="7394009" y="985461"/>
                  <a:pt x="7399175" y="998375"/>
                </a:cubicBezTo>
                <a:cubicBezTo>
                  <a:pt x="7406480" y="1016639"/>
                  <a:pt x="7407411" y="1037678"/>
                  <a:pt x="7417836" y="1054359"/>
                </a:cubicBezTo>
                <a:cubicBezTo>
                  <a:pt x="7423779" y="1063868"/>
                  <a:pt x="7436497" y="1066800"/>
                  <a:pt x="7445828" y="1073020"/>
                </a:cubicBezTo>
                <a:cubicBezTo>
                  <a:pt x="7492740" y="1213752"/>
                  <a:pt x="7429455" y="1040270"/>
                  <a:pt x="7501812" y="1184987"/>
                </a:cubicBezTo>
                <a:cubicBezTo>
                  <a:pt x="7509130" y="1199623"/>
                  <a:pt x="7525946" y="1237114"/>
                  <a:pt x="7539134" y="1250302"/>
                </a:cubicBezTo>
                <a:cubicBezTo>
                  <a:pt x="7547063" y="1258231"/>
                  <a:pt x="7557795" y="1262743"/>
                  <a:pt x="7567126" y="1268963"/>
                </a:cubicBezTo>
                <a:cubicBezTo>
                  <a:pt x="7575603" y="1281679"/>
                  <a:pt x="7589674" y="1306751"/>
                  <a:pt x="7604449" y="1315616"/>
                </a:cubicBezTo>
                <a:cubicBezTo>
                  <a:pt x="7612883" y="1320676"/>
                  <a:pt x="7623110" y="1321837"/>
                  <a:pt x="7632441" y="1324947"/>
                </a:cubicBezTo>
                <a:cubicBezTo>
                  <a:pt x="7708860" y="1320171"/>
                  <a:pt x="7805905" y="1315516"/>
                  <a:pt x="7884367" y="1306285"/>
                </a:cubicBezTo>
                <a:cubicBezTo>
                  <a:pt x="7903156" y="1304075"/>
                  <a:pt x="7921690" y="1300065"/>
                  <a:pt x="7940351" y="1296955"/>
                </a:cubicBezTo>
                <a:cubicBezTo>
                  <a:pt x="8178577" y="1308298"/>
                  <a:pt x="8118779" y="1241464"/>
                  <a:pt x="8145624" y="1362269"/>
                </a:cubicBezTo>
                <a:cubicBezTo>
                  <a:pt x="8147758" y="1371870"/>
                  <a:pt x="8151845" y="1380930"/>
                  <a:pt x="8154955" y="1390261"/>
                </a:cubicBezTo>
                <a:cubicBezTo>
                  <a:pt x="8161175" y="1446245"/>
                  <a:pt x="8155803" y="1504775"/>
                  <a:pt x="8173616" y="1558212"/>
                </a:cubicBezTo>
                <a:cubicBezTo>
                  <a:pt x="8176726" y="1567543"/>
                  <a:pt x="8180245" y="1576747"/>
                  <a:pt x="8182947" y="1586204"/>
                </a:cubicBezTo>
                <a:cubicBezTo>
                  <a:pt x="8194319" y="1626007"/>
                  <a:pt x="8191993" y="1626911"/>
                  <a:pt x="8201608" y="1670179"/>
                </a:cubicBezTo>
                <a:cubicBezTo>
                  <a:pt x="8204390" y="1682697"/>
                  <a:pt x="8207828" y="1695061"/>
                  <a:pt x="8210938" y="1707502"/>
                </a:cubicBezTo>
                <a:cubicBezTo>
                  <a:pt x="8217159" y="1807028"/>
                  <a:pt x="8205416" y="1909337"/>
                  <a:pt x="8229600" y="2006081"/>
                </a:cubicBezTo>
                <a:cubicBezTo>
                  <a:pt x="8242776" y="2058790"/>
                  <a:pt x="8236415" y="2030829"/>
                  <a:pt x="8248261" y="2090057"/>
                </a:cubicBezTo>
                <a:cubicBezTo>
                  <a:pt x="8245151" y="2099388"/>
                  <a:pt x="8245227" y="2110493"/>
                  <a:pt x="8238930" y="2118049"/>
                </a:cubicBezTo>
                <a:cubicBezTo>
                  <a:pt x="8228975" y="2129995"/>
                  <a:pt x="8213554" y="2136085"/>
                  <a:pt x="8201608" y="2146040"/>
                </a:cubicBezTo>
                <a:cubicBezTo>
                  <a:pt x="8158861" y="2181663"/>
                  <a:pt x="8213348" y="2149502"/>
                  <a:pt x="8145624" y="2183363"/>
                </a:cubicBezTo>
                <a:cubicBezTo>
                  <a:pt x="8111716" y="2217271"/>
                  <a:pt x="8122202" y="2209424"/>
                  <a:pt x="8080310" y="2239347"/>
                </a:cubicBezTo>
                <a:cubicBezTo>
                  <a:pt x="8071185" y="2245865"/>
                  <a:pt x="8060832" y="2250710"/>
                  <a:pt x="8052318" y="2258008"/>
                </a:cubicBezTo>
                <a:cubicBezTo>
                  <a:pt x="7979942" y="2320044"/>
                  <a:pt x="8042044" y="2269993"/>
                  <a:pt x="7996334" y="2323322"/>
                </a:cubicBezTo>
                <a:cubicBezTo>
                  <a:pt x="7957633" y="2368474"/>
                  <a:pt x="7964587" y="2352888"/>
                  <a:pt x="7921690" y="2388636"/>
                </a:cubicBezTo>
                <a:cubicBezTo>
                  <a:pt x="7868507" y="2432955"/>
                  <a:pt x="7944244" y="2379821"/>
                  <a:pt x="7875036" y="2425959"/>
                </a:cubicBezTo>
                <a:cubicBezTo>
                  <a:pt x="7859485" y="2447730"/>
                  <a:pt x="7845097" y="2470381"/>
                  <a:pt x="7828383" y="2491273"/>
                </a:cubicBezTo>
                <a:cubicBezTo>
                  <a:pt x="7820140" y="2501577"/>
                  <a:pt x="7808062" y="2508528"/>
                  <a:pt x="7800392" y="2519265"/>
                </a:cubicBezTo>
                <a:cubicBezTo>
                  <a:pt x="7792307" y="2530583"/>
                  <a:pt x="7789446" y="2545014"/>
                  <a:pt x="7781730" y="2556587"/>
                </a:cubicBezTo>
                <a:cubicBezTo>
                  <a:pt x="7776850" y="2563907"/>
                  <a:pt x="7768701" y="2568491"/>
                  <a:pt x="7763069" y="2575249"/>
                </a:cubicBezTo>
                <a:cubicBezTo>
                  <a:pt x="7753114" y="2587196"/>
                  <a:pt x="7745197" y="2600764"/>
                  <a:pt x="7735077" y="2612571"/>
                </a:cubicBezTo>
                <a:cubicBezTo>
                  <a:pt x="7726489" y="2622590"/>
                  <a:pt x="7715533" y="2630426"/>
                  <a:pt x="7707085" y="2640563"/>
                </a:cubicBezTo>
                <a:cubicBezTo>
                  <a:pt x="7680591" y="2672356"/>
                  <a:pt x="7694053" y="2672256"/>
                  <a:pt x="7660432" y="2705877"/>
                </a:cubicBezTo>
                <a:cubicBezTo>
                  <a:pt x="7652503" y="2713806"/>
                  <a:pt x="7641771" y="2718318"/>
                  <a:pt x="7632441" y="2724538"/>
                </a:cubicBezTo>
                <a:cubicBezTo>
                  <a:pt x="7626220" y="2733869"/>
                  <a:pt x="7622536" y="2745525"/>
                  <a:pt x="7613779" y="2752530"/>
                </a:cubicBezTo>
                <a:cubicBezTo>
                  <a:pt x="7606099" y="2758674"/>
                  <a:pt x="7594584" y="2757462"/>
                  <a:pt x="7585787" y="2761861"/>
                </a:cubicBezTo>
                <a:cubicBezTo>
                  <a:pt x="7575757" y="2766876"/>
                  <a:pt x="7567126" y="2774302"/>
                  <a:pt x="7557796" y="2780522"/>
                </a:cubicBezTo>
                <a:cubicBezTo>
                  <a:pt x="7349412" y="2774302"/>
                  <a:pt x="7140782" y="2773754"/>
                  <a:pt x="6932645" y="2761861"/>
                </a:cubicBezTo>
                <a:cubicBezTo>
                  <a:pt x="6921449" y="2761221"/>
                  <a:pt x="6914527" y="2748517"/>
                  <a:pt x="6904653" y="2743200"/>
                </a:cubicBezTo>
                <a:cubicBezTo>
                  <a:pt x="6874036" y="2726714"/>
                  <a:pt x="6844336" y="2707544"/>
                  <a:pt x="6811347" y="2696547"/>
                </a:cubicBezTo>
                <a:cubicBezTo>
                  <a:pt x="6780570" y="2686288"/>
                  <a:pt x="6770171" y="2683430"/>
                  <a:pt x="6736702" y="2668555"/>
                </a:cubicBezTo>
                <a:cubicBezTo>
                  <a:pt x="6723991" y="2662906"/>
                  <a:pt x="6711174" y="2657266"/>
                  <a:pt x="6699379" y="2649894"/>
                </a:cubicBezTo>
                <a:cubicBezTo>
                  <a:pt x="6686192" y="2641652"/>
                  <a:pt x="6673760" y="2632142"/>
                  <a:pt x="6662057" y="2621902"/>
                </a:cubicBezTo>
                <a:cubicBezTo>
                  <a:pt x="6625099" y="2589564"/>
                  <a:pt x="6587346" y="2534795"/>
                  <a:pt x="6540759" y="2519265"/>
                </a:cubicBezTo>
                <a:lnTo>
                  <a:pt x="6512767" y="2509934"/>
                </a:lnTo>
                <a:cubicBezTo>
                  <a:pt x="6403612" y="2428066"/>
                  <a:pt x="6538436" y="2531935"/>
                  <a:pt x="6447453" y="2453951"/>
                </a:cubicBezTo>
                <a:cubicBezTo>
                  <a:pt x="6435646" y="2443831"/>
                  <a:pt x="6422571" y="2435290"/>
                  <a:pt x="6410130" y="2425959"/>
                </a:cubicBezTo>
                <a:cubicBezTo>
                  <a:pt x="6335486" y="2313991"/>
                  <a:pt x="6450562" y="2478833"/>
                  <a:pt x="6363477" y="2379306"/>
                </a:cubicBezTo>
                <a:cubicBezTo>
                  <a:pt x="6348708" y="2362427"/>
                  <a:pt x="6338596" y="2341983"/>
                  <a:pt x="6326155" y="2323322"/>
                </a:cubicBezTo>
                <a:cubicBezTo>
                  <a:pt x="6319935" y="2313991"/>
                  <a:pt x="6315423" y="2303259"/>
                  <a:pt x="6307494" y="2295330"/>
                </a:cubicBezTo>
                <a:lnTo>
                  <a:pt x="6260841" y="2248677"/>
                </a:lnTo>
                <a:cubicBezTo>
                  <a:pt x="6254620" y="2242457"/>
                  <a:pt x="6247059" y="2237336"/>
                  <a:pt x="6242179" y="2230016"/>
                </a:cubicBezTo>
                <a:cubicBezTo>
                  <a:pt x="6235959" y="2220685"/>
                  <a:pt x="6229082" y="2211761"/>
                  <a:pt x="6223518" y="2202024"/>
                </a:cubicBezTo>
                <a:cubicBezTo>
                  <a:pt x="6216617" y="2189948"/>
                  <a:pt x="6212572" y="2176275"/>
                  <a:pt x="6204857" y="2164702"/>
                </a:cubicBezTo>
                <a:cubicBezTo>
                  <a:pt x="6199977" y="2157382"/>
                  <a:pt x="6191076" y="2153360"/>
                  <a:pt x="6186196" y="2146040"/>
                </a:cubicBezTo>
                <a:cubicBezTo>
                  <a:pt x="6133034" y="2066297"/>
                  <a:pt x="6209098" y="2154806"/>
                  <a:pt x="6139543" y="2062065"/>
                </a:cubicBezTo>
                <a:cubicBezTo>
                  <a:pt x="6118706" y="2034282"/>
                  <a:pt x="6100716" y="2028785"/>
                  <a:pt x="6074228" y="2006081"/>
                </a:cubicBezTo>
                <a:cubicBezTo>
                  <a:pt x="6064209" y="1997493"/>
                  <a:pt x="6056373" y="1986537"/>
                  <a:pt x="6046236" y="1978089"/>
                </a:cubicBezTo>
                <a:cubicBezTo>
                  <a:pt x="6019030" y="1955417"/>
                  <a:pt x="5974488" y="1937939"/>
                  <a:pt x="5943600" y="1931436"/>
                </a:cubicBezTo>
                <a:cubicBezTo>
                  <a:pt x="5909983" y="1924359"/>
                  <a:pt x="5875175" y="1925216"/>
                  <a:pt x="5840963" y="1922106"/>
                </a:cubicBezTo>
                <a:cubicBezTo>
                  <a:pt x="5785359" y="1908204"/>
                  <a:pt x="5774356" y="1904593"/>
                  <a:pt x="5701004" y="1894114"/>
                </a:cubicBezTo>
                <a:cubicBezTo>
                  <a:pt x="5604353" y="1880307"/>
                  <a:pt x="5469240" y="1879014"/>
                  <a:pt x="5383763" y="1875453"/>
                </a:cubicBezTo>
                <a:lnTo>
                  <a:pt x="4758612" y="1884783"/>
                </a:lnTo>
                <a:cubicBezTo>
                  <a:pt x="4705662" y="1886044"/>
                  <a:pt x="4652955" y="1894541"/>
                  <a:pt x="4599992" y="1894114"/>
                </a:cubicBezTo>
                <a:cubicBezTo>
                  <a:pt x="4267153" y="1891430"/>
                  <a:pt x="3601616" y="1875453"/>
                  <a:pt x="3601616" y="1875453"/>
                </a:cubicBezTo>
                <a:lnTo>
                  <a:pt x="2211355" y="1894114"/>
                </a:lnTo>
                <a:cubicBezTo>
                  <a:pt x="2145406" y="1896054"/>
                  <a:pt x="2080963" y="1914615"/>
                  <a:pt x="2015412" y="1922106"/>
                </a:cubicBezTo>
                <a:cubicBezTo>
                  <a:pt x="1972040" y="1927063"/>
                  <a:pt x="1928367" y="1928969"/>
                  <a:pt x="1884783" y="1931436"/>
                </a:cubicBezTo>
                <a:lnTo>
                  <a:pt x="1520890" y="1950098"/>
                </a:lnTo>
                <a:lnTo>
                  <a:pt x="1455575" y="1959428"/>
                </a:lnTo>
                <a:cubicBezTo>
                  <a:pt x="1427629" y="1962921"/>
                  <a:pt x="1399481" y="1964776"/>
                  <a:pt x="1371600" y="1968759"/>
                </a:cubicBezTo>
                <a:cubicBezTo>
                  <a:pt x="1355900" y="1971002"/>
                  <a:pt x="1340754" y="1976807"/>
                  <a:pt x="1324947" y="1978089"/>
                </a:cubicBezTo>
                <a:cubicBezTo>
                  <a:pt x="1225552" y="1986148"/>
                  <a:pt x="1125318" y="1984383"/>
                  <a:pt x="1026367" y="1996751"/>
                </a:cubicBezTo>
                <a:cubicBezTo>
                  <a:pt x="1001485" y="1999861"/>
                  <a:pt x="976456" y="2001959"/>
                  <a:pt x="951722" y="2006081"/>
                </a:cubicBezTo>
                <a:cubicBezTo>
                  <a:pt x="791408" y="2032799"/>
                  <a:pt x="894624" y="2030411"/>
                  <a:pt x="662473" y="2052734"/>
                </a:cubicBezTo>
                <a:cubicBezTo>
                  <a:pt x="566300" y="2061982"/>
                  <a:pt x="373224" y="2071396"/>
                  <a:pt x="373224" y="2071396"/>
                </a:cubicBezTo>
                <a:cubicBezTo>
                  <a:pt x="39172" y="2060260"/>
                  <a:pt x="150247" y="2139916"/>
                  <a:pt x="74645" y="2034073"/>
                </a:cubicBezTo>
                <a:cubicBezTo>
                  <a:pt x="65606" y="2021419"/>
                  <a:pt x="55984" y="2009192"/>
                  <a:pt x="46653" y="1996751"/>
                </a:cubicBezTo>
                <a:cubicBezTo>
                  <a:pt x="16146" y="1905235"/>
                  <a:pt x="65606" y="2034513"/>
                  <a:pt x="9330" y="1950098"/>
                </a:cubicBezTo>
                <a:cubicBezTo>
                  <a:pt x="2217" y="1939428"/>
                  <a:pt x="3110" y="1925216"/>
                  <a:pt x="0" y="1912775"/>
                </a:cubicBezTo>
                <a:cubicBezTo>
                  <a:pt x="3110" y="1847461"/>
                  <a:pt x="3900" y="1781994"/>
                  <a:pt x="9330" y="1716832"/>
                </a:cubicBezTo>
                <a:cubicBezTo>
                  <a:pt x="10147" y="1707031"/>
                  <a:pt x="17441" y="1698599"/>
                  <a:pt x="18661" y="1688840"/>
                </a:cubicBezTo>
                <a:cubicBezTo>
                  <a:pt x="23691" y="1648601"/>
                  <a:pt x="23747" y="1607871"/>
                  <a:pt x="27992" y="1567542"/>
                </a:cubicBezTo>
                <a:cubicBezTo>
                  <a:pt x="29972" y="1548728"/>
                  <a:pt x="34445" y="1530257"/>
                  <a:pt x="37322" y="1511559"/>
                </a:cubicBezTo>
                <a:cubicBezTo>
                  <a:pt x="46129" y="1454310"/>
                  <a:pt x="42682" y="1455476"/>
                  <a:pt x="55983" y="1408922"/>
                </a:cubicBezTo>
                <a:cubicBezTo>
                  <a:pt x="58685" y="1399465"/>
                  <a:pt x="60915" y="1389727"/>
                  <a:pt x="65314" y="1380930"/>
                </a:cubicBezTo>
                <a:cubicBezTo>
                  <a:pt x="70329" y="1370900"/>
                  <a:pt x="77755" y="1362269"/>
                  <a:pt x="83975" y="1352938"/>
                </a:cubicBezTo>
                <a:cubicBezTo>
                  <a:pt x="96054" y="1268386"/>
                  <a:pt x="97127" y="1271001"/>
                  <a:pt x="102636" y="1166326"/>
                </a:cubicBezTo>
                <a:cubicBezTo>
                  <a:pt x="106726" y="1088616"/>
                  <a:pt x="107259" y="1010736"/>
                  <a:pt x="111967" y="933061"/>
                </a:cubicBezTo>
                <a:cubicBezTo>
                  <a:pt x="112516" y="924006"/>
                  <a:pt x="117292" y="852650"/>
                  <a:pt x="130628" y="830424"/>
                </a:cubicBezTo>
                <a:cubicBezTo>
                  <a:pt x="135154" y="822881"/>
                  <a:pt x="141422" y="815697"/>
                  <a:pt x="149290" y="811763"/>
                </a:cubicBezTo>
                <a:cubicBezTo>
                  <a:pt x="166884" y="802966"/>
                  <a:pt x="186612" y="799322"/>
                  <a:pt x="205273" y="793102"/>
                </a:cubicBezTo>
                <a:cubicBezTo>
                  <a:pt x="257055" y="775841"/>
                  <a:pt x="223501" y="784992"/>
                  <a:pt x="307910" y="774440"/>
                </a:cubicBezTo>
                <a:cubicBezTo>
                  <a:pt x="320351" y="768220"/>
                  <a:pt x="333659" y="763494"/>
                  <a:pt x="345232" y="755779"/>
                </a:cubicBezTo>
                <a:cubicBezTo>
                  <a:pt x="352552" y="750899"/>
                  <a:pt x="356026" y="741052"/>
                  <a:pt x="363894" y="737118"/>
                </a:cubicBezTo>
                <a:cubicBezTo>
                  <a:pt x="375364" y="731383"/>
                  <a:pt x="388886" y="731310"/>
                  <a:pt x="401216" y="727787"/>
                </a:cubicBezTo>
                <a:cubicBezTo>
                  <a:pt x="410673" y="725085"/>
                  <a:pt x="419877" y="721567"/>
                  <a:pt x="429208" y="718457"/>
                </a:cubicBezTo>
                <a:cubicBezTo>
                  <a:pt x="438539" y="712237"/>
                  <a:pt x="448443" y="706801"/>
                  <a:pt x="457200" y="699796"/>
                </a:cubicBezTo>
                <a:cubicBezTo>
                  <a:pt x="464069" y="694300"/>
                  <a:pt x="467993" y="685068"/>
                  <a:pt x="475861" y="681134"/>
                </a:cubicBezTo>
                <a:cubicBezTo>
                  <a:pt x="487331" y="675399"/>
                  <a:pt x="500742" y="674914"/>
                  <a:pt x="513183" y="671804"/>
                </a:cubicBezTo>
                <a:cubicBezTo>
                  <a:pt x="535289" y="649698"/>
                  <a:pt x="556176" y="626371"/>
                  <a:pt x="587828" y="615820"/>
                </a:cubicBezTo>
                <a:cubicBezTo>
                  <a:pt x="597159" y="612710"/>
                  <a:pt x="607222" y="611265"/>
                  <a:pt x="615820" y="606489"/>
                </a:cubicBezTo>
                <a:cubicBezTo>
                  <a:pt x="635426" y="595597"/>
                  <a:pt x="653143" y="581608"/>
                  <a:pt x="671804" y="569167"/>
                </a:cubicBezTo>
                <a:lnTo>
                  <a:pt x="671804" y="531845"/>
                </a:lnTo>
                <a:close/>
              </a:path>
            </a:pathLst>
          </a:custGeom>
          <a:solidFill>
            <a:schemeClr val="accent5">
              <a:lumMod val="75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4572000" y="3276600"/>
            <a:ext cx="2057400" cy="338554"/>
          </a:xfrm>
          <a:prstGeom prst="rect">
            <a:avLst/>
          </a:prstGeom>
          <a:noFill/>
        </p:spPr>
        <p:txBody>
          <a:bodyPr wrap="square" rtlCol="0">
            <a:spAutoFit/>
          </a:bodyPr>
          <a:lstStyle/>
          <a:p>
            <a:r>
              <a:rPr lang="en-US" sz="1600" dirty="0"/>
              <a:t>Advisory A Floodplain</a:t>
            </a:r>
          </a:p>
        </p:txBody>
      </p:sp>
      <p:sp>
        <p:nvSpPr>
          <p:cNvPr id="11" name="TextBox 10"/>
          <p:cNvSpPr txBox="1"/>
          <p:nvPr/>
        </p:nvSpPr>
        <p:spPr>
          <a:xfrm>
            <a:off x="5486400" y="2634734"/>
            <a:ext cx="2971800" cy="369332"/>
          </a:xfrm>
          <a:prstGeom prst="rect">
            <a:avLst/>
          </a:prstGeom>
          <a:noFill/>
        </p:spPr>
        <p:txBody>
          <a:bodyPr wrap="square" rtlCol="0">
            <a:spAutoFit/>
          </a:bodyPr>
          <a:lstStyle/>
          <a:p>
            <a:endParaRPr lang="en-US" dirty="0"/>
          </a:p>
        </p:txBody>
      </p:sp>
      <p:sp>
        <p:nvSpPr>
          <p:cNvPr id="12" name="TextBox 11"/>
          <p:cNvSpPr txBox="1"/>
          <p:nvPr/>
        </p:nvSpPr>
        <p:spPr>
          <a:xfrm>
            <a:off x="4627200" y="1066800"/>
            <a:ext cx="3526200" cy="369332"/>
          </a:xfrm>
          <a:prstGeom prst="rect">
            <a:avLst/>
          </a:prstGeom>
          <a:noFill/>
        </p:spPr>
        <p:txBody>
          <a:bodyPr wrap="square" rtlCol="0">
            <a:spAutoFit/>
          </a:bodyPr>
          <a:lstStyle/>
          <a:p>
            <a:r>
              <a:rPr lang="en-US" dirty="0"/>
              <a:t>Regulatory IN and Advisory A OUT</a:t>
            </a:r>
          </a:p>
        </p:txBody>
      </p:sp>
      <p:sp>
        <p:nvSpPr>
          <p:cNvPr id="13" name="TextBox 12"/>
          <p:cNvSpPr txBox="1"/>
          <p:nvPr/>
        </p:nvSpPr>
        <p:spPr>
          <a:xfrm>
            <a:off x="6019800" y="2259569"/>
            <a:ext cx="2667000" cy="923330"/>
          </a:xfrm>
          <a:prstGeom prst="rect">
            <a:avLst/>
          </a:prstGeom>
          <a:noFill/>
        </p:spPr>
        <p:txBody>
          <a:bodyPr wrap="square" rtlCol="0">
            <a:spAutoFit/>
          </a:bodyPr>
          <a:lstStyle/>
          <a:p>
            <a:pPr algn="ctr"/>
            <a:r>
              <a:rPr lang="en-US" dirty="0"/>
              <a:t>Both Regulatory</a:t>
            </a:r>
          </a:p>
          <a:p>
            <a:pPr algn="ctr"/>
            <a:r>
              <a:rPr lang="en-US" dirty="0"/>
              <a:t>&amp; Advisory</a:t>
            </a:r>
          </a:p>
          <a:p>
            <a:pPr algn="ctr"/>
            <a:r>
              <a:rPr lang="en-US" dirty="0"/>
              <a:t> (No Change)</a:t>
            </a:r>
          </a:p>
        </p:txBody>
      </p:sp>
      <p:sp>
        <p:nvSpPr>
          <p:cNvPr id="1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Advisory A Zones – Outreach Information</a:t>
            </a:r>
          </a:p>
        </p:txBody>
      </p:sp>
      <p:graphicFrame>
        <p:nvGraphicFramePr>
          <p:cNvPr id="15" name="Table 14"/>
          <p:cNvGraphicFramePr>
            <a:graphicFrameLocks noGrp="1"/>
          </p:cNvGraphicFramePr>
          <p:nvPr>
            <p:extLst/>
          </p:nvPr>
        </p:nvGraphicFramePr>
        <p:xfrm>
          <a:off x="522900" y="3690620"/>
          <a:ext cx="8305801" cy="161036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3058500">
                  <a:extLst>
                    <a:ext uri="{9D8B030D-6E8A-4147-A177-3AD203B41FA5}">
                      <a16:colId xmlns:a16="http://schemas.microsoft.com/office/drawing/2014/main" val="20001"/>
                    </a:ext>
                  </a:extLst>
                </a:gridCol>
                <a:gridCol w="1894500">
                  <a:extLst>
                    <a:ext uri="{9D8B030D-6E8A-4147-A177-3AD203B41FA5}">
                      <a16:colId xmlns:a16="http://schemas.microsoft.com/office/drawing/2014/main" val="20002"/>
                    </a:ext>
                  </a:extLst>
                </a:gridCol>
                <a:gridCol w="1524001">
                  <a:extLst>
                    <a:ext uri="{9D8B030D-6E8A-4147-A177-3AD203B41FA5}">
                      <a16:colId xmlns:a16="http://schemas.microsoft.com/office/drawing/2014/main" val="20003"/>
                    </a:ext>
                  </a:extLst>
                </a:gridCol>
              </a:tblGrid>
              <a:tr h="533400">
                <a:tc>
                  <a:txBody>
                    <a:bodyPr/>
                    <a:lstStyle/>
                    <a:p>
                      <a:pPr algn="ctr"/>
                      <a:r>
                        <a:rPr lang="en-US" sz="1600" dirty="0"/>
                        <a:t>Union</a:t>
                      </a:r>
                    </a:p>
                  </a:txBody>
                  <a:tcPr/>
                </a:tc>
                <a:tc>
                  <a:txBody>
                    <a:bodyPr/>
                    <a:lstStyle/>
                    <a:p>
                      <a:pPr algn="ctr"/>
                      <a:r>
                        <a:rPr lang="en-US" sz="1600" dirty="0"/>
                        <a:t>Meaning</a:t>
                      </a:r>
                    </a:p>
                  </a:txBody>
                  <a:tcPr/>
                </a:tc>
                <a:tc>
                  <a:txBody>
                    <a:bodyPr/>
                    <a:lstStyle/>
                    <a:p>
                      <a:pPr algn="ctr"/>
                      <a:r>
                        <a:rPr lang="en-US" sz="1600" dirty="0"/>
                        <a:t>Building Changes</a:t>
                      </a:r>
                    </a:p>
                  </a:txBody>
                  <a:tcPr/>
                </a:tc>
                <a:tc>
                  <a:txBody>
                    <a:bodyPr/>
                    <a:lstStyle/>
                    <a:p>
                      <a:pPr algn="ctr"/>
                      <a:r>
                        <a:rPr lang="en-US" sz="1600" dirty="0"/>
                        <a:t>Area Changes</a:t>
                      </a:r>
                    </a:p>
                  </a:txBody>
                  <a:tcPr/>
                </a:tc>
                <a:extLst>
                  <a:ext uri="{0D108BD9-81ED-4DB2-BD59-A6C34878D82A}">
                    <a16:rowId xmlns:a16="http://schemas.microsoft.com/office/drawing/2014/main" val="10000"/>
                  </a:ext>
                </a:extLst>
              </a:tr>
              <a:tr h="370840">
                <a:tc>
                  <a:txBody>
                    <a:bodyPr/>
                    <a:lstStyle/>
                    <a:p>
                      <a:pPr algn="ctr"/>
                      <a:r>
                        <a:rPr lang="en-US" sz="1600" dirty="0"/>
                        <a:t>No</a:t>
                      </a:r>
                      <a:r>
                        <a:rPr lang="en-US" sz="1600" baseline="0" dirty="0"/>
                        <a:t> Change</a:t>
                      </a:r>
                      <a:endParaRPr lang="en-US" sz="1600" dirty="0"/>
                    </a:p>
                  </a:txBody>
                  <a:tcPr/>
                </a:tc>
                <a:tc>
                  <a:txBody>
                    <a:bodyPr/>
                    <a:lstStyle/>
                    <a:p>
                      <a:pPr algn="l"/>
                      <a:r>
                        <a:rPr lang="en-US" sz="1600" dirty="0"/>
                        <a:t>IN both Regulatory and Advisory A</a:t>
                      </a:r>
                    </a:p>
                  </a:txBody>
                  <a:tcPr/>
                </a:tc>
                <a:tc>
                  <a:txBody>
                    <a:bodyPr/>
                    <a:lstStyle/>
                    <a:p>
                      <a:pPr algn="ctr"/>
                      <a:r>
                        <a:rPr lang="en-US" sz="1600" i="0" dirty="0"/>
                        <a:t>1</a:t>
                      </a:r>
                    </a:p>
                  </a:txBody>
                  <a:tcP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a:t>11 m</a:t>
                      </a:r>
                      <a:r>
                        <a:rPr lang="en-US" sz="1600" i="0" baseline="30000" dirty="0"/>
                        <a:t>2</a:t>
                      </a:r>
                      <a:endParaRPr lang="en-US" sz="1600" i="0" dirty="0"/>
                    </a:p>
                  </a:txBody>
                  <a:tcPr>
                    <a:solidFill>
                      <a:schemeClr val="bg1">
                        <a:lumMod val="50000"/>
                      </a:schemeClr>
                    </a:solidFill>
                  </a:tcPr>
                </a:tc>
                <a:extLst>
                  <a:ext uri="{0D108BD9-81ED-4DB2-BD59-A6C34878D82A}">
                    <a16:rowId xmlns:a16="http://schemas.microsoft.com/office/drawing/2014/main" val="10001"/>
                  </a:ext>
                </a:extLst>
              </a:tr>
              <a:tr h="314960">
                <a:tc>
                  <a:txBody>
                    <a:bodyPr/>
                    <a:lstStyle/>
                    <a:p>
                      <a:pPr algn="ctr"/>
                      <a:r>
                        <a:rPr lang="en-US" sz="1600" dirty="0"/>
                        <a:t>Advisory A Only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Regulatory OUT and Advisory A IN</a:t>
                      </a:r>
                    </a:p>
                  </a:txBody>
                  <a:tcPr/>
                </a:tc>
                <a:tc>
                  <a:txBody>
                    <a:bodyPr/>
                    <a:lstStyle/>
                    <a:p>
                      <a:pPr algn="ctr"/>
                      <a:r>
                        <a:rPr lang="en-US" sz="1600" i="0" dirty="0"/>
                        <a:t>2</a:t>
                      </a:r>
                    </a:p>
                  </a:txBody>
                  <a:tcP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a:t>13 m</a:t>
                      </a:r>
                      <a:r>
                        <a:rPr lang="en-US" sz="1600" i="0" baseline="30000" dirty="0"/>
                        <a:t>2</a:t>
                      </a:r>
                      <a:endParaRPr lang="en-US" sz="1600" i="0" dirty="0"/>
                    </a:p>
                  </a:txBody>
                  <a:tcPr>
                    <a:solidFill>
                      <a:schemeClr val="accent5">
                        <a:lumMod val="60000"/>
                        <a:lumOff val="40000"/>
                      </a:schemeClr>
                    </a:solidFill>
                  </a:tcPr>
                </a:tc>
                <a:extLst>
                  <a:ext uri="{0D108BD9-81ED-4DB2-BD59-A6C34878D82A}">
                    <a16:rowId xmlns:a16="http://schemas.microsoft.com/office/drawing/2014/main" val="10002"/>
                  </a:ext>
                </a:extLst>
              </a:tr>
              <a:tr h="370840">
                <a:tc>
                  <a:txBody>
                    <a:bodyPr/>
                    <a:lstStyle/>
                    <a:p>
                      <a:pPr algn="ctr"/>
                      <a:r>
                        <a:rPr lang="en-US" sz="1600" dirty="0"/>
                        <a:t>Regulatory</a:t>
                      </a:r>
                      <a:r>
                        <a:rPr lang="en-US" sz="1600" baseline="0" dirty="0"/>
                        <a:t> Only</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Regulatory IN and Advisory A OUT</a:t>
                      </a:r>
                    </a:p>
                  </a:txBody>
                  <a:tcPr/>
                </a:tc>
                <a:tc>
                  <a:txBody>
                    <a:bodyPr/>
                    <a:lstStyle/>
                    <a:p>
                      <a:pPr algn="ctr"/>
                      <a:r>
                        <a:rPr lang="en-US" sz="1600" i="0" dirty="0"/>
                        <a:t>4</a:t>
                      </a:r>
                    </a:p>
                  </a:txBody>
                  <a:tcPr>
                    <a:solidFill>
                      <a:srgbClr val="FF0000"/>
                    </a:solidFill>
                  </a:tcPr>
                </a:tc>
                <a:tc>
                  <a:txBody>
                    <a:bodyPr/>
                    <a:lstStyle/>
                    <a:p>
                      <a:pPr algn="ctr"/>
                      <a:r>
                        <a:rPr lang="en-US" sz="1600" i="0" dirty="0"/>
                        <a:t>21 m</a:t>
                      </a:r>
                      <a:r>
                        <a:rPr lang="en-US" sz="1600" i="0" baseline="30000" dirty="0"/>
                        <a:t>2</a:t>
                      </a:r>
                    </a:p>
                  </a:txBody>
                  <a:tcPr>
                    <a:solidFill>
                      <a:srgbClr val="FF0000"/>
                    </a:solidFill>
                  </a:tcPr>
                </a:tc>
                <a:extLst>
                  <a:ext uri="{0D108BD9-81ED-4DB2-BD59-A6C34878D82A}">
                    <a16:rowId xmlns:a16="http://schemas.microsoft.com/office/drawing/2014/main" val="10003"/>
                  </a:ext>
                </a:extLst>
              </a:tr>
            </a:tbl>
          </a:graphicData>
        </a:graphic>
      </p:graphicFrame>
      <p:sp>
        <p:nvSpPr>
          <p:cNvPr id="16" name="Rectangle 15"/>
          <p:cNvSpPr/>
          <p:nvPr/>
        </p:nvSpPr>
        <p:spPr>
          <a:xfrm>
            <a:off x="4114800" y="3276600"/>
            <a:ext cx="457196" cy="32656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66798" y="3276600"/>
            <a:ext cx="2819403" cy="338554"/>
          </a:xfrm>
          <a:prstGeom prst="rect">
            <a:avLst/>
          </a:prstGeom>
          <a:noFill/>
        </p:spPr>
        <p:txBody>
          <a:bodyPr wrap="square" rtlCol="0">
            <a:spAutoFit/>
          </a:bodyPr>
          <a:lstStyle/>
          <a:p>
            <a:r>
              <a:rPr lang="en-US" sz="1600" dirty="0"/>
              <a:t>Effective Regulatory Floodplain</a:t>
            </a:r>
          </a:p>
        </p:txBody>
      </p:sp>
      <p:sp>
        <p:nvSpPr>
          <p:cNvPr id="19" name="Rectangle 18"/>
          <p:cNvSpPr/>
          <p:nvPr/>
        </p:nvSpPr>
        <p:spPr>
          <a:xfrm>
            <a:off x="533400" y="3276600"/>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676400" y="2133600"/>
            <a:ext cx="3810000" cy="369332"/>
          </a:xfrm>
          <a:prstGeom prst="rect">
            <a:avLst/>
          </a:prstGeom>
          <a:noFill/>
        </p:spPr>
        <p:txBody>
          <a:bodyPr wrap="square" rtlCol="0">
            <a:spAutoFit/>
          </a:bodyPr>
          <a:lstStyle/>
          <a:p>
            <a:r>
              <a:rPr lang="en-US" dirty="0"/>
              <a:t>Regulatory OUT and Advisory A IN</a:t>
            </a:r>
          </a:p>
        </p:txBody>
      </p:sp>
      <p:sp>
        <p:nvSpPr>
          <p:cNvPr id="21" name="TextBox 20"/>
          <p:cNvSpPr txBox="1"/>
          <p:nvPr/>
        </p:nvSpPr>
        <p:spPr>
          <a:xfrm>
            <a:off x="457200" y="6104234"/>
            <a:ext cx="8305800" cy="707886"/>
          </a:xfrm>
          <a:prstGeom prst="rect">
            <a:avLst/>
          </a:prstGeom>
          <a:solidFill>
            <a:schemeClr val="accent5">
              <a:lumMod val="20000"/>
              <a:lumOff val="80000"/>
            </a:schemeClr>
          </a:solidFill>
        </p:spPr>
        <p:txBody>
          <a:bodyPr wrap="square" rtlCol="0">
            <a:spAutoFit/>
          </a:bodyPr>
          <a:lstStyle/>
          <a:p>
            <a:r>
              <a:rPr lang="en-US" sz="1200" i="1" dirty="0"/>
              <a:t>The geographic union of Regulatory and Advisory Floodplains generates a change polygon for flood risk analysis by area.  Subsequently the union polygon can be intersected with site-specific structures to analyze the impact of the Advisory Floodplain changes to the Regulatory Floodplain</a:t>
            </a:r>
            <a:r>
              <a:rPr lang="en-US" sz="1600" i="1" dirty="0"/>
              <a:t>.</a:t>
            </a:r>
          </a:p>
        </p:txBody>
      </p:sp>
      <p:pic>
        <p:nvPicPr>
          <p:cNvPr id="1026"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066800" y="2286000"/>
            <a:ext cx="360000" cy="340200"/>
          </a:xfrm>
          <a:prstGeom prst="rect">
            <a:avLst/>
          </a:prstGeom>
          <a:noFill/>
        </p:spPr>
      </p:pic>
      <p:pic>
        <p:nvPicPr>
          <p:cNvPr id="22"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981200" y="1600200"/>
            <a:ext cx="360000" cy="340200"/>
          </a:xfrm>
          <a:prstGeom prst="rect">
            <a:avLst/>
          </a:prstGeom>
          <a:noFill/>
        </p:spPr>
      </p:pic>
      <p:pic>
        <p:nvPicPr>
          <p:cNvPr id="23"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5410200" y="2209800"/>
            <a:ext cx="360000" cy="340200"/>
          </a:xfrm>
          <a:prstGeom prst="rect">
            <a:avLst/>
          </a:prstGeom>
          <a:noFill/>
        </p:spPr>
      </p:pic>
      <p:pic>
        <p:nvPicPr>
          <p:cNvPr id="24"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600200" y="1066800"/>
            <a:ext cx="360000" cy="340200"/>
          </a:xfrm>
          <a:prstGeom prst="rect">
            <a:avLst/>
          </a:prstGeom>
          <a:noFill/>
        </p:spPr>
      </p:pic>
      <p:pic>
        <p:nvPicPr>
          <p:cNvPr id="25"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7620000" y="1524000"/>
            <a:ext cx="360000" cy="340200"/>
          </a:xfrm>
          <a:prstGeom prst="rect">
            <a:avLst/>
          </a:prstGeom>
          <a:noFill/>
        </p:spPr>
      </p:pic>
      <p:pic>
        <p:nvPicPr>
          <p:cNvPr id="26"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6477000" y="1371600"/>
            <a:ext cx="360000" cy="340200"/>
          </a:xfrm>
          <a:prstGeom prst="rect">
            <a:avLst/>
          </a:prstGeom>
          <a:noFill/>
        </p:spPr>
      </p:pic>
      <p:pic>
        <p:nvPicPr>
          <p:cNvPr id="27"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3962400" y="1295400"/>
            <a:ext cx="360000" cy="340200"/>
          </a:xfrm>
          <a:prstGeom prst="rect">
            <a:avLst/>
          </a:prstGeom>
          <a:noFill/>
        </p:spPr>
      </p:pic>
      <p:pic>
        <p:nvPicPr>
          <p:cNvPr id="3074" name="Picture 2"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3062" y="5454533"/>
            <a:ext cx="5705475" cy="581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3213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Proposed Flood Studies</a:t>
            </a:r>
          </a:p>
        </p:txBody>
      </p:sp>
      <p:pic>
        <p:nvPicPr>
          <p:cNvPr id="4" name="Picture 3"/>
          <p:cNvPicPr>
            <a:picLocks noChangeAspect="1"/>
          </p:cNvPicPr>
          <p:nvPr/>
        </p:nvPicPr>
        <p:blipFill>
          <a:blip r:embed="rId2"/>
          <a:stretch>
            <a:fillRect/>
          </a:stretch>
        </p:blipFill>
        <p:spPr>
          <a:xfrm>
            <a:off x="914401" y="977420"/>
            <a:ext cx="7332140" cy="5603596"/>
          </a:xfrm>
          <a:prstGeom prst="rect">
            <a:avLst/>
          </a:prstGeom>
        </p:spPr>
      </p:pic>
      <p:sp>
        <p:nvSpPr>
          <p:cNvPr id="5" name="Oval 4">
            <a:extLst>
              <a:ext uri="{FF2B5EF4-FFF2-40B4-BE49-F238E27FC236}">
                <a16:creationId xmlns:a16="http://schemas.microsoft.com/office/drawing/2014/main" id="{0C43DE18-07AB-4E90-95E4-497B81C24546}"/>
              </a:ext>
            </a:extLst>
          </p:cNvPr>
          <p:cNvSpPr/>
          <p:nvPr/>
        </p:nvSpPr>
        <p:spPr>
          <a:xfrm flipV="1">
            <a:off x="6933537" y="2745188"/>
            <a:ext cx="862718" cy="778624"/>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177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72A9EB-9B9F-4D2A-91D7-354FD2330637}"/>
              </a:ext>
            </a:extLst>
          </p:cNvPr>
          <p:cNvPicPr>
            <a:picLocks noChangeAspect="1"/>
          </p:cNvPicPr>
          <p:nvPr/>
        </p:nvPicPr>
        <p:blipFill>
          <a:blip r:embed="rId3"/>
          <a:stretch>
            <a:fillRect/>
          </a:stretch>
        </p:blipFill>
        <p:spPr>
          <a:xfrm>
            <a:off x="331024" y="1037859"/>
            <a:ext cx="8481952" cy="4479941"/>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 Updated AE</a:t>
            </a:r>
          </a:p>
        </p:txBody>
      </p:sp>
      <p:sp>
        <p:nvSpPr>
          <p:cNvPr id="7" name="TextBox 6">
            <a:extLst>
              <a:ext uri="{FF2B5EF4-FFF2-40B4-BE49-F238E27FC236}">
                <a16:creationId xmlns:a16="http://schemas.microsoft.com/office/drawing/2014/main" id="{E94413C0-BC50-45A6-9D9A-F55B3ADB48E9}"/>
              </a:ext>
            </a:extLst>
          </p:cNvPr>
          <p:cNvSpPr txBox="1"/>
          <p:nvPr/>
        </p:nvSpPr>
        <p:spPr>
          <a:xfrm>
            <a:off x="3643327" y="1107496"/>
            <a:ext cx="3552604" cy="369332"/>
          </a:xfrm>
          <a:prstGeom prst="rect">
            <a:avLst/>
          </a:prstGeom>
          <a:solidFill>
            <a:schemeClr val="tx1"/>
          </a:solid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Parcel ID: </a:t>
            </a:r>
            <a:r>
              <a:rPr lang="en-US" dirty="0">
                <a:solidFill>
                  <a:srgbClr val="FFFF00"/>
                </a:solidFill>
              </a:rPr>
              <a:t>19-07-0018-0026-0000</a:t>
            </a:r>
            <a:endParaRPr lang="en-US" dirty="0">
              <a:solidFill>
                <a:srgbClr val="FFFF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99B2F9F-4F8B-4C51-AF35-063E45F43B1E}"/>
              </a:ext>
            </a:extLst>
          </p:cNvPr>
          <p:cNvSpPr/>
          <p:nvPr/>
        </p:nvSpPr>
        <p:spPr>
          <a:xfrm>
            <a:off x="331024" y="5543450"/>
            <a:ext cx="4711149" cy="461665"/>
          </a:xfrm>
          <a:prstGeom prst="rect">
            <a:avLst/>
          </a:prstGeom>
        </p:spPr>
        <p:txBody>
          <a:bodyPr wrap="square">
            <a:spAutoFit/>
          </a:bodyPr>
          <a:lstStyle/>
          <a:p>
            <a:r>
              <a:rPr lang="en-US" sz="1200" dirty="0">
                <a:hlinkClick r:id="rId4"/>
              </a:rPr>
              <a:t>http://www.mapwv.gov/flood/map/?v=1&amp;pid=19-07-0018-0026-0000</a:t>
            </a:r>
            <a:endParaRPr lang="en-US" sz="1200" dirty="0"/>
          </a:p>
          <a:p>
            <a:endParaRPr lang="en-US" sz="1200" dirty="0"/>
          </a:p>
        </p:txBody>
      </p:sp>
      <p:sp>
        <p:nvSpPr>
          <p:cNvPr id="9" name="TextBox 8">
            <a:extLst>
              <a:ext uri="{FF2B5EF4-FFF2-40B4-BE49-F238E27FC236}">
                <a16:creationId xmlns:a16="http://schemas.microsoft.com/office/drawing/2014/main" id="{C488EE6E-E10D-46DB-83C0-82325F0E93F9}"/>
              </a:ext>
            </a:extLst>
          </p:cNvPr>
          <p:cNvSpPr txBox="1"/>
          <p:nvPr/>
        </p:nvSpPr>
        <p:spPr>
          <a:xfrm>
            <a:off x="344992" y="5872091"/>
            <a:ext cx="8454016" cy="923330"/>
          </a:xfrm>
          <a:prstGeom prst="rect">
            <a:avLst/>
          </a:prstGeom>
          <a:solidFill>
            <a:schemeClr val="tx2">
              <a:lumMod val="20000"/>
              <a:lumOff val="80000"/>
            </a:schemeClr>
          </a:solidFill>
        </p:spPr>
        <p:txBody>
          <a:bodyPr wrap="square" rtlCol="0">
            <a:spAutoFit/>
          </a:bodyPr>
          <a:lstStyle/>
          <a:p>
            <a:r>
              <a:rPr lang="en-US" dirty="0">
                <a:solidFill>
                  <a:schemeClr val="accent1">
                    <a:lumMod val="50000"/>
                  </a:schemeClr>
                </a:solidFill>
                <a:cs typeface="Arial" panose="020B0604020202020204" pitchFamily="34" charset="0"/>
              </a:rPr>
              <a:t>Structure </a:t>
            </a:r>
            <a:r>
              <a:rPr lang="en-US" dirty="0">
                <a:solidFill>
                  <a:schemeClr val="accent1">
                    <a:lumMod val="50000"/>
                  </a:schemeClr>
                </a:solidFill>
              </a:rPr>
              <a:t>is WITHIN an </a:t>
            </a:r>
            <a:r>
              <a:rPr lang="en-US" b="1" dirty="0">
                <a:solidFill>
                  <a:schemeClr val="accent1">
                    <a:lumMod val="50000"/>
                  </a:schemeClr>
                </a:solidFill>
              </a:rPr>
              <a:t>Updated AE Floodplain Boundary </a:t>
            </a:r>
            <a:r>
              <a:rPr lang="en-US" dirty="0">
                <a:solidFill>
                  <a:schemeClr val="accent1">
                    <a:lumMod val="50000"/>
                  </a:schemeClr>
                </a:solidFill>
              </a:rPr>
              <a:t>but NOT a FEMA 100-year effective floodplain.  Parcel ID 19-07-0018-0026-0000, Address: 288 OUR LN, </a:t>
            </a:r>
            <a:r>
              <a:rPr lang="en-US" dirty="0" err="1">
                <a:solidFill>
                  <a:schemeClr val="accent1">
                    <a:lumMod val="50000"/>
                  </a:schemeClr>
                </a:solidFill>
              </a:rPr>
              <a:t>Kearneysville</a:t>
            </a:r>
            <a:r>
              <a:rPr lang="en-US" dirty="0">
                <a:solidFill>
                  <a:schemeClr val="accent1">
                    <a:lumMod val="50000"/>
                  </a:schemeClr>
                </a:solidFill>
              </a:rPr>
              <a:t>, WV, 25430. </a:t>
            </a:r>
            <a:r>
              <a:rPr lang="en-US" dirty="0" err="1">
                <a:solidFill>
                  <a:schemeClr val="accent1">
                    <a:lumMod val="50000"/>
                  </a:schemeClr>
                </a:solidFill>
              </a:rPr>
              <a:t>Opequon</a:t>
            </a:r>
            <a:r>
              <a:rPr lang="en-US" dirty="0">
                <a:solidFill>
                  <a:schemeClr val="accent1">
                    <a:lumMod val="50000"/>
                  </a:schemeClr>
                </a:solidFill>
              </a:rPr>
              <a:t> Creek  </a:t>
            </a:r>
            <a:r>
              <a:rPr lang="en-US" dirty="0">
                <a:solidFill>
                  <a:schemeClr val="accent1">
                    <a:lumMod val="50000"/>
                  </a:schemeClr>
                </a:solidFill>
                <a:cs typeface="Arial" panose="020B0604020202020204" pitchFamily="34" charset="0"/>
              </a:rPr>
              <a:t>in Jefferson County, WV.</a:t>
            </a:r>
          </a:p>
        </p:txBody>
      </p:sp>
    </p:spTree>
    <p:extLst>
      <p:ext uri="{BB962C8B-B14F-4D97-AF65-F5344CB8AC3E}">
        <p14:creationId xmlns:p14="http://schemas.microsoft.com/office/powerpoint/2010/main" val="32707580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3AA6983-F7DA-40B6-80C9-B193ACF3FCBC}"/>
              </a:ext>
            </a:extLst>
          </p:cNvPr>
          <p:cNvPicPr>
            <a:picLocks noChangeAspect="1"/>
          </p:cNvPicPr>
          <p:nvPr/>
        </p:nvPicPr>
        <p:blipFill>
          <a:blip r:embed="rId3"/>
          <a:stretch>
            <a:fillRect/>
          </a:stretch>
        </p:blipFill>
        <p:spPr>
          <a:xfrm>
            <a:off x="4719818" y="4721047"/>
            <a:ext cx="4135889" cy="1987549"/>
          </a:xfrm>
          <a:prstGeom prst="rect">
            <a:avLst/>
          </a:prstGeom>
        </p:spPr>
      </p:pic>
      <p:pic>
        <p:nvPicPr>
          <p:cNvPr id="10" name="Picture 9">
            <a:extLst>
              <a:ext uri="{FF2B5EF4-FFF2-40B4-BE49-F238E27FC236}">
                <a16:creationId xmlns:a16="http://schemas.microsoft.com/office/drawing/2014/main" id="{464E9F52-923F-4FBB-9B8F-F477DE60213D}"/>
              </a:ext>
            </a:extLst>
          </p:cNvPr>
          <p:cNvPicPr>
            <a:picLocks noChangeAspect="1"/>
          </p:cNvPicPr>
          <p:nvPr/>
        </p:nvPicPr>
        <p:blipFill>
          <a:blip r:embed="rId4"/>
          <a:stretch>
            <a:fillRect/>
          </a:stretch>
        </p:blipFill>
        <p:spPr>
          <a:xfrm>
            <a:off x="4638458" y="1468093"/>
            <a:ext cx="4311226" cy="3170547"/>
          </a:xfrm>
          <a:prstGeom prst="rect">
            <a:avLst/>
          </a:prstGeom>
          <a:ln>
            <a:solidFill>
              <a:schemeClr val="tx1"/>
            </a:solidFill>
          </a:ln>
        </p:spPr>
      </p:pic>
      <p:pic>
        <p:nvPicPr>
          <p:cNvPr id="8" name="Picture 7">
            <a:extLst>
              <a:ext uri="{FF2B5EF4-FFF2-40B4-BE49-F238E27FC236}">
                <a16:creationId xmlns:a16="http://schemas.microsoft.com/office/drawing/2014/main" id="{B6BC6662-6210-43F4-92EA-DC53168C92F1}"/>
              </a:ext>
            </a:extLst>
          </p:cNvPr>
          <p:cNvPicPr>
            <a:picLocks noChangeAspect="1"/>
          </p:cNvPicPr>
          <p:nvPr/>
        </p:nvPicPr>
        <p:blipFill rotWithShape="1">
          <a:blip r:embed="rId5"/>
          <a:srcRect t="16358" r="12307" b="16731"/>
          <a:stretch/>
        </p:blipFill>
        <p:spPr>
          <a:xfrm>
            <a:off x="255845" y="979633"/>
            <a:ext cx="4129206" cy="2428788"/>
          </a:xfrm>
          <a:prstGeom prst="rect">
            <a:avLst/>
          </a:prstGeom>
        </p:spPr>
      </p:pic>
      <p:pic>
        <p:nvPicPr>
          <p:cNvPr id="7" name="Picture 6">
            <a:extLst>
              <a:ext uri="{FF2B5EF4-FFF2-40B4-BE49-F238E27FC236}">
                <a16:creationId xmlns:a16="http://schemas.microsoft.com/office/drawing/2014/main" id="{EE9BC66C-C6F6-4520-87B4-95F82EF5A3A4}"/>
              </a:ext>
            </a:extLst>
          </p:cNvPr>
          <p:cNvPicPr>
            <a:picLocks noChangeAspect="1"/>
          </p:cNvPicPr>
          <p:nvPr/>
        </p:nvPicPr>
        <p:blipFill>
          <a:blip r:embed="rId6"/>
          <a:stretch>
            <a:fillRect/>
          </a:stretch>
        </p:blipFill>
        <p:spPr>
          <a:xfrm>
            <a:off x="194316" y="3637719"/>
            <a:ext cx="4229868" cy="2777416"/>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 Updated AE</a:t>
            </a:r>
          </a:p>
        </p:txBody>
      </p:sp>
      <p:sp>
        <p:nvSpPr>
          <p:cNvPr id="12" name="TextBox 11">
            <a:extLst>
              <a:ext uri="{FF2B5EF4-FFF2-40B4-BE49-F238E27FC236}">
                <a16:creationId xmlns:a16="http://schemas.microsoft.com/office/drawing/2014/main" id="{DE563DF1-F9A9-4BD7-9CB7-96830F564FDA}"/>
              </a:ext>
            </a:extLst>
          </p:cNvPr>
          <p:cNvSpPr txBox="1"/>
          <p:nvPr/>
        </p:nvSpPr>
        <p:spPr>
          <a:xfrm>
            <a:off x="4595250" y="1020839"/>
            <a:ext cx="4390402" cy="369332"/>
          </a:xfrm>
          <a:prstGeom prst="rect">
            <a:avLst/>
          </a:prstGeom>
          <a:solidFill>
            <a:schemeClr val="tx2"/>
          </a:solidFill>
        </p:spPr>
        <p:txBody>
          <a:bodyPr wrap="square" rtlCol="0">
            <a:spAutoFit/>
          </a:bodyPr>
          <a:lstStyle/>
          <a:p>
            <a:pPr algn="ctr"/>
            <a:r>
              <a:rPr lang="en-US" dirty="0">
                <a:solidFill>
                  <a:srgbClr val="FFFF00"/>
                </a:solidFill>
                <a:cs typeface="Arial" panose="020B0604020202020204" pitchFamily="34" charset="0"/>
              </a:rPr>
              <a:t>Parcel ID:  </a:t>
            </a:r>
            <a:r>
              <a:rPr lang="en-US" dirty="0">
                <a:solidFill>
                  <a:srgbClr val="FFFF00"/>
                </a:solidFill>
              </a:rPr>
              <a:t>19-07-0018-0026-0000</a:t>
            </a:r>
            <a:endParaRPr lang="en-US" dirty="0">
              <a:solidFill>
                <a:srgbClr val="FFFF00"/>
              </a:solidFill>
              <a:cs typeface="Arial" panose="020B0604020202020204" pitchFamily="34" charset="0"/>
            </a:endParaRPr>
          </a:p>
        </p:txBody>
      </p:sp>
      <p:sp>
        <p:nvSpPr>
          <p:cNvPr id="13" name="Rectangle 12">
            <a:extLst>
              <a:ext uri="{FF2B5EF4-FFF2-40B4-BE49-F238E27FC236}">
                <a16:creationId xmlns:a16="http://schemas.microsoft.com/office/drawing/2014/main" id="{050F4E11-46BF-4C42-A1E5-FA3FA89452EC}"/>
              </a:ext>
            </a:extLst>
          </p:cNvPr>
          <p:cNvSpPr/>
          <p:nvPr/>
        </p:nvSpPr>
        <p:spPr>
          <a:xfrm>
            <a:off x="92198" y="6506819"/>
            <a:ext cx="4595557" cy="461665"/>
          </a:xfrm>
          <a:prstGeom prst="rect">
            <a:avLst/>
          </a:prstGeom>
        </p:spPr>
        <p:txBody>
          <a:bodyPr wrap="square">
            <a:spAutoFit/>
          </a:bodyPr>
          <a:lstStyle/>
          <a:p>
            <a:r>
              <a:rPr lang="en-US" sz="1200" dirty="0">
                <a:hlinkClick r:id="rId7"/>
              </a:rPr>
              <a:t>http://www.mapwv.gov/Assessment/?PID=19070018002600000000</a:t>
            </a:r>
            <a:endParaRPr lang="en-US" sz="1200" dirty="0"/>
          </a:p>
          <a:p>
            <a:endParaRPr lang="en-US" sz="1200" dirty="0"/>
          </a:p>
        </p:txBody>
      </p:sp>
      <p:sp>
        <p:nvSpPr>
          <p:cNvPr id="15" name="TextBox 14">
            <a:extLst>
              <a:ext uri="{FF2B5EF4-FFF2-40B4-BE49-F238E27FC236}">
                <a16:creationId xmlns:a16="http://schemas.microsoft.com/office/drawing/2014/main" id="{97D5155A-BF36-453E-9708-BD9B4885A04D}"/>
              </a:ext>
            </a:extLst>
          </p:cNvPr>
          <p:cNvSpPr txBox="1"/>
          <p:nvPr/>
        </p:nvSpPr>
        <p:spPr>
          <a:xfrm>
            <a:off x="5156414" y="3579163"/>
            <a:ext cx="2003074" cy="369332"/>
          </a:xfrm>
          <a:prstGeom prst="rect">
            <a:avLst/>
          </a:prstGeom>
          <a:solidFill>
            <a:schemeClr val="tx1"/>
          </a:solidFill>
        </p:spPr>
        <p:txBody>
          <a:bodyPr wrap="square" rtlCol="0">
            <a:spAutoFit/>
          </a:bodyPr>
          <a:lstStyle/>
          <a:p>
            <a:r>
              <a:rPr lang="en-US" b="1" dirty="0">
                <a:solidFill>
                  <a:srgbClr val="FFFF00"/>
                </a:solidFill>
              </a:rPr>
              <a:t>Flood Visualization</a:t>
            </a:r>
          </a:p>
        </p:txBody>
      </p:sp>
      <p:sp>
        <p:nvSpPr>
          <p:cNvPr id="16" name="TextBox 15">
            <a:extLst>
              <a:ext uri="{FF2B5EF4-FFF2-40B4-BE49-F238E27FC236}">
                <a16:creationId xmlns:a16="http://schemas.microsoft.com/office/drawing/2014/main" id="{727AE137-E4F3-4D60-A7A3-EE5D2BA40E6A}"/>
              </a:ext>
            </a:extLst>
          </p:cNvPr>
          <p:cNvSpPr txBox="1"/>
          <p:nvPr/>
        </p:nvSpPr>
        <p:spPr>
          <a:xfrm>
            <a:off x="2269494" y="4403447"/>
            <a:ext cx="2003074" cy="369332"/>
          </a:xfrm>
          <a:prstGeom prst="rect">
            <a:avLst/>
          </a:prstGeom>
          <a:solidFill>
            <a:schemeClr val="tx1"/>
          </a:solidFill>
        </p:spPr>
        <p:txBody>
          <a:bodyPr wrap="square" rtlCol="0">
            <a:spAutoFit/>
          </a:bodyPr>
          <a:lstStyle/>
          <a:p>
            <a:pPr algn="ctr"/>
            <a:r>
              <a:rPr lang="en-US" b="1" dirty="0">
                <a:solidFill>
                  <a:srgbClr val="FFFF00"/>
                </a:solidFill>
              </a:rPr>
              <a:t>Web Parcel Report</a:t>
            </a:r>
          </a:p>
        </p:txBody>
      </p:sp>
      <p:sp>
        <p:nvSpPr>
          <p:cNvPr id="17" name="TextBox 16">
            <a:extLst>
              <a:ext uri="{FF2B5EF4-FFF2-40B4-BE49-F238E27FC236}">
                <a16:creationId xmlns:a16="http://schemas.microsoft.com/office/drawing/2014/main" id="{6A0E3AC3-036B-4A14-828E-9B0DCDCF7796}"/>
              </a:ext>
            </a:extLst>
          </p:cNvPr>
          <p:cNvSpPr txBox="1"/>
          <p:nvPr/>
        </p:nvSpPr>
        <p:spPr>
          <a:xfrm>
            <a:off x="5156414" y="4841761"/>
            <a:ext cx="2003074" cy="369332"/>
          </a:xfrm>
          <a:prstGeom prst="rect">
            <a:avLst/>
          </a:prstGeom>
          <a:solidFill>
            <a:schemeClr val="tx1"/>
          </a:solidFill>
        </p:spPr>
        <p:txBody>
          <a:bodyPr wrap="square" rtlCol="0">
            <a:spAutoFit/>
          </a:bodyPr>
          <a:lstStyle/>
          <a:p>
            <a:pPr algn="ctr"/>
            <a:r>
              <a:rPr lang="en-US" b="1" dirty="0">
                <a:solidFill>
                  <a:srgbClr val="FFFF00"/>
                </a:solidFill>
              </a:rPr>
              <a:t>Flood Zone Map</a:t>
            </a:r>
          </a:p>
        </p:txBody>
      </p:sp>
      <p:sp>
        <p:nvSpPr>
          <p:cNvPr id="3" name="Rectangle 2">
            <a:extLst>
              <a:ext uri="{FF2B5EF4-FFF2-40B4-BE49-F238E27FC236}">
                <a16:creationId xmlns:a16="http://schemas.microsoft.com/office/drawing/2014/main" id="{5C2F5723-90F0-493B-A0AD-492860E637BC}"/>
              </a:ext>
            </a:extLst>
          </p:cNvPr>
          <p:cNvSpPr/>
          <p:nvPr/>
        </p:nvSpPr>
        <p:spPr>
          <a:xfrm>
            <a:off x="194316" y="3167647"/>
            <a:ext cx="2511265" cy="461665"/>
          </a:xfrm>
          <a:prstGeom prst="rect">
            <a:avLst/>
          </a:prstGeom>
        </p:spPr>
        <p:txBody>
          <a:bodyPr wrap="none">
            <a:spAutoFit/>
          </a:bodyPr>
          <a:lstStyle/>
          <a:p>
            <a:r>
              <a:rPr lang="en-US" sz="1200" dirty="0">
                <a:hlinkClick r:id="rId8"/>
              </a:rPr>
              <a:t>https://goo.gl/maps/AQACNLC4XD62</a:t>
            </a:r>
            <a:endParaRPr lang="en-US" sz="1200" dirty="0"/>
          </a:p>
          <a:p>
            <a:endParaRPr lang="en-US" sz="1200" dirty="0"/>
          </a:p>
        </p:txBody>
      </p:sp>
      <p:sp>
        <p:nvSpPr>
          <p:cNvPr id="14" name="TextBox 13">
            <a:extLst>
              <a:ext uri="{FF2B5EF4-FFF2-40B4-BE49-F238E27FC236}">
                <a16:creationId xmlns:a16="http://schemas.microsoft.com/office/drawing/2014/main" id="{D8349A4A-1907-4537-AECD-B8F669FEEE1C}"/>
              </a:ext>
            </a:extLst>
          </p:cNvPr>
          <p:cNvSpPr txBox="1"/>
          <p:nvPr/>
        </p:nvSpPr>
        <p:spPr>
          <a:xfrm>
            <a:off x="2537850" y="3007867"/>
            <a:ext cx="1814230" cy="369332"/>
          </a:xfrm>
          <a:prstGeom prst="rect">
            <a:avLst/>
          </a:prstGeom>
          <a:solidFill>
            <a:schemeClr val="tx1"/>
          </a:solidFill>
        </p:spPr>
        <p:txBody>
          <a:bodyPr wrap="square" rtlCol="0">
            <a:spAutoFit/>
          </a:bodyPr>
          <a:lstStyle/>
          <a:p>
            <a:r>
              <a:rPr lang="en-US" b="1" dirty="0">
                <a:solidFill>
                  <a:srgbClr val="FFFF00"/>
                </a:solidFill>
              </a:rPr>
              <a:t>Google 3D View</a:t>
            </a:r>
          </a:p>
        </p:txBody>
      </p:sp>
    </p:spTree>
    <p:extLst>
      <p:ext uri="{BB962C8B-B14F-4D97-AF65-F5344CB8AC3E}">
        <p14:creationId xmlns:p14="http://schemas.microsoft.com/office/powerpoint/2010/main" val="267973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animBg="1"/>
      <p:bldP spid="16" grpId="0" animBg="1"/>
      <p:bldP spid="3" grpId="0"/>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29820"/>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Floodplains - Building Counts</a:t>
            </a:r>
          </a:p>
        </p:txBody>
      </p:sp>
      <p:graphicFrame>
        <p:nvGraphicFramePr>
          <p:cNvPr id="9" name="Table 8">
            <a:extLst>
              <a:ext uri="{FF2B5EF4-FFF2-40B4-BE49-F238E27FC236}">
                <a16:creationId xmlns:a16="http://schemas.microsoft.com/office/drawing/2014/main" id="{94EC2D64-35EA-4C88-ACD1-0D7DD192599F}"/>
              </a:ext>
            </a:extLst>
          </p:cNvPr>
          <p:cNvGraphicFramePr>
            <a:graphicFrameLocks noGrp="1"/>
          </p:cNvGraphicFramePr>
          <p:nvPr>
            <p:extLst>
              <p:ext uri="{D42A27DB-BD31-4B8C-83A1-F6EECF244321}">
                <p14:modId xmlns:p14="http://schemas.microsoft.com/office/powerpoint/2010/main" val="3011915972"/>
              </p:ext>
            </p:extLst>
          </p:nvPr>
        </p:nvGraphicFramePr>
        <p:xfrm>
          <a:off x="628996" y="821055"/>
          <a:ext cx="8199122" cy="5578513"/>
        </p:xfrm>
        <a:graphic>
          <a:graphicData uri="http://schemas.openxmlformats.org/drawingml/2006/table">
            <a:tbl>
              <a:tblPr/>
              <a:tblGrid>
                <a:gridCol w="1324495">
                  <a:extLst>
                    <a:ext uri="{9D8B030D-6E8A-4147-A177-3AD203B41FA5}">
                      <a16:colId xmlns:a16="http://schemas.microsoft.com/office/drawing/2014/main" val="1791869149"/>
                    </a:ext>
                  </a:extLst>
                </a:gridCol>
                <a:gridCol w="654114">
                  <a:extLst>
                    <a:ext uri="{9D8B030D-6E8A-4147-A177-3AD203B41FA5}">
                      <a16:colId xmlns:a16="http://schemas.microsoft.com/office/drawing/2014/main" val="2661822601"/>
                    </a:ext>
                  </a:extLst>
                </a:gridCol>
                <a:gridCol w="127283">
                  <a:extLst>
                    <a:ext uri="{9D8B030D-6E8A-4147-A177-3AD203B41FA5}">
                      <a16:colId xmlns:a16="http://schemas.microsoft.com/office/drawing/2014/main" val="2864865941"/>
                    </a:ext>
                  </a:extLst>
                </a:gridCol>
                <a:gridCol w="1113274">
                  <a:extLst>
                    <a:ext uri="{9D8B030D-6E8A-4147-A177-3AD203B41FA5}">
                      <a16:colId xmlns:a16="http://schemas.microsoft.com/office/drawing/2014/main" val="1040826309"/>
                    </a:ext>
                  </a:extLst>
                </a:gridCol>
                <a:gridCol w="942196">
                  <a:extLst>
                    <a:ext uri="{9D8B030D-6E8A-4147-A177-3AD203B41FA5}">
                      <a16:colId xmlns:a16="http://schemas.microsoft.com/office/drawing/2014/main" val="4118503366"/>
                    </a:ext>
                  </a:extLst>
                </a:gridCol>
                <a:gridCol w="1287666">
                  <a:extLst>
                    <a:ext uri="{9D8B030D-6E8A-4147-A177-3AD203B41FA5}">
                      <a16:colId xmlns:a16="http://schemas.microsoft.com/office/drawing/2014/main" val="490661104"/>
                    </a:ext>
                  </a:extLst>
                </a:gridCol>
                <a:gridCol w="1287666">
                  <a:extLst>
                    <a:ext uri="{9D8B030D-6E8A-4147-A177-3AD203B41FA5}">
                      <a16:colId xmlns:a16="http://schemas.microsoft.com/office/drawing/2014/main" val="4117089293"/>
                    </a:ext>
                  </a:extLst>
                </a:gridCol>
                <a:gridCol w="1462428">
                  <a:extLst>
                    <a:ext uri="{9D8B030D-6E8A-4147-A177-3AD203B41FA5}">
                      <a16:colId xmlns:a16="http://schemas.microsoft.com/office/drawing/2014/main" val="120087091"/>
                    </a:ext>
                  </a:extLst>
                </a:gridCol>
              </a:tblGrid>
              <a:tr h="343958">
                <a:tc gridSpan="8">
                  <a:txBody>
                    <a:bodyPr/>
                    <a:lstStyle/>
                    <a:p>
                      <a:pPr algn="ctr" fontAlgn="b"/>
                      <a:r>
                        <a:rPr lang="en-US" sz="1800" b="1" i="0" u="none" strike="noStrike" dirty="0">
                          <a:solidFill>
                            <a:srgbClr val="FFFFFF"/>
                          </a:solidFill>
                          <a:effectLst/>
                          <a:latin typeface="Calibri" panose="020F0502020204030204" pitchFamily="34" charset="0"/>
                        </a:rPr>
                        <a:t>100-YR Flood (High Flood Risk)</a:t>
                      </a:r>
                    </a:p>
                  </a:txBody>
                  <a:tcPr marL="9525" marR="9525" marT="9525" marB="0" anchor="b">
                    <a:lnL>
                      <a:noFill/>
                    </a:lnL>
                    <a:lnR>
                      <a:noFill/>
                    </a:lnR>
                    <a:lnT>
                      <a:noFill/>
                    </a:lnT>
                    <a:lnB>
                      <a:noFill/>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4850314"/>
                  </a:ext>
                </a:extLst>
              </a:tr>
              <a:tr h="343958">
                <a:tc>
                  <a:txBody>
                    <a:bodyPr/>
                    <a:lstStyle/>
                    <a:p>
                      <a:pPr algn="l" fontAlgn="b"/>
                      <a:r>
                        <a:rPr lang="en-US" sz="1800" b="1" i="0" u="none" strike="noStrike">
                          <a:solidFill>
                            <a:srgbClr val="FFFFFF"/>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tc gridSpan="2">
                  <a:txBody>
                    <a:bodyPr/>
                    <a:lstStyle/>
                    <a:p>
                      <a:pPr algn="ctr" fontAlgn="b"/>
                      <a:r>
                        <a:rPr lang="en-US" sz="1800" b="0" i="0" u="none" strike="noStrike" dirty="0">
                          <a:solidFill>
                            <a:srgbClr val="FF0000"/>
                          </a:solidFill>
                          <a:effectLst/>
                          <a:latin typeface="Calibri" panose="020F0502020204030204" pitchFamily="34" charset="0"/>
                        </a:rPr>
                        <a:t>(A)</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tc hMerge="1">
                  <a:txBody>
                    <a:bodyPr/>
                    <a:lstStyle/>
                    <a:p>
                      <a:pPr algn="ctr" fontAlgn="b"/>
                      <a:endParaRPr lang="en-US" sz="1800" b="0" i="0" u="none" strike="noStrike" dirty="0">
                        <a:solidFill>
                          <a:srgbClr val="FF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800" b="0" i="0" u="none" strike="noStrike" dirty="0">
                          <a:solidFill>
                            <a:srgbClr val="FF0000"/>
                          </a:solidFill>
                          <a:effectLst/>
                          <a:latin typeface="Calibri" panose="020F0502020204030204" pitchFamily="34" charset="0"/>
                        </a:rPr>
                        <a:t>(B)</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800" b="0" i="0" u="none" strike="noStrike" dirty="0">
                          <a:solidFill>
                            <a:srgbClr val="FFFFFF"/>
                          </a:solidFill>
                          <a:effectLst/>
                          <a:latin typeface="Calibri" panose="020F0502020204030204" pitchFamily="34" charset="0"/>
                        </a:rPr>
                        <a:t>(A+B)</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800" b="0" i="0" u="none" strike="noStrike" dirty="0">
                          <a:solidFill>
                            <a:srgbClr val="FF0000"/>
                          </a:solidFill>
                          <a:effectLst/>
                          <a:latin typeface="Calibri" panose="020F0502020204030204" pitchFamily="34" charset="0"/>
                        </a:rPr>
                        <a:t>(C)</a:t>
                      </a:r>
                    </a:p>
                  </a:txBody>
                  <a:tcPr marL="9525" marR="9525" marT="9525" marB="0" anchor="b">
                    <a:lnL>
                      <a:noFill/>
                    </a:lnL>
                    <a:lnR>
                      <a:noFill/>
                    </a:lnR>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800" b="0" i="0" u="none" strike="noStrike" dirty="0">
                          <a:solidFill>
                            <a:srgbClr val="FFFFFF"/>
                          </a:solidFill>
                          <a:effectLst/>
                          <a:latin typeface="Calibri" panose="020F0502020204030204" pitchFamily="34" charset="0"/>
                        </a:rPr>
                        <a:t>(B+C)</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800" b="0" i="0" u="none" strike="noStrike" dirty="0">
                          <a:solidFill>
                            <a:srgbClr val="FFFFFF"/>
                          </a:solidFill>
                          <a:effectLst/>
                          <a:latin typeface="Calibri" panose="020F0502020204030204" pitchFamily="34" charset="0"/>
                        </a:rPr>
                        <a:t>(A+B)-(B+C)</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430442062"/>
                  </a:ext>
                </a:extLst>
              </a:tr>
              <a:tr h="918345">
                <a:tc>
                  <a:txBody>
                    <a:bodyPr/>
                    <a:lstStyle/>
                    <a:p>
                      <a:pPr algn="l" fontAlgn="t"/>
                      <a:r>
                        <a:rPr lang="en-US" sz="1700" b="0" i="0" u="none" strike="noStrike" dirty="0">
                          <a:solidFill>
                            <a:srgbClr val="000000"/>
                          </a:solidFill>
                          <a:effectLst/>
                          <a:latin typeface="Calibri" panose="020F0502020204030204" pitchFamily="34" charset="0"/>
                        </a:rPr>
                        <a:t>FLOOD ZONE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algn="ctr" fontAlgn="t"/>
                      <a:r>
                        <a:rPr lang="en-US" sz="1700" b="0" i="0" u="none" strike="noStrike" dirty="0">
                          <a:solidFill>
                            <a:srgbClr val="000000"/>
                          </a:solidFill>
                          <a:effectLst/>
                          <a:latin typeface="Calibri" panose="020F0502020204030204" pitchFamily="34" charset="0"/>
                        </a:rPr>
                        <a:t>ONLY                           Effective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fontAlgn="t"/>
                      <a:endParaRPr lang="en-US" sz="1800" b="0"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r>
                        <a:rPr lang="en-US" sz="1700" b="0" i="0" u="none" strike="noStrike" dirty="0">
                          <a:solidFill>
                            <a:srgbClr val="000000"/>
                          </a:solidFill>
                          <a:effectLst/>
                          <a:latin typeface="Calibri" panose="020F0502020204030204" pitchFamily="34" charset="0"/>
                        </a:rPr>
                        <a:t>BOTH Effective &amp;                 Advisory</a:t>
                      </a:r>
                      <a:r>
                        <a:rPr lang="en-US" sz="1700" b="0" i="0" u="none" strike="noStrike" baseline="0" dirty="0">
                          <a:solidFill>
                            <a:srgbClr val="000000"/>
                          </a:solidFill>
                          <a:effectLst/>
                          <a:latin typeface="Calibri" panose="020F0502020204030204" pitchFamily="34" charset="0"/>
                        </a:rPr>
                        <a:t> A</a:t>
                      </a:r>
                      <a:endParaRPr lang="en-US" sz="1700" b="0"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r>
                        <a:rPr lang="en-US" sz="1700" b="0" i="0" u="none" strike="noStrike" dirty="0">
                          <a:solidFill>
                            <a:srgbClr val="000000"/>
                          </a:solidFill>
                          <a:effectLst/>
                          <a:latin typeface="Calibri" panose="020F0502020204030204" pitchFamily="34" charset="0"/>
                        </a:rPr>
                        <a:t>SUM Effective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r>
                        <a:rPr lang="en-US" sz="1700" b="0" i="0" u="none" strike="noStrike" dirty="0">
                          <a:solidFill>
                            <a:srgbClr val="000000"/>
                          </a:solidFill>
                          <a:effectLst/>
                          <a:latin typeface="Calibri" panose="020F0502020204030204" pitchFamily="34" charset="0"/>
                        </a:rPr>
                        <a:t>ONLY                     Advisory 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r>
                        <a:rPr lang="en-US" sz="1700" b="0" i="0" u="none" strike="noStrike" dirty="0">
                          <a:solidFill>
                            <a:srgbClr val="000000"/>
                          </a:solidFill>
                          <a:effectLst/>
                          <a:latin typeface="Calibri" panose="020F0502020204030204" pitchFamily="34" charset="0"/>
                        </a:rPr>
                        <a:t>SUM Advisory 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en-US" sz="1700" b="0" i="0" u="none" strike="noStrike" dirty="0">
                          <a:solidFill>
                            <a:srgbClr val="000000"/>
                          </a:solidFill>
                          <a:effectLst/>
                          <a:latin typeface="Calibri" panose="020F0502020204030204" pitchFamily="34" charset="0"/>
                        </a:rPr>
                        <a:t>Net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14577417"/>
                  </a:ext>
                </a:extLst>
              </a:tr>
              <a:tr h="687917">
                <a:tc>
                  <a:txBody>
                    <a:bodyPr/>
                    <a:lstStyle/>
                    <a:p>
                      <a:pPr algn="ctr" fontAlgn="t"/>
                      <a:r>
                        <a:rPr lang="en-US" sz="1800" b="1" i="0" u="none" strike="noStrike" dirty="0">
                          <a:solidFill>
                            <a:srgbClr val="000000"/>
                          </a:solidFill>
                          <a:effectLst/>
                          <a:latin typeface="Calibri" panose="020F0502020204030204" pitchFamily="34" charset="0"/>
                        </a:rPr>
                        <a:t>Approximate  A Zone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t"/>
                      <a:endParaRPr lang="en-US" sz="1800" b="1" i="0" u="none" strike="noStrike" dirty="0">
                        <a:solidFill>
                          <a:srgbClr val="000000"/>
                        </a:solidFill>
                        <a:effectLst/>
                        <a:latin typeface="Calibri" panose="020F0502020204030204" pitchFamily="34" charset="0"/>
                      </a:endParaRPr>
                    </a:p>
                    <a:p>
                      <a:pPr algn="ctr" fontAlgn="t"/>
                      <a:r>
                        <a:rPr lang="en-US" sz="1800" b="1" i="0" u="none" strike="noStrike" dirty="0">
                          <a:solidFill>
                            <a:srgbClr val="000000"/>
                          </a:solidFill>
                          <a:effectLst/>
                          <a:latin typeface="Calibri" panose="020F0502020204030204" pitchFamily="34" charset="0"/>
                        </a:rPr>
                        <a:t>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989"/>
                    </a:solidFill>
                  </a:tcPr>
                </a:tc>
                <a:tc hMerge="1">
                  <a:txBody>
                    <a:bodyPr/>
                    <a:lstStyle/>
                    <a:p>
                      <a:pPr algn="l" fontAlgn="t"/>
                      <a:endParaRPr lang="en-US" sz="1800" b="0"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989"/>
                    </a:solidFill>
                  </a:tcPr>
                </a:tc>
                <a:tc>
                  <a:txBody>
                    <a:bodyPr/>
                    <a:lstStyle/>
                    <a:p>
                      <a:pPr algn="ctr" fontAlgn="t"/>
                      <a:endParaRPr lang="en-US" sz="1800" b="1" i="0" u="none" strike="noStrike" dirty="0">
                        <a:solidFill>
                          <a:srgbClr val="000000"/>
                        </a:solidFill>
                        <a:effectLst/>
                        <a:latin typeface="Calibri" panose="020F0502020204030204" pitchFamily="34" charset="0"/>
                      </a:endParaRPr>
                    </a:p>
                    <a:p>
                      <a:pPr algn="ctr" fontAlgn="t"/>
                      <a:r>
                        <a:rPr lang="en-US" sz="1800" b="1" i="0" u="none" strike="noStrike" dirty="0">
                          <a:solidFill>
                            <a:srgbClr val="000000"/>
                          </a:solidFill>
                          <a:effectLst/>
                          <a:latin typeface="Calibri" panose="020F0502020204030204" pitchFamily="34" charset="0"/>
                        </a:rPr>
                        <a:t>352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989"/>
                    </a:solidFill>
                  </a:tcPr>
                </a:tc>
                <a:tc>
                  <a:txBody>
                    <a:bodyPr/>
                    <a:lstStyle/>
                    <a:p>
                      <a:pPr algn="ctr" fontAlgn="t"/>
                      <a:endParaRPr lang="en-US" sz="1800" b="1" i="0" u="none" strike="noStrike" dirty="0">
                        <a:solidFill>
                          <a:srgbClr val="000000"/>
                        </a:solidFill>
                        <a:effectLst/>
                        <a:latin typeface="Calibri" panose="020F0502020204030204" pitchFamily="34" charset="0"/>
                      </a:endParaRPr>
                    </a:p>
                    <a:p>
                      <a:pPr algn="ctr" fontAlgn="t"/>
                      <a:r>
                        <a:rPr lang="en-US" sz="1800" b="1" i="0" u="none" strike="noStrike" dirty="0">
                          <a:solidFill>
                            <a:srgbClr val="000000"/>
                          </a:solidFill>
                          <a:effectLst/>
                          <a:latin typeface="Calibri" panose="020F0502020204030204" pitchFamily="34" charset="0"/>
                        </a:rPr>
                        <a:t>372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989"/>
                    </a:solidFill>
                  </a:tcPr>
                </a:tc>
                <a:tc>
                  <a:txBody>
                    <a:bodyPr/>
                    <a:lstStyle/>
                    <a:p>
                      <a:pPr algn="ctr" fontAlgn="t"/>
                      <a:endParaRPr lang="en-US" sz="1800" b="1" i="0" u="none" strike="noStrike" dirty="0">
                        <a:solidFill>
                          <a:srgbClr val="000000"/>
                        </a:solidFill>
                        <a:effectLst/>
                        <a:latin typeface="Calibri" panose="020F0502020204030204" pitchFamily="34" charset="0"/>
                      </a:endParaRPr>
                    </a:p>
                    <a:p>
                      <a:pPr algn="ctr" fontAlgn="t"/>
                      <a:r>
                        <a:rPr lang="en-US" sz="1800" b="1" i="0" u="none" strike="noStrike" dirty="0">
                          <a:solidFill>
                            <a:srgbClr val="000000"/>
                          </a:solidFill>
                          <a:effectLst/>
                          <a:latin typeface="Calibri" panose="020F0502020204030204" pitchFamily="34" charset="0"/>
                        </a:rPr>
                        <a:t>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t"/>
                      <a:endParaRPr lang="en-US" sz="1800" b="1" i="0" u="none" strike="noStrike" dirty="0">
                        <a:solidFill>
                          <a:srgbClr val="000000"/>
                        </a:solidFill>
                        <a:effectLst/>
                        <a:latin typeface="Calibri" panose="020F0502020204030204" pitchFamily="34" charset="0"/>
                      </a:endParaRPr>
                    </a:p>
                    <a:p>
                      <a:pPr algn="ctr" fontAlgn="t"/>
                      <a:r>
                        <a:rPr lang="en-US" sz="1800" b="1" i="0" u="none" strike="noStrike" dirty="0">
                          <a:solidFill>
                            <a:srgbClr val="000000"/>
                          </a:solidFill>
                          <a:effectLst/>
                          <a:latin typeface="Calibri" panose="020F0502020204030204" pitchFamily="34" charset="0"/>
                        </a:rPr>
                        <a:t>362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Calibri" panose="020F0502020204030204" pitchFamily="34" charset="0"/>
                        </a:rPr>
                        <a:t/>
                      </a:r>
                      <a:br>
                        <a:rPr lang="en-US" sz="1800" b="1" i="0" u="none" strike="noStrike" dirty="0">
                          <a:solidFill>
                            <a:srgbClr val="000000"/>
                          </a:solidFill>
                          <a:effectLst/>
                          <a:latin typeface="Calibri" panose="020F0502020204030204" pitchFamily="34" charset="0"/>
                        </a:rPr>
                      </a:br>
                      <a:r>
                        <a:rPr lang="en-US" sz="1800" b="1" i="0" u="none" strike="noStrike" dirty="0">
                          <a:solidFill>
                            <a:srgbClr val="000000"/>
                          </a:solidFill>
                          <a:effectLst/>
                          <a:latin typeface="Calibri" panose="020F0502020204030204" pitchFamily="34" charset="0"/>
                        </a:rPr>
                        <a:t>+10</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Calibri" panose="020F0502020204030204" pitchFamily="34" charset="0"/>
                        </a:rPr>
                        <a:t> </a:t>
                      </a:r>
                      <a:endParaRPr lang="en-US" sz="18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17907595"/>
                  </a:ext>
                </a:extLst>
              </a:tr>
              <a:tr h="334549">
                <a:tc>
                  <a:txBody>
                    <a:bodyPr/>
                    <a:lstStyle/>
                    <a:p>
                      <a:pPr algn="l" fontAlgn="b"/>
                      <a:r>
                        <a:rPr lang="en-US" sz="1700" b="1" i="0" u="none" strike="noStrike" dirty="0">
                          <a:solidFill>
                            <a:srgbClr val="FFFFFF"/>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gridSpan="2">
                  <a:txBody>
                    <a:bodyPr/>
                    <a:lstStyle/>
                    <a:p>
                      <a:pPr algn="ctr" fontAlgn="b"/>
                      <a:r>
                        <a:rPr lang="en-US" sz="1800" b="0" i="0" u="none" strike="noStrike" dirty="0">
                          <a:solidFill>
                            <a:srgbClr val="FF0000"/>
                          </a:solidFill>
                          <a:effectLst/>
                          <a:latin typeface="Calibri" panose="020F0502020204030204" pitchFamily="34" charset="0"/>
                        </a:rPr>
                        <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hMerge="1">
                  <a:txBody>
                    <a:bodyPr/>
                    <a:lstStyle/>
                    <a:p>
                      <a:pPr algn="ctr" fontAlgn="b"/>
                      <a:endParaRPr lang="en-US" sz="18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FF0000"/>
                          </a:solidFill>
                          <a:effectLst/>
                          <a:latin typeface="Calibri" panose="020F0502020204030204" pitchFamily="34" charset="0"/>
                        </a:rPr>
                        <a:t>(B)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FFFFFF"/>
                          </a:solidFill>
                          <a:effectLst/>
                          <a:latin typeface="Calibri" panose="020F0502020204030204" pitchFamily="34" charset="0"/>
                        </a:rPr>
                        <a:t>(A+B)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FF0000"/>
                          </a:solidFill>
                          <a:effectLst/>
                          <a:latin typeface="Calibri" panose="020F0502020204030204" pitchFamily="34" charset="0"/>
                        </a:rPr>
                        <a:t>(C)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FFFFFF"/>
                          </a:solidFill>
                          <a:effectLst/>
                          <a:latin typeface="Calibri" panose="020F0502020204030204" pitchFamily="34" charset="0"/>
                        </a:rPr>
                        <a:t>(B+C)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0" i="0" u="none" strike="noStrike" dirty="0">
                          <a:solidFill>
                            <a:srgbClr val="FFFFFF"/>
                          </a:solidFill>
                          <a:effectLst/>
                          <a:latin typeface="Calibri" panose="020F0502020204030204" pitchFamily="34" charset="0"/>
                        </a:rPr>
                        <a:t>(A+B)-(B+C)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354450057"/>
                  </a:ext>
                </a:extLst>
              </a:tr>
              <a:tr h="653521">
                <a:tc>
                  <a:txBody>
                    <a:bodyPr/>
                    <a:lstStyle/>
                    <a:p>
                      <a:pPr algn="l" fontAlgn="t"/>
                      <a:r>
                        <a:rPr lang="en-US" sz="1700" b="0" i="0" u="none" strike="noStrike" dirty="0">
                          <a:solidFill>
                            <a:srgbClr val="000000"/>
                          </a:solidFill>
                          <a:effectLst/>
                          <a:latin typeface="Calibri" panose="020F0502020204030204" pitchFamily="34" charset="0"/>
                        </a:rPr>
                        <a:t>FLOOD ZONE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algn="ctr" fontAlgn="t"/>
                      <a:r>
                        <a:rPr lang="en-US" sz="1700" b="0" i="0" u="none" strike="noStrike" dirty="0">
                          <a:solidFill>
                            <a:srgbClr val="000000"/>
                          </a:solidFill>
                          <a:effectLst/>
                          <a:latin typeface="Calibri" panose="020F0502020204030204" pitchFamily="34" charset="0"/>
                        </a:rPr>
                        <a:t>ONLY                           Effective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fontAlgn="t"/>
                      <a:endParaRPr lang="en-US" sz="1800" b="0"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r>
                        <a:rPr lang="en-US" sz="1700" b="0" i="0" u="none" strike="noStrike" dirty="0">
                          <a:solidFill>
                            <a:srgbClr val="000000"/>
                          </a:solidFill>
                          <a:effectLst/>
                          <a:latin typeface="Calibri" panose="020F0502020204030204" pitchFamily="34" charset="0"/>
                        </a:rPr>
                        <a:t>BOTH </a:t>
                      </a:r>
                      <a:r>
                        <a:rPr lang="en-US" sz="1700" b="0" i="0" u="none" strike="noStrike">
                          <a:solidFill>
                            <a:srgbClr val="000000"/>
                          </a:solidFill>
                          <a:effectLst/>
                          <a:latin typeface="Calibri" panose="020F0502020204030204" pitchFamily="34" charset="0"/>
                        </a:rPr>
                        <a:t>Effective &amp;                 </a:t>
                      </a:r>
                      <a:r>
                        <a:rPr lang="en-US" sz="1700" b="0" i="0" u="none" strike="noStrike" dirty="0">
                          <a:solidFill>
                            <a:srgbClr val="000000"/>
                          </a:solidFill>
                          <a:effectLst/>
                          <a:latin typeface="Calibri" panose="020F0502020204030204" pitchFamily="34" charset="0"/>
                        </a:rPr>
                        <a:t>Update AE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r>
                        <a:rPr lang="en-US" sz="1700" b="0" i="0" u="none" strike="noStrike" dirty="0">
                          <a:solidFill>
                            <a:srgbClr val="000000"/>
                          </a:solidFill>
                          <a:effectLst/>
                          <a:latin typeface="Calibri" panose="020F0502020204030204" pitchFamily="34" charset="0"/>
                        </a:rPr>
                        <a:t>SUM Effective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r>
                        <a:rPr lang="en-US" sz="1700" b="0" i="0" u="none" strike="noStrike" dirty="0">
                          <a:solidFill>
                            <a:srgbClr val="000000"/>
                          </a:solidFill>
                          <a:effectLst/>
                          <a:latin typeface="Calibri" panose="020F0502020204030204" pitchFamily="34" charset="0"/>
                        </a:rPr>
                        <a:t>ONLY                     Updated AE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t"/>
                      <a:r>
                        <a:rPr lang="en-US" sz="1700" b="0" i="0" u="none" strike="noStrike" dirty="0">
                          <a:solidFill>
                            <a:srgbClr val="000000"/>
                          </a:solidFill>
                          <a:effectLst/>
                          <a:latin typeface="Calibri" panose="020F0502020204030204" pitchFamily="34" charset="0"/>
                        </a:rPr>
                        <a:t>SUM</a:t>
                      </a:r>
                      <a:br>
                        <a:rPr lang="en-US" sz="1700" b="0" i="0" u="none" strike="noStrike" dirty="0">
                          <a:solidFill>
                            <a:srgbClr val="000000"/>
                          </a:solidFill>
                          <a:effectLst/>
                          <a:latin typeface="Calibri" panose="020F0502020204030204" pitchFamily="34" charset="0"/>
                        </a:rPr>
                      </a:br>
                      <a:r>
                        <a:rPr lang="en-US" sz="1700" b="0" i="0" u="none" strike="noStrike" dirty="0">
                          <a:solidFill>
                            <a:srgbClr val="000000"/>
                          </a:solidFill>
                          <a:effectLst/>
                          <a:latin typeface="Calibri" panose="020F0502020204030204" pitchFamily="34" charset="0"/>
                        </a:rPr>
                        <a:t>Updated AE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685800" rtl="0" eaLnBrk="1" fontAlgn="t" latinLnBrk="0" hangingPunct="1">
                        <a:lnSpc>
                          <a:spcPct val="100000"/>
                        </a:lnSpc>
                        <a:spcBef>
                          <a:spcPts val="0"/>
                        </a:spcBef>
                        <a:spcAft>
                          <a:spcPts val="0"/>
                        </a:spcAft>
                        <a:buClrTx/>
                        <a:buSzTx/>
                        <a:buFontTx/>
                        <a:buNone/>
                        <a:tabLst/>
                        <a:defRPr/>
                      </a:pPr>
                      <a:r>
                        <a:rPr lang="en-US" sz="1700" b="0" i="0" u="none" strike="noStrike" dirty="0">
                          <a:solidFill>
                            <a:srgbClr val="000000"/>
                          </a:solidFill>
                          <a:effectLst/>
                          <a:latin typeface="Calibri" panose="020F0502020204030204" pitchFamily="34" charset="0"/>
                        </a:rPr>
                        <a:t>Net</a:t>
                      </a:r>
                    </a:p>
                    <a:p>
                      <a:pPr algn="ctr" fontAlgn="t"/>
                      <a:endParaRPr lang="en-US" sz="1700" b="1"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80916969"/>
                  </a:ext>
                </a:extLst>
              </a:tr>
              <a:tr h="653521">
                <a:tc>
                  <a:txBody>
                    <a:bodyPr/>
                    <a:lstStyle/>
                    <a:p>
                      <a:pPr algn="ctr" fontAlgn="t"/>
                      <a:r>
                        <a:rPr lang="en-US" sz="1800" b="1" i="0" u="none" strike="noStrike" dirty="0">
                          <a:solidFill>
                            <a:srgbClr val="000000"/>
                          </a:solidFill>
                          <a:effectLst/>
                          <a:latin typeface="Calibri" panose="020F0502020204030204" pitchFamily="34" charset="0"/>
                        </a:rPr>
                        <a:t>Detailed             AE Zone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t"/>
                      <a:endParaRPr lang="en-US" sz="1800" b="1" i="0" u="none" strike="noStrike" dirty="0">
                        <a:solidFill>
                          <a:srgbClr val="000000"/>
                        </a:solidFill>
                        <a:effectLst/>
                        <a:latin typeface="Calibri" panose="020F0502020204030204" pitchFamily="34" charset="0"/>
                      </a:endParaRPr>
                    </a:p>
                    <a:p>
                      <a:pPr algn="ctr" fontAlgn="t"/>
                      <a:r>
                        <a:rPr lang="en-US" sz="1800" b="1" i="0" u="none" strike="noStrike" dirty="0">
                          <a:solidFill>
                            <a:srgbClr val="000000"/>
                          </a:solidFill>
                          <a:effectLst/>
                          <a:latin typeface="Calibri" panose="020F0502020204030204" pitchFamily="34" charset="0"/>
                        </a:rPr>
                        <a:t>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989"/>
                    </a:solidFill>
                  </a:tcPr>
                </a:tc>
                <a:tc hMerge="1">
                  <a:txBody>
                    <a:bodyPr/>
                    <a:lstStyle/>
                    <a:p>
                      <a:pPr algn="l" fontAlgn="t"/>
                      <a:endParaRPr lang="en-US" sz="1800" b="0"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989"/>
                    </a:solidFill>
                  </a:tcPr>
                </a:tc>
                <a:tc>
                  <a:txBody>
                    <a:bodyPr/>
                    <a:lstStyle/>
                    <a:p>
                      <a:pPr algn="ctr" fontAlgn="t"/>
                      <a:endParaRPr lang="en-US" sz="1800" b="1" i="0" u="none" strike="noStrike" dirty="0">
                        <a:solidFill>
                          <a:srgbClr val="000000"/>
                        </a:solidFill>
                        <a:effectLst/>
                        <a:latin typeface="Calibri" panose="020F0502020204030204" pitchFamily="34" charset="0"/>
                      </a:endParaRPr>
                    </a:p>
                    <a:p>
                      <a:pPr algn="ctr" fontAlgn="t"/>
                      <a:r>
                        <a:rPr lang="en-US" sz="1800" b="1" i="0" u="none" strike="noStrike" dirty="0">
                          <a:solidFill>
                            <a:srgbClr val="000000"/>
                          </a:solidFill>
                          <a:effectLst/>
                          <a:latin typeface="Calibri" panose="020F0502020204030204" pitchFamily="34" charset="0"/>
                        </a:rPr>
                        <a:t>400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989"/>
                    </a:solidFill>
                  </a:tcPr>
                </a:tc>
                <a:tc>
                  <a:txBody>
                    <a:bodyPr/>
                    <a:lstStyle/>
                    <a:p>
                      <a:pPr algn="ctr" fontAlgn="t"/>
                      <a:endParaRPr lang="en-US" sz="1800" b="1" i="0" u="none" strike="noStrike" dirty="0">
                        <a:solidFill>
                          <a:srgbClr val="000000"/>
                        </a:solidFill>
                        <a:effectLst/>
                        <a:latin typeface="Calibri" panose="020F0502020204030204" pitchFamily="34" charset="0"/>
                      </a:endParaRPr>
                    </a:p>
                    <a:p>
                      <a:pPr algn="ctr" fontAlgn="t"/>
                      <a:r>
                        <a:rPr lang="en-US" sz="1800" b="1" i="0" u="none" strike="noStrike" dirty="0">
                          <a:solidFill>
                            <a:srgbClr val="000000"/>
                          </a:solidFill>
                          <a:effectLst/>
                          <a:latin typeface="Calibri" panose="020F0502020204030204" pitchFamily="34" charset="0"/>
                        </a:rPr>
                        <a:t>410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989"/>
                    </a:solidFill>
                  </a:tcPr>
                </a:tc>
                <a:tc>
                  <a:txBody>
                    <a:bodyPr/>
                    <a:lstStyle/>
                    <a:p>
                      <a:pPr algn="ctr" fontAlgn="t"/>
                      <a:endParaRPr lang="en-US" sz="1800" b="1" i="0" u="none" strike="noStrike" dirty="0">
                        <a:solidFill>
                          <a:srgbClr val="000000"/>
                        </a:solidFill>
                        <a:effectLst/>
                        <a:latin typeface="Calibri" panose="020F0502020204030204" pitchFamily="34" charset="0"/>
                      </a:endParaRPr>
                    </a:p>
                    <a:p>
                      <a:pPr algn="ctr" fontAlgn="t"/>
                      <a:r>
                        <a:rPr lang="en-US" sz="1800" b="1" i="0" u="none" strike="noStrike" dirty="0">
                          <a:solidFill>
                            <a:srgbClr val="000000"/>
                          </a:solidFill>
                          <a:effectLst/>
                          <a:latin typeface="Calibri" panose="020F0502020204030204" pitchFamily="34" charset="0"/>
                        </a:rPr>
                        <a:t>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t"/>
                      <a:endParaRPr lang="en-US" sz="1800" b="1" i="0" u="none" strike="noStrike" dirty="0">
                        <a:solidFill>
                          <a:srgbClr val="000000"/>
                        </a:solidFill>
                        <a:effectLst/>
                        <a:latin typeface="Calibri" panose="020F0502020204030204" pitchFamily="34" charset="0"/>
                      </a:endParaRPr>
                    </a:p>
                    <a:p>
                      <a:pPr algn="ctr" fontAlgn="t"/>
                      <a:r>
                        <a:rPr lang="en-US" sz="1800" b="1" i="0" u="none" strike="noStrike" dirty="0">
                          <a:solidFill>
                            <a:srgbClr val="000000"/>
                          </a:solidFill>
                          <a:effectLst/>
                          <a:latin typeface="Calibri" panose="020F0502020204030204" pitchFamily="34" charset="0"/>
                        </a:rPr>
                        <a:t>421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Calibri" panose="020F0502020204030204" pitchFamily="34" charset="0"/>
                        </a:rPr>
                        <a:t/>
                      </a:r>
                      <a:br>
                        <a:rPr lang="en-US" sz="1800" b="1" i="0" u="none" strike="noStrike" dirty="0">
                          <a:solidFill>
                            <a:srgbClr val="000000"/>
                          </a:solidFill>
                          <a:effectLst/>
                          <a:latin typeface="Calibri" panose="020F0502020204030204" pitchFamily="34" charset="0"/>
                        </a:rPr>
                      </a:br>
                      <a:r>
                        <a:rPr lang="en-US" sz="1800" b="1" i="0" u="none" strike="noStrike" dirty="0">
                          <a:solidFill>
                            <a:srgbClr val="000000"/>
                          </a:solidFill>
                          <a:effectLst/>
                          <a:latin typeface="Calibri" panose="020F0502020204030204" pitchFamily="34" charset="0"/>
                        </a:rPr>
                        <a:t>-11</a:t>
                      </a:r>
                      <a:br>
                        <a:rPr lang="en-US" sz="1800" b="1" i="0" u="none" strike="noStrike" dirty="0">
                          <a:solidFill>
                            <a:srgbClr val="000000"/>
                          </a:solidFill>
                          <a:effectLst/>
                          <a:latin typeface="Calibri" panose="020F0502020204030204" pitchFamily="34" charset="0"/>
                        </a:rPr>
                      </a:br>
                      <a:endParaRPr lang="en-US" sz="18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45182618"/>
                  </a:ext>
                </a:extLst>
              </a:tr>
              <a:tr h="240684">
                <a:tc>
                  <a:txBody>
                    <a:bodyPr/>
                    <a:lstStyle/>
                    <a:p>
                      <a:pPr algn="l" fontAlgn="b"/>
                      <a:endParaRPr lang="en-US" sz="1800" b="0" i="0" u="none" strike="noStrike" dirty="0">
                        <a:solidFill>
                          <a:srgbClr val="000000"/>
                        </a:solidFill>
                        <a:effectLst/>
                        <a:latin typeface="Calibri" panose="020F0502020204030204" pitchFamily="34" charset="0"/>
                      </a:endParaRPr>
                    </a:p>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endParaRPr lang="en-US" dirty="0"/>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endParaRPr lang="en-US"/>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92096493"/>
                  </a:ext>
                </a:extLst>
              </a:tr>
              <a:tr h="343958">
                <a:tc gridSpan="8">
                  <a:txBody>
                    <a:bodyPr/>
                    <a:lstStyle/>
                    <a:p>
                      <a:pPr algn="ctr" fontAlgn="b"/>
                      <a:r>
                        <a:rPr lang="en-US" sz="1800" b="1" i="0" u="none" strike="noStrike" dirty="0">
                          <a:solidFill>
                            <a:srgbClr val="FFFFFF"/>
                          </a:solidFill>
                          <a:effectLst/>
                          <a:latin typeface="Calibri" panose="020F0502020204030204" pitchFamily="34" charset="0"/>
                        </a:rPr>
                        <a:t>500-YR Flood (Moderate Flood Risk)</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34352076"/>
                  </a:ext>
                </a:extLst>
              </a:tr>
              <a:tr h="238685">
                <a:tc>
                  <a:txBody>
                    <a:bodyPr/>
                    <a:lstStyle/>
                    <a:p>
                      <a:pPr algn="ctr" fontAlgn="b"/>
                      <a:r>
                        <a:rPr lang="en-US" sz="1800" b="0" i="0" u="none" strike="noStrike" dirty="0">
                          <a:solidFill>
                            <a:srgbClr val="000000"/>
                          </a:solidFill>
                          <a:effectLst/>
                          <a:latin typeface="Calibri" panose="020F0502020204030204" pitchFamily="34" charset="0"/>
                        </a:rPr>
                        <a:t>500-YR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800" b="0" i="0" u="none" strike="noStrike" dirty="0">
                          <a:solidFill>
                            <a:srgbClr val="000000"/>
                          </a:solidFill>
                          <a:effectLst/>
                          <a:latin typeface="Calibri" panose="020F0502020204030204" pitchFamily="34" charset="0"/>
                        </a:rPr>
                        <a:t> 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9725323"/>
                  </a:ext>
                </a:extLst>
              </a:tr>
            </a:tbl>
          </a:graphicData>
        </a:graphic>
      </p:graphicFrame>
      <p:sp>
        <p:nvSpPr>
          <p:cNvPr id="4" name="Rectangle 3">
            <a:extLst>
              <a:ext uri="{FF2B5EF4-FFF2-40B4-BE49-F238E27FC236}">
                <a16:creationId xmlns:a16="http://schemas.microsoft.com/office/drawing/2014/main" id="{414C3B33-5EEC-44F6-849B-908DB0C045A6}"/>
              </a:ext>
            </a:extLst>
          </p:cNvPr>
          <p:cNvSpPr/>
          <p:nvPr/>
        </p:nvSpPr>
        <p:spPr>
          <a:xfrm>
            <a:off x="1924216" y="1120403"/>
            <a:ext cx="817623" cy="4127458"/>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EB872A-8B19-40DA-A915-322775978F40}"/>
              </a:ext>
            </a:extLst>
          </p:cNvPr>
          <p:cNvSpPr/>
          <p:nvPr/>
        </p:nvSpPr>
        <p:spPr>
          <a:xfrm>
            <a:off x="4728557" y="1120403"/>
            <a:ext cx="1314434" cy="4127458"/>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24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Expert View – External Links</a:t>
            </a:r>
          </a:p>
        </p:txBody>
      </p:sp>
      <p:sp>
        <p:nvSpPr>
          <p:cNvPr id="6" name="Rectangle 5">
            <a:extLst>
              <a:ext uri="{FF2B5EF4-FFF2-40B4-BE49-F238E27FC236}">
                <a16:creationId xmlns:a16="http://schemas.microsoft.com/office/drawing/2014/main" id="{2F1282C6-1B95-4537-9A4D-EFBAB600715D}"/>
              </a:ext>
            </a:extLst>
          </p:cNvPr>
          <p:cNvSpPr/>
          <p:nvPr/>
        </p:nvSpPr>
        <p:spPr>
          <a:xfrm>
            <a:off x="1283830" y="6530690"/>
            <a:ext cx="6576339" cy="461665"/>
          </a:xfrm>
          <a:prstGeom prst="rect">
            <a:avLst/>
          </a:prstGeom>
        </p:spPr>
        <p:txBody>
          <a:bodyPr wrap="square">
            <a:spAutoFit/>
          </a:bodyPr>
          <a:lstStyle/>
          <a:p>
            <a:r>
              <a:rPr lang="en-US" sz="1200" dirty="0">
                <a:hlinkClick r:id="rId2"/>
              </a:rPr>
              <a:t>https://www.mapwv.gov/floodtest/docs/WV_Flood_Tool_Elevation_Source_Metadata_20180222.pdf</a:t>
            </a:r>
            <a:endParaRPr lang="en-US" sz="1200" dirty="0"/>
          </a:p>
          <a:p>
            <a:endParaRPr lang="en-US" sz="1200" dirty="0"/>
          </a:p>
        </p:txBody>
      </p:sp>
      <p:pic>
        <p:nvPicPr>
          <p:cNvPr id="3" name="Picture 2">
            <a:extLst>
              <a:ext uri="{FF2B5EF4-FFF2-40B4-BE49-F238E27FC236}">
                <a16:creationId xmlns:a16="http://schemas.microsoft.com/office/drawing/2014/main" id="{583113E6-CF3D-4A86-9BCB-A1CA997134BB}"/>
              </a:ext>
            </a:extLst>
          </p:cNvPr>
          <p:cNvPicPr>
            <a:picLocks noChangeAspect="1"/>
          </p:cNvPicPr>
          <p:nvPr/>
        </p:nvPicPr>
        <p:blipFill rotWithShape="1">
          <a:blip r:embed="rId3"/>
          <a:srcRect l="1393" t="743" r="28428" b="938"/>
          <a:stretch/>
        </p:blipFill>
        <p:spPr>
          <a:xfrm>
            <a:off x="183738" y="1012432"/>
            <a:ext cx="4848727" cy="5420226"/>
          </a:xfrm>
          <a:prstGeom prst="rect">
            <a:avLst/>
          </a:prstGeom>
          <a:ln>
            <a:solidFill>
              <a:schemeClr val="tx1"/>
            </a:solidFill>
          </a:ln>
        </p:spPr>
      </p:pic>
      <p:pic>
        <p:nvPicPr>
          <p:cNvPr id="7" name="Picture 6">
            <a:extLst>
              <a:ext uri="{FF2B5EF4-FFF2-40B4-BE49-F238E27FC236}">
                <a16:creationId xmlns:a16="http://schemas.microsoft.com/office/drawing/2014/main" id="{03DCE37C-B853-4D1F-8198-444C7F788291}"/>
              </a:ext>
            </a:extLst>
          </p:cNvPr>
          <p:cNvPicPr>
            <a:picLocks noChangeAspect="1"/>
          </p:cNvPicPr>
          <p:nvPr/>
        </p:nvPicPr>
        <p:blipFill>
          <a:blip r:embed="rId4"/>
          <a:stretch>
            <a:fillRect/>
          </a:stretch>
        </p:blipFill>
        <p:spPr>
          <a:xfrm>
            <a:off x="5058532" y="966085"/>
            <a:ext cx="3868899" cy="5512920"/>
          </a:xfrm>
          <a:prstGeom prst="rect">
            <a:avLst/>
          </a:prstGeom>
        </p:spPr>
      </p:pic>
      <p:sp>
        <p:nvSpPr>
          <p:cNvPr id="8" name="TextBox 7">
            <a:extLst>
              <a:ext uri="{FF2B5EF4-FFF2-40B4-BE49-F238E27FC236}">
                <a16:creationId xmlns:a16="http://schemas.microsoft.com/office/drawing/2014/main" id="{931697AE-919F-4640-B052-8E8998C9F751}"/>
              </a:ext>
            </a:extLst>
          </p:cNvPr>
          <p:cNvSpPr txBox="1"/>
          <p:nvPr/>
        </p:nvSpPr>
        <p:spPr>
          <a:xfrm>
            <a:off x="272343" y="4779912"/>
            <a:ext cx="1863634" cy="830997"/>
          </a:xfrm>
          <a:prstGeom prst="rect">
            <a:avLst/>
          </a:prstGeom>
          <a:solidFill>
            <a:schemeClr val="tx1"/>
          </a:solidFill>
        </p:spPr>
        <p:txBody>
          <a:bodyPr wrap="square" rtlCol="0">
            <a:spAutoFit/>
          </a:bodyPr>
          <a:lstStyle/>
          <a:p>
            <a:pPr algn="ctr"/>
            <a:r>
              <a:rPr lang="en-US" sz="2400" b="1" dirty="0">
                <a:solidFill>
                  <a:srgbClr val="FFFF00"/>
                </a:solidFill>
              </a:rPr>
              <a:t>Elevation Metadata</a:t>
            </a:r>
          </a:p>
        </p:txBody>
      </p:sp>
      <p:sp>
        <p:nvSpPr>
          <p:cNvPr id="9" name="Oval 8">
            <a:extLst>
              <a:ext uri="{FF2B5EF4-FFF2-40B4-BE49-F238E27FC236}">
                <a16:creationId xmlns:a16="http://schemas.microsoft.com/office/drawing/2014/main" id="{1A1136AE-2764-4931-9004-539D48BACAB6}"/>
              </a:ext>
            </a:extLst>
          </p:cNvPr>
          <p:cNvSpPr/>
          <p:nvPr/>
        </p:nvSpPr>
        <p:spPr>
          <a:xfrm flipV="1">
            <a:off x="8037095" y="2269717"/>
            <a:ext cx="770022" cy="708176"/>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1815D51-E695-4D60-A847-FB672EC5C71D}"/>
              </a:ext>
            </a:extLst>
          </p:cNvPr>
          <p:cNvSpPr/>
          <p:nvPr/>
        </p:nvSpPr>
        <p:spPr>
          <a:xfrm>
            <a:off x="2286000" y="1287380"/>
            <a:ext cx="757989" cy="5191626"/>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47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533400" y="1025703"/>
          <a:ext cx="8458198" cy="5151120"/>
        </p:xfrm>
        <a:graphic>
          <a:graphicData uri="http://schemas.openxmlformats.org/drawingml/2006/table">
            <a:tbl>
              <a:tblPr firstRow="1" bandRow="1">
                <a:tableStyleId>{21E4AEA4-8DFA-4A89-87EB-49C32662AFE0}</a:tableStyleId>
              </a:tblPr>
              <a:tblGrid>
                <a:gridCol w="380999">
                  <a:extLst>
                    <a:ext uri="{9D8B030D-6E8A-4147-A177-3AD203B41FA5}">
                      <a16:colId xmlns:a16="http://schemas.microsoft.com/office/drawing/2014/main" val="1530919726"/>
                    </a:ext>
                  </a:extLst>
                </a:gridCol>
                <a:gridCol w="1295400">
                  <a:extLst>
                    <a:ext uri="{9D8B030D-6E8A-4147-A177-3AD203B41FA5}">
                      <a16:colId xmlns:a16="http://schemas.microsoft.com/office/drawing/2014/main" val="20000"/>
                    </a:ext>
                  </a:extLst>
                </a:gridCol>
                <a:gridCol w="998914">
                  <a:extLst>
                    <a:ext uri="{9D8B030D-6E8A-4147-A177-3AD203B41FA5}">
                      <a16:colId xmlns:a16="http://schemas.microsoft.com/office/drawing/2014/main" val="292169391"/>
                    </a:ext>
                  </a:extLst>
                </a:gridCol>
                <a:gridCol w="2410691">
                  <a:extLst>
                    <a:ext uri="{9D8B030D-6E8A-4147-A177-3AD203B41FA5}">
                      <a16:colId xmlns:a16="http://schemas.microsoft.com/office/drawing/2014/main" val="20001"/>
                    </a:ext>
                  </a:extLst>
                </a:gridCol>
                <a:gridCol w="3372194">
                  <a:extLst>
                    <a:ext uri="{9D8B030D-6E8A-4147-A177-3AD203B41FA5}">
                      <a16:colId xmlns:a16="http://schemas.microsoft.com/office/drawing/2014/main" val="20002"/>
                    </a:ext>
                  </a:extLst>
                </a:gridCol>
              </a:tblGrid>
              <a:tr h="76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Status #</a:t>
                      </a:r>
                    </a:p>
                    <a:p>
                      <a:pPr algn="ctr"/>
                      <a:endParaRPr lang="en-US" sz="1400" dirty="0"/>
                    </a:p>
                  </a:txBody>
                  <a:tcPr vert="vert"/>
                </a:tc>
                <a:tc>
                  <a:txBody>
                    <a:bodyPr/>
                    <a:lstStyle/>
                    <a:p>
                      <a:pPr algn="ctr"/>
                      <a:r>
                        <a:rPr lang="en-US" sz="1400" dirty="0"/>
                        <a:t>Flood Height Designation</a:t>
                      </a:r>
                    </a:p>
                  </a:txBody>
                  <a:tcPr/>
                </a:tc>
                <a:tc>
                  <a:txBody>
                    <a:bodyPr/>
                    <a:lstStyle/>
                    <a:p>
                      <a:pPr algn="ctr"/>
                      <a:r>
                        <a:rPr lang="en-US" sz="1400" dirty="0"/>
                        <a:t>Flood</a:t>
                      </a:r>
                      <a:r>
                        <a:rPr lang="en-US" sz="1400" baseline="0" dirty="0"/>
                        <a:t> Zones</a:t>
                      </a:r>
                      <a:endParaRPr lang="en-US" sz="1400" dirty="0"/>
                    </a:p>
                  </a:txBody>
                  <a:tcPr/>
                </a:tc>
                <a:tc>
                  <a:txBody>
                    <a:bodyPr/>
                    <a:lstStyle/>
                    <a:p>
                      <a:pPr algn="ctr"/>
                      <a:r>
                        <a:rPr lang="en-US" sz="1400" baseline="0" dirty="0">
                          <a:solidFill>
                            <a:schemeClr val="tx1"/>
                          </a:solidFill>
                        </a:rPr>
                        <a:t>Message</a:t>
                      </a:r>
                      <a:r>
                        <a:rPr lang="en-US" sz="1400" baseline="0" dirty="0"/>
                        <a:t> on Flood </a:t>
                      </a:r>
                    </a:p>
                    <a:p>
                      <a:pPr algn="ctr"/>
                      <a:r>
                        <a:rPr lang="en-US" sz="1400" baseline="0" dirty="0"/>
                        <a:t>Query Results Panel</a:t>
                      </a:r>
                      <a:endParaRPr lang="en-US" sz="1400" dirty="0"/>
                    </a:p>
                  </a:txBody>
                  <a:tcPr/>
                </a:tc>
                <a:tc>
                  <a:txBody>
                    <a:bodyPr/>
                    <a:lstStyle/>
                    <a:p>
                      <a:pPr algn="ctr"/>
                      <a:r>
                        <a:rPr lang="en-US" sz="1400" dirty="0">
                          <a:solidFill>
                            <a:schemeClr val="tx1"/>
                          </a:solidFill>
                        </a:rPr>
                        <a:t>More Info </a:t>
                      </a:r>
                      <a:r>
                        <a:rPr lang="en-US" sz="1400" dirty="0"/>
                        <a:t>Link on Flood Query Results Panel</a:t>
                      </a:r>
                    </a:p>
                  </a:txBody>
                  <a:tcPr/>
                </a:tc>
                <a:extLst>
                  <a:ext uri="{0D108BD9-81ED-4DB2-BD59-A6C34878D82A}">
                    <a16:rowId xmlns:a16="http://schemas.microsoft.com/office/drawing/2014/main" val="10000"/>
                  </a:ext>
                </a:extLst>
              </a:tr>
              <a:tr h="370840">
                <a:tc>
                  <a:txBody>
                    <a:bodyPr/>
                    <a:lstStyle/>
                    <a:p>
                      <a:pPr algn="ctr"/>
                      <a:r>
                        <a:rPr lang="en-US" sz="1200" dirty="0"/>
                        <a:t>1</a:t>
                      </a:r>
                    </a:p>
                  </a:txBody>
                  <a:tcPr/>
                </a:tc>
                <a:tc>
                  <a:txBody>
                    <a:bodyPr/>
                    <a:lstStyle/>
                    <a:p>
                      <a:pPr algn="ctr"/>
                      <a:r>
                        <a:rPr lang="en-US" sz="1200" b="1" dirty="0"/>
                        <a:t>Advisory Flood Heights</a:t>
                      </a:r>
                    </a:p>
                  </a:txBody>
                  <a:tcPr/>
                </a:tc>
                <a:tc>
                  <a:txBody>
                    <a:bodyPr/>
                    <a:lstStyle/>
                    <a:p>
                      <a:r>
                        <a:rPr lang="en-US" sz="1200" dirty="0"/>
                        <a:t>A Zones</a:t>
                      </a:r>
                      <a:br>
                        <a:rPr lang="en-US" sz="1200" dirty="0"/>
                      </a:br>
                      <a:r>
                        <a:rPr lang="en-US" sz="1200" dirty="0"/>
                        <a:t/>
                      </a:r>
                      <a:br>
                        <a:rPr lang="en-US" sz="1200" dirty="0"/>
                      </a:br>
                      <a:r>
                        <a:rPr lang="en-US" sz="1200" dirty="0"/>
                        <a:t>Flood Zone Statuses 4 &amp; 6 (Refer</a:t>
                      </a:r>
                      <a:r>
                        <a:rPr lang="en-US" sz="1200" baseline="0" dirty="0"/>
                        <a:t> to Flood Zone Slide)</a:t>
                      </a:r>
                      <a:endParaRPr lang="en-US" sz="1200" dirty="0"/>
                    </a:p>
                    <a:p>
                      <a:endParaRPr lang="en-US" sz="1200" dirty="0"/>
                    </a:p>
                  </a:txBody>
                  <a:tcPr/>
                </a:tc>
                <a:tc>
                  <a:txBody>
                    <a:bodyPr/>
                    <a:lstStyle/>
                    <a:p>
                      <a:r>
                        <a:rPr lang="en-US" sz="1200" dirty="0"/>
                        <a:t>FLOOD HEIGHT:  About &lt;</a:t>
                      </a:r>
                      <a:r>
                        <a:rPr lang="en-US" sz="1200" baseline="0" dirty="0"/>
                        <a:t> value&gt; ft.   (AFH)</a:t>
                      </a:r>
                      <a:endParaRPr lang="en-US" sz="1200" dirty="0"/>
                    </a:p>
                  </a:txBody>
                  <a:tcPr/>
                </a:tc>
                <a:tc rowSpan="4">
                  <a:txBody>
                    <a:bodyPr/>
                    <a:lstStyle/>
                    <a:p>
                      <a:r>
                        <a:rPr lang="en-US" sz="1200" b="1" kern="1200" dirty="0">
                          <a:effectLst/>
                        </a:rPr>
                        <a:t>Advisory Flood Heights (AFH) for Approximate A Zones:  </a:t>
                      </a:r>
                      <a:r>
                        <a:rPr lang="en-US" sz="1200" kern="1200" dirty="0">
                          <a:effectLst/>
                        </a:rPr>
                        <a:t>CAUTION </a:t>
                      </a:r>
                      <a:r>
                        <a:rPr lang="en-US" sz="1200" kern="1200" dirty="0" err="1">
                          <a:effectLst/>
                        </a:rPr>
                        <a:t>CAUTION</a:t>
                      </a:r>
                      <a:r>
                        <a:rPr lang="en-US" sz="1200" kern="1200" dirty="0">
                          <a:effectLst/>
                        </a:rPr>
                        <a:t>!!  The advisory flood height should be used with caution in the proximity of a culvert, bridge, flood control structure or other impoundment since stream crossings were not included in the hydraulic analyses for approximate floodplains. Also, if the site is close to the confluence with a larger stream, compare the advisory flood height at the location of interest to the advisory flood height or Base Flood Elevation on the larger stream to determine whether the site is within the backwater influence of the larger stream.  More information:  </a:t>
                      </a:r>
                      <a:br>
                        <a:rPr lang="en-US" sz="1200" kern="1200" dirty="0">
                          <a:effectLst/>
                        </a:rPr>
                      </a:br>
                      <a:r>
                        <a:rPr lang="en-US" sz="1200" u="sng" kern="1200" dirty="0">
                          <a:effectLst/>
                          <a:hlinkClick r:id="rId3"/>
                        </a:rPr>
                        <a:t>http://www.mapwv.gov/flood/content/documents/AFHhandout.pdf</a:t>
                      </a:r>
                      <a:endParaRPr lang="en-US" sz="1200" kern="1200" dirty="0">
                        <a:effectLst/>
                      </a:endParaRPr>
                    </a:p>
                    <a:p>
                      <a:r>
                        <a:rPr lang="en-US" sz="1200" kern="1200" dirty="0">
                          <a:effectLst/>
                        </a:rPr>
                        <a:t> </a:t>
                      </a:r>
                    </a:p>
                    <a:p>
                      <a:r>
                        <a:rPr lang="en-US" sz="1200" b="1" kern="1200" dirty="0">
                          <a:effectLst/>
                        </a:rPr>
                        <a:t>Restudy and Non-Restudy AE Zones:  </a:t>
                      </a:r>
                      <a:r>
                        <a:rPr lang="en-US" sz="1200" kern="1200" dirty="0">
                          <a:effectLst/>
                        </a:rPr>
                        <a:t>To validate base flood elevations refer to the Flood Profiles and Flood Elevation Tables in the FIS Report.</a:t>
                      </a:r>
                    </a:p>
                    <a:p>
                      <a:r>
                        <a:rPr lang="en-US" sz="1200" kern="1200" dirty="0">
                          <a:effectLst/>
                        </a:rPr>
                        <a:t> </a:t>
                      </a:r>
                    </a:p>
                    <a:p>
                      <a:r>
                        <a:rPr lang="en-US" sz="1200" b="1" kern="1200" dirty="0">
                          <a:effectLst/>
                        </a:rPr>
                        <a:t>Vertical Datum:  </a:t>
                      </a:r>
                      <a:r>
                        <a:rPr lang="en-US" sz="1200" kern="1200" dirty="0">
                          <a:effectLst/>
                        </a:rPr>
                        <a:t>The vertical datum of all flood height values in West Virginia is NAVD 88 except for McDowell county is NGVD 29.</a:t>
                      </a:r>
                      <a:endParaRPr lang="en-US" sz="1200" kern="1200" dirty="0">
                        <a:solidFill>
                          <a:schemeClr val="dk1"/>
                        </a:solidFill>
                        <a:effectLst/>
                        <a:latin typeface="+mn-lt"/>
                        <a:ea typeface="+mn-ea"/>
                        <a:cs typeface="+mn-cs"/>
                      </a:endParaRPr>
                    </a:p>
                  </a:txBody>
                  <a:tcPr/>
                </a:tc>
                <a:extLst>
                  <a:ext uri="{0D108BD9-81ED-4DB2-BD59-A6C34878D82A}">
                    <a16:rowId xmlns:a16="http://schemas.microsoft.com/office/drawing/2014/main" val="10002"/>
                  </a:ext>
                </a:extLst>
              </a:tr>
              <a:tr h="370840">
                <a:tc>
                  <a:txBody>
                    <a:bodyPr/>
                    <a:lstStyle/>
                    <a:p>
                      <a:pPr algn="ctr"/>
                      <a:r>
                        <a:rPr lang="en-US" sz="1200" dirty="0"/>
                        <a:t>2</a:t>
                      </a:r>
                    </a:p>
                  </a:txBody>
                  <a:tcPr/>
                </a:tc>
                <a:tc>
                  <a:txBody>
                    <a:bodyPr/>
                    <a:lstStyle/>
                    <a:p>
                      <a:pPr algn="ctr"/>
                      <a:r>
                        <a:rPr lang="en-US" sz="1200" b="1" dirty="0"/>
                        <a:t>Base Flood Elevation (Restudy)</a:t>
                      </a:r>
                      <a:r>
                        <a:rPr lang="en-US" sz="1200" dirty="0"/>
                        <a:t/>
                      </a:r>
                      <a:br>
                        <a:rPr lang="en-US" sz="1200" dirty="0"/>
                      </a:br>
                      <a:r>
                        <a:rPr lang="en-US" sz="1200" dirty="0"/>
                        <a:t/>
                      </a:r>
                      <a:br>
                        <a:rPr lang="en-US" sz="1200" dirty="0"/>
                      </a:br>
                      <a:r>
                        <a:rPr lang="en-US" sz="1200" dirty="0"/>
                        <a:t>Upper Mon Watershed only</a:t>
                      </a:r>
                      <a:endParaRPr lang="en-US" sz="1200" i="1" dirty="0"/>
                    </a:p>
                  </a:txBody>
                  <a:tcPr/>
                </a:tc>
                <a:tc>
                  <a:txBody>
                    <a:bodyPr/>
                    <a:lstStyle/>
                    <a:p>
                      <a:r>
                        <a:rPr lang="en-US" sz="1200" dirty="0"/>
                        <a:t>AE Zones</a:t>
                      </a:r>
                      <a:br>
                        <a:rPr lang="en-US" sz="1200" dirty="0"/>
                      </a:br>
                      <a:r>
                        <a:rPr lang="en-US" sz="1200" dirty="0"/>
                        <a:t/>
                      </a:r>
                      <a:br>
                        <a:rPr lang="en-US" sz="1200" dirty="0"/>
                      </a:br>
                      <a:r>
                        <a:rPr lang="en-US" sz="1200" dirty="0"/>
                        <a:t>Flood Zone Statuses 1 &amp; 2</a:t>
                      </a:r>
                      <a:endParaRPr lang="en-US" sz="1200" i="1" dirty="0"/>
                    </a:p>
                  </a:txBody>
                  <a:tcPr/>
                </a:tc>
                <a:tc>
                  <a:txBody>
                    <a:bodyPr/>
                    <a:lstStyle/>
                    <a:p>
                      <a:r>
                        <a:rPr lang="en-US" sz="1200" dirty="0"/>
                        <a:t>FLOOD HEIGHT: &lt;</a:t>
                      </a:r>
                      <a:r>
                        <a:rPr lang="en-US" sz="1200" baseline="0" dirty="0"/>
                        <a:t> value&gt; feet (BFE)</a:t>
                      </a:r>
                      <a:endParaRPr lang="en-US" sz="1200" dirty="0"/>
                    </a:p>
                  </a:txBody>
                  <a:tcPr/>
                </a:tc>
                <a:tc vMerge="1">
                  <a:txBody>
                    <a:bodyPr/>
                    <a:lstStyle/>
                    <a:p>
                      <a:endParaRPr lang="en-US" sz="1400" dirty="0"/>
                    </a:p>
                  </a:txBody>
                  <a:tcPr/>
                </a:tc>
                <a:extLst>
                  <a:ext uri="{0D108BD9-81ED-4DB2-BD59-A6C34878D82A}">
                    <a16:rowId xmlns:a16="http://schemas.microsoft.com/office/drawing/2014/main" val="10003"/>
                  </a:ext>
                </a:extLst>
              </a:tr>
              <a:tr h="370840">
                <a:tc>
                  <a:txBody>
                    <a:bodyPr/>
                    <a:lstStyle/>
                    <a:p>
                      <a:pPr algn="ctr"/>
                      <a:r>
                        <a:rPr lang="en-US" sz="1200" dirty="0"/>
                        <a:t>3</a:t>
                      </a:r>
                    </a:p>
                  </a:txBody>
                  <a:tcPr/>
                </a:tc>
                <a:tc>
                  <a:txBody>
                    <a:bodyPr/>
                    <a:lstStyle/>
                    <a:p>
                      <a:pPr algn="ctr"/>
                      <a:r>
                        <a:rPr lang="en-US" sz="1200" b="1" dirty="0"/>
                        <a:t>Base Flood Elevation</a:t>
                      </a:r>
                      <a:br>
                        <a:rPr lang="en-US" sz="1200" b="1" dirty="0"/>
                      </a:br>
                      <a:r>
                        <a:rPr lang="en-US" sz="1200" b="1" dirty="0"/>
                        <a:t> (Non-Restudy)</a:t>
                      </a:r>
                    </a:p>
                  </a:txBody>
                  <a:tcPr/>
                </a:tc>
                <a:tc>
                  <a:txBody>
                    <a:bodyPr/>
                    <a:lstStyle/>
                    <a:p>
                      <a:r>
                        <a:rPr lang="en-US" sz="1200" dirty="0"/>
                        <a:t>AE Zones</a:t>
                      </a:r>
                    </a:p>
                    <a:p>
                      <a:endParaRPr lang="en-US" sz="1200" dirty="0"/>
                    </a:p>
                    <a:p>
                      <a:r>
                        <a:rPr lang="en-US" sz="1200" dirty="0"/>
                        <a:t>Flood Zone Statuses 1,2,7</a:t>
                      </a:r>
                      <a:endParaRPr lang="en-US" sz="1200" i="1" dirty="0"/>
                    </a:p>
                  </a:txBody>
                  <a:tcPr/>
                </a:tc>
                <a:tc>
                  <a:txBody>
                    <a:bodyPr/>
                    <a:lstStyle/>
                    <a:p>
                      <a:r>
                        <a:rPr lang="en-US" sz="1200" dirty="0"/>
                        <a:t>FLOOD HEIGHT: Refer to FIS report for BFE</a:t>
                      </a:r>
                    </a:p>
                  </a:txBody>
                  <a:tcPr/>
                </a:tc>
                <a:tc vMerge="1">
                  <a:txBody>
                    <a:bodyPr/>
                    <a:lstStyle/>
                    <a:p>
                      <a:endParaRPr lang="en-US" sz="1400" dirty="0"/>
                    </a:p>
                  </a:txBody>
                  <a:tcPr/>
                </a:tc>
                <a:extLst>
                  <a:ext uri="{0D108BD9-81ED-4DB2-BD59-A6C34878D82A}">
                    <a16:rowId xmlns:a16="http://schemas.microsoft.com/office/drawing/2014/main" val="1898296151"/>
                  </a:ext>
                </a:extLst>
              </a:tr>
              <a:tr h="370840">
                <a:tc>
                  <a:txBody>
                    <a:bodyPr/>
                    <a:lstStyle/>
                    <a:p>
                      <a:pPr algn="ctr"/>
                      <a:r>
                        <a:rPr lang="en-US" sz="1200" dirty="0"/>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No Flood Height Information</a:t>
                      </a:r>
                    </a:p>
                    <a:p>
                      <a:pPr algn="ctr"/>
                      <a:endParaRPr lang="en-US" sz="1200" dirty="0"/>
                    </a:p>
                  </a:txBody>
                  <a:tcPr/>
                </a:tc>
                <a:tc>
                  <a:txBody>
                    <a:bodyPr/>
                    <a:lstStyle/>
                    <a:p>
                      <a:r>
                        <a:rPr lang="en-US" sz="1200" dirty="0"/>
                        <a:t>Flood Zone Statuses</a:t>
                      </a:r>
                      <a:r>
                        <a:rPr lang="en-US" sz="1200" baseline="0" dirty="0"/>
                        <a:t> </a:t>
                      </a:r>
                      <a:r>
                        <a:rPr lang="en-US" sz="1200" dirty="0"/>
                        <a:t>3, 5,  8, 9</a:t>
                      </a:r>
                      <a:endParaRPr lang="en-US" sz="1200" i="1" dirty="0"/>
                    </a:p>
                  </a:txBody>
                  <a:tcPr/>
                </a:tc>
                <a:tc>
                  <a:txBody>
                    <a:bodyPr/>
                    <a:lstStyle/>
                    <a:p>
                      <a:r>
                        <a:rPr lang="en-US" sz="1200" dirty="0"/>
                        <a:t>FLOOD HEIGHT: N/A</a:t>
                      </a:r>
                    </a:p>
                  </a:txBody>
                  <a:tcPr/>
                </a:tc>
                <a:tc vMerge="1">
                  <a:txBody>
                    <a:bodyPr/>
                    <a:lstStyle/>
                    <a:p>
                      <a:endParaRPr lang="en-US" sz="1200" kern="1200" dirty="0">
                        <a:solidFill>
                          <a:schemeClr val="dk1"/>
                        </a:solidFill>
                        <a:effectLst/>
                        <a:latin typeface="+mn-lt"/>
                        <a:ea typeface="+mn-ea"/>
                        <a:cs typeface="+mn-cs"/>
                      </a:endParaRPr>
                    </a:p>
                  </a:txBody>
                  <a:tcPr/>
                </a:tc>
                <a:extLst>
                  <a:ext uri="{0D108BD9-81ED-4DB2-BD59-A6C34878D82A}">
                    <a16:rowId xmlns:a16="http://schemas.microsoft.com/office/drawing/2014/main" val="665516792"/>
                  </a:ext>
                </a:extLst>
              </a:tr>
            </a:tbl>
          </a:graphicData>
        </a:graphic>
      </p:graphicFrame>
      <p:sp>
        <p:nvSpPr>
          <p:cNvPr id="3" name="Title 1"/>
          <p:cNvSpPr txBox="1">
            <a:spLocks/>
          </p:cNvSpPr>
          <p:nvPr/>
        </p:nvSpPr>
        <p:spPr>
          <a:xfrm>
            <a:off x="0" y="1"/>
            <a:ext cx="9144000" cy="914399"/>
          </a:xfrm>
          <a:prstGeom prst="rect">
            <a:avLst/>
          </a:prstGeom>
          <a:solidFill>
            <a:schemeClr val="accent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&lt; Value &gt; </a:t>
            </a:r>
          </a:p>
        </p:txBody>
      </p:sp>
      <p:sp>
        <p:nvSpPr>
          <p:cNvPr id="4" name="TextBox 3"/>
          <p:cNvSpPr txBox="1"/>
          <p:nvPr/>
        </p:nvSpPr>
        <p:spPr>
          <a:xfrm>
            <a:off x="533399" y="6196687"/>
            <a:ext cx="8229599" cy="461665"/>
          </a:xfrm>
          <a:prstGeom prst="rect">
            <a:avLst/>
          </a:prstGeom>
          <a:noFill/>
        </p:spPr>
        <p:txBody>
          <a:bodyPr wrap="square" rtlCol="0">
            <a:spAutoFit/>
          </a:bodyPr>
          <a:lstStyle/>
          <a:p>
            <a:r>
              <a:rPr lang="en-US" sz="1200" dirty="0"/>
              <a:t>Invisible Composite Query </a:t>
            </a:r>
            <a:r>
              <a:rPr lang="en-US" sz="1200" dirty="0" err="1"/>
              <a:t>Rasters</a:t>
            </a:r>
            <a:r>
              <a:rPr lang="en-US" sz="1200" dirty="0"/>
              <a:t> for flood height values of Water Surface Elevation Level (WSEL) layers: </a:t>
            </a:r>
            <a:r>
              <a:rPr lang="en-US" sz="1200" i="1" dirty="0"/>
              <a:t>Effective Base Flood </a:t>
            </a:r>
            <a:r>
              <a:rPr lang="en-US" sz="1200" dirty="0"/>
              <a:t>WSEL Grid (WSEL_BFE_01pct_1m-cell.grid) and </a:t>
            </a:r>
            <a:r>
              <a:rPr lang="en-US" sz="1200" i="1" dirty="0"/>
              <a:t>Advisory Flood Height </a:t>
            </a:r>
            <a:r>
              <a:rPr lang="en-US" sz="1200" dirty="0"/>
              <a:t>WSEL Grid (WSEL_AFH_01pct_5ft-cell.grid)</a:t>
            </a:r>
          </a:p>
        </p:txBody>
      </p:sp>
    </p:spTree>
    <p:extLst>
      <p:ext uri="{BB962C8B-B14F-4D97-AF65-F5344CB8AC3E}">
        <p14:creationId xmlns:p14="http://schemas.microsoft.com/office/powerpoint/2010/main" val="6811838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47480406"/>
              </p:ext>
            </p:extLst>
          </p:nvPr>
        </p:nvGraphicFramePr>
        <p:xfrm>
          <a:off x="304800" y="994123"/>
          <a:ext cx="8458200" cy="3225452"/>
        </p:xfrm>
        <a:graphic>
          <a:graphicData uri="http://schemas.openxmlformats.org/drawingml/2006/table">
            <a:tbl>
              <a:tblPr firstRow="1" bandRow="1">
                <a:tableStyleId>{5C22544A-7EE6-4342-B048-85BDC9FD1C3A}</a:tableStyleId>
              </a:tblPr>
              <a:tblGrid>
                <a:gridCol w="1724488">
                  <a:extLst>
                    <a:ext uri="{9D8B030D-6E8A-4147-A177-3AD203B41FA5}">
                      <a16:colId xmlns:a16="http://schemas.microsoft.com/office/drawing/2014/main" val="20000"/>
                    </a:ext>
                  </a:extLst>
                </a:gridCol>
                <a:gridCol w="2771312">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939452">
                <a:tc>
                  <a:txBody>
                    <a:bodyPr/>
                    <a:lstStyle/>
                    <a:p>
                      <a:pPr algn="ctr"/>
                      <a:r>
                        <a:rPr lang="en-US" dirty="0"/>
                        <a:t>Water</a:t>
                      </a:r>
                      <a:r>
                        <a:rPr lang="en-US" baseline="0" dirty="0"/>
                        <a:t> Depth</a:t>
                      </a:r>
                      <a:endParaRPr lang="en-US" dirty="0"/>
                    </a:p>
                  </a:txBody>
                  <a:tcPr/>
                </a:tc>
                <a:tc>
                  <a:txBody>
                    <a:bodyPr/>
                    <a:lstStyle/>
                    <a:p>
                      <a:pPr algn="ctr"/>
                      <a:r>
                        <a:rPr lang="en-US" dirty="0"/>
                        <a:t>Message</a:t>
                      </a:r>
                    </a:p>
                  </a:txBody>
                  <a:tcPr/>
                </a:tc>
                <a:tc>
                  <a:txBody>
                    <a:bodyPr/>
                    <a:lstStyle/>
                    <a:p>
                      <a:pPr algn="ctr"/>
                      <a:r>
                        <a:rPr lang="en-US" dirty="0"/>
                        <a:t>Sources</a:t>
                      </a:r>
                    </a:p>
                  </a:txBody>
                  <a:tcPr/>
                </a:tc>
                <a:extLst>
                  <a:ext uri="{0D108BD9-81ED-4DB2-BD59-A6C34878D82A}">
                    <a16:rowId xmlns:a16="http://schemas.microsoft.com/office/drawing/2014/main" val="10000"/>
                  </a:ext>
                </a:extLst>
              </a:tr>
              <a:tr h="1803749">
                <a:tc>
                  <a:txBody>
                    <a:bodyPr/>
                    <a:lstStyle/>
                    <a:p>
                      <a:pPr algn="ctr"/>
                      <a:r>
                        <a:rPr lang="en-US" sz="1800" dirty="0"/>
                        <a:t>Water Depth:</a:t>
                      </a:r>
                    </a:p>
                  </a:txBody>
                  <a:tcPr/>
                </a:tc>
                <a:tc>
                  <a:txBody>
                    <a:bodyPr/>
                    <a:lstStyle/>
                    <a:p>
                      <a:r>
                        <a:rPr lang="en-US" sz="1800" dirty="0"/>
                        <a:t>About</a:t>
                      </a:r>
                      <a:r>
                        <a:rPr lang="en-US" sz="1800" baseline="0" dirty="0"/>
                        <a:t> </a:t>
                      </a:r>
                      <a:r>
                        <a:rPr lang="en-US" sz="1800" dirty="0"/>
                        <a:t>&lt;&lt;</a:t>
                      </a:r>
                      <a:r>
                        <a:rPr lang="en-US" sz="1800" baseline="0" dirty="0"/>
                        <a:t> value &gt;&gt;  ft.</a:t>
                      </a:r>
                    </a:p>
                    <a:p>
                      <a:r>
                        <a:rPr lang="en-US" sz="1800" baseline="0" dirty="0"/>
                        <a:t> </a:t>
                      </a:r>
                      <a:endParaRPr lang="en-US" sz="1800" dirty="0"/>
                    </a:p>
                  </a:txBody>
                  <a:tcPr/>
                </a:tc>
                <a:tc>
                  <a:txBody>
                    <a:bodyPr/>
                    <a:lstStyle/>
                    <a:p>
                      <a:pPr marL="285750" indent="-285750">
                        <a:buFont typeface="Arial" panose="020B0604020202020204" pitchFamily="34" charset="0"/>
                        <a:buChar char="•"/>
                      </a:pPr>
                      <a:r>
                        <a:rPr lang="en-US" b="1" dirty="0"/>
                        <a:t>Model-Backed Depth Grids</a:t>
                      </a:r>
                    </a:p>
                    <a:p>
                      <a:pPr marL="742950" lvl="1" indent="-285750">
                        <a:buFont typeface="Courier New" panose="02070309020205020404" pitchFamily="49" charset="0"/>
                        <a:buChar char="o"/>
                      </a:pPr>
                      <a:r>
                        <a:rPr lang="en-US" dirty="0"/>
                        <a:t>Engineering Studies</a:t>
                      </a:r>
                      <a:r>
                        <a:rPr lang="en-US" baseline="0" dirty="0"/>
                        <a:t> (</a:t>
                      </a:r>
                      <a:r>
                        <a:rPr lang="en-US" dirty="0"/>
                        <a:t>HEC-RAS) </a:t>
                      </a:r>
                    </a:p>
                    <a:p>
                      <a:pPr marL="742950" lvl="1" indent="-285750">
                        <a:buFont typeface="Courier New" panose="02070309020205020404" pitchFamily="49" charset="0"/>
                        <a:buChar char="o"/>
                      </a:pPr>
                      <a:r>
                        <a:rPr lang="en-US" dirty="0"/>
                        <a:t>AE Non-Restudy Re-Delineations</a:t>
                      </a:r>
                      <a:br>
                        <a:rPr lang="en-US" dirty="0"/>
                      </a:br>
                      <a:endParaRPr lang="en-US" dirty="0"/>
                    </a:p>
                    <a:p>
                      <a:pPr marL="285750" indent="-285750">
                        <a:buFont typeface="Arial" panose="020B0604020202020204" pitchFamily="34" charset="0"/>
                        <a:buChar char="•"/>
                      </a:pPr>
                      <a:r>
                        <a:rPr lang="en-US" dirty="0"/>
                        <a:t>Other Depth Grids</a:t>
                      </a:r>
                    </a:p>
                    <a:p>
                      <a:pPr marL="742950" lvl="1" indent="-285750">
                        <a:buFont typeface="Courier New" panose="02070309020205020404" pitchFamily="49" charset="0"/>
                        <a:buChar char="o"/>
                      </a:pPr>
                      <a:r>
                        <a:rPr lang="en-US" dirty="0"/>
                        <a:t>HAZUS</a:t>
                      </a:r>
                    </a:p>
                    <a:p>
                      <a:pPr marL="742950" lvl="1" indent="-285750">
                        <a:buFont typeface="Courier New" panose="02070309020205020404" pitchFamily="49" charset="0"/>
                        <a:buChar char="o"/>
                      </a:pPr>
                      <a:r>
                        <a:rPr lang="en-US" dirty="0"/>
                        <a:t>EQL</a:t>
                      </a:r>
                    </a:p>
                    <a:p>
                      <a:pPr marL="742950" lvl="1" indent="-285750">
                        <a:buFont typeface="Courier New" panose="02070309020205020404" pitchFamily="49" charset="0"/>
                        <a:buChar char="o"/>
                      </a:pPr>
                      <a:r>
                        <a:rPr lang="en-US" dirty="0"/>
                        <a:t>USGS Inundation</a:t>
                      </a:r>
                      <a:r>
                        <a:rPr lang="en-US" baseline="0" dirty="0"/>
                        <a:t> Layers</a:t>
                      </a:r>
                      <a:endParaRPr lang="en-US" dirty="0"/>
                    </a:p>
                  </a:txBody>
                  <a:tcPr/>
                </a:tc>
                <a:extLst>
                  <a:ext uri="{0D108BD9-81ED-4DB2-BD59-A6C34878D82A}">
                    <a16:rowId xmlns:a16="http://schemas.microsoft.com/office/drawing/2014/main" val="10001"/>
                  </a:ext>
                </a:extLst>
              </a:tr>
            </a:tbl>
          </a:graphicData>
        </a:graphic>
      </p:graphicFrame>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Water Depth: about &lt;&lt;value&gt;&gt;</a:t>
            </a:r>
          </a:p>
        </p:txBody>
      </p:sp>
      <p:sp>
        <p:nvSpPr>
          <p:cNvPr id="8" name="TextBox 7"/>
          <p:cNvSpPr txBox="1"/>
          <p:nvPr/>
        </p:nvSpPr>
        <p:spPr>
          <a:xfrm>
            <a:off x="304800" y="4299298"/>
            <a:ext cx="8458200" cy="2446824"/>
          </a:xfrm>
          <a:prstGeom prst="rect">
            <a:avLst/>
          </a:prstGeom>
          <a:solidFill>
            <a:schemeClr val="accent5">
              <a:lumMod val="20000"/>
              <a:lumOff val="80000"/>
            </a:schemeClr>
          </a:solidFill>
        </p:spPr>
        <p:txBody>
          <a:bodyPr wrap="square" rtlCol="0">
            <a:spAutoFit/>
          </a:bodyPr>
          <a:lstStyle/>
          <a:p>
            <a:r>
              <a:rPr lang="en-US" sz="1700" dirty="0"/>
              <a:t>A statewide “composite” Flood Risk Assessment Depth Grid is created from model-backed</a:t>
            </a:r>
            <a:br>
              <a:rPr lang="en-US" sz="1700" dirty="0"/>
            </a:br>
            <a:r>
              <a:rPr lang="en-US" sz="1700" i="1" dirty="0"/>
              <a:t> (1) Effective, (2) Advisory A, and (3) Updated AE floodplain boundary </a:t>
            </a:r>
            <a:r>
              <a:rPr lang="en-US" sz="1700" dirty="0"/>
              <a:t>depth grids at a </a:t>
            </a:r>
            <a:r>
              <a:rPr lang="en-US" sz="1700" b="1" dirty="0"/>
              <a:t>5-foot cell resolution</a:t>
            </a:r>
            <a:r>
              <a:rPr lang="en-US" sz="1700" dirty="0"/>
              <a:t> (1.5 meters)     </a:t>
            </a:r>
          </a:p>
          <a:p>
            <a:endParaRPr lang="en-US" sz="1700" dirty="0"/>
          </a:p>
          <a:p>
            <a:r>
              <a:rPr lang="en-US" sz="1700" dirty="0"/>
              <a:t>Water Depth Grids are a </a:t>
            </a:r>
            <a:r>
              <a:rPr lang="en-US" sz="1700" i="1" dirty="0"/>
              <a:t>flood risk assessment </a:t>
            </a:r>
            <a:r>
              <a:rPr lang="en-US" sz="1700" dirty="0"/>
              <a:t>product – </a:t>
            </a:r>
            <a:r>
              <a:rPr lang="en-US" sz="1700" i="1" dirty="0"/>
              <a:t>not a flood regulatory </a:t>
            </a:r>
            <a:r>
              <a:rPr lang="en-US" sz="1700" dirty="0"/>
              <a:t>product.  Water depths are important for flood loss damages and by flood visualizations of site-specific structures</a:t>
            </a:r>
          </a:p>
          <a:p>
            <a:endParaRPr lang="en-US" sz="1700" dirty="0"/>
          </a:p>
          <a:p>
            <a:r>
              <a:rPr lang="en-US" sz="1700" dirty="0"/>
              <a:t>Depth grids are a source of credits for CRS communities</a:t>
            </a:r>
          </a:p>
        </p:txBody>
      </p:sp>
    </p:spTree>
    <p:extLst>
      <p:ext uri="{BB962C8B-B14F-4D97-AF65-F5344CB8AC3E}">
        <p14:creationId xmlns:p14="http://schemas.microsoft.com/office/powerpoint/2010/main" val="35731013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Jefferson County Composite Depth Grid</a:t>
            </a:r>
          </a:p>
        </p:txBody>
      </p:sp>
      <p:pic>
        <p:nvPicPr>
          <p:cNvPr id="4" name="Picture 3"/>
          <p:cNvPicPr>
            <a:picLocks noChangeAspect="1"/>
          </p:cNvPicPr>
          <p:nvPr/>
        </p:nvPicPr>
        <p:blipFill>
          <a:blip r:embed="rId3"/>
          <a:stretch>
            <a:fillRect/>
          </a:stretch>
        </p:blipFill>
        <p:spPr>
          <a:xfrm>
            <a:off x="914400" y="990600"/>
            <a:ext cx="7315200" cy="5640020"/>
          </a:xfrm>
          <a:prstGeom prst="rect">
            <a:avLst/>
          </a:prstGeom>
          <a:ln>
            <a:solidFill>
              <a:schemeClr val="tx2"/>
            </a:solidFill>
          </a:ln>
        </p:spPr>
      </p:pic>
      <p:sp>
        <p:nvSpPr>
          <p:cNvPr id="6" name="Oval 5"/>
          <p:cNvSpPr/>
          <p:nvPr/>
        </p:nvSpPr>
        <p:spPr>
          <a:xfrm>
            <a:off x="7467600" y="2743200"/>
            <a:ext cx="685800" cy="762000"/>
          </a:xfrm>
          <a:prstGeom prst="ellipse">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5386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Model-Backed Depth Grids</a:t>
            </a:r>
          </a:p>
        </p:txBody>
      </p:sp>
      <p:sp>
        <p:nvSpPr>
          <p:cNvPr id="4" name="TextBox 3"/>
          <p:cNvSpPr txBox="1"/>
          <p:nvPr/>
        </p:nvSpPr>
        <p:spPr>
          <a:xfrm>
            <a:off x="304800" y="6400800"/>
            <a:ext cx="8763000" cy="338554"/>
          </a:xfrm>
          <a:prstGeom prst="rect">
            <a:avLst/>
          </a:prstGeom>
          <a:solidFill>
            <a:srgbClr val="FDFFB9"/>
          </a:solidFill>
        </p:spPr>
        <p:txBody>
          <a:bodyPr wrap="square" rtlCol="0">
            <a:spAutoFit/>
          </a:bodyPr>
          <a:lstStyle/>
          <a:p>
            <a:r>
              <a:rPr lang="en-US" sz="1600" dirty="0"/>
              <a:t>Jefferson County:  162 stream miles of </a:t>
            </a:r>
            <a:r>
              <a:rPr lang="en-US" sz="1600" b="1" dirty="0">
                <a:solidFill>
                  <a:schemeClr val="accent1">
                    <a:lumMod val="50000"/>
                  </a:schemeClr>
                </a:solidFill>
              </a:rPr>
              <a:t>Approximate A Zones</a:t>
            </a:r>
            <a:r>
              <a:rPr lang="en-US" sz="1600" dirty="0"/>
              <a:t>, 77 miles of </a:t>
            </a:r>
            <a:r>
              <a:rPr lang="en-US" sz="1600" b="1" dirty="0">
                <a:solidFill>
                  <a:srgbClr val="FF0000"/>
                </a:solidFill>
              </a:rPr>
              <a:t>Detailed Flood Zones</a:t>
            </a:r>
          </a:p>
        </p:txBody>
      </p:sp>
      <p:pic>
        <p:nvPicPr>
          <p:cNvPr id="5" name="Picture 4"/>
          <p:cNvPicPr>
            <a:picLocks noChangeAspect="1"/>
          </p:cNvPicPr>
          <p:nvPr/>
        </p:nvPicPr>
        <p:blipFill>
          <a:blip r:embed="rId3"/>
          <a:stretch>
            <a:fillRect/>
          </a:stretch>
        </p:blipFill>
        <p:spPr>
          <a:xfrm>
            <a:off x="381000" y="1067003"/>
            <a:ext cx="3376612" cy="5028997"/>
          </a:xfrm>
          <a:prstGeom prst="rect">
            <a:avLst/>
          </a:prstGeom>
        </p:spPr>
      </p:pic>
      <p:sp>
        <p:nvSpPr>
          <p:cNvPr id="6" name="TextBox 5"/>
          <p:cNvSpPr txBox="1"/>
          <p:nvPr/>
        </p:nvSpPr>
        <p:spPr>
          <a:xfrm>
            <a:off x="5095875" y="5052596"/>
            <a:ext cx="3057524" cy="338554"/>
          </a:xfrm>
          <a:prstGeom prst="rect">
            <a:avLst/>
          </a:prstGeom>
          <a:noFill/>
        </p:spPr>
        <p:txBody>
          <a:bodyPr wrap="square" rtlCol="0">
            <a:spAutoFit/>
          </a:bodyPr>
          <a:lstStyle/>
          <a:p>
            <a:r>
              <a:rPr lang="en-US" sz="1600" b="1" dirty="0"/>
              <a:t>Advisory A Depth Grid (AECOM)</a:t>
            </a:r>
          </a:p>
        </p:txBody>
      </p:sp>
      <p:sp>
        <p:nvSpPr>
          <p:cNvPr id="7" name="Rectangle 6"/>
          <p:cNvSpPr/>
          <p:nvPr/>
        </p:nvSpPr>
        <p:spPr>
          <a:xfrm>
            <a:off x="4419601" y="5052596"/>
            <a:ext cx="457196" cy="326569"/>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095875" y="5587425"/>
            <a:ext cx="3438525" cy="584775"/>
          </a:xfrm>
          <a:prstGeom prst="rect">
            <a:avLst/>
          </a:prstGeom>
          <a:noFill/>
        </p:spPr>
        <p:txBody>
          <a:bodyPr wrap="square" rtlCol="0">
            <a:spAutoFit/>
          </a:bodyPr>
          <a:lstStyle/>
          <a:p>
            <a:r>
              <a:rPr lang="en-US" sz="1600" b="1" dirty="0"/>
              <a:t>Depth Grid from Updated AE Floodplain Boundary (WVU)</a:t>
            </a:r>
          </a:p>
        </p:txBody>
      </p:sp>
      <p:sp>
        <p:nvSpPr>
          <p:cNvPr id="9" name="Rectangle 8"/>
          <p:cNvSpPr/>
          <p:nvPr/>
        </p:nvSpPr>
        <p:spPr>
          <a:xfrm>
            <a:off x="4410076" y="5662196"/>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43400" y="1131689"/>
            <a:ext cx="3809999" cy="3693319"/>
          </a:xfrm>
          <a:prstGeom prst="rect">
            <a:avLst/>
          </a:prstGeom>
          <a:solidFill>
            <a:schemeClr val="accent1">
              <a:lumMod val="20000"/>
              <a:lumOff val="80000"/>
            </a:schemeClr>
          </a:solidFill>
        </p:spPr>
        <p:txBody>
          <a:bodyPr wrap="square" rtlCol="0">
            <a:spAutoFit/>
          </a:bodyPr>
          <a:lstStyle/>
          <a:p>
            <a:pPr marL="285750" indent="-285750">
              <a:buFont typeface="Arial" panose="020B0604020202020204" pitchFamily="34" charset="0"/>
              <a:buChar char="•"/>
            </a:pPr>
            <a:r>
              <a:rPr lang="en-US" dirty="0"/>
              <a:t>Preliminary “Model-Backed” Depth Grid for 1% Annual Event Flood for all of Jefferson County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Depth grids derived from FEMA 2010 1-meter lidar elevation data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Water Depth important for 3D flood visualizations and flood risk building loss estimates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Communities receive CRS credit for published water depth grids</a:t>
            </a:r>
          </a:p>
        </p:txBody>
      </p:sp>
      <p:sp>
        <p:nvSpPr>
          <p:cNvPr id="12" name="TextBox 11"/>
          <p:cNvSpPr txBox="1"/>
          <p:nvPr/>
        </p:nvSpPr>
        <p:spPr>
          <a:xfrm>
            <a:off x="1600200" y="2667000"/>
            <a:ext cx="1750672" cy="369332"/>
          </a:xfrm>
          <a:prstGeom prst="rect">
            <a:avLst/>
          </a:prstGeom>
          <a:noFill/>
        </p:spPr>
        <p:txBody>
          <a:bodyPr wrap="none" rtlCol="0">
            <a:spAutoFit/>
          </a:bodyPr>
          <a:lstStyle/>
          <a:p>
            <a:r>
              <a:rPr lang="en-US" dirty="0">
                <a:solidFill>
                  <a:schemeClr val="bg1"/>
                </a:solidFill>
              </a:rPr>
              <a:t>Jefferson County</a:t>
            </a:r>
          </a:p>
        </p:txBody>
      </p:sp>
    </p:spTree>
    <p:extLst>
      <p:ext uri="{BB962C8B-B14F-4D97-AF65-F5344CB8AC3E}">
        <p14:creationId xmlns:p14="http://schemas.microsoft.com/office/powerpoint/2010/main" val="15002819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Composite WSEL / Depth Grids</a:t>
            </a:r>
          </a:p>
        </p:txBody>
      </p:sp>
      <p:pic>
        <p:nvPicPr>
          <p:cNvPr id="4" name="Picture 3"/>
          <p:cNvPicPr>
            <a:picLocks noChangeAspect="1"/>
          </p:cNvPicPr>
          <p:nvPr/>
        </p:nvPicPr>
        <p:blipFill>
          <a:blip r:embed="rId2"/>
          <a:stretch>
            <a:fillRect/>
          </a:stretch>
        </p:blipFill>
        <p:spPr>
          <a:xfrm>
            <a:off x="547687" y="1143000"/>
            <a:ext cx="8048625" cy="5468086"/>
          </a:xfrm>
          <a:prstGeom prst="rect">
            <a:avLst/>
          </a:prstGeom>
        </p:spPr>
      </p:pic>
      <p:pic>
        <p:nvPicPr>
          <p:cNvPr id="6" name="Picture 5"/>
          <p:cNvPicPr>
            <a:picLocks noChangeAspect="1"/>
          </p:cNvPicPr>
          <p:nvPr/>
        </p:nvPicPr>
        <p:blipFill>
          <a:blip r:embed="rId3"/>
          <a:stretch>
            <a:fillRect/>
          </a:stretch>
        </p:blipFill>
        <p:spPr>
          <a:xfrm>
            <a:off x="6952993" y="5074411"/>
            <a:ext cx="1497271" cy="1276782"/>
          </a:xfrm>
          <a:prstGeom prst="rect">
            <a:avLst/>
          </a:prstGeom>
        </p:spPr>
      </p:pic>
      <p:sp>
        <p:nvSpPr>
          <p:cNvPr id="7" name="TextBox 6"/>
          <p:cNvSpPr txBox="1"/>
          <p:nvPr/>
        </p:nvSpPr>
        <p:spPr>
          <a:xfrm>
            <a:off x="1066800" y="1600200"/>
            <a:ext cx="2046651" cy="369332"/>
          </a:xfrm>
          <a:prstGeom prst="rect">
            <a:avLst/>
          </a:prstGeom>
          <a:noFill/>
        </p:spPr>
        <p:txBody>
          <a:bodyPr wrap="none" rtlCol="0">
            <a:spAutoFit/>
          </a:bodyPr>
          <a:lstStyle/>
          <a:p>
            <a:r>
              <a:rPr lang="en-US" dirty="0">
                <a:solidFill>
                  <a:schemeClr val="accent1">
                    <a:lumMod val="50000"/>
                  </a:schemeClr>
                </a:solidFill>
              </a:rPr>
              <a:t>Effective Regulatory</a:t>
            </a:r>
          </a:p>
        </p:txBody>
      </p:sp>
      <p:sp>
        <p:nvSpPr>
          <p:cNvPr id="8" name="TextBox 7"/>
          <p:cNvSpPr txBox="1"/>
          <p:nvPr/>
        </p:nvSpPr>
        <p:spPr>
          <a:xfrm>
            <a:off x="4411043" y="1600200"/>
            <a:ext cx="3589957" cy="369332"/>
          </a:xfrm>
          <a:prstGeom prst="rect">
            <a:avLst/>
          </a:prstGeom>
          <a:noFill/>
        </p:spPr>
        <p:txBody>
          <a:bodyPr wrap="none" rtlCol="0">
            <a:spAutoFit/>
          </a:bodyPr>
          <a:lstStyle/>
          <a:p>
            <a:r>
              <a:rPr lang="en-US" dirty="0">
                <a:solidFill>
                  <a:schemeClr val="accent1">
                    <a:lumMod val="50000"/>
                  </a:schemeClr>
                </a:solidFill>
              </a:rPr>
              <a:t>Advisory A / Updated AE (new Topo)</a:t>
            </a:r>
          </a:p>
        </p:txBody>
      </p:sp>
      <p:sp>
        <p:nvSpPr>
          <p:cNvPr id="9" name="TextBox 8"/>
          <p:cNvSpPr txBox="1"/>
          <p:nvPr/>
        </p:nvSpPr>
        <p:spPr>
          <a:xfrm>
            <a:off x="5867400" y="5900943"/>
            <a:ext cx="1226682" cy="646331"/>
          </a:xfrm>
          <a:prstGeom prst="rect">
            <a:avLst/>
          </a:prstGeom>
          <a:noFill/>
          <a:effectLst>
            <a:innerShdw blurRad="63500" dist="50800" dir="13500000">
              <a:prstClr val="black">
                <a:alpha val="50000"/>
              </a:prstClr>
            </a:innerShdw>
          </a:effectLst>
        </p:spPr>
        <p:txBody>
          <a:bodyPr wrap="none" rtlCol="0">
            <a:spAutoFit/>
          </a:bodyPr>
          <a:lstStyle/>
          <a:p>
            <a:pPr algn="ctr"/>
            <a:r>
              <a:rPr lang="en-US" i="1" dirty="0">
                <a:solidFill>
                  <a:srgbClr val="00B0F0"/>
                </a:solidFill>
                <a:effectLst>
                  <a:innerShdw blurRad="63500" dist="50800" dir="13500000">
                    <a:prstClr val="black">
                      <a:alpha val="50000"/>
                    </a:prstClr>
                  </a:innerShdw>
                </a:effectLst>
              </a:rPr>
              <a:t>Integration</a:t>
            </a:r>
          </a:p>
          <a:p>
            <a:pPr algn="ctr"/>
            <a:r>
              <a:rPr lang="en-US" i="1" dirty="0">
                <a:solidFill>
                  <a:srgbClr val="00B0F0"/>
                </a:solidFill>
                <a:effectLst>
                  <a:innerShdw blurRad="63500" dist="50800" dir="13500000">
                    <a:prstClr val="black">
                      <a:alpha val="50000"/>
                    </a:prstClr>
                  </a:innerShdw>
                </a:effectLst>
              </a:rPr>
              <a:t>Required</a:t>
            </a:r>
          </a:p>
        </p:txBody>
      </p:sp>
    </p:spTree>
    <p:extLst>
      <p:ext uri="{BB962C8B-B14F-4D97-AF65-F5344CB8AC3E}">
        <p14:creationId xmlns:p14="http://schemas.microsoft.com/office/powerpoint/2010/main" val="20846844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2018</a:t>
            </a:r>
          </a:p>
        </p:txBody>
      </p:sp>
      <p:sp>
        <p:nvSpPr>
          <p:cNvPr id="3" name="TextBox 2"/>
          <p:cNvSpPr txBox="1"/>
          <p:nvPr/>
        </p:nvSpPr>
        <p:spPr>
          <a:xfrm>
            <a:off x="216569" y="1142010"/>
            <a:ext cx="8710862" cy="1323439"/>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Hazard Mitigation Grant Application</a:t>
            </a: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9FEE773-C525-480C-85F8-67F15037C5A8}"/>
              </a:ext>
            </a:extLst>
          </p:cNvPr>
          <p:cNvSpPr txBox="1"/>
          <p:nvPr/>
        </p:nvSpPr>
        <p:spPr>
          <a:xfrm>
            <a:off x="216569" y="3139336"/>
            <a:ext cx="8710862" cy="1200329"/>
          </a:xfrm>
          <a:prstGeom prst="rect">
            <a:avLst/>
          </a:prstGeom>
          <a:solidFill>
            <a:schemeClr val="tx2">
              <a:lumMod val="50000"/>
            </a:schemeClr>
          </a:solidFill>
        </p:spPr>
        <p:txBody>
          <a:bodyPr wrap="square" rtlCol="0">
            <a:spAutoFit/>
          </a:bodyPr>
          <a:lstStyle/>
          <a:p>
            <a:pPr marL="571500" indent="-571500">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Flood Risk Assessments (283 communities)</a:t>
            </a:r>
          </a:p>
          <a:p>
            <a:pPr marL="571500" indent="-571500">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Landslide Assessments (55 counties)</a:t>
            </a:r>
          </a:p>
          <a:p>
            <a:pPr marL="571500" indent="-571500">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Data Development (parcels, addresses, imagery)</a:t>
            </a:r>
            <a:endParaRPr lang="en-US" sz="24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B2509F4-B332-4A57-8A02-6EF7B98AC8BE}"/>
              </a:ext>
            </a:extLst>
          </p:cNvPr>
          <p:cNvSpPr txBox="1"/>
          <p:nvPr/>
        </p:nvSpPr>
        <p:spPr>
          <a:xfrm>
            <a:off x="216569" y="5339937"/>
            <a:ext cx="8710862" cy="646331"/>
          </a:xfrm>
          <a:prstGeom prst="rect">
            <a:avLst/>
          </a:prstGeom>
          <a:solidFill>
            <a:schemeClr val="tx2">
              <a:lumMod val="20000"/>
              <a:lumOff val="80000"/>
            </a:schemeClr>
          </a:solidFill>
        </p:spPr>
        <p:txBody>
          <a:bodyPr wrap="square" rtlCol="0">
            <a:spAutoFit/>
          </a:bodyPr>
          <a:lstStyle/>
          <a:p>
            <a:r>
              <a:rPr lang="en-US" b="1" i="1" dirty="0">
                <a:latin typeface="Arial" panose="020B0604020202020204" pitchFamily="34" charset="0"/>
                <a:cs typeface="Arial" panose="020B0604020202020204" pitchFamily="34" charset="0"/>
              </a:rPr>
              <a:t>Technical support for (1) Local/State Hazard Mitigation Plans and for the (2) Community Rating System (CRS)</a:t>
            </a:r>
          </a:p>
        </p:txBody>
      </p:sp>
      <p:sp>
        <p:nvSpPr>
          <p:cNvPr id="8" name="TextBox 7">
            <a:extLst>
              <a:ext uri="{FF2B5EF4-FFF2-40B4-BE49-F238E27FC236}">
                <a16:creationId xmlns:a16="http://schemas.microsoft.com/office/drawing/2014/main" id="{49B9EFEC-95C8-4C0A-8AD1-B0891702E3B7}"/>
              </a:ext>
            </a:extLst>
          </p:cNvPr>
          <p:cNvSpPr txBox="1"/>
          <p:nvPr/>
        </p:nvSpPr>
        <p:spPr>
          <a:xfrm>
            <a:off x="216569" y="4655135"/>
            <a:ext cx="8710862" cy="369332"/>
          </a:xfrm>
          <a:prstGeom prst="rect">
            <a:avLst/>
          </a:prstGeom>
          <a:solidFill>
            <a:schemeClr val="tx2">
              <a:lumMod val="20000"/>
              <a:lumOff val="80000"/>
            </a:schemeClr>
          </a:solidFill>
        </p:spPr>
        <p:txBody>
          <a:bodyPr wrap="square" rtlCol="0">
            <a:spAutoFit/>
          </a:bodyPr>
          <a:lstStyle/>
          <a:p>
            <a:r>
              <a:rPr lang="en-US" b="1" i="1" dirty="0">
                <a:latin typeface="Arial" panose="020B0604020202020204" pitchFamily="34" charset="0"/>
                <a:cs typeface="Arial" panose="020B0604020202020204" pitchFamily="34" charset="0"/>
              </a:rPr>
              <a:t>Site-specific building-level inventories for hazard exposure and loss estimates</a:t>
            </a:r>
          </a:p>
        </p:txBody>
      </p:sp>
    </p:spTree>
    <p:extLst>
      <p:ext uri="{BB962C8B-B14F-4D97-AF65-F5344CB8AC3E}">
        <p14:creationId xmlns:p14="http://schemas.microsoft.com/office/powerpoint/2010/main" val="284447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54125" y="2038920"/>
            <a:ext cx="1968848" cy="141851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1258583" y="1100617"/>
            <a:ext cx="6530146" cy="719667"/>
          </a:xfrm>
        </p:spPr>
        <p:txBody>
          <a:bodyPr>
            <a:normAutofit fontScale="90000"/>
          </a:bodyPr>
          <a:lstStyle/>
          <a:p>
            <a:r>
              <a:rPr lang="en-US" sz="2700" b="1" dirty="0">
                <a:latin typeface="Arial" panose="020B0604020202020204" pitchFamily="34" charset="0"/>
                <a:cs typeface="Arial" panose="020B0604020202020204" pitchFamily="34" charset="0"/>
              </a:rPr>
              <a:t>A Statewide Approach to Risk Studies</a:t>
            </a:r>
            <a:br>
              <a:rPr lang="en-US" sz="2700" b="1" dirty="0">
                <a:latin typeface="Arial" panose="020B0604020202020204" pitchFamily="34" charset="0"/>
                <a:cs typeface="Arial" panose="020B0604020202020204" pitchFamily="34" charset="0"/>
              </a:rPr>
            </a:br>
            <a:r>
              <a:rPr lang="en-US" sz="1650" b="1" dirty="0">
                <a:latin typeface="Arial" panose="020B0604020202020204" pitchFamily="34" charset="0"/>
                <a:cs typeface="Arial" panose="020B0604020202020204" pitchFamily="34" charset="0"/>
              </a:rPr>
              <a:t> </a:t>
            </a:r>
            <a:r>
              <a:rPr lang="en-US" sz="2700" b="1" dirty="0">
                <a:latin typeface="Arial" panose="020B0604020202020204" pitchFamily="34" charset="0"/>
                <a:cs typeface="Arial" panose="020B0604020202020204" pitchFamily="34" charset="0"/>
              </a:rPr>
              <a:t/>
            </a:r>
            <a:br>
              <a:rPr lang="en-US" sz="2700" b="1" dirty="0">
                <a:latin typeface="Arial" panose="020B0604020202020204" pitchFamily="34" charset="0"/>
                <a:cs typeface="Arial" panose="020B0604020202020204" pitchFamily="34" charset="0"/>
              </a:rPr>
            </a:br>
            <a:r>
              <a:rPr lang="en-US" sz="1650" b="1" dirty="0">
                <a:latin typeface="Arial" panose="020B0604020202020204" pitchFamily="34" charset="0"/>
                <a:cs typeface="Arial" panose="020B0604020202020204" pitchFamily="34" charset="0"/>
              </a:rPr>
              <a:t>Multi-Hazard Risk Assessment Proposal</a:t>
            </a:r>
            <a:endParaRPr lang="en-US" sz="1650" dirty="0"/>
          </a:p>
        </p:txBody>
      </p:sp>
      <p:pic>
        <p:nvPicPr>
          <p:cNvPr id="14" name="Picture 13"/>
          <p:cNvPicPr>
            <a:picLocks noChangeAspect="1"/>
          </p:cNvPicPr>
          <p:nvPr/>
        </p:nvPicPr>
        <p:blipFill>
          <a:blip r:embed="rId4"/>
          <a:stretch>
            <a:fillRect/>
          </a:stretch>
        </p:blipFill>
        <p:spPr>
          <a:xfrm>
            <a:off x="3532097" y="2023018"/>
            <a:ext cx="1940426" cy="1487435"/>
          </a:xfrm>
          <a:prstGeom prst="rect">
            <a:avLst/>
          </a:prstGeom>
          <a:ln>
            <a:noFill/>
          </a:ln>
          <a:effectLst>
            <a:outerShdw blurRad="292100" dist="139700" dir="2700000" algn="tl" rotWithShape="0">
              <a:srgbClr val="333333">
                <a:alpha val="65000"/>
              </a:srgbClr>
            </a:outerShdw>
          </a:effectLst>
        </p:spPr>
      </p:pic>
      <p:pic>
        <p:nvPicPr>
          <p:cNvPr id="40984" name="Picture 24" descr="https://www.ancestry.com/wiki/images/c/c7/WestVirginia_si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7458" y="4518117"/>
            <a:ext cx="1650637" cy="1383785"/>
          </a:xfrm>
          <a:prstGeom prst="rect">
            <a:avLst/>
          </a:prstGeom>
          <a:noFill/>
          <a:effectLst>
            <a:glow rad="101600">
              <a:schemeClr val="bg1">
                <a:lumMod val="50000"/>
                <a:alpha val="60000"/>
              </a:schemeClr>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6392" y="3579273"/>
            <a:ext cx="1704313" cy="300082"/>
          </a:xfrm>
          <a:prstGeom prst="rect">
            <a:avLst/>
          </a:prstGeom>
          <a:noFill/>
        </p:spPr>
        <p:txBody>
          <a:bodyPr wrap="none" rtlCol="0">
            <a:spAutoFit/>
          </a:bodyPr>
          <a:lstStyle/>
          <a:p>
            <a:r>
              <a:rPr lang="en-US" sz="1350" b="1" dirty="0">
                <a:latin typeface="Arial" panose="020B0604020202020204" pitchFamily="34" charset="0"/>
                <a:cs typeface="Arial" panose="020B0604020202020204" pitchFamily="34" charset="0"/>
              </a:rPr>
              <a:t>Floods Risk (TEIF)</a:t>
            </a:r>
          </a:p>
        </p:txBody>
      </p:sp>
      <p:sp>
        <p:nvSpPr>
          <p:cNvPr id="20" name="TextBox 19"/>
          <p:cNvSpPr txBox="1"/>
          <p:nvPr/>
        </p:nvSpPr>
        <p:spPr>
          <a:xfrm>
            <a:off x="6705985" y="3603599"/>
            <a:ext cx="1505650" cy="507831"/>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Reference Data Development</a:t>
            </a:r>
          </a:p>
        </p:txBody>
      </p:sp>
      <p:sp>
        <p:nvSpPr>
          <p:cNvPr id="12" name="Title 1">
            <a:extLst>
              <a:ext uri="{FF2B5EF4-FFF2-40B4-BE49-F238E27FC236}">
                <a16:creationId xmlns:a16="http://schemas.microsoft.com/office/drawing/2014/main" id="{20F24124-F723-4665-AED7-48D03B561F5F}"/>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Hazard Mitigation Grant Proposal</a:t>
            </a:r>
          </a:p>
        </p:txBody>
      </p:sp>
      <p:pic>
        <p:nvPicPr>
          <p:cNvPr id="13" name="Picture 6" descr="C:\gis_data\tax\Powerpoint\scanned_tax_map.jpg">
            <a:extLst>
              <a:ext uri="{FF2B5EF4-FFF2-40B4-BE49-F238E27FC236}">
                <a16:creationId xmlns:a16="http://schemas.microsoft.com/office/drawing/2014/main" id="{D9E64EE6-D40D-4712-99C3-30AD8637D84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18" t="1" r="-7343" b="40646"/>
          <a:stretch/>
        </p:blipFill>
        <p:spPr bwMode="auto">
          <a:xfrm>
            <a:off x="6470242" y="1983510"/>
            <a:ext cx="1846450" cy="1533554"/>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9D1F73DB-423C-4109-A3FB-7D14D4CE8174}"/>
              </a:ext>
            </a:extLst>
          </p:cNvPr>
          <p:cNvSpPr txBox="1"/>
          <p:nvPr/>
        </p:nvSpPr>
        <p:spPr>
          <a:xfrm>
            <a:off x="3561146" y="3591977"/>
            <a:ext cx="2021707" cy="300082"/>
          </a:xfrm>
          <a:prstGeom prst="rect">
            <a:avLst/>
          </a:prstGeom>
          <a:noFill/>
        </p:spPr>
        <p:txBody>
          <a:bodyPr wrap="none" rtlCol="0">
            <a:spAutoFit/>
          </a:bodyPr>
          <a:lstStyle/>
          <a:p>
            <a:r>
              <a:rPr lang="en-US" sz="1350" b="1" dirty="0">
                <a:latin typeface="Arial" panose="020B0604020202020204" pitchFamily="34" charset="0"/>
                <a:cs typeface="Arial" panose="020B0604020202020204" pitchFamily="34" charset="0"/>
              </a:rPr>
              <a:t>Landslide Risk (TEAL)</a:t>
            </a:r>
          </a:p>
        </p:txBody>
      </p:sp>
      <p:graphicFrame>
        <p:nvGraphicFramePr>
          <p:cNvPr id="18" name="Chart 17">
            <a:extLst>
              <a:ext uri="{FF2B5EF4-FFF2-40B4-BE49-F238E27FC236}">
                <a16:creationId xmlns:a16="http://schemas.microsoft.com/office/drawing/2014/main" id="{C7365855-F9B3-4191-A9FF-1A2E26356E1F}"/>
              </a:ext>
            </a:extLst>
          </p:cNvPr>
          <p:cNvGraphicFramePr/>
          <p:nvPr>
            <p:extLst>
              <p:ext uri="{D42A27DB-BD31-4B8C-83A1-F6EECF244321}">
                <p14:modId xmlns:p14="http://schemas.microsoft.com/office/powerpoint/2010/main" val="2815799310"/>
              </p:ext>
            </p:extLst>
          </p:nvPr>
        </p:nvGraphicFramePr>
        <p:xfrm>
          <a:off x="5491689" y="4008632"/>
          <a:ext cx="4090873" cy="2849974"/>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a:extLst>
              <a:ext uri="{FF2B5EF4-FFF2-40B4-BE49-F238E27FC236}">
                <a16:creationId xmlns:a16="http://schemas.microsoft.com/office/drawing/2014/main" id="{2FB7235B-889C-474A-AFC1-1AE3DE921D42}"/>
              </a:ext>
            </a:extLst>
          </p:cNvPr>
          <p:cNvSpPr txBox="1"/>
          <p:nvPr/>
        </p:nvSpPr>
        <p:spPr>
          <a:xfrm>
            <a:off x="833567" y="6087074"/>
            <a:ext cx="1887056" cy="507831"/>
          </a:xfrm>
          <a:prstGeom prst="rect">
            <a:avLst/>
          </a:prstGeom>
          <a:noFill/>
        </p:spPr>
        <p:txBody>
          <a:bodyPr wrap="none" rtlCol="0">
            <a:spAutoFit/>
          </a:bodyPr>
          <a:lstStyle/>
          <a:p>
            <a:pPr algn="ctr"/>
            <a:r>
              <a:rPr lang="en-US" sz="1350" b="1" dirty="0">
                <a:latin typeface="Arial" panose="020B0604020202020204" pitchFamily="34" charset="0"/>
                <a:cs typeface="Arial" panose="020B0604020202020204" pitchFamily="34" charset="0"/>
              </a:rPr>
              <a:t>Identify Site-Specific</a:t>
            </a:r>
            <a:br>
              <a:rPr lang="en-US" sz="1350" b="1" dirty="0">
                <a:latin typeface="Arial" panose="020B0604020202020204" pitchFamily="34" charset="0"/>
                <a:cs typeface="Arial" panose="020B0604020202020204" pitchFamily="34" charset="0"/>
              </a:rPr>
            </a:br>
            <a:r>
              <a:rPr lang="en-US" sz="1350" b="1" dirty="0">
                <a:latin typeface="Arial" panose="020B0604020202020204" pitchFamily="34" charset="0"/>
                <a:cs typeface="Arial" panose="020B0604020202020204" pitchFamily="34" charset="0"/>
              </a:rPr>
              <a:t>At-Risk Structures</a:t>
            </a:r>
          </a:p>
        </p:txBody>
      </p:sp>
      <p:pic>
        <p:nvPicPr>
          <p:cNvPr id="4" name="Picture 3">
            <a:extLst>
              <a:ext uri="{FF2B5EF4-FFF2-40B4-BE49-F238E27FC236}">
                <a16:creationId xmlns:a16="http://schemas.microsoft.com/office/drawing/2014/main" id="{4EAD1490-C5D7-457B-A164-C405A63EE2A7}"/>
              </a:ext>
            </a:extLst>
          </p:cNvPr>
          <p:cNvPicPr>
            <a:picLocks noChangeAspect="1"/>
          </p:cNvPicPr>
          <p:nvPr/>
        </p:nvPicPr>
        <p:blipFill>
          <a:blip r:embed="rId8"/>
          <a:stretch>
            <a:fillRect/>
          </a:stretch>
        </p:blipFill>
        <p:spPr>
          <a:xfrm>
            <a:off x="751775" y="4518117"/>
            <a:ext cx="1968848" cy="1468567"/>
          </a:xfrm>
          <a:prstGeom prst="rect">
            <a:avLst/>
          </a:prstGeom>
        </p:spPr>
      </p:pic>
      <p:sp>
        <p:nvSpPr>
          <p:cNvPr id="24" name="TextBox 23">
            <a:extLst>
              <a:ext uri="{FF2B5EF4-FFF2-40B4-BE49-F238E27FC236}">
                <a16:creationId xmlns:a16="http://schemas.microsoft.com/office/drawing/2014/main" id="{94A367D2-F44A-4320-A474-ECD94E2C61B4}"/>
              </a:ext>
            </a:extLst>
          </p:cNvPr>
          <p:cNvSpPr txBox="1"/>
          <p:nvPr/>
        </p:nvSpPr>
        <p:spPr>
          <a:xfrm>
            <a:off x="4177565" y="6053019"/>
            <a:ext cx="992580" cy="300082"/>
          </a:xfrm>
          <a:prstGeom prst="rect">
            <a:avLst/>
          </a:prstGeom>
          <a:noFill/>
        </p:spPr>
        <p:txBody>
          <a:bodyPr wrap="none" rtlCol="0">
            <a:spAutoFit/>
          </a:bodyPr>
          <a:lstStyle/>
          <a:p>
            <a:pPr algn="ctr"/>
            <a:r>
              <a:rPr lang="en-US" sz="1350" b="1" i="1" dirty="0">
                <a:solidFill>
                  <a:schemeClr val="accent1">
                    <a:lumMod val="50000"/>
                  </a:schemeClr>
                </a:solidFill>
                <a:latin typeface="Arial" panose="020B0604020202020204" pitchFamily="34" charset="0"/>
                <a:cs typeface="Arial" panose="020B0604020202020204" pitchFamily="34" charset="0"/>
              </a:rPr>
              <a:t>Statewide</a:t>
            </a:r>
          </a:p>
        </p:txBody>
      </p:sp>
      <p:sp>
        <p:nvSpPr>
          <p:cNvPr id="25" name="TextBox 24">
            <a:extLst>
              <a:ext uri="{FF2B5EF4-FFF2-40B4-BE49-F238E27FC236}">
                <a16:creationId xmlns:a16="http://schemas.microsoft.com/office/drawing/2014/main" id="{3FD3A335-A3E7-4EC2-9D68-DC4EC91556EF}"/>
              </a:ext>
            </a:extLst>
          </p:cNvPr>
          <p:cNvSpPr txBox="1"/>
          <p:nvPr/>
        </p:nvSpPr>
        <p:spPr>
          <a:xfrm>
            <a:off x="5724940" y="6129955"/>
            <a:ext cx="1183601" cy="507831"/>
          </a:xfrm>
          <a:prstGeom prst="rect">
            <a:avLst/>
          </a:prstGeom>
          <a:noFill/>
        </p:spPr>
        <p:txBody>
          <a:bodyPr wrap="square" rtlCol="0">
            <a:spAutoFit/>
          </a:bodyPr>
          <a:lstStyle/>
          <a:p>
            <a:pPr algn="ctr"/>
            <a:r>
              <a:rPr lang="en-US" sz="1350" b="1" i="1" dirty="0">
                <a:solidFill>
                  <a:schemeClr val="accent1">
                    <a:lumMod val="50000"/>
                  </a:schemeClr>
                </a:solidFill>
                <a:latin typeface="Arial" panose="020B0604020202020204" pitchFamily="34" charset="0"/>
                <a:cs typeface="Arial" panose="020B0604020202020204" pitchFamily="34" charset="0"/>
              </a:rPr>
              <a:t>Budget Breakdown</a:t>
            </a:r>
          </a:p>
        </p:txBody>
      </p:sp>
    </p:spTree>
    <p:extLst>
      <p:ext uri="{BB962C8B-B14F-4D97-AF65-F5344CB8AC3E}">
        <p14:creationId xmlns:p14="http://schemas.microsoft.com/office/powerpoint/2010/main" val="87814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98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p:bldGraphic spid="18" grpId="0">
        <p:bldAsOne/>
      </p:bldGraphic>
      <p:bldP spid="23" grpId="0"/>
      <p:bldP spid="24" grpId="0"/>
      <p:bldP spid="2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94002" y="814543"/>
            <a:ext cx="764492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solidFill>
                  <a:schemeClr val="accent1">
                    <a:lumMod val="50000"/>
                  </a:schemeClr>
                </a:solidFill>
                <a:latin typeface="Arial" panose="020B0604020202020204" pitchFamily="34" charset="0"/>
                <a:cs typeface="Arial" panose="020B0604020202020204" pitchFamily="34" charset="0"/>
              </a:rPr>
              <a:t>Multi-Agency Coordination</a:t>
            </a:r>
          </a:p>
        </p:txBody>
      </p:sp>
      <p:sp>
        <p:nvSpPr>
          <p:cNvPr id="8" name="TextBox 7"/>
          <p:cNvSpPr txBox="1"/>
          <p:nvPr/>
        </p:nvSpPr>
        <p:spPr>
          <a:xfrm>
            <a:off x="695611" y="1724405"/>
            <a:ext cx="3704262" cy="3308598"/>
          </a:xfrm>
          <a:prstGeom prst="rect">
            <a:avLst/>
          </a:prstGeom>
          <a:solidFill>
            <a:schemeClr val="tx2">
              <a:lumMod val="20000"/>
              <a:lumOff val="80000"/>
            </a:schemeClr>
          </a:solidFill>
          <a:effectLst>
            <a:glow rad="101600">
              <a:schemeClr val="accent3">
                <a:satMod val="175000"/>
                <a:alpha val="40000"/>
              </a:schemeClr>
            </a:glow>
            <a:outerShdw blurRad="50800" dist="38100" dir="5400000" algn="t" rotWithShape="0">
              <a:prstClr val="black">
                <a:alpha val="40000"/>
              </a:prstClr>
            </a:outerShdw>
          </a:effectLst>
        </p:spPr>
        <p:txBody>
          <a:bodyPr wrap="square" rtlCol="0">
            <a:spAutoFit/>
          </a:bodyPr>
          <a:lstStyle/>
          <a:p>
            <a:pPr algn="ctr"/>
            <a:r>
              <a:rPr lang="en-US" sz="1900" dirty="0">
                <a:solidFill>
                  <a:schemeClr val="accent1">
                    <a:lumMod val="50000"/>
                  </a:schemeClr>
                </a:solidFill>
              </a:rPr>
              <a:t>Federal Agencies</a:t>
            </a:r>
            <a:br>
              <a:rPr lang="en-US" sz="1900" dirty="0">
                <a:solidFill>
                  <a:schemeClr val="accent1">
                    <a:lumMod val="50000"/>
                  </a:schemeClr>
                </a:solidFill>
              </a:rPr>
            </a:br>
            <a:endParaRPr lang="en-US" sz="1900" dirty="0">
              <a:solidFill>
                <a:schemeClr val="accent1">
                  <a:lumMod val="50000"/>
                </a:schemeClr>
              </a:solidFill>
            </a:endParaRPr>
          </a:p>
          <a:p>
            <a:pPr algn="ctr"/>
            <a:r>
              <a:rPr lang="en-US" sz="1900" dirty="0">
                <a:solidFill>
                  <a:schemeClr val="accent1">
                    <a:lumMod val="50000"/>
                  </a:schemeClr>
                </a:solidFill>
              </a:rPr>
              <a:t>State Agencies</a:t>
            </a:r>
            <a:br>
              <a:rPr lang="en-US" sz="1900" dirty="0">
                <a:solidFill>
                  <a:schemeClr val="accent1">
                    <a:lumMod val="50000"/>
                  </a:schemeClr>
                </a:solidFill>
              </a:rPr>
            </a:br>
            <a:endParaRPr lang="en-US" sz="1900" dirty="0">
              <a:solidFill>
                <a:schemeClr val="accent1">
                  <a:lumMod val="50000"/>
                </a:schemeClr>
              </a:solidFill>
            </a:endParaRPr>
          </a:p>
          <a:p>
            <a:pPr algn="ctr"/>
            <a:r>
              <a:rPr lang="en-US" sz="1900" dirty="0">
                <a:solidFill>
                  <a:schemeClr val="accent1">
                    <a:lumMod val="50000"/>
                  </a:schemeClr>
                </a:solidFill>
              </a:rPr>
              <a:t>Universities</a:t>
            </a:r>
            <a:br>
              <a:rPr lang="en-US" sz="1900" dirty="0">
                <a:solidFill>
                  <a:schemeClr val="accent1">
                    <a:lumMod val="50000"/>
                  </a:schemeClr>
                </a:solidFill>
              </a:rPr>
            </a:br>
            <a:endParaRPr lang="en-US" sz="1900" dirty="0">
              <a:solidFill>
                <a:schemeClr val="accent1">
                  <a:lumMod val="50000"/>
                </a:schemeClr>
              </a:solidFill>
            </a:endParaRPr>
          </a:p>
          <a:p>
            <a:pPr algn="ctr"/>
            <a:r>
              <a:rPr lang="en-US" sz="1900" dirty="0">
                <a:solidFill>
                  <a:schemeClr val="accent1">
                    <a:lumMod val="50000"/>
                  </a:schemeClr>
                </a:solidFill>
              </a:rPr>
              <a:t>Regional Councils</a:t>
            </a:r>
            <a:br>
              <a:rPr lang="en-US" sz="1900" dirty="0">
                <a:solidFill>
                  <a:schemeClr val="accent1">
                    <a:lumMod val="50000"/>
                  </a:schemeClr>
                </a:solidFill>
              </a:rPr>
            </a:br>
            <a:endParaRPr lang="en-US" sz="1900" dirty="0">
              <a:solidFill>
                <a:schemeClr val="accent1">
                  <a:lumMod val="50000"/>
                </a:schemeClr>
              </a:solidFill>
            </a:endParaRPr>
          </a:p>
          <a:p>
            <a:pPr algn="ctr"/>
            <a:r>
              <a:rPr lang="en-US" sz="1900" dirty="0">
                <a:solidFill>
                  <a:schemeClr val="accent1">
                    <a:lumMod val="50000"/>
                  </a:schemeClr>
                </a:solidFill>
              </a:rPr>
              <a:t>Local Counties</a:t>
            </a:r>
            <a:br>
              <a:rPr lang="en-US" sz="1900" dirty="0">
                <a:solidFill>
                  <a:schemeClr val="accent1">
                    <a:lumMod val="50000"/>
                  </a:schemeClr>
                </a:solidFill>
              </a:rPr>
            </a:br>
            <a:endParaRPr lang="en-US" sz="1900" dirty="0">
              <a:solidFill>
                <a:schemeClr val="accent1">
                  <a:lumMod val="50000"/>
                </a:schemeClr>
              </a:solidFill>
            </a:endParaRPr>
          </a:p>
          <a:p>
            <a:pPr algn="ctr"/>
            <a:r>
              <a:rPr lang="en-US" sz="1900" dirty="0">
                <a:solidFill>
                  <a:schemeClr val="accent1">
                    <a:lumMod val="50000"/>
                  </a:schemeClr>
                </a:solidFill>
              </a:rPr>
              <a:t>Private Companies</a:t>
            </a:r>
          </a:p>
        </p:txBody>
      </p:sp>
      <p:pic>
        <p:nvPicPr>
          <p:cNvPr id="6" name="Picture 5" descr="CorpsLogo"/>
          <p:cNvPicPr/>
          <p:nvPr/>
        </p:nvPicPr>
        <p:blipFill>
          <a:blip r:embed="rId2">
            <a:extLst>
              <a:ext uri="{28A0092B-C50C-407E-A947-70E740481C1C}">
                <a14:useLocalDpi xmlns:a14="http://schemas.microsoft.com/office/drawing/2010/main" val="0"/>
              </a:ext>
            </a:extLst>
          </a:blip>
          <a:srcRect/>
          <a:stretch>
            <a:fillRect/>
          </a:stretch>
        </p:blipFill>
        <p:spPr bwMode="auto">
          <a:xfrm>
            <a:off x="709471" y="6103900"/>
            <a:ext cx="756080" cy="573128"/>
          </a:xfrm>
          <a:prstGeom prst="rect">
            <a:avLst/>
          </a:prstGeom>
          <a:noFill/>
          <a:ln w="25400">
            <a:solidFill>
              <a:srgbClr val="000080"/>
            </a:solidFill>
            <a:miter lim="800000"/>
            <a:headEnd/>
            <a:tailEnd/>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051" y="6091163"/>
            <a:ext cx="789004" cy="558877"/>
          </a:xfrm>
          <a:prstGeom prst="rect">
            <a:avLst/>
          </a:prstGeom>
        </p:spPr>
      </p:pic>
      <p:pic>
        <p:nvPicPr>
          <p:cNvPr id="10" name="Picture 9"/>
          <p:cNvPicPr>
            <a:picLocks noChangeAspect="1"/>
          </p:cNvPicPr>
          <p:nvPr/>
        </p:nvPicPr>
        <p:blipFill>
          <a:blip r:embed="rId4"/>
          <a:stretch>
            <a:fillRect/>
          </a:stretch>
        </p:blipFill>
        <p:spPr>
          <a:xfrm>
            <a:off x="1707771" y="6108639"/>
            <a:ext cx="1257300" cy="507206"/>
          </a:xfrm>
          <a:prstGeom prst="rect">
            <a:avLst/>
          </a:prstGeom>
        </p:spPr>
      </p:pic>
      <p:pic>
        <p:nvPicPr>
          <p:cNvPr id="11" name="Picture 10"/>
          <p:cNvPicPr>
            <a:picLocks noChangeAspect="1"/>
          </p:cNvPicPr>
          <p:nvPr/>
        </p:nvPicPr>
        <p:blipFill>
          <a:blip r:embed="rId5"/>
          <a:stretch>
            <a:fillRect/>
          </a:stretch>
        </p:blipFill>
        <p:spPr>
          <a:xfrm>
            <a:off x="627082" y="5288210"/>
            <a:ext cx="1664494" cy="635794"/>
          </a:xfrm>
          <a:prstGeom prst="rect">
            <a:avLst/>
          </a:prstGeom>
        </p:spPr>
      </p:pic>
      <p:pic>
        <p:nvPicPr>
          <p:cNvPr id="1026" name="Picture 2" descr="Image result for polis center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4943" y="5665228"/>
            <a:ext cx="1767450" cy="9072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v gis technical center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8072" y="5696216"/>
            <a:ext cx="1895303" cy="9978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v dhsem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4639" y="5284581"/>
            <a:ext cx="1228591" cy="11916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gional Planning and Development Council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4943" y="1665989"/>
            <a:ext cx="3406688" cy="34066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66078" y="1860391"/>
            <a:ext cx="1700996" cy="715581"/>
          </a:xfrm>
          <a:prstGeom prst="rect">
            <a:avLst/>
          </a:prstGeom>
          <a:noFill/>
        </p:spPr>
        <p:txBody>
          <a:bodyPr wrap="square" rtlCol="0">
            <a:spAutoFit/>
          </a:bodyPr>
          <a:lstStyle/>
          <a:p>
            <a:pPr algn="ctr"/>
            <a:r>
              <a:rPr lang="en-US" sz="1350" dirty="0"/>
              <a:t>11 Regional Planning &amp; Development Councils</a:t>
            </a:r>
          </a:p>
        </p:txBody>
      </p:sp>
      <p:sp>
        <p:nvSpPr>
          <p:cNvPr id="15" name="TextBox 14"/>
          <p:cNvSpPr txBox="1"/>
          <p:nvPr/>
        </p:nvSpPr>
        <p:spPr>
          <a:xfrm>
            <a:off x="5276135" y="1902658"/>
            <a:ext cx="1256838" cy="300082"/>
          </a:xfrm>
          <a:prstGeom prst="rect">
            <a:avLst/>
          </a:prstGeom>
          <a:noFill/>
        </p:spPr>
        <p:txBody>
          <a:bodyPr wrap="square" rtlCol="0">
            <a:spAutoFit/>
          </a:bodyPr>
          <a:lstStyle/>
          <a:p>
            <a:pPr algn="ctr"/>
            <a:r>
              <a:rPr lang="en-US" sz="1350" dirty="0"/>
              <a:t>55 Counties</a:t>
            </a:r>
          </a:p>
        </p:txBody>
      </p:sp>
      <p:sp>
        <p:nvSpPr>
          <p:cNvPr id="3" name="Slide Number Placeholder 2"/>
          <p:cNvSpPr>
            <a:spLocks noGrp="1"/>
          </p:cNvSpPr>
          <p:nvPr>
            <p:ph type="sldNum" sz="quarter" idx="12"/>
          </p:nvPr>
        </p:nvSpPr>
        <p:spPr/>
        <p:txBody>
          <a:bodyPr/>
          <a:lstStyle/>
          <a:p>
            <a:fld id="{92F6D016-80C0-493B-8F02-FCF3F31B97C4}" type="slidenum">
              <a:rPr lang="en-US" smtClean="0"/>
              <a:t>77</a:t>
            </a:fld>
            <a:endParaRPr lang="en-US"/>
          </a:p>
        </p:txBody>
      </p:sp>
      <p:sp>
        <p:nvSpPr>
          <p:cNvPr id="16" name="Title 1">
            <a:extLst>
              <a:ext uri="{FF2B5EF4-FFF2-40B4-BE49-F238E27FC236}">
                <a16:creationId xmlns:a16="http://schemas.microsoft.com/office/drawing/2014/main" id="{B5F29E47-84EE-4F92-B411-A6E81C4C6421}"/>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Hazard Mitigation Grant Proposal</a:t>
            </a:r>
          </a:p>
        </p:txBody>
      </p:sp>
      <p:pic>
        <p:nvPicPr>
          <p:cNvPr id="4" name="Picture 3">
            <a:extLst>
              <a:ext uri="{FF2B5EF4-FFF2-40B4-BE49-F238E27FC236}">
                <a16:creationId xmlns:a16="http://schemas.microsoft.com/office/drawing/2014/main" id="{6A3434B1-F13B-4039-9DD8-207FE8DF7753}"/>
              </a:ext>
            </a:extLst>
          </p:cNvPr>
          <p:cNvPicPr>
            <a:picLocks noChangeAspect="1"/>
          </p:cNvPicPr>
          <p:nvPr/>
        </p:nvPicPr>
        <p:blipFill>
          <a:blip r:embed="rId10"/>
          <a:stretch>
            <a:fillRect/>
          </a:stretch>
        </p:blipFill>
        <p:spPr>
          <a:xfrm>
            <a:off x="2547742" y="5231972"/>
            <a:ext cx="1471803" cy="748270"/>
          </a:xfrm>
          <a:prstGeom prst="rect">
            <a:avLst/>
          </a:prstGeom>
        </p:spPr>
      </p:pic>
      <p:sp>
        <p:nvSpPr>
          <p:cNvPr id="18" name="TextBox 17">
            <a:extLst>
              <a:ext uri="{FF2B5EF4-FFF2-40B4-BE49-F238E27FC236}">
                <a16:creationId xmlns:a16="http://schemas.microsoft.com/office/drawing/2014/main" id="{A63C2178-25AE-4AFD-A44D-AC492E6CC0F8}"/>
              </a:ext>
            </a:extLst>
          </p:cNvPr>
          <p:cNvSpPr txBox="1"/>
          <p:nvPr/>
        </p:nvSpPr>
        <p:spPr>
          <a:xfrm>
            <a:off x="6972393" y="4360938"/>
            <a:ext cx="1475996" cy="300082"/>
          </a:xfrm>
          <a:prstGeom prst="rect">
            <a:avLst/>
          </a:prstGeom>
          <a:noFill/>
        </p:spPr>
        <p:txBody>
          <a:bodyPr wrap="square" rtlCol="0">
            <a:spAutoFit/>
          </a:bodyPr>
          <a:lstStyle/>
          <a:p>
            <a:pPr algn="ctr"/>
            <a:r>
              <a:rPr lang="en-US" sz="1350" i="1" dirty="0">
                <a:solidFill>
                  <a:schemeClr val="accent1">
                    <a:lumMod val="50000"/>
                  </a:schemeClr>
                </a:solidFill>
              </a:rPr>
              <a:t>283 communities</a:t>
            </a:r>
          </a:p>
        </p:txBody>
      </p:sp>
    </p:spTree>
    <p:extLst>
      <p:ext uri="{BB962C8B-B14F-4D97-AF65-F5344CB8AC3E}">
        <p14:creationId xmlns:p14="http://schemas.microsoft.com/office/powerpoint/2010/main" val="20051036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Support for Community Rating System</a:t>
            </a:r>
          </a:p>
        </p:txBody>
      </p:sp>
      <p:pic>
        <p:nvPicPr>
          <p:cNvPr id="5" name="Picture 4"/>
          <p:cNvPicPr>
            <a:picLocks noChangeAspect="1"/>
          </p:cNvPicPr>
          <p:nvPr/>
        </p:nvPicPr>
        <p:blipFill>
          <a:blip r:embed="rId2"/>
          <a:stretch>
            <a:fillRect/>
          </a:stretch>
        </p:blipFill>
        <p:spPr>
          <a:xfrm>
            <a:off x="791110" y="1011387"/>
            <a:ext cx="7487639" cy="5765408"/>
          </a:xfrm>
          <a:prstGeom prst="rect">
            <a:avLst/>
          </a:prstGeom>
        </p:spPr>
      </p:pic>
    </p:spTree>
    <p:extLst>
      <p:ext uri="{BB962C8B-B14F-4D97-AF65-F5344CB8AC3E}">
        <p14:creationId xmlns:p14="http://schemas.microsoft.com/office/powerpoint/2010/main" val="24406780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Support for Community Rating System</a:t>
            </a:r>
          </a:p>
        </p:txBody>
      </p:sp>
      <p:graphicFrame>
        <p:nvGraphicFramePr>
          <p:cNvPr id="2" name="Table 1"/>
          <p:cNvGraphicFramePr>
            <a:graphicFrameLocks noGrp="1"/>
          </p:cNvGraphicFramePr>
          <p:nvPr>
            <p:extLst>
              <p:ext uri="{D42A27DB-BD31-4B8C-83A1-F6EECF244321}">
                <p14:modId xmlns:p14="http://schemas.microsoft.com/office/powerpoint/2010/main" val="3827751906"/>
              </p:ext>
            </p:extLst>
          </p:nvPr>
        </p:nvGraphicFramePr>
        <p:xfrm>
          <a:off x="1047965" y="1292833"/>
          <a:ext cx="7315199" cy="5007828"/>
        </p:xfrm>
        <a:graphic>
          <a:graphicData uri="http://schemas.openxmlformats.org/drawingml/2006/table">
            <a:tbl>
              <a:tblPr>
                <a:tableStyleId>{5C22544A-7EE6-4342-B048-85BDC9FD1C3A}</a:tableStyleId>
              </a:tblPr>
              <a:tblGrid>
                <a:gridCol w="1653508">
                  <a:extLst>
                    <a:ext uri="{9D8B030D-6E8A-4147-A177-3AD203B41FA5}">
                      <a16:colId xmlns:a16="http://schemas.microsoft.com/office/drawing/2014/main" val="4224235406"/>
                    </a:ext>
                  </a:extLst>
                </a:gridCol>
                <a:gridCol w="2239561">
                  <a:extLst>
                    <a:ext uri="{9D8B030D-6E8A-4147-A177-3AD203B41FA5}">
                      <a16:colId xmlns:a16="http://schemas.microsoft.com/office/drawing/2014/main" val="2500341870"/>
                    </a:ext>
                  </a:extLst>
                </a:gridCol>
                <a:gridCol w="1868043">
                  <a:extLst>
                    <a:ext uri="{9D8B030D-6E8A-4147-A177-3AD203B41FA5}">
                      <a16:colId xmlns:a16="http://schemas.microsoft.com/office/drawing/2014/main" val="3665666803"/>
                    </a:ext>
                  </a:extLst>
                </a:gridCol>
                <a:gridCol w="1554087">
                  <a:extLst>
                    <a:ext uri="{9D8B030D-6E8A-4147-A177-3AD203B41FA5}">
                      <a16:colId xmlns:a16="http://schemas.microsoft.com/office/drawing/2014/main" val="371496113"/>
                    </a:ext>
                  </a:extLst>
                </a:gridCol>
              </a:tblGrid>
              <a:tr h="754576">
                <a:tc gridSpan="4">
                  <a:txBody>
                    <a:bodyPr/>
                    <a:lstStyle/>
                    <a:p>
                      <a:pPr algn="ctr" fontAlgn="b"/>
                      <a:r>
                        <a:rPr lang="en-US" sz="2300" b="1" u="none" strike="noStrike" dirty="0">
                          <a:solidFill>
                            <a:schemeClr val="bg1"/>
                          </a:solidFill>
                          <a:effectLst/>
                        </a:rPr>
                        <a:t>Communities with </a:t>
                      </a:r>
                      <a:r>
                        <a:rPr lang="en-US" sz="2300" b="1" u="none" strike="noStrike" dirty="0" smtClean="0">
                          <a:solidFill>
                            <a:schemeClr val="bg1"/>
                          </a:solidFill>
                          <a:effectLst/>
                        </a:rPr>
                        <a:t>CRS Participation</a:t>
                      </a:r>
                      <a:r>
                        <a:rPr lang="en-US" sz="2300" u="none" strike="noStrike" dirty="0" smtClean="0">
                          <a:solidFill>
                            <a:schemeClr val="bg1"/>
                          </a:solidFill>
                          <a:effectLst/>
                        </a:rPr>
                        <a:t/>
                      </a:r>
                      <a:br>
                        <a:rPr lang="en-US" sz="2300" u="none" strike="noStrike" dirty="0" smtClean="0">
                          <a:solidFill>
                            <a:schemeClr val="bg1"/>
                          </a:solidFill>
                          <a:effectLst/>
                        </a:rPr>
                      </a:br>
                      <a:r>
                        <a:rPr lang="en-US" sz="2300" u="none" strike="noStrike" dirty="0" smtClean="0">
                          <a:solidFill>
                            <a:schemeClr val="bg1"/>
                          </a:solidFill>
                          <a:effectLst/>
                        </a:rPr>
                        <a:t> Ranked </a:t>
                      </a:r>
                      <a:r>
                        <a:rPr lang="en-US" sz="2300" u="none" strike="noStrike" dirty="0">
                          <a:solidFill>
                            <a:schemeClr val="bg1"/>
                          </a:solidFill>
                          <a:effectLst/>
                        </a:rPr>
                        <a:t>by CRS Class</a:t>
                      </a:r>
                      <a:endParaRPr lang="en-US" sz="2300" b="1" i="0" u="none" strike="noStrike" dirty="0">
                        <a:solidFill>
                          <a:schemeClr val="bg1"/>
                        </a:solidFill>
                        <a:effectLst/>
                        <a:latin typeface="Arial" panose="020B0604020202020204" pitchFamily="34" charset="0"/>
                      </a:endParaRPr>
                    </a:p>
                  </a:txBody>
                  <a:tcPr marL="15720" marR="15720" marT="15720" marB="0" anchor="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8091639"/>
                  </a:ext>
                </a:extLst>
              </a:tr>
              <a:tr h="990382">
                <a:tc>
                  <a:txBody>
                    <a:bodyPr/>
                    <a:lstStyle/>
                    <a:p>
                      <a:pPr algn="ctr" fontAlgn="ctr"/>
                      <a:r>
                        <a:rPr lang="en-US" sz="2000" u="none" strike="noStrike" dirty="0">
                          <a:effectLst/>
                        </a:rPr>
                        <a:t>Community ID </a:t>
                      </a:r>
                      <a:endParaRPr lang="en-US" sz="2000" b="1" i="0" u="none" strike="noStrike" dirty="0">
                        <a:effectLst/>
                        <a:latin typeface="Arial" panose="020B0604020202020204" pitchFamily="34" charset="0"/>
                      </a:endParaRPr>
                    </a:p>
                  </a:txBody>
                  <a:tcPr marL="15720" marR="15720" marT="15720" marB="0" anchor="ctr"/>
                </a:tc>
                <a:tc>
                  <a:txBody>
                    <a:bodyPr/>
                    <a:lstStyle/>
                    <a:p>
                      <a:pPr algn="ctr" fontAlgn="ctr"/>
                      <a:r>
                        <a:rPr lang="en-US" sz="2000" u="none" strike="noStrike">
                          <a:effectLst/>
                        </a:rPr>
                        <a:t>Community</a:t>
                      </a:r>
                      <a:endParaRPr lang="en-US" sz="2000" b="1" i="0" u="none" strike="noStrike">
                        <a:effectLst/>
                        <a:latin typeface="Arial" panose="020B0604020202020204" pitchFamily="34" charset="0"/>
                      </a:endParaRPr>
                    </a:p>
                  </a:txBody>
                  <a:tcPr marL="15720" marR="15720" marT="15720" marB="0" anchor="ctr"/>
                </a:tc>
                <a:tc>
                  <a:txBody>
                    <a:bodyPr/>
                    <a:lstStyle/>
                    <a:p>
                      <a:pPr algn="ctr" fontAlgn="ctr"/>
                      <a:r>
                        <a:rPr lang="en-US" sz="2000" u="none" strike="noStrike">
                          <a:effectLst/>
                        </a:rPr>
                        <a:t>CRS Class</a:t>
                      </a:r>
                      <a:endParaRPr lang="en-US" sz="2000" b="1" i="0" u="none" strike="noStrike">
                        <a:effectLst/>
                        <a:latin typeface="Arial" panose="020B0604020202020204" pitchFamily="34" charset="0"/>
                      </a:endParaRPr>
                    </a:p>
                  </a:txBody>
                  <a:tcPr marL="15720" marR="15720" marT="15720" marB="0" anchor="ctr"/>
                </a:tc>
                <a:tc>
                  <a:txBody>
                    <a:bodyPr/>
                    <a:lstStyle/>
                    <a:p>
                      <a:pPr algn="ctr" fontAlgn="b"/>
                      <a:r>
                        <a:rPr lang="en-US" sz="2000" u="none" strike="noStrike" dirty="0">
                          <a:effectLst/>
                        </a:rPr>
                        <a:t>Flood Insurance Policies</a:t>
                      </a:r>
                      <a:endParaRPr lang="en-US" sz="2000" b="1" i="0" u="none" strike="noStrike" dirty="0">
                        <a:effectLst/>
                        <a:latin typeface="Arial" panose="020B0604020202020204" pitchFamily="34" charset="0"/>
                      </a:endParaRPr>
                    </a:p>
                  </a:txBody>
                  <a:tcPr marL="15720" marR="15720" marT="15720" marB="0" anchor="b"/>
                </a:tc>
                <a:extLst>
                  <a:ext uri="{0D108BD9-81ED-4DB2-BD59-A6C34878D82A}">
                    <a16:rowId xmlns:a16="http://schemas.microsoft.com/office/drawing/2014/main" val="4072514346"/>
                  </a:ext>
                </a:extLst>
              </a:tr>
              <a:tr h="326287">
                <a:tc>
                  <a:txBody>
                    <a:bodyPr/>
                    <a:lstStyle/>
                    <a:p>
                      <a:pPr algn="ctr" fontAlgn="b"/>
                      <a:r>
                        <a:rPr lang="en-US" sz="2000" u="none" strike="noStrike">
                          <a:effectLst/>
                        </a:rPr>
                        <a:t>540065</a:t>
                      </a:r>
                      <a:endParaRPr lang="en-US" sz="2000" b="0" i="0" u="none" strike="noStrike">
                        <a:effectLst/>
                        <a:latin typeface="Arial" panose="020B0604020202020204" pitchFamily="34" charset="0"/>
                      </a:endParaRPr>
                    </a:p>
                  </a:txBody>
                  <a:tcPr marL="15720" marR="15720" marT="15720" marB="0" anchor="b"/>
                </a:tc>
                <a:tc>
                  <a:txBody>
                    <a:bodyPr/>
                    <a:lstStyle/>
                    <a:p>
                      <a:pPr algn="l" fontAlgn="b"/>
                      <a:r>
                        <a:rPr lang="en-US" sz="2000" u="none" strike="noStrike">
                          <a:effectLst/>
                        </a:rPr>
                        <a:t>Jeffereson County</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6</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158</a:t>
                      </a:r>
                      <a:endParaRPr lang="en-US" sz="2000" b="0" i="0" u="none" strike="noStrike">
                        <a:effectLst/>
                        <a:latin typeface="Arial" panose="020B0604020202020204" pitchFamily="34" charset="0"/>
                      </a:endParaRPr>
                    </a:p>
                  </a:txBody>
                  <a:tcPr marL="15720" marR="15720" marT="15720" marB="0" anchor="b"/>
                </a:tc>
                <a:extLst>
                  <a:ext uri="{0D108BD9-81ED-4DB2-BD59-A6C34878D82A}">
                    <a16:rowId xmlns:a16="http://schemas.microsoft.com/office/drawing/2014/main" val="60081728"/>
                  </a:ext>
                </a:extLst>
              </a:tr>
              <a:tr h="326287">
                <a:tc>
                  <a:txBody>
                    <a:bodyPr/>
                    <a:lstStyle/>
                    <a:p>
                      <a:pPr algn="ctr" fontAlgn="b"/>
                      <a:r>
                        <a:rPr lang="en-US" sz="2000" u="none" strike="noStrike">
                          <a:effectLst/>
                        </a:rPr>
                        <a:t>540282</a:t>
                      </a:r>
                      <a:endParaRPr lang="en-US" sz="2000" b="0" i="0" u="none" strike="noStrike">
                        <a:effectLst/>
                        <a:latin typeface="Arial" panose="020B0604020202020204" pitchFamily="34" charset="0"/>
                      </a:endParaRPr>
                    </a:p>
                  </a:txBody>
                  <a:tcPr marL="15720" marR="15720" marT="15720" marB="0" anchor="b"/>
                </a:tc>
                <a:tc>
                  <a:txBody>
                    <a:bodyPr/>
                    <a:lstStyle/>
                    <a:p>
                      <a:pPr algn="l" fontAlgn="b"/>
                      <a:r>
                        <a:rPr lang="en-US" sz="2000" u="none" strike="noStrike">
                          <a:effectLst/>
                        </a:rPr>
                        <a:t>Berkeley County</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7</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181</a:t>
                      </a:r>
                      <a:endParaRPr lang="en-US" sz="2000" b="0" i="0" u="none" strike="noStrike">
                        <a:effectLst/>
                        <a:latin typeface="Arial" panose="020B0604020202020204" pitchFamily="34" charset="0"/>
                      </a:endParaRPr>
                    </a:p>
                  </a:txBody>
                  <a:tcPr marL="15720" marR="15720" marT="15720" marB="0" anchor="b"/>
                </a:tc>
                <a:extLst>
                  <a:ext uri="{0D108BD9-81ED-4DB2-BD59-A6C34878D82A}">
                    <a16:rowId xmlns:a16="http://schemas.microsoft.com/office/drawing/2014/main" val="987512947"/>
                  </a:ext>
                </a:extLst>
              </a:tr>
              <a:tr h="326287">
                <a:tc>
                  <a:txBody>
                    <a:bodyPr/>
                    <a:lstStyle/>
                    <a:p>
                      <a:pPr algn="ctr" fontAlgn="b"/>
                      <a:r>
                        <a:rPr lang="en-US" sz="2000" u="none" strike="noStrike">
                          <a:effectLst/>
                        </a:rPr>
                        <a:t>540226</a:t>
                      </a:r>
                      <a:endParaRPr lang="en-US" sz="2000" b="0" i="0" u="none" strike="noStrike">
                        <a:effectLst/>
                        <a:latin typeface="Arial" panose="020B0604020202020204" pitchFamily="34" charset="0"/>
                      </a:endParaRPr>
                    </a:p>
                  </a:txBody>
                  <a:tcPr marL="15720" marR="15720" marT="15720" marB="0" anchor="b"/>
                </a:tc>
                <a:tc>
                  <a:txBody>
                    <a:bodyPr/>
                    <a:lstStyle/>
                    <a:p>
                      <a:pPr algn="l" fontAlgn="b"/>
                      <a:r>
                        <a:rPr lang="en-US" sz="2000" u="none" strike="noStrike" dirty="0">
                          <a:effectLst/>
                        </a:rPr>
                        <a:t>Hampshire County</a:t>
                      </a:r>
                      <a:endParaRPr lang="en-US" sz="2000" b="0" i="0" u="none" strike="noStrike" dirty="0">
                        <a:effectLst/>
                        <a:latin typeface="Arial" panose="020B0604020202020204" pitchFamily="34" charset="0"/>
                      </a:endParaRPr>
                    </a:p>
                  </a:txBody>
                  <a:tcPr marL="15720" marR="15720" marT="15720" marB="0" anchor="b"/>
                </a:tc>
                <a:tc>
                  <a:txBody>
                    <a:bodyPr/>
                    <a:lstStyle/>
                    <a:p>
                      <a:pPr algn="ctr" fontAlgn="b"/>
                      <a:r>
                        <a:rPr lang="en-US" sz="2000" u="none" strike="noStrike">
                          <a:effectLst/>
                        </a:rPr>
                        <a:t>8</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177</a:t>
                      </a:r>
                      <a:endParaRPr lang="en-US" sz="2000" b="0" i="0" u="none" strike="noStrike">
                        <a:effectLst/>
                        <a:latin typeface="Arial" panose="020B0604020202020204" pitchFamily="34" charset="0"/>
                      </a:endParaRPr>
                    </a:p>
                  </a:txBody>
                  <a:tcPr marL="15720" marR="15720" marT="15720" marB="0" anchor="b"/>
                </a:tc>
                <a:extLst>
                  <a:ext uri="{0D108BD9-81ED-4DB2-BD59-A6C34878D82A}">
                    <a16:rowId xmlns:a16="http://schemas.microsoft.com/office/drawing/2014/main" val="1740140694"/>
                  </a:ext>
                </a:extLst>
              </a:tr>
              <a:tr h="326287">
                <a:tc>
                  <a:txBody>
                    <a:bodyPr/>
                    <a:lstStyle/>
                    <a:p>
                      <a:pPr algn="ctr" fontAlgn="b"/>
                      <a:r>
                        <a:rPr lang="en-US" sz="2000" u="none" strike="noStrike">
                          <a:effectLst/>
                        </a:rPr>
                        <a:t>540199</a:t>
                      </a:r>
                      <a:endParaRPr lang="en-US" sz="2000" b="0" i="0" u="none" strike="noStrike">
                        <a:effectLst/>
                        <a:latin typeface="Arial" panose="020B0604020202020204" pitchFamily="34" charset="0"/>
                      </a:endParaRPr>
                    </a:p>
                  </a:txBody>
                  <a:tcPr marL="15720" marR="15720" marT="15720" marB="0" anchor="b"/>
                </a:tc>
                <a:tc>
                  <a:txBody>
                    <a:bodyPr/>
                    <a:lstStyle/>
                    <a:p>
                      <a:pPr algn="l" fontAlgn="b"/>
                      <a:r>
                        <a:rPr lang="en-US" sz="2000" u="none" strike="noStrike">
                          <a:effectLst/>
                        </a:rPr>
                        <a:t>City of Buckhannon</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8</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164</a:t>
                      </a:r>
                      <a:endParaRPr lang="en-US" sz="2000" b="0" i="0" u="none" strike="noStrike">
                        <a:effectLst/>
                        <a:latin typeface="Arial" panose="020B0604020202020204" pitchFamily="34" charset="0"/>
                      </a:endParaRPr>
                    </a:p>
                  </a:txBody>
                  <a:tcPr marL="15720" marR="15720" marT="15720" marB="0" anchor="b"/>
                </a:tc>
                <a:extLst>
                  <a:ext uri="{0D108BD9-81ED-4DB2-BD59-A6C34878D82A}">
                    <a16:rowId xmlns:a16="http://schemas.microsoft.com/office/drawing/2014/main" val="1183349581"/>
                  </a:ext>
                </a:extLst>
              </a:tr>
              <a:tr h="326287">
                <a:tc>
                  <a:txBody>
                    <a:bodyPr/>
                    <a:lstStyle/>
                    <a:p>
                      <a:pPr algn="ctr" fontAlgn="b"/>
                      <a:r>
                        <a:rPr lang="en-US" sz="2000" u="none" strike="noStrike">
                          <a:effectLst/>
                        </a:rPr>
                        <a:t>540194</a:t>
                      </a:r>
                      <a:endParaRPr lang="en-US" sz="2000" b="0" i="0" u="none" strike="noStrike">
                        <a:effectLst/>
                        <a:latin typeface="Arial" panose="020B0604020202020204" pitchFamily="34" charset="0"/>
                      </a:endParaRPr>
                    </a:p>
                  </a:txBody>
                  <a:tcPr marL="15720" marR="15720" marT="15720" marB="0" anchor="b"/>
                </a:tc>
                <a:tc>
                  <a:txBody>
                    <a:bodyPr/>
                    <a:lstStyle/>
                    <a:p>
                      <a:pPr algn="l" fontAlgn="b"/>
                      <a:r>
                        <a:rPr lang="en-US" sz="2000" u="none" strike="noStrike">
                          <a:effectLst/>
                        </a:rPr>
                        <a:t>City of Parsons</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8</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107</a:t>
                      </a:r>
                      <a:endParaRPr lang="en-US" sz="2000" b="0" i="0" u="none" strike="noStrike">
                        <a:effectLst/>
                        <a:latin typeface="Arial" panose="020B0604020202020204" pitchFamily="34" charset="0"/>
                      </a:endParaRPr>
                    </a:p>
                  </a:txBody>
                  <a:tcPr marL="15720" marR="15720" marT="15720" marB="0" anchor="b"/>
                </a:tc>
                <a:extLst>
                  <a:ext uri="{0D108BD9-81ED-4DB2-BD59-A6C34878D82A}">
                    <a16:rowId xmlns:a16="http://schemas.microsoft.com/office/drawing/2014/main" val="455234489"/>
                  </a:ext>
                </a:extLst>
              </a:tr>
              <a:tr h="326287">
                <a:tc>
                  <a:txBody>
                    <a:bodyPr/>
                    <a:lstStyle/>
                    <a:p>
                      <a:pPr algn="ctr" fontAlgn="b"/>
                      <a:r>
                        <a:rPr lang="en-US" sz="2000" u="none" strike="noStrike">
                          <a:effectLst/>
                        </a:rPr>
                        <a:t>540004</a:t>
                      </a:r>
                      <a:endParaRPr lang="en-US" sz="2000" b="0" i="0" u="none" strike="noStrike">
                        <a:effectLst/>
                        <a:latin typeface="Arial" panose="020B0604020202020204" pitchFamily="34" charset="0"/>
                      </a:endParaRPr>
                    </a:p>
                  </a:txBody>
                  <a:tcPr marL="15720" marR="15720" marT="15720" marB="0" anchor="b"/>
                </a:tc>
                <a:tc>
                  <a:txBody>
                    <a:bodyPr/>
                    <a:lstStyle/>
                    <a:p>
                      <a:pPr algn="l" fontAlgn="b"/>
                      <a:r>
                        <a:rPr lang="en-US" sz="2000" u="none" strike="noStrike">
                          <a:effectLst/>
                        </a:rPr>
                        <a:t>City of Phillipi</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8</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78</a:t>
                      </a:r>
                      <a:endParaRPr lang="en-US" sz="2000" b="0" i="0" u="none" strike="noStrike">
                        <a:effectLst/>
                        <a:latin typeface="Arial" panose="020B0604020202020204" pitchFamily="34" charset="0"/>
                      </a:endParaRPr>
                    </a:p>
                  </a:txBody>
                  <a:tcPr marL="15720" marR="15720" marT="15720" marB="0" anchor="b"/>
                </a:tc>
                <a:extLst>
                  <a:ext uri="{0D108BD9-81ED-4DB2-BD59-A6C34878D82A}">
                    <a16:rowId xmlns:a16="http://schemas.microsoft.com/office/drawing/2014/main" val="613480087"/>
                  </a:ext>
                </a:extLst>
              </a:tr>
              <a:tr h="326287">
                <a:tc>
                  <a:txBody>
                    <a:bodyPr/>
                    <a:lstStyle/>
                    <a:p>
                      <a:pPr algn="ctr" fontAlgn="b"/>
                      <a:r>
                        <a:rPr lang="en-US" sz="2000" u="none" strike="noStrike">
                          <a:effectLst/>
                        </a:rPr>
                        <a:t>540006</a:t>
                      </a:r>
                      <a:endParaRPr lang="en-US" sz="2000" b="0" i="0" u="none" strike="noStrike">
                        <a:effectLst/>
                        <a:latin typeface="Arial" panose="020B0604020202020204" pitchFamily="34" charset="0"/>
                      </a:endParaRPr>
                    </a:p>
                  </a:txBody>
                  <a:tcPr marL="15720" marR="15720" marT="15720" marB="0" anchor="b"/>
                </a:tc>
                <a:tc>
                  <a:txBody>
                    <a:bodyPr/>
                    <a:lstStyle/>
                    <a:p>
                      <a:pPr algn="l" fontAlgn="b"/>
                      <a:r>
                        <a:rPr lang="en-US" sz="2000" u="none" strike="noStrike">
                          <a:effectLst/>
                        </a:rPr>
                        <a:t>City of Martinsburg</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8</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21</a:t>
                      </a:r>
                      <a:endParaRPr lang="en-US" sz="2000" b="0" i="0" u="none" strike="noStrike">
                        <a:effectLst/>
                        <a:latin typeface="Arial" panose="020B0604020202020204" pitchFamily="34" charset="0"/>
                      </a:endParaRPr>
                    </a:p>
                  </a:txBody>
                  <a:tcPr marL="15720" marR="15720" marT="15720" marB="0" anchor="b"/>
                </a:tc>
                <a:extLst>
                  <a:ext uri="{0D108BD9-81ED-4DB2-BD59-A6C34878D82A}">
                    <a16:rowId xmlns:a16="http://schemas.microsoft.com/office/drawing/2014/main" val="4258609851"/>
                  </a:ext>
                </a:extLst>
              </a:tr>
              <a:tr h="326287">
                <a:tc>
                  <a:txBody>
                    <a:bodyPr/>
                    <a:lstStyle/>
                    <a:p>
                      <a:pPr algn="ctr" fontAlgn="b"/>
                      <a:r>
                        <a:rPr lang="en-US" sz="2000" u="none" strike="noStrike">
                          <a:effectLst/>
                        </a:rPr>
                        <a:t>540073</a:t>
                      </a:r>
                      <a:endParaRPr lang="en-US" sz="2000" b="0" i="0" u="none" strike="noStrike">
                        <a:effectLst/>
                        <a:latin typeface="Arial" panose="020B0604020202020204" pitchFamily="34" charset="0"/>
                      </a:endParaRPr>
                    </a:p>
                  </a:txBody>
                  <a:tcPr marL="15720" marR="15720" marT="15720" marB="0" anchor="b"/>
                </a:tc>
                <a:tc>
                  <a:txBody>
                    <a:bodyPr/>
                    <a:lstStyle/>
                    <a:p>
                      <a:pPr algn="l" fontAlgn="b"/>
                      <a:r>
                        <a:rPr lang="en-US" sz="2000" u="none" strike="noStrike">
                          <a:effectLst/>
                        </a:rPr>
                        <a:t>City of Charleston</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9</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389</a:t>
                      </a:r>
                      <a:endParaRPr lang="en-US" sz="2000" b="0" i="0" u="none" strike="noStrike">
                        <a:effectLst/>
                        <a:latin typeface="Arial" panose="020B0604020202020204" pitchFamily="34" charset="0"/>
                      </a:endParaRPr>
                    </a:p>
                  </a:txBody>
                  <a:tcPr marL="15720" marR="15720" marT="15720" marB="0" anchor="b"/>
                </a:tc>
                <a:extLst>
                  <a:ext uri="{0D108BD9-81ED-4DB2-BD59-A6C34878D82A}">
                    <a16:rowId xmlns:a16="http://schemas.microsoft.com/office/drawing/2014/main" val="2271662205"/>
                  </a:ext>
                </a:extLst>
              </a:tr>
              <a:tr h="326287">
                <a:tc>
                  <a:txBody>
                    <a:bodyPr/>
                    <a:lstStyle/>
                    <a:p>
                      <a:pPr algn="ctr" fontAlgn="b"/>
                      <a:r>
                        <a:rPr lang="en-US" sz="2000" u="none" strike="noStrike">
                          <a:effectLst/>
                        </a:rPr>
                        <a:t>540164</a:t>
                      </a:r>
                      <a:endParaRPr lang="en-US" sz="2000" b="0" i="0" u="none" strike="noStrike">
                        <a:effectLst/>
                        <a:latin typeface="Arial" panose="020B0604020202020204" pitchFamily="34" charset="0"/>
                      </a:endParaRPr>
                    </a:p>
                  </a:txBody>
                  <a:tcPr marL="15720" marR="15720" marT="15720" marB="0" anchor="b"/>
                </a:tc>
                <a:tc>
                  <a:txBody>
                    <a:bodyPr/>
                    <a:lstStyle/>
                    <a:p>
                      <a:pPr algn="l" fontAlgn="b"/>
                      <a:r>
                        <a:rPr lang="en-US" sz="2000" u="none" strike="noStrike">
                          <a:effectLst/>
                        </a:rPr>
                        <a:t>Putnam County</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9</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dirty="0">
                          <a:effectLst/>
                        </a:rPr>
                        <a:t>330</a:t>
                      </a:r>
                      <a:endParaRPr lang="en-US" sz="2000" b="0" i="0" u="none" strike="noStrike" dirty="0">
                        <a:effectLst/>
                        <a:latin typeface="Arial" panose="020B0604020202020204" pitchFamily="34" charset="0"/>
                      </a:endParaRPr>
                    </a:p>
                  </a:txBody>
                  <a:tcPr marL="15720" marR="15720" marT="15720" marB="0" anchor="b"/>
                </a:tc>
                <a:extLst>
                  <a:ext uri="{0D108BD9-81ED-4DB2-BD59-A6C34878D82A}">
                    <a16:rowId xmlns:a16="http://schemas.microsoft.com/office/drawing/2014/main" val="733724723"/>
                  </a:ext>
                </a:extLst>
              </a:tr>
              <a:tr h="326287">
                <a:tc>
                  <a:txBody>
                    <a:bodyPr/>
                    <a:lstStyle/>
                    <a:p>
                      <a:pPr algn="ctr" fontAlgn="b"/>
                      <a:r>
                        <a:rPr lang="en-US" sz="2000" u="none" strike="noStrike">
                          <a:effectLst/>
                        </a:rPr>
                        <a:t>540144</a:t>
                      </a:r>
                      <a:endParaRPr lang="en-US" sz="2000" b="0" i="0" u="none" strike="noStrike">
                        <a:effectLst/>
                        <a:latin typeface="Arial" panose="020B0604020202020204" pitchFamily="34" charset="0"/>
                      </a:endParaRPr>
                    </a:p>
                  </a:txBody>
                  <a:tcPr marL="15720" marR="15720" marT="15720" marB="0" anchor="b"/>
                </a:tc>
                <a:tc>
                  <a:txBody>
                    <a:bodyPr/>
                    <a:lstStyle/>
                    <a:p>
                      <a:pPr algn="l" fontAlgn="b"/>
                      <a:r>
                        <a:rPr lang="en-US" sz="2000" u="none" strike="noStrike">
                          <a:effectLst/>
                        </a:rPr>
                        <a:t>Morgan County</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a:effectLst/>
                        </a:rPr>
                        <a:t>9</a:t>
                      </a:r>
                      <a:endParaRPr lang="en-US" sz="2000" b="0" i="0" u="none" strike="noStrike">
                        <a:effectLst/>
                        <a:latin typeface="Arial" panose="020B0604020202020204" pitchFamily="34" charset="0"/>
                      </a:endParaRPr>
                    </a:p>
                  </a:txBody>
                  <a:tcPr marL="15720" marR="15720" marT="15720" marB="0" anchor="b"/>
                </a:tc>
                <a:tc>
                  <a:txBody>
                    <a:bodyPr/>
                    <a:lstStyle/>
                    <a:p>
                      <a:pPr algn="ctr" fontAlgn="b"/>
                      <a:r>
                        <a:rPr lang="en-US" sz="2000" u="none" strike="noStrike" dirty="0">
                          <a:effectLst/>
                        </a:rPr>
                        <a:t>131</a:t>
                      </a:r>
                      <a:endParaRPr lang="en-US" sz="2000" b="0" i="0" u="none" strike="noStrike" dirty="0">
                        <a:effectLst/>
                        <a:latin typeface="Arial" panose="020B0604020202020204" pitchFamily="34" charset="0"/>
                      </a:endParaRPr>
                    </a:p>
                  </a:txBody>
                  <a:tcPr marL="15720" marR="15720" marT="15720" marB="0" anchor="b"/>
                </a:tc>
                <a:extLst>
                  <a:ext uri="{0D108BD9-81ED-4DB2-BD59-A6C34878D82A}">
                    <a16:rowId xmlns:a16="http://schemas.microsoft.com/office/drawing/2014/main" val="2152354319"/>
                  </a:ext>
                </a:extLst>
              </a:tr>
            </a:tbl>
          </a:graphicData>
        </a:graphic>
      </p:graphicFrame>
    </p:spTree>
    <p:extLst>
      <p:ext uri="{BB962C8B-B14F-4D97-AF65-F5344CB8AC3E}">
        <p14:creationId xmlns:p14="http://schemas.microsoft.com/office/powerpoint/2010/main" val="24823195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Expert View – External Links</a:t>
            </a:r>
          </a:p>
        </p:txBody>
      </p:sp>
      <p:sp>
        <p:nvSpPr>
          <p:cNvPr id="6" name="Rectangle 5">
            <a:extLst>
              <a:ext uri="{FF2B5EF4-FFF2-40B4-BE49-F238E27FC236}">
                <a16:creationId xmlns:a16="http://schemas.microsoft.com/office/drawing/2014/main" id="{2F1282C6-1B95-4537-9A4D-EFBAB600715D}"/>
              </a:ext>
            </a:extLst>
          </p:cNvPr>
          <p:cNvSpPr/>
          <p:nvPr/>
        </p:nvSpPr>
        <p:spPr>
          <a:xfrm>
            <a:off x="2247987" y="6495028"/>
            <a:ext cx="5007055" cy="461665"/>
          </a:xfrm>
          <a:prstGeom prst="rect">
            <a:avLst/>
          </a:prstGeom>
        </p:spPr>
        <p:txBody>
          <a:bodyPr wrap="square">
            <a:spAutoFit/>
          </a:bodyPr>
          <a:lstStyle/>
          <a:p>
            <a:r>
              <a:rPr lang="en-US" sz="1200" dirty="0">
                <a:hlinkClick r:id="rId2"/>
              </a:rPr>
              <a:t>https://www.mapwv.gov/flood/map/?v=1&amp;pid=02-06-0006-0048-0000</a:t>
            </a:r>
            <a:endParaRPr lang="en-US" sz="1200" dirty="0"/>
          </a:p>
          <a:p>
            <a:endParaRPr lang="en-US" sz="1200" dirty="0"/>
          </a:p>
        </p:txBody>
      </p:sp>
      <p:pic>
        <p:nvPicPr>
          <p:cNvPr id="4" name="Picture 3">
            <a:extLst>
              <a:ext uri="{FF2B5EF4-FFF2-40B4-BE49-F238E27FC236}">
                <a16:creationId xmlns:a16="http://schemas.microsoft.com/office/drawing/2014/main" id="{8E456A29-FFA7-4CF9-BDB5-C33E1FB4A589}"/>
              </a:ext>
            </a:extLst>
          </p:cNvPr>
          <p:cNvPicPr>
            <a:picLocks noChangeAspect="1"/>
          </p:cNvPicPr>
          <p:nvPr/>
        </p:nvPicPr>
        <p:blipFill>
          <a:blip r:embed="rId3"/>
          <a:stretch>
            <a:fillRect/>
          </a:stretch>
        </p:blipFill>
        <p:spPr>
          <a:xfrm>
            <a:off x="144379" y="1041958"/>
            <a:ext cx="8879305" cy="5229255"/>
          </a:xfrm>
          <a:prstGeom prst="rect">
            <a:avLst/>
          </a:prstGeom>
        </p:spPr>
      </p:pic>
      <p:pic>
        <p:nvPicPr>
          <p:cNvPr id="7" name="Picture 6">
            <a:extLst>
              <a:ext uri="{FF2B5EF4-FFF2-40B4-BE49-F238E27FC236}">
                <a16:creationId xmlns:a16="http://schemas.microsoft.com/office/drawing/2014/main" id="{BA96E8C0-2C06-4927-8EA0-A6DBA422B972}"/>
              </a:ext>
            </a:extLst>
          </p:cNvPr>
          <p:cNvPicPr>
            <a:picLocks noChangeAspect="1"/>
          </p:cNvPicPr>
          <p:nvPr/>
        </p:nvPicPr>
        <p:blipFill>
          <a:blip r:embed="rId4"/>
          <a:stretch>
            <a:fillRect/>
          </a:stretch>
        </p:blipFill>
        <p:spPr>
          <a:xfrm>
            <a:off x="377076" y="2096041"/>
            <a:ext cx="3741821" cy="4175172"/>
          </a:xfrm>
          <a:prstGeom prst="rect">
            <a:avLst/>
          </a:prstGeom>
        </p:spPr>
      </p:pic>
      <p:pic>
        <p:nvPicPr>
          <p:cNvPr id="2" name="Picture 1">
            <a:extLst>
              <a:ext uri="{FF2B5EF4-FFF2-40B4-BE49-F238E27FC236}">
                <a16:creationId xmlns:a16="http://schemas.microsoft.com/office/drawing/2014/main" id="{2BFD2232-A710-40C1-828E-99F4B196AC68}"/>
              </a:ext>
            </a:extLst>
          </p:cNvPr>
          <p:cNvPicPr>
            <a:picLocks noChangeAspect="1"/>
          </p:cNvPicPr>
          <p:nvPr/>
        </p:nvPicPr>
        <p:blipFill>
          <a:blip r:embed="rId5"/>
          <a:stretch>
            <a:fillRect/>
          </a:stretch>
        </p:blipFill>
        <p:spPr>
          <a:xfrm>
            <a:off x="277815" y="2084009"/>
            <a:ext cx="3829050" cy="4305300"/>
          </a:xfrm>
          <a:prstGeom prst="rect">
            <a:avLst/>
          </a:prstGeom>
        </p:spPr>
      </p:pic>
      <p:sp>
        <p:nvSpPr>
          <p:cNvPr id="8" name="TextBox 7">
            <a:extLst>
              <a:ext uri="{FF2B5EF4-FFF2-40B4-BE49-F238E27FC236}">
                <a16:creationId xmlns:a16="http://schemas.microsoft.com/office/drawing/2014/main" id="{519C5FF3-8BC4-4DA0-B5AC-5F927651E964}"/>
              </a:ext>
            </a:extLst>
          </p:cNvPr>
          <p:cNvSpPr txBox="1"/>
          <p:nvPr/>
        </p:nvSpPr>
        <p:spPr>
          <a:xfrm>
            <a:off x="4329359" y="5188219"/>
            <a:ext cx="2113490" cy="646331"/>
          </a:xfrm>
          <a:prstGeom prst="rect">
            <a:avLst/>
          </a:prstGeom>
          <a:solidFill>
            <a:schemeClr val="tx1"/>
          </a:solidFill>
        </p:spPr>
        <p:txBody>
          <a:bodyPr wrap="square" rtlCol="0">
            <a:spAutoFit/>
          </a:bodyPr>
          <a:lstStyle/>
          <a:p>
            <a:r>
              <a:rPr lang="en-US" b="1" dirty="0">
                <a:solidFill>
                  <a:srgbClr val="FFFF00"/>
                </a:solidFill>
              </a:rPr>
              <a:t>(1) Click on Parcel ID</a:t>
            </a:r>
            <a:br>
              <a:rPr lang="en-US" b="1" dirty="0">
                <a:solidFill>
                  <a:srgbClr val="FFFF00"/>
                </a:solidFill>
              </a:rPr>
            </a:br>
            <a:r>
              <a:rPr lang="en-US" b="1" dirty="0">
                <a:solidFill>
                  <a:srgbClr val="FFFF00"/>
                </a:solidFill>
              </a:rPr>
              <a:t> to open Parcel Tab</a:t>
            </a:r>
          </a:p>
        </p:txBody>
      </p:sp>
      <p:sp>
        <p:nvSpPr>
          <p:cNvPr id="9" name="Oval 8">
            <a:extLst>
              <a:ext uri="{FF2B5EF4-FFF2-40B4-BE49-F238E27FC236}">
                <a16:creationId xmlns:a16="http://schemas.microsoft.com/office/drawing/2014/main" id="{040DD744-CE4B-403D-8F65-30E6E6D31DC5}"/>
              </a:ext>
            </a:extLst>
          </p:cNvPr>
          <p:cNvSpPr/>
          <p:nvPr/>
        </p:nvSpPr>
        <p:spPr>
          <a:xfrm flipV="1">
            <a:off x="6515041" y="5157296"/>
            <a:ext cx="2036894" cy="708176"/>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7FA62A8-79DE-422E-9EB7-7213366A9BD6}"/>
              </a:ext>
            </a:extLst>
          </p:cNvPr>
          <p:cNvSpPr/>
          <p:nvPr/>
        </p:nvSpPr>
        <p:spPr>
          <a:xfrm flipV="1">
            <a:off x="1445735" y="2827420"/>
            <a:ext cx="2036894" cy="421105"/>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B50A267-FB48-460E-849B-CC2FF3F2AD67}"/>
              </a:ext>
            </a:extLst>
          </p:cNvPr>
          <p:cNvSpPr txBox="1"/>
          <p:nvPr/>
        </p:nvSpPr>
        <p:spPr>
          <a:xfrm>
            <a:off x="3694769" y="2782669"/>
            <a:ext cx="2333052" cy="646331"/>
          </a:xfrm>
          <a:prstGeom prst="rect">
            <a:avLst/>
          </a:prstGeom>
          <a:solidFill>
            <a:schemeClr val="tx1"/>
          </a:solidFill>
        </p:spPr>
        <p:txBody>
          <a:bodyPr wrap="square" rtlCol="0">
            <a:spAutoFit/>
          </a:bodyPr>
          <a:lstStyle/>
          <a:p>
            <a:r>
              <a:rPr lang="en-US" b="1" dirty="0">
                <a:solidFill>
                  <a:srgbClr val="FFFF00"/>
                </a:solidFill>
              </a:rPr>
              <a:t>(2) Click on Parcel ID</a:t>
            </a:r>
            <a:br>
              <a:rPr lang="en-US" b="1" dirty="0">
                <a:solidFill>
                  <a:srgbClr val="FFFF00"/>
                </a:solidFill>
              </a:rPr>
            </a:br>
            <a:r>
              <a:rPr lang="en-US" b="1" dirty="0">
                <a:solidFill>
                  <a:srgbClr val="FFFF00"/>
                </a:solidFill>
              </a:rPr>
              <a:t> to link to Web Report</a:t>
            </a:r>
          </a:p>
        </p:txBody>
      </p:sp>
      <p:sp>
        <p:nvSpPr>
          <p:cNvPr id="12" name="Rectangle 11">
            <a:extLst>
              <a:ext uri="{FF2B5EF4-FFF2-40B4-BE49-F238E27FC236}">
                <a16:creationId xmlns:a16="http://schemas.microsoft.com/office/drawing/2014/main" id="{B9A3E4DC-A1B7-4E49-A804-C59877B2314A}"/>
              </a:ext>
            </a:extLst>
          </p:cNvPr>
          <p:cNvSpPr/>
          <p:nvPr/>
        </p:nvSpPr>
        <p:spPr>
          <a:xfrm>
            <a:off x="543175" y="1678976"/>
            <a:ext cx="44341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12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Statewide Flood Risk Structure File</a:t>
            </a:r>
          </a:p>
        </p:txBody>
      </p:sp>
      <p:pic>
        <p:nvPicPr>
          <p:cNvPr id="2" name="Picture 1"/>
          <p:cNvPicPr>
            <a:picLocks noChangeAspect="1"/>
          </p:cNvPicPr>
          <p:nvPr/>
        </p:nvPicPr>
        <p:blipFill>
          <a:blip r:embed="rId3" cstate="print"/>
          <a:stretch>
            <a:fillRect/>
          </a:stretch>
        </p:blipFill>
        <p:spPr>
          <a:xfrm>
            <a:off x="838200" y="1104900"/>
            <a:ext cx="5886450" cy="3924300"/>
          </a:xfrm>
          <a:prstGeom prst="rect">
            <a:avLst/>
          </a:prstGeom>
        </p:spPr>
      </p:pic>
      <p:sp>
        <p:nvSpPr>
          <p:cNvPr id="9" name="TextBox 8"/>
          <p:cNvSpPr txBox="1"/>
          <p:nvPr/>
        </p:nvSpPr>
        <p:spPr>
          <a:xfrm>
            <a:off x="381000" y="5219700"/>
            <a:ext cx="8382000" cy="1492716"/>
          </a:xfrm>
          <a:prstGeom prst="rect">
            <a:avLst/>
          </a:prstGeom>
          <a:solidFill>
            <a:schemeClr val="accent5">
              <a:lumMod val="20000"/>
              <a:lumOff val="80000"/>
            </a:schemeClr>
          </a:solidFill>
        </p:spPr>
        <p:txBody>
          <a:bodyPr wrap="square" rtlCol="0">
            <a:spAutoFit/>
          </a:bodyPr>
          <a:lstStyle/>
          <a:p>
            <a:r>
              <a:rPr lang="en-US" sz="1300" dirty="0"/>
              <a:t>Structure-specific (called “User-Defined Facilities”, or UDFs, in </a:t>
            </a:r>
            <a:r>
              <a:rPr lang="en-US" sz="1300" dirty="0" err="1"/>
              <a:t>Hazus</a:t>
            </a:r>
            <a:r>
              <a:rPr lang="en-US" sz="1300" dirty="0"/>
              <a:t>) flood risk assessments produce loss estimates at the building or structure level, and can often help facilitate flood risk discussions with individual home- or business-owners in a community.  These types of risk assessments can provide valuable information to communities to help pre-screen properties and projects before going through a more in-depth Benefit-Cost Analysis (BCA).  Personally-identifiable information (PII) such as property address, name of owner, etc. will not be included in FEMA's Flood Risk Assessment dataset (</a:t>
            </a:r>
            <a:r>
              <a:rPr lang="en-US" sz="1300" dirty="0" err="1"/>
              <a:t>S_UDF_Pt</a:t>
            </a:r>
            <a:r>
              <a:rPr lang="en-US" sz="1300" dirty="0"/>
              <a:t> and </a:t>
            </a:r>
            <a:r>
              <a:rPr lang="en-US" sz="1300" dirty="0" err="1"/>
              <a:t>L_RA_UDF_Results</a:t>
            </a:r>
            <a:r>
              <a:rPr lang="en-US" sz="1300" dirty="0"/>
              <a:t>).  Source:  Flood Risk Assessment Guidance -  </a:t>
            </a:r>
            <a:r>
              <a:rPr lang="en-US" sz="1300" dirty="0">
                <a:hlinkClick r:id="rId4"/>
              </a:rPr>
              <a:t>https://www.fema.gov/media-library-data/1469146645661-31ad3f73def7066084e7ac5bfa145949/Flood_Risk_Assessment_Guidance_May_2016.pdf</a:t>
            </a:r>
            <a:endParaRPr lang="en-US" sz="1400" dirty="0"/>
          </a:p>
        </p:txBody>
      </p:sp>
      <p:sp>
        <p:nvSpPr>
          <p:cNvPr id="4" name="TextBox 3"/>
          <p:cNvSpPr txBox="1"/>
          <p:nvPr/>
        </p:nvSpPr>
        <p:spPr>
          <a:xfrm>
            <a:off x="7010400" y="1143000"/>
            <a:ext cx="1600200" cy="2862322"/>
          </a:xfrm>
          <a:prstGeom prst="rect">
            <a:avLst/>
          </a:prstGeom>
          <a:solidFill>
            <a:schemeClr val="accent1">
              <a:lumMod val="40000"/>
              <a:lumOff val="60000"/>
            </a:schemeClr>
          </a:solidFill>
        </p:spPr>
        <p:txBody>
          <a:bodyPr wrap="square" rtlCol="0">
            <a:spAutoFit/>
          </a:bodyPr>
          <a:lstStyle/>
          <a:p>
            <a:r>
              <a:rPr lang="en-US" dirty="0"/>
              <a:t>Various </a:t>
            </a:r>
            <a:r>
              <a:rPr lang="en-US" b="1" dirty="0"/>
              <a:t>Flood Risk Reports </a:t>
            </a:r>
            <a:r>
              <a:rPr lang="en-US" dirty="0"/>
              <a:t>by community, stream name, flood zones, etc. can be generated from the Flood Risk Data (FRD).</a:t>
            </a:r>
          </a:p>
        </p:txBody>
      </p:sp>
    </p:spTree>
    <p:extLst>
      <p:ext uri="{BB962C8B-B14F-4D97-AF65-F5344CB8AC3E}">
        <p14:creationId xmlns:p14="http://schemas.microsoft.com/office/powerpoint/2010/main" val="29302556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Site-Specific Building Inventories </a:t>
            </a:r>
          </a:p>
          <a:p>
            <a:pPr algn="ctr"/>
            <a:endParaRPr lang="en-US" dirty="0">
              <a:solidFill>
                <a:schemeClr val="bg1"/>
              </a:solidFill>
              <a:latin typeface="Arial" panose="020B0604020202020204" pitchFamily="34" charset="0"/>
              <a:cs typeface="Arial" panose="020B0604020202020204" pitchFamily="34" charset="0"/>
            </a:endParaRPr>
          </a:p>
        </p:txBody>
      </p:sp>
      <p:graphicFrame>
        <p:nvGraphicFramePr>
          <p:cNvPr id="12" name="Diagram 11"/>
          <p:cNvGraphicFramePr/>
          <p:nvPr>
            <p:extLst>
              <p:ext uri="{D42A27DB-BD31-4B8C-83A1-F6EECF244321}">
                <p14:modId xmlns:p14="http://schemas.microsoft.com/office/powerpoint/2010/main" val="2748008757"/>
              </p:ext>
            </p:extLst>
          </p:nvPr>
        </p:nvGraphicFramePr>
        <p:xfrm>
          <a:off x="914400" y="1182872"/>
          <a:ext cx="70866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1371600" y="6172200"/>
            <a:ext cx="6172200" cy="369332"/>
          </a:xfrm>
          <a:prstGeom prst="rect">
            <a:avLst/>
          </a:prstGeom>
          <a:noFill/>
        </p:spPr>
        <p:txBody>
          <a:bodyPr wrap="square" rtlCol="0">
            <a:spAutoFit/>
          </a:bodyPr>
          <a:lstStyle/>
          <a:p>
            <a:pPr algn="ctr"/>
            <a:r>
              <a:rPr lang="en-US" i="1" dirty="0">
                <a:solidFill>
                  <a:schemeClr val="accent6">
                    <a:lumMod val="50000"/>
                  </a:schemeClr>
                </a:solidFill>
              </a:rPr>
              <a:t>Building Inventories important for flood reduction activities</a:t>
            </a:r>
          </a:p>
        </p:txBody>
      </p:sp>
    </p:spTree>
    <p:extLst>
      <p:ext uri="{BB962C8B-B14F-4D97-AF65-F5344CB8AC3E}">
        <p14:creationId xmlns:p14="http://schemas.microsoft.com/office/powerpoint/2010/main" val="154987029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Building Inventories </a:t>
            </a:r>
          </a:p>
          <a:p>
            <a:pPr algn="ctr"/>
            <a:endParaRPr lang="en-US"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1485900" y="4853285"/>
            <a:ext cx="6172200" cy="646331"/>
          </a:xfrm>
          <a:prstGeom prst="rect">
            <a:avLst/>
          </a:prstGeom>
          <a:noFill/>
        </p:spPr>
        <p:txBody>
          <a:bodyPr wrap="square" rtlCol="0">
            <a:spAutoFit/>
          </a:bodyPr>
          <a:lstStyle/>
          <a:p>
            <a:pPr algn="ctr"/>
            <a:r>
              <a:rPr lang="en-US" i="1" dirty="0">
                <a:solidFill>
                  <a:schemeClr val="accent6">
                    <a:lumMod val="50000"/>
                  </a:schemeClr>
                </a:solidFill>
              </a:rPr>
              <a:t>Building Inventories important for flood reduction activities including the NFIP Community Rating System</a:t>
            </a:r>
          </a:p>
        </p:txBody>
      </p:sp>
      <p:pic>
        <p:nvPicPr>
          <p:cNvPr id="2" name="Picture 1"/>
          <p:cNvPicPr>
            <a:picLocks noChangeAspect="1"/>
          </p:cNvPicPr>
          <p:nvPr/>
        </p:nvPicPr>
        <p:blipFill>
          <a:blip r:embed="rId2"/>
          <a:stretch>
            <a:fillRect/>
          </a:stretch>
        </p:blipFill>
        <p:spPr>
          <a:xfrm>
            <a:off x="1219200" y="1377434"/>
            <a:ext cx="7021286" cy="3429000"/>
          </a:xfrm>
          <a:prstGeom prst="rect">
            <a:avLst/>
          </a:prstGeom>
        </p:spPr>
      </p:pic>
      <p:sp>
        <p:nvSpPr>
          <p:cNvPr id="3" name="Rectangle 2"/>
          <p:cNvSpPr/>
          <p:nvPr/>
        </p:nvSpPr>
        <p:spPr>
          <a:xfrm>
            <a:off x="457200" y="6008132"/>
            <a:ext cx="8153400" cy="553998"/>
          </a:xfrm>
          <a:prstGeom prst="rect">
            <a:avLst/>
          </a:prstGeom>
        </p:spPr>
        <p:txBody>
          <a:bodyPr wrap="square">
            <a:spAutoFit/>
          </a:bodyPr>
          <a:lstStyle/>
          <a:p>
            <a:r>
              <a:rPr lang="en-US" sz="1000" b="1" dirty="0"/>
              <a:t>Source:  CRS Coordinator’s Manual</a:t>
            </a:r>
          </a:p>
          <a:p>
            <a:r>
              <a:rPr lang="en-US" sz="1000" dirty="0">
                <a:hlinkClick r:id="rId3"/>
              </a:rPr>
              <a:t>https://www.fema.gov/media-library-data/1493905477815-d794671adeed5beab6a6304d8ba0b207/633300_2017_CRS_Coordinators_Manual_508.pdf</a:t>
            </a:r>
            <a:endParaRPr lang="en-US" sz="1000" dirty="0"/>
          </a:p>
          <a:p>
            <a:endParaRPr lang="en-US" sz="1000" dirty="0"/>
          </a:p>
        </p:txBody>
      </p:sp>
      <p:sp>
        <p:nvSpPr>
          <p:cNvPr id="7" name="TextBox 6"/>
          <p:cNvSpPr txBox="1"/>
          <p:nvPr/>
        </p:nvSpPr>
        <p:spPr>
          <a:xfrm>
            <a:off x="1371600" y="1145917"/>
            <a:ext cx="6629400" cy="369332"/>
          </a:xfrm>
          <a:prstGeom prst="rect">
            <a:avLst/>
          </a:prstGeom>
          <a:solidFill>
            <a:schemeClr val="tx2"/>
          </a:solidFill>
        </p:spPr>
        <p:txBody>
          <a:bodyPr wrap="square" rtlCol="0">
            <a:spAutoFit/>
          </a:bodyPr>
          <a:lstStyle/>
          <a:p>
            <a:pPr algn="ctr"/>
            <a:r>
              <a:rPr lang="en-US" i="1" dirty="0">
                <a:solidFill>
                  <a:schemeClr val="bg1"/>
                </a:solidFill>
              </a:rPr>
              <a:t>CRS Activities Requiring Building Inventories</a:t>
            </a:r>
          </a:p>
        </p:txBody>
      </p:sp>
    </p:spTree>
    <p:extLst>
      <p:ext uri="{BB962C8B-B14F-4D97-AF65-F5344CB8AC3E}">
        <p14:creationId xmlns:p14="http://schemas.microsoft.com/office/powerpoint/2010/main" val="33732129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491199" y="990600"/>
            <a:ext cx="8161601" cy="518160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Flood Risk Structures of Martinsburg</a:t>
            </a:r>
          </a:p>
        </p:txBody>
      </p:sp>
      <p:sp>
        <p:nvSpPr>
          <p:cNvPr id="7" name="TextBox 6"/>
          <p:cNvSpPr txBox="1"/>
          <p:nvPr/>
        </p:nvSpPr>
        <p:spPr>
          <a:xfrm>
            <a:off x="457200" y="6172200"/>
            <a:ext cx="8153400" cy="584775"/>
          </a:xfrm>
          <a:prstGeom prst="rect">
            <a:avLst/>
          </a:prstGeom>
          <a:noFill/>
        </p:spPr>
        <p:txBody>
          <a:bodyPr wrap="square" rtlCol="0">
            <a:spAutoFit/>
          </a:bodyPr>
          <a:lstStyle/>
          <a:p>
            <a:r>
              <a:rPr lang="en-US" sz="1600" dirty="0"/>
              <a:t>The Risk MAP view allows for viewing flood loss estimates at the building or structure level for a 1%-annual-chance flood event.</a:t>
            </a:r>
          </a:p>
        </p:txBody>
      </p:sp>
      <p:sp>
        <p:nvSpPr>
          <p:cNvPr id="6" name="Rounded Rectangular Callout 5"/>
          <p:cNvSpPr/>
          <p:nvPr/>
        </p:nvSpPr>
        <p:spPr>
          <a:xfrm>
            <a:off x="5715000" y="990600"/>
            <a:ext cx="3124200" cy="1143000"/>
          </a:xfrm>
          <a:prstGeom prst="wedgeRoundRectCallout">
            <a:avLst>
              <a:gd name="adj1" fmla="val -52735"/>
              <a:gd name="adj2" fmla="val 97375"/>
              <a:gd name="adj3" fmla="val 1666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rPr>
              <a:t>Building Flood Loss Damage</a:t>
            </a:r>
          </a:p>
          <a:p>
            <a:pPr algn="ctr"/>
            <a:endParaRPr lang="en-US" dirty="0">
              <a:solidFill>
                <a:schemeClr val="tx1"/>
              </a:solidFill>
            </a:endParaRPr>
          </a:p>
          <a:p>
            <a:pPr algn="ctr"/>
            <a:r>
              <a:rPr lang="en-US" dirty="0">
                <a:solidFill>
                  <a:schemeClr val="tx1"/>
                </a:solidFill>
              </a:rPr>
              <a:t>57% of Residential Home Damaged at a Loss of $88,834 </a:t>
            </a:r>
          </a:p>
        </p:txBody>
      </p:sp>
      <p:sp>
        <p:nvSpPr>
          <p:cNvPr id="8" name="Oval 7"/>
          <p:cNvSpPr/>
          <p:nvPr/>
        </p:nvSpPr>
        <p:spPr>
          <a:xfrm>
            <a:off x="2057400" y="2438400"/>
            <a:ext cx="3810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81800" y="4419600"/>
            <a:ext cx="1066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5791200"/>
            <a:ext cx="5867400" cy="276999"/>
          </a:xfrm>
          <a:prstGeom prst="rect">
            <a:avLst/>
          </a:prstGeom>
          <a:solidFill>
            <a:schemeClr val="bg1"/>
          </a:solidFill>
        </p:spPr>
        <p:txBody>
          <a:bodyPr wrap="square">
            <a:spAutoFit/>
          </a:bodyPr>
          <a:lstStyle/>
          <a:p>
            <a:r>
              <a:rPr lang="en-US" sz="1200" dirty="0">
                <a:hlinkClick r:id="rId4"/>
              </a:rPr>
              <a:t>https://www.mapwv.gov/flood/map/?wkid=102100&amp;x=-8678481&amp;y=4788856&amp;l=11&amp;v=2</a:t>
            </a:r>
            <a:endParaRPr lang="en-US" sz="1200" dirty="0"/>
          </a:p>
        </p:txBody>
      </p:sp>
      <p:sp>
        <p:nvSpPr>
          <p:cNvPr id="11" name="TextBox 10"/>
          <p:cNvSpPr txBox="1"/>
          <p:nvPr/>
        </p:nvSpPr>
        <p:spPr>
          <a:xfrm>
            <a:off x="6858000" y="3352800"/>
            <a:ext cx="1676400" cy="1015663"/>
          </a:xfrm>
          <a:prstGeom prst="rect">
            <a:avLst/>
          </a:prstGeom>
          <a:solidFill>
            <a:srgbClr val="002060"/>
          </a:solidFill>
        </p:spPr>
        <p:txBody>
          <a:bodyPr wrap="square" rtlCol="0">
            <a:spAutoFit/>
          </a:bodyPr>
          <a:lstStyle/>
          <a:p>
            <a:pPr algn="ctr"/>
            <a:r>
              <a:rPr lang="en-US" sz="2000" b="1" dirty="0">
                <a:solidFill>
                  <a:schemeClr val="bg1"/>
                </a:solidFill>
              </a:rPr>
              <a:t>Flood Risk Assessment Building Link</a:t>
            </a:r>
          </a:p>
        </p:txBody>
      </p:sp>
      <p:sp>
        <p:nvSpPr>
          <p:cNvPr id="12" name="TextBox 11"/>
          <p:cNvSpPr txBox="1"/>
          <p:nvPr/>
        </p:nvSpPr>
        <p:spPr>
          <a:xfrm>
            <a:off x="2514600" y="2362200"/>
            <a:ext cx="1676400" cy="707886"/>
          </a:xfrm>
          <a:prstGeom prst="rect">
            <a:avLst/>
          </a:prstGeom>
          <a:solidFill>
            <a:srgbClr val="002060"/>
          </a:solidFill>
        </p:spPr>
        <p:txBody>
          <a:bodyPr wrap="square" rtlCol="0">
            <a:spAutoFit/>
          </a:bodyPr>
          <a:lstStyle/>
          <a:p>
            <a:pPr algn="ctr"/>
            <a:r>
              <a:rPr lang="en-US" sz="2000" b="1" dirty="0">
                <a:solidFill>
                  <a:schemeClr val="bg1"/>
                </a:solidFill>
              </a:rPr>
              <a:t>Flood Risk Building Info</a:t>
            </a:r>
          </a:p>
        </p:txBody>
      </p:sp>
      <p:pic>
        <p:nvPicPr>
          <p:cNvPr id="13" name="Picture 2"/>
          <p:cNvPicPr>
            <a:picLocks noChangeAspect="1" noChangeArrowheads="1"/>
          </p:cNvPicPr>
          <p:nvPr/>
        </p:nvPicPr>
        <p:blipFill>
          <a:blip r:embed="rId5" cstate="print"/>
          <a:srcRect/>
          <a:stretch>
            <a:fillRect/>
          </a:stretch>
        </p:blipFill>
        <p:spPr bwMode="auto">
          <a:xfrm>
            <a:off x="5968730" y="2791239"/>
            <a:ext cx="717550" cy="1123122"/>
          </a:xfrm>
          <a:prstGeom prst="rect">
            <a:avLst/>
          </a:prstGeom>
          <a:noFill/>
          <a:ln w="9525">
            <a:noFill/>
            <a:miter lim="800000"/>
            <a:headEnd/>
            <a:tailEnd/>
          </a:ln>
        </p:spPr>
      </p:pic>
    </p:spTree>
    <p:extLst>
      <p:ext uri="{BB962C8B-B14F-4D97-AF65-F5344CB8AC3E}">
        <p14:creationId xmlns:p14="http://schemas.microsoft.com/office/powerpoint/2010/main" val="21606925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Building Inventories – Deficient Dams</a:t>
            </a:r>
          </a:p>
        </p:txBody>
      </p:sp>
      <p:pic>
        <p:nvPicPr>
          <p:cNvPr id="1032" name="Picture 8" descr="https://attachment.outlook.office.net/owa/Kurt.Donaldson@mail.wvu.edu/service.svc/s/GetFileAttachment?id=AAMkADY2MzhlMGQ3LTg3ZTktNGE2OC1hYTBmLTJlNGNmYmYwZjM2ZgBGAAAAAADB5Gkc4M1ZTKfoqieABYNlBwDiZTkf0qJLQKYWTt2g0w7KAAAAAAEKAAA%2BG9QRObJ4QqnrbdQj8gTBAAARYBCUAAABEgAQAF5HOKMjFQhCplkuxUfCkNk%3D&amp;X-OWA-CANARY=K3FCJ4caZ0y0MSJFKuO1AiD8jeXwxdUY-SAGZbxP4OAiJUw1io6P7gSdTBQ6ZHgHXcKg6bdKciM.&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yNzY1OTA1MCwiZXhwIjoxNTI3NjU5NjUwLCJpc3MiOiIwMDAwMDAwMi0wMDAwLTBmZjEtY2UwMC0wMDAwMDAwMDAwMDBAYTc1MzFlMTgtM2U1ZC00MTQ1LWFlNGMtMzM2ZDMyMGNhN2U0IiwiYXVkIjoiMDAwMDAwMDItMDAwMC0wZmYxLWNlMDAtMDAwMDAwMDAwMDAwL2F0dGFjaG1lbnQub3V0bG9vay5vZmZpY2UubmV0QGE3NTMxZTE4LTNlNWQtNDE0NS1hZTRjLTMzNmQzMjBjYTdlNCJ9.FQ4ik1n_ZwrWyBTamlO-TcmT7IHLq9CF9fHTRR3b7n9be78crqo0WVlgoc9EA__eroL56UQq0ba5Fl8EnmX9Q9r03jR0h41J3fuISwOBUxySFwq4dIVGix8o9vQ4RGQYlzFc2Nm3tejMax8Ofunju7erioVbp7in_cGyE7deVH7MjymJCCTSB6GDbAVJqMiRQupVcPMEtscCyTjFnaOEsxwzjLXqtMlIw5EBaM-5jh4KUQ_cdKSzPALwgvSABB5DHY4oPLgpn5YHOA0NqyJ3NGec_I6hnfPDbeMUOiOyQQrqnNTM8T4BQVvnCi7dAmh5W3gt5Qvv9by5RSL7CJ194w&amp;owa=outlook.office.com&amp;isImagePreview=True">
            <a:extLst>
              <a:ext uri="{FF2B5EF4-FFF2-40B4-BE49-F238E27FC236}">
                <a16:creationId xmlns:a16="http://schemas.microsoft.com/office/drawing/2014/main" id="{38537752-1166-41B6-BE83-D6D87D636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605" y="914400"/>
            <a:ext cx="7514790" cy="569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2005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Building Inventories – Deficient Dams</a:t>
            </a:r>
          </a:p>
        </p:txBody>
      </p:sp>
      <p:pic>
        <p:nvPicPr>
          <p:cNvPr id="1026" name="Picture 2" descr="https://attachment.outlook.office.net/owa/Kurt.Donaldson@mail.wvu.edu/service.svc/s/GetFileAttachment?id=AAMkADY2MzhlMGQ3LTg3ZTktNGE2OC1hYTBmLTJlNGNmYmYwZjM2ZgBGAAAAAADB5Gkc4M1ZTKfoqieABYNlBwDiZTkf0qJLQKYWTt2g0w7KAAAAAAEKAAA%2BG9QRObJ4QqnrbdQj8gTBAAARYBCdAAABEgAQADtUgniOtj5OosHjEtyZXT0%3D&amp;X-OWA-CANARY=2J2qEJ1TQ0W5DVuRY9EtaIDGXNzwxdUYpw_qRR7KZe8soZgvDwthF8aB3D-eAb8Ah2ZTjNuAGL8.&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yNzY1OTA1MCwiZXhwIjoxNTI3NjU5NjUwLCJpc3MiOiIwMDAwMDAwMi0wMDAwLTBmZjEtY2UwMC0wMDAwMDAwMDAwMDBAYTc1MzFlMTgtM2U1ZC00MTQ1LWFlNGMtMzM2ZDMyMGNhN2U0IiwiYXVkIjoiMDAwMDAwMDItMDAwMC0wZmYxLWNlMDAtMDAwMDAwMDAwMDAwL2F0dGFjaG1lbnQub3V0bG9vay5vZmZpY2UubmV0QGE3NTMxZTE4LTNlNWQtNDE0NS1hZTRjLTMzNmQzMjBjYTdlNCJ9.FQ4ik1n_ZwrWyBTamlO-TcmT7IHLq9CF9fHTRR3b7n9be78crqo0WVlgoc9EA__eroL56UQq0ba5Fl8EnmX9Q9r03jR0h41J3fuISwOBUxySFwq4dIVGix8o9vQ4RGQYlzFc2Nm3tejMax8Ofunju7erioVbp7in_cGyE7deVH7MjymJCCTSB6GDbAVJqMiRQupVcPMEtscCyTjFnaOEsxwzjLXqtMlIw5EBaM-5jh4KUQ_cdKSzPALwgvSABB5DHY4oPLgpn5YHOA0NqyJ3NGec_I6hnfPDbeMUOiOyQQrqnNTM8T4BQVvnCi7dAmh5W3gt5Qvv9by5RSL7CJ194w&amp;owa=outlook.office.com&amp;isImagePreview=True">
            <a:extLst>
              <a:ext uri="{FF2B5EF4-FFF2-40B4-BE49-F238E27FC236}">
                <a16:creationId xmlns:a16="http://schemas.microsoft.com/office/drawing/2014/main" id="{17722BBE-DDCC-481F-9D6C-70921D9A5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540" y="1018802"/>
            <a:ext cx="5433060" cy="56333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ttachment.outlook.office.net/owa/Kurt.Donaldson@mail.wvu.edu/service.svc/s/GetFileAttachment?id=AAMkADY2MzhlMGQ3LTg3ZTktNGE2OC1hYTBmLTJlNGNmYmYwZjM2ZgBGAAAAAADB5Gkc4M1ZTKfoqieABYNlBwDiZTkf0qJLQKYWTt2g0w7KAAAAAAEKAAA%2BG9QRObJ4QqnrbdQj8gTBAAARYBCUAAABEgAQADKYDYPTg35ItQpqV%2Bxm6FI%3D&amp;X-OWA-CANARY=K3FCJ4caZ0y0MSJFKuO1AiD8jeXwxdUY-SAGZbxP4OAiJUw1io6P7gSdTBQ6ZHgHXcKg6bdKciM.&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yNzY1OTA1MCwiZXhwIjoxNTI3NjU5NjUwLCJpc3MiOiIwMDAwMDAwMi0wMDAwLTBmZjEtY2UwMC0wMDAwMDAwMDAwMDBAYTc1MzFlMTgtM2U1ZC00MTQ1LWFlNGMtMzM2ZDMyMGNhN2U0IiwiYXVkIjoiMDAwMDAwMDItMDAwMC0wZmYxLWNlMDAtMDAwMDAwMDAwMDAwL2F0dGFjaG1lbnQub3V0bG9vay5vZmZpY2UubmV0QGE3NTMxZTE4LTNlNWQtNDE0NS1hZTRjLTMzNmQzMjBjYTdlNCJ9.FQ4ik1n_ZwrWyBTamlO-TcmT7IHLq9CF9fHTRR3b7n9be78crqo0WVlgoc9EA__eroL56UQq0ba5Fl8EnmX9Q9r03jR0h41J3fuISwOBUxySFwq4dIVGix8o9vQ4RGQYlzFc2Nm3tejMax8Ofunju7erioVbp7in_cGyE7deVH7MjymJCCTSB6GDbAVJqMiRQupVcPMEtscCyTjFnaOEsxwzjLXqtMlIw5EBaM-5jh4KUQ_cdKSzPALwgvSABB5DHY4oPLgpn5YHOA0NqyJ3NGec_I6hnfPDbeMUOiOyQQrqnNTM8T4BQVvnCi7dAmh5W3gt5Qvv9by5RSL7CJ194w&amp;owa=outlook.office.com&amp;isImagePreview=True">
            <a:extLst>
              <a:ext uri="{FF2B5EF4-FFF2-40B4-BE49-F238E27FC236}">
                <a16:creationId xmlns:a16="http://schemas.microsoft.com/office/drawing/2014/main" id="{D61E3B37-9108-430C-9C7B-4A97ABCBE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30" y="1288769"/>
            <a:ext cx="2325624" cy="4774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9180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Building Inventories – Deficient Dams</a:t>
            </a:r>
          </a:p>
        </p:txBody>
      </p:sp>
      <p:pic>
        <p:nvPicPr>
          <p:cNvPr id="2" name="Picture 1">
            <a:extLst>
              <a:ext uri="{FF2B5EF4-FFF2-40B4-BE49-F238E27FC236}">
                <a16:creationId xmlns:a16="http://schemas.microsoft.com/office/drawing/2014/main" id="{B0511AEE-B79A-4E7E-9225-51A6CD576FD3}"/>
              </a:ext>
            </a:extLst>
          </p:cNvPr>
          <p:cNvPicPr>
            <a:picLocks noChangeAspect="1"/>
          </p:cNvPicPr>
          <p:nvPr/>
        </p:nvPicPr>
        <p:blipFill>
          <a:blip r:embed="rId3"/>
          <a:stretch>
            <a:fillRect/>
          </a:stretch>
        </p:blipFill>
        <p:spPr>
          <a:xfrm>
            <a:off x="850392" y="932688"/>
            <a:ext cx="7586138" cy="5845922"/>
          </a:xfrm>
          <a:prstGeom prst="rect">
            <a:avLst/>
          </a:prstGeom>
        </p:spPr>
      </p:pic>
    </p:spTree>
    <p:extLst>
      <p:ext uri="{BB962C8B-B14F-4D97-AF65-F5344CB8AC3E}">
        <p14:creationId xmlns:p14="http://schemas.microsoft.com/office/powerpoint/2010/main" val="41702786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dirty="0">
                <a:solidFill>
                  <a:schemeClr val="bg1"/>
                </a:solidFill>
                <a:latin typeface="Arial" panose="020B0604020202020204" pitchFamily="34" charset="0"/>
                <a:cs typeface="Arial" panose="020B0604020202020204" pitchFamily="34" charset="0"/>
              </a:rPr>
              <a:t>WV Board of Risk &amp; Insurance Management</a:t>
            </a:r>
          </a:p>
        </p:txBody>
      </p:sp>
      <p:pic>
        <p:nvPicPr>
          <p:cNvPr id="2" name="Picture 1">
            <a:extLst>
              <a:ext uri="{FF2B5EF4-FFF2-40B4-BE49-F238E27FC236}">
                <a16:creationId xmlns:a16="http://schemas.microsoft.com/office/drawing/2014/main" id="{9D7543E0-C862-4612-A005-060D159829DB}"/>
              </a:ext>
            </a:extLst>
          </p:cNvPr>
          <p:cNvPicPr>
            <a:picLocks noChangeAspect="1"/>
          </p:cNvPicPr>
          <p:nvPr/>
        </p:nvPicPr>
        <p:blipFill>
          <a:blip r:embed="rId3"/>
          <a:stretch>
            <a:fillRect/>
          </a:stretch>
        </p:blipFill>
        <p:spPr>
          <a:xfrm>
            <a:off x="1044345" y="1173871"/>
            <a:ext cx="6663042" cy="5091758"/>
          </a:xfrm>
          <a:prstGeom prst="rect">
            <a:avLst/>
          </a:prstGeom>
        </p:spPr>
      </p:pic>
      <p:sp>
        <p:nvSpPr>
          <p:cNvPr id="4" name="TextBox 3">
            <a:extLst>
              <a:ext uri="{FF2B5EF4-FFF2-40B4-BE49-F238E27FC236}">
                <a16:creationId xmlns:a16="http://schemas.microsoft.com/office/drawing/2014/main" id="{523F165C-8312-4958-8647-324DDA55886E}"/>
              </a:ext>
            </a:extLst>
          </p:cNvPr>
          <p:cNvSpPr txBox="1"/>
          <p:nvPr/>
        </p:nvSpPr>
        <p:spPr>
          <a:xfrm>
            <a:off x="1791692" y="6340434"/>
            <a:ext cx="5168348" cy="369332"/>
          </a:xfrm>
          <a:prstGeom prst="rect">
            <a:avLst/>
          </a:prstGeom>
          <a:solidFill>
            <a:schemeClr val="tx1"/>
          </a:solidFill>
        </p:spPr>
        <p:txBody>
          <a:bodyPr wrap="square" rtlCol="0">
            <a:spAutoFit/>
          </a:bodyPr>
          <a:lstStyle/>
          <a:p>
            <a:r>
              <a:rPr lang="en-US" dirty="0">
                <a:solidFill>
                  <a:srgbClr val="FFFF00"/>
                </a:solidFill>
              </a:rPr>
              <a:t>Building value source for state tax-exempt buildings</a:t>
            </a:r>
          </a:p>
        </p:txBody>
      </p:sp>
    </p:spTree>
    <p:extLst>
      <p:ext uri="{BB962C8B-B14F-4D97-AF65-F5344CB8AC3E}">
        <p14:creationId xmlns:p14="http://schemas.microsoft.com/office/powerpoint/2010/main" val="35857191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3D Flood Visualizations</a:t>
            </a: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179" y="3252787"/>
            <a:ext cx="2514600" cy="2282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p:cNvSpPr>
            <a:spLocks noGrp="1"/>
          </p:cNvSpPr>
          <p:nvPr>
            <p:ph idx="1"/>
          </p:nvPr>
        </p:nvSpPr>
        <p:spPr>
          <a:xfrm>
            <a:off x="457200" y="5674830"/>
            <a:ext cx="3480620" cy="1071733"/>
          </a:xfrm>
          <a:solidFill>
            <a:schemeClr val="tx2">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Autofit/>
          </a:bodyPr>
          <a:lstStyle/>
          <a:p>
            <a:pPr marL="0" indent="0">
              <a:buNone/>
            </a:pPr>
            <a:r>
              <a:rPr lang="en-US" sz="1200" dirty="0">
                <a:solidFill>
                  <a:schemeClr val="bg1"/>
                </a:solidFill>
              </a:rPr>
              <a:t>3D flood visualizations are available statewide for locations where </a:t>
            </a:r>
            <a:r>
              <a:rPr lang="en-US" sz="1200" b="1" dirty="0">
                <a:solidFill>
                  <a:schemeClr val="bg1"/>
                </a:solidFill>
              </a:rPr>
              <a:t>flood depth grids </a:t>
            </a:r>
            <a:r>
              <a:rPr lang="en-US" sz="1200" dirty="0">
                <a:solidFill>
                  <a:schemeClr val="bg1"/>
                </a:solidFill>
              </a:rPr>
              <a:t>exist.  The parcel assessment data fields (land use, stories) are necessary to identify the correct property type: residential one- or two-story homes, mobile home, commercial/industrial, etc. </a:t>
            </a:r>
            <a:r>
              <a:rPr lang="en-US" sz="1200" dirty="0">
                <a:latin typeface="Arial" panose="020B0604020202020204" pitchFamily="34" charset="0"/>
                <a:cs typeface="Arial" panose="020B0604020202020204" pitchFamily="34" charset="0"/>
              </a:rPr>
              <a:t/>
            </a:r>
            <a:br>
              <a:rPr lang="en-US" sz="1200"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61704" y="1654447"/>
            <a:ext cx="3107572" cy="2238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4841773" y="1781175"/>
            <a:ext cx="3571875" cy="2943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019800" y="1856924"/>
            <a:ext cx="1465773" cy="369332"/>
          </a:xfrm>
          <a:prstGeom prst="rect">
            <a:avLst/>
          </a:prstGeom>
          <a:solidFill>
            <a:schemeClr val="bg1"/>
          </a:solidFill>
        </p:spPr>
        <p:txBody>
          <a:bodyPr wrap="square" rtlCol="0">
            <a:spAutoFit/>
          </a:bodyPr>
          <a:lstStyle/>
          <a:p>
            <a:r>
              <a:rPr lang="en-US" dirty="0">
                <a:hlinkClick r:id="rId6"/>
              </a:rPr>
              <a:t>Mobile Home</a:t>
            </a:r>
            <a:endParaRPr lang="en-US" dirty="0"/>
          </a:p>
        </p:txBody>
      </p:sp>
      <p:pic>
        <p:nvPicPr>
          <p:cNvPr id="13" name="Picture 12"/>
          <p:cNvPicPr>
            <a:picLocks noChangeAspect="1"/>
          </p:cNvPicPr>
          <p:nvPr/>
        </p:nvPicPr>
        <p:blipFill>
          <a:blip r:embed="rId7"/>
          <a:stretch>
            <a:fillRect/>
          </a:stretch>
        </p:blipFill>
        <p:spPr>
          <a:xfrm>
            <a:off x="2474928" y="2790847"/>
            <a:ext cx="2695575" cy="2203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572000" y="3932875"/>
            <a:ext cx="4345860" cy="2800767"/>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1400" dirty="0"/>
              <a:t>"The 3D visualization is really cool.  Our citizen comes to the counter and says 'there is no way there can be a flood like that.'  Then we show them how much water you will get in your house and how much it will cost to repair it. The 3d visual is really good!  And then we like the way you can click on a parcel ID and it brings up all the information as far as property owner, tax map and parcel number, deed book, page number - everything is right there.  And the building information is really good too because it tells what the structure is made of, whether it has a basement - all the information that we would have to go to another system to pull is right there.“  </a:t>
            </a:r>
            <a:r>
              <a:rPr lang="en-US" sz="800" dirty="0"/>
              <a:t>Source: 3D Flood Visualization Comment from Debbie Robinson, Kanawha County Planning and Development Office</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288743" y="980864"/>
            <a:ext cx="8303189" cy="646331"/>
          </a:xfrm>
          <a:prstGeom prst="rect">
            <a:avLst/>
          </a:prstGeom>
          <a:noFill/>
        </p:spPr>
        <p:txBody>
          <a:bodyPr wrap="square" rtlCol="0">
            <a:spAutoFit/>
          </a:bodyPr>
          <a:lstStyle/>
          <a:p>
            <a:pPr algn="ctr"/>
            <a:r>
              <a:rPr lang="en-US" i="1" dirty="0"/>
              <a:t>Visualizations are easier for non-technical users to understand flood risks to their property in feet of water rather than comprehending the adjacent base flood elevation</a:t>
            </a:r>
          </a:p>
        </p:txBody>
      </p:sp>
      <p:sp>
        <p:nvSpPr>
          <p:cNvPr id="17" name="TextBox 16"/>
          <p:cNvSpPr txBox="1"/>
          <p:nvPr/>
        </p:nvSpPr>
        <p:spPr>
          <a:xfrm>
            <a:off x="3222255" y="2862851"/>
            <a:ext cx="1315333" cy="369332"/>
          </a:xfrm>
          <a:prstGeom prst="rect">
            <a:avLst/>
          </a:prstGeom>
          <a:solidFill>
            <a:schemeClr val="bg1"/>
          </a:solidFill>
        </p:spPr>
        <p:txBody>
          <a:bodyPr wrap="square" rtlCol="0">
            <a:spAutoFit/>
          </a:bodyPr>
          <a:lstStyle/>
          <a:p>
            <a:r>
              <a:rPr lang="en-US" dirty="0">
                <a:hlinkClick r:id="rId8"/>
              </a:rPr>
              <a:t>Commercial</a:t>
            </a:r>
            <a:endParaRPr lang="en-US" dirty="0"/>
          </a:p>
        </p:txBody>
      </p:sp>
      <p:sp>
        <p:nvSpPr>
          <p:cNvPr id="18" name="TextBox 17"/>
          <p:cNvSpPr txBox="1"/>
          <p:nvPr/>
        </p:nvSpPr>
        <p:spPr>
          <a:xfrm>
            <a:off x="787253" y="4984975"/>
            <a:ext cx="1465773" cy="369332"/>
          </a:xfrm>
          <a:prstGeom prst="rect">
            <a:avLst/>
          </a:prstGeom>
          <a:solidFill>
            <a:schemeClr val="bg1"/>
          </a:solidFill>
        </p:spPr>
        <p:txBody>
          <a:bodyPr wrap="square" rtlCol="0">
            <a:spAutoFit/>
          </a:bodyPr>
          <a:lstStyle/>
          <a:p>
            <a:r>
              <a:rPr lang="en-US" dirty="0">
                <a:hlinkClick r:id="rId9"/>
              </a:rPr>
              <a:t>2-Story Home</a:t>
            </a:r>
            <a:endParaRPr lang="en-US" dirty="0"/>
          </a:p>
        </p:txBody>
      </p:sp>
      <p:sp>
        <p:nvSpPr>
          <p:cNvPr id="19" name="TextBox 18"/>
          <p:cNvSpPr txBox="1"/>
          <p:nvPr/>
        </p:nvSpPr>
        <p:spPr>
          <a:xfrm>
            <a:off x="1219395" y="1775157"/>
            <a:ext cx="1465773" cy="369332"/>
          </a:xfrm>
          <a:prstGeom prst="rect">
            <a:avLst/>
          </a:prstGeom>
          <a:solidFill>
            <a:schemeClr val="bg1"/>
          </a:solidFill>
        </p:spPr>
        <p:txBody>
          <a:bodyPr wrap="square" rtlCol="0">
            <a:spAutoFit/>
          </a:bodyPr>
          <a:lstStyle/>
          <a:p>
            <a:r>
              <a:rPr lang="en-US" dirty="0">
                <a:hlinkClick r:id="rId10"/>
              </a:rPr>
              <a:t>1-Story Home</a:t>
            </a:r>
            <a:endParaRPr lang="en-US" dirty="0"/>
          </a:p>
        </p:txBody>
      </p:sp>
    </p:spTree>
    <p:extLst>
      <p:ext uri="{BB962C8B-B14F-4D97-AF65-F5344CB8AC3E}">
        <p14:creationId xmlns:p14="http://schemas.microsoft.com/office/powerpoint/2010/main" val="267534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3D Flood Visualizations</a:t>
            </a:r>
          </a:p>
        </p:txBody>
      </p:sp>
      <p:sp>
        <p:nvSpPr>
          <p:cNvPr id="10" name="TextBox 9"/>
          <p:cNvSpPr txBox="1"/>
          <p:nvPr/>
        </p:nvSpPr>
        <p:spPr>
          <a:xfrm>
            <a:off x="7086600" y="1498277"/>
            <a:ext cx="1781320" cy="2862322"/>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2400" dirty="0"/>
              <a:t>“This is the coolest thing ever….thank you!!!”</a:t>
            </a:r>
            <a:br>
              <a:rPr lang="en-US" sz="2400" dirty="0"/>
            </a:br>
            <a:endParaRPr lang="en-US" sz="2400" dirty="0"/>
          </a:p>
          <a:p>
            <a:pPr marL="0" lvl="3"/>
            <a:r>
              <a:rPr lang="en-US" sz="1000" dirty="0"/>
              <a:t>Source: 3D Flood Visualization Comment from Terri Jo Bennett, CFM, Upshur County Building Permit, Floodplain and Addressing and Mapping Coordinator</a:t>
            </a:r>
            <a:endParaRPr lang="en-US" sz="1000" dirty="0">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390331" y="1021139"/>
            <a:ext cx="48365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Brooke County</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3"/>
              </a:rPr>
              <a:t>https://www.mapwv.gov/flood/map/?v=1&amp;pid=05-07-W22P-0161-0000</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1412 Charles St, Wellsburg, WV, 26070, Parcel ID:  05-07-W22P-0161-0000</a:t>
            </a:r>
            <a:endParaRPr kumimoji="0" lang="en-US" altLang="en-US" sz="1200" b="0" i="0" u="none" strike="noStrike" cap="none" normalizeH="0" baseline="0" dirty="0">
              <a:ln>
                <a:noFill/>
              </a:ln>
              <a:solidFill>
                <a:schemeClr val="tx1"/>
              </a:solidFill>
              <a:effectLst/>
            </a:endParaRPr>
          </a:p>
        </p:txBody>
      </p:sp>
      <p:pic>
        <p:nvPicPr>
          <p:cNvPr id="1025" name="Picture 17" descr="cid:image002.png@01D2CFBC.CBB8E8A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90331" y="1676400"/>
            <a:ext cx="6315075" cy="2257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1533701" y="4038600"/>
            <a:ext cx="504170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Upshur County</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6"/>
              </a:rPr>
              <a:t>https://www.mapwv.gov/flood/map/?v=0&amp;pid=49-05-0003-0031-0000</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673 Vicksburg RD, Buckhannon, WV, 26201, Parcel ID:  49-05-0003-0031-0000</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7" name="Picture 11" descr="cid:image008.jpg@01D2CFBC.CBB8E8A0"/>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533701" y="4682598"/>
            <a:ext cx="6314899" cy="20868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3774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Expert View – External Links</a:t>
            </a:r>
          </a:p>
        </p:txBody>
      </p:sp>
      <p:sp>
        <p:nvSpPr>
          <p:cNvPr id="6" name="Rectangle 5">
            <a:extLst>
              <a:ext uri="{FF2B5EF4-FFF2-40B4-BE49-F238E27FC236}">
                <a16:creationId xmlns:a16="http://schemas.microsoft.com/office/drawing/2014/main" id="{2F1282C6-1B95-4537-9A4D-EFBAB600715D}"/>
              </a:ext>
            </a:extLst>
          </p:cNvPr>
          <p:cNvSpPr/>
          <p:nvPr/>
        </p:nvSpPr>
        <p:spPr>
          <a:xfrm>
            <a:off x="2247987" y="6495028"/>
            <a:ext cx="5007055" cy="461665"/>
          </a:xfrm>
          <a:prstGeom prst="rect">
            <a:avLst/>
          </a:prstGeom>
        </p:spPr>
        <p:txBody>
          <a:bodyPr wrap="square">
            <a:spAutoFit/>
          </a:bodyPr>
          <a:lstStyle/>
          <a:p>
            <a:r>
              <a:rPr lang="en-US" sz="1200" dirty="0">
                <a:hlinkClick r:id="rId2"/>
              </a:rPr>
              <a:t>http://www.mapwv.gov/Assessment/?PID=02060006004800000000</a:t>
            </a:r>
            <a:endParaRPr lang="en-US" sz="1200" dirty="0"/>
          </a:p>
          <a:p>
            <a:endParaRPr lang="en-US" sz="1200" dirty="0"/>
          </a:p>
        </p:txBody>
      </p:sp>
      <p:pic>
        <p:nvPicPr>
          <p:cNvPr id="2" name="Picture 1">
            <a:extLst>
              <a:ext uri="{FF2B5EF4-FFF2-40B4-BE49-F238E27FC236}">
                <a16:creationId xmlns:a16="http://schemas.microsoft.com/office/drawing/2014/main" id="{CA09ABC1-A9AF-4FE6-A75E-0CEEC2CB7D77}"/>
              </a:ext>
            </a:extLst>
          </p:cNvPr>
          <p:cNvPicPr>
            <a:picLocks noChangeAspect="1"/>
          </p:cNvPicPr>
          <p:nvPr/>
        </p:nvPicPr>
        <p:blipFill>
          <a:blip r:embed="rId3"/>
          <a:stretch>
            <a:fillRect/>
          </a:stretch>
        </p:blipFill>
        <p:spPr>
          <a:xfrm>
            <a:off x="1766720" y="939962"/>
            <a:ext cx="5368002" cy="5529504"/>
          </a:xfrm>
          <a:prstGeom prst="rect">
            <a:avLst/>
          </a:prstGeom>
          <a:ln>
            <a:solidFill>
              <a:schemeClr val="tx1"/>
            </a:solidFill>
          </a:ln>
        </p:spPr>
      </p:pic>
      <p:sp>
        <p:nvSpPr>
          <p:cNvPr id="13" name="TextBox 12">
            <a:extLst>
              <a:ext uri="{FF2B5EF4-FFF2-40B4-BE49-F238E27FC236}">
                <a16:creationId xmlns:a16="http://schemas.microsoft.com/office/drawing/2014/main" id="{0105FD75-EB65-47C9-9CB6-FC28430EDBFE}"/>
              </a:ext>
            </a:extLst>
          </p:cNvPr>
          <p:cNvSpPr txBox="1"/>
          <p:nvPr/>
        </p:nvSpPr>
        <p:spPr>
          <a:xfrm>
            <a:off x="7134722" y="2044005"/>
            <a:ext cx="1961148" cy="1384995"/>
          </a:xfrm>
          <a:prstGeom prst="rect">
            <a:avLst/>
          </a:prstGeom>
          <a:noFill/>
        </p:spPr>
        <p:txBody>
          <a:bodyPr wrap="square" rtlCol="0">
            <a:spAutoFit/>
          </a:bodyPr>
          <a:lstStyle/>
          <a:p>
            <a:pPr algn="ctr"/>
            <a:r>
              <a:rPr lang="en-US" sz="2800" b="1" dirty="0">
                <a:solidFill>
                  <a:schemeClr val="accent1">
                    <a:lumMod val="50000"/>
                  </a:schemeClr>
                </a:solidFill>
              </a:rPr>
              <a:t>Detailed Property</a:t>
            </a:r>
          </a:p>
          <a:p>
            <a:pPr algn="ctr"/>
            <a:r>
              <a:rPr lang="en-US" sz="2800" b="1" dirty="0">
                <a:solidFill>
                  <a:schemeClr val="accent1">
                    <a:lumMod val="50000"/>
                  </a:schemeClr>
                </a:solidFill>
              </a:rPr>
              <a:t>Report</a:t>
            </a:r>
          </a:p>
        </p:txBody>
      </p:sp>
    </p:spTree>
    <p:extLst>
      <p:ext uri="{BB962C8B-B14F-4D97-AF65-F5344CB8AC3E}">
        <p14:creationId xmlns:p14="http://schemas.microsoft.com/office/powerpoint/2010/main" val="27163020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1632" y="5499772"/>
            <a:ext cx="5491928" cy="507831"/>
          </a:xfrm>
          <a:prstGeom prst="rect">
            <a:avLst/>
          </a:prstGeom>
        </p:spPr>
        <p:txBody>
          <a:bodyPr wrap="square">
            <a:spAutoFit/>
          </a:bodyPr>
          <a:lstStyle/>
          <a:p>
            <a:r>
              <a:rPr lang="en-US" sz="1350" i="1" dirty="0"/>
              <a:t>Landslide susceptibility map showing generalized USGS map and detailed WVGISTC map</a:t>
            </a:r>
          </a:p>
        </p:txBody>
      </p:sp>
      <p:sp>
        <p:nvSpPr>
          <p:cNvPr id="5" name="Title 1"/>
          <p:cNvSpPr txBox="1">
            <a:spLocks/>
          </p:cNvSpPr>
          <p:nvPr/>
        </p:nvSpPr>
        <p:spPr>
          <a:xfrm>
            <a:off x="6354299" y="1261870"/>
            <a:ext cx="2264702" cy="11569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solidFill>
                  <a:schemeClr val="accent1">
                    <a:lumMod val="50000"/>
                  </a:schemeClr>
                </a:solidFill>
                <a:latin typeface="Arial" panose="020B0604020202020204" pitchFamily="34" charset="0"/>
                <a:cs typeface="Arial" panose="020B0604020202020204" pitchFamily="34" charset="0"/>
              </a:rPr>
              <a:t>Landslide</a:t>
            </a:r>
          </a:p>
          <a:p>
            <a:pPr algn="ctr"/>
            <a:r>
              <a:rPr lang="en-US" sz="3300" dirty="0">
                <a:solidFill>
                  <a:schemeClr val="accent1">
                    <a:lumMod val="50000"/>
                  </a:schemeClr>
                </a:solidFill>
                <a:latin typeface="Arial" panose="020B0604020202020204" pitchFamily="34" charset="0"/>
                <a:cs typeface="Arial" panose="020B0604020202020204" pitchFamily="34" charset="0"/>
              </a:rPr>
              <a:t>Risks</a:t>
            </a:r>
          </a:p>
        </p:txBody>
      </p:sp>
      <p:pic>
        <p:nvPicPr>
          <p:cNvPr id="8" name="Picture 7" descr="cid:image001.png@01D193BB.D072158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31633" y="1344984"/>
            <a:ext cx="5751631" cy="4112738"/>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4"/>
          <a:stretch>
            <a:fillRect/>
          </a:stretch>
        </p:blipFill>
        <p:spPr>
          <a:xfrm>
            <a:off x="5965623" y="2999521"/>
            <a:ext cx="3071424" cy="1476872"/>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965624" y="4628267"/>
            <a:ext cx="3126113" cy="715581"/>
          </a:xfrm>
          <a:prstGeom prst="rect">
            <a:avLst/>
          </a:prstGeom>
        </p:spPr>
        <p:txBody>
          <a:bodyPr wrap="square">
            <a:spAutoFit/>
          </a:bodyPr>
          <a:lstStyle/>
          <a:p>
            <a:r>
              <a:rPr lang="en-US" sz="1350" i="1" dirty="0"/>
              <a:t>Risk Assessment table showing building counts along with estimated replacement costs in landslide zones of concern </a:t>
            </a:r>
            <a:endParaRPr lang="en-US" sz="1350" dirty="0"/>
          </a:p>
        </p:txBody>
      </p:sp>
      <p:sp>
        <p:nvSpPr>
          <p:cNvPr id="3" name="TextBox 2"/>
          <p:cNvSpPr txBox="1"/>
          <p:nvPr/>
        </p:nvSpPr>
        <p:spPr>
          <a:xfrm>
            <a:off x="6117481" y="2722521"/>
            <a:ext cx="2822397" cy="300082"/>
          </a:xfrm>
          <a:prstGeom prst="rect">
            <a:avLst/>
          </a:prstGeom>
          <a:noFill/>
        </p:spPr>
        <p:txBody>
          <a:bodyPr wrap="square" rtlCol="0">
            <a:spAutoFit/>
          </a:bodyPr>
          <a:lstStyle/>
          <a:p>
            <a:r>
              <a:rPr lang="en-US" sz="1350" b="1" dirty="0"/>
              <a:t>Buildings Exposed to Landslide Risks</a:t>
            </a:r>
          </a:p>
        </p:txBody>
      </p:sp>
      <p:sp>
        <p:nvSpPr>
          <p:cNvPr id="12" name="Title 1">
            <a:extLst>
              <a:ext uri="{FF2B5EF4-FFF2-40B4-BE49-F238E27FC236}">
                <a16:creationId xmlns:a16="http://schemas.microsoft.com/office/drawing/2014/main" id="{9517BB6E-3EAF-4023-83FF-3BF2434989B9}"/>
              </a:ext>
            </a:extLst>
          </p:cNvPr>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Risk Assessment</a:t>
            </a:r>
          </a:p>
        </p:txBody>
      </p:sp>
    </p:spTree>
    <p:extLst>
      <p:ext uri="{BB962C8B-B14F-4D97-AF65-F5344CB8AC3E}">
        <p14:creationId xmlns:p14="http://schemas.microsoft.com/office/powerpoint/2010/main" val="5044625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FUTURE DIRECTIONS</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65078" y="1114490"/>
            <a:ext cx="4946204" cy="5532247"/>
          </a:xfrm>
          <a:prstGeom prst="rect">
            <a:avLst/>
          </a:prstGeom>
          <a:ln>
            <a:solidFill>
              <a:schemeClr val="tx1"/>
            </a:solidFill>
          </a:ln>
        </p:spPr>
      </p:pic>
      <p:sp>
        <p:nvSpPr>
          <p:cNvPr id="7" name="TextBox 6"/>
          <p:cNvSpPr txBox="1"/>
          <p:nvPr/>
        </p:nvSpPr>
        <p:spPr>
          <a:xfrm>
            <a:off x="5616651" y="1114490"/>
            <a:ext cx="3178028" cy="2062103"/>
          </a:xfrm>
          <a:prstGeom prst="rect">
            <a:avLst/>
          </a:prstGeom>
          <a:noFill/>
        </p:spPr>
        <p:txBody>
          <a:bodyPr wrap="square" rtlCol="0">
            <a:spAutoFit/>
          </a:bodyPr>
          <a:lstStyle/>
          <a:p>
            <a:pPr algn="ctr"/>
            <a:r>
              <a:rPr lang="en-US" sz="3200" b="1" i="1" dirty="0" smtClean="0">
                <a:solidFill>
                  <a:schemeClr val="accent1">
                    <a:lumMod val="50000"/>
                  </a:schemeClr>
                </a:solidFill>
              </a:rPr>
              <a:t>Use FEMA’s CRS Program as a performance measure</a:t>
            </a:r>
            <a:endParaRPr lang="en-US" sz="3200" i="1" dirty="0">
              <a:solidFill>
                <a:schemeClr val="accent1">
                  <a:lumMod val="50000"/>
                </a:schemeClr>
              </a:solidFill>
            </a:endParaRPr>
          </a:p>
        </p:txBody>
      </p:sp>
      <p:pic>
        <p:nvPicPr>
          <p:cNvPr id="1030" name="Picture 6" descr="Image result for measure ruler stick 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9299" y="3252242"/>
            <a:ext cx="1401744" cy="323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006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FUTURE DIRECTIONS</a:t>
            </a:r>
            <a:endParaRPr lang="en-US" dirty="0">
              <a:solidFill>
                <a:schemeClr val="bg1"/>
              </a:solidFill>
              <a:latin typeface="Arial" panose="020B0604020202020204" pitchFamily="34" charset="0"/>
              <a:cs typeface="Arial" panose="020B0604020202020204" pitchFamily="34" charset="0"/>
            </a:endParaRPr>
          </a:p>
        </p:txBody>
      </p:sp>
      <p:sp>
        <p:nvSpPr>
          <p:cNvPr id="6" name="Content Placeholder 7"/>
          <p:cNvSpPr txBox="1">
            <a:spLocks/>
          </p:cNvSpPr>
          <p:nvPr/>
        </p:nvSpPr>
        <p:spPr>
          <a:xfrm>
            <a:off x="243186" y="1499175"/>
            <a:ext cx="8657627" cy="5209850"/>
          </a:xfrm>
          <a:prstGeom prst="rect">
            <a:avLst/>
          </a:prstGeom>
          <a:solidFill>
            <a:schemeClr val="accent1">
              <a:lumMod val="20000"/>
              <a:lumOff val="80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100" b="1" dirty="0" smtClean="0"/>
              <a:t>Mobile Flood Tool:  </a:t>
            </a:r>
            <a:r>
              <a:rPr lang="en-US" sz="3100" dirty="0" smtClean="0"/>
              <a:t>Update mobile phone version with new flood hazard information</a:t>
            </a:r>
          </a:p>
          <a:p>
            <a:r>
              <a:rPr lang="en-US" sz="3100" b="1" dirty="0" smtClean="0"/>
              <a:t>Flood Query Layers:</a:t>
            </a:r>
            <a:r>
              <a:rPr lang="en-US" sz="3100" dirty="0" smtClean="0"/>
              <a:t>  Update query layers for stream names, HEC-RAS models, and flood profiles</a:t>
            </a:r>
          </a:p>
          <a:p>
            <a:r>
              <a:rPr lang="en-US" sz="3100" b="1" dirty="0" smtClean="0"/>
              <a:t>Flood Resource Links:  </a:t>
            </a:r>
            <a:r>
              <a:rPr lang="en-US" sz="3100" dirty="0" smtClean="0"/>
              <a:t>Coordinate with floodplain managers and flood insurance administrators to publish useful links on WV Flood Tool.  Resources links can be organized by flood insurance needs. </a:t>
            </a:r>
            <a:r>
              <a:rPr lang="en-US" sz="3100" dirty="0" smtClean="0">
                <a:solidFill>
                  <a:schemeClr val="accent1">
                    <a:lumMod val="50000"/>
                  </a:schemeClr>
                </a:solidFill>
              </a:rPr>
              <a:t>CRS Series 300 (Public Information)</a:t>
            </a:r>
          </a:p>
          <a:p>
            <a:r>
              <a:rPr lang="en-US" sz="3100" b="1" dirty="0" smtClean="0"/>
              <a:t>Community Web Resource Links:</a:t>
            </a:r>
            <a:r>
              <a:rPr lang="en-US" sz="3100" dirty="0" smtClean="0"/>
              <a:t>  Link to </a:t>
            </a:r>
            <a:r>
              <a:rPr lang="en-US" sz="3100" dirty="0" smtClean="0">
                <a:solidFill>
                  <a:schemeClr val="accent1">
                    <a:lumMod val="50000"/>
                  </a:schemeClr>
                </a:solidFill>
              </a:rPr>
              <a:t>CRS Activity 350 (General floodplain page)</a:t>
            </a:r>
          </a:p>
          <a:p>
            <a:r>
              <a:rPr lang="en-US" sz="3100" b="1" dirty="0" smtClean="0"/>
              <a:t>Detailed Risk Assessments (</a:t>
            </a:r>
            <a:r>
              <a:rPr lang="en-US" sz="3100" b="1" dirty="0" err="1" smtClean="0"/>
              <a:t>RiskMAP</a:t>
            </a:r>
            <a:r>
              <a:rPr lang="en-US" sz="3100" b="1" dirty="0" smtClean="0"/>
              <a:t> View): </a:t>
            </a:r>
            <a:r>
              <a:rPr lang="en-US" sz="3200" dirty="0">
                <a:solidFill>
                  <a:schemeClr val="accent1">
                    <a:lumMod val="50000"/>
                  </a:schemeClr>
                </a:solidFill>
              </a:rPr>
              <a:t>CRS </a:t>
            </a:r>
            <a:r>
              <a:rPr lang="en-US" sz="3200" dirty="0" smtClean="0">
                <a:solidFill>
                  <a:schemeClr val="accent1">
                    <a:lumMod val="50000"/>
                  </a:schemeClr>
                </a:solidFill>
              </a:rPr>
              <a:t>Activity 510 (</a:t>
            </a:r>
            <a:r>
              <a:rPr lang="en-US" sz="3200" dirty="0">
                <a:solidFill>
                  <a:schemeClr val="accent1">
                    <a:lumMod val="50000"/>
                  </a:schemeClr>
                </a:solidFill>
              </a:rPr>
              <a:t>Floodplain Management Planning)</a:t>
            </a:r>
          </a:p>
          <a:p>
            <a:pPr lvl="1">
              <a:buFont typeface="Wingdings" panose="05000000000000000000" pitchFamily="2" charset="2"/>
              <a:buChar char="§"/>
            </a:pPr>
            <a:r>
              <a:rPr lang="en-US" sz="2700" b="1" dirty="0" smtClean="0"/>
              <a:t>Flood Risks:  </a:t>
            </a:r>
            <a:r>
              <a:rPr lang="en-US" sz="2700" dirty="0" smtClean="0"/>
              <a:t>Total Exposure in Floodplains (TEIF). </a:t>
            </a:r>
            <a:r>
              <a:rPr lang="en-US" sz="2700" b="1" dirty="0" smtClean="0"/>
              <a:t> </a:t>
            </a:r>
            <a:r>
              <a:rPr lang="en-US" sz="2700" dirty="0" smtClean="0"/>
              <a:t>Add building-level </a:t>
            </a:r>
            <a:r>
              <a:rPr lang="en-US" sz="2700" dirty="0" err="1" smtClean="0"/>
              <a:t>Hazus</a:t>
            </a:r>
            <a:r>
              <a:rPr lang="en-US" sz="2700" dirty="0" smtClean="0"/>
              <a:t> loss estimates for all flood structures located in flood hazard areas.</a:t>
            </a:r>
          </a:p>
          <a:p>
            <a:pPr lvl="1">
              <a:buFont typeface="Wingdings" panose="05000000000000000000" pitchFamily="2" charset="2"/>
              <a:buChar char="§"/>
            </a:pPr>
            <a:r>
              <a:rPr lang="en-US" sz="2700" b="1" dirty="0" smtClean="0"/>
              <a:t>Landslide Risks:</a:t>
            </a:r>
            <a:r>
              <a:rPr lang="en-US" sz="2700" dirty="0" smtClean="0"/>
              <a:t>  </a:t>
            </a:r>
            <a:r>
              <a:rPr lang="en-US" sz="2700" dirty="0"/>
              <a:t>Total Exposure </a:t>
            </a:r>
            <a:r>
              <a:rPr lang="en-US" sz="2700" dirty="0" smtClean="0"/>
              <a:t>in Areas of Landslides (TEAL).  Add link to new landslide incident and susceptibility maps.</a:t>
            </a:r>
          </a:p>
          <a:p>
            <a:pPr lvl="1">
              <a:buFont typeface="Wingdings" panose="05000000000000000000" pitchFamily="2" charset="2"/>
              <a:buChar char="§"/>
            </a:pPr>
            <a:r>
              <a:rPr lang="en-US" sz="2700" b="1" dirty="0" smtClean="0"/>
              <a:t>Dam/Levee Failures:</a:t>
            </a:r>
            <a:r>
              <a:rPr lang="en-US" sz="2700" dirty="0" smtClean="0"/>
              <a:t>  Building inventories for </a:t>
            </a:r>
            <a:r>
              <a:rPr lang="en-US" sz="2700" dirty="0" smtClean="0">
                <a:solidFill>
                  <a:schemeClr val="accent1">
                    <a:lumMod val="50000"/>
                  </a:schemeClr>
                </a:solidFill>
              </a:rPr>
              <a:t>CRS Series 600 Warning and Response activities; CRS 632.a State Dam Safety program credit for communities downstream of high-hazard-potential dams.</a:t>
            </a:r>
          </a:p>
          <a:p>
            <a:pPr lvl="1">
              <a:buFont typeface="Wingdings" panose="05000000000000000000" pitchFamily="2" charset="2"/>
              <a:buChar char="§"/>
            </a:pPr>
            <a:endParaRPr lang="en-US" sz="2700" dirty="0" smtClean="0"/>
          </a:p>
          <a:p>
            <a:pPr marL="0" indent="0">
              <a:buNone/>
            </a:pPr>
            <a:endParaRPr lang="en-US" sz="3100" dirty="0" smtClean="0"/>
          </a:p>
          <a:p>
            <a:endParaRPr lang="en-US" sz="3300" dirty="0" smtClean="0"/>
          </a:p>
          <a:p>
            <a:pPr marL="0" indent="0">
              <a:buFont typeface="Arial" panose="020B0604020202020204" pitchFamily="34" charset="0"/>
              <a:buNone/>
            </a:pPr>
            <a:endParaRPr lang="en-US" sz="3200" dirty="0"/>
          </a:p>
        </p:txBody>
      </p:sp>
      <p:sp>
        <p:nvSpPr>
          <p:cNvPr id="7" name="TextBox 6"/>
          <p:cNvSpPr txBox="1"/>
          <p:nvPr/>
        </p:nvSpPr>
        <p:spPr>
          <a:xfrm>
            <a:off x="2147298" y="914400"/>
            <a:ext cx="5250095" cy="584775"/>
          </a:xfrm>
          <a:prstGeom prst="rect">
            <a:avLst/>
          </a:prstGeom>
          <a:noFill/>
        </p:spPr>
        <p:txBody>
          <a:bodyPr wrap="square" rtlCol="0">
            <a:spAutoFit/>
          </a:bodyPr>
          <a:lstStyle/>
          <a:p>
            <a:r>
              <a:rPr lang="en-US" sz="3200" b="1" i="1" dirty="0" smtClean="0">
                <a:solidFill>
                  <a:schemeClr val="accent1">
                    <a:lumMod val="50000"/>
                  </a:schemeClr>
                </a:solidFill>
              </a:rPr>
              <a:t>Programming Enhancements</a:t>
            </a:r>
            <a:endParaRPr lang="en-US" sz="3200" i="1" dirty="0">
              <a:solidFill>
                <a:schemeClr val="accent1">
                  <a:lumMod val="50000"/>
                </a:schemeClr>
              </a:solidFill>
            </a:endParaRPr>
          </a:p>
        </p:txBody>
      </p:sp>
    </p:spTree>
    <p:extLst>
      <p:ext uri="{BB962C8B-B14F-4D97-AF65-F5344CB8AC3E}">
        <p14:creationId xmlns:p14="http://schemas.microsoft.com/office/powerpoint/2010/main" val="112176126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FUTURE DIRECTIONS </a:t>
            </a:r>
            <a:endParaRPr lang="en-US" dirty="0">
              <a:solidFill>
                <a:schemeClr val="bg1"/>
              </a:solidFill>
              <a:latin typeface="Arial" panose="020B0604020202020204" pitchFamily="34" charset="0"/>
              <a:cs typeface="Arial" panose="020B0604020202020204" pitchFamily="34" charset="0"/>
            </a:endParaRPr>
          </a:p>
        </p:txBody>
      </p:sp>
      <p:sp>
        <p:nvSpPr>
          <p:cNvPr id="6" name="Content Placeholder 7"/>
          <p:cNvSpPr txBox="1">
            <a:spLocks/>
          </p:cNvSpPr>
          <p:nvPr/>
        </p:nvSpPr>
        <p:spPr>
          <a:xfrm>
            <a:off x="447519" y="1602736"/>
            <a:ext cx="8248961" cy="5140240"/>
          </a:xfrm>
          <a:prstGeom prst="rect">
            <a:avLst/>
          </a:prstGeom>
          <a:solidFill>
            <a:schemeClr val="accent1">
              <a:lumMod val="20000"/>
              <a:lumOff val="8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smtClean="0"/>
              <a:t>New Advisory A:</a:t>
            </a:r>
            <a:r>
              <a:rPr lang="en-US" sz="2600" dirty="0" smtClean="0"/>
              <a:t>  Add Advisory Flood Heights (AFH) for Barbour and Boone counties.  </a:t>
            </a:r>
            <a:r>
              <a:rPr lang="en-US" sz="2600" dirty="0" smtClean="0">
                <a:solidFill>
                  <a:schemeClr val="accent1">
                    <a:lumMod val="50000"/>
                  </a:schemeClr>
                </a:solidFill>
              </a:rPr>
              <a:t>CRS element 512.a. (Floodplain Management Planning)</a:t>
            </a:r>
          </a:p>
          <a:p>
            <a:r>
              <a:rPr lang="en-US" sz="2600" b="1" dirty="0" smtClean="0"/>
              <a:t>News Depth Grids:  </a:t>
            </a:r>
            <a:r>
              <a:rPr lang="en-US" sz="2600" dirty="0" smtClean="0">
                <a:solidFill>
                  <a:schemeClr val="accent1">
                    <a:lumMod val="50000"/>
                  </a:schemeClr>
                </a:solidFill>
              </a:rPr>
              <a:t>Credit under CRS element 322.d. (Map Information Service)</a:t>
            </a:r>
          </a:p>
          <a:p>
            <a:pPr lvl="1">
              <a:buFont typeface="Wingdings" panose="05000000000000000000" pitchFamily="2" charset="2"/>
              <a:buChar char="§"/>
            </a:pPr>
            <a:r>
              <a:rPr lang="en-US" sz="2200" b="1" dirty="0" smtClean="0"/>
              <a:t>Countywide HEC-RAS Depth Grid:</a:t>
            </a:r>
            <a:r>
              <a:rPr lang="en-US" sz="2200" dirty="0" smtClean="0"/>
              <a:t>  Finalize “model-backed</a:t>
            </a:r>
            <a:r>
              <a:rPr lang="en-US" sz="2200" dirty="0"/>
              <a:t>” depth grid </a:t>
            </a:r>
            <a:r>
              <a:rPr lang="en-US" sz="2200" dirty="0" smtClean="0"/>
              <a:t>for Jefferson County. </a:t>
            </a:r>
            <a:endParaRPr lang="en-US" sz="2200" dirty="0"/>
          </a:p>
          <a:p>
            <a:pPr lvl="1">
              <a:buFont typeface="Wingdings" panose="05000000000000000000" pitchFamily="2" charset="2"/>
              <a:buChar char="§"/>
            </a:pPr>
            <a:r>
              <a:rPr lang="en-US" sz="2200" b="1" dirty="0" smtClean="0"/>
              <a:t>Flood 2016 Depth Grid:</a:t>
            </a:r>
            <a:r>
              <a:rPr lang="en-US" sz="2200" dirty="0" smtClean="0"/>
              <a:t>  Add USGS flood inundation depth grids from high water marks/terrain for 2016 flood areas. </a:t>
            </a:r>
            <a:r>
              <a:rPr lang="en-US" sz="2200" dirty="0" smtClean="0">
                <a:solidFill>
                  <a:schemeClr val="accent1">
                    <a:lumMod val="50000"/>
                  </a:schemeClr>
                </a:solidFill>
              </a:rPr>
              <a:t>(Also CRS element 322.f credit</a:t>
            </a:r>
            <a:r>
              <a:rPr lang="en-US" sz="2000" dirty="0" smtClean="0">
                <a:solidFill>
                  <a:schemeClr val="accent1">
                    <a:lumMod val="50000"/>
                  </a:schemeClr>
                </a:solidFill>
              </a:rPr>
              <a:t>) </a:t>
            </a:r>
          </a:p>
          <a:p>
            <a:r>
              <a:rPr lang="en-US" sz="2600" b="1" dirty="0"/>
              <a:t>Historical Flood Data</a:t>
            </a:r>
            <a:r>
              <a:rPr lang="en-US" sz="2600" b="1" dirty="0" smtClean="0"/>
              <a:t>:  </a:t>
            </a:r>
            <a:r>
              <a:rPr lang="en-US" sz="2400" dirty="0" smtClean="0">
                <a:solidFill>
                  <a:schemeClr val="accent1">
                    <a:lumMod val="50000"/>
                  </a:schemeClr>
                </a:solidFill>
              </a:rPr>
              <a:t>Credit under CRS element 322.f</a:t>
            </a:r>
          </a:p>
          <a:p>
            <a:pPr lvl="1">
              <a:buFont typeface="Wingdings" panose="05000000000000000000" pitchFamily="2" charset="2"/>
              <a:buChar char="§"/>
            </a:pPr>
            <a:r>
              <a:rPr lang="en-US" sz="2000" b="1" dirty="0" smtClean="0"/>
              <a:t>USGS High Water Marks </a:t>
            </a:r>
            <a:r>
              <a:rPr lang="en-US" sz="2000" dirty="0" smtClean="0"/>
              <a:t>for previous disasters</a:t>
            </a:r>
            <a:r>
              <a:rPr lang="en-US" sz="2000" b="1" dirty="0" smtClean="0"/>
              <a:t>  </a:t>
            </a:r>
          </a:p>
          <a:p>
            <a:r>
              <a:rPr lang="en-US" sz="2600" b="1" dirty="0"/>
              <a:t>Elevation Certificates:</a:t>
            </a:r>
            <a:r>
              <a:rPr lang="en-US" sz="2600" dirty="0"/>
              <a:t>  Publish Flood Elevation </a:t>
            </a:r>
            <a:r>
              <a:rPr lang="en-US" sz="2600" dirty="0" smtClean="0"/>
              <a:t>Certificates for interested floodplain managers.  Coordinate effort with Community Rating System (CRS) program.</a:t>
            </a:r>
          </a:p>
          <a:p>
            <a:pPr lvl="1">
              <a:buFont typeface="Wingdings" panose="05000000000000000000" pitchFamily="2" charset="2"/>
              <a:buChar char="§"/>
            </a:pPr>
            <a:r>
              <a:rPr lang="en-US" sz="2200" dirty="0" smtClean="0">
                <a:solidFill>
                  <a:schemeClr val="accent1">
                    <a:lumMod val="50000"/>
                  </a:schemeClr>
                </a:solidFill>
              </a:rPr>
              <a:t>Building elevation data on a website is credited under CRS Activity 350 (Flood Protection Information) and having it on a GIS is credited under Activity 440 (Flood Data Maintenance).</a:t>
            </a:r>
          </a:p>
          <a:p>
            <a:r>
              <a:rPr lang="en-US" sz="2600" b="1" dirty="0" smtClean="0"/>
              <a:t>Update Buyout Properties: </a:t>
            </a:r>
            <a:r>
              <a:rPr lang="en-US" sz="2600" b="1" dirty="0" smtClean="0">
                <a:solidFill>
                  <a:schemeClr val="accent1">
                    <a:lumMod val="50000"/>
                  </a:schemeClr>
                </a:solidFill>
              </a:rPr>
              <a:t> </a:t>
            </a:r>
            <a:r>
              <a:rPr lang="en-US" sz="2600" dirty="0" smtClean="0">
                <a:solidFill>
                  <a:schemeClr val="accent1">
                    <a:lumMod val="50000"/>
                  </a:schemeClr>
                </a:solidFill>
              </a:rPr>
              <a:t>CRS Activity 520 (Acquisition and Relocation) and CRS 422.b (Open Space Deed Restrictions) </a:t>
            </a:r>
          </a:p>
          <a:p>
            <a:pPr marL="457200" lvl="1" indent="0">
              <a:buNone/>
            </a:pPr>
            <a:endParaRPr lang="en-US" sz="2200" dirty="0">
              <a:solidFill>
                <a:schemeClr val="accent1">
                  <a:lumMod val="50000"/>
                </a:schemeClr>
              </a:solidFill>
            </a:endParaRPr>
          </a:p>
          <a:p>
            <a:endParaRPr lang="en-US" sz="2400" dirty="0" smtClean="0"/>
          </a:p>
          <a:p>
            <a:endParaRPr lang="en-US" sz="3200" dirty="0"/>
          </a:p>
        </p:txBody>
      </p:sp>
      <p:sp>
        <p:nvSpPr>
          <p:cNvPr id="7" name="TextBox 6"/>
          <p:cNvSpPr txBox="1"/>
          <p:nvPr/>
        </p:nvSpPr>
        <p:spPr>
          <a:xfrm>
            <a:off x="3123344" y="938931"/>
            <a:ext cx="3178028" cy="584775"/>
          </a:xfrm>
          <a:prstGeom prst="rect">
            <a:avLst/>
          </a:prstGeom>
          <a:noFill/>
        </p:spPr>
        <p:txBody>
          <a:bodyPr wrap="square" rtlCol="0">
            <a:spAutoFit/>
          </a:bodyPr>
          <a:lstStyle/>
          <a:p>
            <a:r>
              <a:rPr lang="en-US" sz="3200" b="1" i="1" dirty="0" smtClean="0">
                <a:solidFill>
                  <a:schemeClr val="accent1">
                    <a:lumMod val="50000"/>
                  </a:schemeClr>
                </a:solidFill>
              </a:rPr>
              <a:t>Flood Layers</a:t>
            </a:r>
            <a:endParaRPr lang="en-US" sz="3200" i="1" dirty="0">
              <a:solidFill>
                <a:schemeClr val="accent1">
                  <a:lumMod val="50000"/>
                </a:schemeClr>
              </a:solidFill>
            </a:endParaRPr>
          </a:p>
        </p:txBody>
      </p:sp>
    </p:spTree>
    <p:extLst>
      <p:ext uri="{BB962C8B-B14F-4D97-AF65-F5344CB8AC3E}">
        <p14:creationId xmlns:p14="http://schemas.microsoft.com/office/powerpoint/2010/main" val="24712200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FUTURE DIRECTIONS</a:t>
            </a:r>
            <a:endParaRPr lang="en-US"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887038" y="1077632"/>
            <a:ext cx="3178028" cy="584775"/>
          </a:xfrm>
          <a:prstGeom prst="rect">
            <a:avLst/>
          </a:prstGeom>
          <a:noFill/>
        </p:spPr>
        <p:txBody>
          <a:bodyPr wrap="square" rtlCol="0">
            <a:spAutoFit/>
          </a:bodyPr>
          <a:lstStyle/>
          <a:p>
            <a:r>
              <a:rPr lang="en-US" sz="3200" b="1" i="1" dirty="0" smtClean="0">
                <a:solidFill>
                  <a:schemeClr val="accent1">
                    <a:lumMod val="50000"/>
                  </a:schemeClr>
                </a:solidFill>
              </a:rPr>
              <a:t>Reference Layers</a:t>
            </a:r>
            <a:endParaRPr lang="en-US" sz="3200" i="1" dirty="0">
              <a:solidFill>
                <a:schemeClr val="accent1">
                  <a:lumMod val="50000"/>
                </a:schemeClr>
              </a:solidFill>
            </a:endParaRPr>
          </a:p>
        </p:txBody>
      </p:sp>
      <p:sp>
        <p:nvSpPr>
          <p:cNvPr id="6" name="Content Placeholder 7"/>
          <p:cNvSpPr txBox="1">
            <a:spLocks/>
          </p:cNvSpPr>
          <p:nvPr/>
        </p:nvSpPr>
        <p:spPr>
          <a:xfrm>
            <a:off x="595901" y="1825639"/>
            <a:ext cx="8060634" cy="4112824"/>
          </a:xfrm>
          <a:prstGeom prst="rect">
            <a:avLst/>
          </a:prstGeom>
          <a:solidFill>
            <a:schemeClr val="accent1">
              <a:lumMod val="20000"/>
              <a:lumOff val="8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Aerial Imagery: </a:t>
            </a:r>
            <a:r>
              <a:rPr lang="en-US" dirty="0" smtClean="0"/>
              <a:t> Add new 2018 county aerial imagery for 20 counties</a:t>
            </a:r>
          </a:p>
          <a:p>
            <a:r>
              <a:rPr lang="en-US" b="1" dirty="0" smtClean="0"/>
              <a:t>Parcels:</a:t>
            </a:r>
            <a:r>
              <a:rPr lang="en-US" dirty="0" smtClean="0"/>
              <a:t>  Secure HMGP funding for select county assessor offices to convert from manual to digital parcel maintenance systems </a:t>
            </a:r>
            <a:r>
              <a:rPr lang="en-US" dirty="0" smtClean="0">
                <a:solidFill>
                  <a:schemeClr val="accent1">
                    <a:lumMod val="50000"/>
                  </a:schemeClr>
                </a:solidFill>
              </a:rPr>
              <a:t>CRS Activity 440 (Flood Data Maintenance); CRS 420 (Open Space).</a:t>
            </a:r>
          </a:p>
          <a:p>
            <a:r>
              <a:rPr lang="en-US" b="1" dirty="0" smtClean="0"/>
              <a:t>Addresses:</a:t>
            </a:r>
            <a:r>
              <a:rPr lang="en-US" dirty="0" smtClean="0"/>
              <a:t>  Provide technical support for E-911 Addressing Offices to correct missing or incorrect addresses in high risk flood zones. </a:t>
            </a:r>
            <a:r>
              <a:rPr lang="en-US" dirty="0" smtClean="0">
                <a:solidFill>
                  <a:schemeClr val="accent1">
                    <a:lumMod val="50000"/>
                  </a:schemeClr>
                </a:solidFill>
              </a:rPr>
              <a:t>CRS Activity 330 (Outreach Project – print out addresses of all properties in floodplain)</a:t>
            </a:r>
          </a:p>
          <a:p>
            <a:r>
              <a:rPr lang="en-US" b="1" dirty="0"/>
              <a:t>Elevation:  </a:t>
            </a:r>
            <a:r>
              <a:rPr lang="en-US" dirty="0"/>
              <a:t>Add New Hi-Resolution </a:t>
            </a:r>
            <a:r>
              <a:rPr lang="en-US" dirty="0" smtClean="0"/>
              <a:t>Topography.  Capitalize </a:t>
            </a:r>
            <a:r>
              <a:rPr lang="en-US" dirty="0"/>
              <a:t>on FEMA’s considerable investment in high-resolution topography by incorporating one-meter resolution digital elevation models and one-foot contours in WV Flood </a:t>
            </a:r>
            <a:r>
              <a:rPr lang="en-US" dirty="0" smtClean="0"/>
              <a:t>Tool.  </a:t>
            </a:r>
            <a:r>
              <a:rPr lang="en-US" dirty="0" smtClean="0">
                <a:solidFill>
                  <a:schemeClr val="accent1">
                    <a:lumMod val="50000"/>
                  </a:schemeClr>
                </a:solidFill>
              </a:rPr>
              <a:t>(CRS Activity 440)</a:t>
            </a:r>
          </a:p>
          <a:p>
            <a:r>
              <a:rPr lang="en-US" b="1" dirty="0" smtClean="0"/>
              <a:t>Wetlands and Soils:  </a:t>
            </a:r>
            <a:r>
              <a:rPr lang="en-US" dirty="0" smtClean="0">
                <a:solidFill>
                  <a:schemeClr val="accent1">
                    <a:lumMod val="50000"/>
                  </a:schemeClr>
                </a:solidFill>
              </a:rPr>
              <a:t>CRS Activity 440</a:t>
            </a:r>
            <a:endParaRPr lang="en-US" sz="3200" dirty="0"/>
          </a:p>
        </p:txBody>
      </p:sp>
    </p:spTree>
    <p:extLst>
      <p:ext uri="{BB962C8B-B14F-4D97-AF65-F5344CB8AC3E}">
        <p14:creationId xmlns:p14="http://schemas.microsoft.com/office/powerpoint/2010/main" val="39169689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Updates</a:t>
            </a:r>
          </a:p>
        </p:txBody>
      </p:sp>
      <p:sp>
        <p:nvSpPr>
          <p:cNvPr id="8" name="Content Placeholder 7"/>
          <p:cNvSpPr>
            <a:spLocks noGrp="1"/>
          </p:cNvSpPr>
          <p:nvPr>
            <p:ph idx="1"/>
          </p:nvPr>
        </p:nvSpPr>
        <p:spPr>
          <a:xfrm>
            <a:off x="243186" y="1010388"/>
            <a:ext cx="8657627" cy="5396939"/>
          </a:xfrm>
          <a:solidFill>
            <a:schemeClr val="accent1">
              <a:lumMod val="20000"/>
              <a:lumOff val="80000"/>
            </a:schemeClr>
          </a:solidFill>
        </p:spPr>
        <p:txBody>
          <a:bodyPr>
            <a:normAutofit fontScale="25000" lnSpcReduction="20000"/>
          </a:bodyPr>
          <a:lstStyle/>
          <a:p>
            <a:pPr marL="0" indent="0" algn="ctr">
              <a:buNone/>
            </a:pPr>
            <a:r>
              <a:rPr lang="en-US" sz="7000" b="1" dirty="0" smtClean="0">
                <a:solidFill>
                  <a:srgbClr val="FF0000"/>
                </a:solidFill>
              </a:rPr>
              <a:t>March </a:t>
            </a:r>
            <a:r>
              <a:rPr lang="en-US" sz="7000" b="1" dirty="0">
                <a:solidFill>
                  <a:srgbClr val="FF0000"/>
                </a:solidFill>
              </a:rPr>
              <a:t>2018 </a:t>
            </a:r>
            <a:r>
              <a:rPr lang="en-US" sz="7000" b="1" dirty="0" smtClean="0">
                <a:solidFill>
                  <a:srgbClr val="FF0000"/>
                </a:solidFill>
              </a:rPr>
              <a:t>Updates</a:t>
            </a:r>
            <a:endParaRPr lang="en-US" sz="7000" b="1" dirty="0">
              <a:solidFill>
                <a:srgbClr val="FF0000"/>
              </a:solidFill>
            </a:endParaRPr>
          </a:p>
          <a:p>
            <a:r>
              <a:rPr lang="en-US" sz="7200" b="1" dirty="0"/>
              <a:t>Flood Zones</a:t>
            </a:r>
          </a:p>
          <a:p>
            <a:pPr lvl="1">
              <a:buFont typeface="Courier New" panose="02070309020205020404" pitchFamily="49" charset="0"/>
              <a:buChar char="o"/>
            </a:pPr>
            <a:r>
              <a:rPr lang="en-US" sz="6400" dirty="0"/>
              <a:t>Revised 9 Flood Zone Categories in Flood Query Results Panel </a:t>
            </a:r>
            <a:endParaRPr lang="en-US" sz="6400" dirty="0" smtClean="0"/>
          </a:p>
          <a:p>
            <a:pPr lvl="1">
              <a:buFont typeface="Courier New" panose="02070309020205020404" pitchFamily="49" charset="0"/>
              <a:buChar char="o"/>
            </a:pPr>
            <a:r>
              <a:rPr lang="en-US" sz="6400" dirty="0" smtClean="0"/>
              <a:t>Added </a:t>
            </a:r>
            <a:r>
              <a:rPr lang="en-US" sz="6400" dirty="0"/>
              <a:t>preliminary Updated AE Floodplain Boundaries for Jefferson County and Clear Fork, Wyoming County.</a:t>
            </a:r>
          </a:p>
          <a:p>
            <a:pPr lvl="1">
              <a:buFont typeface="Courier New" panose="02070309020205020404" pitchFamily="49" charset="0"/>
              <a:buChar char="o"/>
            </a:pPr>
            <a:r>
              <a:rPr lang="en-US" sz="6400" dirty="0"/>
              <a:t>Uploaded the most current and official National Flood Hazard Layers (NFHL)</a:t>
            </a:r>
          </a:p>
          <a:p>
            <a:pPr lvl="2"/>
            <a:r>
              <a:rPr lang="en-US" sz="6400" dirty="0"/>
              <a:t>Cleaned and further processed NFHL for cartography and flood queries (e.g., flood zone, panel index number, community information)</a:t>
            </a:r>
          </a:p>
          <a:p>
            <a:pPr lvl="2"/>
            <a:r>
              <a:rPr lang="en-US" sz="6400" dirty="0"/>
              <a:t>Added 500-YR floodplain boundaries and flood zone labels to EXPERT View map </a:t>
            </a:r>
          </a:p>
          <a:p>
            <a:pPr lvl="1">
              <a:buFont typeface="Courier New" panose="02070309020205020404" pitchFamily="49" charset="0"/>
              <a:buChar char="o"/>
            </a:pPr>
            <a:r>
              <a:rPr lang="en-US" sz="6400" dirty="0"/>
              <a:t>Added “orange” color high-risk flood zones to the PUBLIC View for </a:t>
            </a:r>
            <a:r>
              <a:rPr lang="en-US" sz="6400" b="1" dirty="0"/>
              <a:t>Advisory A</a:t>
            </a:r>
            <a:r>
              <a:rPr lang="en-US" sz="6400" dirty="0"/>
              <a:t> and </a:t>
            </a:r>
            <a:r>
              <a:rPr lang="en-US" sz="6400" b="1" dirty="0"/>
              <a:t>Updated AE</a:t>
            </a:r>
            <a:r>
              <a:rPr lang="en-US" sz="6400" dirty="0"/>
              <a:t> floodplain zones that exist but are NOT in a FEMA 100-year effective floodplain</a:t>
            </a:r>
            <a:r>
              <a:rPr lang="en-US" sz="6800" dirty="0"/>
              <a:t/>
            </a:r>
            <a:br>
              <a:rPr lang="en-US" sz="6800" dirty="0"/>
            </a:br>
            <a:endParaRPr lang="en-US" sz="6800" dirty="0"/>
          </a:p>
          <a:p>
            <a:r>
              <a:rPr lang="en-US" sz="7200" b="1" dirty="0"/>
              <a:t>Flood Heights</a:t>
            </a:r>
          </a:p>
          <a:p>
            <a:pPr lvl="1">
              <a:buFont typeface="Courier New" panose="02070309020205020404" pitchFamily="49" charset="0"/>
              <a:buChar char="o"/>
            </a:pPr>
            <a:r>
              <a:rPr lang="en-US" sz="6400" dirty="0"/>
              <a:t>Display Base Flood Elevations (BFE) in the Flood Query Results Panel for the preliminary Upper Monongahela Watershed Restudy </a:t>
            </a:r>
            <a:endParaRPr lang="en-US" sz="6400" dirty="0" smtClean="0"/>
          </a:p>
          <a:p>
            <a:pPr lvl="1">
              <a:buFont typeface="Courier New" panose="02070309020205020404" pitchFamily="49" charset="0"/>
              <a:buChar char="o"/>
            </a:pPr>
            <a:r>
              <a:rPr lang="en-US" sz="6400" dirty="0" smtClean="0"/>
              <a:t>Increased </a:t>
            </a:r>
            <a:r>
              <a:rPr lang="en-US" sz="6400" dirty="0"/>
              <a:t>resolution of statewide composite Advisory Flood Height layer from 10-ft to 5-ft grid cells Advisory Flood Height layer from 10-ft to 5-ft grid cells </a:t>
            </a:r>
            <a:br>
              <a:rPr lang="en-US" sz="6400" dirty="0"/>
            </a:br>
            <a:endParaRPr lang="en-US" sz="6400" dirty="0"/>
          </a:p>
          <a:p>
            <a:r>
              <a:rPr lang="en-US" sz="7200" b="1" dirty="0"/>
              <a:t>Depth Grids </a:t>
            </a:r>
          </a:p>
          <a:p>
            <a:pPr lvl="1">
              <a:buFont typeface="Courier New" panose="02070309020205020404" pitchFamily="49" charset="0"/>
              <a:buChar char="o"/>
            </a:pPr>
            <a:r>
              <a:rPr lang="en-US" sz="6400" dirty="0"/>
              <a:t>Created a new statewide composite depth grid of 5-ft cell resolution that incorporates all depth grids from Restudies, Advisory Flood Height studies, and Updated AE floodplain boundary redelineations </a:t>
            </a:r>
            <a:endParaRPr lang="en-US" sz="6400" dirty="0" smtClean="0"/>
          </a:p>
          <a:p>
            <a:pPr lvl="1">
              <a:buFont typeface="Courier New" panose="02070309020205020404" pitchFamily="49" charset="0"/>
              <a:buChar char="o"/>
            </a:pPr>
            <a:r>
              <a:rPr lang="en-US" sz="6400" dirty="0" smtClean="0"/>
              <a:t>For </a:t>
            </a:r>
            <a:r>
              <a:rPr lang="en-US" sz="6400" dirty="0"/>
              <a:t>Jefferson County published </a:t>
            </a:r>
            <a:r>
              <a:rPr lang="en-US" sz="6400" dirty="0" smtClean="0"/>
              <a:t>preliminary countywide </a:t>
            </a:r>
            <a:r>
              <a:rPr lang="en-US" sz="6400" dirty="0"/>
              <a:t>“model-backed” depth grid for 100-year floodplains</a:t>
            </a:r>
            <a:endParaRPr lang="en-US" sz="3200" dirty="0"/>
          </a:p>
        </p:txBody>
      </p:sp>
      <p:sp>
        <p:nvSpPr>
          <p:cNvPr id="5" name="TextBox 4"/>
          <p:cNvSpPr txBox="1"/>
          <p:nvPr/>
        </p:nvSpPr>
        <p:spPr>
          <a:xfrm>
            <a:off x="1622637" y="6407327"/>
            <a:ext cx="6900333" cy="369332"/>
          </a:xfrm>
          <a:prstGeom prst="rect">
            <a:avLst/>
          </a:prstGeom>
          <a:noFill/>
        </p:spPr>
        <p:txBody>
          <a:bodyPr wrap="square" rtlCol="0">
            <a:spAutoFit/>
          </a:bodyPr>
          <a:lstStyle/>
          <a:p>
            <a:r>
              <a:rPr lang="en-US" b="1" i="1" dirty="0"/>
              <a:t>New flood data and updated query programming logic</a:t>
            </a:r>
            <a:endParaRPr lang="en-US" i="1" dirty="0"/>
          </a:p>
        </p:txBody>
      </p:sp>
    </p:spTree>
    <p:extLst>
      <p:ext uri="{BB962C8B-B14F-4D97-AF65-F5344CB8AC3E}">
        <p14:creationId xmlns:p14="http://schemas.microsoft.com/office/powerpoint/2010/main" val="23298519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Updates (cont.)</a:t>
            </a:r>
          </a:p>
        </p:txBody>
      </p:sp>
      <p:sp>
        <p:nvSpPr>
          <p:cNvPr id="8" name="Content Placeholder 7"/>
          <p:cNvSpPr>
            <a:spLocks noGrp="1"/>
          </p:cNvSpPr>
          <p:nvPr>
            <p:ph idx="1"/>
          </p:nvPr>
        </p:nvSpPr>
        <p:spPr>
          <a:xfrm>
            <a:off x="226434" y="1068513"/>
            <a:ext cx="8691131" cy="5661060"/>
          </a:xfrm>
          <a:solidFill>
            <a:schemeClr val="accent1">
              <a:lumMod val="20000"/>
              <a:lumOff val="80000"/>
            </a:schemeClr>
          </a:solidFill>
        </p:spPr>
        <p:txBody>
          <a:bodyPr>
            <a:normAutofit fontScale="25000" lnSpcReduction="20000"/>
          </a:bodyPr>
          <a:lstStyle/>
          <a:p>
            <a:pPr marL="0" indent="0" algn="ctr">
              <a:buNone/>
            </a:pPr>
            <a:r>
              <a:rPr lang="en-US" sz="7000" b="1" dirty="0">
                <a:solidFill>
                  <a:srgbClr val="FF0000"/>
                </a:solidFill>
              </a:rPr>
              <a:t>March 2018 Updates</a:t>
            </a:r>
          </a:p>
          <a:p>
            <a:r>
              <a:rPr lang="en-US" sz="7000" b="1" dirty="0" smtClean="0"/>
              <a:t> </a:t>
            </a:r>
            <a:r>
              <a:rPr lang="en-US" sz="7200" b="1" dirty="0"/>
              <a:t>Community and CRS Class</a:t>
            </a:r>
          </a:p>
          <a:p>
            <a:pPr lvl="1">
              <a:buFont typeface="Courier New" panose="02070309020205020404" pitchFamily="49" charset="0"/>
              <a:buChar char="o"/>
            </a:pPr>
            <a:r>
              <a:rPr lang="en-US" sz="6400" dirty="0"/>
              <a:t>In Flood Query Results Panel added Community Name, Community Identifier, and CRS Class</a:t>
            </a:r>
          </a:p>
          <a:p>
            <a:pPr lvl="1">
              <a:buFont typeface="Courier New" panose="02070309020205020404" pitchFamily="49" charset="0"/>
              <a:buChar char="o"/>
            </a:pPr>
            <a:r>
              <a:rPr lang="en-US" sz="6400" dirty="0"/>
              <a:t>Added FEMA’s community boundaries as a reference layer </a:t>
            </a:r>
          </a:p>
          <a:p>
            <a:pPr lvl="2"/>
            <a:endParaRPr lang="en-US" sz="6800" dirty="0"/>
          </a:p>
          <a:p>
            <a:r>
              <a:rPr lang="en-US" sz="7600" b="1" dirty="0"/>
              <a:t>Elevation</a:t>
            </a:r>
            <a:endParaRPr lang="en-US" sz="6800" b="1" dirty="0"/>
          </a:p>
          <a:p>
            <a:pPr lvl="1">
              <a:buFont typeface="Courier New" panose="02070309020205020404" pitchFamily="49" charset="0"/>
              <a:buChar char="o"/>
            </a:pPr>
            <a:r>
              <a:rPr lang="en-US" sz="6400" dirty="0"/>
              <a:t>Added a more current, accurate 10-ft resolution elevation grid from the best available topographic sources to include LiDAR data</a:t>
            </a:r>
          </a:p>
          <a:p>
            <a:pPr lvl="1">
              <a:buFont typeface="Courier New" panose="02070309020205020404" pitchFamily="49" charset="0"/>
              <a:buChar char="o"/>
            </a:pPr>
            <a:r>
              <a:rPr lang="en-US" sz="6400" dirty="0"/>
              <a:t>Provide a metadata link about the elevation source based on the queried location</a:t>
            </a:r>
          </a:p>
          <a:p>
            <a:pPr marL="457200" lvl="1" indent="0">
              <a:buNone/>
            </a:pPr>
            <a:endParaRPr lang="en-US" sz="6400" dirty="0"/>
          </a:p>
          <a:p>
            <a:r>
              <a:rPr lang="en-US" sz="7600" b="1" dirty="0"/>
              <a:t>Parcel Reference Layer</a:t>
            </a:r>
          </a:p>
          <a:p>
            <a:pPr lvl="1">
              <a:buFont typeface="Courier New" panose="02070309020205020404" pitchFamily="49" charset="0"/>
              <a:buChar char="o"/>
            </a:pPr>
            <a:r>
              <a:rPr lang="en-US" sz="6400" dirty="0"/>
              <a:t>Added parcels from the best available sources for all 55 West Virginia counties</a:t>
            </a:r>
          </a:p>
          <a:p>
            <a:pPr lvl="1">
              <a:buFont typeface="Courier New" panose="02070309020205020404" pitchFamily="49" charset="0"/>
              <a:buChar char="o"/>
            </a:pPr>
            <a:r>
              <a:rPr lang="en-US" sz="6400" dirty="0"/>
              <a:t>Created web links for all the full-version tax maps (n = 22,875) for all 55 West Virginia counties.  The full-version PDF tax maps are the authoritative source for digital parcels. </a:t>
            </a:r>
            <a:br>
              <a:rPr lang="en-US" sz="6400" dirty="0"/>
            </a:br>
            <a:endParaRPr lang="en-US" sz="6400" dirty="0"/>
          </a:p>
          <a:p>
            <a:r>
              <a:rPr lang="en-US" sz="7600" b="1" dirty="0"/>
              <a:t>Aerial Photography Base Layer</a:t>
            </a:r>
          </a:p>
          <a:p>
            <a:pPr lvl="1">
              <a:buFont typeface="Courier New" panose="02070309020205020404" pitchFamily="49" charset="0"/>
              <a:buChar char="o"/>
            </a:pPr>
            <a:r>
              <a:rPr lang="en-US" sz="6400" dirty="0"/>
              <a:t>Added new 2017 leaf-off aerial photography for Kanawha County</a:t>
            </a:r>
            <a:br>
              <a:rPr lang="en-US" sz="6400" dirty="0"/>
            </a:br>
            <a:endParaRPr lang="en-US" sz="6400" dirty="0"/>
          </a:p>
          <a:p>
            <a:r>
              <a:rPr lang="en-US" sz="7200" b="1" dirty="0"/>
              <a:t>Map Functions</a:t>
            </a:r>
          </a:p>
          <a:p>
            <a:pPr lvl="1">
              <a:buFont typeface="Courier New" panose="02070309020205020404" pitchFamily="49" charset="0"/>
              <a:buChar char="o"/>
            </a:pPr>
            <a:r>
              <a:rPr lang="en-US" sz="6400" dirty="0"/>
              <a:t>For selected location added external viewer links to Google Street View, Google Maps, Bing Maps, and </a:t>
            </a:r>
            <a:r>
              <a:rPr lang="en-US" sz="6400" dirty="0" err="1"/>
              <a:t>OpenStreetMap</a:t>
            </a:r>
            <a:endParaRPr lang="en-US" sz="6400" dirty="0"/>
          </a:p>
          <a:p>
            <a:pPr lvl="1">
              <a:buFont typeface="Courier New" panose="02070309020205020404" pitchFamily="49" charset="0"/>
              <a:buChar char="o"/>
            </a:pPr>
            <a:r>
              <a:rPr lang="en-US" sz="6400" dirty="0"/>
              <a:t>Includes a new map function that allows users to add GIS files or web services to the WV Flood Tool</a:t>
            </a:r>
            <a:r>
              <a:rPr lang="en-US" sz="5600" dirty="0"/>
              <a:t/>
            </a:r>
            <a:br>
              <a:rPr lang="en-US" sz="5600" dirty="0"/>
            </a:br>
            <a:r>
              <a:rPr lang="en-US" sz="5600" dirty="0"/>
              <a:t/>
            </a:r>
            <a:br>
              <a:rPr lang="en-US" sz="5600" dirty="0"/>
            </a:br>
            <a:endParaRPr lang="en-US" sz="6800" dirty="0"/>
          </a:p>
        </p:txBody>
      </p:sp>
    </p:spTree>
    <p:extLst>
      <p:ext uri="{BB962C8B-B14F-4D97-AF65-F5344CB8AC3E}">
        <p14:creationId xmlns:p14="http://schemas.microsoft.com/office/powerpoint/2010/main" val="9885145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Development Team</a:t>
            </a:r>
          </a:p>
        </p:txBody>
      </p:sp>
      <p:sp>
        <p:nvSpPr>
          <p:cNvPr id="8" name="Content Placeholder 7"/>
          <p:cNvSpPr>
            <a:spLocks noGrp="1"/>
          </p:cNvSpPr>
          <p:nvPr>
            <p:ph idx="1"/>
          </p:nvPr>
        </p:nvSpPr>
        <p:spPr>
          <a:xfrm>
            <a:off x="2867921" y="3213773"/>
            <a:ext cx="3177190" cy="1042175"/>
          </a:xfrm>
          <a:solidFill>
            <a:schemeClr val="accent1">
              <a:lumMod val="20000"/>
              <a:lumOff val="80000"/>
            </a:schemeClr>
          </a:solidFill>
        </p:spPr>
        <p:txBody>
          <a:bodyPr>
            <a:normAutofit/>
          </a:bodyPr>
          <a:lstStyle/>
          <a:p>
            <a:pPr marL="457200" lvl="1" indent="0">
              <a:buNone/>
            </a:pPr>
            <a:r>
              <a:rPr lang="en-US" sz="1600" dirty="0"/>
              <a:t>WV GIS Technical Center</a:t>
            </a:r>
            <a:br>
              <a:rPr lang="en-US" sz="1600" dirty="0"/>
            </a:br>
            <a:r>
              <a:rPr lang="en-US" sz="1600" dirty="0"/>
              <a:t>West Virginia University</a:t>
            </a:r>
            <a:br>
              <a:rPr lang="en-US" sz="1600" dirty="0"/>
            </a:br>
            <a:r>
              <a:rPr lang="en-US" sz="1600" dirty="0"/>
              <a:t>Morgantown, WV</a:t>
            </a:r>
            <a:br>
              <a:rPr lang="en-US" sz="1600" dirty="0"/>
            </a:br>
            <a:r>
              <a:rPr lang="en-US" sz="1600" dirty="0">
                <a:hlinkClick r:id="rId3"/>
              </a:rPr>
              <a:t>http://wvgis.wvu.edu</a:t>
            </a:r>
            <a:endParaRPr lang="en-US" sz="1600" dirty="0"/>
          </a:p>
          <a:p>
            <a:pPr marL="0" lvl="0" indent="0">
              <a:buNone/>
            </a:pPr>
            <a:endParaRPr lang="en-US" sz="3300" dirty="0"/>
          </a:p>
          <a:p>
            <a:pPr marL="0" indent="0">
              <a:buNone/>
            </a:pPr>
            <a:endParaRPr lang="en-US" sz="3200" dirty="0"/>
          </a:p>
        </p:txBody>
      </p:sp>
      <p:sp>
        <p:nvSpPr>
          <p:cNvPr id="2" name="TextBox 1"/>
          <p:cNvSpPr txBox="1"/>
          <p:nvPr/>
        </p:nvSpPr>
        <p:spPr>
          <a:xfrm>
            <a:off x="4572000" y="-247650"/>
            <a:ext cx="495300" cy="369332"/>
          </a:xfrm>
          <a:prstGeom prst="rect">
            <a:avLst/>
          </a:prstGeom>
          <a:noFill/>
        </p:spPr>
        <p:txBody>
          <a:bodyPr wrap="square" rtlCol="0">
            <a:spAutoFit/>
          </a:bodyPr>
          <a:lstStyle/>
          <a:p>
            <a:r>
              <a:rPr lang="en-US" dirty="0"/>
              <a:t> </a:t>
            </a:r>
          </a:p>
        </p:txBody>
      </p:sp>
      <p:grpSp>
        <p:nvGrpSpPr>
          <p:cNvPr id="10" name="Group 9"/>
          <p:cNvGrpSpPr/>
          <p:nvPr/>
        </p:nvGrpSpPr>
        <p:grpSpPr>
          <a:xfrm>
            <a:off x="1329003" y="2120928"/>
            <a:ext cx="1142538" cy="1509416"/>
            <a:chOff x="590319" y="1543655"/>
            <a:chExt cx="1142538" cy="1509416"/>
          </a:xfrm>
        </p:grpSpPr>
        <p:pic>
          <p:nvPicPr>
            <p:cNvPr id="1026" name="Picture 2" descr="Kurt Donald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13" y="1543655"/>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0319" y="2591406"/>
              <a:ext cx="1142538" cy="461665"/>
            </a:xfrm>
            <a:prstGeom prst="rect">
              <a:avLst/>
            </a:prstGeom>
            <a:noFill/>
          </p:spPr>
          <p:txBody>
            <a:bodyPr wrap="square" rtlCol="0">
              <a:spAutoFit/>
            </a:bodyPr>
            <a:lstStyle/>
            <a:p>
              <a:pPr algn="ctr"/>
              <a:r>
                <a:rPr lang="en-US" sz="1200" dirty="0"/>
                <a:t>Kurt Donaldson</a:t>
              </a:r>
              <a:br>
                <a:rPr lang="en-US" sz="1200" dirty="0"/>
              </a:br>
              <a:r>
                <a:rPr lang="en-US" sz="1200" dirty="0"/>
                <a:t>Manager</a:t>
              </a:r>
            </a:p>
          </p:txBody>
        </p:sp>
      </p:grpSp>
      <p:grpSp>
        <p:nvGrpSpPr>
          <p:cNvPr id="13" name="Group 12"/>
          <p:cNvGrpSpPr/>
          <p:nvPr/>
        </p:nvGrpSpPr>
        <p:grpSpPr>
          <a:xfrm>
            <a:off x="3184783" y="4640028"/>
            <a:ext cx="1207599" cy="1509416"/>
            <a:chOff x="4383575" y="4875386"/>
            <a:chExt cx="1207599" cy="1509416"/>
          </a:xfrm>
        </p:grpSpPr>
        <p:pic>
          <p:nvPicPr>
            <p:cNvPr id="1042" name="Picture 18" descr="Yibing H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495" y="4875386"/>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383575" y="5923137"/>
              <a:ext cx="1207599" cy="461665"/>
            </a:xfrm>
            <a:prstGeom prst="rect">
              <a:avLst/>
            </a:prstGeom>
            <a:noFill/>
          </p:spPr>
          <p:txBody>
            <a:bodyPr wrap="square" rtlCol="0">
              <a:spAutoFit/>
            </a:bodyPr>
            <a:lstStyle/>
            <a:p>
              <a:pPr algn="ctr"/>
              <a:r>
                <a:rPr lang="en-US" sz="1200" dirty="0"/>
                <a:t>Yibing Han</a:t>
              </a:r>
            </a:p>
            <a:p>
              <a:pPr algn="ctr"/>
              <a:r>
                <a:rPr lang="en-US" sz="1200" dirty="0"/>
                <a:t>GIS Programmer</a:t>
              </a:r>
            </a:p>
          </p:txBody>
        </p:sp>
      </p:grpSp>
      <p:grpSp>
        <p:nvGrpSpPr>
          <p:cNvPr id="15" name="Group 14"/>
          <p:cNvGrpSpPr/>
          <p:nvPr/>
        </p:nvGrpSpPr>
        <p:grpSpPr>
          <a:xfrm>
            <a:off x="6574610" y="2120928"/>
            <a:ext cx="1142538" cy="1892960"/>
            <a:chOff x="7159394" y="2015517"/>
            <a:chExt cx="1142538" cy="1892960"/>
          </a:xfrm>
        </p:grpSpPr>
        <p:pic>
          <p:nvPicPr>
            <p:cNvPr id="1038" name="Picture 14" descr="Kevin Kuh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788" y="2015517"/>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159394" y="3077480"/>
              <a:ext cx="1142538" cy="830997"/>
            </a:xfrm>
            <a:prstGeom prst="rect">
              <a:avLst/>
            </a:prstGeom>
            <a:noFill/>
          </p:spPr>
          <p:txBody>
            <a:bodyPr wrap="square" rtlCol="0">
              <a:spAutoFit/>
            </a:bodyPr>
            <a:lstStyle/>
            <a:p>
              <a:pPr algn="ctr"/>
              <a:r>
                <a:rPr lang="en-US" sz="1200" dirty="0"/>
                <a:t>Kevin Kuhn</a:t>
              </a:r>
              <a:br>
                <a:rPr lang="en-US" sz="1200" dirty="0"/>
              </a:br>
              <a:r>
                <a:rPr lang="en-US" sz="1200" dirty="0"/>
                <a:t>GIS Analyst / Address-Parcel Specialist</a:t>
              </a:r>
            </a:p>
          </p:txBody>
        </p:sp>
      </p:grpSp>
      <p:grpSp>
        <p:nvGrpSpPr>
          <p:cNvPr id="12" name="Group 11"/>
          <p:cNvGrpSpPr/>
          <p:nvPr/>
        </p:nvGrpSpPr>
        <p:grpSpPr>
          <a:xfrm>
            <a:off x="4695290" y="4649867"/>
            <a:ext cx="1336501" cy="1878748"/>
            <a:chOff x="2702213" y="4846812"/>
            <a:chExt cx="1336501" cy="1878748"/>
          </a:xfrm>
        </p:grpSpPr>
        <p:pic>
          <p:nvPicPr>
            <p:cNvPr id="1044" name="Picture 20" descr="Maneesh Shar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6589" y="4846812"/>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02213" y="5894563"/>
              <a:ext cx="1336501" cy="830997"/>
            </a:xfrm>
            <a:prstGeom prst="rect">
              <a:avLst/>
            </a:prstGeom>
            <a:noFill/>
          </p:spPr>
          <p:txBody>
            <a:bodyPr wrap="square" rtlCol="0">
              <a:spAutoFit/>
            </a:bodyPr>
            <a:lstStyle/>
            <a:p>
              <a:pPr algn="ctr"/>
              <a:r>
                <a:rPr lang="en-US" sz="1200" dirty="0"/>
                <a:t>Maneesh Sharma</a:t>
              </a:r>
              <a:br>
                <a:rPr lang="en-US" sz="1200" dirty="0"/>
              </a:br>
              <a:r>
                <a:rPr lang="en-US" sz="1200" dirty="0"/>
                <a:t>GIS Analyst / Flood Risk Specialist</a:t>
              </a:r>
            </a:p>
          </p:txBody>
        </p:sp>
      </p:grpSp>
      <p:grpSp>
        <p:nvGrpSpPr>
          <p:cNvPr id="14" name="Group 13"/>
          <p:cNvGrpSpPr/>
          <p:nvPr/>
        </p:nvGrpSpPr>
        <p:grpSpPr>
          <a:xfrm>
            <a:off x="6578478" y="4181788"/>
            <a:ext cx="1142538" cy="1887233"/>
            <a:chOff x="7159394" y="4351511"/>
            <a:chExt cx="1142538" cy="1887233"/>
          </a:xfrm>
        </p:grpSpPr>
        <p:pic>
          <p:nvPicPr>
            <p:cNvPr id="1046" name="Picture 22" descr="Eric Hopki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6788" y="4351511"/>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159394" y="5407747"/>
              <a:ext cx="1142538" cy="830997"/>
            </a:xfrm>
            <a:prstGeom prst="rect">
              <a:avLst/>
            </a:prstGeom>
            <a:noFill/>
          </p:spPr>
          <p:txBody>
            <a:bodyPr wrap="square" rtlCol="0">
              <a:spAutoFit/>
            </a:bodyPr>
            <a:lstStyle/>
            <a:p>
              <a:pPr algn="ctr"/>
              <a:r>
                <a:rPr lang="en-US" sz="1200" dirty="0"/>
                <a:t>Eric Hopkins</a:t>
              </a:r>
              <a:br>
                <a:rPr lang="en-US" sz="1200" dirty="0"/>
              </a:br>
              <a:r>
                <a:rPr lang="en-US" sz="1200" dirty="0"/>
                <a:t>GIS Analyst / Flood Risk Specialist</a:t>
              </a:r>
            </a:p>
          </p:txBody>
        </p:sp>
      </p:grpSp>
      <p:grpSp>
        <p:nvGrpSpPr>
          <p:cNvPr id="11" name="Group 10"/>
          <p:cNvGrpSpPr/>
          <p:nvPr/>
        </p:nvGrpSpPr>
        <p:grpSpPr>
          <a:xfrm>
            <a:off x="1297415" y="4181788"/>
            <a:ext cx="1142538" cy="1689628"/>
            <a:chOff x="618432" y="4413884"/>
            <a:chExt cx="1142538" cy="1689628"/>
          </a:xfrm>
        </p:grpSpPr>
        <p:pic>
          <p:nvPicPr>
            <p:cNvPr id="1032" name="Picture 8" descr="Frank LaFo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713" y="4413884"/>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18432" y="5457181"/>
              <a:ext cx="1142538" cy="646331"/>
            </a:xfrm>
            <a:prstGeom prst="rect">
              <a:avLst/>
            </a:prstGeom>
            <a:noFill/>
          </p:spPr>
          <p:txBody>
            <a:bodyPr wrap="square" rtlCol="0">
              <a:spAutoFit/>
            </a:bodyPr>
            <a:lstStyle/>
            <a:p>
              <a:pPr algn="ctr"/>
              <a:r>
                <a:rPr lang="en-US" sz="1200" dirty="0"/>
                <a:t>Frank LaFone</a:t>
              </a:r>
              <a:br>
                <a:rPr lang="en-US" sz="1200" dirty="0"/>
              </a:br>
              <a:r>
                <a:rPr lang="en-US" sz="1200" dirty="0"/>
                <a:t>Systems Administrator</a:t>
              </a:r>
            </a:p>
          </p:txBody>
        </p:sp>
      </p:grpSp>
      <p:grpSp>
        <p:nvGrpSpPr>
          <p:cNvPr id="7" name="Group 6"/>
          <p:cNvGrpSpPr/>
          <p:nvPr/>
        </p:nvGrpSpPr>
        <p:grpSpPr>
          <a:xfrm>
            <a:off x="3184783" y="1336564"/>
            <a:ext cx="1314450" cy="1493129"/>
            <a:chOff x="3590925" y="1491641"/>
            <a:chExt cx="1314450" cy="1493129"/>
          </a:xfrm>
        </p:grpSpPr>
        <p:pic>
          <p:nvPicPr>
            <p:cNvPr id="1040" name="Picture 16" descr="Xiannian Ch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8360" y="1491641"/>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590925" y="2523105"/>
              <a:ext cx="1314450" cy="461665"/>
            </a:xfrm>
            <a:prstGeom prst="rect">
              <a:avLst/>
            </a:prstGeom>
            <a:noFill/>
          </p:spPr>
          <p:txBody>
            <a:bodyPr wrap="square" rtlCol="0">
              <a:spAutoFit/>
            </a:bodyPr>
            <a:lstStyle/>
            <a:p>
              <a:pPr algn="ctr"/>
              <a:r>
                <a:rPr lang="en-US" sz="1200" dirty="0"/>
                <a:t>Xiannian Chen</a:t>
              </a:r>
              <a:br>
                <a:rPr lang="en-US" sz="1200" dirty="0"/>
              </a:br>
              <a:r>
                <a:rPr lang="en-US" sz="1200" dirty="0"/>
                <a:t>Lead Programmer</a:t>
              </a:r>
            </a:p>
          </p:txBody>
        </p:sp>
      </p:grpSp>
      <p:grpSp>
        <p:nvGrpSpPr>
          <p:cNvPr id="9" name="Group 8"/>
          <p:cNvGrpSpPr/>
          <p:nvPr/>
        </p:nvGrpSpPr>
        <p:grpSpPr>
          <a:xfrm>
            <a:off x="4602650" y="1314904"/>
            <a:ext cx="1505642" cy="1694082"/>
            <a:chOff x="5191126" y="1491641"/>
            <a:chExt cx="1505642" cy="1694082"/>
          </a:xfrm>
        </p:grpSpPr>
        <p:pic>
          <p:nvPicPr>
            <p:cNvPr id="6" name="Picture 5"/>
            <p:cNvPicPr>
              <a:picLocks noChangeAspect="1"/>
            </p:cNvPicPr>
            <p:nvPr/>
          </p:nvPicPr>
          <p:blipFill>
            <a:blip r:embed="rId11"/>
            <a:stretch>
              <a:fillRect/>
            </a:stretch>
          </p:blipFill>
          <p:spPr>
            <a:xfrm>
              <a:off x="5488245" y="1491641"/>
              <a:ext cx="896864" cy="1047751"/>
            </a:xfrm>
            <a:prstGeom prst="rect">
              <a:avLst/>
            </a:prstGeom>
          </p:spPr>
        </p:pic>
        <p:sp>
          <p:nvSpPr>
            <p:cNvPr id="26" name="TextBox 25"/>
            <p:cNvSpPr txBox="1"/>
            <p:nvPr/>
          </p:nvSpPr>
          <p:spPr>
            <a:xfrm>
              <a:off x="5191126" y="2539392"/>
              <a:ext cx="1505642" cy="646331"/>
            </a:xfrm>
            <a:prstGeom prst="rect">
              <a:avLst/>
            </a:prstGeom>
            <a:noFill/>
          </p:spPr>
          <p:txBody>
            <a:bodyPr wrap="square" rtlCol="0">
              <a:spAutoFit/>
            </a:bodyPr>
            <a:lstStyle/>
            <a:p>
              <a:pPr algn="ctr"/>
              <a:r>
                <a:rPr lang="en-US" sz="1200" dirty="0"/>
                <a:t>Jim Schindling</a:t>
              </a:r>
              <a:br>
                <a:rPr lang="en-US" sz="1200" dirty="0"/>
              </a:br>
              <a:r>
                <a:rPr lang="en-US" sz="1200" dirty="0"/>
                <a:t>Database Programmer</a:t>
              </a:r>
            </a:p>
          </p:txBody>
        </p:sp>
      </p:grpSp>
    </p:spTree>
    <p:extLst>
      <p:ext uri="{BB962C8B-B14F-4D97-AF65-F5344CB8AC3E}">
        <p14:creationId xmlns:p14="http://schemas.microsoft.com/office/powerpoint/2010/main" val="407946260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Contact Information</a:t>
            </a:r>
          </a:p>
        </p:txBody>
      </p:sp>
      <p:sp>
        <p:nvSpPr>
          <p:cNvPr id="7" name="Content Placeholder 6"/>
          <p:cNvSpPr>
            <a:spLocks noGrp="1"/>
          </p:cNvSpPr>
          <p:nvPr>
            <p:ph idx="1"/>
          </p:nvPr>
        </p:nvSpPr>
        <p:spPr>
          <a:xfrm>
            <a:off x="447675" y="1832026"/>
            <a:ext cx="8248650" cy="3759149"/>
          </a:xfrm>
          <a:solidFill>
            <a:schemeClr val="accent1">
              <a:lumMod val="20000"/>
              <a:lumOff val="80000"/>
            </a:schemeClr>
          </a:solidFill>
          <a:effectLst>
            <a:outerShdw blurRad="50800" dist="38100" dir="2700000" algn="tl" rotWithShape="0">
              <a:prstClr val="black">
                <a:alpha val="40000"/>
              </a:prstClr>
            </a:outerShdw>
          </a:effectLst>
        </p:spPr>
        <p:txBody>
          <a:bodyPr>
            <a:normAutofit lnSpcReduction="10000"/>
          </a:bodyPr>
          <a:lstStyle/>
          <a:p>
            <a:pPr marL="457200" lvl="1" indent="0">
              <a:buNone/>
            </a:pPr>
            <a:r>
              <a:rPr lang="en-US" dirty="0" smtClean="0">
                <a:latin typeface="inherit"/>
              </a:rPr>
              <a:t/>
            </a:r>
            <a:br>
              <a:rPr lang="en-US" dirty="0" smtClean="0">
                <a:latin typeface="inherit"/>
              </a:rPr>
            </a:br>
            <a:r>
              <a:rPr lang="en-US" sz="3200" b="1" dirty="0" smtClean="0">
                <a:solidFill>
                  <a:schemeClr val="accent1">
                    <a:lumMod val="50000"/>
                  </a:schemeClr>
                </a:solidFill>
              </a:rPr>
              <a:t>WVU GIS Technical Center</a:t>
            </a:r>
            <a:r>
              <a:rPr lang="en-US" dirty="0" smtClean="0"/>
              <a:t/>
            </a:r>
            <a:br>
              <a:rPr lang="en-US" dirty="0" smtClean="0"/>
            </a:br>
            <a:r>
              <a:rPr lang="en-US" dirty="0" smtClean="0"/>
              <a:t/>
            </a:r>
            <a:br>
              <a:rPr lang="en-US" dirty="0" smtClean="0"/>
            </a:br>
            <a:r>
              <a:rPr lang="en-US" b="1" dirty="0" smtClean="0"/>
              <a:t>Kurt Donaldson</a:t>
            </a:r>
            <a:r>
              <a:rPr lang="en-US" dirty="0" smtClean="0"/>
              <a:t>, GIS Manager</a:t>
            </a:r>
            <a:br>
              <a:rPr lang="en-US" dirty="0" smtClean="0"/>
            </a:br>
            <a:r>
              <a:rPr lang="en-US" dirty="0" smtClean="0">
                <a:hlinkClick r:id="rId2"/>
              </a:rPr>
              <a:t>kurt.donaldson@mail.wvu.edu</a:t>
            </a:r>
            <a:r>
              <a:rPr lang="en-US" dirty="0" smtClean="0"/>
              <a:t>, phone: (304) 293-9467</a:t>
            </a:r>
            <a:br>
              <a:rPr lang="en-US" dirty="0" smtClean="0"/>
            </a:br>
            <a:r>
              <a:rPr lang="en-US" dirty="0" smtClean="0"/>
              <a:t/>
            </a:r>
            <a:br>
              <a:rPr lang="en-US" dirty="0" smtClean="0"/>
            </a:br>
            <a:r>
              <a:rPr lang="en-US" b="1" dirty="0" smtClean="0"/>
              <a:t>Eric Hopkins</a:t>
            </a:r>
            <a:r>
              <a:rPr lang="en-US" dirty="0" smtClean="0"/>
              <a:t>, GIS Analyst</a:t>
            </a:r>
            <a:br>
              <a:rPr lang="en-US" dirty="0" smtClean="0"/>
            </a:br>
            <a:r>
              <a:rPr lang="en-US" dirty="0" smtClean="0">
                <a:hlinkClick r:id="rId3"/>
              </a:rPr>
              <a:t>Eric.Hopkins@mail.wvu.edu</a:t>
            </a:r>
            <a:r>
              <a:rPr lang="en-US" dirty="0" smtClean="0"/>
              <a:t>, phone: (304) 293-9463</a:t>
            </a:r>
            <a:br>
              <a:rPr lang="en-US" dirty="0" smtClean="0"/>
            </a:br>
            <a:r>
              <a:rPr lang="en-US" b="1" dirty="0" smtClean="0"/>
              <a:t/>
            </a:r>
            <a:br>
              <a:rPr lang="en-US" b="1" dirty="0" smtClean="0"/>
            </a:br>
            <a:r>
              <a:rPr lang="en-US" b="1" dirty="0" smtClean="0"/>
              <a:t>Maneesh Sharma</a:t>
            </a:r>
            <a:r>
              <a:rPr lang="en-US" dirty="0" smtClean="0"/>
              <a:t>, GIS Analyst</a:t>
            </a:r>
          </a:p>
          <a:p>
            <a:pPr marL="457200" lvl="1" indent="0">
              <a:buNone/>
            </a:pPr>
            <a:r>
              <a:rPr lang="en-US" dirty="0" smtClean="0">
                <a:hlinkClick r:id="rId4"/>
              </a:rPr>
              <a:t>Maneesh.Sharma@mail.wvu.edu</a:t>
            </a:r>
            <a:r>
              <a:rPr lang="en-US" dirty="0" smtClean="0"/>
              <a:t>, phone (304) 293-9466</a:t>
            </a:r>
          </a:p>
          <a:p>
            <a:pPr lvl="2"/>
            <a:endParaRPr lang="en-US" dirty="0" smtClean="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marL="457200" lvl="1" indent="0">
              <a:buNone/>
            </a:pPr>
            <a:endParaRPr lang="en-US" dirty="0">
              <a:solidFill>
                <a:srgbClr val="666666"/>
              </a:solidFill>
              <a:latin typeface="merriweather_lightregular"/>
            </a:endParaRPr>
          </a:p>
          <a:p>
            <a:endParaRPr lang="en-US" dirty="0"/>
          </a:p>
        </p:txBody>
      </p:sp>
    </p:spTree>
    <p:extLst>
      <p:ext uri="{BB962C8B-B14F-4D97-AF65-F5344CB8AC3E}">
        <p14:creationId xmlns:p14="http://schemas.microsoft.com/office/powerpoint/2010/main" val="27212276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25726</TotalTime>
  <Words>4883</Words>
  <Application>Microsoft Office PowerPoint</Application>
  <PresentationFormat>On-screen Show (4:3)</PresentationFormat>
  <Paragraphs>1221</Paragraphs>
  <Slides>98</Slides>
  <Notes>39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98</vt:i4>
      </vt:variant>
    </vt:vector>
  </HeadingPairs>
  <TitlesOfParts>
    <vt:vector size="110" baseType="lpstr">
      <vt:lpstr>Arial</vt:lpstr>
      <vt:lpstr>Arimo</vt:lpstr>
      <vt:lpstr>Calibri</vt:lpstr>
      <vt:lpstr>Calibri Light</vt:lpstr>
      <vt:lpstr>Courier New</vt:lpstr>
      <vt:lpstr>inherit</vt:lpstr>
      <vt:lpstr>merriweather_lightregular</vt:lpstr>
      <vt:lpstr>merriweatherregular</vt:lpstr>
      <vt:lpstr>Times New Roman</vt:lpstr>
      <vt:lpstr>Univers (WN)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Statewide Approach to Risk Studies   Multi-Hazard Risk Assessment Proposal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320</cp:revision>
  <cp:lastPrinted>2018-05-27T20:22:50Z</cp:lastPrinted>
  <dcterms:created xsi:type="dcterms:W3CDTF">2017-05-09T00:43:17Z</dcterms:created>
  <dcterms:modified xsi:type="dcterms:W3CDTF">2018-06-05T17:51:44Z</dcterms:modified>
</cp:coreProperties>
</file>