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0"/>
  </p:notesMasterIdLst>
  <p:sldIdLst>
    <p:sldId id="427" r:id="rId3"/>
    <p:sldId id="282" r:id="rId4"/>
    <p:sldId id="353" r:id="rId5"/>
    <p:sldId id="430" r:id="rId6"/>
    <p:sldId id="284" r:id="rId7"/>
    <p:sldId id="422" r:id="rId8"/>
    <p:sldId id="423" r:id="rId9"/>
    <p:sldId id="424" r:id="rId10"/>
    <p:sldId id="445" r:id="rId11"/>
    <p:sldId id="344" r:id="rId12"/>
    <p:sldId id="296" r:id="rId13"/>
    <p:sldId id="437" r:id="rId14"/>
    <p:sldId id="431" r:id="rId15"/>
    <p:sldId id="343" r:id="rId16"/>
    <p:sldId id="470" r:id="rId17"/>
    <p:sldId id="471" r:id="rId18"/>
    <p:sldId id="446" r:id="rId19"/>
    <p:sldId id="398" r:id="rId20"/>
    <p:sldId id="314" r:id="rId21"/>
    <p:sldId id="472" r:id="rId22"/>
    <p:sldId id="447" r:id="rId23"/>
    <p:sldId id="448" r:id="rId24"/>
    <p:sldId id="449" r:id="rId25"/>
    <p:sldId id="450" r:id="rId26"/>
    <p:sldId id="451" r:id="rId27"/>
    <p:sldId id="403" r:id="rId28"/>
    <p:sldId id="406" r:id="rId29"/>
    <p:sldId id="404" r:id="rId30"/>
    <p:sldId id="405" r:id="rId31"/>
    <p:sldId id="402" r:id="rId32"/>
    <p:sldId id="444" r:id="rId33"/>
    <p:sldId id="473" r:id="rId34"/>
    <p:sldId id="401" r:id="rId35"/>
    <p:sldId id="454" r:id="rId36"/>
    <p:sldId id="455" r:id="rId37"/>
    <p:sldId id="456" r:id="rId38"/>
    <p:sldId id="457" r:id="rId39"/>
    <p:sldId id="458" r:id="rId40"/>
    <p:sldId id="459" r:id="rId41"/>
    <p:sldId id="460" r:id="rId42"/>
    <p:sldId id="461" r:id="rId43"/>
    <p:sldId id="462" r:id="rId44"/>
    <p:sldId id="463" r:id="rId45"/>
    <p:sldId id="452" r:id="rId46"/>
    <p:sldId id="323" r:id="rId47"/>
    <p:sldId id="324" r:id="rId48"/>
    <p:sldId id="325" r:id="rId49"/>
    <p:sldId id="399" r:id="rId50"/>
    <p:sldId id="380" r:id="rId51"/>
    <p:sldId id="262" r:id="rId52"/>
    <p:sldId id="477" r:id="rId53"/>
    <p:sldId id="476" r:id="rId54"/>
    <p:sldId id="475" r:id="rId55"/>
    <p:sldId id="468" r:id="rId56"/>
    <p:sldId id="464" r:id="rId57"/>
    <p:sldId id="467" r:id="rId58"/>
    <p:sldId id="354"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41" autoAdjust="0"/>
    <p:restoredTop sz="94661" autoAdjust="0"/>
  </p:normalViewPr>
  <p:slideViewPr>
    <p:cSldViewPr snapToGrid="0">
      <p:cViewPr varScale="1">
        <p:scale>
          <a:sx n="98" d="100"/>
          <a:sy n="98" d="100"/>
        </p:scale>
        <p:origin x="852" y="72"/>
      </p:cViewPr>
      <p:guideLst/>
    </p:cSldViewPr>
  </p:slideViewPr>
  <p:notesTextViewPr>
    <p:cViewPr>
      <p:scale>
        <a:sx n="1" d="1"/>
        <a:sy n="1" d="1"/>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23EC-4265-AF96-FDBB45650664}"/>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23EC-4265-AF96-FDBB45650664}"/>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23EC-4265-AF96-FDBB45650664}"/>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23EC-4265-AF96-FDBB45650664}"/>
              </c:ext>
            </c:extLst>
          </c:dPt>
          <c:dPt>
            <c:idx val="4"/>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23EC-4265-AF96-FDBB45650664}"/>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23EC-4265-AF96-FDBB45650664}"/>
              </c:ext>
            </c:extLst>
          </c:dPt>
          <c:dLbls>
            <c:dLbl>
              <c:idx val="4"/>
              <c:layout>
                <c:manualLayout>
                  <c:x val="6.3253012099071207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3196613534568292"/>
                      <c:h val="0.20868295640591808"/>
                    </c:manualLayout>
                  </c15:layout>
                </c:ext>
                <c:ext xmlns:c16="http://schemas.microsoft.com/office/drawing/2014/chart" uri="{C3380CC4-5D6E-409C-BE32-E72D297353CC}">
                  <c16:uniqueId val="{00000009-23EC-4265-AF96-FDBB45650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C-23EC-4265-AF96-FDBB45650664}"/>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1473D-F9E2-4A15-995E-96C0A25CD962}"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678DFFBD-0D7E-444E-942F-B49E5F8005EC}">
      <dgm:prSet phldrT="[Text]" custT="1"/>
      <dgm:spPr/>
      <dgm:t>
        <a:bodyPr/>
        <a:lstStyle/>
        <a:p>
          <a:r>
            <a:rPr lang="en-US" sz="1400" b="1" dirty="0" smtClean="0"/>
            <a:t>MODEL </a:t>
          </a:r>
          <a:r>
            <a:rPr lang="en-US" sz="1400" b="1" u="sng" dirty="0"/>
            <a:t>INPUTS</a:t>
          </a:r>
        </a:p>
        <a:p>
          <a:r>
            <a:rPr lang="en-US" sz="1100" b="0" dirty="0"/>
            <a:t/>
          </a:r>
          <a:br>
            <a:rPr lang="en-US" sz="1100" b="0" dirty="0"/>
          </a:br>
          <a:r>
            <a:rPr lang="en-US" sz="1100" b="0" dirty="0"/>
            <a:t>Flood </a:t>
          </a:r>
          <a:r>
            <a:rPr lang="en-US" sz="1100" b="0" dirty="0" smtClean="0"/>
            <a:t>Studies</a:t>
          </a:r>
          <a:br>
            <a:rPr lang="en-US" sz="1100" b="0" dirty="0" smtClean="0"/>
          </a:br>
          <a:r>
            <a:rPr lang="en-US" sz="1100" b="0" dirty="0" smtClean="0"/>
            <a:t>Depth Grids</a:t>
          </a:r>
          <a:br>
            <a:rPr lang="en-US" sz="1100" b="0" dirty="0" smtClean="0"/>
          </a:br>
          <a:r>
            <a:rPr lang="en-US" sz="1100" b="0" dirty="0" smtClean="0"/>
            <a:t>Building </a:t>
          </a:r>
          <a:r>
            <a:rPr lang="en-US" sz="1100" b="0" dirty="0"/>
            <a:t>Stock</a:t>
          </a:r>
        </a:p>
      </dgm:t>
    </dgm:pt>
    <dgm:pt modelId="{300F7BB8-D09C-4ED5-BD2F-A3BF48B7B5E2}" type="parTrans" cxnId="{95D01EE1-A9F1-4E8C-B192-6C6242672857}">
      <dgm:prSet/>
      <dgm:spPr/>
      <dgm:t>
        <a:bodyPr/>
        <a:lstStyle/>
        <a:p>
          <a:endParaRPr lang="en-US"/>
        </a:p>
      </dgm:t>
    </dgm:pt>
    <dgm:pt modelId="{DA7B5C63-B22F-40E7-BB9B-92B50551D557}" type="sibTrans" cxnId="{95D01EE1-A9F1-4E8C-B192-6C6242672857}">
      <dgm:prSet/>
      <dgm:spPr/>
      <dgm:t>
        <a:bodyPr/>
        <a:lstStyle/>
        <a:p>
          <a:endParaRPr lang="en-US"/>
        </a:p>
      </dgm:t>
    </dgm:pt>
    <dgm:pt modelId="{F02D4C08-56FC-4760-BF3B-72D3F2350B6E}">
      <dgm:prSet phldrT="[Text]" custT="1"/>
      <dgm:spPr>
        <a:solidFill>
          <a:schemeClr val="accent2">
            <a:lumMod val="50000"/>
          </a:schemeClr>
        </a:solidFill>
      </dgm:spPr>
      <dgm:t>
        <a:bodyPr/>
        <a:lstStyle/>
        <a:p>
          <a:r>
            <a:rPr lang="en-US" sz="1400" b="1" dirty="0" smtClean="0"/>
            <a:t>BUILDING INVENTORY &amp; </a:t>
          </a:r>
          <a:r>
            <a:rPr lang="en-US" sz="1400" b="1" u="sng" dirty="0" smtClean="0"/>
            <a:t>ACCURACY</a:t>
          </a:r>
          <a:r>
            <a:rPr lang="en-US" sz="1400" b="1" dirty="0" smtClean="0"/>
            <a:t> </a:t>
          </a:r>
          <a:r>
            <a:rPr lang="en-US" sz="1400" b="1" dirty="0"/>
            <a:t>IMPROVEMENTS</a:t>
          </a:r>
          <a:r>
            <a:rPr lang="en-US" sz="1100" b="1" dirty="0"/>
            <a:t/>
          </a:r>
          <a:br>
            <a:rPr lang="en-US" sz="1100" b="1" dirty="0"/>
          </a:br>
          <a:endParaRPr lang="en-US" sz="1100" b="1" dirty="0"/>
        </a:p>
        <a:p>
          <a:r>
            <a:rPr lang="en-US" sz="1100" dirty="0"/>
            <a:t>Building Location</a:t>
          </a:r>
        </a:p>
        <a:p>
          <a:r>
            <a:rPr lang="en-US" sz="1100" dirty="0"/>
            <a:t>Building Attributes</a:t>
          </a:r>
        </a:p>
      </dgm:t>
    </dgm:pt>
    <dgm:pt modelId="{312CB6A3-2971-4B44-9E19-08C4BA24DE3D}" type="parTrans" cxnId="{81C41306-EBBC-4CA1-855D-515496BE075F}">
      <dgm:prSet/>
      <dgm:spPr/>
      <dgm:t>
        <a:bodyPr/>
        <a:lstStyle/>
        <a:p>
          <a:endParaRPr lang="en-US"/>
        </a:p>
      </dgm:t>
    </dgm:pt>
    <dgm:pt modelId="{8CB5D809-C449-40F4-B154-F3EE97A430A1}" type="sibTrans" cxnId="{81C41306-EBBC-4CA1-855D-515496BE075F}">
      <dgm:prSet/>
      <dgm:spPr/>
      <dgm:t>
        <a:bodyPr/>
        <a:lstStyle/>
        <a:p>
          <a:endParaRPr lang="en-US"/>
        </a:p>
      </dgm:t>
    </dgm:pt>
    <dgm:pt modelId="{A181FAC5-20D2-4394-8C6F-6C96CE3700A0}">
      <dgm:prSet phldrT="[Text]" custT="1"/>
      <dgm:spPr>
        <a:solidFill>
          <a:schemeClr val="accent3">
            <a:lumMod val="50000"/>
          </a:schemeClr>
        </a:solidFill>
      </dgm:spPr>
      <dgm:t>
        <a:bodyPr/>
        <a:lstStyle/>
        <a:p>
          <a:r>
            <a:rPr lang="en-US" sz="1400" b="1" dirty="0" smtClean="0"/>
            <a:t/>
          </a:r>
          <a:br>
            <a:rPr lang="en-US" sz="1400" b="1" dirty="0" smtClean="0"/>
          </a:br>
          <a:r>
            <a:rPr lang="en-US" sz="1400" b="1" dirty="0" smtClean="0"/>
            <a:t/>
          </a:r>
          <a:br>
            <a:rPr lang="en-US" sz="1400" b="1" dirty="0" smtClean="0"/>
          </a:br>
          <a:r>
            <a:rPr lang="en-US" sz="1400" b="1" dirty="0" smtClean="0"/>
            <a:t>COMMUNITY ENGAGEMENT &amp; FIELD </a:t>
          </a:r>
          <a:r>
            <a:rPr lang="en-US" sz="1400" b="1" u="sng" dirty="0" smtClean="0"/>
            <a:t>ACCURACY</a:t>
          </a:r>
          <a:r>
            <a:rPr lang="en-US" sz="1400" b="1" dirty="0" smtClean="0"/>
            <a:t> CHECKS </a:t>
          </a:r>
          <a:endParaRPr lang="en-US" sz="1400" b="1" dirty="0"/>
        </a:p>
        <a:p>
          <a:r>
            <a:rPr lang="en-US" sz="1100" dirty="0" smtClean="0"/>
            <a:t>Floodplain </a:t>
          </a:r>
          <a:r>
            <a:rPr lang="en-US" sz="1100" dirty="0"/>
            <a:t>Managers</a:t>
          </a:r>
        </a:p>
        <a:p>
          <a:r>
            <a:rPr lang="en-US" sz="1100" dirty="0"/>
            <a:t>Local Govt. Officials</a:t>
          </a:r>
        </a:p>
        <a:p>
          <a:endParaRPr lang="en-US" sz="1100" dirty="0"/>
        </a:p>
      </dgm:t>
    </dgm:pt>
    <dgm:pt modelId="{9CFA1DDD-D4CC-454C-9F33-BD2252D084E0}" type="parTrans" cxnId="{F91C8AD1-589D-4961-8832-26F6C65D1C03}">
      <dgm:prSet/>
      <dgm:spPr/>
      <dgm:t>
        <a:bodyPr/>
        <a:lstStyle/>
        <a:p>
          <a:endParaRPr lang="en-US"/>
        </a:p>
      </dgm:t>
    </dgm:pt>
    <dgm:pt modelId="{C45563D0-A152-49F5-8637-E499FCEEE805}" type="sibTrans" cxnId="{F91C8AD1-589D-4961-8832-26F6C65D1C03}">
      <dgm:prSet/>
      <dgm:spPr/>
      <dgm:t>
        <a:bodyPr/>
        <a:lstStyle/>
        <a:p>
          <a:endParaRPr lang="en-US"/>
        </a:p>
      </dgm:t>
    </dgm:pt>
    <dgm:pt modelId="{694BCF86-BAF3-4894-BC6F-00746716E93B}">
      <dgm:prSet phldrT="[Text]" custT="1"/>
      <dgm:spPr>
        <a:blipFill rotWithShape="0">
          <a:blip xmlns:r="http://schemas.openxmlformats.org/officeDocument/2006/relationships" r:embed="rId1"/>
          <a:stretch>
            <a:fillRect/>
          </a:stretch>
        </a:blipFill>
      </dgm:spPr>
      <dgm:t>
        <a:bodyPr/>
        <a:lstStyle/>
        <a:p>
          <a:r>
            <a:rPr lang="en-US" sz="1400" b="1" u="sng" dirty="0" smtClean="0"/>
            <a:t/>
          </a:r>
          <a:br>
            <a:rPr lang="en-US" sz="1400" b="1" u="sng" dirty="0" smtClean="0"/>
          </a:br>
          <a:endParaRPr lang="en-US" sz="1100" b="1" dirty="0"/>
        </a:p>
      </dgm:t>
    </dgm:pt>
    <dgm:pt modelId="{436DCAD8-18E1-4745-8115-174893CE7639}" type="sibTrans" cxnId="{21793CA6-B570-4637-A6C2-BEAC1D3B68FC}">
      <dgm:prSet/>
      <dgm:spPr/>
      <dgm:t>
        <a:bodyPr/>
        <a:lstStyle/>
        <a:p>
          <a:endParaRPr lang="en-US"/>
        </a:p>
      </dgm:t>
    </dgm:pt>
    <dgm:pt modelId="{0501E75A-9694-4038-8897-1F0E2E9F4E94}" type="parTrans" cxnId="{21793CA6-B570-4637-A6C2-BEAC1D3B68FC}">
      <dgm:prSet/>
      <dgm:spPr/>
      <dgm:t>
        <a:bodyPr/>
        <a:lstStyle/>
        <a:p>
          <a:endParaRPr lang="en-US"/>
        </a:p>
      </dgm:t>
    </dgm:pt>
    <dgm:pt modelId="{1DEE2415-090A-446F-B542-F2CCEE16BCEC}" type="pres">
      <dgm:prSet presAssocID="{2F61473D-F9E2-4A15-995E-96C0A25CD962}" presName="cycle" presStyleCnt="0">
        <dgm:presLayoutVars>
          <dgm:dir/>
          <dgm:resizeHandles val="exact"/>
        </dgm:presLayoutVars>
      </dgm:prSet>
      <dgm:spPr/>
      <dgm:t>
        <a:bodyPr/>
        <a:lstStyle/>
        <a:p>
          <a:endParaRPr lang="en-US"/>
        </a:p>
      </dgm:t>
    </dgm:pt>
    <dgm:pt modelId="{06245900-9449-4828-857C-53809E2A5AD6}" type="pres">
      <dgm:prSet presAssocID="{678DFFBD-0D7E-444E-942F-B49E5F8005EC}" presName="node" presStyleLbl="node1" presStyleIdx="0" presStyleCnt="4">
        <dgm:presLayoutVars>
          <dgm:bulletEnabled val="1"/>
        </dgm:presLayoutVars>
      </dgm:prSet>
      <dgm:spPr/>
      <dgm:t>
        <a:bodyPr/>
        <a:lstStyle/>
        <a:p>
          <a:endParaRPr lang="en-US"/>
        </a:p>
      </dgm:t>
    </dgm:pt>
    <dgm:pt modelId="{E5B60405-850B-4F71-ABB5-8371E5DF8E08}" type="pres">
      <dgm:prSet presAssocID="{DA7B5C63-B22F-40E7-BB9B-92B50551D557}" presName="sibTrans" presStyleLbl="sibTrans2D1" presStyleIdx="0" presStyleCnt="4"/>
      <dgm:spPr/>
      <dgm:t>
        <a:bodyPr/>
        <a:lstStyle/>
        <a:p>
          <a:endParaRPr lang="en-US"/>
        </a:p>
      </dgm:t>
    </dgm:pt>
    <dgm:pt modelId="{A2802EF2-6880-4772-BA2B-16AF7673042C}" type="pres">
      <dgm:prSet presAssocID="{DA7B5C63-B22F-40E7-BB9B-92B50551D557}" presName="connectorText" presStyleLbl="sibTrans2D1" presStyleIdx="0" presStyleCnt="4"/>
      <dgm:spPr/>
      <dgm:t>
        <a:bodyPr/>
        <a:lstStyle/>
        <a:p>
          <a:endParaRPr lang="en-US"/>
        </a:p>
      </dgm:t>
    </dgm:pt>
    <dgm:pt modelId="{1C55C5ED-4E94-4142-ADFB-CFD1E6E0310D}" type="pres">
      <dgm:prSet presAssocID="{F02D4C08-56FC-4760-BF3B-72D3F2350B6E}" presName="node" presStyleLbl="node1" presStyleIdx="1" presStyleCnt="4">
        <dgm:presLayoutVars>
          <dgm:bulletEnabled val="1"/>
        </dgm:presLayoutVars>
      </dgm:prSet>
      <dgm:spPr/>
      <dgm:t>
        <a:bodyPr/>
        <a:lstStyle/>
        <a:p>
          <a:endParaRPr lang="en-US"/>
        </a:p>
      </dgm:t>
    </dgm:pt>
    <dgm:pt modelId="{D8C9C4BB-54CC-4167-926B-E358BF2A4D97}" type="pres">
      <dgm:prSet presAssocID="{8CB5D809-C449-40F4-B154-F3EE97A430A1}" presName="sibTrans" presStyleLbl="sibTrans2D1" presStyleIdx="1" presStyleCnt="4"/>
      <dgm:spPr/>
      <dgm:t>
        <a:bodyPr/>
        <a:lstStyle/>
        <a:p>
          <a:endParaRPr lang="en-US"/>
        </a:p>
      </dgm:t>
    </dgm:pt>
    <dgm:pt modelId="{795E6FF8-F6BA-44AC-B494-1F92DC0204D1}" type="pres">
      <dgm:prSet presAssocID="{8CB5D809-C449-40F4-B154-F3EE97A430A1}" presName="connectorText" presStyleLbl="sibTrans2D1" presStyleIdx="1" presStyleCnt="4"/>
      <dgm:spPr/>
      <dgm:t>
        <a:bodyPr/>
        <a:lstStyle/>
        <a:p>
          <a:endParaRPr lang="en-US"/>
        </a:p>
      </dgm:t>
    </dgm:pt>
    <dgm:pt modelId="{8C86ADF5-645A-404E-8D4A-AD301322C662}" type="pres">
      <dgm:prSet presAssocID="{694BCF86-BAF3-4894-BC6F-00746716E93B}" presName="node" presStyleLbl="node1" presStyleIdx="2" presStyleCnt="4" custRadScaleRad="97450">
        <dgm:presLayoutVars>
          <dgm:bulletEnabled val="1"/>
        </dgm:presLayoutVars>
      </dgm:prSet>
      <dgm:spPr/>
      <dgm:t>
        <a:bodyPr/>
        <a:lstStyle/>
        <a:p>
          <a:endParaRPr lang="en-US"/>
        </a:p>
      </dgm:t>
    </dgm:pt>
    <dgm:pt modelId="{F1CC15DA-5D7C-4C5A-B73E-6788D5DBB780}" type="pres">
      <dgm:prSet presAssocID="{436DCAD8-18E1-4745-8115-174893CE7639}" presName="sibTrans" presStyleLbl="sibTrans2D1" presStyleIdx="2" presStyleCnt="4"/>
      <dgm:spPr/>
      <dgm:t>
        <a:bodyPr/>
        <a:lstStyle/>
        <a:p>
          <a:endParaRPr lang="en-US"/>
        </a:p>
      </dgm:t>
    </dgm:pt>
    <dgm:pt modelId="{C9B3C594-9993-4272-AFB0-E613CBEA6EB8}" type="pres">
      <dgm:prSet presAssocID="{436DCAD8-18E1-4745-8115-174893CE7639}" presName="connectorText" presStyleLbl="sibTrans2D1" presStyleIdx="2" presStyleCnt="4"/>
      <dgm:spPr/>
      <dgm:t>
        <a:bodyPr/>
        <a:lstStyle/>
        <a:p>
          <a:endParaRPr lang="en-US"/>
        </a:p>
      </dgm:t>
    </dgm:pt>
    <dgm:pt modelId="{C34C508D-41D8-4EAE-8D6A-1507C301F0BE}" type="pres">
      <dgm:prSet presAssocID="{A181FAC5-20D2-4394-8C6F-6C96CE3700A0}" presName="node" presStyleLbl="node1" presStyleIdx="3" presStyleCnt="4">
        <dgm:presLayoutVars>
          <dgm:bulletEnabled val="1"/>
        </dgm:presLayoutVars>
      </dgm:prSet>
      <dgm:spPr/>
      <dgm:t>
        <a:bodyPr/>
        <a:lstStyle/>
        <a:p>
          <a:endParaRPr lang="en-US"/>
        </a:p>
      </dgm:t>
    </dgm:pt>
    <dgm:pt modelId="{0ECB04CF-B769-4D2D-9C4D-491927806A79}" type="pres">
      <dgm:prSet presAssocID="{C45563D0-A152-49F5-8637-E499FCEEE805}" presName="sibTrans" presStyleLbl="sibTrans2D1" presStyleIdx="3" presStyleCnt="4"/>
      <dgm:spPr/>
      <dgm:t>
        <a:bodyPr/>
        <a:lstStyle/>
        <a:p>
          <a:endParaRPr lang="en-US"/>
        </a:p>
      </dgm:t>
    </dgm:pt>
    <dgm:pt modelId="{E5C34F58-A8C4-43DF-BD19-9EC01308B07B}" type="pres">
      <dgm:prSet presAssocID="{C45563D0-A152-49F5-8637-E499FCEEE805}" presName="connectorText" presStyleLbl="sibTrans2D1" presStyleIdx="3" presStyleCnt="4"/>
      <dgm:spPr/>
      <dgm:t>
        <a:bodyPr/>
        <a:lstStyle/>
        <a:p>
          <a:endParaRPr lang="en-US"/>
        </a:p>
      </dgm:t>
    </dgm:pt>
  </dgm:ptLst>
  <dgm:cxnLst>
    <dgm:cxn modelId="{E9E87F20-29AA-48BC-9256-93A5BD8DAC68}" type="presOf" srcId="{2F61473D-F9E2-4A15-995E-96C0A25CD962}" destId="{1DEE2415-090A-446F-B542-F2CCEE16BCEC}" srcOrd="0" destOrd="0" presId="urn:microsoft.com/office/officeart/2005/8/layout/cycle2"/>
    <dgm:cxn modelId="{21793CA6-B570-4637-A6C2-BEAC1D3B68FC}" srcId="{2F61473D-F9E2-4A15-995E-96C0A25CD962}" destId="{694BCF86-BAF3-4894-BC6F-00746716E93B}" srcOrd="2" destOrd="0" parTransId="{0501E75A-9694-4038-8897-1F0E2E9F4E94}" sibTransId="{436DCAD8-18E1-4745-8115-174893CE7639}"/>
    <dgm:cxn modelId="{5D4AA60F-9C16-4A3E-A57F-43165C704E85}" type="presOf" srcId="{678DFFBD-0D7E-444E-942F-B49E5F8005EC}" destId="{06245900-9449-4828-857C-53809E2A5AD6}" srcOrd="0" destOrd="0" presId="urn:microsoft.com/office/officeart/2005/8/layout/cycle2"/>
    <dgm:cxn modelId="{95D01EE1-A9F1-4E8C-B192-6C6242672857}" srcId="{2F61473D-F9E2-4A15-995E-96C0A25CD962}" destId="{678DFFBD-0D7E-444E-942F-B49E5F8005EC}" srcOrd="0" destOrd="0" parTransId="{300F7BB8-D09C-4ED5-BD2F-A3BF48B7B5E2}" sibTransId="{DA7B5C63-B22F-40E7-BB9B-92B50551D557}"/>
    <dgm:cxn modelId="{81C41306-EBBC-4CA1-855D-515496BE075F}" srcId="{2F61473D-F9E2-4A15-995E-96C0A25CD962}" destId="{F02D4C08-56FC-4760-BF3B-72D3F2350B6E}" srcOrd="1" destOrd="0" parTransId="{312CB6A3-2971-4B44-9E19-08C4BA24DE3D}" sibTransId="{8CB5D809-C449-40F4-B154-F3EE97A430A1}"/>
    <dgm:cxn modelId="{59379EBB-D410-4246-9670-E0F497476DCA}" type="presOf" srcId="{A181FAC5-20D2-4394-8C6F-6C96CE3700A0}" destId="{C34C508D-41D8-4EAE-8D6A-1507C301F0BE}" srcOrd="0" destOrd="0" presId="urn:microsoft.com/office/officeart/2005/8/layout/cycle2"/>
    <dgm:cxn modelId="{3272C56B-C45E-4B4A-9CC3-E8B1AB346AF4}" type="presOf" srcId="{436DCAD8-18E1-4745-8115-174893CE7639}" destId="{F1CC15DA-5D7C-4C5A-B73E-6788D5DBB780}" srcOrd="0" destOrd="0" presId="urn:microsoft.com/office/officeart/2005/8/layout/cycle2"/>
    <dgm:cxn modelId="{7C4D5F55-AC4E-4A76-9E30-350EDC11BFE6}" type="presOf" srcId="{436DCAD8-18E1-4745-8115-174893CE7639}" destId="{C9B3C594-9993-4272-AFB0-E613CBEA6EB8}" srcOrd="1" destOrd="0" presId="urn:microsoft.com/office/officeart/2005/8/layout/cycle2"/>
    <dgm:cxn modelId="{373A6F73-A14A-4EA9-ACE3-D4699C30F9AB}" type="presOf" srcId="{C45563D0-A152-49F5-8637-E499FCEEE805}" destId="{0ECB04CF-B769-4D2D-9C4D-491927806A79}" srcOrd="0" destOrd="0" presId="urn:microsoft.com/office/officeart/2005/8/layout/cycle2"/>
    <dgm:cxn modelId="{F91C8AD1-589D-4961-8832-26F6C65D1C03}" srcId="{2F61473D-F9E2-4A15-995E-96C0A25CD962}" destId="{A181FAC5-20D2-4394-8C6F-6C96CE3700A0}" srcOrd="3" destOrd="0" parTransId="{9CFA1DDD-D4CC-454C-9F33-BD2252D084E0}" sibTransId="{C45563D0-A152-49F5-8637-E499FCEEE805}"/>
    <dgm:cxn modelId="{77E82E12-08C4-4EE8-91BD-39D6CD4D6B52}" type="presOf" srcId="{F02D4C08-56FC-4760-BF3B-72D3F2350B6E}" destId="{1C55C5ED-4E94-4142-ADFB-CFD1E6E0310D}" srcOrd="0" destOrd="0" presId="urn:microsoft.com/office/officeart/2005/8/layout/cycle2"/>
    <dgm:cxn modelId="{BB951297-6293-46BA-B4DB-14B040B21DC2}" type="presOf" srcId="{C45563D0-A152-49F5-8637-E499FCEEE805}" destId="{E5C34F58-A8C4-43DF-BD19-9EC01308B07B}" srcOrd="1" destOrd="0" presId="urn:microsoft.com/office/officeart/2005/8/layout/cycle2"/>
    <dgm:cxn modelId="{ED82072E-D948-4DEA-B1B1-966136236A73}" type="presOf" srcId="{8CB5D809-C449-40F4-B154-F3EE97A430A1}" destId="{795E6FF8-F6BA-44AC-B494-1F92DC0204D1}" srcOrd="1" destOrd="0" presId="urn:microsoft.com/office/officeart/2005/8/layout/cycle2"/>
    <dgm:cxn modelId="{B9F7F216-0A86-46F3-AC92-6FF67E97C14A}" type="presOf" srcId="{8CB5D809-C449-40F4-B154-F3EE97A430A1}" destId="{D8C9C4BB-54CC-4167-926B-E358BF2A4D97}" srcOrd="0" destOrd="0" presId="urn:microsoft.com/office/officeart/2005/8/layout/cycle2"/>
    <dgm:cxn modelId="{FA9BF8BF-488E-4B9D-A728-10696E140B07}" type="presOf" srcId="{DA7B5C63-B22F-40E7-BB9B-92B50551D557}" destId="{E5B60405-850B-4F71-ABB5-8371E5DF8E08}" srcOrd="0" destOrd="0" presId="urn:microsoft.com/office/officeart/2005/8/layout/cycle2"/>
    <dgm:cxn modelId="{6C3C833E-9746-4FCE-9178-0E481CC2CBF6}" type="presOf" srcId="{DA7B5C63-B22F-40E7-BB9B-92B50551D557}" destId="{A2802EF2-6880-4772-BA2B-16AF7673042C}" srcOrd="1" destOrd="0" presId="urn:microsoft.com/office/officeart/2005/8/layout/cycle2"/>
    <dgm:cxn modelId="{D6996F46-266D-4168-9A63-BC9D1FE51195}" type="presOf" srcId="{694BCF86-BAF3-4894-BC6F-00746716E93B}" destId="{8C86ADF5-645A-404E-8D4A-AD301322C662}" srcOrd="0" destOrd="0" presId="urn:microsoft.com/office/officeart/2005/8/layout/cycle2"/>
    <dgm:cxn modelId="{7775C85F-BE50-4D3E-8F25-A9EE856AFC84}" type="presParOf" srcId="{1DEE2415-090A-446F-B542-F2CCEE16BCEC}" destId="{06245900-9449-4828-857C-53809E2A5AD6}" srcOrd="0" destOrd="0" presId="urn:microsoft.com/office/officeart/2005/8/layout/cycle2"/>
    <dgm:cxn modelId="{50716540-5EE7-41BF-BEB3-E4FA14DB6C22}" type="presParOf" srcId="{1DEE2415-090A-446F-B542-F2CCEE16BCEC}" destId="{E5B60405-850B-4F71-ABB5-8371E5DF8E08}" srcOrd="1" destOrd="0" presId="urn:microsoft.com/office/officeart/2005/8/layout/cycle2"/>
    <dgm:cxn modelId="{B53895A5-C2FC-4D5B-B0CD-C672216E2C04}" type="presParOf" srcId="{E5B60405-850B-4F71-ABB5-8371E5DF8E08}" destId="{A2802EF2-6880-4772-BA2B-16AF7673042C}" srcOrd="0" destOrd="0" presId="urn:microsoft.com/office/officeart/2005/8/layout/cycle2"/>
    <dgm:cxn modelId="{A1D6FF58-B0FA-4330-B2A5-4B9390ABA3E2}" type="presParOf" srcId="{1DEE2415-090A-446F-B542-F2CCEE16BCEC}" destId="{1C55C5ED-4E94-4142-ADFB-CFD1E6E0310D}" srcOrd="2" destOrd="0" presId="urn:microsoft.com/office/officeart/2005/8/layout/cycle2"/>
    <dgm:cxn modelId="{92BF1AD9-1B81-4CB7-B4D5-F5899AD1C430}" type="presParOf" srcId="{1DEE2415-090A-446F-B542-F2CCEE16BCEC}" destId="{D8C9C4BB-54CC-4167-926B-E358BF2A4D97}" srcOrd="3" destOrd="0" presId="urn:microsoft.com/office/officeart/2005/8/layout/cycle2"/>
    <dgm:cxn modelId="{3FCAA6B9-B621-49FB-8684-31A3357CA5E1}" type="presParOf" srcId="{D8C9C4BB-54CC-4167-926B-E358BF2A4D97}" destId="{795E6FF8-F6BA-44AC-B494-1F92DC0204D1}" srcOrd="0" destOrd="0" presId="urn:microsoft.com/office/officeart/2005/8/layout/cycle2"/>
    <dgm:cxn modelId="{E7AC59E5-B251-42C8-9ACD-D20693105000}" type="presParOf" srcId="{1DEE2415-090A-446F-B542-F2CCEE16BCEC}" destId="{8C86ADF5-645A-404E-8D4A-AD301322C662}" srcOrd="4" destOrd="0" presId="urn:microsoft.com/office/officeart/2005/8/layout/cycle2"/>
    <dgm:cxn modelId="{FB3D3396-01AE-4270-BC90-8B922FADFF51}" type="presParOf" srcId="{1DEE2415-090A-446F-B542-F2CCEE16BCEC}" destId="{F1CC15DA-5D7C-4C5A-B73E-6788D5DBB780}" srcOrd="5" destOrd="0" presId="urn:microsoft.com/office/officeart/2005/8/layout/cycle2"/>
    <dgm:cxn modelId="{6F477EB3-2A10-4E32-8CD4-CC96BCB77D75}" type="presParOf" srcId="{F1CC15DA-5D7C-4C5A-B73E-6788D5DBB780}" destId="{C9B3C594-9993-4272-AFB0-E613CBEA6EB8}" srcOrd="0" destOrd="0" presId="urn:microsoft.com/office/officeart/2005/8/layout/cycle2"/>
    <dgm:cxn modelId="{F96EE096-1212-4DAB-8690-8A28B7433782}" type="presParOf" srcId="{1DEE2415-090A-446F-B542-F2CCEE16BCEC}" destId="{C34C508D-41D8-4EAE-8D6A-1507C301F0BE}" srcOrd="6" destOrd="0" presId="urn:microsoft.com/office/officeart/2005/8/layout/cycle2"/>
    <dgm:cxn modelId="{366ABDCA-B95A-4A1C-8DF9-F97B721A66A4}" type="presParOf" srcId="{1DEE2415-090A-446F-B542-F2CCEE16BCEC}" destId="{0ECB04CF-B769-4D2D-9C4D-491927806A79}" srcOrd="7" destOrd="0" presId="urn:microsoft.com/office/officeart/2005/8/layout/cycle2"/>
    <dgm:cxn modelId="{B8B376BB-F491-43FA-A8D0-90C0DB612F2B}" type="presParOf" srcId="{0ECB04CF-B769-4D2D-9C4D-491927806A79}" destId="{E5C34F58-A8C4-43DF-BD19-9EC01308B07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51F6DF-8C7E-4E97-B419-E55FCF4C2214}" type="doc">
      <dgm:prSet loTypeId="urn:microsoft.com/office/officeart/2005/8/layout/process1" loCatId="process" qsTypeId="urn:microsoft.com/office/officeart/2005/8/quickstyle/simple1" qsCatId="simple" csTypeId="urn:microsoft.com/office/officeart/2005/8/colors/accent1_2" csCatId="accent1" phldr="1"/>
      <dgm:spPr/>
    </dgm:pt>
    <dgm:pt modelId="{5F9C779C-4B5C-408B-BBD4-A53058BDCAC1}">
      <dgm:prSet phldrT="[Text]"/>
      <dgm:spPr>
        <a:solidFill>
          <a:schemeClr val="tx2">
            <a:lumMod val="60000"/>
            <a:lumOff val="40000"/>
          </a:schemeClr>
        </a:solidFill>
      </dgm:spPr>
      <dgm:t>
        <a:bodyPr/>
        <a:lstStyle/>
        <a:p>
          <a:r>
            <a:rPr lang="en-US" dirty="0"/>
            <a:t>FEMA</a:t>
          </a:r>
        </a:p>
        <a:p>
          <a:r>
            <a:rPr lang="en-US" dirty="0"/>
            <a:t>$$$</a:t>
          </a:r>
        </a:p>
      </dgm:t>
    </dgm:pt>
    <dgm:pt modelId="{E7D51DF4-E9F8-4E63-BC6A-85AFD92C8D6E}" type="parTrans" cxnId="{C2B8D5D0-6DDA-4979-B73E-6372343DC7A4}">
      <dgm:prSet/>
      <dgm:spPr/>
      <dgm:t>
        <a:bodyPr/>
        <a:lstStyle/>
        <a:p>
          <a:endParaRPr lang="en-US"/>
        </a:p>
      </dgm:t>
    </dgm:pt>
    <dgm:pt modelId="{060E5CFA-26AB-410D-9B7B-CADFC732918D}" type="sibTrans" cxnId="{C2B8D5D0-6DDA-4979-B73E-6372343DC7A4}">
      <dgm:prSet/>
      <dgm:spPr/>
      <dgm:t>
        <a:bodyPr/>
        <a:lstStyle/>
        <a:p>
          <a:endParaRPr lang="en-US"/>
        </a:p>
      </dgm:t>
    </dgm:pt>
    <dgm:pt modelId="{BAF8E165-AAE5-46D7-9C2B-CE04B08E5594}">
      <dgm:prSet phldrT="[Text]"/>
      <dgm:spPr>
        <a:solidFill>
          <a:schemeClr val="tx2">
            <a:lumMod val="60000"/>
            <a:lumOff val="40000"/>
          </a:schemeClr>
        </a:solidFill>
      </dgm:spPr>
      <dgm:t>
        <a:bodyPr/>
        <a:lstStyle/>
        <a:p>
          <a:r>
            <a:rPr lang="en-US" dirty="0" smtClean="0"/>
            <a:t>WV DHSEM</a:t>
          </a:r>
          <a:endParaRPr lang="en-US" dirty="0"/>
        </a:p>
      </dgm:t>
    </dgm:pt>
    <dgm:pt modelId="{ADD6D571-1130-4662-BA1F-0306AFFA73FD}" type="parTrans" cxnId="{FFA8F157-FAC5-40CD-97D6-2F0693CFEB8D}">
      <dgm:prSet/>
      <dgm:spPr/>
      <dgm:t>
        <a:bodyPr/>
        <a:lstStyle/>
        <a:p>
          <a:endParaRPr lang="en-US"/>
        </a:p>
      </dgm:t>
    </dgm:pt>
    <dgm:pt modelId="{507F2473-D376-4F84-90CB-2B3D850020C4}" type="sibTrans" cxnId="{FFA8F157-FAC5-40CD-97D6-2F0693CFEB8D}">
      <dgm:prSet/>
      <dgm:spPr/>
      <dgm:t>
        <a:bodyPr/>
        <a:lstStyle/>
        <a:p>
          <a:endParaRPr lang="en-US"/>
        </a:p>
      </dgm:t>
    </dgm:pt>
    <dgm:pt modelId="{213D611C-E07F-4CF1-A9D8-BDE9D6BF83EA}">
      <dgm:prSet phldrT="[Text]"/>
      <dgm:spPr>
        <a:solidFill>
          <a:schemeClr val="tx2">
            <a:lumMod val="60000"/>
            <a:lumOff val="40000"/>
          </a:schemeClr>
        </a:solidFill>
      </dgm:spPr>
      <dgm:t>
        <a:bodyPr/>
        <a:lstStyle/>
        <a:p>
          <a:r>
            <a:rPr lang="en-US" dirty="0" smtClean="0"/>
            <a:t>WVU</a:t>
          </a:r>
          <a:endParaRPr lang="en-US" dirty="0"/>
        </a:p>
        <a:p>
          <a:r>
            <a:rPr lang="en-US" dirty="0"/>
            <a:t>Procurement Services</a:t>
          </a:r>
        </a:p>
      </dgm:t>
    </dgm:pt>
    <dgm:pt modelId="{A13C76CA-937B-4623-B20F-302C63075057}" type="parTrans" cxnId="{6EBC97FA-6793-46F4-9B66-1B31A77E096C}">
      <dgm:prSet/>
      <dgm:spPr/>
      <dgm:t>
        <a:bodyPr/>
        <a:lstStyle/>
        <a:p>
          <a:endParaRPr lang="en-US"/>
        </a:p>
      </dgm:t>
    </dgm:pt>
    <dgm:pt modelId="{9E5CAD6E-C5BE-40C4-8074-83232AAD3142}" type="sibTrans" cxnId="{6EBC97FA-6793-46F4-9B66-1B31A77E096C}">
      <dgm:prSet/>
      <dgm:spPr/>
      <dgm:t>
        <a:bodyPr/>
        <a:lstStyle/>
        <a:p>
          <a:endParaRPr lang="en-US"/>
        </a:p>
      </dgm:t>
    </dgm:pt>
    <dgm:pt modelId="{A3C53A91-4E2A-4BFF-A71D-511A9927B3EC}">
      <dgm:prSet/>
      <dgm:spPr>
        <a:solidFill>
          <a:schemeClr val="tx2">
            <a:lumMod val="60000"/>
            <a:lumOff val="40000"/>
          </a:schemeClr>
        </a:solidFill>
      </dgm:spPr>
      <dgm:t>
        <a:bodyPr/>
        <a:lstStyle/>
        <a:p>
          <a:r>
            <a:rPr lang="en-US" dirty="0"/>
            <a:t>Vendor Contracts</a:t>
          </a:r>
        </a:p>
      </dgm:t>
    </dgm:pt>
    <dgm:pt modelId="{6DB81735-EDEB-4A65-A8F2-AE3A8E2262FF}" type="parTrans" cxnId="{49CFD49F-0304-4ED2-8AD4-B0DA0C31B584}">
      <dgm:prSet/>
      <dgm:spPr/>
      <dgm:t>
        <a:bodyPr/>
        <a:lstStyle/>
        <a:p>
          <a:endParaRPr lang="en-US"/>
        </a:p>
      </dgm:t>
    </dgm:pt>
    <dgm:pt modelId="{838F6218-9BFA-40C3-BBF1-C9CA11908496}" type="sibTrans" cxnId="{49CFD49F-0304-4ED2-8AD4-B0DA0C31B584}">
      <dgm:prSet/>
      <dgm:spPr/>
      <dgm:t>
        <a:bodyPr/>
        <a:lstStyle/>
        <a:p>
          <a:endParaRPr lang="en-US"/>
        </a:p>
      </dgm:t>
    </dgm:pt>
    <dgm:pt modelId="{8497046C-75E5-43B1-B14D-6EBAC28B436C}">
      <dgm:prSet/>
      <dgm:spPr>
        <a:solidFill>
          <a:schemeClr val="tx2">
            <a:lumMod val="60000"/>
            <a:lumOff val="40000"/>
          </a:schemeClr>
        </a:solidFill>
      </dgm:spPr>
      <dgm:t>
        <a:bodyPr/>
        <a:lstStyle/>
        <a:p>
          <a:r>
            <a:rPr lang="en-US" dirty="0"/>
            <a:t>Counties</a:t>
          </a:r>
        </a:p>
        <a:p>
          <a:r>
            <a:rPr lang="en-US" dirty="0">
              <a:solidFill>
                <a:schemeClr val="bg1"/>
              </a:solidFill>
            </a:rPr>
            <a:t>Assessor and E-911 Offices</a:t>
          </a:r>
        </a:p>
      </dgm:t>
    </dgm:pt>
    <dgm:pt modelId="{71020CB4-9B35-483A-A8A9-860A71D5B3F5}" type="parTrans" cxnId="{247D6535-1756-4D49-8C67-90687F434624}">
      <dgm:prSet/>
      <dgm:spPr/>
      <dgm:t>
        <a:bodyPr/>
        <a:lstStyle/>
        <a:p>
          <a:endParaRPr lang="en-US"/>
        </a:p>
      </dgm:t>
    </dgm:pt>
    <dgm:pt modelId="{62F7EAF0-E693-4125-AE1A-69B980DD36A8}" type="sibTrans" cxnId="{247D6535-1756-4D49-8C67-90687F434624}">
      <dgm:prSet/>
      <dgm:spPr/>
      <dgm:t>
        <a:bodyPr/>
        <a:lstStyle/>
        <a:p>
          <a:endParaRPr lang="en-US"/>
        </a:p>
      </dgm:t>
    </dgm:pt>
    <dgm:pt modelId="{D73999B9-F7B6-4BC9-BC70-6B2044D10278}" type="pres">
      <dgm:prSet presAssocID="{F351F6DF-8C7E-4E97-B419-E55FCF4C2214}" presName="Name0" presStyleCnt="0">
        <dgm:presLayoutVars>
          <dgm:dir/>
          <dgm:resizeHandles val="exact"/>
        </dgm:presLayoutVars>
      </dgm:prSet>
      <dgm:spPr/>
    </dgm:pt>
    <dgm:pt modelId="{2D6CD1C2-BA12-492D-8D04-88D4EB6EAC10}" type="pres">
      <dgm:prSet presAssocID="{5F9C779C-4B5C-408B-BBD4-A53058BDCAC1}" presName="node" presStyleLbl="node1" presStyleIdx="0" presStyleCnt="5">
        <dgm:presLayoutVars>
          <dgm:bulletEnabled val="1"/>
        </dgm:presLayoutVars>
      </dgm:prSet>
      <dgm:spPr/>
      <dgm:t>
        <a:bodyPr/>
        <a:lstStyle/>
        <a:p>
          <a:endParaRPr lang="en-US"/>
        </a:p>
      </dgm:t>
    </dgm:pt>
    <dgm:pt modelId="{B9769500-AD64-4C42-8B0F-6A118EE861B2}" type="pres">
      <dgm:prSet presAssocID="{060E5CFA-26AB-410D-9B7B-CADFC732918D}" presName="sibTrans" presStyleLbl="sibTrans2D1" presStyleIdx="0" presStyleCnt="4"/>
      <dgm:spPr/>
      <dgm:t>
        <a:bodyPr/>
        <a:lstStyle/>
        <a:p>
          <a:endParaRPr lang="en-US"/>
        </a:p>
      </dgm:t>
    </dgm:pt>
    <dgm:pt modelId="{6B570534-7A47-4D9A-BC97-8FBB294E3E57}" type="pres">
      <dgm:prSet presAssocID="{060E5CFA-26AB-410D-9B7B-CADFC732918D}" presName="connectorText" presStyleLbl="sibTrans2D1" presStyleIdx="0" presStyleCnt="4"/>
      <dgm:spPr/>
      <dgm:t>
        <a:bodyPr/>
        <a:lstStyle/>
        <a:p>
          <a:endParaRPr lang="en-US"/>
        </a:p>
      </dgm:t>
    </dgm:pt>
    <dgm:pt modelId="{F92B5503-0039-4A9F-BCAF-65947A15FA5B}" type="pres">
      <dgm:prSet presAssocID="{BAF8E165-AAE5-46D7-9C2B-CE04B08E5594}" presName="node" presStyleLbl="node1" presStyleIdx="1" presStyleCnt="5">
        <dgm:presLayoutVars>
          <dgm:bulletEnabled val="1"/>
        </dgm:presLayoutVars>
      </dgm:prSet>
      <dgm:spPr/>
      <dgm:t>
        <a:bodyPr/>
        <a:lstStyle/>
        <a:p>
          <a:endParaRPr lang="en-US"/>
        </a:p>
      </dgm:t>
    </dgm:pt>
    <dgm:pt modelId="{96622F61-79C7-43B7-9502-6CDB09C68246}" type="pres">
      <dgm:prSet presAssocID="{507F2473-D376-4F84-90CB-2B3D850020C4}" presName="sibTrans" presStyleLbl="sibTrans2D1" presStyleIdx="1" presStyleCnt="4"/>
      <dgm:spPr/>
      <dgm:t>
        <a:bodyPr/>
        <a:lstStyle/>
        <a:p>
          <a:endParaRPr lang="en-US"/>
        </a:p>
      </dgm:t>
    </dgm:pt>
    <dgm:pt modelId="{B43239AF-5509-4B8D-938D-3D305BE4291A}" type="pres">
      <dgm:prSet presAssocID="{507F2473-D376-4F84-90CB-2B3D850020C4}" presName="connectorText" presStyleLbl="sibTrans2D1" presStyleIdx="1" presStyleCnt="4"/>
      <dgm:spPr/>
      <dgm:t>
        <a:bodyPr/>
        <a:lstStyle/>
        <a:p>
          <a:endParaRPr lang="en-US"/>
        </a:p>
      </dgm:t>
    </dgm:pt>
    <dgm:pt modelId="{D45C2433-3794-4590-8380-DE128003AACA}" type="pres">
      <dgm:prSet presAssocID="{213D611C-E07F-4CF1-A9D8-BDE9D6BF83EA}" presName="node" presStyleLbl="node1" presStyleIdx="2" presStyleCnt="5" custScaleX="119259">
        <dgm:presLayoutVars>
          <dgm:bulletEnabled val="1"/>
        </dgm:presLayoutVars>
      </dgm:prSet>
      <dgm:spPr/>
      <dgm:t>
        <a:bodyPr/>
        <a:lstStyle/>
        <a:p>
          <a:endParaRPr lang="en-US"/>
        </a:p>
      </dgm:t>
    </dgm:pt>
    <dgm:pt modelId="{2379BAF3-0873-4D7F-AD9D-6640B69EE2D6}" type="pres">
      <dgm:prSet presAssocID="{9E5CAD6E-C5BE-40C4-8074-83232AAD3142}" presName="sibTrans" presStyleLbl="sibTrans2D1" presStyleIdx="2" presStyleCnt="4"/>
      <dgm:spPr/>
      <dgm:t>
        <a:bodyPr/>
        <a:lstStyle/>
        <a:p>
          <a:endParaRPr lang="en-US"/>
        </a:p>
      </dgm:t>
    </dgm:pt>
    <dgm:pt modelId="{07492F14-4D83-470D-8599-79EE8AA2261B}" type="pres">
      <dgm:prSet presAssocID="{9E5CAD6E-C5BE-40C4-8074-83232AAD3142}" presName="connectorText" presStyleLbl="sibTrans2D1" presStyleIdx="2" presStyleCnt="4"/>
      <dgm:spPr/>
      <dgm:t>
        <a:bodyPr/>
        <a:lstStyle/>
        <a:p>
          <a:endParaRPr lang="en-US"/>
        </a:p>
      </dgm:t>
    </dgm:pt>
    <dgm:pt modelId="{F0AE4BF3-B7FD-4D92-B204-B111D287DD61}" type="pres">
      <dgm:prSet presAssocID="{A3C53A91-4E2A-4BFF-A71D-511A9927B3EC}" presName="node" presStyleLbl="node1" presStyleIdx="3" presStyleCnt="5">
        <dgm:presLayoutVars>
          <dgm:bulletEnabled val="1"/>
        </dgm:presLayoutVars>
      </dgm:prSet>
      <dgm:spPr/>
      <dgm:t>
        <a:bodyPr/>
        <a:lstStyle/>
        <a:p>
          <a:endParaRPr lang="en-US"/>
        </a:p>
      </dgm:t>
    </dgm:pt>
    <dgm:pt modelId="{0AA1B54E-BE29-4B37-92D3-BAB4B84FCC56}" type="pres">
      <dgm:prSet presAssocID="{838F6218-9BFA-40C3-BBF1-C9CA11908496}" presName="sibTrans" presStyleLbl="sibTrans2D1" presStyleIdx="3" presStyleCnt="4"/>
      <dgm:spPr/>
      <dgm:t>
        <a:bodyPr/>
        <a:lstStyle/>
        <a:p>
          <a:endParaRPr lang="en-US"/>
        </a:p>
      </dgm:t>
    </dgm:pt>
    <dgm:pt modelId="{0F8AC4C7-C73F-40D4-A282-C9AC57564E98}" type="pres">
      <dgm:prSet presAssocID="{838F6218-9BFA-40C3-BBF1-C9CA11908496}" presName="connectorText" presStyleLbl="sibTrans2D1" presStyleIdx="3" presStyleCnt="4"/>
      <dgm:spPr/>
      <dgm:t>
        <a:bodyPr/>
        <a:lstStyle/>
        <a:p>
          <a:endParaRPr lang="en-US"/>
        </a:p>
      </dgm:t>
    </dgm:pt>
    <dgm:pt modelId="{BB1E3766-5E42-4C43-9113-4F1B4E280596}" type="pres">
      <dgm:prSet presAssocID="{8497046C-75E5-43B1-B14D-6EBAC28B436C}" presName="node" presStyleLbl="node1" presStyleIdx="4" presStyleCnt="5">
        <dgm:presLayoutVars>
          <dgm:bulletEnabled val="1"/>
        </dgm:presLayoutVars>
      </dgm:prSet>
      <dgm:spPr/>
      <dgm:t>
        <a:bodyPr/>
        <a:lstStyle/>
        <a:p>
          <a:endParaRPr lang="en-US"/>
        </a:p>
      </dgm:t>
    </dgm:pt>
  </dgm:ptLst>
  <dgm:cxnLst>
    <dgm:cxn modelId="{FFA8F157-FAC5-40CD-97D6-2F0693CFEB8D}" srcId="{F351F6DF-8C7E-4E97-B419-E55FCF4C2214}" destId="{BAF8E165-AAE5-46D7-9C2B-CE04B08E5594}" srcOrd="1" destOrd="0" parTransId="{ADD6D571-1130-4662-BA1F-0306AFFA73FD}" sibTransId="{507F2473-D376-4F84-90CB-2B3D850020C4}"/>
    <dgm:cxn modelId="{2FB4A72A-0608-41F2-8BAB-6330D147AD80}" type="presOf" srcId="{9E5CAD6E-C5BE-40C4-8074-83232AAD3142}" destId="{07492F14-4D83-470D-8599-79EE8AA2261B}" srcOrd="1" destOrd="0" presId="urn:microsoft.com/office/officeart/2005/8/layout/process1"/>
    <dgm:cxn modelId="{DD0C7371-9C5A-4AD3-8BD8-622FCD85920F}" type="presOf" srcId="{507F2473-D376-4F84-90CB-2B3D850020C4}" destId="{B43239AF-5509-4B8D-938D-3D305BE4291A}" srcOrd="1" destOrd="0" presId="urn:microsoft.com/office/officeart/2005/8/layout/process1"/>
    <dgm:cxn modelId="{353DE9E6-3F80-470E-9D41-425347CEFF44}" type="presOf" srcId="{8497046C-75E5-43B1-B14D-6EBAC28B436C}" destId="{BB1E3766-5E42-4C43-9113-4F1B4E280596}" srcOrd="0" destOrd="0" presId="urn:microsoft.com/office/officeart/2005/8/layout/process1"/>
    <dgm:cxn modelId="{3BC6E294-8A4A-4150-8975-C05FDAAEE599}" type="presOf" srcId="{5F9C779C-4B5C-408B-BBD4-A53058BDCAC1}" destId="{2D6CD1C2-BA12-492D-8D04-88D4EB6EAC10}" srcOrd="0" destOrd="0" presId="urn:microsoft.com/office/officeart/2005/8/layout/process1"/>
    <dgm:cxn modelId="{9F311464-118F-4E8D-B79F-7D49D4D0ED5E}" type="presOf" srcId="{9E5CAD6E-C5BE-40C4-8074-83232AAD3142}" destId="{2379BAF3-0873-4D7F-AD9D-6640B69EE2D6}" srcOrd="0" destOrd="0" presId="urn:microsoft.com/office/officeart/2005/8/layout/process1"/>
    <dgm:cxn modelId="{247D6535-1756-4D49-8C67-90687F434624}" srcId="{F351F6DF-8C7E-4E97-B419-E55FCF4C2214}" destId="{8497046C-75E5-43B1-B14D-6EBAC28B436C}" srcOrd="4" destOrd="0" parTransId="{71020CB4-9B35-483A-A8A9-860A71D5B3F5}" sibTransId="{62F7EAF0-E693-4125-AE1A-69B980DD36A8}"/>
    <dgm:cxn modelId="{49CFD49F-0304-4ED2-8AD4-B0DA0C31B584}" srcId="{F351F6DF-8C7E-4E97-B419-E55FCF4C2214}" destId="{A3C53A91-4E2A-4BFF-A71D-511A9927B3EC}" srcOrd="3" destOrd="0" parTransId="{6DB81735-EDEB-4A65-A8F2-AE3A8E2262FF}" sibTransId="{838F6218-9BFA-40C3-BBF1-C9CA11908496}"/>
    <dgm:cxn modelId="{FD636E97-D13E-42A8-873C-FF4DB8A59695}" type="presOf" srcId="{F351F6DF-8C7E-4E97-B419-E55FCF4C2214}" destId="{D73999B9-F7B6-4BC9-BC70-6B2044D10278}" srcOrd="0" destOrd="0" presId="urn:microsoft.com/office/officeart/2005/8/layout/process1"/>
    <dgm:cxn modelId="{7F44D2C7-5199-4D0E-B01A-580C63C8762E}" type="presOf" srcId="{213D611C-E07F-4CF1-A9D8-BDE9D6BF83EA}" destId="{D45C2433-3794-4590-8380-DE128003AACA}" srcOrd="0" destOrd="0" presId="urn:microsoft.com/office/officeart/2005/8/layout/process1"/>
    <dgm:cxn modelId="{D96898E9-6576-4AAF-87F6-5C96D852E059}" type="presOf" srcId="{838F6218-9BFA-40C3-BBF1-C9CA11908496}" destId="{0AA1B54E-BE29-4B37-92D3-BAB4B84FCC56}" srcOrd="0" destOrd="0" presId="urn:microsoft.com/office/officeart/2005/8/layout/process1"/>
    <dgm:cxn modelId="{B0259904-C502-46ED-A413-D3DC5C39A457}" type="presOf" srcId="{BAF8E165-AAE5-46D7-9C2B-CE04B08E5594}" destId="{F92B5503-0039-4A9F-BCAF-65947A15FA5B}" srcOrd="0" destOrd="0" presId="urn:microsoft.com/office/officeart/2005/8/layout/process1"/>
    <dgm:cxn modelId="{3C0840DD-CA5C-492C-9A61-5419FBD5D8F1}" type="presOf" srcId="{838F6218-9BFA-40C3-BBF1-C9CA11908496}" destId="{0F8AC4C7-C73F-40D4-A282-C9AC57564E98}" srcOrd="1" destOrd="0" presId="urn:microsoft.com/office/officeart/2005/8/layout/process1"/>
    <dgm:cxn modelId="{218E2568-2C6E-43ED-89CA-24A2087D5895}" type="presOf" srcId="{060E5CFA-26AB-410D-9B7B-CADFC732918D}" destId="{6B570534-7A47-4D9A-BC97-8FBB294E3E57}" srcOrd="1" destOrd="0" presId="urn:microsoft.com/office/officeart/2005/8/layout/process1"/>
    <dgm:cxn modelId="{F22DBC91-1F12-44D4-92B9-C35E57841095}" type="presOf" srcId="{A3C53A91-4E2A-4BFF-A71D-511A9927B3EC}" destId="{F0AE4BF3-B7FD-4D92-B204-B111D287DD61}" srcOrd="0" destOrd="0" presId="urn:microsoft.com/office/officeart/2005/8/layout/process1"/>
    <dgm:cxn modelId="{6EBC97FA-6793-46F4-9B66-1B31A77E096C}" srcId="{F351F6DF-8C7E-4E97-B419-E55FCF4C2214}" destId="{213D611C-E07F-4CF1-A9D8-BDE9D6BF83EA}" srcOrd="2" destOrd="0" parTransId="{A13C76CA-937B-4623-B20F-302C63075057}" sibTransId="{9E5CAD6E-C5BE-40C4-8074-83232AAD3142}"/>
    <dgm:cxn modelId="{0ABC0415-C8E9-4C26-A9B6-ED4C127B965C}" type="presOf" srcId="{507F2473-D376-4F84-90CB-2B3D850020C4}" destId="{96622F61-79C7-43B7-9502-6CDB09C68246}" srcOrd="0" destOrd="0" presId="urn:microsoft.com/office/officeart/2005/8/layout/process1"/>
    <dgm:cxn modelId="{6E7D8E10-20D5-4EFC-815C-0B7E998F6028}" type="presOf" srcId="{060E5CFA-26AB-410D-9B7B-CADFC732918D}" destId="{B9769500-AD64-4C42-8B0F-6A118EE861B2}" srcOrd="0" destOrd="0" presId="urn:microsoft.com/office/officeart/2005/8/layout/process1"/>
    <dgm:cxn modelId="{C2B8D5D0-6DDA-4979-B73E-6372343DC7A4}" srcId="{F351F6DF-8C7E-4E97-B419-E55FCF4C2214}" destId="{5F9C779C-4B5C-408B-BBD4-A53058BDCAC1}" srcOrd="0" destOrd="0" parTransId="{E7D51DF4-E9F8-4E63-BC6A-85AFD92C8D6E}" sibTransId="{060E5CFA-26AB-410D-9B7B-CADFC732918D}"/>
    <dgm:cxn modelId="{F5843C97-0785-47D8-A2CB-EA1B8101A3F1}" type="presParOf" srcId="{D73999B9-F7B6-4BC9-BC70-6B2044D10278}" destId="{2D6CD1C2-BA12-492D-8D04-88D4EB6EAC10}" srcOrd="0" destOrd="0" presId="urn:microsoft.com/office/officeart/2005/8/layout/process1"/>
    <dgm:cxn modelId="{91A911A2-6CFE-4FA2-ACC4-A042C927222F}" type="presParOf" srcId="{D73999B9-F7B6-4BC9-BC70-6B2044D10278}" destId="{B9769500-AD64-4C42-8B0F-6A118EE861B2}" srcOrd="1" destOrd="0" presId="urn:microsoft.com/office/officeart/2005/8/layout/process1"/>
    <dgm:cxn modelId="{E8C72E70-1115-4473-ABF7-7D1BE7D47E2A}" type="presParOf" srcId="{B9769500-AD64-4C42-8B0F-6A118EE861B2}" destId="{6B570534-7A47-4D9A-BC97-8FBB294E3E57}" srcOrd="0" destOrd="0" presId="urn:microsoft.com/office/officeart/2005/8/layout/process1"/>
    <dgm:cxn modelId="{30F172A0-2CA3-40C2-9127-4EAC0844AD5D}" type="presParOf" srcId="{D73999B9-F7B6-4BC9-BC70-6B2044D10278}" destId="{F92B5503-0039-4A9F-BCAF-65947A15FA5B}" srcOrd="2" destOrd="0" presId="urn:microsoft.com/office/officeart/2005/8/layout/process1"/>
    <dgm:cxn modelId="{62B56042-80CC-4E8B-B7E1-EEB386283661}" type="presParOf" srcId="{D73999B9-F7B6-4BC9-BC70-6B2044D10278}" destId="{96622F61-79C7-43B7-9502-6CDB09C68246}" srcOrd="3" destOrd="0" presId="urn:microsoft.com/office/officeart/2005/8/layout/process1"/>
    <dgm:cxn modelId="{C2E279C2-FA72-475F-B234-F6758485CDF2}" type="presParOf" srcId="{96622F61-79C7-43B7-9502-6CDB09C68246}" destId="{B43239AF-5509-4B8D-938D-3D305BE4291A}" srcOrd="0" destOrd="0" presId="urn:microsoft.com/office/officeart/2005/8/layout/process1"/>
    <dgm:cxn modelId="{CC3508CB-CF6F-4144-A690-9D8ED8CB3E65}" type="presParOf" srcId="{D73999B9-F7B6-4BC9-BC70-6B2044D10278}" destId="{D45C2433-3794-4590-8380-DE128003AACA}" srcOrd="4" destOrd="0" presId="urn:microsoft.com/office/officeart/2005/8/layout/process1"/>
    <dgm:cxn modelId="{C3739AEC-315B-4D96-9E27-1D671E248654}" type="presParOf" srcId="{D73999B9-F7B6-4BC9-BC70-6B2044D10278}" destId="{2379BAF3-0873-4D7F-AD9D-6640B69EE2D6}" srcOrd="5" destOrd="0" presId="urn:microsoft.com/office/officeart/2005/8/layout/process1"/>
    <dgm:cxn modelId="{82D22E7E-C865-4FB7-9222-E492A2270F17}" type="presParOf" srcId="{2379BAF3-0873-4D7F-AD9D-6640B69EE2D6}" destId="{07492F14-4D83-470D-8599-79EE8AA2261B}" srcOrd="0" destOrd="0" presId="urn:microsoft.com/office/officeart/2005/8/layout/process1"/>
    <dgm:cxn modelId="{4C85A3FF-6703-4ACD-991D-634FFCF32F20}" type="presParOf" srcId="{D73999B9-F7B6-4BC9-BC70-6B2044D10278}" destId="{F0AE4BF3-B7FD-4D92-B204-B111D287DD61}" srcOrd="6" destOrd="0" presId="urn:microsoft.com/office/officeart/2005/8/layout/process1"/>
    <dgm:cxn modelId="{583D94B9-C629-4F7D-8B48-7D9134D16A97}" type="presParOf" srcId="{D73999B9-F7B6-4BC9-BC70-6B2044D10278}" destId="{0AA1B54E-BE29-4B37-92D3-BAB4B84FCC56}" srcOrd="7" destOrd="0" presId="urn:microsoft.com/office/officeart/2005/8/layout/process1"/>
    <dgm:cxn modelId="{B5288259-9784-48FA-8B90-2CB783A3661C}" type="presParOf" srcId="{0AA1B54E-BE29-4B37-92D3-BAB4B84FCC56}" destId="{0F8AC4C7-C73F-40D4-A282-C9AC57564E98}" srcOrd="0" destOrd="0" presId="urn:microsoft.com/office/officeart/2005/8/layout/process1"/>
    <dgm:cxn modelId="{CD93141D-72EB-4E12-9BA0-FBBA04BB4B6D}" type="presParOf" srcId="{D73999B9-F7B6-4BC9-BC70-6B2044D10278}" destId="{BB1E3766-5E42-4C43-9113-4F1B4E28059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45900-9449-4828-857C-53809E2A5AD6}">
      <dsp:nvSpPr>
        <dsp:cNvPr id="0" name=""/>
        <dsp:cNvSpPr/>
      </dsp:nvSpPr>
      <dsp:spPr>
        <a:xfrm>
          <a:off x="3309451" y="1996"/>
          <a:ext cx="1853292" cy="185329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MODEL </a:t>
          </a:r>
          <a:r>
            <a:rPr lang="en-US" sz="1400" b="1" u="sng" kern="1200" dirty="0"/>
            <a:t>INPUTS</a:t>
          </a:r>
        </a:p>
        <a:p>
          <a:pPr lvl="0" algn="ctr" defTabSz="622300">
            <a:lnSpc>
              <a:spcPct val="90000"/>
            </a:lnSpc>
            <a:spcBef>
              <a:spcPct val="0"/>
            </a:spcBef>
            <a:spcAft>
              <a:spcPct val="35000"/>
            </a:spcAft>
          </a:pPr>
          <a:r>
            <a:rPr lang="en-US" sz="1100" b="0" kern="1200" dirty="0"/>
            <a:t/>
          </a:r>
          <a:br>
            <a:rPr lang="en-US" sz="1100" b="0" kern="1200" dirty="0"/>
          </a:br>
          <a:r>
            <a:rPr lang="en-US" sz="1100" b="0" kern="1200" dirty="0"/>
            <a:t>Flood </a:t>
          </a:r>
          <a:r>
            <a:rPr lang="en-US" sz="1100" b="0" kern="1200" dirty="0" smtClean="0"/>
            <a:t>Studies</a:t>
          </a:r>
          <a:br>
            <a:rPr lang="en-US" sz="1100" b="0" kern="1200" dirty="0" smtClean="0"/>
          </a:br>
          <a:r>
            <a:rPr lang="en-US" sz="1100" b="0" kern="1200" dirty="0" smtClean="0"/>
            <a:t>Depth Grids</a:t>
          </a:r>
          <a:br>
            <a:rPr lang="en-US" sz="1100" b="0" kern="1200" dirty="0" smtClean="0"/>
          </a:br>
          <a:r>
            <a:rPr lang="en-US" sz="1100" b="0" kern="1200" dirty="0" smtClean="0"/>
            <a:t>Building </a:t>
          </a:r>
          <a:r>
            <a:rPr lang="en-US" sz="1100" b="0" kern="1200" dirty="0"/>
            <a:t>Stock</a:t>
          </a:r>
        </a:p>
      </dsp:txBody>
      <dsp:txXfrm>
        <a:off x="3580859" y="273404"/>
        <a:ext cx="1310476" cy="1310476"/>
      </dsp:txXfrm>
    </dsp:sp>
    <dsp:sp modelId="{E5B60405-850B-4F71-ABB5-8371E5DF8E08}">
      <dsp:nvSpPr>
        <dsp:cNvPr id="0" name=""/>
        <dsp:cNvSpPr/>
      </dsp:nvSpPr>
      <dsp:spPr>
        <a:xfrm rot="2700000">
          <a:off x="4963873" y="1590285"/>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4985542" y="1663068"/>
        <a:ext cx="345254" cy="375292"/>
      </dsp:txXfrm>
    </dsp:sp>
    <dsp:sp modelId="{1C55C5ED-4E94-4142-ADFB-CFD1E6E0310D}">
      <dsp:nvSpPr>
        <dsp:cNvPr id="0" name=""/>
        <dsp:cNvSpPr/>
      </dsp:nvSpPr>
      <dsp:spPr>
        <a:xfrm>
          <a:off x="5277963" y="1970508"/>
          <a:ext cx="1853292" cy="1853292"/>
        </a:xfrm>
        <a:prstGeom prst="ellipse">
          <a:avLst/>
        </a:prstGeom>
        <a:solidFill>
          <a:schemeClr val="accent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BUILDING INVENTORY &amp; </a:t>
          </a:r>
          <a:r>
            <a:rPr lang="en-US" sz="1400" b="1" u="sng" kern="1200" dirty="0" smtClean="0"/>
            <a:t>ACCURACY</a:t>
          </a:r>
          <a:r>
            <a:rPr lang="en-US" sz="1400" b="1" kern="1200" dirty="0" smtClean="0"/>
            <a:t> </a:t>
          </a:r>
          <a:r>
            <a:rPr lang="en-US" sz="1400" b="1" kern="1200" dirty="0"/>
            <a:t>IMPROVEMENTS</a:t>
          </a:r>
          <a:r>
            <a:rPr lang="en-US" sz="1100" b="1" kern="1200" dirty="0"/>
            <a:t/>
          </a:r>
          <a:br>
            <a:rPr lang="en-US" sz="1100" b="1" kern="1200" dirty="0"/>
          </a:br>
          <a:endParaRPr lang="en-US" sz="1100" b="1" kern="1200" dirty="0"/>
        </a:p>
        <a:p>
          <a:pPr lvl="0" algn="ctr" defTabSz="622300">
            <a:lnSpc>
              <a:spcPct val="90000"/>
            </a:lnSpc>
            <a:spcBef>
              <a:spcPct val="0"/>
            </a:spcBef>
            <a:spcAft>
              <a:spcPct val="35000"/>
            </a:spcAft>
          </a:pPr>
          <a:r>
            <a:rPr lang="en-US" sz="1100" kern="1200" dirty="0"/>
            <a:t>Building Location</a:t>
          </a:r>
        </a:p>
        <a:p>
          <a:pPr lvl="0" algn="ctr" defTabSz="622300">
            <a:lnSpc>
              <a:spcPct val="90000"/>
            </a:lnSpc>
            <a:spcBef>
              <a:spcPct val="0"/>
            </a:spcBef>
            <a:spcAft>
              <a:spcPct val="35000"/>
            </a:spcAft>
          </a:pPr>
          <a:r>
            <a:rPr lang="en-US" sz="1100" kern="1200" dirty="0"/>
            <a:t>Building Attributes</a:t>
          </a:r>
        </a:p>
      </dsp:txBody>
      <dsp:txXfrm>
        <a:off x="5549371" y="2241916"/>
        <a:ext cx="1310476" cy="1310476"/>
      </dsp:txXfrm>
    </dsp:sp>
    <dsp:sp modelId="{D8C9C4BB-54CC-4167-926B-E358BF2A4D97}">
      <dsp:nvSpPr>
        <dsp:cNvPr id="0" name=""/>
        <dsp:cNvSpPr/>
      </dsp:nvSpPr>
      <dsp:spPr>
        <a:xfrm rot="8144395">
          <a:off x="4992707" y="3534196"/>
          <a:ext cx="474529"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5114864" y="3609616"/>
        <a:ext cx="332170" cy="375292"/>
      </dsp:txXfrm>
    </dsp:sp>
    <dsp:sp modelId="{8C86ADF5-645A-404E-8D4A-AD301322C662}">
      <dsp:nvSpPr>
        <dsp:cNvPr id="0" name=""/>
        <dsp:cNvSpPr/>
      </dsp:nvSpPr>
      <dsp:spPr>
        <a:xfrm>
          <a:off x="3309451" y="3888823"/>
          <a:ext cx="1853292" cy="1853292"/>
        </a:xfrm>
        <a:prstGeom prst="ellipse">
          <a:avLst/>
        </a:prstGeom>
        <a:blipFill rotWithShape="0">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
          </a:r>
          <a:br>
            <a:rPr lang="en-US" sz="1400" b="1" u="sng" kern="1200" dirty="0" smtClean="0"/>
          </a:br>
          <a:endParaRPr lang="en-US" sz="1100" b="1" kern="1200" dirty="0"/>
        </a:p>
      </dsp:txBody>
      <dsp:txXfrm>
        <a:off x="3580859" y="4160231"/>
        <a:ext cx="1310476" cy="1310476"/>
      </dsp:txXfrm>
    </dsp:sp>
    <dsp:sp modelId="{F1CC15DA-5D7C-4C5A-B73E-6788D5DBB780}">
      <dsp:nvSpPr>
        <dsp:cNvPr id="0" name=""/>
        <dsp:cNvSpPr/>
      </dsp:nvSpPr>
      <dsp:spPr>
        <a:xfrm rot="13455605">
          <a:off x="3024195" y="3552942"/>
          <a:ext cx="474529"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rot="10800000">
        <a:off x="3146352" y="3727716"/>
        <a:ext cx="332170" cy="375292"/>
      </dsp:txXfrm>
    </dsp:sp>
    <dsp:sp modelId="{C34C508D-41D8-4EAE-8D6A-1507C301F0BE}">
      <dsp:nvSpPr>
        <dsp:cNvPr id="0" name=""/>
        <dsp:cNvSpPr/>
      </dsp:nvSpPr>
      <dsp:spPr>
        <a:xfrm>
          <a:off x="1340939" y="1970508"/>
          <a:ext cx="1853292" cy="1853292"/>
        </a:xfrm>
        <a:prstGeom prst="ellipse">
          <a:avLst/>
        </a:prstGeom>
        <a:solidFill>
          <a:schemeClr val="accent3">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
          </a:r>
          <a:br>
            <a:rPr lang="en-US" sz="1400" b="1" kern="1200" dirty="0" smtClean="0"/>
          </a:br>
          <a:r>
            <a:rPr lang="en-US" sz="1400" b="1" kern="1200" dirty="0" smtClean="0"/>
            <a:t/>
          </a:r>
          <a:br>
            <a:rPr lang="en-US" sz="1400" b="1" kern="1200" dirty="0" smtClean="0"/>
          </a:br>
          <a:r>
            <a:rPr lang="en-US" sz="1400" b="1" kern="1200" dirty="0" smtClean="0"/>
            <a:t>COMMUNITY ENGAGEMENT &amp; FIELD </a:t>
          </a:r>
          <a:r>
            <a:rPr lang="en-US" sz="1400" b="1" u="sng" kern="1200" dirty="0" smtClean="0"/>
            <a:t>ACCURACY</a:t>
          </a:r>
          <a:r>
            <a:rPr lang="en-US" sz="1400" b="1" kern="1200" dirty="0" smtClean="0"/>
            <a:t> CHECKS </a:t>
          </a:r>
          <a:endParaRPr lang="en-US" sz="1400" b="1" kern="1200" dirty="0"/>
        </a:p>
        <a:p>
          <a:pPr lvl="0" algn="ctr" defTabSz="622300">
            <a:lnSpc>
              <a:spcPct val="90000"/>
            </a:lnSpc>
            <a:spcBef>
              <a:spcPct val="0"/>
            </a:spcBef>
            <a:spcAft>
              <a:spcPct val="35000"/>
            </a:spcAft>
          </a:pPr>
          <a:r>
            <a:rPr lang="en-US" sz="1100" kern="1200" dirty="0" smtClean="0"/>
            <a:t>Floodplain </a:t>
          </a:r>
          <a:r>
            <a:rPr lang="en-US" sz="1100" kern="1200" dirty="0"/>
            <a:t>Managers</a:t>
          </a:r>
        </a:p>
        <a:p>
          <a:pPr lvl="0" algn="ctr" defTabSz="622300">
            <a:lnSpc>
              <a:spcPct val="90000"/>
            </a:lnSpc>
            <a:spcBef>
              <a:spcPct val="0"/>
            </a:spcBef>
            <a:spcAft>
              <a:spcPct val="35000"/>
            </a:spcAft>
          </a:pPr>
          <a:r>
            <a:rPr lang="en-US" sz="1100" kern="1200" dirty="0"/>
            <a:t>Local Govt. Officials</a:t>
          </a:r>
        </a:p>
        <a:p>
          <a:pPr lvl="0" algn="ctr" defTabSz="622300">
            <a:lnSpc>
              <a:spcPct val="90000"/>
            </a:lnSpc>
            <a:spcBef>
              <a:spcPct val="0"/>
            </a:spcBef>
            <a:spcAft>
              <a:spcPct val="35000"/>
            </a:spcAft>
          </a:pPr>
          <a:endParaRPr lang="en-US" sz="1100" kern="1200" dirty="0"/>
        </a:p>
      </dsp:txBody>
      <dsp:txXfrm>
        <a:off x="1612347" y="2241916"/>
        <a:ext cx="1310476" cy="1310476"/>
      </dsp:txXfrm>
    </dsp:sp>
    <dsp:sp modelId="{0ECB04CF-B769-4D2D-9C4D-491927806A79}">
      <dsp:nvSpPr>
        <dsp:cNvPr id="0" name=""/>
        <dsp:cNvSpPr/>
      </dsp:nvSpPr>
      <dsp:spPr>
        <a:xfrm rot="18900000">
          <a:off x="2995361" y="1610026"/>
          <a:ext cx="493220" cy="62548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n-US" sz="2600" kern="1200"/>
        </a:p>
      </dsp:txBody>
      <dsp:txXfrm>
        <a:off x="3017030" y="1787437"/>
        <a:ext cx="345254" cy="375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CD1C2-BA12-492D-8D04-88D4EB6EAC10}">
      <dsp:nvSpPr>
        <dsp:cNvPr id="0" name=""/>
        <dsp:cNvSpPr/>
      </dsp:nvSpPr>
      <dsp:spPr>
        <a:xfrm>
          <a:off x="65" y="126327"/>
          <a:ext cx="1154410" cy="822517"/>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FEMA</a:t>
          </a:r>
        </a:p>
        <a:p>
          <a:pPr lvl="0" algn="ctr" defTabSz="622300">
            <a:lnSpc>
              <a:spcPct val="90000"/>
            </a:lnSpc>
            <a:spcBef>
              <a:spcPct val="0"/>
            </a:spcBef>
            <a:spcAft>
              <a:spcPct val="35000"/>
            </a:spcAft>
          </a:pPr>
          <a:r>
            <a:rPr lang="en-US" sz="1400" kern="1200" dirty="0"/>
            <a:t>$$$</a:t>
          </a:r>
        </a:p>
      </dsp:txBody>
      <dsp:txXfrm>
        <a:off x="24156" y="150418"/>
        <a:ext cx="1106228" cy="774335"/>
      </dsp:txXfrm>
    </dsp:sp>
    <dsp:sp modelId="{B9769500-AD64-4C42-8B0F-6A118EE861B2}">
      <dsp:nvSpPr>
        <dsp:cNvPr id="0" name=""/>
        <dsp:cNvSpPr/>
      </dsp:nvSpPr>
      <dsp:spPr>
        <a:xfrm>
          <a:off x="1269917" y="394439"/>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269917" y="451698"/>
        <a:ext cx="171315" cy="171775"/>
      </dsp:txXfrm>
    </dsp:sp>
    <dsp:sp modelId="{F92B5503-0039-4A9F-BCAF-65947A15FA5B}">
      <dsp:nvSpPr>
        <dsp:cNvPr id="0" name=""/>
        <dsp:cNvSpPr/>
      </dsp:nvSpPr>
      <dsp:spPr>
        <a:xfrm>
          <a:off x="1616240" y="126327"/>
          <a:ext cx="1154410" cy="822517"/>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 DHSEM</a:t>
          </a:r>
          <a:endParaRPr lang="en-US" sz="1400" kern="1200" dirty="0"/>
        </a:p>
      </dsp:txBody>
      <dsp:txXfrm>
        <a:off x="1640331" y="150418"/>
        <a:ext cx="1106228" cy="774335"/>
      </dsp:txXfrm>
    </dsp:sp>
    <dsp:sp modelId="{96622F61-79C7-43B7-9502-6CDB09C68246}">
      <dsp:nvSpPr>
        <dsp:cNvPr id="0" name=""/>
        <dsp:cNvSpPr/>
      </dsp:nvSpPr>
      <dsp:spPr>
        <a:xfrm>
          <a:off x="2886092" y="394439"/>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886092" y="451698"/>
        <a:ext cx="171315" cy="171775"/>
      </dsp:txXfrm>
    </dsp:sp>
    <dsp:sp modelId="{D45C2433-3794-4590-8380-DE128003AACA}">
      <dsp:nvSpPr>
        <dsp:cNvPr id="0" name=""/>
        <dsp:cNvSpPr/>
      </dsp:nvSpPr>
      <dsp:spPr>
        <a:xfrm>
          <a:off x="3232416" y="126327"/>
          <a:ext cx="1376738" cy="822517"/>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WVU</a:t>
          </a:r>
          <a:endParaRPr lang="en-US" sz="1400" kern="1200" dirty="0"/>
        </a:p>
        <a:p>
          <a:pPr lvl="0" algn="ctr" defTabSz="622300">
            <a:lnSpc>
              <a:spcPct val="90000"/>
            </a:lnSpc>
            <a:spcBef>
              <a:spcPct val="0"/>
            </a:spcBef>
            <a:spcAft>
              <a:spcPct val="35000"/>
            </a:spcAft>
          </a:pPr>
          <a:r>
            <a:rPr lang="en-US" sz="1400" kern="1200" dirty="0"/>
            <a:t>Procurement Services</a:t>
          </a:r>
        </a:p>
      </dsp:txBody>
      <dsp:txXfrm>
        <a:off x="3256507" y="150418"/>
        <a:ext cx="1328556" cy="774335"/>
      </dsp:txXfrm>
    </dsp:sp>
    <dsp:sp modelId="{2379BAF3-0873-4D7F-AD9D-6640B69EE2D6}">
      <dsp:nvSpPr>
        <dsp:cNvPr id="0" name=""/>
        <dsp:cNvSpPr/>
      </dsp:nvSpPr>
      <dsp:spPr>
        <a:xfrm>
          <a:off x="4724596" y="394439"/>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724596" y="451698"/>
        <a:ext cx="171315" cy="171775"/>
      </dsp:txXfrm>
    </dsp:sp>
    <dsp:sp modelId="{F0AE4BF3-B7FD-4D92-B204-B111D287DD61}">
      <dsp:nvSpPr>
        <dsp:cNvPr id="0" name=""/>
        <dsp:cNvSpPr/>
      </dsp:nvSpPr>
      <dsp:spPr>
        <a:xfrm>
          <a:off x="5070919" y="126327"/>
          <a:ext cx="1154410" cy="822517"/>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Vendor Contracts</a:t>
          </a:r>
        </a:p>
      </dsp:txBody>
      <dsp:txXfrm>
        <a:off x="5095010" y="150418"/>
        <a:ext cx="1106228" cy="774335"/>
      </dsp:txXfrm>
    </dsp:sp>
    <dsp:sp modelId="{0AA1B54E-BE29-4B37-92D3-BAB4B84FCC56}">
      <dsp:nvSpPr>
        <dsp:cNvPr id="0" name=""/>
        <dsp:cNvSpPr/>
      </dsp:nvSpPr>
      <dsp:spPr>
        <a:xfrm>
          <a:off x="6340771" y="394439"/>
          <a:ext cx="244735" cy="2862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6340771" y="451698"/>
        <a:ext cx="171315" cy="171775"/>
      </dsp:txXfrm>
    </dsp:sp>
    <dsp:sp modelId="{BB1E3766-5E42-4C43-9113-4F1B4E280596}">
      <dsp:nvSpPr>
        <dsp:cNvPr id="0" name=""/>
        <dsp:cNvSpPr/>
      </dsp:nvSpPr>
      <dsp:spPr>
        <a:xfrm>
          <a:off x="6687094" y="126327"/>
          <a:ext cx="1154410" cy="822517"/>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Counties</a:t>
          </a:r>
        </a:p>
        <a:p>
          <a:pPr lvl="0" algn="ctr" defTabSz="622300">
            <a:lnSpc>
              <a:spcPct val="90000"/>
            </a:lnSpc>
            <a:spcBef>
              <a:spcPct val="0"/>
            </a:spcBef>
            <a:spcAft>
              <a:spcPct val="35000"/>
            </a:spcAft>
          </a:pPr>
          <a:r>
            <a:rPr lang="en-US" sz="1400" kern="1200" dirty="0">
              <a:solidFill>
                <a:schemeClr val="bg1"/>
              </a:solidFill>
            </a:rPr>
            <a:t>Assessor and E-911 Offices</a:t>
          </a:r>
        </a:p>
      </dsp:txBody>
      <dsp:txXfrm>
        <a:off x="6711185" y="150418"/>
        <a:ext cx="1106228" cy="77433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5D5CA-48CB-49B4-96B8-D9F8E4B412D6}" type="datetimeFigureOut">
              <a:rPr lang="en-US" smtClean="0"/>
              <a:t>9/10/2019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8E02A-DC5B-42DD-897E-06D8301A16EE}" type="slidenum">
              <a:rPr lang="en-US" smtClean="0"/>
              <a:t>‹#›</a:t>
            </a:fld>
            <a:endParaRPr lang="en-US"/>
          </a:p>
        </p:txBody>
      </p:sp>
    </p:spTree>
    <p:extLst>
      <p:ext uri="{BB962C8B-B14F-4D97-AF65-F5344CB8AC3E}">
        <p14:creationId xmlns:p14="http://schemas.microsoft.com/office/powerpoint/2010/main" val="114930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a:t>
            </a:fld>
            <a:endParaRPr lang="en-US"/>
          </a:p>
        </p:txBody>
      </p:sp>
    </p:spTree>
    <p:extLst>
      <p:ext uri="{BB962C8B-B14F-4D97-AF65-F5344CB8AC3E}">
        <p14:creationId xmlns:p14="http://schemas.microsoft.com/office/powerpoint/2010/main" val="378228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182152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7651"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765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70007" indent="-296033" eaLnBrk="0" hangingPunct="0">
              <a:spcBef>
                <a:spcPct val="30000"/>
              </a:spcBef>
              <a:defRPr sz="1200">
                <a:solidFill>
                  <a:schemeClr val="tx1"/>
                </a:solidFill>
                <a:latin typeface="Calibri" panose="020F0502020204030204" pitchFamily="34" charset="0"/>
              </a:defRPr>
            </a:lvl2pPr>
            <a:lvl3pPr marL="1185747" indent="-236179" eaLnBrk="0" hangingPunct="0">
              <a:spcBef>
                <a:spcPct val="30000"/>
              </a:spcBef>
              <a:defRPr sz="1200">
                <a:solidFill>
                  <a:schemeClr val="tx1"/>
                </a:solidFill>
                <a:latin typeface="Calibri" panose="020F0502020204030204" pitchFamily="34" charset="0"/>
              </a:defRPr>
            </a:lvl3pPr>
            <a:lvl4pPr marL="1661340" indent="-236179" eaLnBrk="0" hangingPunct="0">
              <a:spcBef>
                <a:spcPct val="30000"/>
              </a:spcBef>
              <a:defRPr sz="1200">
                <a:solidFill>
                  <a:schemeClr val="tx1"/>
                </a:solidFill>
                <a:latin typeface="Calibri" panose="020F0502020204030204" pitchFamily="34" charset="0"/>
              </a:defRPr>
            </a:lvl4pPr>
            <a:lvl5pPr marL="2135315" indent="-236179" eaLnBrk="0" hangingPunct="0">
              <a:spcBef>
                <a:spcPct val="30000"/>
              </a:spcBef>
              <a:defRPr sz="1200">
                <a:solidFill>
                  <a:schemeClr val="tx1"/>
                </a:solidFill>
                <a:latin typeface="Calibri" panose="020F0502020204030204" pitchFamily="34" charset="0"/>
              </a:defRPr>
            </a:lvl5pPr>
            <a:lvl6pPr marL="2601201" indent="-236179" eaLnBrk="0" fontAlgn="base" hangingPunct="0">
              <a:spcBef>
                <a:spcPct val="30000"/>
              </a:spcBef>
              <a:spcAft>
                <a:spcPct val="0"/>
              </a:spcAft>
              <a:defRPr sz="1200">
                <a:solidFill>
                  <a:schemeClr val="tx1"/>
                </a:solidFill>
                <a:latin typeface="Calibri" panose="020F0502020204030204" pitchFamily="34" charset="0"/>
              </a:defRPr>
            </a:lvl6pPr>
            <a:lvl7pPr marL="3067088" indent="-236179" eaLnBrk="0" fontAlgn="base" hangingPunct="0">
              <a:spcBef>
                <a:spcPct val="30000"/>
              </a:spcBef>
              <a:spcAft>
                <a:spcPct val="0"/>
              </a:spcAft>
              <a:defRPr sz="1200">
                <a:solidFill>
                  <a:schemeClr val="tx1"/>
                </a:solidFill>
                <a:latin typeface="Calibri" panose="020F0502020204030204" pitchFamily="34" charset="0"/>
              </a:defRPr>
            </a:lvl7pPr>
            <a:lvl8pPr marL="3532975" indent="-236179" eaLnBrk="0" fontAlgn="base" hangingPunct="0">
              <a:spcBef>
                <a:spcPct val="30000"/>
              </a:spcBef>
              <a:spcAft>
                <a:spcPct val="0"/>
              </a:spcAft>
              <a:defRPr sz="1200">
                <a:solidFill>
                  <a:schemeClr val="tx1"/>
                </a:solidFill>
                <a:latin typeface="Calibri" panose="020F0502020204030204" pitchFamily="34" charset="0"/>
              </a:defRPr>
            </a:lvl8pPr>
            <a:lvl9pPr marL="3998862" indent="-23617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F900A-C830-47B2-93D0-50D40C783343}" type="slidenum">
              <a:rPr lang="en-US" altLang="en-US">
                <a:latin typeface="Times New Roman" panose="02020603050405020304" pitchFamily="18" charset="0"/>
              </a:rPr>
              <a:pPr>
                <a:spcBef>
                  <a:spcPct val="0"/>
                </a:spcBef>
              </a:pPr>
              <a:t>19</a:t>
            </a:fld>
            <a:endParaRPr lang="en-US" altLang="en-US">
              <a:latin typeface="Times New Roman" panose="02020603050405020304" pitchFamily="18" charset="0"/>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1308287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310 Elevation Certificates</a:t>
            </a:r>
          </a:p>
        </p:txBody>
      </p:sp>
      <p:sp>
        <p:nvSpPr>
          <p:cNvPr id="27651" name="Rectangle 3"/>
          <p:cNvSpPr>
            <a:spLocks noGrp="1" noChangeArrowheads="1"/>
          </p:cNvSpPr>
          <p:nvPr>
            <p:ph type="dt" sz="quarter" idx="1"/>
          </p:nvPr>
        </p:nvSpPr>
        <p:spPr/>
        <p:txBody>
          <a:bodyPr/>
          <a:lstStyle>
            <a:lvl1pPr algn="ctr" eaLnBrk="0" hangingPunct="0">
              <a:defRPr sz="2400">
                <a:solidFill>
                  <a:srgbClr val="FF0000"/>
                </a:solidFill>
                <a:latin typeface="Arial" pitchFamily="34" charset="0"/>
              </a:defRPr>
            </a:lvl1pPr>
            <a:lvl2pPr marL="771450" indent="-296711" algn="ctr" eaLnBrk="0" hangingPunct="0">
              <a:defRPr sz="2400">
                <a:solidFill>
                  <a:srgbClr val="FF0000"/>
                </a:solidFill>
                <a:latin typeface="Arial" pitchFamily="34" charset="0"/>
              </a:defRPr>
            </a:lvl2pPr>
            <a:lvl3pPr marL="1186847" indent="-237369" algn="ctr" eaLnBrk="0" hangingPunct="0">
              <a:defRPr sz="2400">
                <a:solidFill>
                  <a:srgbClr val="FF0000"/>
                </a:solidFill>
                <a:latin typeface="Arial" pitchFamily="34" charset="0"/>
              </a:defRPr>
            </a:lvl3pPr>
            <a:lvl4pPr marL="1661585" indent="-237369" algn="ctr" eaLnBrk="0" hangingPunct="0">
              <a:defRPr sz="2400">
                <a:solidFill>
                  <a:srgbClr val="FF0000"/>
                </a:solidFill>
                <a:latin typeface="Arial" pitchFamily="34" charset="0"/>
              </a:defRPr>
            </a:lvl4pPr>
            <a:lvl5pPr marL="2136324" indent="-237369" algn="ctr" eaLnBrk="0" hangingPunct="0">
              <a:defRPr sz="2400">
                <a:solidFill>
                  <a:srgbClr val="FF0000"/>
                </a:solidFill>
                <a:latin typeface="Arial" pitchFamily="34" charset="0"/>
              </a:defRPr>
            </a:lvl5pPr>
            <a:lvl6pPr marL="2611062" indent="-237369" algn="ctr" eaLnBrk="0" fontAlgn="base" hangingPunct="0">
              <a:spcBef>
                <a:spcPct val="0"/>
              </a:spcBef>
              <a:spcAft>
                <a:spcPct val="0"/>
              </a:spcAft>
              <a:defRPr sz="2400">
                <a:solidFill>
                  <a:srgbClr val="FF0000"/>
                </a:solidFill>
                <a:latin typeface="Arial" pitchFamily="34" charset="0"/>
              </a:defRPr>
            </a:lvl6pPr>
            <a:lvl7pPr marL="3085801" indent="-237369" algn="ctr" eaLnBrk="0" fontAlgn="base" hangingPunct="0">
              <a:spcBef>
                <a:spcPct val="0"/>
              </a:spcBef>
              <a:spcAft>
                <a:spcPct val="0"/>
              </a:spcAft>
              <a:defRPr sz="2400">
                <a:solidFill>
                  <a:srgbClr val="FF0000"/>
                </a:solidFill>
                <a:latin typeface="Arial" pitchFamily="34" charset="0"/>
              </a:defRPr>
            </a:lvl7pPr>
            <a:lvl8pPr marL="3560540" indent="-237369" algn="ctr" eaLnBrk="0" fontAlgn="base" hangingPunct="0">
              <a:spcBef>
                <a:spcPct val="0"/>
              </a:spcBef>
              <a:spcAft>
                <a:spcPct val="0"/>
              </a:spcAft>
              <a:defRPr sz="2400">
                <a:solidFill>
                  <a:srgbClr val="FF0000"/>
                </a:solidFill>
                <a:latin typeface="Arial" pitchFamily="34" charset="0"/>
              </a:defRPr>
            </a:lvl8pPr>
            <a:lvl9pPr marL="4035279" indent="-237369" algn="ctr" eaLnBrk="0" fontAlgn="base" hangingPunct="0">
              <a:spcBef>
                <a:spcPct val="0"/>
              </a:spcBef>
              <a:spcAft>
                <a:spcPct val="0"/>
              </a:spcAft>
              <a:defRPr sz="2400">
                <a:solidFill>
                  <a:srgbClr val="FF0000"/>
                </a:solidFill>
                <a:latin typeface="Arial" pitchFamily="34" charset="0"/>
              </a:defRPr>
            </a:lvl9pPr>
          </a:lstStyle>
          <a:p>
            <a:pPr algn="r">
              <a:defRPr/>
            </a:pPr>
            <a:r>
              <a:rPr lang="en-US" sz="1200" dirty="0">
                <a:solidFill>
                  <a:schemeClr val="tx1"/>
                </a:solidFill>
                <a:latin typeface="Times New Roman" pitchFamily="18" charset="0"/>
              </a:rPr>
              <a:t>E278</a:t>
            </a:r>
          </a:p>
        </p:txBody>
      </p:sp>
      <p:sp>
        <p:nvSpPr>
          <p:cNvPr id="2765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70007" indent="-296033" eaLnBrk="0" hangingPunct="0">
              <a:spcBef>
                <a:spcPct val="30000"/>
              </a:spcBef>
              <a:defRPr sz="1200">
                <a:solidFill>
                  <a:schemeClr val="tx1"/>
                </a:solidFill>
                <a:latin typeface="Calibri" panose="020F0502020204030204" pitchFamily="34" charset="0"/>
              </a:defRPr>
            </a:lvl2pPr>
            <a:lvl3pPr marL="1185747" indent="-236179" eaLnBrk="0" hangingPunct="0">
              <a:spcBef>
                <a:spcPct val="30000"/>
              </a:spcBef>
              <a:defRPr sz="1200">
                <a:solidFill>
                  <a:schemeClr val="tx1"/>
                </a:solidFill>
                <a:latin typeface="Calibri" panose="020F0502020204030204" pitchFamily="34" charset="0"/>
              </a:defRPr>
            </a:lvl3pPr>
            <a:lvl4pPr marL="1661340" indent="-236179" eaLnBrk="0" hangingPunct="0">
              <a:spcBef>
                <a:spcPct val="30000"/>
              </a:spcBef>
              <a:defRPr sz="1200">
                <a:solidFill>
                  <a:schemeClr val="tx1"/>
                </a:solidFill>
                <a:latin typeface="Calibri" panose="020F0502020204030204" pitchFamily="34" charset="0"/>
              </a:defRPr>
            </a:lvl4pPr>
            <a:lvl5pPr marL="2135315" indent="-236179" eaLnBrk="0" hangingPunct="0">
              <a:spcBef>
                <a:spcPct val="30000"/>
              </a:spcBef>
              <a:defRPr sz="1200">
                <a:solidFill>
                  <a:schemeClr val="tx1"/>
                </a:solidFill>
                <a:latin typeface="Calibri" panose="020F0502020204030204" pitchFamily="34" charset="0"/>
              </a:defRPr>
            </a:lvl5pPr>
            <a:lvl6pPr marL="2601201" indent="-236179" eaLnBrk="0" fontAlgn="base" hangingPunct="0">
              <a:spcBef>
                <a:spcPct val="30000"/>
              </a:spcBef>
              <a:spcAft>
                <a:spcPct val="0"/>
              </a:spcAft>
              <a:defRPr sz="1200">
                <a:solidFill>
                  <a:schemeClr val="tx1"/>
                </a:solidFill>
                <a:latin typeface="Calibri" panose="020F0502020204030204" pitchFamily="34" charset="0"/>
              </a:defRPr>
            </a:lvl6pPr>
            <a:lvl7pPr marL="3067088" indent="-236179" eaLnBrk="0" fontAlgn="base" hangingPunct="0">
              <a:spcBef>
                <a:spcPct val="30000"/>
              </a:spcBef>
              <a:spcAft>
                <a:spcPct val="0"/>
              </a:spcAft>
              <a:defRPr sz="1200">
                <a:solidFill>
                  <a:schemeClr val="tx1"/>
                </a:solidFill>
                <a:latin typeface="Calibri" panose="020F0502020204030204" pitchFamily="34" charset="0"/>
              </a:defRPr>
            </a:lvl7pPr>
            <a:lvl8pPr marL="3532975" indent="-236179" eaLnBrk="0" fontAlgn="base" hangingPunct="0">
              <a:spcBef>
                <a:spcPct val="30000"/>
              </a:spcBef>
              <a:spcAft>
                <a:spcPct val="0"/>
              </a:spcAft>
              <a:defRPr sz="1200">
                <a:solidFill>
                  <a:schemeClr val="tx1"/>
                </a:solidFill>
                <a:latin typeface="Calibri" panose="020F0502020204030204" pitchFamily="34" charset="0"/>
              </a:defRPr>
            </a:lvl8pPr>
            <a:lvl9pPr marL="3998862" indent="-23617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BF900A-C830-47B2-93D0-50D40C783343}" type="slidenum">
              <a:rPr lang="en-US" altLang="en-US">
                <a:latin typeface="Times New Roman" panose="02020603050405020304" pitchFamily="18" charset="0"/>
              </a:rPr>
              <a:pPr>
                <a:spcBef>
                  <a:spcPct val="0"/>
                </a:spcBef>
              </a:pPr>
              <a:t>20</a:t>
            </a:fld>
            <a:endParaRPr lang="en-US" altLang="en-US">
              <a:latin typeface="Times New Roman" panose="02020603050405020304" pitchFamily="18" charset="0"/>
            </a:endParaRPr>
          </a:p>
        </p:txBody>
      </p:sp>
      <p:sp>
        <p:nvSpPr>
          <p:cNvPr id="47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711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ltLang="en-US"/>
          </a:p>
        </p:txBody>
      </p:sp>
      <p:sp>
        <p:nvSpPr>
          <p:cNvPr id="2" name="Footer Placeholder 1"/>
          <p:cNvSpPr>
            <a:spLocks noGrp="1"/>
          </p:cNvSpPr>
          <p:nvPr>
            <p:ph type="ftr" sz="quarter" idx="4"/>
          </p:nvPr>
        </p:nvSpPr>
        <p:spPr/>
        <p:txBody>
          <a:bodyPr/>
          <a:lstStyle/>
          <a:p>
            <a:pPr>
              <a:defRPr/>
            </a:pPr>
            <a:r>
              <a:rPr lang="en-US"/>
              <a:t>July 2013</a:t>
            </a:r>
          </a:p>
        </p:txBody>
      </p:sp>
    </p:spTree>
    <p:extLst>
      <p:ext uri="{BB962C8B-B14F-4D97-AF65-F5344CB8AC3E}">
        <p14:creationId xmlns:p14="http://schemas.microsoft.com/office/powerpoint/2010/main" val="3492077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21</a:t>
            </a:fld>
            <a:endParaRPr lang="en-US"/>
          </a:p>
        </p:txBody>
      </p:sp>
    </p:spTree>
    <p:extLst>
      <p:ext uri="{BB962C8B-B14F-4D97-AF65-F5344CB8AC3E}">
        <p14:creationId xmlns:p14="http://schemas.microsoft.com/office/powerpoint/2010/main" val="2683570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25</a:t>
            </a:fld>
            <a:endParaRPr lang="en-US"/>
          </a:p>
        </p:txBody>
      </p:sp>
    </p:spTree>
    <p:extLst>
      <p:ext uri="{BB962C8B-B14F-4D97-AF65-F5344CB8AC3E}">
        <p14:creationId xmlns:p14="http://schemas.microsoft.com/office/powerpoint/2010/main" val="46387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29</a:t>
            </a:fld>
            <a:endParaRPr lang="en-US"/>
          </a:p>
        </p:txBody>
      </p:sp>
    </p:spTree>
    <p:extLst>
      <p:ext uri="{BB962C8B-B14F-4D97-AF65-F5344CB8AC3E}">
        <p14:creationId xmlns:p14="http://schemas.microsoft.com/office/powerpoint/2010/main" val="120662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33</a:t>
            </a:fld>
            <a:endParaRPr lang="en-US"/>
          </a:p>
        </p:txBody>
      </p:sp>
    </p:spTree>
    <p:extLst>
      <p:ext uri="{BB962C8B-B14F-4D97-AF65-F5344CB8AC3E}">
        <p14:creationId xmlns:p14="http://schemas.microsoft.com/office/powerpoint/2010/main" val="3186275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a:p>
        </p:txBody>
      </p:sp>
    </p:spTree>
    <p:extLst>
      <p:ext uri="{BB962C8B-B14F-4D97-AF65-F5344CB8AC3E}">
        <p14:creationId xmlns:p14="http://schemas.microsoft.com/office/powerpoint/2010/main" val="359613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48</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49</a:t>
            </a:fld>
            <a:endParaRPr lang="en-US"/>
          </a:p>
        </p:txBody>
      </p:sp>
    </p:spTree>
    <p:extLst>
      <p:ext uri="{BB962C8B-B14F-4D97-AF65-F5344CB8AC3E}">
        <p14:creationId xmlns:p14="http://schemas.microsoft.com/office/powerpoint/2010/main" val="326104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WV Map</a:t>
            </a:r>
            <a:r>
              <a:rPr lang="en-US" baseline="0" dirty="0"/>
              <a:t> indicating population density</a:t>
            </a:r>
            <a:endParaRPr lang="en-US" dirty="0"/>
          </a:p>
        </p:txBody>
      </p:sp>
      <p:sp>
        <p:nvSpPr>
          <p:cNvPr id="4" name="Slide Number Placeholder 3"/>
          <p:cNvSpPr>
            <a:spLocks noGrp="1"/>
          </p:cNvSpPr>
          <p:nvPr>
            <p:ph type="sldNum" sz="quarter" idx="10"/>
          </p:nvPr>
        </p:nvSpPr>
        <p:spPr/>
        <p:txBody>
          <a:bodyPr/>
          <a:lstStyle/>
          <a:p>
            <a:fld id="{F2316585-DE01-4697-BD3C-6AEC843A3930}" type="slidenum">
              <a:rPr lang="en-US" smtClean="0"/>
              <a:t>2</a:t>
            </a:fld>
            <a:endParaRPr lang="en-US"/>
          </a:p>
        </p:txBody>
      </p:sp>
    </p:spTree>
    <p:extLst>
      <p:ext uri="{BB962C8B-B14F-4D97-AF65-F5344CB8AC3E}">
        <p14:creationId xmlns:p14="http://schemas.microsoft.com/office/powerpoint/2010/main" val="2790220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50</a:t>
            </a:fld>
            <a:endParaRPr lang="en-US"/>
          </a:p>
        </p:txBody>
      </p:sp>
    </p:spTree>
    <p:extLst>
      <p:ext uri="{BB962C8B-B14F-4D97-AF65-F5344CB8AC3E}">
        <p14:creationId xmlns:p14="http://schemas.microsoft.com/office/powerpoint/2010/main" val="725971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51</a:t>
            </a:fld>
            <a:endParaRPr lang="en-US"/>
          </a:p>
        </p:txBody>
      </p:sp>
    </p:spTree>
    <p:extLst>
      <p:ext uri="{BB962C8B-B14F-4D97-AF65-F5344CB8AC3E}">
        <p14:creationId xmlns:p14="http://schemas.microsoft.com/office/powerpoint/2010/main" val="1709190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54</a:t>
            </a:fld>
            <a:endParaRPr lang="en-US"/>
          </a:p>
        </p:txBody>
      </p:sp>
    </p:spTree>
    <p:extLst>
      <p:ext uri="{BB962C8B-B14F-4D97-AF65-F5344CB8AC3E}">
        <p14:creationId xmlns:p14="http://schemas.microsoft.com/office/powerpoint/2010/main" val="149725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55</a:t>
            </a:fld>
            <a:endParaRPr lang="en-US"/>
          </a:p>
        </p:txBody>
      </p:sp>
    </p:spTree>
    <p:extLst>
      <p:ext uri="{BB962C8B-B14F-4D97-AF65-F5344CB8AC3E}">
        <p14:creationId xmlns:p14="http://schemas.microsoft.com/office/powerpoint/2010/main" val="200621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56</a:t>
            </a:fld>
            <a:endParaRPr lang="en-US"/>
          </a:p>
        </p:txBody>
      </p:sp>
    </p:spTree>
    <p:extLst>
      <p:ext uri="{BB962C8B-B14F-4D97-AF65-F5344CB8AC3E}">
        <p14:creationId xmlns:p14="http://schemas.microsoft.com/office/powerpoint/2010/main" val="143598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6</a:t>
            </a:fld>
            <a:endParaRPr lang="en-US"/>
          </a:p>
        </p:txBody>
      </p:sp>
    </p:spTree>
    <p:extLst>
      <p:ext uri="{BB962C8B-B14F-4D97-AF65-F5344CB8AC3E}">
        <p14:creationId xmlns:p14="http://schemas.microsoft.com/office/powerpoint/2010/main" val="258260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89028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291090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14</a:t>
            </a:fld>
            <a:endParaRPr lang="en-US"/>
          </a:p>
        </p:txBody>
      </p:sp>
    </p:spTree>
    <p:extLst>
      <p:ext uri="{BB962C8B-B14F-4D97-AF65-F5344CB8AC3E}">
        <p14:creationId xmlns:p14="http://schemas.microsoft.com/office/powerpoint/2010/main" val="367052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105142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281570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51553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473745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33802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40605B-A4C2-4CF8-9C02-8D30ACAF464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62466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40605B-A4C2-4CF8-9C02-8D30ACAF464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136292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40605B-A4C2-4CF8-9C02-8D30ACAF464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4147256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40605B-A4C2-4CF8-9C02-8D30ACAF464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88847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40605B-A4C2-4CF8-9C02-8D30ACAF4645}"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839569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40605B-A4C2-4CF8-9C02-8D30ACAF4645}"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782224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0605B-A4C2-4CF8-9C02-8D30ACAF4645}"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270248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40605B-A4C2-4CF8-9C02-8D30ACAF464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258589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A1B07A-1F67-4FE6-AD19-C0B8623D6891}"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7308312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40605B-A4C2-4CF8-9C02-8D30ACAF4645}"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382124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40605B-A4C2-4CF8-9C02-8D30ACAF464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2929019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40605B-A4C2-4CF8-9C02-8D30ACAF4645}"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FFCAF-215E-45A0-989E-3DBFD0ACC5F0}" type="slidenum">
              <a:rPr lang="en-US" smtClean="0"/>
              <a:t>‹#›</a:t>
            </a:fld>
            <a:endParaRPr lang="en-US"/>
          </a:p>
        </p:txBody>
      </p:sp>
    </p:spTree>
    <p:extLst>
      <p:ext uri="{BB962C8B-B14F-4D97-AF65-F5344CB8AC3E}">
        <p14:creationId xmlns:p14="http://schemas.microsoft.com/office/powerpoint/2010/main" val="1170185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a:t>Click to edit Master title style</a:t>
            </a:r>
          </a:p>
        </p:txBody>
      </p:sp>
      <p:sp>
        <p:nvSpPr>
          <p:cNvPr id="3" name="Text Placeholder 2"/>
          <p:cNvSpPr>
            <a:spLocks noGrp="1"/>
          </p:cNvSpPr>
          <p:nvPr>
            <p:ph type="body" sz="half" idx="1"/>
          </p:nvPr>
        </p:nvSpPr>
        <p:spPr>
          <a:xfrm>
            <a:off x="990600" y="1600200"/>
            <a:ext cx="76962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938588"/>
            <a:ext cx="76962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10 June 2009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WVAGP Tax Map Workshop</a:t>
            </a:r>
          </a:p>
        </p:txBody>
      </p:sp>
      <p:sp>
        <p:nvSpPr>
          <p:cNvPr id="7" name="Rectangle 7"/>
          <p:cNvSpPr>
            <a:spLocks noGrp="1" noChangeArrowheads="1"/>
          </p:cNvSpPr>
          <p:nvPr>
            <p:ph type="sldNum" sz="quarter" idx="12"/>
          </p:nvPr>
        </p:nvSpPr>
        <p:spPr>
          <a:ln/>
        </p:spPr>
        <p:txBody>
          <a:bodyPr/>
          <a:lstStyle>
            <a:lvl1pPr>
              <a:defRPr/>
            </a:lvl1pPr>
          </a:lstStyle>
          <a:p>
            <a:fld id="{83D901B2-ADDC-4CDD-89CB-4C87A7DB8FD7}" type="slidenum">
              <a:rPr lang="en-US" altLang="en-US"/>
              <a:pPr/>
              <a:t>‹#›</a:t>
            </a:fld>
            <a:endParaRPr lang="en-US" altLang="en-US"/>
          </a:p>
        </p:txBody>
      </p:sp>
    </p:spTree>
    <p:extLst>
      <p:ext uri="{BB962C8B-B14F-4D97-AF65-F5344CB8AC3E}">
        <p14:creationId xmlns:p14="http://schemas.microsoft.com/office/powerpoint/2010/main" val="9464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A1B07A-1F67-4FE6-AD19-C0B8623D6891}"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81525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A1B07A-1F67-4FE6-AD19-C0B8623D6891}"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238643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1B07A-1F67-4FE6-AD19-C0B8623D6891}"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582885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A1B07A-1F67-4FE6-AD19-C0B8623D6891}"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72323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1B07A-1F67-4FE6-AD19-C0B8623D6891}"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1852997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1B07A-1F67-4FE6-AD19-C0B8623D6891}"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2184087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1B07A-1F67-4FE6-AD19-C0B8623D6891}"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093AD-C037-4B35-8762-6BA3421C0AA1}" type="slidenum">
              <a:rPr lang="en-US" smtClean="0"/>
              <a:t>‹#›</a:t>
            </a:fld>
            <a:endParaRPr lang="en-US"/>
          </a:p>
        </p:txBody>
      </p:sp>
    </p:spTree>
    <p:extLst>
      <p:ext uri="{BB962C8B-B14F-4D97-AF65-F5344CB8AC3E}">
        <p14:creationId xmlns:p14="http://schemas.microsoft.com/office/powerpoint/2010/main" val="3863755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1B07A-1F67-4FE6-AD19-C0B8623D6891}" type="datetimeFigureOut">
              <a:rPr lang="en-US" smtClean="0"/>
              <a:t>9/10/2019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093AD-C037-4B35-8762-6BA3421C0AA1}" type="slidenum">
              <a:rPr lang="en-US" smtClean="0"/>
              <a:t>‹#›</a:t>
            </a:fld>
            <a:endParaRPr lang="en-US"/>
          </a:p>
        </p:txBody>
      </p:sp>
    </p:spTree>
    <p:extLst>
      <p:ext uri="{BB962C8B-B14F-4D97-AF65-F5344CB8AC3E}">
        <p14:creationId xmlns:p14="http://schemas.microsoft.com/office/powerpoint/2010/main" val="209769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0605B-A4C2-4CF8-9C02-8D30ACAF4645}" type="datetimeFigureOut">
              <a:rPr lang="en-US" smtClean="0"/>
              <a:t>9/10/2019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FFCAF-215E-45A0-989E-3DBFD0ACC5F0}" type="slidenum">
              <a:rPr lang="en-US" smtClean="0"/>
              <a:t>‹#›</a:t>
            </a:fld>
            <a:endParaRPr lang="en-US"/>
          </a:p>
        </p:txBody>
      </p:sp>
    </p:spTree>
    <p:extLst>
      <p:ext uri="{BB962C8B-B14F-4D97-AF65-F5344CB8AC3E}">
        <p14:creationId xmlns:p14="http://schemas.microsoft.com/office/powerpoint/2010/main" val="37412435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www.mapwv.gov/lida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test/docs/WV_FloodTool_ElevationSource_Metadata.pdf"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www.mapwv.gov/flood/map/?wkid=102100&amp;x=-8909292&amp;y=4742427&amp;l=12&amp;v=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mapwv.gov/Assessment/?PID=01080011006900000000"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3" Type="http://schemas.openxmlformats.org/officeDocument/2006/relationships/hyperlink" Target="http://wvgis.wvu.edu/" TargetMode="External"/><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mapwv.gov/flood/map/?wkid=102100&amp;x=-8678412&amp;y=4788996&amp;l=11&amp;v=2"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hyperlink" Target="https://www.mapwv.gov/flood/map/?wkid=102100&amp;x=-8678481&amp;y=4788856&amp;l=11&amp;v=2"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hyperlink" Target="https://www.mapwv.gov/flood/map/?wkid=102100&amp;x=-8664166&amp;y=4753097&amp;l=13&amp;v=0"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mapwv.gov/Assessment/Detail/?PID=1906009H00190000000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mapwv.gov/flood/map/?wkid=102100&amp;x=-8664164.49652&amp;y=4753089.59353&amp;l=13&amp;v=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mapwv.gov/flood/map/?wkid=102100&amp;x=-8664165&amp;y=4753090&amp;l=13&amp;v=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Eric.Hopkins@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5" Type="http://schemas.openxmlformats.org/officeDocument/2006/relationships/hyperlink" Target="mailto:behrang.bidadian@mail.wvu.edu" TargetMode="External"/><Relationship Id="rId4" Type="http://schemas.openxmlformats.org/officeDocument/2006/relationships/hyperlink" Target="mailto:Maneesh.Sharma@mail.wvu.edu"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Image result for wv dam levee flood inundation maps">
            <a:extLst>
              <a:ext uri="{FF2B5EF4-FFF2-40B4-BE49-F238E27FC236}">
                <a16:creationId xmlns:a16="http://schemas.microsoft.com/office/drawing/2014/main" id="{8A4662D1-5EFD-4C42-8AB2-EE2AC0F23A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 r="6" b="133"/>
          <a:stretch/>
        </p:blipFill>
        <p:spPr bwMode="auto">
          <a:xfrm>
            <a:off x="20" y="-3"/>
            <a:ext cx="3048216" cy="22812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wv dam levee flood inundation maps">
            <a:extLst>
              <a:ext uri="{FF2B5EF4-FFF2-40B4-BE49-F238E27FC236}">
                <a16:creationId xmlns:a16="http://schemas.microsoft.com/office/drawing/2014/main" id="{15F198D9-E35A-43DC-B5DF-8A181A843F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80" r="6987" b="3"/>
          <a:stretch/>
        </p:blipFill>
        <p:spPr bwMode="auto">
          <a:xfrm>
            <a:off x="3050620" y="-1357"/>
            <a:ext cx="2964932" cy="22722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wv dam flood inundation">
            <a:extLst>
              <a:ext uri="{FF2B5EF4-FFF2-40B4-BE49-F238E27FC236}">
                <a16:creationId xmlns:a16="http://schemas.microsoft.com/office/drawing/2014/main" id="{D12C1E85-5DFA-4644-8E07-4E945E535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3" r="2" b="2"/>
          <a:stretch/>
        </p:blipFill>
        <p:spPr bwMode="auto">
          <a:xfrm>
            <a:off x="6020316" y="-1356"/>
            <a:ext cx="3121397" cy="2272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F01752-341A-4179-9B6F-A0CB8F556FC4}"/>
              </a:ext>
            </a:extLst>
          </p:cNvPr>
          <p:cNvPicPr>
            <a:picLocks noChangeAspect="1"/>
          </p:cNvPicPr>
          <p:nvPr/>
        </p:nvPicPr>
        <p:blipFill rotWithShape="1">
          <a:blip r:embed="rId6"/>
          <a:srcRect t="32445" r="-1" b="25831"/>
          <a:stretch/>
        </p:blipFill>
        <p:spPr>
          <a:xfrm>
            <a:off x="20" y="2292876"/>
            <a:ext cx="3048214" cy="2281271"/>
          </a:xfrm>
          <a:prstGeom prst="rect">
            <a:avLst/>
          </a:prstGeom>
        </p:spPr>
      </p:pic>
      <p:pic>
        <p:nvPicPr>
          <p:cNvPr id="6"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913" r="16769" b="-3"/>
          <a:stretch/>
        </p:blipFill>
        <p:spPr bwMode="auto">
          <a:xfrm>
            <a:off x="2" y="4585734"/>
            <a:ext cx="3045856" cy="2272267"/>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A5A17FC0-D416-4C8B-A9E6-5924D352B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A21BBE38-D4F2-48E4-AA80-13BFE4CF5323}"/>
              </a:ext>
            </a:extLst>
          </p:cNvPr>
          <p:cNvSpPr txBox="1">
            <a:spLocks/>
          </p:cNvSpPr>
          <p:nvPr/>
        </p:nvSpPr>
        <p:spPr>
          <a:xfrm>
            <a:off x="3264310" y="2791751"/>
            <a:ext cx="5712542" cy="3117436"/>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2800" b="1" u="none" strike="noStrike" kern="1200" cap="none" spc="0" normalizeH="0" baseline="0" noProof="0" dirty="0" smtClean="0">
                <a:ln>
                  <a:noFill/>
                </a:ln>
                <a:solidFill>
                  <a:srgbClr val="FFFFFF"/>
                </a:solidFill>
                <a:effectLst/>
                <a:uLnTx/>
                <a:uFillTx/>
                <a:latin typeface="+mn-lt"/>
                <a:ea typeface="+mj-ea"/>
                <a:cs typeface="+mj-cs"/>
              </a:rPr>
              <a:t>West Virginia</a:t>
            </a:r>
            <a:r>
              <a:rPr kumimoji="0" lang="en-US" sz="12800" b="1" u="none" strike="noStrike" kern="1200" cap="none" spc="0" normalizeH="0" noProof="0" dirty="0" smtClean="0">
                <a:ln>
                  <a:noFill/>
                </a:ln>
                <a:solidFill>
                  <a:srgbClr val="FFFFFF"/>
                </a:solidFill>
                <a:effectLst/>
                <a:uLnTx/>
                <a:uFillTx/>
                <a:latin typeface="+mn-lt"/>
                <a:ea typeface="+mj-ea"/>
                <a:cs typeface="+mj-cs"/>
              </a:rPr>
              <a:t> Statewide</a:t>
            </a:r>
            <a:br>
              <a:rPr kumimoji="0" lang="en-US" sz="12800" b="1" u="none" strike="noStrike" kern="1200" cap="none" spc="0" normalizeH="0" noProof="0" dirty="0" smtClean="0">
                <a:ln>
                  <a:noFill/>
                </a:ln>
                <a:solidFill>
                  <a:srgbClr val="FFFFFF"/>
                </a:solidFill>
                <a:effectLst/>
                <a:uLnTx/>
                <a:uFillTx/>
                <a:latin typeface="+mn-lt"/>
                <a:ea typeface="+mj-ea"/>
                <a:cs typeface="+mj-cs"/>
              </a:rPr>
            </a:br>
            <a:r>
              <a:rPr kumimoji="0" lang="en-US" sz="12800" b="1" u="none" strike="noStrike" kern="1200" cap="none" spc="0" normalizeH="0" noProof="0" dirty="0" smtClean="0">
                <a:ln>
                  <a:noFill/>
                </a:ln>
                <a:solidFill>
                  <a:srgbClr val="FFFFFF"/>
                </a:solidFill>
                <a:effectLst/>
                <a:uLnTx/>
                <a:uFillTx/>
                <a:latin typeface="+mn-lt"/>
                <a:ea typeface="+mj-ea"/>
                <a:cs typeface="+mj-cs"/>
              </a:rPr>
              <a:t> Flood Risk Assessment</a:t>
            </a:r>
            <a:endParaRPr kumimoji="0" lang="en-US" sz="12800" b="1" u="none" strike="noStrike" kern="1200" cap="none" spc="0" normalizeH="0" baseline="0" noProof="0" dirty="0" smtClean="0">
              <a:ln>
                <a:noFill/>
              </a:ln>
              <a:solidFill>
                <a:srgbClr val="FFFFFF"/>
              </a:solidFill>
              <a:effectLst/>
              <a:uLnTx/>
              <a:uFillTx/>
              <a:latin typeface="+mn-lt"/>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smtClean="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lang="en-US" sz="5600" i="1" dirty="0" smtClean="0">
                <a:solidFill>
                  <a:srgbClr val="FFFFFF"/>
                </a:solidFill>
                <a:latin typeface="+mn-lt"/>
              </a:rPr>
              <a:t>Kurt Donaldson, GISP, CFM</a:t>
            </a:r>
            <a:r>
              <a:rPr lang="en-US" sz="4900" i="1" dirty="0" smtClean="0">
                <a:solidFill>
                  <a:srgbClr val="FFFFFF"/>
                </a:solidFill>
                <a:latin typeface="+mn-lt"/>
              </a:rPr>
              <a:t/>
            </a:r>
            <a:br>
              <a:rPr lang="en-US" sz="4900" i="1" dirty="0" smtClean="0">
                <a:solidFill>
                  <a:srgbClr val="FFFFFF"/>
                </a:solidFill>
                <a:latin typeface="+mn-lt"/>
              </a:rPr>
            </a:br>
            <a:r>
              <a:rPr lang="en-US" sz="4900" i="1" dirty="0" smtClean="0">
                <a:solidFill>
                  <a:srgbClr val="FFFFFF"/>
                </a:solidFill>
                <a:latin typeface="+mn-lt"/>
              </a:rPr>
              <a:t>Manager</a:t>
            </a:r>
            <a:br>
              <a:rPr lang="en-US" sz="4900" i="1" dirty="0" smtClean="0">
                <a:solidFill>
                  <a:srgbClr val="FFFFFF"/>
                </a:solidFill>
                <a:latin typeface="+mn-lt"/>
              </a:rPr>
            </a:br>
            <a:r>
              <a:rPr lang="en-US" sz="4900" i="1" dirty="0" smtClean="0">
                <a:solidFill>
                  <a:srgbClr val="FFFFFF"/>
                </a:solidFill>
                <a:latin typeface="+mn-lt"/>
              </a:rPr>
              <a:t>WV GIS Technical Center</a:t>
            </a:r>
            <a:br>
              <a:rPr lang="en-US" sz="4900" i="1" dirty="0" smtClean="0">
                <a:solidFill>
                  <a:srgbClr val="FFFFFF"/>
                </a:solidFill>
                <a:latin typeface="+mn-lt"/>
              </a:rPr>
            </a:br>
            <a:r>
              <a:rPr lang="en-US" sz="4900" i="1" dirty="0" smtClean="0">
                <a:solidFill>
                  <a:srgbClr val="FFFFFF"/>
                </a:solidFill>
                <a:latin typeface="+mn-lt"/>
              </a:rPr>
              <a:t>West Virginia University</a:t>
            </a:r>
            <a:br>
              <a:rPr lang="en-US" sz="4900" i="1" dirty="0" smtClean="0">
                <a:solidFill>
                  <a:srgbClr val="FFFFFF"/>
                </a:solidFill>
                <a:latin typeface="+mn-lt"/>
              </a:rPr>
            </a:br>
            <a:r>
              <a:rPr lang="en-US" sz="4900" i="1" dirty="0" smtClean="0">
                <a:solidFill>
                  <a:srgbClr val="FFFFFF"/>
                </a:solidFill>
                <a:latin typeface="+mn-lt"/>
              </a:rPr>
              <a:t>kdonalds@wvu.edu</a:t>
            </a:r>
            <a:br>
              <a:rPr lang="en-US" sz="4900" i="1" dirty="0" smtClean="0">
                <a:solidFill>
                  <a:srgbClr val="FFFFFF"/>
                </a:solidFill>
                <a:latin typeface="+mn-lt"/>
              </a:rPr>
            </a:br>
            <a:r>
              <a:rPr lang="en-US" sz="4900" i="1" dirty="0" smtClean="0">
                <a:solidFill>
                  <a:srgbClr val="FFFFFF"/>
                </a:solidFill>
                <a:latin typeface="+mn-lt"/>
              </a:rPr>
              <a:t/>
            </a:r>
            <a:br>
              <a:rPr lang="en-US" sz="4900" i="1" dirty="0" smtClean="0">
                <a:solidFill>
                  <a:srgbClr val="FFFFFF"/>
                </a:solidFill>
                <a:latin typeface="+mn-lt"/>
              </a:rPr>
            </a:br>
            <a:r>
              <a:rPr lang="en-US" sz="4900" i="1" dirty="0" smtClean="0">
                <a:solidFill>
                  <a:srgbClr val="FFFFFF"/>
                </a:solidFill>
                <a:latin typeface="+mn-lt"/>
              </a:rPr>
              <a:t>September 2019</a:t>
            </a:r>
            <a:endParaRPr lang="en-US" sz="4900" i="1" dirty="0">
              <a:solidFill>
                <a:srgbClr val="FFFFFF"/>
              </a:solidFill>
              <a:latin typeface="+mn-lt"/>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smtClean="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smtClean="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200" b="0" i="1" u="none" strike="noStrike" kern="1200" cap="none" spc="0" normalizeH="0" baseline="0" noProof="0" dirty="0" smtClean="0">
              <a:ln>
                <a:noFill/>
              </a:ln>
              <a:solidFill>
                <a:srgbClr val="FFFFFF"/>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sz="4200" i="1" dirty="0">
              <a:solidFill>
                <a:srgbClr val="FFFFFF"/>
              </a:solidFill>
              <a:latin typeface="Calibri Light" panose="020F0302020204030204"/>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1" u="none" strike="noStrike" kern="1200" cap="none" spc="0" normalizeH="0" baseline="0" noProof="0" dirty="0" smtClean="0">
                <a:ln>
                  <a:noFill/>
                </a:ln>
                <a:solidFill>
                  <a:srgbClr val="FFFFFF"/>
                </a:solidFill>
                <a:effectLst/>
                <a:uLnTx/>
                <a:uFillTx/>
                <a:latin typeface="Calibri Light" panose="020F0302020204030204"/>
                <a:ea typeface="+mj-ea"/>
                <a:cs typeface="+mj-cs"/>
              </a:rPr>
              <a:t>Devastating </a:t>
            </a:r>
            <a:r>
              <a:rPr kumimoji="0" lang="en-US" sz="4200" b="1" i="0" u="none" strike="noStrike" kern="1200" cap="none" spc="0" normalizeH="0" baseline="0" noProof="0" dirty="0" smtClean="0">
                <a:ln>
                  <a:noFill/>
                </a:ln>
                <a:solidFill>
                  <a:srgbClr val="FFFFFF"/>
                </a:solidFill>
                <a:effectLst/>
                <a:uLnTx/>
                <a:uFillTx/>
                <a:latin typeface="Calibri Light" panose="020F0302020204030204"/>
                <a:ea typeface="+mj-ea"/>
                <a:cs typeface="+mj-cs"/>
              </a:rPr>
              <a:t>2016 </a:t>
            </a:r>
            <a:r>
              <a:rPr kumimoji="0" lang="en-US" sz="4200" b="1" i="0" u="none" strike="noStrike" kern="1200" cap="none" spc="0" normalizeH="0" baseline="0" noProof="0" dirty="0">
                <a:ln>
                  <a:noFill/>
                </a:ln>
                <a:solidFill>
                  <a:srgbClr val="FFFFFF"/>
                </a:solidFill>
                <a:effectLst/>
                <a:uLnTx/>
                <a:uFillTx/>
                <a:latin typeface="Calibri Light" panose="020F0302020204030204"/>
                <a:ea typeface="+mj-ea"/>
                <a:cs typeface="+mj-cs"/>
              </a:rPr>
              <a:t>June Flood</a:t>
            </a:r>
            <a:endParaRPr kumimoji="0" lang="en-US" sz="42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cxnSp>
        <p:nvCxnSpPr>
          <p:cNvPr id="35" name="Straight Connector 34">
            <a:extLst>
              <a:ext uri="{FF2B5EF4-FFF2-40B4-BE49-F238E27FC236}">
                <a16:creationId xmlns:a16="http://schemas.microsoft.com/office/drawing/2014/main" id="{982DC870-E8E5-4050-B10C-CC24FC67E5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F76A74F-C283-4DED-BD4D-086753B7CB0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A3A-7216-41E0-B3CD-058077FD396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60198" y="5336249"/>
            <a:ext cx="41148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2791FB-B2F7-4BBE-B8D8-74C37FF9E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891B5DE-6811-4844-BB18-472A3F360EE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886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 Boundaries / Statistical Units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F388B55-16BF-4BD0-A6E0-7AB268DC02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8864" y="1010190"/>
            <a:ext cx="7015051" cy="5420722"/>
          </a:xfrm>
          <a:prstGeom prst="rect">
            <a:avLst/>
          </a:prstGeom>
        </p:spPr>
      </p:pic>
      <p:sp>
        <p:nvSpPr>
          <p:cNvPr id="2" name="TextBox 1"/>
          <p:cNvSpPr txBox="1"/>
          <p:nvPr/>
        </p:nvSpPr>
        <p:spPr>
          <a:xfrm>
            <a:off x="1330234" y="1596296"/>
            <a:ext cx="2564788" cy="1169551"/>
          </a:xfrm>
          <a:prstGeom prst="rect">
            <a:avLst/>
          </a:prstGeom>
          <a:solidFill>
            <a:schemeClr val="bg1">
              <a:lumMod val="95000"/>
            </a:schemeClr>
          </a:solidFill>
        </p:spPr>
        <p:txBody>
          <a:bodyPr wrap="square" rtlCol="0">
            <a:spAutoFit/>
          </a:bodyPr>
          <a:lstStyle/>
          <a:p>
            <a:r>
              <a:rPr lang="en-US" sz="1400" dirty="0" smtClean="0"/>
              <a:t>232  incorporated areas</a:t>
            </a:r>
          </a:p>
          <a:p>
            <a:r>
              <a:rPr lang="en-US" sz="1400" u="sng" dirty="0" smtClean="0"/>
              <a:t>+55  unincorporated areas</a:t>
            </a:r>
            <a:r>
              <a:rPr lang="en-US" sz="1400" dirty="0" smtClean="0"/>
              <a:t/>
            </a:r>
            <a:br>
              <a:rPr lang="en-US" sz="1400" dirty="0" smtClean="0"/>
            </a:br>
            <a:r>
              <a:rPr lang="en-US" sz="1400" dirty="0" smtClean="0"/>
              <a:t>287  Communities</a:t>
            </a:r>
            <a:br>
              <a:rPr lang="en-US" sz="1400" dirty="0" smtClean="0"/>
            </a:br>
            <a:r>
              <a:rPr lang="en-US" sz="1400" u="sng" dirty="0" smtClean="0"/>
              <a:t> + 8   split communities              </a:t>
            </a:r>
            <a:r>
              <a:rPr lang="en-US" sz="1400" dirty="0" smtClean="0"/>
              <a:t/>
            </a:r>
            <a:br>
              <a:rPr lang="en-US" sz="1400" dirty="0" smtClean="0"/>
            </a:br>
            <a:r>
              <a:rPr lang="en-US" sz="1400" dirty="0" smtClean="0"/>
              <a:t>295   Statistical Geographies</a:t>
            </a:r>
            <a:endParaRPr lang="en-US" sz="1600" dirty="0"/>
          </a:p>
        </p:txBody>
      </p:sp>
      <p:sp>
        <p:nvSpPr>
          <p:cNvPr id="7" name="TextBox 6"/>
          <p:cNvSpPr txBox="1"/>
          <p:nvPr/>
        </p:nvSpPr>
        <p:spPr>
          <a:xfrm>
            <a:off x="5289801" y="1596296"/>
            <a:ext cx="2745141" cy="1169551"/>
          </a:xfrm>
          <a:prstGeom prst="rect">
            <a:avLst/>
          </a:prstGeom>
          <a:solidFill>
            <a:schemeClr val="tx2">
              <a:lumMod val="20000"/>
              <a:lumOff val="80000"/>
            </a:schemeClr>
          </a:solidFill>
        </p:spPr>
        <p:txBody>
          <a:bodyPr wrap="square" rtlCol="0">
            <a:spAutoFit/>
          </a:bodyPr>
          <a:lstStyle/>
          <a:p>
            <a:r>
              <a:rPr lang="en-US" sz="1400" dirty="0" smtClean="0"/>
              <a:t>295 Statistical Geographies form</a:t>
            </a:r>
            <a:br>
              <a:rPr lang="en-US" sz="1400" dirty="0" smtClean="0"/>
            </a:br>
            <a:r>
              <a:rPr lang="en-US" sz="1400" dirty="0" smtClean="0"/>
              <a:t>287 Communities which form</a:t>
            </a:r>
          </a:p>
          <a:p>
            <a:r>
              <a:rPr lang="en-US" sz="1400" dirty="0" smtClean="0"/>
              <a:t>55 Counties which form</a:t>
            </a:r>
          </a:p>
          <a:p>
            <a:r>
              <a:rPr lang="en-US" sz="1400" dirty="0" smtClean="0"/>
              <a:t>11 PDC Regions which form</a:t>
            </a:r>
          </a:p>
          <a:p>
            <a:r>
              <a:rPr lang="en-US" sz="1400" dirty="0" smtClean="0"/>
              <a:t>1 Statewide Flood Risk Assessment</a:t>
            </a:r>
            <a:endParaRPr lang="en-US" sz="1600" dirty="0"/>
          </a:p>
        </p:txBody>
      </p:sp>
      <p:sp>
        <p:nvSpPr>
          <p:cNvPr id="3" name="TextBox 2"/>
          <p:cNvSpPr txBox="1"/>
          <p:nvPr/>
        </p:nvSpPr>
        <p:spPr>
          <a:xfrm>
            <a:off x="1730553" y="6449810"/>
            <a:ext cx="5682894" cy="338554"/>
          </a:xfrm>
          <a:prstGeom prst="rect">
            <a:avLst/>
          </a:prstGeom>
          <a:noFill/>
        </p:spPr>
        <p:txBody>
          <a:bodyPr wrap="square" rtlCol="0">
            <a:spAutoFit/>
          </a:bodyPr>
          <a:lstStyle/>
          <a:p>
            <a:pPr algn="ctr"/>
            <a:r>
              <a:rPr lang="en-US" sz="1600" dirty="0" smtClean="0">
                <a:solidFill>
                  <a:schemeClr val="bg1">
                    <a:lumMod val="50000"/>
                  </a:schemeClr>
                </a:solidFill>
              </a:rPr>
              <a:t>95% of WV Municipalities have Special Flood Hazard Areas (SFHA)</a:t>
            </a:r>
            <a:endParaRPr lang="en-US" sz="1600" dirty="0">
              <a:solidFill>
                <a:schemeClr val="bg1">
                  <a:lumMod val="50000"/>
                </a:schemeClr>
              </a:solidFill>
            </a:endParaRPr>
          </a:p>
        </p:txBody>
      </p:sp>
    </p:spTree>
    <p:extLst>
      <p:ext uri="{BB962C8B-B14F-4D97-AF65-F5344CB8AC3E}">
        <p14:creationId xmlns:p14="http://schemas.microsoft.com/office/powerpoint/2010/main" val="2463724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a:t>
            </a:r>
            <a:r>
              <a:rPr lang="en-US" dirty="0" smtClean="0">
                <a:solidFill>
                  <a:schemeClr val="bg1"/>
                </a:solidFill>
                <a:latin typeface="Arial" panose="020B0604020202020204" pitchFamily="34" charset="0"/>
                <a:cs typeface="Arial" panose="020B0604020202020204" pitchFamily="34" charset="0"/>
              </a:rPr>
              <a:t>Data </a:t>
            </a:r>
            <a:r>
              <a:rPr lang="en-US" dirty="0">
                <a:solidFill>
                  <a:schemeClr val="bg1"/>
                </a:solidFill>
                <a:latin typeface="Arial" panose="020B0604020202020204" pitchFamily="34" charset="0"/>
                <a:cs typeface="Arial" panose="020B0604020202020204" pitchFamily="34" charset="0"/>
              </a:rPr>
              <a:t>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smtClean="0">
                <a:solidFill>
                  <a:schemeClr val="tx2">
                    <a:lumMod val="50000"/>
                  </a:schemeClr>
                </a:solidFill>
              </a:rPr>
              <a:t>Improving State’s Spatial </a:t>
            </a:r>
            <a:r>
              <a:rPr lang="en-US" sz="2800" i="1" dirty="0">
                <a:solidFill>
                  <a:schemeClr val="tx2">
                    <a:lumMod val="50000"/>
                  </a:schemeClr>
                </a:solidFill>
              </a:rPr>
              <a:t>Data </a:t>
            </a:r>
            <a:r>
              <a:rPr lang="en-US" sz="2800" i="1" dirty="0" smtClean="0">
                <a:solidFill>
                  <a:schemeClr val="tx2">
                    <a:lumMod val="50000"/>
                  </a:schemeClr>
                </a:solidFill>
              </a:rPr>
              <a:t>Infrastructure </a:t>
            </a:r>
            <a:endParaRPr lang="en-US" sz="2800" i="1" dirty="0">
              <a:solidFill>
                <a:schemeClr val="tx2">
                  <a:lumMod val="50000"/>
                </a:schemeClr>
              </a:solidFill>
            </a:endParaRP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smtClean="0"/>
              <a:t>Migrate six counties from paper to digital parcels</a:t>
            </a:r>
            <a:endParaRPr lang="en-US" sz="1400" i="1" dirty="0"/>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smtClean="0"/>
              <a:t>Flood-risk communities with missing or incorrect E-911 addresses</a:t>
            </a:r>
            <a:endParaRPr lang="en-US" sz="1400" i="1" dirty="0"/>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smtClean="0"/>
              <a:t>County Leaf-off imagery no older than 5 years</a:t>
            </a:r>
            <a:endParaRPr lang="en-US" sz="1400" i="1" dirty="0"/>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smtClean="0"/>
              <a:t>Statewide 1-meter DEM and 1-ft. contours.  Flood Studies, Depth &amp; WSEL Grids</a:t>
            </a:r>
            <a:endParaRPr lang="en-US" sz="1400" i="1" dirty="0"/>
          </a:p>
        </p:txBody>
      </p:sp>
    </p:spTree>
    <p:extLst>
      <p:ext uri="{BB962C8B-B14F-4D97-AF65-F5344CB8AC3E}">
        <p14:creationId xmlns:p14="http://schemas.microsoft.com/office/powerpoint/2010/main" val="1787706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98035" y="118330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Address Issues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3522E2-A9A5-4E08-86BA-4832E28E266F}"/>
              </a:ext>
            </a:extLst>
          </p:cNvPr>
          <p:cNvPicPr>
            <a:picLocks noChangeAspect="1"/>
          </p:cNvPicPr>
          <p:nvPr/>
        </p:nvPicPr>
        <p:blipFill>
          <a:blip r:embed="rId2"/>
          <a:stretch>
            <a:fillRect/>
          </a:stretch>
        </p:blipFill>
        <p:spPr>
          <a:xfrm>
            <a:off x="698035" y="2732931"/>
            <a:ext cx="3705225" cy="3533775"/>
          </a:xfrm>
          <a:prstGeom prst="rect">
            <a:avLst/>
          </a:prstGeom>
        </p:spPr>
      </p:pic>
      <p:sp>
        <p:nvSpPr>
          <p:cNvPr id="6" name="TextBox 5">
            <a:extLst>
              <a:ext uri="{FF2B5EF4-FFF2-40B4-BE49-F238E27FC236}">
                <a16:creationId xmlns:a16="http://schemas.microsoft.com/office/drawing/2014/main" id="{1A4A8DA6-AECE-43A2-BB67-89C382873C55}"/>
              </a:ext>
            </a:extLst>
          </p:cNvPr>
          <p:cNvSpPr txBox="1"/>
          <p:nvPr/>
        </p:nvSpPr>
        <p:spPr>
          <a:xfrm>
            <a:off x="830155" y="2071668"/>
            <a:ext cx="3440984" cy="400110"/>
          </a:xfrm>
          <a:prstGeom prst="rect">
            <a:avLst/>
          </a:prstGeom>
          <a:noFill/>
        </p:spPr>
        <p:txBody>
          <a:bodyPr wrap="square" rtlCol="0">
            <a:spAutoFit/>
          </a:bodyPr>
          <a:lstStyle/>
          <a:p>
            <a:pPr algn="ctr"/>
            <a:r>
              <a:rPr lang="en-US" sz="2000" b="1" dirty="0">
                <a:solidFill>
                  <a:schemeClr val="accent1">
                    <a:lumMod val="50000"/>
                  </a:schemeClr>
                </a:solidFill>
              </a:rPr>
              <a:t>Missing Address Site Numbers</a:t>
            </a:r>
          </a:p>
        </p:txBody>
      </p:sp>
      <p:pic>
        <p:nvPicPr>
          <p:cNvPr id="4" name="Picture 3">
            <a:extLst>
              <a:ext uri="{FF2B5EF4-FFF2-40B4-BE49-F238E27FC236}">
                <a16:creationId xmlns:a16="http://schemas.microsoft.com/office/drawing/2014/main" id="{61855243-2C7D-498A-80DB-A940FD01537C}"/>
              </a:ext>
            </a:extLst>
          </p:cNvPr>
          <p:cNvPicPr>
            <a:picLocks noChangeAspect="1"/>
          </p:cNvPicPr>
          <p:nvPr/>
        </p:nvPicPr>
        <p:blipFill>
          <a:blip r:embed="rId3"/>
          <a:stretch>
            <a:fillRect/>
          </a:stretch>
        </p:blipFill>
        <p:spPr>
          <a:xfrm>
            <a:off x="4740741" y="2732931"/>
            <a:ext cx="3756451" cy="3533775"/>
          </a:xfrm>
          <a:prstGeom prst="rect">
            <a:avLst/>
          </a:prstGeom>
        </p:spPr>
      </p:pic>
      <p:sp>
        <p:nvSpPr>
          <p:cNvPr id="8" name="TextBox 7">
            <a:extLst>
              <a:ext uri="{FF2B5EF4-FFF2-40B4-BE49-F238E27FC236}">
                <a16:creationId xmlns:a16="http://schemas.microsoft.com/office/drawing/2014/main" id="{6736FBD2-E0B3-4A6A-B92C-5E52874FBF59}"/>
              </a:ext>
            </a:extLst>
          </p:cNvPr>
          <p:cNvSpPr txBox="1"/>
          <p:nvPr/>
        </p:nvSpPr>
        <p:spPr>
          <a:xfrm>
            <a:off x="5056208" y="2071668"/>
            <a:ext cx="3440984" cy="584775"/>
          </a:xfrm>
          <a:prstGeom prst="rect">
            <a:avLst/>
          </a:prstGeom>
          <a:noFill/>
        </p:spPr>
        <p:txBody>
          <a:bodyPr wrap="square" rtlCol="0">
            <a:spAutoFit/>
          </a:bodyPr>
          <a:lstStyle/>
          <a:p>
            <a:pPr algn="ctr"/>
            <a:r>
              <a:rPr lang="en-US" sz="2000" b="1" dirty="0">
                <a:solidFill>
                  <a:schemeClr val="accent1">
                    <a:lumMod val="50000"/>
                  </a:schemeClr>
                </a:solidFill>
              </a:rPr>
              <a:t>Wrong Addresses</a:t>
            </a:r>
            <a:br>
              <a:rPr lang="en-US" sz="2000" b="1" dirty="0">
                <a:solidFill>
                  <a:schemeClr val="accent1">
                    <a:lumMod val="50000"/>
                  </a:schemeClr>
                </a:solidFill>
              </a:rPr>
            </a:br>
            <a:r>
              <a:rPr lang="en-US" sz="1200" b="1" dirty="0">
                <a:solidFill>
                  <a:schemeClr val="accent1">
                    <a:lumMod val="50000"/>
                  </a:schemeClr>
                </a:solidFill>
              </a:rPr>
              <a:t>(98 Graham St. should be 315 Graham St.)</a:t>
            </a:r>
          </a:p>
        </p:txBody>
      </p:sp>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1610452" y="6295936"/>
            <a:ext cx="15658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Fairmont,</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29188C-949A-4DAF-89E2-00D70EAA773C}"/>
              </a:ext>
            </a:extLst>
          </p:cNvPr>
          <p:cNvSpPr>
            <a:spLocks noChangeArrowheads="1"/>
          </p:cNvSpPr>
          <p:nvPr/>
        </p:nvSpPr>
        <p:spPr bwMode="auto">
          <a:xfrm>
            <a:off x="6188351" y="6295936"/>
            <a:ext cx="14156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Elkins,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75928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Counties benefiting from HMGP</a:t>
            </a:r>
          </a:p>
        </p:txBody>
      </p:sp>
      <p:pic>
        <p:nvPicPr>
          <p:cNvPr id="4" name="Picture 3"/>
          <p:cNvPicPr>
            <a:picLocks noChangeAspect="1"/>
          </p:cNvPicPr>
          <p:nvPr/>
        </p:nvPicPr>
        <p:blipFill>
          <a:blip r:embed="rId2"/>
          <a:stretch>
            <a:fillRect/>
          </a:stretch>
        </p:blipFill>
        <p:spPr>
          <a:xfrm>
            <a:off x="1062658" y="1148207"/>
            <a:ext cx="7185307" cy="5471255"/>
          </a:xfrm>
          <a:prstGeom prst="rect">
            <a:avLst/>
          </a:prstGeom>
        </p:spPr>
      </p:pic>
    </p:spTree>
    <p:extLst>
      <p:ext uri="{BB962C8B-B14F-4D97-AF65-F5344CB8AC3E}">
        <p14:creationId xmlns:p14="http://schemas.microsoft.com/office/powerpoint/2010/main" val="1976401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Communities benefiting from HMGP</a:t>
            </a:r>
          </a:p>
        </p:txBody>
      </p:sp>
      <p:graphicFrame>
        <p:nvGraphicFramePr>
          <p:cNvPr id="3" name="Table 2"/>
          <p:cNvGraphicFramePr>
            <a:graphicFrameLocks noGrp="1"/>
          </p:cNvGraphicFramePr>
          <p:nvPr>
            <p:extLst>
              <p:ext uri="{D42A27DB-BD31-4B8C-83A1-F6EECF244321}">
                <p14:modId xmlns:p14="http://schemas.microsoft.com/office/powerpoint/2010/main" val="1334610541"/>
              </p:ext>
            </p:extLst>
          </p:nvPr>
        </p:nvGraphicFramePr>
        <p:xfrm>
          <a:off x="287077" y="1265380"/>
          <a:ext cx="8591109" cy="4160388"/>
        </p:xfrm>
        <a:graphic>
          <a:graphicData uri="http://schemas.openxmlformats.org/drawingml/2006/table">
            <a:tbl>
              <a:tblPr/>
              <a:tblGrid>
                <a:gridCol w="1255742">
                  <a:extLst>
                    <a:ext uri="{9D8B030D-6E8A-4147-A177-3AD203B41FA5}">
                      <a16:colId xmlns:a16="http://schemas.microsoft.com/office/drawing/2014/main" val="1622149715"/>
                    </a:ext>
                  </a:extLst>
                </a:gridCol>
                <a:gridCol w="735068">
                  <a:extLst>
                    <a:ext uri="{9D8B030D-6E8A-4147-A177-3AD203B41FA5}">
                      <a16:colId xmlns:a16="http://schemas.microsoft.com/office/drawing/2014/main" val="923337051"/>
                    </a:ext>
                  </a:extLst>
                </a:gridCol>
                <a:gridCol w="735068">
                  <a:extLst>
                    <a:ext uri="{9D8B030D-6E8A-4147-A177-3AD203B41FA5}">
                      <a16:colId xmlns:a16="http://schemas.microsoft.com/office/drawing/2014/main" val="2278304142"/>
                    </a:ext>
                  </a:extLst>
                </a:gridCol>
                <a:gridCol w="1478658">
                  <a:extLst>
                    <a:ext uri="{9D8B030D-6E8A-4147-A177-3AD203B41FA5}">
                      <a16:colId xmlns:a16="http://schemas.microsoft.com/office/drawing/2014/main" val="2777732610"/>
                    </a:ext>
                  </a:extLst>
                </a:gridCol>
                <a:gridCol w="1326383">
                  <a:extLst>
                    <a:ext uri="{9D8B030D-6E8A-4147-A177-3AD203B41FA5}">
                      <a16:colId xmlns:a16="http://schemas.microsoft.com/office/drawing/2014/main" val="3770308181"/>
                    </a:ext>
                  </a:extLst>
                </a:gridCol>
                <a:gridCol w="1329717">
                  <a:extLst>
                    <a:ext uri="{9D8B030D-6E8A-4147-A177-3AD203B41FA5}">
                      <a16:colId xmlns:a16="http://schemas.microsoft.com/office/drawing/2014/main" val="2556229667"/>
                    </a:ext>
                  </a:extLst>
                </a:gridCol>
                <a:gridCol w="795392">
                  <a:extLst>
                    <a:ext uri="{9D8B030D-6E8A-4147-A177-3AD203B41FA5}">
                      <a16:colId xmlns:a16="http://schemas.microsoft.com/office/drawing/2014/main" val="802152351"/>
                    </a:ext>
                  </a:extLst>
                </a:gridCol>
                <a:gridCol w="935081">
                  <a:extLst>
                    <a:ext uri="{9D8B030D-6E8A-4147-A177-3AD203B41FA5}">
                      <a16:colId xmlns:a16="http://schemas.microsoft.com/office/drawing/2014/main" val="4234232371"/>
                    </a:ext>
                  </a:extLst>
                </a:gridCol>
              </a:tblGrid>
              <a:tr h="213224">
                <a:tc gridSpan="7">
                  <a:txBody>
                    <a:bodyPr/>
                    <a:lstStyle/>
                    <a:p>
                      <a:pPr algn="l" fontAlgn="b"/>
                      <a:endParaRPr lang="en-US" sz="16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843043"/>
                  </a:ext>
                </a:extLst>
              </a:tr>
              <a:tr h="753113">
                <a:tc>
                  <a:txBody>
                    <a:bodyPr/>
                    <a:lstStyle/>
                    <a:p>
                      <a:pPr algn="ctr" fontAlgn="b"/>
                      <a:r>
                        <a:rPr lang="en-US" sz="1400" b="0" i="0" u="none" strike="noStrike">
                          <a:solidFill>
                            <a:srgbClr val="000000"/>
                          </a:solidFill>
                          <a:effectLst/>
                          <a:latin typeface="Calibri" panose="020F0502020204030204" pitchFamily="34" charset="0"/>
                        </a:rPr>
                        <a:t>GIS Data Development Contracts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 Local Govt. Projects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 Signed MOUs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Vendor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Local Govt</a:t>
                      </a:r>
                      <a:r>
                        <a:rPr lang="en-US" sz="1400" b="0" i="0" u="none" strike="noStrike" dirty="0" smtClean="0">
                          <a:solidFill>
                            <a:srgbClr val="000000"/>
                          </a:solidFill>
                          <a:effectLst/>
                          <a:latin typeface="Calibri" panose="020F0502020204030204" pitchFamily="34" charset="0"/>
                        </a:rPr>
                        <a:t>.</a:t>
                      </a:r>
                      <a:br>
                        <a:rPr lang="en-US" sz="1400" b="0" i="0" u="none" strike="noStrike" dirty="0" smtClean="0">
                          <a:solidFill>
                            <a:srgbClr val="000000"/>
                          </a:solidFill>
                          <a:effectLst/>
                          <a:latin typeface="Calibri" panose="020F0502020204030204" pitchFamily="34" charset="0"/>
                        </a:rPr>
                      </a:br>
                      <a:r>
                        <a:rPr lang="en-US" sz="1400" b="0" i="0" u="none" strike="noStrike" dirty="0" smtClean="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Cost Share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Cost Share Type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FEMA Grant Dollars Obligated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TOTAL 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10956953"/>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5896"/>
                  </a:ext>
                </a:extLst>
              </a:tr>
              <a:tr h="502075">
                <a:tc>
                  <a:txBody>
                    <a:bodyPr/>
                    <a:lstStyle/>
                    <a:p>
                      <a:pPr algn="l" fontAlgn="b"/>
                      <a:r>
                        <a:rPr lang="en-US" sz="1400" b="0" i="0" u="none" strike="noStrike">
                          <a:solidFill>
                            <a:srgbClr val="000000"/>
                          </a:solidFill>
                          <a:effectLst/>
                          <a:latin typeface="Calibri" panose="020F0502020204030204" pitchFamily="34" charset="0"/>
                        </a:rPr>
                        <a:t>E-911 Addresses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7</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7</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Atlas Geographic Data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$81,629</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In-Kind (field validation)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$75,520</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$156,149</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849669274"/>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777964"/>
                  </a:ext>
                </a:extLst>
              </a:tr>
              <a:tr h="622613">
                <a:tc>
                  <a:txBody>
                    <a:bodyPr/>
                    <a:lstStyle/>
                    <a:p>
                      <a:pPr algn="l" fontAlgn="b"/>
                      <a:r>
                        <a:rPr lang="en-US" sz="1400" b="0" i="0" u="none" strike="noStrike">
                          <a:solidFill>
                            <a:srgbClr val="000000"/>
                          </a:solidFill>
                          <a:effectLst/>
                          <a:latin typeface="Calibri" panose="020F0502020204030204" pitchFamily="34" charset="0"/>
                        </a:rPr>
                        <a:t>Digital Tax Maps/Parcels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6</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smtClean="0">
                          <a:solidFill>
                            <a:srgbClr val="000000"/>
                          </a:solidFill>
                          <a:effectLst/>
                          <a:latin typeface="Calibri" panose="020F0502020204030204" pitchFamily="34" charset="0"/>
                        </a:rPr>
                        <a:t>6</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Atlas Geographic Data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$27,474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In-Kind (imagery)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$235,533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$263,007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53139031"/>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384239"/>
                  </a:ext>
                </a:extLst>
              </a:tr>
              <a:tr h="664180">
                <a:tc>
                  <a:txBody>
                    <a:bodyPr/>
                    <a:lstStyle/>
                    <a:p>
                      <a:pPr algn="l" fontAlgn="b"/>
                      <a:r>
                        <a:rPr lang="en-US" sz="1400" b="0" i="0" u="none" strike="noStrike" dirty="0">
                          <a:solidFill>
                            <a:srgbClr val="000000"/>
                          </a:solidFill>
                          <a:effectLst/>
                          <a:latin typeface="Calibri" panose="020F0502020204030204" pitchFamily="34" charset="0"/>
                        </a:rPr>
                        <a:t>Leaf-Off Imagery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Blue </a:t>
                      </a:r>
                      <a:r>
                        <a:rPr lang="en-US" sz="1400" b="0" i="0" u="none" strike="noStrike" dirty="0" smtClean="0">
                          <a:solidFill>
                            <a:srgbClr val="000000"/>
                          </a:solidFill>
                          <a:effectLst/>
                          <a:latin typeface="Calibri" panose="020F0502020204030204" pitchFamily="34" charset="0"/>
                        </a:rPr>
                        <a:t>Mountain </a:t>
                      </a:r>
                      <a:r>
                        <a:rPr lang="en-US" sz="1400" b="0" i="0" u="none" strike="noStrike" dirty="0">
                          <a:solidFill>
                            <a:srgbClr val="000000"/>
                          </a:solidFill>
                          <a:effectLst/>
                          <a:latin typeface="Calibri" panose="020F0502020204030204" pitchFamily="34" charset="0"/>
                        </a:rPr>
                        <a:t>/ Thrasher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$205,536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a:solidFill>
                            <a:srgbClr val="000000"/>
                          </a:solidFill>
                          <a:effectLst/>
                          <a:latin typeface="Calibri" panose="020F0502020204030204" pitchFamily="34" charset="0"/>
                        </a:rPr>
                        <a:t>Dollars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$56,958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400" b="0" i="0" u="none" strike="noStrike" dirty="0">
                          <a:solidFill>
                            <a:srgbClr val="000000"/>
                          </a:solidFill>
                          <a:effectLst/>
                          <a:latin typeface="Calibri" panose="020F0502020204030204" pitchFamily="34" charset="0"/>
                        </a:rPr>
                        <a:t>$262,494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24579433"/>
                  </a:ext>
                </a:extLst>
              </a:tr>
              <a:tr h="251038">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241652"/>
                  </a:ext>
                </a:extLst>
              </a:tr>
              <a:tr h="251038">
                <a:tc>
                  <a:txBody>
                    <a:bodyPr/>
                    <a:lstStyle/>
                    <a:p>
                      <a:pPr algn="l" fontAlgn="b"/>
                      <a:r>
                        <a:rPr lang="en-US" sz="14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smtClean="0">
                          <a:solidFill>
                            <a:srgbClr val="000000"/>
                          </a:solidFill>
                          <a:effectLst/>
                          <a:latin typeface="Calibri" panose="020F0502020204030204" pitchFamily="34" charset="0"/>
                        </a:rPr>
                        <a:t>26</a:t>
                      </a:r>
                      <a:endParaRPr lang="en-US" sz="14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smtClean="0">
                          <a:solidFill>
                            <a:srgbClr val="000000"/>
                          </a:solidFill>
                          <a:effectLst/>
                          <a:latin typeface="Calibri" panose="020F0502020204030204" pitchFamily="34" charset="0"/>
                        </a:rPr>
                        <a:t>26</a:t>
                      </a:r>
                      <a:endParaRPr lang="en-US" sz="14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4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smtClean="0">
                          <a:solidFill>
                            <a:srgbClr val="000000"/>
                          </a:solidFill>
                          <a:effectLst/>
                          <a:latin typeface="Calibri" panose="020F0502020204030204" pitchFamily="34" charset="0"/>
                        </a:rPr>
                        <a:t>$314,639 (40%)</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1" i="0" u="none" strike="noStrike" dirty="0" smtClean="0">
                          <a:solidFill>
                            <a:srgbClr val="000000"/>
                          </a:solidFill>
                          <a:effectLst/>
                          <a:latin typeface="Calibri" panose="020F0502020204030204" pitchFamily="34" charset="0"/>
                        </a:rPr>
                        <a:t>$437,991</a:t>
                      </a:r>
                      <a:endParaRPr lang="en-US" sz="14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smtClean="0">
                          <a:solidFill>
                            <a:srgbClr val="000000"/>
                          </a:solidFill>
                          <a:effectLst/>
                          <a:latin typeface="Calibri" panose="020F0502020204030204" pitchFamily="34" charset="0"/>
                        </a:rPr>
                        <a:t>$752,630</a:t>
                      </a:r>
                      <a:endParaRPr lang="en-US" sz="14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862484022"/>
                  </a:ext>
                </a:extLst>
              </a:tr>
            </a:tbl>
          </a:graphicData>
        </a:graphic>
      </p:graphicFrame>
      <p:sp>
        <p:nvSpPr>
          <p:cNvPr id="2" name="Rectangle 1"/>
          <p:cNvSpPr/>
          <p:nvPr/>
        </p:nvSpPr>
        <p:spPr>
          <a:xfrm>
            <a:off x="1040451" y="1080714"/>
            <a:ext cx="8415048" cy="369332"/>
          </a:xfrm>
          <a:prstGeom prst="rect">
            <a:avLst/>
          </a:prstGeom>
        </p:spPr>
        <p:txBody>
          <a:bodyPr wrap="square">
            <a:spAutoFit/>
          </a:bodyPr>
          <a:lstStyle/>
          <a:p>
            <a:pPr fontAlgn="b"/>
            <a:r>
              <a:rPr lang="en-US" b="1" i="1" dirty="0">
                <a:solidFill>
                  <a:schemeClr val="accent1">
                    <a:lumMod val="50000"/>
                  </a:schemeClr>
                </a:solidFill>
                <a:latin typeface="Calibri" panose="020F0502020204030204" pitchFamily="34" charset="0"/>
              </a:rPr>
              <a:t>GIS Data Development Costs associated with Statewide Multi-Hazards Project</a:t>
            </a:r>
          </a:p>
        </p:txBody>
      </p:sp>
      <p:graphicFrame>
        <p:nvGraphicFramePr>
          <p:cNvPr id="6" name="Diagram 5"/>
          <p:cNvGraphicFramePr/>
          <p:nvPr>
            <p:extLst>
              <p:ext uri="{D42A27DB-BD31-4B8C-83A1-F6EECF244321}">
                <p14:modId xmlns:p14="http://schemas.microsoft.com/office/powerpoint/2010/main" val="3757405290"/>
              </p:ext>
            </p:extLst>
          </p:nvPr>
        </p:nvGraphicFramePr>
        <p:xfrm>
          <a:off x="580875" y="5519999"/>
          <a:ext cx="7841571" cy="1075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301071" y="6425895"/>
            <a:ext cx="1014884" cy="307777"/>
          </a:xfrm>
          <a:prstGeom prst="rect">
            <a:avLst/>
          </a:prstGeom>
          <a:noFill/>
        </p:spPr>
        <p:txBody>
          <a:bodyPr wrap="square" rtlCol="0">
            <a:spAutoFit/>
          </a:bodyPr>
          <a:lstStyle/>
          <a:p>
            <a:r>
              <a:rPr lang="en-US" sz="1400" i="1" dirty="0" smtClean="0"/>
              <a:t>Recipient</a:t>
            </a:r>
            <a:endParaRPr lang="en-US" sz="1400" i="1" dirty="0"/>
          </a:p>
        </p:txBody>
      </p:sp>
      <p:sp>
        <p:nvSpPr>
          <p:cNvPr id="7" name="TextBox 6"/>
          <p:cNvSpPr txBox="1"/>
          <p:nvPr/>
        </p:nvSpPr>
        <p:spPr>
          <a:xfrm>
            <a:off x="3860498" y="6425895"/>
            <a:ext cx="1364648" cy="307777"/>
          </a:xfrm>
          <a:prstGeom prst="rect">
            <a:avLst/>
          </a:prstGeom>
          <a:noFill/>
        </p:spPr>
        <p:txBody>
          <a:bodyPr wrap="square" rtlCol="0">
            <a:spAutoFit/>
          </a:bodyPr>
          <a:lstStyle/>
          <a:p>
            <a:r>
              <a:rPr lang="en-US" sz="1400" i="1" dirty="0" smtClean="0"/>
              <a:t>Sub-Recipient</a:t>
            </a:r>
            <a:endParaRPr lang="en-US" sz="1400" i="1" dirty="0"/>
          </a:p>
        </p:txBody>
      </p:sp>
      <p:sp>
        <p:nvSpPr>
          <p:cNvPr id="8" name="TextBox 7"/>
          <p:cNvSpPr txBox="1"/>
          <p:nvPr/>
        </p:nvSpPr>
        <p:spPr>
          <a:xfrm>
            <a:off x="745253" y="6425895"/>
            <a:ext cx="1014884" cy="307777"/>
          </a:xfrm>
          <a:prstGeom prst="rect">
            <a:avLst/>
          </a:prstGeom>
          <a:noFill/>
        </p:spPr>
        <p:txBody>
          <a:bodyPr wrap="square" rtlCol="0">
            <a:spAutoFit/>
          </a:bodyPr>
          <a:lstStyle/>
          <a:p>
            <a:r>
              <a:rPr lang="en-US" sz="1400" i="1" dirty="0" smtClean="0"/>
              <a:t>Grantor</a:t>
            </a:r>
            <a:endParaRPr lang="en-US" sz="1400" i="1" dirty="0"/>
          </a:p>
        </p:txBody>
      </p:sp>
      <p:sp>
        <p:nvSpPr>
          <p:cNvPr id="9" name="TextBox 8"/>
          <p:cNvSpPr txBox="1"/>
          <p:nvPr/>
        </p:nvSpPr>
        <p:spPr>
          <a:xfrm>
            <a:off x="5456255" y="6425895"/>
            <a:ext cx="1657978" cy="307777"/>
          </a:xfrm>
          <a:prstGeom prst="rect">
            <a:avLst/>
          </a:prstGeom>
          <a:noFill/>
        </p:spPr>
        <p:txBody>
          <a:bodyPr wrap="square" rtlCol="0">
            <a:spAutoFit/>
          </a:bodyPr>
          <a:lstStyle/>
          <a:p>
            <a:r>
              <a:rPr lang="en-US" sz="1400" i="1" dirty="0" smtClean="0"/>
              <a:t>Statewide Contracts</a:t>
            </a:r>
            <a:endParaRPr lang="en-US" sz="1400" i="1" dirty="0"/>
          </a:p>
        </p:txBody>
      </p:sp>
      <p:sp>
        <p:nvSpPr>
          <p:cNvPr id="10" name="TextBox 9"/>
          <p:cNvSpPr txBox="1"/>
          <p:nvPr/>
        </p:nvSpPr>
        <p:spPr>
          <a:xfrm>
            <a:off x="7275981" y="6420845"/>
            <a:ext cx="1657978" cy="307777"/>
          </a:xfrm>
          <a:prstGeom prst="rect">
            <a:avLst/>
          </a:prstGeom>
          <a:noFill/>
        </p:spPr>
        <p:txBody>
          <a:bodyPr wrap="square" rtlCol="0">
            <a:spAutoFit/>
          </a:bodyPr>
          <a:lstStyle/>
          <a:p>
            <a:r>
              <a:rPr lang="en-US" sz="1400" i="1" dirty="0" smtClean="0"/>
              <a:t>Communities</a:t>
            </a:r>
            <a:endParaRPr lang="en-US" sz="1400" i="1" dirty="0"/>
          </a:p>
        </p:txBody>
      </p:sp>
    </p:spTree>
    <p:extLst>
      <p:ext uri="{BB962C8B-B14F-4D97-AF65-F5344CB8AC3E}">
        <p14:creationId xmlns:p14="http://schemas.microsoft.com/office/powerpoint/2010/main" val="3399110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solidFill>
                  <a:schemeClr val="bg1"/>
                </a:solidFill>
                <a:latin typeface="Arial" panose="020B0604020202020204" pitchFamily="34" charset="0"/>
                <a:cs typeface="Arial" panose="020B0604020202020204" pitchFamily="34" charset="0"/>
              </a:rPr>
              <a:t>LiDAR-Derived </a:t>
            </a:r>
            <a:r>
              <a:rPr lang="en-US" i="1" dirty="0">
                <a:solidFill>
                  <a:schemeClr val="bg1"/>
                </a:solidFill>
                <a:latin typeface="Arial" panose="020B0604020202020204" pitchFamily="34" charset="0"/>
                <a:cs typeface="Arial" panose="020B0604020202020204" pitchFamily="34" charset="0"/>
              </a:rPr>
              <a:t>1-FT </a:t>
            </a:r>
            <a:r>
              <a:rPr lang="en-US" i="1" dirty="0" smtClean="0">
                <a:solidFill>
                  <a:schemeClr val="bg1"/>
                </a:solidFill>
                <a:latin typeface="Arial" panose="020B0604020202020204" pitchFamily="34" charset="0"/>
                <a:cs typeface="Arial" panose="020B0604020202020204" pitchFamily="34" charset="0"/>
              </a:rPr>
              <a:t>Contours</a:t>
            </a:r>
            <a:endParaRPr lang="en-US" i="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8719A7E-51B9-4880-BA9C-AF659575972F}"/>
              </a:ext>
            </a:extLst>
          </p:cNvPr>
          <p:cNvPicPr>
            <a:picLocks noChangeAspect="1"/>
          </p:cNvPicPr>
          <p:nvPr/>
        </p:nvPicPr>
        <p:blipFill>
          <a:blip r:embed="rId3"/>
          <a:stretch>
            <a:fillRect/>
          </a:stretch>
        </p:blipFill>
        <p:spPr>
          <a:xfrm>
            <a:off x="184370" y="1651891"/>
            <a:ext cx="8788037" cy="4323752"/>
          </a:xfrm>
          <a:prstGeom prst="rect">
            <a:avLst/>
          </a:prstGeom>
          <a:ln>
            <a:solidFill>
              <a:schemeClr val="tx1"/>
            </a:solidFill>
          </a:ln>
        </p:spPr>
      </p:pic>
      <p:sp>
        <p:nvSpPr>
          <p:cNvPr id="5" name="TextBox 4">
            <a:extLst>
              <a:ext uri="{FF2B5EF4-FFF2-40B4-BE49-F238E27FC236}">
                <a16:creationId xmlns:a16="http://schemas.microsoft.com/office/drawing/2014/main" id="{953CC7F6-F7F8-4D52-92C5-CE6C9BD317DE}"/>
              </a:ext>
            </a:extLst>
          </p:cNvPr>
          <p:cNvSpPr txBox="1"/>
          <p:nvPr/>
        </p:nvSpPr>
        <p:spPr>
          <a:xfrm>
            <a:off x="366045" y="6099786"/>
            <a:ext cx="8666921" cy="584775"/>
          </a:xfrm>
          <a:prstGeom prst="rect">
            <a:avLst/>
          </a:prstGeom>
          <a:noFill/>
        </p:spPr>
        <p:txBody>
          <a:bodyPr wrap="square" rtlCol="0">
            <a:spAutoFit/>
          </a:bodyPr>
          <a:lstStyle/>
          <a:p>
            <a:r>
              <a:rPr lang="en-US" sz="1600" i="1" dirty="0" smtClean="0">
                <a:solidFill>
                  <a:schemeClr val="bg1">
                    <a:lumMod val="50000"/>
                  </a:schemeClr>
                </a:solidFill>
              </a:rPr>
              <a:t>FEMA-purchased elevation </a:t>
            </a:r>
            <a:r>
              <a:rPr lang="en-US" sz="1600" i="1" dirty="0">
                <a:solidFill>
                  <a:schemeClr val="bg1">
                    <a:lumMod val="50000"/>
                  </a:schemeClr>
                </a:solidFill>
              </a:rPr>
              <a:t>data can be accessed through State Data Clearinghouse </a:t>
            </a:r>
            <a:r>
              <a:rPr lang="en-US" sz="1600" i="1" dirty="0" smtClean="0">
                <a:solidFill>
                  <a:schemeClr val="bg1">
                    <a:lumMod val="50000"/>
                  </a:schemeClr>
                </a:solidFill>
                <a:hlinkClick r:id="rId4"/>
              </a:rPr>
              <a:t>www.mapwv.gov/lidar</a:t>
            </a:r>
            <a:r>
              <a:rPr lang="en-US" sz="1600" i="1" dirty="0" smtClean="0">
                <a:solidFill>
                  <a:schemeClr val="bg1">
                    <a:lumMod val="50000"/>
                  </a:schemeClr>
                </a:solidFill>
              </a:rPr>
              <a:t> or the U.S. Geological Survey’s The National Map</a:t>
            </a:r>
            <a:endParaRPr lang="en-US" sz="16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123810" y="914400"/>
            <a:ext cx="9020189" cy="615553"/>
          </a:xfrm>
          <a:prstGeom prst="rect">
            <a:avLst/>
          </a:prstGeom>
          <a:noFill/>
        </p:spPr>
        <p:txBody>
          <a:bodyPr wrap="square" rtlCol="0">
            <a:spAutoFit/>
          </a:bodyPr>
          <a:lstStyle/>
          <a:p>
            <a:r>
              <a:rPr lang="en-US" sz="1700" i="1" dirty="0" smtClean="0">
                <a:solidFill>
                  <a:schemeClr val="tx2">
                    <a:lumMod val="50000"/>
                  </a:schemeClr>
                </a:solidFill>
              </a:rPr>
              <a:t>The WV Flood Tool Allows Users to View:</a:t>
            </a:r>
          </a:p>
          <a:p>
            <a:r>
              <a:rPr lang="en-US" sz="1700" i="1" dirty="0" smtClean="0">
                <a:solidFill>
                  <a:schemeClr val="tx2">
                    <a:lumMod val="50000"/>
                  </a:schemeClr>
                </a:solidFill>
              </a:rPr>
              <a:t> </a:t>
            </a:r>
            <a:r>
              <a:rPr lang="en-US" sz="1700" b="1" i="1" dirty="0" smtClean="0">
                <a:solidFill>
                  <a:schemeClr val="tx2">
                    <a:lumMod val="50000"/>
                  </a:schemeClr>
                </a:solidFill>
              </a:rPr>
              <a:t>Ground Elevation </a:t>
            </a:r>
            <a:r>
              <a:rPr lang="en-US" sz="1700" i="1" dirty="0" smtClean="0">
                <a:solidFill>
                  <a:schemeClr val="tx2">
                    <a:lumMod val="50000"/>
                  </a:schemeClr>
                </a:solidFill>
              </a:rPr>
              <a:t>1-M DEM Value/1-Ft. Contour, </a:t>
            </a:r>
            <a:r>
              <a:rPr lang="en-US" sz="1700" b="1" i="1" dirty="0" smtClean="0">
                <a:solidFill>
                  <a:schemeClr val="tx2">
                    <a:lumMod val="50000"/>
                  </a:schemeClr>
                </a:solidFill>
              </a:rPr>
              <a:t>Water Depth</a:t>
            </a:r>
            <a:r>
              <a:rPr lang="en-US" sz="1700" i="1" dirty="0" smtClean="0">
                <a:solidFill>
                  <a:schemeClr val="tx2">
                    <a:lumMod val="50000"/>
                  </a:schemeClr>
                </a:solidFill>
              </a:rPr>
              <a:t>, and </a:t>
            </a:r>
            <a:r>
              <a:rPr lang="en-US" sz="1700" b="1" i="1" dirty="0" smtClean="0">
                <a:solidFill>
                  <a:schemeClr val="tx2">
                    <a:lumMod val="50000"/>
                  </a:schemeClr>
                </a:solidFill>
              </a:rPr>
              <a:t>Flood Height </a:t>
            </a:r>
            <a:r>
              <a:rPr lang="en-US" sz="1700" i="1" dirty="0" smtClean="0">
                <a:solidFill>
                  <a:schemeClr val="tx2">
                    <a:lumMod val="50000"/>
                  </a:schemeClr>
                </a:solidFill>
              </a:rPr>
              <a:t>(WSEL) if available</a:t>
            </a:r>
            <a:endParaRPr lang="en-US" sz="1700" i="1" dirty="0">
              <a:solidFill>
                <a:schemeClr val="tx2">
                  <a:lumMod val="50000"/>
                </a:schemeClr>
              </a:solidFill>
            </a:endParaRPr>
          </a:p>
        </p:txBody>
      </p:sp>
      <p:sp>
        <p:nvSpPr>
          <p:cNvPr id="7" name="TextBox 6">
            <a:extLst>
              <a:ext uri="{FF2B5EF4-FFF2-40B4-BE49-F238E27FC236}">
                <a16:creationId xmlns:a16="http://schemas.microsoft.com/office/drawing/2014/main" id="{28C0E090-FEB6-4815-91E3-7110E184A640}"/>
              </a:ext>
            </a:extLst>
          </p:cNvPr>
          <p:cNvSpPr txBox="1"/>
          <p:nvPr/>
        </p:nvSpPr>
        <p:spPr>
          <a:xfrm>
            <a:off x="5016934" y="4779126"/>
            <a:ext cx="2055076" cy="369332"/>
          </a:xfrm>
          <a:prstGeom prst="rect">
            <a:avLst/>
          </a:prstGeom>
          <a:solidFill>
            <a:schemeClr val="tx1"/>
          </a:solidFill>
        </p:spPr>
        <p:txBody>
          <a:bodyPr wrap="square" rtlCol="0">
            <a:spAutoFit/>
          </a:bodyPr>
          <a:lstStyle/>
          <a:p>
            <a:pPr algn="ctr"/>
            <a:r>
              <a:rPr lang="en-US" b="1" dirty="0" smtClean="0">
                <a:solidFill>
                  <a:srgbClr val="FFFF00"/>
                </a:solidFill>
              </a:rPr>
              <a:t>Source: FEMA 2016</a:t>
            </a:r>
            <a:endParaRPr lang="en-US" b="1" dirty="0">
              <a:solidFill>
                <a:srgbClr val="FFFF00"/>
              </a:solidFill>
            </a:endParaRPr>
          </a:p>
        </p:txBody>
      </p:sp>
    </p:spTree>
    <p:extLst>
      <p:ext uri="{BB962C8B-B14F-4D97-AF65-F5344CB8AC3E}">
        <p14:creationId xmlns:p14="http://schemas.microsoft.com/office/powerpoint/2010/main" val="1301472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dirty="0" smtClean="0">
                <a:solidFill>
                  <a:schemeClr val="bg1"/>
                </a:solidFill>
                <a:latin typeface="Arial" panose="020B0604020202020204" pitchFamily="34" charset="0"/>
                <a:cs typeface="Arial" panose="020B0604020202020204" pitchFamily="34" charset="0"/>
              </a:rPr>
              <a:t>Elevation Source </a:t>
            </a:r>
            <a:endParaRPr lang="en-US" i="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smtClean="0">
                <a:solidFill>
                  <a:schemeClr val="bg1">
                    <a:lumMod val="50000"/>
                  </a:schemeClr>
                </a:solidFill>
              </a:rPr>
              <a:t>WV Elevation Source Listing and </a:t>
            </a:r>
            <a:r>
              <a:rPr lang="en-US" sz="1400" i="1" dirty="0">
                <a:solidFill>
                  <a:schemeClr val="bg1">
                    <a:lumMod val="50000"/>
                  </a:schemeClr>
                </a:solidFill>
              </a:rPr>
              <a:t>Graphic:  </a:t>
            </a:r>
            <a:r>
              <a:rPr lang="en-US" sz="1100" i="1" dirty="0">
                <a:solidFill>
                  <a:schemeClr val="bg1">
                    <a:lumMod val="50000"/>
                  </a:schemeClr>
                </a:solidFill>
                <a:hlinkClick r:id="rId3"/>
              </a:rPr>
              <a:t>https://</a:t>
            </a:r>
            <a:r>
              <a:rPr lang="en-US" sz="1100" i="1" dirty="0" smtClean="0">
                <a:solidFill>
                  <a:schemeClr val="bg1">
                    <a:lumMod val="50000"/>
                  </a:schemeClr>
                </a:solidFill>
                <a:hlinkClick r:id="rId3"/>
              </a:rPr>
              <a:t>www.mapwv.gov/floodtest/docs/WV_FloodTool_ElevationSource_Metadata.pdf</a:t>
            </a:r>
            <a:endParaRPr lang="en-US" sz="1400" i="1" dirty="0" smtClean="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smtClean="0">
                <a:solidFill>
                  <a:schemeClr val="tx2">
                    <a:lumMod val="50000"/>
                  </a:schemeClr>
                </a:solidFill>
              </a:rPr>
              <a:t>Source Graphic</a:t>
            </a:r>
            <a:endParaRPr lang="en-US" sz="1700" i="1" dirty="0">
              <a:solidFill>
                <a:schemeClr val="tx2">
                  <a:lumMod val="50000"/>
                </a:schemeClr>
              </a:solidFill>
            </a:endParaRPr>
          </a:p>
        </p:txBody>
      </p:sp>
      <p:pic>
        <p:nvPicPr>
          <p:cNvPr id="3" name="Picture 2"/>
          <p:cNvPicPr>
            <a:picLocks noChangeAspect="1"/>
          </p:cNvPicPr>
          <p:nvPr/>
        </p:nvPicPr>
        <p:blipFill>
          <a:blip r:embed="rId4"/>
          <a:stretch>
            <a:fillRect/>
          </a:stretch>
        </p:blipFill>
        <p:spPr>
          <a:xfrm>
            <a:off x="2181367" y="1386514"/>
            <a:ext cx="6741942" cy="4818467"/>
          </a:xfrm>
          <a:prstGeom prst="rect">
            <a:avLst/>
          </a:prstGeom>
        </p:spPr>
      </p:pic>
      <p:grpSp>
        <p:nvGrpSpPr>
          <p:cNvPr id="8" name="Group 7"/>
          <p:cNvGrpSpPr/>
          <p:nvPr/>
        </p:nvGrpSpPr>
        <p:grpSpPr>
          <a:xfrm>
            <a:off x="362979" y="1030946"/>
            <a:ext cx="1533629" cy="3932917"/>
            <a:chOff x="7234814" y="1030945"/>
            <a:chExt cx="1533629" cy="3932917"/>
          </a:xfrm>
        </p:grpSpPr>
        <p:pic>
          <p:nvPicPr>
            <p:cNvPr id="4" name="Picture 3"/>
            <p:cNvPicPr>
              <a:picLocks noChangeAspect="1"/>
            </p:cNvPicPr>
            <p:nvPr/>
          </p:nvPicPr>
          <p:blipFill rotWithShape="1">
            <a:blip r:embed="rId5"/>
            <a:srcRect t="1068"/>
            <a:stretch/>
          </p:blipFill>
          <p:spPr>
            <a:xfrm>
              <a:off x="7248126" y="1525860"/>
              <a:ext cx="561975" cy="3427954"/>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7810101" y="1515812"/>
              <a:ext cx="866775" cy="3448050"/>
            </a:xfrm>
            <a:prstGeom prst="rect">
              <a:avLst/>
            </a:prstGeom>
            <a:ln>
              <a:solidFill>
                <a:schemeClr val="tx1"/>
              </a:solidFill>
            </a:ln>
          </p:spPr>
        </p:pic>
        <p:sp>
          <p:nvSpPr>
            <p:cNvPr id="11" name="TextBox 10">
              <a:extLst>
                <a:ext uri="{FF2B5EF4-FFF2-40B4-BE49-F238E27FC236}">
                  <a16:creationId xmlns:a16="http://schemas.microsoft.com/office/drawing/2014/main" id="{953CC7F6-F7F8-4D52-92C5-CE6C9BD317DE}"/>
                </a:ext>
              </a:extLst>
            </p:cNvPr>
            <p:cNvSpPr txBox="1"/>
            <p:nvPr/>
          </p:nvSpPr>
          <p:spPr>
            <a:xfrm>
              <a:off x="7234814" y="1030945"/>
              <a:ext cx="1533629" cy="353943"/>
            </a:xfrm>
            <a:prstGeom prst="rect">
              <a:avLst/>
            </a:prstGeom>
            <a:noFill/>
          </p:spPr>
          <p:txBody>
            <a:bodyPr wrap="square" rtlCol="0">
              <a:spAutoFit/>
            </a:bodyPr>
            <a:lstStyle/>
            <a:p>
              <a:r>
                <a:rPr lang="en-US" sz="1700" i="1" dirty="0" smtClean="0">
                  <a:solidFill>
                    <a:schemeClr val="tx2">
                      <a:lumMod val="50000"/>
                    </a:schemeClr>
                  </a:solidFill>
                </a:rPr>
                <a:t>Source Table</a:t>
              </a:r>
              <a:endParaRPr lang="en-US" sz="1700" i="1" dirty="0">
                <a:solidFill>
                  <a:schemeClr val="tx2">
                    <a:lumMod val="50000"/>
                  </a:schemeClr>
                </a:solidFill>
              </a:endParaRPr>
            </a:p>
          </p:txBody>
        </p:sp>
      </p:grpSp>
      <p:sp>
        <p:nvSpPr>
          <p:cNvPr id="12" name="TextBox 11">
            <a:extLst>
              <a:ext uri="{FF2B5EF4-FFF2-40B4-BE49-F238E27FC236}">
                <a16:creationId xmlns:a16="http://schemas.microsoft.com/office/drawing/2014/main" id="{28C0E090-FEB6-4815-91E3-7110E184A640}"/>
              </a:ext>
            </a:extLst>
          </p:cNvPr>
          <p:cNvSpPr txBox="1"/>
          <p:nvPr/>
        </p:nvSpPr>
        <p:spPr>
          <a:xfrm>
            <a:off x="6867728" y="333079"/>
            <a:ext cx="1928446" cy="338554"/>
          </a:xfrm>
          <a:prstGeom prst="rect">
            <a:avLst/>
          </a:prstGeom>
          <a:solidFill>
            <a:schemeClr val="tx1"/>
          </a:solidFill>
        </p:spPr>
        <p:txBody>
          <a:bodyPr wrap="square" rtlCol="0">
            <a:spAutoFit/>
          </a:bodyPr>
          <a:lstStyle/>
          <a:p>
            <a:pPr algn="ctr"/>
            <a:r>
              <a:rPr lang="en-US" sz="1600" b="1" dirty="0" smtClean="0">
                <a:solidFill>
                  <a:srgbClr val="FFFF00"/>
                </a:solidFill>
              </a:rPr>
              <a:t>Source: FEMA 2016</a:t>
            </a:r>
            <a:endParaRPr lang="en-US" sz="1600" b="1" dirty="0">
              <a:solidFill>
                <a:srgbClr val="FFFF00"/>
              </a:solidFill>
            </a:endParaRPr>
          </a:p>
        </p:txBody>
      </p:sp>
      <p:sp>
        <p:nvSpPr>
          <p:cNvPr id="9" name="Oval 8"/>
          <p:cNvSpPr/>
          <p:nvPr/>
        </p:nvSpPr>
        <p:spPr>
          <a:xfrm>
            <a:off x="938267" y="1384890"/>
            <a:ext cx="958342" cy="12221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40484" y="4846811"/>
            <a:ext cx="564205" cy="7195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344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655290" y="1005607"/>
            <a:ext cx="7747929" cy="1323439"/>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Building Inventory &amp;</a:t>
            </a:r>
            <a:br>
              <a:rPr lang="en-US" sz="4000" b="1" dirty="0" smtClean="0">
                <a:solidFill>
                  <a:schemeClr val="accent1">
                    <a:lumMod val="50000"/>
                  </a:schemeClr>
                </a:solidFill>
                <a:latin typeface="Arial" panose="020B0604020202020204" pitchFamily="34" charset="0"/>
                <a:cs typeface="Arial" panose="020B0604020202020204" pitchFamily="34" charset="0"/>
              </a:rPr>
            </a:br>
            <a:r>
              <a:rPr lang="en-US" sz="4000" b="1" dirty="0" smtClean="0">
                <a:solidFill>
                  <a:schemeClr val="accent1">
                    <a:lumMod val="50000"/>
                  </a:schemeClr>
                </a:solidFill>
                <a:latin typeface="Arial" panose="020B0604020202020204" pitchFamily="34" charset="0"/>
                <a:cs typeface="Arial" panose="020B0604020202020204" pitchFamily="34" charset="0"/>
              </a:rPr>
              <a:t>Accuracy Improvements</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655289" y="2420253"/>
            <a:ext cx="6280531" cy="4370427"/>
          </a:xfrm>
          <a:prstGeom prst="rect">
            <a:avLst/>
          </a:prstGeom>
          <a:noFill/>
        </p:spPr>
        <p:txBody>
          <a:bodyPr wrap="square" rtlCol="0">
            <a:spAutoFit/>
          </a:bodyPr>
          <a:lstStyle/>
          <a:p>
            <a:pPr marL="285750" indent="-285750">
              <a:buFont typeface="Wingdings" panose="05000000000000000000" pitchFamily="2" charset="2"/>
              <a:buChar char="§"/>
            </a:pPr>
            <a:r>
              <a:rPr lang="en-US" sz="2000" b="1" dirty="0" smtClean="0">
                <a:solidFill>
                  <a:schemeClr val="tx2">
                    <a:lumMod val="50000"/>
                  </a:schemeClr>
                </a:solidFill>
              </a:rPr>
              <a:t>Building Inventory Objectives</a:t>
            </a:r>
          </a:p>
          <a:p>
            <a:pPr marL="742950" lvl="1" indent="-285750">
              <a:buFont typeface="Arial" panose="020B0604020202020204" pitchFamily="34" charset="0"/>
              <a:buChar char="•"/>
            </a:pPr>
            <a:r>
              <a:rPr lang="en-US" dirty="0" smtClean="0">
                <a:solidFill>
                  <a:schemeClr val="tx2">
                    <a:lumMod val="50000"/>
                  </a:schemeClr>
                </a:solidFill>
              </a:rPr>
              <a:t>Identify Primary Structures points</a:t>
            </a:r>
          </a:p>
          <a:p>
            <a:pPr marL="742950" lvl="1" indent="-285750">
              <a:buFont typeface="Arial" panose="020B0604020202020204" pitchFamily="34" charset="0"/>
              <a:buChar char="•"/>
            </a:pPr>
            <a:r>
              <a:rPr lang="en-US" dirty="0">
                <a:solidFill>
                  <a:schemeClr val="tx2">
                    <a:lumMod val="50000"/>
                  </a:schemeClr>
                </a:solidFill>
              </a:rPr>
              <a:t>Verify Building Identification</a:t>
            </a:r>
          </a:p>
          <a:p>
            <a:pPr marL="1200150" lvl="2" indent="-285750">
              <a:buFont typeface="Courier New" panose="02070309020205020404" pitchFamily="49" charset="0"/>
              <a:buChar char="o"/>
            </a:pPr>
            <a:r>
              <a:rPr lang="en-US" sz="1600" dirty="0">
                <a:solidFill>
                  <a:schemeClr val="tx2">
                    <a:lumMod val="50000"/>
                  </a:schemeClr>
                </a:solidFill>
              </a:rPr>
              <a:t>E-911 Address</a:t>
            </a:r>
          </a:p>
          <a:p>
            <a:pPr marL="1200150" lvl="2" indent="-285750">
              <a:buFont typeface="Courier New" panose="02070309020205020404" pitchFamily="49" charset="0"/>
              <a:buChar char="o"/>
            </a:pPr>
            <a:r>
              <a:rPr lang="en-US" sz="1600" dirty="0">
                <a:solidFill>
                  <a:schemeClr val="tx2">
                    <a:lumMod val="50000"/>
                  </a:schemeClr>
                </a:solidFill>
              </a:rPr>
              <a:t>Parcel </a:t>
            </a:r>
            <a:r>
              <a:rPr lang="en-US" sz="1600" dirty="0" smtClean="0">
                <a:solidFill>
                  <a:schemeClr val="tx2">
                    <a:lumMod val="50000"/>
                  </a:schemeClr>
                </a:solidFill>
              </a:rPr>
              <a:t>geometry </a:t>
            </a:r>
            <a:r>
              <a:rPr lang="en-US" sz="1600" dirty="0">
                <a:solidFill>
                  <a:schemeClr val="tx2">
                    <a:lumMod val="50000"/>
                  </a:schemeClr>
                </a:solidFill>
              </a:rPr>
              <a:t>and </a:t>
            </a:r>
            <a:r>
              <a:rPr lang="en-US" sz="1600" dirty="0" smtClean="0">
                <a:solidFill>
                  <a:schemeClr val="tx2">
                    <a:lumMod val="50000"/>
                  </a:schemeClr>
                </a:solidFill>
              </a:rPr>
              <a:t>assessment </a:t>
            </a:r>
            <a:r>
              <a:rPr lang="en-US" sz="1600" dirty="0">
                <a:solidFill>
                  <a:schemeClr val="tx2">
                    <a:lumMod val="50000"/>
                  </a:schemeClr>
                </a:solidFill>
              </a:rPr>
              <a:t>r</a:t>
            </a:r>
            <a:r>
              <a:rPr lang="en-US" sz="1600" dirty="0" smtClean="0">
                <a:solidFill>
                  <a:schemeClr val="tx2">
                    <a:lumMod val="50000"/>
                  </a:schemeClr>
                </a:solidFill>
              </a:rPr>
              <a:t>ecord</a:t>
            </a:r>
            <a:endParaRPr lang="en-US" sz="1600" dirty="0">
              <a:solidFill>
                <a:schemeClr val="tx2">
                  <a:lumMod val="50000"/>
                </a:schemeClr>
              </a:solidFill>
            </a:endParaRPr>
          </a:p>
          <a:p>
            <a:pPr marL="1200150" lvl="2" indent="-285750">
              <a:buFont typeface="Courier New" panose="02070309020205020404" pitchFamily="49" charset="0"/>
              <a:buChar char="o"/>
            </a:pPr>
            <a:r>
              <a:rPr lang="en-US" sz="1600" dirty="0">
                <a:solidFill>
                  <a:schemeClr val="tx2">
                    <a:lumMod val="50000"/>
                  </a:schemeClr>
                </a:solidFill>
              </a:rPr>
              <a:t>Aerial and </a:t>
            </a:r>
            <a:r>
              <a:rPr lang="en-US" sz="1600" dirty="0" err="1">
                <a:solidFill>
                  <a:schemeClr val="tx2">
                    <a:lumMod val="50000"/>
                  </a:schemeClr>
                </a:solidFill>
              </a:rPr>
              <a:t>StreetView</a:t>
            </a:r>
            <a:r>
              <a:rPr lang="en-US" sz="1600" dirty="0">
                <a:solidFill>
                  <a:schemeClr val="tx2">
                    <a:lumMod val="50000"/>
                  </a:schemeClr>
                </a:solidFill>
              </a:rPr>
              <a:t> Images</a:t>
            </a:r>
          </a:p>
          <a:p>
            <a:pPr marL="1200150" lvl="2" indent="-285750">
              <a:buFont typeface="Courier New" panose="02070309020205020404" pitchFamily="49" charset="0"/>
              <a:buChar char="o"/>
            </a:pPr>
            <a:r>
              <a:rPr lang="en-US" sz="1600" dirty="0">
                <a:solidFill>
                  <a:schemeClr val="tx2">
                    <a:lumMod val="50000"/>
                  </a:schemeClr>
                </a:solidFill>
              </a:rPr>
              <a:t>Building Sketches (parcel assessment record)</a:t>
            </a:r>
            <a:endParaRPr lang="en-US" dirty="0">
              <a:solidFill>
                <a:schemeClr val="tx2">
                  <a:lumMod val="50000"/>
                </a:schemeClr>
              </a:solidFill>
            </a:endParaRPr>
          </a:p>
          <a:p>
            <a:pPr marL="742950" lvl="1" indent="-285750">
              <a:buFont typeface="Arial" panose="020B0604020202020204" pitchFamily="34" charset="0"/>
              <a:buChar char="•"/>
            </a:pPr>
            <a:r>
              <a:rPr lang="en-US" dirty="0" smtClean="0">
                <a:solidFill>
                  <a:schemeClr val="tx2">
                    <a:lumMod val="50000"/>
                  </a:schemeClr>
                </a:solidFill>
              </a:rPr>
              <a:t>Determine Building Characteristics </a:t>
            </a:r>
            <a:r>
              <a:rPr lang="en-US" dirty="0" smtClean="0">
                <a:solidFill>
                  <a:schemeClr val="bg1">
                    <a:lumMod val="50000"/>
                  </a:schemeClr>
                </a:solidFill>
              </a:rPr>
              <a:t>(Occupancy Class, Cost, Basement, Foundation Type, Stories, Area, etc.)</a:t>
            </a:r>
          </a:p>
          <a:p>
            <a:pPr marL="1200150" lvl="2" indent="-285750">
              <a:buFont typeface="Courier New" panose="02070309020205020404" pitchFamily="49" charset="0"/>
              <a:buChar char="o"/>
            </a:pPr>
            <a:r>
              <a:rPr lang="en-US" sz="1600" dirty="0" smtClean="0">
                <a:solidFill>
                  <a:schemeClr val="tx2">
                    <a:lumMod val="50000"/>
                  </a:schemeClr>
                </a:solidFill>
              </a:rPr>
              <a:t>Default Characteristics derived from Assessment Records</a:t>
            </a:r>
          </a:p>
          <a:p>
            <a:pPr marL="1200150" lvl="2" indent="-285750">
              <a:buFont typeface="Courier New" panose="02070309020205020404" pitchFamily="49" charset="0"/>
              <a:buChar char="o"/>
            </a:pPr>
            <a:r>
              <a:rPr lang="en-US" sz="1600" dirty="0" smtClean="0">
                <a:solidFill>
                  <a:schemeClr val="tx2">
                    <a:lumMod val="50000"/>
                  </a:schemeClr>
                </a:solidFill>
              </a:rPr>
              <a:t>Overriding Modified Building Characteristics from user-defined values</a:t>
            </a:r>
          </a:p>
          <a:p>
            <a:pPr marL="742950" lvl="1" indent="-285750">
              <a:buFont typeface="Arial" panose="020B0604020202020204" pitchFamily="34" charset="0"/>
              <a:buChar char="•"/>
            </a:pPr>
            <a:r>
              <a:rPr lang="en-US" dirty="0">
                <a:solidFill>
                  <a:schemeClr val="tx2">
                    <a:lumMod val="50000"/>
                  </a:schemeClr>
                </a:solidFill>
              </a:rPr>
              <a:t>Ensure Building Point in most Restrictive Flood Zone</a:t>
            </a:r>
          </a:p>
          <a:p>
            <a:pPr marL="742950" lvl="1" indent="-285750">
              <a:buFont typeface="Arial" panose="020B0604020202020204" pitchFamily="34" charset="0"/>
              <a:buChar char="•"/>
            </a:pPr>
            <a:r>
              <a:rPr lang="en-US" dirty="0">
                <a:solidFill>
                  <a:schemeClr val="tx2">
                    <a:lumMod val="50000"/>
                  </a:schemeClr>
                </a:solidFill>
              </a:rPr>
              <a:t>Iterative Process and </a:t>
            </a:r>
            <a:r>
              <a:rPr lang="en-US" dirty="0" smtClean="0">
                <a:solidFill>
                  <a:schemeClr val="tx2">
                    <a:lumMod val="50000"/>
                  </a:schemeClr>
                </a:solidFill>
              </a:rPr>
              <a:t>QC to make </a:t>
            </a:r>
            <a:r>
              <a:rPr lang="en-US" u="sng" dirty="0" smtClean="0">
                <a:solidFill>
                  <a:schemeClr val="tx2">
                    <a:lumMod val="50000"/>
                  </a:schemeClr>
                </a:solidFill>
              </a:rPr>
              <a:t>more accurate</a:t>
            </a:r>
            <a:endParaRPr lang="en-US" u="sng" dirty="0">
              <a:solidFill>
                <a:schemeClr val="tx2">
                  <a:lumMod val="50000"/>
                </a:schemeClr>
              </a:solidFill>
            </a:endParaRPr>
          </a:p>
          <a:p>
            <a:pPr marL="742950" lvl="1" indent="-285750">
              <a:buFont typeface="Arial" panose="020B0604020202020204" pitchFamily="34" charset="0"/>
              <a:buChar char="•"/>
            </a:pPr>
            <a:endParaRPr lang="en-US" dirty="0" smtClean="0">
              <a:solidFill>
                <a:schemeClr val="tx2">
                  <a:lumMod val="50000"/>
                </a:schemeClr>
              </a:solidFill>
            </a:endParaRPr>
          </a:p>
          <a:p>
            <a:pPr marL="285750" indent="-285750">
              <a:buFont typeface="Wingdings" panose="05000000000000000000" pitchFamily="2" charset="2"/>
              <a:buChar char="§"/>
            </a:pPr>
            <a:r>
              <a:rPr lang="en-US" sz="2000" b="1" dirty="0" smtClean="0">
                <a:solidFill>
                  <a:schemeClr val="tx2">
                    <a:lumMod val="50000"/>
                  </a:schemeClr>
                </a:solidFill>
              </a:rPr>
              <a:t>Record Data Issues and Data Gaps</a:t>
            </a:r>
            <a:endParaRPr lang="en-US" sz="2000" b="1" dirty="0">
              <a:solidFill>
                <a:schemeClr val="tx2">
                  <a:lumMod val="50000"/>
                </a:schemeClr>
              </a:solidFill>
            </a:endParaRPr>
          </a:p>
        </p:txBody>
      </p:sp>
      <p:grpSp>
        <p:nvGrpSpPr>
          <p:cNvPr id="6" name="Group 5"/>
          <p:cNvGrpSpPr/>
          <p:nvPr/>
        </p:nvGrpSpPr>
        <p:grpSpPr>
          <a:xfrm>
            <a:off x="6821335" y="3445934"/>
            <a:ext cx="1853292" cy="1853292"/>
            <a:chOff x="5277963" y="1970508"/>
            <a:chExt cx="1853292" cy="1853292"/>
          </a:xfrm>
        </p:grpSpPr>
        <p:sp>
          <p:nvSpPr>
            <p:cNvPr id="7" name="Oval 6"/>
            <p:cNvSpPr/>
            <p:nvPr/>
          </p:nvSpPr>
          <p:spPr>
            <a:xfrm>
              <a:off x="5277963" y="1970508"/>
              <a:ext cx="1853292" cy="1853292"/>
            </a:xfrm>
            <a:prstGeom prst="ellipse">
              <a:avLst/>
            </a:prstGeom>
            <a:solidFill>
              <a:schemeClr val="accent2">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8" name="Oval 4"/>
            <p:cNvSpPr txBox="1"/>
            <p:nvPr/>
          </p:nvSpPr>
          <p:spPr>
            <a:xfrm>
              <a:off x="5549371" y="2241916"/>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BUILDING INVENTORY &amp; </a:t>
              </a:r>
              <a:r>
                <a:rPr lang="en-US" sz="1400" b="1" kern="1200" dirty="0"/>
                <a:t>ACCURACY IMPROVEMENTS</a:t>
              </a:r>
              <a:r>
                <a:rPr lang="en-US" sz="1100" b="1" kern="1200" dirty="0"/>
                <a:t/>
              </a:r>
              <a:br>
                <a:rPr lang="en-US" sz="1100" b="1" kern="1200" dirty="0"/>
              </a:br>
              <a:endParaRPr lang="en-US" sz="1100" b="1" kern="1200" dirty="0"/>
            </a:p>
            <a:p>
              <a:pPr lvl="0" algn="ctr" defTabSz="622300">
                <a:lnSpc>
                  <a:spcPct val="90000"/>
                </a:lnSpc>
                <a:spcBef>
                  <a:spcPct val="0"/>
                </a:spcBef>
                <a:spcAft>
                  <a:spcPct val="35000"/>
                </a:spcAft>
              </a:pPr>
              <a:r>
                <a:rPr lang="en-US" sz="1100" kern="1200" dirty="0"/>
                <a:t>Building Location</a:t>
              </a:r>
            </a:p>
            <a:p>
              <a:pPr lvl="0" algn="ctr" defTabSz="622300">
                <a:lnSpc>
                  <a:spcPct val="90000"/>
                </a:lnSpc>
                <a:spcBef>
                  <a:spcPct val="0"/>
                </a:spcBef>
                <a:spcAft>
                  <a:spcPct val="35000"/>
                </a:spcAft>
              </a:pPr>
              <a:r>
                <a:rPr lang="en-US" sz="1100" kern="1200" dirty="0"/>
                <a:t>Building Attributes</a:t>
              </a:r>
            </a:p>
          </p:txBody>
        </p:sp>
      </p:grpSp>
    </p:spTree>
    <p:extLst>
      <p:ext uri="{BB962C8B-B14F-4D97-AF65-F5344CB8AC3E}">
        <p14:creationId xmlns:p14="http://schemas.microsoft.com/office/powerpoint/2010/main" val="2403653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a:t>
            </a:r>
            <a:r>
              <a:rPr lang="en-US" dirty="0" smtClean="0">
                <a:solidFill>
                  <a:schemeClr val="bg1"/>
                </a:solidFill>
                <a:latin typeface="Arial" panose="020B0604020202020204" pitchFamily="34" charset="0"/>
                <a:cs typeface="Arial" panose="020B0604020202020204" pitchFamily="34" charset="0"/>
              </a:rPr>
              <a:t>Inventory</a:t>
            </a:r>
            <a:endParaRPr lang="en-US" dirty="0">
              <a:solidFill>
                <a:schemeClr val="bg1"/>
              </a:solidFill>
              <a:latin typeface="Arial" panose="020B0604020202020204" pitchFamily="34" charset="0"/>
              <a:cs typeface="Arial" panose="020B0604020202020204" pitchFamily="34" charset="0"/>
            </a:endParaRPr>
          </a:p>
        </p:txBody>
      </p:sp>
      <p:pic>
        <p:nvPicPr>
          <p:cNvPr id="3074" name="Picture 2" descr="https://attachments.office.net/owa/Kurt.Donaldson%40mail.wvu.edu/service.svc/s/GetFileAttachment?id=AAMkADY2MzhlMGQ3LTg3ZTktNGE2OC1hYTBmLTJlNGNmYmYwZjM2ZgBGAAAAAADB5Gkc4M1ZTKfoqieABYNlBwDiZTkf0qJLQKYWTt2g0w7KAAAAAAENAAA%2BG9QRObJ4QqnrbdQj8gTBAAKbrKvCAAABEgAQAL3B0EVDkqBHteI44i1fEMY%3D&amp;X-OWA-CANARY=qozeZTmofkifVclAwUydAMBlKVNC7tYY_2dvMC1yBsBKZBSaxDvwpijzxTN-PkWisfevYOpdgCI.&amp;token=eyJhbGciOiJSUzI1NiIsImtpZCI6IjA2MDBGOUY2NzQ2MjA3MzdFNzM0MDRFMjg3QzQ1QTgxOENCN0NFQjgiLCJ4NXQiOiJCZ0Q1OW5SaUJ6Zm5OQVRpaDhSYWdZeTN6cmciLCJ0eXAiOiJKV1QifQ.eyJ2ZXIiOiJFeGNoYW5nZS5DYWxsYmFjay5WMSIsImFwcGN0eHNlbmRlciI6Ik93YURvd25sb2FkQGE3NTMxZTE4LTNlNWQtNDE0NS1hZTRjLTMzNmQzMjBjYTdlNCIsImFwcGN0eCI6IntcIm1zZXhjaHByb3RcIjpcIm93YVwiLFwicHJpbWFyeXNpZFwiOlwiUy0xLTUtMjEtMzU5MDg0MzgxOC0zMDA0OTYwMTYzLTQyMzMzNjYzMDktMTE1NTM0N1wiLFwicHVpZFwiOlwiMTE1MzgzNjI5NjIzOTI3MjA2OFwiLFwib2lkXCI6XCJmZTE0MWJhMi1iY2E4LTQ5NTktOTU2Ni1lMDBkNzhjZjExZGVcIixcInNjb3BlXCI6XCJPd2FEb3dubG9hZFwifSIsIm5iZiI6MTU2MDIzOTU2NiwiZXhwIjoxNTYwMjQwMTY2LCJpc3MiOiIwMDAwMDAwMi0wMDAwLTBmZjEtY2UwMC0wMDAwMDAwMDAwMDBAYTc1MzFlMTgtM2U1ZC00MTQ1LWFlNGMtMzM2ZDMyMGNhN2U0IiwiYXVkIjoiMDAwMDAwMDItMDAwMC0wZmYxLWNlMDAtMDAwMDAwMDAwMDAwL2F0dGFjaG1lbnRzLm9mZmljZS5uZXRAYTc1MzFlMTgtM2U1ZC00MTQ1LWFlNGMtMzM2ZDMyMGNhN2U0In0.WZWGhF_dSa3xxyVMnwOv6YN1zmzLU12gIRgeWCgZLDcaLTcrzAjUTcJj2rfWge7Zq--XCfvs36pE-Fiv4bQ_vFoMiod4tafHVepSgJuPMu8Slw0oI6b0EQ8k7lqrk09aD5BHkMLgMxB2sFTczLr8auvrdS93siS_6AG4QXafq6czPcTiChIcUCN2TabmdcPRg8q0tpXFiNkEyQnZ7snxO_gWl-8wktfdarTz60hN5QpakJejfxWaR4BBSXKsOyAJ50ciyHRlxahMlpHEfO9HWH7p5Z3rpZGC0HhFOEjgRnmjbxXDSfIC5BxFYlQzHNIENFPHlJ--h9S0L_1pQg3Uug&amp;owa=outlook.office.com&amp;isImagePreview=True">
            <a:extLst>
              <a:ext uri="{FF2B5EF4-FFF2-40B4-BE49-F238E27FC236}">
                <a16:creationId xmlns:a16="http://schemas.microsoft.com/office/drawing/2014/main" id="{922DAD41-FDD3-4044-88F0-4F7F80C0D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012823"/>
            <a:ext cx="7505700" cy="5629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1617F0-91D1-4D09-933E-960DEAFA5260}"/>
              </a:ext>
            </a:extLst>
          </p:cNvPr>
          <p:cNvSpPr txBox="1"/>
          <p:nvPr/>
        </p:nvSpPr>
        <p:spPr>
          <a:xfrm>
            <a:off x="5583676" y="5914349"/>
            <a:ext cx="2597285" cy="646331"/>
          </a:xfrm>
          <a:prstGeom prst="rect">
            <a:avLst/>
          </a:prstGeom>
          <a:solidFill>
            <a:schemeClr val="tx1"/>
          </a:solidFill>
        </p:spPr>
        <p:txBody>
          <a:bodyPr wrap="square" rtlCol="0">
            <a:spAutoFit/>
          </a:bodyPr>
          <a:lstStyle/>
          <a:p>
            <a:pPr algn="ctr"/>
            <a:r>
              <a:rPr lang="en-US" b="1" dirty="0" smtClean="0">
                <a:solidFill>
                  <a:srgbClr val="FFFF00"/>
                </a:solidFill>
              </a:rPr>
              <a:t>GIS Specialist conducting Building Inventory</a:t>
            </a:r>
            <a:endParaRPr lang="en-US" b="1" dirty="0">
              <a:solidFill>
                <a:srgbClr val="FFFF00"/>
              </a:solidFill>
            </a:endParaRPr>
          </a:p>
        </p:txBody>
      </p:sp>
    </p:spTree>
    <p:extLst>
      <p:ext uri="{BB962C8B-B14F-4D97-AF65-F5344CB8AC3E}">
        <p14:creationId xmlns:p14="http://schemas.microsoft.com/office/powerpoint/2010/main" val="2463301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0" y="1"/>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06531" name="Rectangle 3"/>
          <p:cNvSpPr>
            <a:spLocks noGrp="1" noChangeArrowheads="1"/>
          </p:cNvSpPr>
          <p:nvPr>
            <p:ph type="body" idx="1"/>
          </p:nvPr>
        </p:nvSpPr>
        <p:spPr>
          <a:xfrm>
            <a:off x="887094" y="1311409"/>
            <a:ext cx="7696200" cy="1862137"/>
          </a:xfrm>
        </p:spPr>
        <p:txBody>
          <a:bodyPr wrap="square"/>
          <a:lstStyle/>
          <a:p>
            <a:pPr>
              <a:spcBef>
                <a:spcPct val="0"/>
              </a:spcBef>
              <a:spcAft>
                <a:spcPts val="1200"/>
              </a:spcAft>
              <a:buFontTx/>
              <a:buNone/>
            </a:pPr>
            <a:r>
              <a:rPr lang="en-US" altLang="en-US" sz="2800" dirty="0"/>
              <a:t>“Not a Building”</a:t>
            </a:r>
          </a:p>
          <a:p>
            <a:pPr>
              <a:spcBef>
                <a:spcPct val="0"/>
              </a:spcBef>
              <a:buFont typeface="Wingdings" panose="05000000000000000000" pitchFamily="2" charset="2"/>
              <a:buChar char="ü"/>
            </a:pPr>
            <a:r>
              <a:rPr lang="en-US" altLang="en-US" sz="2400" dirty="0"/>
              <a:t>Open pavilions, carports, underground pump stations, trailers, etc. are not buildings</a:t>
            </a:r>
          </a:p>
          <a:p>
            <a:pPr>
              <a:spcBef>
                <a:spcPct val="0"/>
              </a:spcBef>
              <a:buFont typeface="Wingdings" panose="05000000000000000000" pitchFamily="2" charset="2"/>
              <a:buChar char="ü"/>
            </a:pPr>
            <a:r>
              <a:rPr lang="en-US" altLang="en-US" sz="2400" dirty="0"/>
              <a:t>Accessory structures are not counted</a:t>
            </a:r>
          </a:p>
        </p:txBody>
      </p:sp>
      <p:pic>
        <p:nvPicPr>
          <p:cNvPr id="7176" name="Picture 8" descr="http://www.cbrcparks.org/photos/DSCN19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7368"/>
            <a:ext cx="37338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http://www.swingplans.com/images/garage_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3" y="3127368"/>
            <a:ext cx="3595687"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1"/>
          <p:cNvSpPr>
            <a:spLocks noChangeArrowheads="1"/>
          </p:cNvSpPr>
          <p:nvPr/>
        </p:nvSpPr>
        <p:spPr bwMode="auto">
          <a:xfrm>
            <a:off x="6114633" y="822325"/>
            <a:ext cx="2800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a:solidFill>
                  <a:srgbClr val="FFFF00"/>
                </a:solidFill>
              </a:rPr>
              <a:t>CRS Manual</a:t>
            </a:r>
            <a:r>
              <a:rPr lang="en-US" altLang="en-US" sz="1800" dirty="0">
                <a:solidFill>
                  <a:srgbClr val="FFFF00"/>
                </a:solidFill>
              </a:rPr>
              <a:t> Page 300-5</a:t>
            </a:r>
          </a:p>
        </p:txBody>
      </p:sp>
      <p:sp>
        <p:nvSpPr>
          <p:cNvPr id="8" name="Rectangle 7"/>
          <p:cNvSpPr/>
          <p:nvPr/>
        </p:nvSpPr>
        <p:spPr>
          <a:xfrm>
            <a:off x="280428" y="121907"/>
            <a:ext cx="8404865" cy="769441"/>
          </a:xfrm>
          <a:prstGeom prst="rect">
            <a:avLst/>
          </a:prstGeom>
        </p:spPr>
        <p:txBody>
          <a:bodyPr wrap="none">
            <a:spAutoFit/>
          </a:bodyPr>
          <a:lstStyle/>
          <a:p>
            <a:pPr algn="ctr"/>
            <a:r>
              <a:rPr lang="en-US" sz="4400" dirty="0" smtClean="0">
                <a:solidFill>
                  <a:schemeClr val="bg1"/>
                </a:solidFill>
                <a:latin typeface="Arial" panose="020B0604020202020204" pitchFamily="34" charset="0"/>
                <a:cs typeface="Arial" panose="020B0604020202020204" pitchFamily="34" charset="0"/>
              </a:rPr>
              <a:t>Primary Structure: Not </a:t>
            </a:r>
            <a:r>
              <a:rPr lang="en-US" sz="4400" dirty="0">
                <a:solidFill>
                  <a:schemeClr val="bg1"/>
                </a:solidFill>
                <a:latin typeface="Arial" panose="020B0604020202020204" pitchFamily="34" charset="0"/>
                <a:cs typeface="Arial" panose="020B0604020202020204" pitchFamily="34" charset="0"/>
              </a:rPr>
              <a:t>a Building</a:t>
            </a:r>
          </a:p>
        </p:txBody>
      </p:sp>
      <p:sp>
        <p:nvSpPr>
          <p:cNvPr id="9" name="TextBox 8">
            <a:extLst>
              <a:ext uri="{FF2B5EF4-FFF2-40B4-BE49-F238E27FC236}">
                <a16:creationId xmlns:a16="http://schemas.microsoft.com/office/drawing/2014/main" id="{953CC7F6-F7F8-4D52-92C5-CE6C9BD317DE}"/>
              </a:ext>
            </a:extLst>
          </p:cNvPr>
          <p:cNvSpPr txBox="1"/>
          <p:nvPr/>
        </p:nvSpPr>
        <p:spPr>
          <a:xfrm>
            <a:off x="387431" y="6227775"/>
            <a:ext cx="5303249" cy="523220"/>
          </a:xfrm>
          <a:prstGeom prst="rect">
            <a:avLst/>
          </a:prstGeom>
          <a:noFill/>
        </p:spPr>
        <p:txBody>
          <a:bodyPr wrap="square" rtlCol="0">
            <a:spAutoFit/>
          </a:bodyPr>
          <a:lstStyle/>
          <a:p>
            <a:r>
              <a:rPr lang="en-US" sz="1400" i="1" dirty="0" smtClean="0">
                <a:solidFill>
                  <a:schemeClr val="bg1">
                    <a:lumMod val="50000"/>
                  </a:schemeClr>
                </a:solidFill>
              </a:rPr>
              <a:t>All </a:t>
            </a:r>
            <a:r>
              <a:rPr lang="en-US" sz="1400" b="1" i="1" dirty="0" smtClean="0">
                <a:solidFill>
                  <a:schemeClr val="bg1">
                    <a:lumMod val="50000"/>
                  </a:schemeClr>
                </a:solidFill>
              </a:rPr>
              <a:t>primary structures </a:t>
            </a:r>
            <a:r>
              <a:rPr lang="en-US" sz="1400" i="1" dirty="0" smtClean="0">
                <a:solidFill>
                  <a:schemeClr val="bg1">
                    <a:lumMod val="50000"/>
                  </a:schemeClr>
                </a:solidFill>
              </a:rPr>
              <a:t>in high-risk flood zones are inventoried.</a:t>
            </a:r>
          </a:p>
          <a:p>
            <a:r>
              <a:rPr lang="en-US" sz="1400" b="1" i="1" dirty="0" smtClean="0">
                <a:solidFill>
                  <a:schemeClr val="bg1">
                    <a:lumMod val="50000"/>
                  </a:schemeClr>
                </a:solidFill>
              </a:rPr>
              <a:t>Critical infrastructure </a:t>
            </a:r>
            <a:r>
              <a:rPr lang="en-US" sz="1400" i="1" dirty="0" smtClean="0">
                <a:solidFill>
                  <a:schemeClr val="bg1">
                    <a:lumMod val="50000"/>
                  </a:schemeClr>
                </a:solidFill>
              </a:rPr>
              <a:t>in moderate-risk flood zones also inventoried.</a:t>
            </a:r>
            <a:endParaRPr lang="en-US" sz="1400" i="1" dirty="0" smtClean="0">
              <a:solidFill>
                <a:schemeClr val="bg1">
                  <a:lumMod val="50000"/>
                </a:schemeClr>
              </a:solidFill>
            </a:endParaRPr>
          </a:p>
        </p:txBody>
      </p:sp>
    </p:spTree>
    <p:extLst>
      <p:ext uri="{BB962C8B-B14F-4D97-AF65-F5344CB8AC3E}">
        <p14:creationId xmlns:p14="http://schemas.microsoft.com/office/powerpoint/2010/main" val="328126083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4125" y="2038920"/>
            <a:ext cx="1968848" cy="14185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ctrTitle"/>
          </p:nvPr>
        </p:nvSpPr>
        <p:spPr>
          <a:xfrm>
            <a:off x="1258583" y="1100617"/>
            <a:ext cx="6530146" cy="719667"/>
          </a:xfrm>
        </p:spPr>
        <p:txBody>
          <a:bodyPr>
            <a:normAutofit fontScale="90000"/>
          </a:bodyPr>
          <a:lstStyle/>
          <a:p>
            <a:r>
              <a:rPr lang="en-US" sz="2700" b="1" dirty="0">
                <a:latin typeface="Arial" panose="020B0604020202020204" pitchFamily="34" charset="0"/>
                <a:cs typeface="Arial" panose="020B0604020202020204" pitchFamily="34" charset="0"/>
              </a:rPr>
              <a:t>A Statewide Approach to Risk Studies</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1650" b="1" dirty="0">
                <a:latin typeface="Arial" panose="020B0604020202020204" pitchFamily="34" charset="0"/>
                <a:cs typeface="Arial" panose="020B0604020202020204" pitchFamily="34" charset="0"/>
              </a:rPr>
              <a:t>Multi-Hazard Risk Assessments</a:t>
            </a:r>
            <a:endParaRPr lang="en-US" sz="1650" dirty="0"/>
          </a:p>
        </p:txBody>
      </p:sp>
      <p:pic>
        <p:nvPicPr>
          <p:cNvPr id="14" name="Picture 13"/>
          <p:cNvPicPr>
            <a:picLocks noChangeAspect="1"/>
          </p:cNvPicPr>
          <p:nvPr/>
        </p:nvPicPr>
        <p:blipFill>
          <a:blip r:embed="rId4"/>
          <a:stretch>
            <a:fillRect/>
          </a:stretch>
        </p:blipFill>
        <p:spPr>
          <a:xfrm>
            <a:off x="3532097" y="2023018"/>
            <a:ext cx="1940426" cy="1487435"/>
          </a:xfrm>
          <a:prstGeom prst="rect">
            <a:avLst/>
          </a:prstGeom>
          <a:ln>
            <a:noFill/>
          </a:ln>
          <a:effectLst>
            <a:outerShdw blurRad="292100" dist="139700" dir="2700000" algn="tl" rotWithShape="0">
              <a:srgbClr val="333333">
                <a:alpha val="65000"/>
              </a:srgbClr>
            </a:outerShdw>
          </a:effectLst>
        </p:spPr>
      </p:pic>
      <p:pic>
        <p:nvPicPr>
          <p:cNvPr id="40984" name="Picture 24" descr="https://www.ancestry.com/wiki/images/c/c7/WestVirginia_si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7458" y="4518117"/>
            <a:ext cx="1650637" cy="1383785"/>
          </a:xfrm>
          <a:prstGeom prst="rect">
            <a:avLst/>
          </a:prstGeom>
          <a:noFill/>
          <a:effectLst>
            <a:glow rad="101600">
              <a:schemeClr val="bg1">
                <a:lumMod val="50000"/>
                <a:alpha val="60000"/>
              </a:scheme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6392" y="3579273"/>
            <a:ext cx="1704313"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Floods Risk (TEIF)</a:t>
            </a:r>
          </a:p>
        </p:txBody>
      </p:sp>
      <p:sp>
        <p:nvSpPr>
          <p:cNvPr id="20" name="TextBox 19"/>
          <p:cNvSpPr txBox="1"/>
          <p:nvPr/>
        </p:nvSpPr>
        <p:spPr>
          <a:xfrm>
            <a:off x="6705985" y="3603599"/>
            <a:ext cx="1505650" cy="507831"/>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Reference Data Development</a:t>
            </a:r>
          </a:p>
        </p:txBody>
      </p:sp>
      <p:sp>
        <p:nvSpPr>
          <p:cNvPr id="12" name="Title 1">
            <a:extLst>
              <a:ext uri="{FF2B5EF4-FFF2-40B4-BE49-F238E27FC236}">
                <a16:creationId xmlns:a16="http://schemas.microsoft.com/office/drawing/2014/main" id="{20F24124-F723-4665-AED7-48D03B561F5F}"/>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 Project</a:t>
            </a:r>
          </a:p>
        </p:txBody>
      </p:sp>
      <p:pic>
        <p:nvPicPr>
          <p:cNvPr id="13" name="Picture 6" descr="C:\gis_data\tax\Powerpoint\scanned_tax_map.jpg">
            <a:extLst>
              <a:ext uri="{FF2B5EF4-FFF2-40B4-BE49-F238E27FC236}">
                <a16:creationId xmlns:a16="http://schemas.microsoft.com/office/drawing/2014/main" id="{D9E64EE6-D40D-4712-99C3-30AD8637D84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18" t="1" r="-7343" b="40646"/>
          <a:stretch/>
        </p:blipFill>
        <p:spPr bwMode="auto">
          <a:xfrm>
            <a:off x="6470242" y="1983510"/>
            <a:ext cx="1846450" cy="1533554"/>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9D1F73DB-423C-4109-A3FB-7D14D4CE8174}"/>
              </a:ext>
            </a:extLst>
          </p:cNvPr>
          <p:cNvSpPr txBox="1"/>
          <p:nvPr/>
        </p:nvSpPr>
        <p:spPr>
          <a:xfrm>
            <a:off x="3561146" y="3591977"/>
            <a:ext cx="2021707" cy="300082"/>
          </a:xfrm>
          <a:prstGeom prst="rect">
            <a:avLst/>
          </a:prstGeom>
          <a:noFill/>
        </p:spPr>
        <p:txBody>
          <a:bodyPr wrap="none" rtlCol="0">
            <a:spAutoFit/>
          </a:bodyPr>
          <a:lstStyle/>
          <a:p>
            <a:r>
              <a:rPr lang="en-US" sz="1350" b="1" dirty="0">
                <a:latin typeface="Arial" panose="020B0604020202020204" pitchFamily="34" charset="0"/>
                <a:cs typeface="Arial" panose="020B0604020202020204" pitchFamily="34" charset="0"/>
              </a:rPr>
              <a:t>Landslide Risk (TEAL)</a:t>
            </a:r>
          </a:p>
        </p:txBody>
      </p:sp>
      <p:graphicFrame>
        <p:nvGraphicFramePr>
          <p:cNvPr id="18" name="Chart 17">
            <a:extLst>
              <a:ext uri="{FF2B5EF4-FFF2-40B4-BE49-F238E27FC236}">
                <a16:creationId xmlns:a16="http://schemas.microsoft.com/office/drawing/2014/main" id="{C7365855-F9B3-4191-A9FF-1A2E26356E1F}"/>
              </a:ext>
            </a:extLst>
          </p:cNvPr>
          <p:cNvGraphicFramePr/>
          <p:nvPr/>
        </p:nvGraphicFramePr>
        <p:xfrm>
          <a:off x="5472523" y="3973583"/>
          <a:ext cx="4090873" cy="2849974"/>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a:extLst>
              <a:ext uri="{FF2B5EF4-FFF2-40B4-BE49-F238E27FC236}">
                <a16:creationId xmlns:a16="http://schemas.microsoft.com/office/drawing/2014/main" id="{2FB7235B-889C-474A-AFC1-1AE3DE921D42}"/>
              </a:ext>
            </a:extLst>
          </p:cNvPr>
          <p:cNvSpPr txBox="1"/>
          <p:nvPr/>
        </p:nvSpPr>
        <p:spPr>
          <a:xfrm>
            <a:off x="674871" y="6087074"/>
            <a:ext cx="2204450"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Inventory Building-Level</a:t>
            </a:r>
            <a:br>
              <a:rPr lang="en-US" sz="1350" b="1" dirty="0">
                <a:latin typeface="Arial" panose="020B0604020202020204" pitchFamily="34" charset="0"/>
                <a:cs typeface="Arial" panose="020B0604020202020204" pitchFamily="34" charset="0"/>
              </a:rPr>
            </a:br>
            <a:r>
              <a:rPr lang="en-US" sz="1350" b="1" dirty="0">
                <a:latin typeface="Arial" panose="020B0604020202020204" pitchFamily="34" charset="0"/>
                <a:cs typeface="Arial" panose="020B0604020202020204" pitchFamily="34" charset="0"/>
              </a:rPr>
              <a:t>Flood-Risk Structures</a:t>
            </a:r>
          </a:p>
        </p:txBody>
      </p:sp>
      <p:pic>
        <p:nvPicPr>
          <p:cNvPr id="4" name="Picture 3">
            <a:extLst>
              <a:ext uri="{FF2B5EF4-FFF2-40B4-BE49-F238E27FC236}">
                <a16:creationId xmlns:a16="http://schemas.microsoft.com/office/drawing/2014/main" id="{4EAD1490-C5D7-457B-A164-C405A63EE2A7}"/>
              </a:ext>
            </a:extLst>
          </p:cNvPr>
          <p:cNvPicPr>
            <a:picLocks noChangeAspect="1"/>
          </p:cNvPicPr>
          <p:nvPr/>
        </p:nvPicPr>
        <p:blipFill>
          <a:blip r:embed="rId8"/>
          <a:stretch>
            <a:fillRect/>
          </a:stretch>
        </p:blipFill>
        <p:spPr>
          <a:xfrm>
            <a:off x="751775" y="4518117"/>
            <a:ext cx="1968848" cy="1468567"/>
          </a:xfrm>
          <a:prstGeom prst="rect">
            <a:avLst/>
          </a:prstGeom>
        </p:spPr>
      </p:pic>
      <p:sp>
        <p:nvSpPr>
          <p:cNvPr id="24" name="TextBox 23">
            <a:extLst>
              <a:ext uri="{FF2B5EF4-FFF2-40B4-BE49-F238E27FC236}">
                <a16:creationId xmlns:a16="http://schemas.microsoft.com/office/drawing/2014/main" id="{94A367D2-F44A-4320-A474-ECD94E2C61B4}"/>
              </a:ext>
            </a:extLst>
          </p:cNvPr>
          <p:cNvSpPr txBox="1"/>
          <p:nvPr/>
        </p:nvSpPr>
        <p:spPr>
          <a:xfrm>
            <a:off x="4177565" y="6053019"/>
            <a:ext cx="992580" cy="300082"/>
          </a:xfrm>
          <a:prstGeom prst="rect">
            <a:avLst/>
          </a:prstGeom>
          <a:noFill/>
        </p:spPr>
        <p:txBody>
          <a:bodyPr wrap="non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Statewide</a:t>
            </a:r>
          </a:p>
        </p:txBody>
      </p:sp>
      <p:sp>
        <p:nvSpPr>
          <p:cNvPr id="25" name="TextBox 24">
            <a:extLst>
              <a:ext uri="{FF2B5EF4-FFF2-40B4-BE49-F238E27FC236}">
                <a16:creationId xmlns:a16="http://schemas.microsoft.com/office/drawing/2014/main" id="{3FD3A335-A3E7-4EC2-9D68-DC4EC91556EF}"/>
              </a:ext>
            </a:extLst>
          </p:cNvPr>
          <p:cNvSpPr txBox="1"/>
          <p:nvPr/>
        </p:nvSpPr>
        <p:spPr>
          <a:xfrm>
            <a:off x="5724940" y="6129955"/>
            <a:ext cx="1183601" cy="507831"/>
          </a:xfrm>
          <a:prstGeom prst="rect">
            <a:avLst/>
          </a:prstGeom>
          <a:noFill/>
        </p:spPr>
        <p:txBody>
          <a:bodyPr wrap="square" rtlCol="0">
            <a:spAutoFit/>
          </a:bodyPr>
          <a:lstStyle/>
          <a:p>
            <a:pPr algn="ctr"/>
            <a:r>
              <a:rPr lang="en-US" sz="1350" b="1" i="1" dirty="0">
                <a:solidFill>
                  <a:schemeClr val="accent1">
                    <a:lumMod val="50000"/>
                  </a:schemeClr>
                </a:solidFill>
                <a:latin typeface="Arial" panose="020B0604020202020204" pitchFamily="34" charset="0"/>
                <a:cs typeface="Arial" panose="020B0604020202020204" pitchFamily="34" charset="0"/>
              </a:rPr>
              <a:t>Budget Breakdown</a:t>
            </a:r>
          </a:p>
        </p:txBody>
      </p:sp>
    </p:spTree>
    <p:extLst>
      <p:ext uri="{BB962C8B-B14F-4D97-AF65-F5344CB8AC3E}">
        <p14:creationId xmlns:p14="http://schemas.microsoft.com/office/powerpoint/2010/main" val="13751754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1"/>
          <p:cNvSpPr txBox="1">
            <a:spLocks/>
          </p:cNvSpPr>
          <p:nvPr/>
        </p:nvSpPr>
        <p:spPr>
          <a:xfrm>
            <a:off x="0" y="1"/>
            <a:ext cx="9144000" cy="945435"/>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285423" y="121907"/>
            <a:ext cx="9308844" cy="707886"/>
          </a:xfrm>
          <a:prstGeom prst="rect">
            <a:avLst/>
          </a:prstGeom>
        </p:spPr>
        <p:txBody>
          <a:bodyPr wrap="square">
            <a:spAutoFit/>
          </a:bodyPr>
          <a:lstStyle/>
          <a:p>
            <a:pPr algn="ctr"/>
            <a:r>
              <a:rPr lang="en-US" sz="4000" dirty="0" smtClean="0">
                <a:solidFill>
                  <a:schemeClr val="bg1"/>
                </a:solidFill>
                <a:latin typeface="Arial" panose="020B0604020202020204" pitchFamily="34" charset="0"/>
                <a:cs typeface="Arial" panose="020B0604020202020204" pitchFamily="34" charset="0"/>
              </a:rPr>
              <a:t>Multiple Structures in a Single Parcel</a:t>
            </a:r>
            <a:endParaRPr lang="en-US" sz="4000"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65370" y="948464"/>
            <a:ext cx="8858051" cy="2893100"/>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solidFill>
                  <a:schemeClr val="tx2">
                    <a:lumMod val="50000"/>
                  </a:schemeClr>
                </a:solidFill>
              </a:rPr>
              <a:t>Single Building Point for Multiple Buildings on a Single Parcel/Assessment</a:t>
            </a:r>
          </a:p>
          <a:p>
            <a:pPr marL="742950" lvl="1" indent="-285750">
              <a:buFont typeface="Arial" panose="020B0604020202020204" pitchFamily="34" charset="0"/>
              <a:buChar char="•"/>
            </a:pPr>
            <a:r>
              <a:rPr lang="en-US" sz="1400" dirty="0" smtClean="0">
                <a:solidFill>
                  <a:schemeClr val="tx2">
                    <a:lumMod val="50000"/>
                  </a:schemeClr>
                </a:solidFill>
              </a:rPr>
              <a:t>Outbuildings and detached structures associated with a Primary Structure as a single point that correlates with Building Appraisal </a:t>
            </a:r>
            <a:r>
              <a:rPr lang="en-US" sz="1400" dirty="0" smtClean="0">
                <a:solidFill>
                  <a:schemeClr val="tx2">
                    <a:lumMod val="50000"/>
                  </a:schemeClr>
                </a:solidFill>
              </a:rPr>
              <a:t>Value.</a:t>
            </a:r>
            <a:endParaRPr lang="en-US" sz="1400" dirty="0" smtClean="0">
              <a:solidFill>
                <a:schemeClr val="tx2">
                  <a:lumMod val="50000"/>
                </a:schemeClr>
              </a:solidFill>
            </a:endParaRPr>
          </a:p>
          <a:p>
            <a:pPr marL="742950" lvl="1" indent="-285750">
              <a:buFont typeface="Arial" panose="020B0604020202020204" pitchFamily="34" charset="0"/>
              <a:buChar char="•"/>
            </a:pPr>
            <a:r>
              <a:rPr lang="en-US" sz="1400" dirty="0" smtClean="0">
                <a:solidFill>
                  <a:schemeClr val="tx2">
                    <a:lumMod val="50000"/>
                  </a:schemeClr>
                </a:solidFill>
              </a:rPr>
              <a:t>Multiple buildings associated with commercial, industrial, or agricultural sites are identified as a single Primary Structure point if all structures are in the flood zone and can be correlated with Total Building Appraisal Value in Assessment Report.</a:t>
            </a:r>
          </a:p>
          <a:p>
            <a:pPr marL="742950" lvl="1" indent="-285750">
              <a:buFont typeface="Arial" panose="020B0604020202020204" pitchFamily="34" charset="0"/>
              <a:buChar char="•"/>
            </a:pPr>
            <a:endParaRPr lang="en-US" sz="1600" dirty="0">
              <a:solidFill>
                <a:schemeClr val="tx2">
                  <a:lumMod val="50000"/>
                </a:schemeClr>
              </a:solidFill>
            </a:endParaRPr>
          </a:p>
          <a:p>
            <a:pPr marL="285750" indent="-285750">
              <a:buFont typeface="Wingdings" panose="05000000000000000000" pitchFamily="2" charset="2"/>
              <a:buChar char="§"/>
            </a:pPr>
            <a:r>
              <a:rPr lang="en-US" dirty="0" smtClean="0">
                <a:solidFill>
                  <a:schemeClr val="tx2">
                    <a:lumMod val="50000"/>
                  </a:schemeClr>
                </a:solidFill>
              </a:rPr>
              <a:t>Multiple Building Points in Single Parcel/Assessment (see example below – 4 Apt. Bldgs.)</a:t>
            </a:r>
          </a:p>
          <a:p>
            <a:pPr marL="742950" lvl="1" indent="-285750">
              <a:buFont typeface="Arial" panose="020B0604020202020204" pitchFamily="34" charset="0"/>
              <a:buChar char="•"/>
            </a:pPr>
            <a:r>
              <a:rPr lang="en-US" sz="1400" dirty="0" smtClean="0">
                <a:solidFill>
                  <a:schemeClr val="tx2">
                    <a:lumMod val="50000"/>
                  </a:schemeClr>
                </a:solidFill>
              </a:rPr>
              <a:t>Points are associated with each Primary Structure in Flood Zone.  Associated Model Input Parameters (Cost, Area, Occupancy Class, etc.) are recorded as separate building records.  3 apartments below are primary.</a:t>
            </a:r>
          </a:p>
          <a:p>
            <a:pPr marL="742950" lvl="1" indent="-285750">
              <a:buFont typeface="Wingdings" panose="05000000000000000000" pitchFamily="2" charset="2"/>
              <a:buChar char="§"/>
            </a:pPr>
            <a:endParaRPr lang="en-US" sz="1600" dirty="0">
              <a:solidFill>
                <a:schemeClr val="tx2">
                  <a:lumMod val="50000"/>
                </a:schemeClr>
              </a:solidFill>
            </a:endParaRPr>
          </a:p>
          <a:p>
            <a:pPr marL="742950" lvl="1" indent="-285750">
              <a:buFont typeface="Arial" panose="020B0604020202020204" pitchFamily="34" charset="0"/>
              <a:buChar char="•"/>
            </a:pPr>
            <a:endParaRPr lang="en-US" sz="1600" dirty="0" smtClean="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432731" y="3420376"/>
            <a:ext cx="2873177" cy="2864294"/>
          </a:xfrm>
          <a:prstGeom prst="rect">
            <a:avLst/>
          </a:prstGeom>
        </p:spPr>
      </p:pic>
      <p:pic>
        <p:nvPicPr>
          <p:cNvPr id="4" name="Picture 3"/>
          <p:cNvPicPr>
            <a:picLocks noChangeAspect="1"/>
          </p:cNvPicPr>
          <p:nvPr/>
        </p:nvPicPr>
        <p:blipFill>
          <a:blip r:embed="rId4"/>
          <a:stretch>
            <a:fillRect/>
          </a:stretch>
        </p:blipFill>
        <p:spPr>
          <a:xfrm>
            <a:off x="3924047" y="3414758"/>
            <a:ext cx="4964162" cy="2988483"/>
          </a:xfrm>
          <a:prstGeom prst="rect">
            <a:avLst/>
          </a:prstGeom>
        </p:spPr>
      </p:pic>
      <p:sp>
        <p:nvSpPr>
          <p:cNvPr id="16390" name="Rectangle 11"/>
          <p:cNvSpPr>
            <a:spLocks noChangeArrowheads="1"/>
          </p:cNvSpPr>
          <p:nvPr/>
        </p:nvSpPr>
        <p:spPr bwMode="auto">
          <a:xfrm>
            <a:off x="2198904" y="3841564"/>
            <a:ext cx="569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smtClean="0">
                <a:solidFill>
                  <a:schemeClr val="bg1"/>
                </a:solidFill>
              </a:rPr>
              <a:t>682</a:t>
            </a:r>
            <a:endParaRPr lang="en-US" altLang="en-US" sz="1800" dirty="0">
              <a:solidFill>
                <a:schemeClr val="bg1"/>
              </a:solidFill>
            </a:endParaRPr>
          </a:p>
        </p:txBody>
      </p:sp>
      <p:sp>
        <p:nvSpPr>
          <p:cNvPr id="12" name="Rectangle 11"/>
          <p:cNvSpPr>
            <a:spLocks noChangeArrowheads="1"/>
          </p:cNvSpPr>
          <p:nvPr/>
        </p:nvSpPr>
        <p:spPr bwMode="auto">
          <a:xfrm>
            <a:off x="558752" y="5197277"/>
            <a:ext cx="73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smtClean="0">
                <a:solidFill>
                  <a:schemeClr val="bg1"/>
                </a:solidFill>
              </a:rPr>
              <a:t>680B</a:t>
            </a:r>
            <a:endParaRPr lang="en-US" altLang="en-US" sz="1800" dirty="0">
              <a:solidFill>
                <a:schemeClr val="bg1"/>
              </a:solidFill>
            </a:endParaRPr>
          </a:p>
        </p:txBody>
      </p:sp>
      <p:sp>
        <p:nvSpPr>
          <p:cNvPr id="13" name="Rectangle 12"/>
          <p:cNvSpPr>
            <a:spLocks noChangeArrowheads="1"/>
          </p:cNvSpPr>
          <p:nvPr/>
        </p:nvSpPr>
        <p:spPr bwMode="auto">
          <a:xfrm>
            <a:off x="1983551" y="5433530"/>
            <a:ext cx="736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35000"/>
              </a:spcBef>
              <a:buSzPct val="100000"/>
              <a:buFont typeface="Wingdings" panose="05000000000000000000" pitchFamily="2" charset="2"/>
              <a:buChar char="§"/>
              <a:defRPr sz="2000" b="1">
                <a:solidFill>
                  <a:schemeClr val="tx1"/>
                </a:solidFill>
                <a:latin typeface="Arial" panose="020B0604020202020204" pitchFamily="34" charset="0"/>
              </a:defRPr>
            </a:lvl1pPr>
            <a:lvl2pPr marL="742950" indent="-285750" eaLnBrk="0" hangingPunct="0">
              <a:spcBef>
                <a:spcPct val="25000"/>
              </a:spcBef>
              <a:buClr>
                <a:srgbClr val="5B5C5E"/>
              </a:buClr>
              <a:buSzPct val="90000"/>
              <a:buChar char="•"/>
              <a:defRPr sz="2400">
                <a:solidFill>
                  <a:schemeClr val="tx1"/>
                </a:solidFill>
                <a:latin typeface="Arial" panose="020B0604020202020204" pitchFamily="34" charset="0"/>
              </a:defRPr>
            </a:lvl2pPr>
            <a:lvl3pPr marL="1143000" indent="-228600" eaLnBrk="0" hangingPunct="0">
              <a:spcBef>
                <a:spcPct val="25000"/>
              </a:spcBef>
              <a:buClr>
                <a:srgbClr val="C1C2C4"/>
              </a:buClr>
              <a:buSzPct val="90000"/>
              <a:buFont typeface="Wingdings" panose="05000000000000000000" pitchFamily="2" charset="2"/>
              <a:buChar char="§"/>
              <a:defRPr sz="1600">
                <a:solidFill>
                  <a:schemeClr val="tx1"/>
                </a:solidFill>
                <a:latin typeface="Arial" panose="020B0604020202020204" pitchFamily="34" charset="0"/>
              </a:defRPr>
            </a:lvl3pPr>
            <a:lvl4pPr marL="16002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4pPr>
            <a:lvl5pPr marL="2057400" indent="-228600" eaLnBrk="0" hangingPunct="0">
              <a:spcBef>
                <a:spcPct val="20000"/>
              </a:spcBef>
              <a:buClr>
                <a:srgbClr val="C1C2C4"/>
              </a:buClr>
              <a:buSzPct val="90000"/>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1C2C4"/>
              </a:buClr>
              <a:buSzPct val="90000"/>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0"/>
              </a:spcBef>
              <a:buSzTx/>
              <a:buFontTx/>
              <a:buNone/>
            </a:pPr>
            <a:r>
              <a:rPr lang="en-US" altLang="en-US" sz="1800" i="1" dirty="0" smtClean="0">
                <a:solidFill>
                  <a:schemeClr val="bg1"/>
                </a:solidFill>
              </a:rPr>
              <a:t>680A</a:t>
            </a:r>
            <a:endParaRPr lang="en-US" altLang="en-US" sz="1800" dirty="0">
              <a:solidFill>
                <a:schemeClr val="bg1"/>
              </a:solidFill>
            </a:endParaRPr>
          </a:p>
        </p:txBody>
      </p:sp>
      <p:sp>
        <p:nvSpPr>
          <p:cNvPr id="14" name="TextBox 13">
            <a:extLst>
              <a:ext uri="{FF2B5EF4-FFF2-40B4-BE49-F238E27FC236}">
                <a16:creationId xmlns:a16="http://schemas.microsoft.com/office/drawing/2014/main" id="{28C0E090-FEB6-4815-91E3-7110E184A640}"/>
              </a:ext>
            </a:extLst>
          </p:cNvPr>
          <p:cNvSpPr txBox="1"/>
          <p:nvPr/>
        </p:nvSpPr>
        <p:spPr>
          <a:xfrm>
            <a:off x="6207123" y="4525384"/>
            <a:ext cx="2055076"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chemeClr val="bg1"/>
                </a:solidFill>
              </a:rPr>
              <a:t>Flood Tool Assessment Report</a:t>
            </a:r>
            <a:endParaRPr lang="en-US" b="1" dirty="0">
              <a:solidFill>
                <a:schemeClr val="bg1"/>
              </a:solidFill>
            </a:endParaRPr>
          </a:p>
        </p:txBody>
      </p:sp>
      <p:sp>
        <p:nvSpPr>
          <p:cNvPr id="15" name="TextBox 14">
            <a:extLst>
              <a:ext uri="{FF2B5EF4-FFF2-40B4-BE49-F238E27FC236}">
                <a16:creationId xmlns:a16="http://schemas.microsoft.com/office/drawing/2014/main" id="{28C0E090-FEB6-4815-91E3-7110E184A640}"/>
              </a:ext>
            </a:extLst>
          </p:cNvPr>
          <p:cNvSpPr txBox="1"/>
          <p:nvPr/>
        </p:nvSpPr>
        <p:spPr>
          <a:xfrm>
            <a:off x="823036" y="6315996"/>
            <a:ext cx="2222544"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smtClean="0">
                <a:solidFill>
                  <a:schemeClr val="bg1"/>
                </a:solidFill>
              </a:rPr>
              <a:t>Flood Tool Map View</a:t>
            </a:r>
            <a:endParaRPr lang="en-US" b="1" dirty="0">
              <a:solidFill>
                <a:schemeClr val="bg1"/>
              </a:solidFill>
            </a:endParaRPr>
          </a:p>
        </p:txBody>
      </p:sp>
      <p:sp>
        <p:nvSpPr>
          <p:cNvPr id="16" name="TextBox 15">
            <a:extLst>
              <a:ext uri="{FF2B5EF4-FFF2-40B4-BE49-F238E27FC236}">
                <a16:creationId xmlns:a16="http://schemas.microsoft.com/office/drawing/2014/main" id="{953CC7F6-F7F8-4D52-92C5-CE6C9BD317DE}"/>
              </a:ext>
            </a:extLst>
          </p:cNvPr>
          <p:cNvSpPr txBox="1"/>
          <p:nvPr/>
        </p:nvSpPr>
        <p:spPr>
          <a:xfrm>
            <a:off x="4148617" y="6334780"/>
            <a:ext cx="5029006" cy="523220"/>
          </a:xfrm>
          <a:prstGeom prst="rect">
            <a:avLst/>
          </a:prstGeom>
          <a:noFill/>
        </p:spPr>
        <p:txBody>
          <a:bodyPr wrap="square" rtlCol="0">
            <a:spAutoFit/>
          </a:bodyPr>
          <a:lstStyle/>
          <a:p>
            <a:r>
              <a:rPr lang="en-US" sz="1400" i="1" dirty="0" smtClean="0">
                <a:solidFill>
                  <a:schemeClr val="bg1">
                    <a:lumMod val="50000"/>
                  </a:schemeClr>
                </a:solidFill>
              </a:rPr>
              <a:t>The Web Parcel Assessment Reports provide a breakdown of individual building values and characteristics in single parcel </a:t>
            </a:r>
          </a:p>
        </p:txBody>
      </p:sp>
      <p:sp>
        <p:nvSpPr>
          <p:cNvPr id="5" name="Freeform 4"/>
          <p:cNvSpPr/>
          <p:nvPr/>
        </p:nvSpPr>
        <p:spPr>
          <a:xfrm>
            <a:off x="517323" y="3492230"/>
            <a:ext cx="2663621" cy="2704287"/>
          </a:xfrm>
          <a:custGeom>
            <a:avLst/>
            <a:gdLst>
              <a:gd name="connsiteX0" fmla="*/ 58366 w 2548647"/>
              <a:gd name="connsiteY0" fmla="*/ 0 h 2587558"/>
              <a:gd name="connsiteX1" fmla="*/ 2548647 w 2548647"/>
              <a:gd name="connsiteY1" fmla="*/ 321013 h 2587558"/>
              <a:gd name="connsiteX2" fmla="*/ 2500009 w 2548647"/>
              <a:gd name="connsiteY2" fmla="*/ 2587558 h 2587558"/>
              <a:gd name="connsiteX3" fmla="*/ 0 w 2548647"/>
              <a:gd name="connsiteY3" fmla="*/ 2227634 h 2587558"/>
              <a:gd name="connsiteX4" fmla="*/ 58366 w 2548647"/>
              <a:gd name="connsiteY4" fmla="*/ 0 h 258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8647" h="2587558">
                <a:moveTo>
                  <a:pt x="58366" y="0"/>
                </a:moveTo>
                <a:lnTo>
                  <a:pt x="2548647" y="321013"/>
                </a:lnTo>
                <a:lnTo>
                  <a:pt x="2500009" y="2587558"/>
                </a:lnTo>
                <a:lnTo>
                  <a:pt x="0" y="2227634"/>
                </a:lnTo>
                <a:lnTo>
                  <a:pt x="58366"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
        <p:nvSpPr>
          <p:cNvPr id="6" name="TextBox 5"/>
          <p:cNvSpPr txBox="1"/>
          <p:nvPr/>
        </p:nvSpPr>
        <p:spPr>
          <a:xfrm>
            <a:off x="823036" y="4540772"/>
            <a:ext cx="2451370" cy="307777"/>
          </a:xfrm>
          <a:prstGeom prst="rect">
            <a:avLst/>
          </a:prstGeom>
          <a:noFill/>
        </p:spPr>
        <p:txBody>
          <a:bodyPr wrap="square" rtlCol="0">
            <a:spAutoFit/>
          </a:bodyPr>
          <a:lstStyle/>
          <a:p>
            <a:r>
              <a:rPr lang="en-US" sz="1400" b="1" dirty="0">
                <a:solidFill>
                  <a:srgbClr val="FFFF00"/>
                </a:solidFill>
              </a:rPr>
              <a:t>PID: 31-15-0054-0215-0000</a:t>
            </a:r>
          </a:p>
        </p:txBody>
      </p:sp>
      <p:sp>
        <p:nvSpPr>
          <p:cNvPr id="17" name="Rectangle 16"/>
          <p:cNvSpPr/>
          <p:nvPr/>
        </p:nvSpPr>
        <p:spPr>
          <a:xfrm>
            <a:off x="3530478" y="5350213"/>
            <a:ext cx="5357729" cy="10530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8" name="TextBox 17"/>
          <p:cNvSpPr txBox="1"/>
          <p:nvPr/>
        </p:nvSpPr>
        <p:spPr>
          <a:xfrm>
            <a:off x="3478693" y="5699763"/>
            <a:ext cx="700391" cy="646331"/>
          </a:xfrm>
          <a:prstGeom prst="rect">
            <a:avLst/>
          </a:prstGeom>
          <a:noFill/>
        </p:spPr>
        <p:txBody>
          <a:bodyPr wrap="square" rtlCol="0">
            <a:spAutoFit/>
          </a:bodyPr>
          <a:lstStyle/>
          <a:p>
            <a:r>
              <a:rPr lang="en-US" sz="1200" dirty="0" smtClean="0"/>
              <a:t>682</a:t>
            </a:r>
          </a:p>
          <a:p>
            <a:r>
              <a:rPr lang="en-US" sz="1200" dirty="0" smtClean="0"/>
              <a:t>680A</a:t>
            </a:r>
          </a:p>
          <a:p>
            <a:r>
              <a:rPr lang="en-US" sz="1200" dirty="0" smtClean="0"/>
              <a:t>680B</a:t>
            </a:r>
            <a:endParaRPr lang="en-US" sz="1200" dirty="0"/>
          </a:p>
        </p:txBody>
      </p:sp>
    </p:spTree>
    <p:extLst>
      <p:ext uri="{BB962C8B-B14F-4D97-AF65-F5344CB8AC3E}">
        <p14:creationId xmlns:p14="http://schemas.microsoft.com/office/powerpoint/2010/main" val="43745153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3"/>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a:t>
            </a:r>
            <a:r>
              <a:rPr lang="en-US" dirty="0">
                <a:solidFill>
                  <a:schemeClr val="bg1"/>
                </a:solidFill>
                <a:latin typeface="Arial" panose="020B0604020202020204" pitchFamily="34" charset="0"/>
                <a:cs typeface="Arial" panose="020B0604020202020204" pitchFamily="34" charset="0"/>
              </a:rPr>
              <a:t>Identification</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4"/>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770434" y="2625341"/>
            <a:ext cx="337532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604 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77469"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505838" y="3218558"/>
            <a:ext cx="2321871" cy="1709436"/>
          </a:xfrm>
          <a:prstGeom prst="rect">
            <a:avLst/>
          </a:prstGeom>
        </p:spPr>
      </p:pic>
    </p:spTree>
    <p:extLst>
      <p:ext uri="{BB962C8B-B14F-4D97-AF65-F5344CB8AC3E}">
        <p14:creationId xmlns:p14="http://schemas.microsoft.com/office/powerpoint/2010/main" val="3847671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0D9EE-E8BC-44A2-85ED-DC640397365B}"/>
              </a:ext>
            </a:extLst>
          </p:cNvPr>
          <p:cNvPicPr>
            <a:picLocks noChangeAspect="1"/>
          </p:cNvPicPr>
          <p:nvPr/>
        </p:nvPicPr>
        <p:blipFill rotWithShape="1">
          <a:blip r:embed="rId2"/>
          <a:srcRect b="33699"/>
          <a:stretch/>
        </p:blipFill>
        <p:spPr>
          <a:xfrm>
            <a:off x="121219" y="1387233"/>
            <a:ext cx="8874459" cy="499786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a:t>
            </a:r>
            <a:r>
              <a:rPr lang="en-US" dirty="0">
                <a:solidFill>
                  <a:schemeClr val="bg1"/>
                </a:solidFill>
                <a:latin typeface="Arial" panose="020B0604020202020204" pitchFamily="34" charset="0"/>
                <a:cs typeface="Arial" panose="020B0604020202020204" pitchFamily="34" charset="0"/>
              </a:rPr>
              <a:t>Identification</a:t>
            </a:r>
          </a:p>
        </p:txBody>
      </p:sp>
      <p:sp>
        <p:nvSpPr>
          <p:cNvPr id="4" name="Rectangle 3">
            <a:extLst>
              <a:ext uri="{FF2B5EF4-FFF2-40B4-BE49-F238E27FC236}">
                <a16:creationId xmlns:a16="http://schemas.microsoft.com/office/drawing/2014/main" id="{2D64B0CC-EB9F-4FBD-BCF0-3D278F8AAEF5}"/>
              </a:ext>
            </a:extLst>
          </p:cNvPr>
          <p:cNvSpPr/>
          <p:nvPr/>
        </p:nvSpPr>
        <p:spPr>
          <a:xfrm>
            <a:off x="2188744" y="6515338"/>
            <a:ext cx="5601215" cy="415498"/>
          </a:xfrm>
          <a:prstGeom prst="rect">
            <a:avLst/>
          </a:prstGeom>
          <a:solidFill>
            <a:schemeClr val="bg1"/>
          </a:solidFill>
        </p:spPr>
        <p:txBody>
          <a:bodyPr wrap="square">
            <a:spAutoFit/>
          </a:bodyPr>
          <a:lstStyle/>
          <a:p>
            <a:r>
              <a:rPr lang="en-US" sz="1100" dirty="0"/>
              <a:t>Share Link:  </a:t>
            </a:r>
            <a:r>
              <a:rPr lang="en-US" sz="1100" dirty="0">
                <a:hlinkClick r:id="rId3"/>
              </a:rPr>
              <a:t>http://www.mapwv.gov/Assessment/?PID=01080011006900000000</a:t>
            </a:r>
            <a:endParaRPr lang="en-US" sz="1100" dirty="0"/>
          </a:p>
          <a:p>
            <a:endParaRPr lang="en-US" sz="1000" dirty="0"/>
          </a:p>
        </p:txBody>
      </p:sp>
      <p:sp>
        <p:nvSpPr>
          <p:cNvPr id="8" name="TextBox 7">
            <a:extLst>
              <a:ext uri="{FF2B5EF4-FFF2-40B4-BE49-F238E27FC236}">
                <a16:creationId xmlns:a16="http://schemas.microsoft.com/office/drawing/2014/main" id="{FC7B9439-BEA1-4BE9-8317-1612B88A863F}"/>
              </a:ext>
            </a:extLst>
          </p:cNvPr>
          <p:cNvSpPr txBox="1"/>
          <p:nvPr/>
        </p:nvSpPr>
        <p:spPr>
          <a:xfrm>
            <a:off x="4666737" y="4295206"/>
            <a:ext cx="2480021" cy="369332"/>
          </a:xfrm>
          <a:prstGeom prst="rect">
            <a:avLst/>
          </a:prstGeom>
          <a:solidFill>
            <a:schemeClr val="tx1"/>
          </a:solidFill>
        </p:spPr>
        <p:txBody>
          <a:bodyPr wrap="square" rtlCol="0">
            <a:spAutoFit/>
          </a:bodyPr>
          <a:lstStyle/>
          <a:p>
            <a:pPr algn="ctr"/>
            <a:r>
              <a:rPr lang="en-US" b="1" dirty="0">
                <a:solidFill>
                  <a:srgbClr val="FFFF00"/>
                </a:solidFill>
              </a:rPr>
              <a:t>E-911 Address</a:t>
            </a:r>
          </a:p>
        </p:txBody>
      </p:sp>
      <p:sp>
        <p:nvSpPr>
          <p:cNvPr id="10" name="TextBox 9">
            <a:extLst>
              <a:ext uri="{FF2B5EF4-FFF2-40B4-BE49-F238E27FC236}">
                <a16:creationId xmlns:a16="http://schemas.microsoft.com/office/drawing/2014/main" id="{28C0E090-FEB6-4815-91E3-7110E184A640}"/>
              </a:ext>
            </a:extLst>
          </p:cNvPr>
          <p:cNvSpPr txBox="1"/>
          <p:nvPr/>
        </p:nvSpPr>
        <p:spPr>
          <a:xfrm>
            <a:off x="4666737" y="3884181"/>
            <a:ext cx="2480021" cy="369332"/>
          </a:xfrm>
          <a:prstGeom prst="rect">
            <a:avLst/>
          </a:prstGeom>
          <a:solidFill>
            <a:schemeClr val="tx1"/>
          </a:solidFill>
        </p:spPr>
        <p:txBody>
          <a:bodyPr wrap="square" rtlCol="0">
            <a:spAutoFit/>
          </a:bodyPr>
          <a:lstStyle/>
          <a:p>
            <a:pPr algn="ctr"/>
            <a:r>
              <a:rPr lang="en-US" b="1" dirty="0">
                <a:solidFill>
                  <a:srgbClr val="FFFF00"/>
                </a:solidFill>
              </a:rPr>
              <a:t>Property Parcel Address</a:t>
            </a:r>
          </a:p>
        </p:txBody>
      </p:sp>
      <p:sp>
        <p:nvSpPr>
          <p:cNvPr id="12" name="TextBox 11">
            <a:extLst>
              <a:ext uri="{FF2B5EF4-FFF2-40B4-BE49-F238E27FC236}">
                <a16:creationId xmlns:a16="http://schemas.microsoft.com/office/drawing/2014/main" id="{E55BE910-4AB6-4AF2-B273-6668B146FFAF}"/>
              </a:ext>
            </a:extLst>
          </p:cNvPr>
          <p:cNvSpPr txBox="1"/>
          <p:nvPr/>
        </p:nvSpPr>
        <p:spPr>
          <a:xfrm>
            <a:off x="1528010" y="976208"/>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as 604 S Main Street</a:t>
            </a:r>
          </a:p>
        </p:txBody>
      </p:sp>
    </p:spTree>
    <p:extLst>
      <p:ext uri="{BB962C8B-B14F-4D97-AF65-F5344CB8AC3E}">
        <p14:creationId xmlns:p14="http://schemas.microsoft.com/office/powerpoint/2010/main" val="2470884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a:t>
            </a:r>
            <a:r>
              <a:rPr lang="en-US" dirty="0">
                <a:solidFill>
                  <a:schemeClr val="bg1"/>
                </a:solidFill>
                <a:latin typeface="Arial" panose="020B0604020202020204" pitchFamily="34" charset="0"/>
                <a:cs typeface="Arial" panose="020B0604020202020204" pitchFamily="34" charset="0"/>
              </a:rPr>
              <a:t>Identification</a:t>
            </a:r>
          </a:p>
        </p:txBody>
      </p:sp>
      <p:sp>
        <p:nvSpPr>
          <p:cNvPr id="13" name="TextBox 12">
            <a:extLst>
              <a:ext uri="{FF2B5EF4-FFF2-40B4-BE49-F238E27FC236}">
                <a16:creationId xmlns:a16="http://schemas.microsoft.com/office/drawing/2014/main" id="{9AB279DE-BBBD-4EAA-BCB1-B04784D9D581}"/>
              </a:ext>
            </a:extLst>
          </p:cNvPr>
          <p:cNvSpPr txBox="1"/>
          <p:nvPr/>
        </p:nvSpPr>
        <p:spPr>
          <a:xfrm>
            <a:off x="1180602" y="6327828"/>
            <a:ext cx="7519737" cy="369332"/>
          </a:xfrm>
          <a:prstGeom prst="rect">
            <a:avLst/>
          </a:prstGeom>
          <a:noFill/>
        </p:spPr>
        <p:txBody>
          <a:bodyPr wrap="square" rtlCol="0">
            <a:spAutoFit/>
          </a:bodyPr>
          <a:lstStyle/>
          <a:p>
            <a:r>
              <a:rPr lang="en-US" b="1" dirty="0">
                <a:solidFill>
                  <a:schemeClr val="accent1">
                    <a:lumMod val="50000"/>
                  </a:schemeClr>
                </a:solidFill>
              </a:rPr>
              <a:t>Google Street View and House Number list location as 327 S Main Street</a:t>
            </a:r>
          </a:p>
        </p:txBody>
      </p:sp>
      <p:pic>
        <p:nvPicPr>
          <p:cNvPr id="14" name="Picture 13">
            <a:extLst>
              <a:ext uri="{FF2B5EF4-FFF2-40B4-BE49-F238E27FC236}">
                <a16:creationId xmlns:a16="http://schemas.microsoft.com/office/drawing/2014/main" id="{963CF1D7-19DF-4C9D-B4EE-8C8B2FE587CE}"/>
              </a:ext>
            </a:extLst>
          </p:cNvPr>
          <p:cNvPicPr>
            <a:picLocks noChangeAspect="1"/>
          </p:cNvPicPr>
          <p:nvPr/>
        </p:nvPicPr>
        <p:blipFill>
          <a:blip r:embed="rId2"/>
          <a:stretch>
            <a:fillRect/>
          </a:stretch>
        </p:blipFill>
        <p:spPr>
          <a:xfrm>
            <a:off x="217969" y="992464"/>
            <a:ext cx="3800475" cy="2562225"/>
          </a:xfrm>
          <a:prstGeom prst="rect">
            <a:avLst/>
          </a:prstGeom>
        </p:spPr>
      </p:pic>
      <p:pic>
        <p:nvPicPr>
          <p:cNvPr id="15" name="Picture 14">
            <a:extLst>
              <a:ext uri="{FF2B5EF4-FFF2-40B4-BE49-F238E27FC236}">
                <a16:creationId xmlns:a16="http://schemas.microsoft.com/office/drawing/2014/main" id="{DA4902B6-F31B-4BA9-9526-E45F44C28A38}"/>
              </a:ext>
            </a:extLst>
          </p:cNvPr>
          <p:cNvPicPr>
            <a:picLocks noChangeAspect="1"/>
          </p:cNvPicPr>
          <p:nvPr/>
        </p:nvPicPr>
        <p:blipFill>
          <a:blip r:embed="rId3"/>
          <a:stretch>
            <a:fillRect/>
          </a:stretch>
        </p:blipFill>
        <p:spPr>
          <a:xfrm>
            <a:off x="2070185" y="1985946"/>
            <a:ext cx="6390294" cy="4220328"/>
          </a:xfrm>
          <a:prstGeom prst="rect">
            <a:avLst/>
          </a:prstGeom>
        </p:spPr>
      </p:pic>
    </p:spTree>
    <p:extLst>
      <p:ext uri="{BB962C8B-B14F-4D97-AF65-F5344CB8AC3E}">
        <p14:creationId xmlns:p14="http://schemas.microsoft.com/office/powerpoint/2010/main" val="3627192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a:t>
            </a:r>
            <a:r>
              <a:rPr lang="en-US" dirty="0">
                <a:solidFill>
                  <a:schemeClr val="bg1"/>
                </a:solidFill>
                <a:latin typeface="Arial" panose="020B0604020202020204" pitchFamily="34" charset="0"/>
                <a:cs typeface="Arial" panose="020B0604020202020204" pitchFamily="34" charset="0"/>
              </a:rPr>
              <a:t>Identification</a:t>
            </a:r>
          </a:p>
        </p:txBody>
      </p:sp>
      <p:sp>
        <p:nvSpPr>
          <p:cNvPr id="13" name="TextBox 12">
            <a:extLst>
              <a:ext uri="{FF2B5EF4-FFF2-40B4-BE49-F238E27FC236}">
                <a16:creationId xmlns:a16="http://schemas.microsoft.com/office/drawing/2014/main" id="{9AB279DE-BBBD-4EAA-BCB1-B04784D9D581}"/>
              </a:ext>
            </a:extLst>
          </p:cNvPr>
          <p:cNvSpPr txBox="1"/>
          <p:nvPr/>
        </p:nvSpPr>
        <p:spPr>
          <a:xfrm>
            <a:off x="874643" y="6255638"/>
            <a:ext cx="7203882" cy="400110"/>
          </a:xfrm>
          <a:prstGeom prst="rect">
            <a:avLst/>
          </a:prstGeom>
          <a:noFill/>
        </p:spPr>
        <p:txBody>
          <a:bodyPr wrap="square" rtlCol="0">
            <a:spAutoFit/>
          </a:bodyPr>
          <a:lstStyle/>
          <a:p>
            <a:r>
              <a:rPr lang="en-US" sz="2000" b="1" dirty="0">
                <a:solidFill>
                  <a:schemeClr val="accent1">
                    <a:lumMod val="50000"/>
                  </a:schemeClr>
                </a:solidFill>
              </a:rPr>
              <a:t>FEMA’s Elevation Certificate lists location as 327 S Main Street</a:t>
            </a:r>
          </a:p>
        </p:txBody>
      </p:sp>
      <p:pic>
        <p:nvPicPr>
          <p:cNvPr id="2" name="Picture 1">
            <a:extLst>
              <a:ext uri="{FF2B5EF4-FFF2-40B4-BE49-F238E27FC236}">
                <a16:creationId xmlns:a16="http://schemas.microsoft.com/office/drawing/2014/main" id="{65BE3128-87A4-44A8-8727-9055915FA865}"/>
              </a:ext>
            </a:extLst>
          </p:cNvPr>
          <p:cNvPicPr>
            <a:picLocks noChangeAspect="1"/>
          </p:cNvPicPr>
          <p:nvPr/>
        </p:nvPicPr>
        <p:blipFill>
          <a:blip r:embed="rId2"/>
          <a:stretch>
            <a:fillRect/>
          </a:stretch>
        </p:blipFill>
        <p:spPr>
          <a:xfrm>
            <a:off x="1502440" y="914400"/>
            <a:ext cx="5305425" cy="1876425"/>
          </a:xfrm>
          <a:prstGeom prst="rect">
            <a:avLst/>
          </a:prstGeom>
        </p:spPr>
      </p:pic>
      <p:pic>
        <p:nvPicPr>
          <p:cNvPr id="3" name="Picture 2">
            <a:extLst>
              <a:ext uri="{FF2B5EF4-FFF2-40B4-BE49-F238E27FC236}">
                <a16:creationId xmlns:a16="http://schemas.microsoft.com/office/drawing/2014/main" id="{E48FC64C-EBA7-4EE4-8D30-6D9EF928A8F9}"/>
              </a:ext>
            </a:extLst>
          </p:cNvPr>
          <p:cNvPicPr>
            <a:picLocks noChangeAspect="1"/>
          </p:cNvPicPr>
          <p:nvPr/>
        </p:nvPicPr>
        <p:blipFill>
          <a:blip r:embed="rId3"/>
          <a:stretch>
            <a:fillRect/>
          </a:stretch>
        </p:blipFill>
        <p:spPr>
          <a:xfrm>
            <a:off x="2619367" y="2960839"/>
            <a:ext cx="3250034" cy="2982761"/>
          </a:xfrm>
          <a:prstGeom prst="rect">
            <a:avLst/>
          </a:prstGeom>
          <a:ln>
            <a:solidFill>
              <a:schemeClr val="bg1">
                <a:lumMod val="50000"/>
              </a:schemeClr>
            </a:solidFill>
          </a:ln>
        </p:spPr>
      </p:pic>
    </p:spTree>
    <p:extLst>
      <p:ext uri="{BB962C8B-B14F-4D97-AF65-F5344CB8AC3E}">
        <p14:creationId xmlns:p14="http://schemas.microsoft.com/office/powerpoint/2010/main" val="3231639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Identifiers</a:t>
            </a:r>
            <a:endParaRPr lang="en-US"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extLst/>
          </p:nvPr>
        </p:nvGraphicFramePr>
        <p:xfrm>
          <a:off x="698034" y="2335159"/>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smtClean="0"/>
                        <a:t>Parcel</a:t>
                      </a:r>
                      <a:endParaRPr lang="en-US" sz="2000" dirty="0"/>
                    </a:p>
                  </a:txBody>
                  <a:tcPr/>
                </a:tc>
                <a:tc>
                  <a:txBody>
                    <a:bodyPr/>
                    <a:lstStyle/>
                    <a:p>
                      <a:r>
                        <a:rPr lang="en-US" sz="2000" b="0" i="0" u="none" kern="1200" dirty="0" smtClean="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extLst/>
          </p:nvPr>
        </p:nvGraphicFramePr>
        <p:xfrm>
          <a:off x="698030" y="1797300"/>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extLst>
              <p:ext uri="{D42A27DB-BD31-4B8C-83A1-F6EECF244321}">
                <p14:modId xmlns:p14="http://schemas.microsoft.com/office/powerpoint/2010/main" val="765227987"/>
              </p:ext>
            </p:extLst>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smtClean="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extLst>
              <p:ext uri="{D42A27DB-BD31-4B8C-83A1-F6EECF244321}">
                <p14:modId xmlns:p14="http://schemas.microsoft.com/office/powerpoint/2010/main" val="799575933"/>
              </p:ext>
            </p:extLst>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a:t>
                      </a:r>
                      <a:r>
                        <a:rPr lang="en-US" sz="1400" dirty="0" smtClean="0"/>
                        <a:t>MAP URL </a:t>
                      </a:r>
                      <a:r>
                        <a:rPr lang="en-US" sz="1400" dirty="0"/>
                        <a:t>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7931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smtClean="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smtClean="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smtClean="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smtClean="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extLst/>
          </p:nvPr>
        </p:nvGraphicFramePr>
        <p:xfrm>
          <a:off x="698034" y="330383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smtClean="0"/>
                        <a:t>Building Identifier</a:t>
                      </a:r>
                      <a:endParaRPr lang="en-US" sz="2000" dirty="0"/>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smtClean="0">
                          <a:solidFill>
                            <a:schemeClr val="lt1"/>
                          </a:solidFill>
                          <a:effectLst/>
                          <a:latin typeface="+mn-lt"/>
                          <a:ea typeface="+mn-ea"/>
                          <a:cs typeface="+mn-cs"/>
                        </a:rPr>
                        <a:t>604: 01-08-0011-0069-0000</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49344069"/>
              </p:ext>
            </p:extLst>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a:t>
                      </a:r>
                      <a:r>
                        <a:rPr lang="en-US" sz="1400" dirty="0" smtClean="0"/>
                        <a:t>Parcel Assessment URL </a:t>
                      </a:r>
                      <a:r>
                        <a:rPr lang="en-US" sz="1400" dirty="0"/>
                        <a:t>Link</a:t>
                      </a:r>
                    </a:p>
                  </a:txBody>
                  <a:tcPr>
                    <a:solidFill>
                      <a:schemeClr val="accent3">
                        <a:lumMod val="50000"/>
                      </a:schemeClr>
                    </a:solidFill>
                  </a:tcPr>
                </a:tc>
                <a:tc>
                  <a:txBody>
                    <a:bodyPr/>
                    <a:lstStyle/>
                    <a:p>
                      <a:r>
                        <a:rPr lang="en-US" sz="1200" b="0" u="none" dirty="0" smtClean="0">
                          <a:solidFill>
                            <a:schemeClr val="bg1"/>
                          </a:solidFill>
                        </a:rPr>
                        <a:t>http://www.mapwv.gov/Assessment/Detail/?PID=01080011006900000000</a:t>
                      </a:r>
                      <a:endParaRPr lang="en-US" sz="1200" b="0" u="none" dirty="0">
                        <a:solidFill>
                          <a:schemeClr val="bg1"/>
                        </a:solidFill>
                      </a:endParaRP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extLst>
              <p:ext uri="{D42A27DB-BD31-4B8C-83A1-F6EECF244321}">
                <p14:modId xmlns:p14="http://schemas.microsoft.com/office/powerpoint/2010/main" val="2354755892"/>
              </p:ext>
            </p:extLst>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smtClean="0"/>
                        <a:t>Google Plus Code (11-digit)</a:t>
                      </a:r>
                      <a:endParaRPr lang="en-US" sz="1400" dirty="0"/>
                    </a:p>
                  </a:txBody>
                  <a:tcPr>
                    <a:solidFill>
                      <a:schemeClr val="accent2">
                        <a:lumMod val="50000"/>
                      </a:schemeClr>
                    </a:solidFill>
                  </a:tcPr>
                </a:tc>
                <a:tc>
                  <a:txBody>
                    <a:bodyPr/>
                    <a:lstStyle/>
                    <a:p>
                      <a:r>
                        <a:rPr lang="en-US" sz="1400" b="0" i="0" kern="1200" dirty="0" smtClean="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smtClean="0">
                <a:solidFill>
                  <a:schemeClr val="tx2">
                    <a:lumMod val="50000"/>
                  </a:schemeClr>
                </a:solidFill>
              </a:rPr>
              <a:t>= Unique Identifiers</a:t>
            </a:r>
            <a:endParaRPr lang="en-US" b="1" dirty="0">
              <a:solidFill>
                <a:schemeClr val="tx2">
                  <a:lumMod val="50000"/>
                </a:schemeClr>
              </a:solidFill>
            </a:endParaRP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smtClean="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smtClean="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endParaRPr lang="en-US" sz="1200" dirty="0">
              <a:solidFill>
                <a:schemeClr val="bg1">
                  <a:lumMod val="50000"/>
                </a:schemeClr>
              </a:solidFill>
            </a:endParaRPr>
          </a:p>
        </p:txBody>
      </p:sp>
    </p:spTree>
    <p:extLst>
      <p:ext uri="{BB962C8B-B14F-4D97-AF65-F5344CB8AC3E}">
        <p14:creationId xmlns:p14="http://schemas.microsoft.com/office/powerpoint/2010/main" val="1265992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pic>
        <p:nvPicPr>
          <p:cNvPr id="2" name="Picture 1">
            <a:extLst>
              <a:ext uri="{FF2B5EF4-FFF2-40B4-BE49-F238E27FC236}">
                <a16:creationId xmlns:a16="http://schemas.microsoft.com/office/drawing/2014/main" id="{751A1635-B0CF-41B8-ADBE-1927BCD996FC}"/>
              </a:ext>
            </a:extLst>
          </p:cNvPr>
          <p:cNvPicPr>
            <a:picLocks noChangeAspect="1"/>
          </p:cNvPicPr>
          <p:nvPr/>
        </p:nvPicPr>
        <p:blipFill>
          <a:blip r:embed="rId2"/>
          <a:stretch>
            <a:fillRect/>
          </a:stretch>
        </p:blipFill>
        <p:spPr>
          <a:xfrm>
            <a:off x="127840" y="1184175"/>
            <a:ext cx="8862068" cy="5121209"/>
          </a:xfrm>
          <a:prstGeom prst="rect">
            <a:avLst/>
          </a:prstGeom>
          <a:ln>
            <a:solidFill>
              <a:schemeClr val="tx1"/>
            </a:solidFill>
          </a:ln>
        </p:spPr>
      </p:pic>
      <p:sp>
        <p:nvSpPr>
          <p:cNvPr id="3" name="TextBox 2">
            <a:extLst>
              <a:ext uri="{FF2B5EF4-FFF2-40B4-BE49-F238E27FC236}">
                <a16:creationId xmlns:a16="http://schemas.microsoft.com/office/drawing/2014/main" id="{F6A59C57-406D-4270-967C-DD75E27C65E8}"/>
              </a:ext>
            </a:extLst>
          </p:cNvPr>
          <p:cNvSpPr txBox="1"/>
          <p:nvPr/>
        </p:nvSpPr>
        <p:spPr>
          <a:xfrm>
            <a:off x="190836" y="5628947"/>
            <a:ext cx="4158527" cy="646331"/>
          </a:xfrm>
          <a:prstGeom prst="rect">
            <a:avLst/>
          </a:prstGeom>
          <a:solidFill>
            <a:schemeClr val="accent1">
              <a:lumMod val="50000"/>
            </a:schemeClr>
          </a:solidFill>
        </p:spPr>
        <p:txBody>
          <a:bodyPr wrap="square" rtlCol="0">
            <a:spAutoFit/>
          </a:bodyPr>
          <a:lstStyle/>
          <a:p>
            <a:r>
              <a:rPr lang="en-US" dirty="0">
                <a:solidFill>
                  <a:schemeClr val="bg1"/>
                </a:solidFill>
              </a:rPr>
              <a:t>Residential Home in </a:t>
            </a:r>
            <a:r>
              <a:rPr lang="en-US" b="1" dirty="0">
                <a:solidFill>
                  <a:schemeClr val="bg1"/>
                </a:solidFill>
              </a:rPr>
              <a:t>Floodway</a:t>
            </a:r>
            <a:r>
              <a:rPr lang="en-US" dirty="0">
                <a:solidFill>
                  <a:schemeClr val="bg1"/>
                </a:solidFill>
              </a:rPr>
              <a:t> with</a:t>
            </a:r>
          </a:p>
          <a:p>
            <a:r>
              <a:rPr lang="en-US" dirty="0">
                <a:solidFill>
                  <a:schemeClr val="bg1"/>
                </a:solidFill>
              </a:rPr>
              <a:t>High Building Exposure Value of </a:t>
            </a:r>
            <a:r>
              <a:rPr lang="en-US" b="1" dirty="0">
                <a:solidFill>
                  <a:schemeClr val="bg1"/>
                </a:solidFill>
                <a:latin typeface="Calibri" panose="020F0502020204030204" pitchFamily="34" charset="0"/>
              </a:rPr>
              <a:t>$274,500</a:t>
            </a:r>
            <a:r>
              <a:rPr lang="en-US" dirty="0">
                <a:solidFill>
                  <a:schemeClr val="bg1"/>
                </a:solidFill>
              </a:rPr>
              <a:t>  </a:t>
            </a:r>
          </a:p>
        </p:txBody>
      </p:sp>
      <p:sp>
        <p:nvSpPr>
          <p:cNvPr id="6" name="TextBox 5">
            <a:extLst>
              <a:ext uri="{FF2B5EF4-FFF2-40B4-BE49-F238E27FC236}">
                <a16:creationId xmlns:a16="http://schemas.microsoft.com/office/drawing/2014/main" id="{28C0E090-FEB6-4815-91E3-7110E184A640}"/>
              </a:ext>
            </a:extLst>
          </p:cNvPr>
          <p:cNvSpPr txBox="1"/>
          <p:nvPr/>
        </p:nvSpPr>
        <p:spPr>
          <a:xfrm>
            <a:off x="2270099" y="714345"/>
            <a:ext cx="3910519" cy="400110"/>
          </a:xfrm>
          <a:prstGeom prst="rect">
            <a:avLst/>
          </a:prstGeom>
          <a:solidFill>
            <a:schemeClr val="tx1"/>
          </a:solidFill>
        </p:spPr>
        <p:txBody>
          <a:bodyPr wrap="square" rtlCol="0">
            <a:spAutoFit/>
          </a:bodyPr>
          <a:lstStyle/>
          <a:p>
            <a:pPr algn="ctr"/>
            <a:r>
              <a:rPr lang="en-US" sz="2000" b="1" dirty="0" smtClean="0">
                <a:solidFill>
                  <a:schemeClr val="bg1"/>
                </a:solidFill>
              </a:rPr>
              <a:t>Detailed Building Inventory Record</a:t>
            </a:r>
            <a:endParaRPr lang="en-US" sz="2000" b="1" dirty="0">
              <a:solidFill>
                <a:schemeClr val="bg1"/>
              </a:solidFill>
            </a:endParaRPr>
          </a:p>
        </p:txBody>
      </p:sp>
    </p:spTree>
    <p:extLst>
      <p:ext uri="{BB962C8B-B14F-4D97-AF65-F5344CB8AC3E}">
        <p14:creationId xmlns:p14="http://schemas.microsoft.com/office/powerpoint/2010/main" val="13304584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991686" cy="369332"/>
          </a:xfrm>
          <a:prstGeom prst="rect">
            <a:avLst/>
          </a:prstGeom>
          <a:solidFill>
            <a:schemeClr val="accent1">
              <a:lumMod val="50000"/>
            </a:schemeClr>
          </a:solidFill>
        </p:spPr>
        <p:txBody>
          <a:bodyPr wrap="square" rtlCol="0">
            <a:spAutoFit/>
          </a:bodyPr>
          <a:lstStyle/>
          <a:p>
            <a:pPr algn="ctr"/>
            <a:r>
              <a:rPr lang="en-US" dirty="0" smtClean="0">
                <a:solidFill>
                  <a:schemeClr val="bg1"/>
                </a:solidFill>
              </a:rPr>
              <a:t>Flood Tool External </a:t>
            </a:r>
            <a:r>
              <a:rPr lang="en-US" dirty="0">
                <a:solidFill>
                  <a:schemeClr val="bg1"/>
                </a:solidFill>
              </a:rPr>
              <a:t>Link to Google </a:t>
            </a:r>
            <a:r>
              <a:rPr lang="en-US" b="1" dirty="0">
                <a:solidFill>
                  <a:schemeClr val="bg1"/>
                </a:solidFill>
              </a:rPr>
              <a:t>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3" name="TextBox 2">
            <a:extLst>
              <a:ext uri="{FF2B5EF4-FFF2-40B4-BE49-F238E27FC236}">
                <a16:creationId xmlns:a16="http://schemas.microsoft.com/office/drawing/2014/main" id="{F6A59C57-406D-4270-967C-DD75E27C65E8}"/>
              </a:ext>
            </a:extLst>
          </p:cNvPr>
          <p:cNvSpPr txBox="1"/>
          <p:nvPr/>
        </p:nvSpPr>
        <p:spPr>
          <a:xfrm>
            <a:off x="1001160" y="6109441"/>
            <a:ext cx="6585624" cy="646331"/>
          </a:xfrm>
          <a:prstGeom prst="rect">
            <a:avLst/>
          </a:prstGeom>
          <a:solidFill>
            <a:schemeClr val="accent1">
              <a:lumMod val="50000"/>
            </a:schemeClr>
          </a:solidFill>
        </p:spPr>
        <p:txBody>
          <a:bodyPr wrap="square" rtlCol="0">
            <a:spAutoFit/>
          </a:bodyPr>
          <a:lstStyle/>
          <a:p>
            <a:pPr algn="ctr"/>
            <a:r>
              <a:rPr lang="en-US" dirty="0" smtClean="0">
                <a:solidFill>
                  <a:schemeClr val="bg1"/>
                </a:solidFill>
              </a:rPr>
              <a:t>Web </a:t>
            </a:r>
            <a:r>
              <a:rPr lang="en-US" b="1" dirty="0" smtClean="0">
                <a:solidFill>
                  <a:schemeClr val="bg1"/>
                </a:solidFill>
              </a:rPr>
              <a:t>Parcel </a:t>
            </a:r>
            <a:r>
              <a:rPr lang="en-US" b="1" dirty="0">
                <a:solidFill>
                  <a:schemeClr val="bg1"/>
                </a:solidFill>
              </a:rPr>
              <a:t>Assessment </a:t>
            </a:r>
            <a:r>
              <a:rPr lang="en-US" b="1" dirty="0" smtClean="0">
                <a:solidFill>
                  <a:schemeClr val="bg1"/>
                </a:solidFill>
              </a:rPr>
              <a:t>Report</a:t>
            </a:r>
            <a:br>
              <a:rPr lang="en-US" b="1" dirty="0" smtClean="0">
                <a:solidFill>
                  <a:schemeClr val="bg1"/>
                </a:solidFill>
              </a:rPr>
            </a:br>
            <a:r>
              <a:rPr lang="en-US" dirty="0" smtClean="0">
                <a:solidFill>
                  <a:schemeClr val="bg1"/>
                </a:solidFill>
              </a:rPr>
              <a:t> for Building Identification, Building Characteristics, and Cost Values</a:t>
            </a:r>
            <a:endParaRPr lang="en-US" dirty="0">
              <a:solidFill>
                <a:schemeClr val="bg1"/>
              </a:solidFill>
            </a:endParaRP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2"/>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3"/>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4"/>
          <a:stretch>
            <a:fillRect/>
          </a:stretch>
        </p:blipFill>
        <p:spPr>
          <a:xfrm>
            <a:off x="4571999" y="4758856"/>
            <a:ext cx="4359653" cy="1213252"/>
          </a:xfrm>
          <a:prstGeom prst="rect">
            <a:avLst/>
          </a:prstGeom>
          <a:ln>
            <a:solidFill>
              <a:schemeClr val="tx1"/>
            </a:solidFill>
          </a:ln>
        </p:spPr>
      </p:pic>
      <p:sp>
        <p:nvSpPr>
          <p:cNvPr id="8" name="TextBox 7">
            <a:extLst>
              <a:ext uri="{FF2B5EF4-FFF2-40B4-BE49-F238E27FC236}">
                <a16:creationId xmlns:a16="http://schemas.microsoft.com/office/drawing/2014/main" id="{28C0E090-FEB6-4815-91E3-7110E184A640}"/>
              </a:ext>
            </a:extLst>
          </p:cNvPr>
          <p:cNvSpPr txBox="1"/>
          <p:nvPr/>
        </p:nvSpPr>
        <p:spPr>
          <a:xfrm>
            <a:off x="1621273" y="5057705"/>
            <a:ext cx="1154520" cy="307777"/>
          </a:xfrm>
          <a:prstGeom prst="rect">
            <a:avLst/>
          </a:prstGeom>
          <a:solidFill>
            <a:schemeClr val="tx1"/>
          </a:solidFill>
        </p:spPr>
        <p:txBody>
          <a:bodyPr wrap="square" rtlCol="0">
            <a:spAutoFit/>
          </a:bodyPr>
          <a:lstStyle/>
          <a:p>
            <a:pPr algn="ctr"/>
            <a:r>
              <a:rPr lang="en-US" sz="1400" b="1" dirty="0" smtClean="0">
                <a:solidFill>
                  <a:srgbClr val="FFFF00"/>
                </a:solidFill>
              </a:rPr>
              <a:t>Cost Values</a:t>
            </a:r>
            <a:endParaRPr lang="en-US" sz="1400" b="1" dirty="0">
              <a:solidFill>
                <a:srgbClr val="FFFF00"/>
              </a:solidFill>
            </a:endParaRPr>
          </a:p>
        </p:txBody>
      </p:sp>
      <p:sp>
        <p:nvSpPr>
          <p:cNvPr id="9" name="TextBox 8">
            <a:extLst>
              <a:ext uri="{FF2B5EF4-FFF2-40B4-BE49-F238E27FC236}">
                <a16:creationId xmlns:a16="http://schemas.microsoft.com/office/drawing/2014/main" id="{28C0E090-FEB6-4815-91E3-7110E184A640}"/>
              </a:ext>
            </a:extLst>
          </p:cNvPr>
          <p:cNvSpPr txBox="1"/>
          <p:nvPr/>
        </p:nvSpPr>
        <p:spPr>
          <a:xfrm>
            <a:off x="6751825" y="1824879"/>
            <a:ext cx="1669919" cy="523220"/>
          </a:xfrm>
          <a:prstGeom prst="rect">
            <a:avLst/>
          </a:prstGeom>
          <a:solidFill>
            <a:schemeClr val="tx1"/>
          </a:solidFill>
        </p:spPr>
        <p:txBody>
          <a:bodyPr wrap="square" rtlCol="0">
            <a:spAutoFit/>
          </a:bodyPr>
          <a:lstStyle/>
          <a:p>
            <a:pPr algn="ctr"/>
            <a:r>
              <a:rPr lang="en-US" sz="1400" b="1" dirty="0" smtClean="0">
                <a:solidFill>
                  <a:srgbClr val="FFFF00"/>
                </a:solidFill>
              </a:rPr>
              <a:t>Main Building Information</a:t>
            </a:r>
            <a:endParaRPr lang="en-US" sz="1400" b="1" dirty="0">
              <a:solidFill>
                <a:srgbClr val="FFFF00"/>
              </a:solidFill>
            </a:endParaRPr>
          </a:p>
        </p:txBody>
      </p:sp>
      <p:sp>
        <p:nvSpPr>
          <p:cNvPr id="10" name="TextBox 9">
            <a:extLst>
              <a:ext uri="{FF2B5EF4-FFF2-40B4-BE49-F238E27FC236}">
                <a16:creationId xmlns:a16="http://schemas.microsoft.com/office/drawing/2014/main" id="{28C0E090-FEB6-4815-91E3-7110E184A640}"/>
              </a:ext>
            </a:extLst>
          </p:cNvPr>
          <p:cNvSpPr txBox="1"/>
          <p:nvPr/>
        </p:nvSpPr>
        <p:spPr>
          <a:xfrm>
            <a:off x="6563756" y="3699075"/>
            <a:ext cx="1669919" cy="307777"/>
          </a:xfrm>
          <a:prstGeom prst="rect">
            <a:avLst/>
          </a:prstGeom>
          <a:solidFill>
            <a:schemeClr val="tx1"/>
          </a:solidFill>
        </p:spPr>
        <p:txBody>
          <a:bodyPr wrap="square" rtlCol="0">
            <a:spAutoFit/>
          </a:bodyPr>
          <a:lstStyle/>
          <a:p>
            <a:pPr algn="ctr"/>
            <a:r>
              <a:rPr lang="en-US" sz="1400" b="1" dirty="0" smtClean="0">
                <a:solidFill>
                  <a:srgbClr val="FFFF00"/>
                </a:solidFill>
              </a:rPr>
              <a:t>Outbuildings</a:t>
            </a:r>
            <a:endParaRPr lang="en-US" sz="1400" b="1" dirty="0">
              <a:solidFill>
                <a:srgbClr val="FFFF00"/>
              </a:solidFill>
            </a:endParaRPr>
          </a:p>
        </p:txBody>
      </p:sp>
      <p:sp>
        <p:nvSpPr>
          <p:cNvPr id="11" name="TextBox 10">
            <a:extLst>
              <a:ext uri="{FF2B5EF4-FFF2-40B4-BE49-F238E27FC236}">
                <a16:creationId xmlns:a16="http://schemas.microsoft.com/office/drawing/2014/main" id="{28C0E090-FEB6-4815-91E3-7110E184A640}"/>
              </a:ext>
            </a:extLst>
          </p:cNvPr>
          <p:cNvSpPr txBox="1"/>
          <p:nvPr/>
        </p:nvSpPr>
        <p:spPr>
          <a:xfrm>
            <a:off x="2437572" y="2348099"/>
            <a:ext cx="1669919" cy="523220"/>
          </a:xfrm>
          <a:prstGeom prst="rect">
            <a:avLst/>
          </a:prstGeom>
          <a:solidFill>
            <a:schemeClr val="tx1"/>
          </a:solidFill>
        </p:spPr>
        <p:txBody>
          <a:bodyPr wrap="square" rtlCol="0">
            <a:spAutoFit/>
          </a:bodyPr>
          <a:lstStyle/>
          <a:p>
            <a:pPr algn="ctr"/>
            <a:r>
              <a:rPr lang="en-US" sz="1400" b="1" dirty="0" smtClean="0">
                <a:solidFill>
                  <a:srgbClr val="FFFF00"/>
                </a:solidFill>
              </a:rPr>
              <a:t>Owner and Property Location</a:t>
            </a:r>
            <a:endParaRPr lang="en-US" sz="1400" b="1" dirty="0">
              <a:solidFill>
                <a:srgbClr val="FFFF00"/>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328635" y="5213623"/>
            <a:ext cx="1669919" cy="523220"/>
          </a:xfrm>
          <a:prstGeom prst="rect">
            <a:avLst/>
          </a:prstGeom>
          <a:solidFill>
            <a:schemeClr val="tx1"/>
          </a:solidFill>
        </p:spPr>
        <p:txBody>
          <a:bodyPr wrap="square" rtlCol="0">
            <a:spAutoFit/>
          </a:bodyPr>
          <a:lstStyle/>
          <a:p>
            <a:pPr algn="ctr"/>
            <a:r>
              <a:rPr lang="en-US" sz="1400" b="1" dirty="0" smtClean="0">
                <a:solidFill>
                  <a:srgbClr val="FFFF00"/>
                </a:solidFill>
              </a:rPr>
              <a:t>Property Intersect Flood Zone</a:t>
            </a:r>
            <a:endParaRPr lang="en-US" sz="1400" b="1" dirty="0">
              <a:solidFill>
                <a:srgbClr val="FFFF00"/>
              </a:solidFill>
            </a:endParaRPr>
          </a:p>
        </p:txBody>
      </p:sp>
      <p:sp>
        <p:nvSpPr>
          <p:cNvPr id="13" name="TextBox 12">
            <a:extLst>
              <a:ext uri="{FF2B5EF4-FFF2-40B4-BE49-F238E27FC236}">
                <a16:creationId xmlns:a16="http://schemas.microsoft.com/office/drawing/2014/main" id="{28C0E090-FEB6-4815-91E3-7110E184A640}"/>
              </a:ext>
            </a:extLst>
          </p:cNvPr>
          <p:cNvSpPr txBox="1"/>
          <p:nvPr/>
        </p:nvSpPr>
        <p:spPr>
          <a:xfrm>
            <a:off x="2437572" y="3920793"/>
            <a:ext cx="1669919" cy="307777"/>
          </a:xfrm>
          <a:prstGeom prst="rect">
            <a:avLst/>
          </a:prstGeom>
          <a:solidFill>
            <a:schemeClr val="tx1"/>
          </a:solidFill>
        </p:spPr>
        <p:txBody>
          <a:bodyPr wrap="square" rtlCol="0">
            <a:spAutoFit/>
          </a:bodyPr>
          <a:lstStyle/>
          <a:p>
            <a:pPr algn="ctr"/>
            <a:r>
              <a:rPr lang="en-US" sz="1400" b="1" dirty="0" smtClean="0">
                <a:solidFill>
                  <a:srgbClr val="FFFF00"/>
                </a:solidFill>
              </a:rPr>
              <a:t>Legal Description</a:t>
            </a:r>
            <a:endParaRPr lang="en-US" sz="1400" b="1" dirty="0">
              <a:solidFill>
                <a:srgbClr val="FFFF00"/>
              </a:solidFill>
            </a:endParaRPr>
          </a:p>
        </p:txBody>
      </p:sp>
    </p:spTree>
    <p:extLst>
      <p:ext uri="{BB962C8B-B14F-4D97-AF65-F5344CB8AC3E}">
        <p14:creationId xmlns:p14="http://schemas.microsoft.com/office/powerpoint/2010/main" val="302675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3"/>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91831" y="5873883"/>
            <a:ext cx="8511702" cy="646331"/>
          </a:xfrm>
          <a:prstGeom prst="rect">
            <a:avLst/>
          </a:prstGeom>
          <a:solidFill>
            <a:schemeClr val="accent1">
              <a:lumMod val="50000"/>
            </a:schemeClr>
          </a:solidFill>
        </p:spPr>
        <p:txBody>
          <a:bodyPr wrap="square" rtlCol="0">
            <a:spAutoFit/>
          </a:bodyPr>
          <a:lstStyle/>
          <a:p>
            <a:r>
              <a:rPr lang="en-US" b="1" dirty="0">
                <a:solidFill>
                  <a:schemeClr val="bg1"/>
                </a:solidFill>
              </a:rPr>
              <a:t>Building </a:t>
            </a:r>
            <a:r>
              <a:rPr lang="en-US" b="1" dirty="0" smtClean="0">
                <a:solidFill>
                  <a:schemeClr val="bg1"/>
                </a:solidFill>
              </a:rPr>
              <a:t>Sketches</a:t>
            </a:r>
            <a:r>
              <a:rPr lang="en-US" dirty="0" smtClean="0">
                <a:solidFill>
                  <a:schemeClr val="bg1"/>
                </a:solidFill>
              </a:rPr>
              <a:t> from parcel assessment records are available for all </a:t>
            </a:r>
            <a:r>
              <a:rPr lang="en-US" b="1" dirty="0" smtClean="0">
                <a:solidFill>
                  <a:schemeClr val="bg1"/>
                </a:solidFill>
              </a:rPr>
              <a:t>Residential</a:t>
            </a:r>
            <a:r>
              <a:rPr lang="en-US" dirty="0" smtClean="0">
                <a:solidFill>
                  <a:schemeClr val="bg1"/>
                </a:solidFill>
              </a:rPr>
              <a:t> and </a:t>
            </a:r>
            <a:r>
              <a:rPr lang="en-US" b="1" dirty="0" smtClean="0">
                <a:solidFill>
                  <a:schemeClr val="bg1"/>
                </a:solidFill>
              </a:rPr>
              <a:t>Farm</a:t>
            </a:r>
            <a:r>
              <a:rPr lang="en-US" dirty="0" smtClean="0">
                <a:solidFill>
                  <a:schemeClr val="bg1"/>
                </a:solidFill>
              </a:rPr>
              <a:t> properties.  Very useful for Building Identification.</a:t>
            </a:r>
            <a:endParaRPr lang="en-US" dirty="0">
              <a:solidFill>
                <a:schemeClr val="bg1"/>
              </a:solidFill>
            </a:endParaRPr>
          </a:p>
        </p:txBody>
      </p:sp>
      <p:sp>
        <p:nvSpPr>
          <p:cNvPr id="6" name="TextBox 5">
            <a:extLst>
              <a:ext uri="{FF2B5EF4-FFF2-40B4-BE49-F238E27FC236}">
                <a16:creationId xmlns:a16="http://schemas.microsoft.com/office/drawing/2014/main" id="{28C0E090-FEB6-4815-91E3-7110E184A640}"/>
              </a:ext>
            </a:extLst>
          </p:cNvPr>
          <p:cNvSpPr txBox="1"/>
          <p:nvPr/>
        </p:nvSpPr>
        <p:spPr>
          <a:xfrm>
            <a:off x="4571999" y="1383892"/>
            <a:ext cx="3968885" cy="307777"/>
          </a:xfrm>
          <a:prstGeom prst="rect">
            <a:avLst/>
          </a:prstGeom>
          <a:solidFill>
            <a:schemeClr val="tx1"/>
          </a:solidFill>
        </p:spPr>
        <p:txBody>
          <a:bodyPr wrap="square" rtlCol="0">
            <a:spAutoFit/>
          </a:bodyPr>
          <a:lstStyle/>
          <a:p>
            <a:pPr algn="ctr"/>
            <a:r>
              <a:rPr lang="en-US" sz="1400" b="1" dirty="0" smtClean="0">
                <a:solidFill>
                  <a:srgbClr val="FFFF00"/>
                </a:solidFill>
              </a:rPr>
              <a:t>Building Sketch Diagram (main area and additions)</a:t>
            </a:r>
            <a:endParaRPr lang="en-US" sz="1400" b="1" dirty="0">
              <a:solidFill>
                <a:srgbClr val="FFFF00"/>
              </a:solidFill>
            </a:endParaRPr>
          </a:p>
        </p:txBody>
      </p:sp>
    </p:spTree>
    <p:extLst>
      <p:ext uri="{BB962C8B-B14F-4D97-AF65-F5344CB8AC3E}">
        <p14:creationId xmlns:p14="http://schemas.microsoft.com/office/powerpoint/2010/main" val="1010030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a:t>
            </a:r>
            <a:r>
              <a:rPr lang="en-US" dirty="0" smtClean="0">
                <a:solidFill>
                  <a:schemeClr val="bg1"/>
                </a:solidFill>
                <a:latin typeface="Arial" panose="020B0604020202020204" pitchFamily="34" charset="0"/>
                <a:cs typeface="Arial" panose="020B0604020202020204" pitchFamily="34" charset="0"/>
              </a:rPr>
              <a:t>Risk </a:t>
            </a:r>
            <a:r>
              <a:rPr lang="en-US" dirty="0">
                <a:solidFill>
                  <a:schemeClr val="bg1"/>
                </a:solidFill>
                <a:latin typeface="Arial" panose="020B0604020202020204" pitchFamily="34" charset="0"/>
                <a:cs typeface="Arial" panose="020B0604020202020204" pitchFamily="34" charset="0"/>
              </a:rPr>
              <a:t>Development Team</a:t>
            </a:r>
          </a:p>
        </p:txBody>
      </p:sp>
      <p:sp>
        <p:nvSpPr>
          <p:cNvPr id="8" name="Content Placeholder 7"/>
          <p:cNvSpPr>
            <a:spLocks noGrp="1"/>
          </p:cNvSpPr>
          <p:nvPr>
            <p:ph idx="1"/>
          </p:nvPr>
        </p:nvSpPr>
        <p:spPr>
          <a:xfrm>
            <a:off x="2484837" y="3285984"/>
            <a:ext cx="4618768" cy="1042175"/>
          </a:xfrm>
          <a:solidFill>
            <a:schemeClr val="accent1">
              <a:lumMod val="20000"/>
              <a:lumOff val="80000"/>
            </a:schemeClr>
          </a:solidFill>
        </p:spPr>
        <p:txBody>
          <a:bodyPr>
            <a:normAutofit/>
          </a:bodyPr>
          <a:lstStyle/>
          <a:p>
            <a:pPr marL="457200" lvl="1" indent="0" algn="ctr">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837392"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2634804"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5935763" y="1350903"/>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775059" y="3809031"/>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4379188" y="4610359"/>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7583207" y="1916641"/>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2615348"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smtClean="0"/>
                <a:t>GIS </a:t>
              </a:r>
              <a:r>
                <a:rPr lang="en-US" sz="1200" dirty="0"/>
                <a:t>Programmer</a:t>
              </a:r>
            </a:p>
          </p:txBody>
        </p:sp>
      </p:grpSp>
      <p:sp>
        <p:nvSpPr>
          <p:cNvPr id="26" name="TextBox 25"/>
          <p:cNvSpPr txBox="1"/>
          <p:nvPr/>
        </p:nvSpPr>
        <p:spPr>
          <a:xfrm>
            <a:off x="4179135" y="2362655"/>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nvGrpSpPr>
          <p:cNvPr id="16" name="Group 15"/>
          <p:cNvGrpSpPr/>
          <p:nvPr/>
        </p:nvGrpSpPr>
        <p:grpSpPr>
          <a:xfrm>
            <a:off x="5961843" y="4608511"/>
            <a:ext cx="1325609" cy="1733463"/>
            <a:chOff x="7818390" y="2104563"/>
            <a:chExt cx="1325609" cy="1733463"/>
          </a:xfrm>
        </p:grpSpPr>
        <p:sp>
          <p:nvSpPr>
            <p:cNvPr id="31" name="TextBox 30"/>
            <p:cNvSpPr txBox="1"/>
            <p:nvPr/>
          </p:nvSpPr>
          <p:spPr>
            <a:xfrm>
              <a:off x="7818390" y="3191695"/>
              <a:ext cx="1325609" cy="646331"/>
            </a:xfrm>
            <a:prstGeom prst="rect">
              <a:avLst/>
            </a:prstGeom>
            <a:noFill/>
          </p:spPr>
          <p:txBody>
            <a:bodyPr wrap="square" rtlCol="0">
              <a:spAutoFit/>
            </a:bodyPr>
            <a:lstStyle/>
            <a:p>
              <a:pPr algn="ctr"/>
              <a:r>
                <a:rPr lang="en-US" sz="1200" dirty="0" smtClean="0"/>
                <a:t>Behrang Bidadian</a:t>
              </a:r>
              <a:r>
                <a:rPr lang="en-US" sz="1200" dirty="0"/>
                <a:t/>
              </a:r>
              <a:br>
                <a:rPr lang="en-US" sz="1200" dirty="0"/>
              </a:br>
              <a:r>
                <a:rPr lang="en-US" sz="1200" dirty="0" smtClean="0"/>
                <a:t>GRA</a:t>
              </a:r>
            </a:p>
            <a:p>
              <a:pPr algn="ctr"/>
              <a:r>
                <a:rPr lang="en-US" sz="1200" dirty="0" smtClean="0"/>
                <a:t>Shelter Models</a:t>
              </a:r>
              <a:endParaRPr lang="en-US" sz="1200" dirty="0"/>
            </a:p>
          </p:txBody>
        </p:sp>
        <p:pic>
          <p:nvPicPr>
            <p:cNvPr id="5" name="Picture 4"/>
            <p:cNvPicPr>
              <a:picLocks noChangeAspect="1"/>
            </p:cNvPicPr>
            <p:nvPr/>
          </p:nvPicPr>
          <p:blipFill rotWithShape="1">
            <a:blip r:embed="rId11"/>
            <a:srcRect l="21169" t="-2517" r="3674" b="11689"/>
            <a:stretch/>
          </p:blipFill>
          <p:spPr>
            <a:xfrm>
              <a:off x="7954571" y="2104563"/>
              <a:ext cx="1005581" cy="1064116"/>
            </a:xfrm>
            <a:prstGeom prst="rect">
              <a:avLst/>
            </a:prstGeom>
          </p:spPr>
        </p:pic>
      </p:grpSp>
      <p:pic>
        <p:nvPicPr>
          <p:cNvPr id="17" name="Picture 16"/>
          <p:cNvPicPr>
            <a:picLocks noChangeAspect="1"/>
          </p:cNvPicPr>
          <p:nvPr/>
        </p:nvPicPr>
        <p:blipFill rotWithShape="1">
          <a:blip r:embed="rId12"/>
          <a:srcRect l="15900" t="-1716" r="-2811" b="1716"/>
          <a:stretch/>
        </p:blipFill>
        <p:spPr>
          <a:xfrm>
            <a:off x="4456149" y="1290367"/>
            <a:ext cx="902332" cy="1133475"/>
          </a:xfrm>
          <a:prstGeom prst="rect">
            <a:avLst/>
          </a:prstGeom>
        </p:spPr>
      </p:pic>
      <p:sp>
        <p:nvSpPr>
          <p:cNvPr id="36" name="TextBox 35"/>
          <p:cNvSpPr txBox="1"/>
          <p:nvPr/>
        </p:nvSpPr>
        <p:spPr>
          <a:xfrm>
            <a:off x="7456782" y="4872082"/>
            <a:ext cx="1395388" cy="830997"/>
          </a:xfrm>
          <a:prstGeom prst="rect">
            <a:avLst/>
          </a:prstGeom>
          <a:noFill/>
        </p:spPr>
        <p:txBody>
          <a:bodyPr wrap="square" rtlCol="0">
            <a:spAutoFit/>
          </a:bodyPr>
          <a:lstStyle/>
          <a:p>
            <a:pPr algn="ctr"/>
            <a:r>
              <a:rPr lang="en-US" sz="1200" dirty="0" smtClean="0"/>
              <a:t>Kevin Shrader</a:t>
            </a:r>
            <a:br>
              <a:rPr lang="en-US" sz="1200" dirty="0" smtClean="0"/>
            </a:br>
            <a:r>
              <a:rPr lang="en-US" sz="1200" dirty="0" smtClean="0"/>
              <a:t>GRA</a:t>
            </a:r>
            <a:br>
              <a:rPr lang="en-US" sz="1200" dirty="0" smtClean="0"/>
            </a:br>
            <a:r>
              <a:rPr lang="en-US" sz="1200" dirty="0" smtClean="0"/>
              <a:t>Building Inventory, Flood Visualization</a:t>
            </a:r>
            <a:endParaRPr lang="en-US" sz="1200" dirty="0"/>
          </a:p>
        </p:txBody>
      </p:sp>
      <p:pic>
        <p:nvPicPr>
          <p:cNvPr id="18" name="Picture 17"/>
          <p:cNvPicPr>
            <a:picLocks noChangeAspect="1"/>
          </p:cNvPicPr>
          <p:nvPr/>
        </p:nvPicPr>
        <p:blipFill>
          <a:blip r:embed="rId13"/>
          <a:stretch>
            <a:fillRect/>
          </a:stretch>
        </p:blipFill>
        <p:spPr>
          <a:xfrm>
            <a:off x="7737025" y="3809031"/>
            <a:ext cx="885452" cy="1097020"/>
          </a:xfrm>
          <a:prstGeom prst="rect">
            <a:avLst/>
          </a:prstGeom>
        </p:spPr>
      </p:pic>
      <p:sp>
        <p:nvSpPr>
          <p:cNvPr id="25" name="TextBox 24"/>
          <p:cNvSpPr txBox="1"/>
          <p:nvPr/>
        </p:nvSpPr>
        <p:spPr>
          <a:xfrm>
            <a:off x="3706238" y="953855"/>
            <a:ext cx="2081719" cy="307777"/>
          </a:xfrm>
          <a:prstGeom prst="rect">
            <a:avLst/>
          </a:prstGeom>
          <a:noFill/>
        </p:spPr>
        <p:txBody>
          <a:bodyPr wrap="square" rtlCol="0">
            <a:spAutoFit/>
          </a:bodyPr>
          <a:lstStyle/>
          <a:p>
            <a:r>
              <a:rPr lang="en-US" sz="1400" dirty="0" smtClean="0">
                <a:solidFill>
                  <a:schemeClr val="bg1">
                    <a:lumMod val="65000"/>
                  </a:schemeClr>
                </a:solidFill>
              </a:rPr>
              <a:t>Full and Part-Time Staff</a:t>
            </a:r>
            <a:endParaRPr lang="en-US" sz="1400" dirty="0">
              <a:solidFill>
                <a:schemeClr val="bg1">
                  <a:lumMod val="65000"/>
                </a:schemeClr>
              </a:solidFill>
            </a:endParaRPr>
          </a:p>
        </p:txBody>
      </p:sp>
    </p:spTree>
    <p:extLst>
      <p:ext uri="{BB962C8B-B14F-4D97-AF65-F5344CB8AC3E}">
        <p14:creationId xmlns:p14="http://schemas.microsoft.com/office/powerpoint/2010/main" val="1272028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graphicFrame>
        <p:nvGraphicFramePr>
          <p:cNvPr id="6" name="Table 5">
            <a:extLst>
              <a:ext uri="{FF2B5EF4-FFF2-40B4-BE49-F238E27FC236}">
                <a16:creationId xmlns:a16="http://schemas.microsoft.com/office/drawing/2014/main" id="{ACE917AF-5671-4B37-ABF6-1C15A5AFEB76}"/>
              </a:ext>
            </a:extLst>
          </p:cNvPr>
          <p:cNvGraphicFramePr>
            <a:graphicFrameLocks noGrp="1"/>
          </p:cNvGraphicFramePr>
          <p:nvPr>
            <p:extLst>
              <p:ext uri="{D42A27DB-BD31-4B8C-83A1-F6EECF244321}">
                <p14:modId xmlns:p14="http://schemas.microsoft.com/office/powerpoint/2010/main" val="2676599507"/>
              </p:ext>
            </p:extLst>
          </p:nvPr>
        </p:nvGraphicFramePr>
        <p:xfrm>
          <a:off x="612250" y="1113183"/>
          <a:ext cx="7968225" cy="5598479"/>
        </p:xfrm>
        <a:graphic>
          <a:graphicData uri="http://schemas.openxmlformats.org/drawingml/2006/table">
            <a:tbl>
              <a:tblPr/>
              <a:tblGrid>
                <a:gridCol w="2622874">
                  <a:extLst>
                    <a:ext uri="{9D8B030D-6E8A-4147-A177-3AD203B41FA5}">
                      <a16:colId xmlns:a16="http://schemas.microsoft.com/office/drawing/2014/main" val="2354298763"/>
                    </a:ext>
                  </a:extLst>
                </a:gridCol>
                <a:gridCol w="5345351">
                  <a:extLst>
                    <a:ext uri="{9D8B030D-6E8A-4147-A177-3AD203B41FA5}">
                      <a16:colId xmlns:a16="http://schemas.microsoft.com/office/drawing/2014/main" val="2770524431"/>
                    </a:ext>
                  </a:extLst>
                </a:gridCol>
              </a:tblGrid>
              <a:tr h="245753">
                <a:tc>
                  <a:txBody>
                    <a:bodyPr/>
                    <a:lstStyle/>
                    <a:p>
                      <a:pPr algn="l" fontAlgn="b"/>
                      <a:r>
                        <a:rPr lang="en-US" sz="1600" b="1" i="0" u="none" strike="noStrike" dirty="0">
                          <a:solidFill>
                            <a:srgbClr val="000000"/>
                          </a:solidFill>
                          <a:effectLst/>
                          <a:latin typeface="Calibri" panose="020F0502020204030204" pitchFamily="34" charset="0"/>
                        </a:rPr>
                        <a:t>Building 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7170:19-07-022B-0021-0000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86081598"/>
                  </a:ext>
                </a:extLst>
              </a:tr>
              <a:tr h="156228">
                <a:tc>
                  <a:txBody>
                    <a:bodyPr/>
                    <a:lstStyle/>
                    <a:p>
                      <a:pPr algn="l" fontAlgn="b"/>
                      <a:r>
                        <a:rPr lang="en-US" sz="1000" b="0" i="0" u="none" strike="noStrike">
                          <a:solidFill>
                            <a:srgbClr val="000000"/>
                          </a:solidFill>
                          <a:effectLst/>
                          <a:latin typeface="Calibri" panose="020F0502020204030204" pitchFamily="34" charset="0"/>
                        </a:rPr>
                        <a:t>Full E-911 Address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7170 QUEEN ST, KEARNEYSVILLE, WV 25430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225056"/>
                  </a:ext>
                </a:extLst>
              </a:tr>
              <a:tr h="156228">
                <a:tc>
                  <a:txBody>
                    <a:bodyPr/>
                    <a:lstStyle/>
                    <a:p>
                      <a:pPr algn="l" fontAlgn="b"/>
                      <a:r>
                        <a:rPr lang="en-US" sz="1000" b="0" i="0" u="none" strike="noStrike">
                          <a:solidFill>
                            <a:srgbClr val="000000"/>
                          </a:solidFill>
                          <a:effectLst/>
                          <a:latin typeface="Calibri" panose="020F0502020204030204" pitchFamily="34" charset="0"/>
                        </a:rPr>
                        <a:t>Full Owner Address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7170 QUEEN ST, KEARNEYSVILLE, WV 25430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594765"/>
                  </a:ext>
                </a:extLst>
              </a:tr>
              <a:tr h="156228">
                <a:tc>
                  <a:txBody>
                    <a:bodyPr/>
                    <a:lstStyle/>
                    <a:p>
                      <a:pPr algn="l" fontAlgn="b"/>
                      <a:r>
                        <a:rPr lang="en-US" sz="1000" b="0" i="0" u="none" strike="noStrike">
                          <a:solidFill>
                            <a:srgbClr val="000000"/>
                          </a:solidFill>
                          <a:effectLst/>
                          <a:latin typeface="Calibri" panose="020F0502020204030204" pitchFamily="34" charset="0"/>
                        </a:rPr>
                        <a:t>GIS Parcel 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6819932"/>
                  </a:ext>
                </a:extLst>
              </a:tr>
              <a:tr h="156228">
                <a:tc>
                  <a:txBody>
                    <a:bodyPr/>
                    <a:lstStyle/>
                    <a:p>
                      <a:pPr algn="l" fontAlgn="b"/>
                      <a:r>
                        <a:rPr lang="en-US" sz="1000" b="0" i="0" u="none" strike="noStrike">
                          <a:solidFill>
                            <a:srgbClr val="000000"/>
                          </a:solidFill>
                          <a:effectLst/>
                          <a:latin typeface="Calibri" panose="020F0502020204030204" pitchFamily="34" charset="0"/>
                        </a:rPr>
                        <a:t>WV Flood Tool Link</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https://mapwv.gov/assessment/detail/?pid=1907022B002100000000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383583"/>
                  </a:ext>
                </a:extLst>
              </a:tr>
              <a:tr h="156228">
                <a:tc>
                  <a:txBody>
                    <a:bodyPr/>
                    <a:lstStyle/>
                    <a:p>
                      <a:pPr algn="l" fontAlgn="b"/>
                      <a:r>
                        <a:rPr lang="en-US" sz="1000" b="0" i="0" u="none" strike="noStrike" dirty="0">
                          <a:solidFill>
                            <a:srgbClr val="000000"/>
                          </a:solidFill>
                          <a:effectLst/>
                          <a:latin typeface="Calibri" panose="020F0502020204030204" pitchFamily="34" charset="0"/>
                        </a:rPr>
                        <a:t>WV Parcel Assessment Link</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https://mapwv.gov/flood/map/?pid=19-07-022B-0021-0000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898466"/>
                  </a:ext>
                </a:extLst>
              </a:tr>
              <a:tr h="156228">
                <a:tc>
                  <a:txBody>
                    <a:bodyPr/>
                    <a:lstStyle/>
                    <a:p>
                      <a:pPr algn="l" fontAlgn="b"/>
                      <a:r>
                        <a:rPr lang="en-US" sz="1000" b="0" i="0" u="none" strike="noStrike">
                          <a:solidFill>
                            <a:srgbClr val="000000"/>
                          </a:solidFill>
                          <a:effectLst/>
                          <a:latin typeface="Calibri" panose="020F0502020204030204" pitchFamily="34" charset="0"/>
                        </a:rPr>
                        <a:t>CID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540065</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486303"/>
                  </a:ext>
                </a:extLst>
              </a:tr>
              <a:tr h="156228">
                <a:tc>
                  <a:txBody>
                    <a:bodyPr/>
                    <a:lstStyle/>
                    <a:p>
                      <a:pPr algn="l" fontAlgn="b"/>
                      <a:r>
                        <a:rPr lang="en-US" sz="1000" b="0" i="0" u="none" strike="noStrike">
                          <a:solidFill>
                            <a:srgbClr val="000000"/>
                          </a:solidFill>
                          <a:effectLst/>
                          <a:latin typeface="Calibri" panose="020F0502020204030204" pitchFamily="34" charset="0"/>
                        </a:rPr>
                        <a:t>Community Name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JEFFERSON COUNTY *</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538610"/>
                  </a:ext>
                </a:extLst>
              </a:tr>
              <a:tr h="156228">
                <a:tc>
                  <a:txBody>
                    <a:bodyPr/>
                    <a:lstStyle/>
                    <a:p>
                      <a:pPr algn="l" fontAlgn="b"/>
                      <a:r>
                        <a:rPr lang="en-US" sz="1000" b="0" i="0" u="none" strike="noStrike">
                          <a:solidFill>
                            <a:srgbClr val="000000"/>
                          </a:solidFill>
                          <a:effectLst/>
                          <a:latin typeface="Calibri" panose="020F0502020204030204" pitchFamily="34" charset="0"/>
                        </a:rPr>
                        <a:t>County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JEFFERSON COUNTY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7326176"/>
                  </a:ext>
                </a:extLst>
              </a:tr>
              <a:tr h="156228">
                <a:tc>
                  <a:txBody>
                    <a:bodyPr/>
                    <a:lstStyle/>
                    <a:p>
                      <a:pPr algn="l" fontAlgn="b"/>
                      <a:r>
                        <a:rPr lang="en-US" sz="1000" b="0" i="0" u="none" strike="noStrike">
                          <a:solidFill>
                            <a:srgbClr val="000000"/>
                          </a:solidFill>
                          <a:effectLst/>
                          <a:latin typeface="Calibri" panose="020F0502020204030204" pitchFamily="34" charset="0"/>
                        </a:rPr>
                        <a:t>Incorporated/Unincorporated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Unincorporated</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469148"/>
                  </a:ext>
                </a:extLst>
              </a:tr>
              <a:tr h="213528">
                <a:tc>
                  <a:txBody>
                    <a:bodyPr/>
                    <a:lstStyle/>
                    <a:p>
                      <a:pPr algn="l" fontAlgn="b"/>
                      <a:r>
                        <a:rPr lang="en-US" sz="1000" b="0" i="0" u="none" strike="noStrike">
                          <a:solidFill>
                            <a:srgbClr val="000000"/>
                          </a:solidFill>
                          <a:effectLst/>
                          <a:latin typeface="Calibri" panose="020F0502020204030204" pitchFamily="34" charset="0"/>
                        </a:rPr>
                        <a:t>Flood Zone Designation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Effective 100 yr Zone AE - Floodway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008465"/>
                  </a:ext>
                </a:extLst>
              </a:tr>
              <a:tr h="245753">
                <a:tc>
                  <a:txBody>
                    <a:bodyPr/>
                    <a:lstStyle/>
                    <a:p>
                      <a:pPr algn="l" fontAlgn="b"/>
                      <a:r>
                        <a:rPr lang="en-US" sz="1600" b="1" i="0" u="none" strike="noStrike">
                          <a:solidFill>
                            <a:srgbClr val="000000"/>
                          </a:solidFill>
                          <a:effectLst/>
                          <a:latin typeface="Calibri" panose="020F0502020204030204" pitchFamily="34" charset="0"/>
                        </a:rPr>
                        <a:t>Floodway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Yes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24177087"/>
                  </a:ext>
                </a:extLst>
              </a:tr>
              <a:tr h="156228">
                <a:tc>
                  <a:txBody>
                    <a:bodyPr/>
                    <a:lstStyle/>
                    <a:p>
                      <a:pPr algn="l" fontAlgn="b"/>
                      <a:r>
                        <a:rPr lang="en-US" sz="1000" b="0" i="0" u="none" strike="noStrike">
                          <a:solidFill>
                            <a:srgbClr val="000000"/>
                          </a:solidFill>
                          <a:effectLst/>
                          <a:latin typeface="Calibri" panose="020F0502020204030204" pitchFamily="34" charset="0"/>
                        </a:rPr>
                        <a:t>Regulatory Status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Regulatory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5327741"/>
                  </a:ext>
                </a:extLst>
              </a:tr>
              <a:tr h="156228">
                <a:tc>
                  <a:txBody>
                    <a:bodyPr/>
                    <a:lstStyle/>
                    <a:p>
                      <a:pPr algn="l" fontAlgn="b"/>
                      <a:r>
                        <a:rPr lang="en-US" sz="1000" b="0" i="0" u="none" strike="noStrike">
                          <a:solidFill>
                            <a:srgbClr val="000000"/>
                          </a:solidFill>
                          <a:effectLst/>
                          <a:latin typeface="Calibri" panose="020F0502020204030204" pitchFamily="34" charset="0"/>
                        </a:rPr>
                        <a:t>FIRM Status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Pre-FIRM</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136403"/>
                  </a:ext>
                </a:extLst>
              </a:tr>
              <a:tr h="156228">
                <a:tc>
                  <a:txBody>
                    <a:bodyPr/>
                    <a:lstStyle/>
                    <a:p>
                      <a:pPr algn="l" fontAlgn="b"/>
                      <a:r>
                        <a:rPr lang="en-US" sz="1000" b="0" i="0" u="none" strike="noStrike">
                          <a:solidFill>
                            <a:srgbClr val="000000"/>
                          </a:solidFill>
                          <a:effectLst/>
                          <a:latin typeface="Calibri" panose="020F0502020204030204" pitchFamily="34" charset="0"/>
                        </a:rPr>
                        <a:t>Flood Depth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0.5</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240740"/>
                  </a:ext>
                </a:extLst>
              </a:tr>
              <a:tr h="156228">
                <a:tc>
                  <a:txBody>
                    <a:bodyPr/>
                    <a:lstStyle/>
                    <a:p>
                      <a:pPr algn="l" fontAlgn="b"/>
                      <a:r>
                        <a:rPr lang="en-US" sz="1000" b="0" i="0" u="none" strike="noStrike">
                          <a:solidFill>
                            <a:srgbClr val="000000"/>
                          </a:solidFill>
                          <a:effectLst/>
                          <a:latin typeface="Calibri" panose="020F0502020204030204" pitchFamily="34" charset="0"/>
                        </a:rPr>
                        <a:t>Flood Depth Source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HEC-RAS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218562"/>
                  </a:ext>
                </a:extLst>
              </a:tr>
              <a:tr h="156228">
                <a:tc>
                  <a:txBody>
                    <a:bodyPr/>
                    <a:lstStyle/>
                    <a:p>
                      <a:pPr algn="l" fontAlgn="b"/>
                      <a:r>
                        <a:rPr lang="en-US" sz="1000" b="0" i="0" u="none" strike="noStrike">
                          <a:solidFill>
                            <a:srgbClr val="000000"/>
                          </a:solidFill>
                          <a:effectLst/>
                          <a:latin typeface="Calibri" panose="020F0502020204030204" pitchFamily="34" charset="0"/>
                        </a:rPr>
                        <a:t>Ground Elevation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151.9</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06632"/>
                  </a:ext>
                </a:extLst>
              </a:tr>
              <a:tr h="156228">
                <a:tc>
                  <a:txBody>
                    <a:bodyPr/>
                    <a:lstStyle/>
                    <a:p>
                      <a:pPr algn="l" fontAlgn="b"/>
                      <a:r>
                        <a:rPr lang="en-US" sz="1000" b="0" i="0" u="none" strike="noStrike">
                          <a:solidFill>
                            <a:srgbClr val="000000"/>
                          </a:solidFill>
                          <a:effectLst/>
                          <a:latin typeface="Calibri" panose="020F0502020204030204" pitchFamily="34" charset="0"/>
                        </a:rPr>
                        <a:t>Ground Elevation Source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2012 FEMA Jefferson, Berkeley &amp; Morgan Lidar</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3627934"/>
                  </a:ext>
                </a:extLst>
              </a:tr>
              <a:tr h="156228">
                <a:tc>
                  <a:txBody>
                    <a:bodyPr/>
                    <a:lstStyle/>
                    <a:p>
                      <a:pPr algn="l" fontAlgn="b"/>
                      <a:r>
                        <a:rPr lang="en-US" sz="1000" b="0" i="0" u="none" strike="noStrike">
                          <a:solidFill>
                            <a:srgbClr val="000000"/>
                          </a:solidFill>
                          <a:effectLst/>
                          <a:latin typeface="Calibri" panose="020F0502020204030204" pitchFamily="34" charset="0"/>
                        </a:rPr>
                        <a:t>Year Built</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1900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3185351"/>
                  </a:ext>
                </a:extLst>
              </a:tr>
              <a:tr h="156228">
                <a:tc>
                  <a:txBody>
                    <a:bodyPr/>
                    <a:lstStyle/>
                    <a:p>
                      <a:pPr algn="l" fontAlgn="b"/>
                      <a:r>
                        <a:rPr lang="en-US" sz="1000" b="0" i="0" u="none" strike="noStrike">
                          <a:solidFill>
                            <a:srgbClr val="000000"/>
                          </a:solidFill>
                          <a:effectLst/>
                          <a:latin typeface="Calibri" panose="020F0502020204030204" pitchFamily="34" charset="0"/>
                        </a:rPr>
                        <a:t>Grade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B+</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238343"/>
                  </a:ext>
                </a:extLst>
              </a:tr>
              <a:tr h="156228">
                <a:tc>
                  <a:txBody>
                    <a:bodyPr/>
                    <a:lstStyle/>
                    <a:p>
                      <a:pPr algn="l" fontAlgn="b"/>
                      <a:r>
                        <a:rPr lang="en-US" sz="1000" b="0" i="0" u="none" strike="noStrike">
                          <a:solidFill>
                            <a:srgbClr val="000000"/>
                          </a:solidFill>
                          <a:effectLst/>
                          <a:latin typeface="Calibri" panose="020F0502020204030204" pitchFamily="34" charset="0"/>
                        </a:rPr>
                        <a:t>Property Class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345360"/>
                  </a:ext>
                </a:extLst>
              </a:tr>
              <a:tr h="156228">
                <a:tc>
                  <a:txBody>
                    <a:bodyPr/>
                    <a:lstStyle/>
                    <a:p>
                      <a:pPr algn="l" fontAlgn="b"/>
                      <a:r>
                        <a:rPr lang="en-US" sz="1000" b="0" i="0" u="none" strike="noStrike">
                          <a:solidFill>
                            <a:srgbClr val="000000"/>
                          </a:solidFill>
                          <a:effectLst/>
                          <a:latin typeface="Calibri" panose="020F0502020204030204" pitchFamily="34" charset="0"/>
                        </a:rPr>
                        <a:t>Property Class Description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Residential</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8555505"/>
                  </a:ext>
                </a:extLst>
              </a:tr>
              <a:tr h="267609">
                <a:tc>
                  <a:txBody>
                    <a:bodyPr/>
                    <a:lstStyle/>
                    <a:p>
                      <a:pPr algn="l" fontAlgn="b"/>
                      <a:r>
                        <a:rPr lang="en-US" sz="1000" b="0" i="0" u="none" strike="noStrike">
                          <a:solidFill>
                            <a:srgbClr val="000000"/>
                          </a:solidFill>
                          <a:effectLst/>
                          <a:latin typeface="Calibri" panose="020F0502020204030204" pitchFamily="34" charset="0"/>
                        </a:rPr>
                        <a:t>Land Use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101 - Residential 1 Family</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0579320"/>
                  </a:ext>
                </a:extLst>
              </a:tr>
              <a:tr h="156228">
                <a:tc>
                  <a:txBody>
                    <a:bodyPr/>
                    <a:lstStyle/>
                    <a:p>
                      <a:pPr algn="l" fontAlgn="b"/>
                      <a:r>
                        <a:rPr lang="en-US" sz="1000" b="0" i="0" u="none" strike="noStrike">
                          <a:solidFill>
                            <a:srgbClr val="000000"/>
                          </a:solidFill>
                          <a:effectLst/>
                          <a:latin typeface="Calibri" panose="020F0502020204030204" pitchFamily="34" charset="0"/>
                        </a:rPr>
                        <a:t>Land Use Description</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101</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453079"/>
                  </a:ext>
                </a:extLst>
              </a:tr>
              <a:tr h="156228">
                <a:tc>
                  <a:txBody>
                    <a:bodyPr/>
                    <a:lstStyle/>
                    <a:p>
                      <a:pPr algn="l" fontAlgn="b"/>
                      <a:r>
                        <a:rPr lang="en-US" sz="1000" b="0" i="0" u="none" strike="noStrike">
                          <a:solidFill>
                            <a:srgbClr val="000000"/>
                          </a:solidFill>
                          <a:effectLst/>
                          <a:latin typeface="Calibri" panose="020F0502020204030204" pitchFamily="34" charset="0"/>
                        </a:rPr>
                        <a:t>Hazard Occupancy Code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RES1</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576574"/>
                  </a:ext>
                </a:extLst>
              </a:tr>
              <a:tr h="156228">
                <a:tc>
                  <a:txBody>
                    <a:bodyPr/>
                    <a:lstStyle/>
                    <a:p>
                      <a:pPr algn="l" fontAlgn="b"/>
                      <a:r>
                        <a:rPr lang="en-US" sz="1000" b="0" i="0" u="none" strike="noStrike">
                          <a:solidFill>
                            <a:srgbClr val="000000"/>
                          </a:solidFill>
                          <a:effectLst/>
                          <a:latin typeface="Calibri" panose="020F0502020204030204" pitchFamily="34" charset="0"/>
                        </a:rPr>
                        <a:t>Stories</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2</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478033"/>
                  </a:ext>
                </a:extLst>
              </a:tr>
              <a:tr h="156228">
                <a:tc>
                  <a:txBody>
                    <a:bodyPr/>
                    <a:lstStyle/>
                    <a:p>
                      <a:pPr algn="l" fontAlgn="b"/>
                      <a:r>
                        <a:rPr lang="en-US" sz="1000" b="0" i="0" u="none" strike="noStrike">
                          <a:solidFill>
                            <a:srgbClr val="000000"/>
                          </a:solidFill>
                          <a:effectLst/>
                          <a:latin typeface="Calibri" panose="020F0502020204030204" pitchFamily="34" charset="0"/>
                        </a:rPr>
                        <a:t>Exterial Wall Type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Frame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82922"/>
                  </a:ext>
                </a:extLst>
              </a:tr>
              <a:tr h="156228">
                <a:tc>
                  <a:txBody>
                    <a:bodyPr/>
                    <a:lstStyle/>
                    <a:p>
                      <a:pPr algn="l" fontAlgn="b"/>
                      <a:r>
                        <a:rPr lang="en-US" sz="1000" b="0" i="0" u="none" strike="noStrike">
                          <a:solidFill>
                            <a:srgbClr val="000000"/>
                          </a:solidFill>
                          <a:effectLst/>
                          <a:latin typeface="Calibri" panose="020F0502020204030204" pitchFamily="34" charset="0"/>
                        </a:rPr>
                        <a:t>Architectural Style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None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254376"/>
                  </a:ext>
                </a:extLst>
              </a:tr>
              <a:tr h="156228">
                <a:tc>
                  <a:txBody>
                    <a:bodyPr/>
                    <a:lstStyle/>
                    <a:p>
                      <a:pPr algn="l" fontAlgn="b"/>
                      <a:r>
                        <a:rPr lang="en-US" sz="1000" b="0" i="0" u="none" strike="noStrike">
                          <a:solidFill>
                            <a:srgbClr val="000000"/>
                          </a:solidFill>
                          <a:effectLst/>
                          <a:latin typeface="Calibri" panose="020F0502020204030204" pitchFamily="34" charset="0"/>
                        </a:rPr>
                        <a:t>Structure Area</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4006</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254487"/>
                  </a:ext>
                </a:extLst>
              </a:tr>
              <a:tr h="156228">
                <a:tc>
                  <a:txBody>
                    <a:bodyPr/>
                    <a:lstStyle/>
                    <a:p>
                      <a:pPr algn="l" fontAlgn="b"/>
                      <a:r>
                        <a:rPr lang="en-US" sz="1000" b="0" i="0" u="none" strike="noStrike">
                          <a:solidFill>
                            <a:srgbClr val="000000"/>
                          </a:solidFill>
                          <a:effectLst/>
                          <a:latin typeface="Calibri" panose="020F0502020204030204" pitchFamily="34" charset="0"/>
                        </a:rPr>
                        <a:t>Basement Type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Part</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459278"/>
                  </a:ext>
                </a:extLst>
              </a:tr>
              <a:tr h="156228">
                <a:tc>
                  <a:txBody>
                    <a:bodyPr/>
                    <a:lstStyle/>
                    <a:p>
                      <a:pPr algn="l" fontAlgn="b"/>
                      <a:r>
                        <a:rPr lang="en-US" sz="1000" b="0" i="0" u="none" strike="noStrike">
                          <a:solidFill>
                            <a:srgbClr val="000000"/>
                          </a:solidFill>
                          <a:effectLst/>
                          <a:latin typeface="Calibri" panose="020F0502020204030204" pitchFamily="34" charset="0"/>
                        </a:rPr>
                        <a:t>Dwelling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269300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83969"/>
                  </a:ext>
                </a:extLst>
              </a:tr>
              <a:tr h="157619">
                <a:tc>
                  <a:txBody>
                    <a:bodyPr/>
                    <a:lstStyle/>
                    <a:p>
                      <a:pPr algn="l" fontAlgn="b"/>
                      <a:r>
                        <a:rPr lang="en-US" sz="1000" b="0" i="0" u="none" strike="noStrike" dirty="0">
                          <a:solidFill>
                            <a:srgbClr val="000000"/>
                          </a:solidFill>
                          <a:effectLst/>
                          <a:latin typeface="Calibri" panose="020F0502020204030204" pitchFamily="34" charset="0"/>
                        </a:rPr>
                        <a:t>OBY Value</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5160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612811"/>
                  </a:ext>
                </a:extLst>
              </a:tr>
              <a:tr h="245753">
                <a:tc>
                  <a:txBody>
                    <a:bodyPr/>
                    <a:lstStyle/>
                    <a:p>
                      <a:pPr algn="l" fontAlgn="b"/>
                      <a:r>
                        <a:rPr lang="en-US" sz="1600" b="1" i="0" u="none" strike="noStrike" dirty="0">
                          <a:solidFill>
                            <a:srgbClr val="000000"/>
                          </a:solidFill>
                          <a:effectLst/>
                          <a:latin typeface="Calibri" panose="020F0502020204030204" pitchFamily="34" charset="0"/>
                        </a:rPr>
                        <a:t>Building Appraisal</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600" b="1" i="0" u="none" strike="noStrike" dirty="0">
                          <a:solidFill>
                            <a:srgbClr val="000000"/>
                          </a:solidFill>
                          <a:effectLst/>
                          <a:latin typeface="Calibri" panose="020F0502020204030204" pitchFamily="34" charset="0"/>
                        </a:rPr>
                        <a:t>$274,500</a:t>
                      </a:r>
                    </a:p>
                  </a:txBody>
                  <a:tcPr marL="3349" marR="3349" marT="33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58068773"/>
                  </a:ext>
                </a:extLst>
              </a:tr>
            </a:tbl>
          </a:graphicData>
        </a:graphic>
      </p:graphicFrame>
      <p:sp>
        <p:nvSpPr>
          <p:cNvPr id="4" name="TextBox 3">
            <a:extLst>
              <a:ext uri="{FF2B5EF4-FFF2-40B4-BE49-F238E27FC236}">
                <a16:creationId xmlns:a16="http://schemas.microsoft.com/office/drawing/2014/main" id="{28C0E090-FEB6-4815-91E3-7110E184A640}"/>
              </a:ext>
            </a:extLst>
          </p:cNvPr>
          <p:cNvSpPr txBox="1"/>
          <p:nvPr/>
        </p:nvSpPr>
        <p:spPr>
          <a:xfrm>
            <a:off x="5330758" y="4882883"/>
            <a:ext cx="2560793" cy="707886"/>
          </a:xfrm>
          <a:prstGeom prst="rect">
            <a:avLst/>
          </a:prstGeom>
          <a:solidFill>
            <a:schemeClr val="tx1"/>
          </a:solidFill>
        </p:spPr>
        <p:txBody>
          <a:bodyPr wrap="square" rtlCol="0">
            <a:spAutoFit/>
          </a:bodyPr>
          <a:lstStyle/>
          <a:p>
            <a:pPr algn="ctr"/>
            <a:r>
              <a:rPr lang="en-US" sz="2000" b="1" dirty="0" smtClean="0">
                <a:solidFill>
                  <a:schemeClr val="bg1"/>
                </a:solidFill>
              </a:rPr>
              <a:t>Detailed Building Inventory Record</a:t>
            </a:r>
            <a:endParaRPr lang="en-US" sz="2000" b="1" dirty="0">
              <a:solidFill>
                <a:schemeClr val="bg1"/>
              </a:solidFill>
            </a:endParaRPr>
          </a:p>
        </p:txBody>
      </p:sp>
    </p:spTree>
    <p:extLst>
      <p:ext uri="{BB962C8B-B14F-4D97-AF65-F5344CB8AC3E}">
        <p14:creationId xmlns:p14="http://schemas.microsoft.com/office/powerpoint/2010/main" val="3403472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342418" y="1027676"/>
            <a:ext cx="6789906" cy="369332"/>
          </a:xfrm>
          <a:prstGeom prst="rect">
            <a:avLst/>
          </a:prstGeom>
          <a:solidFill>
            <a:schemeClr val="accent1">
              <a:lumMod val="50000"/>
            </a:schemeClr>
          </a:solidFill>
        </p:spPr>
        <p:txBody>
          <a:bodyPr wrap="square" rtlCol="0">
            <a:spAutoFit/>
          </a:bodyPr>
          <a:lstStyle/>
          <a:p>
            <a:pPr algn="ctr"/>
            <a:r>
              <a:rPr lang="en-US" dirty="0" smtClean="0">
                <a:solidFill>
                  <a:schemeClr val="bg1"/>
                </a:solidFill>
              </a:rPr>
              <a:t>Sample Records of </a:t>
            </a:r>
            <a:r>
              <a:rPr lang="en-US" b="1" dirty="0" smtClean="0">
                <a:solidFill>
                  <a:schemeClr val="bg1">
                    <a:lumMod val="95000"/>
                  </a:schemeClr>
                </a:solidFill>
              </a:rPr>
              <a:t>Modified Building Inventory </a:t>
            </a:r>
            <a:r>
              <a:rPr lang="en-US" dirty="0" smtClean="0">
                <a:solidFill>
                  <a:schemeClr val="bg1"/>
                </a:solidFill>
              </a:rPr>
              <a:t>for Jefferson County</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184687" y="1510284"/>
            <a:ext cx="8774625" cy="3882914"/>
          </a:xfrm>
          <a:prstGeom prst="rect">
            <a:avLst/>
          </a:prstGeom>
          <a:ln>
            <a:solidFill>
              <a:schemeClr val="tx1"/>
            </a:solidFill>
          </a:ln>
        </p:spPr>
      </p:pic>
      <p:sp>
        <p:nvSpPr>
          <p:cNvPr id="9" name="TextBox 8">
            <a:extLst>
              <a:ext uri="{FF2B5EF4-FFF2-40B4-BE49-F238E27FC236}">
                <a16:creationId xmlns:a16="http://schemas.microsoft.com/office/drawing/2014/main" id="{28C0E090-FEB6-4815-91E3-7110E184A640}"/>
              </a:ext>
            </a:extLst>
          </p:cNvPr>
          <p:cNvSpPr txBox="1"/>
          <p:nvPr/>
        </p:nvSpPr>
        <p:spPr>
          <a:xfrm>
            <a:off x="97277" y="5611282"/>
            <a:ext cx="8862035" cy="1015663"/>
          </a:xfrm>
          <a:prstGeom prst="rect">
            <a:avLst/>
          </a:prstGeom>
          <a:solidFill>
            <a:schemeClr val="bg1">
              <a:lumMod val="85000"/>
            </a:schemeClr>
          </a:solidFill>
        </p:spPr>
        <p:txBody>
          <a:bodyPr wrap="square" rtlCol="0">
            <a:spAutoFit/>
          </a:bodyPr>
          <a:lstStyle/>
          <a:p>
            <a:r>
              <a:rPr lang="en-US" sz="2000" b="1" dirty="0" smtClean="0"/>
              <a:t>Black Text: </a:t>
            </a:r>
            <a:r>
              <a:rPr lang="en-US" sz="2000" b="1" dirty="0" smtClean="0"/>
              <a:t>Default </a:t>
            </a:r>
            <a:r>
              <a:rPr lang="en-US" sz="2000" b="1" dirty="0" smtClean="0"/>
              <a:t>E-911 Parcel/Assessment Values</a:t>
            </a:r>
          </a:p>
          <a:p>
            <a:r>
              <a:rPr lang="en-US" sz="2000" b="1" dirty="0" smtClean="0">
                <a:solidFill>
                  <a:schemeClr val="accent2">
                    <a:lumMod val="75000"/>
                  </a:schemeClr>
                </a:solidFill>
              </a:rPr>
              <a:t>Red Text: </a:t>
            </a:r>
            <a:r>
              <a:rPr lang="en-US" sz="2000" b="1" dirty="0" smtClean="0">
                <a:solidFill>
                  <a:schemeClr val="accent2">
                    <a:lumMod val="75000"/>
                  </a:schemeClr>
                </a:solidFill>
              </a:rPr>
              <a:t>   Modified </a:t>
            </a:r>
            <a:r>
              <a:rPr lang="en-US" sz="2000" b="1" dirty="0" smtClean="0">
                <a:solidFill>
                  <a:schemeClr val="accent2">
                    <a:lumMod val="75000"/>
                  </a:schemeClr>
                </a:solidFill>
              </a:rPr>
              <a:t>Building Records (Identifiers, </a:t>
            </a:r>
            <a:r>
              <a:rPr lang="en-US" sz="2000" b="1" dirty="0" err="1" smtClean="0">
                <a:solidFill>
                  <a:schemeClr val="accent2">
                    <a:lumMod val="75000"/>
                  </a:schemeClr>
                </a:solidFill>
              </a:rPr>
              <a:t>HazusOccCode</a:t>
            </a:r>
            <a:r>
              <a:rPr lang="en-US" sz="2000" b="1" dirty="0" smtClean="0">
                <a:solidFill>
                  <a:schemeClr val="accent2">
                    <a:lumMod val="75000"/>
                  </a:schemeClr>
                </a:solidFill>
              </a:rPr>
              <a:t>, Cost, Area, etc.)</a:t>
            </a:r>
          </a:p>
          <a:p>
            <a:r>
              <a:rPr lang="en-US" sz="2000" b="1" dirty="0" smtClean="0">
                <a:solidFill>
                  <a:schemeClr val="accent1">
                    <a:lumMod val="50000"/>
                  </a:schemeClr>
                </a:solidFill>
              </a:rPr>
              <a:t>Blue Text:  </a:t>
            </a:r>
            <a:r>
              <a:rPr lang="en-US" sz="2000" b="1" dirty="0" smtClean="0">
                <a:solidFill>
                  <a:schemeClr val="accent1">
                    <a:lumMod val="50000"/>
                  </a:schemeClr>
                </a:solidFill>
              </a:rPr>
              <a:t> Map </a:t>
            </a:r>
            <a:r>
              <a:rPr lang="en-US" sz="2000" b="1" dirty="0" smtClean="0">
                <a:solidFill>
                  <a:schemeClr val="accent1">
                    <a:lumMod val="50000"/>
                  </a:schemeClr>
                </a:solidFill>
              </a:rPr>
              <a:t>and Assessment Report Web Links to WV Flood Tool</a:t>
            </a:r>
            <a:endParaRPr lang="en-US" sz="2000" b="1" dirty="0">
              <a:solidFill>
                <a:schemeClr val="accent1">
                  <a:lumMod val="50000"/>
                </a:schemeClr>
              </a:solidFill>
            </a:endParaRPr>
          </a:p>
        </p:txBody>
      </p:sp>
    </p:spTree>
    <p:extLst>
      <p:ext uri="{BB962C8B-B14F-4D97-AF65-F5344CB8AC3E}">
        <p14:creationId xmlns:p14="http://schemas.microsoft.com/office/powerpoint/2010/main" val="40704618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a:t>
            </a:r>
            <a:r>
              <a:rPr lang="en-US" dirty="0" smtClean="0">
                <a:solidFill>
                  <a:schemeClr val="bg1"/>
                </a:solidFill>
                <a:latin typeface="Arial" panose="020B0604020202020204" pitchFamily="34" charset="0"/>
                <a:cs typeface="Arial" panose="020B0604020202020204" pitchFamily="34" charset="0"/>
              </a:rPr>
              <a:t>Inventory Status</a:t>
            </a:r>
            <a:endParaRPr lang="en-US"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97A2E60-F604-4F72-AF9B-3E2478B329D9}"/>
              </a:ext>
            </a:extLst>
          </p:cNvPr>
          <p:cNvSpPr txBox="1"/>
          <p:nvPr/>
        </p:nvSpPr>
        <p:spPr>
          <a:xfrm>
            <a:off x="4548156" y="5880409"/>
            <a:ext cx="4351435" cy="338554"/>
          </a:xfrm>
          <a:prstGeom prst="rect">
            <a:avLst/>
          </a:prstGeom>
          <a:solidFill>
            <a:schemeClr val="accent1">
              <a:lumMod val="50000"/>
            </a:schemeClr>
          </a:solidFill>
        </p:spPr>
        <p:txBody>
          <a:bodyPr wrap="square" rtlCol="0">
            <a:spAutoFit/>
          </a:bodyPr>
          <a:lstStyle/>
          <a:p>
            <a:pPr algn="ctr"/>
            <a:r>
              <a:rPr lang="en-US" sz="1600" dirty="0" smtClean="0">
                <a:solidFill>
                  <a:schemeClr val="bg1"/>
                </a:solidFill>
              </a:rPr>
              <a:t>Building Inventory - Iterative Process &amp; Versions</a:t>
            </a:r>
            <a:endParaRPr lang="en-US" sz="1600" dirty="0">
              <a:solidFill>
                <a:schemeClr val="bg1"/>
              </a:solidFill>
            </a:endParaRPr>
          </a:p>
        </p:txBody>
      </p:sp>
      <p:pic>
        <p:nvPicPr>
          <p:cNvPr id="3" name="Picture 2"/>
          <p:cNvPicPr>
            <a:picLocks noChangeAspect="1"/>
          </p:cNvPicPr>
          <p:nvPr/>
        </p:nvPicPr>
        <p:blipFill>
          <a:blip r:embed="rId2"/>
          <a:stretch>
            <a:fillRect/>
          </a:stretch>
        </p:blipFill>
        <p:spPr>
          <a:xfrm>
            <a:off x="350194" y="1907821"/>
            <a:ext cx="3732989" cy="4204976"/>
          </a:xfrm>
          <a:prstGeom prst="rect">
            <a:avLst/>
          </a:prstGeom>
        </p:spPr>
      </p:pic>
      <p:sp>
        <p:nvSpPr>
          <p:cNvPr id="7" name="TextBox 6">
            <a:extLst>
              <a:ext uri="{FF2B5EF4-FFF2-40B4-BE49-F238E27FC236}">
                <a16:creationId xmlns:a16="http://schemas.microsoft.com/office/drawing/2014/main" id="{897A2E60-F604-4F72-AF9B-3E2478B329D9}"/>
              </a:ext>
            </a:extLst>
          </p:cNvPr>
          <p:cNvSpPr txBox="1"/>
          <p:nvPr/>
        </p:nvSpPr>
        <p:spPr>
          <a:xfrm>
            <a:off x="274044" y="5880409"/>
            <a:ext cx="3809140" cy="338554"/>
          </a:xfrm>
          <a:prstGeom prst="rect">
            <a:avLst/>
          </a:prstGeom>
          <a:solidFill>
            <a:schemeClr val="accent1">
              <a:lumMod val="50000"/>
            </a:schemeClr>
          </a:solidFill>
        </p:spPr>
        <p:txBody>
          <a:bodyPr wrap="square" rtlCol="0">
            <a:spAutoFit/>
          </a:bodyPr>
          <a:lstStyle/>
          <a:p>
            <a:pPr algn="ctr"/>
            <a:r>
              <a:rPr lang="en-US" sz="1600" dirty="0" smtClean="0">
                <a:solidFill>
                  <a:schemeClr val="bg1"/>
                </a:solidFill>
              </a:rPr>
              <a:t>Ongoing Building Inventory Counties</a:t>
            </a:r>
            <a:endParaRPr lang="en-US" sz="1600" dirty="0">
              <a:solidFill>
                <a:schemeClr val="bg1"/>
              </a:solidFill>
            </a:endParaRPr>
          </a:p>
        </p:txBody>
      </p:sp>
      <p:pic>
        <p:nvPicPr>
          <p:cNvPr id="4" name="Picture 3"/>
          <p:cNvPicPr>
            <a:picLocks noChangeAspect="1"/>
          </p:cNvPicPr>
          <p:nvPr/>
        </p:nvPicPr>
        <p:blipFill>
          <a:blip r:embed="rId3"/>
          <a:stretch>
            <a:fillRect/>
          </a:stretch>
        </p:blipFill>
        <p:spPr>
          <a:xfrm>
            <a:off x="4548155" y="2537629"/>
            <a:ext cx="4351435" cy="2945359"/>
          </a:xfrm>
          <a:prstGeom prst="rect">
            <a:avLst/>
          </a:prstGeom>
        </p:spPr>
      </p:pic>
      <p:sp>
        <p:nvSpPr>
          <p:cNvPr id="9" name="TextBox 8">
            <a:extLst>
              <a:ext uri="{FF2B5EF4-FFF2-40B4-BE49-F238E27FC236}">
                <a16:creationId xmlns:a16="http://schemas.microsoft.com/office/drawing/2014/main" id="{28C0E090-FEB6-4815-91E3-7110E184A640}"/>
              </a:ext>
            </a:extLst>
          </p:cNvPr>
          <p:cNvSpPr txBox="1"/>
          <p:nvPr/>
        </p:nvSpPr>
        <p:spPr>
          <a:xfrm>
            <a:off x="5970835" y="1377771"/>
            <a:ext cx="2928756" cy="1015663"/>
          </a:xfrm>
          <a:prstGeom prst="rect">
            <a:avLst/>
          </a:prstGeom>
          <a:solidFill>
            <a:schemeClr val="bg1">
              <a:lumMod val="65000"/>
            </a:schemeClr>
          </a:solidFill>
        </p:spPr>
        <p:txBody>
          <a:bodyPr wrap="square" rtlCol="0">
            <a:spAutoFit/>
          </a:bodyPr>
          <a:lstStyle/>
          <a:p>
            <a:pPr algn="ctr"/>
            <a:r>
              <a:rPr lang="en-US" sz="2000" b="1" dirty="0" smtClean="0">
                <a:solidFill>
                  <a:schemeClr val="bg1"/>
                </a:solidFill>
              </a:rPr>
              <a:t>Building Inventory Versions of Accuracy Improvement</a:t>
            </a:r>
            <a:endParaRPr lang="en-US" sz="2000" b="1" dirty="0">
              <a:solidFill>
                <a:schemeClr val="bg1"/>
              </a:solidFill>
            </a:endParaRPr>
          </a:p>
        </p:txBody>
      </p:sp>
      <p:sp>
        <p:nvSpPr>
          <p:cNvPr id="2" name="Rectangle 1"/>
          <p:cNvSpPr/>
          <p:nvPr/>
        </p:nvSpPr>
        <p:spPr>
          <a:xfrm>
            <a:off x="8136945" y="2901531"/>
            <a:ext cx="762645" cy="276999"/>
          </a:xfrm>
          <a:prstGeom prst="rect">
            <a:avLst/>
          </a:prstGeom>
        </p:spPr>
        <p:txBody>
          <a:bodyPr wrap="none">
            <a:spAutoFit/>
          </a:bodyPr>
          <a:lstStyle/>
          <a:p>
            <a:r>
              <a:rPr lang="en-US" sz="1200" dirty="0" smtClean="0"/>
              <a:t>Version 7</a:t>
            </a:r>
            <a:endParaRPr lang="en-US" sz="1200" dirty="0"/>
          </a:p>
        </p:txBody>
      </p:sp>
      <p:sp>
        <p:nvSpPr>
          <p:cNvPr id="10" name="TextBox 9"/>
          <p:cNvSpPr txBox="1"/>
          <p:nvPr/>
        </p:nvSpPr>
        <p:spPr>
          <a:xfrm>
            <a:off x="274044" y="1432324"/>
            <a:ext cx="4274111" cy="307777"/>
          </a:xfrm>
          <a:prstGeom prst="rect">
            <a:avLst/>
          </a:prstGeom>
          <a:noFill/>
        </p:spPr>
        <p:txBody>
          <a:bodyPr wrap="square" rtlCol="0">
            <a:spAutoFit/>
          </a:bodyPr>
          <a:lstStyle/>
          <a:p>
            <a:pPr algn="ctr"/>
            <a:r>
              <a:rPr lang="en-US" sz="1400" i="1" dirty="0" smtClean="0"/>
              <a:t>Currently identifying flood-risk structures for 16 counties</a:t>
            </a:r>
            <a:endParaRPr lang="en-US" sz="1400" i="1" dirty="0"/>
          </a:p>
        </p:txBody>
      </p:sp>
    </p:spTree>
    <p:extLst>
      <p:ext uri="{BB962C8B-B14F-4D97-AF65-F5344CB8AC3E}">
        <p14:creationId xmlns:p14="http://schemas.microsoft.com/office/powerpoint/2010/main" val="2213421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525294" y="1039204"/>
            <a:ext cx="8219871" cy="707886"/>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Flood Model Outputs</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525294" y="1765206"/>
            <a:ext cx="8219871" cy="5355312"/>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chemeClr val="tx2">
                    <a:lumMod val="50000"/>
                  </a:schemeClr>
                </a:solidFill>
              </a:rPr>
              <a:t>Flood Models</a:t>
            </a:r>
          </a:p>
          <a:p>
            <a:pPr marL="742950" lvl="1" indent="-285750">
              <a:buFont typeface="Arial" panose="020B0604020202020204" pitchFamily="34" charset="0"/>
              <a:buChar char="•"/>
            </a:pPr>
            <a:r>
              <a:rPr lang="en-US" sz="1600" dirty="0" smtClean="0">
                <a:solidFill>
                  <a:schemeClr val="tx2">
                    <a:lumMod val="50000"/>
                  </a:schemeClr>
                </a:solidFill>
              </a:rPr>
              <a:t>FEMA Open </a:t>
            </a:r>
            <a:r>
              <a:rPr lang="en-US" sz="1600" dirty="0" err="1" smtClean="0">
                <a:solidFill>
                  <a:schemeClr val="tx2">
                    <a:lumMod val="50000"/>
                  </a:schemeClr>
                </a:solidFill>
              </a:rPr>
              <a:t>Hazus</a:t>
            </a:r>
            <a:r>
              <a:rPr lang="en-US" sz="1600" dirty="0" smtClean="0">
                <a:solidFill>
                  <a:schemeClr val="tx2">
                    <a:lumMod val="50000"/>
                  </a:schemeClr>
                </a:solidFill>
              </a:rPr>
              <a:t> </a:t>
            </a:r>
            <a:r>
              <a:rPr lang="en-US" sz="1600" b="1" dirty="0" smtClean="0">
                <a:solidFill>
                  <a:schemeClr val="tx2">
                    <a:lumMod val="50000"/>
                  </a:schemeClr>
                </a:solidFill>
              </a:rPr>
              <a:t>Flood Assessment Structure Tool </a:t>
            </a:r>
            <a:r>
              <a:rPr lang="en-US" sz="1600" dirty="0" smtClean="0">
                <a:solidFill>
                  <a:schemeClr val="tx2">
                    <a:lumMod val="50000"/>
                  </a:schemeClr>
                </a:solidFill>
              </a:rPr>
              <a:t>(FAST)</a:t>
            </a:r>
          </a:p>
          <a:p>
            <a:pPr marL="1200150" lvl="2" indent="-285750">
              <a:buFont typeface="Courier New" panose="02070309020205020404" pitchFamily="49" charset="0"/>
              <a:buChar char="o"/>
            </a:pPr>
            <a:r>
              <a:rPr lang="en-US" sz="1600" dirty="0" smtClean="0">
                <a:solidFill>
                  <a:schemeClr val="tx2">
                    <a:lumMod val="50000"/>
                  </a:schemeClr>
                </a:solidFill>
              </a:rPr>
              <a:t>Building Direct Economic Loss Estimates</a:t>
            </a:r>
          </a:p>
          <a:p>
            <a:pPr marL="1200150" lvl="2" indent="-285750">
              <a:buFont typeface="Courier New" panose="02070309020205020404" pitchFamily="49" charset="0"/>
              <a:buChar char="o"/>
            </a:pPr>
            <a:r>
              <a:rPr lang="en-US" sz="1600" dirty="0" smtClean="0"/>
              <a:t>Incorporate </a:t>
            </a:r>
            <a:r>
              <a:rPr lang="en-US" sz="1600" b="1" dirty="0" smtClean="0"/>
              <a:t>Population Displacement </a:t>
            </a:r>
            <a:r>
              <a:rPr lang="en-US" sz="1600" dirty="0" smtClean="0"/>
              <a:t>and </a:t>
            </a:r>
            <a:r>
              <a:rPr lang="en-US" sz="1600" b="1" dirty="0" smtClean="0"/>
              <a:t>Short-Term Shelter Needs </a:t>
            </a:r>
            <a:r>
              <a:rPr lang="en-US" sz="1600" dirty="0" smtClean="0"/>
              <a:t>in FEMA’s Open </a:t>
            </a:r>
            <a:r>
              <a:rPr lang="en-US" sz="1600" dirty="0" err="1" smtClean="0"/>
              <a:t>Hazus</a:t>
            </a:r>
            <a:r>
              <a:rPr lang="en-US" sz="1600" dirty="0" smtClean="0"/>
              <a:t> script</a:t>
            </a:r>
            <a:r>
              <a:rPr lang="en-US" sz="1400" dirty="0" smtClean="0"/>
              <a:t/>
            </a:r>
            <a:br>
              <a:rPr lang="en-US" sz="1400" dirty="0" smtClean="0"/>
            </a:br>
            <a:r>
              <a:rPr lang="en-US" sz="1400" dirty="0" smtClean="0"/>
              <a:t>  </a:t>
            </a:r>
          </a:p>
          <a:p>
            <a:pPr marL="285750" indent="-285750">
              <a:buFont typeface="Wingdings" panose="05000000000000000000" pitchFamily="2" charset="2"/>
              <a:buChar char="§"/>
            </a:pPr>
            <a:r>
              <a:rPr lang="en-US" b="1" dirty="0" smtClean="0">
                <a:solidFill>
                  <a:schemeClr val="tx2">
                    <a:lumMod val="50000"/>
                  </a:schemeClr>
                </a:solidFill>
              </a:rPr>
              <a:t>Model Data Outputs</a:t>
            </a:r>
          </a:p>
          <a:p>
            <a:pPr marL="742950" lvl="1" indent="-285750">
              <a:buFont typeface="Arial" panose="020B0604020202020204" pitchFamily="34" charset="0"/>
              <a:buChar char="•"/>
            </a:pPr>
            <a:r>
              <a:rPr lang="en-US" sz="1600" dirty="0" smtClean="0">
                <a:solidFill>
                  <a:schemeClr val="tx2">
                    <a:lumMod val="50000"/>
                  </a:schemeClr>
                </a:solidFill>
              </a:rPr>
              <a:t>Community-Level </a:t>
            </a:r>
          </a:p>
          <a:p>
            <a:pPr marL="742950" lvl="1" indent="-285750">
              <a:buFont typeface="Arial" panose="020B0604020202020204" pitchFamily="34" charset="0"/>
              <a:buChar char="•"/>
            </a:pPr>
            <a:r>
              <a:rPr lang="en-US" sz="1600" dirty="0" smtClean="0">
                <a:solidFill>
                  <a:schemeClr val="tx2">
                    <a:lumMod val="50000"/>
                  </a:schemeClr>
                </a:solidFill>
              </a:rPr>
              <a:t>Building-Level</a:t>
            </a:r>
          </a:p>
          <a:p>
            <a:pPr marL="742950" lvl="1" indent="-285750">
              <a:buFont typeface="Arial" panose="020B0604020202020204" pitchFamily="34" charset="0"/>
              <a:buChar char="•"/>
            </a:pPr>
            <a:r>
              <a:rPr lang="en-US" sz="1600" dirty="0" smtClean="0">
                <a:solidFill>
                  <a:schemeClr val="tx2">
                    <a:lumMod val="50000"/>
                  </a:schemeClr>
                </a:solidFill>
              </a:rPr>
              <a:t>3D Visualizations   </a:t>
            </a:r>
            <a:r>
              <a:rPr lang="en-US" dirty="0" smtClean="0">
                <a:solidFill>
                  <a:schemeClr val="tx2">
                    <a:lumMod val="50000"/>
                  </a:schemeClr>
                </a:solidFill>
              </a:rPr>
              <a:t/>
            </a:r>
            <a:br>
              <a:rPr lang="en-US" dirty="0" smtClean="0">
                <a:solidFill>
                  <a:schemeClr val="tx2">
                    <a:lumMod val="50000"/>
                  </a:schemeClr>
                </a:solidFill>
              </a:rPr>
            </a:br>
            <a:endParaRPr lang="en-US" dirty="0" smtClean="0">
              <a:solidFill>
                <a:schemeClr val="tx2">
                  <a:lumMod val="50000"/>
                </a:schemeClr>
              </a:solidFill>
            </a:endParaRPr>
          </a:p>
          <a:p>
            <a:pPr marL="285750" indent="-285750">
              <a:buFont typeface="Wingdings" panose="05000000000000000000" pitchFamily="2" charset="2"/>
              <a:buChar char="§"/>
            </a:pPr>
            <a:r>
              <a:rPr lang="en-US" b="1" dirty="0" smtClean="0">
                <a:solidFill>
                  <a:schemeClr val="tx2">
                    <a:lumMod val="50000"/>
                  </a:schemeClr>
                </a:solidFill>
              </a:rPr>
              <a:t>Risk Layers Published to </a:t>
            </a:r>
            <a:r>
              <a:rPr lang="en-US" b="1" dirty="0" err="1" smtClean="0">
                <a:solidFill>
                  <a:schemeClr val="tx2">
                    <a:lumMod val="50000"/>
                  </a:schemeClr>
                </a:solidFill>
              </a:rPr>
              <a:t>RiskMAP</a:t>
            </a:r>
            <a:r>
              <a:rPr lang="en-US" b="1" dirty="0" smtClean="0">
                <a:solidFill>
                  <a:schemeClr val="tx2">
                    <a:lumMod val="50000"/>
                  </a:schemeClr>
                </a:solidFill>
              </a:rPr>
              <a:t> View of WV Flood Tool</a:t>
            </a:r>
            <a:br>
              <a:rPr lang="en-US" b="1" dirty="0" smtClean="0">
                <a:solidFill>
                  <a:schemeClr val="tx2">
                    <a:lumMod val="50000"/>
                  </a:schemeClr>
                </a:solidFill>
              </a:rPr>
            </a:br>
            <a:r>
              <a:rPr lang="en-US" sz="1600" b="1" dirty="0" smtClean="0">
                <a:solidFill>
                  <a:schemeClr val="tx2">
                    <a:lumMod val="50000"/>
                  </a:schemeClr>
                </a:solidFill>
              </a:rPr>
              <a:t> </a:t>
            </a:r>
            <a:r>
              <a:rPr lang="en-US" sz="1600" dirty="0" smtClean="0">
                <a:solidFill>
                  <a:schemeClr val="tx2">
                    <a:lumMod val="50000"/>
                  </a:schemeClr>
                </a:solidFill>
              </a:rPr>
              <a:t>(www.mapwv.gov/Flood)</a:t>
            </a:r>
          </a:p>
          <a:p>
            <a:pPr marL="285750" indent="-285750">
              <a:buFont typeface="Arial" panose="020B0604020202020204" pitchFamily="34" charset="0"/>
              <a:buChar char="•"/>
            </a:pPr>
            <a:endParaRPr lang="en-US" dirty="0" smtClean="0">
              <a:solidFill>
                <a:schemeClr val="tx2">
                  <a:lumMod val="50000"/>
                </a:schemeClr>
              </a:solidFill>
            </a:endParaRPr>
          </a:p>
          <a:p>
            <a:pPr marL="285750" indent="-285750">
              <a:buFont typeface="Wingdings" panose="05000000000000000000" pitchFamily="2" charset="2"/>
              <a:buChar char="§"/>
            </a:pPr>
            <a:r>
              <a:rPr lang="en-US" b="1" dirty="0" smtClean="0"/>
              <a:t>Community Flood Risk Assessments</a:t>
            </a:r>
          </a:p>
          <a:p>
            <a:pPr marL="742950" lvl="1" indent="-285750">
              <a:buFont typeface="Arial" panose="020B0604020202020204" pitchFamily="34" charset="0"/>
              <a:buChar char="•"/>
            </a:pPr>
            <a:r>
              <a:rPr lang="en-US" dirty="0" smtClean="0">
                <a:solidFill>
                  <a:schemeClr val="tx2">
                    <a:lumMod val="50000"/>
                  </a:schemeClr>
                </a:solidFill>
              </a:rPr>
              <a:t>Submit flood risk assessments and data to communities, state, and federal partners</a:t>
            </a:r>
          </a:p>
          <a:p>
            <a:pPr marL="742950" lvl="1" indent="-285750">
              <a:buFont typeface="Arial" panose="020B0604020202020204" pitchFamily="34" charset="0"/>
              <a:buChar char="•"/>
            </a:pPr>
            <a:r>
              <a:rPr lang="en-US" dirty="0" smtClean="0"/>
              <a:t>Identify </a:t>
            </a:r>
            <a:r>
              <a:rPr lang="en-US" dirty="0"/>
              <a:t>potential mitigation actions and resources for stakeholders that correlate with risk assessment </a:t>
            </a:r>
            <a:r>
              <a:rPr lang="en-US" dirty="0" smtClean="0"/>
              <a:t>outputs/analytics </a:t>
            </a:r>
            <a:endParaRPr lang="en-US" dirty="0"/>
          </a:p>
          <a:p>
            <a:pPr lvl="1"/>
            <a:endParaRPr lang="en-US" dirty="0">
              <a:solidFill>
                <a:schemeClr val="tx2">
                  <a:lumMod val="50000"/>
                </a:schemeClr>
              </a:solidFill>
            </a:endParaRPr>
          </a:p>
        </p:txBody>
      </p:sp>
      <p:grpSp>
        <p:nvGrpSpPr>
          <p:cNvPr id="16" name="Group 15"/>
          <p:cNvGrpSpPr/>
          <p:nvPr/>
        </p:nvGrpSpPr>
        <p:grpSpPr>
          <a:xfrm>
            <a:off x="6720796" y="3135400"/>
            <a:ext cx="1853292" cy="1853292"/>
            <a:chOff x="3309451" y="3939020"/>
            <a:chExt cx="1853292" cy="1853292"/>
          </a:xfrm>
        </p:grpSpPr>
        <p:sp>
          <p:nvSpPr>
            <p:cNvPr id="17" name="Oval 16"/>
            <p:cNvSpPr/>
            <p:nvPr/>
          </p:nvSpPr>
          <p:spPr>
            <a:xfrm>
              <a:off x="3309451" y="3939020"/>
              <a:ext cx="1853292" cy="1853292"/>
            </a:xfrm>
            <a:prstGeom prst="ellipse">
              <a:avLst/>
            </a:pr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8" name="Oval 4"/>
            <p:cNvSpPr txBox="1"/>
            <p:nvPr/>
          </p:nvSpPr>
          <p:spPr>
            <a:xfrm>
              <a:off x="3580859" y="4099900"/>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
              </a:r>
              <a:br>
                <a:rPr lang="en-US" sz="1400" b="1" u="sng" kern="1200" dirty="0" smtClean="0"/>
              </a:br>
              <a:r>
                <a:rPr lang="en-US" sz="1400" b="1" u="sng" kern="1200" dirty="0" smtClean="0"/>
                <a:t/>
              </a:r>
              <a:br>
                <a:rPr lang="en-US" sz="1400" b="1" u="sng" kern="1200" dirty="0" smtClean="0"/>
              </a:br>
              <a:r>
                <a:rPr lang="en-US" sz="1400" b="1" u="none" kern="1200" dirty="0" smtClean="0"/>
                <a:t>MODEL </a:t>
              </a:r>
              <a:r>
                <a:rPr lang="en-US" sz="1400" b="1" u="sng" kern="1200" dirty="0" smtClean="0"/>
                <a:t>OUTPUTS</a:t>
              </a:r>
              <a:endParaRPr lang="en-US" sz="1400" b="1" u="sng" kern="1200" dirty="0"/>
            </a:p>
            <a:p>
              <a:pPr lvl="0" algn="ctr" defTabSz="622300">
                <a:lnSpc>
                  <a:spcPct val="90000"/>
                </a:lnSpc>
                <a:spcBef>
                  <a:spcPct val="0"/>
                </a:spcBef>
                <a:spcAft>
                  <a:spcPct val="35000"/>
                </a:spcAft>
              </a:pPr>
              <a:r>
                <a:rPr lang="en-US" sz="1100" b="1" kern="1200" dirty="0" smtClean="0">
                  <a:solidFill>
                    <a:schemeClr val="bg1"/>
                  </a:solidFill>
                </a:rPr>
                <a:t>Community-Level </a:t>
              </a:r>
              <a:endParaRPr lang="en-US" sz="1100" b="1" kern="1200" dirty="0">
                <a:solidFill>
                  <a:schemeClr val="bg1"/>
                </a:solidFill>
              </a:endParaRPr>
            </a:p>
            <a:p>
              <a:pPr lvl="0" algn="ctr" defTabSz="622300">
                <a:lnSpc>
                  <a:spcPct val="90000"/>
                </a:lnSpc>
                <a:spcBef>
                  <a:spcPct val="0"/>
                </a:spcBef>
                <a:spcAft>
                  <a:spcPct val="35000"/>
                </a:spcAft>
              </a:pPr>
              <a:r>
                <a:rPr lang="en-US" sz="1100" b="1" kern="1200" dirty="0">
                  <a:solidFill>
                    <a:schemeClr val="bg1"/>
                  </a:solidFill>
                </a:rPr>
                <a:t>Building-Level</a:t>
              </a:r>
            </a:p>
            <a:p>
              <a:pPr lvl="0" algn="ctr" defTabSz="622300">
                <a:lnSpc>
                  <a:spcPct val="90000"/>
                </a:lnSpc>
                <a:spcBef>
                  <a:spcPct val="0"/>
                </a:spcBef>
                <a:spcAft>
                  <a:spcPct val="35000"/>
                </a:spcAft>
              </a:pPr>
              <a:r>
                <a:rPr lang="en-US" sz="1100" b="1" kern="1200" dirty="0" smtClean="0"/>
                <a:t>3D Visualizations</a:t>
              </a:r>
              <a:br>
                <a:rPr lang="en-US" sz="1100" b="1" kern="1200" dirty="0" smtClean="0"/>
              </a:br>
              <a:r>
                <a:rPr lang="en-US" sz="1100" b="1" kern="1200" dirty="0" smtClean="0"/>
                <a:t/>
              </a:r>
              <a:br>
                <a:rPr lang="en-US" sz="1100" b="1" kern="1200" dirty="0" smtClean="0"/>
              </a:br>
              <a:r>
                <a:rPr lang="en-US" sz="1100" b="1" i="1" kern="1200" dirty="0" smtClean="0">
                  <a:solidFill>
                    <a:srgbClr val="FFFF00"/>
                  </a:solidFill>
                </a:rPr>
                <a:t>Published to </a:t>
              </a:r>
              <a:br>
                <a:rPr lang="en-US" sz="1100" b="1" i="1" kern="1200" dirty="0" smtClean="0">
                  <a:solidFill>
                    <a:srgbClr val="FFFF00"/>
                  </a:solidFill>
                </a:rPr>
              </a:br>
              <a:r>
                <a:rPr lang="en-US" sz="1100" b="1" i="1" kern="1200" dirty="0" smtClean="0">
                  <a:solidFill>
                    <a:srgbClr val="FFFF00"/>
                  </a:solidFill>
                </a:rPr>
                <a:t>WV Flood Tool</a:t>
              </a:r>
              <a:r>
                <a:rPr lang="en-US" sz="1100" b="1" kern="1200" dirty="0" smtClean="0"/>
                <a:t/>
              </a:r>
              <a:br>
                <a:rPr lang="en-US" sz="1100" b="1" kern="1200" dirty="0" smtClean="0"/>
              </a:br>
              <a:endParaRPr lang="en-US" sz="1100" b="1" kern="1200" dirty="0"/>
            </a:p>
          </p:txBody>
        </p:sp>
      </p:grpSp>
    </p:spTree>
    <p:extLst>
      <p:ext uri="{BB962C8B-B14F-4D97-AF65-F5344CB8AC3E}">
        <p14:creationId xmlns:p14="http://schemas.microsoft.com/office/powerpoint/2010/main" val="904829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solidFill>
                  <a:schemeClr val="bg1"/>
                </a:solidFill>
                <a:latin typeface="Arial" panose="020B0604020202020204" pitchFamily="34" charset="0"/>
                <a:cs typeface="Arial" panose="020B0604020202020204" pitchFamily="34" charset="0"/>
              </a:rPr>
              <a:t>Hazus</a:t>
            </a:r>
            <a:r>
              <a:rPr lang="en-US" dirty="0" smtClean="0">
                <a:solidFill>
                  <a:schemeClr val="bg1"/>
                </a:solidFill>
                <a:latin typeface="Arial" panose="020B0604020202020204" pitchFamily="34" charset="0"/>
                <a:cs typeface="Arial" panose="020B0604020202020204" pitchFamily="34" charset="0"/>
              </a:rPr>
              <a:t> Flood Loss Estimation Program</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301555" y="1112560"/>
            <a:ext cx="7285264" cy="5471929"/>
          </a:xfrm>
          <a:prstGeom prst="rect">
            <a:avLst/>
          </a:prstGeom>
        </p:spPr>
      </p:pic>
      <p:sp>
        <p:nvSpPr>
          <p:cNvPr id="6" name="TextBox 5">
            <a:extLst>
              <a:ext uri="{FF2B5EF4-FFF2-40B4-BE49-F238E27FC236}">
                <a16:creationId xmlns:a16="http://schemas.microsoft.com/office/drawing/2014/main" id="{FC7B9439-BEA1-4BE9-8317-1612B88A863F}"/>
              </a:ext>
            </a:extLst>
          </p:cNvPr>
          <p:cNvSpPr txBox="1"/>
          <p:nvPr/>
        </p:nvSpPr>
        <p:spPr>
          <a:xfrm>
            <a:off x="5027928" y="6026205"/>
            <a:ext cx="3407221" cy="307777"/>
          </a:xfrm>
          <a:prstGeom prst="rect">
            <a:avLst/>
          </a:prstGeom>
          <a:noFill/>
        </p:spPr>
        <p:txBody>
          <a:bodyPr wrap="square" rtlCol="0">
            <a:spAutoFit/>
          </a:bodyPr>
          <a:lstStyle/>
          <a:p>
            <a:pPr algn="ctr"/>
            <a:r>
              <a:rPr lang="en-US" sz="1400" dirty="0" smtClean="0">
                <a:solidFill>
                  <a:schemeClr val="bg1">
                    <a:lumMod val="50000"/>
                  </a:schemeClr>
                </a:solidFill>
              </a:rPr>
              <a:t>Slide courtesy of FEMA</a:t>
            </a:r>
            <a:endParaRPr lang="en-US" sz="1400" dirty="0">
              <a:solidFill>
                <a:schemeClr val="bg1">
                  <a:lumMod val="50000"/>
                </a:schemeClr>
              </a:solidFill>
            </a:endParaRPr>
          </a:p>
        </p:txBody>
      </p:sp>
      <p:sp>
        <p:nvSpPr>
          <p:cNvPr id="7" name="TextBox 6">
            <a:extLst>
              <a:ext uri="{FF2B5EF4-FFF2-40B4-BE49-F238E27FC236}">
                <a16:creationId xmlns:a16="http://schemas.microsoft.com/office/drawing/2014/main" id="{28C0E090-FEB6-4815-91E3-7110E184A640}"/>
              </a:ext>
            </a:extLst>
          </p:cNvPr>
          <p:cNvSpPr txBox="1"/>
          <p:nvPr/>
        </p:nvSpPr>
        <p:spPr>
          <a:xfrm>
            <a:off x="7412476" y="2971361"/>
            <a:ext cx="1361873" cy="1477328"/>
          </a:xfrm>
          <a:prstGeom prst="rect">
            <a:avLst/>
          </a:prstGeom>
          <a:solidFill>
            <a:schemeClr val="accent1">
              <a:lumMod val="50000"/>
            </a:schemeClr>
          </a:solidFill>
        </p:spPr>
        <p:txBody>
          <a:bodyPr wrap="square" rtlCol="0">
            <a:spAutoFit/>
          </a:bodyPr>
          <a:lstStyle/>
          <a:p>
            <a:pPr algn="ctr"/>
            <a:r>
              <a:rPr lang="en-US" b="1" dirty="0" smtClean="0">
                <a:solidFill>
                  <a:schemeClr val="bg1"/>
                </a:solidFill>
              </a:rPr>
              <a:t>It works!</a:t>
            </a:r>
            <a:br>
              <a:rPr lang="en-US" b="1" dirty="0" smtClean="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Very beneficial for project!</a:t>
            </a:r>
            <a:endParaRPr lang="en-US" b="1" dirty="0">
              <a:solidFill>
                <a:schemeClr val="bg1"/>
              </a:solidFill>
            </a:endParaRPr>
          </a:p>
        </p:txBody>
      </p:sp>
    </p:spTree>
    <p:extLst>
      <p:ext uri="{BB962C8B-B14F-4D97-AF65-F5344CB8AC3E}">
        <p14:creationId xmlns:p14="http://schemas.microsoft.com/office/powerpoint/2010/main" val="2665469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Goal: Add Shelter Model to </a:t>
            </a:r>
            <a:r>
              <a:rPr lang="en-US" dirty="0" err="1" smtClean="0">
                <a:solidFill>
                  <a:schemeClr val="bg1"/>
                </a:solidFill>
                <a:latin typeface="Arial" panose="020B0604020202020204" pitchFamily="34" charset="0"/>
                <a:cs typeface="Arial" panose="020B0604020202020204" pitchFamily="34" charset="0"/>
              </a:rPr>
              <a:t>Hazus</a:t>
            </a:r>
            <a:r>
              <a:rPr lang="en-US" dirty="0" smtClean="0">
                <a:solidFill>
                  <a:schemeClr val="bg1"/>
                </a:solidFill>
                <a:latin typeface="Arial" panose="020B0604020202020204" pitchFamily="34" charset="0"/>
                <a:cs typeface="Arial" panose="020B0604020202020204" pitchFamily="34" charset="0"/>
              </a:rPr>
              <a:t> FAST</a:t>
            </a:r>
            <a:endParaRPr lang="en-US"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D6E151E-EBF8-498E-827A-55F9CB33AE13}"/>
              </a:ext>
            </a:extLst>
          </p:cNvPr>
          <p:cNvSpPr txBox="1"/>
          <p:nvPr/>
        </p:nvSpPr>
        <p:spPr>
          <a:xfrm>
            <a:off x="1802920" y="1005431"/>
            <a:ext cx="6754483" cy="5386090"/>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dirty="0">
                <a:solidFill>
                  <a:schemeClr val="tx1">
                    <a:lumMod val="65000"/>
                    <a:lumOff val="35000"/>
                  </a:schemeClr>
                </a:solidFill>
              </a:rPr>
              <a:t>The expert-based short-term shelter model developed by </a:t>
            </a:r>
            <a:r>
              <a:rPr lang="en-US" sz="2000" dirty="0" err="1">
                <a:solidFill>
                  <a:schemeClr val="tx1">
                    <a:lumMod val="65000"/>
                    <a:lumOff val="35000"/>
                  </a:schemeClr>
                </a:solidFill>
              </a:rPr>
              <a:t>Harrald</a:t>
            </a:r>
            <a:r>
              <a:rPr lang="en-US" sz="2000" dirty="0">
                <a:solidFill>
                  <a:schemeClr val="tx1">
                    <a:lumMod val="65000"/>
                    <a:lumOff val="35000"/>
                  </a:schemeClr>
                </a:solidFill>
              </a:rPr>
              <a:t> et al. (1989) at George Washington University for the earthquakes in Northern California in a contract with the American Red Cross</a:t>
            </a:r>
          </a:p>
          <a:p>
            <a:r>
              <a:rPr lang="en-US" sz="2000" b="1" dirty="0">
                <a:solidFill>
                  <a:schemeClr val="accent1">
                    <a:lumMod val="50000"/>
                  </a:schemeClr>
                </a:solidFill>
              </a:rPr>
              <a:t>	</a:t>
            </a:r>
            <a:r>
              <a:rPr lang="en-US" sz="1400" b="1" dirty="0">
                <a:solidFill>
                  <a:schemeClr val="accent1">
                    <a:lumMod val="50000"/>
                  </a:schemeClr>
                </a:solidFill>
              </a:rPr>
              <a:t>Reference:</a:t>
            </a:r>
          </a:p>
          <a:p>
            <a:pPr marL="630238" lvl="1" indent="-173038">
              <a:buFont typeface="Arial" panose="020B0604020202020204" pitchFamily="34" charset="0"/>
              <a:buChar char="•"/>
            </a:pPr>
            <a:r>
              <a:rPr lang="en-US" sz="1200" dirty="0" err="1">
                <a:solidFill>
                  <a:schemeClr val="tx1">
                    <a:lumMod val="65000"/>
                    <a:lumOff val="35000"/>
                  </a:schemeClr>
                </a:solidFill>
              </a:rPr>
              <a:t>Harrald</a:t>
            </a:r>
            <a:r>
              <a:rPr lang="en-US" sz="1200" dirty="0">
                <a:solidFill>
                  <a:schemeClr val="tx1">
                    <a:lumMod val="65000"/>
                    <a:lumOff val="35000"/>
                  </a:schemeClr>
                </a:solidFill>
              </a:rPr>
              <a:t>, J. R., Al-Hajj, S., </a:t>
            </a:r>
            <a:r>
              <a:rPr lang="en-US" sz="1200" dirty="0" err="1">
                <a:solidFill>
                  <a:schemeClr val="tx1">
                    <a:lumMod val="65000"/>
                    <a:lumOff val="35000"/>
                  </a:schemeClr>
                </a:solidFill>
              </a:rPr>
              <a:t>Fouladi</a:t>
            </a:r>
            <a:r>
              <a:rPr lang="en-US" sz="1200" dirty="0">
                <a:solidFill>
                  <a:schemeClr val="tx1">
                    <a:lumMod val="65000"/>
                    <a:lumOff val="35000"/>
                  </a:schemeClr>
                </a:solidFill>
              </a:rPr>
              <a:t>, B., &amp; </a:t>
            </a:r>
            <a:r>
              <a:rPr lang="en-US" sz="1200" dirty="0" err="1">
                <a:solidFill>
                  <a:schemeClr val="tx1">
                    <a:lumMod val="65000"/>
                    <a:lumOff val="35000"/>
                  </a:schemeClr>
                </a:solidFill>
              </a:rPr>
              <a:t>Jeong</a:t>
            </a:r>
            <a:r>
              <a:rPr lang="en-US" sz="1200" dirty="0">
                <a:solidFill>
                  <a:schemeClr val="tx1">
                    <a:lumMod val="65000"/>
                    <a:lumOff val="35000"/>
                  </a:schemeClr>
                </a:solidFill>
              </a:rPr>
              <a:t>, D. (1994). Estimating the demand for sheltering in future earthquakes. Unpublished paper, Department of Engineering Management, the George Washington University, Washington, DC.</a:t>
            </a:r>
          </a:p>
          <a:p>
            <a:endParaRPr lang="en-US" sz="1400" dirty="0">
              <a:solidFill>
                <a:schemeClr val="tx1">
                  <a:lumMod val="65000"/>
                  <a:lumOff val="35000"/>
                </a:schemeClr>
              </a:solidFill>
            </a:endParaRPr>
          </a:p>
          <a:p>
            <a:pPr marL="173038" indent="-173038">
              <a:buFont typeface="Arial" panose="020B0604020202020204" pitchFamily="34" charset="0"/>
              <a:buChar char="•"/>
            </a:pPr>
            <a:r>
              <a:rPr lang="en-US" sz="2000" dirty="0">
                <a:solidFill>
                  <a:schemeClr val="tx1">
                    <a:lumMod val="65000"/>
                    <a:lumOff val="35000"/>
                  </a:schemeClr>
                </a:solidFill>
              </a:rPr>
              <a:t>Socio-economic variables for shelter model weighted by experts:</a:t>
            </a:r>
          </a:p>
          <a:p>
            <a:pPr marL="396875" indent="-223838">
              <a:buFont typeface="Courier New" panose="02070309020205020404" pitchFamily="49" charset="0"/>
              <a:buChar char="o"/>
            </a:pPr>
            <a:r>
              <a:rPr lang="en-US" sz="2000" b="1" dirty="0">
                <a:solidFill>
                  <a:schemeClr val="accent1">
                    <a:lumMod val="50000"/>
                  </a:schemeClr>
                </a:solidFill>
              </a:rPr>
              <a:t>Income </a:t>
            </a:r>
            <a:r>
              <a:rPr lang="en-US" sz="2000" dirty="0">
                <a:solidFill>
                  <a:schemeClr val="tx1">
                    <a:lumMod val="65000"/>
                    <a:lumOff val="35000"/>
                  </a:schemeClr>
                </a:solidFill>
              </a:rPr>
              <a:t>(In five classes from $10,000 to $35,000) </a:t>
            </a:r>
          </a:p>
          <a:p>
            <a:pPr marL="396875" indent="-223838">
              <a:buFont typeface="Courier New" panose="02070309020205020404" pitchFamily="49" charset="0"/>
              <a:buChar char="o"/>
            </a:pPr>
            <a:r>
              <a:rPr lang="en-US" sz="2000" b="1" dirty="0">
                <a:solidFill>
                  <a:schemeClr val="accent1">
                    <a:lumMod val="50000"/>
                  </a:schemeClr>
                </a:solidFill>
              </a:rPr>
              <a:t>Ethnicity </a:t>
            </a:r>
            <a:r>
              <a:rPr lang="en-US" sz="2000" dirty="0">
                <a:solidFill>
                  <a:schemeClr val="tx1">
                    <a:lumMod val="65000"/>
                    <a:lumOff val="35000"/>
                  </a:schemeClr>
                </a:solidFill>
              </a:rPr>
              <a:t>(White, African American, Hispanic, Asian/Other)</a:t>
            </a:r>
          </a:p>
          <a:p>
            <a:pPr marL="396875" indent="-223838">
              <a:buFont typeface="Courier New" panose="02070309020205020404" pitchFamily="49" charset="0"/>
              <a:buChar char="o"/>
            </a:pPr>
            <a:r>
              <a:rPr lang="en-US" sz="2000" b="1" dirty="0">
                <a:solidFill>
                  <a:schemeClr val="accent1">
                    <a:lumMod val="50000"/>
                  </a:schemeClr>
                </a:solidFill>
              </a:rPr>
              <a:t>Age </a:t>
            </a:r>
            <a:r>
              <a:rPr lang="en-US" sz="2000" dirty="0">
                <a:solidFill>
                  <a:schemeClr val="tx1">
                    <a:lumMod val="65000"/>
                    <a:lumOff val="35000"/>
                  </a:schemeClr>
                </a:solidFill>
              </a:rPr>
              <a:t>(Under or above 65)</a:t>
            </a:r>
          </a:p>
          <a:p>
            <a:pPr marL="396875" indent="-223838">
              <a:buFont typeface="Courier New" panose="02070309020205020404" pitchFamily="49" charset="0"/>
              <a:buChar char="o"/>
            </a:pPr>
            <a:r>
              <a:rPr lang="en-US" sz="2000" b="1" dirty="0">
                <a:solidFill>
                  <a:schemeClr val="accent1">
                    <a:lumMod val="50000"/>
                  </a:schemeClr>
                </a:solidFill>
              </a:rPr>
              <a:t>Residence Type </a:t>
            </a:r>
            <a:r>
              <a:rPr lang="en-US" sz="2000" dirty="0">
                <a:solidFill>
                  <a:schemeClr val="tx1">
                    <a:lumMod val="65000"/>
                    <a:lumOff val="35000"/>
                  </a:schemeClr>
                </a:solidFill>
              </a:rPr>
              <a:t>(Owned, Rental, Vacation)</a:t>
            </a:r>
          </a:p>
          <a:p>
            <a:pPr marL="173037"/>
            <a:endParaRPr lang="en-US" sz="1400" dirty="0">
              <a:solidFill>
                <a:schemeClr val="tx1">
                  <a:lumMod val="65000"/>
                  <a:lumOff val="35000"/>
                </a:schemeClr>
              </a:solidFill>
            </a:endParaRPr>
          </a:p>
          <a:p>
            <a:pPr marL="173038" indent="-173038">
              <a:buFont typeface="Arial" panose="020B0604020202020204" pitchFamily="34" charset="0"/>
              <a:buChar char="•"/>
            </a:pPr>
            <a:r>
              <a:rPr lang="en-US" sz="2000" dirty="0">
                <a:solidFill>
                  <a:schemeClr val="tx1">
                    <a:lumMod val="65000"/>
                    <a:lumOff val="35000"/>
                  </a:schemeClr>
                </a:solidFill>
              </a:rPr>
              <a:t>Modified and applied to floods in "Flood Model </a:t>
            </a:r>
            <a:r>
              <a:rPr lang="en-US" sz="2000" dirty="0" err="1">
                <a:solidFill>
                  <a:schemeClr val="tx1">
                    <a:lumMod val="65000"/>
                    <a:lumOff val="35000"/>
                  </a:schemeClr>
                </a:solidFill>
              </a:rPr>
              <a:t>Hazus</a:t>
            </a:r>
            <a:r>
              <a:rPr lang="en-US" sz="2000" dirty="0">
                <a:solidFill>
                  <a:schemeClr val="tx1">
                    <a:lumMod val="65000"/>
                    <a:lumOff val="35000"/>
                  </a:schemeClr>
                </a:solidFill>
              </a:rPr>
              <a:t>-MH Technical Manual", Chapter 13 </a:t>
            </a:r>
            <a:r>
              <a:rPr lang="en-US" sz="2000" b="1" dirty="0">
                <a:solidFill>
                  <a:schemeClr val="tx1">
                    <a:lumMod val="65000"/>
                    <a:lumOff val="35000"/>
                  </a:schemeClr>
                </a:solidFill>
              </a:rPr>
              <a:t>removing ethnicity and residence type</a:t>
            </a:r>
          </a:p>
        </p:txBody>
      </p:sp>
      <p:sp>
        <p:nvSpPr>
          <p:cNvPr id="11" name="TextBox 10">
            <a:extLst>
              <a:ext uri="{FF2B5EF4-FFF2-40B4-BE49-F238E27FC236}">
                <a16:creationId xmlns:a16="http://schemas.microsoft.com/office/drawing/2014/main" id="{25D00B56-CDB9-41D1-B573-9DB80485F8E0}"/>
              </a:ext>
            </a:extLst>
          </p:cNvPr>
          <p:cNvSpPr txBox="1"/>
          <p:nvPr/>
        </p:nvSpPr>
        <p:spPr>
          <a:xfrm>
            <a:off x="379808" y="1000664"/>
            <a:ext cx="1423943" cy="707886"/>
          </a:xfrm>
          <a:prstGeom prst="rect">
            <a:avLst/>
          </a:prstGeom>
          <a:solidFill>
            <a:schemeClr val="bg1"/>
          </a:solidFill>
        </p:spPr>
        <p:txBody>
          <a:bodyPr wrap="square" rtlCol="0">
            <a:spAutoFit/>
          </a:bodyPr>
          <a:lstStyle/>
          <a:p>
            <a:r>
              <a:rPr lang="en-US" sz="2000" b="1" dirty="0">
                <a:solidFill>
                  <a:schemeClr val="accent1">
                    <a:lumMod val="50000"/>
                  </a:schemeClr>
                </a:solidFill>
              </a:rPr>
              <a:t>ORIGINAL MODEL:</a:t>
            </a:r>
          </a:p>
        </p:txBody>
      </p:sp>
      <p:sp>
        <p:nvSpPr>
          <p:cNvPr id="13" name="TextBox 12">
            <a:extLst>
              <a:ext uri="{FF2B5EF4-FFF2-40B4-BE49-F238E27FC236}">
                <a16:creationId xmlns:a16="http://schemas.microsoft.com/office/drawing/2014/main" id="{439144C7-1B8A-4E18-B78E-EB6F35C15E02}"/>
              </a:ext>
            </a:extLst>
          </p:cNvPr>
          <p:cNvSpPr txBox="1"/>
          <p:nvPr/>
        </p:nvSpPr>
        <p:spPr>
          <a:xfrm>
            <a:off x="372013" y="3298366"/>
            <a:ext cx="1430908" cy="400110"/>
          </a:xfrm>
          <a:prstGeom prst="rect">
            <a:avLst/>
          </a:prstGeom>
          <a:solidFill>
            <a:schemeClr val="bg1"/>
          </a:solidFill>
        </p:spPr>
        <p:txBody>
          <a:bodyPr wrap="square" rtlCol="0">
            <a:spAutoFit/>
          </a:bodyPr>
          <a:lstStyle/>
          <a:p>
            <a:r>
              <a:rPr lang="en-US" sz="2000" b="1" dirty="0">
                <a:solidFill>
                  <a:schemeClr val="accent1">
                    <a:lumMod val="50000"/>
                  </a:schemeClr>
                </a:solidFill>
              </a:rPr>
              <a:t>VARIABLES:</a:t>
            </a:r>
          </a:p>
        </p:txBody>
      </p:sp>
      <p:sp>
        <p:nvSpPr>
          <p:cNvPr id="2" name="Rectangle 1"/>
          <p:cNvSpPr/>
          <p:nvPr/>
        </p:nvSpPr>
        <p:spPr>
          <a:xfrm>
            <a:off x="681366" y="6421153"/>
            <a:ext cx="8384812" cy="307777"/>
          </a:xfrm>
          <a:prstGeom prst="rect">
            <a:avLst/>
          </a:prstGeom>
        </p:spPr>
        <p:txBody>
          <a:bodyPr wrap="square">
            <a:spAutoFit/>
          </a:bodyPr>
          <a:lstStyle/>
          <a:p>
            <a:r>
              <a:rPr lang="en-US" sz="1400" i="1" dirty="0" smtClean="0">
                <a:solidFill>
                  <a:srgbClr val="FF0000"/>
                </a:solidFill>
              </a:rPr>
              <a:t>Objective:  Incorporate </a:t>
            </a:r>
            <a:r>
              <a:rPr lang="en-US" sz="1400" b="1" i="1" dirty="0">
                <a:solidFill>
                  <a:srgbClr val="FF0000"/>
                </a:solidFill>
              </a:rPr>
              <a:t>Population Displacement </a:t>
            </a:r>
            <a:r>
              <a:rPr lang="en-US" sz="1400" i="1" dirty="0">
                <a:solidFill>
                  <a:srgbClr val="FF0000"/>
                </a:solidFill>
              </a:rPr>
              <a:t>and </a:t>
            </a:r>
            <a:r>
              <a:rPr lang="en-US" sz="1400" b="1" i="1" dirty="0">
                <a:solidFill>
                  <a:srgbClr val="FF0000"/>
                </a:solidFill>
              </a:rPr>
              <a:t>Short-Term Shelter Needs </a:t>
            </a:r>
            <a:r>
              <a:rPr lang="en-US" sz="1400" i="1" dirty="0">
                <a:solidFill>
                  <a:srgbClr val="FF0000"/>
                </a:solidFill>
              </a:rPr>
              <a:t>in FEMA’s Open </a:t>
            </a:r>
            <a:r>
              <a:rPr lang="en-US" sz="1400" i="1" dirty="0" err="1">
                <a:solidFill>
                  <a:srgbClr val="FF0000"/>
                </a:solidFill>
              </a:rPr>
              <a:t>Hazus</a:t>
            </a:r>
            <a:r>
              <a:rPr lang="en-US" sz="1400" i="1" dirty="0">
                <a:solidFill>
                  <a:srgbClr val="FF0000"/>
                </a:solidFill>
              </a:rPr>
              <a:t> script</a:t>
            </a:r>
          </a:p>
        </p:txBody>
      </p:sp>
    </p:spTree>
    <p:extLst>
      <p:ext uri="{BB962C8B-B14F-4D97-AF65-F5344CB8AC3E}">
        <p14:creationId xmlns:p14="http://schemas.microsoft.com/office/powerpoint/2010/main" val="3026983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Jefferson County– </a:t>
            </a:r>
            <a:r>
              <a:rPr lang="en-US" sz="3600" dirty="0" smtClean="0">
                <a:solidFill>
                  <a:schemeClr val="bg1"/>
                </a:solidFill>
                <a:latin typeface="Arial" panose="020B0604020202020204" pitchFamily="34" charset="0"/>
                <a:cs typeface="Arial" panose="020B0604020202020204" pitchFamily="34" charset="0"/>
              </a:rPr>
              <a:t>Proposed</a:t>
            </a:r>
            <a:r>
              <a:rPr lang="en-US" sz="3600" dirty="0" smtClean="0">
                <a:solidFill>
                  <a:schemeClr val="bg1"/>
                </a:solidFill>
                <a:latin typeface="Arial" panose="020B0604020202020204" pitchFamily="34" charset="0"/>
                <a:cs typeface="Arial" panose="020B0604020202020204" pitchFamily="34" charset="0"/>
              </a:rPr>
              <a:t> Shelter Model</a:t>
            </a:r>
            <a:endParaRPr lang="en-US" sz="360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86B32C6-B3BB-4D56-A75F-B11FEB4DC29B}"/>
              </a:ext>
            </a:extLst>
          </p:cNvPr>
          <p:cNvGrpSpPr/>
          <p:nvPr/>
        </p:nvGrpSpPr>
        <p:grpSpPr>
          <a:xfrm>
            <a:off x="836761" y="1323145"/>
            <a:ext cx="7539490" cy="5166657"/>
            <a:chOff x="836761" y="1323145"/>
            <a:chExt cx="7539490" cy="5166657"/>
          </a:xfrm>
        </p:grpSpPr>
        <p:grpSp>
          <p:nvGrpSpPr>
            <p:cNvPr id="3" name="Group 2">
              <a:extLst>
                <a:ext uri="{FF2B5EF4-FFF2-40B4-BE49-F238E27FC236}">
                  <a16:creationId xmlns:a16="http://schemas.microsoft.com/office/drawing/2014/main" id="{6E38DFD1-D4D7-4234-BEDB-739FC1090077}"/>
                </a:ext>
              </a:extLst>
            </p:cNvPr>
            <p:cNvGrpSpPr/>
            <p:nvPr/>
          </p:nvGrpSpPr>
          <p:grpSpPr>
            <a:xfrm>
              <a:off x="836761" y="1323145"/>
              <a:ext cx="7539490" cy="5166657"/>
              <a:chOff x="836761" y="1323145"/>
              <a:chExt cx="7539490" cy="5166657"/>
            </a:xfrm>
          </p:grpSpPr>
          <p:grpSp>
            <p:nvGrpSpPr>
              <p:cNvPr id="56" name="Group 55">
                <a:extLst>
                  <a:ext uri="{FF2B5EF4-FFF2-40B4-BE49-F238E27FC236}">
                    <a16:creationId xmlns:a16="http://schemas.microsoft.com/office/drawing/2014/main" id="{75406D5C-9646-4AC0-A9E5-FBFC32FB4E3F}"/>
                  </a:ext>
                </a:extLst>
              </p:cNvPr>
              <p:cNvGrpSpPr/>
              <p:nvPr/>
            </p:nvGrpSpPr>
            <p:grpSpPr>
              <a:xfrm>
                <a:off x="836761" y="1323145"/>
                <a:ext cx="7539490" cy="5166657"/>
                <a:chOff x="836761" y="1323145"/>
                <a:chExt cx="7539490" cy="5166657"/>
              </a:xfrm>
            </p:grpSpPr>
            <p:grpSp>
              <p:nvGrpSpPr>
                <p:cNvPr id="53" name="Group 52">
                  <a:extLst>
                    <a:ext uri="{FF2B5EF4-FFF2-40B4-BE49-F238E27FC236}">
                      <a16:creationId xmlns:a16="http://schemas.microsoft.com/office/drawing/2014/main" id="{EDD3B984-7AC8-4FB4-89DE-06B776CEDDA2}"/>
                    </a:ext>
                  </a:extLst>
                </p:cNvPr>
                <p:cNvGrpSpPr/>
                <p:nvPr/>
              </p:nvGrpSpPr>
              <p:grpSpPr>
                <a:xfrm>
                  <a:off x="836761" y="1323145"/>
                  <a:ext cx="7539490" cy="5166657"/>
                  <a:chOff x="845387" y="1012601"/>
                  <a:chExt cx="7539490" cy="5166657"/>
                </a:xfrm>
              </p:grpSpPr>
              <p:sp>
                <p:nvSpPr>
                  <p:cNvPr id="22" name="TextBox 21">
                    <a:extLst>
                      <a:ext uri="{FF2B5EF4-FFF2-40B4-BE49-F238E27FC236}">
                        <a16:creationId xmlns:a16="http://schemas.microsoft.com/office/drawing/2014/main" id="{A396122B-EFE5-4953-84C8-BA42C123422C}"/>
                      </a:ext>
                    </a:extLst>
                  </p:cNvPr>
                  <p:cNvSpPr txBox="1"/>
                  <p:nvPr/>
                </p:nvSpPr>
                <p:spPr>
                  <a:xfrm rot="16200000">
                    <a:off x="2358977" y="2853951"/>
                    <a:ext cx="2401019" cy="338554"/>
                  </a:xfrm>
                  <a:prstGeom prst="rect">
                    <a:avLst/>
                  </a:prstGeom>
                  <a:solidFill>
                    <a:schemeClr val="bg1"/>
                  </a:solidFill>
                </p:spPr>
                <p:txBody>
                  <a:bodyPr wrap="square" rtlCol="0">
                    <a:spAutoFit/>
                  </a:bodyPr>
                  <a:lstStyle/>
                  <a:p>
                    <a:r>
                      <a:rPr lang="en-US" sz="1600" b="1" dirty="0">
                        <a:solidFill>
                          <a:schemeClr val="tx1">
                            <a:lumMod val="65000"/>
                            <a:lumOff val="35000"/>
                          </a:schemeClr>
                        </a:solidFill>
                      </a:rPr>
                      <a:t>Average Household Size</a:t>
                    </a:r>
                  </a:p>
                </p:txBody>
              </p:sp>
              <p:sp>
                <p:nvSpPr>
                  <p:cNvPr id="2" name="Rectangle: Rounded Corners 1">
                    <a:extLst>
                      <a:ext uri="{FF2B5EF4-FFF2-40B4-BE49-F238E27FC236}">
                        <a16:creationId xmlns:a16="http://schemas.microsoft.com/office/drawing/2014/main" id="{4FEF26B3-9227-4DBD-AD4A-967F757315FB}"/>
                      </a:ext>
                    </a:extLst>
                  </p:cNvPr>
                  <p:cNvSpPr/>
                  <p:nvPr/>
                </p:nvSpPr>
                <p:spPr>
                  <a:xfrm>
                    <a:off x="923026" y="1367440"/>
                    <a:ext cx="1828800" cy="828136"/>
                  </a:xfrm>
                  <a:prstGeom prst="roundRect">
                    <a:avLst/>
                  </a:prstGeom>
                  <a:solidFill>
                    <a:srgbClr val="D9E1F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Assessment Records</a:t>
                    </a:r>
                    <a:endParaRPr lang="en-US" sz="2000" b="1" dirty="0">
                      <a:solidFill>
                        <a:schemeClr val="tx1"/>
                      </a:solidFill>
                    </a:endParaRPr>
                  </a:p>
                </p:txBody>
              </p:sp>
              <p:sp>
                <p:nvSpPr>
                  <p:cNvPr id="10" name="Rectangle: Rounded Corners 9">
                    <a:extLst>
                      <a:ext uri="{FF2B5EF4-FFF2-40B4-BE49-F238E27FC236}">
                        <a16:creationId xmlns:a16="http://schemas.microsoft.com/office/drawing/2014/main" id="{0B79D375-7FF4-47E9-998A-A006D56176F8}"/>
                      </a:ext>
                    </a:extLst>
                  </p:cNvPr>
                  <p:cNvSpPr/>
                  <p:nvPr/>
                </p:nvSpPr>
                <p:spPr>
                  <a:xfrm>
                    <a:off x="923026" y="3999445"/>
                    <a:ext cx="1828800" cy="828136"/>
                  </a:xfrm>
                  <a:prstGeom prst="roundRect">
                    <a:avLst/>
                  </a:prstGeom>
                  <a:solidFill>
                    <a:srgbClr val="D9E1F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U.S. Census Data</a:t>
                    </a:r>
                  </a:p>
                </p:txBody>
              </p:sp>
              <p:sp>
                <p:nvSpPr>
                  <p:cNvPr id="12" name="Rectangle: Rounded Corners 11">
                    <a:extLst>
                      <a:ext uri="{FF2B5EF4-FFF2-40B4-BE49-F238E27FC236}">
                        <a16:creationId xmlns:a16="http://schemas.microsoft.com/office/drawing/2014/main" id="{97D529FF-2598-4DD0-93FE-A8D79E1DDF26}"/>
                      </a:ext>
                    </a:extLst>
                  </p:cNvPr>
                  <p:cNvSpPr/>
                  <p:nvPr/>
                </p:nvSpPr>
                <p:spPr>
                  <a:xfrm>
                    <a:off x="6478439" y="2890477"/>
                    <a:ext cx="1828800" cy="828136"/>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Short-term Shelter Needs</a:t>
                    </a:r>
                  </a:p>
                </p:txBody>
              </p:sp>
              <p:cxnSp>
                <p:nvCxnSpPr>
                  <p:cNvPr id="4" name="Straight Arrow Connector 3">
                    <a:extLst>
                      <a:ext uri="{FF2B5EF4-FFF2-40B4-BE49-F238E27FC236}">
                        <a16:creationId xmlns:a16="http://schemas.microsoft.com/office/drawing/2014/main" id="{2034FF72-D4DC-40B3-85E4-40E7949A56B8}"/>
                      </a:ext>
                    </a:extLst>
                  </p:cNvPr>
                  <p:cNvCxnSpPr>
                    <a:stCxn id="2" idx="3"/>
                    <a:endCxn id="11" idx="1"/>
                  </p:cNvCxnSpPr>
                  <p:nvPr/>
                </p:nvCxnSpPr>
                <p:spPr>
                  <a:xfrm>
                    <a:off x="2751826" y="1781508"/>
                    <a:ext cx="1290710" cy="0"/>
                  </a:xfrm>
                  <a:prstGeom prst="straightConnector1">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176A45F-A23C-4130-942D-1C9457BC35D2}"/>
                      </a:ext>
                    </a:extLst>
                  </p:cNvPr>
                  <p:cNvSpPr txBox="1"/>
                  <p:nvPr/>
                </p:nvSpPr>
                <p:spPr>
                  <a:xfrm>
                    <a:off x="923026" y="1012601"/>
                    <a:ext cx="1828799" cy="338554"/>
                  </a:xfrm>
                  <a:prstGeom prst="rect">
                    <a:avLst/>
                  </a:prstGeom>
                  <a:solidFill>
                    <a:schemeClr val="bg1"/>
                  </a:solidFill>
                </p:spPr>
                <p:txBody>
                  <a:bodyPr wrap="square" rtlCol="0">
                    <a:spAutoFit/>
                  </a:bodyPr>
                  <a:lstStyle/>
                  <a:p>
                    <a:pPr algn="ctr"/>
                    <a:r>
                      <a:rPr lang="en-US" sz="1600" b="1" dirty="0">
                        <a:solidFill>
                          <a:schemeClr val="accent1">
                            <a:lumMod val="50000"/>
                          </a:schemeClr>
                        </a:solidFill>
                      </a:rPr>
                      <a:t>Building-Level</a:t>
                    </a:r>
                  </a:p>
                </p:txBody>
              </p:sp>
              <p:sp>
                <p:nvSpPr>
                  <p:cNvPr id="15" name="TextBox 14">
                    <a:extLst>
                      <a:ext uri="{FF2B5EF4-FFF2-40B4-BE49-F238E27FC236}">
                        <a16:creationId xmlns:a16="http://schemas.microsoft.com/office/drawing/2014/main" id="{C5518FD9-66F2-4E0B-BF49-307A0B0F33D3}"/>
                      </a:ext>
                    </a:extLst>
                  </p:cNvPr>
                  <p:cNvSpPr txBox="1"/>
                  <p:nvPr/>
                </p:nvSpPr>
                <p:spPr>
                  <a:xfrm>
                    <a:off x="854018" y="2218346"/>
                    <a:ext cx="2562467" cy="830997"/>
                  </a:xfrm>
                  <a:prstGeom prst="rect">
                    <a:avLst/>
                  </a:prstGeom>
                  <a:solidFill>
                    <a:schemeClr val="bg1"/>
                  </a:solidFill>
                </p:spPr>
                <p:txBody>
                  <a:bodyPr wrap="square" rtlCol="0">
                    <a:spAutoFit/>
                  </a:bodyPr>
                  <a:lstStyle/>
                  <a:p>
                    <a:pPr marL="112713" indent="-112713">
                      <a:buFont typeface="Arial" panose="020B0604020202020204" pitchFamily="34" charset="0"/>
                      <a:buChar char="•"/>
                    </a:pPr>
                    <a:r>
                      <a:rPr lang="en-US" sz="1600" b="1" dirty="0"/>
                      <a:t>Building Characteristics</a:t>
                    </a:r>
                  </a:p>
                  <a:p>
                    <a:pPr marL="112713" indent="-112713">
                      <a:buFont typeface="Arial" panose="020B0604020202020204" pitchFamily="34" charset="0"/>
                      <a:buChar char="•"/>
                    </a:pPr>
                    <a:r>
                      <a:rPr lang="en-US" sz="1600" b="1" dirty="0"/>
                      <a:t>Occupancy Class</a:t>
                    </a:r>
                  </a:p>
                  <a:p>
                    <a:pPr marL="112713" indent="-112713">
                      <a:buFont typeface="Arial" panose="020B0604020202020204" pitchFamily="34" charset="0"/>
                      <a:buChar char="•"/>
                    </a:pPr>
                    <a:r>
                      <a:rPr lang="en-US" sz="1600" b="1" dirty="0"/>
                      <a:t>Flood Depth Value &gt;=1 ft</a:t>
                    </a:r>
                  </a:p>
                </p:txBody>
              </p:sp>
              <p:sp>
                <p:nvSpPr>
                  <p:cNvPr id="16" name="TextBox 15">
                    <a:extLst>
                      <a:ext uri="{FF2B5EF4-FFF2-40B4-BE49-F238E27FC236}">
                        <a16:creationId xmlns:a16="http://schemas.microsoft.com/office/drawing/2014/main" id="{AA07D8D0-8E3D-4A01-B20E-6091D546B861}"/>
                      </a:ext>
                    </a:extLst>
                  </p:cNvPr>
                  <p:cNvSpPr txBox="1"/>
                  <p:nvPr/>
                </p:nvSpPr>
                <p:spPr>
                  <a:xfrm>
                    <a:off x="845387" y="3650074"/>
                    <a:ext cx="1984076" cy="338554"/>
                  </a:xfrm>
                  <a:prstGeom prst="rect">
                    <a:avLst/>
                  </a:prstGeom>
                  <a:solidFill>
                    <a:schemeClr val="bg1"/>
                  </a:solidFill>
                </p:spPr>
                <p:txBody>
                  <a:bodyPr wrap="square" rtlCol="0">
                    <a:spAutoFit/>
                  </a:bodyPr>
                  <a:lstStyle/>
                  <a:p>
                    <a:pPr algn="ctr"/>
                    <a:r>
                      <a:rPr lang="en-US" sz="1600" b="1" dirty="0">
                        <a:solidFill>
                          <a:schemeClr val="accent1">
                            <a:lumMod val="50000"/>
                          </a:schemeClr>
                        </a:solidFill>
                      </a:rPr>
                      <a:t>Community-Level</a:t>
                    </a:r>
                  </a:p>
                </p:txBody>
              </p:sp>
              <p:sp>
                <p:nvSpPr>
                  <p:cNvPr id="18" name="TextBox 17">
                    <a:extLst>
                      <a:ext uri="{FF2B5EF4-FFF2-40B4-BE49-F238E27FC236}">
                        <a16:creationId xmlns:a16="http://schemas.microsoft.com/office/drawing/2014/main" id="{74DE8F4D-6DFD-4C91-974F-B861E5C60783}"/>
                      </a:ext>
                    </a:extLst>
                  </p:cNvPr>
                  <p:cNvSpPr txBox="1"/>
                  <p:nvPr/>
                </p:nvSpPr>
                <p:spPr>
                  <a:xfrm>
                    <a:off x="854018" y="4855819"/>
                    <a:ext cx="2734573" cy="1323439"/>
                  </a:xfrm>
                  <a:prstGeom prst="rect">
                    <a:avLst/>
                  </a:prstGeom>
                  <a:solidFill>
                    <a:schemeClr val="bg1"/>
                  </a:solidFill>
                </p:spPr>
                <p:txBody>
                  <a:bodyPr wrap="square" rtlCol="0">
                    <a:spAutoFit/>
                  </a:bodyPr>
                  <a:lstStyle/>
                  <a:p>
                    <a:pPr marL="112713" indent="-112713">
                      <a:buFont typeface="Arial" panose="020B0604020202020204" pitchFamily="34" charset="0"/>
                      <a:buChar char="•"/>
                    </a:pPr>
                    <a:r>
                      <a:rPr lang="en-US" sz="1600" b="1" dirty="0"/>
                      <a:t>Population &amp; Household Size</a:t>
                    </a:r>
                  </a:p>
                  <a:p>
                    <a:pPr marL="112713" indent="-112713">
                      <a:buFont typeface="Arial" panose="020B0604020202020204" pitchFamily="34" charset="0"/>
                      <a:buChar char="•"/>
                    </a:pPr>
                    <a:r>
                      <a:rPr lang="en-US" sz="1600" b="1" dirty="0"/>
                      <a:t>Income</a:t>
                    </a:r>
                  </a:p>
                  <a:p>
                    <a:pPr marL="112713" indent="-112713">
                      <a:buFont typeface="Arial" panose="020B0604020202020204" pitchFamily="34" charset="0"/>
                      <a:buChar char="•"/>
                    </a:pPr>
                    <a:r>
                      <a:rPr lang="en-US" sz="1600" b="1" dirty="0"/>
                      <a:t>Age</a:t>
                    </a:r>
                  </a:p>
                  <a:p>
                    <a:pPr marL="112713" indent="-112713">
                      <a:buFont typeface="Courier New" panose="02070309020205020404" pitchFamily="49" charset="0"/>
                      <a:buChar char="o"/>
                    </a:pPr>
                    <a:r>
                      <a:rPr lang="en-US" sz="1600" dirty="0" smtClean="0">
                        <a:solidFill>
                          <a:schemeClr val="tx1">
                            <a:lumMod val="65000"/>
                            <a:lumOff val="35000"/>
                          </a:schemeClr>
                        </a:solidFill>
                      </a:rPr>
                      <a:t> Ethnicity</a:t>
                    </a:r>
                    <a:endParaRPr lang="en-US" sz="1600" dirty="0">
                      <a:solidFill>
                        <a:schemeClr val="tx1">
                          <a:lumMod val="65000"/>
                          <a:lumOff val="35000"/>
                        </a:schemeClr>
                      </a:solidFill>
                    </a:endParaRPr>
                  </a:p>
                  <a:p>
                    <a:pPr marL="112713" indent="-112713">
                      <a:buFont typeface="Courier New" panose="02070309020205020404" pitchFamily="49" charset="0"/>
                      <a:buChar char="o"/>
                    </a:pPr>
                    <a:r>
                      <a:rPr lang="en-US" sz="1600" dirty="0" smtClean="0">
                        <a:solidFill>
                          <a:schemeClr val="tx1">
                            <a:lumMod val="65000"/>
                            <a:lumOff val="35000"/>
                          </a:schemeClr>
                        </a:solidFill>
                      </a:rPr>
                      <a:t> Housing </a:t>
                    </a:r>
                    <a:r>
                      <a:rPr lang="en-US" sz="1600" dirty="0">
                        <a:solidFill>
                          <a:schemeClr val="tx1">
                            <a:lumMod val="65000"/>
                            <a:lumOff val="35000"/>
                          </a:schemeClr>
                        </a:solidFill>
                      </a:rPr>
                      <a:t>Characteristics</a:t>
                    </a:r>
                  </a:p>
                </p:txBody>
              </p:sp>
              <p:sp>
                <p:nvSpPr>
                  <p:cNvPr id="19" name="TextBox 18">
                    <a:extLst>
                      <a:ext uri="{FF2B5EF4-FFF2-40B4-BE49-F238E27FC236}">
                        <a16:creationId xmlns:a16="http://schemas.microsoft.com/office/drawing/2014/main" id="{1165F5AA-B632-466F-A4A9-9E7447CB6A3D}"/>
                      </a:ext>
                    </a:extLst>
                  </p:cNvPr>
                  <p:cNvSpPr txBox="1"/>
                  <p:nvPr/>
                </p:nvSpPr>
                <p:spPr>
                  <a:xfrm>
                    <a:off x="4042536" y="1015560"/>
                    <a:ext cx="1828799" cy="338554"/>
                  </a:xfrm>
                  <a:prstGeom prst="rect">
                    <a:avLst/>
                  </a:prstGeom>
                  <a:solidFill>
                    <a:schemeClr val="bg1"/>
                  </a:solidFill>
                </p:spPr>
                <p:txBody>
                  <a:bodyPr wrap="square" rtlCol="0">
                    <a:spAutoFit/>
                  </a:bodyPr>
                  <a:lstStyle/>
                  <a:p>
                    <a:pPr algn="ctr"/>
                    <a:r>
                      <a:rPr lang="en-US" sz="1600" b="1" dirty="0">
                        <a:solidFill>
                          <a:schemeClr val="accent1">
                            <a:lumMod val="50000"/>
                          </a:schemeClr>
                        </a:solidFill>
                      </a:rPr>
                      <a:t>Building-Level</a:t>
                    </a:r>
                  </a:p>
                </p:txBody>
              </p:sp>
              <p:cxnSp>
                <p:nvCxnSpPr>
                  <p:cNvPr id="7" name="Connector: Elbow 6">
                    <a:extLst>
                      <a:ext uri="{FF2B5EF4-FFF2-40B4-BE49-F238E27FC236}">
                        <a16:creationId xmlns:a16="http://schemas.microsoft.com/office/drawing/2014/main" id="{4518F39E-9196-45DC-A81B-8B9CA1C6F133}"/>
                      </a:ext>
                    </a:extLst>
                  </p:cNvPr>
                  <p:cNvCxnSpPr>
                    <a:cxnSpLocks/>
                    <a:stCxn id="10" idx="3"/>
                  </p:cNvCxnSpPr>
                  <p:nvPr/>
                </p:nvCxnSpPr>
                <p:spPr>
                  <a:xfrm flipV="1">
                    <a:off x="2751826" y="1781509"/>
                    <a:ext cx="956466" cy="2632004"/>
                  </a:xfrm>
                  <a:prstGeom prst="bentConnector2">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11" name="Rectangle: Rounded Corners 10">
                    <a:extLst>
                      <a:ext uri="{FF2B5EF4-FFF2-40B4-BE49-F238E27FC236}">
                        <a16:creationId xmlns:a16="http://schemas.microsoft.com/office/drawing/2014/main" id="{237036BC-EEA2-4EA7-A6D1-18456B6123B4}"/>
                      </a:ext>
                    </a:extLst>
                  </p:cNvPr>
                  <p:cNvSpPr/>
                  <p:nvPr/>
                </p:nvSpPr>
                <p:spPr>
                  <a:xfrm>
                    <a:off x="4042536" y="1367440"/>
                    <a:ext cx="1828800" cy="828136"/>
                  </a:xfrm>
                  <a:prstGeom prst="roundRect">
                    <a:avLst/>
                  </a:prstGeom>
                  <a:solidFill>
                    <a:schemeClr val="accent2">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Population</a:t>
                    </a:r>
                  </a:p>
                  <a:p>
                    <a:pPr algn="ctr"/>
                    <a:r>
                      <a:rPr lang="en-US" sz="2000" b="1" dirty="0">
                        <a:solidFill>
                          <a:schemeClr val="tx1"/>
                        </a:solidFill>
                      </a:rPr>
                      <a:t>Displacement</a:t>
                    </a:r>
                  </a:p>
                </p:txBody>
              </p:sp>
              <p:cxnSp>
                <p:nvCxnSpPr>
                  <p:cNvPr id="20" name="Connector: Elbow 19">
                    <a:extLst>
                      <a:ext uri="{FF2B5EF4-FFF2-40B4-BE49-F238E27FC236}">
                        <a16:creationId xmlns:a16="http://schemas.microsoft.com/office/drawing/2014/main" id="{BCDD5E73-D2EB-4103-AD3D-679C901FB197}"/>
                      </a:ext>
                    </a:extLst>
                  </p:cNvPr>
                  <p:cNvCxnSpPr>
                    <a:cxnSpLocks/>
                    <a:stCxn id="11" idx="3"/>
                    <a:endCxn id="12" idx="1"/>
                  </p:cNvCxnSpPr>
                  <p:nvPr/>
                </p:nvCxnSpPr>
                <p:spPr>
                  <a:xfrm>
                    <a:off x="5871336" y="1781508"/>
                    <a:ext cx="607103" cy="1523037"/>
                  </a:xfrm>
                  <a:prstGeom prst="bentConnector3">
                    <a:avLst>
                      <a:gd name="adj1" fmla="val 50000"/>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Connector: Elbow 28">
                    <a:extLst>
                      <a:ext uri="{FF2B5EF4-FFF2-40B4-BE49-F238E27FC236}">
                        <a16:creationId xmlns:a16="http://schemas.microsoft.com/office/drawing/2014/main" id="{EA35C462-0E94-402B-B2CD-EEE45515B378}"/>
                      </a:ext>
                    </a:extLst>
                  </p:cNvPr>
                  <p:cNvCxnSpPr>
                    <a:cxnSpLocks/>
                  </p:cNvCxnSpPr>
                  <p:nvPr/>
                </p:nvCxnSpPr>
                <p:spPr>
                  <a:xfrm flipV="1">
                    <a:off x="2751825" y="3429001"/>
                    <a:ext cx="3726614" cy="1108493"/>
                  </a:xfrm>
                  <a:prstGeom prst="bentConnector3">
                    <a:avLst>
                      <a:gd name="adj1" fmla="val 50000"/>
                    </a:avLst>
                  </a:prstGeom>
                  <a:ln w="28575">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04CABED8-B7AB-4309-BECB-13D5E7646DDD}"/>
                      </a:ext>
                    </a:extLst>
                  </p:cNvPr>
                  <p:cNvSpPr txBox="1"/>
                  <p:nvPr/>
                </p:nvSpPr>
                <p:spPr>
                  <a:xfrm>
                    <a:off x="6400801" y="2536551"/>
                    <a:ext cx="1984076" cy="338554"/>
                  </a:xfrm>
                  <a:prstGeom prst="rect">
                    <a:avLst/>
                  </a:prstGeom>
                  <a:solidFill>
                    <a:schemeClr val="bg1"/>
                  </a:solidFill>
                </p:spPr>
                <p:txBody>
                  <a:bodyPr wrap="square" rtlCol="0">
                    <a:spAutoFit/>
                  </a:bodyPr>
                  <a:lstStyle/>
                  <a:p>
                    <a:pPr algn="ctr"/>
                    <a:r>
                      <a:rPr lang="en-US" sz="1600" b="1" dirty="0">
                        <a:solidFill>
                          <a:schemeClr val="accent1">
                            <a:lumMod val="50000"/>
                          </a:schemeClr>
                        </a:solidFill>
                      </a:rPr>
                      <a:t>Community-Level</a:t>
                    </a:r>
                  </a:p>
                </p:txBody>
              </p:sp>
            </p:grpSp>
            <p:sp>
              <p:nvSpPr>
                <p:cNvPr id="54" name="Right Bracket 53">
                  <a:extLst>
                    <a:ext uri="{FF2B5EF4-FFF2-40B4-BE49-F238E27FC236}">
                      <a16:creationId xmlns:a16="http://schemas.microsoft.com/office/drawing/2014/main" id="{5092D8DC-9A1E-43AA-8E15-DB8CADCB3035}"/>
                    </a:ext>
                  </a:extLst>
                </p:cNvPr>
                <p:cNvSpPr/>
                <p:nvPr/>
              </p:nvSpPr>
              <p:spPr>
                <a:xfrm>
                  <a:off x="3036503" y="6012611"/>
                  <a:ext cx="77638" cy="405442"/>
                </a:xfrm>
                <a:prstGeom prst="rightBracket">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3D4504EB-FC76-4EDF-B010-E03AAD64C90C}"/>
                    </a:ext>
                  </a:extLst>
                </p:cNvPr>
                <p:cNvSpPr txBox="1"/>
                <p:nvPr/>
              </p:nvSpPr>
              <p:spPr>
                <a:xfrm>
                  <a:off x="3144331" y="6028803"/>
                  <a:ext cx="3092570" cy="338554"/>
                </a:xfrm>
                <a:prstGeom prst="rect">
                  <a:avLst/>
                </a:prstGeom>
                <a:solidFill>
                  <a:schemeClr val="bg1"/>
                </a:solidFill>
              </p:spPr>
              <p:txBody>
                <a:bodyPr wrap="square" rtlCol="0">
                  <a:spAutoFit/>
                </a:bodyPr>
                <a:lstStyle/>
                <a:p>
                  <a:r>
                    <a:rPr lang="en-US" sz="1600" b="1" dirty="0">
                      <a:solidFill>
                        <a:schemeClr val="tx1">
                          <a:lumMod val="65000"/>
                          <a:lumOff val="35000"/>
                        </a:schemeClr>
                      </a:solidFill>
                    </a:rPr>
                    <a:t>Can be used in the future models</a:t>
                  </a:r>
                </a:p>
              </p:txBody>
            </p:sp>
          </p:grpSp>
          <p:sp>
            <p:nvSpPr>
              <p:cNvPr id="23" name="TextBox 22">
                <a:extLst>
                  <a:ext uri="{FF2B5EF4-FFF2-40B4-BE49-F238E27FC236}">
                    <a16:creationId xmlns:a16="http://schemas.microsoft.com/office/drawing/2014/main" id="{5095F8C7-0C0A-4025-8D7C-F0D68567F5D9}"/>
                  </a:ext>
                </a:extLst>
              </p:cNvPr>
              <p:cNvSpPr txBox="1"/>
              <p:nvPr/>
            </p:nvSpPr>
            <p:spPr>
              <a:xfrm>
                <a:off x="6461187" y="4042483"/>
                <a:ext cx="1837426" cy="584775"/>
              </a:xfrm>
              <a:prstGeom prst="rect">
                <a:avLst/>
              </a:prstGeom>
              <a:solidFill>
                <a:schemeClr val="bg1"/>
              </a:solidFill>
            </p:spPr>
            <p:txBody>
              <a:bodyPr wrap="square" rtlCol="0">
                <a:spAutoFit/>
              </a:bodyPr>
              <a:lstStyle/>
              <a:p>
                <a:pPr algn="ctr"/>
                <a:r>
                  <a:rPr lang="en-US" sz="1600" b="1" dirty="0"/>
                  <a:t>Shelters used up to 3 weeks</a:t>
                </a:r>
              </a:p>
            </p:txBody>
          </p:sp>
        </p:grpSp>
        <p:sp>
          <p:nvSpPr>
            <p:cNvPr id="24" name="TextBox 23">
              <a:extLst>
                <a:ext uri="{FF2B5EF4-FFF2-40B4-BE49-F238E27FC236}">
                  <a16:creationId xmlns:a16="http://schemas.microsoft.com/office/drawing/2014/main" id="{E621D0E1-AE5E-46E7-9AC5-6D3B6BB23101}"/>
                </a:ext>
              </a:extLst>
            </p:cNvPr>
            <p:cNvSpPr txBox="1"/>
            <p:nvPr/>
          </p:nvSpPr>
          <p:spPr>
            <a:xfrm>
              <a:off x="3991005" y="2519446"/>
              <a:ext cx="1914611" cy="584775"/>
            </a:xfrm>
            <a:prstGeom prst="rect">
              <a:avLst/>
            </a:prstGeom>
            <a:solidFill>
              <a:schemeClr val="bg1"/>
            </a:solidFill>
          </p:spPr>
          <p:txBody>
            <a:bodyPr wrap="square" rtlCol="0">
              <a:spAutoFit/>
            </a:bodyPr>
            <a:lstStyle/>
            <a:p>
              <a:pPr algn="ctr"/>
              <a:r>
                <a:rPr lang="en-US" sz="1600" b="1" dirty="0"/>
                <a:t>Based on limitations of physical access</a:t>
              </a:r>
            </a:p>
          </p:txBody>
        </p:sp>
      </p:grpSp>
    </p:spTree>
    <p:extLst>
      <p:ext uri="{BB962C8B-B14F-4D97-AF65-F5344CB8AC3E}">
        <p14:creationId xmlns:p14="http://schemas.microsoft.com/office/powerpoint/2010/main" val="37139375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Displacement</a:t>
            </a:r>
          </a:p>
        </p:txBody>
      </p:sp>
      <p:sp>
        <p:nvSpPr>
          <p:cNvPr id="24" name="TextBox 23">
            <a:extLst>
              <a:ext uri="{FF2B5EF4-FFF2-40B4-BE49-F238E27FC236}">
                <a16:creationId xmlns:a16="http://schemas.microsoft.com/office/drawing/2014/main" id="{E6AA0140-59F6-492F-8D60-FC6B41E66DFD}"/>
              </a:ext>
            </a:extLst>
          </p:cNvPr>
          <p:cNvSpPr txBox="1"/>
          <p:nvPr/>
        </p:nvSpPr>
        <p:spPr>
          <a:xfrm>
            <a:off x="1714617" y="1849381"/>
            <a:ext cx="6573705" cy="1938992"/>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b="1" i="1" dirty="0">
                <a:solidFill>
                  <a:schemeClr val="accent1">
                    <a:lumMod val="50000"/>
                  </a:schemeClr>
                </a:solidFill>
              </a:rPr>
              <a:t>Hazard Occupancy Code </a:t>
            </a:r>
            <a:r>
              <a:rPr lang="en-US" sz="2000" dirty="0">
                <a:solidFill>
                  <a:schemeClr val="tx1">
                    <a:lumMod val="65000"/>
                    <a:lumOff val="35000"/>
                  </a:schemeClr>
                </a:solidFill>
              </a:rPr>
              <a:t>and</a:t>
            </a:r>
            <a:r>
              <a:rPr lang="en-US" sz="2000" dirty="0"/>
              <a:t> </a:t>
            </a:r>
            <a:r>
              <a:rPr lang="en-US" sz="2000" b="1" i="1" dirty="0">
                <a:solidFill>
                  <a:schemeClr val="accent1">
                    <a:lumMod val="50000"/>
                  </a:schemeClr>
                </a:solidFill>
              </a:rPr>
              <a:t>Flood Depth Value </a:t>
            </a:r>
            <a:r>
              <a:rPr lang="en-US" sz="2000" dirty="0">
                <a:solidFill>
                  <a:schemeClr val="tx1">
                    <a:lumMod val="65000"/>
                    <a:lumOff val="35000"/>
                  </a:schemeClr>
                </a:solidFill>
              </a:rPr>
              <a:t>from assessment data of Jefferson County at the scale of buildings (Building </a:t>
            </a:r>
            <a:r>
              <a:rPr lang="en-US" sz="2000" dirty="0" smtClean="0">
                <a:solidFill>
                  <a:schemeClr val="tx1">
                    <a:lumMod val="65000"/>
                    <a:lumOff val="35000"/>
                  </a:schemeClr>
                </a:solidFill>
              </a:rPr>
              <a:t>Inventory</a:t>
            </a:r>
            <a:r>
              <a:rPr lang="en-US" sz="2000" dirty="0">
                <a:solidFill>
                  <a:schemeClr val="tx1">
                    <a:lumMod val="65000"/>
                    <a:lumOff val="35000"/>
                  </a:schemeClr>
                </a:solidFill>
              </a:rPr>
              <a:t>)</a:t>
            </a:r>
          </a:p>
          <a:p>
            <a:pPr marL="173038" indent="-173038">
              <a:buFont typeface="Arial" panose="020B0604020202020204" pitchFamily="34" charset="0"/>
              <a:buChar char="•"/>
            </a:pPr>
            <a:r>
              <a:rPr lang="en-US" sz="2000" b="1" i="1" dirty="0">
                <a:solidFill>
                  <a:schemeClr val="accent1">
                    <a:lumMod val="50000"/>
                  </a:schemeClr>
                </a:solidFill>
              </a:rPr>
              <a:t>Average Household Size </a:t>
            </a:r>
            <a:r>
              <a:rPr lang="en-US" sz="2000" dirty="0">
                <a:solidFill>
                  <a:schemeClr val="tx1">
                    <a:lumMod val="65000"/>
                    <a:lumOff val="35000"/>
                  </a:schemeClr>
                </a:solidFill>
              </a:rPr>
              <a:t>of the communities from census data (2017 American Community Survey (ACS) 5-Year Estimates downloaded from "American Fact Finder“)</a:t>
            </a:r>
          </a:p>
        </p:txBody>
      </p:sp>
      <p:sp>
        <p:nvSpPr>
          <p:cNvPr id="30" name="TextBox 29">
            <a:extLst>
              <a:ext uri="{FF2B5EF4-FFF2-40B4-BE49-F238E27FC236}">
                <a16:creationId xmlns:a16="http://schemas.microsoft.com/office/drawing/2014/main" id="{82E630A3-9BF0-41FC-934E-1ECC04788382}"/>
              </a:ext>
            </a:extLst>
          </p:cNvPr>
          <p:cNvSpPr txBox="1"/>
          <p:nvPr/>
        </p:nvSpPr>
        <p:spPr>
          <a:xfrm>
            <a:off x="378977" y="1849381"/>
            <a:ext cx="1335640" cy="400110"/>
          </a:xfrm>
          <a:prstGeom prst="rect">
            <a:avLst/>
          </a:prstGeom>
          <a:solidFill>
            <a:schemeClr val="bg1"/>
          </a:solidFill>
        </p:spPr>
        <p:txBody>
          <a:bodyPr wrap="square" rtlCol="0">
            <a:spAutoFit/>
          </a:bodyPr>
          <a:lstStyle/>
          <a:p>
            <a:r>
              <a:rPr lang="en-US" sz="2000" b="1" dirty="0">
                <a:solidFill>
                  <a:schemeClr val="accent1">
                    <a:lumMod val="50000"/>
                  </a:schemeClr>
                </a:solidFill>
              </a:rPr>
              <a:t>DATA:</a:t>
            </a:r>
          </a:p>
        </p:txBody>
      </p:sp>
      <p:sp>
        <p:nvSpPr>
          <p:cNvPr id="31" name="TextBox 30">
            <a:extLst>
              <a:ext uri="{FF2B5EF4-FFF2-40B4-BE49-F238E27FC236}">
                <a16:creationId xmlns:a16="http://schemas.microsoft.com/office/drawing/2014/main" id="{44841FBB-3072-46ED-A3F8-359CBCF2F7C6}"/>
              </a:ext>
            </a:extLst>
          </p:cNvPr>
          <p:cNvSpPr txBox="1"/>
          <p:nvPr/>
        </p:nvSpPr>
        <p:spPr>
          <a:xfrm>
            <a:off x="378977" y="4079531"/>
            <a:ext cx="1335640" cy="400110"/>
          </a:xfrm>
          <a:prstGeom prst="rect">
            <a:avLst/>
          </a:prstGeom>
          <a:solidFill>
            <a:schemeClr val="bg1"/>
          </a:solidFill>
        </p:spPr>
        <p:txBody>
          <a:bodyPr wrap="square" rtlCol="0">
            <a:spAutoFit/>
          </a:bodyPr>
          <a:lstStyle/>
          <a:p>
            <a:r>
              <a:rPr lang="en-US" sz="2000" b="1" dirty="0">
                <a:solidFill>
                  <a:schemeClr val="accent1">
                    <a:lumMod val="50000"/>
                  </a:schemeClr>
                </a:solidFill>
              </a:rPr>
              <a:t>METHOD:</a:t>
            </a:r>
          </a:p>
        </p:txBody>
      </p:sp>
      <p:sp>
        <p:nvSpPr>
          <p:cNvPr id="8" name="TextBox 7">
            <a:extLst>
              <a:ext uri="{FF2B5EF4-FFF2-40B4-BE49-F238E27FC236}">
                <a16:creationId xmlns:a16="http://schemas.microsoft.com/office/drawing/2014/main" id="{CF817E1D-41BA-463C-8BC6-6449A6F5C5FB}"/>
              </a:ext>
            </a:extLst>
          </p:cNvPr>
          <p:cNvSpPr txBox="1"/>
          <p:nvPr/>
        </p:nvSpPr>
        <p:spPr>
          <a:xfrm>
            <a:off x="378977" y="1027947"/>
            <a:ext cx="7741567" cy="707886"/>
          </a:xfrm>
          <a:prstGeom prst="rect">
            <a:avLst/>
          </a:prstGeom>
          <a:solidFill>
            <a:schemeClr val="bg1"/>
          </a:solidFill>
        </p:spPr>
        <p:txBody>
          <a:bodyPr wrap="square" rtlCol="0">
            <a:spAutoFit/>
          </a:bodyPr>
          <a:lstStyle/>
          <a:p>
            <a:r>
              <a:rPr lang="en-US" sz="2000" b="1" dirty="0">
                <a:solidFill>
                  <a:schemeClr val="accent1">
                    <a:lumMod val="50000"/>
                  </a:schemeClr>
                </a:solidFill>
              </a:rPr>
              <a:t>BASE MODEL: </a:t>
            </a:r>
            <a:r>
              <a:rPr lang="en-US" sz="2000" dirty="0">
                <a:solidFill>
                  <a:schemeClr val="tx1">
                    <a:lumMod val="65000"/>
                    <a:lumOff val="35000"/>
                  </a:schemeClr>
                </a:solidFill>
              </a:rPr>
              <a:t>Flood Model </a:t>
            </a:r>
            <a:r>
              <a:rPr lang="en-US" sz="2000" dirty="0" err="1">
                <a:solidFill>
                  <a:schemeClr val="tx1">
                    <a:lumMod val="65000"/>
                    <a:lumOff val="35000"/>
                  </a:schemeClr>
                </a:solidFill>
              </a:rPr>
              <a:t>Hazus</a:t>
            </a:r>
            <a:r>
              <a:rPr lang="en-US" sz="2000" dirty="0">
                <a:solidFill>
                  <a:schemeClr val="tx1">
                    <a:lumMod val="65000"/>
                    <a:lumOff val="35000"/>
                  </a:schemeClr>
                </a:solidFill>
              </a:rPr>
              <a:t>-MH Technical Manual </a:t>
            </a:r>
            <a:endParaRPr lang="en-US" sz="2000" b="1" dirty="0">
              <a:solidFill>
                <a:schemeClr val="accent1">
                  <a:lumMod val="50000"/>
                </a:schemeClr>
              </a:solidFill>
            </a:endParaRPr>
          </a:p>
          <a:p>
            <a:r>
              <a:rPr lang="en-US" sz="2000" b="1" dirty="0">
                <a:solidFill>
                  <a:schemeClr val="accent1">
                    <a:lumMod val="50000"/>
                  </a:schemeClr>
                </a:solidFill>
              </a:rPr>
              <a:t>MODIFICATIONS: </a:t>
            </a:r>
            <a:r>
              <a:rPr lang="en-US" sz="2000" b="1" dirty="0">
                <a:solidFill>
                  <a:schemeClr val="tx1">
                    <a:lumMod val="65000"/>
                    <a:lumOff val="35000"/>
                  </a:schemeClr>
                </a:solidFill>
              </a:rPr>
              <a:t>Scale of calculations changed to buildings</a:t>
            </a:r>
          </a:p>
        </p:txBody>
      </p:sp>
      <p:sp>
        <p:nvSpPr>
          <p:cNvPr id="9" name="TextBox 8">
            <a:extLst>
              <a:ext uri="{FF2B5EF4-FFF2-40B4-BE49-F238E27FC236}">
                <a16:creationId xmlns:a16="http://schemas.microsoft.com/office/drawing/2014/main" id="{9AE7A692-48A4-40F4-ACB3-29C541B8DEB0}"/>
              </a:ext>
            </a:extLst>
          </p:cNvPr>
          <p:cNvSpPr txBox="1"/>
          <p:nvPr/>
        </p:nvSpPr>
        <p:spPr>
          <a:xfrm>
            <a:off x="1714617" y="4081044"/>
            <a:ext cx="6573705" cy="2554545"/>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dirty="0">
                <a:solidFill>
                  <a:schemeClr val="tx1">
                    <a:lumMod val="65000"/>
                    <a:lumOff val="35000"/>
                  </a:schemeClr>
                </a:solidFill>
              </a:rPr>
              <a:t>Extraction of the </a:t>
            </a:r>
            <a:r>
              <a:rPr lang="en-US" sz="2000" b="1" i="1" dirty="0">
                <a:solidFill>
                  <a:schemeClr val="accent1">
                    <a:lumMod val="50000"/>
                  </a:schemeClr>
                </a:solidFill>
              </a:rPr>
              <a:t>buildings</a:t>
            </a:r>
            <a:r>
              <a:rPr lang="en-US" sz="2000" dirty="0"/>
              <a:t> </a:t>
            </a:r>
            <a:r>
              <a:rPr lang="en-US" sz="2000" dirty="0">
                <a:solidFill>
                  <a:schemeClr val="tx1">
                    <a:lumMod val="65000"/>
                    <a:lumOff val="35000"/>
                  </a:schemeClr>
                </a:solidFill>
              </a:rPr>
              <a:t>located in flood zones with the depth value of 1 ft or more</a:t>
            </a:r>
          </a:p>
          <a:p>
            <a:pPr marL="173038" indent="-173038">
              <a:buFont typeface="Arial" panose="020B0604020202020204" pitchFamily="34" charset="0"/>
              <a:buChar char="•"/>
            </a:pPr>
            <a:r>
              <a:rPr lang="en-US" sz="2000" dirty="0">
                <a:solidFill>
                  <a:schemeClr val="tx1">
                    <a:lumMod val="65000"/>
                    <a:lumOff val="35000"/>
                  </a:schemeClr>
                </a:solidFill>
              </a:rPr>
              <a:t>Estimating the number of the </a:t>
            </a:r>
            <a:r>
              <a:rPr lang="en-US" sz="2000" b="1" i="1" dirty="0">
                <a:solidFill>
                  <a:schemeClr val="accent1">
                    <a:lumMod val="50000"/>
                  </a:schemeClr>
                </a:solidFill>
              </a:rPr>
              <a:t>residential units </a:t>
            </a:r>
            <a:r>
              <a:rPr lang="en-US" sz="2000" dirty="0">
                <a:solidFill>
                  <a:schemeClr val="tx1">
                    <a:lumMod val="65000"/>
                    <a:lumOff val="35000"/>
                  </a:schemeClr>
                </a:solidFill>
              </a:rPr>
              <a:t>in each building using the occupancy code</a:t>
            </a:r>
          </a:p>
          <a:p>
            <a:pPr marL="173038" indent="-173038">
              <a:buFont typeface="Arial" panose="020B0604020202020204" pitchFamily="34" charset="0"/>
              <a:buChar char="•"/>
            </a:pPr>
            <a:r>
              <a:rPr lang="en-US" sz="2000" dirty="0">
                <a:solidFill>
                  <a:schemeClr val="tx1">
                    <a:lumMod val="65000"/>
                    <a:lumOff val="35000"/>
                  </a:schemeClr>
                </a:solidFill>
              </a:rPr>
              <a:t>Calculation of the estimated </a:t>
            </a:r>
            <a:r>
              <a:rPr lang="en-US" sz="2000" b="1" i="1" dirty="0">
                <a:solidFill>
                  <a:schemeClr val="accent1">
                    <a:lumMod val="50000"/>
                  </a:schemeClr>
                </a:solidFill>
              </a:rPr>
              <a:t>residing population </a:t>
            </a:r>
            <a:r>
              <a:rPr lang="en-US" sz="2000" dirty="0">
                <a:solidFill>
                  <a:schemeClr val="tx1">
                    <a:lumMod val="65000"/>
                    <a:lumOff val="35000"/>
                  </a:schemeClr>
                </a:solidFill>
              </a:rPr>
              <a:t>in each building using the average household size of the community</a:t>
            </a:r>
          </a:p>
          <a:p>
            <a:pPr marL="173038" indent="-173038">
              <a:buFont typeface="Arial" panose="020B0604020202020204" pitchFamily="34" charset="0"/>
              <a:buChar char="•"/>
            </a:pPr>
            <a:r>
              <a:rPr lang="en-US" sz="2000" dirty="0">
                <a:solidFill>
                  <a:schemeClr val="tx1">
                    <a:lumMod val="65000"/>
                    <a:lumOff val="35000"/>
                  </a:schemeClr>
                </a:solidFill>
              </a:rPr>
              <a:t>Adding the population of the buildings in each community</a:t>
            </a:r>
          </a:p>
          <a:p>
            <a:pPr marL="233363" indent="-233363">
              <a:buFont typeface="Arial" panose="020B0604020202020204" pitchFamily="34" charset="0"/>
              <a:buChar char="•"/>
            </a:pPr>
            <a:endParaRPr lang="en-US" sz="2000" dirty="0"/>
          </a:p>
        </p:txBody>
      </p:sp>
    </p:spTree>
    <p:extLst>
      <p:ext uri="{BB962C8B-B14F-4D97-AF65-F5344CB8AC3E}">
        <p14:creationId xmlns:p14="http://schemas.microsoft.com/office/powerpoint/2010/main" val="825581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Displacement</a:t>
            </a:r>
          </a:p>
        </p:txBody>
      </p:sp>
      <p:sp>
        <p:nvSpPr>
          <p:cNvPr id="34" name="TextBox 33">
            <a:extLst>
              <a:ext uri="{FF2B5EF4-FFF2-40B4-BE49-F238E27FC236}">
                <a16:creationId xmlns:a16="http://schemas.microsoft.com/office/drawing/2014/main" id="{089402E2-72AA-4811-8259-A66ACF80BED7}"/>
              </a:ext>
            </a:extLst>
          </p:cNvPr>
          <p:cNvSpPr txBox="1"/>
          <p:nvPr/>
        </p:nvSpPr>
        <p:spPr>
          <a:xfrm>
            <a:off x="1714616" y="1817770"/>
            <a:ext cx="6573705" cy="3314241"/>
          </a:xfrm>
          <a:prstGeom prst="rect">
            <a:avLst/>
          </a:prstGeom>
          <a:solidFill>
            <a:schemeClr val="bg1"/>
          </a:solidFill>
        </p:spPr>
        <p:txBody>
          <a:bodyPr wrap="square" rtlCol="0">
            <a:spAutoFit/>
          </a:bodyPr>
          <a:lstStyle/>
          <a:p>
            <a:pPr>
              <a:lnSpc>
                <a:spcPct val="115000"/>
              </a:lnSpc>
              <a:spcAft>
                <a:spcPts val="800"/>
              </a:spcAft>
              <a:tabLst>
                <a:tab pos="1080770" algn="l"/>
              </a:tabLst>
            </a:pPr>
            <a:r>
              <a:rPr lang="en-US" dirty="0">
                <a:solidFill>
                  <a:schemeClr val="tx1">
                    <a:lumMod val="65000"/>
                    <a:lumOff val="35000"/>
                  </a:schemeClr>
                </a:solidFill>
                <a:ea typeface="Calibri" panose="020F0502020204030204" pitchFamily="34" charset="0"/>
                <a:cs typeface="Times New Roman" panose="02020603050405020304" pitchFamily="18" charset="0"/>
              </a:rPr>
              <a:t>Where:</a:t>
            </a:r>
            <a:endParaRPr lang="en-US" dirty="0">
              <a:solidFill>
                <a:schemeClr val="tx1">
                  <a:lumMod val="65000"/>
                  <a:lumOff val="35000"/>
                </a:schemeClr>
              </a:solidFill>
              <a:ea typeface="Calibri" panose="020F0502020204030204" pitchFamily="34" charset="0"/>
              <a:cs typeface="Arial" panose="020B0604020202020204" pitchFamily="34" charset="0"/>
            </a:endParaRPr>
          </a:p>
          <a:p>
            <a:pPr>
              <a:spcAft>
                <a:spcPts val="800"/>
              </a:spcAft>
              <a:tabLst>
                <a:tab pos="1080770" algn="l"/>
              </a:tabLst>
            </a:pP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#DI</a:t>
            </a:r>
            <a:r>
              <a:rPr lang="en-US" b="1" baseline="-25000"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IN </a:t>
            </a:r>
            <a:r>
              <a:rPr lang="en-US" dirty="0">
                <a:solidFill>
                  <a:schemeClr val="tx1">
                    <a:lumMod val="65000"/>
                    <a:lumOff val="35000"/>
                  </a:schemeClr>
                </a:solidFill>
                <a:cs typeface="Times New Roman" panose="02020603050405020304" pitchFamily="18" charset="0"/>
              </a:rPr>
              <a:t>= the number of displaced individuals as a result of inundation with the depth equal or more than 1 foot </a:t>
            </a:r>
          </a:p>
          <a:p>
            <a:pPr>
              <a:spcAft>
                <a:spcPts val="800"/>
              </a:spcAft>
              <a:tabLst>
                <a:tab pos="1080770" algn="l"/>
              </a:tabLst>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ResUNIT</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IN</a:t>
            </a:r>
            <a:r>
              <a:rPr lang="en-US" dirty="0">
                <a:solidFill>
                  <a:schemeClr val="tx1">
                    <a:lumMod val="65000"/>
                    <a:lumOff val="35000"/>
                  </a:schemeClr>
                </a:solidFill>
                <a:cs typeface="Times New Roman" panose="02020603050405020304" pitchFamily="18" charset="0"/>
              </a:rPr>
              <a:t>= the number of residential units in each building located within the area of inundation with the depth equal or more than 1 foot </a:t>
            </a:r>
          </a:p>
          <a:p>
            <a:pPr>
              <a:spcAft>
                <a:spcPts val="800"/>
              </a:spcAft>
              <a:tabLst>
                <a:tab pos="1080770" algn="l"/>
              </a:tabLst>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AveHHSize</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COMM</a:t>
            </a:r>
            <a:r>
              <a:rPr lang="en-US" dirty="0">
                <a:solidFill>
                  <a:schemeClr val="tx1">
                    <a:lumMod val="65000"/>
                    <a:lumOff val="35000"/>
                  </a:schemeClr>
                </a:solidFill>
                <a:cs typeface="Times New Roman" panose="02020603050405020304" pitchFamily="18" charset="0"/>
              </a:rPr>
              <a:t>= the average household size of the community where the building is located</a:t>
            </a:r>
          </a:p>
          <a:p>
            <a:r>
              <a:rPr lang="en-US" b="1" dirty="0">
                <a:solidFill>
                  <a:schemeClr val="tx1">
                    <a:lumMod val="65000"/>
                    <a:lumOff val="35000"/>
                  </a:schemeClr>
                </a:solidFill>
                <a:latin typeface="Times New Roman" panose="02020603050405020304" pitchFamily="18" charset="0"/>
                <a:ea typeface="Calibri" panose="020F0502020204030204" pitchFamily="34" charset="0"/>
              </a:rPr>
              <a:t>j</a:t>
            </a:r>
            <a:r>
              <a:rPr lang="en-US" dirty="0">
                <a:solidFill>
                  <a:schemeClr val="tx1">
                    <a:lumMod val="65000"/>
                    <a:lumOff val="35000"/>
                  </a:schemeClr>
                </a:solidFill>
                <a:latin typeface="Times New Roman" panose="02020603050405020304" pitchFamily="18" charset="0"/>
                <a:ea typeface="Calibri" panose="020F0502020204030204" pitchFamily="34" charset="0"/>
              </a:rPr>
              <a:t>= </a:t>
            </a:r>
            <a:r>
              <a:rPr lang="en-US" dirty="0">
                <a:solidFill>
                  <a:schemeClr val="tx1">
                    <a:lumMod val="65000"/>
                    <a:lumOff val="35000"/>
                  </a:schemeClr>
                </a:solidFill>
                <a:cs typeface="Times New Roman" panose="02020603050405020304" pitchFamily="18" charset="0"/>
              </a:rPr>
              <a:t>the number of residential buildings within the flooded area with the depth equal or more than 1 foot</a:t>
            </a:r>
          </a:p>
        </p:txBody>
      </p:sp>
      <p:sp>
        <p:nvSpPr>
          <p:cNvPr id="9" name="TextBox 8">
            <a:extLst>
              <a:ext uri="{FF2B5EF4-FFF2-40B4-BE49-F238E27FC236}">
                <a16:creationId xmlns:a16="http://schemas.microsoft.com/office/drawing/2014/main" id="{FA4DE24B-F86F-4E23-89A7-EAFA98C3AB96}"/>
              </a:ext>
            </a:extLst>
          </p:cNvPr>
          <p:cNvSpPr txBox="1"/>
          <p:nvPr/>
        </p:nvSpPr>
        <p:spPr>
          <a:xfrm>
            <a:off x="378976" y="932202"/>
            <a:ext cx="7741567" cy="400110"/>
          </a:xfrm>
          <a:prstGeom prst="rect">
            <a:avLst/>
          </a:prstGeom>
          <a:solidFill>
            <a:schemeClr val="bg1"/>
          </a:solidFill>
        </p:spPr>
        <p:txBody>
          <a:bodyPr wrap="square" rtlCol="0">
            <a:spAutoFit/>
          </a:bodyPr>
          <a:lstStyle/>
          <a:p>
            <a:r>
              <a:rPr lang="en-US" sz="2000" b="1" dirty="0">
                <a:solidFill>
                  <a:schemeClr val="accent1">
                    <a:lumMod val="50000"/>
                  </a:schemeClr>
                </a:solidFill>
              </a:rPr>
              <a:t>DEFINED EQUATION:</a:t>
            </a:r>
            <a:endParaRPr lang="en-US" sz="2000" dirty="0"/>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30B58EA-9BD0-4EFF-81C5-C440275EB73B}"/>
                  </a:ext>
                </a:extLst>
              </p:cNvPr>
              <p:cNvSpPr txBox="1"/>
              <p:nvPr/>
            </p:nvSpPr>
            <p:spPr>
              <a:xfrm>
                <a:off x="2872596" y="1157126"/>
                <a:ext cx="5415726" cy="879408"/>
              </a:xfrm>
              <a:prstGeom prst="rect">
                <a:avLst/>
              </a:prstGeom>
              <a:solidFill>
                <a:schemeClr val="bg1"/>
              </a:solid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0">
                              <a:solidFill>
                                <a:schemeClr val="tx1"/>
                              </a:solidFill>
                              <a:latin typeface="Cambria Math" panose="02040503050406030204" pitchFamily="18" charset="0"/>
                            </a:rPr>
                            <m:t>#</m:t>
                          </m:r>
                          <m:r>
                            <a:rPr lang="en-US" b="1" i="0">
                              <a:solidFill>
                                <a:schemeClr val="tx1"/>
                              </a:solidFill>
                              <a:latin typeface="Cambria Math" panose="02040503050406030204" pitchFamily="18" charset="0"/>
                            </a:rPr>
                            <m:t>𝐃𝐈</m:t>
                          </m:r>
                        </m:e>
                        <m:sub>
                          <m:r>
                            <a:rPr lang="en-US" b="1" i="0">
                              <a:solidFill>
                                <a:schemeClr val="tx1"/>
                              </a:solidFill>
                              <a:latin typeface="Cambria Math" panose="02040503050406030204" pitchFamily="18" charset="0"/>
                            </a:rPr>
                            <m:t>𝐈𝐍</m:t>
                          </m:r>
                        </m:sub>
                      </m:sSub>
                      <m:r>
                        <a:rPr lang="en-US" b="1" i="0" smtClean="0">
                          <a:solidFill>
                            <a:schemeClr val="tx1"/>
                          </a:solidFill>
                          <a:latin typeface="Cambria Math" panose="02040503050406030204" pitchFamily="18" charset="0"/>
                        </a:rPr>
                        <m:t>=</m:t>
                      </m:r>
                      <m:nary>
                        <m:naryPr>
                          <m:chr m:val="∑"/>
                          <m:limLoc m:val="undOvr"/>
                          <m:ctrlPr>
                            <a:rPr lang="en-US" b="1" i="1">
                              <a:solidFill>
                                <a:schemeClr val="tx1"/>
                              </a:solidFill>
                              <a:latin typeface="Cambria Math" panose="02040503050406030204" pitchFamily="18" charset="0"/>
                            </a:rPr>
                          </m:ctrlPr>
                        </m:naryPr>
                        <m:sub>
                          <m:r>
                            <a:rPr lang="en-US" b="1" i="0">
                              <a:solidFill>
                                <a:schemeClr val="tx1"/>
                              </a:solidFill>
                              <a:latin typeface="Cambria Math" panose="02040503050406030204" pitchFamily="18" charset="0"/>
                            </a:rPr>
                            <m:t>𝐣</m:t>
                          </m:r>
                          <m:r>
                            <a:rPr lang="en-US" b="1" i="0">
                              <a:solidFill>
                                <a:schemeClr val="tx1"/>
                              </a:solidFill>
                              <a:latin typeface="Cambria Math" panose="02040503050406030204" pitchFamily="18" charset="0"/>
                            </a:rPr>
                            <m:t>=</m:t>
                          </m:r>
                          <m:r>
                            <a:rPr lang="en-US" b="1" i="0">
                              <a:solidFill>
                                <a:schemeClr val="tx1"/>
                              </a:solidFill>
                              <a:latin typeface="Cambria Math" panose="02040503050406030204" pitchFamily="18" charset="0"/>
                            </a:rPr>
                            <m:t>𝟏</m:t>
                          </m:r>
                        </m:sub>
                        <m:sup>
                          <m:r>
                            <a:rPr lang="en-US" b="1" i="0">
                              <a:solidFill>
                                <a:schemeClr val="tx1"/>
                              </a:solidFill>
                              <a:latin typeface="Cambria Math" panose="02040503050406030204" pitchFamily="18" charset="0"/>
                            </a:rPr>
                            <m:t>𝐧</m:t>
                          </m:r>
                        </m:sup>
                        <m:e>
                          <m:sSub>
                            <m:sSubPr>
                              <m:ctrlPr>
                                <a:rPr lang="en-US" b="1" i="1">
                                  <a:solidFill>
                                    <a:schemeClr val="tx1"/>
                                  </a:solidFill>
                                  <a:latin typeface="Cambria Math" panose="02040503050406030204" pitchFamily="18" charset="0"/>
                                </a:rPr>
                              </m:ctrlPr>
                            </m:sSubPr>
                            <m:e>
                              <m:r>
                                <a:rPr lang="en-US" b="1" i="0">
                                  <a:solidFill>
                                    <a:schemeClr val="tx1"/>
                                  </a:solidFill>
                                  <a:latin typeface="Cambria Math" panose="02040503050406030204" pitchFamily="18" charset="0"/>
                                </a:rPr>
                                <m:t>(</m:t>
                              </m:r>
                              <m:r>
                                <a:rPr lang="en-US" b="1" i="0">
                                  <a:solidFill>
                                    <a:schemeClr val="tx1"/>
                                  </a:solidFill>
                                  <a:latin typeface="Cambria Math" panose="02040503050406030204" pitchFamily="18" charset="0"/>
                                </a:rPr>
                                <m:t>𝐑𝐞𝐬𝐔𝐍𝐈𝐓</m:t>
                              </m:r>
                            </m:e>
                            <m:sub>
                              <m:r>
                                <a:rPr lang="en-US" b="1" i="0">
                                  <a:solidFill>
                                    <a:schemeClr val="tx1"/>
                                  </a:solidFill>
                                  <a:latin typeface="Cambria Math" panose="02040503050406030204" pitchFamily="18" charset="0"/>
                                </a:rPr>
                                <m:t>𝐈𝐍</m:t>
                              </m:r>
                            </m:sub>
                          </m:sSub>
                          <m:r>
                            <a:rPr lang="en-US" b="1" i="0">
                              <a:solidFill>
                                <a:schemeClr val="tx1"/>
                              </a:solidFill>
                              <a:latin typeface="Cambria Math" panose="02040503050406030204" pitchFamily="18" charset="0"/>
                            </a:rPr>
                            <m:t>×</m:t>
                          </m:r>
                          <m:sSub>
                            <m:sSubPr>
                              <m:ctrlPr>
                                <a:rPr lang="en-US" b="1" i="1">
                                  <a:solidFill>
                                    <a:schemeClr val="tx1"/>
                                  </a:solidFill>
                                  <a:latin typeface="Cambria Math" panose="02040503050406030204" pitchFamily="18" charset="0"/>
                                </a:rPr>
                              </m:ctrlPr>
                            </m:sSubPr>
                            <m:e>
                              <m:r>
                                <a:rPr lang="en-US" b="1" i="0">
                                  <a:solidFill>
                                    <a:schemeClr val="tx1"/>
                                  </a:solidFill>
                                  <a:latin typeface="Cambria Math" panose="02040503050406030204" pitchFamily="18" charset="0"/>
                                </a:rPr>
                                <m:t>𝐀𝐯𝐞𝐇𝐇𝐒𝐢𝐳𝐞</m:t>
                              </m:r>
                            </m:e>
                            <m:sub>
                              <m:r>
                                <a:rPr lang="en-US" b="1" i="0">
                                  <a:solidFill>
                                    <a:schemeClr val="tx1"/>
                                  </a:solidFill>
                                  <a:latin typeface="Cambria Math" panose="02040503050406030204" pitchFamily="18" charset="0"/>
                                </a:rPr>
                                <m:t>𝐂𝐎𝐌𝐌</m:t>
                              </m:r>
                            </m:sub>
                          </m:sSub>
                          <m:r>
                            <a:rPr lang="en-US" b="1" i="0">
                              <a:solidFill>
                                <a:schemeClr val="tx1"/>
                              </a:solidFill>
                              <a:latin typeface="Cambria Math" panose="02040503050406030204" pitchFamily="18" charset="0"/>
                            </a:rPr>
                            <m:t>)</m:t>
                          </m:r>
                        </m:e>
                      </m:nary>
                    </m:oMath>
                  </m:oMathPara>
                </a14:m>
                <a:endParaRPr lang="en-US" sz="2000" b="1" dirty="0">
                  <a:solidFill>
                    <a:schemeClr val="tx1">
                      <a:lumMod val="65000"/>
                      <a:lumOff val="35000"/>
                    </a:schemeClr>
                  </a:solidFill>
                </a:endParaRPr>
              </a:p>
            </p:txBody>
          </p:sp>
        </mc:Choice>
        <mc:Fallback xmlns="">
          <p:sp>
            <p:nvSpPr>
              <p:cNvPr id="32" name="TextBox 31">
                <a:extLst>
                  <a:ext uri="{FF2B5EF4-FFF2-40B4-BE49-F238E27FC236}">
                    <a16:creationId xmlns:a16="http://schemas.microsoft.com/office/drawing/2014/main" id="{430B58EA-9BD0-4EFF-81C5-C440275EB73B}"/>
                  </a:ext>
                </a:extLst>
              </p:cNvPr>
              <p:cNvSpPr txBox="1">
                <a:spLocks noRot="1" noChangeAspect="1" noMove="1" noResize="1" noEditPoints="1" noAdjustHandles="1" noChangeArrowheads="1" noChangeShapeType="1" noTextEdit="1"/>
              </p:cNvSpPr>
              <p:nvPr/>
            </p:nvSpPr>
            <p:spPr>
              <a:xfrm>
                <a:off x="2872596" y="1157126"/>
                <a:ext cx="5415726" cy="879408"/>
              </a:xfrm>
              <a:prstGeom prst="rect">
                <a:avLst/>
              </a:prstGeom>
              <a:blipFill>
                <a:blip r:embed="rId2"/>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1F63DA0-7FE4-4E04-9384-1B89BC636B9B}"/>
              </a:ext>
            </a:extLst>
          </p:cNvPr>
          <p:cNvSpPr txBox="1"/>
          <p:nvPr/>
        </p:nvSpPr>
        <p:spPr>
          <a:xfrm>
            <a:off x="176848" y="6341130"/>
            <a:ext cx="7604181" cy="307777"/>
          </a:xfrm>
          <a:prstGeom prst="rect">
            <a:avLst/>
          </a:prstGeom>
          <a:noFill/>
        </p:spPr>
        <p:txBody>
          <a:bodyPr wrap="square" rtlCol="0">
            <a:spAutoFit/>
          </a:bodyPr>
          <a:lstStyle/>
          <a:p>
            <a:r>
              <a:rPr lang="en-US" sz="1400" dirty="0">
                <a:solidFill>
                  <a:schemeClr val="tx1">
                    <a:lumMod val="65000"/>
                    <a:lumOff val="35000"/>
                  </a:schemeClr>
                </a:solidFill>
              </a:rPr>
              <a:t>A part of the population displacement table at building level </a:t>
            </a:r>
          </a:p>
        </p:txBody>
      </p:sp>
      <p:pic>
        <p:nvPicPr>
          <p:cNvPr id="11" name="Picture 10">
            <a:extLst>
              <a:ext uri="{FF2B5EF4-FFF2-40B4-BE49-F238E27FC236}">
                <a16:creationId xmlns:a16="http://schemas.microsoft.com/office/drawing/2014/main" id="{780FE61E-AD3D-46A4-B62F-4CC33EB7C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48" y="5255888"/>
            <a:ext cx="8751492" cy="1089622"/>
          </a:xfrm>
          <a:prstGeom prst="rect">
            <a:avLst/>
          </a:prstGeom>
        </p:spPr>
      </p:pic>
    </p:spTree>
    <p:extLst>
      <p:ext uri="{BB962C8B-B14F-4D97-AF65-F5344CB8AC3E}">
        <p14:creationId xmlns:p14="http://schemas.microsoft.com/office/powerpoint/2010/main" val="22969640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Shelter Needs</a:t>
            </a:r>
          </a:p>
        </p:txBody>
      </p:sp>
      <p:sp>
        <p:nvSpPr>
          <p:cNvPr id="9" name="TextBox 8">
            <a:extLst>
              <a:ext uri="{FF2B5EF4-FFF2-40B4-BE49-F238E27FC236}">
                <a16:creationId xmlns:a16="http://schemas.microsoft.com/office/drawing/2014/main" id="{14422731-8CFA-40B4-8667-52E4EDCED539}"/>
              </a:ext>
            </a:extLst>
          </p:cNvPr>
          <p:cNvSpPr txBox="1"/>
          <p:nvPr/>
        </p:nvSpPr>
        <p:spPr>
          <a:xfrm>
            <a:off x="378977" y="1629208"/>
            <a:ext cx="1335640" cy="400110"/>
          </a:xfrm>
          <a:prstGeom prst="rect">
            <a:avLst/>
          </a:prstGeom>
          <a:solidFill>
            <a:schemeClr val="bg1"/>
          </a:solidFill>
        </p:spPr>
        <p:txBody>
          <a:bodyPr wrap="square" rtlCol="0">
            <a:spAutoFit/>
          </a:bodyPr>
          <a:lstStyle/>
          <a:p>
            <a:r>
              <a:rPr lang="en-US" sz="2000" b="1" dirty="0">
                <a:solidFill>
                  <a:schemeClr val="accent1">
                    <a:lumMod val="50000"/>
                  </a:schemeClr>
                </a:solidFill>
              </a:rPr>
              <a:t>DATA:</a:t>
            </a:r>
          </a:p>
        </p:txBody>
      </p:sp>
      <p:sp>
        <p:nvSpPr>
          <p:cNvPr id="10" name="TextBox 9">
            <a:extLst>
              <a:ext uri="{FF2B5EF4-FFF2-40B4-BE49-F238E27FC236}">
                <a16:creationId xmlns:a16="http://schemas.microsoft.com/office/drawing/2014/main" id="{15164084-56AC-4BF5-AF5B-AF175E5C868E}"/>
              </a:ext>
            </a:extLst>
          </p:cNvPr>
          <p:cNvSpPr txBox="1"/>
          <p:nvPr/>
        </p:nvSpPr>
        <p:spPr>
          <a:xfrm>
            <a:off x="378977" y="2952647"/>
            <a:ext cx="1335640" cy="400110"/>
          </a:xfrm>
          <a:prstGeom prst="rect">
            <a:avLst/>
          </a:prstGeom>
          <a:solidFill>
            <a:schemeClr val="bg1"/>
          </a:solidFill>
        </p:spPr>
        <p:txBody>
          <a:bodyPr wrap="square" rtlCol="0">
            <a:spAutoFit/>
          </a:bodyPr>
          <a:lstStyle/>
          <a:p>
            <a:r>
              <a:rPr lang="en-US" sz="2000" b="1" dirty="0">
                <a:solidFill>
                  <a:schemeClr val="accent1">
                    <a:lumMod val="50000"/>
                  </a:schemeClr>
                </a:solidFill>
              </a:rPr>
              <a:t>METHOD:</a:t>
            </a:r>
          </a:p>
        </p:txBody>
      </p:sp>
      <p:sp>
        <p:nvSpPr>
          <p:cNvPr id="11" name="TextBox 10">
            <a:extLst>
              <a:ext uri="{FF2B5EF4-FFF2-40B4-BE49-F238E27FC236}">
                <a16:creationId xmlns:a16="http://schemas.microsoft.com/office/drawing/2014/main" id="{032EF801-CBD8-4F53-81CB-84A0E243D777}"/>
              </a:ext>
            </a:extLst>
          </p:cNvPr>
          <p:cNvSpPr txBox="1"/>
          <p:nvPr/>
        </p:nvSpPr>
        <p:spPr>
          <a:xfrm>
            <a:off x="378977" y="933742"/>
            <a:ext cx="8386047" cy="707886"/>
          </a:xfrm>
          <a:prstGeom prst="rect">
            <a:avLst/>
          </a:prstGeom>
          <a:solidFill>
            <a:schemeClr val="bg1"/>
          </a:solidFill>
        </p:spPr>
        <p:txBody>
          <a:bodyPr wrap="square" rtlCol="0">
            <a:spAutoFit/>
          </a:bodyPr>
          <a:lstStyle/>
          <a:p>
            <a:r>
              <a:rPr lang="en-US" sz="2000" b="1" dirty="0">
                <a:solidFill>
                  <a:schemeClr val="accent1">
                    <a:lumMod val="50000"/>
                  </a:schemeClr>
                </a:solidFill>
              </a:rPr>
              <a:t>BASE MODEL: </a:t>
            </a:r>
            <a:r>
              <a:rPr lang="en-US" sz="2000" dirty="0">
                <a:solidFill>
                  <a:schemeClr val="tx1">
                    <a:lumMod val="65000"/>
                    <a:lumOff val="35000"/>
                  </a:schemeClr>
                </a:solidFill>
              </a:rPr>
              <a:t>Flood Model </a:t>
            </a:r>
            <a:r>
              <a:rPr lang="en-US" sz="2000" dirty="0" err="1">
                <a:solidFill>
                  <a:schemeClr val="tx1">
                    <a:lumMod val="65000"/>
                    <a:lumOff val="35000"/>
                  </a:schemeClr>
                </a:solidFill>
              </a:rPr>
              <a:t>Hazus</a:t>
            </a:r>
            <a:r>
              <a:rPr lang="en-US" sz="2000" dirty="0">
                <a:solidFill>
                  <a:schemeClr val="tx1">
                    <a:lumMod val="65000"/>
                    <a:lumOff val="35000"/>
                  </a:schemeClr>
                </a:solidFill>
              </a:rPr>
              <a:t>-MH Technical Manual </a:t>
            </a:r>
            <a:endParaRPr lang="en-US" sz="2000" b="1" dirty="0">
              <a:solidFill>
                <a:schemeClr val="accent1">
                  <a:lumMod val="50000"/>
                </a:schemeClr>
              </a:solidFill>
            </a:endParaRPr>
          </a:p>
          <a:p>
            <a:r>
              <a:rPr lang="en-US" sz="2000" b="1" dirty="0">
                <a:solidFill>
                  <a:schemeClr val="accent1">
                    <a:lumMod val="50000"/>
                  </a:schemeClr>
                </a:solidFill>
              </a:rPr>
              <a:t>MODIFICATIONS: </a:t>
            </a:r>
            <a:r>
              <a:rPr lang="en-US" sz="2000" b="1" dirty="0"/>
              <a:t>Income classes updated based on the inflation rate</a:t>
            </a:r>
          </a:p>
        </p:txBody>
      </p:sp>
      <p:sp>
        <p:nvSpPr>
          <p:cNvPr id="12" name="TextBox 11">
            <a:extLst>
              <a:ext uri="{FF2B5EF4-FFF2-40B4-BE49-F238E27FC236}">
                <a16:creationId xmlns:a16="http://schemas.microsoft.com/office/drawing/2014/main" id="{C5727ECD-5480-4FED-853B-CFFA9A79CDF3}"/>
              </a:ext>
            </a:extLst>
          </p:cNvPr>
          <p:cNvSpPr txBox="1"/>
          <p:nvPr/>
        </p:nvSpPr>
        <p:spPr>
          <a:xfrm>
            <a:off x="1714617" y="2954160"/>
            <a:ext cx="6573705" cy="3908762"/>
          </a:xfrm>
          <a:prstGeom prst="rect">
            <a:avLst/>
          </a:prstGeom>
          <a:solidFill>
            <a:schemeClr val="bg1"/>
          </a:solidFill>
        </p:spPr>
        <p:txBody>
          <a:bodyPr wrap="square" rtlCol="0">
            <a:spAutoFit/>
          </a:bodyPr>
          <a:lstStyle/>
          <a:p>
            <a:r>
              <a:rPr lang="en-US" sz="2000" dirty="0">
                <a:solidFill>
                  <a:schemeClr val="tx1">
                    <a:lumMod val="65000"/>
                    <a:lumOff val="35000"/>
                  </a:schemeClr>
                </a:solidFill>
              </a:rPr>
              <a:t>Based on "Flood Model </a:t>
            </a:r>
            <a:r>
              <a:rPr lang="en-US" sz="2000" dirty="0" err="1">
                <a:solidFill>
                  <a:schemeClr val="tx1">
                    <a:lumMod val="65000"/>
                    <a:lumOff val="35000"/>
                  </a:schemeClr>
                </a:solidFill>
              </a:rPr>
              <a:t>Hazus</a:t>
            </a:r>
            <a:r>
              <a:rPr lang="en-US" sz="2000" dirty="0">
                <a:solidFill>
                  <a:schemeClr val="tx1">
                    <a:lumMod val="65000"/>
                    <a:lumOff val="35000"/>
                  </a:schemeClr>
                </a:solidFill>
              </a:rPr>
              <a:t>-MH Technical Manual", Chapter 13, at the scale of communities:</a:t>
            </a:r>
          </a:p>
          <a:p>
            <a:pPr marL="174625" indent="-174625">
              <a:buFont typeface="Arial" panose="020B0604020202020204" pitchFamily="34" charset="0"/>
              <a:buChar char="•"/>
            </a:pPr>
            <a:r>
              <a:rPr lang="en-US" sz="2000" dirty="0">
                <a:solidFill>
                  <a:schemeClr val="tx1">
                    <a:lumMod val="65000"/>
                    <a:lumOff val="35000"/>
                  </a:schemeClr>
                </a:solidFill>
              </a:rPr>
              <a:t>Calculation of the percentage of households in the </a:t>
            </a:r>
            <a:r>
              <a:rPr lang="en-US" sz="2000" b="1" i="1" dirty="0">
                <a:solidFill>
                  <a:schemeClr val="accent1">
                    <a:lumMod val="50000"/>
                  </a:schemeClr>
                </a:solidFill>
              </a:rPr>
              <a:t>income classes</a:t>
            </a:r>
            <a:r>
              <a:rPr lang="en-US" sz="2000" dirty="0"/>
              <a:t>:</a:t>
            </a:r>
          </a:p>
          <a:p>
            <a:pPr marL="284163"/>
            <a:r>
              <a:rPr lang="en-US" sz="1600" dirty="0">
                <a:solidFill>
                  <a:schemeClr val="tx1">
                    <a:lumMod val="65000"/>
                    <a:lumOff val="35000"/>
                  </a:schemeClr>
                </a:solidFill>
              </a:rPr>
              <a:t>- IM1: </a:t>
            </a:r>
            <a:r>
              <a:rPr lang="en-US" sz="1600" b="1" dirty="0">
                <a:solidFill>
                  <a:schemeClr val="tx1">
                    <a:lumMod val="65000"/>
                    <a:lumOff val="35000"/>
                  </a:schemeClr>
                </a:solidFill>
              </a:rPr>
              <a:t>HH Income per year &lt; </a:t>
            </a:r>
            <a:r>
              <a:rPr lang="en-US" sz="1600" b="1" dirty="0">
                <a:solidFill>
                  <a:schemeClr val="accent1">
                    <a:lumMod val="50000"/>
                  </a:schemeClr>
                </a:solidFill>
              </a:rPr>
              <a:t>$20,000 </a:t>
            </a:r>
          </a:p>
          <a:p>
            <a:pPr marL="284163"/>
            <a:r>
              <a:rPr lang="en-US" sz="1600" dirty="0">
                <a:solidFill>
                  <a:schemeClr val="tx1">
                    <a:lumMod val="65000"/>
                    <a:lumOff val="35000"/>
                  </a:schemeClr>
                </a:solidFill>
              </a:rPr>
              <a:t>- IM2: </a:t>
            </a:r>
            <a:r>
              <a:rPr lang="en-US" sz="1600" b="1" dirty="0">
                <a:solidFill>
                  <a:schemeClr val="accent1">
                    <a:lumMod val="50000"/>
                  </a:schemeClr>
                </a:solidFill>
              </a:rPr>
              <a:t>$20,000 </a:t>
            </a:r>
            <a:r>
              <a:rPr lang="en-US" sz="1600" b="1" dirty="0">
                <a:solidFill>
                  <a:schemeClr val="tx1">
                    <a:lumMod val="65000"/>
                    <a:lumOff val="35000"/>
                  </a:schemeClr>
                </a:solidFill>
              </a:rPr>
              <a:t>&lt;= HH Income per year &lt; </a:t>
            </a:r>
            <a:r>
              <a:rPr lang="en-US" sz="1600" b="1" dirty="0">
                <a:solidFill>
                  <a:schemeClr val="accent1">
                    <a:lumMod val="50000"/>
                  </a:schemeClr>
                </a:solidFill>
              </a:rPr>
              <a:t>$30,000 </a:t>
            </a:r>
          </a:p>
          <a:p>
            <a:pPr marL="284163"/>
            <a:r>
              <a:rPr lang="en-US" sz="1600" dirty="0">
                <a:solidFill>
                  <a:schemeClr val="tx1">
                    <a:lumMod val="65000"/>
                    <a:lumOff val="35000"/>
                  </a:schemeClr>
                </a:solidFill>
              </a:rPr>
              <a:t>- IM3: </a:t>
            </a:r>
            <a:r>
              <a:rPr lang="en-US" sz="1600" b="1" dirty="0">
                <a:solidFill>
                  <a:schemeClr val="accent1">
                    <a:lumMod val="50000"/>
                  </a:schemeClr>
                </a:solidFill>
              </a:rPr>
              <a:t>$30,000 </a:t>
            </a:r>
            <a:r>
              <a:rPr lang="en-US" sz="1600" b="1" dirty="0">
                <a:solidFill>
                  <a:schemeClr val="tx1">
                    <a:lumMod val="65000"/>
                    <a:lumOff val="35000"/>
                  </a:schemeClr>
                </a:solidFill>
              </a:rPr>
              <a:t>&lt;= HH Income per year &lt; </a:t>
            </a:r>
            <a:r>
              <a:rPr lang="en-US" sz="1600" b="1" dirty="0">
                <a:solidFill>
                  <a:schemeClr val="accent1">
                    <a:lumMod val="50000"/>
                  </a:schemeClr>
                </a:solidFill>
              </a:rPr>
              <a:t>$50,000 </a:t>
            </a:r>
          </a:p>
          <a:p>
            <a:pPr marL="284163"/>
            <a:r>
              <a:rPr lang="en-US" sz="1600" dirty="0">
                <a:solidFill>
                  <a:schemeClr val="tx1">
                    <a:lumMod val="65000"/>
                    <a:lumOff val="35000"/>
                  </a:schemeClr>
                </a:solidFill>
              </a:rPr>
              <a:t>- IM4: </a:t>
            </a:r>
            <a:r>
              <a:rPr lang="en-US" sz="1600" b="1" dirty="0">
                <a:solidFill>
                  <a:schemeClr val="accent1">
                    <a:lumMod val="50000"/>
                  </a:schemeClr>
                </a:solidFill>
              </a:rPr>
              <a:t>$50,000 </a:t>
            </a:r>
            <a:r>
              <a:rPr lang="en-US" sz="1600" b="1" dirty="0">
                <a:solidFill>
                  <a:schemeClr val="tx1">
                    <a:lumMod val="65000"/>
                    <a:lumOff val="35000"/>
                  </a:schemeClr>
                </a:solidFill>
              </a:rPr>
              <a:t>&lt;= HH Income per year &lt; </a:t>
            </a:r>
            <a:r>
              <a:rPr lang="en-US" sz="1600" b="1" dirty="0">
                <a:solidFill>
                  <a:schemeClr val="accent1">
                    <a:lumMod val="50000"/>
                  </a:schemeClr>
                </a:solidFill>
              </a:rPr>
              <a:t>$60,000 </a:t>
            </a:r>
          </a:p>
          <a:p>
            <a:pPr marL="284163"/>
            <a:r>
              <a:rPr lang="en-US" sz="1600" dirty="0">
                <a:solidFill>
                  <a:schemeClr val="tx1">
                    <a:lumMod val="65000"/>
                    <a:lumOff val="35000"/>
                  </a:schemeClr>
                </a:solidFill>
              </a:rPr>
              <a:t>- IM5: </a:t>
            </a:r>
            <a:r>
              <a:rPr lang="en-US" sz="1600" b="1" dirty="0">
                <a:solidFill>
                  <a:schemeClr val="accent1">
                    <a:lumMod val="50000"/>
                  </a:schemeClr>
                </a:solidFill>
              </a:rPr>
              <a:t>$60,000 </a:t>
            </a:r>
            <a:r>
              <a:rPr lang="en-US" sz="1600" b="1" dirty="0">
                <a:solidFill>
                  <a:schemeClr val="tx1">
                    <a:lumMod val="65000"/>
                    <a:lumOff val="35000"/>
                  </a:schemeClr>
                </a:solidFill>
              </a:rPr>
              <a:t>&lt;= HH Income per year</a:t>
            </a:r>
          </a:p>
          <a:p>
            <a:pPr marL="174625" indent="-174625">
              <a:buFont typeface="Arial" panose="020B0604020202020204" pitchFamily="34" charset="0"/>
              <a:buChar char="•"/>
            </a:pPr>
            <a:r>
              <a:rPr lang="en-US" sz="2000" dirty="0">
                <a:solidFill>
                  <a:schemeClr val="tx1">
                    <a:lumMod val="65000"/>
                    <a:lumOff val="35000"/>
                  </a:schemeClr>
                </a:solidFill>
              </a:rPr>
              <a:t>Calculation of the percentage of individuals in the </a:t>
            </a:r>
            <a:r>
              <a:rPr lang="en-US" sz="2000" b="1" i="1" dirty="0">
                <a:solidFill>
                  <a:schemeClr val="accent1">
                    <a:lumMod val="50000"/>
                  </a:schemeClr>
                </a:solidFill>
              </a:rPr>
              <a:t>age classes</a:t>
            </a:r>
            <a:r>
              <a:rPr lang="en-US" sz="2000" dirty="0"/>
              <a:t>:</a:t>
            </a:r>
          </a:p>
          <a:p>
            <a:pPr marL="285750" indent="-1588">
              <a:buFontTx/>
              <a:buChar char="-"/>
            </a:pPr>
            <a:r>
              <a:rPr lang="en-US" sz="1600" dirty="0">
                <a:solidFill>
                  <a:schemeClr val="tx1">
                    <a:lumMod val="65000"/>
                    <a:lumOff val="35000"/>
                  </a:schemeClr>
                </a:solidFill>
              </a:rPr>
              <a:t> AM1: </a:t>
            </a:r>
            <a:r>
              <a:rPr lang="en-US" sz="1600" dirty="0"/>
              <a:t>Less than </a:t>
            </a:r>
            <a:r>
              <a:rPr lang="en-US" sz="1600" b="1" dirty="0">
                <a:solidFill>
                  <a:schemeClr val="accent1">
                    <a:lumMod val="50000"/>
                  </a:schemeClr>
                </a:solidFill>
              </a:rPr>
              <a:t>15</a:t>
            </a:r>
            <a:r>
              <a:rPr lang="en-US" sz="1600" dirty="0"/>
              <a:t> years </a:t>
            </a:r>
          </a:p>
          <a:p>
            <a:pPr marL="285750" indent="-1588">
              <a:buFontTx/>
              <a:buChar char="-"/>
            </a:pPr>
            <a:r>
              <a:rPr lang="en-US" sz="1600" dirty="0">
                <a:solidFill>
                  <a:schemeClr val="tx1">
                    <a:lumMod val="65000"/>
                    <a:lumOff val="35000"/>
                  </a:schemeClr>
                </a:solidFill>
              </a:rPr>
              <a:t> AM2: </a:t>
            </a:r>
            <a:r>
              <a:rPr lang="en-US" sz="1600" b="1" dirty="0">
                <a:solidFill>
                  <a:schemeClr val="accent1">
                    <a:lumMod val="50000"/>
                  </a:schemeClr>
                </a:solidFill>
              </a:rPr>
              <a:t>15 </a:t>
            </a:r>
            <a:r>
              <a:rPr lang="en-US" sz="1600" dirty="0"/>
              <a:t>to</a:t>
            </a:r>
            <a:r>
              <a:rPr lang="en-US" sz="1600" b="1" dirty="0">
                <a:solidFill>
                  <a:schemeClr val="accent1">
                    <a:lumMod val="50000"/>
                  </a:schemeClr>
                </a:solidFill>
              </a:rPr>
              <a:t> 64 </a:t>
            </a:r>
            <a:r>
              <a:rPr lang="en-US" sz="1600" dirty="0"/>
              <a:t>years </a:t>
            </a:r>
          </a:p>
          <a:p>
            <a:pPr marL="285750" indent="-1588">
              <a:buFontTx/>
              <a:buChar char="-"/>
            </a:pPr>
            <a:r>
              <a:rPr lang="en-US" sz="1600" dirty="0">
                <a:solidFill>
                  <a:schemeClr val="tx1">
                    <a:lumMod val="65000"/>
                    <a:lumOff val="35000"/>
                  </a:schemeClr>
                </a:solidFill>
              </a:rPr>
              <a:t> AM3: </a:t>
            </a:r>
            <a:r>
              <a:rPr lang="en-US" sz="1600" b="1" dirty="0">
                <a:solidFill>
                  <a:schemeClr val="accent1">
                    <a:lumMod val="50000"/>
                  </a:schemeClr>
                </a:solidFill>
              </a:rPr>
              <a:t>65</a:t>
            </a:r>
            <a:r>
              <a:rPr lang="en-US" sz="1600" dirty="0"/>
              <a:t> years or more</a:t>
            </a:r>
          </a:p>
        </p:txBody>
      </p:sp>
      <p:sp>
        <p:nvSpPr>
          <p:cNvPr id="13" name="TextBox 12">
            <a:extLst>
              <a:ext uri="{FF2B5EF4-FFF2-40B4-BE49-F238E27FC236}">
                <a16:creationId xmlns:a16="http://schemas.microsoft.com/office/drawing/2014/main" id="{B78BF40B-E5F7-44A9-A6EE-A62ACA152C8C}"/>
              </a:ext>
            </a:extLst>
          </p:cNvPr>
          <p:cNvSpPr txBox="1"/>
          <p:nvPr/>
        </p:nvSpPr>
        <p:spPr>
          <a:xfrm>
            <a:off x="1714617" y="1629208"/>
            <a:ext cx="6573705" cy="1323439"/>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b="1" i="1" dirty="0">
                <a:solidFill>
                  <a:schemeClr val="accent1">
                    <a:lumMod val="50000"/>
                  </a:schemeClr>
                </a:solidFill>
              </a:rPr>
              <a:t>Displaced Population </a:t>
            </a:r>
            <a:r>
              <a:rPr lang="en-US" sz="2000" dirty="0">
                <a:solidFill>
                  <a:schemeClr val="tx1">
                    <a:lumMod val="65000"/>
                    <a:lumOff val="35000"/>
                  </a:schemeClr>
                </a:solidFill>
              </a:rPr>
              <a:t>estimated in the previous part</a:t>
            </a:r>
          </a:p>
          <a:p>
            <a:pPr marL="173038" indent="-173038">
              <a:buFont typeface="Arial" panose="020B0604020202020204" pitchFamily="34" charset="0"/>
              <a:buChar char="•"/>
            </a:pPr>
            <a:r>
              <a:rPr lang="en-US" sz="2000" b="1" i="1" dirty="0">
                <a:solidFill>
                  <a:schemeClr val="accent1">
                    <a:lumMod val="50000"/>
                  </a:schemeClr>
                </a:solidFill>
              </a:rPr>
              <a:t>Household Income</a:t>
            </a:r>
            <a:r>
              <a:rPr lang="en-US" sz="2000" b="1" i="1" dirty="0">
                <a:solidFill>
                  <a:schemeClr val="tx1">
                    <a:lumMod val="65000"/>
                    <a:lumOff val="35000"/>
                  </a:schemeClr>
                </a:solidFill>
              </a:rPr>
              <a:t> </a:t>
            </a:r>
            <a:r>
              <a:rPr lang="en-US" sz="2000" dirty="0">
                <a:solidFill>
                  <a:schemeClr val="tx1">
                    <a:lumMod val="65000"/>
                    <a:lumOff val="35000"/>
                  </a:schemeClr>
                </a:solidFill>
              </a:rPr>
              <a:t>and </a:t>
            </a:r>
            <a:r>
              <a:rPr lang="en-US" sz="2000" b="1" i="1" dirty="0">
                <a:solidFill>
                  <a:schemeClr val="accent1">
                    <a:lumMod val="50000"/>
                  </a:schemeClr>
                </a:solidFill>
              </a:rPr>
              <a:t>Age</a:t>
            </a:r>
            <a:r>
              <a:rPr lang="en-US" sz="2000" dirty="0"/>
              <a:t> </a:t>
            </a:r>
            <a:r>
              <a:rPr lang="en-US" sz="2000" dirty="0">
                <a:solidFill>
                  <a:schemeClr val="tx1">
                    <a:lumMod val="65000"/>
                    <a:lumOff val="35000"/>
                  </a:schemeClr>
                </a:solidFill>
              </a:rPr>
              <a:t>from census data (2017 American Community Survey (ACS) 5-Year Estimates downloaded from "American Fact Finder“)</a:t>
            </a:r>
          </a:p>
        </p:txBody>
      </p:sp>
    </p:spTree>
    <p:extLst>
      <p:ext uri="{BB962C8B-B14F-4D97-AF65-F5344CB8AC3E}">
        <p14:creationId xmlns:p14="http://schemas.microsoft.com/office/powerpoint/2010/main" val="3212893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Projects &amp; Contacts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02085901"/>
              </p:ext>
            </p:extLst>
          </p:nvPr>
        </p:nvGraphicFramePr>
        <p:xfrm>
          <a:off x="223683" y="1317524"/>
          <a:ext cx="8696634" cy="4632226"/>
        </p:xfrm>
        <a:graphic>
          <a:graphicData uri="http://schemas.openxmlformats.org/drawingml/2006/table">
            <a:tbl>
              <a:tblPr>
                <a:tableStyleId>{F5AB1C69-6EDB-4FF4-983F-18BD219EF322}</a:tableStyleId>
              </a:tblPr>
              <a:tblGrid>
                <a:gridCol w="718564">
                  <a:extLst>
                    <a:ext uri="{9D8B030D-6E8A-4147-A177-3AD203B41FA5}">
                      <a16:colId xmlns:a16="http://schemas.microsoft.com/office/drawing/2014/main" val="80173100"/>
                    </a:ext>
                  </a:extLst>
                </a:gridCol>
                <a:gridCol w="4160695">
                  <a:extLst>
                    <a:ext uri="{9D8B030D-6E8A-4147-A177-3AD203B41FA5}">
                      <a16:colId xmlns:a16="http://schemas.microsoft.com/office/drawing/2014/main" val="984136861"/>
                    </a:ext>
                  </a:extLst>
                </a:gridCol>
                <a:gridCol w="1311988">
                  <a:extLst>
                    <a:ext uri="{9D8B030D-6E8A-4147-A177-3AD203B41FA5}">
                      <a16:colId xmlns:a16="http://schemas.microsoft.com/office/drawing/2014/main" val="3169481344"/>
                    </a:ext>
                  </a:extLst>
                </a:gridCol>
                <a:gridCol w="2505387">
                  <a:extLst>
                    <a:ext uri="{9D8B030D-6E8A-4147-A177-3AD203B41FA5}">
                      <a16:colId xmlns:a16="http://schemas.microsoft.com/office/drawing/2014/main" val="2371281695"/>
                    </a:ext>
                  </a:extLst>
                </a:gridCol>
              </a:tblGrid>
              <a:tr h="238201">
                <a:tc>
                  <a:txBody>
                    <a:bodyPr/>
                    <a:lstStyle/>
                    <a:p>
                      <a:pPr marL="0" marR="0" algn="ctr">
                        <a:lnSpc>
                          <a:spcPct val="107000"/>
                        </a:lnSpc>
                        <a:spcBef>
                          <a:spcPts val="0"/>
                        </a:spcBef>
                        <a:spcAft>
                          <a:spcPts val="800"/>
                        </a:spcAft>
                      </a:pPr>
                      <a:r>
                        <a:rPr lang="en-US" sz="1600" b="1" dirty="0">
                          <a:solidFill>
                            <a:schemeClr val="bg1"/>
                          </a:solidFill>
                          <a:effectLst/>
                        </a:rPr>
                        <a:t>Year</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50000"/>
                      </a:schemeClr>
                    </a:solidFill>
                  </a:tcPr>
                </a:tc>
                <a:tc>
                  <a:txBody>
                    <a:bodyPr/>
                    <a:lstStyle/>
                    <a:p>
                      <a:pPr marL="0" marR="0" algn="ctr">
                        <a:lnSpc>
                          <a:spcPct val="107000"/>
                        </a:lnSpc>
                        <a:spcBef>
                          <a:spcPts val="0"/>
                        </a:spcBef>
                        <a:spcAft>
                          <a:spcPts val="800"/>
                        </a:spcAft>
                      </a:pPr>
                      <a:r>
                        <a:rPr lang="en-US" sz="1600" b="1" dirty="0">
                          <a:solidFill>
                            <a:schemeClr val="bg1"/>
                          </a:solidFill>
                          <a:effectLst/>
                        </a:rPr>
                        <a:t>Activity</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50000"/>
                      </a:schemeClr>
                    </a:solidFill>
                  </a:tcPr>
                </a:tc>
                <a:tc>
                  <a:txBody>
                    <a:bodyPr/>
                    <a:lstStyle/>
                    <a:p>
                      <a:pPr marL="0" marR="0" algn="ctr">
                        <a:lnSpc>
                          <a:spcPct val="107000"/>
                        </a:lnSpc>
                        <a:spcBef>
                          <a:spcPts val="0"/>
                        </a:spcBef>
                        <a:spcAft>
                          <a:spcPts val="800"/>
                        </a:spcAft>
                      </a:pPr>
                      <a:r>
                        <a:rPr lang="en-US" sz="1600" b="1">
                          <a:solidFill>
                            <a:schemeClr val="bg1"/>
                          </a:solidFill>
                          <a:effectLst/>
                        </a:rPr>
                        <a:t>Contact</a:t>
                      </a:r>
                      <a:endParaRPr lang="en-US" sz="1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50000"/>
                      </a:schemeClr>
                    </a:solidFill>
                  </a:tcPr>
                </a:tc>
                <a:tc>
                  <a:txBody>
                    <a:bodyPr/>
                    <a:lstStyle/>
                    <a:p>
                      <a:pPr marL="0" marR="0" algn="ctr">
                        <a:lnSpc>
                          <a:spcPct val="107000"/>
                        </a:lnSpc>
                        <a:spcBef>
                          <a:spcPts val="0"/>
                        </a:spcBef>
                        <a:spcAft>
                          <a:spcPts val="800"/>
                        </a:spcAft>
                      </a:pPr>
                      <a:r>
                        <a:rPr lang="en-US" sz="1400" b="1" dirty="0">
                          <a:solidFill>
                            <a:schemeClr val="bg1"/>
                          </a:solidFill>
                          <a:effectLst/>
                        </a:rPr>
                        <a:t>Organization</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50000"/>
                      </a:schemeClr>
                    </a:solidFill>
                  </a:tcPr>
                </a:tc>
                <a:extLst>
                  <a:ext uri="{0D108BD9-81ED-4DB2-BD59-A6C34878D82A}">
                    <a16:rowId xmlns:a16="http://schemas.microsoft.com/office/drawing/2014/main" val="1827860609"/>
                  </a:ext>
                </a:extLst>
              </a:tr>
              <a:tr h="238201">
                <a:tc>
                  <a:txBody>
                    <a:bodyPr/>
                    <a:lstStyle/>
                    <a:p>
                      <a:pPr marL="0" marR="0" algn="ctr">
                        <a:lnSpc>
                          <a:spcPct val="107000"/>
                        </a:lnSpc>
                        <a:spcBef>
                          <a:spcPts val="0"/>
                        </a:spcBef>
                        <a:spcAft>
                          <a:spcPts val="800"/>
                        </a:spcAft>
                      </a:pPr>
                      <a:r>
                        <a:rPr lang="en-US" sz="1400">
                          <a:effectLst/>
                        </a:rPr>
                        <a:t>2003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dirty="0">
                          <a:effectLst/>
                        </a:rPr>
                        <a:t>DFIRM Map Preparation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a:effectLst/>
                        </a:rPr>
                        <a:t>Lee Brancheau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FEMA Region III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316732931"/>
                  </a:ext>
                </a:extLst>
              </a:tr>
              <a:tr h="238201">
                <a:tc>
                  <a:txBody>
                    <a:bodyPr/>
                    <a:lstStyle/>
                    <a:p>
                      <a:pPr marL="0" marR="0" algn="ctr">
                        <a:lnSpc>
                          <a:spcPct val="107000"/>
                        </a:lnSpc>
                        <a:spcBef>
                          <a:spcPts val="0"/>
                        </a:spcBef>
                        <a:spcAft>
                          <a:spcPts val="800"/>
                        </a:spcAft>
                      </a:pPr>
                      <a:r>
                        <a:rPr lang="en-US" sz="1400">
                          <a:effectLst/>
                        </a:rPr>
                        <a:t>2006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3">
                        <a:lumMod val="20000"/>
                        <a:lumOff val="80000"/>
                      </a:schemeClr>
                    </a:solidFill>
                  </a:tcPr>
                </a:tc>
                <a:tc>
                  <a:txBody>
                    <a:bodyPr/>
                    <a:lstStyle/>
                    <a:p>
                      <a:pPr marL="0" marR="0">
                        <a:lnSpc>
                          <a:spcPct val="107000"/>
                        </a:lnSpc>
                        <a:spcBef>
                          <a:spcPts val="0"/>
                        </a:spcBef>
                        <a:spcAft>
                          <a:spcPts val="800"/>
                        </a:spcAft>
                      </a:pPr>
                      <a:r>
                        <a:rPr lang="en-US" sz="1600" dirty="0">
                          <a:effectLst/>
                        </a:rPr>
                        <a:t>WV Flood Tool - Genesis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3">
                        <a:lumMod val="20000"/>
                        <a:lumOff val="80000"/>
                      </a:schemeClr>
                    </a:solidFill>
                  </a:tcPr>
                </a:tc>
                <a:tc>
                  <a:txBody>
                    <a:bodyPr/>
                    <a:lstStyle/>
                    <a:p>
                      <a:pPr marL="0" marR="0">
                        <a:lnSpc>
                          <a:spcPct val="107000"/>
                        </a:lnSpc>
                        <a:spcBef>
                          <a:spcPts val="0"/>
                        </a:spcBef>
                        <a:spcAft>
                          <a:spcPts val="800"/>
                        </a:spcAft>
                      </a:pPr>
                      <a:r>
                        <a:rPr lang="en-US" sz="1400">
                          <a:effectLst/>
                        </a:rPr>
                        <a:t>Robert Perry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3">
                        <a:lumMod val="20000"/>
                        <a:lumOff val="80000"/>
                      </a:schemeClr>
                    </a:solidFill>
                  </a:tcPr>
                </a:tc>
                <a:tc>
                  <a:txBody>
                    <a:bodyPr/>
                    <a:lstStyle/>
                    <a:p>
                      <a:pPr marL="0" marR="0">
                        <a:lnSpc>
                          <a:spcPct val="107000"/>
                        </a:lnSpc>
                        <a:spcBef>
                          <a:spcPts val="0"/>
                        </a:spcBef>
                        <a:spcAft>
                          <a:spcPts val="800"/>
                        </a:spcAft>
                      </a:pPr>
                      <a:r>
                        <a:rPr lang="en-US" sz="1400" dirty="0">
                          <a:effectLst/>
                        </a:rPr>
                        <a:t>State NFIP Coordinator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3">
                        <a:lumMod val="20000"/>
                        <a:lumOff val="80000"/>
                      </a:schemeClr>
                    </a:solidFill>
                  </a:tcPr>
                </a:tc>
                <a:extLst>
                  <a:ext uri="{0D108BD9-81ED-4DB2-BD59-A6C34878D82A}">
                    <a16:rowId xmlns:a16="http://schemas.microsoft.com/office/drawing/2014/main" val="1476137336"/>
                  </a:ext>
                </a:extLst>
              </a:tr>
              <a:tr h="238201">
                <a:tc>
                  <a:txBody>
                    <a:bodyPr/>
                    <a:lstStyle/>
                    <a:p>
                      <a:pPr marL="0" marR="0" algn="ctr">
                        <a:lnSpc>
                          <a:spcPct val="107000"/>
                        </a:lnSpc>
                        <a:spcBef>
                          <a:spcPts val="0"/>
                        </a:spcBef>
                        <a:spcAft>
                          <a:spcPts val="800"/>
                        </a:spcAft>
                      </a:pPr>
                      <a:r>
                        <a:rPr lang="en-US" sz="1400">
                          <a:effectLst/>
                        </a:rPr>
                        <a:t>2011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a:effectLst/>
                        </a:rPr>
                        <a:t>WV Flood Tool - Continued Development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a:effectLst/>
                        </a:rPr>
                        <a:t>Kevin Sneed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State NFIP </a:t>
                      </a:r>
                      <a:r>
                        <a:rPr lang="en-US" sz="1400" dirty="0" smtClean="0">
                          <a:effectLst/>
                        </a:rPr>
                        <a:t>Coordinator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879538148"/>
                  </a:ext>
                </a:extLst>
              </a:tr>
              <a:tr h="238201">
                <a:tc>
                  <a:txBody>
                    <a:bodyPr/>
                    <a:lstStyle/>
                    <a:p>
                      <a:pPr marL="0" marR="0" algn="ctr">
                        <a:lnSpc>
                          <a:spcPct val="107000"/>
                        </a:lnSpc>
                        <a:spcBef>
                          <a:spcPts val="0"/>
                        </a:spcBef>
                        <a:spcAft>
                          <a:spcPts val="800"/>
                        </a:spcAft>
                      </a:pPr>
                      <a:r>
                        <a:rPr lang="en-US" sz="1400">
                          <a:effectLst/>
                        </a:rPr>
                        <a:t>2013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600">
                          <a:effectLst/>
                        </a:rPr>
                        <a:t>WV Flood Tool - Flood Mapping Development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Bob Pierson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Region III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extLst>
                  <a:ext uri="{0D108BD9-81ED-4DB2-BD59-A6C34878D82A}">
                    <a16:rowId xmlns:a16="http://schemas.microsoft.com/office/drawing/2014/main" val="2364228643"/>
                  </a:ext>
                </a:extLst>
              </a:tr>
              <a:tr h="476402">
                <a:tc>
                  <a:txBody>
                    <a:bodyPr/>
                    <a:lstStyle/>
                    <a:p>
                      <a:pPr marL="0" marR="0" algn="ctr">
                        <a:lnSpc>
                          <a:spcPct val="107000"/>
                        </a:lnSpc>
                        <a:spcBef>
                          <a:spcPts val="0"/>
                        </a:spcBef>
                        <a:spcAft>
                          <a:spcPts val="800"/>
                        </a:spcAft>
                      </a:pPr>
                      <a:r>
                        <a:rPr lang="en-US" sz="1400">
                          <a:effectLst/>
                        </a:rPr>
                        <a:t>2015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dirty="0" err="1">
                          <a:effectLst/>
                        </a:rPr>
                        <a:t>Hazus</a:t>
                      </a:r>
                      <a:r>
                        <a:rPr lang="en-US" sz="1600" dirty="0">
                          <a:effectLst/>
                        </a:rPr>
                        <a:t>-MH Flood Model Building Inventory Tool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a:effectLst/>
                        </a:rPr>
                        <a:t>Cynthia McCoy</a:t>
                      </a:r>
                      <a:br>
                        <a:rPr lang="en-US" sz="1400">
                          <a:effectLst/>
                        </a:rPr>
                      </a:br>
                      <a:r>
                        <a:rPr lang="en-US" sz="1400">
                          <a:effectLst/>
                        </a:rPr>
                        <a:t>Kevin Mickey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FEMA Region </a:t>
                      </a:r>
                      <a:r>
                        <a:rPr lang="en-US" sz="1400" dirty="0" smtClean="0">
                          <a:effectLst/>
                        </a:rPr>
                        <a:t>III (now Region X)</a:t>
                      </a:r>
                      <a:r>
                        <a:rPr lang="en-US" sz="1400" dirty="0">
                          <a:effectLst/>
                        </a:rPr>
                        <a:t/>
                      </a:r>
                      <a:br>
                        <a:rPr lang="en-US" sz="1400" dirty="0">
                          <a:effectLst/>
                        </a:rPr>
                      </a:br>
                      <a:r>
                        <a:rPr lang="en-US" sz="1400" dirty="0">
                          <a:effectLst/>
                        </a:rPr>
                        <a:t>The Polis Center, IUPUI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2495017909"/>
                  </a:ext>
                </a:extLst>
              </a:tr>
              <a:tr h="238201">
                <a:tc>
                  <a:txBody>
                    <a:bodyPr/>
                    <a:lstStyle/>
                    <a:p>
                      <a:pPr marL="0" marR="0" algn="ctr">
                        <a:lnSpc>
                          <a:spcPct val="107000"/>
                        </a:lnSpc>
                        <a:spcBef>
                          <a:spcPts val="0"/>
                        </a:spcBef>
                        <a:spcAft>
                          <a:spcPts val="800"/>
                        </a:spcAft>
                      </a:pPr>
                      <a:r>
                        <a:rPr lang="en-US" sz="1400">
                          <a:effectLst/>
                        </a:rPr>
                        <a:t>2016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600" dirty="0">
                          <a:effectLst/>
                        </a:rPr>
                        <a:t>Pilot County Risk </a:t>
                      </a:r>
                      <a:r>
                        <a:rPr lang="en-US" sz="1600" dirty="0" smtClean="0">
                          <a:effectLst/>
                        </a:rPr>
                        <a:t>Assessments published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a:effectLst/>
                        </a:rPr>
                        <a:t>Kevin Mickey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The Polis Center, IUPUI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extLst>
                  <a:ext uri="{0D108BD9-81ED-4DB2-BD59-A6C34878D82A}">
                    <a16:rowId xmlns:a16="http://schemas.microsoft.com/office/drawing/2014/main" val="2263314307"/>
                  </a:ext>
                </a:extLst>
              </a:tr>
              <a:tr h="383826">
                <a:tc>
                  <a:txBody>
                    <a:bodyPr/>
                    <a:lstStyle/>
                    <a:p>
                      <a:pPr marL="0" marR="0" algn="ctr">
                        <a:lnSpc>
                          <a:spcPct val="107000"/>
                        </a:lnSpc>
                        <a:spcBef>
                          <a:spcPts val="0"/>
                        </a:spcBef>
                        <a:spcAft>
                          <a:spcPts val="800"/>
                        </a:spcAft>
                      </a:pPr>
                      <a:r>
                        <a:rPr lang="en-US" sz="1400">
                          <a:effectLst/>
                        </a:rPr>
                        <a:t>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dirty="0">
                          <a:effectLst/>
                        </a:rPr>
                        <a:t>Statewide Multi-Hazard Risk Assessment Project (3-years) - HMPG Project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a:effectLst/>
                        </a:rPr>
                        <a:t>Brian Penix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WV State Mitigation Office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285515125"/>
                  </a:ext>
                </a:extLst>
              </a:tr>
              <a:tr h="383826">
                <a:tc>
                  <a:txBody>
                    <a:bodyPr/>
                    <a:lstStyle/>
                    <a:p>
                      <a:pPr marL="0" marR="0" algn="ctr">
                        <a:lnSpc>
                          <a:spcPct val="107000"/>
                        </a:lnSpc>
                        <a:spcBef>
                          <a:spcPts val="0"/>
                        </a:spcBef>
                        <a:spcAft>
                          <a:spcPts val="800"/>
                        </a:spcAft>
                      </a:pPr>
                      <a:r>
                        <a:rPr lang="en-US" sz="1400">
                          <a:effectLst/>
                        </a:rPr>
                        <a:t>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600" dirty="0">
                          <a:effectLst/>
                        </a:rPr>
                        <a:t>Risk Assessment Project Coordination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Will Melville</a:t>
                      </a:r>
                      <a:br>
                        <a:rPr lang="en-US" sz="1400" dirty="0">
                          <a:effectLst/>
                        </a:rPr>
                      </a:br>
                      <a:r>
                        <a:rPr lang="en-US" sz="1400" dirty="0">
                          <a:effectLst/>
                        </a:rPr>
                        <a:t>Matt McCullough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FEMA Region III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extLst>
                  <a:ext uri="{0D108BD9-81ED-4DB2-BD59-A6C34878D82A}">
                    <a16:rowId xmlns:a16="http://schemas.microsoft.com/office/drawing/2014/main" val="1563339539"/>
                  </a:ext>
                </a:extLst>
              </a:tr>
              <a:tr h="476402">
                <a:tc>
                  <a:txBody>
                    <a:bodyPr/>
                    <a:lstStyle/>
                    <a:p>
                      <a:pPr marL="0" marR="0" algn="ctr">
                        <a:lnSpc>
                          <a:spcPct val="107000"/>
                        </a:lnSpc>
                        <a:spcBef>
                          <a:spcPts val="0"/>
                        </a:spcBef>
                        <a:spcAft>
                          <a:spcPts val="800"/>
                        </a:spcAft>
                      </a:pPr>
                      <a:r>
                        <a:rPr lang="en-US" sz="1400">
                          <a:effectLst/>
                        </a:rPr>
                        <a:t>2018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a:effectLst/>
                        </a:rPr>
                        <a:t>ArcGIS Python Script Alternative to the Hazus-MH Flood Model for User-Defined Facilities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John Bauer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a:effectLst/>
                        </a:rPr>
                        <a:t>Oregon Geological Survey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2856797958"/>
                  </a:ext>
                </a:extLst>
              </a:tr>
              <a:tr h="536116">
                <a:tc>
                  <a:txBody>
                    <a:bodyPr/>
                    <a:lstStyle/>
                    <a:p>
                      <a:pPr marL="0" marR="0" algn="ctr">
                        <a:lnSpc>
                          <a:spcPct val="107000"/>
                        </a:lnSpc>
                        <a:spcBef>
                          <a:spcPts val="0"/>
                        </a:spcBef>
                        <a:spcAft>
                          <a:spcPts val="800"/>
                        </a:spcAft>
                      </a:pPr>
                      <a:r>
                        <a:rPr lang="en-US" sz="1400">
                          <a:effectLst/>
                        </a:rPr>
                        <a:t>2019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600">
                          <a:effectLst/>
                        </a:rPr>
                        <a:t>OpenHazus Flood Assessment Structure Tool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a:effectLst/>
                        </a:rPr>
                        <a:t>Jordan </a:t>
                      </a:r>
                      <a:r>
                        <a:rPr lang="en-US" sz="1400" dirty="0" smtClean="0">
                          <a:effectLst/>
                        </a:rPr>
                        <a:t>Burns</a:t>
                      </a:r>
                      <a:br>
                        <a:rPr lang="en-US" sz="1400" dirty="0" smtClean="0">
                          <a:effectLst/>
                        </a:rPr>
                      </a:br>
                      <a:r>
                        <a:rPr lang="en-US" sz="1400" dirty="0" smtClean="0">
                          <a:effectLst/>
                        </a:rPr>
                        <a:t>Ujvala </a:t>
                      </a:r>
                      <a:r>
                        <a:rPr lang="en-US" sz="1400" dirty="0">
                          <a:effectLst/>
                        </a:rPr>
                        <a:t>Sharma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tc>
                  <a:txBody>
                    <a:bodyPr/>
                    <a:lstStyle/>
                    <a:p>
                      <a:pPr marL="0" marR="0">
                        <a:lnSpc>
                          <a:spcPct val="107000"/>
                        </a:lnSpc>
                        <a:spcBef>
                          <a:spcPts val="0"/>
                        </a:spcBef>
                        <a:spcAft>
                          <a:spcPts val="800"/>
                        </a:spcAft>
                      </a:pPr>
                      <a:r>
                        <a:rPr lang="en-US" sz="1400" dirty="0" smtClean="0">
                          <a:effectLst/>
                        </a:rPr>
                        <a:t>NIYAMIT / FEMA </a:t>
                      </a:r>
                      <a:r>
                        <a:rPr lang="en-US" sz="1400" dirty="0" err="1" smtClean="0">
                          <a:effectLst/>
                        </a:rPr>
                        <a:t>Hazus</a:t>
                      </a:r>
                      <a:r>
                        <a:rPr lang="en-US" sz="1400" baseline="0" dirty="0" smtClean="0">
                          <a:effectLst/>
                        </a:rPr>
                        <a:t> Team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bg1">
                        <a:lumMod val="95000"/>
                      </a:schemeClr>
                    </a:solidFill>
                  </a:tcPr>
                </a:tc>
                <a:extLst>
                  <a:ext uri="{0D108BD9-81ED-4DB2-BD59-A6C34878D82A}">
                    <a16:rowId xmlns:a16="http://schemas.microsoft.com/office/drawing/2014/main" val="3936751059"/>
                  </a:ext>
                </a:extLst>
              </a:tr>
              <a:tr h="383826">
                <a:tc>
                  <a:txBody>
                    <a:bodyPr/>
                    <a:lstStyle/>
                    <a:p>
                      <a:pPr marL="0" marR="0" algn="ctr">
                        <a:lnSpc>
                          <a:spcPct val="107000"/>
                        </a:lnSpc>
                        <a:spcBef>
                          <a:spcPts val="0"/>
                        </a:spcBef>
                        <a:spcAft>
                          <a:spcPts val="800"/>
                        </a:spcAft>
                      </a:pPr>
                      <a:r>
                        <a:rPr lang="en-US" sz="1400" dirty="0">
                          <a:effectLst/>
                        </a:rPr>
                        <a:t>2019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600" dirty="0" err="1">
                          <a:effectLst/>
                        </a:rPr>
                        <a:t>Hazus</a:t>
                      </a:r>
                      <a:r>
                        <a:rPr lang="en-US" sz="1600" dirty="0">
                          <a:effectLst/>
                        </a:rPr>
                        <a:t> Short-term Shelter Needs Methodology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John </a:t>
                      </a:r>
                      <a:r>
                        <a:rPr lang="en-US" sz="1400" dirty="0" err="1">
                          <a:effectLst/>
                        </a:rPr>
                        <a:t>Harrald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tc>
                  <a:txBody>
                    <a:bodyPr/>
                    <a:lstStyle/>
                    <a:p>
                      <a:pPr marL="0" marR="0">
                        <a:lnSpc>
                          <a:spcPct val="107000"/>
                        </a:lnSpc>
                        <a:spcBef>
                          <a:spcPts val="0"/>
                        </a:spcBef>
                        <a:spcAft>
                          <a:spcPts val="800"/>
                        </a:spcAft>
                      </a:pPr>
                      <a:r>
                        <a:rPr lang="en-US" sz="1400" dirty="0">
                          <a:effectLst/>
                        </a:rPr>
                        <a:t>George Washington University, Professor Emeritus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736" marR="9736" marT="9736" marB="0">
                    <a:solidFill>
                      <a:schemeClr val="accent1">
                        <a:lumMod val="20000"/>
                        <a:lumOff val="80000"/>
                      </a:schemeClr>
                    </a:solidFill>
                  </a:tcPr>
                </a:tc>
                <a:extLst>
                  <a:ext uri="{0D108BD9-81ED-4DB2-BD59-A6C34878D82A}">
                    <a16:rowId xmlns:a16="http://schemas.microsoft.com/office/drawing/2014/main" val="1075128480"/>
                  </a:ext>
                </a:extLst>
              </a:tr>
            </a:tbl>
          </a:graphicData>
        </a:graphic>
      </p:graphicFrame>
      <p:sp>
        <p:nvSpPr>
          <p:cNvPr id="7" name="TextBox 6"/>
          <p:cNvSpPr txBox="1"/>
          <p:nvPr/>
        </p:nvSpPr>
        <p:spPr>
          <a:xfrm>
            <a:off x="515599" y="6361477"/>
            <a:ext cx="7747929" cy="307777"/>
          </a:xfrm>
          <a:prstGeom prst="rect">
            <a:avLst/>
          </a:prstGeom>
          <a:noFill/>
        </p:spPr>
        <p:txBody>
          <a:bodyPr wrap="square" rtlCol="0">
            <a:spAutoFit/>
          </a:bodyPr>
          <a:lstStyle/>
          <a:p>
            <a:pPr algn="ctr"/>
            <a:r>
              <a:rPr lang="en-US" sz="1400" i="1" dirty="0" smtClean="0">
                <a:solidFill>
                  <a:schemeClr val="accent1">
                    <a:lumMod val="50000"/>
                  </a:schemeClr>
                </a:solidFill>
                <a:latin typeface="Arial" panose="020B0604020202020204" pitchFamily="34" charset="0"/>
                <a:cs typeface="Arial" panose="020B0604020202020204" pitchFamily="34" charset="0"/>
              </a:rPr>
              <a:t>WV GIS Technical Center involved with FEMA Flood Risk Projects since 2003</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6549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Shelter Needs</a:t>
            </a:r>
          </a:p>
        </p:txBody>
      </p:sp>
      <p:graphicFrame>
        <p:nvGraphicFramePr>
          <p:cNvPr id="4" name="Table 3">
            <a:extLst>
              <a:ext uri="{FF2B5EF4-FFF2-40B4-BE49-F238E27FC236}">
                <a16:creationId xmlns:a16="http://schemas.microsoft.com/office/drawing/2014/main" id="{EB3D922A-7206-4F70-825A-0CCDD8377A64}"/>
              </a:ext>
            </a:extLst>
          </p:cNvPr>
          <p:cNvGraphicFramePr>
            <a:graphicFrameLocks noGrp="1"/>
          </p:cNvGraphicFramePr>
          <p:nvPr>
            <p:extLst/>
          </p:nvPr>
        </p:nvGraphicFramePr>
        <p:xfrm>
          <a:off x="846826" y="2885536"/>
          <a:ext cx="7450348" cy="2494280"/>
        </p:xfrm>
        <a:graphic>
          <a:graphicData uri="http://schemas.openxmlformats.org/drawingml/2006/table">
            <a:tbl>
              <a:tblPr firstRow="1" bandRow="1">
                <a:tableStyleId>{5C22544A-7EE6-4342-B048-85BDC9FD1C3A}</a:tableStyleId>
              </a:tblPr>
              <a:tblGrid>
                <a:gridCol w="908649">
                  <a:extLst>
                    <a:ext uri="{9D8B030D-6E8A-4147-A177-3AD203B41FA5}">
                      <a16:colId xmlns:a16="http://schemas.microsoft.com/office/drawing/2014/main" val="284886418"/>
                    </a:ext>
                  </a:extLst>
                </a:gridCol>
                <a:gridCol w="3269411">
                  <a:extLst>
                    <a:ext uri="{9D8B030D-6E8A-4147-A177-3AD203B41FA5}">
                      <a16:colId xmlns:a16="http://schemas.microsoft.com/office/drawing/2014/main" val="2396733983"/>
                    </a:ext>
                  </a:extLst>
                </a:gridCol>
                <a:gridCol w="3272288">
                  <a:extLst>
                    <a:ext uri="{9D8B030D-6E8A-4147-A177-3AD203B41FA5}">
                      <a16:colId xmlns:a16="http://schemas.microsoft.com/office/drawing/2014/main" val="1259973337"/>
                    </a:ext>
                  </a:extLst>
                </a:gridCol>
              </a:tblGrid>
              <a:tr h="370840">
                <a:tc>
                  <a:txBody>
                    <a:bodyPr/>
                    <a:lstStyle/>
                    <a:p>
                      <a:pPr algn="ctr"/>
                      <a:r>
                        <a:rPr lang="en-US" dirty="0">
                          <a:solidFill>
                            <a:schemeClr val="tx1"/>
                          </a:solidFill>
                        </a:rPr>
                        <a:t>Income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a:r>
                        <a:rPr lang="en-US" dirty="0">
                          <a:solidFill>
                            <a:schemeClr val="tx1"/>
                          </a:solidFill>
                        </a:rPr>
                        <a:t>Original and </a:t>
                      </a:r>
                      <a:r>
                        <a:rPr lang="en-US" dirty="0" err="1">
                          <a:solidFill>
                            <a:schemeClr val="tx1"/>
                          </a:solidFill>
                        </a:rPr>
                        <a:t>Hazus</a:t>
                      </a:r>
                      <a:r>
                        <a:rPr lang="en-US" dirty="0">
                          <a:solidFill>
                            <a:schemeClr val="tx1"/>
                          </a:solidFill>
                        </a:rPr>
                        <a:t> Models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a:r>
                        <a:rPr lang="en-US" dirty="0">
                          <a:solidFill>
                            <a:schemeClr val="tx1"/>
                          </a:solidFill>
                        </a:rPr>
                        <a:t>Modified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3791893596"/>
                  </a:ext>
                </a:extLst>
              </a:tr>
              <a:tr h="370840">
                <a:tc>
                  <a:txBody>
                    <a:bodyPr/>
                    <a:lstStyle/>
                    <a:p>
                      <a:pPr marL="0" algn="l" defTabSz="914400" rtl="0" eaLnBrk="1" latinLnBrk="0" hangingPunct="1"/>
                      <a:r>
                        <a:rPr lang="en-US" sz="1800" b="1" kern="1200" dirty="0">
                          <a:solidFill>
                            <a:schemeClr val="tx1"/>
                          </a:solidFill>
                          <a:latin typeface="+mn-lt"/>
                          <a:ea typeface="+mn-ea"/>
                          <a:cs typeface="+mn-cs"/>
                        </a:rPr>
                        <a:t>IM1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800" b="0" dirty="0"/>
                        <a:t>HH Income &lt; </a:t>
                      </a:r>
                      <a:r>
                        <a:rPr lang="en-US" sz="1800" b="0" dirty="0">
                          <a:solidFill>
                            <a:schemeClr val="accent1">
                              <a:lumMod val="50000"/>
                            </a:schemeClr>
                          </a:solidFill>
                        </a:rPr>
                        <a:t>$10,000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800" b="0" dirty="0"/>
                        <a:t>HH Income &lt; </a:t>
                      </a:r>
                      <a:r>
                        <a:rPr lang="en-US" sz="1800" b="0" dirty="0">
                          <a:solidFill>
                            <a:schemeClr val="accent1">
                              <a:lumMod val="50000"/>
                            </a:schemeClr>
                          </a:solidFill>
                        </a:rPr>
                        <a:t>$20,000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1906458"/>
                  </a:ext>
                </a:extLst>
              </a:tr>
              <a:tr h="370840">
                <a:tc>
                  <a:txBody>
                    <a:bodyPr/>
                    <a:lstStyle/>
                    <a:p>
                      <a:pPr marL="0" algn="l" defTabSz="914400" rtl="0" eaLnBrk="1" latinLnBrk="0" hangingPunct="1"/>
                      <a:r>
                        <a:rPr lang="en-US" sz="1800" b="1" kern="1200" dirty="0">
                          <a:solidFill>
                            <a:schemeClr val="tx1"/>
                          </a:solidFill>
                          <a:latin typeface="+mn-lt"/>
                          <a:ea typeface="+mn-ea"/>
                          <a:cs typeface="+mn-cs"/>
                        </a:rPr>
                        <a:t>IM2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$10,000 </a:t>
                      </a:r>
                      <a:r>
                        <a:rPr lang="en-US" sz="1800" b="0" dirty="0"/>
                        <a:t>&lt;= HH Income &lt; </a:t>
                      </a:r>
                      <a:r>
                        <a:rPr lang="en-US" sz="1800" b="0" dirty="0">
                          <a:solidFill>
                            <a:schemeClr val="accent1">
                              <a:lumMod val="50000"/>
                            </a:schemeClr>
                          </a:solidFill>
                        </a:rPr>
                        <a:t>$15,000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$20,000 </a:t>
                      </a:r>
                      <a:r>
                        <a:rPr lang="en-US" sz="1800" b="0" dirty="0"/>
                        <a:t>&lt;= HH Income &lt; </a:t>
                      </a:r>
                      <a:r>
                        <a:rPr lang="en-US" sz="1800" b="0" dirty="0">
                          <a:solidFill>
                            <a:schemeClr val="accent1">
                              <a:lumMod val="50000"/>
                            </a:schemeClr>
                          </a:solidFill>
                        </a:rPr>
                        <a:t>$30,000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7578567"/>
                  </a:ext>
                </a:extLst>
              </a:tr>
              <a:tr h="370840">
                <a:tc>
                  <a:txBody>
                    <a:bodyPr/>
                    <a:lstStyle/>
                    <a:p>
                      <a:pPr marL="0" algn="l" defTabSz="914400" rtl="0" eaLnBrk="1" latinLnBrk="0" hangingPunct="1"/>
                      <a:r>
                        <a:rPr lang="en-US" sz="1800" b="1" kern="1200" dirty="0">
                          <a:solidFill>
                            <a:schemeClr val="tx1"/>
                          </a:solidFill>
                          <a:latin typeface="+mn-lt"/>
                          <a:ea typeface="+mn-ea"/>
                          <a:cs typeface="+mn-cs"/>
                        </a:rPr>
                        <a:t>IM3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$15,000 </a:t>
                      </a:r>
                      <a:r>
                        <a:rPr lang="en-US" sz="1800" b="0" dirty="0"/>
                        <a:t>&lt;= HH Income &lt; </a:t>
                      </a:r>
                      <a:r>
                        <a:rPr lang="en-US" sz="1800" b="0" dirty="0">
                          <a:solidFill>
                            <a:schemeClr val="accent1">
                              <a:lumMod val="50000"/>
                            </a:schemeClr>
                          </a:solidFill>
                        </a:rPr>
                        <a:t>$25,000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$30,000 </a:t>
                      </a:r>
                      <a:r>
                        <a:rPr lang="en-US" sz="1800" b="0" dirty="0"/>
                        <a:t>&lt;= HH Income &lt; </a:t>
                      </a:r>
                      <a:r>
                        <a:rPr lang="en-US" sz="1800" b="0" dirty="0">
                          <a:solidFill>
                            <a:schemeClr val="accent1">
                              <a:lumMod val="50000"/>
                            </a:schemeClr>
                          </a:solidFill>
                        </a:rPr>
                        <a:t>$50,000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4590975"/>
                  </a:ext>
                </a:extLst>
              </a:tr>
              <a:tr h="370840">
                <a:tc>
                  <a:txBody>
                    <a:bodyPr/>
                    <a:lstStyle/>
                    <a:p>
                      <a:pPr marL="0" algn="l" defTabSz="914400" rtl="0" eaLnBrk="1" latinLnBrk="0" hangingPunct="1"/>
                      <a:r>
                        <a:rPr lang="en-US" sz="1800" b="1" kern="1200" dirty="0">
                          <a:solidFill>
                            <a:schemeClr val="tx1"/>
                          </a:solidFill>
                          <a:latin typeface="+mn-lt"/>
                          <a:ea typeface="+mn-ea"/>
                          <a:cs typeface="+mn-cs"/>
                        </a:rPr>
                        <a:t>IM4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$25,000 </a:t>
                      </a:r>
                      <a:r>
                        <a:rPr lang="en-US" sz="1800" b="0" dirty="0"/>
                        <a:t>&lt;= HH Income &lt; </a:t>
                      </a:r>
                      <a:r>
                        <a:rPr lang="en-US" sz="1800" b="0" dirty="0">
                          <a:solidFill>
                            <a:schemeClr val="accent1">
                              <a:lumMod val="50000"/>
                            </a:schemeClr>
                          </a:solidFill>
                        </a:rPr>
                        <a:t>$35,000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$50,000 </a:t>
                      </a:r>
                      <a:r>
                        <a:rPr lang="en-US" sz="1800" b="0" dirty="0"/>
                        <a:t>&lt;= HH Income &lt; </a:t>
                      </a:r>
                      <a:r>
                        <a:rPr lang="en-US" sz="1800" b="0" dirty="0">
                          <a:solidFill>
                            <a:schemeClr val="accent1">
                              <a:lumMod val="50000"/>
                            </a:schemeClr>
                          </a:solidFill>
                        </a:rPr>
                        <a:t>$60,000 </a:t>
                      </a:r>
                      <a:endParaRPr 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0258382"/>
                  </a:ext>
                </a:extLst>
              </a:tr>
              <a:tr h="370840">
                <a:tc>
                  <a:txBody>
                    <a:bodyPr/>
                    <a:lstStyle/>
                    <a:p>
                      <a:r>
                        <a:rPr lang="en-US" b="1" dirty="0">
                          <a:solidFill>
                            <a:schemeClr val="tx1"/>
                          </a:solidFill>
                        </a:rPr>
                        <a:t>IM5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$35,000 </a:t>
                      </a:r>
                      <a:r>
                        <a:rPr lang="en-US" sz="1800" b="0" dirty="0"/>
                        <a:t>&lt;= HH Income </a:t>
                      </a:r>
                      <a:endParaRPr lang="en-US" sz="1800"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accent1">
                              <a:lumMod val="50000"/>
                            </a:schemeClr>
                          </a:solidFill>
                          <a:latin typeface="+mn-lt"/>
                          <a:ea typeface="+mn-ea"/>
                          <a:cs typeface="+mn-cs"/>
                        </a:rPr>
                        <a:t>$60,000 </a:t>
                      </a:r>
                      <a:r>
                        <a:rPr lang="en-US" sz="1800" b="0" dirty="0"/>
                        <a:t>&lt;= HH Income </a:t>
                      </a:r>
                      <a:endParaRPr lang="en-US" sz="1800" b="1"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387232"/>
                  </a:ext>
                </a:extLst>
              </a:tr>
            </a:tbl>
          </a:graphicData>
        </a:graphic>
      </p:graphicFrame>
      <p:sp>
        <p:nvSpPr>
          <p:cNvPr id="14" name="TextBox 13">
            <a:extLst>
              <a:ext uri="{FF2B5EF4-FFF2-40B4-BE49-F238E27FC236}">
                <a16:creationId xmlns:a16="http://schemas.microsoft.com/office/drawing/2014/main" id="{527BAE4C-54F2-4C98-8DE5-20370978196A}"/>
              </a:ext>
            </a:extLst>
          </p:cNvPr>
          <p:cNvSpPr txBox="1"/>
          <p:nvPr/>
        </p:nvSpPr>
        <p:spPr>
          <a:xfrm>
            <a:off x="378976" y="1098999"/>
            <a:ext cx="4270661" cy="400110"/>
          </a:xfrm>
          <a:prstGeom prst="rect">
            <a:avLst/>
          </a:prstGeom>
          <a:solidFill>
            <a:schemeClr val="bg1"/>
          </a:solidFill>
        </p:spPr>
        <p:txBody>
          <a:bodyPr wrap="square" rtlCol="0">
            <a:spAutoFit/>
          </a:bodyPr>
          <a:lstStyle/>
          <a:p>
            <a:r>
              <a:rPr lang="en-US" sz="2000" b="1" dirty="0">
                <a:solidFill>
                  <a:schemeClr val="accent1">
                    <a:lumMod val="50000"/>
                  </a:schemeClr>
                </a:solidFill>
              </a:rPr>
              <a:t>MODIFICATIONS TO INCOME CLASSES:</a:t>
            </a:r>
          </a:p>
        </p:txBody>
      </p:sp>
      <p:sp>
        <p:nvSpPr>
          <p:cNvPr id="15" name="TextBox 14">
            <a:extLst>
              <a:ext uri="{FF2B5EF4-FFF2-40B4-BE49-F238E27FC236}">
                <a16:creationId xmlns:a16="http://schemas.microsoft.com/office/drawing/2014/main" id="{4A232D8A-AF7D-4F29-AE38-B39634F39A04}"/>
              </a:ext>
            </a:extLst>
          </p:cNvPr>
          <p:cNvSpPr txBox="1"/>
          <p:nvPr/>
        </p:nvSpPr>
        <p:spPr>
          <a:xfrm>
            <a:off x="846827" y="1519806"/>
            <a:ext cx="7441496" cy="707886"/>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dirty="0">
                <a:solidFill>
                  <a:schemeClr val="tx1">
                    <a:lumMod val="65000"/>
                    <a:lumOff val="35000"/>
                  </a:schemeClr>
                </a:solidFill>
              </a:rPr>
              <a:t>The inflation rate of 1990 to 2017 (1.87) was slightly changed while applying to make the intervals match the census data</a:t>
            </a:r>
          </a:p>
        </p:txBody>
      </p:sp>
    </p:spTree>
    <p:extLst>
      <p:ext uri="{BB962C8B-B14F-4D97-AF65-F5344CB8AC3E}">
        <p14:creationId xmlns:p14="http://schemas.microsoft.com/office/powerpoint/2010/main" val="1902761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Shelter Needs</a:t>
            </a:r>
          </a:p>
        </p:txBody>
      </p:sp>
      <p:sp>
        <p:nvSpPr>
          <p:cNvPr id="8" name="TextBox 7">
            <a:extLst>
              <a:ext uri="{FF2B5EF4-FFF2-40B4-BE49-F238E27FC236}">
                <a16:creationId xmlns:a16="http://schemas.microsoft.com/office/drawing/2014/main" id="{654F4041-517B-4B39-990E-A4EAC80F7B1F}"/>
              </a:ext>
            </a:extLst>
          </p:cNvPr>
          <p:cNvSpPr txBox="1"/>
          <p:nvPr/>
        </p:nvSpPr>
        <p:spPr>
          <a:xfrm>
            <a:off x="1714615" y="1669562"/>
            <a:ext cx="6573705" cy="2399247"/>
          </a:xfrm>
          <a:prstGeom prst="rect">
            <a:avLst/>
          </a:prstGeom>
          <a:solidFill>
            <a:schemeClr val="bg1"/>
          </a:solidFill>
        </p:spPr>
        <p:txBody>
          <a:bodyPr wrap="square" rtlCol="0">
            <a:spAutoFit/>
          </a:bodyPr>
          <a:lstStyle/>
          <a:p>
            <a:pPr>
              <a:lnSpc>
                <a:spcPct val="115000"/>
              </a:lnSpc>
              <a:spcAft>
                <a:spcPts val="800"/>
              </a:spcAft>
              <a:tabLst>
                <a:tab pos="1080770" algn="l"/>
              </a:tabLst>
            </a:pPr>
            <a:r>
              <a:rPr lang="en-US" dirty="0">
                <a:solidFill>
                  <a:schemeClr val="tx1">
                    <a:lumMod val="65000"/>
                    <a:lumOff val="35000"/>
                  </a:schemeClr>
                </a:solidFill>
                <a:ea typeface="Calibri" panose="020F0502020204030204" pitchFamily="34" charset="0"/>
                <a:cs typeface="Times New Roman" panose="02020603050405020304" pitchFamily="18" charset="0"/>
              </a:rPr>
              <a:t>Where:</a:t>
            </a:r>
            <a:endParaRPr lang="en-US" dirty="0">
              <a:solidFill>
                <a:schemeClr val="tx1">
                  <a:lumMod val="65000"/>
                  <a:lumOff val="35000"/>
                </a:schemeClr>
              </a:solidFill>
              <a:ea typeface="Calibri" panose="020F0502020204030204" pitchFamily="34" charset="0"/>
              <a:cs typeface="Arial" panose="020B0604020202020204" pitchFamily="34" charset="0"/>
            </a:endParaRPr>
          </a:p>
          <a:p>
            <a:pPr>
              <a:lnSpc>
                <a:spcPct val="115000"/>
              </a:lnSpc>
            </a:pP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#STP </a:t>
            </a:r>
            <a:r>
              <a:rPr lang="en-US" dirty="0">
                <a:solidFill>
                  <a:schemeClr val="tx1">
                    <a:lumMod val="65000"/>
                    <a:lumOff val="35000"/>
                  </a:schemeClr>
                </a:solidFill>
                <a:cs typeface="Times New Roman" panose="02020603050405020304" pitchFamily="18" charset="0"/>
              </a:rPr>
              <a:t>= Number of people using established shelters</a:t>
            </a:r>
          </a:p>
          <a:p>
            <a:pPr>
              <a:lnSpc>
                <a:spcPct val="115000"/>
              </a:lnSpc>
            </a:pPr>
            <a:r>
              <a:rPr lang="en-US" b="1" dirty="0" err="1">
                <a:solidFill>
                  <a:schemeClr val="tx1">
                    <a:lumMod val="65000"/>
                    <a:lumOff val="35000"/>
                  </a:schemeClr>
                </a:solidFill>
                <a:latin typeface="Symbol" panose="05050102010706020507" pitchFamily="18" charset="2"/>
                <a:ea typeface="Calibri" panose="020F0502020204030204" pitchFamily="34" charset="0"/>
                <a:cs typeface="Symbol" panose="05050102010706020507" pitchFamily="18" charset="2"/>
              </a:rPr>
              <a:t>a</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km</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a constant calculated as below</a:t>
            </a:r>
          </a:p>
          <a:p>
            <a:pPr>
              <a:lnSpc>
                <a:spcPct val="115000"/>
              </a:lnSpc>
            </a:pP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DP</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Displaced population by inundation with equal or more than 1 foot depth (from the previous stage)</a:t>
            </a:r>
          </a:p>
          <a:p>
            <a:pPr>
              <a:lnSpc>
                <a:spcPct val="115000"/>
              </a:lnSpc>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HI</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k</a:t>
            </a: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Percentage of population in the k</a:t>
            </a:r>
            <a:r>
              <a:rPr lang="en-US" baseline="30000" dirty="0">
                <a:solidFill>
                  <a:schemeClr val="tx1">
                    <a:lumMod val="65000"/>
                    <a:lumOff val="35000"/>
                  </a:schemeClr>
                </a:solidFill>
                <a:cs typeface="Times New Roman" panose="02020603050405020304" pitchFamily="18" charset="0"/>
              </a:rPr>
              <a:t>th </a:t>
            </a:r>
            <a:r>
              <a:rPr lang="en-US" dirty="0">
                <a:solidFill>
                  <a:schemeClr val="tx1">
                    <a:lumMod val="65000"/>
                    <a:lumOff val="35000"/>
                  </a:schemeClr>
                </a:solidFill>
                <a:cs typeface="Times New Roman" panose="02020603050405020304" pitchFamily="18" charset="0"/>
              </a:rPr>
              <a:t>income class</a:t>
            </a:r>
          </a:p>
          <a:p>
            <a:pPr>
              <a:lnSpc>
                <a:spcPct val="115000"/>
              </a:lnSpc>
              <a:spcAft>
                <a:spcPts val="800"/>
              </a:spcAft>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HA</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ea typeface="Calibri" panose="020F0502020204030204" pitchFamily="34" charset="0"/>
                <a:cs typeface="Times New Roman" panose="02020603050405020304" pitchFamily="18" charset="0"/>
              </a:rPr>
              <a:t>= Percentage of population in </a:t>
            </a:r>
            <a:r>
              <a:rPr lang="en-US" dirty="0" err="1">
                <a:solidFill>
                  <a:schemeClr val="tx1">
                    <a:lumMod val="65000"/>
                    <a:lumOff val="35000"/>
                  </a:schemeClr>
                </a:solidFill>
                <a:ea typeface="Calibri" panose="020F0502020204030204" pitchFamily="34" charset="0"/>
                <a:cs typeface="Times New Roman" panose="02020603050405020304" pitchFamily="18" charset="0"/>
              </a:rPr>
              <a:t>m</a:t>
            </a:r>
            <a:r>
              <a:rPr lang="en-US" baseline="30000" dirty="0" err="1">
                <a:solidFill>
                  <a:schemeClr val="tx1">
                    <a:lumMod val="65000"/>
                    <a:lumOff val="35000"/>
                  </a:schemeClr>
                </a:solidFill>
                <a:ea typeface="Calibri" panose="020F0502020204030204" pitchFamily="34" charset="0"/>
                <a:cs typeface="Times New Roman" panose="02020603050405020304" pitchFamily="18" charset="0"/>
              </a:rPr>
              <a:t>th</a:t>
            </a:r>
            <a:r>
              <a:rPr lang="en-US" dirty="0">
                <a:solidFill>
                  <a:schemeClr val="tx1">
                    <a:lumMod val="65000"/>
                    <a:lumOff val="35000"/>
                  </a:schemeClr>
                </a:solidFill>
                <a:ea typeface="Calibri" panose="020F0502020204030204" pitchFamily="34" charset="0"/>
                <a:cs typeface="Times New Roman" panose="02020603050405020304" pitchFamily="18" charset="0"/>
              </a:rPr>
              <a:t> age class</a:t>
            </a:r>
            <a:endParaRPr lang="en-US" dirty="0">
              <a:solidFill>
                <a:schemeClr val="tx1">
                  <a:lumMod val="65000"/>
                  <a:lumOff val="35000"/>
                </a:schemeClr>
              </a:solidFill>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8CF6FCE-11AF-4E58-8EF4-0B4A76C8385D}"/>
              </a:ext>
            </a:extLst>
          </p:cNvPr>
          <p:cNvSpPr txBox="1"/>
          <p:nvPr/>
        </p:nvSpPr>
        <p:spPr>
          <a:xfrm>
            <a:off x="378976" y="941490"/>
            <a:ext cx="7741567" cy="400110"/>
          </a:xfrm>
          <a:prstGeom prst="rect">
            <a:avLst/>
          </a:prstGeom>
          <a:solidFill>
            <a:schemeClr val="bg1"/>
          </a:solidFill>
        </p:spPr>
        <p:txBody>
          <a:bodyPr wrap="square" rtlCol="0">
            <a:spAutoFit/>
          </a:bodyPr>
          <a:lstStyle/>
          <a:p>
            <a:r>
              <a:rPr lang="en-US" sz="2000" b="1" dirty="0">
                <a:solidFill>
                  <a:schemeClr val="accent1">
                    <a:lumMod val="50000"/>
                  </a:schemeClr>
                </a:solidFill>
              </a:rPr>
              <a:t>USED EQUATIONS:</a:t>
            </a:r>
            <a:endParaRPr lang="en-US" sz="20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CB516BE-E872-438B-B803-C3583AF25E75}"/>
                  </a:ext>
                </a:extLst>
              </p:cNvPr>
              <p:cNvSpPr/>
              <p:nvPr/>
            </p:nvSpPr>
            <p:spPr>
              <a:xfrm>
                <a:off x="2650498" y="1095865"/>
                <a:ext cx="4385944" cy="8807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m:t>
                      </m:r>
                      <m:r>
                        <a:rPr lang="en-US" b="1" i="0">
                          <a:latin typeface="Cambria Math" panose="02040503050406030204" pitchFamily="18" charset="0"/>
                        </a:rPr>
                        <m:t>𝐒𝐓𝐏</m:t>
                      </m:r>
                      <m:r>
                        <a:rPr lang="en-US" b="1" i="0">
                          <a:latin typeface="Cambria Math" panose="02040503050406030204" pitchFamily="18" charset="0"/>
                        </a:rPr>
                        <m:t>=</m:t>
                      </m:r>
                      <m:nary>
                        <m:naryPr>
                          <m:chr m:val="∑"/>
                          <m:limLoc m:val="undOvr"/>
                          <m:ctrlPr>
                            <a:rPr lang="en-US" b="1" i="1">
                              <a:latin typeface="Cambria Math" panose="02040503050406030204" pitchFamily="18" charset="0"/>
                            </a:rPr>
                          </m:ctrlPr>
                        </m:naryPr>
                        <m:sub>
                          <m:r>
                            <a:rPr lang="en-US" b="1" i="0">
                              <a:latin typeface="Cambria Math" panose="02040503050406030204" pitchFamily="18" charset="0"/>
                            </a:rPr>
                            <m:t>𝐤</m:t>
                          </m:r>
                          <m:r>
                            <a:rPr lang="en-US" b="1" i="0">
                              <a:latin typeface="Cambria Math" panose="02040503050406030204" pitchFamily="18" charset="0"/>
                            </a:rPr>
                            <m:t>=</m:t>
                          </m:r>
                          <m:r>
                            <a:rPr lang="en-US" b="1" i="0">
                              <a:latin typeface="Cambria Math" panose="02040503050406030204" pitchFamily="18" charset="0"/>
                            </a:rPr>
                            <m:t>𝟏</m:t>
                          </m:r>
                        </m:sub>
                        <m:sup>
                          <m:r>
                            <a:rPr lang="en-US" b="1" i="0">
                              <a:latin typeface="Cambria Math" panose="02040503050406030204" pitchFamily="18" charset="0"/>
                            </a:rPr>
                            <m:t>𝟓</m:t>
                          </m:r>
                        </m:sup>
                        <m:e>
                          <m:nary>
                            <m:naryPr>
                              <m:chr m:val="∑"/>
                              <m:limLoc m:val="undOvr"/>
                              <m:ctrlPr>
                                <a:rPr lang="en-US" b="1" i="1">
                                  <a:latin typeface="Cambria Math" panose="02040503050406030204" pitchFamily="18" charset="0"/>
                                </a:rPr>
                              </m:ctrlPr>
                            </m:naryPr>
                            <m:sub>
                              <m:r>
                                <a:rPr lang="en-US" b="1" i="0">
                                  <a:latin typeface="Cambria Math" panose="02040503050406030204" pitchFamily="18" charset="0"/>
                                </a:rPr>
                                <m:t>𝐦</m:t>
                              </m:r>
                              <m:r>
                                <a:rPr lang="en-US" b="1" i="0">
                                  <a:latin typeface="Cambria Math" panose="02040503050406030204" pitchFamily="18" charset="0"/>
                                </a:rPr>
                                <m:t>=</m:t>
                              </m:r>
                              <m:r>
                                <a:rPr lang="en-US" b="1" i="0">
                                  <a:latin typeface="Cambria Math" panose="02040503050406030204" pitchFamily="18" charset="0"/>
                                </a:rPr>
                                <m:t>𝟏</m:t>
                              </m:r>
                            </m:sub>
                            <m:sup>
                              <m:r>
                                <a:rPr lang="en-US" b="1" i="0">
                                  <a:latin typeface="Cambria Math" panose="02040503050406030204" pitchFamily="18" charset="0"/>
                                </a:rPr>
                                <m:t>𝟑</m:t>
                              </m:r>
                            </m:sup>
                            <m:e>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0">
                                          <a:latin typeface="Cambria Math" panose="02040503050406030204" pitchFamily="18" charset="0"/>
                                        </a:rPr>
                                        <m:t>𝛂</m:t>
                                      </m:r>
                                    </m:e>
                                    <m:sub>
                                      <m:r>
                                        <a:rPr lang="en-US" b="1" i="0">
                                          <a:latin typeface="Cambria Math" panose="02040503050406030204" pitchFamily="18" charset="0"/>
                                        </a:rPr>
                                        <m:t>𝐤𝐦</m:t>
                                      </m:r>
                                    </m:sub>
                                  </m:sSub>
                                  <m:r>
                                    <a:rPr lang="en-US" b="1" i="0">
                                      <a:latin typeface="Cambria Math" panose="02040503050406030204" pitchFamily="18" charset="0"/>
                                    </a:rPr>
                                    <m:t>×</m:t>
                                  </m:r>
                                  <m:r>
                                    <a:rPr lang="en-US" b="1" i="0">
                                      <a:latin typeface="Cambria Math" panose="02040503050406030204" pitchFamily="18" charset="0"/>
                                    </a:rPr>
                                    <m:t>𝐃𝐏</m:t>
                                  </m:r>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0">
                                          <a:latin typeface="Cambria Math" panose="02040503050406030204" pitchFamily="18" charset="0"/>
                                        </a:rPr>
                                        <m:t>𝐇𝐈</m:t>
                                      </m:r>
                                    </m:e>
                                    <m:sub>
                                      <m:r>
                                        <a:rPr lang="en-US" b="1" i="0">
                                          <a:latin typeface="Cambria Math" panose="02040503050406030204" pitchFamily="18" charset="0"/>
                                        </a:rPr>
                                        <m:t>𝐤</m:t>
                                      </m:r>
                                    </m:sub>
                                  </m:sSub>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0">
                                          <a:latin typeface="Cambria Math" panose="02040503050406030204" pitchFamily="18" charset="0"/>
                                        </a:rPr>
                                        <m:t>𝐇𝐀</m:t>
                                      </m:r>
                                    </m:e>
                                    <m:sub>
                                      <m:r>
                                        <a:rPr lang="en-US" b="1" i="0">
                                          <a:latin typeface="Cambria Math" panose="02040503050406030204" pitchFamily="18" charset="0"/>
                                        </a:rPr>
                                        <m:t>𝐦</m:t>
                                      </m:r>
                                    </m:sub>
                                  </m:sSub>
                                </m:e>
                              </m:d>
                            </m:e>
                          </m:nary>
                        </m:e>
                      </m:nary>
                    </m:oMath>
                  </m:oMathPara>
                </a14:m>
                <a:endParaRPr lang="en-US" b="1" dirty="0"/>
              </a:p>
            </p:txBody>
          </p:sp>
        </mc:Choice>
        <mc:Fallback xmlns="">
          <p:sp>
            <p:nvSpPr>
              <p:cNvPr id="2" name="Rectangle 1">
                <a:extLst>
                  <a:ext uri="{FF2B5EF4-FFF2-40B4-BE49-F238E27FC236}">
                    <a16:creationId xmlns:a16="http://schemas.microsoft.com/office/drawing/2014/main" id="{3CB516BE-E872-438B-B803-C3583AF25E75}"/>
                  </a:ext>
                </a:extLst>
              </p:cNvPr>
              <p:cNvSpPr>
                <a:spLocks noRot="1" noChangeAspect="1" noMove="1" noResize="1" noEditPoints="1" noAdjustHandles="1" noChangeArrowheads="1" noChangeShapeType="1" noTextEdit="1"/>
              </p:cNvSpPr>
              <p:nvPr/>
            </p:nvSpPr>
            <p:spPr>
              <a:xfrm>
                <a:off x="2650498" y="1095865"/>
                <a:ext cx="4385944" cy="880754"/>
              </a:xfrm>
              <a:prstGeom prst="rect">
                <a:avLst/>
              </a:prstGeom>
              <a:blipFill>
                <a:blip r:embed="rId2"/>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133E7D9-02B9-43FF-A4AE-75D9BE443148}"/>
              </a:ext>
            </a:extLst>
          </p:cNvPr>
          <p:cNvSpPr txBox="1"/>
          <p:nvPr/>
        </p:nvSpPr>
        <p:spPr>
          <a:xfrm>
            <a:off x="1714615" y="4255280"/>
            <a:ext cx="6573705" cy="2406043"/>
          </a:xfrm>
          <a:prstGeom prst="rect">
            <a:avLst/>
          </a:prstGeom>
          <a:solidFill>
            <a:schemeClr val="bg1"/>
          </a:solidFill>
        </p:spPr>
        <p:txBody>
          <a:bodyPr wrap="square" rtlCol="0">
            <a:spAutoFit/>
          </a:bodyPr>
          <a:lstStyle/>
          <a:p>
            <a:pPr>
              <a:lnSpc>
                <a:spcPct val="115000"/>
              </a:lnSpc>
              <a:spcAft>
                <a:spcPts val="800"/>
              </a:spcAft>
              <a:tabLst>
                <a:tab pos="1080770" algn="l"/>
              </a:tabLst>
            </a:pPr>
            <a:r>
              <a:rPr lang="en-US" dirty="0">
                <a:solidFill>
                  <a:schemeClr val="tx1">
                    <a:lumMod val="65000"/>
                    <a:lumOff val="35000"/>
                  </a:schemeClr>
                </a:solidFill>
                <a:ea typeface="Calibri" panose="020F0502020204030204" pitchFamily="34" charset="0"/>
                <a:cs typeface="Times New Roman" panose="02020603050405020304" pitchFamily="18" charset="0"/>
              </a:rPr>
              <a:t>Where:</a:t>
            </a:r>
            <a:endParaRPr lang="en-US" dirty="0">
              <a:solidFill>
                <a:schemeClr val="tx1">
                  <a:lumMod val="65000"/>
                  <a:lumOff val="35000"/>
                </a:schemeClr>
              </a:solidFill>
              <a:ea typeface="Calibri" panose="020F0502020204030204" pitchFamily="34" charset="0"/>
              <a:cs typeface="Arial" panose="020B0604020202020204" pitchFamily="34" charset="0"/>
            </a:endParaRPr>
          </a:p>
          <a:p>
            <a:pPr>
              <a:lnSpc>
                <a:spcPct val="115000"/>
              </a:lnSpc>
            </a:pP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IW</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ea typeface="Calibri" panose="020F0502020204030204" pitchFamily="34" charset="0"/>
                <a:cs typeface="Times New Roman" panose="02020603050405020304" pitchFamily="18" charset="0"/>
              </a:rPr>
              <a:t>= Shelter category weight for income (0.8)</a:t>
            </a:r>
            <a:endParaRPr lang="en-US" dirty="0">
              <a:solidFill>
                <a:schemeClr val="tx1">
                  <a:lumMod val="65000"/>
                  <a:lumOff val="35000"/>
                </a:schemeClr>
              </a:solidFill>
              <a:ea typeface="Calibri" panose="020F0502020204030204" pitchFamily="34" charset="0"/>
              <a:cs typeface="Arial" panose="020B0604020202020204" pitchFamily="34" charset="0"/>
            </a:endParaRPr>
          </a:p>
          <a:p>
            <a:pPr>
              <a:lnSpc>
                <a:spcPct val="115000"/>
              </a:lnSpc>
            </a:pPr>
            <a:r>
              <a:rPr lang="en-US" b="1"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AW</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Shelter category weight for age (0.2)</a:t>
            </a:r>
          </a:p>
          <a:p>
            <a:pPr>
              <a:lnSpc>
                <a:spcPct val="115000"/>
              </a:lnSpc>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IM</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k</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Relative modification factor for income (calculated using table 13.2 in the manual)</a:t>
            </a:r>
          </a:p>
          <a:p>
            <a:pPr>
              <a:lnSpc>
                <a:spcPct val="115000"/>
              </a:lnSpc>
              <a:spcAft>
                <a:spcPts val="800"/>
              </a:spcAft>
            </a:pPr>
            <a:r>
              <a:rPr lang="en-US" b="1"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AM</a:t>
            </a:r>
            <a:r>
              <a:rPr lang="en-US" b="1" baseline="-25000" dirty="0" err="1">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en-US" dirty="0">
                <a:solidFill>
                  <a:schemeClr val="tx1">
                    <a:lumMod val="65000"/>
                    <a:lumOff val="3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tx1">
                    <a:lumMod val="65000"/>
                    <a:lumOff val="35000"/>
                  </a:schemeClr>
                </a:solidFill>
                <a:cs typeface="Times New Roman" panose="02020603050405020304" pitchFamily="18" charset="0"/>
              </a:rPr>
              <a:t>= Relative modification factor for age (calculated using table 13.2 in the manual)</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37E87A30-729F-4102-A304-26B7EEB311BC}"/>
                  </a:ext>
                </a:extLst>
              </p:cNvPr>
              <p:cNvSpPr/>
              <p:nvPr/>
            </p:nvSpPr>
            <p:spPr>
              <a:xfrm>
                <a:off x="2880281" y="4103313"/>
                <a:ext cx="37058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0">
                                  <a:latin typeface="Cambria Math" panose="02040503050406030204" pitchFamily="18" charset="0"/>
                                </a:rPr>
                                <m:t>𝐤𝐦</m:t>
                              </m:r>
                            </m:sub>
                          </m:sSub>
                          <m:r>
                            <a:rPr lang="en-US" b="1" i="0">
                              <a:latin typeface="Cambria Math" panose="02040503050406030204" pitchFamily="18" charset="0"/>
                            </a:rPr>
                            <m:t>=(</m:t>
                          </m:r>
                          <m:r>
                            <a:rPr lang="en-US" b="1" i="0">
                              <a:latin typeface="Cambria Math" panose="02040503050406030204" pitchFamily="18" charset="0"/>
                            </a:rPr>
                            <m:t>𝐈𝐖</m:t>
                          </m:r>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0">
                                  <a:latin typeface="Cambria Math" panose="02040503050406030204" pitchFamily="18" charset="0"/>
                                </a:rPr>
                                <m:t>𝐈𝐌</m:t>
                              </m:r>
                            </m:e>
                            <m:sub>
                              <m:r>
                                <a:rPr lang="en-US" b="1" i="0">
                                  <a:latin typeface="Cambria Math" panose="02040503050406030204" pitchFamily="18" charset="0"/>
                                </a:rPr>
                                <m:t>𝐤</m:t>
                              </m:r>
                            </m:sub>
                          </m:sSub>
                          <m:r>
                            <a:rPr lang="en-US" b="1" i="0">
                              <a:latin typeface="Cambria Math" panose="02040503050406030204" pitchFamily="18" charset="0"/>
                            </a:rPr>
                            <m:t>)+(</m:t>
                          </m:r>
                          <m:r>
                            <a:rPr lang="en-US" b="1" i="0">
                              <a:latin typeface="Cambria Math" panose="02040503050406030204" pitchFamily="18" charset="0"/>
                            </a:rPr>
                            <m:t>𝐀𝐖</m:t>
                          </m:r>
                          <m:r>
                            <a:rPr lang="en-US" b="1" i="0">
                              <a:latin typeface="Cambria Math" panose="02040503050406030204" pitchFamily="18" charset="0"/>
                            </a:rPr>
                            <m:t>×</m:t>
                          </m:r>
                          <m:sSub>
                            <m:sSubPr>
                              <m:ctrlPr>
                                <a:rPr lang="en-US" b="1" i="1">
                                  <a:latin typeface="Cambria Math" panose="02040503050406030204" pitchFamily="18" charset="0"/>
                                </a:rPr>
                              </m:ctrlPr>
                            </m:sSubPr>
                            <m:e>
                              <m:r>
                                <a:rPr lang="en-US" b="1" i="0">
                                  <a:latin typeface="Cambria Math" panose="02040503050406030204" pitchFamily="18" charset="0"/>
                                </a:rPr>
                                <m:t>𝐀𝐌</m:t>
                              </m:r>
                            </m:e>
                            <m:sub>
                              <m:r>
                                <a:rPr lang="en-US" b="1" i="0">
                                  <a:latin typeface="Cambria Math" panose="02040503050406030204" pitchFamily="18" charset="0"/>
                                </a:rPr>
                                <m:t>𝐤</m:t>
                              </m:r>
                            </m:sub>
                          </m:sSub>
                        </m:e>
                      </m:d>
                    </m:oMath>
                  </m:oMathPara>
                </a14:m>
                <a:endParaRPr lang="en-US" b="1" dirty="0"/>
              </a:p>
            </p:txBody>
          </p:sp>
        </mc:Choice>
        <mc:Fallback xmlns="">
          <p:sp>
            <p:nvSpPr>
              <p:cNvPr id="3" name="Rectangle 2">
                <a:extLst>
                  <a:ext uri="{FF2B5EF4-FFF2-40B4-BE49-F238E27FC236}">
                    <a16:creationId xmlns:a16="http://schemas.microsoft.com/office/drawing/2014/main" id="{37E87A30-729F-4102-A304-26B7EEB311BC}"/>
                  </a:ext>
                </a:extLst>
              </p:cNvPr>
              <p:cNvSpPr>
                <a:spLocks noRot="1" noChangeAspect="1" noMove="1" noResize="1" noEditPoints="1" noAdjustHandles="1" noChangeArrowheads="1" noChangeShapeType="1" noTextEdit="1"/>
              </p:cNvSpPr>
              <p:nvPr/>
            </p:nvSpPr>
            <p:spPr>
              <a:xfrm>
                <a:off x="2880281" y="4103313"/>
                <a:ext cx="3705886" cy="369332"/>
              </a:xfrm>
              <a:prstGeom prst="rect">
                <a:avLst/>
              </a:prstGeom>
              <a:blipFill>
                <a:blip r:embed="rId3"/>
                <a:stretch>
                  <a:fillRect t="-119672" r="-13487" b="-183607"/>
                </a:stretch>
              </a:blipFill>
            </p:spPr>
            <p:txBody>
              <a:bodyPr/>
              <a:lstStyle/>
              <a:p>
                <a:r>
                  <a:rPr lang="en-US">
                    <a:noFill/>
                  </a:rPr>
                  <a:t> </a:t>
                </a:r>
              </a:p>
            </p:txBody>
          </p:sp>
        </mc:Fallback>
      </mc:AlternateContent>
    </p:spTree>
    <p:extLst>
      <p:ext uri="{BB962C8B-B14F-4D97-AF65-F5344CB8AC3E}">
        <p14:creationId xmlns:p14="http://schemas.microsoft.com/office/powerpoint/2010/main" val="694745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Jefferson County– Results</a:t>
            </a:r>
          </a:p>
        </p:txBody>
      </p:sp>
      <p:graphicFrame>
        <p:nvGraphicFramePr>
          <p:cNvPr id="2" name="Table 1">
            <a:extLst>
              <a:ext uri="{FF2B5EF4-FFF2-40B4-BE49-F238E27FC236}">
                <a16:creationId xmlns:a16="http://schemas.microsoft.com/office/drawing/2014/main" id="{0B031C22-21B6-415F-88FF-F5FA24F262CB}"/>
              </a:ext>
            </a:extLst>
          </p:cNvPr>
          <p:cNvGraphicFramePr>
            <a:graphicFrameLocks noGrp="1"/>
          </p:cNvGraphicFramePr>
          <p:nvPr>
            <p:extLst/>
          </p:nvPr>
        </p:nvGraphicFramePr>
        <p:xfrm>
          <a:off x="273346" y="5331883"/>
          <a:ext cx="8597308" cy="1414220"/>
        </p:xfrm>
        <a:graphic>
          <a:graphicData uri="http://schemas.openxmlformats.org/drawingml/2006/table">
            <a:tbl>
              <a:tblPr/>
              <a:tblGrid>
                <a:gridCol w="350539">
                  <a:extLst>
                    <a:ext uri="{9D8B030D-6E8A-4147-A177-3AD203B41FA5}">
                      <a16:colId xmlns:a16="http://schemas.microsoft.com/office/drawing/2014/main" val="2622599810"/>
                    </a:ext>
                  </a:extLst>
                </a:gridCol>
                <a:gridCol w="350539">
                  <a:extLst>
                    <a:ext uri="{9D8B030D-6E8A-4147-A177-3AD203B41FA5}">
                      <a16:colId xmlns:a16="http://schemas.microsoft.com/office/drawing/2014/main" val="3377286690"/>
                    </a:ext>
                  </a:extLst>
                </a:gridCol>
                <a:gridCol w="366969">
                  <a:extLst>
                    <a:ext uri="{9D8B030D-6E8A-4147-A177-3AD203B41FA5}">
                      <a16:colId xmlns:a16="http://schemas.microsoft.com/office/drawing/2014/main" val="3941401907"/>
                    </a:ext>
                  </a:extLst>
                </a:gridCol>
                <a:gridCol w="1037008">
                  <a:extLst>
                    <a:ext uri="{9D8B030D-6E8A-4147-A177-3AD203B41FA5}">
                      <a16:colId xmlns:a16="http://schemas.microsoft.com/office/drawing/2014/main" val="2839635932"/>
                    </a:ext>
                  </a:extLst>
                </a:gridCol>
                <a:gridCol w="730288">
                  <a:extLst>
                    <a:ext uri="{9D8B030D-6E8A-4147-A177-3AD203B41FA5}">
                      <a16:colId xmlns:a16="http://schemas.microsoft.com/office/drawing/2014/main" val="939294497"/>
                    </a:ext>
                  </a:extLst>
                </a:gridCol>
                <a:gridCol w="584230">
                  <a:extLst>
                    <a:ext uri="{9D8B030D-6E8A-4147-A177-3AD203B41FA5}">
                      <a16:colId xmlns:a16="http://schemas.microsoft.com/office/drawing/2014/main" val="1742342054"/>
                    </a:ext>
                  </a:extLst>
                </a:gridCol>
                <a:gridCol w="489292">
                  <a:extLst>
                    <a:ext uri="{9D8B030D-6E8A-4147-A177-3AD203B41FA5}">
                      <a16:colId xmlns:a16="http://schemas.microsoft.com/office/drawing/2014/main" val="2373219003"/>
                    </a:ext>
                  </a:extLst>
                </a:gridCol>
                <a:gridCol w="489292">
                  <a:extLst>
                    <a:ext uri="{9D8B030D-6E8A-4147-A177-3AD203B41FA5}">
                      <a16:colId xmlns:a16="http://schemas.microsoft.com/office/drawing/2014/main" val="2682722150"/>
                    </a:ext>
                  </a:extLst>
                </a:gridCol>
                <a:gridCol w="489292">
                  <a:extLst>
                    <a:ext uri="{9D8B030D-6E8A-4147-A177-3AD203B41FA5}">
                      <a16:colId xmlns:a16="http://schemas.microsoft.com/office/drawing/2014/main" val="3195467104"/>
                    </a:ext>
                  </a:extLst>
                </a:gridCol>
                <a:gridCol w="489292">
                  <a:extLst>
                    <a:ext uri="{9D8B030D-6E8A-4147-A177-3AD203B41FA5}">
                      <a16:colId xmlns:a16="http://schemas.microsoft.com/office/drawing/2014/main" val="1545378792"/>
                    </a:ext>
                  </a:extLst>
                </a:gridCol>
                <a:gridCol w="547715">
                  <a:extLst>
                    <a:ext uri="{9D8B030D-6E8A-4147-A177-3AD203B41FA5}">
                      <a16:colId xmlns:a16="http://schemas.microsoft.com/office/drawing/2014/main" val="2135431049"/>
                    </a:ext>
                  </a:extLst>
                </a:gridCol>
                <a:gridCol w="788711">
                  <a:extLst>
                    <a:ext uri="{9D8B030D-6E8A-4147-A177-3AD203B41FA5}">
                      <a16:colId xmlns:a16="http://schemas.microsoft.com/office/drawing/2014/main" val="4078822082"/>
                    </a:ext>
                  </a:extLst>
                </a:gridCol>
                <a:gridCol w="547715">
                  <a:extLst>
                    <a:ext uri="{9D8B030D-6E8A-4147-A177-3AD203B41FA5}">
                      <a16:colId xmlns:a16="http://schemas.microsoft.com/office/drawing/2014/main" val="1978123785"/>
                    </a:ext>
                  </a:extLst>
                </a:gridCol>
                <a:gridCol w="788711">
                  <a:extLst>
                    <a:ext uri="{9D8B030D-6E8A-4147-A177-3AD203B41FA5}">
                      <a16:colId xmlns:a16="http://schemas.microsoft.com/office/drawing/2014/main" val="1277452082"/>
                    </a:ext>
                  </a:extLst>
                </a:gridCol>
                <a:gridCol w="547715">
                  <a:extLst>
                    <a:ext uri="{9D8B030D-6E8A-4147-A177-3AD203B41FA5}">
                      <a16:colId xmlns:a16="http://schemas.microsoft.com/office/drawing/2014/main" val="4021028471"/>
                    </a:ext>
                  </a:extLst>
                </a:gridCol>
              </a:tblGrid>
              <a:tr h="564267">
                <a:tc>
                  <a:txBody>
                    <a:bodyPr/>
                    <a:lstStyle/>
                    <a:p>
                      <a:pPr algn="ctr" fontAlgn="ctr"/>
                      <a:r>
                        <a:rPr lang="en-US" sz="600" b="0" i="0" u="none" strike="noStrike" dirty="0">
                          <a:solidFill>
                            <a:srgbClr val="000000"/>
                          </a:solidFill>
                          <a:effectLst/>
                          <a:latin typeface="Calibri" panose="020F0502020204030204" pitchFamily="34" charset="0"/>
                        </a:rPr>
                        <a:t>#</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CID</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Census ID</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dirty="0">
                          <a:solidFill>
                            <a:srgbClr val="000000"/>
                          </a:solidFill>
                          <a:effectLst/>
                          <a:latin typeface="Calibri" panose="020F0502020204030204" pitchFamily="34" charset="0"/>
                        </a:rPr>
                        <a:t>Community Name</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dirty="0">
                          <a:solidFill>
                            <a:srgbClr val="000000"/>
                          </a:solidFill>
                          <a:effectLst/>
                          <a:latin typeface="Calibri" panose="020F0502020204030204" pitchFamily="34" charset="0"/>
                        </a:rPr>
                        <a:t>County</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Incorporated / Unincorporated</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Total Population</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Residential Units in Flood Zones</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Average Household Size</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Population Residing in Flood Zones</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Percentage of Population Residing in Flood Zones</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dirty="0">
                          <a:solidFill>
                            <a:srgbClr val="000000"/>
                          </a:solidFill>
                          <a:effectLst/>
                          <a:latin typeface="Calibri" panose="020F0502020204030204" pitchFamily="34" charset="0"/>
                        </a:rPr>
                        <a:t>Estimated Displaced Population  (Inundation &gt;= 1 ft)</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600" b="1" i="0" u="none" strike="noStrike" dirty="0">
                          <a:solidFill>
                            <a:srgbClr val="000000"/>
                          </a:solidFill>
                          <a:effectLst/>
                          <a:latin typeface="Calibri" panose="020F0502020204030204" pitchFamily="34" charset="0"/>
                        </a:rPr>
                        <a:t>Percentage of Population in Flood Zones Displaced</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600" b="1" i="0" u="none" strike="noStrike" dirty="0">
                          <a:solidFill>
                            <a:srgbClr val="000000"/>
                          </a:solidFill>
                          <a:effectLst/>
                          <a:latin typeface="Calibri" panose="020F0502020204030204" pitchFamily="34" charset="0"/>
                        </a:rPr>
                        <a:t>Estimated Population in Need of Shelter (Inundation &gt;= 1 ft)</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a:solidFill>
                            <a:srgbClr val="000000"/>
                          </a:solidFill>
                          <a:effectLst/>
                          <a:latin typeface="Calibri" panose="020F0502020204030204" pitchFamily="34" charset="0"/>
                        </a:rPr>
                        <a:t>Percentage of Population in Flood Zones in Need of Shelter</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846734644"/>
                  </a:ext>
                </a:extLst>
              </a:tr>
              <a:tr h="109567">
                <a:tc>
                  <a:txBody>
                    <a:bodyPr/>
                    <a:lstStyle/>
                    <a:p>
                      <a:pPr algn="ctr" fontAlgn="b"/>
                      <a:r>
                        <a:rPr lang="en-US" sz="600" b="0" i="0" u="none" strike="noStrike">
                          <a:solidFill>
                            <a:srgbClr val="000000"/>
                          </a:solidFill>
                          <a:effectLst/>
                          <a:latin typeface="Calibri" panose="020F0502020204030204" pitchFamily="34" charset="0"/>
                        </a:rPr>
                        <a:t>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540065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_</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l" fontAlgn="b"/>
                      <a:r>
                        <a:rPr lang="en-US" sz="600" b="0" i="0" u="none" strike="noStrike">
                          <a:solidFill>
                            <a:srgbClr val="000000"/>
                          </a:solidFill>
                          <a:effectLst/>
                          <a:latin typeface="Calibri" panose="020F0502020204030204" pitchFamily="34" charset="0"/>
                        </a:rPr>
                        <a:t>JEFFERSON COUNTY *</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l" fontAlgn="b"/>
                      <a:r>
                        <a:rPr lang="en-US" sz="600" b="0" i="0" u="none" strike="noStrike">
                          <a:solidFill>
                            <a:srgbClr val="000000"/>
                          </a:solidFill>
                          <a:effectLst/>
                          <a:latin typeface="Calibri" panose="020F0502020204030204" pitchFamily="34" charset="0"/>
                        </a:rPr>
                        <a:t>Unincorporated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41,907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501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2.6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1322</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3.2%</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549</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dirty="0">
                          <a:solidFill>
                            <a:srgbClr val="000000"/>
                          </a:solidFill>
                          <a:effectLst/>
                          <a:latin typeface="Calibri" panose="020F0502020204030204" pitchFamily="34" charset="0"/>
                        </a:rPr>
                        <a:t>41.5%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dirty="0">
                          <a:solidFill>
                            <a:srgbClr val="000000"/>
                          </a:solidFill>
                          <a:effectLst/>
                          <a:latin typeface="Calibri" panose="020F0502020204030204" pitchFamily="34" charset="0"/>
                        </a:rPr>
                        <a:t>65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tc>
                  <a:txBody>
                    <a:bodyPr/>
                    <a:lstStyle/>
                    <a:p>
                      <a:pPr algn="ctr" fontAlgn="b"/>
                      <a:r>
                        <a:rPr lang="en-US" sz="600" b="0" i="0" u="none" strike="noStrike">
                          <a:solidFill>
                            <a:srgbClr val="000000"/>
                          </a:solidFill>
                          <a:effectLst/>
                          <a:latin typeface="Calibri" panose="020F0502020204030204" pitchFamily="34" charset="0"/>
                        </a:rPr>
                        <a:t>4.9%</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7E1"/>
                    </a:solidFill>
                  </a:tcPr>
                </a:tc>
                <a:extLst>
                  <a:ext uri="{0D108BD9-81ED-4DB2-BD59-A6C34878D82A}">
                    <a16:rowId xmlns:a16="http://schemas.microsoft.com/office/drawing/2014/main" val="2234710239"/>
                  </a:ext>
                </a:extLst>
              </a:tr>
              <a:tr h="109567">
                <a:tc>
                  <a:txBody>
                    <a:bodyPr/>
                    <a:lstStyle/>
                    <a:p>
                      <a:pPr algn="ctr" fontAlgn="b"/>
                      <a:r>
                        <a:rPr lang="en-US" sz="600" b="0" i="0" u="none" strike="noStrike">
                          <a:solidFill>
                            <a:srgbClr val="000000"/>
                          </a:solidFill>
                          <a:effectLst/>
                          <a:latin typeface="Calibri" panose="020F0502020204030204" pitchFamily="34" charset="0"/>
                        </a:rPr>
                        <a:t>2</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540030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5408932</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BOLIVAR, TOWN OF</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1,246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0.6%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100.0%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15.7%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1463434"/>
                  </a:ext>
                </a:extLst>
              </a:tr>
              <a:tr h="109567">
                <a:tc>
                  <a:txBody>
                    <a:bodyPr/>
                    <a:lstStyle/>
                    <a:p>
                      <a:pPr algn="ctr" fontAlgn="b"/>
                      <a:r>
                        <a:rPr lang="en-US" sz="600" b="0" i="0" u="none" strike="noStrike">
                          <a:solidFill>
                            <a:srgbClr val="000000"/>
                          </a:solidFill>
                          <a:effectLst/>
                          <a:latin typeface="Calibri" panose="020F0502020204030204" pitchFamily="34" charset="0"/>
                        </a:rPr>
                        <a:t>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540066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5414610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CHARLES TOWN, CITY OF</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5,766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22</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37.5%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6442054"/>
                  </a:ext>
                </a:extLst>
              </a:tr>
              <a:tr h="109567">
                <a:tc>
                  <a:txBody>
                    <a:bodyPr/>
                    <a:lstStyle/>
                    <a:p>
                      <a:pPr algn="ctr" fontAlgn="b"/>
                      <a:r>
                        <a:rPr lang="en-US" sz="600" b="0" i="0" u="none" strike="noStrike">
                          <a:solidFill>
                            <a:srgbClr val="000000"/>
                          </a:solidFill>
                          <a:effectLst/>
                          <a:latin typeface="Calibri" panose="020F0502020204030204" pitchFamily="34" charset="0"/>
                        </a:rPr>
                        <a:t>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540067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5435284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HARPERS FERRY, TOWN OF</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236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83.3%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6248954"/>
                  </a:ext>
                </a:extLst>
              </a:tr>
              <a:tr h="109567">
                <a:tc>
                  <a:txBody>
                    <a:bodyPr/>
                    <a:lstStyle/>
                    <a:p>
                      <a:pPr algn="ctr" fontAlgn="b"/>
                      <a:r>
                        <a:rPr lang="en-US" sz="600" b="0" i="0" u="none" strike="noStrike">
                          <a:solidFill>
                            <a:srgbClr val="000000"/>
                          </a:solidFill>
                          <a:effectLst/>
                          <a:latin typeface="Calibri" panose="020F0502020204030204" pitchFamily="34" charset="0"/>
                        </a:rPr>
                        <a:t>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540068</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5466988</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RANSON, CITY OF</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4,945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81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215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23.5%</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9</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4.3%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438280"/>
                  </a:ext>
                </a:extLst>
              </a:tr>
              <a:tr h="109567">
                <a:tc>
                  <a:txBody>
                    <a:bodyPr/>
                    <a:lstStyle/>
                    <a:p>
                      <a:pPr algn="ctr" fontAlgn="b"/>
                      <a:r>
                        <a:rPr lang="en-US" sz="600" b="0" i="0" u="none" strike="noStrike">
                          <a:solidFill>
                            <a:srgbClr val="000000"/>
                          </a:solidFill>
                          <a:effectLst/>
                          <a:latin typeface="Calibri" panose="020F0502020204030204" pitchFamily="34" charset="0"/>
                        </a:rPr>
                        <a:t>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540069</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5473468</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SHEPHERDSTOWN, TOWN OF</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JEFFERSON COUNTY</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Calibri" panose="020F0502020204030204" pitchFamily="34" charset="0"/>
                        </a:rPr>
                        <a:t>Incorporated</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1,573</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61</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6.6%</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100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dirty="0">
                          <a:solidFill>
                            <a:srgbClr val="000000"/>
                          </a:solidFill>
                          <a:effectLst/>
                          <a:latin typeface="Calibri" panose="020F0502020204030204" pitchFamily="34" charset="0"/>
                        </a:rPr>
                        <a:t>96.7%</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20</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600" b="0" i="0" u="none" strike="noStrike">
                          <a:solidFill>
                            <a:srgbClr val="000000"/>
                          </a:solidFill>
                          <a:effectLst/>
                          <a:latin typeface="Calibri" panose="020F0502020204030204" pitchFamily="34" charset="0"/>
                        </a:rPr>
                        <a:t>19.4%</a:t>
                      </a:r>
                    </a:p>
                  </a:txBody>
                  <a:tcPr marL="5478" marR="5478" marT="547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697067"/>
                  </a:ext>
                </a:extLst>
              </a:tr>
              <a:tr h="192551">
                <a:tc>
                  <a:txBody>
                    <a:bodyPr/>
                    <a:lstStyle/>
                    <a:p>
                      <a:pPr algn="ctr" fontAlgn="ctr"/>
                      <a:r>
                        <a:rPr lang="en-US" sz="600" b="0" i="0" u="none" strike="noStrike">
                          <a:solidFill>
                            <a:srgbClr val="000000"/>
                          </a:solidFill>
                          <a:effectLst/>
                          <a:latin typeface="Calibri" panose="020F0502020204030204" pitchFamily="34" charset="0"/>
                        </a:rPr>
                        <a:t>7</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gridSpan="3">
                  <a:txBody>
                    <a:bodyPr/>
                    <a:lstStyle/>
                    <a:p>
                      <a:pPr algn="l" fontAlgn="ctr"/>
                      <a:r>
                        <a:rPr lang="en-US" sz="600" b="1" i="0" u="none" strike="noStrike">
                          <a:solidFill>
                            <a:srgbClr val="000000"/>
                          </a:solidFill>
                          <a:effectLst/>
                          <a:latin typeface="Calibri" panose="020F0502020204030204" pitchFamily="34" charset="0"/>
                        </a:rPr>
                        <a:t>Total in county</a:t>
                      </a:r>
                    </a:p>
                  </a:txBody>
                  <a:tcPr marL="92872" marR="92872" marT="46436" marB="4643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hMerge="1">
                  <a:txBody>
                    <a:bodyPr/>
                    <a:lstStyle/>
                    <a:p>
                      <a:endParaRPr lang="en-US"/>
                    </a:p>
                  </a:txBody>
                  <a:tcPr/>
                </a:tc>
                <a:tc>
                  <a:txBody>
                    <a:bodyPr/>
                    <a:lstStyle/>
                    <a:p>
                      <a:pPr algn="l" fontAlgn="ctr"/>
                      <a:r>
                        <a:rPr lang="en-US" sz="600" b="1" i="0" u="none" strike="noStrike">
                          <a:solidFill>
                            <a:srgbClr val="000000"/>
                          </a:solidFill>
                          <a:effectLst/>
                          <a:latin typeface="Calibri" panose="020F0502020204030204" pitchFamily="34" charset="0"/>
                        </a:rPr>
                        <a:t>Jefferson County</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0" i="0" u="none" strike="noStrike">
                          <a:solidFill>
                            <a:srgbClr val="000000"/>
                          </a:solidFill>
                          <a:effectLst/>
                          <a:latin typeface="Calibri" panose="020F0502020204030204" pitchFamily="34" charset="0"/>
                        </a:rPr>
                        <a:t>_</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55,673</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676</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_</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1721</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dirty="0">
                          <a:solidFill>
                            <a:srgbClr val="000000"/>
                          </a:solidFill>
                          <a:effectLst/>
                          <a:latin typeface="Calibri" panose="020F0502020204030204" pitchFamily="34" charset="0"/>
                        </a:rPr>
                        <a:t>3.1%</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600" b="1" i="0" u="none" strike="noStrike">
                          <a:solidFill>
                            <a:srgbClr val="000000"/>
                          </a:solidFill>
                          <a:effectLst/>
                          <a:latin typeface="Calibri" panose="020F0502020204030204" pitchFamily="34" charset="0"/>
                        </a:rPr>
                        <a:t>740</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600" b="1" i="0" u="none" strike="noStrike">
                          <a:solidFill>
                            <a:srgbClr val="000000"/>
                          </a:solidFill>
                          <a:effectLst/>
                          <a:latin typeface="Calibri" panose="020F0502020204030204" pitchFamily="34" charset="0"/>
                        </a:rPr>
                        <a:t>43.0%</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600" b="1" i="0" u="none" strike="noStrike">
                          <a:solidFill>
                            <a:srgbClr val="000000"/>
                          </a:solidFill>
                          <a:effectLst/>
                          <a:latin typeface="Calibri" panose="020F0502020204030204" pitchFamily="34" charset="0"/>
                        </a:rPr>
                        <a:t>100</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ctr"/>
                      <a:r>
                        <a:rPr lang="en-US" sz="600" b="1" i="0" u="none" strike="noStrike" dirty="0">
                          <a:solidFill>
                            <a:srgbClr val="000000"/>
                          </a:solidFill>
                          <a:effectLst/>
                          <a:latin typeface="Calibri" panose="020F0502020204030204" pitchFamily="34" charset="0"/>
                        </a:rPr>
                        <a:t>5.8%</a:t>
                      </a:r>
                    </a:p>
                  </a:txBody>
                  <a:tcPr marL="5478" marR="5478" marT="547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3757081999"/>
                  </a:ext>
                </a:extLst>
              </a:tr>
            </a:tbl>
          </a:graphicData>
        </a:graphic>
      </p:graphicFrame>
      <p:pic>
        <p:nvPicPr>
          <p:cNvPr id="4" name="Picture 3">
            <a:extLst>
              <a:ext uri="{FF2B5EF4-FFF2-40B4-BE49-F238E27FC236}">
                <a16:creationId xmlns:a16="http://schemas.microsoft.com/office/drawing/2014/main" id="{30673C1E-5D3E-40A5-91D7-AAE471010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49" y="1004200"/>
            <a:ext cx="3295284" cy="4264486"/>
          </a:xfrm>
          <a:prstGeom prst="rect">
            <a:avLst/>
          </a:prstGeom>
        </p:spPr>
      </p:pic>
      <p:pic>
        <p:nvPicPr>
          <p:cNvPr id="8" name="Picture 7">
            <a:extLst>
              <a:ext uri="{FF2B5EF4-FFF2-40B4-BE49-F238E27FC236}">
                <a16:creationId xmlns:a16="http://schemas.microsoft.com/office/drawing/2014/main" id="{8025F5CF-6F69-4EB5-B2AD-C2BB050868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6467" y="1004201"/>
            <a:ext cx="3295284" cy="4264485"/>
          </a:xfrm>
          <a:prstGeom prst="rect">
            <a:avLst/>
          </a:prstGeom>
        </p:spPr>
      </p:pic>
    </p:spTree>
    <p:extLst>
      <p:ext uri="{BB962C8B-B14F-4D97-AF65-F5344CB8AC3E}">
        <p14:creationId xmlns:p14="http://schemas.microsoft.com/office/powerpoint/2010/main" val="18114732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Future Directions</a:t>
            </a:r>
          </a:p>
        </p:txBody>
      </p:sp>
      <p:sp>
        <p:nvSpPr>
          <p:cNvPr id="6" name="TextBox 5">
            <a:extLst>
              <a:ext uri="{FF2B5EF4-FFF2-40B4-BE49-F238E27FC236}">
                <a16:creationId xmlns:a16="http://schemas.microsoft.com/office/drawing/2014/main" id="{B5B521E1-3761-4AF8-9878-8B84528BB7BA}"/>
              </a:ext>
            </a:extLst>
          </p:cNvPr>
          <p:cNvSpPr txBox="1"/>
          <p:nvPr/>
        </p:nvSpPr>
        <p:spPr>
          <a:xfrm>
            <a:off x="983416" y="919171"/>
            <a:ext cx="7392838" cy="5878532"/>
          </a:xfrm>
          <a:prstGeom prst="rect">
            <a:avLst/>
          </a:prstGeom>
          <a:solidFill>
            <a:schemeClr val="bg1"/>
          </a:solidFill>
        </p:spPr>
        <p:txBody>
          <a:bodyPr wrap="square" rtlCol="0">
            <a:spAutoFit/>
          </a:bodyPr>
          <a:lstStyle/>
          <a:p>
            <a:pPr marL="173038" indent="-173038">
              <a:buFont typeface="Arial" panose="020B0604020202020204" pitchFamily="34" charset="0"/>
              <a:buChar char="•"/>
            </a:pPr>
            <a:r>
              <a:rPr lang="en-US" sz="2000" dirty="0">
                <a:solidFill>
                  <a:schemeClr val="tx1">
                    <a:lumMod val="65000"/>
                    <a:lumOff val="35000"/>
                  </a:schemeClr>
                </a:solidFill>
              </a:rPr>
              <a:t>Include more variables relevant to housing characteristics in the shelter model such as: </a:t>
            </a:r>
          </a:p>
          <a:p>
            <a:pPr marL="457200" indent="-225425">
              <a:buFont typeface="Courier New" panose="02070309020205020404" pitchFamily="49" charset="0"/>
              <a:buChar char="o"/>
            </a:pPr>
            <a:r>
              <a:rPr lang="en-US" sz="2000" dirty="0">
                <a:solidFill>
                  <a:schemeClr val="tx1">
                    <a:lumMod val="65000"/>
                    <a:lumOff val="35000"/>
                  </a:schemeClr>
                </a:solidFill>
              </a:rPr>
              <a:t>Housing Ownership Type (Owned or Rental)</a:t>
            </a:r>
          </a:p>
          <a:p>
            <a:pPr marL="457200" indent="-225425">
              <a:buFont typeface="Courier New" panose="02070309020205020404" pitchFamily="49" charset="0"/>
              <a:buChar char="o"/>
            </a:pPr>
            <a:r>
              <a:rPr lang="en-US" sz="2000" dirty="0">
                <a:solidFill>
                  <a:schemeClr val="tx1">
                    <a:lumMod val="65000"/>
                    <a:lumOff val="35000"/>
                  </a:schemeClr>
                </a:solidFill>
              </a:rPr>
              <a:t>Occupancy Type (Single family, Multi-family, &amp; Mobile Home)</a:t>
            </a:r>
          </a:p>
          <a:p>
            <a:pPr marL="457200" indent="-225425">
              <a:buFont typeface="Courier New" panose="02070309020205020404" pitchFamily="49" charset="0"/>
              <a:buChar char="o"/>
            </a:pPr>
            <a:r>
              <a:rPr lang="en-US" sz="2000" dirty="0">
                <a:solidFill>
                  <a:schemeClr val="tx1">
                    <a:lumMod val="65000"/>
                    <a:lumOff val="35000"/>
                  </a:schemeClr>
                </a:solidFill>
              </a:rPr>
              <a:t>Geography: Urban versus Rural</a:t>
            </a:r>
            <a:endParaRPr lang="en-US" sz="1400" dirty="0">
              <a:solidFill>
                <a:schemeClr val="tx1">
                  <a:lumMod val="65000"/>
                  <a:lumOff val="35000"/>
                </a:schemeClr>
              </a:solidFill>
            </a:endParaRPr>
          </a:p>
          <a:p>
            <a:pPr marL="173038" indent="-173038">
              <a:buFont typeface="Arial" panose="020B0604020202020204" pitchFamily="34" charset="0"/>
              <a:buChar char="•"/>
            </a:pPr>
            <a:r>
              <a:rPr lang="en-US" sz="2000" dirty="0">
                <a:solidFill>
                  <a:schemeClr val="tx1">
                    <a:lumMod val="65000"/>
                    <a:lumOff val="35000"/>
                  </a:schemeClr>
                </a:solidFill>
              </a:rPr>
              <a:t>Research and review the actual shelter data of floods provided by the American Red Cross to test the model</a:t>
            </a:r>
          </a:p>
          <a:p>
            <a:pPr marL="173038" indent="-173038">
              <a:buFont typeface="Arial" panose="020B0604020202020204" pitchFamily="34" charset="0"/>
              <a:buChar char="•"/>
            </a:pPr>
            <a:r>
              <a:rPr lang="en-US" sz="2000" dirty="0">
                <a:solidFill>
                  <a:schemeClr val="tx1">
                    <a:lumMod val="65000"/>
                    <a:lumOff val="35000"/>
                  </a:schemeClr>
                </a:solidFill>
              </a:rPr>
              <a:t>Data preparation for unincorporated areas missing in the census data by subtracting the demographic data of the communities from those of the county</a:t>
            </a:r>
          </a:p>
          <a:p>
            <a:pPr marL="173038" indent="-173038">
              <a:buFont typeface="Arial" panose="020B0604020202020204" pitchFamily="34" charset="0"/>
              <a:buChar char="•"/>
            </a:pPr>
            <a:r>
              <a:rPr lang="en-US" sz="2000" dirty="0">
                <a:solidFill>
                  <a:schemeClr val="tx1">
                    <a:lumMod val="65000"/>
                    <a:lumOff val="35000"/>
                  </a:schemeClr>
                </a:solidFill>
              </a:rPr>
              <a:t>Automate data processing of the required variables for displacement and shelter estimations</a:t>
            </a:r>
          </a:p>
          <a:p>
            <a:pPr marL="173038" indent="-173038">
              <a:buFont typeface="Arial" panose="020B0604020202020204" pitchFamily="34" charset="0"/>
              <a:buChar char="•"/>
            </a:pPr>
            <a:r>
              <a:rPr lang="en-US" sz="2000" dirty="0">
                <a:solidFill>
                  <a:schemeClr val="tx1">
                    <a:lumMod val="65000"/>
                    <a:lumOff val="35000"/>
                  </a:schemeClr>
                </a:solidFill>
              </a:rPr>
              <a:t>Customize Open </a:t>
            </a:r>
            <a:r>
              <a:rPr lang="en-US" sz="2000" dirty="0" err="1">
                <a:solidFill>
                  <a:schemeClr val="tx1">
                    <a:lumMod val="65000"/>
                    <a:lumOff val="35000"/>
                  </a:schemeClr>
                </a:solidFill>
              </a:rPr>
              <a:t>Hazus</a:t>
            </a:r>
            <a:r>
              <a:rPr lang="en-US" sz="2000" dirty="0">
                <a:solidFill>
                  <a:schemeClr val="tx1">
                    <a:lumMod val="65000"/>
                    <a:lumOff val="35000"/>
                  </a:schemeClr>
                </a:solidFill>
              </a:rPr>
              <a:t> “FAST” Flood Assessment Structure Tool including population displacement and shelter needs</a:t>
            </a:r>
          </a:p>
          <a:p>
            <a:endParaRPr lang="en-US" sz="1600" i="1" dirty="0">
              <a:solidFill>
                <a:schemeClr val="tx1">
                  <a:lumMod val="65000"/>
                  <a:lumOff val="35000"/>
                </a:schemeClr>
              </a:solidFill>
            </a:endParaRPr>
          </a:p>
          <a:p>
            <a:r>
              <a:rPr lang="en-US" sz="1600" i="1" dirty="0">
                <a:solidFill>
                  <a:schemeClr val="tx1">
                    <a:lumMod val="65000"/>
                    <a:lumOff val="35000"/>
                  </a:schemeClr>
                </a:solidFill>
              </a:rPr>
              <a:t>“… the task of estimating and preparing for shelter demand is still very challenging.” </a:t>
            </a:r>
            <a:r>
              <a:rPr lang="en-US" sz="1600" dirty="0">
                <a:solidFill>
                  <a:schemeClr val="tx1">
                    <a:lumMod val="65000"/>
                    <a:lumOff val="35000"/>
                  </a:schemeClr>
                </a:solidFill>
              </a:rPr>
              <a:t>(Dr. John </a:t>
            </a:r>
            <a:r>
              <a:rPr lang="en-US" sz="1600" dirty="0" err="1">
                <a:solidFill>
                  <a:schemeClr val="tx1">
                    <a:lumMod val="65000"/>
                    <a:lumOff val="35000"/>
                  </a:schemeClr>
                </a:solidFill>
              </a:rPr>
              <a:t>Harrald</a:t>
            </a:r>
            <a:r>
              <a:rPr lang="en-US" sz="1600" dirty="0">
                <a:solidFill>
                  <a:schemeClr val="tx1">
                    <a:lumMod val="65000"/>
                    <a:lumOff val="35000"/>
                  </a:schemeClr>
                </a:solidFill>
              </a:rPr>
              <a:t>, 2019)</a:t>
            </a:r>
            <a:endParaRPr lang="en-US" sz="1000" i="1" dirty="0">
              <a:solidFill>
                <a:schemeClr val="tx1">
                  <a:lumMod val="65000"/>
                  <a:lumOff val="35000"/>
                </a:schemeClr>
              </a:solidFill>
            </a:endParaRPr>
          </a:p>
          <a:p>
            <a:r>
              <a:rPr lang="en-US" sz="1600" i="1" dirty="0">
                <a:solidFill>
                  <a:schemeClr val="tx1">
                    <a:lumMod val="65000"/>
                    <a:lumOff val="35000"/>
                  </a:schemeClr>
                </a:solidFill>
              </a:rPr>
              <a:t>“The results of all modeling efforts should be interpreted with a degree of skepticism.” </a:t>
            </a:r>
            <a:r>
              <a:rPr lang="en-US" sz="1600" dirty="0">
                <a:solidFill>
                  <a:schemeClr val="tx1">
                    <a:lumMod val="65000"/>
                    <a:lumOff val="35000"/>
                  </a:schemeClr>
                </a:solidFill>
              </a:rPr>
              <a:t>(</a:t>
            </a:r>
            <a:r>
              <a:rPr lang="en-US" sz="1600" dirty="0" err="1">
                <a:solidFill>
                  <a:schemeClr val="tx1">
                    <a:lumMod val="65000"/>
                    <a:lumOff val="35000"/>
                  </a:schemeClr>
                </a:solidFill>
              </a:rPr>
              <a:t>Harrald</a:t>
            </a:r>
            <a:r>
              <a:rPr lang="en-US" sz="1600" dirty="0">
                <a:solidFill>
                  <a:schemeClr val="tx1">
                    <a:lumMod val="65000"/>
                    <a:lumOff val="35000"/>
                  </a:schemeClr>
                </a:solidFill>
              </a:rPr>
              <a:t> et al., 1994, p.13)</a:t>
            </a:r>
            <a:endParaRPr lang="en-US" sz="1000" dirty="0">
              <a:solidFill>
                <a:schemeClr val="tx1">
                  <a:lumMod val="65000"/>
                  <a:lumOff val="35000"/>
                </a:schemeClr>
              </a:solidFill>
            </a:endParaRPr>
          </a:p>
          <a:p>
            <a:r>
              <a:rPr lang="en-US" sz="1600" i="1" dirty="0">
                <a:solidFill>
                  <a:schemeClr val="tx1">
                    <a:lumMod val="65000"/>
                    <a:lumOff val="35000"/>
                  </a:schemeClr>
                </a:solidFill>
              </a:rPr>
              <a:t>“Any model is a selective representation of reality.” </a:t>
            </a:r>
            <a:r>
              <a:rPr lang="en-US" sz="1600" dirty="0">
                <a:solidFill>
                  <a:schemeClr val="tx1">
                    <a:lumMod val="65000"/>
                    <a:lumOff val="35000"/>
                  </a:schemeClr>
                </a:solidFill>
              </a:rPr>
              <a:t>(</a:t>
            </a:r>
            <a:r>
              <a:rPr lang="en-US" sz="1600" dirty="0" err="1">
                <a:solidFill>
                  <a:schemeClr val="tx1">
                    <a:lumMod val="65000"/>
                    <a:lumOff val="35000"/>
                  </a:schemeClr>
                </a:solidFill>
              </a:rPr>
              <a:t>Harrald</a:t>
            </a:r>
            <a:r>
              <a:rPr lang="en-US" sz="1600" dirty="0">
                <a:solidFill>
                  <a:schemeClr val="tx1">
                    <a:lumMod val="65000"/>
                    <a:lumOff val="35000"/>
                  </a:schemeClr>
                </a:solidFill>
              </a:rPr>
              <a:t> et al., 1994, p.14)</a:t>
            </a:r>
          </a:p>
        </p:txBody>
      </p:sp>
      <p:cxnSp>
        <p:nvCxnSpPr>
          <p:cNvPr id="7" name="Straight Connector 6">
            <a:extLst>
              <a:ext uri="{FF2B5EF4-FFF2-40B4-BE49-F238E27FC236}">
                <a16:creationId xmlns:a16="http://schemas.microsoft.com/office/drawing/2014/main" id="{D59ED32A-2269-45AB-A7E3-492C2946CE71}"/>
              </a:ext>
            </a:extLst>
          </p:cNvPr>
          <p:cNvCxnSpPr/>
          <p:nvPr/>
        </p:nvCxnSpPr>
        <p:spPr>
          <a:xfrm>
            <a:off x="1043799" y="5400132"/>
            <a:ext cx="7004649"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656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620214" y="1827464"/>
            <a:ext cx="7747929" cy="707886"/>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Outputs Published</a:t>
            </a:r>
            <a:endParaRPr lang="en-US" sz="2000" dirty="0">
              <a:latin typeface="Arial" panose="020B0604020202020204" pitchFamily="34" charset="0"/>
              <a:cs typeface="Arial" panose="020B0604020202020204" pitchFamily="34" charset="0"/>
            </a:endParaRPr>
          </a:p>
        </p:txBody>
      </p:sp>
      <p:sp>
        <p:nvSpPr>
          <p:cNvPr id="2" name="Rectangle 1"/>
          <p:cNvSpPr/>
          <p:nvPr/>
        </p:nvSpPr>
        <p:spPr>
          <a:xfrm>
            <a:off x="768486" y="2996119"/>
            <a:ext cx="7743217" cy="2431435"/>
          </a:xfrm>
          <a:prstGeom prst="rect">
            <a:avLst/>
          </a:prstGeom>
        </p:spPr>
        <p:txBody>
          <a:bodyPr wrap="square">
            <a:spAutoFit/>
          </a:bodyPr>
          <a:lstStyle/>
          <a:p>
            <a:pPr marL="285750" indent="-285750">
              <a:buFont typeface="Wingdings" panose="05000000000000000000" pitchFamily="2" charset="2"/>
              <a:buChar char="§"/>
            </a:pPr>
            <a:r>
              <a:rPr lang="en-US" sz="2400" b="1" dirty="0">
                <a:solidFill>
                  <a:schemeClr val="tx2">
                    <a:lumMod val="50000"/>
                  </a:schemeClr>
                </a:solidFill>
              </a:rPr>
              <a:t>Model Data Outputs</a:t>
            </a:r>
          </a:p>
          <a:p>
            <a:pPr marL="742950" lvl="1" indent="-285750">
              <a:buFont typeface="Arial" panose="020B0604020202020204" pitchFamily="34" charset="0"/>
              <a:buChar char="•"/>
            </a:pPr>
            <a:r>
              <a:rPr lang="en-US" sz="2000" dirty="0">
                <a:solidFill>
                  <a:schemeClr val="tx2">
                    <a:lumMod val="50000"/>
                  </a:schemeClr>
                </a:solidFill>
              </a:rPr>
              <a:t>Community-Level </a:t>
            </a:r>
          </a:p>
          <a:p>
            <a:pPr marL="742950" lvl="1" indent="-285750">
              <a:buFont typeface="Arial" panose="020B0604020202020204" pitchFamily="34" charset="0"/>
              <a:buChar char="•"/>
            </a:pPr>
            <a:r>
              <a:rPr lang="en-US" sz="2000" dirty="0">
                <a:solidFill>
                  <a:schemeClr val="tx2">
                    <a:lumMod val="50000"/>
                  </a:schemeClr>
                </a:solidFill>
              </a:rPr>
              <a:t>Building-Level</a:t>
            </a:r>
          </a:p>
          <a:p>
            <a:pPr marL="742950" lvl="1" indent="-285750">
              <a:buFont typeface="Arial" panose="020B0604020202020204" pitchFamily="34" charset="0"/>
              <a:buChar char="•"/>
            </a:pPr>
            <a:r>
              <a:rPr lang="en-US" sz="2000" dirty="0">
                <a:solidFill>
                  <a:schemeClr val="tx2">
                    <a:lumMod val="50000"/>
                  </a:schemeClr>
                </a:solidFill>
              </a:rPr>
              <a:t>3D Visualizations   </a:t>
            </a:r>
            <a:r>
              <a:rPr lang="en-US" sz="2400" dirty="0">
                <a:solidFill>
                  <a:schemeClr val="tx2">
                    <a:lumMod val="50000"/>
                  </a:schemeClr>
                </a:solidFill>
              </a:rPr>
              <a:t/>
            </a:r>
            <a:br>
              <a:rPr lang="en-US" sz="2400" dirty="0">
                <a:solidFill>
                  <a:schemeClr val="tx2">
                    <a:lumMod val="50000"/>
                  </a:schemeClr>
                </a:solidFill>
              </a:rPr>
            </a:br>
            <a:endParaRPr lang="en-US" sz="2400" dirty="0">
              <a:solidFill>
                <a:schemeClr val="tx2">
                  <a:lumMod val="50000"/>
                </a:schemeClr>
              </a:solidFill>
            </a:endParaRPr>
          </a:p>
          <a:p>
            <a:pPr marL="285750" indent="-285750">
              <a:buFont typeface="Wingdings" panose="05000000000000000000" pitchFamily="2" charset="2"/>
              <a:buChar char="§"/>
            </a:pPr>
            <a:r>
              <a:rPr lang="en-US" sz="2400" b="1" dirty="0">
                <a:solidFill>
                  <a:schemeClr val="tx2">
                    <a:lumMod val="50000"/>
                  </a:schemeClr>
                </a:solidFill>
              </a:rPr>
              <a:t>Risk Layers Published to </a:t>
            </a:r>
            <a:r>
              <a:rPr lang="en-US" sz="2400" b="1" dirty="0" err="1">
                <a:solidFill>
                  <a:schemeClr val="tx2">
                    <a:lumMod val="50000"/>
                  </a:schemeClr>
                </a:solidFill>
              </a:rPr>
              <a:t>RiskMAP</a:t>
            </a:r>
            <a:r>
              <a:rPr lang="en-US" sz="2400" b="1" dirty="0">
                <a:solidFill>
                  <a:schemeClr val="tx2">
                    <a:lumMod val="50000"/>
                  </a:schemeClr>
                </a:solidFill>
              </a:rPr>
              <a:t> View of WV Flood Tool</a:t>
            </a:r>
            <a:br>
              <a:rPr lang="en-US" sz="2400" b="1" dirty="0">
                <a:solidFill>
                  <a:schemeClr val="tx2">
                    <a:lumMod val="50000"/>
                  </a:schemeClr>
                </a:solidFill>
              </a:rPr>
            </a:br>
            <a:r>
              <a:rPr lang="en-US" sz="2000" b="1" dirty="0">
                <a:solidFill>
                  <a:schemeClr val="tx2">
                    <a:lumMod val="50000"/>
                  </a:schemeClr>
                </a:solidFill>
              </a:rPr>
              <a:t> </a:t>
            </a:r>
            <a:r>
              <a:rPr lang="en-US" sz="2000" dirty="0">
                <a:solidFill>
                  <a:schemeClr val="tx2">
                    <a:lumMod val="50000"/>
                  </a:schemeClr>
                </a:solidFill>
              </a:rPr>
              <a:t>(www.mapwv.gov/Flood)</a:t>
            </a:r>
          </a:p>
        </p:txBody>
      </p:sp>
    </p:spTree>
    <p:extLst>
      <p:ext uri="{BB962C8B-B14F-4D97-AF65-F5344CB8AC3E}">
        <p14:creationId xmlns:p14="http://schemas.microsoft.com/office/powerpoint/2010/main" val="2054446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CC83A-5C26-4FFB-B0EA-1FF5D3B0B3FC}"/>
              </a:ext>
            </a:extLst>
          </p:cNvPr>
          <p:cNvPicPr>
            <a:picLocks noChangeAspect="1"/>
          </p:cNvPicPr>
          <p:nvPr/>
        </p:nvPicPr>
        <p:blipFill>
          <a:blip r:embed="rId2"/>
          <a:stretch>
            <a:fillRect/>
          </a:stretch>
        </p:blipFill>
        <p:spPr>
          <a:xfrm>
            <a:off x="92318" y="1058776"/>
            <a:ext cx="8924116" cy="500176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View – Martinsburg, WV</a:t>
            </a:r>
            <a:endParaRPr lang="en-US"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F1282C6-1B95-4537-9A4D-EFBAB600715D}"/>
              </a:ext>
            </a:extLst>
          </p:cNvPr>
          <p:cNvSpPr/>
          <p:nvPr/>
        </p:nvSpPr>
        <p:spPr>
          <a:xfrm>
            <a:off x="1732547" y="6420833"/>
            <a:ext cx="5943599" cy="461665"/>
          </a:xfrm>
          <a:prstGeom prst="rect">
            <a:avLst/>
          </a:prstGeom>
        </p:spPr>
        <p:txBody>
          <a:bodyPr wrap="square">
            <a:spAutoFit/>
          </a:bodyPr>
          <a:lstStyle/>
          <a:p>
            <a:r>
              <a:rPr lang="en-US" sz="1200" dirty="0">
                <a:hlinkClick r:id="rId3"/>
              </a:rPr>
              <a:t>https://www.mapwv.gov/flood/map/?wkid=102100&amp;x=-8678412&amp;y=4788996&amp;l=11&amp;v=2</a:t>
            </a:r>
            <a:endParaRPr lang="en-US" sz="1200" dirty="0"/>
          </a:p>
          <a:p>
            <a:endParaRPr lang="en-US" sz="1200" dirty="0"/>
          </a:p>
        </p:txBody>
      </p:sp>
      <p:sp>
        <p:nvSpPr>
          <p:cNvPr id="11" name="TextBox 10">
            <a:extLst>
              <a:ext uri="{FF2B5EF4-FFF2-40B4-BE49-F238E27FC236}">
                <a16:creationId xmlns:a16="http://schemas.microsoft.com/office/drawing/2014/main" id="{182C88C7-E2EA-4F4A-8601-3BB58A38DFC3}"/>
              </a:ext>
            </a:extLst>
          </p:cNvPr>
          <p:cNvSpPr txBox="1"/>
          <p:nvPr/>
        </p:nvSpPr>
        <p:spPr>
          <a:xfrm>
            <a:off x="4015745" y="1061169"/>
            <a:ext cx="2324897" cy="646331"/>
          </a:xfrm>
          <a:prstGeom prst="rect">
            <a:avLst/>
          </a:prstGeom>
          <a:solidFill>
            <a:schemeClr val="accent1">
              <a:lumMod val="50000"/>
            </a:schemeClr>
          </a:solidFill>
        </p:spPr>
        <p:txBody>
          <a:bodyPr wrap="square" rtlCol="0">
            <a:spAutoFit/>
          </a:bodyPr>
          <a:lstStyle/>
          <a:p>
            <a:pPr algn="ctr"/>
            <a:r>
              <a:rPr lang="en-US" b="1" dirty="0">
                <a:solidFill>
                  <a:schemeClr val="bg1"/>
                </a:solidFill>
              </a:rPr>
              <a:t>Flood Risk Awareness &amp; Mitigation Planning</a:t>
            </a:r>
          </a:p>
        </p:txBody>
      </p:sp>
      <p:sp>
        <p:nvSpPr>
          <p:cNvPr id="12" name="Oval 11">
            <a:extLst>
              <a:ext uri="{FF2B5EF4-FFF2-40B4-BE49-F238E27FC236}">
                <a16:creationId xmlns:a16="http://schemas.microsoft.com/office/drawing/2014/main" id="{F864B7D5-8424-4614-8DCC-C255C7DDF56F}"/>
              </a:ext>
            </a:extLst>
          </p:cNvPr>
          <p:cNvSpPr/>
          <p:nvPr/>
        </p:nvSpPr>
        <p:spPr>
          <a:xfrm flipV="1">
            <a:off x="4704347" y="3002554"/>
            <a:ext cx="1239254" cy="120507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0F2EA4D-147B-45E1-B3C3-94D2CB7DE61F}"/>
              </a:ext>
            </a:extLst>
          </p:cNvPr>
          <p:cNvSpPr/>
          <p:nvPr/>
        </p:nvSpPr>
        <p:spPr>
          <a:xfrm>
            <a:off x="815457" y="1789331"/>
            <a:ext cx="62074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4C7A81-F65E-4302-9650-1AB55D2AE0EB}"/>
              </a:ext>
            </a:extLst>
          </p:cNvPr>
          <p:cNvSpPr/>
          <p:nvPr/>
        </p:nvSpPr>
        <p:spPr>
          <a:xfrm flipV="1">
            <a:off x="6412827" y="5317953"/>
            <a:ext cx="2639703" cy="868587"/>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004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bg1"/>
                </a:solidFill>
                <a:latin typeface="Arial" panose="020B0604020202020204" pitchFamily="34" charset="0"/>
                <a:cs typeface="Arial" panose="020B0604020202020204" pitchFamily="34" charset="0"/>
              </a:rPr>
              <a:t>Flood Risk Structures of Martinsburg</a:t>
            </a: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a:t>The Risk MAP View allows for viewing flood loss estimates at the building or structure level for a 1%-annual-chance flood </a:t>
            </a:r>
            <a:r>
              <a:rPr lang="en-US" sz="1600" dirty="0" smtClean="0"/>
              <a:t>event</a:t>
            </a:r>
            <a:endParaRPr lang="en-US" sz="1600" dirty="0"/>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a:solidFill>
                  <a:schemeClr val="bg1"/>
                </a:solidFill>
              </a:rPr>
              <a:t>Flood Risk Assessment Building Link</a:t>
            </a: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a:solidFill>
                  <a:schemeClr val="bg1"/>
                </a:solidFill>
              </a:rPr>
              <a:t>Flood Risk Building Info</a:t>
            </a: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4699394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bg1"/>
                </a:solidFill>
                <a:latin typeface="Arial" panose="020B0604020202020204" pitchFamily="34" charset="0"/>
                <a:cs typeface="Arial" panose="020B0604020202020204" pitchFamily="34" charset="0"/>
              </a:rPr>
              <a:t>RiskMAP</a:t>
            </a:r>
            <a:r>
              <a:rPr lang="en-US" dirty="0">
                <a:solidFill>
                  <a:schemeClr val="bg1"/>
                </a:solidFill>
                <a:latin typeface="Arial" panose="020B0604020202020204" pitchFamily="34" charset="0"/>
                <a:cs typeface="Arial" panose="020B0604020202020204" pitchFamily="34" charset="0"/>
              </a:rPr>
              <a:t>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5457217" y="3513323"/>
            <a:ext cx="3212243" cy="369332"/>
          </a:xfrm>
          <a:prstGeom prst="rect">
            <a:avLst/>
          </a:prstGeom>
          <a:noFill/>
        </p:spPr>
        <p:txBody>
          <a:bodyPr wrap="square" rtlCol="0">
            <a:spAutoFit/>
          </a:bodyPr>
          <a:lstStyle/>
          <a:p>
            <a:r>
              <a:rPr lang="en-US" b="1" dirty="0">
                <a:solidFill>
                  <a:schemeClr val="accent1">
                    <a:lumMod val="50000"/>
                  </a:schemeClr>
                </a:solidFill>
              </a:rPr>
              <a:t>Flood </a:t>
            </a:r>
            <a:r>
              <a:rPr lang="en-US" b="1" dirty="0" smtClean="0">
                <a:solidFill>
                  <a:schemeClr val="accent1">
                    <a:lumMod val="50000"/>
                  </a:schemeClr>
                </a:solidFill>
              </a:rPr>
              <a:t>Depth – 3D Visualization</a:t>
            </a:r>
            <a:endParaRPr lang="en-US" b="1" dirty="0">
              <a:solidFill>
                <a:schemeClr val="accent1">
                  <a:lumMod val="50000"/>
                </a:schemeClr>
              </a:solidFill>
            </a:endParaRP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2416106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8503"/>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 Changes Since Last FIRM </a:t>
            </a:r>
          </a:p>
        </p:txBody>
      </p:sp>
      <p:sp>
        <p:nvSpPr>
          <p:cNvPr id="5" name="TextBox 4"/>
          <p:cNvSpPr txBox="1"/>
          <p:nvPr/>
        </p:nvSpPr>
        <p:spPr>
          <a:xfrm>
            <a:off x="6434438" y="5500428"/>
            <a:ext cx="2329105" cy="1200329"/>
          </a:xfrm>
          <a:prstGeom prst="rect">
            <a:avLst/>
          </a:prstGeom>
          <a:solidFill>
            <a:srgbClr val="FFC000"/>
          </a:solidFill>
        </p:spPr>
        <p:txBody>
          <a:bodyPr wrap="square" rtlCol="0">
            <a:spAutoFit/>
          </a:bodyPr>
          <a:lstStyle/>
          <a:p>
            <a:pPr algn="ctr"/>
            <a:r>
              <a:rPr lang="en-US" b="1" u="sng" dirty="0"/>
              <a:t>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(CLSF), but Building Changes Since Last FIRM (</a:t>
            </a:r>
            <a:r>
              <a:rPr lang="en-US" dirty="0" err="1">
                <a:solidFill>
                  <a:schemeClr val="bg1"/>
                </a:solidFill>
              </a:rPr>
              <a:t>bCLSF</a:t>
            </a:r>
            <a:r>
              <a:rPr lang="en-US" dirty="0">
                <a:solidFill>
                  <a:schemeClr val="bg1"/>
                </a:solidFill>
              </a:rPr>
              <a:t>)  </a:t>
            </a:r>
          </a:p>
        </p:txBody>
      </p:sp>
      <p:sp>
        <p:nvSpPr>
          <p:cNvPr id="9" name="TextBox 8">
            <a:extLst>
              <a:ext uri="{FF2B5EF4-FFF2-40B4-BE49-F238E27FC236}">
                <a16:creationId xmlns:a16="http://schemas.microsoft.com/office/drawing/2014/main" id="{FC7B9439-BEA1-4BE9-8317-1612B88A863F}"/>
              </a:ext>
            </a:extLst>
          </p:cNvPr>
          <p:cNvSpPr txBox="1"/>
          <p:nvPr/>
        </p:nvSpPr>
        <p:spPr>
          <a:xfrm>
            <a:off x="2315184" y="593708"/>
            <a:ext cx="5525310" cy="369332"/>
          </a:xfrm>
          <a:prstGeom prst="rect">
            <a:avLst/>
          </a:prstGeom>
          <a:noFill/>
        </p:spPr>
        <p:txBody>
          <a:bodyPr wrap="square" rtlCol="0">
            <a:spAutoFit/>
          </a:bodyPr>
          <a:lstStyle/>
          <a:p>
            <a:r>
              <a:rPr lang="en-US" b="1" dirty="0" smtClean="0">
                <a:solidFill>
                  <a:srgbClr val="FFFF00"/>
                </a:solidFill>
              </a:rPr>
              <a:t>Concept Slide of Flood Risk Layer on Flood Tool</a:t>
            </a:r>
            <a:endParaRPr lang="en-US" b="1" dirty="0">
              <a:solidFill>
                <a:srgbClr val="FFFF00"/>
              </a:solidFill>
            </a:endParaRPr>
          </a:p>
        </p:txBody>
      </p:sp>
    </p:spTree>
    <p:extLst>
      <p:ext uri="{BB962C8B-B14F-4D97-AF65-F5344CB8AC3E}">
        <p14:creationId xmlns:p14="http://schemas.microsoft.com/office/powerpoint/2010/main" val="1405199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Counts – Logan County</a:t>
            </a:r>
          </a:p>
        </p:txBody>
      </p:sp>
      <p:sp>
        <p:nvSpPr>
          <p:cNvPr id="21" name="TextBox 20"/>
          <p:cNvSpPr txBox="1"/>
          <p:nvPr/>
        </p:nvSpPr>
        <p:spPr>
          <a:xfrm>
            <a:off x="5546405" y="5203742"/>
            <a:ext cx="3259267" cy="954107"/>
          </a:xfrm>
          <a:prstGeom prst="rect">
            <a:avLst/>
          </a:prstGeom>
          <a:noFill/>
        </p:spPr>
        <p:txBody>
          <a:bodyPr wrap="square" rtlCol="0">
            <a:spAutoFit/>
          </a:bodyPr>
          <a:lstStyle/>
          <a:p>
            <a:r>
              <a:rPr lang="en-US" sz="1400" i="1" dirty="0"/>
              <a:t>Logan County has a significant number of structures in the SFHA, Floodway, and Non-Regulatory Advisory A Zones that are High Risk</a:t>
            </a:r>
          </a:p>
        </p:txBody>
      </p:sp>
      <p:graphicFrame>
        <p:nvGraphicFramePr>
          <p:cNvPr id="8" name="Table 7">
            <a:extLst>
              <a:ext uri="{FF2B5EF4-FFF2-40B4-BE49-F238E27FC236}">
                <a16:creationId xmlns:a16="http://schemas.microsoft.com/office/drawing/2014/main" id="{DFBB50F2-1D49-4C25-8D82-FF31000E349C}"/>
              </a:ext>
            </a:extLst>
          </p:cNvPr>
          <p:cNvGraphicFramePr>
            <a:graphicFrameLocks noGrp="1"/>
          </p:cNvGraphicFramePr>
          <p:nvPr/>
        </p:nvGraphicFramePr>
        <p:xfrm>
          <a:off x="244861" y="1087618"/>
          <a:ext cx="4983678" cy="5565556"/>
        </p:xfrm>
        <a:graphic>
          <a:graphicData uri="http://schemas.openxmlformats.org/drawingml/2006/table">
            <a:tbl>
              <a:tblPr/>
              <a:tblGrid>
                <a:gridCol w="2067057">
                  <a:extLst>
                    <a:ext uri="{9D8B030D-6E8A-4147-A177-3AD203B41FA5}">
                      <a16:colId xmlns:a16="http://schemas.microsoft.com/office/drawing/2014/main" val="2445669270"/>
                    </a:ext>
                  </a:extLst>
                </a:gridCol>
                <a:gridCol w="1114267">
                  <a:extLst>
                    <a:ext uri="{9D8B030D-6E8A-4147-A177-3AD203B41FA5}">
                      <a16:colId xmlns:a16="http://schemas.microsoft.com/office/drawing/2014/main" val="2801683178"/>
                    </a:ext>
                  </a:extLst>
                </a:gridCol>
                <a:gridCol w="849336">
                  <a:extLst>
                    <a:ext uri="{9D8B030D-6E8A-4147-A177-3AD203B41FA5}">
                      <a16:colId xmlns:a16="http://schemas.microsoft.com/office/drawing/2014/main" val="3982721009"/>
                    </a:ext>
                  </a:extLst>
                </a:gridCol>
                <a:gridCol w="953018">
                  <a:extLst>
                    <a:ext uri="{9D8B030D-6E8A-4147-A177-3AD203B41FA5}">
                      <a16:colId xmlns:a16="http://schemas.microsoft.com/office/drawing/2014/main" val="3675483740"/>
                    </a:ext>
                  </a:extLst>
                </a:gridCol>
              </a:tblGrid>
              <a:tr h="676216">
                <a:tc>
                  <a:txBody>
                    <a:bodyPr/>
                    <a:lstStyle/>
                    <a:p>
                      <a:pPr algn="ctr" fontAlgn="ctr"/>
                      <a:r>
                        <a:rPr lang="en-US" sz="1600" b="1" i="0" u="none" strike="noStrike" dirty="0">
                          <a:solidFill>
                            <a:srgbClr val="000000"/>
                          </a:solidFill>
                          <a:effectLst/>
                          <a:latin typeface="Calibri" panose="020F0502020204030204" pitchFamily="34" charset="0"/>
                        </a:rPr>
                        <a:t>Community Name</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00"/>
                          </a:solidFill>
                          <a:effectLst/>
                          <a:latin typeface="Calibri" panose="020F0502020204030204" pitchFamily="34" charset="0"/>
                        </a:rPr>
                        <a:t>Regulatory Floodway</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alibri" panose="020F0502020204030204" pitchFamily="34" charset="0"/>
                        </a:rPr>
                        <a:t>Effective SFHA</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1" i="0" u="none" strike="noStrike" dirty="0">
                          <a:solidFill>
                            <a:srgbClr val="000000"/>
                          </a:solidFill>
                          <a:effectLst/>
                          <a:latin typeface="Calibri" panose="020F0502020204030204" pitchFamily="34" charset="0"/>
                        </a:rPr>
                        <a:t>Non-Regulatory High Risk</a:t>
                      </a:r>
                    </a:p>
                  </a:txBody>
                  <a:tcPr marL="6092" marR="6092" marT="60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111903911"/>
                  </a:ext>
                </a:extLst>
              </a:tr>
              <a:tr h="176669">
                <a:tc>
                  <a:txBody>
                    <a:bodyPr/>
                    <a:lstStyle/>
                    <a:p>
                      <a:pPr algn="l" fontAlgn="b"/>
                      <a:r>
                        <a:rPr lang="en-US" sz="1400" b="0" i="0" u="none" strike="noStrike" dirty="0">
                          <a:solidFill>
                            <a:srgbClr val="000000"/>
                          </a:solidFill>
                          <a:effectLst/>
                          <a:latin typeface="Calibri" panose="020F0502020204030204" pitchFamily="34" charset="0"/>
                        </a:rPr>
                        <a:t>KANAWHA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1,216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8,230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234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23454095"/>
                  </a:ext>
                </a:extLst>
              </a:tr>
              <a:tr h="176669">
                <a:tc>
                  <a:txBody>
                    <a:bodyPr/>
                    <a:lstStyle/>
                    <a:p>
                      <a:pPr algn="l" fontAlgn="b"/>
                      <a:r>
                        <a:rPr lang="en-US" sz="1400" b="1" i="0" u="none" strike="noStrike">
                          <a:solidFill>
                            <a:srgbClr val="000000"/>
                          </a:solidFill>
                          <a:effectLst/>
                          <a:latin typeface="Calibri" panose="020F0502020204030204" pitchFamily="34" charset="0"/>
                        </a:rPr>
                        <a:t>LOGAN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1,124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effectLst/>
                          <a:latin typeface="Calibri" panose="020F0502020204030204" pitchFamily="34" charset="0"/>
                        </a:rPr>
                        <a:t>5,696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effectLst/>
                          <a:latin typeface="Calibri" panose="020F0502020204030204" pitchFamily="34" charset="0"/>
                        </a:rPr>
                        <a:t>706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34210649"/>
                  </a:ext>
                </a:extLst>
              </a:tr>
              <a:tr h="176669">
                <a:tc>
                  <a:txBody>
                    <a:bodyPr/>
                    <a:lstStyle/>
                    <a:p>
                      <a:pPr algn="l" fontAlgn="b"/>
                      <a:r>
                        <a:rPr lang="en-US" sz="1400" b="0" i="0" u="none" strike="noStrike">
                          <a:solidFill>
                            <a:srgbClr val="000000"/>
                          </a:solidFill>
                          <a:effectLst/>
                          <a:latin typeface="Calibri" panose="020F0502020204030204" pitchFamily="34" charset="0"/>
                        </a:rPr>
                        <a:t>HAMPSHIRE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613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1,501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63652023"/>
                  </a:ext>
                </a:extLst>
              </a:tr>
              <a:tr h="176669">
                <a:tc>
                  <a:txBody>
                    <a:bodyPr/>
                    <a:lstStyle/>
                    <a:p>
                      <a:pPr algn="l" fontAlgn="b"/>
                      <a:r>
                        <a:rPr lang="en-US" sz="1400" b="0" i="0" u="none" strike="noStrike">
                          <a:solidFill>
                            <a:srgbClr val="000000"/>
                          </a:solidFill>
                          <a:effectLst/>
                          <a:latin typeface="Calibri" panose="020F0502020204030204" pitchFamily="34" charset="0"/>
                        </a:rPr>
                        <a:t>BOONE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454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2,932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535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63444147"/>
                  </a:ext>
                </a:extLst>
              </a:tr>
              <a:tr h="0">
                <a:tc>
                  <a:txBody>
                    <a:bodyPr/>
                    <a:lstStyle/>
                    <a:p>
                      <a:pPr algn="l" fontAlgn="b"/>
                      <a:r>
                        <a:rPr lang="en-US" sz="1400" b="0" i="0" u="none" strike="noStrike">
                          <a:solidFill>
                            <a:srgbClr val="000000"/>
                          </a:solidFill>
                          <a:effectLst/>
                          <a:latin typeface="Calibri" panose="020F0502020204030204" pitchFamily="34" charset="0"/>
                        </a:rPr>
                        <a:t>MINGO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398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3,295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258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93103640"/>
                  </a:ext>
                </a:extLst>
              </a:tr>
              <a:tr h="176669">
                <a:tc>
                  <a:txBody>
                    <a:bodyPr/>
                    <a:lstStyle/>
                    <a:p>
                      <a:pPr algn="l" fontAlgn="b"/>
                      <a:r>
                        <a:rPr lang="en-US" sz="1400" b="0" i="0" u="none" strike="noStrike" dirty="0">
                          <a:solidFill>
                            <a:srgbClr val="000000"/>
                          </a:solidFill>
                          <a:effectLst/>
                          <a:latin typeface="Calibri" panose="020F0502020204030204" pitchFamily="34" charset="0"/>
                        </a:rPr>
                        <a:t>WAYNE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3,102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232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74720935"/>
                  </a:ext>
                </a:extLst>
              </a:tr>
              <a:tr h="176669">
                <a:tc>
                  <a:txBody>
                    <a:bodyPr/>
                    <a:lstStyle/>
                    <a:p>
                      <a:pPr algn="l" fontAlgn="b"/>
                      <a:r>
                        <a:rPr lang="en-US" sz="1400" b="0" i="0" u="none" strike="noStrike">
                          <a:solidFill>
                            <a:srgbClr val="000000"/>
                          </a:solidFill>
                          <a:effectLst/>
                          <a:latin typeface="Calibri" panose="020F0502020204030204" pitchFamily="34" charset="0"/>
                        </a:rPr>
                        <a:t>MCDOWELL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331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2,369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928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12104827"/>
                  </a:ext>
                </a:extLst>
              </a:tr>
              <a:tr h="176669">
                <a:tc>
                  <a:txBody>
                    <a:bodyPr/>
                    <a:lstStyle/>
                    <a:p>
                      <a:pPr algn="l" fontAlgn="b"/>
                      <a:r>
                        <a:rPr lang="en-US" sz="1400" b="0" i="0" u="none" strike="noStrike">
                          <a:solidFill>
                            <a:srgbClr val="000000"/>
                          </a:solidFill>
                          <a:effectLst/>
                          <a:latin typeface="Calibri" panose="020F0502020204030204" pitchFamily="34" charset="0"/>
                        </a:rPr>
                        <a:t>SUMMERS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289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1,362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104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31455249"/>
                  </a:ext>
                </a:extLst>
              </a:tr>
              <a:tr h="0">
                <a:tc>
                  <a:txBody>
                    <a:bodyPr/>
                    <a:lstStyle/>
                    <a:p>
                      <a:pPr algn="l" fontAlgn="b"/>
                      <a:r>
                        <a:rPr lang="en-US" sz="1400" b="0" i="0" u="none" strike="noStrike">
                          <a:solidFill>
                            <a:srgbClr val="000000"/>
                          </a:solidFill>
                          <a:effectLst/>
                          <a:latin typeface="Calibri" panose="020F0502020204030204" pitchFamily="34" charset="0"/>
                        </a:rPr>
                        <a:t>WYOMING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279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2,421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831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51531346"/>
                  </a:ext>
                </a:extLst>
              </a:tr>
              <a:tr h="176669">
                <a:tc>
                  <a:txBody>
                    <a:bodyPr/>
                    <a:lstStyle/>
                    <a:p>
                      <a:pPr algn="l" fontAlgn="b"/>
                      <a:r>
                        <a:rPr lang="en-US" sz="1400" b="0" i="0" u="none" strike="noStrike">
                          <a:solidFill>
                            <a:srgbClr val="000000"/>
                          </a:solidFill>
                          <a:effectLst/>
                          <a:latin typeface="Calibri" panose="020F0502020204030204" pitchFamily="34" charset="0"/>
                        </a:rPr>
                        <a:t>MINERAL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196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707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71765519"/>
                  </a:ext>
                </a:extLst>
              </a:tr>
              <a:tr h="176669">
                <a:tc>
                  <a:txBody>
                    <a:bodyPr/>
                    <a:lstStyle/>
                    <a:p>
                      <a:pPr algn="l" fontAlgn="b"/>
                      <a:r>
                        <a:rPr lang="en-US" sz="1400" b="0" i="0" u="none" strike="noStrike">
                          <a:solidFill>
                            <a:srgbClr val="000000"/>
                          </a:solidFill>
                          <a:effectLst/>
                          <a:latin typeface="Calibri" panose="020F0502020204030204" pitchFamily="34" charset="0"/>
                        </a:rPr>
                        <a:t>RICHWOOD,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136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366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01353090"/>
                  </a:ext>
                </a:extLst>
              </a:tr>
              <a:tr h="176669">
                <a:tc>
                  <a:txBody>
                    <a:bodyPr/>
                    <a:lstStyle/>
                    <a:p>
                      <a:pPr algn="l" fontAlgn="b"/>
                      <a:r>
                        <a:rPr lang="en-US" sz="1400" b="0" i="0" u="none" strike="noStrike">
                          <a:solidFill>
                            <a:srgbClr val="000000"/>
                          </a:solidFill>
                          <a:effectLst/>
                          <a:latin typeface="Calibri" panose="020F0502020204030204" pitchFamily="34" charset="0"/>
                        </a:rPr>
                        <a:t>KEYSER,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116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290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14470248"/>
                  </a:ext>
                </a:extLst>
              </a:tr>
              <a:tr h="176669">
                <a:tc>
                  <a:txBody>
                    <a:bodyPr/>
                    <a:lstStyle/>
                    <a:p>
                      <a:pPr algn="l" fontAlgn="b"/>
                      <a:r>
                        <a:rPr lang="en-US" sz="1400" b="0" i="0" u="none" strike="noStrike">
                          <a:solidFill>
                            <a:srgbClr val="000000"/>
                          </a:solidFill>
                          <a:effectLst/>
                          <a:latin typeface="Calibri" panose="020F0502020204030204" pitchFamily="34" charset="0"/>
                        </a:rPr>
                        <a:t>MORGAN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115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767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54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54362223"/>
                  </a:ext>
                </a:extLst>
              </a:tr>
              <a:tr h="176669">
                <a:tc>
                  <a:txBody>
                    <a:bodyPr/>
                    <a:lstStyle/>
                    <a:p>
                      <a:pPr algn="l" fontAlgn="b"/>
                      <a:r>
                        <a:rPr lang="en-US" sz="1400" b="0" i="0" u="none" strike="noStrike">
                          <a:solidFill>
                            <a:srgbClr val="000000"/>
                          </a:solidFill>
                          <a:effectLst/>
                          <a:latin typeface="Calibri" panose="020F0502020204030204" pitchFamily="34" charset="0"/>
                        </a:rPr>
                        <a:t>HANCOCK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110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307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64495205"/>
                  </a:ext>
                </a:extLst>
              </a:tr>
              <a:tr h="176669">
                <a:tc>
                  <a:txBody>
                    <a:bodyPr/>
                    <a:lstStyle/>
                    <a:p>
                      <a:pPr algn="l" fontAlgn="b"/>
                      <a:r>
                        <a:rPr lang="en-US" sz="1400" b="0" i="0" u="none" strike="noStrike" dirty="0">
                          <a:solidFill>
                            <a:srgbClr val="000000"/>
                          </a:solidFill>
                          <a:effectLst/>
                          <a:latin typeface="Calibri" panose="020F0502020204030204" pitchFamily="34" charset="0"/>
                        </a:rPr>
                        <a:t>WHEELING,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110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2,658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990423110"/>
                  </a:ext>
                </a:extLst>
              </a:tr>
              <a:tr h="159447">
                <a:tc>
                  <a:txBody>
                    <a:bodyPr/>
                    <a:lstStyle/>
                    <a:p>
                      <a:pPr algn="l" fontAlgn="b"/>
                      <a:r>
                        <a:rPr lang="en-US" sz="1400" b="0" i="0" u="none" strike="noStrike" dirty="0">
                          <a:solidFill>
                            <a:srgbClr val="000000"/>
                          </a:solidFill>
                          <a:effectLst/>
                          <a:latin typeface="Calibri" panose="020F0502020204030204" pitchFamily="34" charset="0"/>
                        </a:rPr>
                        <a:t>NEW MARTINSVILLE</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103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905</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191439953"/>
                  </a:ext>
                </a:extLst>
              </a:tr>
              <a:tr h="176669">
                <a:tc>
                  <a:txBody>
                    <a:bodyPr/>
                    <a:lstStyle/>
                    <a:p>
                      <a:pPr algn="l" fontAlgn="b"/>
                      <a:r>
                        <a:rPr lang="en-US" sz="1400" b="0" i="0" u="none" strike="noStrike">
                          <a:solidFill>
                            <a:srgbClr val="000000"/>
                          </a:solidFill>
                          <a:effectLst/>
                          <a:latin typeface="Calibri" panose="020F0502020204030204" pitchFamily="34" charset="0"/>
                        </a:rPr>
                        <a:t>MASON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102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1,182</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64022032"/>
                  </a:ext>
                </a:extLst>
              </a:tr>
              <a:tr h="184641">
                <a:tc>
                  <a:txBody>
                    <a:bodyPr/>
                    <a:lstStyle/>
                    <a:p>
                      <a:pPr algn="l" fontAlgn="b"/>
                      <a:r>
                        <a:rPr lang="en-US" sz="1400" b="0" i="0" u="none" strike="noStrike" dirty="0">
                          <a:solidFill>
                            <a:srgbClr val="000000"/>
                          </a:solidFill>
                          <a:effectLst/>
                          <a:latin typeface="Calibri" panose="020F0502020204030204" pitchFamily="34" charset="0"/>
                        </a:rPr>
                        <a:t>WHITE SULPHUR SPRINGS</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470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5413623"/>
                  </a:ext>
                </a:extLst>
              </a:tr>
              <a:tr h="176669">
                <a:tc>
                  <a:txBody>
                    <a:bodyPr/>
                    <a:lstStyle/>
                    <a:p>
                      <a:pPr algn="l" fontAlgn="b"/>
                      <a:r>
                        <a:rPr lang="en-US" sz="1400" b="0" i="0" u="none" strike="noStrike">
                          <a:solidFill>
                            <a:srgbClr val="000000"/>
                          </a:solidFill>
                          <a:effectLst/>
                          <a:latin typeface="Calibri" panose="020F0502020204030204" pitchFamily="34" charset="0"/>
                        </a:rPr>
                        <a:t>PLEASANTS COUNTY *</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93</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481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291190417"/>
                  </a:ext>
                </a:extLst>
              </a:tr>
              <a:tr h="176669">
                <a:tc>
                  <a:txBody>
                    <a:bodyPr/>
                    <a:lstStyle/>
                    <a:p>
                      <a:pPr algn="l" fontAlgn="b"/>
                      <a:r>
                        <a:rPr lang="en-US" sz="1400" b="0" i="0" u="none" strike="noStrike">
                          <a:solidFill>
                            <a:srgbClr val="000000"/>
                          </a:solidFill>
                          <a:effectLst/>
                          <a:latin typeface="Calibri" panose="020F0502020204030204" pitchFamily="34" charset="0"/>
                        </a:rPr>
                        <a:t>PARSONS,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91</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a:solidFill>
                            <a:srgbClr val="000000"/>
                          </a:solidFill>
                          <a:effectLst/>
                          <a:latin typeface="Calibri" panose="020F0502020204030204" pitchFamily="34" charset="0"/>
                        </a:rPr>
                        <a:t>356</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48325820"/>
                  </a:ext>
                </a:extLst>
              </a:tr>
              <a:tr h="176669">
                <a:tc>
                  <a:txBody>
                    <a:bodyPr/>
                    <a:lstStyle/>
                    <a:p>
                      <a:pPr algn="l" fontAlgn="b"/>
                      <a:r>
                        <a:rPr lang="en-US" sz="1400" b="0" i="0" u="none" strike="noStrike">
                          <a:solidFill>
                            <a:srgbClr val="000000"/>
                          </a:solidFill>
                          <a:effectLst/>
                          <a:latin typeface="Calibri" panose="020F0502020204030204" pitchFamily="34" charset="0"/>
                        </a:rPr>
                        <a:t>WELCH, CITY OF</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90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380</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17239632"/>
                  </a:ext>
                </a:extLst>
              </a:tr>
              <a:tr h="176669">
                <a:tc>
                  <a:txBody>
                    <a:bodyPr/>
                    <a:lstStyle/>
                    <a:p>
                      <a:pPr algn="l" fontAlgn="b"/>
                      <a:r>
                        <a:rPr lang="en-US" sz="1400" b="0" i="0" u="none" strike="noStrike" dirty="0">
                          <a:solidFill>
                            <a:srgbClr val="000000"/>
                          </a:solidFill>
                          <a:effectLst/>
                          <a:latin typeface="Calibri" panose="020F0502020204030204" pitchFamily="34" charset="0"/>
                        </a:rPr>
                        <a:t>MERCER COUNTY*</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84</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1,907</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dirty="0">
                          <a:solidFill>
                            <a:srgbClr val="000000"/>
                          </a:solidFill>
                          <a:effectLst/>
                          <a:latin typeface="Calibri" panose="020F0502020204030204" pitchFamily="34" charset="0"/>
                        </a:rPr>
                        <a:t>69</a:t>
                      </a:r>
                    </a:p>
                  </a:txBody>
                  <a:tcPr marL="6092" marR="6092" marT="609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77468254"/>
                  </a:ext>
                </a:extLst>
              </a:tr>
            </a:tbl>
          </a:graphicData>
        </a:graphic>
      </p:graphicFrame>
      <p:pic>
        <p:nvPicPr>
          <p:cNvPr id="10" name="Picture 9">
            <a:extLst>
              <a:ext uri="{FF2B5EF4-FFF2-40B4-BE49-F238E27FC236}">
                <a16:creationId xmlns:a16="http://schemas.microsoft.com/office/drawing/2014/main" id="{AAA9A9DB-4B5A-4695-B735-847B7296EC13}"/>
              </a:ext>
            </a:extLst>
          </p:cNvPr>
          <p:cNvPicPr>
            <a:picLocks noChangeAspect="1"/>
          </p:cNvPicPr>
          <p:nvPr/>
        </p:nvPicPr>
        <p:blipFill rotWithShape="1">
          <a:blip r:embed="rId3"/>
          <a:srcRect l="17542" t="5492" r="11694" b="-5492"/>
          <a:stretch/>
        </p:blipFill>
        <p:spPr>
          <a:xfrm>
            <a:off x="5546405" y="1151626"/>
            <a:ext cx="3259267" cy="3814890"/>
          </a:xfrm>
          <a:prstGeom prst="rect">
            <a:avLst/>
          </a:prstGeom>
        </p:spPr>
      </p:pic>
      <p:sp>
        <p:nvSpPr>
          <p:cNvPr id="6" name="TextBox 5">
            <a:extLst>
              <a:ext uri="{FF2B5EF4-FFF2-40B4-BE49-F238E27FC236}">
                <a16:creationId xmlns:a16="http://schemas.microsoft.com/office/drawing/2014/main" id="{FC7B9439-BEA1-4BE9-8317-1612B88A863F}"/>
              </a:ext>
            </a:extLst>
          </p:cNvPr>
          <p:cNvSpPr txBox="1"/>
          <p:nvPr/>
        </p:nvSpPr>
        <p:spPr>
          <a:xfrm>
            <a:off x="5629775" y="6283842"/>
            <a:ext cx="3407221" cy="369332"/>
          </a:xfrm>
          <a:prstGeom prst="rect">
            <a:avLst/>
          </a:prstGeom>
          <a:solidFill>
            <a:schemeClr val="tx1"/>
          </a:solidFill>
        </p:spPr>
        <p:txBody>
          <a:bodyPr wrap="square" rtlCol="0">
            <a:spAutoFit/>
          </a:bodyPr>
          <a:lstStyle/>
          <a:p>
            <a:pPr algn="ctr"/>
            <a:r>
              <a:rPr lang="en-US" b="1" dirty="0" smtClean="0">
                <a:solidFill>
                  <a:srgbClr val="FFFF00"/>
                </a:solidFill>
              </a:rPr>
              <a:t>Sample Community-Level Report</a:t>
            </a:r>
            <a:endParaRPr lang="en-US" b="1" dirty="0">
              <a:solidFill>
                <a:srgbClr val="FFFF00"/>
              </a:solidFill>
            </a:endParaRPr>
          </a:p>
        </p:txBody>
      </p:sp>
    </p:spTree>
    <p:extLst>
      <p:ext uri="{BB962C8B-B14F-4D97-AF65-F5344CB8AC3E}">
        <p14:creationId xmlns:p14="http://schemas.microsoft.com/office/powerpoint/2010/main" val="2777350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94002" y="814543"/>
            <a:ext cx="764492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Multi-Agency Coordination</a:t>
            </a:r>
          </a:p>
        </p:txBody>
      </p:sp>
      <p:sp>
        <p:nvSpPr>
          <p:cNvPr id="8" name="TextBox 7"/>
          <p:cNvSpPr txBox="1"/>
          <p:nvPr/>
        </p:nvSpPr>
        <p:spPr>
          <a:xfrm>
            <a:off x="695611" y="1724405"/>
            <a:ext cx="3704262" cy="3308598"/>
          </a:xfrm>
          <a:prstGeom prst="rect">
            <a:avLst/>
          </a:prstGeom>
          <a:solidFill>
            <a:schemeClr val="tx2">
              <a:lumMod val="20000"/>
              <a:lumOff val="80000"/>
            </a:schemeClr>
          </a:solidFill>
          <a:effectLst>
            <a:glow rad="1016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pPr algn="ctr"/>
            <a:r>
              <a:rPr lang="en-US" sz="1900" dirty="0">
                <a:solidFill>
                  <a:schemeClr val="accent1">
                    <a:lumMod val="50000"/>
                  </a:schemeClr>
                </a:solidFill>
              </a:rPr>
              <a:t>Federal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State Agencies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Universities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Regional Councils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Local Counties</a:t>
            </a:r>
            <a:br>
              <a:rPr lang="en-US" sz="1900" dirty="0">
                <a:solidFill>
                  <a:schemeClr val="accent1">
                    <a:lumMod val="50000"/>
                  </a:schemeClr>
                </a:solidFill>
              </a:rPr>
            </a:br>
            <a:endParaRPr lang="en-US" sz="1900" dirty="0">
              <a:solidFill>
                <a:schemeClr val="accent1">
                  <a:lumMod val="50000"/>
                </a:schemeClr>
              </a:solidFill>
            </a:endParaRPr>
          </a:p>
          <a:p>
            <a:pPr algn="ctr"/>
            <a:r>
              <a:rPr lang="en-US" sz="1900" dirty="0">
                <a:solidFill>
                  <a:schemeClr val="accent1">
                    <a:lumMod val="50000"/>
                  </a:schemeClr>
                </a:solidFill>
              </a:rPr>
              <a:t>Private Companies</a:t>
            </a:r>
          </a:p>
        </p:txBody>
      </p:sp>
      <p:pic>
        <p:nvPicPr>
          <p:cNvPr id="6" name="Picture 5" descr="CorpsLogo"/>
          <p:cNvPicPr/>
          <p:nvPr/>
        </p:nvPicPr>
        <p:blipFill>
          <a:blip r:embed="rId2">
            <a:extLst>
              <a:ext uri="{28A0092B-C50C-407E-A947-70E740481C1C}">
                <a14:useLocalDpi xmlns:a14="http://schemas.microsoft.com/office/drawing/2010/main" val="0"/>
              </a:ext>
            </a:extLst>
          </a:blip>
          <a:srcRect/>
          <a:stretch>
            <a:fillRect/>
          </a:stretch>
        </p:blipFill>
        <p:spPr bwMode="auto">
          <a:xfrm>
            <a:off x="709471" y="6103900"/>
            <a:ext cx="756080" cy="573128"/>
          </a:xfrm>
          <a:prstGeom prst="rect">
            <a:avLst/>
          </a:prstGeom>
          <a:noFill/>
          <a:ln w="25400">
            <a:solidFill>
              <a:srgbClr val="000080"/>
            </a:solidFill>
            <a:miter lim="800000"/>
            <a:headEnd/>
            <a:tailEnd/>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051" y="6091163"/>
            <a:ext cx="789004" cy="558877"/>
          </a:xfrm>
          <a:prstGeom prst="rect">
            <a:avLst/>
          </a:prstGeom>
        </p:spPr>
      </p:pic>
      <p:pic>
        <p:nvPicPr>
          <p:cNvPr id="10" name="Picture 9"/>
          <p:cNvPicPr>
            <a:picLocks noChangeAspect="1"/>
          </p:cNvPicPr>
          <p:nvPr/>
        </p:nvPicPr>
        <p:blipFill>
          <a:blip r:embed="rId4"/>
          <a:stretch>
            <a:fillRect/>
          </a:stretch>
        </p:blipFill>
        <p:spPr>
          <a:xfrm>
            <a:off x="1707771" y="6108639"/>
            <a:ext cx="1257300" cy="507206"/>
          </a:xfrm>
          <a:prstGeom prst="rect">
            <a:avLst/>
          </a:prstGeom>
        </p:spPr>
      </p:pic>
      <p:pic>
        <p:nvPicPr>
          <p:cNvPr id="11" name="Picture 10"/>
          <p:cNvPicPr>
            <a:picLocks noChangeAspect="1"/>
          </p:cNvPicPr>
          <p:nvPr/>
        </p:nvPicPr>
        <p:blipFill>
          <a:blip r:embed="rId5"/>
          <a:stretch>
            <a:fillRect/>
          </a:stretch>
        </p:blipFill>
        <p:spPr>
          <a:xfrm>
            <a:off x="627082" y="5288210"/>
            <a:ext cx="1664494" cy="635794"/>
          </a:xfrm>
          <a:prstGeom prst="rect">
            <a:avLst/>
          </a:prstGeom>
        </p:spPr>
      </p:pic>
      <p:pic>
        <p:nvPicPr>
          <p:cNvPr id="1026" name="Picture 2" descr="Image result for polis cente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2814" y="5804451"/>
            <a:ext cx="1767450" cy="907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v gis technical cen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8072" y="5726360"/>
            <a:ext cx="1895303" cy="9978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v dhsem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34690" y="5276331"/>
            <a:ext cx="1228591" cy="1191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gional Planning and Development Counci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4943" y="1665989"/>
            <a:ext cx="3406688" cy="34066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66078" y="1860391"/>
            <a:ext cx="1700996" cy="715581"/>
          </a:xfrm>
          <a:prstGeom prst="rect">
            <a:avLst/>
          </a:prstGeom>
          <a:noFill/>
        </p:spPr>
        <p:txBody>
          <a:bodyPr wrap="square" rtlCol="0">
            <a:spAutoFit/>
          </a:bodyPr>
          <a:lstStyle/>
          <a:p>
            <a:pPr algn="ctr"/>
            <a:r>
              <a:rPr lang="en-US" sz="1350" dirty="0"/>
              <a:t>11 Regional Planning &amp; Development Councils</a:t>
            </a:r>
          </a:p>
        </p:txBody>
      </p:sp>
      <p:sp>
        <p:nvSpPr>
          <p:cNvPr id="15" name="TextBox 14"/>
          <p:cNvSpPr txBox="1"/>
          <p:nvPr/>
        </p:nvSpPr>
        <p:spPr>
          <a:xfrm>
            <a:off x="5276135" y="1902658"/>
            <a:ext cx="1256838" cy="300082"/>
          </a:xfrm>
          <a:prstGeom prst="rect">
            <a:avLst/>
          </a:prstGeom>
          <a:noFill/>
        </p:spPr>
        <p:txBody>
          <a:bodyPr wrap="square" rtlCol="0">
            <a:spAutoFit/>
          </a:bodyPr>
          <a:lstStyle/>
          <a:p>
            <a:pPr algn="ctr"/>
            <a:r>
              <a:rPr lang="en-US" sz="1350" dirty="0"/>
              <a:t>55 Counties</a:t>
            </a:r>
          </a:p>
        </p:txBody>
      </p:sp>
      <p:sp>
        <p:nvSpPr>
          <p:cNvPr id="3" name="Slide Number Placeholder 2"/>
          <p:cNvSpPr>
            <a:spLocks noGrp="1"/>
          </p:cNvSpPr>
          <p:nvPr>
            <p:ph type="sldNum" sz="quarter" idx="12"/>
          </p:nvPr>
        </p:nvSpPr>
        <p:spPr/>
        <p:txBody>
          <a:bodyPr/>
          <a:lstStyle/>
          <a:p>
            <a:fld id="{92F6D016-80C0-493B-8F02-FCF3F31B97C4}" type="slidenum">
              <a:rPr lang="en-US" smtClean="0"/>
              <a:t>5</a:t>
            </a:fld>
            <a:endParaRPr lang="en-US"/>
          </a:p>
        </p:txBody>
      </p:sp>
      <p:sp>
        <p:nvSpPr>
          <p:cNvPr id="16" name="Title 1">
            <a:extLst>
              <a:ext uri="{FF2B5EF4-FFF2-40B4-BE49-F238E27FC236}">
                <a16:creationId xmlns:a16="http://schemas.microsoft.com/office/drawing/2014/main" id="{B5F29E47-84EE-4F92-B411-A6E81C4C642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Hazard Mitigation Grant</a:t>
            </a:r>
          </a:p>
        </p:txBody>
      </p:sp>
      <p:pic>
        <p:nvPicPr>
          <p:cNvPr id="4" name="Picture 3">
            <a:extLst>
              <a:ext uri="{FF2B5EF4-FFF2-40B4-BE49-F238E27FC236}">
                <a16:creationId xmlns:a16="http://schemas.microsoft.com/office/drawing/2014/main" id="{6A3434B1-F13B-4039-9DD8-207FE8DF7753}"/>
              </a:ext>
            </a:extLst>
          </p:cNvPr>
          <p:cNvPicPr>
            <a:picLocks noChangeAspect="1"/>
          </p:cNvPicPr>
          <p:nvPr/>
        </p:nvPicPr>
        <p:blipFill>
          <a:blip r:embed="rId10"/>
          <a:stretch>
            <a:fillRect/>
          </a:stretch>
        </p:blipFill>
        <p:spPr>
          <a:xfrm>
            <a:off x="2547742" y="5231972"/>
            <a:ext cx="1471803" cy="748270"/>
          </a:xfrm>
          <a:prstGeom prst="rect">
            <a:avLst/>
          </a:prstGeom>
        </p:spPr>
      </p:pic>
      <p:sp>
        <p:nvSpPr>
          <p:cNvPr id="18" name="TextBox 17">
            <a:extLst>
              <a:ext uri="{FF2B5EF4-FFF2-40B4-BE49-F238E27FC236}">
                <a16:creationId xmlns:a16="http://schemas.microsoft.com/office/drawing/2014/main" id="{A63C2178-25AE-4AFD-A44D-AC492E6CC0F8}"/>
              </a:ext>
            </a:extLst>
          </p:cNvPr>
          <p:cNvSpPr txBox="1"/>
          <p:nvPr/>
        </p:nvSpPr>
        <p:spPr>
          <a:xfrm>
            <a:off x="6972393" y="4360938"/>
            <a:ext cx="1475996" cy="300082"/>
          </a:xfrm>
          <a:prstGeom prst="rect">
            <a:avLst/>
          </a:prstGeom>
          <a:noFill/>
        </p:spPr>
        <p:txBody>
          <a:bodyPr wrap="square" rtlCol="0">
            <a:spAutoFit/>
          </a:bodyPr>
          <a:lstStyle/>
          <a:p>
            <a:pPr algn="ctr"/>
            <a:r>
              <a:rPr lang="en-US" sz="1350" i="1" dirty="0">
                <a:solidFill>
                  <a:schemeClr val="accent1">
                    <a:lumMod val="50000"/>
                  </a:schemeClr>
                </a:solidFill>
              </a:rPr>
              <a:t>232 municipalities</a:t>
            </a:r>
          </a:p>
        </p:txBody>
      </p:sp>
      <p:pic>
        <p:nvPicPr>
          <p:cNvPr id="7" name="Picture 6">
            <a:extLst>
              <a:ext uri="{FF2B5EF4-FFF2-40B4-BE49-F238E27FC236}">
                <a16:creationId xmlns:a16="http://schemas.microsoft.com/office/drawing/2014/main" id="{6327260E-1FE4-4B17-9D78-A424422BC0A6}"/>
              </a:ext>
            </a:extLst>
          </p:cNvPr>
          <p:cNvPicPr>
            <a:picLocks noChangeAspect="1"/>
          </p:cNvPicPr>
          <p:nvPr/>
        </p:nvPicPr>
        <p:blipFill rotWithShape="1">
          <a:blip r:embed="rId11"/>
          <a:srcRect t="19031" b="13964"/>
          <a:stretch/>
        </p:blipFill>
        <p:spPr>
          <a:xfrm>
            <a:off x="6080322" y="5359170"/>
            <a:ext cx="1047750" cy="695661"/>
          </a:xfrm>
          <a:prstGeom prst="rect">
            <a:avLst/>
          </a:prstGeom>
        </p:spPr>
      </p:pic>
      <p:pic>
        <p:nvPicPr>
          <p:cNvPr id="12" name="Picture 11"/>
          <p:cNvPicPr>
            <a:picLocks noChangeAspect="1"/>
          </p:cNvPicPr>
          <p:nvPr/>
        </p:nvPicPr>
        <p:blipFill>
          <a:blip r:embed="rId12"/>
          <a:stretch>
            <a:fillRect/>
          </a:stretch>
        </p:blipFill>
        <p:spPr>
          <a:xfrm>
            <a:off x="7204186" y="5276331"/>
            <a:ext cx="1743075" cy="371475"/>
          </a:xfrm>
          <a:prstGeom prst="rect">
            <a:avLst/>
          </a:prstGeom>
        </p:spPr>
      </p:pic>
    </p:spTree>
    <p:extLst>
      <p:ext uri="{BB962C8B-B14F-4D97-AF65-F5344CB8AC3E}">
        <p14:creationId xmlns:p14="http://schemas.microsoft.com/office/powerpoint/2010/main" val="3247495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Acreage of the SFHA (Top 20)</a:t>
            </a:r>
          </a:p>
        </p:txBody>
      </p:sp>
      <p:sp>
        <p:nvSpPr>
          <p:cNvPr id="16" name="TextBox 15"/>
          <p:cNvSpPr txBox="1"/>
          <p:nvPr/>
        </p:nvSpPr>
        <p:spPr>
          <a:xfrm>
            <a:off x="1201186" y="6369447"/>
            <a:ext cx="7153469" cy="307777"/>
          </a:xfrm>
          <a:prstGeom prst="rect">
            <a:avLst/>
          </a:prstGeom>
          <a:noFill/>
        </p:spPr>
        <p:txBody>
          <a:bodyPr wrap="square" rtlCol="0">
            <a:spAutoFit/>
          </a:bodyPr>
          <a:lstStyle/>
          <a:p>
            <a:r>
              <a:rPr lang="en-US" sz="1400" i="1" dirty="0"/>
              <a:t>Modified </a:t>
            </a:r>
            <a:r>
              <a:rPr lang="en-US" sz="1400" i="1" dirty="0" err="1"/>
              <a:t>aSFHA</a:t>
            </a:r>
            <a:r>
              <a:rPr lang="en-US" sz="1400" i="1" dirty="0"/>
              <a:t> = Total </a:t>
            </a:r>
            <a:r>
              <a:rPr lang="en-US" sz="1400" i="1" dirty="0" err="1"/>
              <a:t>aSFHA</a:t>
            </a:r>
            <a:r>
              <a:rPr lang="en-US" sz="1400" i="1" dirty="0"/>
              <a:t> minus (1) large water bodies and (2) federal lands &gt; 10 acres</a:t>
            </a:r>
          </a:p>
        </p:txBody>
      </p:sp>
      <p:graphicFrame>
        <p:nvGraphicFramePr>
          <p:cNvPr id="4" name="Table 3"/>
          <p:cNvGraphicFramePr>
            <a:graphicFrameLocks noGrp="1"/>
          </p:cNvGraphicFramePr>
          <p:nvPr/>
        </p:nvGraphicFramePr>
        <p:xfrm>
          <a:off x="652546" y="1437508"/>
          <a:ext cx="2538532" cy="4785184"/>
        </p:xfrm>
        <a:graphic>
          <a:graphicData uri="http://schemas.openxmlformats.org/drawingml/2006/table">
            <a:tbl>
              <a:tblPr/>
              <a:tblGrid>
                <a:gridCol w="1613273">
                  <a:extLst>
                    <a:ext uri="{9D8B030D-6E8A-4147-A177-3AD203B41FA5}">
                      <a16:colId xmlns:a16="http://schemas.microsoft.com/office/drawing/2014/main" val="1260914233"/>
                    </a:ext>
                  </a:extLst>
                </a:gridCol>
                <a:gridCol w="925259">
                  <a:extLst>
                    <a:ext uri="{9D8B030D-6E8A-4147-A177-3AD203B41FA5}">
                      <a16:colId xmlns:a16="http://schemas.microsoft.com/office/drawing/2014/main" val="2773632403"/>
                    </a:ext>
                  </a:extLst>
                </a:gridCol>
              </a:tblGrid>
              <a:tr h="509064">
                <a:tc>
                  <a:txBody>
                    <a:bodyPr/>
                    <a:lstStyle/>
                    <a:p>
                      <a:pPr algn="ctr" rtl="0" fontAlgn="ctr"/>
                      <a:r>
                        <a:rPr lang="en-US" sz="1500" b="1" i="0" u="none" strike="noStrike" dirty="0">
                          <a:solidFill>
                            <a:srgbClr val="000000"/>
                          </a:solidFill>
                          <a:effectLst/>
                          <a:latin typeface="Calibri" panose="020F0502020204030204" pitchFamily="34" charset="0"/>
                        </a:rPr>
                        <a:t>County Unincorporated</a:t>
                      </a: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81" marR="10181" marT="101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74937441"/>
                  </a:ext>
                </a:extLst>
              </a:tr>
              <a:tr h="213806">
                <a:tc>
                  <a:txBody>
                    <a:bodyPr/>
                    <a:lstStyle/>
                    <a:p>
                      <a:pPr algn="l" fontAlgn="b"/>
                      <a:r>
                        <a:rPr lang="en-US" sz="1200" b="0" i="0" u="none" strike="noStrike" dirty="0">
                          <a:solidFill>
                            <a:srgbClr val="000000"/>
                          </a:solidFill>
                          <a:effectLst/>
                          <a:latin typeface="Calibri" panose="020F0502020204030204" pitchFamily="34" charset="0"/>
                        </a:rPr>
                        <a:t>HAMPSHIRE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         26,388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124933077"/>
                  </a:ext>
                </a:extLst>
              </a:tr>
              <a:tr h="213806">
                <a:tc>
                  <a:txBody>
                    <a:bodyPr/>
                    <a:lstStyle/>
                    <a:p>
                      <a:pPr algn="l" fontAlgn="b"/>
                      <a:r>
                        <a:rPr lang="en-US" sz="1200" b="0" i="0" u="none" strike="noStrike" dirty="0">
                          <a:solidFill>
                            <a:srgbClr val="000000"/>
                          </a:solidFill>
                          <a:effectLst/>
                          <a:latin typeface="Calibri" panose="020F0502020204030204" pitchFamily="34" charset="0"/>
                        </a:rPr>
                        <a:t>MASON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21,771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85502702"/>
                  </a:ext>
                </a:extLst>
              </a:tr>
              <a:tr h="213806">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21,196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84715957"/>
                  </a:ext>
                </a:extLst>
              </a:tr>
              <a:tr h="213806">
                <a:tc>
                  <a:txBody>
                    <a:bodyPr/>
                    <a:lstStyle/>
                    <a:p>
                      <a:pPr algn="l" fontAlgn="b"/>
                      <a:r>
                        <a:rPr lang="en-US" sz="1200" b="0" i="0" u="none" strike="noStrike">
                          <a:solidFill>
                            <a:srgbClr val="000000"/>
                          </a:solidFill>
                          <a:effectLst/>
                          <a:latin typeface="Calibri" panose="020F0502020204030204" pitchFamily="34" charset="0"/>
                        </a:rPr>
                        <a:t>GREENBRIER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20,060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722436520"/>
                  </a:ext>
                </a:extLst>
              </a:tr>
              <a:tr h="213806">
                <a:tc>
                  <a:txBody>
                    <a:bodyPr/>
                    <a:lstStyle/>
                    <a:p>
                      <a:pPr algn="l" fontAlgn="b"/>
                      <a:r>
                        <a:rPr lang="en-US" sz="1200" b="0" i="0" u="none" strike="noStrike" dirty="0">
                          <a:solidFill>
                            <a:srgbClr val="000000"/>
                          </a:solidFill>
                          <a:effectLst/>
                          <a:latin typeface="Calibri" panose="020F0502020204030204" pitchFamily="34" charset="0"/>
                        </a:rPr>
                        <a:t>RANDOLPH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19,842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10980088"/>
                  </a:ext>
                </a:extLst>
              </a:tr>
              <a:tr h="213806">
                <a:tc>
                  <a:txBody>
                    <a:bodyPr/>
                    <a:lstStyle/>
                    <a:p>
                      <a:pPr algn="l" fontAlgn="b"/>
                      <a:r>
                        <a:rPr lang="en-US" sz="1200" b="0" i="0" u="none" strike="noStrike">
                          <a:solidFill>
                            <a:srgbClr val="000000"/>
                          </a:solidFill>
                          <a:effectLst/>
                          <a:latin typeface="Calibri" panose="020F0502020204030204" pitchFamily="34" charset="0"/>
                        </a:rPr>
                        <a:t>WOOD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17,523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15024351"/>
                  </a:ext>
                </a:extLst>
              </a:tr>
              <a:tr h="213806">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16,850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56218648"/>
                  </a:ext>
                </a:extLst>
              </a:tr>
              <a:tr h="213806">
                <a:tc>
                  <a:txBody>
                    <a:bodyPr/>
                    <a:lstStyle/>
                    <a:p>
                      <a:pPr algn="l" fontAlgn="b"/>
                      <a:r>
                        <a:rPr lang="en-US" sz="1200" b="0" i="0" u="none" strike="noStrike" dirty="0">
                          <a:solidFill>
                            <a:srgbClr val="000000"/>
                          </a:solidFill>
                          <a:effectLst/>
                          <a:latin typeface="Calibri" panose="020F0502020204030204" pitchFamily="34" charset="0"/>
                        </a:rPr>
                        <a:t>JACKSON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15,300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590981951"/>
                  </a:ext>
                </a:extLst>
              </a:tr>
              <a:tr h="213806">
                <a:tc>
                  <a:txBody>
                    <a:bodyPr/>
                    <a:lstStyle/>
                    <a:p>
                      <a:pPr algn="l" fontAlgn="b"/>
                      <a:r>
                        <a:rPr lang="en-US" sz="1200" b="0" i="0" u="none" strike="noStrike">
                          <a:solidFill>
                            <a:srgbClr val="000000"/>
                          </a:solidFill>
                          <a:effectLst/>
                          <a:latin typeface="Calibri" panose="020F0502020204030204" pitchFamily="34" charset="0"/>
                        </a:rPr>
                        <a:t>WAYNE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13,521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19633059"/>
                  </a:ext>
                </a:extLst>
              </a:tr>
              <a:tr h="213806">
                <a:tc>
                  <a:txBody>
                    <a:bodyPr/>
                    <a:lstStyle/>
                    <a:p>
                      <a:pPr algn="l" fontAlgn="b"/>
                      <a:r>
                        <a:rPr lang="en-US" sz="1200" b="0" i="0" u="none" strike="noStrike">
                          <a:solidFill>
                            <a:srgbClr val="000000"/>
                          </a:solidFill>
                          <a:effectLst/>
                          <a:latin typeface="Calibri" panose="020F0502020204030204" pitchFamily="34" charset="0"/>
                        </a:rPr>
                        <a:t>PENDLETON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13,218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12554784"/>
                  </a:ext>
                </a:extLst>
              </a:tr>
              <a:tr h="213806">
                <a:tc>
                  <a:txBody>
                    <a:bodyPr/>
                    <a:lstStyle/>
                    <a:p>
                      <a:pPr algn="l" fontAlgn="b"/>
                      <a:r>
                        <a:rPr lang="en-US" sz="1200" b="0" i="0" u="none" strike="noStrike" dirty="0">
                          <a:solidFill>
                            <a:srgbClr val="000000"/>
                          </a:solidFill>
                          <a:effectLst/>
                          <a:latin typeface="Calibri" panose="020F0502020204030204" pitchFamily="34" charset="0"/>
                        </a:rPr>
                        <a:t>LINCOLN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11,137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455310996"/>
                  </a:ext>
                </a:extLst>
              </a:tr>
              <a:tr h="213806">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10,300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86960206"/>
                  </a:ext>
                </a:extLst>
              </a:tr>
              <a:tr h="213806">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10,278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668409601"/>
                  </a:ext>
                </a:extLst>
              </a:tr>
              <a:tr h="213806">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10,092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358895779"/>
                  </a:ext>
                </a:extLst>
              </a:tr>
              <a:tr h="213806">
                <a:tc>
                  <a:txBody>
                    <a:bodyPr/>
                    <a:lstStyle/>
                    <a:p>
                      <a:pPr algn="l" fontAlgn="b"/>
                      <a:r>
                        <a:rPr lang="en-US" sz="1200" b="0" i="0" u="none" strike="noStrike" dirty="0">
                          <a:solidFill>
                            <a:srgbClr val="000000"/>
                          </a:solidFill>
                          <a:effectLst/>
                          <a:latin typeface="Calibri" panose="020F0502020204030204" pitchFamily="34" charset="0"/>
                        </a:rPr>
                        <a:t>PRESTON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9,965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479053146"/>
                  </a:ext>
                </a:extLst>
              </a:tr>
              <a:tr h="213806">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9,934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97147030"/>
                  </a:ext>
                </a:extLst>
              </a:tr>
              <a:tr h="213806">
                <a:tc>
                  <a:txBody>
                    <a:bodyPr/>
                    <a:lstStyle/>
                    <a:p>
                      <a:pPr algn="l" fontAlgn="b"/>
                      <a:r>
                        <a:rPr lang="en-US" sz="1200" b="0" i="0" u="none" strike="noStrike">
                          <a:solidFill>
                            <a:srgbClr val="000000"/>
                          </a:solidFill>
                          <a:effectLst/>
                          <a:latin typeface="Calibri" panose="020F0502020204030204" pitchFamily="34" charset="0"/>
                        </a:rPr>
                        <a:t>NICHOLAS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8,999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74993549"/>
                  </a:ext>
                </a:extLst>
              </a:tr>
              <a:tr h="213806">
                <a:tc>
                  <a:txBody>
                    <a:bodyPr/>
                    <a:lstStyle/>
                    <a:p>
                      <a:pPr algn="l" fontAlgn="b"/>
                      <a:r>
                        <a:rPr lang="en-US" sz="1200" b="0" i="0" u="none" strike="noStrike">
                          <a:solidFill>
                            <a:srgbClr val="000000"/>
                          </a:solidFill>
                          <a:effectLst/>
                          <a:latin typeface="Calibri" panose="020F0502020204030204" pitchFamily="34" charset="0"/>
                        </a:rPr>
                        <a:t>WEBSTER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8,907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52892023"/>
                  </a:ext>
                </a:extLst>
              </a:tr>
              <a:tr h="213806">
                <a:tc>
                  <a:txBody>
                    <a:bodyPr/>
                    <a:lstStyle/>
                    <a:p>
                      <a:pPr algn="l" fontAlgn="b"/>
                      <a:r>
                        <a:rPr lang="en-US" sz="1200" b="0" i="0" u="none" strike="noStrike">
                          <a:solidFill>
                            <a:srgbClr val="000000"/>
                          </a:solidFill>
                          <a:effectLst/>
                          <a:latin typeface="Calibri" panose="020F0502020204030204" pitchFamily="34" charset="0"/>
                        </a:rPr>
                        <a:t>MINERAL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8,885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64995636"/>
                  </a:ext>
                </a:extLst>
              </a:tr>
              <a:tr h="213806">
                <a:tc>
                  <a:txBody>
                    <a:bodyPr/>
                    <a:lstStyle/>
                    <a:p>
                      <a:pPr algn="l" fontAlgn="b"/>
                      <a:r>
                        <a:rPr lang="en-US" sz="1200" b="0" i="0" u="none" strike="noStrike">
                          <a:solidFill>
                            <a:srgbClr val="000000"/>
                          </a:solidFill>
                          <a:effectLst/>
                          <a:latin typeface="Calibri" panose="020F0502020204030204" pitchFamily="34" charset="0"/>
                        </a:rPr>
                        <a:t>RALEIGH COUNTY</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           8,719 </a:t>
                      </a:r>
                    </a:p>
                  </a:txBody>
                  <a:tcPr marL="10181" marR="10181" marT="1018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98755629"/>
                  </a:ext>
                </a:extLst>
              </a:tr>
            </a:tbl>
          </a:graphicData>
        </a:graphic>
      </p:graphicFrame>
      <p:graphicFrame>
        <p:nvGraphicFramePr>
          <p:cNvPr id="6" name="Table 5"/>
          <p:cNvGraphicFramePr>
            <a:graphicFrameLocks noGrp="1"/>
          </p:cNvGraphicFramePr>
          <p:nvPr/>
        </p:nvGraphicFramePr>
        <p:xfrm>
          <a:off x="3549235" y="1454720"/>
          <a:ext cx="4904307" cy="4750760"/>
        </p:xfrm>
        <a:graphic>
          <a:graphicData uri="http://schemas.openxmlformats.org/drawingml/2006/table">
            <a:tbl>
              <a:tblPr/>
              <a:tblGrid>
                <a:gridCol w="2289662">
                  <a:extLst>
                    <a:ext uri="{9D8B030D-6E8A-4147-A177-3AD203B41FA5}">
                      <a16:colId xmlns:a16="http://schemas.microsoft.com/office/drawing/2014/main" val="2859836016"/>
                    </a:ext>
                  </a:extLst>
                </a:gridCol>
                <a:gridCol w="1513489">
                  <a:extLst>
                    <a:ext uri="{9D8B030D-6E8A-4147-A177-3AD203B41FA5}">
                      <a16:colId xmlns:a16="http://schemas.microsoft.com/office/drawing/2014/main" val="1467094825"/>
                    </a:ext>
                  </a:extLst>
                </a:gridCol>
                <a:gridCol w="1101156">
                  <a:extLst>
                    <a:ext uri="{9D8B030D-6E8A-4147-A177-3AD203B41FA5}">
                      <a16:colId xmlns:a16="http://schemas.microsoft.com/office/drawing/2014/main" val="2864161244"/>
                    </a:ext>
                  </a:extLst>
                </a:gridCol>
              </a:tblGrid>
              <a:tr h="505400">
                <a:tc>
                  <a:txBody>
                    <a:bodyPr/>
                    <a:lstStyle/>
                    <a:p>
                      <a:pPr algn="ctr" rtl="0" fontAlgn="ctr"/>
                      <a:r>
                        <a:rPr lang="en-US" sz="1500" b="1" i="0" u="none" strike="noStrike" dirty="0">
                          <a:solidFill>
                            <a:srgbClr val="000000"/>
                          </a:solidFill>
                          <a:effectLst/>
                          <a:latin typeface="Calibri" panose="020F0502020204030204" pitchFamily="34" charset="0"/>
                        </a:rPr>
                        <a:t>Incorporated Place</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500" b="1" i="0" u="none" strike="noStrike">
                          <a:solidFill>
                            <a:srgbClr val="000000"/>
                          </a:solidFill>
                          <a:effectLst/>
                          <a:latin typeface="Calibri" panose="020F0502020204030204" pitchFamily="34" charset="0"/>
                        </a:rPr>
                        <a:t>County</a:t>
                      </a: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rtl="0" fontAlgn="ctr"/>
                      <a:r>
                        <a:rPr lang="en-US" sz="1500" b="1" i="0" u="none" strike="noStrike" dirty="0">
                          <a:solidFill>
                            <a:srgbClr val="000000"/>
                          </a:solidFill>
                          <a:effectLst/>
                          <a:latin typeface="Calibri" panose="020F0502020204030204" pitchFamily="34" charset="0"/>
                        </a:rPr>
                        <a:t>Modified</a:t>
                      </a:r>
                      <a:br>
                        <a:rPr lang="en-US" sz="1500" b="1" i="0" u="none" strike="noStrike" dirty="0">
                          <a:solidFill>
                            <a:srgbClr val="000000"/>
                          </a:solidFill>
                          <a:effectLst/>
                          <a:latin typeface="Calibri" panose="020F0502020204030204" pitchFamily="34" charset="0"/>
                        </a:rPr>
                      </a:br>
                      <a:r>
                        <a:rPr lang="en-US" sz="1500" b="1" i="0" u="none" strike="noStrike" dirty="0" err="1">
                          <a:solidFill>
                            <a:srgbClr val="000000"/>
                          </a:solidFill>
                          <a:effectLst/>
                          <a:latin typeface="Calibri" panose="020F0502020204030204" pitchFamily="34" charset="0"/>
                        </a:rPr>
                        <a:t>aSFHA</a:t>
                      </a:r>
                      <a:endParaRPr lang="en-US" sz="1500" b="1" i="0" u="none" strike="noStrike" dirty="0">
                        <a:solidFill>
                          <a:srgbClr val="000000"/>
                        </a:solidFill>
                        <a:effectLst/>
                        <a:latin typeface="Calibri" panose="020F0502020204030204" pitchFamily="34" charset="0"/>
                      </a:endParaRPr>
                    </a:p>
                  </a:txBody>
                  <a:tcPr marL="10108" marR="10108" marT="101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841837172"/>
                  </a:ext>
                </a:extLst>
              </a:tr>
              <a:tr h="212268">
                <a:tc>
                  <a:txBody>
                    <a:bodyPr/>
                    <a:lstStyle/>
                    <a:p>
                      <a:pPr algn="l" fontAlgn="b"/>
                      <a:r>
                        <a:rPr lang="en-US" sz="1200" b="0" i="0" u="none" strike="noStrike">
                          <a:solidFill>
                            <a:srgbClr val="000000"/>
                          </a:solidFill>
                          <a:effectLst/>
                          <a:latin typeface="Calibri" panose="020F0502020204030204" pitchFamily="34" charset="0"/>
                        </a:rPr>
                        <a:t>CHARLESTON,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1,486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72101573"/>
                  </a:ext>
                </a:extLst>
              </a:tr>
              <a:tr h="212268">
                <a:tc>
                  <a:txBody>
                    <a:bodyPr/>
                    <a:lstStyle/>
                    <a:p>
                      <a:pPr algn="l" fontAlgn="b"/>
                      <a:r>
                        <a:rPr lang="en-US" sz="1200" b="0" i="0" u="none" strike="noStrike">
                          <a:solidFill>
                            <a:srgbClr val="000000"/>
                          </a:solidFill>
                          <a:effectLst/>
                          <a:latin typeface="Calibri" panose="020F0502020204030204" pitchFamily="34" charset="0"/>
                        </a:rPr>
                        <a:t>WHEELING,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OHIO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1,318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5511394"/>
                  </a:ext>
                </a:extLst>
              </a:tr>
              <a:tr h="212268">
                <a:tc>
                  <a:txBody>
                    <a:bodyPr/>
                    <a:lstStyle/>
                    <a:p>
                      <a:pPr algn="l" fontAlgn="b"/>
                      <a:r>
                        <a:rPr lang="en-US" sz="1200" b="0" i="0" u="none" strike="noStrike">
                          <a:solidFill>
                            <a:srgbClr val="000000"/>
                          </a:solidFill>
                          <a:effectLst/>
                          <a:latin typeface="Calibri" panose="020F0502020204030204" pitchFamily="34" charset="0"/>
                        </a:rPr>
                        <a:t>PARKERSBURG,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WOOD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1,217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83989191"/>
                  </a:ext>
                </a:extLst>
              </a:tr>
              <a:tr h="212268">
                <a:tc>
                  <a:txBody>
                    <a:bodyPr/>
                    <a:lstStyle/>
                    <a:p>
                      <a:pPr algn="l" fontAlgn="b"/>
                      <a:r>
                        <a:rPr lang="en-US" sz="1200" b="0" i="0" u="none" strike="noStrike">
                          <a:solidFill>
                            <a:srgbClr val="000000"/>
                          </a:solidFill>
                          <a:effectLst/>
                          <a:latin typeface="Calibri" panose="020F0502020204030204" pitchFamily="34" charset="0"/>
                        </a:rPr>
                        <a:t>HUNTINGTON,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823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721022386"/>
                  </a:ext>
                </a:extLst>
              </a:tr>
              <a:tr h="212268">
                <a:tc>
                  <a:txBody>
                    <a:bodyPr/>
                    <a:lstStyle/>
                    <a:p>
                      <a:pPr algn="l" fontAlgn="b"/>
                      <a:r>
                        <a:rPr lang="en-US" sz="1200" b="0" i="0" u="none" strike="noStrike">
                          <a:solidFill>
                            <a:srgbClr val="000000"/>
                          </a:solidFill>
                          <a:effectLst/>
                          <a:latin typeface="Calibri" panose="020F0502020204030204" pitchFamily="34" charset="0"/>
                        </a:rPr>
                        <a:t>NEW MARTINSVILLE,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WETZEL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652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4378777"/>
                  </a:ext>
                </a:extLst>
              </a:tr>
              <a:tr h="212268">
                <a:tc>
                  <a:txBody>
                    <a:bodyPr/>
                    <a:lstStyle/>
                    <a:p>
                      <a:pPr algn="l" fontAlgn="b"/>
                      <a:r>
                        <a:rPr lang="en-US" sz="1200" b="0" i="0" u="none" strike="noStrike">
                          <a:solidFill>
                            <a:srgbClr val="000000"/>
                          </a:solidFill>
                          <a:effectLst/>
                          <a:latin typeface="Calibri" panose="020F0502020204030204" pitchFamily="34" charset="0"/>
                        </a:rPr>
                        <a:t>BUCKHANNON,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UPSHUR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48256166"/>
                  </a:ext>
                </a:extLst>
              </a:tr>
              <a:tr h="212268">
                <a:tc>
                  <a:txBody>
                    <a:bodyPr/>
                    <a:lstStyle/>
                    <a:p>
                      <a:pPr algn="l" fontAlgn="b"/>
                      <a:r>
                        <a:rPr lang="en-US" sz="1200" b="0" i="0" u="none" strike="noStrike">
                          <a:solidFill>
                            <a:srgbClr val="000000"/>
                          </a:solidFill>
                          <a:effectLst/>
                          <a:latin typeface="Calibri" panose="020F0502020204030204" pitchFamily="34" charset="0"/>
                        </a:rPr>
                        <a:t>POINT PLEASANT,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614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83717981"/>
                  </a:ext>
                </a:extLst>
              </a:tr>
              <a:tr h="212268">
                <a:tc>
                  <a:txBody>
                    <a:bodyPr/>
                    <a:lstStyle/>
                    <a:p>
                      <a:pPr algn="l" fontAlgn="b"/>
                      <a:r>
                        <a:rPr lang="en-US" sz="1200" b="0" i="0" u="none" strike="noStrike">
                          <a:solidFill>
                            <a:srgbClr val="000000"/>
                          </a:solidFill>
                          <a:effectLst/>
                          <a:latin typeface="Calibri" panose="020F0502020204030204" pitchFamily="34" charset="0"/>
                        </a:rPr>
                        <a:t>MOUNDSVILLE,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MARSHALL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563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5536349"/>
                  </a:ext>
                </a:extLst>
              </a:tr>
              <a:tr h="212268">
                <a:tc>
                  <a:txBody>
                    <a:bodyPr/>
                    <a:lstStyle/>
                    <a:p>
                      <a:pPr algn="l" fontAlgn="b"/>
                      <a:r>
                        <a:rPr lang="en-US" sz="1200" b="0" i="0" u="none" strike="noStrike">
                          <a:solidFill>
                            <a:srgbClr val="000000"/>
                          </a:solidFill>
                          <a:effectLst/>
                          <a:latin typeface="Calibri" panose="020F0502020204030204" pitchFamily="34" charset="0"/>
                        </a:rPr>
                        <a:t>MARLINTON,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POCAHONTAS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494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92542700"/>
                  </a:ext>
                </a:extLst>
              </a:tr>
              <a:tr h="212268">
                <a:tc>
                  <a:txBody>
                    <a:bodyPr/>
                    <a:lstStyle/>
                    <a:p>
                      <a:pPr algn="l" fontAlgn="b"/>
                      <a:r>
                        <a:rPr lang="en-US" sz="1200" b="0" i="0" u="none" strike="noStrike">
                          <a:solidFill>
                            <a:srgbClr val="000000"/>
                          </a:solidFill>
                          <a:effectLst/>
                          <a:latin typeface="Calibri" panose="020F0502020204030204" pitchFamily="34" charset="0"/>
                        </a:rPr>
                        <a:t>MOOREFIELD,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HARDY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475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420335"/>
                  </a:ext>
                </a:extLst>
              </a:tr>
              <a:tr h="212268">
                <a:tc>
                  <a:txBody>
                    <a:bodyPr/>
                    <a:lstStyle/>
                    <a:p>
                      <a:pPr algn="l" fontAlgn="b"/>
                      <a:r>
                        <a:rPr lang="en-US" sz="1200" b="0" i="0" u="none" strike="noStrike">
                          <a:solidFill>
                            <a:srgbClr val="000000"/>
                          </a:solidFill>
                          <a:effectLst/>
                          <a:latin typeface="Calibri" panose="020F0502020204030204" pitchFamily="34" charset="0"/>
                        </a:rPr>
                        <a:t>WEIRTON, CITY OF (SPLIT)</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HANCOCK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456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705032124"/>
                  </a:ext>
                </a:extLst>
              </a:tr>
              <a:tr h="212268">
                <a:tc>
                  <a:txBody>
                    <a:bodyPr/>
                    <a:lstStyle/>
                    <a:p>
                      <a:pPr algn="l" fontAlgn="b"/>
                      <a:r>
                        <a:rPr lang="en-US" sz="1200" b="0" i="0" u="none" strike="noStrike">
                          <a:solidFill>
                            <a:srgbClr val="000000"/>
                          </a:solidFill>
                          <a:effectLst/>
                          <a:latin typeface="Calibri" panose="020F0502020204030204" pitchFamily="34" charset="0"/>
                        </a:rPr>
                        <a:t>CLARKSBURG,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dirty="0">
                          <a:solidFill>
                            <a:srgbClr val="000000"/>
                          </a:solidFill>
                          <a:effectLst/>
                          <a:latin typeface="Calibri" panose="020F0502020204030204" pitchFamily="34" charset="0"/>
                        </a:rPr>
                        <a:t>HARRISON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453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89901327"/>
                  </a:ext>
                </a:extLst>
              </a:tr>
              <a:tr h="212268">
                <a:tc>
                  <a:txBody>
                    <a:bodyPr/>
                    <a:lstStyle/>
                    <a:p>
                      <a:pPr algn="l" fontAlgn="b"/>
                      <a:r>
                        <a:rPr lang="en-US" sz="1200" b="0" i="0" u="none" strike="noStrike">
                          <a:solidFill>
                            <a:srgbClr val="000000"/>
                          </a:solidFill>
                          <a:effectLst/>
                          <a:latin typeface="Calibri" panose="020F0502020204030204" pitchFamily="34" charset="0"/>
                        </a:rPr>
                        <a:t>FAIRMONT,CITY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MARION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408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51264430"/>
                  </a:ext>
                </a:extLst>
              </a:tr>
              <a:tr h="212268">
                <a:tc>
                  <a:txBody>
                    <a:bodyPr/>
                    <a:lstStyle/>
                    <a:p>
                      <a:pPr algn="l" fontAlgn="b"/>
                      <a:r>
                        <a:rPr lang="en-US" sz="1200" b="0" i="0" u="none" strike="noStrike">
                          <a:solidFill>
                            <a:srgbClr val="000000"/>
                          </a:solidFill>
                          <a:effectLst/>
                          <a:latin typeface="Calibri" panose="020F0502020204030204" pitchFamily="34" charset="0"/>
                        </a:rPr>
                        <a:t>MORGANTOWN,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MONONGALIA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387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92525616"/>
                  </a:ext>
                </a:extLst>
              </a:tr>
              <a:tr h="212268">
                <a:tc>
                  <a:txBody>
                    <a:bodyPr/>
                    <a:lstStyle/>
                    <a:p>
                      <a:pPr algn="l" fontAlgn="b"/>
                      <a:r>
                        <a:rPr lang="en-US" sz="1200" b="0" i="0" u="none" strike="noStrike">
                          <a:solidFill>
                            <a:srgbClr val="000000"/>
                          </a:solidFill>
                          <a:effectLst/>
                          <a:latin typeface="Calibri" panose="020F0502020204030204" pitchFamily="34" charset="0"/>
                        </a:rPr>
                        <a:t>MILTON,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377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08183843"/>
                  </a:ext>
                </a:extLst>
              </a:tr>
              <a:tr h="212268">
                <a:tc>
                  <a:txBody>
                    <a:bodyPr/>
                    <a:lstStyle/>
                    <a:p>
                      <a:pPr algn="l" fontAlgn="b"/>
                      <a:r>
                        <a:rPr lang="en-US" sz="1200" b="0" i="0" u="none" strike="noStrike">
                          <a:solidFill>
                            <a:srgbClr val="000000"/>
                          </a:solidFill>
                          <a:effectLst/>
                          <a:latin typeface="Calibri" panose="020F0502020204030204" pitchFamily="34" charset="0"/>
                        </a:rPr>
                        <a:t>BUFFALO,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02262097"/>
                  </a:ext>
                </a:extLst>
              </a:tr>
              <a:tr h="212268">
                <a:tc>
                  <a:txBody>
                    <a:bodyPr/>
                    <a:lstStyle/>
                    <a:p>
                      <a:pPr algn="l" fontAlgn="b"/>
                      <a:r>
                        <a:rPr lang="en-US" sz="1200" b="0" i="0" u="none" strike="noStrike">
                          <a:solidFill>
                            <a:srgbClr val="000000"/>
                          </a:solidFill>
                          <a:effectLst/>
                          <a:latin typeface="Calibri" panose="020F0502020204030204" pitchFamily="34" charset="0"/>
                        </a:rPr>
                        <a:t>ELEANOR, TOWN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PUTNAM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340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15340356"/>
                  </a:ext>
                </a:extLst>
              </a:tr>
              <a:tr h="212268">
                <a:tc>
                  <a:txBody>
                    <a:bodyPr/>
                    <a:lstStyle/>
                    <a:p>
                      <a:pPr algn="l" fontAlgn="b"/>
                      <a:r>
                        <a:rPr lang="en-US" sz="1200" b="0" i="0" u="none" strike="noStrike">
                          <a:solidFill>
                            <a:srgbClr val="000000"/>
                          </a:solidFill>
                          <a:effectLst/>
                          <a:latin typeface="Calibri" panose="020F0502020204030204" pitchFamily="34" charset="0"/>
                        </a:rPr>
                        <a:t>PRINCETON,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MERCER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332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967830636"/>
                  </a:ext>
                </a:extLst>
              </a:tr>
              <a:tr h="212268">
                <a:tc>
                  <a:txBody>
                    <a:bodyPr/>
                    <a:lstStyle/>
                    <a:p>
                      <a:pPr algn="l" fontAlgn="b"/>
                      <a:r>
                        <a:rPr lang="en-US" sz="1200" b="0" i="0" u="none" strike="noStrike">
                          <a:solidFill>
                            <a:srgbClr val="000000"/>
                          </a:solidFill>
                          <a:effectLst/>
                          <a:latin typeface="Calibri" panose="020F0502020204030204" pitchFamily="34" charset="0"/>
                        </a:rPr>
                        <a:t>BARBOURSVILLE, VILLAGE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CABELL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314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172649456"/>
                  </a:ext>
                </a:extLst>
              </a:tr>
              <a:tr h="212268">
                <a:tc>
                  <a:txBody>
                    <a:bodyPr/>
                    <a:lstStyle/>
                    <a:p>
                      <a:pPr algn="l" fontAlgn="b"/>
                      <a:r>
                        <a:rPr lang="en-US" sz="1200" b="0" i="0" u="none" strike="noStrike">
                          <a:solidFill>
                            <a:srgbClr val="000000"/>
                          </a:solidFill>
                          <a:effectLst/>
                          <a:latin typeface="Calibri" panose="020F0502020204030204" pitchFamily="34" charset="0"/>
                        </a:rPr>
                        <a:t>DUNBAR, CITY OF</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200" b="0" i="0" u="none" strike="noStrike">
                          <a:solidFill>
                            <a:srgbClr val="000000"/>
                          </a:solidFill>
                          <a:effectLst/>
                          <a:latin typeface="Calibri" panose="020F0502020204030204" pitchFamily="34" charset="0"/>
                        </a:rPr>
                        <a:t>KANAWHA COUNTY</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rtl="0" fontAlgn="b"/>
                      <a:r>
                        <a:rPr lang="en-US" sz="1200" b="0" i="0" u="none" strike="noStrike" dirty="0">
                          <a:solidFill>
                            <a:srgbClr val="000000"/>
                          </a:solidFill>
                          <a:effectLst/>
                          <a:latin typeface="Calibri" panose="020F0502020204030204" pitchFamily="34" charset="0"/>
                        </a:rPr>
                        <a:t>                 313 </a:t>
                      </a:r>
                    </a:p>
                  </a:txBody>
                  <a:tcPr marL="10108" marR="10108" marT="101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48330985"/>
                  </a:ext>
                </a:extLst>
              </a:tr>
            </a:tbl>
          </a:graphicData>
        </a:graphic>
      </p:graphicFrame>
      <p:sp>
        <p:nvSpPr>
          <p:cNvPr id="12" name="TextBox 11"/>
          <p:cNvSpPr txBox="1"/>
          <p:nvPr/>
        </p:nvSpPr>
        <p:spPr>
          <a:xfrm>
            <a:off x="1492898" y="1000188"/>
            <a:ext cx="6344815" cy="307777"/>
          </a:xfrm>
          <a:prstGeom prst="rect">
            <a:avLst/>
          </a:prstGeom>
          <a:noFill/>
        </p:spPr>
        <p:txBody>
          <a:bodyPr wrap="square" rtlCol="0">
            <a:spAutoFit/>
          </a:bodyPr>
          <a:lstStyle/>
          <a:p>
            <a:r>
              <a:rPr lang="en-US" sz="1400" i="1" dirty="0"/>
              <a:t>Top 20 Unincorporated / Incorporated Areas with Highest Acreage of SFHA (</a:t>
            </a:r>
            <a:r>
              <a:rPr lang="en-US" sz="1400" i="1" dirty="0" err="1"/>
              <a:t>aSFHA</a:t>
            </a:r>
            <a:r>
              <a:rPr lang="en-US" sz="1400" i="1" dirty="0"/>
              <a:t>)</a:t>
            </a:r>
          </a:p>
        </p:txBody>
      </p:sp>
      <p:sp>
        <p:nvSpPr>
          <p:cNvPr id="7" name="TextBox 6">
            <a:extLst>
              <a:ext uri="{FF2B5EF4-FFF2-40B4-BE49-F238E27FC236}">
                <a16:creationId xmlns:a16="http://schemas.microsoft.com/office/drawing/2014/main" id="{FC7B9439-BEA1-4BE9-8317-1612B88A863F}"/>
              </a:ext>
            </a:extLst>
          </p:cNvPr>
          <p:cNvSpPr txBox="1"/>
          <p:nvPr/>
        </p:nvSpPr>
        <p:spPr>
          <a:xfrm>
            <a:off x="2644653" y="709035"/>
            <a:ext cx="4553815" cy="369332"/>
          </a:xfrm>
          <a:prstGeom prst="rect">
            <a:avLst/>
          </a:prstGeom>
          <a:solidFill>
            <a:schemeClr val="tx1"/>
          </a:solidFill>
        </p:spPr>
        <p:txBody>
          <a:bodyPr wrap="square" rtlCol="0">
            <a:spAutoFit/>
          </a:bodyPr>
          <a:lstStyle/>
          <a:p>
            <a:pPr algn="ctr"/>
            <a:r>
              <a:rPr lang="en-US" b="1" dirty="0" smtClean="0">
                <a:solidFill>
                  <a:srgbClr val="FFFF00"/>
                </a:solidFill>
              </a:rPr>
              <a:t>Sample Community-Level Tabular Report</a:t>
            </a:r>
            <a:endParaRPr lang="en-US" b="1" dirty="0">
              <a:solidFill>
                <a:srgbClr val="FFFF00"/>
              </a:solidFill>
            </a:endParaRPr>
          </a:p>
        </p:txBody>
      </p:sp>
    </p:spTree>
    <p:extLst>
      <p:ext uri="{BB962C8B-B14F-4D97-AF65-F5344CB8AC3E}">
        <p14:creationId xmlns:p14="http://schemas.microsoft.com/office/powerpoint/2010/main" val="25889303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Transportation Infrastructure</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7B9439-BEA1-4BE9-8317-1612B88A863F}"/>
              </a:ext>
            </a:extLst>
          </p:cNvPr>
          <p:cNvSpPr txBox="1"/>
          <p:nvPr/>
        </p:nvSpPr>
        <p:spPr>
          <a:xfrm>
            <a:off x="5416625" y="5202162"/>
            <a:ext cx="3597275" cy="646331"/>
          </a:xfrm>
          <a:prstGeom prst="rect">
            <a:avLst/>
          </a:prstGeom>
          <a:solidFill>
            <a:schemeClr val="tx1"/>
          </a:solidFill>
        </p:spPr>
        <p:txBody>
          <a:bodyPr wrap="square" rtlCol="0">
            <a:spAutoFit/>
          </a:bodyPr>
          <a:lstStyle/>
          <a:p>
            <a:pPr algn="ctr"/>
            <a:r>
              <a:rPr lang="en-US" b="1" dirty="0" smtClean="0">
                <a:solidFill>
                  <a:srgbClr val="FFFF00"/>
                </a:solidFill>
              </a:rPr>
              <a:t>Sample Flood Hazard Map on Transportation Infrastructure</a:t>
            </a:r>
            <a:endParaRPr lang="en-US" b="1" dirty="0">
              <a:solidFill>
                <a:srgbClr val="FFFF00"/>
              </a:solidFill>
            </a:endParaRPr>
          </a:p>
        </p:txBody>
      </p:sp>
      <p:pic>
        <p:nvPicPr>
          <p:cNvPr id="2" name="Picture 1"/>
          <p:cNvPicPr>
            <a:picLocks noChangeAspect="1"/>
          </p:cNvPicPr>
          <p:nvPr/>
        </p:nvPicPr>
        <p:blipFill>
          <a:blip r:embed="rId3"/>
          <a:stretch>
            <a:fillRect/>
          </a:stretch>
        </p:blipFill>
        <p:spPr>
          <a:xfrm>
            <a:off x="527626" y="920309"/>
            <a:ext cx="4201655" cy="553499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835730025"/>
              </p:ext>
            </p:extLst>
          </p:nvPr>
        </p:nvGraphicFramePr>
        <p:xfrm>
          <a:off x="5416625" y="1440576"/>
          <a:ext cx="3597275" cy="1614489"/>
        </p:xfrm>
        <a:graphic>
          <a:graphicData uri="http://schemas.openxmlformats.org/drawingml/2006/table">
            <a:tbl>
              <a:tblPr firstRow="1" firstCol="1" bandRow="1">
                <a:tableStyleId>{5C22544A-7EE6-4342-B048-85BDC9FD1C3A}</a:tableStyleId>
              </a:tblPr>
              <a:tblGrid>
                <a:gridCol w="1368425">
                  <a:extLst>
                    <a:ext uri="{9D8B030D-6E8A-4147-A177-3AD203B41FA5}">
                      <a16:colId xmlns:a16="http://schemas.microsoft.com/office/drawing/2014/main" val="355008784"/>
                    </a:ext>
                  </a:extLst>
                </a:gridCol>
                <a:gridCol w="2228850">
                  <a:extLst>
                    <a:ext uri="{9D8B030D-6E8A-4147-A177-3AD203B41FA5}">
                      <a16:colId xmlns:a16="http://schemas.microsoft.com/office/drawing/2014/main" val="3897406463"/>
                    </a:ext>
                  </a:extLst>
                </a:gridCol>
              </a:tblGrid>
              <a:tr h="0">
                <a:tc>
                  <a:txBody>
                    <a:bodyPr/>
                    <a:lstStyle/>
                    <a:p>
                      <a:pPr marL="0" marR="0" algn="ctr">
                        <a:lnSpc>
                          <a:spcPct val="107000"/>
                        </a:lnSpc>
                        <a:spcBef>
                          <a:spcPts val="0"/>
                        </a:spcBef>
                        <a:spcAft>
                          <a:spcPts val="0"/>
                        </a:spcAft>
                      </a:pPr>
                      <a:r>
                        <a:rPr lang="en-US" sz="1100">
                          <a:effectLst/>
                        </a:rPr>
                        <a:t>WATER DEPTH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VEHICLES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0922554"/>
                  </a:ext>
                </a:extLst>
              </a:tr>
              <a:tr h="0">
                <a:tc>
                  <a:txBody>
                    <a:bodyPr/>
                    <a:lstStyle/>
                    <a:p>
                      <a:pPr marL="0" marR="0" algn="ctr">
                        <a:lnSpc>
                          <a:spcPct val="107000"/>
                        </a:lnSpc>
                        <a:spcBef>
                          <a:spcPts val="0"/>
                        </a:spcBef>
                        <a:spcAft>
                          <a:spcPts val="0"/>
                        </a:spcAft>
                      </a:pPr>
                      <a:r>
                        <a:rPr lang="en-US" sz="1100">
                          <a:effectLst/>
                        </a:rPr>
                        <a:t>&lt;= 1 foot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 foot of water will float many vehicles.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6308349"/>
                  </a:ext>
                </a:extLst>
              </a:tr>
              <a:tr h="0">
                <a:tc>
                  <a:txBody>
                    <a:bodyPr/>
                    <a:lstStyle/>
                    <a:p>
                      <a:pPr marL="0" marR="0" algn="ctr">
                        <a:lnSpc>
                          <a:spcPct val="107000"/>
                        </a:lnSpc>
                        <a:spcBef>
                          <a:spcPts val="0"/>
                        </a:spcBef>
                        <a:spcAft>
                          <a:spcPts val="0"/>
                        </a:spcAft>
                      </a:pPr>
                      <a:r>
                        <a:rPr lang="en-US" sz="1100">
                          <a:effectLst/>
                        </a:rPr>
                        <a:t>1 – 3</a:t>
                      </a:r>
                    </a:p>
                    <a:p>
                      <a:pPr marL="0" marR="0" algn="ctr">
                        <a:lnSpc>
                          <a:spcPct val="107000"/>
                        </a:lnSpc>
                        <a:spcBef>
                          <a:spcPts val="0"/>
                        </a:spcBef>
                        <a:spcAft>
                          <a:spcPts val="0"/>
                        </a:spcAft>
                      </a:pPr>
                      <a:r>
                        <a:rPr lang="en-US" sz="1100">
                          <a:effectLst/>
                        </a:rPr>
                        <a:t>feet of 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Two feet of water will carry away most vehicles.  Three feet of water will easily float a bus.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3615071"/>
                  </a:ext>
                </a:extLst>
              </a:tr>
              <a:tr h="0">
                <a:tc>
                  <a:txBody>
                    <a:bodyPr/>
                    <a:lstStyle/>
                    <a:p>
                      <a:pPr marL="0" marR="0" algn="ctr">
                        <a:lnSpc>
                          <a:spcPct val="107000"/>
                        </a:lnSpc>
                        <a:spcBef>
                          <a:spcPts val="0"/>
                        </a:spcBef>
                        <a:spcAft>
                          <a:spcPts val="0"/>
                        </a:spcAft>
                      </a:pPr>
                      <a:r>
                        <a:rPr lang="en-US" sz="1100">
                          <a:effectLst/>
                        </a:rPr>
                        <a:t>&gt; 3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All vehicles incur substantial water damage and can be carried away by flood waters.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532497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18175394"/>
              </p:ext>
            </p:extLst>
          </p:nvPr>
        </p:nvGraphicFramePr>
        <p:xfrm>
          <a:off x="5416626" y="3211664"/>
          <a:ext cx="3597274" cy="1793876"/>
        </p:xfrm>
        <a:graphic>
          <a:graphicData uri="http://schemas.openxmlformats.org/drawingml/2006/table">
            <a:tbl>
              <a:tblPr firstRow="1" firstCol="1" bandRow="1">
                <a:tableStyleId>{5C22544A-7EE6-4342-B048-85BDC9FD1C3A}</a:tableStyleId>
              </a:tblPr>
              <a:tblGrid>
                <a:gridCol w="1327419">
                  <a:extLst>
                    <a:ext uri="{9D8B030D-6E8A-4147-A177-3AD203B41FA5}">
                      <a16:colId xmlns:a16="http://schemas.microsoft.com/office/drawing/2014/main" val="355008784"/>
                    </a:ext>
                  </a:extLst>
                </a:gridCol>
                <a:gridCol w="2269855">
                  <a:extLst>
                    <a:ext uri="{9D8B030D-6E8A-4147-A177-3AD203B41FA5}">
                      <a16:colId xmlns:a16="http://schemas.microsoft.com/office/drawing/2014/main" val="4138444346"/>
                    </a:ext>
                  </a:extLst>
                </a:gridCol>
              </a:tblGrid>
              <a:tr h="0">
                <a:tc>
                  <a:txBody>
                    <a:bodyPr/>
                    <a:lstStyle/>
                    <a:p>
                      <a:pPr marL="0" marR="0" algn="ctr">
                        <a:lnSpc>
                          <a:spcPct val="107000"/>
                        </a:lnSpc>
                        <a:spcBef>
                          <a:spcPts val="0"/>
                        </a:spcBef>
                        <a:spcAft>
                          <a:spcPts val="0"/>
                        </a:spcAft>
                      </a:pPr>
                      <a:r>
                        <a:rPr lang="en-US" sz="1100">
                          <a:effectLst/>
                        </a:rPr>
                        <a:t>WATER DEPTH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RESCUE RESPONSE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0922554"/>
                  </a:ext>
                </a:extLst>
              </a:tr>
              <a:tr h="0">
                <a:tc>
                  <a:txBody>
                    <a:bodyPr/>
                    <a:lstStyle/>
                    <a:p>
                      <a:pPr marL="0" marR="0" algn="ctr">
                        <a:lnSpc>
                          <a:spcPct val="107000"/>
                        </a:lnSpc>
                        <a:spcBef>
                          <a:spcPts val="0"/>
                        </a:spcBef>
                        <a:spcAft>
                          <a:spcPts val="0"/>
                        </a:spcAft>
                      </a:pPr>
                      <a:r>
                        <a:rPr lang="en-US" sz="1100">
                          <a:effectLst/>
                        </a:rPr>
                        <a:t>&lt;= 1 foot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a:effectLst/>
                        </a:rPr>
                        <a:t>Response focused on those who need additional assistance.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6308349"/>
                  </a:ext>
                </a:extLst>
              </a:tr>
              <a:tr h="0">
                <a:tc>
                  <a:txBody>
                    <a:bodyPr/>
                    <a:lstStyle/>
                    <a:p>
                      <a:pPr marL="0" marR="0" algn="ctr">
                        <a:lnSpc>
                          <a:spcPct val="107000"/>
                        </a:lnSpc>
                        <a:spcBef>
                          <a:spcPts val="0"/>
                        </a:spcBef>
                        <a:spcAft>
                          <a:spcPts val="0"/>
                        </a:spcAft>
                      </a:pPr>
                      <a:r>
                        <a:rPr lang="en-US" sz="1100" dirty="0">
                          <a:effectLst/>
                        </a:rPr>
                        <a:t>1 – 3</a:t>
                      </a:r>
                    </a:p>
                    <a:p>
                      <a:pPr marL="0" marR="0" algn="ctr">
                        <a:lnSpc>
                          <a:spcPct val="107000"/>
                        </a:lnSpc>
                        <a:spcBef>
                          <a:spcPts val="0"/>
                        </a:spcBef>
                        <a:spcAft>
                          <a:spcPts val="0"/>
                        </a:spcAft>
                      </a:pPr>
                      <a:r>
                        <a:rPr lang="en-US" sz="1100" dirty="0">
                          <a:effectLst/>
                        </a:rPr>
                        <a:t>feet of water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 high-water vehicle rescue limit is about 3 feet.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33615071"/>
                  </a:ext>
                </a:extLst>
              </a:tr>
              <a:tr h="0">
                <a:tc>
                  <a:txBody>
                    <a:bodyPr/>
                    <a:lstStyle/>
                    <a:p>
                      <a:pPr marL="0" marR="0" algn="ctr">
                        <a:lnSpc>
                          <a:spcPct val="107000"/>
                        </a:lnSpc>
                        <a:spcBef>
                          <a:spcPts val="0"/>
                        </a:spcBef>
                        <a:spcAft>
                          <a:spcPts val="0"/>
                        </a:spcAft>
                      </a:pPr>
                      <a:r>
                        <a:rPr lang="en-US" sz="1100">
                          <a:effectLst/>
                        </a:rPr>
                        <a:t>&gt; 3 feet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Boats and helicopters are required to perform high water rescues when water depths exceed three feet.  The risk to people increases with higher water velocities and flood depths.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5324977"/>
                  </a:ext>
                </a:extLst>
              </a:tr>
            </a:tbl>
          </a:graphicData>
        </a:graphic>
      </p:graphicFrame>
      <p:sp>
        <p:nvSpPr>
          <p:cNvPr id="12" name="TextBox 11"/>
          <p:cNvSpPr txBox="1"/>
          <p:nvPr/>
        </p:nvSpPr>
        <p:spPr>
          <a:xfrm>
            <a:off x="3443591" y="1278202"/>
            <a:ext cx="1443664" cy="523220"/>
          </a:xfrm>
          <a:prstGeom prst="rect">
            <a:avLst/>
          </a:prstGeom>
          <a:noFill/>
        </p:spPr>
        <p:txBody>
          <a:bodyPr wrap="square" rtlCol="0">
            <a:spAutoFit/>
          </a:bodyPr>
          <a:lstStyle/>
          <a:p>
            <a:pPr algn="ctr"/>
            <a:r>
              <a:rPr lang="en-US" sz="1400" i="1" dirty="0" smtClean="0"/>
              <a:t>Jefferson County, West Virginia</a:t>
            </a:r>
          </a:p>
        </p:txBody>
      </p:sp>
    </p:spTree>
    <p:extLst>
      <p:ext uri="{BB962C8B-B14F-4D97-AF65-F5344CB8AC3E}">
        <p14:creationId xmlns:p14="http://schemas.microsoft.com/office/powerpoint/2010/main" val="994841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535019" y="6047432"/>
            <a:ext cx="7850221" cy="400110"/>
          </a:xfrm>
          <a:prstGeom prst="rect">
            <a:avLst/>
          </a:prstGeom>
          <a:solidFill>
            <a:schemeClr val="tx2">
              <a:lumMod val="20000"/>
              <a:lumOff val="80000"/>
            </a:schemeClr>
          </a:solidFill>
        </p:spPr>
        <p:txBody>
          <a:bodyPr wrap="square" rtlCol="0">
            <a:spAutoFit/>
          </a:bodyPr>
          <a:lstStyle/>
          <a:p>
            <a:pPr algn="ctr"/>
            <a:r>
              <a:rPr lang="en-US" sz="2000" b="1" dirty="0" smtClean="0">
                <a:solidFill>
                  <a:schemeClr val="accent1">
                    <a:lumMod val="50000"/>
                  </a:schemeClr>
                </a:solidFill>
                <a:latin typeface="Arial" panose="020B0604020202020204" pitchFamily="34" charset="0"/>
                <a:cs typeface="Arial" panose="020B0604020202020204" pitchFamily="34" charset="0"/>
              </a:rPr>
              <a:t>Identify Mitigation Actions derived from Risk Assessments</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l="-48" t="-336" r="144" b="22269"/>
          <a:stretch/>
        </p:blipFill>
        <p:spPr>
          <a:xfrm>
            <a:off x="535020" y="1145233"/>
            <a:ext cx="7850221" cy="4518646"/>
          </a:xfrm>
          <a:prstGeom prst="rect">
            <a:avLst/>
          </a:prstGeom>
          <a:ln>
            <a:solidFill>
              <a:schemeClr val="tx1"/>
            </a:solidFill>
          </a:ln>
        </p:spPr>
      </p:pic>
      <p:sp>
        <p:nvSpPr>
          <p:cNvPr id="7" name="TextBox 6">
            <a:extLst>
              <a:ext uri="{FF2B5EF4-FFF2-40B4-BE49-F238E27FC236}">
                <a16:creationId xmlns:a16="http://schemas.microsoft.com/office/drawing/2014/main" id="{FC7B9439-BEA1-4BE9-8317-1612B88A863F}"/>
              </a:ext>
            </a:extLst>
          </p:cNvPr>
          <p:cNvSpPr txBox="1"/>
          <p:nvPr/>
        </p:nvSpPr>
        <p:spPr>
          <a:xfrm>
            <a:off x="5562950" y="5364728"/>
            <a:ext cx="3407221" cy="307777"/>
          </a:xfrm>
          <a:prstGeom prst="rect">
            <a:avLst/>
          </a:prstGeom>
          <a:noFill/>
        </p:spPr>
        <p:txBody>
          <a:bodyPr wrap="square" rtlCol="0">
            <a:spAutoFit/>
          </a:bodyPr>
          <a:lstStyle/>
          <a:p>
            <a:pPr algn="ctr"/>
            <a:r>
              <a:rPr lang="en-US" sz="1400" dirty="0" smtClean="0">
                <a:solidFill>
                  <a:schemeClr val="bg1">
                    <a:lumMod val="50000"/>
                  </a:schemeClr>
                </a:solidFill>
              </a:rPr>
              <a:t>Slide courtesy of FEMA</a:t>
            </a:r>
            <a:endParaRPr lang="en-US" sz="1400" dirty="0">
              <a:solidFill>
                <a:schemeClr val="bg1">
                  <a:lumMod val="50000"/>
                </a:schemeClr>
              </a:solidFill>
            </a:endParaRPr>
          </a:p>
        </p:txBody>
      </p:sp>
    </p:spTree>
    <p:extLst>
      <p:ext uri="{BB962C8B-B14F-4D97-AF65-F5344CB8AC3E}">
        <p14:creationId xmlns:p14="http://schemas.microsoft.com/office/powerpoint/2010/main" val="7458626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525294" y="1049252"/>
            <a:ext cx="8219871" cy="523220"/>
          </a:xfrm>
          <a:prstGeom prst="rect">
            <a:avLst/>
          </a:prstGeom>
          <a:solidFill>
            <a:schemeClr val="tx2">
              <a:lumMod val="20000"/>
              <a:lumOff val="80000"/>
            </a:schemeClr>
          </a:solidFill>
        </p:spPr>
        <p:txBody>
          <a:bodyPr wrap="square" rtlCol="0">
            <a:spAutoFit/>
          </a:bodyPr>
          <a:lstStyle/>
          <a:p>
            <a:pPr algn="ctr"/>
            <a:r>
              <a:rPr lang="en-US" sz="2800" b="1" dirty="0" smtClean="0">
                <a:solidFill>
                  <a:schemeClr val="accent1">
                    <a:lumMod val="50000"/>
                  </a:schemeClr>
                </a:solidFill>
                <a:latin typeface="Arial" panose="020B0604020202020204" pitchFamily="34" charset="0"/>
                <a:cs typeface="Arial" panose="020B0604020202020204" pitchFamily="34" charset="0"/>
              </a:rPr>
              <a:t>Community Engagement &amp; Field Verification</a:t>
            </a:r>
            <a:endParaRPr lang="en-US" sz="1400" dirty="0">
              <a:latin typeface="Arial" panose="020B0604020202020204" pitchFamily="34" charset="0"/>
              <a:cs typeface="Arial" panose="020B0604020202020204" pitchFamily="34" charset="0"/>
            </a:endParaRPr>
          </a:p>
        </p:txBody>
      </p:sp>
      <p:sp>
        <p:nvSpPr>
          <p:cNvPr id="4" name="TextBox 3"/>
          <p:cNvSpPr txBox="1"/>
          <p:nvPr/>
        </p:nvSpPr>
        <p:spPr>
          <a:xfrm>
            <a:off x="525293" y="1804442"/>
            <a:ext cx="6366580" cy="4862870"/>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t>Community Flood Risk Assessments</a:t>
            </a:r>
          </a:p>
          <a:p>
            <a:pPr marL="742950" lvl="1" indent="-285750">
              <a:buFont typeface="Arial" panose="020B0604020202020204" pitchFamily="34" charset="0"/>
              <a:buChar char="•"/>
            </a:pPr>
            <a:r>
              <a:rPr lang="en-US" sz="1600" dirty="0" smtClean="0">
                <a:solidFill>
                  <a:schemeClr val="tx2">
                    <a:lumMod val="50000"/>
                  </a:schemeClr>
                </a:solidFill>
              </a:rPr>
              <a:t>Submit flood risk assessments and data to communities, state, and federal partners.</a:t>
            </a:r>
          </a:p>
          <a:p>
            <a:pPr marL="742950" lvl="1" indent="-285750">
              <a:buFont typeface="Arial" panose="020B0604020202020204" pitchFamily="34" charset="0"/>
              <a:buChar char="•"/>
            </a:pPr>
            <a:r>
              <a:rPr lang="en-US" sz="1600" dirty="0" smtClean="0"/>
              <a:t>Review </a:t>
            </a:r>
            <a:r>
              <a:rPr lang="en-US" sz="1600" dirty="0"/>
              <a:t>potential mitigation actions and resources </a:t>
            </a:r>
            <a:r>
              <a:rPr lang="en-US" sz="1600" dirty="0" smtClean="0"/>
              <a:t>with </a:t>
            </a:r>
            <a:r>
              <a:rPr lang="en-US" sz="1600" dirty="0"/>
              <a:t>stakeholders that correlate with risk assessment </a:t>
            </a:r>
            <a:r>
              <a:rPr lang="en-US" sz="1600" dirty="0" smtClean="0"/>
              <a:t>outputs/analytics.  Link to available FEMA and State Resource </a:t>
            </a:r>
            <a:r>
              <a:rPr lang="en-US" sz="1600" dirty="0"/>
              <a:t>G</a:t>
            </a:r>
            <a:r>
              <a:rPr lang="en-US" sz="1600" dirty="0" smtClean="0"/>
              <a:t>uides:</a:t>
            </a:r>
          </a:p>
          <a:p>
            <a:pPr marL="1200150" lvl="2" indent="-285750">
              <a:buFont typeface="Courier New" panose="02070309020205020404" pitchFamily="49" charset="0"/>
              <a:buChar char="o"/>
            </a:pPr>
            <a:r>
              <a:rPr lang="en-US" sz="1400" i="1" dirty="0" smtClean="0"/>
              <a:t>Reducing </a:t>
            </a:r>
            <a:r>
              <a:rPr lang="en-US" sz="1400" i="1" dirty="0"/>
              <a:t>Damage from Localized </a:t>
            </a:r>
            <a:r>
              <a:rPr lang="en-US" sz="1400" i="1" dirty="0" smtClean="0"/>
              <a:t>Flooding: A Guide for Communities    </a:t>
            </a:r>
            <a:endParaRPr lang="en-US" sz="1400" i="1" dirty="0"/>
          </a:p>
          <a:p>
            <a:pPr marL="1200150" lvl="2" indent="-285750">
              <a:buFont typeface="Courier New" panose="02070309020205020404" pitchFamily="49" charset="0"/>
              <a:buChar char="o"/>
            </a:pPr>
            <a:r>
              <a:rPr lang="en-US" sz="1400" i="1" dirty="0" smtClean="0"/>
              <a:t>Community Rating System Coordinators Manual</a:t>
            </a:r>
          </a:p>
          <a:p>
            <a:pPr marL="1200150" lvl="2" indent="-285750">
              <a:buFont typeface="Courier New" panose="02070309020205020404" pitchFamily="49" charset="0"/>
              <a:buChar char="o"/>
            </a:pPr>
            <a:r>
              <a:rPr lang="en-US" sz="1400" i="1" dirty="0" smtClean="0"/>
              <a:t>WV Floodplain Management Quick Guide</a:t>
            </a:r>
          </a:p>
          <a:p>
            <a:pPr marL="742950" lvl="1" indent="-285750">
              <a:buFont typeface="Arial" panose="020B0604020202020204" pitchFamily="34" charset="0"/>
              <a:buChar char="•"/>
            </a:pPr>
            <a:endParaRPr lang="en-US" dirty="0"/>
          </a:p>
          <a:p>
            <a:pPr marL="285750" indent="-285750">
              <a:buFont typeface="Wingdings" panose="05000000000000000000" pitchFamily="2" charset="2"/>
              <a:buChar char="§"/>
            </a:pPr>
            <a:r>
              <a:rPr lang="en-US" b="1" dirty="0">
                <a:solidFill>
                  <a:schemeClr val="tx2">
                    <a:lumMod val="50000"/>
                  </a:schemeClr>
                </a:solidFill>
              </a:rPr>
              <a:t>Field Accuracy Checks</a:t>
            </a:r>
          </a:p>
          <a:p>
            <a:pPr marL="742950" lvl="1" indent="-285750">
              <a:buFont typeface="Arial" panose="020B0604020202020204" pitchFamily="34" charset="0"/>
              <a:buChar char="•"/>
            </a:pPr>
            <a:r>
              <a:rPr lang="en-US" sz="1600" dirty="0" smtClean="0"/>
              <a:t>Make necessary edits to Flood Risk Assessment GIS</a:t>
            </a:r>
          </a:p>
          <a:p>
            <a:pPr marL="742950" lvl="1" indent="-285750">
              <a:buFont typeface="Arial" panose="020B0604020202020204" pitchFamily="34" charset="0"/>
              <a:buChar char="•"/>
            </a:pPr>
            <a:r>
              <a:rPr lang="en-US" sz="1600" dirty="0" smtClean="0"/>
              <a:t>Revisions serve </a:t>
            </a:r>
            <a:r>
              <a:rPr lang="en-US" sz="1600" dirty="0" smtClean="0"/>
              <a:t>as new Model Inputs for Building Inventory Cycle </a:t>
            </a:r>
            <a:endParaRPr lang="en-US" sz="1600" dirty="0"/>
          </a:p>
          <a:p>
            <a:pPr marL="742950" lvl="1" indent="-285750">
              <a:buFont typeface="Arial" panose="020B0604020202020204" pitchFamily="34" charset="0"/>
              <a:buChar char="•"/>
            </a:pPr>
            <a:endParaRPr lang="en-US" dirty="0"/>
          </a:p>
          <a:p>
            <a:pPr marL="285750" indent="-285750">
              <a:buFont typeface="Wingdings" panose="05000000000000000000" pitchFamily="2" charset="2"/>
              <a:buChar char="§"/>
            </a:pPr>
            <a:r>
              <a:rPr lang="en-US" b="1" dirty="0" smtClean="0">
                <a:solidFill>
                  <a:schemeClr val="tx2">
                    <a:lumMod val="50000"/>
                  </a:schemeClr>
                </a:solidFill>
              </a:rPr>
              <a:t>Communities do not need mapping software since…</a:t>
            </a:r>
          </a:p>
          <a:p>
            <a:pPr marL="742950" lvl="1" indent="-285750">
              <a:buFont typeface="Arial" panose="020B0604020202020204" pitchFamily="34" charset="0"/>
              <a:buChar char="•"/>
            </a:pPr>
            <a:r>
              <a:rPr lang="en-US" sz="1600" dirty="0" smtClean="0">
                <a:solidFill>
                  <a:schemeClr val="tx2">
                    <a:lumMod val="50000"/>
                  </a:schemeClr>
                </a:solidFill>
              </a:rPr>
              <a:t>Building-Level Flood-Risk Assessments can be viewed in a Spreadsheet Table with web links to WV Flood Tool</a:t>
            </a:r>
            <a:endParaRPr lang="en-US" sz="1600" dirty="0"/>
          </a:p>
          <a:p>
            <a:pPr lvl="1"/>
            <a:endParaRPr lang="en-US" dirty="0">
              <a:solidFill>
                <a:schemeClr val="tx2">
                  <a:lumMod val="50000"/>
                </a:schemeClr>
              </a:solidFill>
            </a:endParaRPr>
          </a:p>
        </p:txBody>
      </p:sp>
      <p:grpSp>
        <p:nvGrpSpPr>
          <p:cNvPr id="8" name="Group 7"/>
          <p:cNvGrpSpPr/>
          <p:nvPr/>
        </p:nvGrpSpPr>
        <p:grpSpPr>
          <a:xfrm>
            <a:off x="7066975" y="3066651"/>
            <a:ext cx="1867707" cy="1853292"/>
            <a:chOff x="1340939" y="1970508"/>
            <a:chExt cx="1867707" cy="1853292"/>
          </a:xfrm>
        </p:grpSpPr>
        <p:sp>
          <p:nvSpPr>
            <p:cNvPr id="9" name="Oval 8"/>
            <p:cNvSpPr/>
            <p:nvPr/>
          </p:nvSpPr>
          <p:spPr>
            <a:xfrm>
              <a:off x="1340939" y="1970508"/>
              <a:ext cx="1853292" cy="1853292"/>
            </a:xfrm>
            <a:prstGeom prst="ellipse">
              <a:avLst/>
            </a:prstGeom>
            <a:solidFill>
              <a:schemeClr val="accent3">
                <a:lumMod val="50000"/>
              </a:schemeClr>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3" name="Oval 4"/>
            <p:cNvSpPr txBox="1"/>
            <p:nvPr/>
          </p:nvSpPr>
          <p:spPr>
            <a:xfrm>
              <a:off x="1375156" y="2241916"/>
              <a:ext cx="1833490"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
              </a:r>
              <a:br>
                <a:rPr lang="en-US" sz="1400" b="1" kern="1200" dirty="0" smtClean="0"/>
              </a:br>
              <a:r>
                <a:rPr lang="en-US" sz="1400" b="1" dirty="0" smtClean="0"/>
                <a:t>COMMUNITY </a:t>
              </a:r>
              <a:r>
                <a:rPr lang="en-US" sz="1400" b="1" dirty="0"/>
                <a:t>ENGAGEMENT &amp; FIELD </a:t>
              </a:r>
              <a:r>
                <a:rPr lang="en-US" sz="1400" b="1" u="sng" dirty="0"/>
                <a:t>ACCURACY</a:t>
              </a:r>
              <a:r>
                <a:rPr lang="en-US" sz="1400" b="1" dirty="0"/>
                <a:t> </a:t>
              </a:r>
              <a:r>
                <a:rPr lang="en-US" sz="1400" b="1" dirty="0" smtClean="0"/>
                <a:t>CHECKS </a:t>
              </a:r>
              <a:endParaRPr lang="en-US" sz="1400" b="1" kern="1200" dirty="0"/>
            </a:p>
            <a:p>
              <a:pPr lvl="0" algn="ctr" defTabSz="622300">
                <a:lnSpc>
                  <a:spcPct val="90000"/>
                </a:lnSpc>
                <a:spcBef>
                  <a:spcPct val="0"/>
                </a:spcBef>
                <a:spcAft>
                  <a:spcPct val="35000"/>
                </a:spcAft>
              </a:pPr>
              <a:r>
                <a:rPr lang="en-US" sz="1100" kern="1200" dirty="0" smtClean="0"/>
                <a:t>Floodplain </a:t>
              </a:r>
              <a:r>
                <a:rPr lang="en-US" sz="1100" kern="1200" dirty="0"/>
                <a:t>Managers</a:t>
              </a:r>
            </a:p>
            <a:p>
              <a:pPr lvl="0" algn="ctr" defTabSz="622300">
                <a:lnSpc>
                  <a:spcPct val="90000"/>
                </a:lnSpc>
                <a:spcBef>
                  <a:spcPct val="0"/>
                </a:spcBef>
                <a:spcAft>
                  <a:spcPct val="35000"/>
                </a:spcAft>
              </a:pPr>
              <a:r>
                <a:rPr lang="en-US" sz="1100" kern="1200" dirty="0"/>
                <a:t>Local Govt. Officials</a:t>
              </a:r>
            </a:p>
            <a:p>
              <a:pPr lvl="0" algn="ctr" defTabSz="622300">
                <a:lnSpc>
                  <a:spcPct val="90000"/>
                </a:lnSpc>
                <a:spcBef>
                  <a:spcPct val="0"/>
                </a:spcBef>
                <a:spcAft>
                  <a:spcPct val="35000"/>
                </a:spcAft>
              </a:pPr>
              <a:endParaRPr lang="en-US" sz="1100" kern="1200" dirty="0"/>
            </a:p>
          </p:txBody>
        </p:sp>
      </p:grpSp>
    </p:spTree>
    <p:extLst>
      <p:ext uri="{BB962C8B-B14F-4D97-AF65-F5344CB8AC3E}">
        <p14:creationId xmlns:p14="http://schemas.microsoft.com/office/powerpoint/2010/main" val="38718983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Field Verification – Post-FIRM Structure</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00788" y="1274324"/>
            <a:ext cx="3495468" cy="5131644"/>
          </a:xfrm>
          <a:prstGeom prst="rect">
            <a:avLst/>
          </a:prstGeom>
        </p:spPr>
      </p:pic>
      <p:sp>
        <p:nvSpPr>
          <p:cNvPr id="4" name="Rectangle 3"/>
          <p:cNvSpPr/>
          <p:nvPr/>
        </p:nvSpPr>
        <p:spPr>
          <a:xfrm>
            <a:off x="4192622" y="1274324"/>
            <a:ext cx="4572000" cy="5078313"/>
          </a:xfrm>
          <a:prstGeom prst="rect">
            <a:avLst/>
          </a:prstGeom>
        </p:spPr>
        <p:txBody>
          <a:bodyPr>
            <a:spAutoFit/>
          </a:bodyPr>
          <a:lstStyle/>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We are reviewing the model outputs and preparing the results for others to review.  For example, assessment data for the structure located at 781 Avon Bend Road in Charles Town along the Shenandoah River reveals that the Post-FIRM structure was built in 2011 with a crawlspace.  Besides this structure being in the Regulatory Floodway, the estimated 1% Annual Chance Water Depth for this structure is 10 feet.  Perhaps this would be a structure that someone may want to check the building permit to make sure the structure was built above the </a:t>
            </a:r>
            <a:r>
              <a:rPr lang="en-US" dirty="0" err="1">
                <a:solidFill>
                  <a:srgbClr val="1F497D"/>
                </a:solidFill>
                <a:latin typeface="Calibri" panose="020F0502020204030204" pitchFamily="34" charset="0"/>
                <a:ea typeface="Calibri" panose="020F0502020204030204" pitchFamily="34" charset="0"/>
                <a:cs typeface="Times New Roman" panose="02020603050405020304" pitchFamily="18" charset="0"/>
              </a:rPr>
              <a:t>BFE+Freeboard</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&lt;&lt; 781 Avon Bend Road, Charles Town, WV  25414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https://www.mapwv.gov/flood/map/?wkid=102100&amp;x=-8664166&amp;y=4753097&amp;l=13&amp;v=0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33856" y="5512232"/>
            <a:ext cx="4572000" cy="1200329"/>
          </a:xfrm>
          <a:prstGeom prst="rect">
            <a:avLst/>
          </a:prstGeom>
        </p:spPr>
        <p:txBody>
          <a:bodyPr>
            <a:spAutoFit/>
          </a:bodyPr>
          <a:lstStyle/>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&lt;&lt; 781 Avon Bend Road, Charles Town, WV  25414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https://www.mapwv.gov/flood/map/?wkid=102100&amp;x=-8664166&amp;y=4753097&amp;l=13&amp;v=0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1"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788" y="958833"/>
            <a:ext cx="79343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C7B9439-BEA1-4BE9-8317-1612B88A863F}"/>
              </a:ext>
            </a:extLst>
          </p:cNvPr>
          <p:cNvSpPr txBox="1"/>
          <p:nvPr/>
        </p:nvSpPr>
        <p:spPr>
          <a:xfrm>
            <a:off x="2744314" y="4056830"/>
            <a:ext cx="951083" cy="646331"/>
          </a:xfrm>
          <a:prstGeom prst="rect">
            <a:avLst/>
          </a:prstGeom>
          <a:solidFill>
            <a:schemeClr val="tx1"/>
          </a:solidFill>
        </p:spPr>
        <p:txBody>
          <a:bodyPr wrap="square" rtlCol="0">
            <a:spAutoFit/>
          </a:bodyPr>
          <a:lstStyle/>
          <a:p>
            <a:pPr algn="ctr"/>
            <a:r>
              <a:rPr lang="en-US" b="1" dirty="0" smtClean="0">
                <a:solidFill>
                  <a:srgbClr val="FFFF00"/>
                </a:solidFill>
              </a:rPr>
              <a:t>Built 2011</a:t>
            </a:r>
            <a:endParaRPr lang="en-US" b="1" dirty="0">
              <a:solidFill>
                <a:srgbClr val="FFFF00"/>
              </a:solidFill>
            </a:endParaRPr>
          </a:p>
        </p:txBody>
      </p:sp>
      <p:sp>
        <p:nvSpPr>
          <p:cNvPr id="8" name="TextBox 7">
            <a:extLst>
              <a:ext uri="{FF2B5EF4-FFF2-40B4-BE49-F238E27FC236}">
                <a16:creationId xmlns:a16="http://schemas.microsoft.com/office/drawing/2014/main" id="{FC7B9439-BEA1-4BE9-8317-1612B88A863F}"/>
              </a:ext>
            </a:extLst>
          </p:cNvPr>
          <p:cNvSpPr txBox="1"/>
          <p:nvPr/>
        </p:nvSpPr>
        <p:spPr>
          <a:xfrm>
            <a:off x="2500922" y="5341466"/>
            <a:ext cx="1422777" cy="646331"/>
          </a:xfrm>
          <a:prstGeom prst="rect">
            <a:avLst/>
          </a:prstGeom>
          <a:solidFill>
            <a:schemeClr val="tx1"/>
          </a:solidFill>
        </p:spPr>
        <p:txBody>
          <a:bodyPr wrap="square" rtlCol="0">
            <a:spAutoFit/>
          </a:bodyPr>
          <a:lstStyle/>
          <a:p>
            <a:pPr algn="ctr"/>
            <a:r>
              <a:rPr lang="en-US" b="1" dirty="0" smtClean="0">
                <a:solidFill>
                  <a:srgbClr val="FFFF00"/>
                </a:solidFill>
              </a:rPr>
              <a:t>Crawl Basement</a:t>
            </a:r>
            <a:endParaRPr lang="en-US" b="1" dirty="0">
              <a:solidFill>
                <a:srgbClr val="FFFF00"/>
              </a:solidFill>
            </a:endParaRPr>
          </a:p>
        </p:txBody>
      </p:sp>
      <p:sp>
        <p:nvSpPr>
          <p:cNvPr id="9" name="TextBox 8">
            <a:extLst>
              <a:ext uri="{FF2B5EF4-FFF2-40B4-BE49-F238E27FC236}">
                <a16:creationId xmlns:a16="http://schemas.microsoft.com/office/drawing/2014/main" id="{FC7B9439-BEA1-4BE9-8317-1612B88A863F}"/>
              </a:ext>
            </a:extLst>
          </p:cNvPr>
          <p:cNvSpPr txBox="1"/>
          <p:nvPr/>
        </p:nvSpPr>
        <p:spPr>
          <a:xfrm>
            <a:off x="7034514" y="3516979"/>
            <a:ext cx="1422777" cy="646331"/>
          </a:xfrm>
          <a:prstGeom prst="rect">
            <a:avLst/>
          </a:prstGeom>
          <a:solidFill>
            <a:schemeClr val="tx1"/>
          </a:solidFill>
        </p:spPr>
        <p:txBody>
          <a:bodyPr wrap="square" rtlCol="0">
            <a:spAutoFit/>
          </a:bodyPr>
          <a:lstStyle/>
          <a:p>
            <a:pPr algn="ctr"/>
            <a:r>
              <a:rPr lang="en-US" b="1" dirty="0" smtClean="0">
                <a:solidFill>
                  <a:srgbClr val="FFFF00"/>
                </a:solidFill>
              </a:rPr>
              <a:t>10 ft. Water Depth</a:t>
            </a:r>
            <a:endParaRPr lang="en-US" b="1" dirty="0">
              <a:solidFill>
                <a:srgbClr val="FFFF00"/>
              </a:solidFill>
            </a:endParaRPr>
          </a:p>
        </p:txBody>
      </p:sp>
    </p:spTree>
    <p:extLst>
      <p:ext uri="{BB962C8B-B14F-4D97-AF65-F5344CB8AC3E}">
        <p14:creationId xmlns:p14="http://schemas.microsoft.com/office/powerpoint/2010/main" val="30952885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Post-FIRM Structure in Floodway?</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1293779" y="6860168"/>
            <a:ext cx="7850221" cy="400110"/>
          </a:xfrm>
          <a:prstGeom prst="rect">
            <a:avLst/>
          </a:prstGeom>
          <a:solidFill>
            <a:schemeClr val="tx2">
              <a:lumMod val="20000"/>
              <a:lumOff val="80000"/>
            </a:schemeClr>
          </a:solidFill>
        </p:spPr>
        <p:txBody>
          <a:bodyPr wrap="square" rtlCol="0">
            <a:spAutoFit/>
          </a:bodyPr>
          <a:lstStyle/>
          <a:p>
            <a:pPr algn="ctr"/>
            <a:r>
              <a:rPr lang="en-US" sz="2000" b="1" dirty="0" smtClean="0">
                <a:solidFill>
                  <a:schemeClr val="accent1">
                    <a:lumMod val="50000"/>
                  </a:schemeClr>
                </a:solidFill>
                <a:latin typeface="Arial" panose="020B0604020202020204" pitchFamily="34" charset="0"/>
                <a:cs typeface="Arial" panose="020B0604020202020204" pitchFamily="34" charset="0"/>
              </a:rPr>
              <a:t>Identify Mitigation Actions derived from Risk Assessments</a:t>
            </a:r>
            <a:endParaRPr lang="en-US" sz="20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000872588"/>
              </p:ext>
            </p:extLst>
          </p:nvPr>
        </p:nvGraphicFramePr>
        <p:xfrm>
          <a:off x="4726547" y="1021525"/>
          <a:ext cx="4004028" cy="5736446"/>
        </p:xfrm>
        <a:graphic>
          <a:graphicData uri="http://schemas.openxmlformats.org/drawingml/2006/table">
            <a:tbl>
              <a:tblPr/>
              <a:tblGrid>
                <a:gridCol w="1410510">
                  <a:extLst>
                    <a:ext uri="{9D8B030D-6E8A-4147-A177-3AD203B41FA5}">
                      <a16:colId xmlns:a16="http://schemas.microsoft.com/office/drawing/2014/main" val="3266996470"/>
                    </a:ext>
                  </a:extLst>
                </a:gridCol>
                <a:gridCol w="2593518">
                  <a:extLst>
                    <a:ext uri="{9D8B030D-6E8A-4147-A177-3AD203B41FA5}">
                      <a16:colId xmlns:a16="http://schemas.microsoft.com/office/drawing/2014/main" val="663006551"/>
                    </a:ext>
                  </a:extLst>
                </a:gridCol>
              </a:tblGrid>
              <a:tr h="170626">
                <a:tc>
                  <a:txBody>
                    <a:bodyPr/>
                    <a:lstStyle/>
                    <a:p>
                      <a:pPr algn="l" fontAlgn="b"/>
                      <a:r>
                        <a:rPr lang="en-US" sz="900" b="1" i="0" u="none" strike="noStrike">
                          <a:solidFill>
                            <a:srgbClr val="000000"/>
                          </a:solidFill>
                          <a:effectLst/>
                          <a:latin typeface="Calibri" panose="020F0502020204030204" pitchFamily="34" charset="0"/>
                        </a:rPr>
                        <a:t>Building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Calibri" panose="020F0502020204030204" pitchFamily="34" charset="0"/>
                        </a:rPr>
                        <a:t>781:19-06-009H-0019-0000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7751697"/>
                  </a:ext>
                </a:extLst>
              </a:tr>
              <a:tr h="170626">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672002"/>
                  </a:ext>
                </a:extLst>
              </a:tr>
              <a:tr h="170626">
                <a:tc>
                  <a:txBody>
                    <a:bodyPr/>
                    <a:lstStyle/>
                    <a:p>
                      <a:pPr algn="l" fontAlgn="b"/>
                      <a:r>
                        <a:rPr lang="en-US" sz="900" b="0" i="0" u="none" strike="noStrike">
                          <a:solidFill>
                            <a:srgbClr val="000000"/>
                          </a:solidFill>
                          <a:effectLst/>
                          <a:latin typeface="Calibri" panose="020F0502020204030204" pitchFamily="34" charset="0"/>
                        </a:rPr>
                        <a:t>GIS Parcel 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066274"/>
                  </a:ext>
                </a:extLst>
              </a:tr>
              <a:tr h="170626">
                <a:tc>
                  <a:txBody>
                    <a:bodyPr/>
                    <a:lstStyle/>
                    <a:p>
                      <a:pPr algn="l" fontAlgn="b"/>
                      <a:r>
                        <a:rPr lang="en-US" sz="900" b="0" i="0" u="none" strike="noStrike">
                          <a:solidFill>
                            <a:srgbClr val="000000"/>
                          </a:solidFill>
                          <a:effectLst/>
                          <a:latin typeface="Calibri" panose="020F0502020204030204" pitchFamily="34" charset="0"/>
                        </a:rPr>
                        <a:t>Plus Code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388273"/>
                  </a:ext>
                </a:extLst>
              </a:tr>
              <a:tr h="308833">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https://mapwv.gov/flood/map/?wkid=102100&amp;x=-8664164.49652&amp;y=4753089.59353&amp;l=13&amp;v=0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018688"/>
                  </a:ext>
                </a:extLst>
              </a:tr>
              <a:tr h="308833">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563C1"/>
                          </a:solidFill>
                          <a:effectLst/>
                          <a:latin typeface="Calibri" panose="020F0502020204030204" pitchFamily="34" charset="0"/>
                          <a:hlinkClick r:id="rId3"/>
                        </a:rPr>
                        <a:t>https://mapwv.gov/Assessment/Detail/?PID=1906009H001900000000</a:t>
                      </a:r>
                      <a:endParaRPr lang="en-US" sz="900" b="0" i="0" u="sng" strike="noStrike">
                        <a:solidFill>
                          <a:srgbClr val="0563C1"/>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716934"/>
                  </a:ext>
                </a:extLst>
              </a:tr>
              <a:tr h="170626">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1867163"/>
                  </a:ext>
                </a:extLst>
              </a:tr>
              <a:tr h="170626">
                <a:tc>
                  <a:txBody>
                    <a:bodyPr/>
                    <a:lstStyle/>
                    <a:p>
                      <a:pPr algn="l" fontAlgn="b"/>
                      <a:r>
                        <a:rPr lang="en-US" sz="900" b="0" i="0" u="none" strike="noStrike">
                          <a:solidFill>
                            <a:srgbClr val="000000"/>
                          </a:solidFill>
                          <a:effectLst/>
                          <a:latin typeface="Calibri" panose="020F0502020204030204" pitchFamily="34" charset="0"/>
                        </a:rPr>
                        <a:t>Occ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463074"/>
                  </a:ext>
                </a:extLst>
              </a:tr>
              <a:tr h="170626">
                <a:tc>
                  <a:txBody>
                    <a:bodyPr/>
                    <a:lstStyle/>
                    <a:p>
                      <a:pPr algn="l" fontAlgn="b"/>
                      <a:r>
                        <a:rPr lang="en-US" sz="900" b="0" i="0" u="none" strike="noStrike">
                          <a:solidFill>
                            <a:srgbClr val="000000"/>
                          </a:solidFill>
                          <a:effectLst/>
                          <a:latin typeface="Calibri" panose="020F0502020204030204" pitchFamily="34" charset="0"/>
                        </a:rPr>
                        <a:t>Cost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170200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1353037"/>
                  </a:ext>
                </a:extLst>
              </a:tr>
              <a:tr h="170626">
                <a:tc>
                  <a:txBody>
                    <a:bodyPr/>
                    <a:lstStyle/>
                    <a:p>
                      <a:pPr algn="l" fontAlgn="b"/>
                      <a:r>
                        <a:rPr lang="en-US" sz="900" b="0" i="0" u="none" strike="noStrike">
                          <a:solidFill>
                            <a:srgbClr val="000000"/>
                          </a:solidFill>
                          <a:effectLst/>
                          <a:latin typeface="Calibri" panose="020F0502020204030204" pitchFamily="34" charset="0"/>
                        </a:rPr>
                        <a:t>NumStories</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566351"/>
                  </a:ext>
                </a:extLst>
              </a:tr>
              <a:tr h="170626">
                <a:tc>
                  <a:txBody>
                    <a:bodyPr/>
                    <a:lstStyle/>
                    <a:p>
                      <a:pPr algn="l" fontAlgn="b"/>
                      <a:r>
                        <a:rPr lang="en-US" sz="900" b="0" i="0" u="none" strike="noStrike">
                          <a:solidFill>
                            <a:srgbClr val="000000"/>
                          </a:solidFill>
                          <a:effectLst/>
                          <a:latin typeface="Calibri" panose="020F0502020204030204" pitchFamily="34" charset="0"/>
                        </a:rPr>
                        <a:t>FoundationType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337800"/>
                  </a:ext>
                </a:extLst>
              </a:tr>
              <a:tr h="170626">
                <a:tc>
                  <a:txBody>
                    <a:bodyPr/>
                    <a:lstStyle/>
                    <a:p>
                      <a:pPr algn="l" fontAlgn="b"/>
                      <a:r>
                        <a:rPr lang="en-US" sz="900" b="0" i="0" u="none" strike="noStrike">
                          <a:solidFill>
                            <a:srgbClr val="000000"/>
                          </a:solidFill>
                          <a:effectLst/>
                          <a:latin typeface="Calibri" panose="020F0502020204030204" pitchFamily="34" charset="0"/>
                        </a:rPr>
                        <a:t>FirstFloorHt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3982"/>
                  </a:ext>
                </a:extLst>
              </a:tr>
              <a:tr h="170626">
                <a:tc>
                  <a:txBody>
                    <a:bodyPr/>
                    <a:lstStyle/>
                    <a:p>
                      <a:pPr algn="l" fontAlgn="b"/>
                      <a:r>
                        <a:rPr lang="en-US" sz="900" b="0" i="0" u="none" strike="noStrike">
                          <a:solidFill>
                            <a:srgbClr val="000000"/>
                          </a:solidFill>
                          <a:effectLst/>
                          <a:latin typeface="Calibri" panose="020F0502020204030204" pitchFamily="34" charset="0"/>
                        </a:rPr>
                        <a:t>Area</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2496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6354844"/>
                  </a:ext>
                </a:extLst>
              </a:tr>
              <a:tr h="170626">
                <a:tc>
                  <a:txBody>
                    <a:bodyPr/>
                    <a:lstStyle/>
                    <a:p>
                      <a:pPr algn="l" fontAlgn="b"/>
                      <a:r>
                        <a:rPr lang="en-US" sz="900" b="0" i="0" u="none" strike="noStrike">
                          <a:solidFill>
                            <a:srgbClr val="000000"/>
                          </a:solidFill>
                          <a:effectLst/>
                          <a:latin typeface="Calibri" panose="020F0502020204030204" pitchFamily="34" charset="0"/>
                        </a:rPr>
                        <a:t>UserDefinedFltyId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410624"/>
                  </a:ext>
                </a:extLst>
              </a:tr>
              <a:tr h="170626">
                <a:tc>
                  <a:txBody>
                    <a:bodyPr/>
                    <a:lstStyle/>
                    <a:p>
                      <a:pPr algn="l" fontAlgn="b"/>
                      <a:r>
                        <a:rPr lang="en-US" sz="900" b="0" i="0" u="none" strike="noStrike">
                          <a:solidFill>
                            <a:srgbClr val="000000"/>
                          </a:solidFill>
                          <a:effectLst/>
                          <a:latin typeface="Calibri" panose="020F0502020204030204" pitchFamily="34" charset="0"/>
                        </a:rPr>
                        <a:t>Latitude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860179"/>
                  </a:ext>
                </a:extLst>
              </a:tr>
              <a:tr h="170626">
                <a:tc>
                  <a:txBody>
                    <a:bodyPr/>
                    <a:lstStyle/>
                    <a:p>
                      <a:pPr algn="l" fontAlgn="b"/>
                      <a:r>
                        <a:rPr lang="en-US" sz="900" b="0" i="0" u="none" strike="noStrike">
                          <a:solidFill>
                            <a:srgbClr val="000000"/>
                          </a:solidFill>
                          <a:effectLst/>
                          <a:latin typeface="Calibri" panose="020F0502020204030204" pitchFamily="34" charset="0"/>
                        </a:rPr>
                        <a:t>Longitude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25236"/>
                  </a:ext>
                </a:extLst>
              </a:tr>
              <a:tr h="170626">
                <a:tc>
                  <a:txBody>
                    <a:bodyPr/>
                    <a:lstStyle/>
                    <a:p>
                      <a:pPr algn="l" fontAlgn="b"/>
                      <a:r>
                        <a:rPr lang="en-US" sz="900" b="1" i="0" u="none" strike="noStrike">
                          <a:solidFill>
                            <a:srgbClr val="000000"/>
                          </a:solidFill>
                          <a:effectLst/>
                          <a:latin typeface="Calibri" panose="020F0502020204030204" pitchFamily="34" charset="0"/>
                        </a:rPr>
                        <a:t>Depth_Grid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a:solidFill>
                            <a:srgbClr val="000000"/>
                          </a:solidFill>
                          <a:effectLst/>
                          <a:latin typeface="Calibri" panose="020F0502020204030204" pitchFamily="34" charset="0"/>
                        </a:rPr>
                        <a:t>9.825653</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96294713"/>
                  </a:ext>
                </a:extLst>
              </a:tr>
              <a:tr h="170626">
                <a:tc>
                  <a:txBody>
                    <a:bodyPr/>
                    <a:lstStyle/>
                    <a:p>
                      <a:pPr algn="l" fontAlgn="b"/>
                      <a:r>
                        <a:rPr lang="en-US" sz="900" b="0" i="0" u="none" strike="noStrike">
                          <a:solidFill>
                            <a:srgbClr val="000000"/>
                          </a:solidFill>
                          <a:effectLst/>
                          <a:latin typeface="Calibri" panose="020F0502020204030204" pitchFamily="34" charset="0"/>
                        </a:rPr>
                        <a:t>Depth_in_Struc</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5.825653076</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182424"/>
                  </a:ext>
                </a:extLst>
              </a:tr>
              <a:tr h="170626">
                <a:tc>
                  <a:txBody>
                    <a:bodyPr/>
                    <a:lstStyle/>
                    <a:p>
                      <a:pPr algn="l" fontAlgn="b"/>
                      <a:r>
                        <a:rPr lang="en-US" sz="900" b="0" i="0" u="none" strike="noStrike">
                          <a:solidFill>
                            <a:srgbClr val="000000"/>
                          </a:solidFill>
                          <a:effectLst/>
                          <a:latin typeface="Calibri" panose="020F0502020204030204" pitchFamily="34" charset="0"/>
                        </a:rPr>
                        <a:t>flExp</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627412"/>
                  </a:ext>
                </a:extLst>
              </a:tr>
              <a:tr h="170626">
                <a:tc>
                  <a:txBody>
                    <a:bodyPr/>
                    <a:lstStyle/>
                    <a:p>
                      <a:pPr algn="l" fontAlgn="b"/>
                      <a:r>
                        <a:rPr lang="en-US" sz="900" b="0" i="0" u="none" strike="noStrike">
                          <a:solidFill>
                            <a:srgbClr val="000000"/>
                          </a:solidFill>
                          <a:effectLst/>
                          <a:latin typeface="Calibri" panose="020F0502020204030204" pitchFamily="34" charset="0"/>
                        </a:rPr>
                        <a:t>SOID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R12N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21119034"/>
                  </a:ext>
                </a:extLst>
              </a:tr>
              <a:tr h="170626">
                <a:tc>
                  <a:txBody>
                    <a:bodyPr/>
                    <a:lstStyle/>
                    <a:p>
                      <a:pPr algn="l" fontAlgn="b"/>
                      <a:r>
                        <a:rPr lang="en-US" sz="900" b="0" i="0" u="none" strike="noStrike">
                          <a:solidFill>
                            <a:srgbClr val="000000"/>
                          </a:solidFill>
                          <a:effectLst/>
                          <a:latin typeface="Calibri" panose="020F0502020204030204" pitchFamily="34" charset="0"/>
                        </a:rPr>
                        <a:t>BDDF_ID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107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050093"/>
                  </a:ext>
                </a:extLst>
              </a:tr>
              <a:tr h="170626">
                <a:tc>
                  <a:txBody>
                    <a:bodyPr/>
                    <a:lstStyle/>
                    <a:p>
                      <a:pPr algn="l" fontAlgn="b"/>
                      <a:r>
                        <a:rPr lang="en-US" sz="900" b="1" i="0" u="none" strike="noStrike">
                          <a:solidFill>
                            <a:srgbClr val="000000"/>
                          </a:solidFill>
                          <a:effectLst/>
                          <a:latin typeface="Calibri" panose="020F0502020204030204" pitchFamily="34" charset="0"/>
                        </a:rPr>
                        <a:t>BldgDmgPct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a:solidFill>
                            <a:srgbClr val="000000"/>
                          </a:solidFill>
                          <a:effectLst/>
                          <a:latin typeface="Calibri" panose="020F0502020204030204" pitchFamily="34" charset="0"/>
                        </a:rPr>
                        <a:t>23.7</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39177365"/>
                  </a:ext>
                </a:extLst>
              </a:tr>
              <a:tr h="170626">
                <a:tc>
                  <a:txBody>
                    <a:bodyPr/>
                    <a:lstStyle/>
                    <a:p>
                      <a:pPr algn="l" fontAlgn="b"/>
                      <a:r>
                        <a:rPr lang="en-US" sz="900" b="1" i="0" u="none" strike="noStrike" dirty="0" err="1">
                          <a:solidFill>
                            <a:srgbClr val="000000"/>
                          </a:solidFill>
                          <a:effectLst/>
                          <a:latin typeface="Calibri" panose="020F0502020204030204" pitchFamily="34" charset="0"/>
                        </a:rPr>
                        <a:t>BldgLossUSD</a:t>
                      </a:r>
                      <a:endParaRPr lang="en-US" sz="900" b="1"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a:t>
                      </a:r>
                      <a:r>
                        <a:rPr lang="en-US" sz="900" b="1" i="0" u="none" strike="noStrike" dirty="0" smtClean="0">
                          <a:solidFill>
                            <a:srgbClr val="000000"/>
                          </a:solidFill>
                          <a:effectLst/>
                          <a:latin typeface="Calibri" panose="020F0502020204030204" pitchFamily="34" charset="0"/>
                        </a:rPr>
                        <a:t>40,254</a:t>
                      </a:r>
                      <a:endParaRPr lang="en-US" sz="900" b="1"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93823823"/>
                  </a:ext>
                </a:extLst>
              </a:tr>
              <a:tr h="170626">
                <a:tc>
                  <a:txBody>
                    <a:bodyPr/>
                    <a:lstStyle/>
                    <a:p>
                      <a:pPr algn="l" fontAlgn="b"/>
                      <a:r>
                        <a:rPr lang="en-US" sz="900" b="0" i="0" u="none" strike="noStrike">
                          <a:solidFill>
                            <a:srgbClr val="000000"/>
                          </a:solidFill>
                          <a:effectLst/>
                          <a:latin typeface="Calibri" panose="020F0502020204030204" pitchFamily="34" charset="0"/>
                        </a:rPr>
                        <a:t>ContentCostUSD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$85,100.00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569825"/>
                  </a:ext>
                </a:extLst>
              </a:tr>
              <a:tr h="170626">
                <a:tc>
                  <a:txBody>
                    <a:bodyPr/>
                    <a:lstStyle/>
                    <a:p>
                      <a:pPr algn="l" fontAlgn="b"/>
                      <a:r>
                        <a:rPr lang="en-US" sz="900" b="0" i="0" u="none" strike="noStrike">
                          <a:solidFill>
                            <a:srgbClr val="000000"/>
                          </a:solidFill>
                          <a:effectLst/>
                          <a:latin typeface="Calibri" panose="020F0502020204030204" pitchFamily="34" charset="0"/>
                        </a:rPr>
                        <a:t>CDDF_ID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$23.00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495148"/>
                  </a:ext>
                </a:extLst>
              </a:tr>
              <a:tr h="170626">
                <a:tc>
                  <a:txBody>
                    <a:bodyPr/>
                    <a:lstStyle/>
                    <a:p>
                      <a:pPr algn="l" fontAlgn="b"/>
                      <a:r>
                        <a:rPr lang="en-US" sz="900" b="0" i="0" u="none" strike="noStrike">
                          <a:solidFill>
                            <a:srgbClr val="000000"/>
                          </a:solidFill>
                          <a:effectLst/>
                          <a:latin typeface="Calibri" panose="020F0502020204030204" pitchFamily="34" charset="0"/>
                        </a:rPr>
                        <a:t>ContDmgPct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$37.95</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415900"/>
                  </a:ext>
                </a:extLst>
              </a:tr>
              <a:tr h="170626">
                <a:tc>
                  <a:txBody>
                    <a:bodyPr/>
                    <a:lstStyle/>
                    <a:p>
                      <a:pPr algn="l" fontAlgn="b"/>
                      <a:r>
                        <a:rPr lang="en-US" sz="900" b="0" i="0" u="none" strike="noStrike">
                          <a:solidFill>
                            <a:srgbClr val="000000"/>
                          </a:solidFill>
                          <a:effectLst/>
                          <a:latin typeface="Calibri" panose="020F0502020204030204" pitchFamily="34" charset="0"/>
                        </a:rPr>
                        <a:t>ContentLossUSD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$32,298.78</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530504"/>
                  </a:ext>
                </a:extLst>
              </a:tr>
              <a:tr h="170626">
                <a:tc>
                  <a:txBody>
                    <a:bodyPr/>
                    <a:lstStyle/>
                    <a:p>
                      <a:pPr algn="l" fontAlgn="b"/>
                      <a:r>
                        <a:rPr lang="en-US" sz="900" b="0" i="0" u="none" strike="noStrike">
                          <a:solidFill>
                            <a:srgbClr val="000000"/>
                          </a:solidFill>
                          <a:effectLst/>
                          <a:latin typeface="Calibri" panose="020F0502020204030204" pitchFamily="34" charset="0"/>
                        </a:rPr>
                        <a:t>DebrisID</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RES1NBFT4</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1052511"/>
                  </a:ext>
                </a:extLst>
              </a:tr>
              <a:tr h="170626">
                <a:tc>
                  <a:txBody>
                    <a:bodyPr/>
                    <a:lstStyle/>
                    <a:p>
                      <a:pPr algn="l" fontAlgn="b"/>
                      <a:r>
                        <a:rPr lang="en-US" sz="900" b="0" i="0" u="none" strike="noStrike">
                          <a:solidFill>
                            <a:srgbClr val="000000"/>
                          </a:solidFill>
                          <a:effectLst/>
                          <a:latin typeface="Calibri" panose="020F0502020204030204" pitchFamily="34" charset="0"/>
                        </a:rPr>
                        <a:t>Debris_Tot</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16.9728</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269583"/>
                  </a:ext>
                </a:extLst>
              </a:tr>
              <a:tr h="170626">
                <a:tc>
                  <a:txBody>
                    <a:bodyPr/>
                    <a:lstStyle/>
                    <a:p>
                      <a:pPr algn="l" fontAlgn="b"/>
                      <a:r>
                        <a:rPr lang="en-US" sz="900" b="0" i="0" u="none" strike="noStrike">
                          <a:solidFill>
                            <a:srgbClr val="000000"/>
                          </a:solidFill>
                          <a:effectLst/>
                          <a:latin typeface="Calibri" panose="020F0502020204030204" pitchFamily="34" charset="0"/>
                        </a:rPr>
                        <a:t>Restor_Days_Min</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270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826047"/>
                  </a:ext>
                </a:extLst>
              </a:tr>
              <a:tr h="170626">
                <a:tc>
                  <a:txBody>
                    <a:bodyPr/>
                    <a:lstStyle/>
                    <a:p>
                      <a:pPr algn="l" fontAlgn="b"/>
                      <a:r>
                        <a:rPr lang="en-US" sz="900" b="0" i="0" u="none" strike="noStrike">
                          <a:solidFill>
                            <a:srgbClr val="000000"/>
                          </a:solidFill>
                          <a:effectLst/>
                          <a:latin typeface="Calibri" panose="020F0502020204030204" pitchFamily="34" charset="0"/>
                        </a:rPr>
                        <a:t>Restor_Days_Max</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450</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6955805"/>
                  </a:ext>
                </a:extLst>
              </a:tr>
              <a:tr h="170626">
                <a:tc>
                  <a:txBody>
                    <a:bodyPr/>
                    <a:lstStyle/>
                    <a:p>
                      <a:pPr algn="l" fontAlgn="b"/>
                      <a:r>
                        <a:rPr lang="en-US" sz="900" b="0" i="0" u="none" strike="noStrike">
                          <a:solidFill>
                            <a:srgbClr val="000000"/>
                          </a:solidFill>
                          <a:effectLst/>
                          <a:latin typeface="Calibri" panose="020F0502020204030204" pitchFamily="34" charset="0"/>
                        </a:rPr>
                        <a:t>GridName</a:t>
                      </a: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err="1">
                          <a:solidFill>
                            <a:srgbClr val="000000"/>
                          </a:solidFill>
                          <a:effectLst/>
                          <a:latin typeface="Calibri" panose="020F0502020204030204" pitchFamily="34" charset="0"/>
                        </a:rPr>
                        <a:t>AFH_wm.tif</a:t>
                      </a:r>
                      <a:endParaRPr lang="en-US" sz="900" b="0" i="0" u="none" strike="noStrike" dirty="0">
                        <a:solidFill>
                          <a:srgbClr val="000000"/>
                        </a:solidFill>
                        <a:effectLst/>
                        <a:latin typeface="Calibri" panose="020F0502020204030204" pitchFamily="34" charset="0"/>
                      </a:endParaRPr>
                    </a:p>
                  </a:txBody>
                  <a:tcPr marL="8531" marR="8531" marT="85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27288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32793427"/>
              </p:ext>
            </p:extLst>
          </p:nvPr>
        </p:nvGraphicFramePr>
        <p:xfrm>
          <a:off x="214009" y="1002444"/>
          <a:ext cx="4095344" cy="5748510"/>
        </p:xfrm>
        <a:graphic>
          <a:graphicData uri="http://schemas.openxmlformats.org/drawingml/2006/table">
            <a:tbl>
              <a:tblPr/>
              <a:tblGrid>
                <a:gridCol w="1649744">
                  <a:extLst>
                    <a:ext uri="{9D8B030D-6E8A-4147-A177-3AD203B41FA5}">
                      <a16:colId xmlns:a16="http://schemas.microsoft.com/office/drawing/2014/main" val="2988813439"/>
                    </a:ext>
                  </a:extLst>
                </a:gridCol>
                <a:gridCol w="2445600">
                  <a:extLst>
                    <a:ext uri="{9D8B030D-6E8A-4147-A177-3AD203B41FA5}">
                      <a16:colId xmlns:a16="http://schemas.microsoft.com/office/drawing/2014/main" val="308579045"/>
                    </a:ext>
                  </a:extLst>
                </a:gridCol>
              </a:tblGrid>
              <a:tr h="152865">
                <a:tc>
                  <a:txBody>
                    <a:bodyPr/>
                    <a:lstStyle/>
                    <a:p>
                      <a:pPr algn="l" fontAlgn="b"/>
                      <a:r>
                        <a:rPr lang="en-US" sz="900" b="1" i="0" u="none" strike="noStrike">
                          <a:solidFill>
                            <a:srgbClr val="000000"/>
                          </a:solidFill>
                          <a:effectLst/>
                          <a:latin typeface="Calibri" panose="020F0502020204030204" pitchFamily="34" charset="0"/>
                        </a:rPr>
                        <a:t>Building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Calibri" panose="020F0502020204030204" pitchFamily="34" charset="0"/>
                        </a:rPr>
                        <a:t>781:19-06-009H-0019-0000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002041"/>
                  </a:ext>
                </a:extLst>
              </a:tr>
              <a:tr h="291038">
                <a:tc>
                  <a:txBody>
                    <a:bodyPr/>
                    <a:lstStyle/>
                    <a:p>
                      <a:pPr algn="l" fontAlgn="b"/>
                      <a:r>
                        <a:rPr lang="en-US" sz="900" b="0" i="0" u="none" strike="noStrike">
                          <a:solidFill>
                            <a:srgbClr val="000000"/>
                          </a:solidFill>
                          <a:effectLst/>
                          <a:latin typeface="Calibri" panose="020F0502020204030204" pitchFamily="34" charset="0"/>
                        </a:rPr>
                        <a:t>Full E-911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781 AVON BEND RD, CHARLES TOWN, WV, 25414</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291309"/>
                  </a:ext>
                </a:extLst>
              </a:tr>
              <a:tr h="291038">
                <a:tc>
                  <a:txBody>
                    <a:bodyPr/>
                    <a:lstStyle/>
                    <a:p>
                      <a:pPr algn="l" fontAlgn="b"/>
                      <a:r>
                        <a:rPr lang="en-US" sz="900" b="0" i="0" u="none" strike="noStrike">
                          <a:solidFill>
                            <a:srgbClr val="000000"/>
                          </a:solidFill>
                          <a:effectLst/>
                          <a:latin typeface="Calibri" panose="020F0502020204030204" pitchFamily="34" charset="0"/>
                        </a:rPr>
                        <a:t>Full Owner Address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9299 ALL SAINTS RD, LAUREL, MD 20723</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783516"/>
                  </a:ext>
                </a:extLst>
              </a:tr>
              <a:tr h="152865">
                <a:tc>
                  <a:txBody>
                    <a:bodyPr/>
                    <a:lstStyle/>
                    <a:p>
                      <a:pPr algn="l" fontAlgn="b"/>
                      <a:r>
                        <a:rPr lang="en-US" sz="900" b="0" i="0" u="none" strike="noStrike">
                          <a:solidFill>
                            <a:srgbClr val="000000"/>
                          </a:solidFill>
                          <a:effectLst/>
                          <a:latin typeface="Calibri" panose="020F0502020204030204" pitchFamily="34" charset="0"/>
                        </a:rPr>
                        <a:t>GIS Parcel 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19-06-009H-0019-0000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5522986"/>
                  </a:ext>
                </a:extLst>
              </a:tr>
              <a:tr h="152865">
                <a:tc>
                  <a:txBody>
                    <a:bodyPr/>
                    <a:lstStyle/>
                    <a:p>
                      <a:pPr algn="l" fontAlgn="b"/>
                      <a:r>
                        <a:rPr lang="en-US" sz="900" b="0" i="0" u="none" strike="noStrike">
                          <a:solidFill>
                            <a:srgbClr val="000000"/>
                          </a:solidFill>
                          <a:effectLst/>
                          <a:latin typeface="Calibri" panose="020F0502020204030204" pitchFamily="34" charset="0"/>
                        </a:rPr>
                        <a:t>Lat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39.218996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929909"/>
                  </a:ext>
                </a:extLst>
              </a:tr>
              <a:tr h="152865">
                <a:tc>
                  <a:txBody>
                    <a:bodyPr/>
                    <a:lstStyle/>
                    <a:p>
                      <a:pPr algn="l" fontAlgn="b"/>
                      <a:r>
                        <a:rPr lang="en-US" sz="900" b="0" i="0" u="none" strike="noStrike">
                          <a:solidFill>
                            <a:srgbClr val="000000"/>
                          </a:solidFill>
                          <a:effectLst/>
                          <a:latin typeface="Calibri" panose="020F0502020204030204" pitchFamily="34" charset="0"/>
                        </a:rPr>
                        <a:t>Long</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-77.83151391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94562"/>
                  </a:ext>
                </a:extLst>
              </a:tr>
              <a:tr h="152865">
                <a:tc>
                  <a:txBody>
                    <a:bodyPr/>
                    <a:lstStyle/>
                    <a:p>
                      <a:pPr algn="l" fontAlgn="b"/>
                      <a:r>
                        <a:rPr lang="en-US" sz="900" b="0" i="0" u="none" strike="noStrike">
                          <a:solidFill>
                            <a:srgbClr val="000000"/>
                          </a:solidFill>
                          <a:effectLst/>
                          <a:latin typeface="Calibri" panose="020F0502020204030204" pitchFamily="34" charset="0"/>
                        </a:rPr>
                        <a:t>Plus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87F46599+H9X</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240768"/>
                  </a:ext>
                </a:extLst>
              </a:tr>
              <a:tr h="297588">
                <a:tc>
                  <a:txBody>
                    <a:bodyPr/>
                    <a:lstStyle/>
                    <a:p>
                      <a:pPr algn="l" fontAlgn="b"/>
                      <a:r>
                        <a:rPr lang="en-US" sz="900" b="0" i="0" u="none" strike="noStrike">
                          <a:solidFill>
                            <a:srgbClr val="000000"/>
                          </a:solidFill>
                          <a:effectLst/>
                          <a:latin typeface="Calibri" panose="020F0502020204030204" pitchFamily="34" charset="0"/>
                        </a:rPr>
                        <a:t>WV Flood Tool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000FF"/>
                          </a:solidFill>
                          <a:effectLst/>
                          <a:latin typeface="Calibri" panose="020F0502020204030204" pitchFamily="34" charset="0"/>
                          <a:hlinkClick r:id="rId4"/>
                        </a:rPr>
                        <a:t>https://mapwv.gov/flood/map/?wkid=102100&amp;x=-8664164.49652&amp;y=4753089.59353&amp;l=13&amp;v=0</a:t>
                      </a:r>
                      <a:endParaRPr lang="en-US" sz="900" b="0" i="0" u="sng" strike="noStrike">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54676"/>
                  </a:ext>
                </a:extLst>
              </a:tr>
              <a:tr h="297588">
                <a:tc>
                  <a:txBody>
                    <a:bodyPr/>
                    <a:lstStyle/>
                    <a:p>
                      <a:pPr algn="l" fontAlgn="b"/>
                      <a:r>
                        <a:rPr lang="en-US" sz="900" b="0" i="0" u="none" strike="noStrike">
                          <a:solidFill>
                            <a:srgbClr val="000000"/>
                          </a:solidFill>
                          <a:effectLst/>
                          <a:latin typeface="Calibri" panose="020F0502020204030204" pitchFamily="34" charset="0"/>
                        </a:rPr>
                        <a:t>WV Parcel Assessment Link</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sng" strike="noStrike">
                          <a:solidFill>
                            <a:srgbClr val="0000FF"/>
                          </a:solidFill>
                          <a:effectLst/>
                          <a:latin typeface="Calibri" panose="020F0502020204030204" pitchFamily="34" charset="0"/>
                          <a:hlinkClick r:id="rId3"/>
                        </a:rPr>
                        <a:t>https://mapwv.gov/Assessment/Detail/?PID=1906009H001900000000</a:t>
                      </a:r>
                      <a:endParaRPr lang="en-US" sz="900" b="0" i="0" u="sng" strike="noStrike">
                        <a:solidFill>
                          <a:srgbClr val="0000FF"/>
                        </a:solidFill>
                        <a:effectLst/>
                        <a:latin typeface="Calibri" panose="020F0502020204030204" pitchFamily="34" charset="0"/>
                      </a:endParaRP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087810"/>
                  </a:ext>
                </a:extLst>
              </a:tr>
              <a:tr h="152865">
                <a:tc>
                  <a:txBody>
                    <a:bodyPr/>
                    <a:lstStyle/>
                    <a:p>
                      <a:pPr algn="l" fontAlgn="b"/>
                      <a:r>
                        <a:rPr lang="en-US" sz="900" b="0" i="0" u="none" strike="noStrike">
                          <a:solidFill>
                            <a:srgbClr val="000000"/>
                          </a:solidFill>
                          <a:effectLst/>
                          <a:latin typeface="Calibri" panose="020F0502020204030204" pitchFamily="34" charset="0"/>
                        </a:rPr>
                        <a:t>CID</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540065</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4213094"/>
                  </a:ext>
                </a:extLst>
              </a:tr>
              <a:tr h="152865">
                <a:tc>
                  <a:txBody>
                    <a:bodyPr/>
                    <a:lstStyle/>
                    <a:p>
                      <a:pPr algn="l" fontAlgn="b"/>
                      <a:r>
                        <a:rPr lang="en-US" sz="900" b="0" i="0" u="none" strike="noStrike">
                          <a:solidFill>
                            <a:srgbClr val="000000"/>
                          </a:solidFill>
                          <a:effectLst/>
                          <a:latin typeface="Calibri" panose="020F0502020204030204" pitchFamily="34" charset="0"/>
                        </a:rPr>
                        <a:t>Community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JEFFERSON COUNTY *</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2737349"/>
                  </a:ext>
                </a:extLst>
              </a:tr>
              <a:tr h="152865">
                <a:tc>
                  <a:txBody>
                    <a:bodyPr/>
                    <a:lstStyle/>
                    <a:p>
                      <a:pPr algn="l" fontAlgn="b"/>
                      <a:r>
                        <a:rPr lang="en-US" sz="900" b="1" i="0" u="none" strike="noStrike">
                          <a:solidFill>
                            <a:srgbClr val="000000"/>
                          </a:solidFill>
                          <a:effectLst/>
                          <a:latin typeface="Calibri" panose="020F0502020204030204" pitchFamily="34" charset="0"/>
                        </a:rPr>
                        <a:t>Stream Name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1" i="0" u="none" strike="noStrike" dirty="0">
                          <a:solidFill>
                            <a:srgbClr val="000000"/>
                          </a:solidFill>
                          <a:effectLst/>
                          <a:latin typeface="Calibri" panose="020F0502020204030204" pitchFamily="34" charset="0"/>
                        </a:rPr>
                        <a:t>Shenandoah River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19989"/>
                  </a:ext>
                </a:extLst>
              </a:tr>
              <a:tr h="152865">
                <a:tc>
                  <a:txBody>
                    <a:bodyPr/>
                    <a:lstStyle/>
                    <a:p>
                      <a:pPr algn="l" fontAlgn="b"/>
                      <a:r>
                        <a:rPr lang="en-US" sz="900" b="0" i="0" u="none" strike="noStrike">
                          <a:solidFill>
                            <a:srgbClr val="000000"/>
                          </a:solidFill>
                          <a:effectLst/>
                          <a:latin typeface="Calibri" panose="020F0502020204030204" pitchFamily="34" charset="0"/>
                        </a:rPr>
                        <a:t>Watershed (HUC8)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Shenandoah (2070007)</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769652"/>
                  </a:ext>
                </a:extLst>
              </a:tr>
              <a:tr h="152865">
                <a:tc>
                  <a:txBody>
                    <a:bodyPr/>
                    <a:lstStyle/>
                    <a:p>
                      <a:pPr algn="l" fontAlgn="b"/>
                      <a:r>
                        <a:rPr lang="en-US" sz="900" b="0" i="0" u="none" strike="noStrike">
                          <a:solidFill>
                            <a:srgbClr val="000000"/>
                          </a:solidFill>
                          <a:effectLst/>
                          <a:latin typeface="Calibri" panose="020F0502020204030204" pitchFamily="34" charset="0"/>
                        </a:rPr>
                        <a:t>Flood Zone Designation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Effective 100 yr Zone AE - 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0964825"/>
                  </a:ext>
                </a:extLst>
              </a:tr>
              <a:tr h="152865">
                <a:tc>
                  <a:txBody>
                    <a:bodyPr/>
                    <a:lstStyle/>
                    <a:p>
                      <a:pPr algn="l" fontAlgn="b"/>
                      <a:r>
                        <a:rPr lang="en-US" sz="900" b="1" i="0" u="none" strike="noStrike">
                          <a:solidFill>
                            <a:srgbClr val="000000"/>
                          </a:solidFill>
                          <a:effectLst/>
                          <a:latin typeface="Calibri" panose="020F0502020204030204" pitchFamily="34" charset="0"/>
                        </a:rPr>
                        <a:t>Floodway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Yes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76246474"/>
                  </a:ext>
                </a:extLst>
              </a:tr>
              <a:tr h="152865">
                <a:tc>
                  <a:txBody>
                    <a:bodyPr/>
                    <a:lstStyle/>
                    <a:p>
                      <a:pPr algn="l" fontAlgn="b"/>
                      <a:r>
                        <a:rPr lang="en-US" sz="900" b="1" i="0" u="none" strike="noStrike">
                          <a:solidFill>
                            <a:srgbClr val="000000"/>
                          </a:solidFill>
                          <a:effectLst/>
                          <a:latin typeface="Calibri" panose="020F0502020204030204" pitchFamily="34" charset="0"/>
                        </a:rPr>
                        <a:t>Year Built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2011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4735433"/>
                  </a:ext>
                </a:extLst>
              </a:tr>
              <a:tr h="152865">
                <a:tc>
                  <a:txBody>
                    <a:bodyPr/>
                    <a:lstStyle/>
                    <a:p>
                      <a:pPr algn="l" fontAlgn="b"/>
                      <a:r>
                        <a:rPr lang="en-US" sz="900" b="1" i="0" u="none" strike="noStrike">
                          <a:solidFill>
                            <a:srgbClr val="000000"/>
                          </a:solidFill>
                          <a:effectLst/>
                          <a:latin typeface="Calibri" panose="020F0502020204030204" pitchFamily="34" charset="0"/>
                        </a:rPr>
                        <a:t>FIRM Status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Post-FIRM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37578424"/>
                  </a:ext>
                </a:extLst>
              </a:tr>
              <a:tr h="152865">
                <a:tc>
                  <a:txBody>
                    <a:bodyPr/>
                    <a:lstStyle/>
                    <a:p>
                      <a:pPr algn="l" fontAlgn="b"/>
                      <a:r>
                        <a:rPr lang="en-US" sz="900" b="0" i="0" u="none" strike="noStrike" dirty="0">
                          <a:solidFill>
                            <a:srgbClr val="000000"/>
                          </a:solidFill>
                          <a:effectLst/>
                          <a:latin typeface="Calibri" panose="020F0502020204030204" pitchFamily="34" charset="0"/>
                        </a:rPr>
                        <a:t>Hazard Occupancy Code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RES1</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268060"/>
                  </a:ext>
                </a:extLst>
              </a:tr>
              <a:tr h="152865">
                <a:tc>
                  <a:txBody>
                    <a:bodyPr/>
                    <a:lstStyle/>
                    <a:p>
                      <a:pPr algn="l" fontAlgn="b"/>
                      <a:r>
                        <a:rPr lang="en-US" sz="900" b="0" i="0" u="none" strike="noStrike">
                          <a:solidFill>
                            <a:srgbClr val="000000"/>
                          </a:solidFill>
                          <a:effectLst/>
                          <a:latin typeface="Calibri" panose="020F0502020204030204" pitchFamily="34" charset="0"/>
                        </a:rPr>
                        <a:t>Stories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22653662"/>
                  </a:ext>
                </a:extLst>
              </a:tr>
              <a:tr h="152865">
                <a:tc>
                  <a:txBody>
                    <a:bodyPr/>
                    <a:lstStyle/>
                    <a:p>
                      <a:pPr algn="l" fontAlgn="b"/>
                      <a:r>
                        <a:rPr lang="en-US" sz="900" b="1" i="0" u="none" strike="noStrike" dirty="0">
                          <a:solidFill>
                            <a:srgbClr val="000000"/>
                          </a:solidFill>
                          <a:effectLst/>
                          <a:latin typeface="Calibri" panose="020F0502020204030204" pitchFamily="34" charset="0"/>
                        </a:rPr>
                        <a:t>Basement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Crawl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01204398"/>
                  </a:ext>
                </a:extLst>
              </a:tr>
              <a:tr h="152865">
                <a:tc>
                  <a:txBody>
                    <a:bodyPr/>
                    <a:lstStyle/>
                    <a:p>
                      <a:pPr algn="l" fontAlgn="b"/>
                      <a:r>
                        <a:rPr lang="en-US" sz="900" b="0" i="0" u="none" strike="noStrike">
                          <a:solidFill>
                            <a:srgbClr val="000000"/>
                          </a:solidFill>
                          <a:effectLst/>
                          <a:latin typeface="Calibri" panose="020F0502020204030204" pitchFamily="34" charset="0"/>
                        </a:rPr>
                        <a:t>First Floor Height</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4.0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98632943"/>
                  </a:ext>
                </a:extLst>
              </a:tr>
              <a:tr h="152865">
                <a:tc>
                  <a:txBody>
                    <a:bodyPr/>
                    <a:lstStyle/>
                    <a:p>
                      <a:pPr algn="l" fontAlgn="b"/>
                      <a:r>
                        <a:rPr lang="en-US" sz="900" b="1" i="0" u="none" strike="noStrike" dirty="0">
                          <a:solidFill>
                            <a:srgbClr val="000000"/>
                          </a:solidFill>
                          <a:effectLst/>
                          <a:latin typeface="Calibri" panose="020F0502020204030204" pitchFamily="34" charset="0"/>
                        </a:rPr>
                        <a:t>Building Appraisal</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$170,200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9839433"/>
                  </a:ext>
                </a:extLst>
              </a:tr>
              <a:tr h="152865">
                <a:tc>
                  <a:txBody>
                    <a:bodyPr/>
                    <a:lstStyle/>
                    <a:p>
                      <a:pPr algn="l" fontAlgn="b"/>
                      <a:r>
                        <a:rPr lang="en-US" sz="900" b="0" i="0" u="none" strike="noStrike">
                          <a:solidFill>
                            <a:srgbClr val="000000"/>
                          </a:solidFill>
                          <a:effectLst/>
                          <a:latin typeface="Calibri" panose="020F0502020204030204" pitchFamily="34" charset="0"/>
                        </a:rPr>
                        <a:t>Structure Area</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2496</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068679"/>
                  </a:ext>
                </a:extLst>
              </a:tr>
              <a:tr h="152865">
                <a:tc>
                  <a:txBody>
                    <a:bodyPr/>
                    <a:lstStyle/>
                    <a:p>
                      <a:pPr algn="l" fontAlgn="b"/>
                      <a:r>
                        <a:rPr lang="en-US" sz="900" b="1" i="0" u="none" strike="noStrike">
                          <a:solidFill>
                            <a:srgbClr val="000000"/>
                          </a:solidFill>
                          <a:effectLst/>
                          <a:latin typeface="Calibri" panose="020F0502020204030204" pitchFamily="34" charset="0"/>
                        </a:rPr>
                        <a:t>Flood Depth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1" i="0" u="none" strike="noStrike" dirty="0">
                          <a:solidFill>
                            <a:srgbClr val="000000"/>
                          </a:solidFill>
                          <a:effectLst/>
                          <a:latin typeface="Calibri" panose="020F0502020204030204" pitchFamily="34" charset="0"/>
                        </a:rPr>
                        <a:t>9.8</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72121664"/>
                  </a:ext>
                </a:extLst>
              </a:tr>
              <a:tr h="152865">
                <a:tc>
                  <a:txBody>
                    <a:bodyPr/>
                    <a:lstStyle/>
                    <a:p>
                      <a:pPr algn="l" fontAlgn="b"/>
                      <a:r>
                        <a:rPr lang="en-US" sz="900" b="0" i="0" u="none" strike="noStrike">
                          <a:solidFill>
                            <a:srgbClr val="000000"/>
                          </a:solidFill>
                          <a:effectLst/>
                          <a:latin typeface="Calibri" panose="020F0502020204030204" pitchFamily="34" charset="0"/>
                        </a:rPr>
                        <a:t>Flood Depth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900" b="0" i="0" u="none" strike="noStrike">
                          <a:solidFill>
                            <a:srgbClr val="000000"/>
                          </a:solidFill>
                          <a:effectLst/>
                          <a:latin typeface="Calibri" panose="020F0502020204030204" pitchFamily="34" charset="0"/>
                        </a:rPr>
                        <a:t>HEC-RAS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8193963"/>
                  </a:ext>
                </a:extLst>
              </a:tr>
              <a:tr h="152865">
                <a:tc>
                  <a:txBody>
                    <a:bodyPr/>
                    <a:lstStyle/>
                    <a:p>
                      <a:pPr algn="l" fontAlgn="b"/>
                      <a:r>
                        <a:rPr lang="en-US" sz="900" b="0" i="0" u="none" strike="noStrike">
                          <a:solidFill>
                            <a:srgbClr val="000000"/>
                          </a:solidFill>
                          <a:effectLst/>
                          <a:latin typeface="Calibri" panose="020F0502020204030204" pitchFamily="34" charset="0"/>
                        </a:rPr>
                        <a:t>WSEL Value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376.0</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1323270"/>
                  </a:ext>
                </a:extLst>
              </a:tr>
              <a:tr h="152865">
                <a:tc>
                  <a:txBody>
                    <a:bodyPr/>
                    <a:lstStyle/>
                    <a:p>
                      <a:pPr algn="l" fontAlgn="b"/>
                      <a:r>
                        <a:rPr lang="en-US" sz="900" b="0" i="0" u="none" strike="noStrike">
                          <a:solidFill>
                            <a:srgbClr val="000000"/>
                          </a:solidFill>
                          <a:effectLst/>
                          <a:latin typeface="Calibri" panose="020F0502020204030204" pitchFamily="34" charset="0"/>
                        </a:rPr>
                        <a:t>WSEL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UAE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130079"/>
                  </a:ext>
                </a:extLst>
              </a:tr>
              <a:tr h="152865">
                <a:tc>
                  <a:txBody>
                    <a:bodyPr/>
                    <a:lstStyle/>
                    <a:p>
                      <a:pPr algn="l" fontAlgn="b"/>
                      <a:r>
                        <a:rPr lang="en-US" sz="900" b="0" i="0" u="none" strike="noStrike">
                          <a:solidFill>
                            <a:srgbClr val="000000"/>
                          </a:solidFill>
                          <a:effectLst/>
                          <a:latin typeface="Calibri" panose="020F0502020204030204" pitchFamily="34" charset="0"/>
                        </a:rPr>
                        <a:t>Ground Elevation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366.2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5199190"/>
                  </a:ext>
                </a:extLst>
              </a:tr>
              <a:tr h="291038">
                <a:tc>
                  <a:txBody>
                    <a:bodyPr/>
                    <a:lstStyle/>
                    <a:p>
                      <a:pPr algn="l" fontAlgn="b"/>
                      <a:r>
                        <a:rPr lang="en-US" sz="900" b="0" i="0" u="none" strike="noStrike">
                          <a:solidFill>
                            <a:srgbClr val="000000"/>
                          </a:solidFill>
                          <a:effectLst/>
                          <a:latin typeface="Calibri" panose="020F0502020204030204" pitchFamily="34" charset="0"/>
                        </a:rPr>
                        <a:t>Ground Elevation Source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2012 FEMA Jefferson, Berkeley &amp; Morgan Lidar</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207168"/>
                  </a:ext>
                </a:extLst>
              </a:tr>
              <a:tr h="152865">
                <a:tc>
                  <a:txBody>
                    <a:bodyPr/>
                    <a:lstStyle/>
                    <a:p>
                      <a:pPr algn="l" fontAlgn="b"/>
                      <a:r>
                        <a:rPr lang="en-US" sz="900" b="0" i="0" u="none" strike="noStrike">
                          <a:solidFill>
                            <a:srgbClr val="000000"/>
                          </a:solidFill>
                          <a:effectLst/>
                          <a:latin typeface="Calibri" panose="020F0502020204030204" pitchFamily="34" charset="0"/>
                        </a:rPr>
                        <a:t>Grade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C+</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78839"/>
                  </a:ext>
                </a:extLst>
              </a:tr>
              <a:tr h="152865">
                <a:tc>
                  <a:txBody>
                    <a:bodyPr/>
                    <a:lstStyle/>
                    <a:p>
                      <a:pPr algn="l" fontAlgn="b"/>
                      <a:r>
                        <a:rPr lang="en-US" sz="900" b="0" i="0" u="none" strike="noStrike">
                          <a:solidFill>
                            <a:srgbClr val="000000"/>
                          </a:solidFill>
                          <a:effectLst/>
                          <a:latin typeface="Calibri" panose="020F0502020204030204" pitchFamily="34" charset="0"/>
                        </a:rPr>
                        <a:t>Tax Class</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2</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647328"/>
                  </a:ext>
                </a:extLst>
              </a:tr>
              <a:tr h="152865">
                <a:tc>
                  <a:txBody>
                    <a:bodyPr/>
                    <a:lstStyle/>
                    <a:p>
                      <a:pPr algn="l" fontAlgn="b"/>
                      <a:r>
                        <a:rPr lang="en-US" sz="900" b="0" i="0" u="none" strike="noStrike">
                          <a:solidFill>
                            <a:srgbClr val="000000"/>
                          </a:solidFill>
                          <a:effectLst/>
                          <a:latin typeface="Calibri" panose="020F0502020204030204" pitchFamily="34" charset="0"/>
                        </a:rPr>
                        <a:t>Land Use Description</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panose="020F0502020204030204" pitchFamily="34" charset="0"/>
                        </a:rPr>
                        <a:t>Residential 1 Family</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967593"/>
                  </a:ext>
                </a:extLst>
              </a:tr>
              <a:tr h="152865">
                <a:tc>
                  <a:txBody>
                    <a:bodyPr/>
                    <a:lstStyle/>
                    <a:p>
                      <a:pPr algn="l" fontAlgn="b"/>
                      <a:r>
                        <a:rPr lang="en-US" sz="900" b="0" i="0" u="none" strike="noStrike">
                          <a:solidFill>
                            <a:srgbClr val="000000"/>
                          </a:solidFill>
                          <a:effectLst/>
                          <a:latin typeface="Calibri" panose="020F0502020204030204" pitchFamily="34" charset="0"/>
                        </a:rPr>
                        <a:t>Exterial Wall Type</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Calibri" panose="020F0502020204030204" pitchFamily="34" charset="0"/>
                        </a:rPr>
                        <a:t>Aluminum</a:t>
                      </a:r>
                    </a:p>
                  </a:txBody>
                  <a:tcPr marL="8142" marR="8142" marT="814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8591927"/>
                  </a:ext>
                </a:extLst>
              </a:tr>
            </a:tbl>
          </a:graphicData>
        </a:graphic>
      </p:graphicFrame>
      <p:sp>
        <p:nvSpPr>
          <p:cNvPr id="12" name="TextBox 11">
            <a:extLst>
              <a:ext uri="{FF2B5EF4-FFF2-40B4-BE49-F238E27FC236}">
                <a16:creationId xmlns:a16="http://schemas.microsoft.com/office/drawing/2014/main" id="{FC7B9439-BEA1-4BE9-8317-1612B88A863F}"/>
              </a:ext>
            </a:extLst>
          </p:cNvPr>
          <p:cNvSpPr txBox="1"/>
          <p:nvPr/>
        </p:nvSpPr>
        <p:spPr>
          <a:xfrm>
            <a:off x="2478014" y="4299399"/>
            <a:ext cx="1422777" cy="646331"/>
          </a:xfrm>
          <a:prstGeom prst="rect">
            <a:avLst/>
          </a:prstGeom>
          <a:solidFill>
            <a:schemeClr val="tx1"/>
          </a:solidFill>
        </p:spPr>
        <p:txBody>
          <a:bodyPr wrap="square" rtlCol="0">
            <a:spAutoFit/>
          </a:bodyPr>
          <a:lstStyle/>
          <a:p>
            <a:pPr algn="ctr"/>
            <a:r>
              <a:rPr lang="en-US" b="1" dirty="0" smtClean="0">
                <a:solidFill>
                  <a:srgbClr val="FFFF00"/>
                </a:solidFill>
              </a:rPr>
              <a:t>Building Inventory</a:t>
            </a:r>
            <a:endParaRPr lang="en-US" b="1" dirty="0">
              <a:solidFill>
                <a:srgbClr val="FFFF00"/>
              </a:solidFill>
            </a:endParaRPr>
          </a:p>
        </p:txBody>
      </p:sp>
      <p:sp>
        <p:nvSpPr>
          <p:cNvPr id="13" name="TextBox 12">
            <a:extLst>
              <a:ext uri="{FF2B5EF4-FFF2-40B4-BE49-F238E27FC236}">
                <a16:creationId xmlns:a16="http://schemas.microsoft.com/office/drawing/2014/main" id="{FC7B9439-BEA1-4BE9-8317-1612B88A863F}"/>
              </a:ext>
            </a:extLst>
          </p:cNvPr>
          <p:cNvSpPr txBox="1"/>
          <p:nvPr/>
        </p:nvSpPr>
        <p:spPr>
          <a:xfrm>
            <a:off x="7007860" y="5473204"/>
            <a:ext cx="1422777" cy="646331"/>
          </a:xfrm>
          <a:prstGeom prst="rect">
            <a:avLst/>
          </a:prstGeom>
          <a:solidFill>
            <a:schemeClr val="tx1"/>
          </a:solidFill>
        </p:spPr>
        <p:txBody>
          <a:bodyPr wrap="square" rtlCol="0">
            <a:spAutoFit/>
          </a:bodyPr>
          <a:lstStyle/>
          <a:p>
            <a:pPr algn="ctr"/>
            <a:r>
              <a:rPr lang="en-US" b="1" dirty="0" smtClean="0">
                <a:solidFill>
                  <a:srgbClr val="FFFF00"/>
                </a:solidFill>
              </a:rPr>
              <a:t>FAST Utility Output</a:t>
            </a:r>
            <a:endParaRPr lang="en-US" b="1" dirty="0">
              <a:solidFill>
                <a:srgbClr val="FFFF00"/>
              </a:solidFill>
            </a:endParaRPr>
          </a:p>
        </p:txBody>
      </p:sp>
    </p:spTree>
    <p:extLst>
      <p:ext uri="{BB962C8B-B14F-4D97-AF65-F5344CB8AC3E}">
        <p14:creationId xmlns:p14="http://schemas.microsoft.com/office/powerpoint/2010/main" val="41863886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Field Verification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00788" y="1274324"/>
            <a:ext cx="3495468" cy="5131644"/>
          </a:xfrm>
          <a:prstGeom prst="rect">
            <a:avLst/>
          </a:prstGeom>
        </p:spPr>
      </p:pic>
      <p:sp>
        <p:nvSpPr>
          <p:cNvPr id="4" name="Rectangle 3"/>
          <p:cNvSpPr/>
          <p:nvPr/>
        </p:nvSpPr>
        <p:spPr>
          <a:xfrm>
            <a:off x="4192621" y="1274324"/>
            <a:ext cx="4698459" cy="5632311"/>
          </a:xfrm>
          <a:prstGeom prst="rect">
            <a:avLst/>
          </a:prstGeom>
        </p:spPr>
        <p:txBody>
          <a:bodyPr wrap="square">
            <a:spAutoFit/>
          </a:bodyPr>
          <a:lstStyle/>
          <a:p>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Field Verification</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of the structure located at 781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Avon Bend Road in Charles Town along the Shenandoah River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in the </a:t>
            </a:r>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Regulatory Floodway</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reveals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that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this </a:t>
            </a:r>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Post-FIRM</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(2011) structure is built on a </a:t>
            </a:r>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piles foundation</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The Foundation Type/First Floor Height will be changed in the Building Inventory and the FAST Loss Estimate Utility executed again for this structure.</a:t>
            </a:r>
            <a:b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The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estimated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Base Flood Water </a:t>
            </a:r>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Depth for this structure is 10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feet and with 2 feet of freeboard 12 feet.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781 </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Avon Bend Road, Charles </a:t>
            </a:r>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Town, WV</a:t>
            </a:r>
            <a:r>
              <a:rPr lang="en-US" b="1"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US" b="1"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25414</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b="1" dirty="0">
                <a:solidFill>
                  <a:schemeClr val="accent1">
                    <a:lumMod val="50000"/>
                  </a:schemeClr>
                </a:solidFill>
              </a:rPr>
              <a:t>Building ID</a:t>
            </a:r>
            <a:r>
              <a:rPr lang="en-US" dirty="0">
                <a:solidFill>
                  <a:schemeClr val="accent1">
                    <a:lumMod val="50000"/>
                  </a:schemeClr>
                </a:solidFill>
              </a:rPr>
              <a:t> </a:t>
            </a:r>
            <a:r>
              <a:rPr lang="en-US" b="1" dirty="0">
                <a:solidFill>
                  <a:schemeClr val="accent1">
                    <a:lumMod val="50000"/>
                  </a:schemeClr>
                </a:solidFill>
              </a:rPr>
              <a:t>781:19-06-009H-0019-0000</a:t>
            </a:r>
            <a:r>
              <a:rPr lang="en-US" dirty="0">
                <a:solidFill>
                  <a:schemeClr val="accent1">
                    <a:lumMod val="50000"/>
                  </a:schemeClr>
                </a:solidFill>
              </a:rPr>
              <a:t> </a:t>
            </a:r>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r>
            <a:b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br>
            <a:endPar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WV Flood Tool Link:</a:t>
            </a:r>
            <a:br>
              <a:rPr lang="en-US"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hlinkClick r:id="rId4"/>
              </a:rPr>
              <a:t>https://mapwv.gov/flood/map/?wkid=102100&amp;x=-</a:t>
            </a:r>
            <a:r>
              <a:rPr lang="en-US" dirty="0" smtClean="0">
                <a:latin typeface="Calibri" panose="020F0502020204030204" pitchFamily="34" charset="0"/>
                <a:ea typeface="Calibri" panose="020F0502020204030204" pitchFamily="34" charset="0"/>
                <a:cs typeface="Times New Roman" panose="02020603050405020304" pitchFamily="18" charset="0"/>
                <a:hlinkClick r:id="rId4"/>
              </a:rPr>
              <a:t>8664165&amp;y=4753090&amp;l=13&amp;v=1</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1619" y="6403323"/>
            <a:ext cx="3594637" cy="338554"/>
          </a:xfrm>
          <a:prstGeom prst="rect">
            <a:avLst/>
          </a:prstGeom>
        </p:spPr>
        <p:txBody>
          <a:bodyPr wrap="none">
            <a:spAutoFit/>
          </a:bodyPr>
          <a:lstStyle/>
          <a:p>
            <a:pPr algn="ctr"/>
            <a:r>
              <a:rPr lang="en-US" sz="1600" i="1" dirty="0" smtClean="0">
                <a:solidFill>
                  <a:schemeClr val="bg1">
                    <a:lumMod val="65000"/>
                  </a:schemeClr>
                </a:solidFill>
                <a:latin typeface="Arial" panose="020B0604020202020204" pitchFamily="34" charset="0"/>
                <a:cs typeface="Arial" panose="020B0604020202020204" pitchFamily="34" charset="0"/>
              </a:rPr>
              <a:t>Field Verified from Shenandoah River</a:t>
            </a:r>
            <a:endParaRPr lang="en-US" sz="1600" i="1"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186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7500" lnSpcReduction="20000"/>
          </a:bodyPr>
          <a:lstStyle/>
          <a:p>
            <a:pPr marL="457200" lvl="1" indent="0">
              <a:buNone/>
            </a:pPr>
            <a:r>
              <a:rPr lang="en-US" dirty="0">
                <a:latin typeface="inherit"/>
              </a:rPr>
              <a:t/>
            </a:r>
            <a:br>
              <a:rPr lang="en-US" dirty="0">
                <a:latin typeface="inherit"/>
              </a:rPr>
            </a:br>
            <a:r>
              <a:rPr lang="en-US" sz="3200" b="1" dirty="0">
                <a:solidFill>
                  <a:schemeClr val="accent1">
                    <a:lumMod val="50000"/>
                  </a:schemeClr>
                </a:solidFill>
              </a:rPr>
              <a:t>WVU GIS Technical </a:t>
            </a:r>
            <a:r>
              <a:rPr lang="en-US" sz="3200" b="1" dirty="0" smtClean="0">
                <a:solidFill>
                  <a:schemeClr val="accent1">
                    <a:lumMod val="50000"/>
                  </a:schemeClr>
                </a:solidFill>
              </a:rPr>
              <a:t>Center, West Virginia University</a:t>
            </a:r>
            <a:r>
              <a:rPr lang="en-US" dirty="0"/>
              <a:t/>
            </a:r>
            <a:br>
              <a:rPr lang="en-US" dirty="0"/>
            </a:br>
            <a:r>
              <a:rPr lang="en-US" dirty="0"/>
              <a:t/>
            </a: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r>
              <a:rPr lang="en-US" dirty="0"/>
              <a:t/>
            </a:r>
            <a:br>
              <a:rPr lang="en-US" dirty="0"/>
            </a:br>
            <a:r>
              <a:rPr lang="en-US" b="1" dirty="0"/>
              <a:t>Eric Hopkins</a:t>
            </a:r>
            <a:r>
              <a:rPr lang="en-US" dirty="0"/>
              <a:t>, GIS Analyst</a:t>
            </a:r>
            <a:br>
              <a:rPr lang="en-US" dirty="0"/>
            </a:br>
            <a:r>
              <a:rPr lang="en-US" dirty="0">
                <a:hlinkClick r:id="rId3"/>
              </a:rPr>
              <a:t>Eric.Hopkins@mail.wvu.edu</a:t>
            </a:r>
            <a:r>
              <a:rPr lang="en-US" dirty="0"/>
              <a:t>, phone: (304) 293-9463</a:t>
            </a:r>
            <a:br>
              <a:rPr lang="en-US" dirty="0"/>
            </a:br>
            <a:r>
              <a:rPr lang="en-US" b="1" dirty="0"/>
              <a:t/>
            </a:r>
            <a:br>
              <a:rPr lang="en-US" b="1" dirty="0"/>
            </a:br>
            <a:r>
              <a:rPr lang="en-US" b="1" dirty="0" smtClean="0"/>
              <a:t>Maneesh Sharma</a:t>
            </a:r>
            <a:r>
              <a:rPr lang="en-US" dirty="0" smtClean="0"/>
              <a:t>, GIS Analyst</a:t>
            </a:r>
          </a:p>
          <a:p>
            <a:pPr marL="457200" lvl="1" indent="0">
              <a:buNone/>
            </a:pPr>
            <a:r>
              <a:rPr lang="en-US" dirty="0" smtClean="0">
                <a:hlinkClick r:id="rId4"/>
              </a:rPr>
              <a:t>Maneesh.Sharma@mail.wvu.edu</a:t>
            </a:r>
            <a:r>
              <a:rPr lang="en-US" dirty="0" smtClean="0"/>
              <a:t>, phone (304) 293-9466</a:t>
            </a:r>
            <a:br>
              <a:rPr lang="en-US" dirty="0" smtClean="0"/>
            </a:br>
            <a:endParaRPr lang="en-US" dirty="0" smtClean="0"/>
          </a:p>
          <a:p>
            <a:pPr marL="457200" lvl="1" indent="0">
              <a:buNone/>
            </a:pPr>
            <a:r>
              <a:rPr lang="en-US" b="1" dirty="0"/>
              <a:t>Behrang </a:t>
            </a:r>
            <a:r>
              <a:rPr lang="en-US" b="1" dirty="0" smtClean="0"/>
              <a:t>Bidadian </a:t>
            </a:r>
            <a:r>
              <a:rPr lang="en-US" dirty="0" smtClean="0"/>
              <a:t>, Graduate Research Assistant</a:t>
            </a:r>
            <a:br>
              <a:rPr lang="en-US" dirty="0" smtClean="0"/>
            </a:br>
            <a:r>
              <a:rPr lang="en-US" dirty="0" smtClean="0">
                <a:hlinkClick r:id="rId5"/>
              </a:rPr>
              <a:t>behrang.bidadian@mail.wvu.edu</a:t>
            </a:r>
            <a:endParaRPr lang="en-US" dirty="0" smtClean="0"/>
          </a:p>
          <a:p>
            <a:pPr marL="457200" lvl="1" indent="0">
              <a:buNone/>
            </a:pPr>
            <a:r>
              <a:rPr lang="en-US" dirty="0" smtClean="0"/>
              <a:t/>
            </a:r>
            <a:br>
              <a:rPr lang="en-US" dirty="0" smtClean="0"/>
            </a:br>
            <a:endParaRPr lang="en-US" dirty="0"/>
          </a:p>
          <a:p>
            <a:pPr marL="457200" lvl="1" indent="0">
              <a:buNone/>
            </a:pPr>
            <a:endParaRPr lang="en-US" dirty="0" smtClean="0"/>
          </a:p>
          <a:p>
            <a:pPr marL="457200" lvl="1" indent="0">
              <a:buNone/>
            </a:pPr>
            <a:endParaRPr lang="en-US" dirty="0"/>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374630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Flood Risk Assessment</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2"/>
          <p:cNvSpPr>
            <a:spLocks noGrp="1"/>
          </p:cNvSpPr>
          <p:nvPr>
            <p:ph idx="1"/>
          </p:nvPr>
        </p:nvSpPr>
        <p:spPr>
          <a:xfrm>
            <a:off x="83042" y="861696"/>
            <a:ext cx="8823416" cy="5848824"/>
          </a:xfrm>
        </p:spPr>
        <p:txBody>
          <a:bodyPr>
            <a:noAutofit/>
          </a:bodyPr>
          <a:lstStyle/>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Support for…</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Local/State Hazard Mitigation Plans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Floodplain Management Activities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Community Rating System (CRS) Activities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Community Assisted Visits</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Flood Event Modeled</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Riverine 1% Annual Chance Flood Event for ALL Structures</a:t>
            </a:r>
          </a:p>
          <a:p>
            <a:pPr lvl="2">
              <a:lnSpc>
                <a:spcPct val="100000"/>
              </a:lnSpc>
              <a:buFont typeface="Courier New" panose="02070309020205020404" pitchFamily="49" charset="0"/>
              <a:buChar char="o"/>
            </a:pPr>
            <a:r>
              <a:rPr lang="en-US" sz="1400" b="1" dirty="0">
                <a:solidFill>
                  <a:schemeClr val="tx1">
                    <a:lumMod val="65000"/>
                    <a:lumOff val="35000"/>
                  </a:schemeClr>
                </a:solidFill>
                <a:latin typeface="Arial" panose="020B0604020202020204" pitchFamily="34" charset="0"/>
                <a:cs typeface="Arial" panose="020B0604020202020204" pitchFamily="34" charset="0"/>
              </a:rPr>
              <a:t>Regulatory and Non-Regulatory High Risk Flood </a:t>
            </a:r>
            <a:r>
              <a:rPr lang="en-US" sz="1400" b="1" dirty="0" smtClean="0">
                <a:solidFill>
                  <a:schemeClr val="tx1">
                    <a:lumMod val="65000"/>
                    <a:lumOff val="35000"/>
                  </a:schemeClr>
                </a:solidFill>
                <a:latin typeface="Arial" panose="020B0604020202020204" pitchFamily="34" charset="0"/>
                <a:cs typeface="Arial" panose="020B0604020202020204" pitchFamily="34" charset="0"/>
              </a:rPr>
              <a:t>Zones</a:t>
            </a:r>
          </a:p>
          <a:p>
            <a:pPr lvl="2">
              <a:lnSpc>
                <a:spcPct val="100000"/>
              </a:lnSpc>
              <a:buFont typeface="Courier New" panose="02070309020205020404" pitchFamily="49" charset="0"/>
              <a:buChar char="o"/>
            </a:pPr>
            <a:r>
              <a:rPr lang="en-US" sz="1400" b="1" dirty="0" smtClean="0">
                <a:solidFill>
                  <a:schemeClr val="tx1">
                    <a:lumMod val="65000"/>
                    <a:lumOff val="35000"/>
                  </a:schemeClr>
                </a:solidFill>
                <a:latin typeface="Arial" panose="020B0604020202020204" pitchFamily="34" charset="0"/>
                <a:cs typeface="Arial" panose="020B0604020202020204" pitchFamily="34" charset="0"/>
              </a:rPr>
              <a:t>Estimate 100,000 structures in West Virginia </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Riverine .2% Annual Event for Essential Facilities </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Detailed Building Inventories </a:t>
            </a:r>
            <a:endParaRPr lang="en-US" sz="2400" b="1" dirty="0" smtClean="0">
              <a:solidFill>
                <a:schemeClr val="tx1">
                  <a:lumMod val="65000"/>
                  <a:lumOff val="35000"/>
                </a:schemeClr>
              </a:solidFill>
              <a:latin typeface="Arial" panose="020B0604020202020204" pitchFamily="34" charset="0"/>
              <a:cs typeface="Arial" panose="020B0604020202020204" pitchFamily="34" charset="0"/>
            </a:endParaRP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Key Reference Layers:  parcels, assessment attributes, E-911 address points, leaf-off imagery, building footprints, community boundaries</a:t>
            </a:r>
          </a:p>
          <a:p>
            <a:pPr lvl="1">
              <a:lnSpc>
                <a:spcPct val="100000"/>
              </a:lnSpc>
            </a:pPr>
            <a:r>
              <a:rPr lang="en-US" sz="1800" b="1" dirty="0">
                <a:solidFill>
                  <a:schemeClr val="tx1">
                    <a:lumMod val="65000"/>
                    <a:lumOff val="35000"/>
                  </a:schemeClr>
                </a:solidFill>
                <a:latin typeface="Arial" panose="020B0604020202020204" pitchFamily="34" charset="0"/>
                <a:cs typeface="Arial" panose="020B0604020202020204" pitchFamily="34" charset="0"/>
              </a:rPr>
              <a:t>User Defined Facilities </a:t>
            </a:r>
            <a:r>
              <a:rPr lang="en-US" sz="1800" b="1" i="1" dirty="0">
                <a:solidFill>
                  <a:schemeClr val="tx1">
                    <a:lumMod val="65000"/>
                    <a:lumOff val="35000"/>
                  </a:schemeClr>
                </a:solidFill>
                <a:latin typeface="Arial" panose="020B0604020202020204" pitchFamily="34" charset="0"/>
                <a:cs typeface="Arial" panose="020B0604020202020204" pitchFamily="34" charset="0"/>
              </a:rPr>
              <a:t>Enhanced</a:t>
            </a:r>
            <a:r>
              <a:rPr lang="en-US" sz="1800" b="1" dirty="0">
                <a:solidFill>
                  <a:schemeClr val="tx1">
                    <a:lumMod val="65000"/>
                    <a:lumOff val="35000"/>
                  </a:schemeClr>
                </a:solidFill>
                <a:latin typeface="Arial" panose="020B0604020202020204" pitchFamily="34" charset="0"/>
                <a:cs typeface="Arial" panose="020B0604020202020204" pitchFamily="34" charset="0"/>
              </a:rPr>
              <a:t> for spatial and attribute accuracy </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Flood Risk Assessment GIS (FRAGIS) Database</a:t>
            </a:r>
          </a:p>
          <a:p>
            <a:pPr lvl="2">
              <a:lnSpc>
                <a:spcPct val="100000"/>
              </a:lnSpc>
              <a:buFont typeface="Courier New" panose="02070309020205020404" pitchFamily="49" charset="0"/>
              <a:buChar char="o"/>
            </a:pPr>
            <a:r>
              <a:rPr lang="en-US" sz="1400" b="1" dirty="0" smtClean="0">
                <a:solidFill>
                  <a:schemeClr val="tx1">
                    <a:lumMod val="65000"/>
                    <a:lumOff val="35000"/>
                  </a:schemeClr>
                </a:solidFill>
                <a:latin typeface="Arial" panose="020B0604020202020204" pitchFamily="34" charset="0"/>
                <a:cs typeface="Arial" panose="020B0604020202020204" pitchFamily="34" charset="0"/>
              </a:rPr>
              <a:t>State-level integration</a:t>
            </a:r>
          </a:p>
          <a:p>
            <a:pPr lvl="2">
              <a:lnSpc>
                <a:spcPct val="100000"/>
              </a:lnSpc>
              <a:buFont typeface="Courier New" panose="02070309020205020404" pitchFamily="49" charset="0"/>
              <a:buChar char="o"/>
            </a:pPr>
            <a:r>
              <a:rPr lang="en-US" sz="1400" b="1" dirty="0" smtClean="0">
                <a:solidFill>
                  <a:schemeClr val="tx1">
                    <a:lumMod val="65000"/>
                    <a:lumOff val="35000"/>
                  </a:schemeClr>
                </a:solidFill>
                <a:latin typeface="Arial" panose="020B0604020202020204" pitchFamily="34" charset="0"/>
                <a:cs typeface="Arial" panose="020B0604020202020204" pitchFamily="34" charset="0"/>
              </a:rPr>
              <a:t>Identifies GIS Data Gaps or Deficiencies</a:t>
            </a: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marL="457200" lvl="1" indent="0">
              <a:lnSpc>
                <a:spcPct val="100000"/>
              </a:lnSpc>
              <a:buNone/>
            </a:pPr>
            <a:endParaRPr lang="en-US" sz="1800" b="1" dirty="0" smtClean="0">
              <a:solidFill>
                <a:schemeClr val="tx1">
                  <a:lumMod val="65000"/>
                  <a:lumOff val="35000"/>
                </a:schemeClr>
              </a:solidFill>
              <a:latin typeface="Arial" panose="020B0604020202020204" pitchFamily="34" charset="0"/>
              <a:cs typeface="Arial" panose="020B0604020202020204" pitchFamily="34" charset="0"/>
            </a:endParaRPr>
          </a:p>
          <a:p>
            <a:pPr lvl="1">
              <a:lnSpc>
                <a:spcPct val="100000"/>
              </a:lnSpc>
            </a:pPr>
            <a:endParaRPr lang="en-US" sz="2800" b="1" dirty="0" smtClean="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9781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Risk Assessment</a:t>
            </a:r>
            <a:endParaRPr lang="en-US" dirty="0">
              <a:solidFill>
                <a:schemeClr val="bg1"/>
              </a:solidFill>
              <a:latin typeface="Arial" panose="020B0604020202020204" pitchFamily="34" charset="0"/>
              <a:cs typeface="Arial" panose="020B0604020202020204" pitchFamily="34" charset="0"/>
            </a:endParaRPr>
          </a:p>
        </p:txBody>
      </p:sp>
      <p:sp>
        <p:nvSpPr>
          <p:cNvPr id="4" name="Content Placeholder 2"/>
          <p:cNvSpPr>
            <a:spLocks noGrp="1"/>
          </p:cNvSpPr>
          <p:nvPr>
            <p:ph idx="1"/>
          </p:nvPr>
        </p:nvSpPr>
        <p:spPr>
          <a:xfrm>
            <a:off x="160292" y="894734"/>
            <a:ext cx="8823416" cy="5869858"/>
          </a:xfrm>
        </p:spPr>
        <p:txBody>
          <a:bodyPr>
            <a:noAutofit/>
          </a:bodyPr>
          <a:lstStyle/>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Statewide Depth Grid</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Composite Depth Grid of best available sources to include:</a:t>
            </a:r>
            <a:endParaRPr lang="en-US" sz="1800" b="1" dirty="0">
              <a:solidFill>
                <a:schemeClr val="tx1">
                  <a:lumMod val="65000"/>
                  <a:lumOff val="35000"/>
                </a:schemeClr>
              </a:solidFill>
              <a:latin typeface="Arial" panose="020B0604020202020204" pitchFamily="34" charset="0"/>
              <a:cs typeface="Arial" panose="020B0604020202020204" pitchFamily="34" charset="0"/>
            </a:endParaRPr>
          </a:p>
          <a:p>
            <a:pPr lvl="2">
              <a:lnSpc>
                <a:spcPct val="100000"/>
              </a:lnSpc>
              <a:buFont typeface="Courier New" panose="02070309020205020404" pitchFamily="49" charset="0"/>
              <a:buChar char="o"/>
            </a:pPr>
            <a:r>
              <a:rPr lang="en-US" sz="1400" b="1" dirty="0" smtClean="0">
                <a:solidFill>
                  <a:schemeClr val="tx1">
                    <a:lumMod val="65000"/>
                    <a:lumOff val="35000"/>
                  </a:schemeClr>
                </a:solidFill>
                <a:latin typeface="Arial" panose="020B0604020202020204" pitchFamily="34" charset="0"/>
                <a:cs typeface="Arial" panose="020B0604020202020204" pitchFamily="34" charset="0"/>
              </a:rPr>
              <a:t>Model-Backed HEC-RAS Depth Grids or Statewide 2010 </a:t>
            </a:r>
            <a:r>
              <a:rPr lang="en-US" sz="1400" b="1" dirty="0" err="1" smtClean="0">
                <a:solidFill>
                  <a:schemeClr val="tx1">
                    <a:lumMod val="65000"/>
                    <a:lumOff val="35000"/>
                  </a:schemeClr>
                </a:solidFill>
                <a:latin typeface="Arial" panose="020B0604020202020204" pitchFamily="34" charset="0"/>
                <a:cs typeface="Arial" panose="020B0604020202020204" pitchFamily="34" charset="0"/>
              </a:rPr>
              <a:t>Hazus</a:t>
            </a:r>
            <a:r>
              <a:rPr lang="en-US" sz="1400" b="1" dirty="0" smtClean="0">
                <a:solidFill>
                  <a:schemeClr val="tx1">
                    <a:lumMod val="65000"/>
                    <a:lumOff val="35000"/>
                  </a:schemeClr>
                </a:solidFill>
                <a:latin typeface="Arial" panose="020B0604020202020204" pitchFamily="34" charset="0"/>
                <a:cs typeface="Arial" panose="020B0604020202020204" pitchFamily="34" charset="0"/>
              </a:rPr>
              <a:t> Level-1 Depth Grid</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Flood Model Software and Programs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FEMA’s </a:t>
            </a:r>
            <a:r>
              <a:rPr lang="en-US" sz="1800" b="1" dirty="0" err="1" smtClean="0">
                <a:solidFill>
                  <a:schemeClr val="tx1">
                    <a:lumMod val="65000"/>
                    <a:lumOff val="35000"/>
                  </a:schemeClr>
                </a:solidFill>
                <a:latin typeface="Arial" panose="020B0604020202020204" pitchFamily="34" charset="0"/>
                <a:cs typeface="Arial" panose="020B0604020202020204" pitchFamily="34" charset="0"/>
              </a:rPr>
              <a:t>OpenHazus</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FAST (Flood Assessment Structure Tool) and other customized programming scripts.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Most model outputs at the </a:t>
            </a:r>
            <a:r>
              <a:rPr lang="en-US" sz="1800" b="1" dirty="0">
                <a:solidFill>
                  <a:schemeClr val="tx1">
                    <a:lumMod val="65000"/>
                    <a:lumOff val="35000"/>
                  </a:schemeClr>
                </a:solidFill>
                <a:latin typeface="Arial" panose="020B0604020202020204" pitchFamily="34" charset="0"/>
                <a:cs typeface="Arial" panose="020B0604020202020204" pitchFamily="34" charset="0"/>
              </a:rPr>
              <a:t>B</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uilding </a:t>
            </a:r>
            <a:r>
              <a:rPr lang="en-US" sz="1800" b="1" dirty="0">
                <a:solidFill>
                  <a:schemeClr val="tx1">
                    <a:lumMod val="65000"/>
                    <a:lumOff val="35000"/>
                  </a:schemeClr>
                </a:solidFill>
                <a:latin typeface="Arial" panose="020B0604020202020204" pitchFamily="34" charset="0"/>
                <a:cs typeface="Arial" panose="020B0604020202020204" pitchFamily="34" charset="0"/>
              </a:rPr>
              <a:t>L</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evel: </a:t>
            </a:r>
            <a:r>
              <a:rPr lang="en-US" sz="1800" b="1" dirty="0">
                <a:solidFill>
                  <a:schemeClr val="tx1">
                    <a:lumMod val="65000"/>
                    <a:lumOff val="35000"/>
                  </a:schemeClr>
                </a:solidFill>
                <a:latin typeface="Arial" panose="020B0604020202020204" pitchFamily="34" charset="0"/>
                <a:cs typeface="Arial" panose="020B0604020202020204" pitchFamily="34" charset="0"/>
              </a:rPr>
              <a:t>Damage Loss, Debris Removal, Population Displacement</a:t>
            </a:r>
            <a:endParaRPr lang="en-US" sz="1800" b="1" dirty="0" smtClean="0">
              <a:solidFill>
                <a:schemeClr val="tx1">
                  <a:lumMod val="65000"/>
                  <a:lumOff val="35000"/>
                </a:schemeClr>
              </a:solidFill>
              <a:latin typeface="Arial" panose="020B0604020202020204" pitchFamily="34" charset="0"/>
              <a:cs typeface="Arial" panose="020B0604020202020204" pitchFamily="34" charset="0"/>
            </a:endParaRP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Outputs:  Analytics / Reports / Publish Online</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Community and Building-Level Reports/GIS Files</a:t>
            </a: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State </a:t>
            </a:r>
            <a:r>
              <a:rPr lang="en-US" sz="1800" b="1" dirty="0" err="1" smtClean="0">
                <a:solidFill>
                  <a:schemeClr val="tx1">
                    <a:lumMod val="65000"/>
                    <a:lumOff val="35000"/>
                  </a:schemeClr>
                </a:solidFill>
                <a:latin typeface="Arial" panose="020B0604020202020204" pitchFamily="34" charset="0"/>
                <a:cs typeface="Arial" panose="020B0604020202020204" pitchFamily="34" charset="0"/>
              </a:rPr>
              <a:t>GeoPlatform</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 </a:t>
            </a:r>
            <a:r>
              <a:rPr lang="en-US" sz="1800" b="1" dirty="0">
                <a:solidFill>
                  <a:schemeClr val="tx1">
                    <a:lumMod val="65000"/>
                    <a:lumOff val="35000"/>
                  </a:schemeClr>
                </a:solidFill>
                <a:latin typeface="Arial" panose="020B0604020202020204" pitchFamily="34" charset="0"/>
                <a:cs typeface="Arial" panose="020B0604020202020204" pitchFamily="34" charset="0"/>
              </a:rPr>
              <a:t>(WV Flood </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Tool </a:t>
            </a:r>
            <a:r>
              <a:rPr lang="en-US" sz="1800" b="1" dirty="0">
                <a:solidFill>
                  <a:schemeClr val="tx1">
                    <a:lumMod val="65000"/>
                    <a:lumOff val="35000"/>
                  </a:schemeClr>
                </a:solidFill>
                <a:latin typeface="Arial" panose="020B0604020202020204" pitchFamily="34" charset="0"/>
                <a:cs typeface="Arial" panose="020B0604020202020204" pitchFamily="34" charset="0"/>
              </a:rPr>
              <a:t>- www.mapWV.gov/Flood) </a:t>
            </a:r>
            <a:endParaRPr lang="en-US" sz="1800" b="1" dirty="0" smtClean="0">
              <a:solidFill>
                <a:schemeClr val="tx1">
                  <a:lumMod val="65000"/>
                  <a:lumOff val="35000"/>
                </a:schemeClr>
              </a:solidFill>
              <a:latin typeface="Arial" panose="020B0604020202020204" pitchFamily="34" charset="0"/>
              <a:cs typeface="Arial" panose="020B0604020202020204" pitchFamily="34" charset="0"/>
            </a:endParaRPr>
          </a:p>
          <a:p>
            <a:pPr lvl="1">
              <a:lnSpc>
                <a:spcPct val="100000"/>
              </a:lnSpc>
            </a:pPr>
            <a:r>
              <a:rPr lang="en-US" sz="1800" b="1" dirty="0" smtClean="0">
                <a:solidFill>
                  <a:schemeClr val="tx1">
                    <a:lumMod val="65000"/>
                    <a:lumOff val="35000"/>
                  </a:schemeClr>
                </a:solidFill>
                <a:latin typeface="Arial" panose="020B0604020202020204" pitchFamily="34" charset="0"/>
                <a:cs typeface="Arial" panose="020B0604020202020204" pitchFamily="34" charset="0"/>
              </a:rPr>
              <a:t>3D Flood Visualizations</a:t>
            </a:r>
          </a:p>
          <a:p>
            <a:pPr>
              <a:lnSpc>
                <a:spcPct val="100000"/>
              </a:lnSpc>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Field Verification &amp; Community Engagement </a:t>
            </a:r>
            <a:endParaRPr lang="en-US" sz="2000" b="1" dirty="0">
              <a:latin typeface="Arial" panose="020B0604020202020204" pitchFamily="34" charset="0"/>
              <a:cs typeface="Arial" panose="020B0604020202020204" pitchFamily="34" charset="0"/>
            </a:endParaRPr>
          </a:p>
          <a:p>
            <a:pPr lvl="1">
              <a:lnSpc>
                <a:spcPct val="100000"/>
              </a:lnSpc>
            </a:pPr>
            <a:r>
              <a:rPr lang="en-US" sz="1800" b="1" dirty="0">
                <a:solidFill>
                  <a:schemeClr val="tx1">
                    <a:lumMod val="65000"/>
                    <a:lumOff val="35000"/>
                  </a:schemeClr>
                </a:solidFill>
                <a:latin typeface="Arial" panose="020B0604020202020204" pitchFamily="34" charset="0"/>
                <a:cs typeface="Arial" panose="020B0604020202020204" pitchFamily="34" charset="0"/>
              </a:rPr>
              <a:t>Field verification of model inputs (building stock) and model outputs</a:t>
            </a:r>
          </a:p>
          <a:p>
            <a:pPr lvl="1">
              <a:lnSpc>
                <a:spcPct val="100000"/>
              </a:lnSpc>
            </a:pPr>
            <a:r>
              <a:rPr lang="en-US" sz="1800" b="1" dirty="0">
                <a:solidFill>
                  <a:schemeClr val="tx1">
                    <a:lumMod val="65000"/>
                    <a:lumOff val="35000"/>
                  </a:schemeClr>
                </a:solidFill>
                <a:latin typeface="Arial" panose="020B0604020202020204" pitchFamily="34" charset="0"/>
                <a:cs typeface="Arial" panose="020B0604020202020204" pitchFamily="34" charset="0"/>
              </a:rPr>
              <a:t>Iterative process of improving Flood Risk Assessment </a:t>
            </a:r>
            <a:r>
              <a:rPr lang="en-US" sz="1800" b="1" dirty="0" smtClean="0">
                <a:solidFill>
                  <a:schemeClr val="tx1">
                    <a:lumMod val="65000"/>
                    <a:lumOff val="35000"/>
                  </a:schemeClr>
                </a:solidFill>
                <a:latin typeface="Arial" panose="020B0604020202020204" pitchFamily="34" charset="0"/>
                <a:cs typeface="Arial" panose="020B0604020202020204" pitchFamily="34" charset="0"/>
              </a:rPr>
              <a:t>GIS</a:t>
            </a:r>
          </a:p>
          <a:p>
            <a:pPr lvl="1">
              <a:lnSpc>
                <a:spcPct val="100000"/>
              </a:lnSpc>
            </a:pPr>
            <a:endParaRPr lang="en-US" sz="1800" b="1" dirty="0" smtClean="0">
              <a:solidFill>
                <a:schemeClr val="tx1">
                  <a:lumMod val="65000"/>
                  <a:lumOff val="35000"/>
                </a:schemeClr>
              </a:solidFill>
              <a:latin typeface="Arial" panose="020B0604020202020204" pitchFamily="34" charset="0"/>
              <a:cs typeface="Arial" panose="020B0604020202020204" pitchFamily="34" charset="0"/>
            </a:endParaRPr>
          </a:p>
          <a:p>
            <a:pPr marL="457200" lvl="1" indent="0">
              <a:lnSpc>
                <a:spcPct val="100000"/>
              </a:lnSpc>
              <a:buNone/>
            </a:pPr>
            <a:endParaRPr lang="en-US" sz="2800" b="1" dirty="0" smtClean="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978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Building-Level Flood Risk Assessments</a:t>
            </a:r>
          </a:p>
        </p:txBody>
      </p:sp>
      <p:graphicFrame>
        <p:nvGraphicFramePr>
          <p:cNvPr id="2" name="Diagram 1"/>
          <p:cNvGraphicFramePr/>
          <p:nvPr>
            <p:extLst>
              <p:ext uri="{D42A27DB-BD31-4B8C-83A1-F6EECF244321}">
                <p14:modId xmlns:p14="http://schemas.microsoft.com/office/powerpoint/2010/main" val="1053219971"/>
              </p:ext>
            </p:extLst>
          </p:nvPr>
        </p:nvGraphicFramePr>
        <p:xfrm>
          <a:off x="1894113" y="970385"/>
          <a:ext cx="8472196" cy="579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42596" y="5301447"/>
            <a:ext cx="2556588" cy="1415772"/>
          </a:xfrm>
          <a:prstGeom prst="rect">
            <a:avLst/>
          </a:prstGeom>
          <a:solidFill>
            <a:schemeClr val="accent1">
              <a:lumMod val="40000"/>
              <a:lumOff val="60000"/>
            </a:schemeClr>
          </a:solidFill>
        </p:spPr>
        <p:txBody>
          <a:bodyPr wrap="square" rtlCol="0">
            <a:spAutoFit/>
          </a:bodyPr>
          <a:lstStyle/>
          <a:p>
            <a:r>
              <a:rPr lang="en-US" sz="1600" dirty="0"/>
              <a:t>Methodology</a:t>
            </a:r>
          </a:p>
          <a:p>
            <a:pPr marL="285750" indent="-285750">
              <a:buFont typeface="Wingdings" panose="05000000000000000000" pitchFamily="2" charset="2"/>
              <a:buChar char="§"/>
            </a:pPr>
            <a:r>
              <a:rPr lang="en-US" sz="1400" dirty="0"/>
              <a:t>Consistent methodology statewide</a:t>
            </a:r>
          </a:p>
          <a:p>
            <a:pPr marL="285750" indent="-285750">
              <a:buFont typeface="Wingdings" panose="05000000000000000000" pitchFamily="2" charset="2"/>
              <a:buChar char="§"/>
            </a:pPr>
            <a:r>
              <a:rPr lang="en-US" sz="1400" dirty="0"/>
              <a:t>Semi-automated workflows</a:t>
            </a:r>
          </a:p>
          <a:p>
            <a:pPr marL="285750" indent="-285750">
              <a:buFont typeface="Wingdings" panose="05000000000000000000" pitchFamily="2" charset="2"/>
              <a:buChar char="§"/>
            </a:pPr>
            <a:r>
              <a:rPr lang="en-US" sz="1400" dirty="0"/>
              <a:t>Continuous cycle to improve and update assessments</a:t>
            </a:r>
          </a:p>
        </p:txBody>
      </p:sp>
      <p:sp>
        <p:nvSpPr>
          <p:cNvPr id="7" name="TextBox 6"/>
          <p:cNvSpPr txBox="1"/>
          <p:nvPr/>
        </p:nvSpPr>
        <p:spPr>
          <a:xfrm>
            <a:off x="242596" y="1079477"/>
            <a:ext cx="2556588" cy="1446550"/>
          </a:xfrm>
          <a:prstGeom prst="rect">
            <a:avLst/>
          </a:prstGeom>
          <a:solidFill>
            <a:schemeClr val="accent1">
              <a:lumMod val="40000"/>
              <a:lumOff val="60000"/>
            </a:schemeClr>
          </a:solidFill>
        </p:spPr>
        <p:txBody>
          <a:bodyPr wrap="square" rtlCol="0">
            <a:spAutoFit/>
          </a:bodyPr>
          <a:lstStyle/>
          <a:p>
            <a:r>
              <a:rPr lang="en-US" sz="1600" dirty="0"/>
              <a:t>Building-Level Flood Risk Assessments support:</a:t>
            </a:r>
          </a:p>
          <a:p>
            <a:pPr marL="285750" indent="-285750">
              <a:buFont typeface="Wingdings" panose="05000000000000000000" pitchFamily="2" charset="2"/>
              <a:buChar char="§"/>
            </a:pPr>
            <a:r>
              <a:rPr lang="en-US" sz="1400" dirty="0"/>
              <a:t>Hazard Mitigation Plans </a:t>
            </a:r>
          </a:p>
          <a:p>
            <a:pPr marL="285750" indent="-285750">
              <a:buFont typeface="Wingdings" panose="05000000000000000000" pitchFamily="2" charset="2"/>
              <a:buChar char="§"/>
            </a:pPr>
            <a:r>
              <a:rPr lang="en-US" sz="1400" dirty="0"/>
              <a:t>Floodplain Management</a:t>
            </a:r>
          </a:p>
          <a:p>
            <a:pPr marL="285750" indent="-285750">
              <a:buFont typeface="Wingdings" panose="05000000000000000000" pitchFamily="2" charset="2"/>
              <a:buChar char="§"/>
            </a:pPr>
            <a:r>
              <a:rPr lang="en-US" sz="1400" dirty="0"/>
              <a:t>Community Assisted Visits </a:t>
            </a:r>
          </a:p>
          <a:p>
            <a:pPr marL="285750" indent="-285750">
              <a:buFont typeface="Wingdings" panose="05000000000000000000" pitchFamily="2" charset="2"/>
              <a:buChar char="§"/>
            </a:pPr>
            <a:r>
              <a:rPr lang="en-US" sz="1400" dirty="0"/>
              <a:t>Community Rating System</a:t>
            </a:r>
          </a:p>
        </p:txBody>
      </p:sp>
      <p:sp>
        <p:nvSpPr>
          <p:cNvPr id="9" name="TextBox 8"/>
          <p:cNvSpPr txBox="1"/>
          <p:nvPr/>
        </p:nvSpPr>
        <p:spPr>
          <a:xfrm>
            <a:off x="242596" y="2755888"/>
            <a:ext cx="2556588" cy="2277547"/>
          </a:xfrm>
          <a:prstGeom prst="rect">
            <a:avLst/>
          </a:prstGeom>
          <a:solidFill>
            <a:schemeClr val="accent1">
              <a:lumMod val="40000"/>
              <a:lumOff val="60000"/>
            </a:schemeClr>
          </a:solidFill>
        </p:spPr>
        <p:txBody>
          <a:bodyPr wrap="square" rtlCol="0">
            <a:spAutoFit/>
          </a:bodyPr>
          <a:lstStyle/>
          <a:p>
            <a:r>
              <a:rPr lang="en-US" sz="1600" dirty="0"/>
              <a:t>Benefits</a:t>
            </a:r>
          </a:p>
          <a:p>
            <a:pPr marL="285750" indent="-285750">
              <a:buFont typeface="Wingdings" panose="05000000000000000000" pitchFamily="2" charset="2"/>
              <a:buChar char="§"/>
            </a:pPr>
            <a:r>
              <a:rPr lang="en-US" sz="1400" dirty="0"/>
              <a:t>More detailed and accurate assessments</a:t>
            </a:r>
          </a:p>
          <a:p>
            <a:pPr marL="285750" indent="-285750">
              <a:buFont typeface="Wingdings" panose="05000000000000000000" pitchFamily="2" charset="2"/>
              <a:buChar char="§"/>
            </a:pPr>
            <a:r>
              <a:rPr lang="en-US" sz="1400" dirty="0"/>
              <a:t>Automated scripts generate outputs quickly </a:t>
            </a:r>
          </a:p>
          <a:p>
            <a:pPr marL="285750" indent="-285750">
              <a:buFont typeface="Wingdings" panose="05000000000000000000" pitchFamily="2" charset="2"/>
              <a:buChar char="§"/>
            </a:pPr>
            <a:r>
              <a:rPr lang="en-US" sz="1400" dirty="0"/>
              <a:t>Cost savings through efficiencies</a:t>
            </a:r>
          </a:p>
          <a:p>
            <a:pPr marL="285750" indent="-285750">
              <a:buFont typeface="Wingdings" panose="05000000000000000000" pitchFamily="2" charset="2"/>
              <a:buChar char="§"/>
            </a:pPr>
            <a:r>
              <a:rPr lang="en-US" sz="1400" dirty="0"/>
              <a:t>Helps multiple stakeholders</a:t>
            </a:r>
          </a:p>
          <a:p>
            <a:pPr marL="285750" indent="-285750">
              <a:buFont typeface="Wingdings" panose="05000000000000000000" pitchFamily="2" charset="2"/>
              <a:buChar char="§"/>
            </a:pPr>
            <a:r>
              <a:rPr lang="en-US" sz="1400" dirty="0"/>
              <a:t>Comprehensive Building Risk Database</a:t>
            </a:r>
          </a:p>
        </p:txBody>
      </p:sp>
      <p:sp>
        <p:nvSpPr>
          <p:cNvPr id="6" name="TextBox 5"/>
          <p:cNvSpPr txBox="1"/>
          <p:nvPr/>
        </p:nvSpPr>
        <p:spPr>
          <a:xfrm>
            <a:off x="5416419" y="3452041"/>
            <a:ext cx="1427584" cy="830997"/>
          </a:xfrm>
          <a:prstGeom prst="rect">
            <a:avLst/>
          </a:prstGeom>
          <a:noFill/>
        </p:spPr>
        <p:txBody>
          <a:bodyPr wrap="square" rtlCol="0">
            <a:spAutoFit/>
          </a:bodyPr>
          <a:lstStyle/>
          <a:p>
            <a:pPr algn="ctr"/>
            <a:r>
              <a:rPr lang="en-US" sz="1600" dirty="0"/>
              <a:t>Building-Level Assessment Cycle</a:t>
            </a:r>
          </a:p>
        </p:txBody>
      </p:sp>
      <p:grpSp>
        <p:nvGrpSpPr>
          <p:cNvPr id="8" name="Group 7"/>
          <p:cNvGrpSpPr/>
          <p:nvPr/>
        </p:nvGrpSpPr>
        <p:grpSpPr>
          <a:xfrm>
            <a:off x="5203565" y="4863927"/>
            <a:ext cx="1853292" cy="1853292"/>
            <a:chOff x="3309451" y="3939020"/>
            <a:chExt cx="1853292" cy="1853292"/>
          </a:xfrm>
        </p:grpSpPr>
        <p:sp>
          <p:nvSpPr>
            <p:cNvPr id="10" name="Oval 9"/>
            <p:cNvSpPr/>
            <p:nvPr/>
          </p:nvSpPr>
          <p:spPr>
            <a:xfrm>
              <a:off x="3309451" y="3939020"/>
              <a:ext cx="1853292" cy="1853292"/>
            </a:xfrm>
            <a:prstGeom prst="ellipse">
              <a:avLst/>
            </a:prstGeom>
            <a:solidFill>
              <a:schemeClr val="tx1"/>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sp>
        <p:sp>
          <p:nvSpPr>
            <p:cNvPr id="11" name="Oval 4"/>
            <p:cNvSpPr txBox="1"/>
            <p:nvPr/>
          </p:nvSpPr>
          <p:spPr>
            <a:xfrm>
              <a:off x="3580859" y="4099900"/>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u="sng" kern="1200" dirty="0" smtClean="0"/>
                <a:t/>
              </a:r>
              <a:br>
                <a:rPr lang="en-US" sz="1400" b="1" u="sng" kern="1200" dirty="0" smtClean="0"/>
              </a:br>
              <a:r>
                <a:rPr lang="en-US" sz="1400" b="1" u="sng" kern="1200" dirty="0" smtClean="0"/>
                <a:t/>
              </a:r>
              <a:br>
                <a:rPr lang="en-US" sz="1400" b="1" u="sng" kern="1200" dirty="0" smtClean="0"/>
              </a:br>
              <a:r>
                <a:rPr lang="en-US" sz="1400" b="1" u="none" kern="1200" dirty="0" smtClean="0"/>
                <a:t>MODEL </a:t>
              </a:r>
              <a:r>
                <a:rPr lang="en-US" sz="1400" b="1" u="sng" kern="1200" dirty="0" smtClean="0"/>
                <a:t>OUTPUTS</a:t>
              </a:r>
              <a:endParaRPr lang="en-US" sz="1400" b="1" u="sng" kern="1200" dirty="0"/>
            </a:p>
            <a:p>
              <a:pPr lvl="0" algn="ctr"/>
              <a:r>
                <a:rPr lang="en-US" sz="1100" dirty="0" smtClean="0"/>
                <a:t>Building Level</a:t>
              </a:r>
              <a:r>
                <a:rPr lang="en-US" sz="1100" dirty="0"/>
                <a:t/>
              </a:r>
              <a:br>
                <a:rPr lang="en-US" sz="1100" dirty="0"/>
              </a:br>
              <a:r>
                <a:rPr lang="en-US" sz="1100" dirty="0" smtClean="0"/>
                <a:t>Community Level</a:t>
              </a:r>
            </a:p>
            <a:p>
              <a:pPr lvl="0" algn="ctr"/>
              <a:r>
                <a:rPr lang="en-US" sz="1100" dirty="0" smtClean="0"/>
                <a:t>3D Visualizations</a:t>
              </a:r>
              <a:endParaRPr lang="en-US" sz="1100" dirty="0"/>
            </a:p>
            <a:p>
              <a:pPr lvl="0" algn="ctr" defTabSz="622300">
                <a:lnSpc>
                  <a:spcPct val="90000"/>
                </a:lnSpc>
                <a:spcBef>
                  <a:spcPct val="0"/>
                </a:spcBef>
                <a:spcAft>
                  <a:spcPct val="35000"/>
                </a:spcAft>
              </a:pPr>
              <a:r>
                <a:rPr lang="en-US" sz="1100" b="1" kern="1200" dirty="0" smtClean="0"/>
                <a:t/>
              </a:r>
              <a:br>
                <a:rPr lang="en-US" sz="1100" b="1" kern="1200" dirty="0" smtClean="0"/>
              </a:br>
              <a:r>
                <a:rPr lang="en-US" sz="1100" i="1" kern="1200" dirty="0" smtClean="0">
                  <a:solidFill>
                    <a:srgbClr val="FFFF00"/>
                  </a:solidFill>
                </a:rPr>
                <a:t>Published to </a:t>
              </a:r>
              <a:br>
                <a:rPr lang="en-US" sz="1100" i="1" kern="1200" dirty="0" smtClean="0">
                  <a:solidFill>
                    <a:srgbClr val="FFFF00"/>
                  </a:solidFill>
                </a:rPr>
              </a:br>
              <a:r>
                <a:rPr lang="en-US" sz="1100" i="1" kern="1200" dirty="0" smtClean="0">
                  <a:solidFill>
                    <a:srgbClr val="FFFF00"/>
                  </a:solidFill>
                </a:rPr>
                <a:t>WV Flood Tool</a:t>
              </a:r>
              <a:r>
                <a:rPr lang="en-US" sz="1100" kern="1200" dirty="0" smtClean="0"/>
                <a:t/>
              </a:r>
              <a:br>
                <a:rPr lang="en-US" sz="1100" kern="1200" dirty="0" smtClean="0"/>
              </a:br>
              <a:endParaRPr lang="en-US" sz="1100" kern="1200" dirty="0"/>
            </a:p>
          </p:txBody>
        </p:sp>
      </p:grpSp>
    </p:spTree>
    <p:extLst>
      <p:ext uri="{BB962C8B-B14F-4D97-AF65-F5344CB8AC3E}">
        <p14:creationId xmlns:p14="http://schemas.microsoft.com/office/powerpoint/2010/main" val="1228401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Flood Risk Assessment</a:t>
            </a:r>
          </a:p>
        </p:txBody>
      </p:sp>
      <p:sp>
        <p:nvSpPr>
          <p:cNvPr id="3" name="TextBox 2"/>
          <p:cNvSpPr txBox="1"/>
          <p:nvPr/>
        </p:nvSpPr>
        <p:spPr>
          <a:xfrm>
            <a:off x="571569" y="1529219"/>
            <a:ext cx="8017224" cy="707886"/>
          </a:xfrm>
          <a:prstGeom prst="rect">
            <a:avLst/>
          </a:prstGeom>
          <a:solidFill>
            <a:schemeClr val="tx2">
              <a:lumMod val="20000"/>
              <a:lumOff val="80000"/>
            </a:schemeClr>
          </a:solidFill>
        </p:spPr>
        <p:txBody>
          <a:bodyPr wrap="square" rtlCol="0">
            <a:spAutoFit/>
          </a:bodyPr>
          <a:lstStyle/>
          <a:p>
            <a:pPr algn="ctr"/>
            <a:r>
              <a:rPr lang="en-US" sz="4000" b="1" dirty="0" smtClean="0">
                <a:solidFill>
                  <a:schemeClr val="accent1">
                    <a:lumMod val="50000"/>
                  </a:schemeClr>
                </a:solidFill>
                <a:latin typeface="Arial" panose="020B0604020202020204" pitchFamily="34" charset="0"/>
                <a:cs typeface="Arial" panose="020B0604020202020204" pitchFamily="34" charset="0"/>
              </a:rPr>
              <a:t>Model Data Inputs</a:t>
            </a: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732568" y="2631085"/>
            <a:ext cx="6274341" cy="313932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solidFill>
                  <a:schemeClr val="tx2">
                    <a:lumMod val="50000"/>
                  </a:schemeClr>
                </a:solidFill>
              </a:rPr>
              <a:t>GIS Reference Data</a:t>
            </a:r>
          </a:p>
          <a:p>
            <a:pPr marL="742950" lvl="1" indent="-285750">
              <a:buFont typeface="Arial" panose="020B0604020202020204" pitchFamily="34" charset="0"/>
              <a:buChar char="•"/>
            </a:pPr>
            <a:r>
              <a:rPr lang="en-US" dirty="0" smtClean="0">
                <a:solidFill>
                  <a:schemeClr val="tx2">
                    <a:lumMod val="50000"/>
                  </a:schemeClr>
                </a:solidFill>
              </a:rPr>
              <a:t>Community Boundaries</a:t>
            </a:r>
          </a:p>
          <a:p>
            <a:pPr marL="742950" lvl="1" indent="-285750">
              <a:buFont typeface="Arial" panose="020B0604020202020204" pitchFamily="34" charset="0"/>
              <a:buChar char="•"/>
            </a:pPr>
            <a:r>
              <a:rPr lang="en-US" dirty="0" smtClean="0">
                <a:solidFill>
                  <a:schemeClr val="tx2">
                    <a:lumMod val="50000"/>
                  </a:schemeClr>
                </a:solidFill>
              </a:rPr>
              <a:t>Parcels/Assessment Attributes (</a:t>
            </a:r>
            <a:r>
              <a:rPr lang="en-US" b="1" dirty="0" smtClean="0">
                <a:solidFill>
                  <a:schemeClr val="tx2">
                    <a:lumMod val="50000"/>
                  </a:schemeClr>
                </a:solidFill>
              </a:rPr>
              <a:t>Building Stock</a:t>
            </a:r>
            <a:r>
              <a:rPr lang="en-US" dirty="0" smtClean="0">
                <a:solidFill>
                  <a:schemeClr val="tx2">
                    <a:lumMod val="50000"/>
                  </a:schemeClr>
                </a:solidFill>
              </a:rPr>
              <a:t>)</a:t>
            </a:r>
          </a:p>
          <a:p>
            <a:pPr marL="742950" lvl="1" indent="-285750">
              <a:buFont typeface="Arial" panose="020B0604020202020204" pitchFamily="34" charset="0"/>
              <a:buChar char="•"/>
            </a:pPr>
            <a:r>
              <a:rPr lang="en-US" dirty="0" smtClean="0">
                <a:solidFill>
                  <a:schemeClr val="tx2">
                    <a:lumMod val="50000"/>
                  </a:schemeClr>
                </a:solidFill>
              </a:rPr>
              <a:t>E-911 Addresses </a:t>
            </a:r>
            <a:r>
              <a:rPr lang="en-US" dirty="0">
                <a:solidFill>
                  <a:schemeClr val="tx2">
                    <a:lumMod val="50000"/>
                  </a:schemeClr>
                </a:solidFill>
              </a:rPr>
              <a:t>(</a:t>
            </a:r>
            <a:r>
              <a:rPr lang="en-US" b="1" dirty="0">
                <a:solidFill>
                  <a:schemeClr val="tx2">
                    <a:lumMod val="50000"/>
                  </a:schemeClr>
                </a:solidFill>
              </a:rPr>
              <a:t>Building Stock</a:t>
            </a:r>
            <a:r>
              <a:rPr lang="en-US" dirty="0">
                <a:solidFill>
                  <a:schemeClr val="tx2">
                    <a:lumMod val="50000"/>
                  </a:schemeClr>
                </a:solidFill>
              </a:rPr>
              <a:t>)</a:t>
            </a:r>
          </a:p>
          <a:p>
            <a:pPr marL="742950" lvl="1" indent="-285750">
              <a:buFont typeface="Arial" panose="020B0604020202020204" pitchFamily="34" charset="0"/>
              <a:buChar char="•"/>
            </a:pPr>
            <a:r>
              <a:rPr lang="en-US" dirty="0" smtClean="0">
                <a:solidFill>
                  <a:schemeClr val="tx2">
                    <a:lumMod val="50000"/>
                  </a:schemeClr>
                </a:solidFill>
              </a:rPr>
              <a:t>Leaf-Off Aerial Imagery </a:t>
            </a:r>
            <a:r>
              <a:rPr lang="en-US" dirty="0">
                <a:solidFill>
                  <a:schemeClr val="tx2">
                    <a:lumMod val="50000"/>
                  </a:schemeClr>
                </a:solidFill>
              </a:rPr>
              <a:t>(</a:t>
            </a:r>
            <a:r>
              <a:rPr lang="en-US" b="1" dirty="0">
                <a:solidFill>
                  <a:schemeClr val="tx2">
                    <a:lumMod val="50000"/>
                  </a:schemeClr>
                </a:solidFill>
              </a:rPr>
              <a:t>Building Stock</a:t>
            </a:r>
            <a:r>
              <a:rPr lang="en-US" dirty="0">
                <a:solidFill>
                  <a:schemeClr val="tx2">
                    <a:lumMod val="50000"/>
                  </a:schemeClr>
                </a:solidFill>
              </a:rPr>
              <a:t>)</a:t>
            </a:r>
          </a:p>
          <a:p>
            <a:pPr marL="742950" lvl="1" indent="-285750">
              <a:buFont typeface="Arial" panose="020B0604020202020204" pitchFamily="34" charset="0"/>
              <a:buChar char="•"/>
            </a:pPr>
            <a:endParaRPr lang="en-US" dirty="0" smtClean="0">
              <a:solidFill>
                <a:schemeClr val="tx2">
                  <a:lumMod val="50000"/>
                </a:schemeClr>
              </a:solidFill>
            </a:endParaRPr>
          </a:p>
          <a:p>
            <a:pPr marL="285750" indent="-285750">
              <a:buFont typeface="Wingdings" panose="05000000000000000000" pitchFamily="2" charset="2"/>
              <a:buChar char="§"/>
            </a:pPr>
            <a:r>
              <a:rPr lang="en-US" dirty="0" smtClean="0">
                <a:solidFill>
                  <a:schemeClr val="tx2">
                    <a:lumMod val="50000"/>
                  </a:schemeClr>
                </a:solidFill>
              </a:rPr>
              <a:t>New Elevation Data</a:t>
            </a:r>
          </a:p>
          <a:p>
            <a:pPr marL="742950" lvl="1" indent="-285750">
              <a:buFont typeface="Arial" panose="020B0604020202020204" pitchFamily="34" charset="0"/>
              <a:buChar char="•"/>
            </a:pPr>
            <a:r>
              <a:rPr lang="en-US" dirty="0" smtClean="0">
                <a:solidFill>
                  <a:schemeClr val="tx2">
                    <a:lumMod val="50000"/>
                  </a:schemeClr>
                </a:solidFill>
              </a:rPr>
              <a:t>Driver for </a:t>
            </a:r>
            <a:r>
              <a:rPr lang="en-US" b="1" dirty="0" smtClean="0">
                <a:solidFill>
                  <a:schemeClr val="tx2">
                    <a:lumMod val="50000"/>
                  </a:schemeClr>
                </a:solidFill>
              </a:rPr>
              <a:t>Flood Studies (new flood zone boundaries)</a:t>
            </a:r>
          </a:p>
          <a:p>
            <a:pPr marL="742950" lvl="1" indent="-285750">
              <a:buFont typeface="Arial" panose="020B0604020202020204" pitchFamily="34" charset="0"/>
              <a:buChar char="•"/>
            </a:pPr>
            <a:r>
              <a:rPr lang="en-US" b="1" dirty="0" smtClean="0">
                <a:solidFill>
                  <a:schemeClr val="tx2">
                    <a:lumMod val="50000"/>
                  </a:schemeClr>
                </a:solidFill>
              </a:rPr>
              <a:t>Depth Grids </a:t>
            </a:r>
            <a:r>
              <a:rPr lang="en-US" dirty="0" smtClean="0">
                <a:solidFill>
                  <a:schemeClr val="tx2">
                    <a:lumMod val="50000"/>
                  </a:schemeClr>
                </a:solidFill>
              </a:rPr>
              <a:t>and WSEL Grids</a:t>
            </a:r>
          </a:p>
          <a:p>
            <a:pPr marL="742950" lvl="1" indent="-285750">
              <a:buFont typeface="Arial" panose="020B0604020202020204" pitchFamily="34" charset="0"/>
              <a:buChar char="•"/>
            </a:pPr>
            <a:r>
              <a:rPr lang="en-US" dirty="0" smtClean="0">
                <a:solidFill>
                  <a:schemeClr val="tx2">
                    <a:lumMod val="50000"/>
                  </a:schemeClr>
                </a:solidFill>
              </a:rPr>
              <a:t>Ground Elevation:  1-ft contours, 1-m DEM</a:t>
            </a:r>
          </a:p>
          <a:p>
            <a:pPr lvl="1"/>
            <a:endParaRPr lang="en-US" dirty="0">
              <a:solidFill>
                <a:schemeClr val="tx2">
                  <a:lumMod val="50000"/>
                </a:schemeClr>
              </a:solidFill>
            </a:endParaRPr>
          </a:p>
        </p:txBody>
      </p:sp>
      <p:grpSp>
        <p:nvGrpSpPr>
          <p:cNvPr id="9" name="Group 8"/>
          <p:cNvGrpSpPr/>
          <p:nvPr/>
        </p:nvGrpSpPr>
        <p:grpSpPr>
          <a:xfrm>
            <a:off x="6735501" y="2612509"/>
            <a:ext cx="1853292" cy="1853292"/>
            <a:chOff x="3309451" y="1996"/>
            <a:chExt cx="1853292" cy="1853292"/>
          </a:xfrm>
        </p:grpSpPr>
        <p:sp>
          <p:nvSpPr>
            <p:cNvPr id="10" name="Oval 9"/>
            <p:cNvSpPr/>
            <p:nvPr/>
          </p:nvSpPr>
          <p:spPr>
            <a:xfrm>
              <a:off x="3309451" y="1996"/>
              <a:ext cx="1853292" cy="1853292"/>
            </a:xfrm>
            <a:prstGeom prst="ellips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1" name="Oval 4"/>
            <p:cNvSpPr txBox="1"/>
            <p:nvPr/>
          </p:nvSpPr>
          <p:spPr>
            <a:xfrm>
              <a:off x="3580859" y="273404"/>
              <a:ext cx="1310476" cy="1310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kern="1200" dirty="0" smtClean="0"/>
                <a:t>MODEL </a:t>
              </a:r>
              <a:r>
                <a:rPr lang="en-US" sz="1400" b="1" u="sng" kern="1200" dirty="0" smtClean="0"/>
                <a:t>INPUTS</a:t>
              </a:r>
              <a:endParaRPr lang="en-US" sz="1400" b="1" u="sng" kern="1200" dirty="0"/>
            </a:p>
            <a:p>
              <a:pPr lvl="0" algn="ctr" defTabSz="622300">
                <a:lnSpc>
                  <a:spcPct val="90000"/>
                </a:lnSpc>
                <a:spcBef>
                  <a:spcPct val="0"/>
                </a:spcBef>
                <a:spcAft>
                  <a:spcPct val="35000"/>
                </a:spcAft>
              </a:pPr>
              <a:r>
                <a:rPr lang="en-US" sz="1100" b="1" kern="1200" dirty="0"/>
                <a:t/>
              </a:r>
              <a:br>
                <a:rPr lang="en-US" sz="1100" b="1" kern="1200" dirty="0"/>
              </a:br>
              <a:r>
                <a:rPr lang="en-US" sz="1100" b="1" kern="1200" dirty="0"/>
                <a:t>Flood </a:t>
              </a:r>
              <a:r>
                <a:rPr lang="en-US" sz="1100" b="1" kern="1200" dirty="0" smtClean="0"/>
                <a:t>Studies</a:t>
              </a:r>
              <a:br>
                <a:rPr lang="en-US" sz="1100" b="1" kern="1200" dirty="0" smtClean="0"/>
              </a:br>
              <a:r>
                <a:rPr lang="en-US" sz="1100" b="1" kern="1200" dirty="0" smtClean="0"/>
                <a:t>Depth Grids</a:t>
              </a:r>
              <a:br>
                <a:rPr lang="en-US" sz="1100" b="1" kern="1200" dirty="0" smtClean="0"/>
              </a:br>
              <a:r>
                <a:rPr lang="en-US" sz="1100" b="1" kern="1200" dirty="0" smtClean="0"/>
                <a:t>Building </a:t>
              </a:r>
              <a:r>
                <a:rPr lang="en-US" sz="1100" b="1" kern="1200" dirty="0"/>
                <a:t>Stock</a:t>
              </a:r>
            </a:p>
          </p:txBody>
        </p:sp>
      </p:grpSp>
    </p:spTree>
    <p:extLst>
      <p:ext uri="{BB962C8B-B14F-4D97-AF65-F5344CB8AC3E}">
        <p14:creationId xmlns:p14="http://schemas.microsoft.com/office/powerpoint/2010/main" val="7461387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2890</TotalTime>
  <Words>4337</Words>
  <Application>Microsoft Office PowerPoint</Application>
  <PresentationFormat>On-screen Show (4:3)</PresentationFormat>
  <Paragraphs>1218</Paragraphs>
  <Slides>57</Slides>
  <Notes>24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57</vt:i4>
      </vt:variant>
    </vt:vector>
  </HeadingPairs>
  <TitlesOfParts>
    <vt:vector size="70" baseType="lpstr">
      <vt:lpstr>Arial</vt:lpstr>
      <vt:lpstr>Calibri</vt:lpstr>
      <vt:lpstr>Calibri Light</vt:lpstr>
      <vt:lpstr>Cambria Math</vt:lpstr>
      <vt:lpstr>Courier New</vt:lpstr>
      <vt:lpstr>inherit</vt:lpstr>
      <vt:lpstr>merriweather_lightregular</vt:lpstr>
      <vt:lpstr>merriweatherregular</vt:lpstr>
      <vt:lpstr>Symbol</vt:lpstr>
      <vt:lpstr>Times New Roman</vt:lpstr>
      <vt:lpstr>Wingdings</vt:lpstr>
      <vt:lpstr>Office Theme</vt:lpstr>
      <vt:lpstr>1_Office Theme</vt:lpstr>
      <vt:lpstr>PowerPoint Presentation</vt:lpstr>
      <vt:lpstr>A Statewide Approach to Risk Studies   Multi-Hazard Risk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159</cp:revision>
  <dcterms:created xsi:type="dcterms:W3CDTF">2019-06-11T03:04:26Z</dcterms:created>
  <dcterms:modified xsi:type="dcterms:W3CDTF">2019-09-11T03:12:22Z</dcterms:modified>
</cp:coreProperties>
</file>