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2" r:id="rId2"/>
    <p:sldId id="256" r:id="rId3"/>
    <p:sldId id="257" r:id="rId4"/>
    <p:sldId id="258" r:id="rId5"/>
    <p:sldId id="259" r:id="rId6"/>
    <p:sldId id="275" r:id="rId7"/>
    <p:sldId id="276" r:id="rId8"/>
    <p:sldId id="277" r:id="rId9"/>
    <p:sldId id="278" r:id="rId10"/>
    <p:sldId id="279" r:id="rId11"/>
    <p:sldId id="265" r:id="rId12"/>
    <p:sldId id="261" r:id="rId13"/>
    <p:sldId id="262" r:id="rId14"/>
    <p:sldId id="264" r:id="rId15"/>
    <p:sldId id="266" r:id="rId16"/>
    <p:sldId id="267" r:id="rId17"/>
    <p:sldId id="271"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708"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45B926-B8F4-402D-BA66-9AB5970BF4BF}" type="datetimeFigureOut">
              <a:rPr lang="en-US" smtClean="0"/>
              <a:pPr/>
              <a:t>7/15/2017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96D2ED-501B-4749-A3F4-4AC2549A15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255220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201287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54851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E91AD0-A154-4618-A729-80F8A2DC318D}" type="datetimeFigureOut">
              <a:rPr lang="en-US" smtClean="0"/>
              <a:pPr/>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E91AD0-A154-4618-A729-80F8A2DC318D}" type="datetimeFigureOut">
              <a:rPr lang="en-US" smtClean="0"/>
              <a:pPr/>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E91AD0-A154-4618-A729-80F8A2DC318D}" type="datetimeFigureOut">
              <a:rPr lang="en-US" smtClean="0"/>
              <a:pPr/>
              <a:t>7/15/2017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E91AD0-A154-4618-A729-80F8A2DC318D}" type="datetimeFigureOut">
              <a:rPr lang="en-US" smtClean="0"/>
              <a:pPr/>
              <a:t>7/15/2017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91AD0-A154-4618-A729-80F8A2DC318D}" type="datetimeFigureOut">
              <a:rPr lang="en-US" smtClean="0"/>
              <a:pPr/>
              <a:t>7/15/2017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91AD0-A154-4618-A729-80F8A2DC318D}" type="datetimeFigureOut">
              <a:rPr lang="en-US" smtClean="0"/>
              <a:pPr/>
              <a:t>7/15/2017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47434-EB37-4311-A496-CE79E0B82A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fema.gov/media-library-data/1469146645661-31ad3f73def7066084e7ac5bfa145949/Flood_Risk_Assessment_Guidance_May_2016.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mapwv.gov/flood/map/?wkid=102100&amp;x=-8678481&amp;y=4788856&amp;l=11&amp;v=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mapwv.gov/flood/map/?wkid=102100&amp;x=-9086441&amp;y=4536103&amp;l=9&amp;v=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5410200"/>
          </a:xfrm>
          <a:solidFill>
            <a:schemeClr val="accent5">
              <a:lumMod val="20000"/>
              <a:lumOff val="80000"/>
            </a:schemeClr>
          </a:solidFill>
        </p:spPr>
        <p:txBody>
          <a:bodyPr>
            <a:normAutofit fontScale="55000" lnSpcReduction="20000"/>
          </a:bodyPr>
          <a:lstStyle/>
          <a:p>
            <a:r>
              <a:rPr lang="en-US" sz="3800" dirty="0" smtClean="0"/>
              <a:t>Flood Query Panel (requires updating query programming logic)</a:t>
            </a:r>
          </a:p>
          <a:p>
            <a:pPr lvl="1"/>
            <a:r>
              <a:rPr lang="en-US" sz="3800" dirty="0" smtClean="0"/>
              <a:t>Advisory AE Flood Zone (</a:t>
            </a:r>
            <a:r>
              <a:rPr lang="en-US" sz="3800" dirty="0" err="1" smtClean="0"/>
              <a:t>e.g</a:t>
            </a:r>
            <a:r>
              <a:rPr lang="en-US" sz="3800" dirty="0" smtClean="0"/>
              <a:t>, Clear Fork pilot AE Non-Restudy)</a:t>
            </a:r>
          </a:p>
          <a:p>
            <a:pPr lvl="1"/>
            <a:r>
              <a:rPr lang="en-US" sz="3800" dirty="0" smtClean="0"/>
              <a:t>Base Flood Height (e.g., Upper Mon Watershed Restudy)</a:t>
            </a:r>
          </a:p>
          <a:p>
            <a:pPr lvl="1"/>
            <a:r>
              <a:rPr lang="en-US" sz="3800" dirty="0" smtClean="0"/>
              <a:t>Composite Depth Grid (all studies)</a:t>
            </a:r>
          </a:p>
          <a:p>
            <a:r>
              <a:rPr lang="en-US" sz="3800" dirty="0" smtClean="0"/>
              <a:t>Statewide Integration of Effective &amp; Advisory Floodplains</a:t>
            </a:r>
          </a:p>
          <a:p>
            <a:pPr lvl="1"/>
            <a:r>
              <a:rPr lang="en-US" sz="3800" dirty="0" smtClean="0"/>
              <a:t>Continued Development and Analytics (change in buildings &amp; area)</a:t>
            </a:r>
          </a:p>
          <a:p>
            <a:r>
              <a:rPr lang="en-US" sz="3800" dirty="0" smtClean="0"/>
              <a:t>Statewide Flood Risk Assessments</a:t>
            </a:r>
          </a:p>
          <a:p>
            <a:pPr lvl="1"/>
            <a:r>
              <a:rPr lang="en-US" sz="3800" dirty="0" smtClean="0"/>
              <a:t>Buildings Exposed to Multi-Hazards (parcel </a:t>
            </a:r>
            <a:r>
              <a:rPr lang="en-US" sz="3800" dirty="0" err="1" smtClean="0"/>
              <a:t>centroid</a:t>
            </a:r>
            <a:r>
              <a:rPr lang="en-US" sz="3800" dirty="0" smtClean="0"/>
              <a:t>)</a:t>
            </a:r>
          </a:p>
          <a:p>
            <a:pPr lvl="1"/>
            <a:r>
              <a:rPr lang="en-US" sz="3800" dirty="0" smtClean="0"/>
              <a:t>Buildings in 1%-annual-chance floodplain </a:t>
            </a:r>
          </a:p>
          <a:p>
            <a:pPr lvl="2"/>
            <a:r>
              <a:rPr lang="en-US" sz="3600" dirty="0" smtClean="0"/>
              <a:t>Both effective and advisory floodplains</a:t>
            </a:r>
          </a:p>
          <a:p>
            <a:pPr lvl="2"/>
            <a:r>
              <a:rPr lang="en-US" sz="3600" dirty="0" smtClean="0"/>
              <a:t>Building </a:t>
            </a:r>
            <a:r>
              <a:rPr lang="en-US" sz="3600" dirty="0" err="1" smtClean="0"/>
              <a:t>centroid</a:t>
            </a:r>
            <a:r>
              <a:rPr lang="en-US" sz="3600" dirty="0" smtClean="0"/>
              <a:t> or maximum flood height of structure</a:t>
            </a:r>
          </a:p>
          <a:p>
            <a:r>
              <a:rPr lang="en-US" sz="3800" dirty="0" smtClean="0"/>
              <a:t>Statewide Building Footprints Reference Layer</a:t>
            </a:r>
          </a:p>
          <a:p>
            <a:pPr lvl="1"/>
            <a:r>
              <a:rPr lang="en-US" sz="3800" dirty="0" smtClean="0"/>
              <a:t>Created from multiple sources</a:t>
            </a:r>
          </a:p>
          <a:p>
            <a:pPr lvl="1"/>
            <a:r>
              <a:rPr lang="en-US" sz="3800" dirty="0" smtClean="0"/>
              <a:t>Useful for identifying structures and 3D community flood visualizations</a:t>
            </a:r>
          </a:p>
          <a:p>
            <a:r>
              <a:rPr lang="en-US" sz="3800" dirty="0" smtClean="0"/>
              <a:t>Planning Acquisition Maps of Flood Studies (AFH, Restudies, Non-AE Study Re-delineations/Depth Grids) for Risk MAP Flood Risk Products And Regulatory Flood Hazard Products.</a:t>
            </a:r>
            <a:endParaRPr lang="en-US" dirty="0" smtClean="0"/>
          </a:p>
        </p:txBody>
      </p:sp>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581400" y="6412468"/>
            <a:ext cx="1447800" cy="369332"/>
          </a:xfrm>
          <a:prstGeom prst="rect">
            <a:avLst/>
          </a:prstGeom>
          <a:solidFill>
            <a:schemeClr val="accent6">
              <a:lumMod val="20000"/>
              <a:lumOff val="80000"/>
            </a:schemeClr>
          </a:solidFill>
        </p:spPr>
        <p:txBody>
          <a:bodyPr wrap="square" rtlCol="0">
            <a:spAutoFit/>
          </a:bodyPr>
          <a:lstStyle/>
          <a:p>
            <a:pPr algn="ctr"/>
            <a:r>
              <a:rPr lang="en-US" dirty="0" smtClean="0"/>
              <a:t>July 2017</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Assessments</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914400"/>
            <a:ext cx="8610600" cy="369332"/>
          </a:xfrm>
          <a:prstGeom prst="rect">
            <a:avLst/>
          </a:prstGeom>
          <a:noFill/>
        </p:spPr>
        <p:txBody>
          <a:bodyPr wrap="square" rtlCol="0">
            <a:spAutoFit/>
          </a:bodyPr>
          <a:lstStyle/>
          <a:p>
            <a:r>
              <a:rPr lang="en-US" i="1" dirty="0" smtClean="0"/>
              <a:t>Lessons Learned from Flood Risk Assessment Pilot Studies of Berkeley and Morgan Counties</a:t>
            </a:r>
            <a:endParaRPr lang="en-US" i="1" dirty="0"/>
          </a:p>
        </p:txBody>
      </p:sp>
      <p:sp>
        <p:nvSpPr>
          <p:cNvPr id="9" name="Content Placeholder 8"/>
          <p:cNvSpPr>
            <a:spLocks noGrp="1"/>
          </p:cNvSpPr>
          <p:nvPr>
            <p:ph idx="1"/>
          </p:nvPr>
        </p:nvSpPr>
        <p:spPr>
          <a:xfrm>
            <a:off x="0" y="914400"/>
            <a:ext cx="9144000" cy="6019800"/>
          </a:xfrm>
          <a:solidFill>
            <a:schemeClr val="accent3">
              <a:lumMod val="20000"/>
              <a:lumOff val="80000"/>
            </a:schemeClr>
          </a:solidFill>
        </p:spPr>
        <p:txBody>
          <a:bodyPr>
            <a:normAutofit fontScale="25000" lnSpcReduction="20000"/>
          </a:bodyPr>
          <a:lstStyle/>
          <a:p>
            <a:r>
              <a:rPr lang="en-US" sz="9600" dirty="0" smtClean="0"/>
              <a:t>Source Data</a:t>
            </a:r>
          </a:p>
          <a:p>
            <a:pPr lvl="1"/>
            <a:r>
              <a:rPr lang="en-US" sz="6000" dirty="0" smtClean="0"/>
              <a:t>Quality digital source data is essential for correctly identifying and producing site-specific structures with accurate replacement values:  assessment building records, property parcels, site addresses, leaf-off imagery, and building footprints</a:t>
            </a:r>
          </a:p>
          <a:p>
            <a:pPr lvl="1"/>
            <a:r>
              <a:rPr lang="en-US" sz="6000" dirty="0" smtClean="0"/>
              <a:t>Engage local floodplain managers to quality check building inventories and critical facilities</a:t>
            </a:r>
          </a:p>
          <a:p>
            <a:pPr>
              <a:buNone/>
            </a:pPr>
            <a:endParaRPr lang="en-US" sz="9600" dirty="0" smtClean="0"/>
          </a:p>
          <a:p>
            <a:r>
              <a:rPr lang="en-US" sz="9600" dirty="0" smtClean="0"/>
              <a:t>Building Inventory Tool</a:t>
            </a:r>
          </a:p>
          <a:p>
            <a:pPr lvl="1"/>
            <a:r>
              <a:rPr lang="en-US" sz="6000" dirty="0" smtClean="0"/>
              <a:t>The Building Inventory Tool streamlines the process for creating an inventory of buildings assets exposed to multi-hazards and for executing </a:t>
            </a:r>
            <a:r>
              <a:rPr lang="en-US" sz="6000" dirty="0" err="1" smtClean="0"/>
              <a:t>Hazus</a:t>
            </a:r>
            <a:r>
              <a:rPr lang="en-US" sz="6000" dirty="0" smtClean="0"/>
              <a:t> flood loss models at the building or structure level.  The Tool requires further refinements like updating the building construction tables for commercial/industrial properties and including building information from non-assessment sources.  The tool also has to be robust in that building updates can be performed quickly when newer data sources become available.</a:t>
            </a:r>
          </a:p>
          <a:p>
            <a:pPr lvl="1">
              <a:buNone/>
            </a:pPr>
            <a:endParaRPr lang="en-US" sz="6400" dirty="0" smtClean="0"/>
          </a:p>
          <a:p>
            <a:r>
              <a:rPr lang="en-US" sz="9600" dirty="0" smtClean="0"/>
              <a:t> Building Values</a:t>
            </a:r>
          </a:p>
          <a:p>
            <a:pPr lvl="1"/>
            <a:r>
              <a:rPr lang="en-US" sz="6000" dirty="0" smtClean="0"/>
              <a:t>Structures with significant variance between building </a:t>
            </a:r>
            <a:r>
              <a:rPr lang="en-US" sz="6000" b="1" dirty="0" smtClean="0"/>
              <a:t>replacement values </a:t>
            </a:r>
            <a:r>
              <a:rPr lang="en-US" sz="6000" dirty="0" smtClean="0"/>
              <a:t>and </a:t>
            </a:r>
            <a:r>
              <a:rPr lang="en-US" sz="6000" b="1" dirty="0" smtClean="0"/>
              <a:t>appraised values </a:t>
            </a:r>
            <a:r>
              <a:rPr lang="en-US" sz="6000" dirty="0" smtClean="0"/>
              <a:t>should be flagged and reviewed.  Certain structures may require substituting the replacement value (cost to replace or rebuild the structure) with the appraised value (resell value).</a:t>
            </a:r>
          </a:p>
          <a:p>
            <a:pPr lvl="1"/>
            <a:r>
              <a:rPr lang="en-US" sz="6000" dirty="0" smtClean="0"/>
              <a:t>Building values for tax-exempt properties like governmental, educational, or religious properties must be derived from other sources such as school and insurance databases.  The WV Board of Risk and Insurance Management (BRIM) database is one such source.</a:t>
            </a:r>
            <a:r>
              <a:rPr lang="en-US" sz="6400" dirty="0" smtClean="0"/>
              <a:t/>
            </a:r>
            <a:br>
              <a:rPr lang="en-US" sz="6400" dirty="0" smtClean="0"/>
            </a:br>
            <a:endParaRPr lang="en-US" sz="6400" dirty="0" smtClean="0"/>
          </a:p>
          <a:p>
            <a:r>
              <a:rPr lang="en-US" sz="9600" dirty="0" smtClean="0"/>
              <a:t>Depth Grids</a:t>
            </a:r>
          </a:p>
          <a:p>
            <a:pPr lvl="1"/>
            <a:r>
              <a:rPr lang="en-US" sz="6000" dirty="0" smtClean="0"/>
              <a:t>Accurate and comprehensive flood depth grids are essential for credible building loss damage estimates.  Many of the flood risk structures are located in AE Zones where no depth grids exist.  A composite depth grid is created from the best available depth grids. </a:t>
            </a:r>
          </a:p>
          <a:p>
            <a:pPr lvl="1"/>
            <a:endParaRPr lang="en-US" sz="4900" dirty="0"/>
          </a:p>
        </p:txBody>
      </p:sp>
    </p:spTree>
    <p:extLst>
      <p:ext uri="{BB962C8B-B14F-4D97-AF65-F5344CB8AC3E}">
        <p14:creationId xmlns:p14="http://schemas.microsoft.com/office/powerpoint/2010/main" val="2770756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Statewide Flood Risk Structure File</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838200" y="1104900"/>
            <a:ext cx="5886450" cy="3924300"/>
          </a:xfrm>
          <a:prstGeom prst="rect">
            <a:avLst/>
          </a:prstGeom>
        </p:spPr>
      </p:pic>
      <p:sp>
        <p:nvSpPr>
          <p:cNvPr id="9" name="TextBox 8"/>
          <p:cNvSpPr txBox="1"/>
          <p:nvPr/>
        </p:nvSpPr>
        <p:spPr>
          <a:xfrm>
            <a:off x="381000" y="5219700"/>
            <a:ext cx="8382000" cy="1492716"/>
          </a:xfrm>
          <a:prstGeom prst="rect">
            <a:avLst/>
          </a:prstGeom>
          <a:solidFill>
            <a:schemeClr val="accent5">
              <a:lumMod val="20000"/>
              <a:lumOff val="80000"/>
            </a:schemeClr>
          </a:solidFill>
        </p:spPr>
        <p:txBody>
          <a:bodyPr wrap="square" rtlCol="0">
            <a:spAutoFit/>
          </a:bodyPr>
          <a:lstStyle/>
          <a:p>
            <a:r>
              <a:rPr lang="en-US" sz="1300" dirty="0"/>
              <a:t>Structure-specific (called “User-Defined Facilities”, or UDFs, in </a:t>
            </a:r>
            <a:r>
              <a:rPr lang="en-US" sz="1300" dirty="0" err="1"/>
              <a:t>Hazus</a:t>
            </a:r>
            <a:r>
              <a:rPr lang="en-US" sz="1300" dirty="0"/>
              <a:t>) flood risk assessments produce loss estimates at the building or structure level, and can often help facilitate flood risk discussions with individual home- or business-owners in a community.  These types of risk assessments can provide valuable information to communities to help pre-screen properties and projects before going through a more in-depth Benefit-Cost Analysis (BCA</a:t>
            </a:r>
            <a:r>
              <a:rPr lang="en-US" sz="1300" dirty="0" smtClean="0"/>
              <a:t>).  Personally-identifiable </a:t>
            </a:r>
            <a:r>
              <a:rPr lang="en-US" sz="1300" dirty="0"/>
              <a:t>information (PII) such as property address, name of owner, etc. will not be included in FEMA's Flood Risk Assessment dataset (</a:t>
            </a:r>
            <a:r>
              <a:rPr lang="en-US" sz="1300" dirty="0" err="1"/>
              <a:t>S_UDF_Pt</a:t>
            </a:r>
            <a:r>
              <a:rPr lang="en-US" sz="1300" dirty="0"/>
              <a:t> and </a:t>
            </a:r>
            <a:r>
              <a:rPr lang="en-US" sz="1300" dirty="0" err="1"/>
              <a:t>L_RA_UDF_Results</a:t>
            </a:r>
            <a:r>
              <a:rPr lang="en-US" sz="1300" dirty="0" smtClean="0"/>
              <a:t>).  Source:  Flood Risk Assessment Guidance </a:t>
            </a:r>
            <a:r>
              <a:rPr lang="en-US" sz="1300" dirty="0"/>
              <a:t>-  </a:t>
            </a:r>
            <a:r>
              <a:rPr lang="en-US" sz="1300" dirty="0">
                <a:hlinkClick r:id="rId4"/>
              </a:rPr>
              <a:t>https://</a:t>
            </a:r>
            <a:r>
              <a:rPr lang="en-US" sz="1300" dirty="0" smtClean="0">
                <a:hlinkClick r:id="rId4"/>
              </a:rPr>
              <a:t>www.fema.gov/media-library-data/1469146645661-31ad3f73def7066084e7ac5bfa145949/Flood_Risk_Assessment_Guidance_May_2016.pdf</a:t>
            </a:r>
            <a:endParaRPr lang="en-US" sz="1400" dirty="0"/>
          </a:p>
        </p:txBody>
      </p:sp>
      <p:sp>
        <p:nvSpPr>
          <p:cNvPr id="4" name="TextBox 3"/>
          <p:cNvSpPr txBox="1"/>
          <p:nvPr/>
        </p:nvSpPr>
        <p:spPr>
          <a:xfrm>
            <a:off x="7010400" y="1143000"/>
            <a:ext cx="1600200" cy="2862322"/>
          </a:xfrm>
          <a:prstGeom prst="rect">
            <a:avLst/>
          </a:prstGeom>
          <a:solidFill>
            <a:schemeClr val="accent1">
              <a:lumMod val="40000"/>
              <a:lumOff val="60000"/>
            </a:schemeClr>
          </a:solidFill>
        </p:spPr>
        <p:txBody>
          <a:bodyPr wrap="square" rtlCol="0">
            <a:spAutoFit/>
          </a:bodyPr>
          <a:lstStyle/>
          <a:p>
            <a:r>
              <a:rPr lang="en-US" dirty="0" smtClean="0"/>
              <a:t>Various </a:t>
            </a:r>
            <a:r>
              <a:rPr lang="en-US" b="1" dirty="0" smtClean="0"/>
              <a:t>Flood Risk Reports </a:t>
            </a:r>
            <a:r>
              <a:rPr lang="en-US" dirty="0" smtClean="0"/>
              <a:t>by community, stream name, flood zones, etc. can be generated from the Flood Risk Data (FRD).</a:t>
            </a:r>
            <a:endParaRPr lang="en-US" dirty="0"/>
          </a:p>
        </p:txBody>
      </p:sp>
    </p:spTree>
    <p:extLst>
      <p:ext uri="{BB962C8B-B14F-4D97-AF65-F5344CB8AC3E}">
        <p14:creationId xmlns:p14="http://schemas.microsoft.com/office/powerpoint/2010/main" val="2690621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Flood Risk Structures of Martinsburg</a:t>
            </a:r>
            <a:endParaRPr lang="en-US"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smtClean="0"/>
              <a:t>The Risk MAP view allows for viewing flood loss estimates at the building or structure level for a 1%-annual-chance flood event.</a:t>
            </a:r>
            <a:endParaRPr lang="en-US" sz="1600" dirty="0"/>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a:t>
            </a:r>
            <a:r>
              <a:rPr lang="en-US" sz="1200" dirty="0" smtClean="0">
                <a:hlinkClick r:id="rId4"/>
              </a:rPr>
              <a:t>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smtClean="0">
                <a:solidFill>
                  <a:schemeClr val="bg1"/>
                </a:solidFill>
              </a:rPr>
              <a:t>Flood Risk Assessment Building Link</a:t>
            </a:r>
            <a:endParaRPr lang="en-US" sz="2000" b="1" dirty="0">
              <a:solidFill>
                <a:schemeClr val="bg1"/>
              </a:solidFill>
            </a:endParaRP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smtClean="0">
                <a:solidFill>
                  <a:schemeClr val="bg1"/>
                </a:solidFill>
              </a:rPr>
              <a:t>Flood Risk Building Info</a:t>
            </a:r>
            <a:endParaRPr lang="en-US" sz="2000" b="1" dirty="0">
              <a:solidFill>
                <a:schemeClr val="bg1"/>
              </a:solidFill>
            </a:endParaRP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Building Web Service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70163445"/>
              </p:ext>
            </p:extLst>
          </p:nvPr>
        </p:nvGraphicFramePr>
        <p:xfrm>
          <a:off x="301690" y="1323950"/>
          <a:ext cx="8235819" cy="245872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smtClean="0"/>
                        <a:t>Layer</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Coverage</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SAMB</a:t>
                      </a:r>
                      <a:endParaRPr lang="en-US" sz="1800" dirty="0"/>
                    </a:p>
                  </a:txBody>
                  <a:tcPr/>
                </a:tc>
                <a:tc>
                  <a:txBody>
                    <a:bodyPr/>
                    <a:lstStyle/>
                    <a:p>
                      <a:pPr algn="l"/>
                      <a:r>
                        <a:rPr lang="en-US" dirty="0" smtClean="0"/>
                        <a:t>2003 2-ft. resolution leaf-off imagery, </a:t>
                      </a:r>
                    </a:p>
                    <a:p>
                      <a:pPr algn="l"/>
                      <a:r>
                        <a:rPr lang="en-US" sz="1800" dirty="0" smtClean="0"/>
                        <a:t>Statewide</a:t>
                      </a:r>
                      <a:r>
                        <a:rPr lang="en-US" sz="1800" baseline="0" dirty="0" smtClean="0"/>
                        <a:t> Addressing &amp; Mapping Board (large buildings only)</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1"/>
                  </a:ext>
                </a:extLst>
              </a:tr>
              <a:tr h="370840">
                <a:tc>
                  <a:txBody>
                    <a:bodyPr/>
                    <a:lstStyle/>
                    <a:p>
                      <a:pPr algn="ctr"/>
                      <a:r>
                        <a:rPr lang="en-US" sz="1800" dirty="0" smtClean="0"/>
                        <a:t>Counties</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a:t>
                      </a:r>
                      <a:r>
                        <a:rPr lang="en-US" baseline="0" dirty="0" smtClean="0"/>
                        <a:t> or better leaf-off imagery</a:t>
                      </a:r>
                      <a:endParaRPr lang="en-US" sz="1800" dirty="0"/>
                    </a:p>
                  </a:txBody>
                  <a:tcPr/>
                </a:tc>
                <a:tc>
                  <a:txBody>
                    <a:bodyPr/>
                    <a:lstStyle/>
                    <a:p>
                      <a:pPr algn="ctr"/>
                      <a:r>
                        <a:rPr lang="en-US" i="0" dirty="0" smtClean="0"/>
                        <a:t>Select Counties</a:t>
                      </a:r>
                      <a:endParaRPr lang="en-US" i="0" dirty="0"/>
                    </a:p>
                  </a:txBody>
                  <a:tcPr/>
                </a:tc>
                <a:extLst>
                  <a:ext uri="{0D108BD9-81ED-4DB2-BD59-A6C34878D82A}">
                    <a16:rowId xmlns:a16="http://schemas.microsoft.com/office/drawing/2014/main" val="10002"/>
                  </a:ext>
                </a:extLst>
              </a:tr>
              <a:tr h="370840">
                <a:tc>
                  <a:txBody>
                    <a:bodyPr/>
                    <a:lstStyle/>
                    <a:p>
                      <a:pPr algn="ctr"/>
                      <a:r>
                        <a:rPr lang="en-US" sz="1800" dirty="0" smtClean="0"/>
                        <a:t>ORNL</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2016</a:t>
                      </a:r>
                      <a:r>
                        <a:rPr lang="en-US" sz="1800" baseline="0" dirty="0" smtClean="0"/>
                        <a:t> </a:t>
                      </a:r>
                      <a:r>
                        <a:rPr lang="en-US" sz="1800" dirty="0" smtClean="0"/>
                        <a:t>1-meter</a:t>
                      </a:r>
                      <a:r>
                        <a:rPr lang="en-US" sz="1800" baseline="0" dirty="0" smtClean="0"/>
                        <a:t> Leaf-On, FEMA Region III contract to Oak Ridge National Lab </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smtClean="0"/>
              <a:t>Statewide building footprint reference layer created from best available sources</a:t>
            </a:r>
            <a:endParaRPr lang="en-US" i="1" dirty="0"/>
          </a:p>
        </p:txBody>
      </p:sp>
      <p:pic>
        <p:nvPicPr>
          <p:cNvPr id="3" name="Picture 2"/>
          <p:cNvPicPr>
            <a:picLocks noChangeAspect="1"/>
          </p:cNvPicPr>
          <p:nvPr/>
        </p:nvPicPr>
        <p:blipFill>
          <a:blip r:embed="rId3" cstate="print"/>
          <a:stretch>
            <a:fillRect/>
          </a:stretch>
        </p:blipFill>
        <p:spPr>
          <a:xfrm>
            <a:off x="381000" y="3931379"/>
            <a:ext cx="2909887" cy="2652841"/>
          </a:xfrm>
          <a:prstGeom prst="rect">
            <a:avLst/>
          </a:prstGeom>
          <a:ln>
            <a:solidFill>
              <a:schemeClr val="tx1"/>
            </a:solidFill>
          </a:ln>
        </p:spPr>
      </p:pic>
      <p:sp>
        <p:nvSpPr>
          <p:cNvPr id="4" name="TextBox 3"/>
          <p:cNvSpPr txBox="1"/>
          <p:nvPr/>
        </p:nvSpPr>
        <p:spPr>
          <a:xfrm>
            <a:off x="2376487" y="3931379"/>
            <a:ext cx="990600" cy="338554"/>
          </a:xfrm>
          <a:prstGeom prst="rect">
            <a:avLst/>
          </a:prstGeom>
          <a:noFill/>
        </p:spPr>
        <p:txBody>
          <a:bodyPr wrap="square" rtlCol="0">
            <a:spAutoFit/>
          </a:bodyPr>
          <a:lstStyle/>
          <a:p>
            <a:r>
              <a:rPr lang="en-US" sz="1600" dirty="0" smtClean="0"/>
              <a:t>County</a:t>
            </a:r>
            <a:endParaRPr lang="en-US" sz="1600" dirty="0"/>
          </a:p>
        </p:txBody>
      </p:sp>
      <p:sp>
        <p:nvSpPr>
          <p:cNvPr id="9" name="Content Placeholder 4"/>
          <p:cNvSpPr>
            <a:spLocks noGrp="1"/>
          </p:cNvSpPr>
          <p:nvPr>
            <p:ph idx="1"/>
          </p:nvPr>
        </p:nvSpPr>
        <p:spPr>
          <a:xfrm>
            <a:off x="3546409" y="4002070"/>
            <a:ext cx="4953000" cy="2788456"/>
          </a:xfrm>
          <a:prstGeom prst="rect">
            <a:avLst/>
          </a:prstGeom>
          <a:solidFill>
            <a:schemeClr val="accent1">
              <a:lumMod val="20000"/>
              <a:lumOff val="80000"/>
            </a:schemeClr>
          </a:solidFill>
        </p:spPr>
        <p:txBody>
          <a:bodyPr wrap="square">
            <a:spAutoFit/>
          </a:bodyPr>
          <a:lstStyle/>
          <a:p>
            <a:pPr marL="0" indent="0" algn="ctr">
              <a:buNone/>
            </a:pPr>
            <a:r>
              <a:rPr lang="en-US" sz="2000" b="1" dirty="0" smtClean="0">
                <a:solidFill>
                  <a:schemeClr val="accent1">
                    <a:lumMod val="50000"/>
                  </a:schemeClr>
                </a:solidFill>
              </a:rPr>
              <a:t>How are BUILDING FOOTPRINTS beneficial?</a:t>
            </a:r>
            <a:endParaRPr lang="en-US" sz="2000" b="1" dirty="0">
              <a:solidFill>
                <a:schemeClr val="accent1">
                  <a:lumMod val="50000"/>
                </a:schemeClr>
              </a:solidFill>
            </a:endParaRPr>
          </a:p>
          <a:p>
            <a:r>
              <a:rPr lang="en-US" sz="1800" dirty="0" smtClean="0"/>
              <a:t>Improves the locational pin-pointing of structures </a:t>
            </a:r>
            <a:r>
              <a:rPr lang="en-US" sz="1800" dirty="0"/>
              <a:t>for multi-hazard assessments</a:t>
            </a:r>
          </a:p>
          <a:p>
            <a:r>
              <a:rPr lang="en-US" sz="1800" dirty="0" smtClean="0"/>
              <a:t>Enhances visual representation of structures on 2D flood </a:t>
            </a:r>
            <a:r>
              <a:rPr lang="en-US" sz="1800" dirty="0"/>
              <a:t>r</a:t>
            </a:r>
            <a:r>
              <a:rPr lang="en-US" sz="1800" dirty="0" smtClean="0"/>
              <a:t>isk maps</a:t>
            </a:r>
          </a:p>
          <a:p>
            <a:r>
              <a:rPr lang="en-US" sz="1800" dirty="0" smtClean="0"/>
              <a:t>Necessary for 3D flood visualization models</a:t>
            </a:r>
          </a:p>
          <a:p>
            <a:pPr lvl="1"/>
            <a:r>
              <a:rPr lang="en-US" sz="1600" dirty="0" smtClean="0"/>
              <a:t>Building footprints extruded </a:t>
            </a:r>
            <a:r>
              <a:rPr lang="en-US" sz="1600" dirty="0"/>
              <a:t>to </a:t>
            </a:r>
            <a:r>
              <a:rPr lang="en-US" sz="1600" dirty="0" smtClean="0"/>
              <a:t>known heights</a:t>
            </a:r>
          </a:p>
          <a:p>
            <a:pPr lvl="1"/>
            <a:r>
              <a:rPr lang="en-US" sz="1600" dirty="0" smtClean="0"/>
              <a:t>Beneficial to communicating flood risk to communities </a:t>
            </a:r>
            <a:endParaRPr lang="en-US" sz="1600" dirty="0"/>
          </a:p>
        </p:txBody>
      </p:sp>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Footprints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smtClean="0"/>
              <a:t>Building footprints can enhance flood risk assessment maps</a:t>
            </a:r>
            <a:endParaRPr lang="en-US" i="1" dirty="0"/>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smtClean="0">
                <a:solidFill>
                  <a:schemeClr val="bg1"/>
                </a:solidFill>
              </a:rPr>
              <a:t>The objective is to make the 3D visualizations as realistic as possible in a minimal amount of processing time</a:t>
            </a:r>
            <a:endParaRPr lang="en-US" b="1" i="1" dirty="0">
              <a:solidFill>
                <a:schemeClr val="bg1"/>
              </a:solidFill>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smtClean="0">
                <a:solidFill>
                  <a:schemeClr val="tx1"/>
                </a:solidFill>
              </a:rPr>
              <a:t>Basic Steps for Creating 3D Flood Visualizations</a:t>
            </a:r>
            <a:endParaRPr lang="en-US" sz="2000" dirty="0" smtClean="0">
              <a:solidFill>
                <a:schemeClr val="tx1"/>
              </a:solidFill>
            </a:endParaRPr>
          </a:p>
          <a:p>
            <a:pPr marL="457200" indent="-457200" algn="l">
              <a:buFont typeface="Arial" panose="020B0604020202020204" pitchFamily="34" charset="0"/>
              <a:buChar char="•"/>
            </a:pPr>
            <a:r>
              <a:rPr lang="en-US" sz="2000" dirty="0" smtClean="0">
                <a:solidFill>
                  <a:schemeClr val="tx1"/>
                </a:solidFill>
              </a:rPr>
              <a:t>Start with High-Resolution Digital Terrain Model</a:t>
            </a:r>
          </a:p>
          <a:p>
            <a:pPr marL="457200" indent="-457200" algn="l">
              <a:buFont typeface="Arial" panose="020B0604020202020204" pitchFamily="34" charset="0"/>
              <a:buChar char="•"/>
            </a:pPr>
            <a:r>
              <a:rPr lang="en-US" sz="2000" dirty="0" smtClean="0">
                <a:solidFill>
                  <a:schemeClr val="tx1"/>
                </a:solidFill>
              </a:rPr>
              <a:t>Overlay High-Resolution Aerial Image</a:t>
            </a:r>
          </a:p>
          <a:p>
            <a:pPr marL="457200" indent="-457200" algn="l">
              <a:buFont typeface="Arial" panose="020B0604020202020204" pitchFamily="34" charset="0"/>
              <a:buChar char="•"/>
            </a:pPr>
            <a:r>
              <a:rPr lang="en-US" sz="2000" dirty="0" smtClean="0">
                <a:solidFill>
                  <a:schemeClr val="tx1"/>
                </a:solidFill>
              </a:rPr>
              <a:t>Then add Streets</a:t>
            </a:r>
          </a:p>
          <a:p>
            <a:pPr marL="457200" indent="-457200" algn="l">
              <a:buFont typeface="Arial" panose="020B0604020202020204" pitchFamily="34" charset="0"/>
              <a:buChar char="•"/>
            </a:pPr>
            <a:r>
              <a:rPr lang="en-US" sz="2000" dirty="0" smtClean="0">
                <a:solidFill>
                  <a:schemeClr val="tx1"/>
                </a:solidFill>
              </a:rPr>
              <a:t>Then add Building Footprints</a:t>
            </a:r>
          </a:p>
          <a:p>
            <a:pPr marL="457200" indent="-457200" algn="l">
              <a:buFont typeface="Arial" panose="020B0604020202020204" pitchFamily="34" charset="0"/>
              <a:buChar char="•"/>
            </a:pPr>
            <a:r>
              <a:rPr lang="en-US" sz="2000" dirty="0" smtClean="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smtClean="0">
                <a:solidFill>
                  <a:schemeClr val="tx1"/>
                </a:solidFill>
              </a:rPr>
              <a:t>Generate Detailed 3D Building Models</a:t>
            </a:r>
          </a:p>
          <a:p>
            <a:pPr marL="457200" indent="-457200" algn="l">
              <a:buFont typeface="Arial" panose="020B0604020202020204" pitchFamily="34" charset="0"/>
              <a:buChar char="•"/>
            </a:pPr>
            <a:r>
              <a:rPr lang="en-US" sz="2000" dirty="0" smtClean="0">
                <a:solidFill>
                  <a:schemeClr val="tx1"/>
                </a:solidFill>
              </a:rPr>
              <a:t>Photo-Texture the 3D Building Models</a:t>
            </a:r>
          </a:p>
          <a:p>
            <a:pPr marL="457200" indent="-457200" algn="l">
              <a:buFont typeface="Arial" panose="020B0604020202020204" pitchFamily="34" charset="0"/>
              <a:buChar char="•"/>
            </a:pPr>
            <a:r>
              <a:rPr lang="en-US" sz="2000" dirty="0" smtClean="0">
                <a:solidFill>
                  <a:schemeClr val="tx1"/>
                </a:solidFill>
              </a:rPr>
              <a:t>Add Trees and other Landscape/Streetscape Features</a:t>
            </a:r>
          </a:p>
          <a:p>
            <a:pPr marL="457200" indent="-457200" algn="l">
              <a:buFont typeface="Arial" panose="020B0604020202020204" pitchFamily="34" charset="0"/>
              <a:buChar char="•"/>
            </a:pPr>
            <a:r>
              <a:rPr lang="en-US" sz="2000" dirty="0" smtClean="0">
                <a:solidFill>
                  <a:schemeClr val="tx1"/>
                </a:solidFill>
              </a:rPr>
              <a:t>Add Flood Overlay (Riverine 1% Annual Chance Flood)            </a:t>
            </a:r>
            <a:r>
              <a:rPr lang="en-US" sz="1400" i="1" dirty="0" smtClean="0">
                <a:solidFill>
                  <a:schemeClr val="tx1"/>
                </a:solidFill>
              </a:rPr>
              <a:t>Source:  NEMAC</a:t>
            </a:r>
            <a:endParaRPr lang="en-US" sz="1400" i="1" dirty="0">
              <a:solidFill>
                <a:schemeClr val="tx1"/>
              </a:solidFill>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AFH Proposed Schedule</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066800" y="1025804"/>
            <a:ext cx="7363968" cy="5639606"/>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Flood Studies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009106" y="1135384"/>
            <a:ext cx="7296694" cy="5570216"/>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38200" y="1295400"/>
          <a:ext cx="8001000" cy="458724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70840">
                <a:tc>
                  <a:txBody>
                    <a:bodyPr/>
                    <a:lstStyle/>
                    <a:p>
                      <a:pPr algn="ctr"/>
                      <a:r>
                        <a:rPr lang="en-US" dirty="0" smtClean="0"/>
                        <a:t>Flood Risk Zone </a:t>
                      </a:r>
                      <a:r>
                        <a:rPr lang="en-US" baseline="0" dirty="0" smtClean="0"/>
                        <a:t>Designation</a:t>
                      </a:r>
                      <a:endParaRPr lang="en-US" dirty="0"/>
                    </a:p>
                  </a:txBody>
                  <a:tcPr/>
                </a:tc>
                <a:tc>
                  <a:txBody>
                    <a:bodyPr/>
                    <a:lstStyle/>
                    <a:p>
                      <a:pPr algn="ctr"/>
                      <a:r>
                        <a:rPr lang="en-US" dirty="0" smtClean="0"/>
                        <a:t>Message</a:t>
                      </a:r>
                      <a:endParaRPr lang="en-US" dirty="0"/>
                    </a:p>
                  </a:txBody>
                  <a:tcPr/>
                </a:tc>
                <a:tc>
                  <a:txBody>
                    <a:bodyPr/>
                    <a:lstStyle/>
                    <a:p>
                      <a:pPr algn="ctr"/>
                      <a:r>
                        <a:rPr lang="en-US" dirty="0" smtClean="0"/>
                        <a:t>Color Warning Status</a:t>
                      </a:r>
                      <a:endParaRPr lang="en-US" dirty="0"/>
                    </a:p>
                  </a:txBody>
                  <a:tcPr/>
                </a:tc>
                <a:extLst>
                  <a:ext uri="{0D108BD9-81ED-4DB2-BD59-A6C34878D82A}">
                    <a16:rowId xmlns:a16="http://schemas.microsoft.com/office/drawing/2014/main" val="10000"/>
                  </a:ext>
                </a:extLst>
              </a:tr>
              <a:tr h="370840">
                <a:tc>
                  <a:txBody>
                    <a:bodyPr/>
                    <a:lstStyle/>
                    <a:p>
                      <a:pPr algn="ctr"/>
                      <a:r>
                        <a:rPr lang="en-US" dirty="0" smtClean="0"/>
                        <a:t>AE (Floodway)</a:t>
                      </a:r>
                      <a:endParaRPr lang="en-US" dirty="0"/>
                    </a:p>
                  </a:txBody>
                  <a:tcPr/>
                </a:tc>
                <a:tc>
                  <a:txBody>
                    <a:bodyPr/>
                    <a:lstStyle/>
                    <a:p>
                      <a:r>
                        <a:rPr lang="en-US" dirty="0" smtClean="0"/>
                        <a:t>Location is WITHIN the FEMA 100-year floodplain.</a:t>
                      </a:r>
                      <a:endParaRPr lang="en-US" dirty="0"/>
                    </a:p>
                  </a:txBody>
                  <a:tcPr/>
                </a:tc>
                <a:tc>
                  <a:txBody>
                    <a:bodyPr/>
                    <a:lstStyle/>
                    <a:p>
                      <a:pPr algn="ctr"/>
                      <a:r>
                        <a:rPr lang="en-US" dirty="0" smtClean="0"/>
                        <a:t>Red</a:t>
                      </a:r>
                      <a:endParaRPr lang="en-US" dirty="0"/>
                    </a:p>
                  </a:txBody>
                  <a:tcPr>
                    <a:solidFill>
                      <a:srgbClr val="FF0000"/>
                    </a:solidFill>
                  </a:tcPr>
                </a:tc>
                <a:extLst>
                  <a:ext uri="{0D108BD9-81ED-4DB2-BD59-A6C34878D82A}">
                    <a16:rowId xmlns:a16="http://schemas.microsoft.com/office/drawing/2014/main" val="10001"/>
                  </a:ext>
                </a:extLst>
              </a:tr>
              <a:tr h="370840">
                <a:tc>
                  <a:txBody>
                    <a:bodyPr/>
                    <a:lstStyle/>
                    <a:p>
                      <a:pPr algn="ctr"/>
                      <a:r>
                        <a:rPr lang="en-US" dirty="0" smtClean="0"/>
                        <a:t>AE</a:t>
                      </a:r>
                      <a:endParaRPr lang="en-US" dirty="0"/>
                    </a:p>
                  </a:txBody>
                  <a:tcPr/>
                </a:tc>
                <a:tc>
                  <a:txBody>
                    <a:bodyPr/>
                    <a:lstStyle/>
                    <a:p>
                      <a:r>
                        <a:rPr lang="en-US" dirty="0" smtClean="0"/>
                        <a:t>Location is WITHIN the FEMA 100-year floodplain.</a:t>
                      </a:r>
                      <a:endParaRPr lang="en-US" dirty="0"/>
                    </a:p>
                  </a:txBody>
                  <a:tcPr/>
                </a:tc>
                <a:tc>
                  <a:txBody>
                    <a:bodyPr/>
                    <a:lstStyle/>
                    <a:p>
                      <a:pPr algn="ctr"/>
                      <a:r>
                        <a:rPr lang="en-US" dirty="0" smtClean="0"/>
                        <a:t>Red</a:t>
                      </a:r>
                      <a:endParaRPr lang="en-US" dirty="0"/>
                    </a:p>
                  </a:txBody>
                  <a:tcPr>
                    <a:solidFill>
                      <a:srgbClr val="FF0000"/>
                    </a:solidFill>
                  </a:tcPr>
                </a:tc>
                <a:extLst>
                  <a:ext uri="{0D108BD9-81ED-4DB2-BD59-A6C34878D82A}">
                    <a16:rowId xmlns:a16="http://schemas.microsoft.com/office/drawing/2014/main" val="10002"/>
                  </a:ext>
                </a:extLst>
              </a:tr>
              <a:tr h="370840">
                <a:tc>
                  <a:txBody>
                    <a:bodyPr/>
                    <a:lstStyle/>
                    <a:p>
                      <a:pPr algn="ctr"/>
                      <a:r>
                        <a:rPr lang="en-US" dirty="0" smtClean="0"/>
                        <a:t>A</a:t>
                      </a:r>
                      <a:endParaRPr lang="en-US" dirty="0"/>
                    </a:p>
                  </a:txBody>
                  <a:tcPr/>
                </a:tc>
                <a:tc>
                  <a:txBody>
                    <a:bodyPr/>
                    <a:lstStyle/>
                    <a:p>
                      <a:r>
                        <a:rPr lang="en-US" dirty="0" smtClean="0"/>
                        <a:t>Location is WITHIN the FEMA 100-year floodplain.</a:t>
                      </a:r>
                      <a:endParaRPr lang="en-US" dirty="0"/>
                    </a:p>
                  </a:txBody>
                  <a:tcPr/>
                </a:tc>
                <a:tc>
                  <a:txBody>
                    <a:bodyPr/>
                    <a:lstStyle/>
                    <a:p>
                      <a:pPr algn="ctr"/>
                      <a:r>
                        <a:rPr lang="en-US" dirty="0" smtClean="0"/>
                        <a:t>Red</a:t>
                      </a:r>
                      <a:endParaRPr lang="en-US" dirty="0"/>
                    </a:p>
                  </a:txBody>
                  <a:tcPr>
                    <a:solidFill>
                      <a:srgbClr val="FF0000"/>
                    </a:solidFill>
                  </a:tcPr>
                </a:tc>
                <a:extLst>
                  <a:ext uri="{0D108BD9-81ED-4DB2-BD59-A6C34878D82A}">
                    <a16:rowId xmlns:a16="http://schemas.microsoft.com/office/drawing/2014/main" val="10003"/>
                  </a:ext>
                </a:extLst>
              </a:tr>
              <a:tr h="370840">
                <a:tc>
                  <a:txBody>
                    <a:bodyPr/>
                    <a:lstStyle/>
                    <a:p>
                      <a:pPr algn="ctr"/>
                      <a:r>
                        <a:rPr lang="en-US" dirty="0" smtClean="0"/>
                        <a:t>Advisory AE</a:t>
                      </a:r>
                      <a:endParaRPr lang="en-US" dirty="0"/>
                    </a:p>
                  </a:txBody>
                  <a:tcPr/>
                </a:tc>
                <a:tc>
                  <a:txBody>
                    <a:bodyPr/>
                    <a:lstStyle/>
                    <a:p>
                      <a:r>
                        <a:rPr lang="en-US" dirty="0" smtClean="0"/>
                        <a:t>Location is WITHIN an advisory floodplain but NOT a regulatory floodplain.  </a:t>
                      </a:r>
                      <a:r>
                        <a:rPr lang="en-US" i="1" dirty="0" smtClean="0"/>
                        <a:t>More info</a:t>
                      </a:r>
                      <a:r>
                        <a:rPr lang="en-US" i="1" baseline="0" dirty="0" smtClean="0"/>
                        <a:t> link.</a:t>
                      </a:r>
                      <a:endParaRPr lang="en-US" i="1" dirty="0"/>
                    </a:p>
                  </a:txBody>
                  <a:tcPr/>
                </a:tc>
                <a:tc>
                  <a:txBody>
                    <a:bodyPr/>
                    <a:lstStyle/>
                    <a:p>
                      <a:pPr algn="ctr"/>
                      <a:r>
                        <a:rPr lang="en-US" dirty="0" smtClean="0"/>
                        <a:t>Orange</a:t>
                      </a:r>
                      <a:endParaRPr lang="en-US" dirty="0"/>
                    </a:p>
                  </a:txBody>
                  <a:tcPr>
                    <a:solidFill>
                      <a:schemeClr val="accent6">
                        <a:lumMod val="75000"/>
                      </a:schemeClr>
                    </a:solidFill>
                  </a:tcPr>
                </a:tc>
                <a:extLst>
                  <a:ext uri="{0D108BD9-81ED-4DB2-BD59-A6C34878D82A}">
                    <a16:rowId xmlns:a16="http://schemas.microsoft.com/office/drawing/2014/main" val="10004"/>
                  </a:ext>
                </a:extLst>
              </a:tr>
              <a:tr h="370840">
                <a:tc>
                  <a:txBody>
                    <a:bodyPr/>
                    <a:lstStyle/>
                    <a:p>
                      <a:pPr algn="ctr"/>
                      <a:r>
                        <a:rPr lang="en-US" dirty="0" smtClean="0"/>
                        <a:t>Advisory A</a:t>
                      </a:r>
                      <a:endParaRPr lang="en-US" dirty="0"/>
                    </a:p>
                  </a:txBody>
                  <a:tcPr/>
                </a:tc>
                <a:tc>
                  <a:txBody>
                    <a:bodyPr/>
                    <a:lstStyle/>
                    <a:p>
                      <a:r>
                        <a:rPr lang="en-US" dirty="0" smtClean="0"/>
                        <a:t>Location is WITHIN an advisory floodplain but NOT a regulatory floodplain.  </a:t>
                      </a:r>
                      <a:r>
                        <a:rPr lang="en-US" i="1" dirty="0" smtClean="0"/>
                        <a:t>More info link.</a:t>
                      </a:r>
                      <a:endParaRPr lang="en-US" i="1" dirty="0"/>
                    </a:p>
                  </a:txBody>
                  <a:tcPr/>
                </a:tc>
                <a:tc>
                  <a:txBody>
                    <a:bodyPr/>
                    <a:lstStyle/>
                    <a:p>
                      <a:pPr algn="ctr"/>
                      <a:r>
                        <a:rPr lang="en-US" dirty="0" smtClean="0"/>
                        <a:t>Orange</a:t>
                      </a:r>
                      <a:endParaRPr lang="en-US" dirty="0"/>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algn="ctr"/>
                      <a:r>
                        <a:rPr lang="en-US" dirty="0" smtClean="0"/>
                        <a:t>Near Flood Zone</a:t>
                      </a:r>
                      <a:endParaRPr lang="en-US" dirty="0"/>
                    </a:p>
                  </a:txBody>
                  <a:tcPr/>
                </a:tc>
                <a:tc>
                  <a:txBody>
                    <a:bodyPr/>
                    <a:lstStyle/>
                    <a:p>
                      <a:r>
                        <a:rPr lang="en-US" dirty="0" smtClean="0"/>
                        <a:t>Location is NOT WITHIN identified flood hazard area, but within 75 feet of an identified flood hazard area.</a:t>
                      </a:r>
                      <a:endParaRPr lang="en-US" dirty="0"/>
                    </a:p>
                  </a:txBody>
                  <a:tcPr/>
                </a:tc>
                <a:tc>
                  <a:txBody>
                    <a:bodyPr/>
                    <a:lstStyle/>
                    <a:p>
                      <a:pPr algn="ctr"/>
                      <a:r>
                        <a:rPr lang="en-US" dirty="0" smtClean="0"/>
                        <a:t>Yellow</a:t>
                      </a:r>
                      <a:endParaRPr lang="en-US" dirty="0"/>
                    </a:p>
                  </a:txBody>
                  <a:tcPr>
                    <a:solidFill>
                      <a:srgbClr val="FFFF00"/>
                    </a:solidFill>
                  </a:tcPr>
                </a:tc>
                <a:extLst>
                  <a:ext uri="{0D108BD9-81ED-4DB2-BD59-A6C34878D82A}">
                    <a16:rowId xmlns:a16="http://schemas.microsoft.com/office/drawing/2014/main" val="10006"/>
                  </a:ext>
                </a:extLst>
              </a:tr>
              <a:tr h="370840">
                <a:tc>
                  <a:txBody>
                    <a:bodyPr/>
                    <a:lstStyle/>
                    <a:p>
                      <a:pPr algn="ctr"/>
                      <a:r>
                        <a:rPr lang="en-US" dirty="0" smtClean="0"/>
                        <a:t>Out of Flood Zone</a:t>
                      </a:r>
                      <a:endParaRPr lang="en-US" dirty="0"/>
                    </a:p>
                  </a:txBody>
                  <a:tcPr/>
                </a:tc>
                <a:tc>
                  <a:txBody>
                    <a:bodyPr/>
                    <a:lstStyle/>
                    <a:p>
                      <a:r>
                        <a:rPr lang="en-US" dirty="0" smtClean="0"/>
                        <a:t>Location is NOT WITHIN any identified flood hazard area. Unmapped flood hazard areas may be present.</a:t>
                      </a:r>
                      <a:endParaRPr lang="en-US" dirty="0"/>
                    </a:p>
                  </a:txBody>
                  <a:tcPr/>
                </a:tc>
                <a:tc>
                  <a:txBody>
                    <a:bodyPr/>
                    <a:lstStyle/>
                    <a:p>
                      <a:pPr algn="ctr"/>
                      <a:r>
                        <a:rPr lang="en-US" dirty="0" smtClean="0"/>
                        <a:t>Green</a:t>
                      </a:r>
                      <a:endParaRPr lang="en-US" dirty="0"/>
                    </a:p>
                  </a:txBody>
                  <a:tcPr>
                    <a:solidFill>
                      <a:srgbClr val="00B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Zone: &lt; zone designation &gt;</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0" y="6019800"/>
            <a:ext cx="7924800" cy="646331"/>
          </a:xfrm>
          <a:prstGeom prst="rect">
            <a:avLst/>
          </a:prstGeom>
          <a:noFill/>
        </p:spPr>
        <p:txBody>
          <a:bodyPr wrap="square" rtlCol="0">
            <a:spAutoFit/>
          </a:bodyPr>
          <a:lstStyle/>
          <a:p>
            <a:r>
              <a:rPr lang="en-US" dirty="0" smtClean="0"/>
              <a:t>GIS Query Layers:  Regulatory Floodplains (red), Advisory Floodplains (orange), Advisory/Regulatory Buffer (yellow).  Two files:  </a:t>
            </a:r>
            <a:r>
              <a:rPr lang="en-US" dirty="0" err="1" smtClean="0"/>
              <a:t>R_SFHA.poly</a:t>
            </a:r>
            <a:r>
              <a:rPr lang="en-US" dirty="0" smtClean="0"/>
              <a:t> and </a:t>
            </a:r>
            <a:r>
              <a:rPr lang="en-US" dirty="0" err="1" smtClean="0"/>
              <a:t>A_SFHA.poly</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76200" y="3261800"/>
            <a:ext cx="733425" cy="776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39251861"/>
              </p:ext>
            </p:extLst>
          </p:nvPr>
        </p:nvGraphicFramePr>
        <p:xfrm>
          <a:off x="304800" y="990600"/>
          <a:ext cx="8458200" cy="5151120"/>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3120500">
                  <a:extLst>
                    <a:ext uri="{9D8B030D-6E8A-4147-A177-3AD203B41FA5}">
                      <a16:colId xmlns:a16="http://schemas.microsoft.com/office/drawing/2014/main" val="20001"/>
                    </a:ext>
                  </a:extLst>
                </a:gridCol>
                <a:gridCol w="3613212">
                  <a:extLst>
                    <a:ext uri="{9D8B030D-6E8A-4147-A177-3AD203B41FA5}">
                      <a16:colId xmlns:a16="http://schemas.microsoft.com/office/drawing/2014/main" val="20002"/>
                    </a:ext>
                  </a:extLst>
                </a:gridCol>
              </a:tblGrid>
              <a:tr h="762000">
                <a:tc>
                  <a:txBody>
                    <a:bodyPr/>
                    <a:lstStyle/>
                    <a:p>
                      <a:pPr algn="ctr"/>
                      <a:r>
                        <a:rPr lang="en-US" dirty="0" smtClean="0"/>
                        <a:t>Flood Height Designation</a:t>
                      </a:r>
                      <a:endParaRPr lang="en-US" dirty="0"/>
                    </a:p>
                  </a:txBody>
                  <a:tcPr/>
                </a:tc>
                <a:tc>
                  <a:txBody>
                    <a:bodyPr/>
                    <a:lstStyle/>
                    <a:p>
                      <a:pPr algn="ctr"/>
                      <a:r>
                        <a:rPr lang="en-US" dirty="0" smtClean="0"/>
                        <a:t>Flood Height</a:t>
                      </a:r>
                      <a:r>
                        <a:rPr lang="en-US" baseline="0" dirty="0" smtClean="0"/>
                        <a:t> Determination</a:t>
                      </a:r>
                      <a:endParaRPr lang="en-US" dirty="0"/>
                    </a:p>
                  </a:txBody>
                  <a:tcPr/>
                </a:tc>
                <a:tc>
                  <a:txBody>
                    <a:bodyPr/>
                    <a:lstStyle/>
                    <a:p>
                      <a:pPr algn="ctr"/>
                      <a:r>
                        <a:rPr lang="en-US" dirty="0" smtClean="0"/>
                        <a:t>Disclaimer</a:t>
                      </a:r>
                      <a:endParaRPr lang="en-US" dirty="0"/>
                    </a:p>
                  </a:txBody>
                  <a:tcPr/>
                </a:tc>
                <a:extLst>
                  <a:ext uri="{0D108BD9-81ED-4DB2-BD59-A6C34878D82A}">
                    <a16:rowId xmlns:a16="http://schemas.microsoft.com/office/drawing/2014/main" val="10000"/>
                  </a:ext>
                </a:extLst>
              </a:tr>
              <a:tr h="1371600">
                <a:tc>
                  <a:txBody>
                    <a:bodyPr/>
                    <a:lstStyle/>
                    <a:p>
                      <a:pPr algn="ctr"/>
                      <a:r>
                        <a:rPr lang="en-US" sz="1800" dirty="0" smtClean="0"/>
                        <a:t>Base Flood Elevation (Restudy)</a:t>
                      </a:r>
                      <a:endParaRPr lang="en-US" sz="1800" dirty="0"/>
                    </a:p>
                  </a:txBody>
                  <a:tcPr/>
                </a:tc>
                <a:tc>
                  <a:txBody>
                    <a:bodyPr/>
                    <a:lstStyle/>
                    <a:p>
                      <a:r>
                        <a:rPr lang="en-US" sz="1800" dirty="0" smtClean="0"/>
                        <a:t>&lt;</a:t>
                      </a:r>
                      <a:r>
                        <a:rPr lang="en-US" sz="1800" baseline="0" dirty="0" smtClean="0"/>
                        <a:t> value&gt; feet</a:t>
                      </a:r>
                      <a:br>
                        <a:rPr lang="en-US" sz="1800" baseline="0" dirty="0" smtClean="0"/>
                      </a:br>
                      <a:r>
                        <a:rPr lang="en-US" sz="1800" baseline="0" dirty="0" smtClean="0"/>
                        <a:t>(Base Flood Elevation)</a:t>
                      </a:r>
                      <a:endParaRPr lang="en-US" sz="1800" dirty="0"/>
                    </a:p>
                  </a:txBody>
                  <a:tcPr/>
                </a:tc>
                <a:tc>
                  <a:txBody>
                    <a:bodyPr/>
                    <a:lstStyle/>
                    <a:p>
                      <a:r>
                        <a:rPr lang="en-US" dirty="0" smtClean="0"/>
                        <a:t>If you are in doubt of an accurate BFE, then refer to the Flood Profiles or Flood Elevation Tables in the FIS Report.</a:t>
                      </a:r>
                      <a:endParaRPr lang="en-US" dirty="0"/>
                    </a:p>
                  </a:txBody>
                  <a:tcPr/>
                </a:tc>
                <a:extLst>
                  <a:ext uri="{0D108BD9-81ED-4DB2-BD59-A6C34878D82A}">
                    <a16:rowId xmlns:a16="http://schemas.microsoft.com/office/drawing/2014/main" val="10001"/>
                  </a:ext>
                </a:extLst>
              </a:tr>
              <a:tr h="370840">
                <a:tc>
                  <a:txBody>
                    <a:bodyPr/>
                    <a:lstStyle/>
                    <a:p>
                      <a:pPr algn="ctr"/>
                      <a:r>
                        <a:rPr lang="en-US" sz="1800" dirty="0" smtClean="0"/>
                        <a:t>Advisory Flood Height</a:t>
                      </a:r>
                      <a:endParaRPr lang="en-US" sz="1800" dirty="0"/>
                    </a:p>
                  </a:txBody>
                  <a:tcPr/>
                </a:tc>
                <a:tc>
                  <a:txBody>
                    <a:bodyPr/>
                    <a:lstStyle/>
                    <a:p>
                      <a:r>
                        <a:rPr lang="en-US" sz="1800" dirty="0" smtClean="0"/>
                        <a:t>About &lt;</a:t>
                      </a:r>
                      <a:r>
                        <a:rPr lang="en-US" sz="1800" baseline="0" dirty="0" smtClean="0"/>
                        <a:t> value&gt; ft.   (Advisory Flood Height)</a:t>
                      </a:r>
                      <a:endParaRPr lang="en-US" sz="1800" dirty="0"/>
                    </a:p>
                  </a:txBody>
                  <a:tcPr/>
                </a:tc>
                <a:tc>
                  <a:txBody>
                    <a:bodyPr/>
                    <a:lstStyle/>
                    <a:p>
                      <a:r>
                        <a:rPr lang="en-US" sz="1200" dirty="0" smtClean="0"/>
                        <a:t>CAUTION </a:t>
                      </a:r>
                      <a:r>
                        <a:rPr lang="en-US" sz="1200" dirty="0" err="1" smtClean="0"/>
                        <a:t>CAUTION</a:t>
                      </a:r>
                      <a:r>
                        <a:rPr lang="en-US" sz="1200" dirty="0" smtClean="0"/>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a:t>
                      </a:r>
                      <a:endParaRPr lang="en-US" sz="1200" dirty="0"/>
                    </a:p>
                  </a:txBody>
                  <a:tcPr/>
                </a:tc>
                <a:extLst>
                  <a:ext uri="{0D108BD9-81ED-4DB2-BD59-A6C34878D82A}">
                    <a16:rowId xmlns:a16="http://schemas.microsoft.com/office/drawing/2014/main" val="10002"/>
                  </a:ext>
                </a:extLst>
              </a:tr>
              <a:tr h="370840">
                <a:tc>
                  <a:txBody>
                    <a:bodyPr/>
                    <a:lstStyle/>
                    <a:p>
                      <a:pPr algn="ctr"/>
                      <a:r>
                        <a:rPr lang="en-US" sz="1800" dirty="0" smtClean="0"/>
                        <a:t>Non-Restudy</a:t>
                      </a:r>
                      <a:r>
                        <a:rPr lang="en-US" sz="1800" baseline="0" dirty="0" smtClean="0"/>
                        <a:t> AE</a:t>
                      </a:r>
                      <a:endParaRPr lang="en-US" sz="1800" dirty="0"/>
                    </a:p>
                  </a:txBody>
                  <a:tcPr/>
                </a:tc>
                <a:tc>
                  <a:txBody>
                    <a:bodyPr/>
                    <a:lstStyle/>
                    <a:p>
                      <a:r>
                        <a:rPr lang="en-US" sz="1800" dirty="0" smtClean="0"/>
                        <a:t>Refer to FIS report</a:t>
                      </a:r>
                      <a:endParaRPr lang="en-US" sz="1800" dirty="0"/>
                    </a:p>
                  </a:txBody>
                  <a:tcPr/>
                </a:tc>
                <a:tc>
                  <a:txBody>
                    <a:bodyPr/>
                    <a:lstStyle/>
                    <a:p>
                      <a:r>
                        <a:rPr lang="en-US" dirty="0" smtClean="0"/>
                        <a:t>For an accurate BFE determination refer to the Flood Profiles or Flood Elevation Tables in the FIS Report</a:t>
                      </a:r>
                      <a:endParaRPr lang="en-US" dirty="0"/>
                    </a:p>
                  </a:txBody>
                  <a:tcPr/>
                </a:tc>
                <a:extLst>
                  <a:ext uri="{0D108BD9-81ED-4DB2-BD59-A6C34878D82A}">
                    <a16:rowId xmlns:a16="http://schemas.microsoft.com/office/drawing/2014/main" val="10003"/>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Height:  &lt; Value &gt; </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33400" y="6182380"/>
            <a:ext cx="8534400" cy="523220"/>
          </a:xfrm>
          <a:prstGeom prst="rect">
            <a:avLst/>
          </a:prstGeom>
          <a:noFill/>
        </p:spPr>
        <p:txBody>
          <a:bodyPr wrap="square" rtlCol="0">
            <a:spAutoFit/>
          </a:bodyPr>
          <a:lstStyle/>
          <a:p>
            <a:r>
              <a:rPr lang="en-US" sz="1400" dirty="0" smtClean="0"/>
              <a:t>Invisible Composite Query </a:t>
            </a:r>
            <a:r>
              <a:rPr lang="en-US" sz="1400" dirty="0" err="1" smtClean="0"/>
              <a:t>Rasters</a:t>
            </a:r>
            <a:r>
              <a:rPr lang="en-US" sz="1400" dirty="0"/>
              <a:t> for flood height </a:t>
            </a:r>
            <a:r>
              <a:rPr lang="en-US" sz="1400" dirty="0" smtClean="0"/>
              <a:t>values of Water Surface Elevation Level (WSEL) layers: </a:t>
            </a:r>
            <a:r>
              <a:rPr lang="en-US" sz="1400" i="1" dirty="0" smtClean="0"/>
              <a:t>Effective</a:t>
            </a:r>
            <a:r>
              <a:rPr lang="en-US" sz="1400" dirty="0" smtClean="0"/>
              <a:t>  WSEL Grid  (E_WSEL_01pct.grid) and </a:t>
            </a:r>
            <a:r>
              <a:rPr lang="en-US" sz="1400" i="1" dirty="0" smtClean="0"/>
              <a:t>Advisory </a:t>
            </a:r>
            <a:r>
              <a:rPr lang="en-US" sz="1400" dirty="0" smtClean="0"/>
              <a:t>WSEL Grid (A_WSEL_01pct.grid)</a:t>
            </a:r>
            <a:endParaRPr lang="en-US" sz="1400" dirty="0"/>
          </a:p>
        </p:txBody>
      </p:sp>
      <p:sp>
        <p:nvSpPr>
          <p:cNvPr id="7" name="TextBox 6"/>
          <p:cNvSpPr txBox="1"/>
          <p:nvPr/>
        </p:nvSpPr>
        <p:spPr>
          <a:xfrm>
            <a:off x="762000" y="2678668"/>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
        <p:nvSpPr>
          <p:cNvPr id="8" name="TextBox 7"/>
          <p:cNvSpPr txBox="1"/>
          <p:nvPr/>
        </p:nvSpPr>
        <p:spPr>
          <a:xfrm>
            <a:off x="762000" y="5608052"/>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1600200"/>
          <a:ext cx="8458200" cy="1950720"/>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277131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762000">
                <a:tc>
                  <a:txBody>
                    <a:bodyPr/>
                    <a:lstStyle/>
                    <a:p>
                      <a:pPr algn="ctr"/>
                      <a:r>
                        <a:rPr lang="en-US" dirty="0" smtClean="0"/>
                        <a:t>Water</a:t>
                      </a:r>
                      <a:r>
                        <a:rPr lang="en-US" baseline="0" dirty="0" smtClean="0"/>
                        <a:t> Depth</a:t>
                      </a:r>
                      <a:endParaRPr lang="en-US" dirty="0"/>
                    </a:p>
                  </a:txBody>
                  <a:tcPr/>
                </a:tc>
                <a:tc>
                  <a:txBody>
                    <a:bodyPr/>
                    <a:lstStyle/>
                    <a:p>
                      <a:pPr algn="ctr"/>
                      <a:r>
                        <a:rPr lang="en-US" dirty="0" smtClean="0"/>
                        <a:t>Message</a:t>
                      </a:r>
                      <a:endParaRPr lang="en-US" dirty="0"/>
                    </a:p>
                  </a:txBody>
                  <a:tcPr/>
                </a:tc>
                <a:tc>
                  <a:txBody>
                    <a:bodyPr/>
                    <a:lstStyle/>
                    <a:p>
                      <a:pPr algn="ctr"/>
                      <a:r>
                        <a:rPr lang="en-US" dirty="0" smtClean="0"/>
                        <a:t>Sources</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Water Depth:</a:t>
                      </a:r>
                      <a:endParaRPr lang="en-US" sz="1800" dirty="0"/>
                    </a:p>
                  </a:txBody>
                  <a:tcPr/>
                </a:tc>
                <a:tc>
                  <a:txBody>
                    <a:bodyPr/>
                    <a:lstStyle/>
                    <a:p>
                      <a:r>
                        <a:rPr lang="en-US" sz="1800" dirty="0" smtClean="0"/>
                        <a:t>About</a:t>
                      </a:r>
                      <a:r>
                        <a:rPr lang="en-US" sz="1800" baseline="0" dirty="0" smtClean="0"/>
                        <a:t> </a:t>
                      </a:r>
                      <a:r>
                        <a:rPr lang="en-US" sz="1800" dirty="0" smtClean="0"/>
                        <a:t>&lt;&lt;</a:t>
                      </a:r>
                      <a:r>
                        <a:rPr lang="en-US" sz="1800" baseline="0" dirty="0" smtClean="0"/>
                        <a:t> value &gt;&gt;  ft.</a:t>
                      </a:r>
                    </a:p>
                    <a:p>
                      <a:r>
                        <a:rPr lang="en-US" sz="1800" baseline="0" dirty="0" smtClean="0"/>
                        <a:t> </a:t>
                      </a:r>
                      <a:endParaRPr lang="en-US" sz="1800" dirty="0"/>
                    </a:p>
                  </a:txBody>
                  <a:tcPr/>
                </a:tc>
                <a:tc>
                  <a:txBody>
                    <a:bodyPr/>
                    <a:lstStyle/>
                    <a:p>
                      <a:r>
                        <a:rPr lang="en-US" dirty="0" smtClean="0"/>
                        <a:t>Engineering Studies</a:t>
                      </a:r>
                      <a:r>
                        <a:rPr lang="en-US" baseline="0" dirty="0" smtClean="0"/>
                        <a:t> (</a:t>
                      </a:r>
                      <a:r>
                        <a:rPr lang="en-US" dirty="0" smtClean="0"/>
                        <a:t>HEC-RAS) </a:t>
                      </a:r>
                    </a:p>
                    <a:p>
                      <a:r>
                        <a:rPr lang="en-US" dirty="0" smtClean="0"/>
                        <a:t>AE Non-Restudy Re-Delineations</a:t>
                      </a:r>
                    </a:p>
                    <a:p>
                      <a:r>
                        <a:rPr lang="en-US" dirty="0" smtClean="0"/>
                        <a:t>HAZUS</a:t>
                      </a:r>
                    </a:p>
                    <a:p>
                      <a:r>
                        <a:rPr lang="en-US" dirty="0" smtClean="0"/>
                        <a:t>EQL</a:t>
                      </a:r>
                      <a:endParaRPr lang="en-US"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Water Depth: about &lt;&lt;value&gt;&gt;</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04800" y="4191000"/>
            <a:ext cx="8382000" cy="2308324"/>
          </a:xfrm>
          <a:prstGeom prst="rect">
            <a:avLst/>
          </a:prstGeom>
          <a:solidFill>
            <a:schemeClr val="accent5">
              <a:lumMod val="20000"/>
              <a:lumOff val="80000"/>
            </a:schemeClr>
          </a:solidFill>
        </p:spPr>
        <p:txBody>
          <a:bodyPr wrap="square" rtlCol="0">
            <a:spAutoFit/>
          </a:bodyPr>
          <a:lstStyle/>
          <a:p>
            <a:r>
              <a:rPr lang="en-US" sz="1600" dirty="0" smtClean="0"/>
              <a:t>A statewide “Composite” Flood Risk Assessment Depth Grid will be created from</a:t>
            </a:r>
            <a:r>
              <a:rPr lang="en-US" sz="1600" i="1" dirty="0" smtClean="0"/>
              <a:t> effective </a:t>
            </a:r>
            <a:r>
              <a:rPr lang="en-US" sz="1600" dirty="0" smtClean="0"/>
              <a:t>(R_Depth_01pct.grid) and </a:t>
            </a:r>
            <a:r>
              <a:rPr lang="en-US" sz="1600" i="1" dirty="0" smtClean="0"/>
              <a:t>advisory</a:t>
            </a:r>
            <a:r>
              <a:rPr lang="en-US" sz="1600" dirty="0" smtClean="0"/>
              <a:t> (A_Depth_01pct.grid) depth grids.     </a:t>
            </a:r>
          </a:p>
          <a:p>
            <a:endParaRPr lang="en-US" sz="1600" dirty="0" smtClean="0"/>
          </a:p>
          <a:p>
            <a:r>
              <a:rPr lang="en-US" sz="1600" dirty="0" smtClean="0"/>
              <a:t>Water Depth Grids are a </a:t>
            </a:r>
            <a:r>
              <a:rPr lang="en-US" sz="1600" i="1" dirty="0" smtClean="0"/>
              <a:t>flood risk assessment </a:t>
            </a:r>
            <a:r>
              <a:rPr lang="en-US" sz="1600" dirty="0" smtClean="0"/>
              <a:t>product – </a:t>
            </a:r>
            <a:r>
              <a:rPr lang="en-US" sz="1600" i="1" dirty="0" smtClean="0"/>
              <a:t>not a flood regulatory </a:t>
            </a:r>
            <a:r>
              <a:rPr lang="en-US" sz="1600" dirty="0" smtClean="0"/>
              <a:t>product.  Water depths are important for flood loss damages and by flood visualizations of site-specific structures.</a:t>
            </a:r>
          </a:p>
          <a:p>
            <a:endParaRPr lang="en-US" sz="1600" dirty="0" smtClean="0"/>
          </a:p>
          <a:p>
            <a:r>
              <a:rPr lang="en-US" sz="1600" dirty="0" smtClean="0"/>
              <a:t>See FEMA’s Flood Risk Assessment Guidance (May 2016) for guidance on composite depth grids:</a:t>
            </a:r>
          </a:p>
          <a:p>
            <a:r>
              <a:rPr lang="en-US" sz="1600" dirty="0" smtClean="0">
                <a:hlinkClick r:id="rId3"/>
              </a:rPr>
              <a:t>https://www.fema.gov/media-library-data/1469146645661-31ad3f73def7066084e7ac5bfa145949/Flood_Risk_Assessment_Guidance_May_2016.pdf</a:t>
            </a:r>
            <a:r>
              <a:rPr lang="en-US" sz="1600" dirty="0" smtClean="0"/>
              <a:t> </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66801" y="4572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8" name="Freeform 7"/>
          <p:cNvSpPr/>
          <p:nvPr/>
        </p:nvSpPr>
        <p:spPr>
          <a:xfrm>
            <a:off x="838200" y="12954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3276600"/>
            <a:ext cx="2057400" cy="338554"/>
          </a:xfrm>
          <a:prstGeom prst="rect">
            <a:avLst/>
          </a:prstGeom>
          <a:noFill/>
        </p:spPr>
        <p:txBody>
          <a:bodyPr wrap="square" rtlCol="0">
            <a:spAutoFit/>
          </a:bodyPr>
          <a:lstStyle/>
          <a:p>
            <a:r>
              <a:rPr lang="en-US" sz="1600" dirty="0" smtClean="0"/>
              <a:t>Advisory Floodplain</a:t>
            </a:r>
            <a:endParaRPr lang="en-US" sz="1600" dirty="0"/>
          </a:p>
        </p:txBody>
      </p:sp>
      <p:sp>
        <p:nvSpPr>
          <p:cNvPr id="11" name="TextBox 10"/>
          <p:cNvSpPr txBox="1"/>
          <p:nvPr/>
        </p:nvSpPr>
        <p:spPr>
          <a:xfrm>
            <a:off x="5486400" y="2634734"/>
            <a:ext cx="2971800" cy="369332"/>
          </a:xfrm>
          <a:prstGeom prst="rect">
            <a:avLst/>
          </a:prstGeom>
          <a:noFill/>
        </p:spPr>
        <p:txBody>
          <a:bodyPr wrap="square" rtlCol="0">
            <a:spAutoFit/>
          </a:bodyPr>
          <a:lstStyle/>
          <a:p>
            <a:endParaRPr lang="en-US" dirty="0"/>
          </a:p>
        </p:txBody>
      </p:sp>
      <p:sp>
        <p:nvSpPr>
          <p:cNvPr id="12" name="TextBox 11"/>
          <p:cNvSpPr txBox="1"/>
          <p:nvPr/>
        </p:nvSpPr>
        <p:spPr>
          <a:xfrm>
            <a:off x="4953000" y="1066800"/>
            <a:ext cx="3200400" cy="369332"/>
          </a:xfrm>
          <a:prstGeom prst="rect">
            <a:avLst/>
          </a:prstGeom>
          <a:noFill/>
        </p:spPr>
        <p:txBody>
          <a:bodyPr wrap="square" rtlCol="0">
            <a:spAutoFit/>
          </a:bodyPr>
          <a:lstStyle/>
          <a:p>
            <a:r>
              <a:rPr lang="en-US" dirty="0" smtClean="0"/>
              <a:t>Regulatory IN and Advisory OUT</a:t>
            </a:r>
            <a:endParaRPr lang="en-US" dirty="0"/>
          </a:p>
        </p:txBody>
      </p:sp>
      <p:sp>
        <p:nvSpPr>
          <p:cNvPr id="13" name="TextBox 12"/>
          <p:cNvSpPr txBox="1"/>
          <p:nvPr/>
        </p:nvSpPr>
        <p:spPr>
          <a:xfrm>
            <a:off x="6019800" y="2259569"/>
            <a:ext cx="2667000" cy="923330"/>
          </a:xfrm>
          <a:prstGeom prst="rect">
            <a:avLst/>
          </a:prstGeom>
          <a:noFill/>
        </p:spPr>
        <p:txBody>
          <a:bodyPr wrap="square" rtlCol="0">
            <a:spAutoFit/>
          </a:bodyPr>
          <a:lstStyle/>
          <a:p>
            <a:pPr algn="ctr"/>
            <a:r>
              <a:rPr lang="en-US" dirty="0" smtClean="0"/>
              <a:t>Both Regulatory</a:t>
            </a:r>
          </a:p>
          <a:p>
            <a:pPr algn="ctr"/>
            <a:r>
              <a:rPr lang="en-US" dirty="0" smtClean="0"/>
              <a:t>&amp; Advisory</a:t>
            </a:r>
          </a:p>
          <a:p>
            <a:pPr algn="ctr"/>
            <a:r>
              <a:rPr lang="en-US" dirty="0" smtClean="0"/>
              <a:t> (No Change)</a:t>
            </a:r>
            <a:endParaRPr lang="en-US" dirty="0"/>
          </a:p>
        </p:txBody>
      </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Advisory Changes to Regulatory Floodplain</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nvGraphicFramePr>
        <p:xfrm>
          <a:off x="533400" y="388620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smtClean="0"/>
                        <a:t>Union</a:t>
                      </a:r>
                      <a:endParaRPr lang="en-US" sz="1600" dirty="0"/>
                    </a:p>
                  </a:txBody>
                  <a:tcPr/>
                </a:tc>
                <a:tc>
                  <a:txBody>
                    <a:bodyPr/>
                    <a:lstStyle/>
                    <a:p>
                      <a:pPr algn="ctr"/>
                      <a:r>
                        <a:rPr lang="en-US" sz="1600" dirty="0" smtClean="0"/>
                        <a:t>Meaning</a:t>
                      </a:r>
                      <a:endParaRPr lang="en-US" sz="1600" dirty="0"/>
                    </a:p>
                  </a:txBody>
                  <a:tcPr/>
                </a:tc>
                <a:tc>
                  <a:txBody>
                    <a:bodyPr/>
                    <a:lstStyle/>
                    <a:p>
                      <a:pPr algn="ctr"/>
                      <a:r>
                        <a:rPr lang="en-US" sz="1600" dirty="0" smtClean="0"/>
                        <a:t>Building Changes</a:t>
                      </a:r>
                      <a:endParaRPr lang="en-US" sz="1600" dirty="0"/>
                    </a:p>
                  </a:txBody>
                  <a:tcPr/>
                </a:tc>
                <a:tc>
                  <a:txBody>
                    <a:bodyPr/>
                    <a:lstStyle/>
                    <a:p>
                      <a:pPr algn="ctr"/>
                      <a:r>
                        <a:rPr lang="en-US" sz="1600" dirty="0" smtClean="0"/>
                        <a:t>Area Changes</a:t>
                      </a:r>
                      <a:endParaRPr lang="en-US" sz="1600" dirty="0"/>
                    </a:p>
                  </a:txBody>
                  <a:tcPr/>
                </a:tc>
                <a:extLst>
                  <a:ext uri="{0D108BD9-81ED-4DB2-BD59-A6C34878D82A}">
                    <a16:rowId xmlns:a16="http://schemas.microsoft.com/office/drawing/2014/main" val="10000"/>
                  </a:ext>
                </a:extLst>
              </a:tr>
              <a:tr h="370840">
                <a:tc>
                  <a:txBody>
                    <a:bodyPr/>
                    <a:lstStyle/>
                    <a:p>
                      <a:pPr algn="ctr"/>
                      <a:r>
                        <a:rPr lang="en-US" sz="1600" dirty="0" smtClean="0"/>
                        <a:t>No</a:t>
                      </a:r>
                      <a:r>
                        <a:rPr lang="en-US" sz="1600" baseline="0" dirty="0" smtClean="0"/>
                        <a:t> Change</a:t>
                      </a:r>
                      <a:endParaRPr lang="en-US" sz="1600" dirty="0"/>
                    </a:p>
                  </a:txBody>
                  <a:tcPr/>
                </a:tc>
                <a:tc>
                  <a:txBody>
                    <a:bodyPr/>
                    <a:lstStyle/>
                    <a:p>
                      <a:pPr algn="l"/>
                      <a:r>
                        <a:rPr lang="en-US" sz="1600" dirty="0" smtClean="0"/>
                        <a:t>IN both Regulatory and Advisory</a:t>
                      </a:r>
                      <a:endParaRPr lang="en-US" sz="1600" dirty="0"/>
                    </a:p>
                  </a:txBody>
                  <a:tcPr/>
                </a:tc>
                <a:tc>
                  <a:txBody>
                    <a:bodyPr/>
                    <a:lstStyle/>
                    <a:p>
                      <a:pPr algn="ctr"/>
                      <a:r>
                        <a:rPr lang="en-US" sz="1600" i="0" dirty="0" smtClean="0"/>
                        <a:t>1</a:t>
                      </a:r>
                      <a:endParaRPr lang="en-US" sz="1600" i="0" dirty="0"/>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11 m</a:t>
                      </a:r>
                      <a:r>
                        <a:rPr lang="en-US" sz="1600" i="0" baseline="30000" dirty="0" smtClean="0"/>
                        <a:t>2</a:t>
                      </a:r>
                      <a:endParaRPr lang="en-US" sz="1600" i="0" dirty="0"/>
                    </a:p>
                  </a:txBody>
                  <a:tcPr>
                    <a:solidFill>
                      <a:schemeClr val="bg1">
                        <a:lumMod val="50000"/>
                      </a:schemeClr>
                    </a:solidFill>
                  </a:tcPr>
                </a:tc>
                <a:extLst>
                  <a:ext uri="{0D108BD9-81ED-4DB2-BD59-A6C34878D82A}">
                    <a16:rowId xmlns:a16="http://schemas.microsoft.com/office/drawing/2014/main" val="10001"/>
                  </a:ext>
                </a:extLst>
              </a:tr>
              <a:tr h="314960">
                <a:tc>
                  <a:txBody>
                    <a:bodyPr/>
                    <a:lstStyle/>
                    <a:p>
                      <a:pPr algn="ctr"/>
                      <a:r>
                        <a:rPr lang="en-US" sz="1600" dirty="0" smtClean="0"/>
                        <a:t>Advisory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OUT and Advisory IN</a:t>
                      </a:r>
                      <a:endParaRPr lang="en-US" sz="1600" dirty="0"/>
                    </a:p>
                  </a:txBody>
                  <a:tcPr/>
                </a:tc>
                <a:tc>
                  <a:txBody>
                    <a:bodyPr/>
                    <a:lstStyle/>
                    <a:p>
                      <a:pPr algn="ctr"/>
                      <a:r>
                        <a:rPr lang="en-US" sz="1600" i="0" dirty="0" smtClean="0"/>
                        <a:t>2</a:t>
                      </a:r>
                      <a:endParaRPr lang="en-US" sz="1600" i="0"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13 m</a:t>
                      </a:r>
                      <a:r>
                        <a:rPr lang="en-US" sz="1600" i="0" baseline="30000" dirty="0" smtClean="0"/>
                        <a:t>2</a:t>
                      </a:r>
                      <a:endParaRPr lang="en-US" sz="1600" i="0" dirty="0"/>
                    </a:p>
                  </a:txBody>
                  <a:tcPr>
                    <a:solidFill>
                      <a:schemeClr val="accent5">
                        <a:lumMod val="60000"/>
                        <a:lumOff val="40000"/>
                      </a:schemeClr>
                    </a:solidFill>
                  </a:tcPr>
                </a:tc>
                <a:extLst>
                  <a:ext uri="{0D108BD9-81ED-4DB2-BD59-A6C34878D82A}">
                    <a16:rowId xmlns:a16="http://schemas.microsoft.com/office/drawing/2014/main" val="10002"/>
                  </a:ext>
                </a:extLst>
              </a:tr>
              <a:tr h="370840">
                <a:tc>
                  <a:txBody>
                    <a:bodyPr/>
                    <a:lstStyle/>
                    <a:p>
                      <a:pPr algn="ctr"/>
                      <a:r>
                        <a:rPr lang="en-US" sz="1600" dirty="0" smtClean="0"/>
                        <a:t>Regulatory</a:t>
                      </a:r>
                      <a:r>
                        <a:rPr lang="en-US" sz="1600" baseline="0" dirty="0" smtClean="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IN and Advisory OUT</a:t>
                      </a:r>
                      <a:endParaRPr lang="en-US" sz="1600" dirty="0"/>
                    </a:p>
                  </a:txBody>
                  <a:tcPr/>
                </a:tc>
                <a:tc>
                  <a:txBody>
                    <a:bodyPr/>
                    <a:lstStyle/>
                    <a:p>
                      <a:pPr algn="ctr"/>
                      <a:r>
                        <a:rPr lang="en-US" sz="1600" i="0" dirty="0" smtClean="0"/>
                        <a:t>4</a:t>
                      </a:r>
                      <a:endParaRPr lang="en-US" sz="1600" i="0" dirty="0"/>
                    </a:p>
                  </a:txBody>
                  <a:tcPr>
                    <a:solidFill>
                      <a:srgbClr val="FF0000"/>
                    </a:solidFill>
                  </a:tcPr>
                </a:tc>
                <a:tc>
                  <a:txBody>
                    <a:bodyPr/>
                    <a:lstStyle/>
                    <a:p>
                      <a:pPr algn="ctr"/>
                      <a:r>
                        <a:rPr lang="en-US" sz="1600" i="0" dirty="0" smtClean="0"/>
                        <a:t>21 m</a:t>
                      </a:r>
                      <a:r>
                        <a:rPr lang="en-US" sz="1600" i="0" baseline="30000" dirty="0" smtClean="0"/>
                        <a:t>2</a:t>
                      </a:r>
                      <a:endParaRPr lang="en-US" sz="1600" i="0" baseline="30000" dirty="0"/>
                    </a:p>
                  </a:txBody>
                  <a:tcPr>
                    <a:solidFill>
                      <a:srgbClr val="FF0000"/>
                    </a:solidFill>
                  </a:tcPr>
                </a:tc>
                <a:extLst>
                  <a:ext uri="{0D108BD9-81ED-4DB2-BD59-A6C34878D82A}">
                    <a16:rowId xmlns:a16="http://schemas.microsoft.com/office/drawing/2014/main" val="10003"/>
                  </a:ext>
                </a:extLst>
              </a:tr>
            </a:tbl>
          </a:graphicData>
        </a:graphic>
      </p:graphicFrame>
      <p:sp>
        <p:nvSpPr>
          <p:cNvPr id="16" name="Rectangle 15"/>
          <p:cNvSpPr/>
          <p:nvPr/>
        </p:nvSpPr>
        <p:spPr>
          <a:xfrm>
            <a:off x="4114800" y="32766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66798" y="3276600"/>
            <a:ext cx="2819403" cy="338554"/>
          </a:xfrm>
          <a:prstGeom prst="rect">
            <a:avLst/>
          </a:prstGeom>
          <a:noFill/>
        </p:spPr>
        <p:txBody>
          <a:bodyPr wrap="square" rtlCol="0">
            <a:spAutoFit/>
          </a:bodyPr>
          <a:lstStyle/>
          <a:p>
            <a:r>
              <a:rPr lang="en-US" sz="1600" dirty="0" smtClean="0"/>
              <a:t>Effective Regulatory Floodplain</a:t>
            </a:r>
            <a:endParaRPr lang="en-US" sz="1600" dirty="0"/>
          </a:p>
        </p:txBody>
      </p:sp>
      <p:sp>
        <p:nvSpPr>
          <p:cNvPr id="19" name="Rectangle 18"/>
          <p:cNvSpPr/>
          <p:nvPr/>
        </p:nvSpPr>
        <p:spPr>
          <a:xfrm>
            <a:off x="533400" y="32766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76400" y="2133600"/>
            <a:ext cx="3810000" cy="369332"/>
          </a:xfrm>
          <a:prstGeom prst="rect">
            <a:avLst/>
          </a:prstGeom>
          <a:noFill/>
        </p:spPr>
        <p:txBody>
          <a:bodyPr wrap="square" rtlCol="0">
            <a:spAutoFit/>
          </a:bodyPr>
          <a:lstStyle/>
          <a:p>
            <a:r>
              <a:rPr lang="en-US" dirty="0" smtClean="0"/>
              <a:t>Regulatory OUT and Advisory IN</a:t>
            </a:r>
            <a:endParaRPr lang="en-US" dirty="0"/>
          </a:p>
        </p:txBody>
      </p:sp>
      <p:sp>
        <p:nvSpPr>
          <p:cNvPr id="21" name="TextBox 20"/>
          <p:cNvSpPr txBox="1"/>
          <p:nvPr/>
        </p:nvSpPr>
        <p:spPr>
          <a:xfrm>
            <a:off x="533400" y="5638800"/>
            <a:ext cx="8305800" cy="830997"/>
          </a:xfrm>
          <a:prstGeom prst="rect">
            <a:avLst/>
          </a:prstGeom>
          <a:solidFill>
            <a:schemeClr val="accent5">
              <a:lumMod val="20000"/>
              <a:lumOff val="80000"/>
            </a:schemeClr>
          </a:solidFill>
        </p:spPr>
        <p:txBody>
          <a:bodyPr wrap="square" rtlCol="0">
            <a:spAutoFit/>
          </a:bodyPr>
          <a:lstStyle/>
          <a:p>
            <a:r>
              <a:rPr lang="en-US" sz="1600" i="1" dirty="0" smtClean="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endParaRPr lang="en-US" sz="1600" i="1" dirty="0"/>
          </a:p>
        </p:txBody>
      </p:sp>
      <p:pic>
        <p:nvPicPr>
          <p:cNvPr id="10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066800" y="22860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981200" y="16002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10200" y="22098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00200" y="10668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20000" y="15240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477000" y="1371600"/>
            <a:ext cx="360000" cy="340200"/>
          </a:xfrm>
          <a:prstGeom prst="rect">
            <a:avLst/>
          </a:prstGeom>
          <a:noFill/>
        </p:spPr>
      </p:pic>
      <p:pic>
        <p:nvPicPr>
          <p:cNvPr id="27"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3962400" y="1295400"/>
            <a:ext cx="360000" cy="3402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066800" y="1600200"/>
            <a:ext cx="2046651" cy="369332"/>
          </a:xfrm>
          <a:prstGeom prst="rect">
            <a:avLst/>
          </a:prstGeom>
          <a:noFill/>
        </p:spPr>
        <p:txBody>
          <a:bodyPr wrap="none" rtlCol="0">
            <a:spAutoFit/>
          </a:bodyPr>
          <a:lstStyle/>
          <a:p>
            <a:r>
              <a:rPr lang="en-US" dirty="0" smtClean="0">
                <a:solidFill>
                  <a:schemeClr val="accent1">
                    <a:lumMod val="50000"/>
                  </a:schemeClr>
                </a:solidFill>
              </a:rPr>
              <a:t>Effective 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393755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smtClean="0"/>
              <a:t>Objective: </a:t>
            </a:r>
            <a:r>
              <a:rPr lang="en-US" sz="1200" dirty="0"/>
              <a:t>Zone AE Floodplain </a:t>
            </a:r>
            <a:r>
              <a:rPr lang="en-US" sz="1200" dirty="0" err="1"/>
              <a:t>Redelineation</a:t>
            </a:r>
            <a:r>
              <a:rPr lang="en-US" sz="1200" dirty="0"/>
              <a:t> and Flood Risk Products using existing LiDAR-derived elevation </a:t>
            </a:r>
            <a:r>
              <a:rPr lang="en-US" sz="1200" dirty="0" smtClean="0"/>
              <a:t>data </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12120" y="662055"/>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914400" y="376024"/>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a:solidFill>
                  <a:srgbClr val="FF0000"/>
                </a:solidFill>
              </a:rPr>
              <a:t>R</a:t>
            </a:r>
            <a:r>
              <a:rPr lang="en-US" sz="1600" b="1" i="1" dirty="0" smtClean="0">
                <a:solidFill>
                  <a:srgbClr val="FF0000"/>
                </a:solidFill>
              </a:rPr>
              <a:t>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a:t>
            </a:r>
            <a:r>
              <a:rPr lang="en-US" dirty="0" smtClean="0"/>
              <a:t>flood </a:t>
            </a:r>
            <a:r>
              <a:rPr lang="en-US" dirty="0"/>
              <a:t>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8926</TotalTime>
  <Words>1653</Words>
  <Application>Microsoft Office PowerPoint</Application>
  <PresentationFormat>On-screen Show (4:3)</PresentationFormat>
  <Paragraphs>230</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Aharoni</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71</cp:revision>
  <dcterms:created xsi:type="dcterms:W3CDTF">2017-06-18T00:00:36Z</dcterms:created>
  <dcterms:modified xsi:type="dcterms:W3CDTF">2017-07-15T21:52:36Z</dcterms:modified>
</cp:coreProperties>
</file>