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69" r:id="rId2"/>
    <p:sldId id="275" r:id="rId3"/>
    <p:sldId id="264" r:id="rId4"/>
    <p:sldId id="265" r:id="rId5"/>
    <p:sldId id="271" r:id="rId6"/>
    <p:sldId id="266" r:id="rId7"/>
    <p:sldId id="267" r:id="rId8"/>
    <p:sldId id="270" r:id="rId9"/>
    <p:sldId id="281" r:id="rId10"/>
    <p:sldId id="302" r:id="rId11"/>
    <p:sldId id="261" r:id="rId12"/>
    <p:sldId id="277" r:id="rId13"/>
    <p:sldId id="280" r:id="rId14"/>
    <p:sldId id="263" r:id="rId15"/>
    <p:sldId id="305" r:id="rId16"/>
    <p:sldId id="307" r:id="rId17"/>
    <p:sldId id="309" r:id="rId18"/>
    <p:sldId id="308" r:id="rId19"/>
    <p:sldId id="274" r:id="rId20"/>
    <p:sldId id="273" r:id="rId21"/>
    <p:sldId id="262" r:id="rId22"/>
    <p:sldId id="298" r:id="rId23"/>
    <p:sldId id="296" r:id="rId24"/>
    <p:sldId id="297" r:id="rId25"/>
    <p:sldId id="299" r:id="rId26"/>
    <p:sldId id="303" r:id="rId27"/>
    <p:sldId id="284" r:id="rId28"/>
    <p:sldId id="294" r:id="rId29"/>
    <p:sldId id="285" r:id="rId30"/>
    <p:sldId id="286" r:id="rId31"/>
    <p:sldId id="288" r:id="rId32"/>
    <p:sldId id="287" r:id="rId33"/>
    <p:sldId id="301" r:id="rId34"/>
    <p:sldId id="291" r:id="rId35"/>
    <p:sldId id="293" r:id="rId36"/>
    <p:sldId id="290" r:id="rId37"/>
    <p:sldId id="292" r:id="rId38"/>
    <p:sldId id="304" r:id="rId39"/>
    <p:sldId id="258" r:id="rId40"/>
    <p:sldId id="278" r:id="rId41"/>
    <p:sldId id="283" r:id="rId42"/>
    <p:sldId id="279" r:id="rId4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t Donaldson" initials="KD" lastIdx="1" clrIdx="0">
    <p:extLst>
      <p:ext uri="{19B8F6BF-5375-455C-9EA6-DF929625EA0E}">
        <p15:presenceInfo xmlns:p15="http://schemas.microsoft.com/office/powerpoint/2012/main" userId="S-1-5-21-2636790766-3144866923-2013575851-16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1635"/>
    <a:srgbClr val="FFCC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28" autoAdjust="0"/>
    <p:restoredTop sz="94660"/>
  </p:normalViewPr>
  <p:slideViewPr>
    <p:cSldViewPr>
      <p:cViewPr>
        <p:scale>
          <a:sx n="80" d="100"/>
          <a:sy n="80" d="100"/>
        </p:scale>
        <p:origin x="660" y="5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BAD83E-7461-4BA8-97CD-12507450B5FC}" type="doc">
      <dgm:prSet loTypeId="urn:microsoft.com/office/officeart/2005/8/layout/process2" loCatId="process" qsTypeId="urn:microsoft.com/office/officeart/2005/8/quickstyle/simple1" qsCatId="simple" csTypeId="urn:microsoft.com/office/officeart/2005/8/colors/accent0_3" csCatId="mainScheme" phldr="1"/>
      <dgm:spPr/>
    </dgm:pt>
    <dgm:pt modelId="{4EEEB5B6-F84B-4C31-8773-B786CDDFA388}">
      <dgm:prSet phldrT="[Text]" custT="1"/>
      <dgm:spPr>
        <a:solidFill>
          <a:schemeClr val="tx2">
            <a:lumMod val="60000"/>
            <a:lumOff val="40000"/>
          </a:schemeClr>
        </a:solidFill>
      </dgm:spPr>
      <dgm:t>
        <a:bodyPr/>
        <a:lstStyle/>
        <a:p>
          <a:r>
            <a:rPr lang="en-US" sz="1800" dirty="0" smtClean="0"/>
            <a:t>55 County</a:t>
          </a:r>
          <a:br>
            <a:rPr lang="en-US" sz="1800" dirty="0" smtClean="0"/>
          </a:br>
          <a:r>
            <a:rPr lang="en-US" sz="1800" dirty="0" smtClean="0"/>
            <a:t>Assessor Offices</a:t>
          </a:r>
          <a:endParaRPr lang="en-US" sz="1800" dirty="0"/>
        </a:p>
      </dgm:t>
    </dgm:pt>
    <dgm:pt modelId="{CDF24F43-4A0E-468A-9389-DE930A59FA3C}" type="parTrans" cxnId="{3179F454-AF77-43D9-B54F-AB7B8FD27DF4}">
      <dgm:prSet/>
      <dgm:spPr/>
      <dgm:t>
        <a:bodyPr/>
        <a:lstStyle/>
        <a:p>
          <a:endParaRPr lang="en-US"/>
        </a:p>
      </dgm:t>
    </dgm:pt>
    <dgm:pt modelId="{3BBB8934-6CE6-4F62-8E4F-1E3FBDB30298}" type="sibTrans" cxnId="{3179F454-AF77-43D9-B54F-AB7B8FD27DF4}">
      <dgm:prSet/>
      <dgm:spPr/>
      <dgm:t>
        <a:bodyPr/>
        <a:lstStyle/>
        <a:p>
          <a:endParaRPr lang="en-US"/>
        </a:p>
      </dgm:t>
    </dgm:pt>
    <dgm:pt modelId="{C435418D-6776-4952-BA04-FC80F500896D}">
      <dgm:prSet phldrT="[Text]" custT="1"/>
      <dgm:spPr/>
      <dgm:t>
        <a:bodyPr/>
        <a:lstStyle/>
        <a:p>
          <a:r>
            <a:rPr lang="en-US" sz="1800" dirty="0" smtClean="0"/>
            <a:t>WV Tax Department</a:t>
          </a:r>
          <a:endParaRPr lang="en-US" sz="1800" dirty="0"/>
        </a:p>
      </dgm:t>
    </dgm:pt>
    <dgm:pt modelId="{8CD40688-30DC-4D82-8893-CB134CF3C816}" type="parTrans" cxnId="{9896BA3D-5181-4881-8B98-60331511D985}">
      <dgm:prSet/>
      <dgm:spPr/>
      <dgm:t>
        <a:bodyPr/>
        <a:lstStyle/>
        <a:p>
          <a:endParaRPr lang="en-US"/>
        </a:p>
      </dgm:t>
    </dgm:pt>
    <dgm:pt modelId="{E026D848-ACB8-4324-9BD6-731F92A61E69}" type="sibTrans" cxnId="{9896BA3D-5181-4881-8B98-60331511D985}">
      <dgm:prSet/>
      <dgm:spPr/>
      <dgm:t>
        <a:bodyPr/>
        <a:lstStyle/>
        <a:p>
          <a:endParaRPr lang="en-US"/>
        </a:p>
      </dgm:t>
    </dgm:pt>
    <dgm:pt modelId="{951825D8-5DE4-40A4-95C6-26F5FA23F314}">
      <dgm:prSet phldrT="[Text]"/>
      <dgm:spPr/>
      <dgm:t>
        <a:bodyPr/>
        <a:lstStyle/>
        <a:p>
          <a:r>
            <a:rPr lang="en-US" dirty="0" smtClean="0"/>
            <a:t>Master Surface File &amp; Assessment Records</a:t>
          </a:r>
          <a:endParaRPr lang="en-US" dirty="0"/>
        </a:p>
      </dgm:t>
    </dgm:pt>
    <dgm:pt modelId="{6285A736-F54D-463B-8A0A-8FE21D1BB8C8}" type="parTrans" cxnId="{509F2A59-07F9-4740-84B1-CF77833D464B}">
      <dgm:prSet/>
      <dgm:spPr/>
      <dgm:t>
        <a:bodyPr/>
        <a:lstStyle/>
        <a:p>
          <a:endParaRPr lang="en-US"/>
        </a:p>
      </dgm:t>
    </dgm:pt>
    <dgm:pt modelId="{FC0B43A3-574C-46E3-8D0A-1BCB11FDFFC6}" type="sibTrans" cxnId="{509F2A59-07F9-4740-84B1-CF77833D464B}">
      <dgm:prSet/>
      <dgm:spPr/>
      <dgm:t>
        <a:bodyPr/>
        <a:lstStyle/>
        <a:p>
          <a:endParaRPr lang="en-US"/>
        </a:p>
      </dgm:t>
    </dgm:pt>
    <dgm:pt modelId="{BBE729C2-F45A-45D8-B23E-7FB521AAD702}" type="pres">
      <dgm:prSet presAssocID="{BCBAD83E-7461-4BA8-97CD-12507450B5FC}" presName="linearFlow" presStyleCnt="0">
        <dgm:presLayoutVars>
          <dgm:resizeHandles val="exact"/>
        </dgm:presLayoutVars>
      </dgm:prSet>
      <dgm:spPr/>
    </dgm:pt>
    <dgm:pt modelId="{AA4BCED8-B7AA-4089-9C92-F102AD93204C}" type="pres">
      <dgm:prSet presAssocID="{4EEEB5B6-F84B-4C31-8773-B786CDDFA388}" presName="node" presStyleLbl="node1" presStyleIdx="0" presStyleCnt="3">
        <dgm:presLayoutVars>
          <dgm:bulletEnabled val="1"/>
        </dgm:presLayoutVars>
      </dgm:prSet>
      <dgm:spPr/>
      <dgm:t>
        <a:bodyPr/>
        <a:lstStyle/>
        <a:p>
          <a:endParaRPr lang="en-US"/>
        </a:p>
      </dgm:t>
    </dgm:pt>
    <dgm:pt modelId="{EFCEDB40-3A48-4611-9EFD-FAF14C52CEDA}" type="pres">
      <dgm:prSet presAssocID="{3BBB8934-6CE6-4F62-8E4F-1E3FBDB30298}" presName="sibTrans" presStyleLbl="sibTrans2D1" presStyleIdx="0" presStyleCnt="2"/>
      <dgm:spPr/>
      <dgm:t>
        <a:bodyPr/>
        <a:lstStyle/>
        <a:p>
          <a:endParaRPr lang="en-US"/>
        </a:p>
      </dgm:t>
    </dgm:pt>
    <dgm:pt modelId="{C321095A-8F9C-4FED-AF7A-D90AFBF685B4}" type="pres">
      <dgm:prSet presAssocID="{3BBB8934-6CE6-4F62-8E4F-1E3FBDB30298}" presName="connectorText" presStyleLbl="sibTrans2D1" presStyleIdx="0" presStyleCnt="2"/>
      <dgm:spPr/>
      <dgm:t>
        <a:bodyPr/>
        <a:lstStyle/>
        <a:p>
          <a:endParaRPr lang="en-US"/>
        </a:p>
      </dgm:t>
    </dgm:pt>
    <dgm:pt modelId="{7A6FB05A-E324-43A6-AF99-6260612905BA}" type="pres">
      <dgm:prSet presAssocID="{C435418D-6776-4952-BA04-FC80F500896D}" presName="node" presStyleLbl="node1" presStyleIdx="1" presStyleCnt="3">
        <dgm:presLayoutVars>
          <dgm:bulletEnabled val="1"/>
        </dgm:presLayoutVars>
      </dgm:prSet>
      <dgm:spPr/>
      <dgm:t>
        <a:bodyPr/>
        <a:lstStyle/>
        <a:p>
          <a:endParaRPr lang="en-US"/>
        </a:p>
      </dgm:t>
    </dgm:pt>
    <dgm:pt modelId="{3A2F9F61-3726-4EDF-A352-72C2C91FBABE}" type="pres">
      <dgm:prSet presAssocID="{E026D848-ACB8-4324-9BD6-731F92A61E69}" presName="sibTrans" presStyleLbl="sibTrans2D1" presStyleIdx="1" presStyleCnt="2"/>
      <dgm:spPr/>
      <dgm:t>
        <a:bodyPr/>
        <a:lstStyle/>
        <a:p>
          <a:endParaRPr lang="en-US"/>
        </a:p>
      </dgm:t>
    </dgm:pt>
    <dgm:pt modelId="{18566C8A-F6D2-42E0-B3CF-3BA114632B89}" type="pres">
      <dgm:prSet presAssocID="{E026D848-ACB8-4324-9BD6-731F92A61E69}" presName="connectorText" presStyleLbl="sibTrans2D1" presStyleIdx="1" presStyleCnt="2"/>
      <dgm:spPr/>
      <dgm:t>
        <a:bodyPr/>
        <a:lstStyle/>
        <a:p>
          <a:endParaRPr lang="en-US"/>
        </a:p>
      </dgm:t>
    </dgm:pt>
    <dgm:pt modelId="{1687625D-9126-4F47-8C3F-418A4833D4DF}" type="pres">
      <dgm:prSet presAssocID="{951825D8-5DE4-40A4-95C6-26F5FA23F314}" presName="node" presStyleLbl="node1" presStyleIdx="2" presStyleCnt="3">
        <dgm:presLayoutVars>
          <dgm:bulletEnabled val="1"/>
        </dgm:presLayoutVars>
      </dgm:prSet>
      <dgm:spPr>
        <a:prstGeom prst="ellipse">
          <a:avLst/>
        </a:prstGeom>
      </dgm:spPr>
      <dgm:t>
        <a:bodyPr/>
        <a:lstStyle/>
        <a:p>
          <a:endParaRPr lang="en-US"/>
        </a:p>
      </dgm:t>
    </dgm:pt>
  </dgm:ptLst>
  <dgm:cxnLst>
    <dgm:cxn modelId="{509F2A59-07F9-4740-84B1-CF77833D464B}" srcId="{BCBAD83E-7461-4BA8-97CD-12507450B5FC}" destId="{951825D8-5DE4-40A4-95C6-26F5FA23F314}" srcOrd="2" destOrd="0" parTransId="{6285A736-F54D-463B-8A0A-8FE21D1BB8C8}" sibTransId="{FC0B43A3-574C-46E3-8D0A-1BCB11FDFFC6}"/>
    <dgm:cxn modelId="{181A3F36-09DE-4CD7-918B-C51A2DD7BAFD}" type="presOf" srcId="{E026D848-ACB8-4324-9BD6-731F92A61E69}" destId="{3A2F9F61-3726-4EDF-A352-72C2C91FBABE}" srcOrd="0" destOrd="0" presId="urn:microsoft.com/office/officeart/2005/8/layout/process2"/>
    <dgm:cxn modelId="{6A7081F4-C6E7-4386-9DFA-B3F9826200BB}" type="presOf" srcId="{951825D8-5DE4-40A4-95C6-26F5FA23F314}" destId="{1687625D-9126-4F47-8C3F-418A4833D4DF}" srcOrd="0" destOrd="0" presId="urn:microsoft.com/office/officeart/2005/8/layout/process2"/>
    <dgm:cxn modelId="{6D6433A3-2FD1-46CA-AF35-3CCA1194B2E9}" type="presOf" srcId="{3BBB8934-6CE6-4F62-8E4F-1E3FBDB30298}" destId="{C321095A-8F9C-4FED-AF7A-D90AFBF685B4}" srcOrd="1" destOrd="0" presId="urn:microsoft.com/office/officeart/2005/8/layout/process2"/>
    <dgm:cxn modelId="{9896BA3D-5181-4881-8B98-60331511D985}" srcId="{BCBAD83E-7461-4BA8-97CD-12507450B5FC}" destId="{C435418D-6776-4952-BA04-FC80F500896D}" srcOrd="1" destOrd="0" parTransId="{8CD40688-30DC-4D82-8893-CB134CF3C816}" sibTransId="{E026D848-ACB8-4324-9BD6-731F92A61E69}"/>
    <dgm:cxn modelId="{337C930C-D42C-47B7-BE02-5A0C74EC5905}" type="presOf" srcId="{3BBB8934-6CE6-4F62-8E4F-1E3FBDB30298}" destId="{EFCEDB40-3A48-4611-9EFD-FAF14C52CEDA}" srcOrd="0" destOrd="0" presId="urn:microsoft.com/office/officeart/2005/8/layout/process2"/>
    <dgm:cxn modelId="{85261217-CF34-4159-AB4F-93382CC5F789}" type="presOf" srcId="{BCBAD83E-7461-4BA8-97CD-12507450B5FC}" destId="{BBE729C2-F45A-45D8-B23E-7FB521AAD702}" srcOrd="0" destOrd="0" presId="urn:microsoft.com/office/officeart/2005/8/layout/process2"/>
    <dgm:cxn modelId="{50367AB4-C1F5-4786-9718-D38C9666BE0A}" type="presOf" srcId="{E026D848-ACB8-4324-9BD6-731F92A61E69}" destId="{18566C8A-F6D2-42E0-B3CF-3BA114632B89}" srcOrd="1" destOrd="0" presId="urn:microsoft.com/office/officeart/2005/8/layout/process2"/>
    <dgm:cxn modelId="{3179F454-AF77-43D9-B54F-AB7B8FD27DF4}" srcId="{BCBAD83E-7461-4BA8-97CD-12507450B5FC}" destId="{4EEEB5B6-F84B-4C31-8773-B786CDDFA388}" srcOrd="0" destOrd="0" parTransId="{CDF24F43-4A0E-468A-9389-DE930A59FA3C}" sibTransId="{3BBB8934-6CE6-4F62-8E4F-1E3FBDB30298}"/>
    <dgm:cxn modelId="{F8CAEB5C-28D7-422B-959C-6A58DC990AF3}" type="presOf" srcId="{C435418D-6776-4952-BA04-FC80F500896D}" destId="{7A6FB05A-E324-43A6-AF99-6260612905BA}" srcOrd="0" destOrd="0" presId="urn:microsoft.com/office/officeart/2005/8/layout/process2"/>
    <dgm:cxn modelId="{2C86E7BF-181A-4D27-A4EC-64DA47FDD136}" type="presOf" srcId="{4EEEB5B6-F84B-4C31-8773-B786CDDFA388}" destId="{AA4BCED8-B7AA-4089-9C92-F102AD93204C}" srcOrd="0" destOrd="0" presId="urn:microsoft.com/office/officeart/2005/8/layout/process2"/>
    <dgm:cxn modelId="{55BEBA35-53D7-435C-9441-70A417891A8C}" type="presParOf" srcId="{BBE729C2-F45A-45D8-B23E-7FB521AAD702}" destId="{AA4BCED8-B7AA-4089-9C92-F102AD93204C}" srcOrd="0" destOrd="0" presId="urn:microsoft.com/office/officeart/2005/8/layout/process2"/>
    <dgm:cxn modelId="{F4E2A9E8-2601-4CD3-9C43-FF43307FEA5D}" type="presParOf" srcId="{BBE729C2-F45A-45D8-B23E-7FB521AAD702}" destId="{EFCEDB40-3A48-4611-9EFD-FAF14C52CEDA}" srcOrd="1" destOrd="0" presId="urn:microsoft.com/office/officeart/2005/8/layout/process2"/>
    <dgm:cxn modelId="{5A7E5A3A-3451-401E-BF4D-E18438509860}" type="presParOf" srcId="{EFCEDB40-3A48-4611-9EFD-FAF14C52CEDA}" destId="{C321095A-8F9C-4FED-AF7A-D90AFBF685B4}" srcOrd="0" destOrd="0" presId="urn:microsoft.com/office/officeart/2005/8/layout/process2"/>
    <dgm:cxn modelId="{157C99A3-EED0-4344-9416-B1FD1A108F25}" type="presParOf" srcId="{BBE729C2-F45A-45D8-B23E-7FB521AAD702}" destId="{7A6FB05A-E324-43A6-AF99-6260612905BA}" srcOrd="2" destOrd="0" presId="urn:microsoft.com/office/officeart/2005/8/layout/process2"/>
    <dgm:cxn modelId="{B29FD9D6-846C-4334-BC5C-81F24F9357DF}" type="presParOf" srcId="{BBE729C2-F45A-45D8-B23E-7FB521AAD702}" destId="{3A2F9F61-3726-4EDF-A352-72C2C91FBABE}" srcOrd="3" destOrd="0" presId="urn:microsoft.com/office/officeart/2005/8/layout/process2"/>
    <dgm:cxn modelId="{500F891B-202F-49B2-B6C1-F4F76DECCC25}" type="presParOf" srcId="{3A2F9F61-3726-4EDF-A352-72C2C91FBABE}" destId="{18566C8A-F6D2-42E0-B3CF-3BA114632B89}" srcOrd="0" destOrd="0" presId="urn:microsoft.com/office/officeart/2005/8/layout/process2"/>
    <dgm:cxn modelId="{6D19CBAF-477C-4406-91BC-BC7D2281936C}" type="presParOf" srcId="{BBE729C2-F45A-45D8-B23E-7FB521AAD702}" destId="{1687625D-9126-4F47-8C3F-418A4833D4DF}"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BAD83E-7461-4BA8-97CD-12507450B5FC}" type="doc">
      <dgm:prSet loTypeId="urn:microsoft.com/office/officeart/2005/8/layout/process2" loCatId="process" qsTypeId="urn:microsoft.com/office/officeart/2005/8/quickstyle/simple1" qsCatId="simple" csTypeId="urn:microsoft.com/office/officeart/2005/8/colors/accent2_2" csCatId="accent2" phldr="1"/>
      <dgm:spPr/>
    </dgm:pt>
    <dgm:pt modelId="{4EEEB5B6-F84B-4C31-8773-B786CDDFA388}">
      <dgm:prSet phldrT="[Text]" custT="1"/>
      <dgm:spPr>
        <a:solidFill>
          <a:srgbClr val="7030A0"/>
        </a:solidFill>
      </dgm:spPr>
      <dgm:t>
        <a:bodyPr/>
        <a:lstStyle/>
        <a:p>
          <a:r>
            <a:rPr lang="en-US" sz="1800" dirty="0" smtClean="0"/>
            <a:t>55 County</a:t>
          </a:r>
          <a:br>
            <a:rPr lang="en-US" sz="1800" dirty="0" smtClean="0"/>
          </a:br>
          <a:r>
            <a:rPr lang="en-US" sz="1800" dirty="0" smtClean="0"/>
            <a:t>E-911 Offices</a:t>
          </a:r>
          <a:endParaRPr lang="en-US" sz="1800" dirty="0"/>
        </a:p>
      </dgm:t>
    </dgm:pt>
    <dgm:pt modelId="{CDF24F43-4A0E-468A-9389-DE930A59FA3C}" type="parTrans" cxnId="{3179F454-AF77-43D9-B54F-AB7B8FD27DF4}">
      <dgm:prSet/>
      <dgm:spPr/>
      <dgm:t>
        <a:bodyPr/>
        <a:lstStyle/>
        <a:p>
          <a:endParaRPr lang="en-US"/>
        </a:p>
      </dgm:t>
    </dgm:pt>
    <dgm:pt modelId="{3BBB8934-6CE6-4F62-8E4F-1E3FBDB30298}" type="sibTrans" cxnId="{3179F454-AF77-43D9-B54F-AB7B8FD27DF4}">
      <dgm:prSet/>
      <dgm:spPr>
        <a:solidFill>
          <a:schemeClr val="accent4">
            <a:lumMod val="60000"/>
            <a:lumOff val="40000"/>
          </a:schemeClr>
        </a:solidFill>
      </dgm:spPr>
      <dgm:t>
        <a:bodyPr/>
        <a:lstStyle/>
        <a:p>
          <a:endParaRPr lang="en-US"/>
        </a:p>
      </dgm:t>
    </dgm:pt>
    <dgm:pt modelId="{C435418D-6776-4952-BA04-FC80F500896D}">
      <dgm:prSet phldrT="[Text]"/>
      <dgm:spPr>
        <a:solidFill>
          <a:schemeClr val="accent4">
            <a:lumMod val="75000"/>
          </a:schemeClr>
        </a:solidFill>
      </dgm:spPr>
      <dgm:t>
        <a:bodyPr/>
        <a:lstStyle/>
        <a:p>
          <a:r>
            <a:rPr lang="en-US" dirty="0" smtClean="0"/>
            <a:t>WV Division of Homeland Security &amp; Emergency Management</a:t>
          </a:r>
          <a:endParaRPr lang="en-US" dirty="0"/>
        </a:p>
      </dgm:t>
    </dgm:pt>
    <dgm:pt modelId="{8CD40688-30DC-4D82-8893-CB134CF3C816}" type="parTrans" cxnId="{9896BA3D-5181-4881-8B98-60331511D985}">
      <dgm:prSet/>
      <dgm:spPr/>
      <dgm:t>
        <a:bodyPr/>
        <a:lstStyle/>
        <a:p>
          <a:endParaRPr lang="en-US"/>
        </a:p>
      </dgm:t>
    </dgm:pt>
    <dgm:pt modelId="{E026D848-ACB8-4324-9BD6-731F92A61E69}" type="sibTrans" cxnId="{9896BA3D-5181-4881-8B98-60331511D985}">
      <dgm:prSet/>
      <dgm:spPr>
        <a:solidFill>
          <a:schemeClr val="accent4">
            <a:lumMod val="60000"/>
            <a:lumOff val="40000"/>
          </a:schemeClr>
        </a:solidFill>
      </dgm:spPr>
      <dgm:t>
        <a:bodyPr/>
        <a:lstStyle/>
        <a:p>
          <a:endParaRPr lang="en-US"/>
        </a:p>
      </dgm:t>
    </dgm:pt>
    <dgm:pt modelId="{951825D8-5DE4-40A4-95C6-26F5FA23F314}">
      <dgm:prSet phldrT="[Text]"/>
      <dgm:spPr>
        <a:solidFill>
          <a:schemeClr val="accent4">
            <a:lumMod val="75000"/>
          </a:schemeClr>
        </a:solidFill>
      </dgm:spPr>
      <dgm:t>
        <a:bodyPr/>
        <a:lstStyle/>
        <a:p>
          <a:r>
            <a:rPr lang="en-US" dirty="0" smtClean="0"/>
            <a:t>Statewide Addressing &amp; Mapping System</a:t>
          </a:r>
          <a:endParaRPr lang="en-US" dirty="0"/>
        </a:p>
      </dgm:t>
    </dgm:pt>
    <dgm:pt modelId="{6285A736-F54D-463B-8A0A-8FE21D1BB8C8}" type="parTrans" cxnId="{509F2A59-07F9-4740-84B1-CF77833D464B}">
      <dgm:prSet/>
      <dgm:spPr/>
      <dgm:t>
        <a:bodyPr/>
        <a:lstStyle/>
        <a:p>
          <a:endParaRPr lang="en-US"/>
        </a:p>
      </dgm:t>
    </dgm:pt>
    <dgm:pt modelId="{FC0B43A3-574C-46E3-8D0A-1BCB11FDFFC6}" type="sibTrans" cxnId="{509F2A59-07F9-4740-84B1-CF77833D464B}">
      <dgm:prSet/>
      <dgm:spPr/>
      <dgm:t>
        <a:bodyPr/>
        <a:lstStyle/>
        <a:p>
          <a:endParaRPr lang="en-US"/>
        </a:p>
      </dgm:t>
    </dgm:pt>
    <dgm:pt modelId="{BBE729C2-F45A-45D8-B23E-7FB521AAD702}" type="pres">
      <dgm:prSet presAssocID="{BCBAD83E-7461-4BA8-97CD-12507450B5FC}" presName="linearFlow" presStyleCnt="0">
        <dgm:presLayoutVars>
          <dgm:resizeHandles val="exact"/>
        </dgm:presLayoutVars>
      </dgm:prSet>
      <dgm:spPr/>
    </dgm:pt>
    <dgm:pt modelId="{AA4BCED8-B7AA-4089-9C92-F102AD93204C}" type="pres">
      <dgm:prSet presAssocID="{4EEEB5B6-F84B-4C31-8773-B786CDDFA388}" presName="node" presStyleLbl="node1" presStyleIdx="0" presStyleCnt="3">
        <dgm:presLayoutVars>
          <dgm:bulletEnabled val="1"/>
        </dgm:presLayoutVars>
      </dgm:prSet>
      <dgm:spPr/>
      <dgm:t>
        <a:bodyPr/>
        <a:lstStyle/>
        <a:p>
          <a:endParaRPr lang="en-US"/>
        </a:p>
      </dgm:t>
    </dgm:pt>
    <dgm:pt modelId="{EFCEDB40-3A48-4611-9EFD-FAF14C52CEDA}" type="pres">
      <dgm:prSet presAssocID="{3BBB8934-6CE6-4F62-8E4F-1E3FBDB30298}" presName="sibTrans" presStyleLbl="sibTrans2D1" presStyleIdx="0" presStyleCnt="2"/>
      <dgm:spPr/>
      <dgm:t>
        <a:bodyPr/>
        <a:lstStyle/>
        <a:p>
          <a:endParaRPr lang="en-US"/>
        </a:p>
      </dgm:t>
    </dgm:pt>
    <dgm:pt modelId="{C321095A-8F9C-4FED-AF7A-D90AFBF685B4}" type="pres">
      <dgm:prSet presAssocID="{3BBB8934-6CE6-4F62-8E4F-1E3FBDB30298}" presName="connectorText" presStyleLbl="sibTrans2D1" presStyleIdx="0" presStyleCnt="2"/>
      <dgm:spPr/>
      <dgm:t>
        <a:bodyPr/>
        <a:lstStyle/>
        <a:p>
          <a:endParaRPr lang="en-US"/>
        </a:p>
      </dgm:t>
    </dgm:pt>
    <dgm:pt modelId="{7A6FB05A-E324-43A6-AF99-6260612905BA}" type="pres">
      <dgm:prSet presAssocID="{C435418D-6776-4952-BA04-FC80F500896D}" presName="node" presStyleLbl="node1" presStyleIdx="1" presStyleCnt="3">
        <dgm:presLayoutVars>
          <dgm:bulletEnabled val="1"/>
        </dgm:presLayoutVars>
      </dgm:prSet>
      <dgm:spPr/>
      <dgm:t>
        <a:bodyPr/>
        <a:lstStyle/>
        <a:p>
          <a:endParaRPr lang="en-US"/>
        </a:p>
      </dgm:t>
    </dgm:pt>
    <dgm:pt modelId="{3A2F9F61-3726-4EDF-A352-72C2C91FBABE}" type="pres">
      <dgm:prSet presAssocID="{E026D848-ACB8-4324-9BD6-731F92A61E69}" presName="sibTrans" presStyleLbl="sibTrans2D1" presStyleIdx="1" presStyleCnt="2"/>
      <dgm:spPr/>
      <dgm:t>
        <a:bodyPr/>
        <a:lstStyle/>
        <a:p>
          <a:endParaRPr lang="en-US"/>
        </a:p>
      </dgm:t>
    </dgm:pt>
    <dgm:pt modelId="{18566C8A-F6D2-42E0-B3CF-3BA114632B89}" type="pres">
      <dgm:prSet presAssocID="{E026D848-ACB8-4324-9BD6-731F92A61E69}" presName="connectorText" presStyleLbl="sibTrans2D1" presStyleIdx="1" presStyleCnt="2"/>
      <dgm:spPr/>
      <dgm:t>
        <a:bodyPr/>
        <a:lstStyle/>
        <a:p>
          <a:endParaRPr lang="en-US"/>
        </a:p>
      </dgm:t>
    </dgm:pt>
    <dgm:pt modelId="{1687625D-9126-4F47-8C3F-418A4833D4DF}" type="pres">
      <dgm:prSet presAssocID="{951825D8-5DE4-40A4-95C6-26F5FA23F314}" presName="node" presStyleLbl="node1" presStyleIdx="2" presStyleCnt="3">
        <dgm:presLayoutVars>
          <dgm:bulletEnabled val="1"/>
        </dgm:presLayoutVars>
      </dgm:prSet>
      <dgm:spPr>
        <a:prstGeom prst="ellipse">
          <a:avLst/>
        </a:prstGeom>
      </dgm:spPr>
      <dgm:t>
        <a:bodyPr/>
        <a:lstStyle/>
        <a:p>
          <a:endParaRPr lang="en-US"/>
        </a:p>
      </dgm:t>
    </dgm:pt>
  </dgm:ptLst>
  <dgm:cxnLst>
    <dgm:cxn modelId="{509F2A59-07F9-4740-84B1-CF77833D464B}" srcId="{BCBAD83E-7461-4BA8-97CD-12507450B5FC}" destId="{951825D8-5DE4-40A4-95C6-26F5FA23F314}" srcOrd="2" destOrd="0" parTransId="{6285A736-F54D-463B-8A0A-8FE21D1BB8C8}" sibTransId="{FC0B43A3-574C-46E3-8D0A-1BCB11FDFFC6}"/>
    <dgm:cxn modelId="{181A3F36-09DE-4CD7-918B-C51A2DD7BAFD}" type="presOf" srcId="{E026D848-ACB8-4324-9BD6-731F92A61E69}" destId="{3A2F9F61-3726-4EDF-A352-72C2C91FBABE}" srcOrd="0" destOrd="0" presId="urn:microsoft.com/office/officeart/2005/8/layout/process2"/>
    <dgm:cxn modelId="{6A7081F4-C6E7-4386-9DFA-B3F9826200BB}" type="presOf" srcId="{951825D8-5DE4-40A4-95C6-26F5FA23F314}" destId="{1687625D-9126-4F47-8C3F-418A4833D4DF}" srcOrd="0" destOrd="0" presId="urn:microsoft.com/office/officeart/2005/8/layout/process2"/>
    <dgm:cxn modelId="{6D6433A3-2FD1-46CA-AF35-3CCA1194B2E9}" type="presOf" srcId="{3BBB8934-6CE6-4F62-8E4F-1E3FBDB30298}" destId="{C321095A-8F9C-4FED-AF7A-D90AFBF685B4}" srcOrd="1" destOrd="0" presId="urn:microsoft.com/office/officeart/2005/8/layout/process2"/>
    <dgm:cxn modelId="{9896BA3D-5181-4881-8B98-60331511D985}" srcId="{BCBAD83E-7461-4BA8-97CD-12507450B5FC}" destId="{C435418D-6776-4952-BA04-FC80F500896D}" srcOrd="1" destOrd="0" parTransId="{8CD40688-30DC-4D82-8893-CB134CF3C816}" sibTransId="{E026D848-ACB8-4324-9BD6-731F92A61E69}"/>
    <dgm:cxn modelId="{337C930C-D42C-47B7-BE02-5A0C74EC5905}" type="presOf" srcId="{3BBB8934-6CE6-4F62-8E4F-1E3FBDB30298}" destId="{EFCEDB40-3A48-4611-9EFD-FAF14C52CEDA}" srcOrd="0" destOrd="0" presId="urn:microsoft.com/office/officeart/2005/8/layout/process2"/>
    <dgm:cxn modelId="{85261217-CF34-4159-AB4F-93382CC5F789}" type="presOf" srcId="{BCBAD83E-7461-4BA8-97CD-12507450B5FC}" destId="{BBE729C2-F45A-45D8-B23E-7FB521AAD702}" srcOrd="0" destOrd="0" presId="urn:microsoft.com/office/officeart/2005/8/layout/process2"/>
    <dgm:cxn modelId="{50367AB4-C1F5-4786-9718-D38C9666BE0A}" type="presOf" srcId="{E026D848-ACB8-4324-9BD6-731F92A61E69}" destId="{18566C8A-F6D2-42E0-B3CF-3BA114632B89}" srcOrd="1" destOrd="0" presId="urn:microsoft.com/office/officeart/2005/8/layout/process2"/>
    <dgm:cxn modelId="{3179F454-AF77-43D9-B54F-AB7B8FD27DF4}" srcId="{BCBAD83E-7461-4BA8-97CD-12507450B5FC}" destId="{4EEEB5B6-F84B-4C31-8773-B786CDDFA388}" srcOrd="0" destOrd="0" parTransId="{CDF24F43-4A0E-468A-9389-DE930A59FA3C}" sibTransId="{3BBB8934-6CE6-4F62-8E4F-1E3FBDB30298}"/>
    <dgm:cxn modelId="{F8CAEB5C-28D7-422B-959C-6A58DC990AF3}" type="presOf" srcId="{C435418D-6776-4952-BA04-FC80F500896D}" destId="{7A6FB05A-E324-43A6-AF99-6260612905BA}" srcOrd="0" destOrd="0" presId="urn:microsoft.com/office/officeart/2005/8/layout/process2"/>
    <dgm:cxn modelId="{2C86E7BF-181A-4D27-A4EC-64DA47FDD136}" type="presOf" srcId="{4EEEB5B6-F84B-4C31-8773-B786CDDFA388}" destId="{AA4BCED8-B7AA-4089-9C92-F102AD93204C}" srcOrd="0" destOrd="0" presId="urn:microsoft.com/office/officeart/2005/8/layout/process2"/>
    <dgm:cxn modelId="{55BEBA35-53D7-435C-9441-70A417891A8C}" type="presParOf" srcId="{BBE729C2-F45A-45D8-B23E-7FB521AAD702}" destId="{AA4BCED8-B7AA-4089-9C92-F102AD93204C}" srcOrd="0" destOrd="0" presId="urn:microsoft.com/office/officeart/2005/8/layout/process2"/>
    <dgm:cxn modelId="{F4E2A9E8-2601-4CD3-9C43-FF43307FEA5D}" type="presParOf" srcId="{BBE729C2-F45A-45D8-B23E-7FB521AAD702}" destId="{EFCEDB40-3A48-4611-9EFD-FAF14C52CEDA}" srcOrd="1" destOrd="0" presId="urn:microsoft.com/office/officeart/2005/8/layout/process2"/>
    <dgm:cxn modelId="{5A7E5A3A-3451-401E-BF4D-E18438509860}" type="presParOf" srcId="{EFCEDB40-3A48-4611-9EFD-FAF14C52CEDA}" destId="{C321095A-8F9C-4FED-AF7A-D90AFBF685B4}" srcOrd="0" destOrd="0" presId="urn:microsoft.com/office/officeart/2005/8/layout/process2"/>
    <dgm:cxn modelId="{157C99A3-EED0-4344-9416-B1FD1A108F25}" type="presParOf" srcId="{BBE729C2-F45A-45D8-B23E-7FB521AAD702}" destId="{7A6FB05A-E324-43A6-AF99-6260612905BA}" srcOrd="2" destOrd="0" presId="urn:microsoft.com/office/officeart/2005/8/layout/process2"/>
    <dgm:cxn modelId="{B29FD9D6-846C-4334-BC5C-81F24F9357DF}" type="presParOf" srcId="{BBE729C2-F45A-45D8-B23E-7FB521AAD702}" destId="{3A2F9F61-3726-4EDF-A352-72C2C91FBABE}" srcOrd="3" destOrd="0" presId="urn:microsoft.com/office/officeart/2005/8/layout/process2"/>
    <dgm:cxn modelId="{500F891B-202F-49B2-B6C1-F4F76DECCC25}" type="presParOf" srcId="{3A2F9F61-3726-4EDF-A352-72C2C91FBABE}" destId="{18566C8A-F6D2-42E0-B3CF-3BA114632B89}" srcOrd="0" destOrd="0" presId="urn:microsoft.com/office/officeart/2005/8/layout/process2"/>
    <dgm:cxn modelId="{6D19CBAF-477C-4406-91BC-BC7D2281936C}" type="presParOf" srcId="{BBE729C2-F45A-45D8-B23E-7FB521AAD702}" destId="{1687625D-9126-4F47-8C3F-418A4833D4DF}"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BAD83E-7461-4BA8-97CD-12507450B5FC}" type="doc">
      <dgm:prSet loTypeId="urn:microsoft.com/office/officeart/2005/8/layout/process2" loCatId="process" qsTypeId="urn:microsoft.com/office/officeart/2005/8/quickstyle/simple1" qsCatId="simple" csTypeId="urn:microsoft.com/office/officeart/2005/8/colors/accent0_3" csCatId="mainScheme" phldr="1"/>
      <dgm:spPr/>
    </dgm:pt>
    <dgm:pt modelId="{4EEEB5B6-F84B-4C31-8773-B786CDDFA388}">
      <dgm:prSet phldrT="[Text]" custT="1"/>
      <dgm:spPr>
        <a:solidFill>
          <a:schemeClr val="accent3">
            <a:lumMod val="75000"/>
          </a:schemeClr>
        </a:solidFill>
      </dgm:spPr>
      <dgm:t>
        <a:bodyPr/>
        <a:lstStyle/>
        <a:p>
          <a:r>
            <a:rPr lang="en-US" sz="1800" dirty="0" smtClean="0"/>
            <a:t>Various Local &amp; Regional Sources</a:t>
          </a:r>
          <a:endParaRPr lang="en-US" sz="1800" dirty="0"/>
        </a:p>
      </dgm:t>
    </dgm:pt>
    <dgm:pt modelId="{CDF24F43-4A0E-468A-9389-DE930A59FA3C}" type="parTrans" cxnId="{3179F454-AF77-43D9-B54F-AB7B8FD27DF4}">
      <dgm:prSet/>
      <dgm:spPr/>
      <dgm:t>
        <a:bodyPr/>
        <a:lstStyle/>
        <a:p>
          <a:endParaRPr lang="en-US"/>
        </a:p>
      </dgm:t>
    </dgm:pt>
    <dgm:pt modelId="{3BBB8934-6CE6-4F62-8E4F-1E3FBDB30298}" type="sibTrans" cxnId="{3179F454-AF77-43D9-B54F-AB7B8FD27DF4}">
      <dgm:prSet/>
      <dgm:spPr>
        <a:solidFill>
          <a:schemeClr val="accent3">
            <a:lumMod val="60000"/>
            <a:lumOff val="40000"/>
          </a:schemeClr>
        </a:solidFill>
      </dgm:spPr>
      <dgm:t>
        <a:bodyPr/>
        <a:lstStyle/>
        <a:p>
          <a:endParaRPr lang="en-US"/>
        </a:p>
      </dgm:t>
    </dgm:pt>
    <dgm:pt modelId="{C435418D-6776-4952-BA04-FC80F500896D}">
      <dgm:prSet phldrT="[Text]" custT="1"/>
      <dgm:spPr>
        <a:solidFill>
          <a:schemeClr val="accent3">
            <a:lumMod val="50000"/>
          </a:schemeClr>
        </a:solidFill>
      </dgm:spPr>
      <dgm:t>
        <a:bodyPr/>
        <a:lstStyle/>
        <a:p>
          <a:r>
            <a:rPr lang="en-US" sz="1600" dirty="0" smtClean="0"/>
            <a:t>WV GIS Technical Center</a:t>
          </a:r>
          <a:endParaRPr lang="en-US" sz="1600" dirty="0"/>
        </a:p>
      </dgm:t>
    </dgm:pt>
    <dgm:pt modelId="{8CD40688-30DC-4D82-8893-CB134CF3C816}" type="parTrans" cxnId="{9896BA3D-5181-4881-8B98-60331511D985}">
      <dgm:prSet/>
      <dgm:spPr/>
      <dgm:t>
        <a:bodyPr/>
        <a:lstStyle/>
        <a:p>
          <a:endParaRPr lang="en-US"/>
        </a:p>
      </dgm:t>
    </dgm:pt>
    <dgm:pt modelId="{E026D848-ACB8-4324-9BD6-731F92A61E69}" type="sibTrans" cxnId="{9896BA3D-5181-4881-8B98-60331511D985}">
      <dgm:prSet/>
      <dgm:spPr>
        <a:solidFill>
          <a:schemeClr val="accent3">
            <a:lumMod val="60000"/>
            <a:lumOff val="40000"/>
          </a:schemeClr>
        </a:solidFill>
      </dgm:spPr>
      <dgm:t>
        <a:bodyPr/>
        <a:lstStyle/>
        <a:p>
          <a:endParaRPr lang="en-US"/>
        </a:p>
      </dgm:t>
    </dgm:pt>
    <dgm:pt modelId="{951825D8-5DE4-40A4-95C6-26F5FA23F314}">
      <dgm:prSet phldrT="[Text]"/>
      <dgm:spPr>
        <a:solidFill>
          <a:schemeClr val="accent3">
            <a:lumMod val="50000"/>
          </a:schemeClr>
        </a:solidFill>
      </dgm:spPr>
      <dgm:t>
        <a:bodyPr/>
        <a:lstStyle/>
        <a:p>
          <a:r>
            <a:rPr lang="en-US" dirty="0" smtClean="0"/>
            <a:t>Statewide Imagery Web Service</a:t>
          </a:r>
          <a:endParaRPr lang="en-US" dirty="0"/>
        </a:p>
      </dgm:t>
    </dgm:pt>
    <dgm:pt modelId="{6285A736-F54D-463B-8A0A-8FE21D1BB8C8}" type="parTrans" cxnId="{509F2A59-07F9-4740-84B1-CF77833D464B}">
      <dgm:prSet/>
      <dgm:spPr/>
      <dgm:t>
        <a:bodyPr/>
        <a:lstStyle/>
        <a:p>
          <a:endParaRPr lang="en-US"/>
        </a:p>
      </dgm:t>
    </dgm:pt>
    <dgm:pt modelId="{FC0B43A3-574C-46E3-8D0A-1BCB11FDFFC6}" type="sibTrans" cxnId="{509F2A59-07F9-4740-84B1-CF77833D464B}">
      <dgm:prSet/>
      <dgm:spPr/>
      <dgm:t>
        <a:bodyPr/>
        <a:lstStyle/>
        <a:p>
          <a:endParaRPr lang="en-US"/>
        </a:p>
      </dgm:t>
    </dgm:pt>
    <dgm:pt modelId="{BBE729C2-F45A-45D8-B23E-7FB521AAD702}" type="pres">
      <dgm:prSet presAssocID="{BCBAD83E-7461-4BA8-97CD-12507450B5FC}" presName="linearFlow" presStyleCnt="0">
        <dgm:presLayoutVars>
          <dgm:resizeHandles val="exact"/>
        </dgm:presLayoutVars>
      </dgm:prSet>
      <dgm:spPr/>
    </dgm:pt>
    <dgm:pt modelId="{AA4BCED8-B7AA-4089-9C92-F102AD93204C}" type="pres">
      <dgm:prSet presAssocID="{4EEEB5B6-F84B-4C31-8773-B786CDDFA388}" presName="node" presStyleLbl="node1" presStyleIdx="0" presStyleCnt="3">
        <dgm:presLayoutVars>
          <dgm:bulletEnabled val="1"/>
        </dgm:presLayoutVars>
      </dgm:prSet>
      <dgm:spPr/>
      <dgm:t>
        <a:bodyPr/>
        <a:lstStyle/>
        <a:p>
          <a:endParaRPr lang="en-US"/>
        </a:p>
      </dgm:t>
    </dgm:pt>
    <dgm:pt modelId="{EFCEDB40-3A48-4611-9EFD-FAF14C52CEDA}" type="pres">
      <dgm:prSet presAssocID="{3BBB8934-6CE6-4F62-8E4F-1E3FBDB30298}" presName="sibTrans" presStyleLbl="sibTrans2D1" presStyleIdx="0" presStyleCnt="2"/>
      <dgm:spPr/>
      <dgm:t>
        <a:bodyPr/>
        <a:lstStyle/>
        <a:p>
          <a:endParaRPr lang="en-US"/>
        </a:p>
      </dgm:t>
    </dgm:pt>
    <dgm:pt modelId="{C321095A-8F9C-4FED-AF7A-D90AFBF685B4}" type="pres">
      <dgm:prSet presAssocID="{3BBB8934-6CE6-4F62-8E4F-1E3FBDB30298}" presName="connectorText" presStyleLbl="sibTrans2D1" presStyleIdx="0" presStyleCnt="2"/>
      <dgm:spPr/>
      <dgm:t>
        <a:bodyPr/>
        <a:lstStyle/>
        <a:p>
          <a:endParaRPr lang="en-US"/>
        </a:p>
      </dgm:t>
    </dgm:pt>
    <dgm:pt modelId="{7A6FB05A-E324-43A6-AF99-6260612905BA}" type="pres">
      <dgm:prSet presAssocID="{C435418D-6776-4952-BA04-FC80F500896D}" presName="node" presStyleLbl="node1" presStyleIdx="1" presStyleCnt="3">
        <dgm:presLayoutVars>
          <dgm:bulletEnabled val="1"/>
        </dgm:presLayoutVars>
      </dgm:prSet>
      <dgm:spPr/>
      <dgm:t>
        <a:bodyPr/>
        <a:lstStyle/>
        <a:p>
          <a:endParaRPr lang="en-US"/>
        </a:p>
      </dgm:t>
    </dgm:pt>
    <dgm:pt modelId="{3A2F9F61-3726-4EDF-A352-72C2C91FBABE}" type="pres">
      <dgm:prSet presAssocID="{E026D848-ACB8-4324-9BD6-731F92A61E69}" presName="sibTrans" presStyleLbl="sibTrans2D1" presStyleIdx="1" presStyleCnt="2"/>
      <dgm:spPr/>
      <dgm:t>
        <a:bodyPr/>
        <a:lstStyle/>
        <a:p>
          <a:endParaRPr lang="en-US"/>
        </a:p>
      </dgm:t>
    </dgm:pt>
    <dgm:pt modelId="{18566C8A-F6D2-42E0-B3CF-3BA114632B89}" type="pres">
      <dgm:prSet presAssocID="{E026D848-ACB8-4324-9BD6-731F92A61E69}" presName="connectorText" presStyleLbl="sibTrans2D1" presStyleIdx="1" presStyleCnt="2"/>
      <dgm:spPr/>
      <dgm:t>
        <a:bodyPr/>
        <a:lstStyle/>
        <a:p>
          <a:endParaRPr lang="en-US"/>
        </a:p>
      </dgm:t>
    </dgm:pt>
    <dgm:pt modelId="{1687625D-9126-4F47-8C3F-418A4833D4DF}" type="pres">
      <dgm:prSet presAssocID="{951825D8-5DE4-40A4-95C6-26F5FA23F314}" presName="node" presStyleLbl="node1" presStyleIdx="2" presStyleCnt="3">
        <dgm:presLayoutVars>
          <dgm:bulletEnabled val="1"/>
        </dgm:presLayoutVars>
      </dgm:prSet>
      <dgm:spPr>
        <a:prstGeom prst="ellipse">
          <a:avLst/>
        </a:prstGeom>
      </dgm:spPr>
      <dgm:t>
        <a:bodyPr/>
        <a:lstStyle/>
        <a:p>
          <a:endParaRPr lang="en-US"/>
        </a:p>
      </dgm:t>
    </dgm:pt>
  </dgm:ptLst>
  <dgm:cxnLst>
    <dgm:cxn modelId="{509F2A59-07F9-4740-84B1-CF77833D464B}" srcId="{BCBAD83E-7461-4BA8-97CD-12507450B5FC}" destId="{951825D8-5DE4-40A4-95C6-26F5FA23F314}" srcOrd="2" destOrd="0" parTransId="{6285A736-F54D-463B-8A0A-8FE21D1BB8C8}" sibTransId="{FC0B43A3-574C-46E3-8D0A-1BCB11FDFFC6}"/>
    <dgm:cxn modelId="{181A3F36-09DE-4CD7-918B-C51A2DD7BAFD}" type="presOf" srcId="{E026D848-ACB8-4324-9BD6-731F92A61E69}" destId="{3A2F9F61-3726-4EDF-A352-72C2C91FBABE}" srcOrd="0" destOrd="0" presId="urn:microsoft.com/office/officeart/2005/8/layout/process2"/>
    <dgm:cxn modelId="{6A7081F4-C6E7-4386-9DFA-B3F9826200BB}" type="presOf" srcId="{951825D8-5DE4-40A4-95C6-26F5FA23F314}" destId="{1687625D-9126-4F47-8C3F-418A4833D4DF}" srcOrd="0" destOrd="0" presId="urn:microsoft.com/office/officeart/2005/8/layout/process2"/>
    <dgm:cxn modelId="{6D6433A3-2FD1-46CA-AF35-3CCA1194B2E9}" type="presOf" srcId="{3BBB8934-6CE6-4F62-8E4F-1E3FBDB30298}" destId="{C321095A-8F9C-4FED-AF7A-D90AFBF685B4}" srcOrd="1" destOrd="0" presId="urn:microsoft.com/office/officeart/2005/8/layout/process2"/>
    <dgm:cxn modelId="{9896BA3D-5181-4881-8B98-60331511D985}" srcId="{BCBAD83E-7461-4BA8-97CD-12507450B5FC}" destId="{C435418D-6776-4952-BA04-FC80F500896D}" srcOrd="1" destOrd="0" parTransId="{8CD40688-30DC-4D82-8893-CB134CF3C816}" sibTransId="{E026D848-ACB8-4324-9BD6-731F92A61E69}"/>
    <dgm:cxn modelId="{337C930C-D42C-47B7-BE02-5A0C74EC5905}" type="presOf" srcId="{3BBB8934-6CE6-4F62-8E4F-1E3FBDB30298}" destId="{EFCEDB40-3A48-4611-9EFD-FAF14C52CEDA}" srcOrd="0" destOrd="0" presId="urn:microsoft.com/office/officeart/2005/8/layout/process2"/>
    <dgm:cxn modelId="{85261217-CF34-4159-AB4F-93382CC5F789}" type="presOf" srcId="{BCBAD83E-7461-4BA8-97CD-12507450B5FC}" destId="{BBE729C2-F45A-45D8-B23E-7FB521AAD702}" srcOrd="0" destOrd="0" presId="urn:microsoft.com/office/officeart/2005/8/layout/process2"/>
    <dgm:cxn modelId="{50367AB4-C1F5-4786-9718-D38C9666BE0A}" type="presOf" srcId="{E026D848-ACB8-4324-9BD6-731F92A61E69}" destId="{18566C8A-F6D2-42E0-B3CF-3BA114632B89}" srcOrd="1" destOrd="0" presId="urn:microsoft.com/office/officeart/2005/8/layout/process2"/>
    <dgm:cxn modelId="{3179F454-AF77-43D9-B54F-AB7B8FD27DF4}" srcId="{BCBAD83E-7461-4BA8-97CD-12507450B5FC}" destId="{4EEEB5B6-F84B-4C31-8773-B786CDDFA388}" srcOrd="0" destOrd="0" parTransId="{CDF24F43-4A0E-468A-9389-DE930A59FA3C}" sibTransId="{3BBB8934-6CE6-4F62-8E4F-1E3FBDB30298}"/>
    <dgm:cxn modelId="{F8CAEB5C-28D7-422B-959C-6A58DC990AF3}" type="presOf" srcId="{C435418D-6776-4952-BA04-FC80F500896D}" destId="{7A6FB05A-E324-43A6-AF99-6260612905BA}" srcOrd="0" destOrd="0" presId="urn:microsoft.com/office/officeart/2005/8/layout/process2"/>
    <dgm:cxn modelId="{2C86E7BF-181A-4D27-A4EC-64DA47FDD136}" type="presOf" srcId="{4EEEB5B6-F84B-4C31-8773-B786CDDFA388}" destId="{AA4BCED8-B7AA-4089-9C92-F102AD93204C}" srcOrd="0" destOrd="0" presId="urn:microsoft.com/office/officeart/2005/8/layout/process2"/>
    <dgm:cxn modelId="{55BEBA35-53D7-435C-9441-70A417891A8C}" type="presParOf" srcId="{BBE729C2-F45A-45D8-B23E-7FB521AAD702}" destId="{AA4BCED8-B7AA-4089-9C92-F102AD93204C}" srcOrd="0" destOrd="0" presId="urn:microsoft.com/office/officeart/2005/8/layout/process2"/>
    <dgm:cxn modelId="{F4E2A9E8-2601-4CD3-9C43-FF43307FEA5D}" type="presParOf" srcId="{BBE729C2-F45A-45D8-B23E-7FB521AAD702}" destId="{EFCEDB40-3A48-4611-9EFD-FAF14C52CEDA}" srcOrd="1" destOrd="0" presId="urn:microsoft.com/office/officeart/2005/8/layout/process2"/>
    <dgm:cxn modelId="{5A7E5A3A-3451-401E-BF4D-E18438509860}" type="presParOf" srcId="{EFCEDB40-3A48-4611-9EFD-FAF14C52CEDA}" destId="{C321095A-8F9C-4FED-AF7A-D90AFBF685B4}" srcOrd="0" destOrd="0" presId="urn:microsoft.com/office/officeart/2005/8/layout/process2"/>
    <dgm:cxn modelId="{157C99A3-EED0-4344-9416-B1FD1A108F25}" type="presParOf" srcId="{BBE729C2-F45A-45D8-B23E-7FB521AAD702}" destId="{7A6FB05A-E324-43A6-AF99-6260612905BA}" srcOrd="2" destOrd="0" presId="urn:microsoft.com/office/officeart/2005/8/layout/process2"/>
    <dgm:cxn modelId="{B29FD9D6-846C-4334-BC5C-81F24F9357DF}" type="presParOf" srcId="{BBE729C2-F45A-45D8-B23E-7FB521AAD702}" destId="{3A2F9F61-3726-4EDF-A352-72C2C91FBABE}" srcOrd="3" destOrd="0" presId="urn:microsoft.com/office/officeart/2005/8/layout/process2"/>
    <dgm:cxn modelId="{500F891B-202F-49B2-B6C1-F4F76DECCC25}" type="presParOf" srcId="{3A2F9F61-3726-4EDF-A352-72C2C91FBABE}" destId="{18566C8A-F6D2-42E0-B3CF-3BA114632B89}" srcOrd="0" destOrd="0" presId="urn:microsoft.com/office/officeart/2005/8/layout/process2"/>
    <dgm:cxn modelId="{6D19CBAF-477C-4406-91BC-BC7D2281936C}" type="presParOf" srcId="{BBE729C2-F45A-45D8-B23E-7FB521AAD702}" destId="{1687625D-9126-4F47-8C3F-418A4833D4DF}" srcOrd="4" destOrd="0" presId="urn:microsoft.com/office/officeart/2005/8/layout/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CED8-B7AA-4089-9C92-F102AD93204C}">
      <dsp:nvSpPr>
        <dsp:cNvPr id="0" name=""/>
        <dsp:cNvSpPr/>
      </dsp:nvSpPr>
      <dsp:spPr>
        <a:xfrm>
          <a:off x="131760" y="0"/>
          <a:ext cx="2038349" cy="1016000"/>
        </a:xfrm>
        <a:prstGeom prst="roundRect">
          <a:avLst>
            <a:gd name="adj" fmla="val 10000"/>
          </a:avLst>
        </a:prstGeom>
        <a:solidFill>
          <a:schemeClr val="tx2">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55 County</a:t>
          </a:r>
          <a:br>
            <a:rPr lang="en-US" sz="1800" kern="1200" dirty="0" smtClean="0"/>
          </a:br>
          <a:r>
            <a:rPr lang="en-US" sz="1800" kern="1200" dirty="0" smtClean="0"/>
            <a:t>Assessor Offices</a:t>
          </a:r>
          <a:endParaRPr lang="en-US" sz="1800" kern="1200" dirty="0"/>
        </a:p>
      </dsp:txBody>
      <dsp:txXfrm>
        <a:off x="161518" y="29758"/>
        <a:ext cx="1978833" cy="956484"/>
      </dsp:txXfrm>
    </dsp:sp>
    <dsp:sp modelId="{EFCEDB40-3A48-4611-9EFD-FAF14C52CEDA}">
      <dsp:nvSpPr>
        <dsp:cNvPr id="0" name=""/>
        <dsp:cNvSpPr/>
      </dsp:nvSpPr>
      <dsp:spPr>
        <a:xfrm rot="5400000">
          <a:off x="960435" y="1041399"/>
          <a:ext cx="380999" cy="45720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1013775" y="1079499"/>
        <a:ext cx="274320" cy="266699"/>
      </dsp:txXfrm>
    </dsp:sp>
    <dsp:sp modelId="{7A6FB05A-E324-43A6-AF99-6260612905BA}">
      <dsp:nvSpPr>
        <dsp:cNvPr id="0" name=""/>
        <dsp:cNvSpPr/>
      </dsp:nvSpPr>
      <dsp:spPr>
        <a:xfrm>
          <a:off x="131760" y="1523999"/>
          <a:ext cx="2038349" cy="101600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WV Tax Department</a:t>
          </a:r>
          <a:endParaRPr lang="en-US" sz="1800" kern="1200" dirty="0"/>
        </a:p>
      </dsp:txBody>
      <dsp:txXfrm>
        <a:off x="161518" y="1553757"/>
        <a:ext cx="1978833" cy="956484"/>
      </dsp:txXfrm>
    </dsp:sp>
    <dsp:sp modelId="{3A2F9F61-3726-4EDF-A352-72C2C91FBABE}">
      <dsp:nvSpPr>
        <dsp:cNvPr id="0" name=""/>
        <dsp:cNvSpPr/>
      </dsp:nvSpPr>
      <dsp:spPr>
        <a:xfrm rot="5400000">
          <a:off x="960435" y="2565399"/>
          <a:ext cx="381000" cy="45720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1013775" y="2603499"/>
        <a:ext cx="274320" cy="266700"/>
      </dsp:txXfrm>
    </dsp:sp>
    <dsp:sp modelId="{1687625D-9126-4F47-8C3F-418A4833D4DF}">
      <dsp:nvSpPr>
        <dsp:cNvPr id="0" name=""/>
        <dsp:cNvSpPr/>
      </dsp:nvSpPr>
      <dsp:spPr>
        <a:xfrm>
          <a:off x="131760" y="3047999"/>
          <a:ext cx="2038349" cy="101600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Master Surface File &amp; Assessment Records</a:t>
          </a:r>
          <a:endParaRPr lang="en-US" sz="1400" kern="1200" dirty="0"/>
        </a:p>
      </dsp:txBody>
      <dsp:txXfrm>
        <a:off x="430269" y="3196789"/>
        <a:ext cx="1441331" cy="7184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CED8-B7AA-4089-9C92-F102AD93204C}">
      <dsp:nvSpPr>
        <dsp:cNvPr id="0" name=""/>
        <dsp:cNvSpPr/>
      </dsp:nvSpPr>
      <dsp:spPr>
        <a:xfrm>
          <a:off x="201610" y="0"/>
          <a:ext cx="1898649" cy="1016000"/>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55 County</a:t>
          </a:r>
          <a:br>
            <a:rPr lang="en-US" sz="1800" kern="1200" dirty="0" smtClean="0"/>
          </a:br>
          <a:r>
            <a:rPr lang="en-US" sz="1800" kern="1200" dirty="0" smtClean="0"/>
            <a:t>E-911 Offices</a:t>
          </a:r>
          <a:endParaRPr lang="en-US" sz="1800" kern="1200" dirty="0"/>
        </a:p>
      </dsp:txBody>
      <dsp:txXfrm>
        <a:off x="231368" y="29758"/>
        <a:ext cx="1839133" cy="956484"/>
      </dsp:txXfrm>
    </dsp:sp>
    <dsp:sp modelId="{EFCEDB40-3A48-4611-9EFD-FAF14C52CEDA}">
      <dsp:nvSpPr>
        <dsp:cNvPr id="0" name=""/>
        <dsp:cNvSpPr/>
      </dsp:nvSpPr>
      <dsp:spPr>
        <a:xfrm rot="5400000">
          <a:off x="960435" y="1041399"/>
          <a:ext cx="380999" cy="457200"/>
        </a:xfrm>
        <a:prstGeom prst="rightArrow">
          <a:avLst>
            <a:gd name="adj1" fmla="val 60000"/>
            <a:gd name="adj2" fmla="val 5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1013775" y="1079499"/>
        <a:ext cx="274320" cy="266699"/>
      </dsp:txXfrm>
    </dsp:sp>
    <dsp:sp modelId="{7A6FB05A-E324-43A6-AF99-6260612905BA}">
      <dsp:nvSpPr>
        <dsp:cNvPr id="0" name=""/>
        <dsp:cNvSpPr/>
      </dsp:nvSpPr>
      <dsp:spPr>
        <a:xfrm>
          <a:off x="201610" y="1523999"/>
          <a:ext cx="1898649" cy="1016000"/>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WV Division of Homeland Security &amp; Emergency Management</a:t>
          </a:r>
          <a:endParaRPr lang="en-US" sz="1400" kern="1200" dirty="0"/>
        </a:p>
      </dsp:txBody>
      <dsp:txXfrm>
        <a:off x="231368" y="1553757"/>
        <a:ext cx="1839133" cy="956484"/>
      </dsp:txXfrm>
    </dsp:sp>
    <dsp:sp modelId="{3A2F9F61-3726-4EDF-A352-72C2C91FBABE}">
      <dsp:nvSpPr>
        <dsp:cNvPr id="0" name=""/>
        <dsp:cNvSpPr/>
      </dsp:nvSpPr>
      <dsp:spPr>
        <a:xfrm rot="5400000">
          <a:off x="960435" y="2565399"/>
          <a:ext cx="381000" cy="457200"/>
        </a:xfrm>
        <a:prstGeom prst="rightArrow">
          <a:avLst>
            <a:gd name="adj1" fmla="val 60000"/>
            <a:gd name="adj2" fmla="val 5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1013775" y="2603499"/>
        <a:ext cx="274320" cy="266700"/>
      </dsp:txXfrm>
    </dsp:sp>
    <dsp:sp modelId="{1687625D-9126-4F47-8C3F-418A4833D4DF}">
      <dsp:nvSpPr>
        <dsp:cNvPr id="0" name=""/>
        <dsp:cNvSpPr/>
      </dsp:nvSpPr>
      <dsp:spPr>
        <a:xfrm>
          <a:off x="201610" y="3047999"/>
          <a:ext cx="1898649" cy="1016000"/>
        </a:xfrm>
        <a:prstGeom prst="ellipse">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Statewide Addressing &amp; Mapping System</a:t>
          </a:r>
          <a:endParaRPr lang="en-US" sz="1400" kern="1200" dirty="0"/>
        </a:p>
      </dsp:txBody>
      <dsp:txXfrm>
        <a:off x="479661" y="3196789"/>
        <a:ext cx="1342547" cy="7184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CED8-B7AA-4089-9C92-F102AD93204C}">
      <dsp:nvSpPr>
        <dsp:cNvPr id="0" name=""/>
        <dsp:cNvSpPr/>
      </dsp:nvSpPr>
      <dsp:spPr>
        <a:xfrm>
          <a:off x="26985" y="0"/>
          <a:ext cx="2247900" cy="1016000"/>
        </a:xfrm>
        <a:prstGeom prst="roundRect">
          <a:avLst>
            <a:gd name="adj" fmla="val 10000"/>
          </a:avLst>
        </a:prstGeom>
        <a:solidFill>
          <a:schemeClr val="accent3">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Various Local &amp; Regional Sources</a:t>
          </a:r>
          <a:endParaRPr lang="en-US" sz="1800" kern="1200" dirty="0"/>
        </a:p>
      </dsp:txBody>
      <dsp:txXfrm>
        <a:off x="56743" y="29758"/>
        <a:ext cx="2188384" cy="956484"/>
      </dsp:txXfrm>
    </dsp:sp>
    <dsp:sp modelId="{EFCEDB40-3A48-4611-9EFD-FAF14C52CEDA}">
      <dsp:nvSpPr>
        <dsp:cNvPr id="0" name=""/>
        <dsp:cNvSpPr/>
      </dsp:nvSpPr>
      <dsp:spPr>
        <a:xfrm rot="5400000">
          <a:off x="960435" y="1041399"/>
          <a:ext cx="380999" cy="457200"/>
        </a:xfrm>
        <a:prstGeom prst="rightArrow">
          <a:avLst>
            <a:gd name="adj1" fmla="val 60000"/>
            <a:gd name="adj2" fmla="val 5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1013775" y="1079499"/>
        <a:ext cx="274320" cy="266699"/>
      </dsp:txXfrm>
    </dsp:sp>
    <dsp:sp modelId="{7A6FB05A-E324-43A6-AF99-6260612905BA}">
      <dsp:nvSpPr>
        <dsp:cNvPr id="0" name=""/>
        <dsp:cNvSpPr/>
      </dsp:nvSpPr>
      <dsp:spPr>
        <a:xfrm>
          <a:off x="26985" y="1523999"/>
          <a:ext cx="2247900" cy="1016000"/>
        </a:xfrm>
        <a:prstGeom prst="roundRect">
          <a:avLst>
            <a:gd name="adj" fmla="val 10000"/>
          </a:avLst>
        </a:prstGeom>
        <a:solidFill>
          <a:schemeClr val="accent3">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WV GIS Technical Center</a:t>
          </a:r>
          <a:endParaRPr lang="en-US" sz="1600" kern="1200" dirty="0"/>
        </a:p>
      </dsp:txBody>
      <dsp:txXfrm>
        <a:off x="56743" y="1553757"/>
        <a:ext cx="2188384" cy="956484"/>
      </dsp:txXfrm>
    </dsp:sp>
    <dsp:sp modelId="{3A2F9F61-3726-4EDF-A352-72C2C91FBABE}">
      <dsp:nvSpPr>
        <dsp:cNvPr id="0" name=""/>
        <dsp:cNvSpPr/>
      </dsp:nvSpPr>
      <dsp:spPr>
        <a:xfrm rot="5400000">
          <a:off x="960435" y="2565399"/>
          <a:ext cx="381000" cy="457200"/>
        </a:xfrm>
        <a:prstGeom prst="rightArrow">
          <a:avLst>
            <a:gd name="adj1" fmla="val 60000"/>
            <a:gd name="adj2" fmla="val 5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1013775" y="2603499"/>
        <a:ext cx="274320" cy="266700"/>
      </dsp:txXfrm>
    </dsp:sp>
    <dsp:sp modelId="{1687625D-9126-4F47-8C3F-418A4833D4DF}">
      <dsp:nvSpPr>
        <dsp:cNvPr id="0" name=""/>
        <dsp:cNvSpPr/>
      </dsp:nvSpPr>
      <dsp:spPr>
        <a:xfrm>
          <a:off x="26985" y="3047999"/>
          <a:ext cx="2247900" cy="1016000"/>
        </a:xfrm>
        <a:prstGeom prst="ellipse">
          <a:avLst/>
        </a:prstGeom>
        <a:solidFill>
          <a:schemeClr val="accent3">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Statewide Imagery Web Service</a:t>
          </a:r>
          <a:endParaRPr lang="en-US" sz="1500" kern="1200" dirty="0"/>
        </a:p>
      </dsp:txBody>
      <dsp:txXfrm>
        <a:off x="356182" y="3196789"/>
        <a:ext cx="1589506" cy="71842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4B11E1A-4F4E-41F1-8333-33CBFA3B36A3}" type="datetimeFigureOut">
              <a:rPr lang="en-US" smtClean="0"/>
              <a:t>8/22/2017</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96D4A40-8459-4BFA-AE27-81533749F350}" type="slidenum">
              <a:rPr lang="en-US" smtClean="0"/>
              <a:t>‹#›</a:t>
            </a:fld>
            <a:endParaRPr lang="en-US"/>
          </a:p>
        </p:txBody>
      </p:sp>
    </p:spTree>
    <p:extLst>
      <p:ext uri="{BB962C8B-B14F-4D97-AF65-F5344CB8AC3E}">
        <p14:creationId xmlns:p14="http://schemas.microsoft.com/office/powerpoint/2010/main" val="352367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E1861A6-61FF-4AD3-BB0F-9F3EFD2E5CC5}" type="datetimeFigureOut">
              <a:rPr lang="en-US" smtClean="0"/>
              <a:t>8/22/2017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E216E01-FF8B-494B-A4AA-AC185B80C06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6</a:t>
            </a:fld>
            <a:endParaRPr lang="en-US"/>
          </a:p>
        </p:txBody>
      </p:sp>
    </p:spTree>
    <p:extLst>
      <p:ext uri="{BB962C8B-B14F-4D97-AF65-F5344CB8AC3E}">
        <p14:creationId xmlns:p14="http://schemas.microsoft.com/office/powerpoint/2010/main" val="3012212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17</a:t>
            </a:fld>
            <a:endParaRPr lang="en-US"/>
          </a:p>
        </p:txBody>
      </p:sp>
    </p:spTree>
    <p:extLst>
      <p:ext uri="{BB962C8B-B14F-4D97-AF65-F5344CB8AC3E}">
        <p14:creationId xmlns:p14="http://schemas.microsoft.com/office/powerpoint/2010/main" val="3023621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18</a:t>
            </a:fld>
            <a:endParaRPr lang="en-US"/>
          </a:p>
        </p:txBody>
      </p:sp>
    </p:spTree>
    <p:extLst>
      <p:ext uri="{BB962C8B-B14F-4D97-AF65-F5344CB8AC3E}">
        <p14:creationId xmlns:p14="http://schemas.microsoft.com/office/powerpoint/2010/main" val="3263595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24</a:t>
            </a:fld>
            <a:endParaRPr lang="en-US"/>
          </a:p>
        </p:txBody>
      </p:sp>
    </p:spTree>
    <p:extLst>
      <p:ext uri="{BB962C8B-B14F-4D97-AF65-F5344CB8AC3E}">
        <p14:creationId xmlns:p14="http://schemas.microsoft.com/office/powerpoint/2010/main" val="2358853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30</a:t>
            </a:fld>
            <a:endParaRPr lang="en-US"/>
          </a:p>
        </p:txBody>
      </p:sp>
    </p:spTree>
    <p:extLst>
      <p:ext uri="{BB962C8B-B14F-4D97-AF65-F5344CB8AC3E}">
        <p14:creationId xmlns:p14="http://schemas.microsoft.com/office/powerpoint/2010/main" val="2959748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39</a:t>
            </a:fld>
            <a:endParaRPr lang="en-US"/>
          </a:p>
        </p:txBody>
      </p:sp>
    </p:spTree>
    <p:extLst>
      <p:ext uri="{BB962C8B-B14F-4D97-AF65-F5344CB8AC3E}">
        <p14:creationId xmlns:p14="http://schemas.microsoft.com/office/powerpoint/2010/main" val="792685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8</a:t>
            </a:fld>
            <a:endParaRPr lang="en-US"/>
          </a:p>
        </p:txBody>
      </p:sp>
    </p:spTree>
    <p:extLst>
      <p:ext uri="{BB962C8B-B14F-4D97-AF65-F5344CB8AC3E}">
        <p14:creationId xmlns:p14="http://schemas.microsoft.com/office/powerpoint/2010/main" val="1824677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9</a:t>
            </a:fld>
            <a:endParaRPr lang="en-US"/>
          </a:p>
        </p:txBody>
      </p:sp>
    </p:spTree>
    <p:extLst>
      <p:ext uri="{BB962C8B-B14F-4D97-AF65-F5344CB8AC3E}">
        <p14:creationId xmlns:p14="http://schemas.microsoft.com/office/powerpoint/2010/main" val="1836742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10</a:t>
            </a:fld>
            <a:endParaRPr lang="en-US"/>
          </a:p>
        </p:txBody>
      </p:sp>
    </p:spTree>
    <p:extLst>
      <p:ext uri="{BB962C8B-B14F-4D97-AF65-F5344CB8AC3E}">
        <p14:creationId xmlns:p14="http://schemas.microsoft.com/office/powerpoint/2010/main" val="2778482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12</a:t>
            </a:fld>
            <a:endParaRPr lang="en-US"/>
          </a:p>
        </p:txBody>
      </p:sp>
    </p:spTree>
    <p:extLst>
      <p:ext uri="{BB962C8B-B14F-4D97-AF65-F5344CB8AC3E}">
        <p14:creationId xmlns:p14="http://schemas.microsoft.com/office/powerpoint/2010/main" val="4006503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13</a:t>
            </a:fld>
            <a:endParaRPr lang="en-US"/>
          </a:p>
        </p:txBody>
      </p:sp>
    </p:spTree>
    <p:extLst>
      <p:ext uri="{BB962C8B-B14F-4D97-AF65-F5344CB8AC3E}">
        <p14:creationId xmlns:p14="http://schemas.microsoft.com/office/powerpoint/2010/main" val="3205520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15</a:t>
            </a:fld>
            <a:endParaRPr lang="en-US"/>
          </a:p>
        </p:txBody>
      </p:sp>
    </p:spTree>
    <p:extLst>
      <p:ext uri="{BB962C8B-B14F-4D97-AF65-F5344CB8AC3E}">
        <p14:creationId xmlns:p14="http://schemas.microsoft.com/office/powerpoint/2010/main" val="2218432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16</a:t>
            </a:fld>
            <a:endParaRPr lang="en-US"/>
          </a:p>
        </p:txBody>
      </p:sp>
    </p:spTree>
    <p:extLst>
      <p:ext uri="{BB962C8B-B14F-4D97-AF65-F5344CB8AC3E}">
        <p14:creationId xmlns:p14="http://schemas.microsoft.com/office/powerpoint/2010/main" val="643233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25EFE9-67B1-4E60-A737-A4C5EE08D77A}" type="datetimeFigureOut">
              <a:rPr lang="en-US" smtClean="0"/>
              <a:t>8/22/2017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25EFE9-67B1-4E60-A737-A4C5EE08D77A}" type="datetimeFigureOut">
              <a:rPr lang="en-US" smtClean="0"/>
              <a:t>8/22/2017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25EFE9-67B1-4E60-A737-A4C5EE08D77A}" type="datetimeFigureOut">
              <a:rPr lang="en-US" smtClean="0"/>
              <a:t>8/22/2017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25EFE9-67B1-4E60-A737-A4C5EE08D77A}" type="datetimeFigureOut">
              <a:rPr lang="en-US" smtClean="0"/>
              <a:t>8/22/2017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25EFE9-67B1-4E60-A737-A4C5EE08D77A}" type="datetimeFigureOut">
              <a:rPr lang="en-US" smtClean="0"/>
              <a:t>8/22/2017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25EFE9-67B1-4E60-A737-A4C5EE08D77A}" type="datetimeFigureOut">
              <a:rPr lang="en-US" smtClean="0"/>
              <a:t>8/22/2017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25EFE9-67B1-4E60-A737-A4C5EE08D77A}" type="datetimeFigureOut">
              <a:rPr lang="en-US" smtClean="0"/>
              <a:t>8/22/2017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25EFE9-67B1-4E60-A737-A4C5EE08D77A}" type="datetimeFigureOut">
              <a:rPr lang="en-US" smtClean="0"/>
              <a:t>8/22/2017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5EFE9-67B1-4E60-A737-A4C5EE08D77A}" type="datetimeFigureOut">
              <a:rPr lang="en-US" smtClean="0"/>
              <a:t>8/22/2017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25EFE9-67B1-4E60-A737-A4C5EE08D77A}" type="datetimeFigureOut">
              <a:rPr lang="en-US" smtClean="0"/>
              <a:t>8/22/2017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25EFE9-67B1-4E60-A737-A4C5EE08D77A}" type="datetimeFigureOut">
              <a:rPr lang="en-US" smtClean="0"/>
              <a:t>8/22/2017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25EFE9-67B1-4E60-A737-A4C5EE08D77A}" type="datetimeFigureOut">
              <a:rPr lang="en-US" smtClean="0"/>
              <a:t>8/22/2017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BF22F-891D-42EB-8E40-E5086087AD0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mapwv.gov/flood/mmap/"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mapwv.gov/flood/Map/?wkid=102100&amp;x=-9080275&amp;y=4759882&amp;l=8&amp;v=1"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hyperlink" Target="https://www.mapwv.gov/flood/map/?wkid=102100&amp;x=-9104675&amp;y=4491964&amp;l=6&amp;v=1"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https://www.mapwv.gov/flood/map/?wkid=102100&amp;x=-8903099&amp;y=4798561&amp;l=12&amp;v=1"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mapwv.gov/flood/map/?wkid=102100&amp;x=-9086441&amp;y=4536103&amp;l=9&amp;v=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www.mapwv.gov/flood/map/?wkid=102100&amp;x=-9086441&amp;y=4536103&amp;l=9&amp;v=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mapwv.gov/flood/Map/?v=1&amp;pid=02-04-037M-0020-0000"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mapwv.gov/flood/map/?v=0&amp;pid=20-16-012E-0125-0000"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hyperlink" Target="https://www.mapwv.gov/flood/map/?wkid=102100&amp;x=-8899684&amp;y=4811867&amp;l=13&amp;v=0" TargetMode="External"/><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mapwv.gov/flood/map/?wkid=102100&amp;x=-8899684&amp;y=4811867&amp;l=13&amp;v=0"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mapwv.gov/flood/map/?v=0&amp;pid=31-14-0031-0101-000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mapwv.gov/flood/map/?wkid=102100&amp;x=-8901769&amp;y=4816526&amp;l=13&amp;v=0"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mapwv.gov/flood/Map/?v=1&amp;pid=02-04-037M-0020-000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mapwv.gov/flood/Map/?v=1&amp;pid=02-04-037M-0020-0000"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kurt.donaldson@mail.wvu.edu" TargetMode="External"/><Relationship Id="rId2" Type="http://schemas.openxmlformats.org/officeDocument/2006/relationships/hyperlink" Target="mailto:eric.hopkins@mail.wvu.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www.mapwv.gov/flood/Map/?v=1&amp;pid=02-04-037M-0020-000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mapwv.gov/flood/Map/?v=1&amp;pid=02-04-037M-0020-0000" TargetMode="External"/><Relationship Id="rId5" Type="http://schemas.openxmlformats.org/officeDocument/2006/relationships/image" Target="../media/image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hyperlink" Target="http://www.mapwv.gov/flood/Map/?wkid=102100&amp;x=-8708116&amp;y=4812109&amp;l=12&amp;v=0" TargetMode="External"/><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mapwv.gov/flood/Map/?wkid=102100&amp;x=-8664959&amp;y=4808537&amp;l=13&amp;v=1" TargetMode="External"/><Relationship Id="rId5" Type="http://schemas.openxmlformats.org/officeDocument/2006/relationships/image" Target="../media/image13.png"/><Relationship Id="rId10" Type="http://schemas.openxmlformats.org/officeDocument/2006/relationships/hyperlink" Target="http://www.mapwv.gov/flood/Map/?wkid=102100&amp;x=-8678444&amp;y=4788935&amp;l=13&amp;v=1" TargetMode="External"/><Relationship Id="rId4" Type="http://schemas.openxmlformats.org/officeDocument/2006/relationships/image" Target="../media/image12.png"/><Relationship Id="rId9" Type="http://schemas.openxmlformats.org/officeDocument/2006/relationships/hyperlink" Target="http://www.mapwv.gov/flood/Map/?wkid=102100&amp;x=-8708265&amp;y=4811168&amp;l=12&amp;v=0"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cid:image008.jpg@01D2CFBC.CBB8E8A0" TargetMode="External"/><Relationship Id="rId3" Type="http://schemas.openxmlformats.org/officeDocument/2006/relationships/hyperlink" Target="https://www.mapwv.gov/flood/map/?v=1&amp;pid=05-07-W22P-0161-0000" TargetMode="External"/><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mapwv.gov/flood/map/?v=0&amp;pid=49-05-0003-0031-0000" TargetMode="External"/><Relationship Id="rId5" Type="http://schemas.openxmlformats.org/officeDocument/2006/relationships/image" Target="cid:image002.png@01D2CFBC.CBB8E8A0"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Flood Tool Upgrades</a:t>
            </a: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811281" y="1460242"/>
            <a:ext cx="7521437" cy="5016758"/>
          </a:xfrm>
          <a:prstGeom prst="rect">
            <a:avLst/>
          </a:prstGeom>
          <a:solidFill>
            <a:schemeClr val="tx2">
              <a:lumMod val="20000"/>
              <a:lumOff val="80000"/>
            </a:schemeClr>
          </a:solidFill>
        </p:spPr>
        <p:txBody>
          <a:bodyPr wrap="square" rtlCol="0">
            <a:spAutoFit/>
          </a:bodyPr>
          <a:lstStyle/>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Flood Query Results Panel</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External Links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Shared Links</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Parcel Search</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Building-Specific Risk Assessments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3D Flood Visualizations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Mobile Enhancements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Improved Data Layers</a:t>
            </a:r>
          </a:p>
          <a:p>
            <a:pPr marL="914400" lvl="1" indent="-4572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Flood Layers</a:t>
            </a:r>
          </a:p>
          <a:p>
            <a:pPr marL="914400" lvl="1" indent="-457200">
              <a:buFont typeface="Courier New" panose="02070309020205020404" pitchFamily="49" charset="0"/>
              <a:buChar char="o"/>
            </a:pPr>
            <a:r>
              <a:rPr lang="en-US" sz="2000" dirty="0">
                <a:latin typeface="Arial" panose="020B0604020202020204" pitchFamily="34" charset="0"/>
                <a:cs typeface="Arial" panose="020B0604020202020204" pitchFamily="34" charset="0"/>
              </a:rPr>
              <a:t>Advisory </a:t>
            </a:r>
            <a:r>
              <a:rPr lang="en-US" sz="2000" dirty="0" smtClean="0">
                <a:latin typeface="Arial" panose="020B0604020202020204" pitchFamily="34" charset="0"/>
                <a:cs typeface="Arial" panose="020B0604020202020204" pitchFamily="34" charset="0"/>
              </a:rPr>
              <a:t>Floodplains</a:t>
            </a:r>
          </a:p>
          <a:p>
            <a:pPr marL="914400" lvl="1" indent="-4572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Mitigated/Buyout Properties</a:t>
            </a:r>
          </a:p>
          <a:p>
            <a:pPr marL="914400" lvl="1" indent="-4572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Local Data (parcels, addresses, imagery, elevation)</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Other Enhancements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Future Statewide Coverage Goals</a:t>
            </a:r>
          </a:p>
        </p:txBody>
      </p:sp>
      <p:sp>
        <p:nvSpPr>
          <p:cNvPr id="2" name="TextBox 1"/>
          <p:cNvSpPr txBox="1"/>
          <p:nvPr/>
        </p:nvSpPr>
        <p:spPr>
          <a:xfrm>
            <a:off x="3619500" y="6477000"/>
            <a:ext cx="1600200" cy="381000"/>
          </a:xfrm>
          <a:prstGeom prst="rect">
            <a:avLst/>
          </a:prstGeom>
          <a:noFill/>
        </p:spPr>
        <p:txBody>
          <a:bodyPr wrap="square" rtlCol="0">
            <a:spAutoFit/>
          </a:bodyPr>
          <a:lstStyle/>
          <a:p>
            <a:r>
              <a:rPr lang="en-US" b="1" dirty="0" smtClean="0">
                <a:solidFill>
                  <a:schemeClr val="tx2"/>
                </a:solidFill>
              </a:rPr>
              <a:t>August </a:t>
            </a:r>
            <a:r>
              <a:rPr lang="en-US" b="1" dirty="0" smtClean="0">
                <a:solidFill>
                  <a:schemeClr val="tx2"/>
                </a:solidFill>
              </a:rPr>
              <a:t>2017</a:t>
            </a:r>
            <a:endParaRPr lang="en-US" b="1" dirty="0">
              <a:solidFill>
                <a:schemeClr val="tx2"/>
              </a:solidFill>
            </a:endParaRPr>
          </a:p>
        </p:txBody>
      </p:sp>
      <p:sp>
        <p:nvSpPr>
          <p:cNvPr id="6" name="TextBox 5"/>
          <p:cNvSpPr txBox="1"/>
          <p:nvPr/>
        </p:nvSpPr>
        <p:spPr>
          <a:xfrm>
            <a:off x="2667000" y="987980"/>
            <a:ext cx="3505200" cy="461665"/>
          </a:xfrm>
          <a:prstGeom prst="rect">
            <a:avLst/>
          </a:prstGeom>
          <a:noFill/>
        </p:spPr>
        <p:txBody>
          <a:bodyPr wrap="square" rtlCol="0">
            <a:spAutoFit/>
          </a:bodyPr>
          <a:lstStyle/>
          <a:p>
            <a:r>
              <a:rPr lang="en-US" sz="2400" b="1" dirty="0" smtClean="0">
                <a:solidFill>
                  <a:schemeClr val="tx2"/>
                </a:solidFill>
              </a:rPr>
              <a:t>www.mapWV.gov/Flood</a:t>
            </a:r>
            <a:endParaRPr lang="en-US" sz="2400" b="1" dirty="0">
              <a:solidFill>
                <a:schemeClr val="tx2"/>
              </a:solidFill>
            </a:endParaRPr>
          </a:p>
        </p:txBody>
      </p:sp>
    </p:spTree>
    <p:extLst>
      <p:ext uri="{BB962C8B-B14F-4D97-AF65-F5344CB8AC3E}">
        <p14:creationId xmlns:p14="http://schemas.microsoft.com/office/powerpoint/2010/main" val="3801720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Mobile Application Enhancements</a:t>
            </a:r>
            <a:endParaRPr lang="en-US" dirty="0">
              <a:solidFill>
                <a:schemeClr val="bg1"/>
              </a:solidFill>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1521030" y="6519446"/>
            <a:ext cx="1828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Added Fl</a:t>
            </a:r>
            <a:r>
              <a:rPr lang="en-US" altLang="en-US" sz="1600" b="1" i="1" dirty="0" smtClean="0">
                <a:latin typeface="Arial" panose="020B0604020202020204" pitchFamily="34" charset="0"/>
                <a:ea typeface="Calibri" panose="020F0502020204030204" pitchFamily="34" charset="0"/>
                <a:cs typeface="Times New Roman" panose="02020603050405020304" pitchFamily="18" charset="0"/>
              </a:rPr>
              <a:t>oodway</a:t>
            </a:r>
            <a:endParaRPr kumimoji="0" lang="en-US" altLang="en-US" sz="1600" b="0" i="1" u="none" strike="noStrike" cap="none" normalizeH="0" baseline="0" dirty="0" smtClean="0">
              <a:ln>
                <a:noFill/>
              </a:ln>
              <a:solidFill>
                <a:schemeClr val="tx1"/>
              </a:solidFill>
              <a:effectLst/>
              <a:latin typeface="Arial" panose="020B0604020202020204" pitchFamily="34" charset="0"/>
            </a:endParaRPr>
          </a:p>
        </p:txBody>
      </p:sp>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3"/>
          <a:stretch>
            <a:fillRect/>
          </a:stretch>
        </p:blipFill>
        <p:spPr>
          <a:xfrm>
            <a:off x="5181600" y="1178141"/>
            <a:ext cx="3020620" cy="5351345"/>
          </a:xfrm>
          <a:prstGeom prst="rect">
            <a:avLst/>
          </a:prstGeom>
        </p:spPr>
      </p:pic>
      <p:pic>
        <p:nvPicPr>
          <p:cNvPr id="4" name="Picture 3"/>
          <p:cNvPicPr>
            <a:picLocks noChangeAspect="1"/>
          </p:cNvPicPr>
          <p:nvPr/>
        </p:nvPicPr>
        <p:blipFill rotWithShape="1">
          <a:blip r:embed="rId4"/>
          <a:srcRect t="603" r="16147" b="116"/>
          <a:stretch/>
        </p:blipFill>
        <p:spPr>
          <a:xfrm>
            <a:off x="5486400" y="1896128"/>
            <a:ext cx="2362200" cy="4006413"/>
          </a:xfrm>
          <a:prstGeom prst="rect">
            <a:avLst/>
          </a:prstGeom>
        </p:spPr>
      </p:pic>
      <p:pic>
        <p:nvPicPr>
          <p:cNvPr id="12" name="Picture 11"/>
          <p:cNvPicPr>
            <a:picLocks noChangeAspect="1"/>
          </p:cNvPicPr>
          <p:nvPr/>
        </p:nvPicPr>
        <p:blipFill>
          <a:blip r:embed="rId3"/>
          <a:stretch>
            <a:fillRect/>
          </a:stretch>
        </p:blipFill>
        <p:spPr>
          <a:xfrm>
            <a:off x="914400" y="1206133"/>
            <a:ext cx="3020620" cy="5351345"/>
          </a:xfrm>
          <a:prstGeom prst="rect">
            <a:avLst/>
          </a:prstGeom>
        </p:spPr>
      </p:pic>
      <p:pic>
        <p:nvPicPr>
          <p:cNvPr id="6" name="Picture 5"/>
          <p:cNvPicPr>
            <a:picLocks noChangeAspect="1"/>
          </p:cNvPicPr>
          <p:nvPr/>
        </p:nvPicPr>
        <p:blipFill rotWithShape="1">
          <a:blip r:embed="rId5"/>
          <a:srcRect l="11115" r="16821" b="12401"/>
          <a:stretch/>
        </p:blipFill>
        <p:spPr>
          <a:xfrm>
            <a:off x="1254330" y="1940141"/>
            <a:ext cx="2362200" cy="3886200"/>
          </a:xfrm>
          <a:prstGeom prst="rect">
            <a:avLst/>
          </a:prstGeom>
        </p:spPr>
      </p:pic>
      <p:sp>
        <p:nvSpPr>
          <p:cNvPr id="14" name="Rectangle 13"/>
          <p:cNvSpPr>
            <a:spLocks noChangeArrowheads="1"/>
          </p:cNvSpPr>
          <p:nvPr/>
        </p:nvSpPr>
        <p:spPr bwMode="auto">
          <a:xfrm>
            <a:off x="5181600" y="6504674"/>
            <a:ext cx="3352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Advisory Floodplain Notification</a:t>
            </a:r>
            <a:endParaRPr kumimoji="0" lang="en-US" altLang="en-US" sz="1600" b="0" i="1" u="none" strike="noStrike" cap="none" normalizeH="0" baseline="0" dirty="0" smtClean="0">
              <a:ln>
                <a:noFill/>
              </a:ln>
              <a:solidFill>
                <a:schemeClr val="tx1"/>
              </a:solidFill>
              <a:effectLst/>
              <a:latin typeface="Arial" panose="020B0604020202020204" pitchFamily="34" charset="0"/>
            </a:endParaRPr>
          </a:p>
        </p:txBody>
      </p:sp>
      <p:sp>
        <p:nvSpPr>
          <p:cNvPr id="7" name="TextBox 6"/>
          <p:cNvSpPr txBox="1"/>
          <p:nvPr/>
        </p:nvSpPr>
        <p:spPr>
          <a:xfrm>
            <a:off x="933450" y="986414"/>
            <a:ext cx="3068535" cy="307777"/>
          </a:xfrm>
          <a:prstGeom prst="rect">
            <a:avLst/>
          </a:prstGeom>
          <a:noFill/>
          <a:ln>
            <a:noFill/>
          </a:ln>
        </p:spPr>
        <p:txBody>
          <a:bodyPr wrap="square" rtlCol="0">
            <a:spAutoFit/>
          </a:bodyPr>
          <a:lstStyle/>
          <a:p>
            <a:r>
              <a:rPr lang="en-US" sz="1400" dirty="0">
                <a:solidFill>
                  <a:schemeClr val="accent1">
                    <a:lumMod val="20000"/>
                    <a:lumOff val="80000"/>
                  </a:schemeClr>
                </a:solidFill>
                <a:hlinkClick r:id="rId6"/>
              </a:rPr>
              <a:t>http://www.mapwv.gov/flood/mmap</a:t>
            </a:r>
            <a:r>
              <a:rPr lang="en-US" sz="1400" dirty="0" smtClean="0">
                <a:solidFill>
                  <a:schemeClr val="accent1">
                    <a:lumMod val="20000"/>
                    <a:lumOff val="80000"/>
                  </a:schemeClr>
                </a:solidFill>
                <a:hlinkClick r:id="rId6"/>
              </a:rPr>
              <a:t>/</a:t>
            </a:r>
            <a:endParaRPr lang="en-US" dirty="0"/>
          </a:p>
        </p:txBody>
      </p:sp>
    </p:spTree>
    <p:extLst>
      <p:ext uri="{BB962C8B-B14F-4D97-AF65-F5344CB8AC3E}">
        <p14:creationId xmlns:p14="http://schemas.microsoft.com/office/powerpoint/2010/main" val="261125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33400" y="6477000"/>
            <a:ext cx="6172200" cy="381000"/>
          </a:xfrm>
        </p:spPr>
        <p:txBody>
          <a:bodyPr>
            <a:normAutofit fontScale="25000" lnSpcReduction="20000"/>
          </a:bodyPr>
          <a:lstStyle/>
          <a:p>
            <a:pPr>
              <a:buNone/>
            </a:pPr>
            <a:r>
              <a:rPr lang="en-US" sz="4800" i="1" dirty="0" smtClean="0">
                <a:solidFill>
                  <a:schemeClr val="tx2">
                    <a:lumMod val="50000"/>
                  </a:schemeClr>
                </a:solidFill>
                <a:latin typeface="Arial" panose="020B0604020202020204" pitchFamily="34" charset="0"/>
                <a:cs typeface="Arial" panose="020B0604020202020204" pitchFamily="34" charset="0"/>
              </a:rPr>
              <a:t>Italics Text </a:t>
            </a:r>
            <a:r>
              <a:rPr lang="en-US" sz="4800" dirty="0" smtClean="0">
                <a:solidFill>
                  <a:schemeClr val="tx2">
                    <a:lumMod val="50000"/>
                  </a:schemeClr>
                </a:solidFill>
                <a:latin typeface="Arial" panose="020B0604020202020204" pitchFamily="34" charset="0"/>
                <a:cs typeface="Arial" panose="020B0604020202020204" pitchFamily="34" charset="0"/>
              </a:rPr>
              <a:t>= New Layers Added                    </a:t>
            </a:r>
            <a:r>
              <a:rPr lang="en-US" sz="4800" b="1" dirty="0" smtClean="0">
                <a:solidFill>
                  <a:schemeClr val="tx2">
                    <a:lumMod val="50000"/>
                  </a:schemeClr>
                </a:solidFill>
                <a:latin typeface="Arial" panose="020B0604020202020204" pitchFamily="34" charset="0"/>
                <a:cs typeface="Arial" panose="020B0604020202020204" pitchFamily="34" charset="0"/>
              </a:rPr>
              <a:t>*  </a:t>
            </a:r>
            <a:r>
              <a:rPr lang="en-US" sz="4800" dirty="0" smtClean="0">
                <a:solidFill>
                  <a:schemeClr val="tx2">
                    <a:lumMod val="50000"/>
                  </a:schemeClr>
                </a:solidFill>
                <a:latin typeface="Arial" panose="020B0604020202020204" pitchFamily="34" charset="0"/>
                <a:cs typeface="Arial" panose="020B0604020202020204" pitchFamily="34" charset="0"/>
              </a:rPr>
              <a:t>External Agency Web Map Services</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New Flood Layers Added</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nvGraphicFramePr>
        <p:xfrm>
          <a:off x="381000" y="1143000"/>
          <a:ext cx="8382001" cy="52425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657600">
                  <a:extLst>
                    <a:ext uri="{9D8B030D-6E8A-4147-A177-3AD203B41FA5}">
                      <a16:colId xmlns:a16="http://schemas.microsoft.com/office/drawing/2014/main" val="20000"/>
                    </a:ext>
                  </a:extLst>
                </a:gridCol>
                <a:gridCol w="1482306">
                  <a:extLst>
                    <a:ext uri="{9D8B030D-6E8A-4147-A177-3AD203B41FA5}">
                      <a16:colId xmlns:a16="http://schemas.microsoft.com/office/drawing/2014/main" val="20001"/>
                    </a:ext>
                  </a:extLst>
                </a:gridCol>
                <a:gridCol w="1660585">
                  <a:extLst>
                    <a:ext uri="{9D8B030D-6E8A-4147-A177-3AD203B41FA5}">
                      <a16:colId xmlns:a16="http://schemas.microsoft.com/office/drawing/2014/main" val="20002"/>
                    </a:ext>
                  </a:extLst>
                </a:gridCol>
                <a:gridCol w="1581510">
                  <a:extLst>
                    <a:ext uri="{9D8B030D-6E8A-4147-A177-3AD203B41FA5}">
                      <a16:colId xmlns:a16="http://schemas.microsoft.com/office/drawing/2014/main" val="20003"/>
                    </a:ext>
                  </a:extLst>
                </a:gridCol>
              </a:tblGrid>
              <a:tr h="840935">
                <a:tc>
                  <a:txBody>
                    <a:bodyPr/>
                    <a:lstStyle/>
                    <a:p>
                      <a:r>
                        <a:rPr lang="en-US" dirty="0" smtClean="0"/>
                        <a:t>FLOOD LAYERS</a:t>
                      </a:r>
                      <a:endParaRPr lang="en-US" i="0" dirty="0"/>
                    </a:p>
                  </a:txBody>
                  <a:tcPr/>
                </a:tc>
                <a:tc>
                  <a:txBody>
                    <a:bodyPr/>
                    <a:lstStyle/>
                    <a:p>
                      <a:pPr algn="ctr"/>
                      <a:r>
                        <a:rPr lang="en-US" dirty="0" smtClean="0"/>
                        <a:t>Public View</a:t>
                      </a:r>
                      <a:br>
                        <a:rPr lang="en-US" dirty="0" smtClean="0"/>
                      </a:br>
                      <a:r>
                        <a:rPr lang="en-US" sz="1600" i="1" dirty="0" smtClean="0">
                          <a:solidFill>
                            <a:schemeClr val="tx2">
                              <a:lumMod val="50000"/>
                            </a:schemeClr>
                          </a:solidFill>
                        </a:rPr>
                        <a:t>for</a:t>
                      </a:r>
                      <a:r>
                        <a:rPr lang="en-US" sz="1600" i="1" baseline="0" dirty="0" smtClean="0">
                          <a:solidFill>
                            <a:schemeClr val="tx2">
                              <a:lumMod val="50000"/>
                            </a:schemeClr>
                          </a:solidFill>
                        </a:rPr>
                        <a:t> general public</a:t>
                      </a:r>
                      <a:endParaRPr lang="en-US" sz="1600" i="1" dirty="0">
                        <a:solidFill>
                          <a:schemeClr val="tx2">
                            <a:lumMod val="50000"/>
                          </a:schemeClr>
                        </a:solidFill>
                      </a:endParaRPr>
                    </a:p>
                  </a:txBody>
                  <a:tcPr/>
                </a:tc>
                <a:tc>
                  <a:txBody>
                    <a:bodyPr/>
                    <a:lstStyle/>
                    <a:p>
                      <a:pPr algn="ctr"/>
                      <a:r>
                        <a:rPr lang="en-US" dirty="0" smtClean="0"/>
                        <a:t>Expert View </a:t>
                      </a:r>
                    </a:p>
                    <a:p>
                      <a:pPr algn="ctr"/>
                      <a:r>
                        <a:rPr lang="en-US" sz="1600" i="1" dirty="0" smtClean="0">
                          <a:solidFill>
                            <a:schemeClr val="tx2">
                              <a:lumMod val="50000"/>
                            </a:schemeClr>
                          </a:solidFill>
                        </a:rPr>
                        <a:t>for</a:t>
                      </a:r>
                      <a:r>
                        <a:rPr lang="en-US" sz="1600" i="1" baseline="0" dirty="0" smtClean="0">
                          <a:solidFill>
                            <a:schemeClr val="tx2">
                              <a:lumMod val="50000"/>
                            </a:schemeClr>
                          </a:solidFill>
                        </a:rPr>
                        <a:t> floodplain  managers</a:t>
                      </a:r>
                      <a:endParaRPr lang="en-US" sz="1600" dirty="0"/>
                    </a:p>
                  </a:txBody>
                  <a:tcPr/>
                </a:tc>
                <a:tc>
                  <a:txBody>
                    <a:bodyPr/>
                    <a:lstStyle/>
                    <a:p>
                      <a:pPr algn="ctr"/>
                      <a:r>
                        <a:rPr lang="en-US" dirty="0" err="1" smtClean="0"/>
                        <a:t>RiskMAP</a:t>
                      </a:r>
                      <a:r>
                        <a:rPr lang="en-US" dirty="0" smtClean="0"/>
                        <a:t> View</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i="1" dirty="0" smtClean="0">
                          <a:solidFill>
                            <a:schemeClr val="tx2">
                              <a:lumMod val="50000"/>
                            </a:schemeClr>
                          </a:solidFill>
                        </a:rPr>
                        <a:t>for</a:t>
                      </a:r>
                      <a:r>
                        <a:rPr lang="en-US" sz="1600" i="1" baseline="0" dirty="0" smtClean="0">
                          <a:solidFill>
                            <a:schemeClr val="tx2">
                              <a:lumMod val="50000"/>
                            </a:schemeClr>
                          </a:solidFill>
                        </a:rPr>
                        <a:t> flood risk planning</a:t>
                      </a:r>
                      <a:endParaRPr lang="en-US" sz="1600" dirty="0"/>
                    </a:p>
                  </a:txBody>
                  <a:tcPr/>
                </a:tc>
                <a:extLst>
                  <a:ext uri="{0D108BD9-81ED-4DB2-BD59-A6C34878D82A}">
                    <a16:rowId xmlns:a16="http://schemas.microsoft.com/office/drawing/2014/main" val="10000"/>
                  </a:ext>
                </a:extLst>
              </a:tr>
              <a:tr h="1793996">
                <a:tc>
                  <a:txBody>
                    <a:bodyPr/>
                    <a:lstStyle/>
                    <a:p>
                      <a:r>
                        <a:rPr lang="en-US" b="1" dirty="0" smtClean="0"/>
                        <a:t>Flood Hazard Layers</a:t>
                      </a:r>
                    </a:p>
                    <a:p>
                      <a:pPr lvl="0">
                        <a:buFont typeface="Arial" pitchFamily="34" charset="0"/>
                        <a:buChar char="•"/>
                      </a:pPr>
                      <a:r>
                        <a:rPr lang="en-US" sz="1600" baseline="0" dirty="0" smtClean="0"/>
                        <a:t>  Flood Hazard Zones</a:t>
                      </a:r>
                    </a:p>
                    <a:p>
                      <a:pPr lvl="0">
                        <a:buFont typeface="Arial" pitchFamily="34" charset="0"/>
                        <a:buChar char="•"/>
                      </a:pPr>
                      <a:r>
                        <a:rPr lang="en-US" sz="1600" baseline="0" dirty="0" smtClean="0"/>
                        <a:t>  Panel Index</a:t>
                      </a:r>
                    </a:p>
                    <a:p>
                      <a:pPr lvl="0">
                        <a:buFont typeface="Arial" pitchFamily="34" charset="0"/>
                        <a:buChar char="•"/>
                      </a:pPr>
                      <a:r>
                        <a:rPr lang="en-US" sz="1600" baseline="0" dirty="0" smtClean="0"/>
                        <a:t>  X-Sections</a:t>
                      </a:r>
                    </a:p>
                    <a:p>
                      <a:pPr lvl="0">
                        <a:buFont typeface="Arial" pitchFamily="34" charset="0"/>
                        <a:buChar char="•"/>
                      </a:pPr>
                      <a:r>
                        <a:rPr lang="en-US" sz="1600" baseline="0" dirty="0" smtClean="0"/>
                        <a:t>  BFE’s / Advisory Flood Heights</a:t>
                      </a:r>
                    </a:p>
                    <a:p>
                      <a:pPr lvl="0">
                        <a:buFont typeface="Arial" pitchFamily="34" charset="0"/>
                        <a:buChar char="•"/>
                      </a:pPr>
                      <a:r>
                        <a:rPr lang="en-US" sz="1600" baseline="0" dirty="0" smtClean="0"/>
                        <a:t>  </a:t>
                      </a:r>
                      <a:r>
                        <a:rPr lang="en-US" sz="1600" i="0" baseline="0" dirty="0" smtClean="0"/>
                        <a:t>LOMAs / </a:t>
                      </a:r>
                      <a:r>
                        <a:rPr lang="en-US" sz="1600" i="1" baseline="0" dirty="0" smtClean="0"/>
                        <a:t>LOMRs</a:t>
                      </a:r>
                      <a:r>
                        <a:rPr lang="en-US" sz="1600" baseline="0" dirty="0" smtClean="0"/>
                        <a:t>*</a:t>
                      </a:r>
                    </a:p>
                    <a:p>
                      <a:pPr lvl="0">
                        <a:buFont typeface="Arial" pitchFamily="34" charset="0"/>
                        <a:buChar char="•"/>
                      </a:pPr>
                      <a:r>
                        <a:rPr lang="en-US" sz="1600" baseline="0" dirty="0" smtClean="0"/>
                        <a:t>  </a:t>
                      </a:r>
                      <a:r>
                        <a:rPr lang="en-US" sz="1600" i="1" baseline="0" dirty="0" smtClean="0"/>
                        <a:t>Structures, Levees, Mile Markers</a:t>
                      </a:r>
                      <a:r>
                        <a:rPr lang="en-US" sz="1600" baseline="0" dirty="0" smtClean="0"/>
                        <a:t>*</a:t>
                      </a:r>
                      <a:endParaRPr lang="en-US" dirty="0"/>
                    </a:p>
                  </a:txBody>
                  <a:tcPr/>
                </a:tc>
                <a:tc>
                  <a:txBody>
                    <a:bodyPr/>
                    <a:lstStyle/>
                    <a:p>
                      <a:pPr algn="ctr"/>
                      <a:endParaRPr lang="en-US" sz="1600" dirty="0" smtClean="0"/>
                    </a:p>
                    <a:p>
                      <a:pPr algn="ctr"/>
                      <a:r>
                        <a:rPr lang="en-US" sz="1600" dirty="0" smtClean="0"/>
                        <a:t>Yes</a:t>
                      </a:r>
                    </a:p>
                    <a:p>
                      <a:pPr algn="ctr"/>
                      <a:r>
                        <a:rPr lang="en-US" sz="1600" dirty="0" smtClean="0"/>
                        <a:t>No</a:t>
                      </a:r>
                    </a:p>
                    <a:p>
                      <a:pPr algn="ctr"/>
                      <a:r>
                        <a:rPr lang="en-US" sz="1600" dirty="0" smtClean="0"/>
                        <a:t>No</a:t>
                      </a:r>
                    </a:p>
                    <a:p>
                      <a:pPr algn="ctr"/>
                      <a:r>
                        <a:rPr lang="en-US" sz="1600" dirty="0" smtClean="0"/>
                        <a:t>No</a:t>
                      </a:r>
                      <a:br>
                        <a:rPr lang="en-US" sz="1600" dirty="0" smtClean="0"/>
                      </a:br>
                      <a:r>
                        <a:rPr lang="en-US" sz="1600" dirty="0" smtClean="0"/>
                        <a:t>No</a:t>
                      </a:r>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p>
                    <a:p>
                      <a:pPr algn="ctr"/>
                      <a:r>
                        <a:rPr lang="en-US" sz="1600" dirty="0" smtClean="0"/>
                        <a:t>Yes</a:t>
                      </a:r>
                    </a:p>
                    <a:p>
                      <a:pPr algn="ctr"/>
                      <a:r>
                        <a:rPr lang="en-US" sz="1600" dirty="0" smtClean="0"/>
                        <a:t>Yes</a:t>
                      </a:r>
                    </a:p>
                    <a:p>
                      <a:pPr algn="ctr"/>
                      <a:r>
                        <a:rPr lang="en-US" sz="1600" dirty="0" smtClean="0"/>
                        <a:t>Yes</a:t>
                      </a:r>
                    </a:p>
                    <a:p>
                      <a:pPr algn="ctr"/>
                      <a:r>
                        <a:rPr lang="en-US" sz="1600" dirty="0" smtClean="0"/>
                        <a:t>Yes</a:t>
                      </a:r>
                    </a:p>
                    <a:p>
                      <a:pPr algn="ctr"/>
                      <a:r>
                        <a:rPr lang="en-US" sz="1600" dirty="0" smtClean="0"/>
                        <a:t>Yes</a:t>
                      </a:r>
                      <a:endParaRPr lang="en-US" sz="1600" dirty="0"/>
                    </a:p>
                  </a:txBody>
                  <a:tcPr/>
                </a:tc>
                <a:tc>
                  <a:txBody>
                    <a:bodyPr/>
                    <a:lstStyle/>
                    <a:p>
                      <a:pPr algn="ctr"/>
                      <a:endParaRPr lang="en-US" dirty="0" smtClean="0"/>
                    </a:p>
                    <a:p>
                      <a:pPr algn="ctr"/>
                      <a:r>
                        <a:rPr lang="en-US" sz="1600" dirty="0" smtClean="0"/>
                        <a:t>Yes</a:t>
                      </a:r>
                    </a:p>
                    <a:p>
                      <a:pPr algn="ctr"/>
                      <a:r>
                        <a:rPr lang="en-US" sz="1600" dirty="0" smtClean="0"/>
                        <a:t>No</a:t>
                      </a:r>
                    </a:p>
                    <a:p>
                      <a:pPr algn="ctr"/>
                      <a:r>
                        <a:rPr lang="en-US" sz="1600" dirty="0" smtClean="0"/>
                        <a:t>No</a:t>
                      </a:r>
                    </a:p>
                    <a:p>
                      <a:pPr algn="ctr"/>
                      <a:r>
                        <a:rPr lang="en-US" sz="1600" dirty="0" smtClean="0"/>
                        <a:t>No</a:t>
                      </a:r>
                      <a:br>
                        <a:rPr lang="en-US" sz="1600" dirty="0" smtClean="0"/>
                      </a:br>
                      <a:r>
                        <a:rPr lang="en-US" sz="1600" dirty="0" smtClean="0"/>
                        <a:t>No</a:t>
                      </a:r>
                    </a:p>
                    <a:p>
                      <a:pPr algn="ctr"/>
                      <a:r>
                        <a:rPr lang="en-US" sz="1600" dirty="0" smtClean="0"/>
                        <a:t>No</a:t>
                      </a:r>
                      <a:endParaRPr lang="en-US" dirty="0"/>
                    </a:p>
                  </a:txBody>
                  <a:tcPr/>
                </a:tc>
                <a:extLst>
                  <a:ext uri="{0D108BD9-81ED-4DB2-BD59-A6C34878D82A}">
                    <a16:rowId xmlns:a16="http://schemas.microsoft.com/office/drawing/2014/main" val="10001"/>
                  </a:ext>
                </a:extLst>
              </a:tr>
              <a:tr h="5901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Flood Prediction</a:t>
                      </a:r>
                    </a:p>
                    <a:p>
                      <a:pPr lvl="0">
                        <a:buFont typeface="Arial" pitchFamily="34" charset="0"/>
                        <a:buChar char="•"/>
                      </a:pPr>
                      <a:r>
                        <a:rPr lang="en-US" sz="1600" baseline="0" dirty="0" smtClean="0"/>
                        <a:t> </a:t>
                      </a:r>
                      <a:r>
                        <a:rPr lang="en-US" sz="1600" i="1" baseline="0" dirty="0" smtClean="0"/>
                        <a:t>USGS </a:t>
                      </a:r>
                      <a:r>
                        <a:rPr lang="en-US" sz="1600" i="1" kern="1200" dirty="0" smtClean="0">
                          <a:solidFill>
                            <a:schemeClr val="dk1"/>
                          </a:solidFill>
                          <a:latin typeface="+mn-lt"/>
                          <a:ea typeface="+mn-ea"/>
                          <a:cs typeface="+mn-cs"/>
                        </a:rPr>
                        <a:t>Real-Time Stream Gages</a:t>
                      </a:r>
                      <a:r>
                        <a:rPr lang="en-US" sz="1600" kern="1200" dirty="0" smtClean="0">
                          <a:solidFill>
                            <a:schemeClr val="dk1"/>
                          </a:solidFill>
                          <a:latin typeface="+mn-lt"/>
                          <a:ea typeface="+mn-ea"/>
                          <a:cs typeface="+mn-cs"/>
                        </a:rPr>
                        <a:t>*</a:t>
                      </a:r>
                    </a:p>
                  </a:txBody>
                  <a:tcPr/>
                </a:tc>
                <a:tc>
                  <a:txBody>
                    <a:bodyPr/>
                    <a:lstStyle/>
                    <a:p>
                      <a:pPr algn="ctr"/>
                      <a:endParaRPr lang="en-US" sz="1600" dirty="0" smtClean="0"/>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endParaRPr lang="en-US" sz="1600" dirty="0"/>
                    </a:p>
                  </a:txBody>
                  <a:tcPr/>
                </a:tc>
                <a:tc>
                  <a:txBody>
                    <a:bodyPr/>
                    <a:lstStyle/>
                    <a:p>
                      <a:pPr algn="ctr"/>
                      <a:endParaRPr lang="en-US" sz="1600" dirty="0" smtClean="0"/>
                    </a:p>
                    <a:p>
                      <a:pPr algn="ctr"/>
                      <a:r>
                        <a:rPr lang="en-US" sz="1600" dirty="0" smtClean="0"/>
                        <a:t>No</a:t>
                      </a:r>
                      <a:endParaRPr lang="en-US" sz="1600" dirty="0"/>
                    </a:p>
                  </a:txBody>
                  <a:tcPr/>
                </a:tc>
                <a:extLst>
                  <a:ext uri="{0D108BD9-81ED-4DB2-BD59-A6C34878D82A}">
                    <a16:rowId xmlns:a16="http://schemas.microsoft.com/office/drawing/2014/main" val="10002"/>
                  </a:ext>
                </a:extLst>
              </a:tr>
              <a:tr h="5901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Flood Mitigation</a:t>
                      </a:r>
                    </a:p>
                    <a:p>
                      <a:pPr lvl="0">
                        <a:buFont typeface="Arial" pitchFamily="34" charset="0"/>
                        <a:buChar char="•"/>
                      </a:pPr>
                      <a:r>
                        <a:rPr lang="en-US" sz="1600" baseline="0" dirty="0" smtClean="0"/>
                        <a:t>  </a:t>
                      </a:r>
                      <a:r>
                        <a:rPr lang="en-US" sz="1600" kern="1200" dirty="0" smtClean="0">
                          <a:solidFill>
                            <a:schemeClr val="dk1"/>
                          </a:solidFill>
                          <a:latin typeface="+mn-lt"/>
                          <a:ea typeface="+mn-ea"/>
                          <a:cs typeface="+mn-cs"/>
                        </a:rPr>
                        <a:t>Mitigated/Buyout Properties</a:t>
                      </a:r>
                      <a:endParaRPr lang="en-US" sz="1600" baseline="0" dirty="0" smtClean="0"/>
                    </a:p>
                  </a:txBody>
                  <a:tcPr/>
                </a:tc>
                <a:tc>
                  <a:txBody>
                    <a:bodyPr/>
                    <a:lstStyle/>
                    <a:p>
                      <a:pPr algn="ctr"/>
                      <a:endParaRPr lang="en-US" sz="1600" dirty="0" smtClean="0"/>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endParaRPr lang="en-US" sz="1600" dirty="0"/>
                    </a:p>
                  </a:txBody>
                  <a:tcPr/>
                </a:tc>
                <a:tc>
                  <a:txBody>
                    <a:bodyPr/>
                    <a:lstStyle/>
                    <a:p>
                      <a:pPr algn="ctr"/>
                      <a:endParaRPr lang="en-US" sz="1600" dirty="0" smtClean="0"/>
                    </a:p>
                    <a:p>
                      <a:pPr algn="ctr"/>
                      <a:r>
                        <a:rPr lang="en-US" sz="1600" dirty="0" smtClean="0"/>
                        <a:t>Yes</a:t>
                      </a:r>
                      <a:endParaRPr lang="en-US" sz="1600" dirty="0"/>
                    </a:p>
                  </a:txBody>
                  <a:tcPr/>
                </a:tc>
                <a:extLst>
                  <a:ext uri="{0D108BD9-81ED-4DB2-BD59-A6C34878D82A}">
                    <a16:rowId xmlns:a16="http://schemas.microsoft.com/office/drawing/2014/main" val="10003"/>
                  </a:ext>
                </a:extLst>
              </a:tr>
              <a:tr h="12902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Flood Risk</a:t>
                      </a:r>
                    </a:p>
                    <a:p>
                      <a:pPr lvl="0">
                        <a:buFont typeface="Arial" pitchFamily="34" charset="0"/>
                        <a:buChar char="•"/>
                      </a:pPr>
                      <a:r>
                        <a:rPr lang="en-US" sz="1600" baseline="0" dirty="0" smtClean="0"/>
                        <a:t>  Flood Water Depths  </a:t>
                      </a:r>
                    </a:p>
                    <a:p>
                      <a:pPr lvl="0">
                        <a:buFont typeface="Arial" pitchFamily="34" charset="0"/>
                        <a:buChar char="•"/>
                      </a:pPr>
                      <a:r>
                        <a:rPr lang="en-US" sz="1600" baseline="0" dirty="0" smtClean="0"/>
                        <a:t>  </a:t>
                      </a:r>
                      <a:r>
                        <a:rPr lang="en-US" sz="1600" i="1" baseline="0" dirty="0" smtClean="0"/>
                        <a:t>Historical High Water Marks </a:t>
                      </a:r>
                    </a:p>
                    <a:p>
                      <a:pPr lvl="0">
                        <a:buFont typeface="Arial" pitchFamily="34" charset="0"/>
                        <a:buChar char="•"/>
                      </a:pPr>
                      <a:r>
                        <a:rPr lang="en-US" sz="1600" baseline="0" dirty="0" smtClean="0"/>
                        <a:t>  </a:t>
                      </a:r>
                      <a:r>
                        <a:rPr lang="en-US" sz="1600" i="1" baseline="0" dirty="0" smtClean="0"/>
                        <a:t>Site-Specific Flood Risk Assessment Data</a:t>
                      </a:r>
                    </a:p>
                    <a:p>
                      <a:pPr lvl="0">
                        <a:buFont typeface="Arial" pitchFamily="34" charset="0"/>
                        <a:buChar char="•"/>
                      </a:pPr>
                      <a:r>
                        <a:rPr lang="en-US" sz="1600" baseline="0" dirty="0" smtClean="0"/>
                        <a:t>  </a:t>
                      </a:r>
                      <a:r>
                        <a:rPr lang="en-US" sz="1600" i="0" baseline="0" dirty="0" smtClean="0"/>
                        <a:t>Flood/Dam Inundation Maps (future)</a:t>
                      </a:r>
                      <a:endParaRPr lang="en-US" i="0" dirty="0"/>
                    </a:p>
                  </a:txBody>
                  <a:tcPr/>
                </a:tc>
                <a:tc>
                  <a:txBody>
                    <a:bodyPr/>
                    <a:lstStyle/>
                    <a:p>
                      <a:pPr algn="ctr"/>
                      <a:endParaRPr lang="en-US" sz="1600" dirty="0" smtClean="0"/>
                    </a:p>
                    <a:p>
                      <a:pPr algn="ctr"/>
                      <a:r>
                        <a:rPr lang="en-US" sz="1600" dirty="0" smtClean="0"/>
                        <a:t>No</a:t>
                      </a:r>
                    </a:p>
                    <a:p>
                      <a:pPr algn="ctr"/>
                      <a:r>
                        <a:rPr lang="en-US" sz="1600" dirty="0" smtClean="0"/>
                        <a:t>No</a:t>
                      </a:r>
                    </a:p>
                    <a:p>
                      <a:pPr algn="ctr"/>
                      <a:r>
                        <a:rPr lang="en-US" sz="1600" dirty="0" smtClean="0"/>
                        <a:t>No</a:t>
                      </a:r>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p>
                    <a:p>
                      <a:pPr algn="ctr"/>
                      <a:r>
                        <a:rPr lang="en-US" sz="1600" dirty="0" smtClean="0"/>
                        <a:t>Yes</a:t>
                      </a:r>
                    </a:p>
                    <a:p>
                      <a:pPr algn="ctr"/>
                      <a:r>
                        <a:rPr lang="en-US" sz="1600" dirty="0" smtClean="0"/>
                        <a:t>No</a:t>
                      </a:r>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p>
                    <a:p>
                      <a:pPr algn="ctr"/>
                      <a:r>
                        <a:rPr lang="en-US" sz="1600" dirty="0" smtClean="0"/>
                        <a:t>Yes</a:t>
                      </a:r>
                    </a:p>
                    <a:p>
                      <a:pPr algn="ctr"/>
                      <a:r>
                        <a:rPr lang="en-US" sz="1600" dirty="0" smtClean="0"/>
                        <a:t>Yes</a:t>
                      </a:r>
                    </a:p>
                    <a:p>
                      <a:pPr algn="ctr"/>
                      <a:r>
                        <a:rPr lang="en-US" sz="1600" dirty="0" smtClean="0"/>
                        <a:t>Yes</a:t>
                      </a:r>
                      <a:endParaRPr lang="en-US" sz="16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92906" y="304800"/>
            <a:ext cx="8358188" cy="5836886"/>
          </a:xfrm>
          <a:prstGeom prst="rect">
            <a:avLst/>
          </a:prstGeom>
        </p:spPr>
      </p:pic>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New Flood Layers Added</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a:srcRect b="12458"/>
          <a:stretch/>
        </p:blipFill>
        <p:spPr>
          <a:xfrm>
            <a:off x="6096000" y="1066800"/>
            <a:ext cx="2876550" cy="2318068"/>
          </a:xfrm>
          <a:prstGeom prst="rect">
            <a:avLst/>
          </a:prstGeom>
          <a:effectLst>
            <a:glow rad="101600">
              <a:schemeClr val="accent1">
                <a:satMod val="175000"/>
                <a:alpha val="40000"/>
              </a:schemeClr>
            </a:glow>
          </a:effectLst>
        </p:spPr>
      </p:pic>
      <p:pic>
        <p:nvPicPr>
          <p:cNvPr id="8" name="Picture 7"/>
          <p:cNvPicPr>
            <a:picLocks noChangeAspect="1"/>
          </p:cNvPicPr>
          <p:nvPr/>
        </p:nvPicPr>
        <p:blipFill rotWithShape="1">
          <a:blip r:embed="rId5"/>
          <a:srcRect b="22810"/>
          <a:stretch/>
        </p:blipFill>
        <p:spPr>
          <a:xfrm>
            <a:off x="838200" y="3676766"/>
            <a:ext cx="2867025" cy="2433638"/>
          </a:xfrm>
          <a:prstGeom prst="rect">
            <a:avLst/>
          </a:prstGeom>
          <a:effectLst>
            <a:glow rad="101600">
              <a:schemeClr val="accent1">
                <a:satMod val="175000"/>
                <a:alpha val="40000"/>
              </a:schemeClr>
            </a:glow>
          </a:effectLst>
        </p:spPr>
      </p:pic>
      <p:sp>
        <p:nvSpPr>
          <p:cNvPr id="11" name="Oval 10"/>
          <p:cNvSpPr/>
          <p:nvPr/>
        </p:nvSpPr>
        <p:spPr>
          <a:xfrm>
            <a:off x="5562600" y="2762684"/>
            <a:ext cx="457200" cy="445738"/>
          </a:xfrm>
          <a:prstGeom prst="ellipse">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20365809">
            <a:off x="3814870" y="4107599"/>
            <a:ext cx="1754744" cy="712241"/>
          </a:xfrm>
          <a:prstGeom prst="rightArrow">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7" name="Content Placeholder 2"/>
          <p:cNvSpPr txBox="1">
            <a:spLocks/>
          </p:cNvSpPr>
          <p:nvPr/>
        </p:nvSpPr>
        <p:spPr>
          <a:xfrm>
            <a:off x="4419600" y="1783731"/>
            <a:ext cx="1981200" cy="725505"/>
          </a:xfrm>
          <a:prstGeom prst="rect">
            <a:avLst/>
          </a:prstGeom>
          <a:solidFill>
            <a:schemeClr val="accent1">
              <a:lumMod val="20000"/>
              <a:lumOff val="80000"/>
            </a:schemeClr>
          </a:solidFill>
          <a:ln w="19050">
            <a:solidFill>
              <a:schemeClr val="tx2">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en-US" sz="2000" dirty="0" smtClean="0">
                <a:latin typeface="Arial" panose="020B0604020202020204" pitchFamily="34" charset="0"/>
                <a:cs typeface="Arial" panose="020B0604020202020204" pitchFamily="34" charset="0"/>
              </a:rPr>
              <a:t>NWIS</a:t>
            </a:r>
          </a:p>
          <a:p>
            <a:pPr algn="ctr">
              <a:buFont typeface="Arial" pitchFamily="34" charset="0"/>
              <a:buNone/>
            </a:pPr>
            <a:r>
              <a:rPr lang="en-US" sz="2000" dirty="0" smtClean="0">
                <a:latin typeface="Arial" panose="020B0604020202020204" pitchFamily="34" charset="0"/>
                <a:cs typeface="Arial" panose="020B0604020202020204" pitchFamily="34" charset="0"/>
              </a:rPr>
              <a:t>Stream Gage</a:t>
            </a:r>
          </a:p>
        </p:txBody>
      </p:sp>
      <p:sp>
        <p:nvSpPr>
          <p:cNvPr id="4" name="Content Placeholder 2"/>
          <p:cNvSpPr>
            <a:spLocks noGrp="1"/>
          </p:cNvSpPr>
          <p:nvPr>
            <p:ph idx="1"/>
          </p:nvPr>
        </p:nvSpPr>
        <p:spPr>
          <a:xfrm>
            <a:off x="3274219" y="5031113"/>
            <a:ext cx="1752600" cy="772222"/>
          </a:xfrm>
          <a:solidFill>
            <a:schemeClr val="accent1">
              <a:lumMod val="20000"/>
              <a:lumOff val="80000"/>
            </a:schemeClr>
          </a:solidFill>
          <a:ln w="19050">
            <a:solidFill>
              <a:schemeClr val="tx2">
                <a:lumMod val="75000"/>
              </a:schemeClr>
            </a:solidFill>
          </a:ln>
        </p:spPr>
        <p:txBody>
          <a:bodyPr>
            <a:noAutofit/>
          </a:bodyPr>
          <a:lstStyle/>
          <a:p>
            <a:pPr algn="ctr">
              <a:buNone/>
            </a:pPr>
            <a:r>
              <a:rPr lang="en-US" sz="2000" dirty="0" smtClean="0">
                <a:latin typeface="Arial" panose="020B0604020202020204" pitchFamily="34" charset="0"/>
                <a:cs typeface="Arial" panose="020B0604020202020204" pitchFamily="34" charset="0"/>
              </a:rPr>
              <a:t>Laurel Run</a:t>
            </a:r>
          </a:p>
          <a:p>
            <a:pPr algn="ctr">
              <a:buNone/>
            </a:pPr>
            <a:r>
              <a:rPr lang="en-US" sz="2000" dirty="0" smtClean="0">
                <a:latin typeface="Arial" panose="020B0604020202020204" pitchFamily="34" charset="0"/>
                <a:cs typeface="Arial" panose="020B0604020202020204" pitchFamily="34" charset="0"/>
              </a:rPr>
              <a:t>Levee</a:t>
            </a:r>
          </a:p>
        </p:txBody>
      </p:sp>
      <p:sp>
        <p:nvSpPr>
          <p:cNvPr id="19" name="Rectangle 18"/>
          <p:cNvSpPr/>
          <p:nvPr/>
        </p:nvSpPr>
        <p:spPr>
          <a:xfrm>
            <a:off x="685800" y="6187694"/>
            <a:ext cx="8153400" cy="800219"/>
          </a:xfrm>
          <a:prstGeom prst="rect">
            <a:avLst/>
          </a:prstGeom>
        </p:spPr>
        <p:txBody>
          <a:bodyPr wrap="square">
            <a:spAutoFit/>
          </a:bodyPr>
          <a:lstStyle/>
          <a:p>
            <a:r>
              <a:rPr lang="en-US" sz="1400" dirty="0"/>
              <a:t>Example:  </a:t>
            </a:r>
            <a:r>
              <a:rPr lang="en-US" sz="1400" dirty="0" smtClean="0"/>
              <a:t>Levee structure and real-time stream gage located at Parkersburg, WV</a:t>
            </a:r>
            <a:endParaRPr lang="en-US" sz="1400" dirty="0"/>
          </a:p>
          <a:p>
            <a:r>
              <a:rPr lang="en-US" sz="1400" dirty="0" smtClean="0">
                <a:hlinkClick r:id="rId6"/>
              </a:rPr>
              <a:t>http://www.mapwv.gov/flood/Map/?wkid=102100&amp;x=-9080275&amp;y=4759882&amp;l=8&amp;v=1</a:t>
            </a:r>
            <a:endParaRPr lang="en-US" sz="1400" dirty="0" smtClean="0"/>
          </a:p>
          <a:p>
            <a:endParaRPr lang="en-US" dirty="0"/>
          </a:p>
        </p:txBody>
      </p:sp>
    </p:spTree>
    <p:extLst>
      <p:ext uri="{BB962C8B-B14F-4D97-AF65-F5344CB8AC3E}">
        <p14:creationId xmlns:p14="http://schemas.microsoft.com/office/powerpoint/2010/main" val="489582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NWIS Stream Gage</a:t>
            </a:r>
            <a:endParaRPr lang="en-US"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685800" y="6187694"/>
            <a:ext cx="8153400" cy="800219"/>
          </a:xfrm>
          <a:prstGeom prst="rect">
            <a:avLst/>
          </a:prstGeom>
        </p:spPr>
        <p:txBody>
          <a:bodyPr wrap="square">
            <a:spAutoFit/>
          </a:bodyPr>
          <a:lstStyle/>
          <a:p>
            <a:r>
              <a:rPr lang="en-US" sz="1400" dirty="0"/>
              <a:t>Example:  </a:t>
            </a:r>
            <a:r>
              <a:rPr lang="en-US" sz="1400" dirty="0" smtClean="0"/>
              <a:t>Real-Time Stream Gage     Data for Dry Fork at </a:t>
            </a:r>
            <a:r>
              <a:rPr lang="en-US" sz="1400" dirty="0" err="1" smtClean="0"/>
              <a:t>Beartown</a:t>
            </a:r>
            <a:r>
              <a:rPr lang="en-US" sz="1400" dirty="0" smtClean="0"/>
              <a:t>, WV   (Expert </a:t>
            </a:r>
            <a:r>
              <a:rPr lang="en-US" sz="1400" dirty="0"/>
              <a:t>View)</a:t>
            </a:r>
            <a:br>
              <a:rPr lang="en-US" sz="1400" dirty="0"/>
            </a:br>
            <a:r>
              <a:rPr lang="en-US" sz="1400" dirty="0">
                <a:hlinkClick r:id="rId3"/>
              </a:rPr>
              <a:t>https://www.mapwv.gov/flood/map/?wkid=102100&amp;x=-</a:t>
            </a:r>
            <a:r>
              <a:rPr lang="en-US" sz="1400" dirty="0" smtClean="0">
                <a:hlinkClick r:id="rId3"/>
              </a:rPr>
              <a:t>9104675&amp;y=4491964&amp;l=6&amp;v=1</a:t>
            </a:r>
            <a:endParaRPr lang="en-US" sz="1400" dirty="0" smtClean="0"/>
          </a:p>
          <a:p>
            <a:endParaRPr lang="en-US" dirty="0"/>
          </a:p>
        </p:txBody>
      </p:sp>
      <p:pic>
        <p:nvPicPr>
          <p:cNvPr id="2" name="Picture 1"/>
          <p:cNvPicPr>
            <a:picLocks noChangeAspect="1"/>
          </p:cNvPicPr>
          <p:nvPr/>
        </p:nvPicPr>
        <p:blipFill>
          <a:blip r:embed="rId4"/>
          <a:stretch>
            <a:fillRect/>
          </a:stretch>
        </p:blipFill>
        <p:spPr>
          <a:xfrm>
            <a:off x="709613" y="1056553"/>
            <a:ext cx="7672387" cy="5185417"/>
          </a:xfrm>
          <a:prstGeom prst="rect">
            <a:avLst/>
          </a:prstGeom>
        </p:spPr>
      </p:pic>
      <p:sp>
        <p:nvSpPr>
          <p:cNvPr id="16" name="Right Arrow 15"/>
          <p:cNvSpPr/>
          <p:nvPr/>
        </p:nvSpPr>
        <p:spPr>
          <a:xfrm rot="9382160">
            <a:off x="3599985" y="3979337"/>
            <a:ext cx="507834" cy="206127"/>
          </a:xfrm>
          <a:prstGeom prst="rightArrow">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7" name="Content Placeholder 2"/>
          <p:cNvSpPr txBox="1">
            <a:spLocks/>
          </p:cNvSpPr>
          <p:nvPr/>
        </p:nvSpPr>
        <p:spPr>
          <a:xfrm>
            <a:off x="4580796" y="1426621"/>
            <a:ext cx="1981200" cy="725505"/>
          </a:xfrm>
          <a:prstGeom prst="rect">
            <a:avLst/>
          </a:prstGeom>
          <a:solidFill>
            <a:schemeClr val="accent1">
              <a:lumMod val="20000"/>
              <a:lumOff val="80000"/>
            </a:schemeClr>
          </a:solidFill>
          <a:ln w="19050">
            <a:solidFill>
              <a:schemeClr val="tx2">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en-US" sz="2000" dirty="0" err="1" smtClean="0">
                <a:latin typeface="Arial" panose="020B0604020202020204" pitchFamily="34" charset="0"/>
                <a:cs typeface="Arial" panose="020B0604020202020204" pitchFamily="34" charset="0"/>
              </a:rPr>
              <a:t>Beartown</a:t>
            </a:r>
            <a:endParaRPr lang="en-US" sz="2000" dirty="0" smtClean="0">
              <a:latin typeface="Arial" panose="020B0604020202020204" pitchFamily="34" charset="0"/>
              <a:cs typeface="Arial" panose="020B0604020202020204" pitchFamily="34" charset="0"/>
            </a:endParaRPr>
          </a:p>
          <a:p>
            <a:pPr algn="ctr">
              <a:buFont typeface="Arial" pitchFamily="34" charset="0"/>
              <a:buNone/>
            </a:pPr>
            <a:r>
              <a:rPr lang="en-US" sz="2000" dirty="0" smtClean="0">
                <a:latin typeface="Arial" panose="020B0604020202020204" pitchFamily="34" charset="0"/>
                <a:cs typeface="Arial" panose="020B0604020202020204" pitchFamily="34" charset="0"/>
              </a:rPr>
              <a:t>Stream Gage</a:t>
            </a:r>
          </a:p>
        </p:txBody>
      </p:sp>
      <p:sp>
        <p:nvSpPr>
          <p:cNvPr id="3" name="Diamond 2"/>
          <p:cNvSpPr/>
          <p:nvPr/>
        </p:nvSpPr>
        <p:spPr>
          <a:xfrm>
            <a:off x="4702677" y="1527157"/>
            <a:ext cx="228600" cy="285316"/>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Diamond 13"/>
          <p:cNvSpPr/>
          <p:nvPr/>
        </p:nvSpPr>
        <p:spPr>
          <a:xfrm>
            <a:off x="3233154" y="6248400"/>
            <a:ext cx="119646" cy="149330"/>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8" name="Diamond 17"/>
          <p:cNvSpPr/>
          <p:nvPr/>
        </p:nvSpPr>
        <p:spPr>
          <a:xfrm>
            <a:off x="4816977" y="2911660"/>
            <a:ext cx="119646" cy="149330"/>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4648200" y="2895600"/>
            <a:ext cx="457200" cy="212540"/>
          </a:xfrm>
          <a:prstGeom prst="ellipse">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5400000">
            <a:off x="4551993" y="2418393"/>
            <a:ext cx="481430" cy="168184"/>
          </a:xfrm>
          <a:prstGeom prst="rightArrow">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06855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1066800"/>
            <a:ext cx="9296400" cy="685800"/>
          </a:xfrm>
        </p:spPr>
        <p:txBody>
          <a:bodyPr>
            <a:normAutofit fontScale="70000" lnSpcReduction="20000"/>
          </a:bodyPr>
          <a:lstStyle/>
          <a:p>
            <a:pPr indent="0">
              <a:buNone/>
            </a:pPr>
            <a:r>
              <a:rPr lang="en-US" sz="2800" dirty="0" smtClean="0">
                <a:solidFill>
                  <a:schemeClr val="accent1">
                    <a:lumMod val="50000"/>
                  </a:schemeClr>
                </a:solidFill>
                <a:latin typeface="Arial" panose="020B0604020202020204" pitchFamily="34" charset="0"/>
                <a:cs typeface="Arial" panose="020B0604020202020204" pitchFamily="34" charset="0"/>
              </a:rPr>
              <a:t>New </a:t>
            </a:r>
            <a:r>
              <a:rPr lang="en-US" sz="2800" b="1" dirty="0" smtClean="0">
                <a:solidFill>
                  <a:schemeClr val="accent1">
                    <a:lumMod val="50000"/>
                  </a:schemeClr>
                </a:solidFill>
                <a:latin typeface="Arial" panose="020B0604020202020204" pitchFamily="34" charset="0"/>
                <a:cs typeface="Arial" panose="020B0604020202020204" pitchFamily="34" charset="0"/>
              </a:rPr>
              <a:t>advisory</a:t>
            </a:r>
            <a:r>
              <a:rPr lang="en-US" sz="2800" dirty="0" smtClean="0">
                <a:solidFill>
                  <a:schemeClr val="accent1">
                    <a:lumMod val="50000"/>
                  </a:schemeClr>
                </a:solidFill>
                <a:latin typeface="Arial" panose="020B0604020202020204" pitchFamily="34" charset="0"/>
                <a:cs typeface="Arial" panose="020B0604020202020204" pitchFamily="34" charset="0"/>
              </a:rPr>
              <a:t> flood heights, depth grids, and floodplain boundaries are being added to the WV Flood Tool and will exist for all counties in the near future</a:t>
            </a:r>
            <a:endParaRPr lang="en-US" sz="28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Floodplains</a:t>
            </a:r>
            <a:endParaRPr lang="en-US" dirty="0">
              <a:solidFill>
                <a:schemeClr val="bg1"/>
              </a:solidFill>
              <a:latin typeface="Arial" panose="020B0604020202020204" pitchFamily="34" charset="0"/>
              <a:cs typeface="Arial" panose="020B0604020202020204" pitchFamily="34" charset="0"/>
            </a:endParaRPr>
          </a:p>
        </p:txBody>
      </p:sp>
      <p:pic>
        <p:nvPicPr>
          <p:cNvPr id="1027" name="Picture 3" descr="C:\Users\Kurt\Downloads\image002.png"/>
          <p:cNvPicPr>
            <a:picLocks noChangeAspect="1" noChangeArrowheads="1"/>
          </p:cNvPicPr>
          <p:nvPr/>
        </p:nvPicPr>
        <p:blipFill>
          <a:blip r:embed="rId2" cstate="print"/>
          <a:srcRect/>
          <a:stretch>
            <a:fillRect/>
          </a:stretch>
        </p:blipFill>
        <p:spPr bwMode="auto">
          <a:xfrm>
            <a:off x="228600" y="1600200"/>
            <a:ext cx="6405080" cy="4737288"/>
          </a:xfrm>
          <a:prstGeom prst="rect">
            <a:avLst/>
          </a:prstGeom>
          <a:ln>
            <a:solidFill>
              <a:schemeClr val="tx1"/>
            </a:solidFill>
          </a:ln>
        </p:spPr>
      </p:pic>
      <p:sp>
        <p:nvSpPr>
          <p:cNvPr id="6" name="TextBox 5"/>
          <p:cNvSpPr txBox="1"/>
          <p:nvPr/>
        </p:nvSpPr>
        <p:spPr>
          <a:xfrm>
            <a:off x="6705600" y="1676400"/>
            <a:ext cx="2286000" cy="5047536"/>
          </a:xfrm>
          <a:prstGeom prst="rect">
            <a:avLst/>
          </a:prstGeom>
          <a:solidFill>
            <a:srgbClr val="FFCC66"/>
          </a:solidFill>
          <a:effectLst>
            <a:outerShdw blurRad="50800" dist="38100" dir="2700000" algn="tl" rotWithShape="0">
              <a:prstClr val="black">
                <a:alpha val="40000"/>
              </a:prstClr>
            </a:outerShdw>
          </a:effectLst>
        </p:spPr>
        <p:txBody>
          <a:bodyPr wrap="square" rtlCol="0">
            <a:spAutoFit/>
          </a:bodyPr>
          <a:lstStyle/>
          <a:p>
            <a:r>
              <a:rPr lang="en-US" sz="1400" dirty="0" smtClean="0"/>
              <a:t>A new flood zone status (</a:t>
            </a:r>
            <a:r>
              <a:rPr lang="en-US" sz="1400" dirty="0"/>
              <a:t>orange/mango color) </a:t>
            </a:r>
            <a:r>
              <a:rPr lang="en-US" sz="1400" dirty="0" smtClean="0"/>
              <a:t>has been added to </a:t>
            </a:r>
            <a:r>
              <a:rPr lang="en-US" sz="1400" dirty="0"/>
              <a:t>the WV Flood Tool when the</a:t>
            </a:r>
            <a:r>
              <a:rPr lang="en-US" sz="1400" b="1" dirty="0"/>
              <a:t> location is </a:t>
            </a:r>
            <a:r>
              <a:rPr lang="en-US" sz="1400" b="1" dirty="0" smtClean="0"/>
              <a:t>WITHIN an advisory floodplain but </a:t>
            </a:r>
            <a:r>
              <a:rPr lang="en-US" sz="1400" b="1" dirty="0"/>
              <a:t>NOT a regulatory floodplain.  </a:t>
            </a:r>
            <a:r>
              <a:rPr lang="en-US" sz="1400" dirty="0"/>
              <a:t>In the example </a:t>
            </a:r>
            <a:r>
              <a:rPr lang="en-US" sz="1400" dirty="0" smtClean="0"/>
              <a:t>on the left note how </a:t>
            </a:r>
            <a:r>
              <a:rPr lang="en-US" sz="1400" dirty="0"/>
              <a:t>a the Swanson Industries building is located in the new model-backed Advisory A Zone (blue water depth grid) but not the effective Approximate A Zone (red vertically hachured polygon).  This example represents an </a:t>
            </a:r>
            <a:r>
              <a:rPr lang="en-US" sz="1400" b="1" dirty="0"/>
              <a:t>Advisory A Zone</a:t>
            </a:r>
            <a:r>
              <a:rPr lang="en-US" sz="1400" dirty="0"/>
              <a:t> but the same could be done for new </a:t>
            </a:r>
            <a:r>
              <a:rPr lang="en-US" sz="1400" b="1" dirty="0"/>
              <a:t>Advisory AE Zones</a:t>
            </a:r>
            <a:r>
              <a:rPr lang="en-US" sz="1400" dirty="0"/>
              <a:t> generated from re-delineated AE Non-Restudy areas using new </a:t>
            </a:r>
            <a:r>
              <a:rPr lang="en-US" sz="1400" dirty="0" smtClean="0"/>
              <a:t>topography.</a:t>
            </a:r>
            <a:endParaRPr lang="en-US" sz="1400" dirty="0">
              <a:latin typeface="Arial" panose="020B0604020202020204" pitchFamily="34" charset="0"/>
              <a:cs typeface="Arial" panose="020B0604020202020204" pitchFamily="34" charset="0"/>
            </a:endParaRPr>
          </a:p>
        </p:txBody>
      </p:sp>
      <p:sp>
        <p:nvSpPr>
          <p:cNvPr id="7" name="TextBox 6"/>
          <p:cNvSpPr txBox="1"/>
          <p:nvPr/>
        </p:nvSpPr>
        <p:spPr>
          <a:xfrm>
            <a:off x="304800" y="6324600"/>
            <a:ext cx="5867400" cy="738664"/>
          </a:xfrm>
          <a:prstGeom prst="rect">
            <a:avLst/>
          </a:prstGeom>
          <a:noFill/>
        </p:spPr>
        <p:txBody>
          <a:bodyPr wrap="square" rtlCol="0">
            <a:spAutoFit/>
          </a:bodyPr>
          <a:lstStyle/>
          <a:p>
            <a:r>
              <a:rPr lang="en-US" sz="1200" dirty="0"/>
              <a:t>Example:  437 Goshen Road, </a:t>
            </a:r>
            <a:r>
              <a:rPr lang="en-US" sz="1200" dirty="0" smtClean="0"/>
              <a:t>Morgantown, WV  (Swanson </a:t>
            </a:r>
            <a:r>
              <a:rPr lang="en-US" sz="1200" dirty="0"/>
              <a:t>Industries </a:t>
            </a:r>
            <a:r>
              <a:rPr lang="en-US" sz="1200" dirty="0" smtClean="0"/>
              <a:t>Plant)</a:t>
            </a:r>
            <a:endParaRPr lang="en-US" sz="1200" dirty="0"/>
          </a:p>
          <a:p>
            <a:r>
              <a:rPr lang="en-US" sz="1200" dirty="0">
                <a:hlinkClick r:id="rId3"/>
              </a:rPr>
              <a:t>https://www.mapwv.gov/flood/map/?wkid=102100&amp;x=-8903099&amp;y=4798561&amp;l=12&amp;v=1</a:t>
            </a:r>
            <a:endParaRPr lang="en-US" sz="1200" dirty="0"/>
          </a:p>
          <a:p>
            <a:endParaRPr lang="en-US" dirty="0"/>
          </a:p>
        </p:txBody>
      </p:sp>
      <p:sp>
        <p:nvSpPr>
          <p:cNvPr id="8" name="TextBox 7"/>
          <p:cNvSpPr txBox="1"/>
          <p:nvPr/>
        </p:nvSpPr>
        <p:spPr>
          <a:xfrm>
            <a:off x="2895600" y="4419600"/>
            <a:ext cx="19050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437 Goshen Road</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TextBox 1"/>
          <p:cNvSpPr txBox="1"/>
          <p:nvPr/>
        </p:nvSpPr>
        <p:spPr>
          <a:xfrm>
            <a:off x="2971800" y="3693824"/>
            <a:ext cx="1219200" cy="369332"/>
          </a:xfrm>
          <a:prstGeom prst="rect">
            <a:avLst/>
          </a:prstGeom>
          <a:solidFill>
            <a:srgbClr val="FFC000"/>
          </a:solidFill>
        </p:spPr>
        <p:txBody>
          <a:bodyPr wrap="square" rtlCol="0">
            <a:spAutoFit/>
          </a:bodyPr>
          <a:lstStyle/>
          <a:p>
            <a:r>
              <a:rPr lang="en-US" dirty="0" smtClean="0"/>
              <a:t>Advisory A</a:t>
            </a:r>
            <a:endParaRPr lang="en-US" dirty="0"/>
          </a:p>
        </p:txBody>
      </p:sp>
      <p:pic>
        <p:nvPicPr>
          <p:cNvPr id="3" name="Picture 2"/>
          <p:cNvPicPr>
            <a:picLocks noChangeAspect="1"/>
          </p:cNvPicPr>
          <p:nvPr/>
        </p:nvPicPr>
        <p:blipFill rotWithShape="1">
          <a:blip r:embed="rId4"/>
          <a:srcRect t="977" r="10802" b="1858"/>
          <a:stretch/>
        </p:blipFill>
        <p:spPr>
          <a:xfrm>
            <a:off x="304800" y="3276600"/>
            <a:ext cx="2438400" cy="2971800"/>
          </a:xfrm>
          <a:prstGeom prst="rect">
            <a:avLst/>
          </a:prstGeom>
          <a:ln>
            <a:solidFill>
              <a:schemeClr val="tx1"/>
            </a:solidFill>
          </a:ln>
        </p:spPr>
      </p:pic>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27844" y="1378967"/>
            <a:ext cx="8534808" cy="5265332"/>
          </a:xfrm>
          <a:prstGeom prst="rect">
            <a:avLst/>
          </a:prstGeom>
        </p:spPr>
      </p:pic>
      <p:sp>
        <p:nvSpPr>
          <p:cNvPr id="4" name="Content Placeholder 2"/>
          <p:cNvSpPr>
            <a:spLocks noGrp="1"/>
          </p:cNvSpPr>
          <p:nvPr>
            <p:ph idx="1"/>
          </p:nvPr>
        </p:nvSpPr>
        <p:spPr>
          <a:xfrm>
            <a:off x="885554" y="838200"/>
            <a:ext cx="7458652" cy="685800"/>
          </a:xfrm>
        </p:spPr>
        <p:txBody>
          <a:bodyPr>
            <a:normAutofit/>
          </a:bodyPr>
          <a:lstStyle/>
          <a:p>
            <a:pPr indent="0">
              <a:buNone/>
            </a:pPr>
            <a:r>
              <a:rPr lang="en-US" sz="2800" dirty="0" err="1" smtClean="0">
                <a:solidFill>
                  <a:schemeClr val="accent1">
                    <a:lumMod val="50000"/>
                  </a:schemeClr>
                </a:solidFill>
                <a:latin typeface="Arial" panose="020B0604020202020204" pitchFamily="34" charset="0"/>
                <a:cs typeface="Arial" panose="020B0604020202020204" pitchFamily="34" charset="0"/>
              </a:rPr>
              <a:t>Redelineated</a:t>
            </a:r>
            <a:r>
              <a:rPr lang="en-US" sz="2800" dirty="0" smtClean="0">
                <a:solidFill>
                  <a:schemeClr val="accent1">
                    <a:lumMod val="50000"/>
                  </a:schemeClr>
                </a:solidFill>
                <a:latin typeface="Arial" panose="020B0604020202020204" pitchFamily="34" charset="0"/>
                <a:cs typeface="Arial" panose="020B0604020202020204" pitchFamily="34" charset="0"/>
              </a:rPr>
              <a:t> Floodplain Using New Topo</a:t>
            </a:r>
            <a:endParaRPr lang="en-US" sz="28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Floodplain </a:t>
            </a:r>
            <a:endParaRPr lang="en-US"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3671250" y="2143869"/>
            <a:ext cx="2304828" cy="338554"/>
          </a:xfrm>
          <a:prstGeom prst="rect">
            <a:avLst/>
          </a:prstGeom>
          <a:solidFill>
            <a:schemeClr val="accent6">
              <a:lumMod val="5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rgbClr val="FFC000"/>
                </a:solidFill>
              </a:rPr>
              <a:t>Advisory AE Floodplain</a:t>
            </a:r>
            <a:endParaRPr lang="en-US" sz="1600" b="1" dirty="0">
              <a:solidFill>
                <a:srgbClr val="FFC000"/>
              </a:solidFill>
            </a:endParaRPr>
          </a:p>
        </p:txBody>
      </p:sp>
      <p:sp>
        <p:nvSpPr>
          <p:cNvPr id="10" name="TextBox 9"/>
          <p:cNvSpPr txBox="1"/>
          <p:nvPr/>
        </p:nvSpPr>
        <p:spPr>
          <a:xfrm>
            <a:off x="380999" y="6158568"/>
            <a:ext cx="5715000" cy="461665"/>
          </a:xfrm>
          <a:prstGeom prst="rect">
            <a:avLst/>
          </a:prstGeom>
          <a:solidFill>
            <a:schemeClr val="bg2">
              <a:lumMod val="75000"/>
            </a:schemeClr>
          </a:solidFill>
        </p:spPr>
        <p:txBody>
          <a:bodyPr wrap="square" rtlCol="0">
            <a:spAutoFit/>
          </a:bodyPr>
          <a:lstStyle/>
          <a:p>
            <a:r>
              <a:rPr lang="en-US" sz="1200" dirty="0" smtClean="0"/>
              <a:t>Location: Clear Fork, Oceana, Wyoming County, WV</a:t>
            </a:r>
          </a:p>
          <a:p>
            <a:r>
              <a:rPr lang="en-US" sz="1200" dirty="0">
                <a:hlinkClick r:id="rId4"/>
              </a:rPr>
              <a:t>https://www.mapwv.gov/flood/map/?wkid=102100&amp;x=-</a:t>
            </a:r>
            <a:r>
              <a:rPr lang="en-US" sz="1200" dirty="0" smtClean="0">
                <a:hlinkClick r:id="rId4"/>
              </a:rPr>
              <a:t>9086441&amp;y=4536103&amp;l=9&amp;v=1</a:t>
            </a:r>
            <a:endParaRPr lang="en-US" dirty="0"/>
          </a:p>
        </p:txBody>
      </p:sp>
      <p:sp>
        <p:nvSpPr>
          <p:cNvPr id="3" name="Rectangle 2"/>
          <p:cNvSpPr/>
          <p:nvPr/>
        </p:nvSpPr>
        <p:spPr>
          <a:xfrm>
            <a:off x="2775678" y="2143869"/>
            <a:ext cx="552399" cy="338554"/>
          </a:xfrm>
          <a:prstGeom prst="rect">
            <a:avLst/>
          </a:prstGeom>
          <a:solidFill>
            <a:schemeClr val="accent5">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683428" y="457371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20" y="4052400"/>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52349" y="3512845"/>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5020633" y="353401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chemeClr val="tx2"/>
                </a:solidFill>
              </a:rPr>
              <a:t>Regulatory AE Floodplain</a:t>
            </a:r>
            <a:endParaRPr lang="en-US" sz="1600" b="1" dirty="0">
              <a:solidFill>
                <a:schemeClr val="tx2"/>
              </a:solidFill>
            </a:endParaRP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rot="20627127">
            <a:off x="3400244" y="4934188"/>
            <a:ext cx="1279626" cy="369332"/>
          </a:xfrm>
          <a:prstGeom prst="rect">
            <a:avLst/>
          </a:prstGeom>
          <a:noFill/>
        </p:spPr>
        <p:txBody>
          <a:bodyPr wrap="square" rtlCol="0">
            <a:spAutoFit/>
          </a:bodyPr>
          <a:lstStyle/>
          <a:p>
            <a:r>
              <a:rPr lang="en-US" b="1" i="1" dirty="0" smtClean="0">
                <a:solidFill>
                  <a:schemeClr val="tx2">
                    <a:lumMod val="60000"/>
                    <a:lumOff val="40000"/>
                  </a:schemeClr>
                </a:solidFill>
                <a:latin typeface="Times New Roman" panose="02020603050405020304" pitchFamily="18" charset="0"/>
                <a:cs typeface="Times New Roman" panose="02020603050405020304" pitchFamily="18" charset="0"/>
              </a:rPr>
              <a:t>Clear Fork</a:t>
            </a:r>
            <a:endParaRPr lang="en-US" b="1" i="1"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4105385" y="4216727"/>
            <a:ext cx="1371600" cy="646331"/>
          </a:xfrm>
          <a:prstGeom prst="rect">
            <a:avLst/>
          </a:prstGeom>
          <a:solidFill>
            <a:srgbClr val="FFC000"/>
          </a:solidFill>
        </p:spPr>
        <p:txBody>
          <a:bodyPr wrap="square" rtlCol="0">
            <a:spAutoFit/>
          </a:bodyPr>
          <a:lstStyle/>
          <a:p>
            <a:pPr algn="ctr"/>
            <a:r>
              <a:rPr lang="en-US" dirty="0" smtClean="0"/>
              <a:t>Advisory AE</a:t>
            </a:r>
          </a:p>
          <a:p>
            <a:pPr algn="ctr"/>
            <a:r>
              <a:rPr lang="en-US" dirty="0" smtClean="0"/>
              <a:t>Zone</a:t>
            </a:r>
            <a:endParaRPr lang="en-US" dirty="0"/>
          </a:p>
        </p:txBody>
      </p:sp>
    </p:spTree>
    <p:extLst>
      <p:ext uri="{BB962C8B-B14F-4D97-AF65-F5344CB8AC3E}">
        <p14:creationId xmlns:p14="http://schemas.microsoft.com/office/powerpoint/2010/main" val="417251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P spid="13" grpId="0" animBg="1"/>
      <p:bldP spid="15" grpId="0" animBg="1"/>
      <p:bldP spid="16" grpId="0" animBg="1"/>
      <p:bldP spid="17" grpId="0" animBg="1"/>
      <p:bldP spid="18" grpId="0" animBg="1"/>
      <p:bldP spid="19"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76199" y="1219200"/>
            <a:ext cx="8991601" cy="5536439"/>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Depth Grid </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380999" y="6158568"/>
            <a:ext cx="5715000" cy="461665"/>
          </a:xfrm>
          <a:prstGeom prst="rect">
            <a:avLst/>
          </a:prstGeom>
          <a:solidFill>
            <a:schemeClr val="bg2">
              <a:lumMod val="75000"/>
            </a:schemeClr>
          </a:solidFill>
        </p:spPr>
        <p:txBody>
          <a:bodyPr wrap="square" rtlCol="0">
            <a:spAutoFit/>
          </a:bodyPr>
          <a:lstStyle/>
          <a:p>
            <a:r>
              <a:rPr lang="en-US" sz="1200" dirty="0" smtClean="0"/>
              <a:t>Location: Clear Fork, Oceana, Wyoming County, WV</a:t>
            </a:r>
          </a:p>
          <a:p>
            <a:r>
              <a:rPr lang="en-US" sz="1200" dirty="0">
                <a:hlinkClick r:id="rId4"/>
              </a:rPr>
              <a:t>https://www.mapwv.gov/flood/map/?wkid=102100&amp;x=-</a:t>
            </a:r>
            <a:r>
              <a:rPr lang="en-US" sz="1200" dirty="0" smtClean="0">
                <a:hlinkClick r:id="rId4"/>
              </a:rPr>
              <a:t>9086441&amp;y=4536103&amp;l=9&amp;v=1</a:t>
            </a:r>
            <a:endParaRPr lang="en-US" dirty="0"/>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554821" y="4583014"/>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19" y="4128599"/>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19871" y="354213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4988155" y="3544107"/>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chemeClr val="tx2"/>
                </a:solidFill>
              </a:rPr>
              <a:t>Regulatory AE Floodplain</a:t>
            </a:r>
            <a:endParaRPr lang="en-US" sz="1600" b="1" dirty="0">
              <a:solidFill>
                <a:schemeClr val="tx2"/>
              </a:solidFill>
            </a:endParaRP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rot="20759752">
            <a:off x="2833724" y="5009068"/>
            <a:ext cx="1279626" cy="369332"/>
          </a:xfrm>
          <a:prstGeom prst="rect">
            <a:avLst/>
          </a:prstGeom>
          <a:noFill/>
        </p:spPr>
        <p:txBody>
          <a:bodyPr wrap="square" rtlCol="0">
            <a:spAutoFit/>
          </a:bodyPr>
          <a:lstStyle/>
          <a:p>
            <a:r>
              <a:rPr lang="en-US" b="1" i="1" dirty="0" smtClean="0">
                <a:solidFill>
                  <a:schemeClr val="tx2">
                    <a:lumMod val="20000"/>
                    <a:lumOff val="80000"/>
                  </a:schemeClr>
                </a:solidFill>
                <a:latin typeface="Times New Roman" panose="02020603050405020304" pitchFamily="18" charset="0"/>
                <a:cs typeface="Times New Roman" panose="02020603050405020304" pitchFamily="18" charset="0"/>
              </a:rPr>
              <a:t>Clear Fork</a:t>
            </a:r>
            <a:endParaRPr lang="en-US" b="1" i="1" dirty="0">
              <a:solidFill>
                <a:schemeClr val="tx2">
                  <a:lumMod val="20000"/>
                  <a:lumOff val="8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364109" y="4114799"/>
            <a:ext cx="1554404" cy="2554545"/>
          </a:xfrm>
          <a:prstGeom prst="rect">
            <a:avLst/>
          </a:prstGeom>
          <a:solidFill>
            <a:schemeClr val="bg1"/>
          </a:solidFill>
        </p:spPr>
        <p:txBody>
          <a:bodyPr wrap="square" rtlCol="0">
            <a:spAutoFit/>
          </a:bodyPr>
          <a:lstStyle/>
          <a:p>
            <a:pPr algn="ctr"/>
            <a:r>
              <a:rPr lang="en-US" sz="2000" b="1" dirty="0" smtClean="0">
                <a:solidFill>
                  <a:srgbClr val="7030A0"/>
                </a:solidFill>
              </a:rPr>
              <a:t>Advisory AE Water Depth</a:t>
            </a:r>
          </a:p>
          <a:p>
            <a:pPr algn="ctr"/>
            <a:endParaRPr lang="en-US" sz="2000" b="1" dirty="0">
              <a:solidFill>
                <a:srgbClr val="7030A0"/>
              </a:solidFill>
            </a:endParaRPr>
          </a:p>
          <a:p>
            <a:pPr algn="ctr"/>
            <a:endParaRPr lang="en-US" sz="2000" b="1" dirty="0" smtClean="0">
              <a:solidFill>
                <a:srgbClr val="7030A0"/>
              </a:solidFill>
            </a:endParaRPr>
          </a:p>
          <a:p>
            <a:pPr algn="ctr"/>
            <a:endParaRPr lang="en-US" sz="2000" b="1" dirty="0">
              <a:solidFill>
                <a:srgbClr val="7030A0"/>
              </a:solidFill>
            </a:endParaRPr>
          </a:p>
          <a:p>
            <a:pPr algn="ctr"/>
            <a:endParaRPr lang="en-US" sz="2000" b="1" dirty="0" smtClean="0">
              <a:solidFill>
                <a:srgbClr val="7030A0"/>
              </a:solidFill>
            </a:endParaRPr>
          </a:p>
          <a:p>
            <a:pPr algn="ctr"/>
            <a:endParaRPr lang="en-US" sz="2000" b="1" dirty="0">
              <a:solidFill>
                <a:srgbClr val="7030A0"/>
              </a:solidFill>
            </a:endParaRPr>
          </a:p>
          <a:p>
            <a:pPr algn="ctr"/>
            <a:endParaRPr lang="en-US" sz="2000" b="1" dirty="0">
              <a:solidFill>
                <a:srgbClr val="7030A0"/>
              </a:solidFill>
            </a:endParaRPr>
          </a:p>
        </p:txBody>
      </p:sp>
      <p:sp>
        <p:nvSpPr>
          <p:cNvPr id="22" name="TextBox 21"/>
          <p:cNvSpPr txBox="1"/>
          <p:nvPr/>
        </p:nvSpPr>
        <p:spPr>
          <a:xfrm>
            <a:off x="4000584" y="4235817"/>
            <a:ext cx="1581201" cy="646331"/>
          </a:xfrm>
          <a:prstGeom prst="rect">
            <a:avLst/>
          </a:prstGeom>
          <a:solidFill>
            <a:srgbClr val="FFC000"/>
          </a:solidFill>
        </p:spPr>
        <p:txBody>
          <a:bodyPr wrap="square" rtlCol="0">
            <a:spAutoFit/>
          </a:bodyPr>
          <a:lstStyle/>
          <a:p>
            <a:pPr algn="ctr"/>
            <a:r>
              <a:rPr lang="en-US" dirty="0" smtClean="0"/>
              <a:t>Advisory AE</a:t>
            </a:r>
          </a:p>
          <a:p>
            <a:pPr algn="ctr"/>
            <a:r>
              <a:rPr lang="en-US" dirty="0" smtClean="0"/>
              <a:t>Water Depth</a:t>
            </a:r>
            <a:endParaRPr lang="en-US" dirty="0"/>
          </a:p>
        </p:txBody>
      </p:sp>
      <p:pic>
        <p:nvPicPr>
          <p:cNvPr id="7" name="Picture 6"/>
          <p:cNvPicPr>
            <a:picLocks noChangeAspect="1"/>
          </p:cNvPicPr>
          <p:nvPr/>
        </p:nvPicPr>
        <p:blipFill rotWithShape="1">
          <a:blip r:embed="rId5"/>
          <a:srcRect t="4700" r="2862" b="5595"/>
          <a:stretch/>
        </p:blipFill>
        <p:spPr>
          <a:xfrm>
            <a:off x="7364109" y="5006331"/>
            <a:ext cx="1554404" cy="1600200"/>
          </a:xfrm>
          <a:prstGeom prst="rect">
            <a:avLst/>
          </a:prstGeom>
        </p:spPr>
      </p:pic>
    </p:spTree>
    <p:extLst>
      <p:ext uri="{BB962C8B-B14F-4D97-AF65-F5344CB8AC3E}">
        <p14:creationId xmlns:p14="http://schemas.microsoft.com/office/powerpoint/2010/main" val="419628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18" grpId="0" animBg="1"/>
      <p:bldP spid="19" grpId="0" animBg="1"/>
      <p:bldP spid="8"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228600" y="984601"/>
            <a:ext cx="8359633" cy="515491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Determinations</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591558" y="5718028"/>
            <a:ext cx="54102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Structures IN </a:t>
            </a:r>
            <a:r>
              <a:rPr lang="en-US" sz="1600" b="1" i="1" dirty="0" smtClean="0">
                <a:solidFill>
                  <a:srgbClr val="FF0000"/>
                </a:solidFill>
              </a:rPr>
              <a:t>Regulatory AE Zone </a:t>
            </a:r>
            <a:r>
              <a:rPr lang="en-US" sz="1600" dirty="0" smtClean="0"/>
              <a:t>and OUT </a:t>
            </a:r>
            <a:r>
              <a:rPr lang="en-US" sz="1600" b="1" i="1" dirty="0" smtClean="0">
                <a:solidFill>
                  <a:schemeClr val="accent6">
                    <a:lumMod val="75000"/>
                  </a:schemeClr>
                </a:solidFill>
              </a:rPr>
              <a:t>Advisory AE Zone</a:t>
            </a:r>
            <a:endParaRPr lang="en-US" sz="1600" b="1" i="1" dirty="0">
              <a:solidFill>
                <a:schemeClr val="accent6">
                  <a:lumMod val="75000"/>
                </a:schemeClr>
              </a:solidFill>
            </a:endParaRPr>
          </a:p>
        </p:txBody>
      </p:sp>
      <p:sp>
        <p:nvSpPr>
          <p:cNvPr id="3" name="TextBox 2"/>
          <p:cNvSpPr txBox="1"/>
          <p:nvPr/>
        </p:nvSpPr>
        <p:spPr>
          <a:xfrm rot="2309332">
            <a:off x="1399805" y="4868544"/>
            <a:ext cx="1845057" cy="369332"/>
          </a:xfrm>
          <a:prstGeom prst="rect">
            <a:avLst/>
          </a:prstGeom>
          <a:noFill/>
        </p:spPr>
        <p:txBody>
          <a:bodyPr wrap="none" rtlCol="0">
            <a:spAutoFit/>
          </a:bodyPr>
          <a:lstStyle/>
          <a:p>
            <a:r>
              <a:rPr lang="en-US" b="1" dirty="0" smtClean="0">
                <a:solidFill>
                  <a:schemeClr val="accent6">
                    <a:lumMod val="50000"/>
                  </a:schemeClr>
                </a:solidFill>
              </a:rPr>
              <a:t>Advisory AE Zo</a:t>
            </a:r>
            <a:r>
              <a:rPr lang="en-US" dirty="0" smtClean="0">
                <a:solidFill>
                  <a:schemeClr val="accent6">
                    <a:lumMod val="50000"/>
                  </a:schemeClr>
                </a:solidFill>
              </a:rPr>
              <a:t>ne</a:t>
            </a:r>
            <a:endParaRPr lang="en-US" dirty="0">
              <a:solidFill>
                <a:schemeClr val="accent6">
                  <a:lumMod val="50000"/>
                </a:schemeClr>
              </a:solidFill>
            </a:endParaRPr>
          </a:p>
        </p:txBody>
      </p:sp>
      <p:sp>
        <p:nvSpPr>
          <p:cNvPr id="26" name="TextBox 25"/>
          <p:cNvSpPr txBox="1"/>
          <p:nvPr/>
        </p:nvSpPr>
        <p:spPr>
          <a:xfrm rot="2924166">
            <a:off x="2459078" y="4389315"/>
            <a:ext cx="2047292" cy="369332"/>
          </a:xfrm>
          <a:prstGeom prst="rect">
            <a:avLst/>
          </a:prstGeom>
          <a:noFill/>
        </p:spPr>
        <p:txBody>
          <a:bodyPr wrap="none" rtlCol="0">
            <a:spAutoFit/>
          </a:bodyPr>
          <a:lstStyle/>
          <a:p>
            <a:r>
              <a:rPr lang="en-US" b="1" dirty="0" smtClean="0">
                <a:solidFill>
                  <a:srgbClr val="C00000"/>
                </a:solidFill>
              </a:rPr>
              <a:t>Regulatory AE Zone</a:t>
            </a:r>
            <a:endParaRPr lang="en-US" dirty="0">
              <a:solidFill>
                <a:srgbClr val="C00000"/>
              </a:solidFill>
            </a:endParaRPr>
          </a:p>
        </p:txBody>
      </p:sp>
      <p:sp>
        <p:nvSpPr>
          <p:cNvPr id="27" name="Rectangular Callout 26"/>
          <p:cNvSpPr/>
          <p:nvPr/>
        </p:nvSpPr>
        <p:spPr>
          <a:xfrm>
            <a:off x="2057400" y="1780396"/>
            <a:ext cx="3133149" cy="287557"/>
          </a:xfrm>
          <a:prstGeom prst="wedgeRectCallout">
            <a:avLst>
              <a:gd name="adj1" fmla="val -55927"/>
              <a:gd name="adj2" fmla="val 17843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Regulatory IN but Advisory OUT</a:t>
            </a:r>
            <a:endParaRPr lang="en-US" dirty="0"/>
          </a:p>
        </p:txBody>
      </p:sp>
      <p:sp>
        <p:nvSpPr>
          <p:cNvPr id="4" name="Rectangle 3"/>
          <p:cNvSpPr/>
          <p:nvPr/>
        </p:nvSpPr>
        <p:spPr>
          <a:xfrm>
            <a:off x="304799" y="6209719"/>
            <a:ext cx="8283433" cy="646331"/>
          </a:xfrm>
          <a:prstGeom prst="rect">
            <a:avLst/>
          </a:prstGeom>
        </p:spPr>
        <p:txBody>
          <a:bodyPr wrap="square">
            <a:spAutoFit/>
          </a:bodyPr>
          <a:lstStyle/>
          <a:p>
            <a:r>
              <a:rPr lang="en-US" b="1" dirty="0" smtClean="0"/>
              <a:t>What do you tell the public?  </a:t>
            </a:r>
            <a:r>
              <a:rPr lang="en-US" dirty="0" smtClean="0"/>
              <a:t>Acquire </a:t>
            </a:r>
            <a:r>
              <a:rPr lang="en-US" dirty="0"/>
              <a:t>an elevation certificate and use the advisory </a:t>
            </a:r>
            <a:r>
              <a:rPr lang="en-US" dirty="0" smtClean="0"/>
              <a:t>flood </a:t>
            </a:r>
            <a:r>
              <a:rPr lang="en-US" dirty="0"/>
              <a:t>elevation </a:t>
            </a:r>
            <a:r>
              <a:rPr lang="en-US" dirty="0" smtClean="0"/>
              <a:t>to request a LOMA to amend the effective NFIP map.</a:t>
            </a:r>
            <a:endParaRPr lang="en-US" dirty="0"/>
          </a:p>
        </p:txBody>
      </p:sp>
    </p:spTree>
    <p:extLst>
      <p:ext uri="{BB962C8B-B14F-4D97-AF65-F5344CB8AC3E}">
        <p14:creationId xmlns:p14="http://schemas.microsoft.com/office/powerpoint/2010/main" val="229582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556102" y="973372"/>
            <a:ext cx="7780826" cy="4797999"/>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Determinations</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866900" y="5314692"/>
            <a:ext cx="54102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Structures OUT </a:t>
            </a:r>
            <a:r>
              <a:rPr lang="en-US" sz="1600" b="1" i="1" dirty="0" smtClean="0">
                <a:solidFill>
                  <a:srgbClr val="FF0000"/>
                </a:solidFill>
              </a:rPr>
              <a:t>Regulatory AE Zone </a:t>
            </a:r>
            <a:r>
              <a:rPr lang="en-US" sz="1600" dirty="0" smtClean="0"/>
              <a:t>and IN </a:t>
            </a:r>
            <a:r>
              <a:rPr lang="en-US" sz="1600" b="1" i="1" dirty="0" smtClean="0">
                <a:solidFill>
                  <a:schemeClr val="accent6">
                    <a:lumMod val="75000"/>
                  </a:schemeClr>
                </a:solidFill>
              </a:rPr>
              <a:t>Advisory AE Zone</a:t>
            </a:r>
            <a:endParaRPr lang="en-US" sz="1600" b="1" i="1" dirty="0">
              <a:solidFill>
                <a:schemeClr val="accent6">
                  <a:lumMod val="75000"/>
                </a:schemeClr>
              </a:solidFill>
            </a:endParaRPr>
          </a:p>
        </p:txBody>
      </p:sp>
      <p:sp>
        <p:nvSpPr>
          <p:cNvPr id="3" name="TextBox 2"/>
          <p:cNvSpPr txBox="1"/>
          <p:nvPr/>
        </p:nvSpPr>
        <p:spPr>
          <a:xfrm>
            <a:off x="2209800" y="4473574"/>
            <a:ext cx="1019253" cy="646331"/>
          </a:xfrm>
          <a:prstGeom prst="rect">
            <a:avLst/>
          </a:prstGeom>
          <a:noFill/>
        </p:spPr>
        <p:txBody>
          <a:bodyPr wrap="none" rtlCol="0">
            <a:spAutoFit/>
          </a:bodyPr>
          <a:lstStyle/>
          <a:p>
            <a:pPr algn="ctr"/>
            <a:r>
              <a:rPr lang="en-US" b="1" dirty="0" smtClean="0">
                <a:solidFill>
                  <a:schemeClr val="accent6">
                    <a:lumMod val="50000"/>
                  </a:schemeClr>
                </a:solidFill>
              </a:rPr>
              <a:t>Advisory</a:t>
            </a:r>
          </a:p>
          <a:p>
            <a:pPr algn="ctr"/>
            <a:r>
              <a:rPr lang="en-US" b="1" dirty="0" smtClean="0">
                <a:solidFill>
                  <a:schemeClr val="accent6">
                    <a:lumMod val="50000"/>
                  </a:schemeClr>
                </a:solidFill>
              </a:rPr>
              <a:t>AE Zo</a:t>
            </a:r>
            <a:r>
              <a:rPr lang="en-US" dirty="0" smtClean="0">
                <a:solidFill>
                  <a:schemeClr val="accent6">
                    <a:lumMod val="50000"/>
                  </a:schemeClr>
                </a:solidFill>
              </a:rPr>
              <a:t>ne</a:t>
            </a:r>
            <a:endParaRPr lang="en-US" dirty="0">
              <a:solidFill>
                <a:schemeClr val="accent6">
                  <a:lumMod val="50000"/>
                </a:schemeClr>
              </a:solidFill>
            </a:endParaRPr>
          </a:p>
        </p:txBody>
      </p:sp>
      <p:sp>
        <p:nvSpPr>
          <p:cNvPr id="26" name="TextBox 25"/>
          <p:cNvSpPr txBox="1"/>
          <p:nvPr/>
        </p:nvSpPr>
        <p:spPr>
          <a:xfrm>
            <a:off x="1371257" y="1143000"/>
            <a:ext cx="1219886" cy="646331"/>
          </a:xfrm>
          <a:prstGeom prst="rect">
            <a:avLst/>
          </a:prstGeom>
          <a:noFill/>
        </p:spPr>
        <p:txBody>
          <a:bodyPr wrap="none" rtlCol="0">
            <a:spAutoFit/>
          </a:bodyPr>
          <a:lstStyle/>
          <a:p>
            <a:r>
              <a:rPr lang="en-US" b="1" dirty="0" smtClean="0">
                <a:solidFill>
                  <a:srgbClr val="C00000"/>
                </a:solidFill>
              </a:rPr>
              <a:t>Regulatory</a:t>
            </a:r>
          </a:p>
          <a:p>
            <a:r>
              <a:rPr lang="en-US" b="1" dirty="0" smtClean="0">
                <a:solidFill>
                  <a:srgbClr val="C00000"/>
                </a:solidFill>
              </a:rPr>
              <a:t> AE Zone</a:t>
            </a:r>
            <a:endParaRPr lang="en-US" dirty="0">
              <a:solidFill>
                <a:srgbClr val="C00000"/>
              </a:solidFill>
            </a:endParaRPr>
          </a:p>
        </p:txBody>
      </p:sp>
      <p:sp>
        <p:nvSpPr>
          <p:cNvPr id="27" name="Rectangular Callout 26"/>
          <p:cNvSpPr/>
          <p:nvPr/>
        </p:nvSpPr>
        <p:spPr>
          <a:xfrm>
            <a:off x="4163001" y="2541118"/>
            <a:ext cx="3133149" cy="287557"/>
          </a:xfrm>
          <a:prstGeom prst="wedgeRectCallout">
            <a:avLst>
              <a:gd name="adj1" fmla="val -84200"/>
              <a:gd name="adj2" fmla="val 19168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Regulatory OUT but Advisory IN</a:t>
            </a:r>
            <a:endParaRPr lang="en-US" dirty="0"/>
          </a:p>
        </p:txBody>
      </p:sp>
      <p:sp>
        <p:nvSpPr>
          <p:cNvPr id="4" name="Rectangle 3"/>
          <p:cNvSpPr/>
          <p:nvPr/>
        </p:nvSpPr>
        <p:spPr>
          <a:xfrm>
            <a:off x="545493" y="5715000"/>
            <a:ext cx="8446107" cy="1200329"/>
          </a:xfrm>
          <a:prstGeom prst="rect">
            <a:avLst/>
          </a:prstGeom>
        </p:spPr>
        <p:txBody>
          <a:bodyPr wrap="square">
            <a:spAutoFit/>
          </a:bodyPr>
          <a:lstStyle/>
          <a:p>
            <a:r>
              <a:rPr lang="en-US" b="1" dirty="0" smtClean="0"/>
              <a:t>What do you tell the public</a:t>
            </a:r>
            <a:r>
              <a:rPr lang="en-US" b="1" dirty="0"/>
              <a:t>? </a:t>
            </a:r>
            <a:r>
              <a:rPr lang="en-US" dirty="0" smtClean="0"/>
              <a:t>Advisory </a:t>
            </a:r>
            <a:r>
              <a:rPr lang="en-US" dirty="0"/>
              <a:t>information indicates a flood hazard area and will </a:t>
            </a:r>
            <a:r>
              <a:rPr lang="en-US" dirty="0" smtClean="0"/>
              <a:t>likely be </a:t>
            </a:r>
            <a:r>
              <a:rPr lang="en-US" dirty="0"/>
              <a:t>incorporated into </a:t>
            </a:r>
            <a:r>
              <a:rPr lang="en-US" dirty="0" smtClean="0"/>
              <a:t>future </a:t>
            </a:r>
            <a:r>
              <a:rPr lang="en-US" dirty="0"/>
              <a:t>effective </a:t>
            </a:r>
            <a:r>
              <a:rPr lang="en-US" dirty="0" smtClean="0"/>
              <a:t>NFIP maps. New </a:t>
            </a:r>
            <a:r>
              <a:rPr lang="en-US" dirty="0"/>
              <a:t>development should not occur in Advisory Floodplains without a detailed study to show development reasonably safe from flooding</a:t>
            </a:r>
            <a:r>
              <a:rPr lang="en-US" dirty="0" smtClean="0"/>
              <a:t>.  Recommend purchasing flood insurance for existing structures. </a:t>
            </a:r>
            <a:endParaRPr lang="en-US" dirty="0"/>
          </a:p>
        </p:txBody>
      </p:sp>
    </p:spTree>
    <p:extLst>
      <p:ext uri="{BB962C8B-B14F-4D97-AF65-F5344CB8AC3E}">
        <p14:creationId xmlns:p14="http://schemas.microsoft.com/office/powerpoint/2010/main" val="109282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Regulatory vs. Advisory Floodplains</a:t>
            </a:r>
            <a:endParaRPr lang="en-US"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547687" y="1143000"/>
            <a:ext cx="8048625" cy="5468086"/>
          </a:xfrm>
          <a:prstGeom prst="rect">
            <a:avLst/>
          </a:prstGeom>
        </p:spPr>
      </p:pic>
      <p:pic>
        <p:nvPicPr>
          <p:cNvPr id="6" name="Picture 5"/>
          <p:cNvPicPr>
            <a:picLocks noChangeAspect="1"/>
          </p:cNvPicPr>
          <p:nvPr/>
        </p:nvPicPr>
        <p:blipFill>
          <a:blip r:embed="rId3"/>
          <a:stretch>
            <a:fillRect/>
          </a:stretch>
        </p:blipFill>
        <p:spPr>
          <a:xfrm>
            <a:off x="6952993" y="5074411"/>
            <a:ext cx="1497271" cy="1276782"/>
          </a:xfrm>
          <a:prstGeom prst="rect">
            <a:avLst/>
          </a:prstGeom>
        </p:spPr>
      </p:pic>
      <p:sp>
        <p:nvSpPr>
          <p:cNvPr id="7" name="TextBox 6"/>
          <p:cNvSpPr txBox="1"/>
          <p:nvPr/>
        </p:nvSpPr>
        <p:spPr>
          <a:xfrm>
            <a:off x="1447800" y="1600200"/>
            <a:ext cx="1195327" cy="369332"/>
          </a:xfrm>
          <a:prstGeom prst="rect">
            <a:avLst/>
          </a:prstGeom>
          <a:noFill/>
        </p:spPr>
        <p:txBody>
          <a:bodyPr wrap="none" rtlCol="0">
            <a:spAutoFit/>
          </a:bodyPr>
          <a:lstStyle/>
          <a:p>
            <a:r>
              <a:rPr lang="en-US" dirty="0" smtClean="0">
                <a:solidFill>
                  <a:schemeClr val="accent1">
                    <a:lumMod val="50000"/>
                  </a:schemeClr>
                </a:solidFill>
              </a:rPr>
              <a:t>Regulatory</a:t>
            </a:r>
            <a:endParaRPr lang="en-US" dirty="0">
              <a:solidFill>
                <a:schemeClr val="accent1">
                  <a:lumMod val="50000"/>
                </a:schemeClr>
              </a:solidFill>
            </a:endParaRPr>
          </a:p>
        </p:txBody>
      </p:sp>
      <p:sp>
        <p:nvSpPr>
          <p:cNvPr id="8" name="TextBox 7"/>
          <p:cNvSpPr txBox="1"/>
          <p:nvPr/>
        </p:nvSpPr>
        <p:spPr>
          <a:xfrm>
            <a:off x="5586473" y="1600200"/>
            <a:ext cx="993734" cy="369332"/>
          </a:xfrm>
          <a:prstGeom prst="rect">
            <a:avLst/>
          </a:prstGeom>
          <a:noFill/>
        </p:spPr>
        <p:txBody>
          <a:bodyPr wrap="none" rtlCol="0">
            <a:spAutoFit/>
          </a:bodyPr>
          <a:lstStyle/>
          <a:p>
            <a:r>
              <a:rPr lang="en-US" dirty="0" smtClean="0">
                <a:solidFill>
                  <a:schemeClr val="accent1">
                    <a:lumMod val="50000"/>
                  </a:schemeClr>
                </a:solidFill>
              </a:rPr>
              <a:t>Advisory</a:t>
            </a:r>
            <a:endParaRPr lang="en-US" dirty="0">
              <a:solidFill>
                <a:schemeClr val="accent1">
                  <a:lumMod val="50000"/>
                </a:schemeClr>
              </a:solidFill>
            </a:endParaRPr>
          </a:p>
        </p:txBody>
      </p:sp>
      <p:sp>
        <p:nvSpPr>
          <p:cNvPr id="9" name="TextBox 8"/>
          <p:cNvSpPr txBox="1"/>
          <p:nvPr/>
        </p:nvSpPr>
        <p:spPr>
          <a:xfrm>
            <a:off x="5867400" y="5900943"/>
            <a:ext cx="1226682" cy="646331"/>
          </a:xfrm>
          <a:prstGeom prst="rect">
            <a:avLst/>
          </a:prstGeom>
          <a:noFill/>
          <a:effectLst>
            <a:innerShdw blurRad="63500" dist="50800" dir="13500000">
              <a:prstClr val="black">
                <a:alpha val="50000"/>
              </a:prstClr>
            </a:innerShdw>
          </a:effectLst>
        </p:spPr>
        <p:txBody>
          <a:bodyPr wrap="none" rtlCol="0">
            <a:spAutoFit/>
          </a:bodyPr>
          <a:lstStyle/>
          <a:p>
            <a:pPr algn="ctr"/>
            <a:r>
              <a:rPr lang="en-US" i="1" dirty="0" smtClean="0">
                <a:solidFill>
                  <a:srgbClr val="00B0F0"/>
                </a:solidFill>
                <a:effectLst>
                  <a:innerShdw blurRad="63500" dist="50800" dir="13500000">
                    <a:prstClr val="black">
                      <a:alpha val="50000"/>
                    </a:prstClr>
                  </a:innerShdw>
                </a:effectLst>
              </a:rPr>
              <a:t>Integration</a:t>
            </a:r>
          </a:p>
          <a:p>
            <a:pPr algn="ctr"/>
            <a:r>
              <a:rPr lang="en-US" i="1" dirty="0" smtClean="0">
                <a:solidFill>
                  <a:srgbClr val="00B0F0"/>
                </a:solidFill>
                <a:effectLst>
                  <a:innerShdw blurRad="63500" dist="50800" dir="13500000">
                    <a:prstClr val="black">
                      <a:alpha val="50000"/>
                    </a:prstClr>
                  </a:innerShdw>
                </a:effectLst>
              </a:rPr>
              <a:t>Required</a:t>
            </a:r>
            <a:endParaRPr lang="en-US" i="1" dirty="0">
              <a:solidFill>
                <a:srgbClr val="00B0F0"/>
              </a:solidFill>
              <a:effectLst>
                <a:innerShdw blurRad="63500" dist="50800" dir="13500000">
                  <a:prstClr val="black">
                    <a:alpha val="50000"/>
                  </a:prstClr>
                </a:innerShdw>
              </a:effectLst>
            </a:endParaRPr>
          </a:p>
        </p:txBody>
      </p:sp>
    </p:spTree>
    <p:extLst>
      <p:ext uri="{BB962C8B-B14F-4D97-AF65-F5344CB8AC3E}">
        <p14:creationId xmlns:p14="http://schemas.microsoft.com/office/powerpoint/2010/main" val="2500995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Query Results Panel</a:t>
            </a:r>
            <a:endParaRPr lang="en-US" dirty="0">
              <a:solidFill>
                <a:schemeClr val="bg1"/>
              </a:solidFill>
              <a:latin typeface="Arial" panose="020B0604020202020204" pitchFamily="34" charset="0"/>
              <a:cs typeface="Arial" panose="020B0604020202020204" pitchFamily="34" charset="0"/>
            </a:endParaRPr>
          </a:p>
        </p:txBody>
      </p:sp>
      <p:pic>
        <p:nvPicPr>
          <p:cNvPr id="25602" name="Picture 2"/>
          <p:cNvPicPr>
            <a:picLocks noChangeAspect="1" noChangeArrowheads="1"/>
          </p:cNvPicPr>
          <p:nvPr/>
        </p:nvPicPr>
        <p:blipFill>
          <a:blip r:embed="rId2" cstate="print"/>
          <a:srcRect/>
          <a:stretch>
            <a:fillRect/>
          </a:stretch>
        </p:blipFill>
        <p:spPr bwMode="auto">
          <a:xfrm>
            <a:off x="571500" y="1058984"/>
            <a:ext cx="8001000" cy="5164358"/>
          </a:xfrm>
          <a:prstGeom prst="rect">
            <a:avLst/>
          </a:prstGeom>
          <a:ln>
            <a:noFill/>
          </a:ln>
          <a:effectLst>
            <a:outerShdw blurRad="292100" dist="139700" dir="2700000" algn="tl" rotWithShape="0">
              <a:srgbClr val="333333">
                <a:alpha val="65000"/>
              </a:srgbClr>
            </a:outerShdw>
          </a:effectLst>
        </p:spPr>
      </p:pic>
      <p:sp>
        <p:nvSpPr>
          <p:cNvPr id="9" name="Oval 8"/>
          <p:cNvSpPr/>
          <p:nvPr/>
        </p:nvSpPr>
        <p:spPr>
          <a:xfrm>
            <a:off x="2743200" y="41148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0" name="Oval 9"/>
          <p:cNvSpPr/>
          <p:nvPr/>
        </p:nvSpPr>
        <p:spPr>
          <a:xfrm>
            <a:off x="4665745" y="4186206"/>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1" name="Content Placeholder 2"/>
          <p:cNvSpPr txBox="1">
            <a:spLocks/>
          </p:cNvSpPr>
          <p:nvPr/>
        </p:nvSpPr>
        <p:spPr>
          <a:xfrm>
            <a:off x="1808346" y="6502653"/>
            <a:ext cx="6019800" cy="304800"/>
          </a:xfrm>
          <a:prstGeom prst="rect">
            <a:avLst/>
          </a:prstGeom>
          <a:solidFill>
            <a:schemeClr val="bg1"/>
          </a:solidFill>
        </p:spPr>
        <p:txBody>
          <a:bodyPr vert="horz" lIns="91440" tIns="45720" rIns="91440" bIns="45720" rtlCol="0">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Parcel ID Web Link:  </a:t>
            </a: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hlinkClick r:id="rId3"/>
              </a:rPr>
              <a:t>http://www.mapwv.gov/flood/Map/?v=1&amp;pid=02-04-037M-0020-0000</a:t>
            </a: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4572000" y="3454368"/>
            <a:ext cx="1569522" cy="646331"/>
          </a:xfrm>
          <a:prstGeom prst="rect">
            <a:avLst/>
          </a:prstGeom>
          <a:noFill/>
        </p:spPr>
        <p:txBody>
          <a:bodyPr wrap="square" rtlCol="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a:t>
            </a:r>
          </a:p>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Rodeo Dr.</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13" name="Table 12"/>
          <p:cNvGraphicFramePr>
            <a:graphicFrameLocks noGrp="1"/>
          </p:cNvGraphicFramePr>
          <p:nvPr>
            <p:extLst>
              <p:ext uri="{D42A27DB-BD31-4B8C-83A1-F6EECF244321}">
                <p14:modId xmlns:p14="http://schemas.microsoft.com/office/powerpoint/2010/main" val="1581475979"/>
              </p:ext>
            </p:extLst>
          </p:nvPr>
        </p:nvGraphicFramePr>
        <p:xfrm>
          <a:off x="149791" y="1048550"/>
          <a:ext cx="4083515" cy="5220411"/>
        </p:xfrm>
        <a:graphic>
          <a:graphicData uri="http://schemas.openxmlformats.org/drawingml/2006/table">
            <a:tbl>
              <a:tblPr firstRow="1" bandRow="1">
                <a:effectLst>
                  <a:outerShdw blurRad="50800" dist="38100" algn="l" rotWithShape="0">
                    <a:prstClr val="black">
                      <a:alpha val="40000"/>
                    </a:prstClr>
                  </a:outerShdw>
                </a:effectLst>
                <a:tableStyleId>{21E4AEA4-8DFA-4A89-87EB-49C32662AFE0}</a:tableStyleId>
              </a:tblPr>
              <a:tblGrid>
                <a:gridCol w="612527">
                  <a:extLst>
                    <a:ext uri="{9D8B030D-6E8A-4147-A177-3AD203B41FA5}">
                      <a16:colId xmlns:a16="http://schemas.microsoft.com/office/drawing/2014/main" val="1163997975"/>
                    </a:ext>
                  </a:extLst>
                </a:gridCol>
                <a:gridCol w="3470988">
                  <a:extLst>
                    <a:ext uri="{9D8B030D-6E8A-4147-A177-3AD203B41FA5}">
                      <a16:colId xmlns:a16="http://schemas.microsoft.com/office/drawing/2014/main" val="1101067465"/>
                    </a:ext>
                  </a:extLst>
                </a:gridCol>
              </a:tblGrid>
              <a:tr h="299517">
                <a:tc>
                  <a:txBody>
                    <a:bodyPr/>
                    <a:lstStyle/>
                    <a:p>
                      <a:pPr algn="ctr"/>
                      <a:r>
                        <a:rPr lang="en-US" sz="1600" dirty="0" smtClean="0"/>
                        <a:t>#</a:t>
                      </a:r>
                      <a:endParaRPr lang="en-US" sz="1600" dirty="0"/>
                    </a:p>
                  </a:txBody>
                  <a:tcPr/>
                </a:tc>
                <a:tc>
                  <a:txBody>
                    <a:bodyPr/>
                    <a:lstStyle/>
                    <a:p>
                      <a:pPr algn="l"/>
                      <a:r>
                        <a:rPr lang="en-US" sz="1600" dirty="0" smtClean="0"/>
                        <a:t>Each</a:t>
                      </a:r>
                      <a:r>
                        <a:rPr lang="en-US" sz="1600" baseline="0" dirty="0" smtClean="0"/>
                        <a:t> Location </a:t>
                      </a:r>
                      <a:r>
                        <a:rPr lang="en-US" sz="1600" dirty="0" smtClean="0"/>
                        <a:t>Query Answers:</a:t>
                      </a:r>
                      <a:endParaRPr lang="en-US" sz="1600" dirty="0"/>
                    </a:p>
                  </a:txBody>
                  <a:tcPr/>
                </a:tc>
                <a:extLst>
                  <a:ext uri="{0D108BD9-81ED-4DB2-BD59-A6C34878D82A}">
                    <a16:rowId xmlns:a16="http://schemas.microsoft.com/office/drawing/2014/main" val="3033155227"/>
                  </a:ext>
                </a:extLst>
              </a:tr>
              <a:tr h="313131">
                <a:tc>
                  <a:txBody>
                    <a:bodyPr/>
                    <a:lstStyle/>
                    <a:p>
                      <a:pPr algn="ctr"/>
                      <a:r>
                        <a:rPr lang="en-US" sz="1400" dirty="0" smtClean="0"/>
                        <a:t>1</a:t>
                      </a:r>
                      <a:endParaRPr lang="en-US" sz="1400" dirty="0"/>
                    </a:p>
                  </a:txBody>
                  <a:tcPr/>
                </a:tc>
                <a:tc>
                  <a:txBody>
                    <a:bodyPr/>
                    <a:lstStyle/>
                    <a:p>
                      <a:r>
                        <a:rPr lang="en-US" sz="1400" dirty="0" smtClean="0"/>
                        <a:t>In Flood Hazard Area? In Floodway?</a:t>
                      </a:r>
                      <a:endParaRPr lang="en-US" sz="1400" dirty="0"/>
                    </a:p>
                  </a:txBody>
                  <a:tcPr/>
                </a:tc>
                <a:extLst>
                  <a:ext uri="{0D108BD9-81ED-4DB2-BD59-A6C34878D82A}">
                    <a16:rowId xmlns:a16="http://schemas.microsoft.com/office/drawing/2014/main" val="3588723999"/>
                  </a:ext>
                </a:extLst>
              </a:tr>
              <a:tr h="299517">
                <a:tc>
                  <a:txBody>
                    <a:bodyPr/>
                    <a:lstStyle/>
                    <a:p>
                      <a:pPr algn="ctr"/>
                      <a:r>
                        <a:rPr lang="en-US" sz="1400" dirty="0" smtClean="0"/>
                        <a:t>2</a:t>
                      </a:r>
                      <a:endParaRPr lang="en-US" sz="1400" dirty="0"/>
                    </a:p>
                  </a:txBody>
                  <a:tcPr/>
                </a:tc>
                <a:tc>
                  <a:txBody>
                    <a:bodyPr/>
                    <a:lstStyle/>
                    <a:p>
                      <a:r>
                        <a:rPr lang="en-US" sz="1400" dirty="0" smtClean="0"/>
                        <a:t>Stream name?</a:t>
                      </a:r>
                      <a:endParaRPr lang="en-US" sz="1400" dirty="0"/>
                    </a:p>
                  </a:txBody>
                  <a:tcPr/>
                </a:tc>
                <a:extLst>
                  <a:ext uri="{0D108BD9-81ED-4DB2-BD59-A6C34878D82A}">
                    <a16:rowId xmlns:a16="http://schemas.microsoft.com/office/drawing/2014/main" val="4226666528"/>
                  </a:ext>
                </a:extLst>
              </a:tr>
              <a:tr h="299517">
                <a:tc>
                  <a:txBody>
                    <a:bodyPr/>
                    <a:lstStyle/>
                    <a:p>
                      <a:pPr algn="ctr"/>
                      <a:r>
                        <a:rPr lang="en-US" sz="1400" dirty="0" smtClean="0"/>
                        <a:t>3</a:t>
                      </a:r>
                      <a:endParaRPr lang="en-US" sz="1400" dirty="0"/>
                    </a:p>
                  </a:txBody>
                  <a:tcPr/>
                </a:tc>
                <a:tc>
                  <a:txBody>
                    <a:bodyPr/>
                    <a:lstStyle/>
                    <a:p>
                      <a:r>
                        <a:rPr lang="en-US" sz="1400" dirty="0" smtClean="0"/>
                        <a:t>Watershed name?</a:t>
                      </a:r>
                      <a:endParaRPr lang="en-US" sz="1400" dirty="0"/>
                    </a:p>
                  </a:txBody>
                  <a:tcPr/>
                </a:tc>
                <a:extLst>
                  <a:ext uri="{0D108BD9-81ED-4DB2-BD59-A6C34878D82A}">
                    <a16:rowId xmlns:a16="http://schemas.microsoft.com/office/drawing/2014/main" val="135403196"/>
                  </a:ext>
                </a:extLst>
              </a:tr>
              <a:tr h="299517">
                <a:tc>
                  <a:txBody>
                    <a:bodyPr/>
                    <a:lstStyle/>
                    <a:p>
                      <a:pPr algn="ctr"/>
                      <a:r>
                        <a:rPr lang="en-US" sz="1400" dirty="0" smtClean="0"/>
                        <a:t>4</a:t>
                      </a:r>
                      <a:endParaRPr lang="en-US" sz="1400" dirty="0"/>
                    </a:p>
                  </a:txBody>
                  <a:tcPr/>
                </a:tc>
                <a:tc>
                  <a:txBody>
                    <a:bodyPr/>
                    <a:lstStyle/>
                    <a:p>
                      <a:r>
                        <a:rPr lang="en-US" sz="1400" dirty="0" smtClean="0"/>
                        <a:t>FEMA Issued Flood Map?</a:t>
                      </a:r>
                      <a:endParaRPr lang="en-US" sz="1400" dirty="0"/>
                    </a:p>
                  </a:txBody>
                  <a:tcPr/>
                </a:tc>
                <a:extLst>
                  <a:ext uri="{0D108BD9-81ED-4DB2-BD59-A6C34878D82A}">
                    <a16:rowId xmlns:a16="http://schemas.microsoft.com/office/drawing/2014/main" val="2243675425"/>
                  </a:ext>
                </a:extLst>
              </a:tr>
              <a:tr h="299517">
                <a:tc>
                  <a:txBody>
                    <a:bodyPr/>
                    <a:lstStyle/>
                    <a:p>
                      <a:pPr algn="ctr"/>
                      <a:r>
                        <a:rPr lang="en-US" sz="1400" dirty="0" smtClean="0"/>
                        <a:t>5</a:t>
                      </a:r>
                      <a:endParaRPr lang="en-US" sz="1400" dirty="0"/>
                    </a:p>
                  </a:txBody>
                  <a:tcPr/>
                </a:tc>
                <a:tc>
                  <a:txBody>
                    <a:bodyPr/>
                    <a:lstStyle/>
                    <a:p>
                      <a:r>
                        <a:rPr lang="en-US" sz="1400" dirty="0" smtClean="0"/>
                        <a:t>Floodplain</a:t>
                      </a:r>
                      <a:r>
                        <a:rPr lang="en-US" sz="1400" baseline="0" dirty="0" smtClean="0"/>
                        <a:t> Manager</a:t>
                      </a:r>
                      <a:r>
                        <a:rPr lang="en-US" sz="1400" dirty="0" smtClean="0"/>
                        <a:t> Contact?</a:t>
                      </a:r>
                      <a:endParaRPr lang="en-US" sz="1400" dirty="0"/>
                    </a:p>
                  </a:txBody>
                  <a:tcPr/>
                </a:tc>
                <a:extLst>
                  <a:ext uri="{0D108BD9-81ED-4DB2-BD59-A6C34878D82A}">
                    <a16:rowId xmlns:a16="http://schemas.microsoft.com/office/drawing/2014/main" val="4240976542"/>
                  </a:ext>
                </a:extLst>
              </a:tr>
              <a:tr h="299517">
                <a:tc>
                  <a:txBody>
                    <a:bodyPr/>
                    <a:lstStyle/>
                    <a:p>
                      <a:pPr algn="ctr"/>
                      <a:r>
                        <a:rPr lang="en-US" sz="1400" dirty="0" smtClean="0"/>
                        <a:t>6</a:t>
                      </a:r>
                      <a:endParaRPr lang="en-US" sz="1400" dirty="0"/>
                    </a:p>
                  </a:txBody>
                  <a:tcPr/>
                </a:tc>
                <a:tc>
                  <a:txBody>
                    <a:bodyPr/>
                    <a:lstStyle/>
                    <a:p>
                      <a:r>
                        <a:rPr lang="en-US" sz="1400" dirty="0" smtClean="0"/>
                        <a:t>Flood Height value?</a:t>
                      </a:r>
                      <a:endParaRPr lang="en-US" sz="1400" dirty="0"/>
                    </a:p>
                  </a:txBody>
                  <a:tcPr/>
                </a:tc>
                <a:extLst>
                  <a:ext uri="{0D108BD9-81ED-4DB2-BD59-A6C34878D82A}">
                    <a16:rowId xmlns:a16="http://schemas.microsoft.com/office/drawing/2014/main" val="428919362"/>
                  </a:ext>
                </a:extLst>
              </a:tr>
              <a:tr h="299517">
                <a:tc>
                  <a:txBody>
                    <a:bodyPr/>
                    <a:lstStyle/>
                    <a:p>
                      <a:pPr algn="ctr"/>
                      <a:r>
                        <a:rPr lang="en-US" sz="1400" dirty="0" smtClean="0"/>
                        <a:t>7</a:t>
                      </a:r>
                      <a:endParaRPr lang="en-US" sz="1400" dirty="0"/>
                    </a:p>
                  </a:txBody>
                  <a:tcPr/>
                </a:tc>
                <a:tc>
                  <a:txBody>
                    <a:bodyPr/>
                    <a:lstStyle/>
                    <a:p>
                      <a:r>
                        <a:rPr lang="en-US" sz="1400" dirty="0" smtClean="0"/>
                        <a:t>Water Depth value?</a:t>
                      </a:r>
                      <a:endParaRPr lang="en-US" sz="1400" dirty="0"/>
                    </a:p>
                  </a:txBody>
                  <a:tcPr/>
                </a:tc>
                <a:extLst>
                  <a:ext uri="{0D108BD9-81ED-4DB2-BD59-A6C34878D82A}">
                    <a16:rowId xmlns:a16="http://schemas.microsoft.com/office/drawing/2014/main" val="2039714594"/>
                  </a:ext>
                </a:extLst>
              </a:tr>
              <a:tr h="299517">
                <a:tc>
                  <a:txBody>
                    <a:bodyPr/>
                    <a:lstStyle/>
                    <a:p>
                      <a:pPr algn="ctr"/>
                      <a:r>
                        <a:rPr lang="en-US" sz="1400" dirty="0" smtClean="0"/>
                        <a:t>8</a:t>
                      </a:r>
                      <a:endParaRPr lang="en-US" sz="1400" dirty="0"/>
                    </a:p>
                  </a:txBody>
                  <a:tcPr/>
                </a:tc>
                <a:tc>
                  <a:txBody>
                    <a:bodyPr/>
                    <a:lstStyle/>
                    <a:p>
                      <a:r>
                        <a:rPr lang="en-US" sz="1400" dirty="0" smtClean="0"/>
                        <a:t>HEC-RAS Model available?</a:t>
                      </a:r>
                      <a:endParaRPr lang="en-US" sz="1400" dirty="0"/>
                    </a:p>
                  </a:txBody>
                  <a:tcPr/>
                </a:tc>
                <a:extLst>
                  <a:ext uri="{0D108BD9-81ED-4DB2-BD59-A6C34878D82A}">
                    <a16:rowId xmlns:a16="http://schemas.microsoft.com/office/drawing/2014/main" val="22261767"/>
                  </a:ext>
                </a:extLst>
              </a:tr>
              <a:tr h="299517">
                <a:tc>
                  <a:txBody>
                    <a:bodyPr/>
                    <a:lstStyle/>
                    <a:p>
                      <a:pPr algn="ctr"/>
                      <a:r>
                        <a:rPr lang="en-US" sz="1400" dirty="0" smtClean="0"/>
                        <a:t>9</a:t>
                      </a:r>
                      <a:endParaRPr lang="en-US" sz="1400" dirty="0"/>
                    </a:p>
                  </a:txBody>
                  <a:tcPr/>
                </a:tc>
                <a:tc>
                  <a:txBody>
                    <a:bodyPr/>
                    <a:lstStyle/>
                    <a:p>
                      <a:r>
                        <a:rPr lang="en-US" sz="1400" dirty="0" smtClean="0"/>
                        <a:t>Flood Profile available?</a:t>
                      </a:r>
                      <a:endParaRPr lang="en-US" sz="1400" dirty="0"/>
                    </a:p>
                  </a:txBody>
                  <a:tcPr/>
                </a:tc>
                <a:extLst>
                  <a:ext uri="{0D108BD9-81ED-4DB2-BD59-A6C34878D82A}">
                    <a16:rowId xmlns:a16="http://schemas.microsoft.com/office/drawing/2014/main" val="1469178188"/>
                  </a:ext>
                </a:extLst>
              </a:tr>
              <a:tr h="299517">
                <a:tc>
                  <a:txBody>
                    <a:bodyPr/>
                    <a:lstStyle/>
                    <a:p>
                      <a:pPr algn="ctr"/>
                      <a:r>
                        <a:rPr lang="en-US" sz="1400" dirty="0" smtClean="0"/>
                        <a:t>10</a:t>
                      </a:r>
                      <a:endParaRPr lang="en-US" sz="1400" dirty="0"/>
                    </a:p>
                  </a:txBody>
                  <a:tcPr/>
                </a:tc>
                <a:tc>
                  <a:txBody>
                    <a:bodyPr/>
                    <a:lstStyle/>
                    <a:p>
                      <a:r>
                        <a:rPr lang="en-US" sz="1400" dirty="0" smtClean="0"/>
                        <a:t>In a CRS community?</a:t>
                      </a:r>
                      <a:endParaRPr lang="en-US" sz="1400" dirty="0"/>
                    </a:p>
                  </a:txBody>
                  <a:tcPr/>
                </a:tc>
                <a:extLst>
                  <a:ext uri="{0D108BD9-81ED-4DB2-BD59-A6C34878D82A}">
                    <a16:rowId xmlns:a16="http://schemas.microsoft.com/office/drawing/2014/main" val="421265879"/>
                  </a:ext>
                </a:extLst>
              </a:tr>
              <a:tr h="299517">
                <a:tc>
                  <a:txBody>
                    <a:bodyPr/>
                    <a:lstStyle/>
                    <a:p>
                      <a:pPr algn="ctr"/>
                      <a:r>
                        <a:rPr lang="en-US" sz="1400" dirty="0" smtClean="0"/>
                        <a:t>11</a:t>
                      </a:r>
                      <a:endParaRPr lang="en-US" sz="1400" dirty="0"/>
                    </a:p>
                  </a:txBody>
                  <a:tcPr/>
                </a:tc>
                <a:tc>
                  <a:txBody>
                    <a:bodyPr/>
                    <a:lstStyle/>
                    <a:p>
                      <a:r>
                        <a:rPr lang="en-US" sz="1400" dirty="0" smtClean="0"/>
                        <a:t>Coordinate </a:t>
                      </a:r>
                      <a:r>
                        <a:rPr lang="en-US" sz="1400" dirty="0" err="1" smtClean="0"/>
                        <a:t>x,y</a:t>
                      </a:r>
                      <a:r>
                        <a:rPr lang="en-US" sz="1400" dirty="0" smtClean="0"/>
                        <a:t> location?</a:t>
                      </a:r>
                      <a:endParaRPr lang="en-US" sz="1400" dirty="0"/>
                    </a:p>
                  </a:txBody>
                  <a:tcPr/>
                </a:tc>
                <a:extLst>
                  <a:ext uri="{0D108BD9-81ED-4DB2-BD59-A6C34878D82A}">
                    <a16:rowId xmlns:a16="http://schemas.microsoft.com/office/drawing/2014/main" val="2652770790"/>
                  </a:ext>
                </a:extLst>
              </a:tr>
              <a:tr h="299517">
                <a:tc>
                  <a:txBody>
                    <a:bodyPr/>
                    <a:lstStyle/>
                    <a:p>
                      <a:pPr algn="ctr"/>
                      <a:r>
                        <a:rPr lang="en-US" sz="1400" dirty="0" smtClean="0"/>
                        <a:t>12</a:t>
                      </a:r>
                      <a:endParaRPr lang="en-US" sz="1400" dirty="0"/>
                    </a:p>
                  </a:txBody>
                  <a:tcPr/>
                </a:tc>
                <a:tc>
                  <a:txBody>
                    <a:bodyPr/>
                    <a:lstStyle/>
                    <a:p>
                      <a:r>
                        <a:rPr lang="en-US" sz="1400" dirty="0" smtClean="0"/>
                        <a:t>Ground elevation value?</a:t>
                      </a:r>
                      <a:endParaRPr lang="en-US" sz="1400" dirty="0"/>
                    </a:p>
                  </a:txBody>
                  <a:tcPr/>
                </a:tc>
                <a:extLst>
                  <a:ext uri="{0D108BD9-81ED-4DB2-BD59-A6C34878D82A}">
                    <a16:rowId xmlns:a16="http://schemas.microsoft.com/office/drawing/2014/main" val="1941718874"/>
                  </a:ext>
                </a:extLst>
              </a:tr>
              <a:tr h="299517">
                <a:tc>
                  <a:txBody>
                    <a:bodyPr/>
                    <a:lstStyle/>
                    <a:p>
                      <a:pPr algn="ctr"/>
                      <a:r>
                        <a:rPr lang="en-US" sz="1400" dirty="0" smtClean="0"/>
                        <a:t>13</a:t>
                      </a:r>
                      <a:endParaRPr lang="en-US" sz="1400" dirty="0"/>
                    </a:p>
                  </a:txBody>
                  <a:tcPr/>
                </a:tc>
                <a:tc>
                  <a:txBody>
                    <a:bodyPr/>
                    <a:lstStyle/>
                    <a:p>
                      <a:r>
                        <a:rPr lang="en-US" sz="1400" dirty="0" smtClean="0"/>
                        <a:t>Street address location?</a:t>
                      </a:r>
                      <a:endParaRPr lang="en-US" sz="1400" dirty="0"/>
                    </a:p>
                  </a:txBody>
                  <a:tcPr/>
                </a:tc>
                <a:extLst>
                  <a:ext uri="{0D108BD9-81ED-4DB2-BD59-A6C34878D82A}">
                    <a16:rowId xmlns:a16="http://schemas.microsoft.com/office/drawing/2014/main" val="4226830969"/>
                  </a:ext>
                </a:extLst>
              </a:tr>
              <a:tr h="299517">
                <a:tc>
                  <a:txBody>
                    <a:bodyPr/>
                    <a:lstStyle/>
                    <a:p>
                      <a:pPr algn="ctr"/>
                      <a:r>
                        <a:rPr lang="en-US" sz="1400" dirty="0" smtClean="0"/>
                        <a:t>14</a:t>
                      </a:r>
                      <a:endParaRPr lang="en-US" sz="1400" dirty="0"/>
                    </a:p>
                  </a:txBody>
                  <a:tcPr/>
                </a:tc>
                <a:tc>
                  <a:txBody>
                    <a:bodyPr/>
                    <a:lstStyle/>
                    <a:p>
                      <a:r>
                        <a:rPr lang="en-US" sz="1400" dirty="0" smtClean="0"/>
                        <a:t>Parcel ID location?</a:t>
                      </a:r>
                      <a:endParaRPr lang="en-US" sz="1400" dirty="0"/>
                    </a:p>
                  </a:txBody>
                  <a:tcPr/>
                </a:tc>
                <a:extLst>
                  <a:ext uri="{0D108BD9-81ED-4DB2-BD59-A6C34878D82A}">
                    <a16:rowId xmlns:a16="http://schemas.microsoft.com/office/drawing/2014/main" val="75055977"/>
                  </a:ext>
                </a:extLst>
              </a:tr>
              <a:tr h="299517">
                <a:tc>
                  <a:txBody>
                    <a:bodyPr/>
                    <a:lstStyle/>
                    <a:p>
                      <a:pPr algn="ctr"/>
                      <a:r>
                        <a:rPr lang="en-US" sz="1400" dirty="0" smtClean="0"/>
                        <a:t>15</a:t>
                      </a:r>
                      <a:endParaRPr lang="en-US" sz="1400" dirty="0"/>
                    </a:p>
                  </a:txBody>
                  <a:tcPr/>
                </a:tc>
                <a:tc>
                  <a:txBody>
                    <a:bodyPr/>
                    <a:lstStyle/>
                    <a:p>
                      <a:r>
                        <a:rPr lang="en-US" sz="1400" dirty="0" smtClean="0"/>
                        <a:t>Flood risk assessment info?</a:t>
                      </a:r>
                      <a:endParaRPr lang="en-US" sz="1400" dirty="0"/>
                    </a:p>
                  </a:txBody>
                  <a:tcPr/>
                </a:tc>
                <a:extLst>
                  <a:ext uri="{0D108BD9-81ED-4DB2-BD59-A6C34878D82A}">
                    <a16:rowId xmlns:a16="http://schemas.microsoft.com/office/drawing/2014/main" val="3332437950"/>
                  </a:ext>
                </a:extLst>
              </a:tr>
              <a:tr h="299517">
                <a:tc>
                  <a:txBody>
                    <a:bodyPr/>
                    <a:lstStyle/>
                    <a:p>
                      <a:pPr algn="ctr"/>
                      <a:r>
                        <a:rPr lang="en-US" sz="1400" dirty="0" smtClean="0"/>
                        <a:t>16</a:t>
                      </a:r>
                      <a:endParaRPr lang="en-US" sz="1400" dirty="0"/>
                    </a:p>
                  </a:txBody>
                  <a:tcPr/>
                </a:tc>
                <a:tc>
                  <a:txBody>
                    <a:bodyPr/>
                    <a:lstStyle/>
                    <a:p>
                      <a:r>
                        <a:rPr lang="en-US" sz="1400" dirty="0" smtClean="0"/>
                        <a:t>3D flood visualization?</a:t>
                      </a:r>
                      <a:endParaRPr lang="en-US" sz="1400" dirty="0"/>
                    </a:p>
                  </a:txBody>
                  <a:tcPr/>
                </a:tc>
                <a:extLst>
                  <a:ext uri="{0D108BD9-81ED-4DB2-BD59-A6C34878D82A}">
                    <a16:rowId xmlns:a16="http://schemas.microsoft.com/office/drawing/2014/main" val="4082895834"/>
                  </a:ext>
                </a:extLst>
              </a:tr>
            </a:tbl>
          </a:graphicData>
        </a:graphic>
      </p:graphicFrame>
      <p:sp>
        <p:nvSpPr>
          <p:cNvPr id="16" name="TextBox 15"/>
          <p:cNvSpPr txBox="1"/>
          <p:nvPr/>
        </p:nvSpPr>
        <p:spPr>
          <a:xfrm>
            <a:off x="7277099" y="5764910"/>
            <a:ext cx="381000" cy="276999"/>
          </a:xfrm>
          <a:prstGeom prst="rect">
            <a:avLst/>
          </a:prstGeom>
          <a:solidFill>
            <a:srgbClr val="C00000"/>
          </a:solidFill>
        </p:spPr>
        <p:txBody>
          <a:bodyPr wrap="square" rtlCol="0">
            <a:spAutoFit/>
          </a:bodyPr>
          <a:lstStyle/>
          <a:p>
            <a:pPr algn="ctr"/>
            <a:r>
              <a:rPr lang="en-US" sz="1200" b="1" dirty="0" smtClean="0">
                <a:solidFill>
                  <a:schemeClr val="bg1"/>
                </a:solidFill>
              </a:rPr>
              <a:t>15</a:t>
            </a:r>
            <a:endParaRPr lang="en-US" sz="1200" b="1" dirty="0">
              <a:solidFill>
                <a:schemeClr val="bg1"/>
              </a:solidFill>
            </a:endParaRPr>
          </a:p>
        </p:txBody>
      </p:sp>
      <p:sp>
        <p:nvSpPr>
          <p:cNvPr id="18" name="TextBox 17"/>
          <p:cNvSpPr txBox="1"/>
          <p:nvPr/>
        </p:nvSpPr>
        <p:spPr>
          <a:xfrm>
            <a:off x="7828146" y="5487911"/>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14</a:t>
            </a:r>
            <a:endParaRPr lang="en-US" sz="1200" b="1" dirty="0">
              <a:solidFill>
                <a:schemeClr val="bg1"/>
              </a:solidFill>
            </a:endParaRPr>
          </a:p>
        </p:txBody>
      </p:sp>
      <p:sp>
        <p:nvSpPr>
          <p:cNvPr id="20" name="TextBox 19"/>
          <p:cNvSpPr txBox="1"/>
          <p:nvPr/>
        </p:nvSpPr>
        <p:spPr>
          <a:xfrm>
            <a:off x="5732646" y="6000880"/>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16</a:t>
            </a:r>
            <a:endParaRPr lang="en-US" sz="1200" b="1" dirty="0">
              <a:solidFill>
                <a:schemeClr val="bg1"/>
              </a:solidFill>
            </a:endParaRPr>
          </a:p>
        </p:txBody>
      </p:sp>
      <p:sp>
        <p:nvSpPr>
          <p:cNvPr id="21" name="TextBox 20"/>
          <p:cNvSpPr txBox="1"/>
          <p:nvPr/>
        </p:nvSpPr>
        <p:spPr>
          <a:xfrm>
            <a:off x="5732645" y="5252780"/>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13</a:t>
            </a:r>
            <a:endParaRPr lang="en-US" sz="1200" b="1" dirty="0">
              <a:solidFill>
                <a:schemeClr val="bg1"/>
              </a:solidFill>
            </a:endParaRPr>
          </a:p>
        </p:txBody>
      </p:sp>
      <p:sp>
        <p:nvSpPr>
          <p:cNvPr id="22" name="TextBox 21"/>
          <p:cNvSpPr txBox="1"/>
          <p:nvPr/>
        </p:nvSpPr>
        <p:spPr>
          <a:xfrm>
            <a:off x="5734050" y="4794262"/>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11</a:t>
            </a:r>
            <a:endParaRPr lang="en-US" sz="1200" b="1" dirty="0">
              <a:solidFill>
                <a:schemeClr val="bg1"/>
              </a:solidFill>
            </a:endParaRPr>
          </a:p>
        </p:txBody>
      </p:sp>
      <p:sp>
        <p:nvSpPr>
          <p:cNvPr id="23" name="TextBox 22"/>
          <p:cNvSpPr txBox="1"/>
          <p:nvPr/>
        </p:nvSpPr>
        <p:spPr>
          <a:xfrm>
            <a:off x="8009022" y="5029200"/>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12</a:t>
            </a:r>
            <a:endParaRPr lang="en-US" sz="1200" b="1" dirty="0">
              <a:solidFill>
                <a:schemeClr val="bg1"/>
              </a:solidFill>
            </a:endParaRPr>
          </a:p>
        </p:txBody>
      </p:sp>
      <p:sp>
        <p:nvSpPr>
          <p:cNvPr id="24" name="TextBox 23"/>
          <p:cNvSpPr txBox="1"/>
          <p:nvPr/>
        </p:nvSpPr>
        <p:spPr>
          <a:xfrm>
            <a:off x="7807693" y="4567001"/>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10</a:t>
            </a:r>
            <a:endParaRPr lang="en-US" sz="1200" b="1" dirty="0">
              <a:solidFill>
                <a:schemeClr val="bg1"/>
              </a:solidFill>
            </a:endParaRPr>
          </a:p>
        </p:txBody>
      </p:sp>
      <p:sp>
        <p:nvSpPr>
          <p:cNvPr id="25" name="TextBox 24"/>
          <p:cNvSpPr txBox="1"/>
          <p:nvPr/>
        </p:nvSpPr>
        <p:spPr>
          <a:xfrm>
            <a:off x="6931393" y="4292859"/>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9</a:t>
            </a:r>
            <a:endParaRPr lang="en-US" sz="1200" b="1" dirty="0">
              <a:solidFill>
                <a:schemeClr val="bg1"/>
              </a:solidFill>
            </a:endParaRPr>
          </a:p>
        </p:txBody>
      </p:sp>
      <p:sp>
        <p:nvSpPr>
          <p:cNvPr id="26" name="TextBox 25"/>
          <p:cNvSpPr txBox="1"/>
          <p:nvPr/>
        </p:nvSpPr>
        <p:spPr>
          <a:xfrm>
            <a:off x="7277099" y="4084312"/>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8</a:t>
            </a:r>
            <a:endParaRPr lang="en-US" sz="1200" b="1" dirty="0">
              <a:solidFill>
                <a:schemeClr val="bg1"/>
              </a:solidFill>
            </a:endParaRPr>
          </a:p>
        </p:txBody>
      </p:sp>
      <p:sp>
        <p:nvSpPr>
          <p:cNvPr id="27" name="TextBox 26"/>
          <p:cNvSpPr txBox="1"/>
          <p:nvPr/>
        </p:nvSpPr>
        <p:spPr>
          <a:xfrm>
            <a:off x="7980546" y="3945812"/>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7</a:t>
            </a:r>
            <a:endParaRPr lang="en-US" sz="1200" b="1" dirty="0">
              <a:solidFill>
                <a:schemeClr val="bg1"/>
              </a:solidFill>
            </a:endParaRPr>
          </a:p>
        </p:txBody>
      </p:sp>
      <p:sp>
        <p:nvSpPr>
          <p:cNvPr id="28" name="TextBox 27"/>
          <p:cNvSpPr txBox="1"/>
          <p:nvPr/>
        </p:nvSpPr>
        <p:spPr>
          <a:xfrm>
            <a:off x="5846944" y="3726143"/>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6</a:t>
            </a:r>
            <a:endParaRPr lang="en-US" sz="1200" b="1" dirty="0">
              <a:solidFill>
                <a:schemeClr val="bg1"/>
              </a:solidFill>
            </a:endParaRPr>
          </a:p>
        </p:txBody>
      </p:sp>
      <p:sp>
        <p:nvSpPr>
          <p:cNvPr id="29" name="TextBox 28"/>
          <p:cNvSpPr txBox="1"/>
          <p:nvPr/>
        </p:nvSpPr>
        <p:spPr>
          <a:xfrm>
            <a:off x="7642859" y="3519100"/>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5</a:t>
            </a:r>
            <a:endParaRPr lang="en-US" sz="1200" b="1" dirty="0">
              <a:solidFill>
                <a:schemeClr val="bg1"/>
              </a:solidFill>
            </a:endParaRPr>
          </a:p>
        </p:txBody>
      </p:sp>
      <p:sp>
        <p:nvSpPr>
          <p:cNvPr id="30" name="TextBox 29"/>
          <p:cNvSpPr txBox="1"/>
          <p:nvPr/>
        </p:nvSpPr>
        <p:spPr>
          <a:xfrm>
            <a:off x="5846944" y="3276600"/>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4</a:t>
            </a:r>
            <a:endParaRPr lang="en-US" sz="1200" b="1" dirty="0">
              <a:solidFill>
                <a:schemeClr val="bg1"/>
              </a:solidFill>
            </a:endParaRPr>
          </a:p>
        </p:txBody>
      </p:sp>
      <p:sp>
        <p:nvSpPr>
          <p:cNvPr id="31" name="TextBox 30"/>
          <p:cNvSpPr txBox="1"/>
          <p:nvPr/>
        </p:nvSpPr>
        <p:spPr>
          <a:xfrm>
            <a:off x="7691989" y="2934443"/>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3</a:t>
            </a:r>
            <a:endParaRPr lang="en-US" sz="1200" b="1" dirty="0">
              <a:solidFill>
                <a:schemeClr val="bg1"/>
              </a:solidFill>
            </a:endParaRPr>
          </a:p>
        </p:txBody>
      </p:sp>
      <p:sp>
        <p:nvSpPr>
          <p:cNvPr id="32" name="TextBox 31"/>
          <p:cNvSpPr txBox="1"/>
          <p:nvPr/>
        </p:nvSpPr>
        <p:spPr>
          <a:xfrm>
            <a:off x="5846944" y="2702363"/>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2</a:t>
            </a:r>
            <a:endParaRPr lang="en-US" sz="1200" b="1" dirty="0">
              <a:solidFill>
                <a:schemeClr val="bg1"/>
              </a:solidFill>
            </a:endParaRPr>
          </a:p>
        </p:txBody>
      </p:sp>
      <p:sp>
        <p:nvSpPr>
          <p:cNvPr id="33" name="TextBox 32"/>
          <p:cNvSpPr txBox="1"/>
          <p:nvPr/>
        </p:nvSpPr>
        <p:spPr>
          <a:xfrm>
            <a:off x="8233010" y="2423937"/>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1</a:t>
            </a:r>
            <a:endParaRPr lang="en-US" sz="1200" b="1" dirty="0">
              <a:solidFill>
                <a:schemeClr val="bg1"/>
              </a:solidFill>
            </a:endParaRPr>
          </a:p>
        </p:txBody>
      </p:sp>
      <p:sp>
        <p:nvSpPr>
          <p:cNvPr id="34" name="Rectangular Callout 33"/>
          <p:cNvSpPr/>
          <p:nvPr/>
        </p:nvSpPr>
        <p:spPr>
          <a:xfrm>
            <a:off x="4347207" y="2840862"/>
            <a:ext cx="1139194" cy="405099"/>
          </a:xfrm>
          <a:prstGeom prst="wedgeRectCallout">
            <a:avLst>
              <a:gd name="adj1" fmla="val -11779"/>
              <a:gd name="adj2" fmla="val 23615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Click Here</a:t>
            </a:r>
            <a:endParaRPr lang="en-US" dirty="0"/>
          </a:p>
        </p:txBody>
      </p:sp>
    </p:spTree>
    <p:extLst>
      <p:ext uri="{BB962C8B-B14F-4D97-AF65-F5344CB8AC3E}">
        <p14:creationId xmlns:p14="http://schemas.microsoft.com/office/powerpoint/2010/main" val="1425481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Mitigated/Buyout Properties</a:t>
            </a:r>
            <a:endParaRPr lang="en-US"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3543291" y="5018726"/>
            <a:ext cx="5442778" cy="1538883"/>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sz="1400" dirty="0" smtClean="0"/>
              <a:t>Example</a:t>
            </a:r>
            <a:r>
              <a:rPr lang="en-US" sz="1400" dirty="0"/>
              <a:t>:  </a:t>
            </a:r>
            <a:r>
              <a:rPr lang="en-US" sz="1400" dirty="0" smtClean="0"/>
              <a:t>145 </a:t>
            </a:r>
            <a:r>
              <a:rPr lang="en-US" sz="1400" dirty="0" err="1" smtClean="0"/>
              <a:t>Riverbend</a:t>
            </a:r>
            <a:r>
              <a:rPr lang="en-US" sz="1400" dirty="0" smtClean="0"/>
              <a:t> Blvd, Saint Albans, WV  (adjacent to Coal River)</a:t>
            </a:r>
          </a:p>
          <a:p>
            <a:endParaRPr lang="en-US" sz="1400" u="sng" dirty="0" smtClean="0">
              <a:hlinkClick r:id="rId2"/>
            </a:endParaRPr>
          </a:p>
          <a:p>
            <a:r>
              <a:rPr lang="en-US" sz="1400" dirty="0" smtClean="0"/>
              <a:t>House still visible in default imagery of WV Flood Tool and Google </a:t>
            </a:r>
            <a:r>
              <a:rPr lang="en-US" sz="1400" dirty="0" err="1" smtClean="0"/>
              <a:t>StreetView</a:t>
            </a:r>
            <a:r>
              <a:rPr lang="en-US" sz="1400" dirty="0" smtClean="0"/>
              <a:t>; however, in Google Maps oblique view the structure has been removed.</a:t>
            </a:r>
            <a:endParaRPr lang="en-US" sz="1200" u="sng" dirty="0">
              <a:hlinkClick r:id="rId2"/>
            </a:endParaRPr>
          </a:p>
          <a:p>
            <a:endParaRPr lang="en-US" sz="1200" u="sng" dirty="0">
              <a:hlinkClick r:id="rId2"/>
            </a:endParaRPr>
          </a:p>
          <a:p>
            <a:r>
              <a:rPr lang="en-US" sz="1200" u="sng" dirty="0" smtClean="0">
                <a:hlinkClick r:id="rId2"/>
              </a:rPr>
              <a:t>https</a:t>
            </a:r>
            <a:r>
              <a:rPr lang="en-US" sz="1200" u="sng" dirty="0">
                <a:hlinkClick r:id="rId2"/>
              </a:rPr>
              <a:t>://www.mapwv.gov/flood/map/?v=0&amp;pid=20-16-012E-0125-0000</a:t>
            </a:r>
            <a:endParaRPr lang="en-US" sz="1200" dirty="0"/>
          </a:p>
        </p:txBody>
      </p:sp>
      <p:pic>
        <p:nvPicPr>
          <p:cNvPr id="2" name="Picture 1"/>
          <p:cNvPicPr>
            <a:picLocks noChangeAspect="1"/>
          </p:cNvPicPr>
          <p:nvPr/>
        </p:nvPicPr>
        <p:blipFill>
          <a:blip r:embed="rId3"/>
          <a:stretch>
            <a:fillRect/>
          </a:stretch>
        </p:blipFill>
        <p:spPr>
          <a:xfrm>
            <a:off x="3543291" y="1143000"/>
            <a:ext cx="5442778" cy="3645932"/>
          </a:xfrm>
          <a:prstGeom prst="rect">
            <a:avLst/>
          </a:prstGeom>
          <a:ln>
            <a:solidFill>
              <a:schemeClr val="tx1"/>
            </a:solidFill>
          </a:ln>
        </p:spPr>
      </p:pic>
      <p:pic>
        <p:nvPicPr>
          <p:cNvPr id="8" name="Picture 7"/>
          <p:cNvPicPr>
            <a:picLocks noChangeAspect="1"/>
          </p:cNvPicPr>
          <p:nvPr/>
        </p:nvPicPr>
        <p:blipFill rotWithShape="1">
          <a:blip r:embed="rId4"/>
          <a:srcRect l="301" t="6462" r="-301" b="1975"/>
          <a:stretch/>
        </p:blipFill>
        <p:spPr>
          <a:xfrm>
            <a:off x="304800" y="1159077"/>
            <a:ext cx="3067050" cy="5398532"/>
          </a:xfrm>
          <a:prstGeom prst="rect">
            <a:avLst/>
          </a:prstGeom>
          <a:ln>
            <a:solidFill>
              <a:schemeClr val="tx1"/>
            </a:solidFill>
          </a:ln>
        </p:spPr>
      </p:pic>
      <p:sp>
        <p:nvSpPr>
          <p:cNvPr id="10" name="TextBox 9"/>
          <p:cNvSpPr txBox="1"/>
          <p:nvPr/>
        </p:nvSpPr>
        <p:spPr>
          <a:xfrm>
            <a:off x="533399" y="1501119"/>
            <a:ext cx="2558223" cy="307777"/>
          </a:xfrm>
          <a:prstGeom prst="rect">
            <a:avLst/>
          </a:prstGeom>
          <a:solidFill>
            <a:schemeClr val="bg1"/>
          </a:solidFill>
        </p:spPr>
        <p:txBody>
          <a:bodyPr wrap="square" rtlCol="0">
            <a:spAutoFit/>
          </a:bodyPr>
          <a:lstStyle/>
          <a:p>
            <a:pPr fontAlgn="t"/>
            <a:r>
              <a:rPr lang="en-US" sz="1400" b="1" dirty="0" smtClean="0"/>
              <a:t>Address: </a:t>
            </a:r>
            <a:r>
              <a:rPr lang="en-US" sz="1400" dirty="0" smtClean="0"/>
              <a:t>145 </a:t>
            </a:r>
            <a:r>
              <a:rPr lang="en-US" sz="1400" dirty="0" err="1" smtClean="0"/>
              <a:t>Riverbend</a:t>
            </a:r>
            <a:r>
              <a:rPr lang="en-US" sz="1400" dirty="0" smtClean="0"/>
              <a:t> Blvd</a:t>
            </a:r>
            <a:endParaRPr lang="en-US" sz="1400" dirty="0"/>
          </a:p>
        </p:txBody>
      </p:sp>
      <p:sp>
        <p:nvSpPr>
          <p:cNvPr id="12" name="TextBox 11"/>
          <p:cNvSpPr txBox="1"/>
          <p:nvPr/>
        </p:nvSpPr>
        <p:spPr>
          <a:xfrm>
            <a:off x="500821" y="1923223"/>
            <a:ext cx="2590801" cy="307777"/>
          </a:xfrm>
          <a:prstGeom prst="rect">
            <a:avLst/>
          </a:prstGeom>
          <a:solidFill>
            <a:schemeClr val="bg1"/>
          </a:solidFill>
        </p:spPr>
        <p:txBody>
          <a:bodyPr wrap="square" rtlCol="0">
            <a:spAutoFit/>
          </a:bodyPr>
          <a:lstStyle/>
          <a:p>
            <a:pPr fontAlgn="t"/>
            <a:r>
              <a:rPr lang="en-US" sz="1400" b="1" dirty="0" smtClean="0"/>
              <a:t>Parcel ID</a:t>
            </a:r>
            <a:r>
              <a:rPr lang="en-US" sz="1400" b="1" dirty="0"/>
              <a:t>: </a:t>
            </a:r>
            <a:r>
              <a:rPr lang="en-US" sz="1400" dirty="0"/>
              <a:t>20-16-012E-0125-0000</a:t>
            </a:r>
          </a:p>
        </p:txBody>
      </p:sp>
      <p:sp>
        <p:nvSpPr>
          <p:cNvPr id="11" name="TextBox 10"/>
          <p:cNvSpPr txBox="1"/>
          <p:nvPr/>
        </p:nvSpPr>
        <p:spPr>
          <a:xfrm>
            <a:off x="1237004" y="5476645"/>
            <a:ext cx="1480378" cy="646331"/>
          </a:xfrm>
          <a:prstGeom prst="rect">
            <a:avLst/>
          </a:prstGeom>
          <a:noFill/>
        </p:spPr>
        <p:txBody>
          <a:bodyPr wrap="square" rtlCol="0">
            <a:spAutoFit/>
          </a:bodyPr>
          <a:lstStyle/>
          <a:p>
            <a:pPr algn="ctr"/>
            <a:r>
              <a:rPr lang="en-US" b="1" dirty="0" smtClean="0">
                <a:solidFill>
                  <a:schemeClr val="bg1"/>
                </a:solidFill>
              </a:rPr>
              <a:t>WV </a:t>
            </a:r>
          </a:p>
          <a:p>
            <a:pPr algn="ctr"/>
            <a:r>
              <a:rPr lang="en-US" b="1" dirty="0" smtClean="0">
                <a:solidFill>
                  <a:schemeClr val="bg1"/>
                </a:solidFill>
              </a:rPr>
              <a:t>Flood Tool</a:t>
            </a:r>
            <a:endParaRPr lang="en-US" b="1" dirty="0">
              <a:solidFill>
                <a:schemeClr val="bg1"/>
              </a:solidFill>
            </a:endParaRPr>
          </a:p>
        </p:txBody>
      </p:sp>
      <p:sp>
        <p:nvSpPr>
          <p:cNvPr id="14" name="TextBox 13"/>
          <p:cNvSpPr txBox="1"/>
          <p:nvPr/>
        </p:nvSpPr>
        <p:spPr>
          <a:xfrm>
            <a:off x="6553200" y="1359575"/>
            <a:ext cx="1676400" cy="369332"/>
          </a:xfrm>
          <a:prstGeom prst="rect">
            <a:avLst/>
          </a:prstGeom>
          <a:noFill/>
        </p:spPr>
        <p:txBody>
          <a:bodyPr wrap="square" rtlCol="0">
            <a:spAutoFit/>
          </a:bodyPr>
          <a:lstStyle/>
          <a:p>
            <a:r>
              <a:rPr lang="en-US" b="1" dirty="0" smtClean="0">
                <a:solidFill>
                  <a:schemeClr val="bg1"/>
                </a:solidFill>
              </a:rPr>
              <a:t>Google Maps</a:t>
            </a:r>
            <a:endParaRPr lang="en-US" b="1" dirty="0">
              <a:solidFill>
                <a:schemeClr val="bg1"/>
              </a:solidFill>
            </a:endParaRPr>
          </a:p>
        </p:txBody>
      </p:sp>
      <p:sp>
        <p:nvSpPr>
          <p:cNvPr id="15" name="Oval 14"/>
          <p:cNvSpPr/>
          <p:nvPr/>
        </p:nvSpPr>
        <p:spPr>
          <a:xfrm>
            <a:off x="4076700" y="1655007"/>
            <a:ext cx="1257300" cy="828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6" name="Oval 15"/>
          <p:cNvSpPr/>
          <p:nvPr/>
        </p:nvSpPr>
        <p:spPr>
          <a:xfrm>
            <a:off x="1066800" y="3759101"/>
            <a:ext cx="990600" cy="828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7" name="Oval 16"/>
          <p:cNvSpPr/>
          <p:nvPr/>
        </p:nvSpPr>
        <p:spPr>
          <a:xfrm>
            <a:off x="6858000" y="1958701"/>
            <a:ext cx="1257300" cy="15366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396052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Improved Local Data Integration</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srcRect r="13793"/>
          <a:stretch/>
        </p:blipFill>
        <p:spPr>
          <a:xfrm>
            <a:off x="228599" y="1645924"/>
            <a:ext cx="1997649" cy="2362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3"/>
          <a:srcRect r="12055"/>
          <a:stretch/>
        </p:blipFill>
        <p:spPr>
          <a:xfrm>
            <a:off x="2590799" y="1714048"/>
            <a:ext cx="1788583" cy="2303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4"/>
          <a:srcRect l="7209" r="9890"/>
          <a:stretch/>
        </p:blipFill>
        <p:spPr>
          <a:xfrm>
            <a:off x="7086600" y="1657226"/>
            <a:ext cx="1828800" cy="2358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5"/>
          <a:srcRect l="20356" t="-3661" r="13359" b="32264"/>
          <a:stretch/>
        </p:blipFill>
        <p:spPr>
          <a:xfrm>
            <a:off x="4743933" y="1646179"/>
            <a:ext cx="1978117" cy="2369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28599" y="1198422"/>
            <a:ext cx="8763001" cy="369332"/>
          </a:xfrm>
          <a:prstGeom prst="rect">
            <a:avLst/>
          </a:prstGeom>
          <a:noFill/>
        </p:spPr>
        <p:txBody>
          <a:bodyPr wrap="square" rtlCol="0">
            <a:spAutoFit/>
          </a:bodyPr>
          <a:lstStyle/>
          <a:p>
            <a:r>
              <a:rPr lang="en-US" dirty="0" smtClean="0"/>
              <a:t>     Site Addresses                   Tax Parcels                    Aerial Imagery              Elevation Contours   </a:t>
            </a:r>
            <a:endParaRPr lang="en-US" dirty="0"/>
          </a:p>
        </p:txBody>
      </p:sp>
      <p:sp>
        <p:nvSpPr>
          <p:cNvPr id="11" name="Content Placeholder 2"/>
          <p:cNvSpPr>
            <a:spLocks noGrp="1"/>
          </p:cNvSpPr>
          <p:nvPr>
            <p:ph idx="1"/>
          </p:nvPr>
        </p:nvSpPr>
        <p:spPr>
          <a:xfrm>
            <a:off x="228599" y="4164116"/>
            <a:ext cx="1997649" cy="1855684"/>
          </a:xfrm>
          <a:solidFill>
            <a:schemeClr val="bg1">
              <a:lumMod val="6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fontScale="25000" lnSpcReduction="20000"/>
          </a:bodyPr>
          <a:lstStyle/>
          <a:p>
            <a:pPr marL="0" indent="0" algn="ctr">
              <a:buNone/>
            </a:pPr>
            <a:r>
              <a:rPr lang="en-US" sz="7200" dirty="0" smtClean="0">
                <a:solidFill>
                  <a:schemeClr val="bg1"/>
                </a:solidFill>
              </a:rPr>
              <a:t>41</a:t>
            </a:r>
          </a:p>
          <a:p>
            <a:pPr marL="0" indent="0" algn="ctr">
              <a:buNone/>
            </a:pPr>
            <a:r>
              <a:rPr lang="en-US" sz="7200" dirty="0" smtClean="0">
                <a:solidFill>
                  <a:schemeClr val="bg1"/>
                </a:solidFill>
              </a:rPr>
              <a:t>E-911 offices  updated addresses to the Statewide Addressing &amp; Mapping System which links to WV Flood Tool </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2514600" y="4164116"/>
            <a:ext cx="1864782" cy="1855684"/>
          </a:xfrm>
          <a:prstGeom prst="rect">
            <a:avLst/>
          </a:prstGeom>
          <a:solidFill>
            <a:schemeClr val="bg1">
              <a:lumMod val="6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7200" dirty="0" smtClean="0">
                <a:solidFill>
                  <a:schemeClr val="bg1"/>
                </a:solidFill>
              </a:rPr>
              <a:t>38</a:t>
            </a:r>
            <a:endParaRPr lang="en-US" sz="7200" dirty="0" smtClean="0">
              <a:solidFill>
                <a:schemeClr val="bg1"/>
              </a:solidFill>
            </a:endParaRPr>
          </a:p>
          <a:p>
            <a:pPr marL="0" indent="0" algn="ctr">
              <a:buFont typeface="Arial" pitchFamily="34" charset="0"/>
              <a:buNone/>
            </a:pPr>
            <a:r>
              <a:rPr lang="en-US" sz="7200" dirty="0" smtClean="0">
                <a:solidFill>
                  <a:schemeClr val="bg1"/>
                </a:solidFill>
              </a:rPr>
              <a:t> county assessors have given permission to have parcels added to the WV Flood Tool </a:t>
            </a:r>
            <a:endParaRPr lang="en-US" sz="4400" dirty="0" smtClean="0">
              <a:latin typeface="Arial" panose="020B0604020202020204" pitchFamily="34" charset="0"/>
              <a:cs typeface="Arial" panose="020B0604020202020204" pitchFamily="34" charset="0"/>
            </a:endParaRPr>
          </a:p>
        </p:txBody>
      </p:sp>
      <p:sp>
        <p:nvSpPr>
          <p:cNvPr id="13" name="Content Placeholder 2"/>
          <p:cNvSpPr txBox="1">
            <a:spLocks/>
          </p:cNvSpPr>
          <p:nvPr/>
        </p:nvSpPr>
        <p:spPr>
          <a:xfrm>
            <a:off x="4694772" y="4164116"/>
            <a:ext cx="2087028" cy="1853226"/>
          </a:xfrm>
          <a:prstGeom prst="rect">
            <a:avLst/>
          </a:prstGeom>
          <a:solidFill>
            <a:schemeClr val="bg1">
              <a:lumMod val="6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7200" dirty="0" smtClean="0">
                <a:solidFill>
                  <a:schemeClr val="bg1"/>
                </a:solidFill>
              </a:rPr>
              <a:t>29</a:t>
            </a:r>
            <a:endParaRPr lang="en-US" sz="7200" dirty="0" smtClean="0">
              <a:solidFill>
                <a:schemeClr val="bg1"/>
              </a:solidFill>
            </a:endParaRPr>
          </a:p>
          <a:p>
            <a:pPr marL="0" indent="0" algn="ctr">
              <a:buFont typeface="Arial" pitchFamily="34" charset="0"/>
              <a:buNone/>
            </a:pPr>
            <a:r>
              <a:rPr lang="en-US" sz="7200" dirty="0" smtClean="0">
                <a:solidFill>
                  <a:schemeClr val="bg1"/>
                </a:solidFill>
              </a:rPr>
              <a:t> counties have submitted their more current aerial imagery to be included in the WV Flood Tool</a:t>
            </a:r>
            <a:endParaRPr lang="en-US" sz="4400" dirty="0" smtClean="0">
              <a:latin typeface="Arial" panose="020B0604020202020204" pitchFamily="34" charset="0"/>
              <a:cs typeface="Arial" panose="020B0604020202020204" pitchFamily="34" charset="0"/>
            </a:endParaRPr>
          </a:p>
        </p:txBody>
      </p:sp>
      <p:sp>
        <p:nvSpPr>
          <p:cNvPr id="14" name="Content Placeholder 2"/>
          <p:cNvSpPr txBox="1">
            <a:spLocks/>
          </p:cNvSpPr>
          <p:nvPr/>
        </p:nvSpPr>
        <p:spPr>
          <a:xfrm>
            <a:off x="7010400" y="4164116"/>
            <a:ext cx="1981200" cy="1853226"/>
          </a:xfrm>
          <a:prstGeom prst="rect">
            <a:avLst/>
          </a:prstGeom>
          <a:solidFill>
            <a:schemeClr val="bg1">
              <a:lumMod val="6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7200" dirty="0" smtClean="0">
                <a:solidFill>
                  <a:schemeClr val="bg1"/>
                </a:solidFill>
              </a:rPr>
              <a:t>3</a:t>
            </a:r>
          </a:p>
          <a:p>
            <a:pPr marL="0" indent="0" algn="ctr">
              <a:buFont typeface="Arial" pitchFamily="34" charset="0"/>
              <a:buNone/>
            </a:pPr>
            <a:r>
              <a:rPr lang="en-US" sz="7200" dirty="0" smtClean="0">
                <a:solidFill>
                  <a:schemeClr val="bg1"/>
                </a:solidFill>
              </a:rPr>
              <a:t> counties have requested that their 2-foot elevation contours be displayed in the WV Flood Tool</a:t>
            </a:r>
            <a:endParaRPr lang="en-US" sz="4400" dirty="0" smtClean="0">
              <a:latin typeface="Arial" panose="020B0604020202020204" pitchFamily="34" charset="0"/>
              <a:cs typeface="Arial" panose="020B0604020202020204" pitchFamily="34" charset="0"/>
            </a:endParaRPr>
          </a:p>
        </p:txBody>
      </p:sp>
      <p:sp>
        <p:nvSpPr>
          <p:cNvPr id="15" name="TextBox 14"/>
          <p:cNvSpPr txBox="1"/>
          <p:nvPr/>
        </p:nvSpPr>
        <p:spPr>
          <a:xfrm>
            <a:off x="228599" y="6351657"/>
            <a:ext cx="8763001" cy="353943"/>
          </a:xfrm>
          <a:prstGeom prst="rect">
            <a:avLst/>
          </a:prstGeom>
          <a:noFill/>
        </p:spPr>
        <p:txBody>
          <a:bodyPr wrap="square" rtlCol="0">
            <a:spAutoFit/>
          </a:bodyPr>
          <a:lstStyle/>
          <a:p>
            <a:r>
              <a:rPr lang="en-US" sz="1700" i="1" dirty="0" smtClean="0"/>
              <a:t>County data reference layers are very important for flood determinations and flood risk products</a:t>
            </a:r>
            <a:endParaRPr lang="en-US" sz="1700" i="1" dirty="0"/>
          </a:p>
        </p:txBody>
      </p:sp>
      <p:sp>
        <p:nvSpPr>
          <p:cNvPr id="16" name="TextBox 15"/>
          <p:cNvSpPr txBox="1"/>
          <p:nvPr/>
        </p:nvSpPr>
        <p:spPr>
          <a:xfrm>
            <a:off x="2931582" y="2503868"/>
            <a:ext cx="878418" cy="646331"/>
          </a:xfrm>
          <a:prstGeom prst="rect">
            <a:avLst/>
          </a:prstGeom>
          <a:noFill/>
        </p:spPr>
        <p:txBody>
          <a:bodyPr wrap="square" rtlCol="0">
            <a:spAutoFit/>
          </a:bodyPr>
          <a:lstStyle/>
          <a:p>
            <a:r>
              <a:rPr lang="en-US" dirty="0" smtClean="0">
                <a:solidFill>
                  <a:schemeClr val="tx1">
                    <a:lumMod val="50000"/>
                    <a:lumOff val="50000"/>
                  </a:schemeClr>
                </a:solidFill>
              </a:rPr>
              <a:t>Roane County</a:t>
            </a:r>
            <a:endParaRPr lang="en-US" dirty="0">
              <a:solidFill>
                <a:schemeClr val="tx1">
                  <a:lumMod val="50000"/>
                  <a:lumOff val="50000"/>
                </a:schemeClr>
              </a:solidFill>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2372114" y="1220599"/>
            <a:ext cx="6553200" cy="4851495"/>
          </a:xfrm>
          <a:prstGeom prst="rect">
            <a:avLst/>
          </a:prstGeom>
          <a:ln w="19050">
            <a:solidFill>
              <a:schemeClr val="tx1"/>
            </a:solidFill>
          </a:ln>
        </p:spPr>
      </p:pic>
      <p:sp>
        <p:nvSpPr>
          <p:cNvPr id="10" name="Rectangle 9"/>
          <p:cNvSpPr/>
          <p:nvPr/>
        </p:nvSpPr>
        <p:spPr>
          <a:xfrm>
            <a:off x="3505199" y="926636"/>
            <a:ext cx="5495191" cy="430887"/>
          </a:xfrm>
          <a:prstGeom prst="rect">
            <a:avLst/>
          </a:prstGeom>
        </p:spPr>
        <p:txBody>
          <a:bodyPr wrap="square">
            <a:spAutoFit/>
          </a:bodyPr>
          <a:lstStyle/>
          <a:p>
            <a:r>
              <a:rPr lang="en-US" sz="1100" u="sng" dirty="0" smtClean="0">
                <a:solidFill>
                  <a:srgbClr val="0563C1"/>
                </a:solidFill>
                <a:latin typeface="Calibri" panose="020F0502020204030204" pitchFamily="34" charset="0"/>
                <a:hlinkClick r:id="rId3"/>
              </a:rPr>
              <a:t>https://www.mapwv.gov/flood/map/?wkid=102100&amp;x=-8899684&amp;y=4811867&amp;l=13&amp;v=0</a:t>
            </a:r>
            <a:endParaRPr lang="en-US" sz="1100" u="sng" dirty="0" smtClean="0">
              <a:solidFill>
                <a:srgbClr val="0563C1"/>
              </a:solidFill>
              <a:latin typeface="Calibri" panose="020F0502020204030204" pitchFamily="34" charset="0"/>
            </a:endParaRPr>
          </a:p>
          <a:p>
            <a:endParaRPr lang="en-US" sz="1100" dirty="0"/>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link to Owner/Building Info</a:t>
            </a:r>
            <a:endParaRPr lang="en-US"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4950375" y="6186918"/>
            <a:ext cx="3962400" cy="461665"/>
          </a:xfrm>
          <a:prstGeom prst="rect">
            <a:avLst/>
          </a:prstGeom>
          <a:solidFill>
            <a:schemeClr val="tx2"/>
          </a:solidFill>
        </p:spPr>
        <p:txBody>
          <a:bodyPr wrap="square" rtlCol="0">
            <a:spAutoFit/>
          </a:bodyPr>
          <a:lstStyle/>
          <a:p>
            <a:pPr algn="ctr"/>
            <a:r>
              <a:rPr lang="en-US" sz="2400" b="1" dirty="0" smtClean="0">
                <a:solidFill>
                  <a:schemeClr val="bg1"/>
                </a:solidFill>
              </a:rPr>
              <a:t>Residential or Farm Property</a:t>
            </a:r>
            <a:endParaRPr lang="en-US" dirty="0">
              <a:solidFill>
                <a:schemeClr val="bg1"/>
              </a:solidFill>
            </a:endParaRPr>
          </a:p>
        </p:txBody>
      </p:sp>
      <p:sp>
        <p:nvSpPr>
          <p:cNvPr id="16" name="TextBox 15"/>
          <p:cNvSpPr txBox="1"/>
          <p:nvPr/>
        </p:nvSpPr>
        <p:spPr>
          <a:xfrm>
            <a:off x="24961" y="935118"/>
            <a:ext cx="3931528" cy="276999"/>
          </a:xfrm>
          <a:prstGeom prst="rect">
            <a:avLst/>
          </a:prstGeom>
          <a:noFill/>
        </p:spPr>
        <p:txBody>
          <a:bodyPr wrap="square" rtlCol="0">
            <a:spAutoFit/>
          </a:bodyPr>
          <a:lstStyle/>
          <a:p>
            <a:r>
              <a:rPr lang="en-US" sz="1200" dirty="0"/>
              <a:t>629 PENNSYLVANIA AVE, Morgantown, </a:t>
            </a:r>
            <a:r>
              <a:rPr lang="en-US" sz="1200" dirty="0" smtClean="0"/>
              <a:t>WV, 26501</a:t>
            </a:r>
            <a:endParaRPr lang="en-US" dirty="0"/>
          </a:p>
        </p:txBody>
      </p:sp>
      <p:sp>
        <p:nvSpPr>
          <p:cNvPr id="15" name="Oval 14"/>
          <p:cNvSpPr/>
          <p:nvPr/>
        </p:nvSpPr>
        <p:spPr>
          <a:xfrm>
            <a:off x="6229467" y="5410200"/>
            <a:ext cx="1659565"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7" name="Oval 16"/>
          <p:cNvSpPr/>
          <p:nvPr/>
        </p:nvSpPr>
        <p:spPr>
          <a:xfrm>
            <a:off x="6155365" y="4884342"/>
            <a:ext cx="1905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pic>
        <p:nvPicPr>
          <p:cNvPr id="11" name="Picture 10"/>
          <p:cNvPicPr>
            <a:picLocks noChangeAspect="1"/>
          </p:cNvPicPr>
          <p:nvPr/>
        </p:nvPicPr>
        <p:blipFill>
          <a:blip r:embed="rId4"/>
          <a:stretch>
            <a:fillRect/>
          </a:stretch>
        </p:blipFill>
        <p:spPr>
          <a:xfrm>
            <a:off x="125963" y="1232835"/>
            <a:ext cx="3034775" cy="2917255"/>
          </a:xfrm>
          <a:prstGeom prst="rect">
            <a:avLst/>
          </a:prstGeom>
          <a:ln w="19050">
            <a:solidFill>
              <a:schemeClr val="tx1"/>
            </a:solidFill>
          </a:ln>
        </p:spPr>
      </p:pic>
      <p:pic>
        <p:nvPicPr>
          <p:cNvPr id="8" name="Picture 7"/>
          <p:cNvPicPr>
            <a:picLocks noChangeAspect="1"/>
          </p:cNvPicPr>
          <p:nvPr/>
        </p:nvPicPr>
        <p:blipFill>
          <a:blip r:embed="rId5"/>
          <a:stretch>
            <a:fillRect/>
          </a:stretch>
        </p:blipFill>
        <p:spPr>
          <a:xfrm>
            <a:off x="125963" y="3034123"/>
            <a:ext cx="4705350" cy="3700439"/>
          </a:xfrm>
          <a:prstGeom prst="rect">
            <a:avLst/>
          </a:prstGeom>
          <a:ln w="19050">
            <a:solidFill>
              <a:schemeClr val="tx1"/>
            </a:solidFill>
          </a:ln>
        </p:spPr>
      </p:pic>
      <p:sp>
        <p:nvSpPr>
          <p:cNvPr id="18" name="Oval 17"/>
          <p:cNvSpPr/>
          <p:nvPr/>
        </p:nvSpPr>
        <p:spPr>
          <a:xfrm>
            <a:off x="3956490" y="5775776"/>
            <a:ext cx="993886" cy="304800"/>
          </a:xfrm>
          <a:prstGeom prst="ellipse">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87034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03763" y="1050698"/>
            <a:ext cx="3912867" cy="1107996"/>
          </a:xfrm>
          <a:prstGeom prst="rect">
            <a:avLst/>
          </a:prstGeom>
          <a:solidFill>
            <a:schemeClr val="tx2">
              <a:lumMod val="40000"/>
              <a:lumOff val="60000"/>
            </a:schemeClr>
          </a:solidFill>
        </p:spPr>
        <p:txBody>
          <a:bodyPr wrap="square" rtlCol="0">
            <a:spAutoFit/>
          </a:bodyPr>
          <a:lstStyle/>
          <a:p>
            <a:pPr algn="ctr"/>
            <a:r>
              <a:rPr lang="en-US" sz="2400" b="1" dirty="0" smtClean="0">
                <a:solidFill>
                  <a:schemeClr val="bg1"/>
                </a:solidFill>
              </a:rPr>
              <a:t>Residential or Farm Property</a:t>
            </a:r>
          </a:p>
          <a:p>
            <a:pPr algn="ctr"/>
            <a:endParaRPr lang="en-US" sz="2400" b="1" dirty="0" smtClean="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640011656"/>
              </p:ext>
            </p:extLst>
          </p:nvPr>
        </p:nvGraphicFramePr>
        <p:xfrm>
          <a:off x="5086066" y="3108072"/>
          <a:ext cx="3618933" cy="2774581"/>
        </p:xfrm>
        <a:graphic>
          <a:graphicData uri="http://schemas.openxmlformats.org/drawingml/2006/table">
            <a:tbl>
              <a:tblPr>
                <a:tableStyleId>{7DF18680-E054-41AD-8BC1-D1AEF772440D}</a:tableStyleId>
              </a:tblPr>
              <a:tblGrid>
                <a:gridCol w="1848134">
                  <a:extLst>
                    <a:ext uri="{9D8B030D-6E8A-4147-A177-3AD203B41FA5}">
                      <a16:colId xmlns:a16="http://schemas.microsoft.com/office/drawing/2014/main" val="799857233"/>
                    </a:ext>
                  </a:extLst>
                </a:gridCol>
                <a:gridCol w="1770799">
                  <a:extLst>
                    <a:ext uri="{9D8B030D-6E8A-4147-A177-3AD203B41FA5}">
                      <a16:colId xmlns:a16="http://schemas.microsoft.com/office/drawing/2014/main" val="3953515633"/>
                    </a:ext>
                  </a:extLst>
                </a:gridCol>
              </a:tblGrid>
              <a:tr h="69580">
                <a:tc>
                  <a:txBody>
                    <a:bodyPr/>
                    <a:lstStyle/>
                    <a:p>
                      <a:pPr algn="l" rtl="0" fontAlgn="b"/>
                      <a:r>
                        <a:rPr lang="en-US" sz="1200" b="1" u="none" strike="noStrike" dirty="0">
                          <a:effectLst/>
                        </a:rPr>
                        <a:t>BUILDING </a:t>
                      </a:r>
                      <a:r>
                        <a:rPr lang="en-US" sz="1200" b="1" u="none" strike="noStrike" dirty="0" smtClean="0">
                          <a:effectLst/>
                        </a:rPr>
                        <a:t>INFORMATION</a:t>
                      </a:r>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l" rtl="0" fontAlgn="b"/>
                      <a:r>
                        <a:rPr lang="en-US" sz="1200" u="none" strike="noStrike" dirty="0">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980798257"/>
                  </a:ext>
                </a:extLst>
              </a:tr>
              <a:tr h="23123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FF0000"/>
                          </a:solidFill>
                          <a:effectLs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smtClean="0">
                          <a:solidFill>
                            <a:srgbClr val="FF0000"/>
                          </a:solidFill>
                          <a:effectLst/>
                        </a:rPr>
                        <a:t>R- Residential</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147185039"/>
                  </a:ext>
                </a:extLst>
              </a:tr>
              <a:tr h="231238">
                <a:tc>
                  <a:txBody>
                    <a:bodyPr/>
                    <a:lstStyle/>
                    <a:p>
                      <a:pPr algn="l" rtl="0" fontAlgn="b"/>
                      <a:r>
                        <a:rPr lang="en-US" sz="1200" u="none" strike="noStrike" dirty="0" smtClean="0">
                          <a:effectLst/>
                        </a:rPr>
                        <a:t>Land Use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101 - Residential 1 Family</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068273279"/>
                  </a:ext>
                </a:extLst>
              </a:tr>
              <a:tr h="211970">
                <a:tc>
                  <a:txBody>
                    <a:bodyPr/>
                    <a:lstStyle/>
                    <a:p>
                      <a:pPr algn="l" rtl="0" fontAlgn="b"/>
                      <a:r>
                        <a:rPr lang="en-US" sz="1200" u="none" strike="noStrike" dirty="0" smtClean="0">
                          <a:effectLst/>
                        </a:rPr>
                        <a:t>Year Built</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1911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068101329"/>
                  </a:ext>
                </a:extLst>
              </a:tr>
              <a:tr h="211970">
                <a:tc>
                  <a:txBody>
                    <a:bodyPr/>
                    <a:lstStyle/>
                    <a:p>
                      <a:pPr algn="l" rtl="0" fontAlgn="b"/>
                      <a:r>
                        <a:rPr lang="en-US" sz="1200" u="none" strike="noStrike" dirty="0" smtClean="0">
                          <a:effectLst/>
                        </a:rPr>
                        <a:t>Architectural style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Conventional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874479722"/>
                  </a:ext>
                </a:extLst>
              </a:tr>
              <a:tr h="211970">
                <a:tc>
                  <a:txBody>
                    <a:bodyPr/>
                    <a:lstStyle/>
                    <a:p>
                      <a:pPr algn="l" rtl="0" fontAlgn="b"/>
                      <a:r>
                        <a:rPr lang="en-US" sz="1200" u="none" strike="noStrike" dirty="0" smtClean="0">
                          <a:effectLst/>
                        </a:rPr>
                        <a:t>Exterior Wall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Aluminum</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117704"/>
                  </a:ext>
                </a:extLst>
              </a:tr>
              <a:tr h="211970">
                <a:tc>
                  <a:txBody>
                    <a:bodyPr/>
                    <a:lstStyle/>
                    <a:p>
                      <a:pPr algn="l" rtl="0" fontAlgn="b"/>
                      <a:r>
                        <a:rPr lang="en-US" sz="1200" u="none" strike="noStrike" dirty="0" smtClean="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2</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0809899"/>
                  </a:ext>
                </a:extLst>
              </a:tr>
              <a:tr h="211970">
                <a:tc>
                  <a:txBody>
                    <a:bodyPr/>
                    <a:lstStyle/>
                    <a:p>
                      <a:pPr algn="l" rtl="0" fontAlgn="b"/>
                      <a:r>
                        <a:rPr lang="en-US" sz="1200" u="none" strike="noStrike" dirty="0" smtClean="0">
                          <a:effectLst/>
                        </a:rPr>
                        <a:t>Total Rooms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8</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607206534"/>
                  </a:ext>
                </a:extLst>
              </a:tr>
              <a:tr h="211970">
                <a:tc>
                  <a:txBody>
                    <a:bodyPr/>
                    <a:lstStyle/>
                    <a:p>
                      <a:pPr algn="l" rtl="0" fontAlgn="b"/>
                      <a:r>
                        <a:rPr lang="en-US" sz="1200" u="none" strike="noStrike" dirty="0" smtClean="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809930397"/>
                  </a:ext>
                </a:extLst>
              </a:tr>
              <a:tr h="211970">
                <a:tc>
                  <a:txBody>
                    <a:bodyPr/>
                    <a:lstStyle/>
                    <a:p>
                      <a:pPr algn="l" rtl="0" fontAlgn="b"/>
                      <a:r>
                        <a:rPr lang="en-US" sz="1200" u="none" strike="noStrike" dirty="0" smtClean="0">
                          <a:effectLst/>
                        </a:rPr>
                        <a:t>Basement Type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Full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745966108"/>
                  </a:ext>
                </a:extLst>
              </a:tr>
              <a:tr h="211970">
                <a:tc>
                  <a:txBody>
                    <a:bodyPr/>
                    <a:lstStyle/>
                    <a:p>
                      <a:pPr algn="l" rtl="0" fontAlgn="b"/>
                      <a:r>
                        <a:rPr lang="en-US" sz="1200" u="none" strike="noStrike" smtClean="0">
                          <a:effectLst/>
                        </a:rPr>
                        <a:t>Structure Area</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1,320</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483143391"/>
                  </a:ext>
                </a:extLst>
              </a:tr>
              <a:tr h="211970">
                <a:tc>
                  <a:txBody>
                    <a:bodyPr/>
                    <a:lstStyle/>
                    <a:p>
                      <a:pPr algn="l" rtl="0" fontAlgn="b"/>
                      <a:r>
                        <a:rPr lang="en-US" sz="1200" u="none" strike="noStrike" smtClean="0">
                          <a:effectLst/>
                        </a:rPr>
                        <a:t>Building (card) Number</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948093837"/>
                  </a:ext>
                </a:extLst>
              </a:tr>
              <a:tr h="211970">
                <a:tc>
                  <a:txBody>
                    <a:bodyPr/>
                    <a:lstStyle/>
                    <a:p>
                      <a:pPr algn="l" rtl="0" fontAlgn="b"/>
                      <a:r>
                        <a:rPr lang="en-US" sz="1200" u="none" strike="noStrike" dirty="0" smtClean="0">
                          <a:effectLst/>
                        </a:rPr>
                        <a:t># of main BLDGs (cards)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757936641"/>
                  </a:ext>
                </a:extLst>
              </a:tr>
            </a:tbl>
          </a:graphicData>
        </a:graphic>
      </p:graphicFrame>
      <p:sp>
        <p:nvSpPr>
          <p:cNvPr id="10" name="Rectangle 9"/>
          <p:cNvSpPr/>
          <p:nvPr/>
        </p:nvSpPr>
        <p:spPr>
          <a:xfrm>
            <a:off x="430533" y="1614878"/>
            <a:ext cx="3627016" cy="600164"/>
          </a:xfrm>
          <a:prstGeom prst="rect">
            <a:avLst/>
          </a:prstGeom>
        </p:spPr>
        <p:txBody>
          <a:bodyPr wrap="square">
            <a:spAutoFit/>
          </a:bodyPr>
          <a:lstStyle/>
          <a:p>
            <a:r>
              <a:rPr lang="en-US" sz="1100" u="sng" dirty="0">
                <a:solidFill>
                  <a:srgbClr val="0563C1"/>
                </a:solidFill>
                <a:latin typeface="Calibri" panose="020F0502020204030204" pitchFamily="34" charset="0"/>
                <a:hlinkClick r:id="rId2"/>
              </a:rPr>
              <a:t>https://www.mapwv.gov/flood/map/?wkid=102100&amp;x=-</a:t>
            </a:r>
            <a:r>
              <a:rPr lang="en-US" sz="1100" u="sng" dirty="0" smtClean="0">
                <a:solidFill>
                  <a:srgbClr val="0563C1"/>
                </a:solidFill>
                <a:latin typeface="Calibri" panose="020F0502020204030204" pitchFamily="34" charset="0"/>
                <a:hlinkClick r:id="rId2"/>
              </a:rPr>
              <a:t>8899684&amp;y=4811867&amp;l=13&amp;v=0</a:t>
            </a:r>
            <a:endParaRPr lang="en-US" sz="1100" u="sng" dirty="0" smtClean="0">
              <a:solidFill>
                <a:srgbClr val="0563C1"/>
              </a:solidFill>
              <a:latin typeface="Calibri" panose="020F0502020204030204" pitchFamily="34" charset="0"/>
            </a:endParaRPr>
          </a:p>
          <a:p>
            <a:endParaRPr lang="en-US" sz="1100" dirty="0"/>
          </a:p>
        </p:txBody>
      </p:sp>
      <p:graphicFrame>
        <p:nvGraphicFramePr>
          <p:cNvPr id="2" name="Table 1"/>
          <p:cNvGraphicFramePr>
            <a:graphicFrameLocks noGrp="1"/>
          </p:cNvGraphicFramePr>
          <p:nvPr>
            <p:extLst>
              <p:ext uri="{D42A27DB-BD31-4B8C-83A1-F6EECF244321}">
                <p14:modId xmlns:p14="http://schemas.microsoft.com/office/powerpoint/2010/main" val="590406580"/>
              </p:ext>
            </p:extLst>
          </p:nvPr>
        </p:nvGraphicFramePr>
        <p:xfrm>
          <a:off x="5105400" y="964568"/>
          <a:ext cx="3618934" cy="2093336"/>
        </p:xfrm>
        <a:graphic>
          <a:graphicData uri="http://schemas.openxmlformats.org/drawingml/2006/table">
            <a:tbl>
              <a:tblPr>
                <a:tableStyleId>{073A0DAA-6AF3-43AB-8588-CEC1D06C72B9}</a:tableStyleId>
              </a:tblPr>
              <a:tblGrid>
                <a:gridCol w="1828800">
                  <a:extLst>
                    <a:ext uri="{9D8B030D-6E8A-4147-A177-3AD203B41FA5}">
                      <a16:colId xmlns:a16="http://schemas.microsoft.com/office/drawing/2014/main" val="4027414545"/>
                    </a:ext>
                  </a:extLst>
                </a:gridCol>
                <a:gridCol w="1790134">
                  <a:extLst>
                    <a:ext uri="{9D8B030D-6E8A-4147-A177-3AD203B41FA5}">
                      <a16:colId xmlns:a16="http://schemas.microsoft.com/office/drawing/2014/main" val="104142168"/>
                    </a:ext>
                  </a:extLst>
                </a:gridCol>
              </a:tblGrid>
              <a:tr h="228601">
                <a:tc>
                  <a:txBody>
                    <a:bodyPr/>
                    <a:lstStyle/>
                    <a:p>
                      <a:pPr algn="l" rtl="0" fontAlgn="b"/>
                      <a:r>
                        <a:rPr lang="en-US" sz="1200" b="1" u="none" strike="noStrike" dirty="0">
                          <a:effectLst/>
                        </a:rPr>
                        <a:t>DESCRIPTION</a:t>
                      </a:r>
                      <a:endParaRPr lang="en-US" sz="1200" b="1" i="0" u="none" strike="noStrike" dirty="0">
                        <a:solidFill>
                          <a:srgbClr val="000000"/>
                        </a:solidFill>
                        <a:effectLst/>
                        <a:latin typeface="+mn-lt"/>
                      </a:endParaRPr>
                    </a:p>
                  </a:txBody>
                  <a:tcPr marL="9525" marR="9525" marT="9525" marB="0" anchor="b"/>
                </a:tc>
                <a:tc>
                  <a:txBody>
                    <a:bodyPr/>
                    <a:lstStyle/>
                    <a:p>
                      <a:pPr algn="l" fontAlgn="b"/>
                      <a:endParaRPr lang="en-US" sz="1200" b="0" i="1"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206848">
                <a:tc>
                  <a:txBody>
                    <a:bodyPr/>
                    <a:lstStyle/>
                    <a:p>
                      <a:pPr algn="l" rtl="0" fontAlgn="t"/>
                      <a:r>
                        <a:rPr lang="en-US" sz="1200" u="none" strike="noStrike" dirty="0">
                          <a:effectLs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200" u="none" strike="noStrike">
                          <a:effectLst/>
                        </a:rPr>
                        <a:t>31-10-0029-0130-0000</a:t>
                      </a:r>
                      <a:endParaRPr lang="en-US" sz="1200" b="0" i="0" u="none" strike="noStrike">
                        <a:solidFill>
                          <a:srgbClr val="000000"/>
                        </a:solidFill>
                        <a:effectLst/>
                        <a:latin typeface="+mn-lt"/>
                      </a:endParaRPr>
                    </a:p>
                  </a:txBody>
                  <a:tcPr marL="9525" marR="9525" marT="9525" marB="0"/>
                </a:tc>
                <a:extLst>
                  <a:ext uri="{0D108BD9-81ED-4DB2-BD59-A6C34878D82A}">
                    <a16:rowId xmlns:a16="http://schemas.microsoft.com/office/drawing/2014/main" val="2625860837"/>
                  </a:ext>
                </a:extLst>
              </a:tr>
              <a:tr h="180345">
                <a:tc>
                  <a:txBody>
                    <a:bodyPr/>
                    <a:lstStyle/>
                    <a:p>
                      <a:pPr algn="l" rtl="0" fontAlgn="t"/>
                      <a:r>
                        <a:rPr lang="en-US" sz="1200" u="none" strike="noStrike" dirty="0">
                          <a:effectLs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BL 12-1/2 LOT 10</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443572202"/>
                  </a:ext>
                </a:extLst>
              </a:tr>
              <a:tr h="165599">
                <a:tc>
                  <a:txBody>
                    <a:bodyPr/>
                    <a:lstStyle/>
                    <a:p>
                      <a:pPr algn="l" rtl="0" fontAlgn="t"/>
                      <a:r>
                        <a:rPr lang="en-US" sz="1200" u="none" strike="noStrike" dirty="0">
                          <a:effectLs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0.0373</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705007919"/>
                  </a:ext>
                </a:extLst>
              </a:tr>
              <a:tr h="165599">
                <a:tc>
                  <a:txBody>
                    <a:bodyPr/>
                    <a:lstStyle/>
                    <a:p>
                      <a:pPr algn="l" rtl="0" fontAlgn="b"/>
                      <a:r>
                        <a:rPr lang="en-US" sz="1200" u="none" strike="noStrike">
                          <a:effectLst/>
                        </a:rPr>
                        <a:t>Tax Year</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2015</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782360898"/>
                  </a:ext>
                </a:extLst>
              </a:tr>
              <a:tr h="165599">
                <a:tc>
                  <a:txBody>
                    <a:bodyPr/>
                    <a:lstStyle/>
                    <a:p>
                      <a:pPr algn="l" rtl="0" fontAlgn="b"/>
                      <a:r>
                        <a:rPr lang="en-US" sz="1200" u="none" strike="noStrike">
                          <a:effectLst/>
                        </a:rPr>
                        <a:t>Tax Class</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4</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950626997"/>
                  </a:ext>
                </a:extLst>
              </a:tr>
              <a:tr h="165599">
                <a:tc>
                  <a:txBody>
                    <a:bodyPr/>
                    <a:lstStyle/>
                    <a:p>
                      <a:pPr algn="l" rtl="0" fontAlgn="t"/>
                      <a:r>
                        <a:rPr lang="en-US" sz="1200" u="none" strike="noStrike" dirty="0">
                          <a:effectLst/>
                        </a:rPr>
                        <a:t>Deed </a:t>
                      </a:r>
                      <a:r>
                        <a:rPr lang="en-US" sz="1200" u="none" strike="noStrike" dirty="0" smtClean="0">
                          <a:effectLst/>
                        </a:rPr>
                        <a:t>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smtClean="0">
                          <a:effectLst/>
                        </a:rPr>
                        <a:t>1259 / 45</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65599">
                <a:tc>
                  <a:txBody>
                    <a:bodyPr/>
                    <a:lstStyle/>
                    <a:p>
                      <a:pPr algn="l" rtl="0"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65599">
                <a:tc>
                  <a:txBody>
                    <a:bodyPr/>
                    <a:lstStyle/>
                    <a:p>
                      <a:pPr algn="l" rtl="0" fontAlgn="b"/>
                      <a:r>
                        <a:rPr lang="en-US" sz="1200" b="1" u="none" strike="noStrike" dirty="0">
                          <a:effectLs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311052">
                <a:tc>
                  <a:txBody>
                    <a:bodyPr/>
                    <a:lstStyle/>
                    <a:p>
                      <a:pPr algn="l" rtl="0" fontAlgn="t"/>
                      <a:r>
                        <a:rPr lang="en-US" sz="1200" u="none" strike="noStrike" dirty="0">
                          <a:effectLs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smtClean="0">
                          <a:effectLst/>
                        </a:rPr>
                        <a:t>Smith John</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526859159"/>
              </p:ext>
            </p:extLst>
          </p:nvPr>
        </p:nvGraphicFramePr>
        <p:xfrm>
          <a:off x="5066733" y="5943600"/>
          <a:ext cx="3657600" cy="769620"/>
        </p:xfrm>
        <a:graphic>
          <a:graphicData uri="http://schemas.openxmlformats.org/drawingml/2006/table">
            <a:tbl>
              <a:tblPr>
                <a:tableStyleId>{073A0DAA-6AF3-43AB-8588-CEC1D06C72B9}</a:tableStyleId>
              </a:tblPr>
              <a:tblGrid>
                <a:gridCol w="1867467">
                  <a:extLst>
                    <a:ext uri="{9D8B030D-6E8A-4147-A177-3AD203B41FA5}">
                      <a16:colId xmlns:a16="http://schemas.microsoft.com/office/drawing/2014/main" val="1691348543"/>
                    </a:ext>
                  </a:extLst>
                </a:gridCol>
                <a:gridCol w="1790133">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rPr>
                        <a:t>Land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effectLst/>
                        </a:rPr>
                        <a:t>$33,200</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rPr>
                        <a:t>Building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$29,000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rPr>
                        <a:t>Total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$62,200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36777663"/>
                  </a:ext>
                </a:extLst>
              </a:tr>
            </a:tbl>
          </a:graphicData>
        </a:graphic>
      </p:graphicFrame>
      <p:pic>
        <p:nvPicPr>
          <p:cNvPr id="4" name="Picture 3"/>
          <p:cNvPicPr>
            <a:picLocks noChangeAspect="1"/>
          </p:cNvPicPr>
          <p:nvPr/>
        </p:nvPicPr>
        <p:blipFill>
          <a:blip r:embed="rId3"/>
          <a:stretch>
            <a:fillRect/>
          </a:stretch>
        </p:blipFill>
        <p:spPr>
          <a:xfrm>
            <a:off x="685800" y="2359939"/>
            <a:ext cx="3124200" cy="4329938"/>
          </a:xfrm>
          <a:prstGeom prst="rect">
            <a:avLst/>
          </a:prstGeom>
        </p:spPr>
      </p:pic>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link to Owner/Building Info</a:t>
            </a:r>
            <a:endParaRPr lang="en-US"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430821" y="1422709"/>
            <a:ext cx="3931528" cy="276999"/>
          </a:xfrm>
          <a:prstGeom prst="rect">
            <a:avLst/>
          </a:prstGeom>
          <a:noFill/>
        </p:spPr>
        <p:txBody>
          <a:bodyPr wrap="square" rtlCol="0">
            <a:spAutoFit/>
          </a:bodyPr>
          <a:lstStyle/>
          <a:p>
            <a:r>
              <a:rPr lang="en-US" sz="1200" dirty="0"/>
              <a:t>629 PENNSYLVANIA AVE, Morgantown, </a:t>
            </a:r>
            <a:r>
              <a:rPr lang="en-US" sz="1200" dirty="0" smtClean="0"/>
              <a:t>WV, 26501</a:t>
            </a:r>
            <a:endParaRPr lang="en-US" dirty="0"/>
          </a:p>
        </p:txBody>
      </p:sp>
    </p:spTree>
    <p:extLst>
      <p:ext uri="{BB962C8B-B14F-4D97-AF65-F5344CB8AC3E}">
        <p14:creationId xmlns:p14="http://schemas.microsoft.com/office/powerpoint/2010/main" val="41445878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75530" y="948043"/>
            <a:ext cx="4522467" cy="1015663"/>
          </a:xfrm>
          <a:prstGeom prst="rect">
            <a:avLst/>
          </a:prstGeom>
          <a:solidFill>
            <a:schemeClr val="accent6">
              <a:lumMod val="75000"/>
            </a:schemeClr>
          </a:solidFill>
        </p:spPr>
        <p:txBody>
          <a:bodyPr wrap="square" rtlCol="0">
            <a:spAutoFit/>
          </a:bodyPr>
          <a:lstStyle/>
          <a:p>
            <a:pPr algn="ctr"/>
            <a:r>
              <a:rPr lang="en-US" sz="2400" b="1" dirty="0" smtClean="0">
                <a:solidFill>
                  <a:schemeClr val="bg1"/>
                </a:solidFill>
              </a:rPr>
              <a:t>Commercial or Industrial Property</a:t>
            </a:r>
          </a:p>
          <a:p>
            <a:endParaRPr lang="en-US" dirty="0" smtClean="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966349928"/>
              </p:ext>
            </p:extLst>
          </p:nvPr>
        </p:nvGraphicFramePr>
        <p:xfrm>
          <a:off x="5083629" y="2696881"/>
          <a:ext cx="3907971" cy="2659170"/>
        </p:xfrm>
        <a:graphic>
          <a:graphicData uri="http://schemas.openxmlformats.org/drawingml/2006/table">
            <a:tbl>
              <a:tblPr>
                <a:tableStyleId>{93296810-A885-4BE3-A3E7-6D5BEEA58F35}</a:tableStyleId>
              </a:tblPr>
              <a:tblGrid>
                <a:gridCol w="1621971">
                  <a:extLst>
                    <a:ext uri="{9D8B030D-6E8A-4147-A177-3AD203B41FA5}">
                      <a16:colId xmlns:a16="http://schemas.microsoft.com/office/drawing/2014/main" val="799857233"/>
                    </a:ext>
                  </a:extLst>
                </a:gridCol>
                <a:gridCol w="2286000">
                  <a:extLst>
                    <a:ext uri="{9D8B030D-6E8A-4147-A177-3AD203B41FA5}">
                      <a16:colId xmlns:a16="http://schemas.microsoft.com/office/drawing/2014/main" val="3953515633"/>
                    </a:ext>
                  </a:extLst>
                </a:gridCol>
              </a:tblGrid>
              <a:tr h="199655">
                <a:tc>
                  <a:txBody>
                    <a:bodyPr/>
                    <a:lstStyle/>
                    <a:p>
                      <a:pPr algn="l" rtl="0" fontAlgn="b"/>
                      <a:r>
                        <a:rPr lang="en-US" sz="1200" b="1" u="none" strike="noStrike" dirty="0">
                          <a:effectLst/>
                        </a:rPr>
                        <a:t>BUILDING </a:t>
                      </a:r>
                      <a:r>
                        <a:rPr lang="en-US" sz="1200" b="1" u="none" strike="noStrike" dirty="0" smtClean="0">
                          <a:effectLst/>
                        </a:rPr>
                        <a:t>INFORMATION</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rtl="0" fontAlgn="b"/>
                      <a:r>
                        <a:rPr lang="en-US" sz="1200" u="none" strike="noStrike" dirty="0">
                          <a:solidFill>
                            <a:schemeClr val="tx1"/>
                          </a:solidFill>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80798257"/>
                  </a:ext>
                </a:extLst>
              </a:tr>
              <a:tr h="23995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1" u="none" strike="noStrike" dirty="0" smtClean="0">
                          <a:solidFill>
                            <a:srgbClr val="FF0000"/>
                          </a:solidFill>
                          <a:effectLst/>
                          <a:latin typeface="+mn-l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rtl="0" fontAlgn="b"/>
                      <a:r>
                        <a:rPr lang="en-US" sz="1200" b="1" i="0" u="none" strike="noStrike" dirty="0" smtClean="0">
                          <a:solidFill>
                            <a:srgbClr val="FF0000"/>
                          </a:solidFill>
                          <a:effectLst/>
                          <a:latin typeface="Calibri" panose="020F0502020204030204" pitchFamily="34" charset="0"/>
                        </a:rPr>
                        <a:t>C- Commercial</a:t>
                      </a:r>
                      <a:endParaRPr lang="en-US" sz="12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47185039"/>
                  </a:ext>
                </a:extLst>
              </a:tr>
              <a:tr h="239951">
                <a:tc>
                  <a:txBody>
                    <a:bodyPr/>
                    <a:lstStyle/>
                    <a:p>
                      <a:pPr algn="l" rtl="0" fontAlgn="b"/>
                      <a:r>
                        <a:rPr lang="en-US" sz="1200" u="none" strike="noStrike">
                          <a:effectLst/>
                        </a:rPr>
                        <a:t>Land Use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solidFill>
                            <a:srgbClr val="0070C0"/>
                          </a:solidFill>
                          <a:effectLst/>
                        </a:rPr>
                        <a:t>373 - Retail-Single Occupancy</a:t>
                      </a:r>
                      <a:endParaRPr lang="en-US" sz="1200" b="0" i="0" u="none" strike="noStrike">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8273279"/>
                  </a:ext>
                </a:extLst>
              </a:tr>
              <a:tr h="219957">
                <a:tc>
                  <a:txBody>
                    <a:bodyPr/>
                    <a:lstStyle/>
                    <a:p>
                      <a:pPr algn="l" rtl="0" fontAlgn="b"/>
                      <a:r>
                        <a:rPr lang="en-US" sz="1200" u="none" strike="noStrike">
                          <a:effectLst/>
                        </a:rPr>
                        <a:t>Year Built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1994</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68101329"/>
                  </a:ext>
                </a:extLst>
              </a:tr>
              <a:tr h="219957">
                <a:tc>
                  <a:txBody>
                    <a:bodyPr/>
                    <a:lstStyle/>
                    <a:p>
                      <a:pPr algn="l" rtl="0" fontAlgn="b"/>
                      <a:r>
                        <a:rPr lang="en-US" sz="1200" u="none" strike="noStrike" dirty="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2</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4479722"/>
                  </a:ext>
                </a:extLst>
              </a:tr>
              <a:tr h="219957">
                <a:tc>
                  <a:txBody>
                    <a:bodyPr/>
                    <a:lstStyle/>
                    <a:p>
                      <a:pPr algn="l" rtl="0" fontAlgn="b"/>
                      <a:r>
                        <a:rPr lang="en-US" sz="1200" u="none" strike="noStrike">
                          <a:effectLst/>
                        </a:rPr>
                        <a:t>Exterior Wall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Brick or Stone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117704"/>
                  </a:ext>
                </a:extLst>
              </a:tr>
              <a:tr h="219957">
                <a:tc>
                  <a:txBody>
                    <a:bodyPr/>
                    <a:lstStyle/>
                    <a:p>
                      <a:pPr algn="l" rtl="0" fontAlgn="b"/>
                      <a:r>
                        <a:rPr lang="en-US" sz="1200" u="none" strike="noStrike" dirty="0" smtClean="0">
                          <a:effectLst/>
                        </a:rPr>
                        <a:t>Construction Type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Pre-Engineered Steel</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0809899"/>
                  </a:ext>
                </a:extLst>
              </a:tr>
              <a:tr h="219957">
                <a:tc>
                  <a:txBody>
                    <a:bodyPr/>
                    <a:lstStyle/>
                    <a:p>
                      <a:pPr algn="l" rtl="0" fontAlgn="b"/>
                      <a:r>
                        <a:rPr lang="en-US" sz="1200" u="none" strike="noStrike" dirty="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D+</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07206534"/>
                  </a:ext>
                </a:extLst>
              </a:tr>
              <a:tr h="219957">
                <a:tc>
                  <a:txBody>
                    <a:bodyPr/>
                    <a:lstStyle/>
                    <a:p>
                      <a:pPr algn="l" rtl="0" fontAlgn="b"/>
                      <a:r>
                        <a:rPr lang="en-US" sz="1200" u="none" strike="noStrike">
                          <a:effectLst/>
                        </a:rPr>
                        <a:t>Basement Type</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None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9930397"/>
                  </a:ext>
                </a:extLst>
              </a:tr>
              <a:tr h="219957">
                <a:tc>
                  <a:txBody>
                    <a:bodyPr/>
                    <a:lstStyle/>
                    <a:p>
                      <a:pPr algn="l" rtl="0" fontAlgn="b"/>
                      <a:r>
                        <a:rPr lang="en-US" sz="1200" u="none" strike="noStrike">
                          <a:effectLst/>
                        </a:rPr>
                        <a:t>Business Living Area</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15,255</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5966108"/>
                  </a:ext>
                </a:extLst>
              </a:tr>
              <a:tr h="219957">
                <a:tc>
                  <a:txBody>
                    <a:bodyPr/>
                    <a:lstStyle/>
                    <a:p>
                      <a:pPr algn="l" rtl="0" fontAlgn="b"/>
                      <a:r>
                        <a:rPr lang="en-US" sz="1200" u="none" strike="noStrike">
                          <a:effectLst/>
                        </a:rPr>
                        <a:t>Cubic Feet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292,380</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143391"/>
                  </a:ext>
                </a:extLst>
              </a:tr>
              <a:tr h="219957">
                <a:tc>
                  <a:txBody>
                    <a:bodyPr/>
                    <a:lstStyle/>
                    <a:p>
                      <a:pPr algn="l" rtl="0" fontAlgn="b"/>
                      <a:r>
                        <a:rPr lang="en-US" sz="1200" u="none" strike="noStrike" dirty="0">
                          <a:effectLst/>
                        </a:rPr>
                        <a:t>Use Type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34-Retail Store, 82- Multi-Use </a:t>
                      </a:r>
                      <a:r>
                        <a:rPr lang="en-US" sz="1200" u="none" strike="noStrike" dirty="0" smtClean="0">
                          <a:solidFill>
                            <a:srgbClr val="0070C0"/>
                          </a:solidFill>
                          <a:effectLst/>
                        </a:rPr>
                        <a:t>Office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57936641"/>
                  </a:ext>
                </a:extLst>
              </a:tr>
            </a:tbl>
          </a:graphicData>
        </a:graphic>
      </p:graphicFrame>
      <p:sp>
        <p:nvSpPr>
          <p:cNvPr id="10" name="Rectangle 9"/>
          <p:cNvSpPr/>
          <p:nvPr/>
        </p:nvSpPr>
        <p:spPr>
          <a:xfrm>
            <a:off x="294580" y="1558628"/>
            <a:ext cx="3931816" cy="246221"/>
          </a:xfrm>
          <a:prstGeom prst="rect">
            <a:avLst/>
          </a:prstGeom>
        </p:spPr>
        <p:txBody>
          <a:bodyPr wrap="square">
            <a:spAutoFit/>
          </a:bodyPr>
          <a:lstStyle/>
          <a:p>
            <a:r>
              <a:rPr lang="en-US" sz="1000" u="sng" dirty="0">
                <a:hlinkClick r:id="rId3"/>
              </a:rPr>
              <a:t>https://www.mapwv.gov/flood/map/?v=0&amp;pid=31-14-0031-0101-0000</a:t>
            </a:r>
            <a:r>
              <a:rPr lang="en-US" sz="1000" dirty="0"/>
              <a:t> </a:t>
            </a:r>
          </a:p>
        </p:txBody>
      </p:sp>
      <p:graphicFrame>
        <p:nvGraphicFramePr>
          <p:cNvPr id="2" name="Table 1"/>
          <p:cNvGraphicFramePr>
            <a:graphicFrameLocks noGrp="1"/>
          </p:cNvGraphicFramePr>
          <p:nvPr>
            <p:extLst>
              <p:ext uri="{D42A27DB-BD31-4B8C-83A1-F6EECF244321}">
                <p14:modId xmlns:p14="http://schemas.microsoft.com/office/powerpoint/2010/main" val="2478856295"/>
              </p:ext>
            </p:extLst>
          </p:nvPr>
        </p:nvGraphicFramePr>
        <p:xfrm>
          <a:off x="5105400" y="964569"/>
          <a:ext cx="3886200" cy="1682143"/>
        </p:xfrm>
        <a:graphic>
          <a:graphicData uri="http://schemas.openxmlformats.org/drawingml/2006/table">
            <a:tbl>
              <a:tblPr>
                <a:tableStyleId>{5C22544A-7EE6-4342-B048-85BDC9FD1C3A}</a:tableStyleId>
              </a:tblPr>
              <a:tblGrid>
                <a:gridCol w="1632204">
                  <a:extLst>
                    <a:ext uri="{9D8B030D-6E8A-4147-A177-3AD203B41FA5}">
                      <a16:colId xmlns:a16="http://schemas.microsoft.com/office/drawing/2014/main" val="4027414545"/>
                    </a:ext>
                  </a:extLst>
                </a:gridCol>
                <a:gridCol w="2253996">
                  <a:extLst>
                    <a:ext uri="{9D8B030D-6E8A-4147-A177-3AD203B41FA5}">
                      <a16:colId xmlns:a16="http://schemas.microsoft.com/office/drawing/2014/main" val="104142168"/>
                    </a:ext>
                  </a:extLst>
                </a:gridCol>
              </a:tblGrid>
              <a:tr h="212130">
                <a:tc>
                  <a:txBody>
                    <a:bodyPr/>
                    <a:lstStyle/>
                    <a:p>
                      <a:pPr algn="l" rtl="0" fontAlgn="b"/>
                      <a:r>
                        <a:rPr lang="en-US" sz="1200" b="1" u="none" strike="noStrike" dirty="0">
                          <a:effectLst/>
                          <a:latin typeface="+mn-lt"/>
                        </a:rPr>
                        <a:t>DESCRIPTION</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100" b="0" i="0" u="none" strike="noStrike" dirty="0" smtClean="0">
                          <a:solidFill>
                            <a:srgbClr val="000000"/>
                          </a:solidFill>
                          <a:effectLst/>
                          <a:latin typeface="+mn-lt"/>
                        </a:rPr>
                        <a:t>84</a:t>
                      </a:r>
                      <a:r>
                        <a:rPr lang="en-US" sz="1100" b="0" i="0" u="none" strike="noStrike" baseline="0" dirty="0" smtClean="0">
                          <a:solidFill>
                            <a:srgbClr val="000000"/>
                          </a:solidFill>
                          <a:effectLst/>
                          <a:latin typeface="+mn-lt"/>
                        </a:rPr>
                        <a:t> Lumber</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191945">
                <a:tc>
                  <a:txBody>
                    <a:bodyPr/>
                    <a:lstStyle/>
                    <a:p>
                      <a:pPr algn="l" rtl="0" fontAlgn="t"/>
                      <a:r>
                        <a:rPr lang="en-US" sz="1200" u="none" strike="noStrike" dirty="0">
                          <a:effectLst/>
                          <a:latin typeface="+mn-l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100" b="0" i="0" u="none" strike="noStrike" dirty="0">
                          <a:solidFill>
                            <a:srgbClr val="000000"/>
                          </a:solidFill>
                          <a:effectLst/>
                          <a:latin typeface="+mn-lt"/>
                        </a:rPr>
                        <a:t>31-14-0031-0101-0000</a:t>
                      </a:r>
                    </a:p>
                  </a:txBody>
                  <a:tcPr marL="9525" marR="9525" marT="9525" marB="0"/>
                </a:tc>
                <a:extLst>
                  <a:ext uri="{0D108BD9-81ED-4DB2-BD59-A6C34878D82A}">
                    <a16:rowId xmlns:a16="http://schemas.microsoft.com/office/drawing/2014/main" val="2625860837"/>
                  </a:ext>
                </a:extLst>
              </a:tr>
              <a:tr h="178542">
                <a:tc>
                  <a:txBody>
                    <a:bodyPr/>
                    <a:lstStyle/>
                    <a:p>
                      <a:pPr algn="l" rtl="0" fontAlgn="t"/>
                      <a:r>
                        <a:rPr lang="en-US" sz="1200" u="none" strike="noStrike" dirty="0">
                          <a:effectLst/>
                          <a:latin typeface="+mn-l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b="0" i="0" u="none" strike="noStrike" dirty="0">
                          <a:solidFill>
                            <a:srgbClr val="000000"/>
                          </a:solidFill>
                          <a:effectLst/>
                          <a:latin typeface="+mn-lt"/>
                        </a:rPr>
                        <a:t>5.0922 </a:t>
                      </a:r>
                      <a:r>
                        <a:rPr lang="en-US" sz="1100" b="0" i="0" u="none" strike="noStrike" dirty="0" smtClean="0">
                          <a:solidFill>
                            <a:srgbClr val="000000"/>
                          </a:solidFill>
                          <a:effectLst/>
                          <a:latin typeface="+mn-lt"/>
                        </a:rPr>
                        <a:t>AC;SABRATON</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443572202"/>
                  </a:ext>
                </a:extLst>
              </a:tr>
              <a:tr h="219347">
                <a:tc>
                  <a:txBody>
                    <a:bodyPr/>
                    <a:lstStyle/>
                    <a:p>
                      <a:pPr algn="l" rtl="0" fontAlgn="t"/>
                      <a:r>
                        <a:rPr lang="en-US" sz="1200" u="none" strike="noStrike" dirty="0">
                          <a:effectLst/>
                          <a:latin typeface="+mn-l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b="0" i="0" u="none" strike="noStrike" dirty="0">
                          <a:solidFill>
                            <a:srgbClr val="000000"/>
                          </a:solidFill>
                          <a:effectLst/>
                          <a:latin typeface="+mn-lt"/>
                        </a:rPr>
                        <a:t>5.09</a:t>
                      </a:r>
                    </a:p>
                  </a:txBody>
                  <a:tcPr marL="9525" marR="9525" marT="9525" marB="0"/>
                </a:tc>
                <a:extLst>
                  <a:ext uri="{0D108BD9-81ED-4DB2-BD59-A6C34878D82A}">
                    <a16:rowId xmlns:a16="http://schemas.microsoft.com/office/drawing/2014/main" val="705007919"/>
                  </a:ext>
                </a:extLst>
              </a:tr>
              <a:tr h="178542">
                <a:tc>
                  <a:txBody>
                    <a:bodyPr/>
                    <a:lstStyle/>
                    <a:p>
                      <a:pPr algn="l" rtl="0" fontAlgn="t"/>
                      <a:r>
                        <a:rPr lang="en-US" sz="1200" u="none" strike="noStrike" dirty="0">
                          <a:effectLst/>
                          <a:latin typeface="+mn-lt"/>
                        </a:rPr>
                        <a:t>Deed </a:t>
                      </a:r>
                      <a:r>
                        <a:rPr lang="en-US" sz="1200" u="none" strike="noStrike" dirty="0" smtClean="0">
                          <a:effectLst/>
                          <a:latin typeface="+mn-lt"/>
                        </a:rPr>
                        <a:t>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u="none" strike="noStrike" dirty="0" smtClean="0">
                          <a:effectLst/>
                          <a:latin typeface="+mn-lt"/>
                        </a:rPr>
                        <a:t>1376 / 234</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78542">
                <a:tc>
                  <a:txBody>
                    <a:bodyPr/>
                    <a:lstStyle/>
                    <a:p>
                      <a:pPr algn="l" rtl="0" fontAlgn="b"/>
                      <a:r>
                        <a:rPr lang="en-US" sz="1200" u="none" strike="noStrike" dirty="0">
                          <a:effectLst/>
                          <a:latin typeface="+mn-l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78542">
                <a:tc>
                  <a:txBody>
                    <a:bodyPr/>
                    <a:lstStyle/>
                    <a:p>
                      <a:pPr algn="l" rtl="0" fontAlgn="b"/>
                      <a:r>
                        <a:rPr lang="en-US" sz="1200" b="1" u="none" strike="noStrike" dirty="0">
                          <a:effectLst/>
                          <a:latin typeface="+mn-l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288641">
                <a:tc>
                  <a:txBody>
                    <a:bodyPr/>
                    <a:lstStyle/>
                    <a:p>
                      <a:pPr algn="l" rtl="0" fontAlgn="t"/>
                      <a:r>
                        <a:rPr lang="en-US" sz="1200" u="none" strike="noStrike" dirty="0">
                          <a:effectLst/>
                          <a:latin typeface="+mn-l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u="none" strike="noStrike" dirty="0" smtClean="0">
                          <a:effectLst/>
                          <a:latin typeface="+mn-lt"/>
                        </a:rPr>
                        <a:t>SPIRIT SPE PORTFOLIO</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221038614"/>
              </p:ext>
            </p:extLst>
          </p:nvPr>
        </p:nvGraphicFramePr>
        <p:xfrm>
          <a:off x="5105400" y="6019800"/>
          <a:ext cx="3900196" cy="769620"/>
        </p:xfrm>
        <a:graphic>
          <a:graphicData uri="http://schemas.openxmlformats.org/drawingml/2006/table">
            <a:tbl>
              <a:tblPr>
                <a:tableStyleId>{5C22544A-7EE6-4342-B048-85BDC9FD1C3A}</a:tableStyleId>
              </a:tblPr>
              <a:tblGrid>
                <a:gridCol w="1614196">
                  <a:extLst>
                    <a:ext uri="{9D8B030D-6E8A-4147-A177-3AD203B41FA5}">
                      <a16:colId xmlns:a16="http://schemas.microsoft.com/office/drawing/2014/main" val="1691348543"/>
                    </a:ext>
                  </a:extLst>
                </a:gridCol>
                <a:gridCol w="2286000">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latin typeface="+mn-lt"/>
                        </a:rPr>
                        <a:t>Land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$378,800</a:t>
                      </a: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latin typeface="+mn-lt"/>
                        </a:rPr>
                        <a:t>Building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$294,700</a:t>
                      </a: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latin typeface="+mn-lt"/>
                        </a:rPr>
                        <a:t>Total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$673,500</a:t>
                      </a:r>
                    </a:p>
                  </a:txBody>
                  <a:tcPr marL="9525" marR="9525" marT="9525" marB="0" anchor="b"/>
                </a:tc>
                <a:extLst>
                  <a:ext uri="{0D108BD9-81ED-4DB2-BD59-A6C34878D82A}">
                    <a16:rowId xmlns:a16="http://schemas.microsoft.com/office/drawing/2014/main" val="1236777663"/>
                  </a:ext>
                </a:extLst>
              </a:tr>
            </a:tbl>
          </a:graphicData>
        </a:graphic>
      </p:graphicFrame>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link to Owner/Building Info</a:t>
            </a:r>
            <a:endParaRPr lang="en-US"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294580" y="1401869"/>
            <a:ext cx="4160128" cy="276999"/>
          </a:xfrm>
          <a:prstGeom prst="rect">
            <a:avLst/>
          </a:prstGeom>
          <a:noFill/>
        </p:spPr>
        <p:txBody>
          <a:bodyPr wrap="square" rtlCol="0">
            <a:spAutoFit/>
          </a:bodyPr>
          <a:lstStyle/>
          <a:p>
            <a:pPr fontAlgn="b"/>
            <a:r>
              <a:rPr lang="en-US" sz="1200" dirty="0"/>
              <a:t>1501 DECKERS CREEK BLVD, Morgantown, West Virginia, 26505</a:t>
            </a:r>
            <a:endParaRPr lang="en-US" sz="1200" dirty="0">
              <a:solidFill>
                <a:srgbClr val="000000"/>
              </a:solidFill>
              <a:latin typeface="Calibri" panose="020F0502020204030204" pitchFamily="34" charset="0"/>
            </a:endParaRPr>
          </a:p>
        </p:txBody>
      </p:sp>
      <p:pic>
        <p:nvPicPr>
          <p:cNvPr id="6" name="Picture 5"/>
          <p:cNvPicPr>
            <a:picLocks noChangeAspect="1"/>
          </p:cNvPicPr>
          <p:nvPr/>
        </p:nvPicPr>
        <p:blipFill rotWithShape="1">
          <a:blip r:embed="rId4"/>
          <a:srcRect l="1307" t="7100" r="-2555" b="7049"/>
          <a:stretch/>
        </p:blipFill>
        <p:spPr>
          <a:xfrm>
            <a:off x="361562" y="2122564"/>
            <a:ext cx="4210438" cy="2370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8" name="Picture 7"/>
          <p:cNvPicPr>
            <a:picLocks noChangeAspect="1"/>
          </p:cNvPicPr>
          <p:nvPr/>
        </p:nvPicPr>
        <p:blipFill>
          <a:blip r:embed="rId5"/>
          <a:stretch>
            <a:fillRect/>
          </a:stretch>
        </p:blipFill>
        <p:spPr>
          <a:xfrm>
            <a:off x="389376" y="4792474"/>
            <a:ext cx="3838575" cy="18954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15" name="Table 14"/>
          <p:cNvGraphicFramePr>
            <a:graphicFrameLocks noGrp="1"/>
          </p:cNvGraphicFramePr>
          <p:nvPr>
            <p:extLst>
              <p:ext uri="{D42A27DB-BD31-4B8C-83A1-F6EECF244321}">
                <p14:modId xmlns:p14="http://schemas.microsoft.com/office/powerpoint/2010/main" val="3169244505"/>
              </p:ext>
            </p:extLst>
          </p:nvPr>
        </p:nvGraphicFramePr>
        <p:xfrm>
          <a:off x="5105400" y="5420249"/>
          <a:ext cx="3900196" cy="577215"/>
        </p:xfrm>
        <a:graphic>
          <a:graphicData uri="http://schemas.openxmlformats.org/drawingml/2006/table">
            <a:tbl>
              <a:tblPr>
                <a:tableStyleId>{5C22544A-7EE6-4342-B048-85BDC9FD1C3A}</a:tableStyleId>
              </a:tblPr>
              <a:tblGrid>
                <a:gridCol w="1614196">
                  <a:extLst>
                    <a:ext uri="{9D8B030D-6E8A-4147-A177-3AD203B41FA5}">
                      <a16:colId xmlns:a16="http://schemas.microsoft.com/office/drawing/2014/main" val="1691348543"/>
                    </a:ext>
                  </a:extLst>
                </a:gridCol>
                <a:gridCol w="2286000">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smtClean="0">
                          <a:effectLst/>
                        </a:rPr>
                        <a:t>COST </a:t>
                      </a:r>
                      <a:r>
                        <a:rPr lang="en-US" sz="1200" b="1" u="none" strike="noStrike" dirty="0">
                          <a:effectLst/>
                        </a:rPr>
                        <a:t>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b="0" i="0" u="none" strike="noStrike">
                          <a:solidFill>
                            <a:srgbClr val="000000"/>
                          </a:solidFill>
                          <a:effectLst/>
                          <a:latin typeface="Calibri" panose="020F0502020204030204" pitchFamily="34" charset="0"/>
                        </a:rPr>
                        <a:t>Other Bldg/Yard Values</a:t>
                      </a:r>
                    </a:p>
                  </a:txBody>
                  <a:tcPr marL="9525" marR="9525" marT="9525" marB="0" anchor="b"/>
                </a:tc>
                <a:tc>
                  <a:txBody>
                    <a:bodyPr/>
                    <a:lstStyle/>
                    <a:p>
                      <a:pPr algn="ctr" rtl="0" fontAlgn="b"/>
                      <a:r>
                        <a:rPr lang="en-US" sz="1200" b="0" i="0" u="none" strike="noStrike">
                          <a:solidFill>
                            <a:srgbClr val="000000"/>
                          </a:solidFill>
                          <a:effectLst/>
                          <a:latin typeface="Calibri" panose="020F0502020204030204" pitchFamily="34" charset="0"/>
                        </a:rPr>
                        <a:t>$67,020</a:t>
                      </a: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b="0" i="0" u="none" strike="noStrike">
                          <a:solidFill>
                            <a:srgbClr val="000000"/>
                          </a:solidFill>
                          <a:effectLst/>
                          <a:latin typeface="Calibri" panose="020F0502020204030204" pitchFamily="34" charset="0"/>
                        </a:rPr>
                        <a:t>Commercial Value</a:t>
                      </a:r>
                    </a:p>
                  </a:txBody>
                  <a:tcPr marL="9525" marR="9525" marT="9525" marB="0" anchor="b"/>
                </a:tc>
                <a:tc>
                  <a:txBody>
                    <a:bodyPr/>
                    <a:lstStyle/>
                    <a:p>
                      <a:pPr algn="ctr" rtl="0" fontAlgn="b"/>
                      <a:r>
                        <a:rPr lang="en-US" sz="1200" b="0" i="0" u="none" strike="noStrike" dirty="0">
                          <a:solidFill>
                            <a:srgbClr val="000000"/>
                          </a:solidFill>
                          <a:effectLst/>
                          <a:latin typeface="Calibri" panose="020F0502020204030204" pitchFamily="34" charset="0"/>
                        </a:rPr>
                        <a:t>$227,700</a:t>
                      </a:r>
                    </a:p>
                  </a:txBody>
                  <a:tcPr marL="9525" marR="9525" marT="9525" marB="0" anchor="b"/>
                </a:tc>
                <a:extLst>
                  <a:ext uri="{0D108BD9-81ED-4DB2-BD59-A6C34878D82A}">
                    <a16:rowId xmlns:a16="http://schemas.microsoft.com/office/drawing/2014/main" val="226370235"/>
                  </a:ext>
                </a:extLst>
              </a:tr>
            </a:tbl>
          </a:graphicData>
        </a:graphic>
      </p:graphicFrame>
    </p:spTree>
    <p:extLst>
      <p:ext uri="{BB962C8B-B14F-4D97-AF65-F5344CB8AC3E}">
        <p14:creationId xmlns:p14="http://schemas.microsoft.com/office/powerpoint/2010/main" val="26145024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371600" y="1525273"/>
            <a:ext cx="7010400" cy="400110"/>
          </a:xfrm>
          <a:prstGeom prst="rect">
            <a:avLst/>
          </a:prstGeom>
          <a:solidFill>
            <a:schemeClr val="accent1">
              <a:lumMod val="50000"/>
            </a:schemeClr>
          </a:solidFill>
        </p:spPr>
        <p:txBody>
          <a:bodyPr wrap="square" rtlCol="0">
            <a:spAutoFit/>
          </a:bodyPr>
          <a:lstStyle/>
          <a:p>
            <a:pPr algn="ctr"/>
            <a:r>
              <a:rPr lang="en-US" sz="2000" b="1" dirty="0" smtClean="0">
                <a:solidFill>
                  <a:schemeClr val="bg1"/>
                </a:solidFill>
              </a:rPr>
              <a:t>West Virginia Parcel Property Class Breakdown for Tax Year 2017</a:t>
            </a:r>
            <a:endParaRPr lang="en-US" dirty="0">
              <a:solidFill>
                <a:schemeClr val="bg1"/>
              </a:solidFill>
            </a:endParaRPr>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Assessment Building Info</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523597300"/>
              </p:ext>
            </p:extLst>
          </p:nvPr>
        </p:nvGraphicFramePr>
        <p:xfrm>
          <a:off x="1371600" y="2095500"/>
          <a:ext cx="7010401" cy="3162300"/>
        </p:xfrm>
        <a:graphic>
          <a:graphicData uri="http://schemas.openxmlformats.org/drawingml/2006/table">
            <a:tbl>
              <a:tblPr firstRow="1" firstCol="1" bandRow="1">
                <a:tableStyleId>{69CF1AB2-1976-4502-BF36-3FF5EA218861}</a:tableStyleId>
              </a:tblPr>
              <a:tblGrid>
                <a:gridCol w="1001486">
                  <a:extLst>
                    <a:ext uri="{9D8B030D-6E8A-4147-A177-3AD203B41FA5}">
                      <a16:colId xmlns:a16="http://schemas.microsoft.com/office/drawing/2014/main" val="3347606905"/>
                    </a:ext>
                  </a:extLst>
                </a:gridCol>
                <a:gridCol w="2769566">
                  <a:extLst>
                    <a:ext uri="{9D8B030D-6E8A-4147-A177-3AD203B41FA5}">
                      <a16:colId xmlns:a16="http://schemas.microsoft.com/office/drawing/2014/main" val="2788592112"/>
                    </a:ext>
                  </a:extLst>
                </a:gridCol>
                <a:gridCol w="1653663">
                  <a:extLst>
                    <a:ext uri="{9D8B030D-6E8A-4147-A177-3AD203B41FA5}">
                      <a16:colId xmlns:a16="http://schemas.microsoft.com/office/drawing/2014/main" val="3415097851"/>
                    </a:ext>
                  </a:extLst>
                </a:gridCol>
                <a:gridCol w="1585686">
                  <a:extLst>
                    <a:ext uri="{9D8B030D-6E8A-4147-A177-3AD203B41FA5}">
                      <a16:colId xmlns:a16="http://schemas.microsoft.com/office/drawing/2014/main" val="2809061004"/>
                    </a:ext>
                  </a:extLst>
                </a:gridCol>
              </a:tblGrid>
              <a:tr h="567690">
                <a:tc>
                  <a:txBody>
                    <a:bodyPr/>
                    <a:lstStyle/>
                    <a:p>
                      <a:pPr algn="ctr" fontAlgn="ctr"/>
                      <a:r>
                        <a:rPr lang="en-US" b="1" dirty="0"/>
                        <a:t>Code</a:t>
                      </a:r>
                    </a:p>
                  </a:txBody>
                  <a:tcPr marL="9525" marR="9525" marT="9525" marB="0" anchor="ctr"/>
                </a:tc>
                <a:tc>
                  <a:txBody>
                    <a:bodyPr/>
                    <a:lstStyle/>
                    <a:p>
                      <a:pPr algn="ctr" fontAlgn="ctr"/>
                      <a:r>
                        <a:rPr lang="en-US" b="1" dirty="0" smtClean="0"/>
                        <a:t>Property Class</a:t>
                      </a:r>
                      <a:endParaRPr lang="en-US" b="1" dirty="0"/>
                    </a:p>
                  </a:txBody>
                  <a:tcPr marL="9525" marR="9525" marT="9525" marB="0" anchor="ctr"/>
                </a:tc>
                <a:tc>
                  <a:txBody>
                    <a:bodyPr/>
                    <a:lstStyle/>
                    <a:p>
                      <a:pPr algn="ctr" fontAlgn="ctr"/>
                      <a:r>
                        <a:rPr lang="en-US" b="1" dirty="0" smtClean="0"/>
                        <a:t># </a:t>
                      </a:r>
                      <a:r>
                        <a:rPr lang="en-US" b="1" dirty="0"/>
                        <a:t>of </a:t>
                      </a:r>
                      <a:r>
                        <a:rPr lang="en-US" b="1" dirty="0" smtClean="0"/>
                        <a:t>Parcels</a:t>
                      </a:r>
                      <a:endParaRPr lang="en-US" b="1" dirty="0"/>
                    </a:p>
                  </a:txBody>
                  <a:tcPr marL="9525" marR="9525" marT="9525" marB="0" anchor="ctr"/>
                </a:tc>
                <a:tc>
                  <a:txBody>
                    <a:bodyPr/>
                    <a:lstStyle/>
                    <a:p>
                      <a:pPr algn="ctr" fontAlgn="ctr"/>
                      <a:r>
                        <a:rPr lang="en-US" b="1" dirty="0" smtClean="0"/>
                        <a:t>Percent (%)</a:t>
                      </a:r>
                      <a:endParaRPr lang="en-US" b="1" dirty="0"/>
                    </a:p>
                  </a:txBody>
                  <a:tcPr marL="9525" marR="9525" marT="9525" marB="0" anchor="ctr"/>
                </a:tc>
                <a:extLst>
                  <a:ext uri="{0D108BD9-81ED-4DB2-BD59-A6C34878D82A}">
                    <a16:rowId xmlns:a16="http://schemas.microsoft.com/office/drawing/2014/main" val="3349398295"/>
                  </a:ext>
                </a:extLst>
              </a:tr>
              <a:tr h="200025">
                <a:tc>
                  <a:txBody>
                    <a:bodyPr/>
                    <a:lstStyle/>
                    <a:p>
                      <a:pPr algn="ctr" fontAlgn="ctr"/>
                      <a:r>
                        <a:rPr lang="en-US" b="0"/>
                        <a:t>R</a:t>
                      </a:r>
                    </a:p>
                  </a:txBody>
                  <a:tcPr marL="9525" marR="9525" marT="9525" marB="0" anchor="ctr"/>
                </a:tc>
                <a:tc>
                  <a:txBody>
                    <a:bodyPr/>
                    <a:lstStyle/>
                    <a:p>
                      <a:pPr lvl="1" algn="l" fontAlgn="ctr"/>
                      <a:r>
                        <a:rPr lang="en-US"/>
                        <a:t>Residential</a:t>
                      </a:r>
                    </a:p>
                  </a:txBody>
                  <a:tcPr marL="9525" marR="9525" marT="9525" marB="0" anchor="ctr"/>
                </a:tc>
                <a:tc>
                  <a:txBody>
                    <a:bodyPr/>
                    <a:lstStyle/>
                    <a:p>
                      <a:pPr algn="l" fontAlgn="b"/>
                      <a:r>
                        <a:rPr lang="en-US" sz="1800" b="0" i="0" u="none" strike="noStrike">
                          <a:solidFill>
                            <a:srgbClr val="000000"/>
                          </a:solidFill>
                          <a:effectLst/>
                          <a:latin typeface="+mn-lt"/>
                        </a:rPr>
                        <a:t>         1,164,470 </a:t>
                      </a:r>
                    </a:p>
                  </a:txBody>
                  <a:tcPr marL="9525" marR="9525" marT="9525" marB="0" anchor="b"/>
                </a:tc>
                <a:tc>
                  <a:txBody>
                    <a:bodyPr/>
                    <a:lstStyle/>
                    <a:p>
                      <a:pPr algn="ctr" rtl="0" fontAlgn="b"/>
                      <a:r>
                        <a:rPr lang="en-US" sz="1800" b="0" i="0" u="none" strike="noStrike">
                          <a:solidFill>
                            <a:srgbClr val="000000"/>
                          </a:solidFill>
                          <a:effectLst/>
                          <a:latin typeface="+mn-lt"/>
                        </a:rPr>
                        <a:t>79.61%</a:t>
                      </a:r>
                    </a:p>
                  </a:txBody>
                  <a:tcPr marL="9525" marR="9525" marT="9525" marB="0" anchor="b"/>
                </a:tc>
                <a:extLst>
                  <a:ext uri="{0D108BD9-81ED-4DB2-BD59-A6C34878D82A}">
                    <a16:rowId xmlns:a16="http://schemas.microsoft.com/office/drawing/2014/main" val="1469638917"/>
                  </a:ext>
                </a:extLst>
              </a:tr>
              <a:tr h="200025">
                <a:tc>
                  <a:txBody>
                    <a:bodyPr/>
                    <a:lstStyle/>
                    <a:p>
                      <a:pPr algn="ctr" fontAlgn="ctr"/>
                      <a:r>
                        <a:rPr lang="en-US" b="0"/>
                        <a:t>F </a:t>
                      </a:r>
                    </a:p>
                  </a:txBody>
                  <a:tcPr marL="9525" marR="9525" marT="9525" marB="0" anchor="ctr"/>
                </a:tc>
                <a:tc>
                  <a:txBody>
                    <a:bodyPr/>
                    <a:lstStyle/>
                    <a:p>
                      <a:pPr lvl="1" algn="l" fontAlgn="ctr"/>
                      <a:r>
                        <a:rPr lang="en-US"/>
                        <a:t>Farm</a:t>
                      </a:r>
                    </a:p>
                  </a:txBody>
                  <a:tcPr marL="9525" marR="9525" marT="9525" marB="0" anchor="ctr"/>
                </a:tc>
                <a:tc>
                  <a:txBody>
                    <a:bodyPr/>
                    <a:lstStyle/>
                    <a:p>
                      <a:pPr algn="l" fontAlgn="b"/>
                      <a:r>
                        <a:rPr lang="en-US" sz="1800" b="0" i="0" u="none" strike="noStrike">
                          <a:solidFill>
                            <a:srgbClr val="000000"/>
                          </a:solidFill>
                          <a:effectLst/>
                          <a:latin typeface="+mn-lt"/>
                        </a:rPr>
                        <a:t>            121,384 </a:t>
                      </a:r>
                    </a:p>
                  </a:txBody>
                  <a:tcPr marL="9525" marR="9525" marT="9525" marB="0" anchor="b"/>
                </a:tc>
                <a:tc>
                  <a:txBody>
                    <a:bodyPr/>
                    <a:lstStyle/>
                    <a:p>
                      <a:pPr algn="ctr" rtl="0" fontAlgn="b"/>
                      <a:r>
                        <a:rPr lang="en-US" sz="1800" b="0" i="0" u="none" strike="noStrike">
                          <a:solidFill>
                            <a:srgbClr val="000000"/>
                          </a:solidFill>
                          <a:effectLst/>
                          <a:latin typeface="+mn-lt"/>
                        </a:rPr>
                        <a:t>8.30%</a:t>
                      </a:r>
                    </a:p>
                  </a:txBody>
                  <a:tcPr marL="9525" marR="9525" marT="9525" marB="0" anchor="b"/>
                </a:tc>
                <a:extLst>
                  <a:ext uri="{0D108BD9-81ED-4DB2-BD59-A6C34878D82A}">
                    <a16:rowId xmlns:a16="http://schemas.microsoft.com/office/drawing/2014/main" val="2229873331"/>
                  </a:ext>
                </a:extLst>
              </a:tr>
              <a:tr h="200025">
                <a:tc>
                  <a:txBody>
                    <a:bodyPr/>
                    <a:lstStyle/>
                    <a:p>
                      <a:pPr algn="ctr" fontAlgn="ctr"/>
                      <a:r>
                        <a:rPr lang="en-US" b="0"/>
                        <a:t>A</a:t>
                      </a:r>
                    </a:p>
                  </a:txBody>
                  <a:tcPr marL="9525" marR="9525" marT="9525" marB="0" anchor="ctr"/>
                </a:tc>
                <a:tc>
                  <a:txBody>
                    <a:bodyPr/>
                    <a:lstStyle/>
                    <a:p>
                      <a:pPr lvl="1" algn="l" fontAlgn="ctr"/>
                      <a:r>
                        <a:rPr lang="en-US"/>
                        <a:t>Apartment</a:t>
                      </a:r>
                    </a:p>
                  </a:txBody>
                  <a:tcPr marL="9525" marR="9525" marT="9525" marB="0" anchor="ctr"/>
                </a:tc>
                <a:tc>
                  <a:txBody>
                    <a:bodyPr/>
                    <a:lstStyle/>
                    <a:p>
                      <a:pPr algn="l" fontAlgn="b"/>
                      <a:r>
                        <a:rPr lang="en-US" sz="1800" b="0" i="0" u="none" strike="noStrike">
                          <a:solidFill>
                            <a:srgbClr val="000000"/>
                          </a:solidFill>
                          <a:effectLst/>
                          <a:latin typeface="+mn-lt"/>
                        </a:rPr>
                        <a:t>                 3,222 </a:t>
                      </a:r>
                    </a:p>
                  </a:txBody>
                  <a:tcPr marL="9525" marR="9525" marT="9525" marB="0" anchor="b"/>
                </a:tc>
                <a:tc>
                  <a:txBody>
                    <a:bodyPr/>
                    <a:lstStyle/>
                    <a:p>
                      <a:pPr algn="ctr" rtl="0" fontAlgn="b"/>
                      <a:r>
                        <a:rPr lang="en-US" sz="1800" b="0" i="0" u="none" strike="noStrike">
                          <a:solidFill>
                            <a:srgbClr val="000000"/>
                          </a:solidFill>
                          <a:effectLst/>
                          <a:latin typeface="+mn-lt"/>
                        </a:rPr>
                        <a:t>0.22%</a:t>
                      </a:r>
                    </a:p>
                  </a:txBody>
                  <a:tcPr marL="9525" marR="9525" marT="9525" marB="0" anchor="b"/>
                </a:tc>
                <a:extLst>
                  <a:ext uri="{0D108BD9-81ED-4DB2-BD59-A6C34878D82A}">
                    <a16:rowId xmlns:a16="http://schemas.microsoft.com/office/drawing/2014/main" val="3350520378"/>
                  </a:ext>
                </a:extLst>
              </a:tr>
              <a:tr h="200025">
                <a:tc>
                  <a:txBody>
                    <a:bodyPr/>
                    <a:lstStyle/>
                    <a:p>
                      <a:pPr algn="ctr" fontAlgn="ctr"/>
                      <a:r>
                        <a:rPr lang="en-US" b="0"/>
                        <a:t>C</a:t>
                      </a:r>
                    </a:p>
                  </a:txBody>
                  <a:tcPr marL="9525" marR="9525" marT="9525" marB="0" anchor="ctr"/>
                </a:tc>
                <a:tc>
                  <a:txBody>
                    <a:bodyPr/>
                    <a:lstStyle/>
                    <a:p>
                      <a:pPr lvl="1" algn="l" fontAlgn="ctr"/>
                      <a:r>
                        <a:rPr lang="en-US" dirty="0"/>
                        <a:t>Commercial</a:t>
                      </a:r>
                    </a:p>
                  </a:txBody>
                  <a:tcPr marL="9525" marR="9525" marT="9525" marB="0" anchor="ctr"/>
                </a:tc>
                <a:tc>
                  <a:txBody>
                    <a:bodyPr/>
                    <a:lstStyle/>
                    <a:p>
                      <a:pPr algn="l" fontAlgn="b"/>
                      <a:r>
                        <a:rPr lang="en-US" sz="1800" b="0" i="0" u="none" strike="noStrike">
                          <a:solidFill>
                            <a:srgbClr val="000000"/>
                          </a:solidFill>
                          <a:effectLst/>
                          <a:latin typeface="+mn-lt"/>
                        </a:rPr>
                        <a:t>               65,784 </a:t>
                      </a:r>
                    </a:p>
                  </a:txBody>
                  <a:tcPr marL="9525" marR="9525" marT="9525" marB="0" anchor="b"/>
                </a:tc>
                <a:tc>
                  <a:txBody>
                    <a:bodyPr/>
                    <a:lstStyle/>
                    <a:p>
                      <a:pPr algn="ctr" rtl="0" fontAlgn="b"/>
                      <a:r>
                        <a:rPr lang="en-US" sz="1800" b="0" i="0" u="none" strike="noStrike">
                          <a:solidFill>
                            <a:srgbClr val="000000"/>
                          </a:solidFill>
                          <a:effectLst/>
                          <a:latin typeface="+mn-lt"/>
                        </a:rPr>
                        <a:t>4.50%</a:t>
                      </a:r>
                    </a:p>
                  </a:txBody>
                  <a:tcPr marL="9525" marR="9525" marT="9525" marB="0" anchor="b"/>
                </a:tc>
                <a:extLst>
                  <a:ext uri="{0D108BD9-81ED-4DB2-BD59-A6C34878D82A}">
                    <a16:rowId xmlns:a16="http://schemas.microsoft.com/office/drawing/2014/main" val="3425536230"/>
                  </a:ext>
                </a:extLst>
              </a:tr>
              <a:tr h="200025">
                <a:tc>
                  <a:txBody>
                    <a:bodyPr/>
                    <a:lstStyle/>
                    <a:p>
                      <a:pPr algn="ctr" fontAlgn="ctr"/>
                      <a:r>
                        <a:rPr lang="en-US" b="0"/>
                        <a:t>I</a:t>
                      </a:r>
                    </a:p>
                  </a:txBody>
                  <a:tcPr marL="9525" marR="9525" marT="9525" marB="0" anchor="ctr"/>
                </a:tc>
                <a:tc>
                  <a:txBody>
                    <a:bodyPr/>
                    <a:lstStyle/>
                    <a:p>
                      <a:pPr lvl="1" algn="l" fontAlgn="ctr"/>
                      <a:r>
                        <a:rPr lang="en-US" dirty="0"/>
                        <a:t>Industrial</a:t>
                      </a:r>
                    </a:p>
                  </a:txBody>
                  <a:tcPr marL="9525" marR="9525" marT="9525" marB="0" anchor="ctr"/>
                </a:tc>
                <a:tc>
                  <a:txBody>
                    <a:bodyPr/>
                    <a:lstStyle/>
                    <a:p>
                      <a:pPr algn="l" fontAlgn="b"/>
                      <a:r>
                        <a:rPr lang="en-US" sz="1800" b="0" i="0" u="none" strike="noStrike">
                          <a:solidFill>
                            <a:srgbClr val="000000"/>
                          </a:solidFill>
                          <a:effectLst/>
                          <a:latin typeface="+mn-lt"/>
                        </a:rPr>
                        <a:t>                 3,105 </a:t>
                      </a:r>
                    </a:p>
                  </a:txBody>
                  <a:tcPr marL="9525" marR="9525" marT="9525" marB="0" anchor="b"/>
                </a:tc>
                <a:tc>
                  <a:txBody>
                    <a:bodyPr/>
                    <a:lstStyle/>
                    <a:p>
                      <a:pPr algn="ctr" rtl="0" fontAlgn="b"/>
                      <a:r>
                        <a:rPr lang="en-US" sz="1800" b="0" i="0" u="none" strike="noStrike">
                          <a:solidFill>
                            <a:srgbClr val="000000"/>
                          </a:solidFill>
                          <a:effectLst/>
                          <a:latin typeface="+mn-lt"/>
                        </a:rPr>
                        <a:t>0.21%</a:t>
                      </a:r>
                    </a:p>
                  </a:txBody>
                  <a:tcPr marL="9525" marR="9525" marT="9525" marB="0" anchor="b"/>
                </a:tc>
                <a:extLst>
                  <a:ext uri="{0D108BD9-81ED-4DB2-BD59-A6C34878D82A}">
                    <a16:rowId xmlns:a16="http://schemas.microsoft.com/office/drawing/2014/main" val="3172011085"/>
                  </a:ext>
                </a:extLst>
              </a:tr>
              <a:tr h="312420">
                <a:tc>
                  <a:txBody>
                    <a:bodyPr/>
                    <a:lstStyle/>
                    <a:p>
                      <a:pPr algn="ctr" fontAlgn="ctr"/>
                      <a:r>
                        <a:rPr lang="en-US" b="0"/>
                        <a:t>X</a:t>
                      </a:r>
                    </a:p>
                  </a:txBody>
                  <a:tcPr marL="9525" marR="9525" marT="9525" marB="0" anchor="ctr"/>
                </a:tc>
                <a:tc>
                  <a:txBody>
                    <a:bodyPr/>
                    <a:lstStyle/>
                    <a:p>
                      <a:pPr lvl="1" algn="l" fontAlgn="ctr"/>
                      <a:r>
                        <a:rPr lang="en-US"/>
                        <a:t>Exempt</a:t>
                      </a:r>
                    </a:p>
                  </a:txBody>
                  <a:tcPr marL="9525" marR="9525" marT="9525" marB="0" anchor="ctr"/>
                </a:tc>
                <a:tc>
                  <a:txBody>
                    <a:bodyPr/>
                    <a:lstStyle/>
                    <a:p>
                      <a:pPr algn="l" fontAlgn="b"/>
                      <a:r>
                        <a:rPr lang="en-US" sz="1800" b="0" i="0" u="none" strike="noStrike">
                          <a:solidFill>
                            <a:srgbClr val="000000"/>
                          </a:solidFill>
                          <a:effectLst/>
                          <a:latin typeface="+mn-lt"/>
                        </a:rPr>
                        <a:t>               97,773 </a:t>
                      </a:r>
                    </a:p>
                  </a:txBody>
                  <a:tcPr marL="9525" marR="9525" marT="9525" marB="0" anchor="b"/>
                </a:tc>
                <a:tc>
                  <a:txBody>
                    <a:bodyPr/>
                    <a:lstStyle/>
                    <a:p>
                      <a:pPr algn="ctr" rtl="0" fontAlgn="b"/>
                      <a:r>
                        <a:rPr lang="en-US" sz="1800" b="0" i="0" u="none" strike="noStrike">
                          <a:solidFill>
                            <a:srgbClr val="000000"/>
                          </a:solidFill>
                          <a:effectLst/>
                          <a:latin typeface="+mn-lt"/>
                        </a:rPr>
                        <a:t>6.68%</a:t>
                      </a:r>
                    </a:p>
                  </a:txBody>
                  <a:tcPr marL="9525" marR="9525" marT="9525" marB="0" anchor="b"/>
                </a:tc>
                <a:extLst>
                  <a:ext uri="{0D108BD9-81ED-4DB2-BD59-A6C34878D82A}">
                    <a16:rowId xmlns:a16="http://schemas.microsoft.com/office/drawing/2014/main" val="1023420256"/>
                  </a:ext>
                </a:extLst>
              </a:tr>
              <a:tr h="200025">
                <a:tc>
                  <a:txBody>
                    <a:bodyPr/>
                    <a:lstStyle/>
                    <a:p>
                      <a:pPr algn="ctr" fontAlgn="ctr"/>
                      <a:r>
                        <a:rPr lang="en-US" b="0"/>
                        <a:t>U</a:t>
                      </a:r>
                    </a:p>
                  </a:txBody>
                  <a:tcPr marL="9525" marR="9525" marT="9525" marB="0" anchor="ctr"/>
                </a:tc>
                <a:tc>
                  <a:txBody>
                    <a:bodyPr/>
                    <a:lstStyle/>
                    <a:p>
                      <a:pPr lvl="1" algn="l" fontAlgn="ctr"/>
                      <a:r>
                        <a:rPr lang="en-US" dirty="0"/>
                        <a:t>Utility</a:t>
                      </a:r>
                    </a:p>
                  </a:txBody>
                  <a:tcPr marL="9525" marR="9525" marT="9525" marB="0" anchor="ctr"/>
                </a:tc>
                <a:tc>
                  <a:txBody>
                    <a:bodyPr/>
                    <a:lstStyle/>
                    <a:p>
                      <a:pPr algn="l" fontAlgn="b"/>
                      <a:r>
                        <a:rPr lang="en-US" sz="1800" b="0" i="0" u="none" strike="noStrike">
                          <a:solidFill>
                            <a:srgbClr val="000000"/>
                          </a:solidFill>
                          <a:effectLst/>
                          <a:latin typeface="+mn-lt"/>
                        </a:rPr>
                        <a:t>                     192 </a:t>
                      </a:r>
                    </a:p>
                  </a:txBody>
                  <a:tcPr marL="9525" marR="9525" marT="9525" marB="0" anchor="b"/>
                </a:tc>
                <a:tc>
                  <a:txBody>
                    <a:bodyPr/>
                    <a:lstStyle/>
                    <a:p>
                      <a:pPr algn="ctr" rtl="0" fontAlgn="b"/>
                      <a:r>
                        <a:rPr lang="en-US" sz="1800" b="0" i="0" u="none" strike="noStrike" dirty="0">
                          <a:solidFill>
                            <a:srgbClr val="000000"/>
                          </a:solidFill>
                          <a:effectLst/>
                          <a:latin typeface="+mn-lt"/>
                        </a:rPr>
                        <a:t>0.01%</a:t>
                      </a:r>
                    </a:p>
                  </a:txBody>
                  <a:tcPr marL="9525" marR="9525" marT="9525" marB="0" anchor="b"/>
                </a:tc>
                <a:extLst>
                  <a:ext uri="{0D108BD9-81ED-4DB2-BD59-A6C34878D82A}">
                    <a16:rowId xmlns:a16="http://schemas.microsoft.com/office/drawing/2014/main" val="4734957"/>
                  </a:ext>
                </a:extLst>
              </a:tr>
              <a:tr h="295275">
                <a:tc>
                  <a:txBody>
                    <a:bodyPr/>
                    <a:lstStyle/>
                    <a:p>
                      <a:pPr algn="ctr" fontAlgn="ctr"/>
                      <a:r>
                        <a:rPr lang="en-US" b="0" dirty="0"/>
                        <a:t>Other </a:t>
                      </a:r>
                    </a:p>
                  </a:txBody>
                  <a:tcPr marL="9525" marR="9525" marT="9525" marB="0" anchor="ctr"/>
                </a:tc>
                <a:tc>
                  <a:txBody>
                    <a:bodyPr/>
                    <a:lstStyle/>
                    <a:p>
                      <a:pPr lvl="1" algn="l" fontAlgn="ctr"/>
                      <a:r>
                        <a:rPr lang="en-US" dirty="0"/>
                        <a:t>Not classified</a:t>
                      </a:r>
                    </a:p>
                  </a:txBody>
                  <a:tcPr marL="9525" marR="9525" marT="9525" marB="0" anchor="ctr"/>
                </a:tc>
                <a:tc>
                  <a:txBody>
                    <a:bodyPr/>
                    <a:lstStyle/>
                    <a:p>
                      <a:pPr algn="l" fontAlgn="b"/>
                      <a:r>
                        <a:rPr lang="en-US" sz="1800" b="0" i="0" u="none" strike="noStrike">
                          <a:solidFill>
                            <a:srgbClr val="000000"/>
                          </a:solidFill>
                          <a:effectLst/>
                          <a:latin typeface="+mn-lt"/>
                        </a:rPr>
                        <a:t>                 6,837 </a:t>
                      </a:r>
                    </a:p>
                  </a:txBody>
                  <a:tcPr marL="9525" marR="9525" marT="9525" marB="0" anchor="b"/>
                </a:tc>
                <a:tc>
                  <a:txBody>
                    <a:bodyPr/>
                    <a:lstStyle/>
                    <a:p>
                      <a:pPr algn="ctr" rtl="0" fontAlgn="b"/>
                      <a:r>
                        <a:rPr lang="en-US" sz="1800" b="0" i="0" u="none" strike="noStrike">
                          <a:solidFill>
                            <a:srgbClr val="000000"/>
                          </a:solidFill>
                          <a:effectLst/>
                          <a:latin typeface="+mn-lt"/>
                        </a:rPr>
                        <a:t>0.47%</a:t>
                      </a:r>
                    </a:p>
                  </a:txBody>
                  <a:tcPr marL="9525" marR="9525" marT="9525" marB="0" anchor="b"/>
                </a:tc>
                <a:extLst>
                  <a:ext uri="{0D108BD9-81ED-4DB2-BD59-A6C34878D82A}">
                    <a16:rowId xmlns:a16="http://schemas.microsoft.com/office/drawing/2014/main" val="183634323"/>
                  </a:ext>
                </a:extLst>
              </a:tr>
              <a:tr h="190500">
                <a:tc>
                  <a:txBody>
                    <a:bodyPr/>
                    <a:lstStyle/>
                    <a:p>
                      <a:pPr algn="l" fontAlgn="b"/>
                      <a:endParaRPr lang="en-US"/>
                    </a:p>
                  </a:txBody>
                  <a:tcPr marL="9525" marR="9525" marT="9525" marB="0" anchor="b"/>
                </a:tc>
                <a:tc>
                  <a:txBody>
                    <a:bodyPr/>
                    <a:lstStyle/>
                    <a:p>
                      <a:pPr algn="l" fontAlgn="b"/>
                      <a:endParaRPr lang="en-US"/>
                    </a:p>
                  </a:txBody>
                  <a:tcPr marL="9525" marR="9525" marT="9525" marB="0" anchor="b"/>
                </a:tc>
                <a:tc>
                  <a:txBody>
                    <a:bodyPr/>
                    <a:lstStyle/>
                    <a:p>
                      <a:pPr algn="r" rtl="0" fontAlgn="b"/>
                      <a:r>
                        <a:rPr lang="en-US" sz="1800" b="0" i="0" u="none" strike="noStrike">
                          <a:solidFill>
                            <a:srgbClr val="000000"/>
                          </a:solidFill>
                          <a:effectLst/>
                          <a:latin typeface="+mn-lt"/>
                        </a:rPr>
                        <a:t>1,462,767</a:t>
                      </a:r>
                    </a:p>
                  </a:txBody>
                  <a:tcPr marL="9525" marR="9525" marT="9525" marB="0" anchor="b"/>
                </a:tc>
                <a:tc>
                  <a:txBody>
                    <a:bodyPr/>
                    <a:lstStyle/>
                    <a:p>
                      <a:pPr algn="ctr" rtl="0" fontAlgn="b"/>
                      <a:r>
                        <a:rPr lang="en-US" sz="1800" b="0" i="0" u="none" strike="noStrike" dirty="0">
                          <a:solidFill>
                            <a:srgbClr val="000000"/>
                          </a:solidFill>
                          <a:effectLst/>
                          <a:latin typeface="+mn-lt"/>
                        </a:rPr>
                        <a:t>100.00%</a:t>
                      </a:r>
                    </a:p>
                  </a:txBody>
                  <a:tcPr marL="9525" marR="9525" marT="9525" marB="0" anchor="b"/>
                </a:tc>
                <a:extLst>
                  <a:ext uri="{0D108BD9-81ED-4DB2-BD59-A6C34878D82A}">
                    <a16:rowId xmlns:a16="http://schemas.microsoft.com/office/drawing/2014/main" val="1416929320"/>
                  </a:ext>
                </a:extLst>
              </a:tr>
            </a:tbl>
          </a:graphicData>
        </a:graphic>
      </p:graphicFrame>
      <p:sp>
        <p:nvSpPr>
          <p:cNvPr id="15" name="TextBox 14"/>
          <p:cNvSpPr txBox="1"/>
          <p:nvPr/>
        </p:nvSpPr>
        <p:spPr>
          <a:xfrm>
            <a:off x="838200" y="5715000"/>
            <a:ext cx="7696200" cy="877163"/>
          </a:xfrm>
          <a:prstGeom prst="rect">
            <a:avLst/>
          </a:prstGeom>
          <a:noFill/>
        </p:spPr>
        <p:txBody>
          <a:bodyPr wrap="square" rtlCol="0">
            <a:spAutoFit/>
          </a:bodyPr>
          <a:lstStyle/>
          <a:p>
            <a:r>
              <a:rPr lang="en-US" sz="1700" i="1" dirty="0" smtClean="0"/>
              <a:t>Assessment records are important for </a:t>
            </a:r>
            <a:r>
              <a:rPr lang="en-US" sz="1700" b="1" i="1" dirty="0" smtClean="0"/>
              <a:t>building inventories </a:t>
            </a:r>
            <a:r>
              <a:rPr lang="en-US" sz="1700" i="1" dirty="0" smtClean="0"/>
              <a:t>and are used to estimate the total building exposure ($) and building loss ($) for multi-hazards.  Often building inventories and corresponding loss estimates are organized by </a:t>
            </a:r>
            <a:r>
              <a:rPr lang="en-US" sz="1700" b="1" i="1" dirty="0" smtClean="0"/>
              <a:t>property class</a:t>
            </a:r>
            <a:r>
              <a:rPr lang="en-US" sz="1700" i="1" dirty="0" smtClean="0"/>
              <a:t>.   </a:t>
            </a:r>
            <a:endParaRPr lang="en-US" sz="1700" i="1" dirty="0"/>
          </a:p>
        </p:txBody>
      </p:sp>
    </p:spTree>
    <p:extLst>
      <p:ext uri="{BB962C8B-B14F-4D97-AF65-F5344CB8AC3E}">
        <p14:creationId xmlns:p14="http://schemas.microsoft.com/office/powerpoint/2010/main" val="16073860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073" y="697661"/>
            <a:ext cx="8937248" cy="6160339"/>
          </a:xfrm>
          <a:prstGeom prst="rect">
            <a:avLst/>
          </a:prstGeom>
        </p:spPr>
      </p:pic>
      <p:sp>
        <p:nvSpPr>
          <p:cNvPr id="13"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Addresses Link to Parcels</a:t>
            </a:r>
            <a:endParaRPr lang="en-US"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1447800" y="914400"/>
            <a:ext cx="5791200" cy="276999"/>
          </a:xfrm>
          <a:prstGeom prst="rect">
            <a:avLst/>
          </a:prstGeom>
          <a:solidFill>
            <a:schemeClr val="accent1">
              <a:lumMod val="40000"/>
              <a:lumOff val="60000"/>
            </a:schemeClr>
          </a:solidFill>
        </p:spPr>
        <p:txBody>
          <a:bodyPr wrap="square" rtlCol="0">
            <a:spAutoFit/>
          </a:bodyPr>
          <a:lstStyle/>
          <a:p>
            <a:r>
              <a:rPr lang="en-US" sz="1200" i="1" dirty="0">
                <a:hlinkClick r:id="rId3"/>
              </a:rPr>
              <a:t>https://www.mapwv.gov/flood/map/?wkid=102100&amp;x=-</a:t>
            </a:r>
            <a:r>
              <a:rPr lang="en-US" sz="1200" i="1" dirty="0" smtClean="0">
                <a:hlinkClick r:id="rId3"/>
              </a:rPr>
              <a:t>8901769&amp;y=4816526&amp;l=13&amp;v=0</a:t>
            </a:r>
            <a:endParaRPr lang="en-US" sz="1200" i="1" dirty="0"/>
          </a:p>
        </p:txBody>
      </p:sp>
      <p:pic>
        <p:nvPicPr>
          <p:cNvPr id="3" name="Picture 2"/>
          <p:cNvPicPr>
            <a:picLocks noChangeAspect="1"/>
          </p:cNvPicPr>
          <p:nvPr/>
        </p:nvPicPr>
        <p:blipFill rotWithShape="1">
          <a:blip r:embed="rId4"/>
          <a:srcRect l="5938" t="2640" r="8924" b="12894"/>
          <a:stretch/>
        </p:blipFill>
        <p:spPr>
          <a:xfrm>
            <a:off x="6833949" y="4038600"/>
            <a:ext cx="2185272" cy="2438400"/>
          </a:xfrm>
          <a:prstGeom prst="rect">
            <a:avLst/>
          </a:prstGeom>
        </p:spPr>
      </p:pic>
      <p:sp>
        <p:nvSpPr>
          <p:cNvPr id="4" name="TextBox 3"/>
          <p:cNvSpPr txBox="1"/>
          <p:nvPr/>
        </p:nvSpPr>
        <p:spPr>
          <a:xfrm>
            <a:off x="762000" y="5791200"/>
            <a:ext cx="1981200" cy="369332"/>
          </a:xfrm>
          <a:prstGeom prst="rect">
            <a:avLst/>
          </a:prstGeom>
          <a:solidFill>
            <a:srgbClr val="C00000"/>
          </a:solidFill>
        </p:spPr>
        <p:txBody>
          <a:bodyPr wrap="square" rtlCol="0">
            <a:spAutoFit/>
          </a:bodyPr>
          <a:lstStyle/>
          <a:p>
            <a:r>
              <a:rPr lang="en-US" dirty="0" smtClean="0">
                <a:solidFill>
                  <a:schemeClr val="bg1"/>
                </a:solidFill>
              </a:rPr>
              <a:t>Site Address Match</a:t>
            </a:r>
            <a:endParaRPr lang="en-US" dirty="0">
              <a:solidFill>
                <a:schemeClr val="bg1"/>
              </a:solidFill>
            </a:endParaRPr>
          </a:p>
        </p:txBody>
      </p:sp>
      <p:sp>
        <p:nvSpPr>
          <p:cNvPr id="9" name="TextBox 8"/>
          <p:cNvSpPr txBox="1"/>
          <p:nvPr/>
        </p:nvSpPr>
        <p:spPr>
          <a:xfrm>
            <a:off x="332421" y="1313202"/>
            <a:ext cx="2209800" cy="369332"/>
          </a:xfrm>
          <a:prstGeom prst="rect">
            <a:avLst/>
          </a:prstGeom>
          <a:solidFill>
            <a:schemeClr val="bg2">
              <a:lumMod val="10000"/>
            </a:schemeClr>
          </a:solidFill>
        </p:spPr>
        <p:txBody>
          <a:bodyPr wrap="square" rtlCol="0">
            <a:spAutoFit/>
          </a:bodyPr>
          <a:lstStyle/>
          <a:p>
            <a:r>
              <a:rPr lang="en-US" dirty="0" smtClean="0">
                <a:solidFill>
                  <a:schemeClr val="bg1"/>
                </a:solidFill>
              </a:rPr>
              <a:t>Parcel Building Info</a:t>
            </a:r>
            <a:endParaRPr lang="en-US" dirty="0">
              <a:solidFill>
                <a:schemeClr val="bg1"/>
              </a:solidFill>
            </a:endParaRPr>
          </a:p>
        </p:txBody>
      </p:sp>
      <p:sp>
        <p:nvSpPr>
          <p:cNvPr id="10" name="TextBox 9"/>
          <p:cNvSpPr txBox="1"/>
          <p:nvPr/>
        </p:nvSpPr>
        <p:spPr>
          <a:xfrm>
            <a:off x="6833949" y="4525122"/>
            <a:ext cx="2209799" cy="369332"/>
          </a:xfrm>
          <a:prstGeom prst="rect">
            <a:avLst/>
          </a:prstGeom>
          <a:solidFill>
            <a:srgbClr val="7030A0"/>
          </a:solidFill>
        </p:spPr>
        <p:txBody>
          <a:bodyPr wrap="square" rtlCol="0">
            <a:spAutoFit/>
          </a:bodyPr>
          <a:lstStyle/>
          <a:p>
            <a:pPr algn="ctr"/>
            <a:r>
              <a:rPr lang="en-US" dirty="0" smtClean="0">
                <a:solidFill>
                  <a:schemeClr val="bg1"/>
                </a:solidFill>
              </a:rPr>
              <a:t>Multi-Unit Addresses</a:t>
            </a:r>
            <a:endParaRPr lang="en-US" dirty="0">
              <a:solidFill>
                <a:schemeClr val="bg1"/>
              </a:solidFill>
            </a:endParaRPr>
          </a:p>
        </p:txBody>
      </p:sp>
      <p:sp>
        <p:nvSpPr>
          <p:cNvPr id="11" name="TextBox 10"/>
          <p:cNvSpPr txBox="1"/>
          <p:nvPr/>
        </p:nvSpPr>
        <p:spPr>
          <a:xfrm>
            <a:off x="1437321" y="1942837"/>
            <a:ext cx="231408" cy="276999"/>
          </a:xfrm>
          <a:prstGeom prst="rect">
            <a:avLst/>
          </a:prstGeom>
          <a:solidFill>
            <a:schemeClr val="tx1"/>
          </a:solidFill>
        </p:spPr>
        <p:txBody>
          <a:bodyPr wrap="square" rtlCol="0">
            <a:spAutoFit/>
          </a:bodyPr>
          <a:lstStyle/>
          <a:p>
            <a:pPr algn="ctr"/>
            <a:r>
              <a:rPr lang="en-US" sz="1200" b="1" dirty="0" smtClean="0">
                <a:solidFill>
                  <a:schemeClr val="bg1"/>
                </a:solidFill>
              </a:rPr>
              <a:t>3</a:t>
            </a:r>
            <a:endParaRPr lang="en-US" sz="1200" b="1" dirty="0">
              <a:solidFill>
                <a:schemeClr val="bg1"/>
              </a:solidFill>
            </a:endParaRPr>
          </a:p>
        </p:txBody>
      </p:sp>
      <p:sp>
        <p:nvSpPr>
          <p:cNvPr id="12" name="TextBox 11"/>
          <p:cNvSpPr txBox="1"/>
          <p:nvPr/>
        </p:nvSpPr>
        <p:spPr>
          <a:xfrm>
            <a:off x="7162800" y="4066367"/>
            <a:ext cx="231408" cy="276999"/>
          </a:xfrm>
          <a:prstGeom prst="rect">
            <a:avLst/>
          </a:prstGeom>
          <a:solidFill>
            <a:srgbClr val="7030A0"/>
          </a:solidFill>
        </p:spPr>
        <p:txBody>
          <a:bodyPr wrap="square" rtlCol="0">
            <a:spAutoFit/>
          </a:bodyPr>
          <a:lstStyle/>
          <a:p>
            <a:pPr algn="ctr"/>
            <a:r>
              <a:rPr lang="en-US" sz="1200" b="1" dirty="0" smtClean="0">
                <a:solidFill>
                  <a:schemeClr val="bg1"/>
                </a:solidFill>
              </a:rPr>
              <a:t>2</a:t>
            </a:r>
            <a:endParaRPr lang="en-US" sz="1200" b="1" dirty="0">
              <a:solidFill>
                <a:schemeClr val="bg1"/>
              </a:solidFill>
            </a:endParaRPr>
          </a:p>
        </p:txBody>
      </p:sp>
      <p:sp>
        <p:nvSpPr>
          <p:cNvPr id="16" name="TextBox 15"/>
          <p:cNvSpPr txBox="1"/>
          <p:nvPr/>
        </p:nvSpPr>
        <p:spPr>
          <a:xfrm>
            <a:off x="449390" y="5864469"/>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1</a:t>
            </a:r>
            <a:endParaRPr lang="en-US" sz="1200" b="1" dirty="0">
              <a:solidFill>
                <a:schemeClr val="bg1"/>
              </a:solidFill>
            </a:endParaRPr>
          </a:p>
        </p:txBody>
      </p:sp>
      <p:sp>
        <p:nvSpPr>
          <p:cNvPr id="17" name="TextBox 16"/>
          <p:cNvSpPr txBox="1"/>
          <p:nvPr/>
        </p:nvSpPr>
        <p:spPr>
          <a:xfrm>
            <a:off x="8450855" y="3292759"/>
            <a:ext cx="231408" cy="276999"/>
          </a:xfrm>
          <a:prstGeom prst="rect">
            <a:avLst/>
          </a:prstGeom>
          <a:solidFill>
            <a:schemeClr val="tx1"/>
          </a:solidFill>
        </p:spPr>
        <p:txBody>
          <a:bodyPr wrap="square" rtlCol="0">
            <a:spAutoFit/>
          </a:bodyPr>
          <a:lstStyle/>
          <a:p>
            <a:pPr algn="ctr"/>
            <a:r>
              <a:rPr lang="en-US" sz="1200" b="1" dirty="0" smtClean="0">
                <a:solidFill>
                  <a:schemeClr val="bg1"/>
                </a:solidFill>
              </a:rPr>
              <a:t>3</a:t>
            </a:r>
            <a:endParaRPr lang="en-US" sz="1200" b="1" dirty="0">
              <a:solidFill>
                <a:schemeClr val="bg1"/>
              </a:solidFill>
            </a:endParaRPr>
          </a:p>
        </p:txBody>
      </p:sp>
      <p:sp>
        <p:nvSpPr>
          <p:cNvPr id="18" name="TextBox 17"/>
          <p:cNvSpPr txBox="1"/>
          <p:nvPr/>
        </p:nvSpPr>
        <p:spPr>
          <a:xfrm>
            <a:off x="8335151" y="2948343"/>
            <a:ext cx="231408" cy="276999"/>
          </a:xfrm>
          <a:prstGeom prst="rect">
            <a:avLst/>
          </a:prstGeom>
          <a:solidFill>
            <a:srgbClr val="7030A0"/>
          </a:solidFill>
        </p:spPr>
        <p:txBody>
          <a:bodyPr wrap="square" rtlCol="0">
            <a:spAutoFit/>
          </a:bodyPr>
          <a:lstStyle/>
          <a:p>
            <a:pPr algn="ctr"/>
            <a:r>
              <a:rPr lang="en-US" sz="1200" b="1" dirty="0" smtClean="0">
                <a:solidFill>
                  <a:schemeClr val="bg1"/>
                </a:solidFill>
              </a:rPr>
              <a:t>2</a:t>
            </a:r>
            <a:endParaRPr lang="en-US" sz="1200" b="1" dirty="0">
              <a:solidFill>
                <a:schemeClr val="bg1"/>
              </a:solidFill>
            </a:endParaRPr>
          </a:p>
        </p:txBody>
      </p:sp>
      <p:sp>
        <p:nvSpPr>
          <p:cNvPr id="19" name="TextBox 18"/>
          <p:cNvSpPr txBox="1"/>
          <p:nvPr/>
        </p:nvSpPr>
        <p:spPr>
          <a:xfrm>
            <a:off x="4800600" y="1220869"/>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1</a:t>
            </a:r>
            <a:endParaRPr lang="en-US" sz="1200" b="1" dirty="0">
              <a:solidFill>
                <a:schemeClr val="bg1"/>
              </a:solidFill>
            </a:endParaRPr>
          </a:p>
        </p:txBody>
      </p:sp>
    </p:spTree>
    <p:extLst>
      <p:ext uri="{BB962C8B-B14F-4D97-AF65-F5344CB8AC3E}">
        <p14:creationId xmlns:p14="http://schemas.microsoft.com/office/powerpoint/2010/main" val="105798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6" grpId="0" animBg="1"/>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845288"/>
            <a:ext cx="6786562" cy="6055574"/>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300253" y="1079887"/>
            <a:ext cx="3302756" cy="646331"/>
          </a:xfrm>
          <a:prstGeom prst="rect">
            <a:avLst/>
          </a:prstGeom>
          <a:noFill/>
        </p:spPr>
        <p:txBody>
          <a:bodyPr wrap="square" rtlCol="0">
            <a:spAutoFit/>
          </a:bodyPr>
          <a:lstStyle/>
          <a:p>
            <a:r>
              <a:rPr lang="en-US" sz="3600" b="1" dirty="0" smtClean="0">
                <a:solidFill>
                  <a:schemeClr val="accent1">
                    <a:lumMod val="50000"/>
                  </a:schemeClr>
                </a:solidFill>
              </a:rPr>
              <a:t>606 Tax Districts</a:t>
            </a:r>
            <a:endParaRPr lang="en-US" sz="3600" b="1" dirty="0">
              <a:solidFill>
                <a:schemeClr val="accent1">
                  <a:lumMod val="50000"/>
                </a:schemeClr>
              </a:solidFill>
            </a:endParaRPr>
          </a:p>
        </p:txBody>
      </p:sp>
      <p:sp>
        <p:nvSpPr>
          <p:cNvPr id="13" name="TextBox 12"/>
          <p:cNvSpPr txBox="1"/>
          <p:nvPr/>
        </p:nvSpPr>
        <p:spPr>
          <a:xfrm>
            <a:off x="423350" y="1788009"/>
            <a:ext cx="2592806" cy="923330"/>
          </a:xfrm>
          <a:prstGeom prst="rect">
            <a:avLst/>
          </a:prstGeom>
          <a:solidFill>
            <a:schemeClr val="accent1">
              <a:lumMod val="20000"/>
              <a:lumOff val="80000"/>
            </a:schemeClr>
          </a:solidFill>
        </p:spPr>
        <p:txBody>
          <a:bodyPr wrap="square" rtlCol="0">
            <a:spAutoFit/>
          </a:bodyPr>
          <a:lstStyle/>
          <a:p>
            <a:r>
              <a:rPr lang="en-US" i="1" dirty="0" smtClean="0"/>
              <a:t>5% or 33 tax districts have incomplete or no digital parcel boundaries </a:t>
            </a:r>
            <a:endParaRPr lang="en-US" i="1" dirty="0"/>
          </a:p>
        </p:txBody>
      </p:sp>
      <p:sp>
        <p:nvSpPr>
          <p:cNvPr id="12" name="TextBox 11"/>
          <p:cNvSpPr txBox="1"/>
          <p:nvPr/>
        </p:nvSpPr>
        <p:spPr>
          <a:xfrm>
            <a:off x="5759355" y="4572000"/>
            <a:ext cx="3070747" cy="1938992"/>
          </a:xfrm>
          <a:prstGeom prst="rect">
            <a:avLst/>
          </a:prstGeom>
          <a:solidFill>
            <a:schemeClr val="tx2"/>
          </a:solidFill>
        </p:spPr>
        <p:txBody>
          <a:bodyPr wrap="square" rtlCol="0">
            <a:spAutoFit/>
          </a:bodyPr>
          <a:lstStyle/>
          <a:p>
            <a:pPr algn="ctr"/>
            <a:r>
              <a:rPr lang="en-US" sz="2400" b="1" dirty="0" smtClean="0">
                <a:solidFill>
                  <a:schemeClr val="bg1"/>
                </a:solidFill>
              </a:rPr>
              <a:t>Digital Parcel Sources</a:t>
            </a:r>
          </a:p>
          <a:p>
            <a:endParaRPr lang="en-US" dirty="0">
              <a:solidFill>
                <a:schemeClr val="bg1"/>
              </a:solidFill>
            </a:endParaRPr>
          </a:p>
          <a:p>
            <a:pPr marL="285750" indent="-285750">
              <a:buFont typeface="Arial" panose="020B0604020202020204" pitchFamily="34" charset="0"/>
              <a:buChar char="•"/>
            </a:pPr>
            <a:r>
              <a:rPr lang="en-US" sz="2000" dirty="0" smtClean="0">
                <a:solidFill>
                  <a:schemeClr val="bg1"/>
                </a:solidFill>
              </a:rPr>
              <a:t>Assessor Offices</a:t>
            </a:r>
          </a:p>
          <a:p>
            <a:pPr marL="285750" indent="-285750">
              <a:buFont typeface="Arial" panose="020B0604020202020204" pitchFamily="34" charset="0"/>
              <a:buChar char="•"/>
            </a:pPr>
            <a:r>
              <a:rPr lang="en-US" sz="2000" dirty="0" smtClean="0">
                <a:solidFill>
                  <a:schemeClr val="bg1"/>
                </a:solidFill>
              </a:rPr>
              <a:t>E-911 Offices</a:t>
            </a:r>
          </a:p>
          <a:p>
            <a:pPr marL="285750" indent="-285750">
              <a:buFont typeface="Arial" panose="020B0604020202020204" pitchFamily="34" charset="0"/>
              <a:buChar char="•"/>
            </a:pPr>
            <a:r>
              <a:rPr lang="en-US" sz="2000" dirty="0" smtClean="0">
                <a:solidFill>
                  <a:schemeClr val="bg1"/>
                </a:solidFill>
              </a:rPr>
              <a:t>State Tax Department</a:t>
            </a:r>
          </a:p>
          <a:p>
            <a:endParaRPr lang="en-US" dirty="0">
              <a:solidFill>
                <a:schemeClr val="bg1"/>
              </a:solidFill>
            </a:endParaRPr>
          </a:p>
        </p:txBody>
      </p:sp>
    </p:spTree>
    <p:extLst>
      <p:ext uri="{BB962C8B-B14F-4D97-AF65-F5344CB8AC3E}">
        <p14:creationId xmlns:p14="http://schemas.microsoft.com/office/powerpoint/2010/main" val="22770210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4202047"/>
            <a:ext cx="2805765" cy="2503553"/>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3886200" y="4876800"/>
            <a:ext cx="4572000" cy="1477328"/>
          </a:xfrm>
          <a:prstGeom prst="rect">
            <a:avLst/>
          </a:prstGeom>
          <a:solidFill>
            <a:srgbClr val="C00000"/>
          </a:solidFill>
        </p:spPr>
        <p:txBody>
          <a:bodyPr wrap="square" rtlCol="0">
            <a:spAutoFit/>
          </a:bodyPr>
          <a:lstStyle/>
          <a:p>
            <a:pPr algn="ctr"/>
            <a:r>
              <a:rPr lang="en-US" sz="2400" b="1" dirty="0" smtClean="0">
                <a:solidFill>
                  <a:schemeClr val="bg1"/>
                </a:solidFill>
              </a:rPr>
              <a:t>High Priority</a:t>
            </a:r>
          </a:p>
          <a:p>
            <a:pPr algn="ctr"/>
            <a:r>
              <a:rPr lang="en-US" sz="2400" b="1" dirty="0" smtClean="0">
                <a:solidFill>
                  <a:schemeClr val="bg1"/>
                </a:solidFill>
              </a:rPr>
              <a:t> of</a:t>
            </a:r>
          </a:p>
          <a:p>
            <a:pPr algn="ctr"/>
            <a:r>
              <a:rPr lang="en-US" sz="2400" b="1" dirty="0" smtClean="0">
                <a:solidFill>
                  <a:schemeClr val="bg1"/>
                </a:solidFill>
              </a:rPr>
              <a:t> 2013 State Hazard Mitigation Plan</a:t>
            </a:r>
            <a:endParaRPr lang="en-US" sz="2000" dirty="0" smtClean="0">
              <a:solidFill>
                <a:schemeClr val="bg1"/>
              </a:solidFill>
            </a:endParaRPr>
          </a:p>
          <a:p>
            <a:endParaRPr lang="en-US" dirty="0">
              <a:solidFill>
                <a:schemeClr val="bg1"/>
              </a:solidFill>
            </a:endParaRPr>
          </a:p>
        </p:txBody>
      </p:sp>
      <p:pic>
        <p:nvPicPr>
          <p:cNvPr id="2050" name="Picture 2"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15" y="938809"/>
            <a:ext cx="8220316" cy="317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5109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pic>
        <p:nvPicPr>
          <p:cNvPr id="1026" name="Picture 1"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9916"/>
            <a:ext cx="6815385" cy="571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71500" y="6486647"/>
            <a:ext cx="8248650" cy="369332"/>
          </a:xfrm>
          <a:prstGeom prst="rect">
            <a:avLst/>
          </a:prstGeom>
          <a:noFill/>
        </p:spPr>
        <p:txBody>
          <a:bodyPr wrap="square" rtlCol="0">
            <a:spAutoFit/>
          </a:bodyPr>
          <a:lstStyle/>
          <a:p>
            <a:r>
              <a:rPr lang="en-US" b="1" dirty="0" smtClean="0">
                <a:solidFill>
                  <a:schemeClr val="tx2"/>
                </a:solidFill>
              </a:rPr>
              <a:t>Cost estimate of </a:t>
            </a:r>
            <a:r>
              <a:rPr lang="en-US" b="1" dirty="0" smtClean="0">
                <a:solidFill>
                  <a:schemeClr val="tx2"/>
                </a:solidFill>
              </a:rPr>
              <a:t>$420K </a:t>
            </a:r>
            <a:r>
              <a:rPr lang="en-US" b="1" dirty="0" smtClean="0">
                <a:solidFill>
                  <a:schemeClr val="tx2"/>
                </a:solidFill>
              </a:rPr>
              <a:t>to achieve a current and accurate Digital Parcel Boundary file</a:t>
            </a:r>
            <a:endParaRPr lang="en-US" b="1" dirty="0">
              <a:solidFill>
                <a:schemeClr val="tx2"/>
              </a:solidFill>
            </a:endParaRPr>
          </a:p>
        </p:txBody>
      </p:sp>
      <p:sp>
        <p:nvSpPr>
          <p:cNvPr id="7" name="TextBox 6"/>
          <p:cNvSpPr txBox="1"/>
          <p:nvPr/>
        </p:nvSpPr>
        <p:spPr>
          <a:xfrm>
            <a:off x="6991393" y="5218143"/>
            <a:ext cx="2013919" cy="1323439"/>
          </a:xfrm>
          <a:prstGeom prst="rect">
            <a:avLst/>
          </a:prstGeom>
          <a:solidFill>
            <a:schemeClr val="tx2">
              <a:lumMod val="20000"/>
              <a:lumOff val="80000"/>
            </a:schemeClr>
          </a:solidFill>
          <a:scene3d>
            <a:camera prst="orthographicFront"/>
            <a:lightRig rig="threePt" dir="t"/>
          </a:scene3d>
          <a:sp3d>
            <a:bevelT/>
          </a:sp3d>
        </p:spPr>
        <p:txBody>
          <a:bodyPr wrap="square" rtlCol="0">
            <a:spAutoFit/>
            <a:sp3d extrusionH="57150">
              <a:bevelT w="38100" h="38100"/>
            </a:sp3d>
          </a:bodyPr>
          <a:lstStyle/>
          <a:p>
            <a:r>
              <a:rPr lang="en-US" sz="1600" dirty="0" smtClean="0">
                <a:latin typeface="Arial" panose="020B0604020202020204" pitchFamily="34" charset="0"/>
                <a:cs typeface="Arial" panose="020B0604020202020204" pitchFamily="34" charset="0"/>
              </a:rPr>
              <a:t>What is the cost for parcel conversion?</a:t>
            </a:r>
          </a:p>
          <a:p>
            <a:endParaRPr lang="en-US" sz="16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3.00 to $3.50 </a:t>
            </a:r>
            <a:r>
              <a:rPr lang="en-US" sz="1600" dirty="0" smtClean="0">
                <a:latin typeface="Arial" panose="020B0604020202020204" pitchFamily="34" charset="0"/>
                <a:cs typeface="Arial" panose="020B0604020202020204" pitchFamily="34" charset="0"/>
              </a:rPr>
              <a:t>per parcel</a:t>
            </a:r>
            <a:endParaRPr lang="en-US" sz="2000" dirty="0" smtClean="0">
              <a:latin typeface="Arial" panose="020B0604020202020204" pitchFamily="34" charset="0"/>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461450439"/>
              </p:ext>
            </p:extLst>
          </p:nvPr>
        </p:nvGraphicFramePr>
        <p:xfrm>
          <a:off x="7005079" y="884584"/>
          <a:ext cx="2000233" cy="4218891"/>
        </p:xfrm>
        <a:graphic>
          <a:graphicData uri="http://schemas.openxmlformats.org/drawingml/2006/table">
            <a:tbl>
              <a:tblPr firstRow="1" firstCol="1" bandRow="1">
                <a:tableStyleId>{5C22544A-7EE6-4342-B048-85BDC9FD1C3A}</a:tableStyleId>
              </a:tblPr>
              <a:tblGrid>
                <a:gridCol w="494556">
                  <a:extLst>
                    <a:ext uri="{9D8B030D-6E8A-4147-A177-3AD203B41FA5}">
                      <a16:colId xmlns:a16="http://schemas.microsoft.com/office/drawing/2014/main" val="652596699"/>
                    </a:ext>
                  </a:extLst>
                </a:gridCol>
                <a:gridCol w="1505677">
                  <a:extLst>
                    <a:ext uri="{9D8B030D-6E8A-4147-A177-3AD203B41FA5}">
                      <a16:colId xmlns:a16="http://schemas.microsoft.com/office/drawing/2014/main" val="3572202991"/>
                    </a:ext>
                  </a:extLst>
                </a:gridCol>
              </a:tblGrid>
              <a:tr h="817368">
                <a:tc>
                  <a:txBody>
                    <a:bodyPr/>
                    <a:lstStyle/>
                    <a:p>
                      <a:pPr marL="0" marR="0" algn="ctr">
                        <a:spcBef>
                          <a:spcPts val="0"/>
                        </a:spcBef>
                        <a:spcAft>
                          <a:spcPts val="0"/>
                        </a:spcAft>
                      </a:pP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lgn="ctr">
                        <a:spcBef>
                          <a:spcPts val="0"/>
                        </a:spcBef>
                        <a:spcAft>
                          <a:spcPts val="0"/>
                        </a:spcAft>
                      </a:pPr>
                      <a:r>
                        <a:rPr lang="en-US" sz="1800" dirty="0" smtClean="0">
                          <a:effectLst/>
                        </a:rPr>
                        <a:t>Missing/ Obsolete </a:t>
                      </a:r>
                      <a:r>
                        <a:rPr lang="en-US" sz="1800" dirty="0">
                          <a:effectLst/>
                        </a:rPr>
                        <a:t>Data Parcels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585258513"/>
                  </a:ext>
                </a:extLst>
              </a:tr>
              <a:tr h="378411">
                <a:tc>
                  <a:txBody>
                    <a:bodyPr/>
                    <a:lstStyle/>
                    <a:p>
                      <a:pPr marL="0" marR="0" algn="ctr">
                        <a:spcBef>
                          <a:spcPts val="0"/>
                        </a:spcBef>
                        <a:spcAft>
                          <a:spcPts val="0"/>
                        </a:spcAft>
                      </a:pPr>
                      <a:r>
                        <a:rPr lang="en-US" sz="1800">
                          <a:effectLst/>
                        </a:rPr>
                        <a:t>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Boone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300927426"/>
                  </a:ext>
                </a:extLst>
              </a:tr>
              <a:tr h="272456">
                <a:tc>
                  <a:txBody>
                    <a:bodyPr/>
                    <a:lstStyle/>
                    <a:p>
                      <a:pPr marL="0" marR="0" algn="ctr">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rPr>
                        <a:t>Braxton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268884418"/>
                  </a:ext>
                </a:extLst>
              </a:tr>
              <a:tr h="272456">
                <a:tc>
                  <a:txBody>
                    <a:bodyPr/>
                    <a:lstStyle/>
                    <a:p>
                      <a:pPr marL="0" marR="0" algn="ctr">
                        <a:spcBef>
                          <a:spcPts val="0"/>
                        </a:spcBef>
                        <a:spcAft>
                          <a:spcPts val="0"/>
                        </a:spcAft>
                      </a:pPr>
                      <a:r>
                        <a:rPr lang="en-US" sz="1800">
                          <a:effectLst/>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Calhoun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416514998"/>
                  </a:ext>
                </a:extLst>
              </a:tr>
              <a:tr h="272456">
                <a:tc>
                  <a:txBody>
                    <a:bodyPr/>
                    <a:lstStyle/>
                    <a:p>
                      <a:pPr marL="0" marR="0" algn="ctr">
                        <a:spcBef>
                          <a:spcPts val="0"/>
                        </a:spcBef>
                        <a:spcAft>
                          <a:spcPts val="0"/>
                        </a:spcAft>
                      </a:pPr>
                      <a:r>
                        <a:rPr lang="en-US" sz="1800">
                          <a:effectLst/>
                        </a:rPr>
                        <a:t>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Clay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689499508"/>
                  </a:ext>
                </a:extLst>
              </a:tr>
              <a:tr h="272456">
                <a:tc>
                  <a:txBody>
                    <a:bodyPr/>
                    <a:lstStyle/>
                    <a:p>
                      <a:pPr marL="0" marR="0" algn="ctr">
                        <a:spcBef>
                          <a:spcPts val="0"/>
                        </a:spcBef>
                        <a:spcAft>
                          <a:spcPts val="0"/>
                        </a:spcAft>
                      </a:pPr>
                      <a:r>
                        <a:rPr lang="en-US" sz="1800">
                          <a:effectLst/>
                        </a:rPr>
                        <a:t>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Jackson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061285658"/>
                  </a:ext>
                </a:extLst>
              </a:tr>
              <a:tr h="272456">
                <a:tc>
                  <a:txBody>
                    <a:bodyPr/>
                    <a:lstStyle/>
                    <a:p>
                      <a:pPr marL="0" marR="0" algn="ctr">
                        <a:spcBef>
                          <a:spcPts val="0"/>
                        </a:spcBef>
                        <a:spcAft>
                          <a:spcPts val="0"/>
                        </a:spcAft>
                      </a:pPr>
                      <a:r>
                        <a:rPr lang="en-US" sz="1800">
                          <a:effectLst/>
                        </a:rPr>
                        <a:t>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Logan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274061915"/>
                  </a:ext>
                </a:extLst>
              </a:tr>
              <a:tr h="272456">
                <a:tc>
                  <a:txBody>
                    <a:bodyPr/>
                    <a:lstStyle/>
                    <a:p>
                      <a:pPr marL="0" marR="0" algn="ctr">
                        <a:spcBef>
                          <a:spcPts val="0"/>
                        </a:spcBef>
                        <a:spcAft>
                          <a:spcPts val="0"/>
                        </a:spcAft>
                      </a:pPr>
                      <a:r>
                        <a:rPr lang="en-US" sz="1800">
                          <a:effectLst/>
                        </a:rPr>
                        <a:t>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McDowell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862809846"/>
                  </a:ext>
                </a:extLst>
              </a:tr>
              <a:tr h="272456">
                <a:tc>
                  <a:txBody>
                    <a:bodyPr/>
                    <a:lstStyle/>
                    <a:p>
                      <a:pPr marL="0" marR="0" algn="ctr">
                        <a:spcBef>
                          <a:spcPts val="0"/>
                        </a:spcBef>
                        <a:spcAft>
                          <a:spcPts val="0"/>
                        </a:spcAft>
                      </a:pPr>
                      <a:r>
                        <a:rPr lang="en-US" sz="18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Roane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504082455"/>
                  </a:ext>
                </a:extLst>
              </a:tr>
              <a:tr h="272456">
                <a:tc>
                  <a:txBody>
                    <a:bodyPr/>
                    <a:lstStyle/>
                    <a:p>
                      <a:pPr marL="0" marR="0" algn="ctr">
                        <a:spcBef>
                          <a:spcPts val="0"/>
                        </a:spcBef>
                        <a:spcAft>
                          <a:spcPts val="0"/>
                        </a:spcAft>
                      </a:pPr>
                      <a:r>
                        <a:rPr lang="en-US" sz="1800">
                          <a:effectLst/>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Tucker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228026891"/>
                  </a:ext>
                </a:extLst>
              </a:tr>
              <a:tr h="272456">
                <a:tc>
                  <a:txBody>
                    <a:bodyPr/>
                    <a:lstStyle/>
                    <a:p>
                      <a:pPr marL="0" marR="0" algn="ctr">
                        <a:spcBef>
                          <a:spcPts val="0"/>
                        </a:spcBef>
                        <a:spcAft>
                          <a:spcPts val="0"/>
                        </a:spcAft>
                      </a:pPr>
                      <a:r>
                        <a:rPr lang="en-US" sz="1800">
                          <a:effectLst/>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rPr>
                        <a:t>Tyler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327048026"/>
                  </a:ext>
                </a:extLst>
              </a:tr>
              <a:tr h="272456">
                <a:tc>
                  <a:txBody>
                    <a:bodyPr/>
                    <a:lstStyle/>
                    <a:p>
                      <a:pPr marL="0" marR="0" algn="ctr">
                        <a:spcBef>
                          <a:spcPts val="0"/>
                        </a:spcBef>
                        <a:spcAft>
                          <a:spcPts val="0"/>
                        </a:spcAft>
                      </a:pPr>
                      <a:r>
                        <a:rPr lang="en-US" sz="1800">
                          <a:effectLst/>
                        </a:rPr>
                        <a:t>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Wirt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90681895"/>
                  </a:ext>
                </a:extLst>
              </a:tr>
              <a:tr h="272456">
                <a:tc>
                  <a:txBody>
                    <a:bodyPr/>
                    <a:lstStyle/>
                    <a:p>
                      <a:pPr marL="0" marR="0" algn="ctr">
                        <a:spcBef>
                          <a:spcPts val="0"/>
                        </a:spcBef>
                        <a:spcAft>
                          <a:spcPts val="0"/>
                        </a:spcAft>
                      </a:pPr>
                      <a:r>
                        <a:rPr lang="en-US" sz="1800">
                          <a:effectLst/>
                        </a:rPr>
                        <a:t>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Wyoming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330220702"/>
                  </a:ext>
                </a:extLst>
              </a:tr>
            </a:tbl>
          </a:graphicData>
        </a:graphic>
      </p:graphicFrame>
    </p:spTree>
    <p:extLst>
      <p:ext uri="{BB962C8B-B14F-4D97-AF65-F5344CB8AC3E}">
        <p14:creationId xmlns:p14="http://schemas.microsoft.com/office/powerpoint/2010/main" val="200542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t="5577"/>
          <a:stretch>
            <a:fillRect/>
          </a:stretch>
        </p:blipFill>
        <p:spPr bwMode="auto">
          <a:xfrm>
            <a:off x="304800" y="1066800"/>
            <a:ext cx="8382000" cy="5160963"/>
          </a:xfrm>
          <a:prstGeom prst="rect">
            <a:avLst/>
          </a:prstGeom>
          <a:ln>
            <a:solidFill>
              <a:schemeClr val="tx1"/>
            </a:solidFill>
          </a:ln>
        </p:spPr>
      </p:pic>
      <p:sp>
        <p:nvSpPr>
          <p:cNvPr id="4" name="Content Placeholder 2"/>
          <p:cNvSpPr>
            <a:spLocks noGrp="1"/>
          </p:cNvSpPr>
          <p:nvPr>
            <p:ph idx="1"/>
          </p:nvPr>
        </p:nvSpPr>
        <p:spPr>
          <a:xfrm>
            <a:off x="3551903" y="6202581"/>
            <a:ext cx="5105400" cy="381000"/>
          </a:xfrm>
        </p:spPr>
        <p:txBody>
          <a:bodyPr>
            <a:noAutofit/>
          </a:bodyPr>
          <a:lstStyle/>
          <a:p>
            <a:pPr>
              <a:buNone/>
            </a:pPr>
            <a:r>
              <a:rPr lang="en-US" sz="2000" dirty="0" smtClean="0">
                <a:solidFill>
                  <a:schemeClr val="tx2">
                    <a:lumMod val="50000"/>
                  </a:schemeClr>
                </a:solidFill>
                <a:cs typeface="Arial" panose="020B0604020202020204" pitchFamily="34" charset="0"/>
              </a:rPr>
              <a:t>External links launched from WV Flood Tool</a:t>
            </a:r>
            <a:endParaRPr lang="en-US" sz="2000" dirty="0" smtClean="0">
              <a:cs typeface="Arial" panose="020B0604020202020204" pitchFamily="34" charset="0"/>
            </a:endParaRPr>
          </a:p>
        </p:txBody>
      </p:sp>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New External Links</a:t>
            </a:r>
            <a:endParaRPr lang="en-US" dirty="0">
              <a:solidFill>
                <a:schemeClr val="bg1"/>
              </a:solidFill>
              <a:latin typeface="Arial" panose="020B0604020202020204" pitchFamily="34" charset="0"/>
              <a:cs typeface="Arial" panose="020B0604020202020204" pitchFamily="34" charset="0"/>
            </a:endParaRPr>
          </a:p>
        </p:txBody>
      </p:sp>
      <p:sp>
        <p:nvSpPr>
          <p:cNvPr id="8" name="Oval 7"/>
          <p:cNvSpPr/>
          <p:nvPr/>
        </p:nvSpPr>
        <p:spPr>
          <a:xfrm>
            <a:off x="762000" y="31242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1</a:t>
            </a:r>
            <a:endParaRPr lang="en-US" dirty="0"/>
          </a:p>
        </p:txBody>
      </p:sp>
      <p:sp>
        <p:nvSpPr>
          <p:cNvPr id="11" name="Oval 10"/>
          <p:cNvSpPr/>
          <p:nvPr/>
        </p:nvSpPr>
        <p:spPr>
          <a:xfrm>
            <a:off x="1066800" y="31242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2</a:t>
            </a:r>
            <a:endParaRPr lang="en-US" dirty="0"/>
          </a:p>
        </p:txBody>
      </p:sp>
      <p:sp>
        <p:nvSpPr>
          <p:cNvPr id="12" name="Oval 11"/>
          <p:cNvSpPr/>
          <p:nvPr/>
        </p:nvSpPr>
        <p:spPr>
          <a:xfrm>
            <a:off x="7467600" y="28194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3</a:t>
            </a:r>
            <a:endParaRPr lang="en-US" dirty="0"/>
          </a:p>
        </p:txBody>
      </p:sp>
      <p:sp>
        <p:nvSpPr>
          <p:cNvPr id="13" name="Oval 12"/>
          <p:cNvSpPr/>
          <p:nvPr/>
        </p:nvSpPr>
        <p:spPr>
          <a:xfrm>
            <a:off x="1295400" y="28956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4" name="Oval 13"/>
          <p:cNvSpPr/>
          <p:nvPr/>
        </p:nvSpPr>
        <p:spPr>
          <a:xfrm>
            <a:off x="6019800" y="5105400"/>
            <a:ext cx="2819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5" name="Oval 14"/>
          <p:cNvSpPr/>
          <p:nvPr/>
        </p:nvSpPr>
        <p:spPr>
          <a:xfrm>
            <a:off x="8001000" y="28194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4</a:t>
            </a:r>
            <a:endParaRPr lang="en-US" dirty="0"/>
          </a:p>
        </p:txBody>
      </p:sp>
      <p:sp>
        <p:nvSpPr>
          <p:cNvPr id="16" name="Oval 15"/>
          <p:cNvSpPr/>
          <p:nvPr/>
        </p:nvSpPr>
        <p:spPr>
          <a:xfrm>
            <a:off x="8305800" y="28194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5</a:t>
            </a:r>
            <a:endParaRPr lang="en-US" dirty="0"/>
          </a:p>
        </p:txBody>
      </p:sp>
      <p:sp>
        <p:nvSpPr>
          <p:cNvPr id="17" name="TextBox 16"/>
          <p:cNvSpPr txBox="1"/>
          <p:nvPr/>
        </p:nvSpPr>
        <p:spPr>
          <a:xfrm>
            <a:off x="2362200" y="1219200"/>
            <a:ext cx="3581400" cy="1815882"/>
          </a:xfrm>
          <a:prstGeom prst="rect">
            <a:avLst/>
          </a:prstGeom>
          <a:solidFill>
            <a:schemeClr val="accent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p:spPr>
        <p:txBody>
          <a:bodyPr wrap="square" rtlCol="0">
            <a:spAutoFit/>
          </a:bodyPr>
          <a:lstStyle/>
          <a:p>
            <a:pPr marL="228600" indent="-228600" algn="ctr"/>
            <a:r>
              <a:rPr lang="en-US" sz="1400" b="1" u="sng" dirty="0" smtClean="0"/>
              <a:t>EXTERNAL WEB LINKS</a:t>
            </a:r>
          </a:p>
          <a:p>
            <a:pPr marL="228600" indent="-228600">
              <a:buAutoNum type="arabicParenBoth"/>
            </a:pPr>
            <a:r>
              <a:rPr lang="en-US" sz="1400" b="1" dirty="0" smtClean="0"/>
              <a:t>Google Street View </a:t>
            </a:r>
            <a:r>
              <a:rPr lang="en-US" sz="1400" dirty="0" smtClean="0"/>
              <a:t>(address required)</a:t>
            </a:r>
          </a:p>
          <a:p>
            <a:pPr marL="228600" indent="-228600">
              <a:buAutoNum type="arabicParenBoth"/>
            </a:pPr>
            <a:r>
              <a:rPr lang="en-US" sz="1400" b="1" dirty="0" smtClean="0"/>
              <a:t>Zillow.com </a:t>
            </a:r>
            <a:r>
              <a:rPr lang="en-US" sz="1400" dirty="0" smtClean="0"/>
              <a:t>(single address required)</a:t>
            </a:r>
          </a:p>
          <a:p>
            <a:pPr marL="228600" indent="-228600">
              <a:buAutoNum type="arabicParenBoth"/>
            </a:pPr>
            <a:r>
              <a:rPr lang="en-US" sz="1400" b="1" dirty="0" smtClean="0"/>
              <a:t>View FEMA Flood Map </a:t>
            </a:r>
            <a:r>
              <a:rPr lang="en-US" sz="1400" dirty="0" smtClean="0"/>
              <a:t>(panel ID required)</a:t>
            </a:r>
          </a:p>
          <a:p>
            <a:pPr marL="228600" indent="-228600">
              <a:buAutoNum type="arabicParenBoth"/>
            </a:pPr>
            <a:r>
              <a:rPr lang="en-US" sz="1400" b="1" dirty="0" smtClean="0"/>
              <a:t>Download FEMA Flood Map </a:t>
            </a:r>
            <a:r>
              <a:rPr lang="en-US" sz="1400" dirty="0" smtClean="0"/>
              <a:t>(panel ID)</a:t>
            </a:r>
          </a:p>
          <a:p>
            <a:pPr marL="274320" indent="-457200"/>
            <a:r>
              <a:rPr lang="en-US" sz="1400" b="1" dirty="0" smtClean="0"/>
              <a:t>(5) FEMA’s National Flood Hazard Layers (NFHL) web viewer </a:t>
            </a:r>
            <a:r>
              <a:rPr lang="en-US" sz="1400" dirty="0" smtClean="0"/>
              <a:t>(map extent and zoom level passed as parameters) </a:t>
            </a:r>
            <a:endParaRPr lang="en-US" sz="1400" dirty="0"/>
          </a:p>
        </p:txBody>
      </p:sp>
      <p:sp>
        <p:nvSpPr>
          <p:cNvPr id="18" name="TextBox 17"/>
          <p:cNvSpPr txBox="1"/>
          <p:nvPr/>
        </p:nvSpPr>
        <p:spPr>
          <a:xfrm>
            <a:off x="3886200" y="3200400"/>
            <a:ext cx="2133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 Rodeo Drive</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0" name="Picture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419600"/>
            <a:ext cx="2980120" cy="2057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9" name="Content Placeholder 2"/>
          <p:cNvSpPr txBox="1">
            <a:spLocks/>
          </p:cNvSpPr>
          <p:nvPr/>
        </p:nvSpPr>
        <p:spPr>
          <a:xfrm>
            <a:off x="3124200" y="6553200"/>
            <a:ext cx="5867400" cy="304800"/>
          </a:xfrm>
          <a:prstGeom prst="rect">
            <a:avLst/>
          </a:prstGeom>
          <a:noFill/>
        </p:spPr>
        <p:txBody>
          <a:bodyPr vert="horz" lIns="91440" tIns="45720" rIns="91440" bIns="45720" rtlCol="0">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Parcel ID Web Link:  </a:t>
            </a: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hlinkClick r:id="rId4"/>
              </a:rPr>
              <a:t>http://www.mapwv.gov/flood/Map/?v=1&amp;pid=02-04-037M-0020-0000</a:t>
            </a: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790" y="769916"/>
            <a:ext cx="6956566" cy="5357929"/>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072741745"/>
              </p:ext>
            </p:extLst>
          </p:nvPr>
        </p:nvGraphicFramePr>
        <p:xfrm>
          <a:off x="6987356" y="1146411"/>
          <a:ext cx="2000233" cy="4218891"/>
        </p:xfrm>
        <a:graphic>
          <a:graphicData uri="http://schemas.openxmlformats.org/drawingml/2006/table">
            <a:tbl>
              <a:tblPr firstRow="1" firstCol="1" bandRow="1">
                <a:tableStyleId>{5C22544A-7EE6-4342-B048-85BDC9FD1C3A}</a:tableStyleId>
              </a:tblPr>
              <a:tblGrid>
                <a:gridCol w="494556">
                  <a:extLst>
                    <a:ext uri="{9D8B030D-6E8A-4147-A177-3AD203B41FA5}">
                      <a16:colId xmlns:a16="http://schemas.microsoft.com/office/drawing/2014/main" val="652596699"/>
                    </a:ext>
                  </a:extLst>
                </a:gridCol>
                <a:gridCol w="1505677">
                  <a:extLst>
                    <a:ext uri="{9D8B030D-6E8A-4147-A177-3AD203B41FA5}">
                      <a16:colId xmlns:a16="http://schemas.microsoft.com/office/drawing/2014/main" val="3572202991"/>
                    </a:ext>
                  </a:extLst>
                </a:gridCol>
              </a:tblGrid>
              <a:tr h="817368">
                <a:tc>
                  <a:txBody>
                    <a:bodyPr/>
                    <a:lstStyle/>
                    <a:p>
                      <a:pPr marL="0" marR="0" algn="ctr">
                        <a:spcBef>
                          <a:spcPts val="0"/>
                        </a:spcBef>
                        <a:spcAft>
                          <a:spcPts val="0"/>
                        </a:spcAft>
                      </a:pP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lgn="ctr">
                        <a:spcBef>
                          <a:spcPts val="0"/>
                        </a:spcBef>
                        <a:spcAft>
                          <a:spcPts val="0"/>
                        </a:spcAft>
                      </a:pPr>
                      <a:r>
                        <a:rPr lang="en-US" sz="1800" dirty="0" smtClean="0">
                          <a:effectLst/>
                        </a:rPr>
                        <a:t>Missing/ Obsolete </a:t>
                      </a:r>
                      <a:r>
                        <a:rPr lang="en-US" sz="1800" dirty="0">
                          <a:effectLst/>
                        </a:rPr>
                        <a:t>Data Parcels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585258513"/>
                  </a:ext>
                </a:extLst>
              </a:tr>
              <a:tr h="378411">
                <a:tc>
                  <a:txBody>
                    <a:bodyPr/>
                    <a:lstStyle/>
                    <a:p>
                      <a:pPr marL="0" marR="0" algn="ctr">
                        <a:spcBef>
                          <a:spcPts val="0"/>
                        </a:spcBef>
                        <a:spcAft>
                          <a:spcPts val="0"/>
                        </a:spcAft>
                      </a:pPr>
                      <a:r>
                        <a:rPr lang="en-US" sz="1800">
                          <a:effectLst/>
                        </a:rPr>
                        <a:t>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Boone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300927426"/>
                  </a:ext>
                </a:extLst>
              </a:tr>
              <a:tr h="272456">
                <a:tc>
                  <a:txBody>
                    <a:bodyPr/>
                    <a:lstStyle/>
                    <a:p>
                      <a:pPr marL="0" marR="0" algn="ctr">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rPr>
                        <a:t>Braxton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268884418"/>
                  </a:ext>
                </a:extLst>
              </a:tr>
              <a:tr h="272456">
                <a:tc>
                  <a:txBody>
                    <a:bodyPr/>
                    <a:lstStyle/>
                    <a:p>
                      <a:pPr marL="0" marR="0" algn="ctr">
                        <a:spcBef>
                          <a:spcPts val="0"/>
                        </a:spcBef>
                        <a:spcAft>
                          <a:spcPts val="0"/>
                        </a:spcAft>
                      </a:pPr>
                      <a:r>
                        <a:rPr lang="en-US" sz="1800">
                          <a:effectLst/>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Calhoun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416514998"/>
                  </a:ext>
                </a:extLst>
              </a:tr>
              <a:tr h="272456">
                <a:tc>
                  <a:txBody>
                    <a:bodyPr/>
                    <a:lstStyle/>
                    <a:p>
                      <a:pPr marL="0" marR="0" algn="ctr">
                        <a:spcBef>
                          <a:spcPts val="0"/>
                        </a:spcBef>
                        <a:spcAft>
                          <a:spcPts val="0"/>
                        </a:spcAft>
                      </a:pPr>
                      <a:r>
                        <a:rPr lang="en-US" sz="1800">
                          <a:effectLst/>
                        </a:rPr>
                        <a:t>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Clay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689499508"/>
                  </a:ext>
                </a:extLst>
              </a:tr>
              <a:tr h="272456">
                <a:tc>
                  <a:txBody>
                    <a:bodyPr/>
                    <a:lstStyle/>
                    <a:p>
                      <a:pPr marL="0" marR="0" algn="ctr">
                        <a:spcBef>
                          <a:spcPts val="0"/>
                        </a:spcBef>
                        <a:spcAft>
                          <a:spcPts val="0"/>
                        </a:spcAft>
                      </a:pPr>
                      <a:r>
                        <a:rPr lang="en-US" sz="1800">
                          <a:effectLst/>
                        </a:rPr>
                        <a:t>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Jackson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061285658"/>
                  </a:ext>
                </a:extLst>
              </a:tr>
              <a:tr h="272456">
                <a:tc>
                  <a:txBody>
                    <a:bodyPr/>
                    <a:lstStyle/>
                    <a:p>
                      <a:pPr marL="0" marR="0" algn="ctr">
                        <a:spcBef>
                          <a:spcPts val="0"/>
                        </a:spcBef>
                        <a:spcAft>
                          <a:spcPts val="0"/>
                        </a:spcAft>
                      </a:pPr>
                      <a:r>
                        <a:rPr lang="en-US" sz="1800">
                          <a:effectLst/>
                        </a:rPr>
                        <a:t>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Logan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274061915"/>
                  </a:ext>
                </a:extLst>
              </a:tr>
              <a:tr h="272456">
                <a:tc>
                  <a:txBody>
                    <a:bodyPr/>
                    <a:lstStyle/>
                    <a:p>
                      <a:pPr marL="0" marR="0" algn="ctr">
                        <a:spcBef>
                          <a:spcPts val="0"/>
                        </a:spcBef>
                        <a:spcAft>
                          <a:spcPts val="0"/>
                        </a:spcAft>
                      </a:pPr>
                      <a:r>
                        <a:rPr lang="en-US" sz="1800">
                          <a:effectLst/>
                        </a:rPr>
                        <a:t>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McDowell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862809846"/>
                  </a:ext>
                </a:extLst>
              </a:tr>
              <a:tr h="272456">
                <a:tc>
                  <a:txBody>
                    <a:bodyPr/>
                    <a:lstStyle/>
                    <a:p>
                      <a:pPr marL="0" marR="0" algn="ctr">
                        <a:spcBef>
                          <a:spcPts val="0"/>
                        </a:spcBef>
                        <a:spcAft>
                          <a:spcPts val="0"/>
                        </a:spcAft>
                      </a:pPr>
                      <a:r>
                        <a:rPr lang="en-US" sz="18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Roane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504082455"/>
                  </a:ext>
                </a:extLst>
              </a:tr>
              <a:tr h="272456">
                <a:tc>
                  <a:txBody>
                    <a:bodyPr/>
                    <a:lstStyle/>
                    <a:p>
                      <a:pPr marL="0" marR="0" algn="ctr">
                        <a:spcBef>
                          <a:spcPts val="0"/>
                        </a:spcBef>
                        <a:spcAft>
                          <a:spcPts val="0"/>
                        </a:spcAft>
                      </a:pPr>
                      <a:r>
                        <a:rPr lang="en-US" sz="1800">
                          <a:effectLst/>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Tucker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228026891"/>
                  </a:ext>
                </a:extLst>
              </a:tr>
              <a:tr h="272456">
                <a:tc>
                  <a:txBody>
                    <a:bodyPr/>
                    <a:lstStyle/>
                    <a:p>
                      <a:pPr marL="0" marR="0" algn="ctr">
                        <a:spcBef>
                          <a:spcPts val="0"/>
                        </a:spcBef>
                        <a:spcAft>
                          <a:spcPts val="0"/>
                        </a:spcAft>
                      </a:pPr>
                      <a:r>
                        <a:rPr lang="en-US" sz="1800">
                          <a:effectLst/>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rPr>
                        <a:t>Tyler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327048026"/>
                  </a:ext>
                </a:extLst>
              </a:tr>
              <a:tr h="272456">
                <a:tc>
                  <a:txBody>
                    <a:bodyPr/>
                    <a:lstStyle/>
                    <a:p>
                      <a:pPr marL="0" marR="0" algn="ctr">
                        <a:spcBef>
                          <a:spcPts val="0"/>
                        </a:spcBef>
                        <a:spcAft>
                          <a:spcPts val="0"/>
                        </a:spcAft>
                      </a:pPr>
                      <a:r>
                        <a:rPr lang="en-US" sz="1800">
                          <a:effectLst/>
                        </a:rPr>
                        <a:t>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Wirt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90681895"/>
                  </a:ext>
                </a:extLst>
              </a:tr>
              <a:tr h="272456">
                <a:tc>
                  <a:txBody>
                    <a:bodyPr/>
                    <a:lstStyle/>
                    <a:p>
                      <a:pPr marL="0" marR="0" algn="ctr">
                        <a:spcBef>
                          <a:spcPts val="0"/>
                        </a:spcBef>
                        <a:spcAft>
                          <a:spcPts val="0"/>
                        </a:spcAft>
                      </a:pPr>
                      <a:r>
                        <a:rPr lang="en-US" sz="1800">
                          <a:effectLst/>
                        </a:rPr>
                        <a:t>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Wyoming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330220702"/>
                  </a:ext>
                </a:extLst>
              </a:tr>
            </a:tbl>
          </a:graphicData>
        </a:graphic>
      </p:graphicFrame>
      <p:sp>
        <p:nvSpPr>
          <p:cNvPr id="8" name="TextBox 7"/>
          <p:cNvSpPr txBox="1"/>
          <p:nvPr/>
        </p:nvSpPr>
        <p:spPr>
          <a:xfrm>
            <a:off x="191591" y="6155530"/>
            <a:ext cx="8919523" cy="584775"/>
          </a:xfrm>
          <a:prstGeom prst="rect">
            <a:avLst/>
          </a:prstGeom>
          <a:noFill/>
        </p:spPr>
        <p:txBody>
          <a:bodyPr wrap="square" rtlCol="0">
            <a:spAutoFit/>
          </a:bodyPr>
          <a:lstStyle/>
          <a:p>
            <a:pPr marL="285750" indent="-285750">
              <a:buFont typeface="Arial" panose="020B0604020202020204" pitchFamily="34" charset="0"/>
              <a:buChar char="•"/>
            </a:pPr>
            <a:r>
              <a:rPr lang="en-US" sz="1600" b="1" dirty="0" smtClean="0">
                <a:solidFill>
                  <a:schemeClr val="tx2"/>
                </a:solidFill>
              </a:rPr>
              <a:t>Estimated </a:t>
            </a:r>
            <a:r>
              <a:rPr lang="en-US" sz="1600" b="1" dirty="0" smtClean="0">
                <a:solidFill>
                  <a:schemeClr val="tx2"/>
                </a:solidFill>
              </a:rPr>
              <a:t>cost </a:t>
            </a:r>
            <a:r>
              <a:rPr lang="en-US" sz="1600" b="1" dirty="0" smtClean="0">
                <a:solidFill>
                  <a:schemeClr val="tx2"/>
                </a:solidFill>
              </a:rPr>
              <a:t>of </a:t>
            </a:r>
            <a:r>
              <a:rPr lang="en-US" sz="1600" b="1" dirty="0" smtClean="0">
                <a:solidFill>
                  <a:schemeClr val="tx2"/>
                </a:solidFill>
              </a:rPr>
              <a:t>$420K </a:t>
            </a:r>
            <a:r>
              <a:rPr lang="en-US" sz="1600" b="1" dirty="0" smtClean="0">
                <a:solidFill>
                  <a:schemeClr val="tx2"/>
                </a:solidFill>
              </a:rPr>
              <a:t>to achieve a </a:t>
            </a:r>
            <a:r>
              <a:rPr lang="en-US" sz="1600" b="1" dirty="0" smtClean="0">
                <a:solidFill>
                  <a:schemeClr val="tx2"/>
                </a:solidFill>
              </a:rPr>
              <a:t>current, accurate, and maintained </a:t>
            </a:r>
            <a:r>
              <a:rPr lang="en-US" sz="1600" b="1" dirty="0" smtClean="0">
                <a:solidFill>
                  <a:schemeClr val="tx2"/>
                </a:solidFill>
              </a:rPr>
              <a:t>Digital Parcel Boundary file</a:t>
            </a:r>
          </a:p>
          <a:p>
            <a:pPr marL="285750" indent="-285750">
              <a:buFont typeface="Arial" panose="020B0604020202020204" pitchFamily="34" charset="0"/>
              <a:buChar char="•"/>
            </a:pPr>
            <a:r>
              <a:rPr lang="en-US" sz="1600" b="1" dirty="0" smtClean="0">
                <a:solidFill>
                  <a:schemeClr val="tx2"/>
                </a:solidFill>
              </a:rPr>
              <a:t>SB 588 – As of July 5 will cost about $25 instead of $165,000 to acquire Statewide Parcel File</a:t>
            </a:r>
            <a:endParaRPr lang="en-US" sz="1600" b="1" dirty="0">
              <a:solidFill>
                <a:schemeClr val="tx2"/>
              </a:solidFill>
            </a:endParaRPr>
          </a:p>
        </p:txBody>
      </p:sp>
    </p:spTree>
    <p:extLst>
      <p:ext uri="{BB962C8B-B14F-4D97-AF65-F5344CB8AC3E}">
        <p14:creationId xmlns:p14="http://schemas.microsoft.com/office/powerpoint/2010/main" val="330018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Counties using GIS</a:t>
            </a:r>
            <a:endParaRPr lang="en-US"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143000" y="769916"/>
            <a:ext cx="6760800" cy="6088084"/>
          </a:xfrm>
          <a:prstGeom prst="rect">
            <a:avLst/>
          </a:prstGeom>
        </p:spPr>
      </p:pic>
    </p:spTree>
    <p:extLst>
      <p:ext uri="{BB962C8B-B14F-4D97-AF65-F5344CB8AC3E}">
        <p14:creationId xmlns:p14="http://schemas.microsoft.com/office/powerpoint/2010/main" val="36778679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Paper to Digital Tax Maps</a:t>
            </a:r>
            <a:endParaRPr lang="en-US"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3486987" y="3298404"/>
            <a:ext cx="2505845" cy="1770512"/>
          </a:xfrm>
          <a:prstGeom prst="rect">
            <a:avLst/>
          </a:prstGeom>
        </p:spPr>
      </p:pic>
      <p:pic>
        <p:nvPicPr>
          <p:cNvPr id="6" name="Picture 5"/>
          <p:cNvPicPr>
            <a:picLocks noChangeAspect="1"/>
          </p:cNvPicPr>
          <p:nvPr/>
        </p:nvPicPr>
        <p:blipFill>
          <a:blip r:embed="rId3"/>
          <a:stretch>
            <a:fillRect/>
          </a:stretch>
        </p:blipFill>
        <p:spPr>
          <a:xfrm>
            <a:off x="384466" y="3350735"/>
            <a:ext cx="2768867" cy="1718181"/>
          </a:xfrm>
          <a:prstGeom prst="rect">
            <a:avLst/>
          </a:prstGeom>
        </p:spPr>
      </p:pic>
      <p:pic>
        <p:nvPicPr>
          <p:cNvPr id="7" name="Picture 6"/>
          <p:cNvPicPr>
            <a:picLocks noChangeAspect="1"/>
          </p:cNvPicPr>
          <p:nvPr/>
        </p:nvPicPr>
        <p:blipFill>
          <a:blip r:embed="rId4"/>
          <a:stretch>
            <a:fillRect/>
          </a:stretch>
        </p:blipFill>
        <p:spPr>
          <a:xfrm>
            <a:off x="6082333" y="3298404"/>
            <a:ext cx="2809875" cy="1600200"/>
          </a:xfrm>
          <a:prstGeom prst="rect">
            <a:avLst/>
          </a:prstGeom>
        </p:spPr>
      </p:pic>
      <p:sp>
        <p:nvSpPr>
          <p:cNvPr id="8" name="TextBox 7"/>
          <p:cNvSpPr txBox="1"/>
          <p:nvPr/>
        </p:nvSpPr>
        <p:spPr>
          <a:xfrm>
            <a:off x="384466" y="2298096"/>
            <a:ext cx="7846507" cy="461665"/>
          </a:xfrm>
          <a:prstGeom prst="rect">
            <a:avLst/>
          </a:prstGeom>
          <a:noFill/>
        </p:spPr>
        <p:txBody>
          <a:bodyPr wrap="none" rtlCol="0">
            <a:spAutoFit/>
          </a:bodyPr>
          <a:lstStyle/>
          <a:p>
            <a:r>
              <a:rPr lang="en-US" sz="2400" dirty="0" smtClean="0">
                <a:solidFill>
                  <a:srgbClr val="0070C0"/>
                </a:solidFill>
              </a:rPr>
              <a:t>    MANUAL (Paper)                  TRANSITION                   DIGITAL</a:t>
            </a:r>
            <a:endParaRPr lang="en-US" sz="2400" dirty="0">
              <a:solidFill>
                <a:srgbClr val="0070C0"/>
              </a:solidFill>
            </a:endParaRPr>
          </a:p>
        </p:txBody>
      </p:sp>
      <p:sp>
        <p:nvSpPr>
          <p:cNvPr id="9" name="Rectangle 8"/>
          <p:cNvSpPr/>
          <p:nvPr/>
        </p:nvSpPr>
        <p:spPr>
          <a:xfrm>
            <a:off x="463926" y="998555"/>
            <a:ext cx="8551965" cy="1015663"/>
          </a:xfrm>
          <a:prstGeom prst="rect">
            <a:avLst/>
          </a:prstGeom>
        </p:spPr>
        <p:txBody>
          <a:bodyPr wrap="square">
            <a:spAutoFit/>
          </a:bodyPr>
          <a:lstStyle/>
          <a:p>
            <a:r>
              <a:rPr lang="en-US" sz="1600" dirty="0" smtClean="0">
                <a:solidFill>
                  <a:schemeClr val="accent1">
                    <a:lumMod val="50000"/>
                  </a:schemeClr>
                </a:solidFill>
                <a:latin typeface="Arial" panose="020B0604020202020204" pitchFamily="34" charset="0"/>
              </a:rPr>
              <a:t>Mapper:  </a:t>
            </a:r>
            <a:r>
              <a:rPr lang="en-US" sz="1600" i="1" dirty="0" smtClean="0">
                <a:solidFill>
                  <a:schemeClr val="accent1">
                    <a:lumMod val="50000"/>
                  </a:schemeClr>
                </a:solidFill>
                <a:latin typeface="Arial" panose="020B0604020202020204" pitchFamily="34" charset="0"/>
              </a:rPr>
              <a:t>“I </a:t>
            </a:r>
            <a:r>
              <a:rPr lang="en-US" sz="1600" i="1" dirty="0">
                <a:solidFill>
                  <a:schemeClr val="accent1">
                    <a:lumMod val="50000"/>
                  </a:schemeClr>
                </a:solidFill>
                <a:latin typeface="Arial" panose="020B0604020202020204" pitchFamily="34" charset="0"/>
              </a:rPr>
              <a:t>was apprehensive four years ago when our newly elected </a:t>
            </a:r>
            <a:r>
              <a:rPr lang="en-US" sz="1600" i="1" dirty="0" smtClean="0">
                <a:solidFill>
                  <a:schemeClr val="accent1">
                    <a:lumMod val="50000"/>
                  </a:schemeClr>
                </a:solidFill>
                <a:latin typeface="Arial" panose="020B0604020202020204" pitchFamily="34" charset="0"/>
              </a:rPr>
              <a:t>assessor </a:t>
            </a:r>
            <a:r>
              <a:rPr lang="en-US" sz="1600" i="1" dirty="0">
                <a:solidFill>
                  <a:schemeClr val="accent1">
                    <a:lumMod val="50000"/>
                  </a:schemeClr>
                </a:solidFill>
                <a:latin typeface="Arial" panose="020B0604020202020204" pitchFamily="34" charset="0"/>
              </a:rPr>
              <a:t>decided to digitize our parcel mapping system; but with the work done by </a:t>
            </a:r>
            <a:r>
              <a:rPr lang="en-US" sz="1600" i="1" dirty="0" smtClean="0">
                <a:solidFill>
                  <a:schemeClr val="accent1">
                    <a:lumMod val="50000"/>
                  </a:schemeClr>
                </a:solidFill>
                <a:latin typeface="Arial" panose="020B0604020202020204" pitchFamily="34" charset="0"/>
              </a:rPr>
              <a:t>the mapping contractor </a:t>
            </a:r>
            <a:r>
              <a:rPr lang="en-US" sz="1600" i="1" dirty="0">
                <a:solidFill>
                  <a:schemeClr val="accent1">
                    <a:lumMod val="50000"/>
                  </a:schemeClr>
                </a:solidFill>
                <a:latin typeface="Arial" panose="020B0604020202020204" pitchFamily="34" charset="0"/>
              </a:rPr>
              <a:t>then and their continual assistance today, I cannot imagine returning to the manual system</a:t>
            </a:r>
            <a:r>
              <a:rPr lang="en-US" sz="1600" i="1" dirty="0" smtClean="0">
                <a:solidFill>
                  <a:schemeClr val="accent1">
                    <a:lumMod val="50000"/>
                  </a:schemeClr>
                </a:solidFill>
                <a:latin typeface="Arial" panose="020B0604020202020204" pitchFamily="34" charset="0"/>
              </a:rPr>
              <a:t>.” </a:t>
            </a:r>
            <a:r>
              <a:rPr lang="en-US" sz="1200" i="1" dirty="0" smtClean="0">
                <a:solidFill>
                  <a:schemeClr val="accent1">
                    <a:lumMod val="50000"/>
                  </a:schemeClr>
                </a:solidFill>
                <a:latin typeface="Arial" panose="020B0604020202020204" pitchFamily="34" charset="0"/>
              </a:rPr>
              <a:t> Source:  2017 Tax Map Survey</a:t>
            </a:r>
            <a:endParaRPr lang="en-US" sz="1200" i="1" dirty="0">
              <a:solidFill>
                <a:schemeClr val="accent1">
                  <a:lumMod val="50000"/>
                </a:schemeClr>
              </a:solidFill>
            </a:endParaRPr>
          </a:p>
        </p:txBody>
      </p:sp>
      <p:sp>
        <p:nvSpPr>
          <p:cNvPr id="10" name="Right Arrow 9"/>
          <p:cNvSpPr/>
          <p:nvPr/>
        </p:nvSpPr>
        <p:spPr>
          <a:xfrm>
            <a:off x="3153333" y="2420526"/>
            <a:ext cx="478465" cy="180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071700" y="2420526"/>
            <a:ext cx="478465" cy="180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79621" y="5489578"/>
            <a:ext cx="6307649" cy="1323439"/>
          </a:xfrm>
          <a:prstGeom prst="rect">
            <a:avLst/>
          </a:prstGeom>
        </p:spPr>
        <p:txBody>
          <a:bodyPr wrap="square">
            <a:spAutoFit/>
          </a:bodyPr>
          <a:lstStyle/>
          <a:p>
            <a:pPr marL="285750" indent="-285750">
              <a:buFont typeface="Arial" panose="020B0604020202020204" pitchFamily="34" charset="0"/>
              <a:buChar char="•"/>
            </a:pPr>
            <a:r>
              <a:rPr lang="en-US" sz="1600" dirty="0" smtClean="0">
                <a:solidFill>
                  <a:schemeClr val="accent4">
                    <a:lumMod val="50000"/>
                  </a:schemeClr>
                </a:solidFill>
                <a:latin typeface="Arial" panose="020B0604020202020204" pitchFamily="34" charset="0"/>
              </a:rPr>
              <a:t>Manual drafting of tax maps is becoming obsolete!!!</a:t>
            </a:r>
          </a:p>
          <a:p>
            <a:pPr marL="285750" indent="-285750">
              <a:buFont typeface="Arial" panose="020B0604020202020204" pitchFamily="34" charset="0"/>
              <a:buChar char="•"/>
            </a:pPr>
            <a:r>
              <a:rPr lang="en-US" sz="1600" dirty="0" smtClean="0">
                <a:solidFill>
                  <a:schemeClr val="accent4">
                    <a:lumMod val="50000"/>
                  </a:schemeClr>
                </a:solidFill>
                <a:latin typeface="Arial" panose="020B0604020202020204" pitchFamily="34" charset="0"/>
              </a:rPr>
              <a:t>There are no schools that teach manual drafting skills</a:t>
            </a:r>
          </a:p>
          <a:p>
            <a:pPr marL="285750" indent="-285750">
              <a:buFont typeface="Arial" panose="020B0604020202020204" pitchFamily="34" charset="0"/>
              <a:buChar char="•"/>
            </a:pPr>
            <a:r>
              <a:rPr lang="en-US" sz="1600" dirty="0" smtClean="0">
                <a:solidFill>
                  <a:schemeClr val="accent4">
                    <a:lumMod val="50000"/>
                  </a:schemeClr>
                </a:solidFill>
                <a:latin typeface="Arial" panose="020B0604020202020204" pitchFamily="34" charset="0"/>
              </a:rPr>
              <a:t>Manual drafting supplies are becoming scarce</a:t>
            </a:r>
          </a:p>
          <a:p>
            <a:pPr marL="285750" indent="-285750">
              <a:buFont typeface="Arial" panose="020B0604020202020204" pitchFamily="34" charset="0"/>
              <a:buChar char="•"/>
            </a:pPr>
            <a:r>
              <a:rPr lang="en-US" sz="1600" dirty="0" smtClean="0">
                <a:solidFill>
                  <a:schemeClr val="accent4">
                    <a:lumMod val="50000"/>
                  </a:schemeClr>
                </a:solidFill>
                <a:latin typeface="Arial" panose="020B0604020202020204" pitchFamily="34" charset="0"/>
              </a:rPr>
              <a:t>Tax Division may remove itself from drafting contract services</a:t>
            </a:r>
          </a:p>
          <a:p>
            <a:pPr marL="285750" indent="-285750">
              <a:buFont typeface="Arial" panose="020B0604020202020204" pitchFamily="34" charset="0"/>
              <a:buChar char="•"/>
            </a:pPr>
            <a:endParaRPr lang="en-US" sz="1600" dirty="0">
              <a:solidFill>
                <a:schemeClr val="accent4">
                  <a:lumMod val="50000"/>
                </a:schemeClr>
              </a:solidFill>
            </a:endParaRPr>
          </a:p>
        </p:txBody>
      </p:sp>
      <p:sp>
        <p:nvSpPr>
          <p:cNvPr id="2" name="TextBox 1"/>
          <p:cNvSpPr txBox="1"/>
          <p:nvPr/>
        </p:nvSpPr>
        <p:spPr>
          <a:xfrm>
            <a:off x="1026756" y="2718741"/>
            <a:ext cx="7050444" cy="369332"/>
          </a:xfrm>
          <a:prstGeom prst="rect">
            <a:avLst/>
          </a:prstGeom>
          <a:noFill/>
        </p:spPr>
        <p:txBody>
          <a:bodyPr wrap="square" rtlCol="0">
            <a:spAutoFit/>
          </a:bodyPr>
          <a:lstStyle/>
          <a:p>
            <a:r>
              <a:rPr lang="en-US" dirty="0" smtClean="0">
                <a:solidFill>
                  <a:schemeClr val="tx2">
                    <a:lumMod val="60000"/>
                    <a:lumOff val="40000"/>
                  </a:schemeClr>
                </a:solidFill>
              </a:rPr>
              <a:t>5 counties                                          7 counties                               43 counties</a:t>
            </a:r>
            <a:r>
              <a:rPr lang="en-US" dirty="0" smtClean="0"/>
              <a:t>            </a:t>
            </a:r>
            <a:endParaRPr lang="en-US" dirty="0"/>
          </a:p>
        </p:txBody>
      </p:sp>
    </p:spTree>
    <p:extLst>
      <p:ext uri="{BB962C8B-B14F-4D97-AF65-F5344CB8AC3E}">
        <p14:creationId xmlns:p14="http://schemas.microsoft.com/office/powerpoint/2010/main" val="211496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845288"/>
            <a:ext cx="6786562" cy="6055574"/>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300253" y="1079887"/>
            <a:ext cx="3302756" cy="646331"/>
          </a:xfrm>
          <a:prstGeom prst="rect">
            <a:avLst/>
          </a:prstGeom>
          <a:noFill/>
        </p:spPr>
        <p:txBody>
          <a:bodyPr wrap="square" rtlCol="0">
            <a:spAutoFit/>
          </a:bodyPr>
          <a:lstStyle/>
          <a:p>
            <a:r>
              <a:rPr lang="en-US" sz="3600" b="1" dirty="0" smtClean="0">
                <a:solidFill>
                  <a:schemeClr val="accent1">
                    <a:lumMod val="50000"/>
                  </a:schemeClr>
                </a:solidFill>
              </a:rPr>
              <a:t>606 Tax Districts</a:t>
            </a:r>
            <a:endParaRPr lang="en-US" sz="3600" b="1" dirty="0">
              <a:solidFill>
                <a:schemeClr val="accent1">
                  <a:lumMod val="50000"/>
                </a:schemeClr>
              </a:solidFill>
            </a:endParaRPr>
          </a:p>
        </p:txBody>
      </p:sp>
      <p:sp>
        <p:nvSpPr>
          <p:cNvPr id="13" name="TextBox 12"/>
          <p:cNvSpPr txBox="1"/>
          <p:nvPr/>
        </p:nvSpPr>
        <p:spPr>
          <a:xfrm>
            <a:off x="423350" y="1788009"/>
            <a:ext cx="2592806" cy="923330"/>
          </a:xfrm>
          <a:prstGeom prst="rect">
            <a:avLst/>
          </a:prstGeom>
          <a:solidFill>
            <a:schemeClr val="accent1">
              <a:lumMod val="20000"/>
              <a:lumOff val="80000"/>
            </a:schemeClr>
          </a:solidFill>
        </p:spPr>
        <p:txBody>
          <a:bodyPr wrap="square" rtlCol="0">
            <a:spAutoFit/>
          </a:bodyPr>
          <a:lstStyle/>
          <a:p>
            <a:r>
              <a:rPr lang="en-US" i="1" dirty="0" smtClean="0"/>
              <a:t>5% or 33 tax districts have incomplete or no digital parcel boundaries </a:t>
            </a:r>
            <a:endParaRPr lang="en-US" i="1" dirty="0"/>
          </a:p>
        </p:txBody>
      </p:sp>
      <p:sp>
        <p:nvSpPr>
          <p:cNvPr id="12" name="TextBox 11"/>
          <p:cNvSpPr txBox="1"/>
          <p:nvPr/>
        </p:nvSpPr>
        <p:spPr>
          <a:xfrm>
            <a:off x="5759355" y="4572000"/>
            <a:ext cx="3070747" cy="1938992"/>
          </a:xfrm>
          <a:prstGeom prst="rect">
            <a:avLst/>
          </a:prstGeom>
          <a:solidFill>
            <a:schemeClr val="tx2"/>
          </a:solidFill>
        </p:spPr>
        <p:txBody>
          <a:bodyPr wrap="square" rtlCol="0">
            <a:spAutoFit/>
          </a:bodyPr>
          <a:lstStyle/>
          <a:p>
            <a:pPr algn="ctr"/>
            <a:r>
              <a:rPr lang="en-US" sz="2400" b="1" dirty="0" smtClean="0">
                <a:solidFill>
                  <a:schemeClr val="bg1"/>
                </a:solidFill>
              </a:rPr>
              <a:t>Digital Parcel Sources</a:t>
            </a:r>
          </a:p>
          <a:p>
            <a:endParaRPr lang="en-US" dirty="0">
              <a:solidFill>
                <a:schemeClr val="bg1"/>
              </a:solidFill>
            </a:endParaRPr>
          </a:p>
          <a:p>
            <a:pPr marL="285750" indent="-285750">
              <a:buFont typeface="Arial" panose="020B0604020202020204" pitchFamily="34" charset="0"/>
              <a:buChar char="•"/>
            </a:pPr>
            <a:r>
              <a:rPr lang="en-US" sz="2000" dirty="0" smtClean="0">
                <a:solidFill>
                  <a:schemeClr val="bg1"/>
                </a:solidFill>
              </a:rPr>
              <a:t>Assessor Offices</a:t>
            </a:r>
          </a:p>
          <a:p>
            <a:pPr marL="285750" indent="-285750">
              <a:buFont typeface="Arial" panose="020B0604020202020204" pitchFamily="34" charset="0"/>
              <a:buChar char="•"/>
            </a:pPr>
            <a:r>
              <a:rPr lang="en-US" sz="2000" dirty="0" smtClean="0">
                <a:solidFill>
                  <a:schemeClr val="bg1"/>
                </a:solidFill>
              </a:rPr>
              <a:t>E-911 Offices</a:t>
            </a:r>
          </a:p>
          <a:p>
            <a:pPr marL="285750" indent="-285750">
              <a:buFont typeface="Arial" panose="020B0604020202020204" pitchFamily="34" charset="0"/>
              <a:buChar char="•"/>
            </a:pPr>
            <a:r>
              <a:rPr lang="en-US" sz="2000" dirty="0" smtClean="0">
                <a:solidFill>
                  <a:schemeClr val="bg1"/>
                </a:solidFill>
              </a:rPr>
              <a:t>State Tax Department</a:t>
            </a:r>
          </a:p>
          <a:p>
            <a:endParaRPr lang="en-US" dirty="0">
              <a:solidFill>
                <a:schemeClr val="bg1"/>
              </a:solidFill>
            </a:endParaRPr>
          </a:p>
        </p:txBody>
      </p:sp>
    </p:spTree>
    <p:extLst>
      <p:ext uri="{BB962C8B-B14F-4D97-AF65-F5344CB8AC3E}">
        <p14:creationId xmlns:p14="http://schemas.microsoft.com/office/powerpoint/2010/main" val="1710699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in WV Flood Tool</a:t>
            </a:r>
            <a:endParaRPr lang="en-US"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1333500" y="6464484"/>
            <a:ext cx="6477000" cy="338554"/>
          </a:xfrm>
          <a:prstGeom prst="rect">
            <a:avLst/>
          </a:prstGeom>
        </p:spPr>
        <p:txBody>
          <a:bodyPr wrap="square">
            <a:spAutoFit/>
          </a:bodyPr>
          <a:lstStyle/>
          <a:p>
            <a:r>
              <a:rPr lang="en-US" sz="1600" i="1" dirty="0" smtClean="0">
                <a:solidFill>
                  <a:schemeClr val="accent1">
                    <a:lumMod val="50000"/>
                  </a:schemeClr>
                </a:solidFill>
                <a:latin typeface="Arial" panose="020B0604020202020204" pitchFamily="34" charset="0"/>
              </a:rPr>
              <a:t>Contact your assessor about including parcels in WV Flood Tool</a:t>
            </a:r>
            <a:endParaRPr lang="en-US" sz="1200" i="1" dirty="0">
              <a:solidFill>
                <a:schemeClr val="accent1">
                  <a:lumMod val="50000"/>
                </a:schemeClr>
              </a:solidFill>
            </a:endParaRPr>
          </a:p>
        </p:txBody>
      </p:sp>
      <p:pic>
        <p:nvPicPr>
          <p:cNvPr id="3" name="Picture 2"/>
          <p:cNvPicPr>
            <a:picLocks noChangeAspect="1"/>
          </p:cNvPicPr>
          <p:nvPr/>
        </p:nvPicPr>
        <p:blipFill>
          <a:blip r:embed="rId2"/>
          <a:stretch>
            <a:fillRect/>
          </a:stretch>
        </p:blipFill>
        <p:spPr>
          <a:xfrm>
            <a:off x="685800" y="849701"/>
            <a:ext cx="7315200" cy="5593012"/>
          </a:xfrm>
          <a:prstGeom prst="rect">
            <a:avLst/>
          </a:prstGeom>
        </p:spPr>
      </p:pic>
    </p:spTree>
    <p:extLst>
      <p:ext uri="{BB962C8B-B14F-4D97-AF65-F5344CB8AC3E}">
        <p14:creationId xmlns:p14="http://schemas.microsoft.com/office/powerpoint/2010/main" val="162946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Aerial Imagery</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381000" y="802448"/>
            <a:ext cx="7062535" cy="5368225"/>
          </a:xfrm>
          <a:prstGeom prst="rect">
            <a:avLst/>
          </a:prstGeom>
        </p:spPr>
      </p:pic>
      <p:sp>
        <p:nvSpPr>
          <p:cNvPr id="6" name="TextBox 5"/>
          <p:cNvSpPr txBox="1"/>
          <p:nvPr/>
        </p:nvSpPr>
        <p:spPr>
          <a:xfrm>
            <a:off x="762000" y="1653300"/>
            <a:ext cx="1879600" cy="1631216"/>
          </a:xfrm>
          <a:prstGeom prst="rect">
            <a:avLst/>
          </a:prstGeom>
          <a:noFill/>
        </p:spPr>
        <p:txBody>
          <a:bodyPr wrap="square" rtlCol="0">
            <a:spAutoFit/>
          </a:bodyPr>
          <a:lstStyle/>
          <a:p>
            <a:r>
              <a:rPr lang="en-US" sz="2000" i="1" dirty="0" smtClean="0"/>
              <a:t>55% of the counties have acquired leaf-off imagery since 2010</a:t>
            </a:r>
            <a:endParaRPr lang="en-US" sz="2000" b="1" i="1" dirty="0">
              <a:solidFill>
                <a:schemeClr val="tx2"/>
              </a:solidFill>
            </a:endParaRPr>
          </a:p>
        </p:txBody>
      </p:sp>
      <p:sp>
        <p:nvSpPr>
          <p:cNvPr id="7" name="Rectangle 6"/>
          <p:cNvSpPr/>
          <p:nvPr/>
        </p:nvSpPr>
        <p:spPr>
          <a:xfrm>
            <a:off x="762000" y="6170673"/>
            <a:ext cx="6910135" cy="584775"/>
          </a:xfrm>
          <a:prstGeom prst="rect">
            <a:avLst/>
          </a:prstGeom>
        </p:spPr>
        <p:txBody>
          <a:bodyPr wrap="square">
            <a:spAutoFit/>
          </a:bodyPr>
          <a:lstStyle/>
          <a:p>
            <a:r>
              <a:rPr lang="en-US" sz="1600" i="1" dirty="0" smtClean="0">
                <a:solidFill>
                  <a:schemeClr val="accent1">
                    <a:lumMod val="50000"/>
                  </a:schemeClr>
                </a:solidFill>
                <a:latin typeface="Arial" panose="020B0604020202020204" pitchFamily="34" charset="0"/>
              </a:rPr>
              <a:t>Ideally, leaf-off imagery should not be older than 5 years.  Imagery is important for identifying at-risk structures and accurate disaster mapping.</a:t>
            </a:r>
            <a:endParaRPr lang="en-US" sz="1200" i="1" dirty="0">
              <a:solidFill>
                <a:schemeClr val="accent1">
                  <a:lumMod val="50000"/>
                </a:schemeClr>
              </a:solidFill>
            </a:endParaRPr>
          </a:p>
        </p:txBody>
      </p:sp>
      <p:sp>
        <p:nvSpPr>
          <p:cNvPr id="8" name="TextBox 7"/>
          <p:cNvSpPr txBox="1"/>
          <p:nvPr/>
        </p:nvSpPr>
        <p:spPr>
          <a:xfrm>
            <a:off x="7543800" y="1930299"/>
            <a:ext cx="1371600" cy="1815882"/>
          </a:xfrm>
          <a:prstGeom prst="rect">
            <a:avLst/>
          </a:prstGeom>
          <a:solidFill>
            <a:schemeClr val="tx2">
              <a:lumMod val="20000"/>
              <a:lumOff val="80000"/>
            </a:schemeClr>
          </a:solidFill>
          <a:scene3d>
            <a:camera prst="orthographicFront"/>
            <a:lightRig rig="threePt" dir="t"/>
          </a:scene3d>
          <a:sp3d>
            <a:bevelT/>
          </a:sp3d>
        </p:spPr>
        <p:txBody>
          <a:bodyPr wrap="square" rtlCol="0">
            <a:spAutoFit/>
            <a:sp3d extrusionH="57150">
              <a:bevelT w="38100" h="38100"/>
            </a:sp3d>
          </a:bodyPr>
          <a:lstStyle/>
          <a:p>
            <a:r>
              <a:rPr lang="en-US" sz="1600" dirty="0" smtClean="0">
                <a:latin typeface="Arial" panose="020B0604020202020204" pitchFamily="34" charset="0"/>
                <a:cs typeface="Arial" panose="020B0604020202020204" pitchFamily="34" charset="0"/>
              </a:rPr>
              <a:t>What is the cost?</a:t>
            </a:r>
          </a:p>
          <a:p>
            <a:endParaRPr lang="en-US" sz="16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$70 per square mile for aerial imagery</a:t>
            </a:r>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17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2"/>
          <a:stretch>
            <a:fillRect/>
          </a:stretch>
        </p:blipFill>
        <p:spPr>
          <a:xfrm>
            <a:off x="413705" y="1219200"/>
            <a:ext cx="6336665" cy="5156200"/>
          </a:xfrm>
          <a:prstGeom prst="rect">
            <a:avLst/>
          </a:prstGeom>
        </p:spPr>
      </p:pic>
      <p:pic>
        <p:nvPicPr>
          <p:cNvPr id="6" name="Picture 5"/>
          <p:cNvPicPr>
            <a:picLocks noChangeAspect="1"/>
          </p:cNvPicPr>
          <p:nvPr/>
        </p:nvPicPr>
        <p:blipFill>
          <a:blip r:embed="rId3"/>
          <a:stretch>
            <a:fillRect/>
          </a:stretch>
        </p:blipFill>
        <p:spPr>
          <a:xfrm>
            <a:off x="5400231" y="3992526"/>
            <a:ext cx="3638550" cy="2743200"/>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Leaf-Off Aerial Imagery Web Service</a:t>
            </a:r>
            <a:endParaRPr lang="en-US"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7219506" y="2703410"/>
            <a:ext cx="1774531" cy="1200329"/>
          </a:xfrm>
          <a:prstGeom prst="rect">
            <a:avLst/>
          </a:prstGeom>
          <a:noFill/>
        </p:spPr>
        <p:txBody>
          <a:bodyPr wrap="square" rtlCol="0">
            <a:spAutoFit/>
          </a:bodyPr>
          <a:lstStyle/>
          <a:p>
            <a:pPr algn="ctr"/>
            <a:r>
              <a:rPr lang="en-US" dirty="0" smtClean="0"/>
              <a:t>2017 Monongalia County</a:t>
            </a:r>
            <a:br>
              <a:rPr lang="en-US" dirty="0" smtClean="0"/>
            </a:br>
            <a:r>
              <a:rPr lang="en-US" dirty="0" smtClean="0"/>
              <a:t> Aerial Imagery</a:t>
            </a:r>
            <a:endParaRPr lang="en-US" dirty="0"/>
          </a:p>
        </p:txBody>
      </p:sp>
      <p:sp>
        <p:nvSpPr>
          <p:cNvPr id="8" name="Oval 7"/>
          <p:cNvSpPr/>
          <p:nvPr/>
        </p:nvSpPr>
        <p:spPr>
          <a:xfrm>
            <a:off x="3160327" y="2577997"/>
            <a:ext cx="843422" cy="42862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1118" y="769916"/>
            <a:ext cx="8693904" cy="276999"/>
          </a:xfrm>
          <a:prstGeom prst="rect">
            <a:avLst/>
          </a:prstGeom>
        </p:spPr>
        <p:txBody>
          <a:bodyPr wrap="square">
            <a:spAutoFit/>
          </a:bodyPr>
          <a:lstStyle/>
          <a:p>
            <a:r>
              <a:rPr lang="en-US" sz="1200" dirty="0"/>
              <a:t>https://services.wvgis.wvu.edu/arcgis/rest/services/ImageryBaseMaps/wv_aerial_photos_mixed_resolutions_wm/MapServer?f=jsapi</a:t>
            </a:r>
          </a:p>
        </p:txBody>
      </p:sp>
      <p:sp>
        <p:nvSpPr>
          <p:cNvPr id="10" name="TextBox 9"/>
          <p:cNvSpPr txBox="1"/>
          <p:nvPr/>
        </p:nvSpPr>
        <p:spPr>
          <a:xfrm>
            <a:off x="3644900" y="1290387"/>
            <a:ext cx="5041899" cy="830997"/>
          </a:xfrm>
          <a:prstGeom prst="rect">
            <a:avLst/>
          </a:prstGeom>
          <a:noFill/>
        </p:spPr>
        <p:txBody>
          <a:bodyPr wrap="square" rtlCol="0">
            <a:spAutoFit/>
          </a:bodyPr>
          <a:lstStyle/>
          <a:p>
            <a:r>
              <a:rPr lang="en-US" sz="2400" i="1" dirty="0" smtClean="0"/>
              <a:t>29 </a:t>
            </a:r>
            <a:r>
              <a:rPr lang="en-US" sz="2400" i="1" dirty="0" smtClean="0"/>
              <a:t>Counties have provided leaf-off imagery for State Imagery Web Service</a:t>
            </a:r>
            <a:endParaRPr lang="en-US" sz="2400" b="1" i="1" dirty="0">
              <a:solidFill>
                <a:schemeClr val="tx2"/>
              </a:solidFill>
            </a:endParaRPr>
          </a:p>
        </p:txBody>
      </p:sp>
    </p:spTree>
    <p:extLst>
      <p:ext uri="{BB962C8B-B14F-4D97-AF65-F5344CB8AC3E}">
        <p14:creationId xmlns:p14="http://schemas.microsoft.com/office/powerpoint/2010/main" val="8858305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796" y="1046148"/>
            <a:ext cx="3646662" cy="5456283"/>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Aerial Imagery Costs</a:t>
            </a:r>
            <a:endParaRPr lang="en-US"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7333058" y="1146121"/>
            <a:ext cx="1700129" cy="1323439"/>
          </a:xfrm>
          <a:prstGeom prst="rect">
            <a:avLst/>
          </a:prstGeom>
          <a:solidFill>
            <a:srgbClr val="FFFF00"/>
          </a:solidFill>
        </p:spPr>
        <p:txBody>
          <a:bodyPr wrap="square" rtlCol="0">
            <a:spAutoFit/>
          </a:bodyPr>
          <a:lstStyle/>
          <a:p>
            <a:r>
              <a:rPr lang="en-US" sz="1600" b="1" i="1" dirty="0" smtClean="0"/>
              <a:t>Currentness</a:t>
            </a:r>
          </a:p>
          <a:p>
            <a:r>
              <a:rPr lang="en-US" sz="1600" i="1" dirty="0" smtClean="0"/>
              <a:t>Yellow highlighted counties indicates imagery older than 5 years.</a:t>
            </a:r>
            <a:endParaRPr lang="en-US" sz="1600" b="1" i="1" dirty="0">
              <a:solidFill>
                <a:schemeClr val="tx2"/>
              </a:solidFill>
            </a:endParaRPr>
          </a:p>
        </p:txBody>
      </p:sp>
      <p:sp>
        <p:nvSpPr>
          <p:cNvPr id="12" name="Curved Up Arrow 11"/>
          <p:cNvSpPr/>
          <p:nvPr/>
        </p:nvSpPr>
        <p:spPr>
          <a:xfrm>
            <a:off x="2998381" y="6363812"/>
            <a:ext cx="715805" cy="34024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333058" y="2668904"/>
            <a:ext cx="1700129" cy="830997"/>
          </a:xfrm>
          <a:prstGeom prst="rect">
            <a:avLst/>
          </a:prstGeom>
          <a:solidFill>
            <a:schemeClr val="accent2">
              <a:lumMod val="40000"/>
              <a:lumOff val="60000"/>
            </a:schemeClr>
          </a:solidFill>
        </p:spPr>
        <p:txBody>
          <a:bodyPr wrap="square" rtlCol="0">
            <a:spAutoFit/>
          </a:bodyPr>
          <a:lstStyle/>
          <a:p>
            <a:r>
              <a:rPr lang="en-US" sz="1600" b="1" i="1" dirty="0" smtClean="0"/>
              <a:t>Resolution</a:t>
            </a:r>
          </a:p>
          <a:p>
            <a:r>
              <a:rPr lang="en-US" sz="1600" i="1" dirty="0" smtClean="0"/>
              <a:t>6-inch resolution or better</a:t>
            </a:r>
            <a:endParaRPr lang="en-US" sz="1600" b="1" i="1" dirty="0">
              <a:solidFill>
                <a:schemeClr val="tx2"/>
              </a:solidFill>
            </a:endParaRPr>
          </a:p>
        </p:txBody>
      </p:sp>
      <p:sp>
        <p:nvSpPr>
          <p:cNvPr id="16" name="TextBox 15"/>
          <p:cNvSpPr txBox="1"/>
          <p:nvPr/>
        </p:nvSpPr>
        <p:spPr>
          <a:xfrm>
            <a:off x="7333058" y="3774290"/>
            <a:ext cx="1700129" cy="1077218"/>
          </a:xfrm>
          <a:prstGeom prst="rect">
            <a:avLst/>
          </a:prstGeom>
          <a:solidFill>
            <a:schemeClr val="accent4">
              <a:lumMod val="40000"/>
              <a:lumOff val="60000"/>
            </a:schemeClr>
          </a:solidFill>
        </p:spPr>
        <p:txBody>
          <a:bodyPr wrap="square" rtlCol="0">
            <a:spAutoFit/>
          </a:bodyPr>
          <a:lstStyle/>
          <a:p>
            <a:r>
              <a:rPr lang="en-US" sz="1600" b="1" i="1" dirty="0" smtClean="0"/>
              <a:t>Leaf-Off</a:t>
            </a:r>
          </a:p>
          <a:p>
            <a:r>
              <a:rPr lang="en-US" sz="1600" i="1" dirty="0" smtClean="0"/>
              <a:t>WV 3</a:t>
            </a:r>
            <a:r>
              <a:rPr lang="en-US" sz="1600" i="1" baseline="30000" dirty="0" smtClean="0"/>
              <a:t>rd</a:t>
            </a:r>
            <a:r>
              <a:rPr lang="en-US" sz="1600" i="1" dirty="0" smtClean="0"/>
              <a:t> most forested state (78% forested)</a:t>
            </a:r>
            <a:endParaRPr lang="en-US" sz="1600" b="1" i="1" dirty="0">
              <a:solidFill>
                <a:schemeClr val="tx2"/>
              </a:solidFill>
            </a:endParaRPr>
          </a:p>
        </p:txBody>
      </p:sp>
      <p:sp>
        <p:nvSpPr>
          <p:cNvPr id="17" name="TextBox 16"/>
          <p:cNvSpPr txBox="1"/>
          <p:nvPr/>
        </p:nvSpPr>
        <p:spPr>
          <a:xfrm>
            <a:off x="7333057" y="5184608"/>
            <a:ext cx="1700129" cy="984885"/>
          </a:xfrm>
          <a:prstGeom prst="rect">
            <a:avLst/>
          </a:prstGeom>
          <a:solidFill>
            <a:schemeClr val="accent6">
              <a:lumMod val="20000"/>
              <a:lumOff val="80000"/>
            </a:schemeClr>
          </a:solidFill>
        </p:spPr>
        <p:txBody>
          <a:bodyPr wrap="square" rtlCol="0">
            <a:spAutoFit/>
          </a:bodyPr>
          <a:lstStyle/>
          <a:p>
            <a:r>
              <a:rPr lang="en-US" sz="1600" b="1" i="1" dirty="0" smtClean="0"/>
              <a:t>Funding Sources</a:t>
            </a:r>
          </a:p>
          <a:p>
            <a:r>
              <a:rPr lang="en-US" sz="1400" i="1" dirty="0" smtClean="0"/>
              <a:t>Assessor Valuation or County Commission Funds</a:t>
            </a:r>
            <a:endParaRPr lang="en-US" sz="1400" b="1" i="1" dirty="0">
              <a:solidFill>
                <a:schemeClr val="tx2"/>
              </a:solidFill>
            </a:endParaRPr>
          </a:p>
        </p:txBody>
      </p:sp>
      <p:pic>
        <p:nvPicPr>
          <p:cNvPr id="4" name="Picture 3"/>
          <p:cNvPicPr>
            <a:picLocks noChangeAspect="1"/>
          </p:cNvPicPr>
          <p:nvPr/>
        </p:nvPicPr>
        <p:blipFill>
          <a:blip r:embed="rId3"/>
          <a:stretch>
            <a:fillRect/>
          </a:stretch>
        </p:blipFill>
        <p:spPr>
          <a:xfrm>
            <a:off x="3758926" y="1098281"/>
            <a:ext cx="3516663" cy="5435654"/>
          </a:xfrm>
          <a:prstGeom prst="rect">
            <a:avLst/>
          </a:prstGeom>
        </p:spPr>
      </p:pic>
    </p:spTree>
    <p:extLst>
      <p:ext uri="{BB962C8B-B14F-4D97-AF65-F5344CB8AC3E}">
        <p14:creationId xmlns:p14="http://schemas.microsoft.com/office/powerpoint/2010/main" val="100710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State-Level Integration</a:t>
            </a:r>
            <a:endParaRPr lang="en-US"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696819" y="5980271"/>
            <a:ext cx="1066800" cy="338554"/>
          </a:xfrm>
          <a:prstGeom prst="rect">
            <a:avLst/>
          </a:prstGeom>
        </p:spPr>
        <p:txBody>
          <a:bodyPr wrap="square">
            <a:spAutoFit/>
          </a:bodyPr>
          <a:lstStyle/>
          <a:p>
            <a:r>
              <a:rPr lang="en-US" sz="1600" i="1" dirty="0" smtClean="0">
                <a:solidFill>
                  <a:schemeClr val="accent1">
                    <a:lumMod val="75000"/>
                  </a:schemeClr>
                </a:solidFill>
                <a:latin typeface="Arial" panose="020B0604020202020204" pitchFamily="34" charset="0"/>
              </a:rPr>
              <a:t> </a:t>
            </a:r>
            <a:r>
              <a:rPr lang="en-US" sz="1600" b="1" i="1" dirty="0" smtClean="0">
                <a:solidFill>
                  <a:schemeClr val="accent1">
                    <a:lumMod val="50000"/>
                  </a:schemeClr>
                </a:solidFill>
                <a:latin typeface="Arial" panose="020B0604020202020204" pitchFamily="34" charset="0"/>
              </a:rPr>
              <a:t>Parcels</a:t>
            </a:r>
            <a:endParaRPr lang="en-US" sz="1600" b="1" i="1" dirty="0">
              <a:solidFill>
                <a:schemeClr val="accent1">
                  <a:lumMod val="50000"/>
                </a:schemeClr>
              </a:solidFill>
            </a:endParaRPr>
          </a:p>
        </p:txBody>
      </p:sp>
      <p:graphicFrame>
        <p:nvGraphicFramePr>
          <p:cNvPr id="3" name="Diagram 2"/>
          <p:cNvGraphicFramePr/>
          <p:nvPr>
            <p:extLst>
              <p:ext uri="{D42A27DB-BD31-4B8C-83A1-F6EECF244321}">
                <p14:modId xmlns:p14="http://schemas.microsoft.com/office/powerpoint/2010/main" val="3565793261"/>
              </p:ext>
            </p:extLst>
          </p:nvPr>
        </p:nvGraphicFramePr>
        <p:xfrm>
          <a:off x="1079284" y="1501921"/>
          <a:ext cx="2301871"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179397" y="1752600"/>
            <a:ext cx="779461" cy="584775"/>
          </a:xfrm>
          <a:prstGeom prst="rect">
            <a:avLst/>
          </a:prstGeom>
        </p:spPr>
        <p:txBody>
          <a:bodyPr wrap="square">
            <a:spAutoFit/>
          </a:bodyPr>
          <a:lstStyle/>
          <a:p>
            <a:r>
              <a:rPr lang="en-US" sz="1600" i="1" dirty="0" smtClean="0">
                <a:solidFill>
                  <a:srgbClr val="000000"/>
                </a:solidFill>
                <a:latin typeface="Arial" panose="020B0604020202020204" pitchFamily="34" charset="0"/>
              </a:rPr>
              <a:t>Local Level</a:t>
            </a:r>
            <a:endParaRPr lang="en-US" sz="1600" i="1" dirty="0"/>
          </a:p>
        </p:txBody>
      </p:sp>
      <p:graphicFrame>
        <p:nvGraphicFramePr>
          <p:cNvPr id="10" name="Diagram 9"/>
          <p:cNvGraphicFramePr/>
          <p:nvPr>
            <p:extLst>
              <p:ext uri="{D42A27DB-BD31-4B8C-83A1-F6EECF244321}">
                <p14:modId xmlns:p14="http://schemas.microsoft.com/office/powerpoint/2010/main" val="1335596782"/>
              </p:ext>
            </p:extLst>
          </p:nvPr>
        </p:nvGraphicFramePr>
        <p:xfrm>
          <a:off x="3709993" y="1508417"/>
          <a:ext cx="2301871"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Diagram 10"/>
          <p:cNvGraphicFramePr/>
          <p:nvPr>
            <p:extLst>
              <p:ext uri="{D42A27DB-BD31-4B8C-83A1-F6EECF244321}">
                <p14:modId xmlns:p14="http://schemas.microsoft.com/office/powerpoint/2010/main" val="1963101974"/>
              </p:ext>
            </p:extLst>
          </p:nvPr>
        </p:nvGraphicFramePr>
        <p:xfrm>
          <a:off x="6537329" y="1517942"/>
          <a:ext cx="2301871" cy="4064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2" name="Rectangle 11"/>
          <p:cNvSpPr/>
          <p:nvPr/>
        </p:nvSpPr>
        <p:spPr>
          <a:xfrm>
            <a:off x="134957" y="3241533"/>
            <a:ext cx="779461" cy="584775"/>
          </a:xfrm>
          <a:prstGeom prst="rect">
            <a:avLst/>
          </a:prstGeom>
        </p:spPr>
        <p:txBody>
          <a:bodyPr wrap="square">
            <a:spAutoFit/>
          </a:bodyPr>
          <a:lstStyle/>
          <a:p>
            <a:r>
              <a:rPr lang="en-US" sz="1600" i="1" dirty="0" smtClean="0">
                <a:solidFill>
                  <a:srgbClr val="000000"/>
                </a:solidFill>
                <a:latin typeface="Arial" panose="020B0604020202020204" pitchFamily="34" charset="0"/>
              </a:rPr>
              <a:t>State Level</a:t>
            </a:r>
            <a:endParaRPr lang="en-US" sz="1600" i="1" dirty="0"/>
          </a:p>
        </p:txBody>
      </p:sp>
      <p:sp>
        <p:nvSpPr>
          <p:cNvPr id="13" name="Rectangle 12"/>
          <p:cNvSpPr/>
          <p:nvPr/>
        </p:nvSpPr>
        <p:spPr>
          <a:xfrm>
            <a:off x="103197" y="4730466"/>
            <a:ext cx="887403" cy="584775"/>
          </a:xfrm>
          <a:prstGeom prst="rect">
            <a:avLst/>
          </a:prstGeom>
        </p:spPr>
        <p:txBody>
          <a:bodyPr wrap="square">
            <a:spAutoFit/>
          </a:bodyPr>
          <a:lstStyle/>
          <a:p>
            <a:pPr algn="ctr"/>
            <a:r>
              <a:rPr lang="en-US" sz="1600" i="1" dirty="0" smtClean="0">
                <a:solidFill>
                  <a:srgbClr val="000000"/>
                </a:solidFill>
                <a:latin typeface="Arial" panose="020B0604020202020204" pitchFamily="34" charset="0"/>
              </a:rPr>
              <a:t>State Product</a:t>
            </a:r>
            <a:endParaRPr lang="en-US" sz="1600" i="1" dirty="0"/>
          </a:p>
        </p:txBody>
      </p:sp>
      <p:sp>
        <p:nvSpPr>
          <p:cNvPr id="14" name="Rectangle 13"/>
          <p:cNvSpPr/>
          <p:nvPr/>
        </p:nvSpPr>
        <p:spPr>
          <a:xfrm>
            <a:off x="4178536" y="5980271"/>
            <a:ext cx="1486800" cy="338554"/>
          </a:xfrm>
          <a:prstGeom prst="rect">
            <a:avLst/>
          </a:prstGeom>
        </p:spPr>
        <p:txBody>
          <a:bodyPr wrap="square">
            <a:spAutoFit/>
          </a:bodyPr>
          <a:lstStyle/>
          <a:p>
            <a:r>
              <a:rPr lang="en-US" sz="1600" i="1" dirty="0" smtClean="0">
                <a:solidFill>
                  <a:schemeClr val="accent1">
                    <a:lumMod val="75000"/>
                  </a:schemeClr>
                </a:solidFill>
                <a:latin typeface="Arial" panose="020B0604020202020204" pitchFamily="34" charset="0"/>
              </a:rPr>
              <a:t> </a:t>
            </a:r>
            <a:r>
              <a:rPr lang="en-US" sz="1600" b="1" i="1" dirty="0" smtClean="0">
                <a:solidFill>
                  <a:srgbClr val="7030A0"/>
                </a:solidFill>
                <a:latin typeface="Arial" panose="020B0604020202020204" pitchFamily="34" charset="0"/>
              </a:rPr>
              <a:t>Addresses</a:t>
            </a:r>
            <a:endParaRPr lang="en-US" sz="1600" b="1" i="1" dirty="0">
              <a:solidFill>
                <a:srgbClr val="7030A0"/>
              </a:solidFill>
            </a:endParaRPr>
          </a:p>
        </p:txBody>
      </p:sp>
      <p:sp>
        <p:nvSpPr>
          <p:cNvPr id="15" name="Rectangle 14"/>
          <p:cNvSpPr/>
          <p:nvPr/>
        </p:nvSpPr>
        <p:spPr>
          <a:xfrm>
            <a:off x="7162800" y="5951696"/>
            <a:ext cx="1235072" cy="338554"/>
          </a:xfrm>
          <a:prstGeom prst="rect">
            <a:avLst/>
          </a:prstGeom>
        </p:spPr>
        <p:txBody>
          <a:bodyPr wrap="square">
            <a:spAutoFit/>
          </a:bodyPr>
          <a:lstStyle/>
          <a:p>
            <a:r>
              <a:rPr lang="en-US" sz="1600" i="1" dirty="0" smtClean="0">
                <a:solidFill>
                  <a:schemeClr val="accent1">
                    <a:lumMod val="75000"/>
                  </a:schemeClr>
                </a:solidFill>
                <a:latin typeface="Arial" panose="020B0604020202020204" pitchFamily="34" charset="0"/>
              </a:rPr>
              <a:t> </a:t>
            </a:r>
            <a:r>
              <a:rPr lang="en-US" sz="1600" b="1" i="1" dirty="0" smtClean="0">
                <a:solidFill>
                  <a:schemeClr val="accent3">
                    <a:lumMod val="50000"/>
                  </a:schemeClr>
                </a:solidFill>
                <a:latin typeface="Arial" panose="020B0604020202020204" pitchFamily="34" charset="0"/>
              </a:rPr>
              <a:t>Imagery</a:t>
            </a:r>
            <a:endParaRPr lang="en-US" sz="1600" b="1" i="1" dirty="0">
              <a:solidFill>
                <a:schemeClr val="accent3">
                  <a:lumMod val="50000"/>
                </a:schemeClr>
              </a:solidFill>
            </a:endParaRPr>
          </a:p>
        </p:txBody>
      </p:sp>
    </p:spTree>
    <p:extLst>
      <p:ext uri="{BB962C8B-B14F-4D97-AF65-F5344CB8AC3E}">
        <p14:creationId xmlns:p14="http://schemas.microsoft.com/office/powerpoint/2010/main" val="174411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P spid="14"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85800" y="838200"/>
            <a:ext cx="8229600" cy="5943600"/>
          </a:xfrm>
        </p:spPr>
        <p:txBody>
          <a:bodyPr>
            <a:normAutofit fontScale="55000" lnSpcReduction="20000"/>
          </a:bodyPr>
          <a:lstStyle/>
          <a:p>
            <a:endParaRPr lang="en-US" sz="2800" b="1" dirty="0" smtClean="0">
              <a:solidFill>
                <a:schemeClr val="accent1">
                  <a:lumMod val="50000"/>
                </a:schemeClr>
              </a:solidFill>
              <a:latin typeface="Arial" panose="020B0604020202020204" pitchFamily="34" charset="0"/>
              <a:cs typeface="Arial" panose="020B0604020202020204" pitchFamily="34" charset="0"/>
            </a:endParaRPr>
          </a:p>
          <a:p>
            <a:r>
              <a:rPr lang="en-US" sz="2800" b="1" dirty="0" smtClean="0">
                <a:solidFill>
                  <a:schemeClr val="accent1">
                    <a:lumMod val="50000"/>
                  </a:schemeClr>
                </a:solidFill>
                <a:latin typeface="Arial" panose="020B0604020202020204" pitchFamily="34" charset="0"/>
                <a:cs typeface="Arial" panose="020B0604020202020204" pitchFamily="34" charset="0"/>
              </a:rPr>
              <a:t>Other Enhancements Accomplished</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Added Leaf-on USDA NAIP 2016 Statewide Imagery &amp; WV DEP </a:t>
            </a:r>
            <a:r>
              <a:rPr lang="en-US" sz="2400" b="1" dirty="0" err="1" smtClean="0">
                <a:solidFill>
                  <a:schemeClr val="accent1">
                    <a:lumMod val="50000"/>
                  </a:schemeClr>
                </a:solidFill>
                <a:latin typeface="Arial" panose="020B0604020202020204" pitchFamily="34" charset="0"/>
                <a:cs typeface="Arial" panose="020B0604020202020204" pitchFamily="34" charset="0"/>
              </a:rPr>
              <a:t>Hillshade</a:t>
            </a:r>
            <a:endParaRPr lang="en-US" sz="2400" dirty="0" smtClean="0">
              <a:latin typeface="Arial" panose="020B0604020202020204" pitchFamily="34" charset="0"/>
              <a:cs typeface="Arial" panose="020B0604020202020204" pitchFamily="34" charset="0"/>
            </a:endParaRP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Best Leaf-Off imagery updated with aerial imagery from </a:t>
            </a:r>
            <a:r>
              <a:rPr lang="en-US" sz="2400" b="1" dirty="0" smtClean="0">
                <a:solidFill>
                  <a:schemeClr val="accent1">
                    <a:lumMod val="50000"/>
                  </a:schemeClr>
                </a:solidFill>
                <a:latin typeface="Arial" panose="020B0604020202020204" pitchFamily="34" charset="0"/>
                <a:cs typeface="Arial" panose="020B0604020202020204" pitchFamily="34" charset="0"/>
              </a:rPr>
              <a:t>29 </a:t>
            </a:r>
            <a:r>
              <a:rPr lang="en-US" sz="2400" b="1" dirty="0" smtClean="0">
                <a:solidFill>
                  <a:schemeClr val="accent1">
                    <a:lumMod val="50000"/>
                  </a:schemeClr>
                </a:solidFill>
                <a:latin typeface="Arial" panose="020B0604020202020204" pitchFamily="34" charset="0"/>
                <a:cs typeface="Arial" panose="020B0604020202020204" pitchFamily="34" charset="0"/>
              </a:rPr>
              <a:t>counties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Parcels added for </a:t>
            </a:r>
            <a:r>
              <a:rPr lang="en-US" sz="2400" b="1" dirty="0" smtClean="0">
                <a:solidFill>
                  <a:schemeClr val="accent1">
                    <a:lumMod val="50000"/>
                  </a:schemeClr>
                </a:solidFill>
                <a:latin typeface="Arial" panose="020B0604020202020204" pitchFamily="34" charset="0"/>
                <a:cs typeface="Arial" panose="020B0604020202020204" pitchFamily="34" charset="0"/>
              </a:rPr>
              <a:t>36 </a:t>
            </a:r>
            <a:r>
              <a:rPr lang="en-US" sz="2400" b="1" dirty="0" smtClean="0">
                <a:solidFill>
                  <a:schemeClr val="accent1">
                    <a:lumMod val="50000"/>
                  </a:schemeClr>
                </a:solidFill>
                <a:latin typeface="Arial" panose="020B0604020202020204" pitchFamily="34" charset="0"/>
                <a:cs typeface="Arial" panose="020B0604020202020204" pitchFamily="34" charset="0"/>
              </a:rPr>
              <a:t>counties, with </a:t>
            </a:r>
            <a:r>
              <a:rPr lang="en-US" sz="2400" b="1" dirty="0" smtClean="0">
                <a:solidFill>
                  <a:schemeClr val="accent1">
                    <a:lumMod val="50000"/>
                  </a:schemeClr>
                </a:solidFill>
                <a:latin typeface="Arial" panose="020B0604020202020204" pitchFamily="34" charset="0"/>
                <a:cs typeface="Arial" panose="020B0604020202020204" pitchFamily="34" charset="0"/>
              </a:rPr>
              <a:t>2 </a:t>
            </a:r>
            <a:r>
              <a:rPr lang="en-US" sz="2400" b="1" dirty="0" smtClean="0">
                <a:solidFill>
                  <a:schemeClr val="accent1">
                    <a:lumMod val="50000"/>
                  </a:schemeClr>
                </a:solidFill>
                <a:latin typeface="Arial" panose="020B0604020202020204" pitchFamily="34" charset="0"/>
                <a:cs typeface="Arial" panose="020B0604020202020204" pitchFamily="34" charset="0"/>
              </a:rPr>
              <a:t>counties pledged by end of summer</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Added Tug Fork Detailed Restudy</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Improved Parcel ID Search tool</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Embedded FloodSmart.gov Cost Calculator  (</a:t>
            </a:r>
            <a:r>
              <a:rPr lang="en-US" sz="2400" b="1" i="1" dirty="0" smtClean="0">
                <a:solidFill>
                  <a:schemeClr val="accent1">
                    <a:lumMod val="50000"/>
                  </a:schemeClr>
                </a:solidFill>
                <a:latin typeface="Arial" panose="020B0604020202020204" pitchFamily="34" charset="0"/>
                <a:cs typeface="Arial" panose="020B0604020202020204" pitchFamily="34" charset="0"/>
              </a:rPr>
              <a:t>currently out of service due to security breach</a:t>
            </a:r>
            <a:r>
              <a:rPr lang="en-US" sz="2400" b="1" dirty="0" smtClean="0">
                <a:solidFill>
                  <a:schemeClr val="accent1">
                    <a:lumMod val="50000"/>
                  </a:schemeClr>
                </a:solidFill>
                <a:latin typeface="Arial" panose="020B0604020202020204" pitchFamily="34" charset="0"/>
                <a:cs typeface="Arial" panose="020B0604020202020204" pitchFamily="34" charset="0"/>
              </a:rPr>
              <a:t>)</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Link to National Weather Service Advanced Hydrologic Prediction Service (AHPS)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Links to Flood Smart and Flood Risk Documents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Updated WV Address Locator Services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Re-programmed toolbar icons for restrictive settings on federal IE web browsers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Improved </a:t>
            </a:r>
            <a:r>
              <a:rPr lang="en-US" sz="2400" b="1" dirty="0">
                <a:solidFill>
                  <a:schemeClr val="accent1">
                    <a:lumMod val="50000"/>
                  </a:schemeClr>
                </a:solidFill>
                <a:latin typeface="Arial" panose="020B0604020202020204" pitchFamily="34" charset="0"/>
                <a:cs typeface="Arial" panose="020B0604020202020204" pitchFamily="34" charset="0"/>
              </a:rPr>
              <a:t>drawing and text markup </a:t>
            </a:r>
            <a:r>
              <a:rPr lang="en-US" sz="2400" b="1" dirty="0" smtClean="0">
                <a:solidFill>
                  <a:schemeClr val="accent1">
                    <a:lumMod val="50000"/>
                  </a:schemeClr>
                </a:solidFill>
                <a:latin typeface="Arial" panose="020B0604020202020204" pitchFamily="34" charset="0"/>
                <a:cs typeface="Arial" panose="020B0604020202020204" pitchFamily="34" charset="0"/>
              </a:rPr>
              <a:t>tools</a:t>
            </a:r>
          </a:p>
          <a:p>
            <a:pPr lvl="1"/>
            <a:r>
              <a:rPr lang="en-US" sz="2400" b="1" dirty="0">
                <a:solidFill>
                  <a:schemeClr val="accent1">
                    <a:lumMod val="50000"/>
                  </a:schemeClr>
                </a:solidFill>
                <a:latin typeface="Arial" panose="020B0604020202020204" pitchFamily="34" charset="0"/>
                <a:cs typeface="Arial" panose="020B0604020202020204" pitchFamily="34" charset="0"/>
              </a:rPr>
              <a:t>Update contact list of Floodplain </a:t>
            </a:r>
            <a:r>
              <a:rPr lang="en-US" sz="2400" b="1" dirty="0" smtClean="0">
                <a:solidFill>
                  <a:schemeClr val="accent1">
                    <a:lumMod val="50000"/>
                  </a:schemeClr>
                </a:solidFill>
                <a:latin typeface="Arial" panose="020B0604020202020204" pitchFamily="34" charset="0"/>
                <a:cs typeface="Arial" panose="020B0604020202020204" pitchFamily="34" charset="0"/>
              </a:rPr>
              <a:t>Managers</a:t>
            </a:r>
          </a:p>
          <a:p>
            <a:pPr lvl="1"/>
            <a:r>
              <a:rPr lang="en-US" sz="2400" b="1" dirty="0">
                <a:solidFill>
                  <a:schemeClr val="accent1">
                    <a:lumMod val="50000"/>
                  </a:schemeClr>
                </a:solidFill>
                <a:latin typeface="Arial" panose="020B0604020202020204" pitchFamily="34" charset="0"/>
                <a:cs typeface="Arial" panose="020B0604020202020204" pitchFamily="34" charset="0"/>
              </a:rPr>
              <a:t>Update statewide mitigated buyout properties flood </a:t>
            </a:r>
            <a:r>
              <a:rPr lang="en-US" sz="2400" b="1" dirty="0" smtClean="0">
                <a:solidFill>
                  <a:schemeClr val="accent1">
                    <a:lumMod val="50000"/>
                  </a:schemeClr>
                </a:solidFill>
                <a:latin typeface="Arial" panose="020B0604020202020204" pitchFamily="34" charset="0"/>
                <a:cs typeface="Arial" panose="020B0604020202020204" pitchFamily="34" charset="0"/>
              </a:rPr>
              <a:t>layer</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Added floodway to mobile application, updated data layers, services, flood queries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Added nearly 1.5 million assessor attribute records for Tax Year 2017 to include building specific information for commercial/industrial/apartment properties</a:t>
            </a:r>
            <a:endParaRPr lang="en-US" sz="2400" b="1" dirty="0">
              <a:solidFill>
                <a:schemeClr val="accent1">
                  <a:lumMod val="50000"/>
                </a:schemeClr>
              </a:solidFill>
              <a:latin typeface="Arial" panose="020B0604020202020204" pitchFamily="34" charset="0"/>
              <a:cs typeface="Arial" panose="020B0604020202020204" pitchFamily="34" charset="0"/>
            </a:endParaRPr>
          </a:p>
          <a:p>
            <a:pPr lvl="1"/>
            <a:endParaRPr lang="en-US" sz="2400" b="1" dirty="0" smtClean="0">
              <a:solidFill>
                <a:schemeClr val="accent1">
                  <a:lumMod val="50000"/>
                </a:schemeClr>
              </a:solidFill>
              <a:latin typeface="Arial" panose="020B0604020202020204" pitchFamily="34" charset="0"/>
              <a:cs typeface="Arial" panose="020B0604020202020204" pitchFamily="34" charset="0"/>
            </a:endParaRPr>
          </a:p>
          <a:p>
            <a:r>
              <a:rPr lang="en-US" sz="2800" b="1" dirty="0" smtClean="0">
                <a:solidFill>
                  <a:schemeClr val="accent1">
                    <a:lumMod val="50000"/>
                  </a:schemeClr>
                </a:solidFill>
                <a:latin typeface="Arial" panose="020B0604020202020204" pitchFamily="34" charset="0"/>
                <a:cs typeface="Arial" panose="020B0604020202020204" pitchFamily="34" charset="0"/>
              </a:rPr>
              <a:t>Future Enhancements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 Upper Mon. Detailed Restudy (includes BFE grid)</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 new advisory floodplains and depth grids for A and AE Zones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Update statewide elevation grid with new </a:t>
            </a:r>
            <a:r>
              <a:rPr lang="en-US" sz="2400" b="1" dirty="0" err="1" smtClean="0">
                <a:solidFill>
                  <a:schemeClr val="accent1">
                    <a:lumMod val="50000"/>
                  </a:schemeClr>
                </a:solidFill>
                <a:latin typeface="Arial" panose="020B0604020202020204" pitchFamily="34" charset="0"/>
                <a:cs typeface="Arial" panose="020B0604020202020204" pitchFamily="34" charset="0"/>
              </a:rPr>
              <a:t>lidar</a:t>
            </a:r>
            <a:r>
              <a:rPr lang="en-US" sz="2400" b="1" dirty="0" smtClean="0">
                <a:solidFill>
                  <a:schemeClr val="accent1">
                    <a:lumMod val="50000"/>
                  </a:schemeClr>
                </a:solidFill>
                <a:latin typeface="Arial" panose="020B0604020202020204" pitchFamily="34" charset="0"/>
                <a:cs typeface="Arial" panose="020B0604020202020204" pitchFamily="34" charset="0"/>
              </a:rPr>
              <a:t> acquisitions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Acquire digital parcel and addressing layers for all counties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 flood risk assessments and products for all counties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Improve building and essential facility inventories for </a:t>
            </a:r>
            <a:r>
              <a:rPr lang="en-US" sz="2400" b="1" dirty="0">
                <a:solidFill>
                  <a:schemeClr val="accent1">
                    <a:lumMod val="50000"/>
                  </a:schemeClr>
                </a:solidFill>
                <a:latin typeface="Arial" panose="020B0604020202020204" pitchFamily="34" charset="0"/>
                <a:cs typeface="Arial" panose="020B0604020202020204" pitchFamily="34" charset="0"/>
              </a:rPr>
              <a:t>risk planning</a:t>
            </a:r>
            <a:endParaRPr lang="en-US" b="1" dirty="0">
              <a:solidFill>
                <a:schemeClr val="accent1">
                  <a:lumMod val="50000"/>
                </a:schemeClr>
              </a:solidFill>
              <a:latin typeface="Arial" panose="020B0604020202020204" pitchFamily="34" charset="0"/>
              <a:cs typeface="Arial" panose="020B0604020202020204" pitchFamily="34" charset="0"/>
            </a:endParaRP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Incorporate 3D flood visualization models of communities (requires building footprints)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 Historical Flood Inundation and Dam Break Inundation maps from external sources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Reclassify statewide water depth grid</a:t>
            </a: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Other &amp; Future Enhancements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More Shared Links</a:t>
            </a:r>
            <a:endParaRPr lang="en-US" dirty="0">
              <a:solidFill>
                <a:schemeClr val="bg1"/>
              </a:solidFill>
              <a:latin typeface="Arial" panose="020B0604020202020204" pitchFamily="34" charset="0"/>
              <a:cs typeface="Arial" panose="020B0604020202020204" pitchFamily="34" charset="0"/>
            </a:endParaRPr>
          </a:p>
        </p:txBody>
      </p:sp>
      <p:pic>
        <p:nvPicPr>
          <p:cNvPr id="25602" name="Picture 2"/>
          <p:cNvPicPr>
            <a:picLocks noChangeAspect="1" noChangeArrowheads="1"/>
          </p:cNvPicPr>
          <p:nvPr/>
        </p:nvPicPr>
        <p:blipFill>
          <a:blip r:embed="rId2" cstate="print"/>
          <a:srcRect/>
          <a:stretch>
            <a:fillRect/>
          </a:stretch>
        </p:blipFill>
        <p:spPr bwMode="auto">
          <a:xfrm>
            <a:off x="533400" y="1066800"/>
            <a:ext cx="8001000" cy="5164358"/>
          </a:xfrm>
          <a:prstGeom prst="rect">
            <a:avLst/>
          </a:prstGeom>
          <a:ln>
            <a:noFill/>
          </a:ln>
          <a:effectLst>
            <a:outerShdw blurRad="292100" dist="139700" dir="2700000" algn="tl" rotWithShape="0">
              <a:srgbClr val="333333">
                <a:alpha val="65000"/>
              </a:srgbClr>
            </a:outerShdw>
          </a:effectLst>
        </p:spPr>
      </p:pic>
      <p:sp>
        <p:nvSpPr>
          <p:cNvPr id="7" name="Content Placeholder 2"/>
          <p:cNvSpPr txBox="1">
            <a:spLocks/>
          </p:cNvSpPr>
          <p:nvPr/>
        </p:nvSpPr>
        <p:spPr>
          <a:xfrm>
            <a:off x="381000" y="6324600"/>
            <a:ext cx="8610600" cy="38100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Exchange</a:t>
            </a:r>
            <a:r>
              <a:rPr kumimoji="0" lang="en-US" sz="1400" b="0" i="0" u="none" strike="noStrike" kern="1200" cap="none" spc="0" normalizeH="0" noProof="0" dirty="0" smtClean="0">
                <a:ln>
                  <a:noFill/>
                </a:ln>
                <a:solidFill>
                  <a:schemeClr val="tx1"/>
                </a:solidFill>
                <a:effectLst/>
                <a:uLnTx/>
                <a:uFillTx/>
                <a:latin typeface="+mn-lt"/>
                <a:ea typeface="+mn-ea"/>
                <a:cs typeface="+mn-cs"/>
              </a:rPr>
              <a:t> </a:t>
            </a:r>
            <a:r>
              <a:rPr lang="en-US" sz="1400" noProof="0" dirty="0" smtClean="0"/>
              <a:t>flood info </a:t>
            </a:r>
            <a:r>
              <a:rPr lang="en-US" sz="1400" dirty="0" smtClean="0"/>
              <a:t>with others using various </a:t>
            </a:r>
            <a:r>
              <a:rPr lang="en-US" sz="1400" noProof="0" dirty="0" smtClean="0"/>
              <a:t>link types:  (1) Map Click, (2) Map Center, (3) </a:t>
            </a:r>
            <a:r>
              <a:rPr lang="en-US" sz="1400" b="1" noProof="0" dirty="0" smtClean="0"/>
              <a:t>Parcel ID</a:t>
            </a:r>
            <a:r>
              <a:rPr lang="en-US" sz="1400" noProof="0" dirty="0" smtClean="0"/>
              <a:t>, (4) Address</a:t>
            </a:r>
            <a:r>
              <a:rPr kumimoji="0" lang="en-US" sz="1400" b="1" i="0" u="none" strike="noStrike" kern="1200" cap="none" spc="0" normalizeH="0" noProof="0" dirty="0" smtClean="0">
                <a:ln>
                  <a:noFill/>
                </a:ln>
                <a:solidFill>
                  <a:schemeClr val="tx1"/>
                </a:solidFill>
                <a:effectLst/>
                <a:uLnTx/>
                <a:uFillTx/>
                <a:latin typeface="+mn-lt"/>
                <a:ea typeface="+mn-ea"/>
                <a:cs typeface="+mn-cs"/>
              </a:rPr>
              <a:t> </a:t>
            </a:r>
            <a:r>
              <a:rPr kumimoji="0" lang="en-US" sz="13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13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13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9" name="Oval 8"/>
          <p:cNvSpPr/>
          <p:nvPr/>
        </p:nvSpPr>
        <p:spPr>
          <a:xfrm>
            <a:off x="2743200" y="41148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0" name="Oval 9"/>
          <p:cNvSpPr/>
          <p:nvPr/>
        </p:nvSpPr>
        <p:spPr>
          <a:xfrm>
            <a:off x="1295400" y="990600"/>
            <a:ext cx="3810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1" name="Content Placeholder 2"/>
          <p:cNvSpPr txBox="1">
            <a:spLocks/>
          </p:cNvSpPr>
          <p:nvPr/>
        </p:nvSpPr>
        <p:spPr>
          <a:xfrm>
            <a:off x="762000" y="1295400"/>
            <a:ext cx="6019800" cy="304800"/>
          </a:xfrm>
          <a:prstGeom prst="rect">
            <a:avLst/>
          </a:prstGeom>
          <a:solidFill>
            <a:schemeClr val="bg1"/>
          </a:solidFill>
        </p:spPr>
        <p:txBody>
          <a:bodyPr vert="horz" lIns="91440" tIns="45720" rIns="91440" bIns="45720" rtlCol="0">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Parcel ID Web Link:  </a:t>
            </a: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hlinkClick r:id="rId3"/>
              </a:rPr>
              <a:t>http://www.mapwv.gov/flood/Map/?v=1&amp;pid=02-04-037M-0020-0000</a:t>
            </a: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3886200" y="3200400"/>
            <a:ext cx="2133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 Rodeo Drive</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Rectangular Callout 2"/>
          <p:cNvSpPr/>
          <p:nvPr/>
        </p:nvSpPr>
        <p:spPr>
          <a:xfrm>
            <a:off x="6629400" y="1559390"/>
            <a:ext cx="1371600" cy="287557"/>
          </a:xfrm>
          <a:prstGeom prst="wedgeRectCallout">
            <a:avLst>
              <a:gd name="adj1" fmla="val 50000"/>
              <a:gd name="adj2" fmla="val 10887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Share Link</a:t>
            </a:r>
          </a:p>
        </p:txBody>
      </p:sp>
      <p:sp>
        <p:nvSpPr>
          <p:cNvPr id="14" name="Oval 13"/>
          <p:cNvSpPr/>
          <p:nvPr/>
        </p:nvSpPr>
        <p:spPr>
          <a:xfrm>
            <a:off x="7924800" y="2034737"/>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Clear Browser Cache</a:t>
            </a:r>
            <a:endParaRPr lang="en-US"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217713" y="914400"/>
            <a:ext cx="8763001" cy="353943"/>
          </a:xfrm>
          <a:prstGeom prst="rect">
            <a:avLst/>
          </a:prstGeom>
          <a:noFill/>
        </p:spPr>
        <p:txBody>
          <a:bodyPr wrap="square" rtlCol="0">
            <a:spAutoFit/>
          </a:bodyPr>
          <a:lstStyle/>
          <a:p>
            <a:r>
              <a:rPr lang="en-US" sz="1700" i="1" dirty="0" smtClean="0"/>
              <a:t>Remember to clear browser cache to access all the current information and updates of Flood Tool</a:t>
            </a:r>
            <a:endParaRPr lang="en-US" sz="1700" i="1" dirty="0"/>
          </a:p>
        </p:txBody>
      </p:sp>
      <p:sp>
        <p:nvSpPr>
          <p:cNvPr id="7" name="Content Placeholder 6"/>
          <p:cNvSpPr>
            <a:spLocks noGrp="1"/>
          </p:cNvSpPr>
          <p:nvPr>
            <p:ph idx="1"/>
          </p:nvPr>
        </p:nvSpPr>
        <p:spPr>
          <a:xfrm>
            <a:off x="222377" y="1545592"/>
            <a:ext cx="4462231" cy="5183366"/>
          </a:xfrm>
          <a:solidFill>
            <a:schemeClr val="accent1">
              <a:lumMod val="20000"/>
              <a:lumOff val="80000"/>
            </a:schemeClr>
          </a:solidFill>
          <a:effectLst>
            <a:outerShdw blurRad="50800" dist="38100" dir="2700000" algn="tl" rotWithShape="0">
              <a:prstClr val="black">
                <a:alpha val="40000"/>
              </a:prstClr>
            </a:outerShdw>
          </a:effectLst>
        </p:spPr>
        <p:txBody>
          <a:bodyPr>
            <a:normAutofit fontScale="70000" lnSpcReduction="20000"/>
          </a:bodyPr>
          <a:lstStyle/>
          <a:p>
            <a:r>
              <a:rPr lang="en-US" dirty="0">
                <a:latin typeface="inherit"/>
              </a:rPr>
              <a:t>Step 1</a:t>
            </a:r>
            <a:endParaRPr lang="en-US" dirty="0">
              <a:latin typeface="merriweatherregular"/>
            </a:endParaRPr>
          </a:p>
          <a:p>
            <a:pPr lvl="1"/>
            <a:r>
              <a:rPr lang="en-US" sz="2600" dirty="0">
                <a:latin typeface="inherit"/>
              </a:rPr>
              <a:t>Press [Control]+[F5] on the keyboard. This is a FORCED refresh</a:t>
            </a:r>
            <a:r>
              <a:rPr lang="en-US" sz="2600" dirty="0" smtClean="0">
                <a:latin typeface="inherit"/>
              </a:rPr>
              <a:t>.</a:t>
            </a:r>
            <a:r>
              <a:rPr lang="en-US" dirty="0" smtClean="0">
                <a:latin typeface="inherit"/>
              </a:rPr>
              <a:t/>
            </a:r>
            <a:br>
              <a:rPr lang="en-US" dirty="0" smtClean="0">
                <a:latin typeface="inherit"/>
              </a:rPr>
            </a:br>
            <a:endParaRPr lang="en-US" dirty="0" smtClean="0">
              <a:latin typeface="inherit"/>
            </a:endParaRPr>
          </a:p>
          <a:p>
            <a:r>
              <a:rPr lang="en-US" dirty="0" smtClean="0">
                <a:latin typeface="inherit"/>
              </a:rPr>
              <a:t>Step 2</a:t>
            </a:r>
          </a:p>
          <a:p>
            <a:pPr lvl="1"/>
            <a:r>
              <a:rPr lang="en-US" dirty="0">
                <a:latin typeface="inherit"/>
              </a:rPr>
              <a:t>This process is more complicated. To do it thoroughly follow </a:t>
            </a:r>
            <a:r>
              <a:rPr lang="en-US" dirty="0" smtClean="0">
                <a:latin typeface="inherit"/>
              </a:rPr>
              <a:t>these steps.</a:t>
            </a:r>
            <a:endParaRPr lang="en-US" dirty="0">
              <a:latin typeface="merriweather_lightregular"/>
            </a:endParaRPr>
          </a:p>
          <a:p>
            <a:pPr lvl="2"/>
            <a:r>
              <a:rPr lang="en-US" sz="2600" dirty="0">
                <a:latin typeface="inherit"/>
              </a:rPr>
              <a:t>close all browser windows</a:t>
            </a:r>
          </a:p>
          <a:p>
            <a:pPr lvl="2"/>
            <a:r>
              <a:rPr lang="en-US" sz="2600" dirty="0">
                <a:latin typeface="inherit"/>
              </a:rPr>
              <a:t>open a single </a:t>
            </a:r>
            <a:r>
              <a:rPr lang="en-US" sz="2600" dirty="0" smtClean="0">
                <a:latin typeface="inherit"/>
              </a:rPr>
              <a:t>browser</a:t>
            </a:r>
          </a:p>
          <a:p>
            <a:pPr lvl="2"/>
            <a:r>
              <a:rPr lang="en-US" sz="2600" dirty="0">
                <a:latin typeface="inherit"/>
              </a:rPr>
              <a:t>go to [Tools] on the top </a:t>
            </a:r>
            <a:r>
              <a:rPr lang="en-US" sz="2600" dirty="0" smtClean="0">
                <a:latin typeface="inherit"/>
              </a:rPr>
              <a:t>menu</a:t>
            </a:r>
          </a:p>
          <a:p>
            <a:pPr lvl="2"/>
            <a:r>
              <a:rPr lang="en-US" sz="2600" dirty="0">
                <a:latin typeface="inherit"/>
              </a:rPr>
              <a:t>select [Internet Options</a:t>
            </a:r>
            <a:r>
              <a:rPr lang="en-US" sz="2600" dirty="0" smtClean="0">
                <a:latin typeface="inherit"/>
              </a:rPr>
              <a:t>]</a:t>
            </a:r>
          </a:p>
          <a:p>
            <a:pPr lvl="1"/>
            <a:r>
              <a:rPr lang="en-US" sz="2600" dirty="0">
                <a:latin typeface="inherit"/>
              </a:rPr>
              <a:t>You will get a dialog box similar to the one shown below</a:t>
            </a:r>
            <a:r>
              <a:rPr lang="en-US" sz="2600" dirty="0" smtClean="0">
                <a:latin typeface="inherit"/>
              </a:rPr>
              <a:t>.</a:t>
            </a:r>
          </a:p>
          <a:p>
            <a:pPr lvl="1"/>
            <a:r>
              <a:rPr lang="en-US" sz="2600" dirty="0"/>
              <a:t>Press the [Delete Files] </a:t>
            </a:r>
            <a:r>
              <a:rPr lang="en-US" sz="2600" dirty="0" smtClean="0"/>
              <a:t>button.  This should clear all the files in your browser cache.</a:t>
            </a:r>
            <a:endParaRPr lang="en-US" sz="2600" dirty="0"/>
          </a:p>
          <a:p>
            <a:pPr lvl="1"/>
            <a:endParaRPr lang="en-US" dirty="0" smtClean="0">
              <a:solidFill>
                <a:srgbClr val="666666"/>
              </a:solidFill>
              <a:latin typeface="inherit"/>
            </a:endParaRPr>
          </a:p>
          <a:p>
            <a:pPr lvl="1"/>
            <a:endParaRPr lang="en-US" dirty="0" smtClean="0">
              <a:solidFill>
                <a:srgbClr val="666666"/>
              </a:solidFill>
              <a:latin typeface="inherit"/>
            </a:endParaRPr>
          </a:p>
          <a:p>
            <a:pPr lvl="1"/>
            <a:endParaRPr lang="en-US" dirty="0">
              <a:solidFill>
                <a:srgbClr val="666666"/>
              </a:solidFill>
              <a:latin typeface="merriweather_lightregular"/>
            </a:endParaRPr>
          </a:p>
          <a:p>
            <a:pPr lvl="2"/>
            <a:endParaRPr lang="en-US" dirty="0">
              <a:solidFill>
                <a:srgbClr val="666666"/>
              </a:solidFill>
              <a:latin typeface="inherit"/>
            </a:endParaRPr>
          </a:p>
          <a:p>
            <a:pPr lvl="2"/>
            <a:endParaRPr lang="en-US" dirty="0">
              <a:solidFill>
                <a:srgbClr val="666666"/>
              </a:solidFill>
              <a:latin typeface="inherit"/>
            </a:endParaRPr>
          </a:p>
          <a:p>
            <a:pPr lvl="2"/>
            <a:endParaRPr lang="en-US" dirty="0">
              <a:solidFill>
                <a:srgbClr val="666666"/>
              </a:solidFill>
              <a:latin typeface="merriweatherregular"/>
            </a:endParaRPr>
          </a:p>
          <a:p>
            <a:pPr lvl="1"/>
            <a:endParaRPr lang="en-US" dirty="0" smtClean="0">
              <a:solidFill>
                <a:srgbClr val="666666"/>
              </a:solidFill>
              <a:latin typeface="merriweather_lightregular"/>
            </a:endParaRPr>
          </a:p>
          <a:p>
            <a:endParaRPr lang="en-US" dirty="0"/>
          </a:p>
        </p:txBody>
      </p:sp>
      <p:pic>
        <p:nvPicPr>
          <p:cNvPr id="1026"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545592"/>
            <a:ext cx="4194110" cy="5183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4408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Coverage Goals</a:t>
            </a:r>
            <a:endParaRPr lang="en-US" dirty="0">
              <a:solidFill>
                <a:schemeClr val="bg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339788" y="1344952"/>
            <a:ext cx="8464423" cy="5183366"/>
          </a:xfrm>
          <a:solidFill>
            <a:schemeClr val="accent1">
              <a:lumMod val="20000"/>
              <a:lumOff val="80000"/>
            </a:schemeClr>
          </a:solidFill>
          <a:effectLst>
            <a:outerShdw blurRad="50800" dist="38100" dir="2700000" algn="tl" rotWithShape="0">
              <a:prstClr val="black">
                <a:alpha val="40000"/>
              </a:prstClr>
            </a:outerShdw>
          </a:effectLst>
        </p:spPr>
        <p:txBody>
          <a:bodyPr>
            <a:normAutofit lnSpcReduction="10000"/>
          </a:bodyPr>
          <a:lstStyle/>
          <a:p>
            <a:r>
              <a:rPr lang="en-US" i="1" dirty="0" smtClean="0">
                <a:latin typeface="inherit"/>
              </a:rPr>
              <a:t>In 2 years…</a:t>
            </a:r>
          </a:p>
          <a:p>
            <a:pPr lvl="1"/>
            <a:r>
              <a:rPr lang="en-US" dirty="0" smtClean="0">
                <a:latin typeface="inherit"/>
              </a:rPr>
              <a:t>Advisory Flood Heights (AFH) for Approximate A Zones and model Ordinance</a:t>
            </a:r>
            <a:br>
              <a:rPr lang="en-US" dirty="0" smtClean="0">
                <a:latin typeface="inherit"/>
              </a:rPr>
            </a:br>
            <a:endParaRPr lang="en-US" dirty="0" smtClean="0">
              <a:latin typeface="inherit"/>
            </a:endParaRPr>
          </a:p>
          <a:p>
            <a:r>
              <a:rPr lang="en-US" i="1" dirty="0" smtClean="0">
                <a:latin typeface="inherit"/>
              </a:rPr>
              <a:t>In 3 years…</a:t>
            </a:r>
          </a:p>
          <a:p>
            <a:pPr lvl="1"/>
            <a:r>
              <a:rPr lang="en-US" dirty="0" smtClean="0">
                <a:latin typeface="inherit"/>
              </a:rPr>
              <a:t>Building-Specific Inventories </a:t>
            </a:r>
          </a:p>
          <a:p>
            <a:pPr lvl="1"/>
            <a:r>
              <a:rPr lang="en-US" dirty="0">
                <a:latin typeface="inherit"/>
              </a:rPr>
              <a:t>Site-Specific Flood Risk Assessments</a:t>
            </a:r>
          </a:p>
          <a:p>
            <a:pPr lvl="1"/>
            <a:r>
              <a:rPr lang="en-US" dirty="0" smtClean="0">
                <a:latin typeface="inherit"/>
              </a:rPr>
              <a:t>Statewide Parcel File</a:t>
            </a:r>
          </a:p>
          <a:p>
            <a:pPr lvl="1"/>
            <a:r>
              <a:rPr lang="en-US" dirty="0" smtClean="0">
                <a:latin typeface="inherit"/>
              </a:rPr>
              <a:t>Composite Depth Grid</a:t>
            </a:r>
          </a:p>
          <a:p>
            <a:pPr lvl="2"/>
            <a:r>
              <a:rPr lang="en-US" dirty="0" smtClean="0">
                <a:latin typeface="inherit"/>
              </a:rPr>
              <a:t>Restudies</a:t>
            </a:r>
          </a:p>
          <a:p>
            <a:pPr lvl="2"/>
            <a:r>
              <a:rPr lang="en-US" dirty="0" smtClean="0">
                <a:latin typeface="inherit"/>
              </a:rPr>
              <a:t>Advisory A &amp; AE Zones</a:t>
            </a:r>
            <a:endParaRPr lang="en-US" dirty="0">
              <a:latin typeface="merriweather_lightregular"/>
            </a:endParaRPr>
          </a:p>
          <a:p>
            <a:pPr lvl="2"/>
            <a:endParaRPr lang="en-US" dirty="0" smtClean="0">
              <a:solidFill>
                <a:srgbClr val="666666"/>
              </a:solidFill>
              <a:latin typeface="inherit"/>
            </a:endParaRPr>
          </a:p>
          <a:p>
            <a:pPr lvl="1"/>
            <a:endParaRPr lang="en-US" dirty="0">
              <a:solidFill>
                <a:srgbClr val="666666"/>
              </a:solidFill>
              <a:latin typeface="merriweather_lightregular"/>
            </a:endParaRPr>
          </a:p>
          <a:p>
            <a:pPr lvl="2"/>
            <a:endParaRPr lang="en-US" dirty="0">
              <a:solidFill>
                <a:srgbClr val="666666"/>
              </a:solidFill>
              <a:latin typeface="inherit"/>
            </a:endParaRPr>
          </a:p>
          <a:p>
            <a:pPr lvl="2"/>
            <a:endParaRPr lang="en-US" dirty="0">
              <a:solidFill>
                <a:srgbClr val="666666"/>
              </a:solidFill>
              <a:latin typeface="inherit"/>
            </a:endParaRPr>
          </a:p>
          <a:p>
            <a:pPr lvl="2"/>
            <a:endParaRPr lang="en-US" dirty="0">
              <a:solidFill>
                <a:srgbClr val="666666"/>
              </a:solidFill>
              <a:latin typeface="merriweatherregular"/>
            </a:endParaRPr>
          </a:p>
          <a:p>
            <a:pPr lvl="1"/>
            <a:endParaRPr lang="en-US" dirty="0" smtClean="0">
              <a:solidFill>
                <a:srgbClr val="666666"/>
              </a:solidFill>
              <a:latin typeface="merriweather_lightregular"/>
            </a:endParaRPr>
          </a:p>
          <a:p>
            <a:endParaRPr lang="en-US" dirty="0"/>
          </a:p>
        </p:txBody>
      </p:sp>
      <p:pic>
        <p:nvPicPr>
          <p:cNvPr id="2" name="Picture 1"/>
          <p:cNvPicPr>
            <a:picLocks noChangeAspect="1"/>
          </p:cNvPicPr>
          <p:nvPr/>
        </p:nvPicPr>
        <p:blipFill>
          <a:blip r:embed="rId2"/>
          <a:stretch>
            <a:fillRect/>
          </a:stretch>
        </p:blipFill>
        <p:spPr>
          <a:xfrm>
            <a:off x="5105400" y="4724400"/>
            <a:ext cx="3467100" cy="160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037893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Technical Questions about Tool? </a:t>
            </a:r>
            <a:endParaRPr lang="en-US" dirty="0">
              <a:solidFill>
                <a:schemeClr val="bg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342900" y="1524000"/>
            <a:ext cx="8458200" cy="4419600"/>
          </a:xfrm>
          <a:solidFill>
            <a:schemeClr val="accent1">
              <a:lumMod val="20000"/>
              <a:lumOff val="80000"/>
            </a:schemeClr>
          </a:solidFill>
          <a:effectLst>
            <a:outerShdw blurRad="50800" dist="38100" dir="2700000" algn="tl" rotWithShape="0">
              <a:prstClr val="black">
                <a:alpha val="40000"/>
              </a:prstClr>
            </a:outerShdw>
          </a:effectLst>
        </p:spPr>
        <p:txBody>
          <a:bodyPr>
            <a:normAutofit/>
          </a:bodyPr>
          <a:lstStyle/>
          <a:p>
            <a:pPr marL="0" indent="0" algn="ctr">
              <a:buNone/>
            </a:pPr>
            <a:r>
              <a:rPr lang="en-US" dirty="0" smtClean="0">
                <a:latin typeface="inherit"/>
              </a:rPr>
              <a:t>WVU GIS Technical Center</a:t>
            </a:r>
            <a:br>
              <a:rPr lang="en-US" dirty="0" smtClean="0">
                <a:latin typeface="inherit"/>
              </a:rPr>
            </a:br>
            <a:endParaRPr lang="en-US" dirty="0" smtClean="0">
              <a:latin typeface="inherit"/>
            </a:endParaRPr>
          </a:p>
          <a:p>
            <a:r>
              <a:rPr lang="en-US" sz="2800" b="1" dirty="0" smtClean="0">
                <a:latin typeface="inherit"/>
              </a:rPr>
              <a:t>Eric Hopkins</a:t>
            </a:r>
            <a:r>
              <a:rPr lang="en-US" sz="2800" dirty="0" smtClean="0">
                <a:latin typeface="inherit"/>
              </a:rPr>
              <a:t/>
            </a:r>
            <a:br>
              <a:rPr lang="en-US" sz="2800" dirty="0" smtClean="0">
                <a:latin typeface="inherit"/>
              </a:rPr>
            </a:br>
            <a:r>
              <a:rPr lang="en-US" sz="2400" dirty="0" smtClean="0">
                <a:hlinkClick r:id="rId2"/>
              </a:rPr>
              <a:t>eric.hopkins@mail.wvu.edu</a:t>
            </a:r>
            <a:r>
              <a:rPr lang="en-US" sz="2400" dirty="0" smtClean="0"/>
              <a:t>, phone: 304-293-9463</a:t>
            </a:r>
            <a:br>
              <a:rPr lang="en-US" sz="2400" dirty="0" smtClean="0"/>
            </a:br>
            <a:endParaRPr lang="en-US" sz="2400" dirty="0" smtClean="0">
              <a:solidFill>
                <a:srgbClr val="666666"/>
              </a:solidFill>
              <a:latin typeface="inherit"/>
            </a:endParaRPr>
          </a:p>
          <a:p>
            <a:r>
              <a:rPr lang="en-US" sz="2800" b="1" dirty="0" smtClean="0">
                <a:latin typeface="inherit"/>
              </a:rPr>
              <a:t>Kurt Donaldson</a:t>
            </a:r>
            <a:r>
              <a:rPr lang="en-US" sz="2800" dirty="0" smtClean="0">
                <a:latin typeface="inherit"/>
              </a:rPr>
              <a:t/>
            </a:r>
            <a:br>
              <a:rPr lang="en-US" sz="2800" dirty="0" smtClean="0">
                <a:latin typeface="inherit"/>
              </a:rPr>
            </a:br>
            <a:r>
              <a:rPr lang="en-US" sz="2400" dirty="0" smtClean="0">
                <a:hlinkClick r:id="rId3"/>
              </a:rPr>
              <a:t>kurt.donaldson@mail.wvu.edu</a:t>
            </a:r>
            <a:r>
              <a:rPr lang="en-US" sz="2400" dirty="0" smtClean="0"/>
              <a:t>, phone: 304-293-9467</a:t>
            </a:r>
            <a:endParaRPr lang="en-US" sz="2400" dirty="0" smtClean="0">
              <a:solidFill>
                <a:srgbClr val="666666"/>
              </a:solidFill>
              <a:latin typeface="inherit"/>
            </a:endParaRPr>
          </a:p>
          <a:p>
            <a:pPr lvl="1"/>
            <a:endParaRPr lang="en-US" dirty="0">
              <a:solidFill>
                <a:srgbClr val="666666"/>
              </a:solidFill>
              <a:latin typeface="merriweather_lightregular"/>
            </a:endParaRPr>
          </a:p>
          <a:p>
            <a:pPr lvl="2"/>
            <a:endParaRPr lang="en-US" dirty="0">
              <a:solidFill>
                <a:srgbClr val="666666"/>
              </a:solidFill>
              <a:latin typeface="inherit"/>
            </a:endParaRPr>
          </a:p>
          <a:p>
            <a:pPr lvl="2"/>
            <a:endParaRPr lang="en-US" dirty="0">
              <a:solidFill>
                <a:srgbClr val="666666"/>
              </a:solidFill>
              <a:latin typeface="inherit"/>
            </a:endParaRPr>
          </a:p>
          <a:p>
            <a:pPr lvl="2"/>
            <a:endParaRPr lang="en-US" dirty="0">
              <a:solidFill>
                <a:srgbClr val="666666"/>
              </a:solidFill>
              <a:latin typeface="merriweatherregular"/>
            </a:endParaRPr>
          </a:p>
          <a:p>
            <a:pPr lvl="1"/>
            <a:endParaRPr lang="en-US" dirty="0" smtClean="0">
              <a:solidFill>
                <a:srgbClr val="666666"/>
              </a:solidFill>
              <a:latin typeface="merriweather_lightregular"/>
            </a:endParaRPr>
          </a:p>
          <a:p>
            <a:endParaRPr lang="en-US" dirty="0"/>
          </a:p>
        </p:txBody>
      </p:sp>
    </p:spTree>
    <p:extLst>
      <p:ext uri="{BB962C8B-B14F-4D97-AF65-F5344CB8AC3E}">
        <p14:creationId xmlns:p14="http://schemas.microsoft.com/office/powerpoint/2010/main" val="3772111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srcRect l="-294" t="7350" r="294" b="-160"/>
          <a:stretch/>
        </p:blipFill>
        <p:spPr>
          <a:xfrm>
            <a:off x="152400" y="1132703"/>
            <a:ext cx="5848350" cy="4810897"/>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 Search</a:t>
            </a:r>
            <a:endParaRPr lang="en-US"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2057400" y="6258750"/>
            <a:ext cx="5772151" cy="353943"/>
          </a:xfrm>
          <a:prstGeom prst="rect">
            <a:avLst/>
          </a:prstGeom>
          <a:noFill/>
        </p:spPr>
        <p:txBody>
          <a:bodyPr wrap="square" rtlCol="0">
            <a:spAutoFit/>
          </a:bodyPr>
          <a:lstStyle/>
          <a:p>
            <a:r>
              <a:rPr lang="en-US" sz="1700" i="1" dirty="0" smtClean="0"/>
              <a:t>Locate and zoom to parcels using various search parameters</a:t>
            </a:r>
            <a:endParaRPr lang="en-US" sz="1700" i="1" dirty="0"/>
          </a:p>
        </p:txBody>
      </p:sp>
      <p:pic>
        <p:nvPicPr>
          <p:cNvPr id="10" name="Content Placeholder 9"/>
          <p:cNvPicPr>
            <a:picLocks noGrp="1" noChangeAspect="1"/>
          </p:cNvPicPr>
          <p:nvPr>
            <p:ph idx="1"/>
          </p:nvPr>
        </p:nvPicPr>
        <p:blipFill>
          <a:blip r:embed="rId3"/>
          <a:stretch>
            <a:fillRect/>
          </a:stretch>
        </p:blipFill>
        <p:spPr>
          <a:xfrm>
            <a:off x="255637" y="4844861"/>
            <a:ext cx="3352799" cy="1056912"/>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255638" y="2514600"/>
            <a:ext cx="3352799" cy="2313055"/>
          </a:xfrm>
          <a:prstGeom prst="rect">
            <a:avLst/>
          </a:prstGeom>
          <a:ln>
            <a:solidFill>
              <a:schemeClr val="tx1"/>
            </a:solidFill>
          </a:ln>
        </p:spPr>
      </p:pic>
      <p:sp>
        <p:nvSpPr>
          <p:cNvPr id="17" name="Oval 16"/>
          <p:cNvSpPr/>
          <p:nvPr/>
        </p:nvSpPr>
        <p:spPr>
          <a:xfrm>
            <a:off x="2438400" y="1789331"/>
            <a:ext cx="533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8" name="Oval 17"/>
          <p:cNvSpPr/>
          <p:nvPr/>
        </p:nvSpPr>
        <p:spPr>
          <a:xfrm>
            <a:off x="255637" y="2683982"/>
            <a:ext cx="48915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9" name="Oval 18"/>
          <p:cNvSpPr/>
          <p:nvPr/>
        </p:nvSpPr>
        <p:spPr>
          <a:xfrm>
            <a:off x="838198" y="4986055"/>
            <a:ext cx="48915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20" name="TextBox 19"/>
          <p:cNvSpPr txBox="1"/>
          <p:nvPr/>
        </p:nvSpPr>
        <p:spPr>
          <a:xfrm>
            <a:off x="6289571" y="1219200"/>
            <a:ext cx="2286000" cy="2031325"/>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n-US" dirty="0" smtClean="0">
                <a:solidFill>
                  <a:schemeClr val="tx2"/>
                </a:solidFill>
              </a:rPr>
              <a:t>Parcel Search for</a:t>
            </a:r>
            <a:br>
              <a:rPr lang="en-US" dirty="0" smtClean="0">
                <a:solidFill>
                  <a:schemeClr val="tx2"/>
                </a:solidFill>
              </a:rPr>
            </a:br>
            <a:r>
              <a:rPr lang="en-US" dirty="0" smtClean="0">
                <a:solidFill>
                  <a:schemeClr val="tx2"/>
                </a:solidFill>
              </a:rPr>
              <a:t>256 Rodeo Drive</a:t>
            </a:r>
          </a:p>
          <a:p>
            <a:endParaRPr lang="en-US" dirty="0"/>
          </a:p>
          <a:p>
            <a:r>
              <a:rPr lang="en-US" dirty="0" smtClean="0"/>
              <a:t>Search by:</a:t>
            </a:r>
          </a:p>
          <a:p>
            <a:pPr marL="342900" indent="-342900">
              <a:buFont typeface="+mj-lt"/>
              <a:buAutoNum type="arabicPeriod"/>
            </a:pPr>
            <a:r>
              <a:rPr lang="en-US" dirty="0" smtClean="0"/>
              <a:t>Parcel Owner</a:t>
            </a:r>
          </a:p>
          <a:p>
            <a:pPr marL="342900" indent="-342900">
              <a:buFont typeface="+mj-lt"/>
              <a:buAutoNum type="arabicPeriod"/>
            </a:pPr>
            <a:r>
              <a:rPr lang="en-US" dirty="0" smtClean="0"/>
              <a:t>Parcel Address</a:t>
            </a:r>
          </a:p>
          <a:p>
            <a:pPr marL="342900" indent="-342900">
              <a:buFont typeface="+mj-lt"/>
              <a:buAutoNum type="arabicPeriod"/>
            </a:pPr>
            <a:r>
              <a:rPr lang="en-US" dirty="0" smtClean="0"/>
              <a:t>Parcel Number</a:t>
            </a:r>
          </a:p>
        </p:txBody>
      </p:sp>
      <p:sp>
        <p:nvSpPr>
          <p:cNvPr id="24" name="TextBox 23"/>
          <p:cNvSpPr txBox="1"/>
          <p:nvPr/>
        </p:nvSpPr>
        <p:spPr>
          <a:xfrm>
            <a:off x="3737793" y="4404488"/>
            <a:ext cx="2133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 Rodeo Drive</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5" name="TextBox 24"/>
          <p:cNvSpPr txBox="1"/>
          <p:nvPr/>
        </p:nvSpPr>
        <p:spPr>
          <a:xfrm>
            <a:off x="6292029" y="3788935"/>
            <a:ext cx="2286000" cy="1969770"/>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n-US" dirty="0" smtClean="0">
                <a:solidFill>
                  <a:schemeClr val="tx2"/>
                </a:solidFill>
              </a:rPr>
              <a:t>Parcel Search Results</a:t>
            </a:r>
          </a:p>
          <a:p>
            <a:endParaRPr lang="en-US" dirty="0" smtClean="0"/>
          </a:p>
          <a:p>
            <a:r>
              <a:rPr lang="en-US" b="1" dirty="0" smtClean="0"/>
              <a:t>IAS </a:t>
            </a:r>
            <a:r>
              <a:rPr lang="en-US" b="1" dirty="0"/>
              <a:t>Parcel ID:</a:t>
            </a:r>
          </a:p>
          <a:p>
            <a:r>
              <a:rPr lang="en-US" sz="1600" dirty="0"/>
              <a:t>04 37M002000000000</a:t>
            </a:r>
          </a:p>
          <a:p>
            <a:endParaRPr lang="en-US" dirty="0"/>
          </a:p>
          <a:p>
            <a:r>
              <a:rPr lang="en-US" b="1" dirty="0"/>
              <a:t>GIS </a:t>
            </a:r>
            <a:r>
              <a:rPr lang="en-US" b="1" dirty="0" smtClean="0"/>
              <a:t>Parcel </a:t>
            </a:r>
            <a:r>
              <a:rPr lang="en-US" b="1" dirty="0"/>
              <a:t>ID:</a:t>
            </a:r>
          </a:p>
          <a:p>
            <a:r>
              <a:rPr lang="en-US" sz="1600" dirty="0" smtClean="0"/>
              <a:t>02-04-037M-0020-0000</a:t>
            </a:r>
            <a:endParaRPr lang="en-US" dirty="0"/>
          </a:p>
        </p:txBody>
      </p:sp>
      <p:sp>
        <p:nvSpPr>
          <p:cNvPr id="14" name="Rectangular Callout 13"/>
          <p:cNvSpPr/>
          <p:nvPr/>
        </p:nvSpPr>
        <p:spPr>
          <a:xfrm>
            <a:off x="2286000" y="1186624"/>
            <a:ext cx="1524000" cy="287557"/>
          </a:xfrm>
          <a:prstGeom prst="wedgeRectCallout">
            <a:avLst>
              <a:gd name="adj1" fmla="val -17361"/>
              <a:gd name="adj2" fmla="val 12874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Parcel Search</a:t>
            </a:r>
            <a:endParaRPr lang="en-US" dirty="0"/>
          </a:p>
        </p:txBody>
      </p:sp>
    </p:spTree>
    <p:extLst>
      <p:ext uri="{BB962C8B-B14F-4D97-AF65-F5344CB8AC3E}">
        <p14:creationId xmlns:p14="http://schemas.microsoft.com/office/powerpoint/2010/main" val="390969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066800"/>
            <a:ext cx="5494020" cy="5424462"/>
          </a:xfrm>
          <a:prstGeom prst="rect">
            <a:avLst/>
          </a:prstGeom>
          <a:noFill/>
          <a:ln w="12700" cmpd="sng">
            <a:solidFill>
              <a:srgbClr val="000000"/>
            </a:solidFill>
            <a:miter lim="800000"/>
            <a:headEnd/>
            <a:tailEnd/>
          </a:ln>
          <a:effectLst>
            <a:outerShdw blurRad="50800" dist="38100" dir="2700000" algn="tl" rotWithShape="0">
              <a:prstClr val="black">
                <a:alpha val="40000"/>
              </a:prstClr>
            </a:outerShdw>
          </a:effectLst>
        </p:spPr>
      </p:pic>
      <p:sp>
        <p:nvSpPr>
          <p:cNvPr id="4" name="Content Placeholder 2"/>
          <p:cNvSpPr>
            <a:spLocks noGrp="1"/>
          </p:cNvSpPr>
          <p:nvPr>
            <p:ph idx="1"/>
          </p:nvPr>
        </p:nvSpPr>
        <p:spPr>
          <a:xfrm>
            <a:off x="152400" y="1066800"/>
            <a:ext cx="5486400" cy="228600"/>
          </a:xfrm>
          <a:solidFill>
            <a:schemeClr val="bg1"/>
          </a:solidFill>
        </p:spPr>
        <p:txBody>
          <a:bodyPr>
            <a:normAutofit fontScale="25000" lnSpcReduction="20000"/>
          </a:bodyPr>
          <a:lstStyle/>
          <a:p>
            <a:pPr>
              <a:buNone/>
            </a:pPr>
            <a:r>
              <a:rPr lang="en-US" sz="4800" dirty="0" smtClean="0">
                <a:solidFill>
                  <a:schemeClr val="tx2">
                    <a:lumMod val="50000"/>
                  </a:schemeClr>
                </a:solidFill>
                <a:cs typeface="Arial" panose="020B0604020202020204" pitchFamily="34" charset="0"/>
              </a:rPr>
              <a:t>Web Link:  </a:t>
            </a:r>
            <a:r>
              <a:rPr lang="en-US" sz="4800" dirty="0" smtClean="0">
                <a:solidFill>
                  <a:schemeClr val="tx2">
                    <a:lumMod val="50000"/>
                  </a:schemeClr>
                </a:solidFill>
                <a:cs typeface="Arial" panose="020B0604020202020204" pitchFamily="34" charset="0"/>
                <a:hlinkClick r:id="rId4"/>
              </a:rPr>
              <a:t>http://www.mapwv.gov/flood/Map/?v=1&amp;pid=02-04-037M-0020-0000</a:t>
            </a:r>
            <a:endParaRPr lang="en-US" sz="4800" dirty="0" smtClean="0">
              <a:solidFill>
                <a:schemeClr val="tx2">
                  <a:lumMod val="50000"/>
                </a:schemeClr>
              </a:solidFill>
              <a:cs typeface="Arial" panose="020B0604020202020204" pitchFamily="34" charset="0"/>
            </a:endParaRPr>
          </a:p>
          <a:p>
            <a:pPr>
              <a:buNone/>
            </a:pPr>
            <a:r>
              <a:rPr lang="en-US" sz="4800" dirty="0" smtClean="0">
                <a:solidFill>
                  <a:schemeClr val="tx2">
                    <a:lumMod val="50000"/>
                  </a:schemeClr>
                </a:solidFill>
                <a:cs typeface="Arial" panose="020B0604020202020204" pitchFamily="34" charset="0"/>
              </a:rPr>
              <a:t>  </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0"/>
            <a:ext cx="9144000" cy="990599"/>
          </a:xfrm>
          <a:prstGeom prst="rect">
            <a:avLst/>
          </a:prstGeom>
          <a:solidFill>
            <a:schemeClr val="accent1">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chemeClr val="bg1"/>
                </a:solidFill>
                <a:latin typeface="Arial" panose="020B0604020202020204" pitchFamily="34" charset="0"/>
                <a:cs typeface="Arial" panose="020B0604020202020204" pitchFamily="34" charset="0"/>
              </a:rPr>
              <a:t>Building-Specific Flood Risk Assessments</a:t>
            </a:r>
            <a:br>
              <a:rPr lang="en-US" sz="3600" dirty="0" smtClean="0">
                <a:solidFill>
                  <a:schemeClr val="bg1"/>
                </a:solidFill>
                <a:latin typeface="Arial" panose="020B0604020202020204" pitchFamily="34" charset="0"/>
                <a:cs typeface="Arial" panose="020B0604020202020204" pitchFamily="34" charset="0"/>
              </a:rPr>
            </a:br>
            <a:r>
              <a:rPr lang="en-US" sz="2000" dirty="0" smtClean="0">
                <a:solidFill>
                  <a:schemeClr val="bg1"/>
                </a:solidFill>
                <a:latin typeface="Arial" panose="020B0604020202020204" pitchFamily="34" charset="0"/>
                <a:cs typeface="Arial" panose="020B0604020202020204" pitchFamily="34" charset="0"/>
              </a:rPr>
              <a:t>(Currently only Berkeley &amp; Morgan Counties) </a:t>
            </a:r>
            <a:endParaRPr lang="en-US" sz="2000" dirty="0">
              <a:solidFill>
                <a:schemeClr val="bg1"/>
              </a:solidFill>
              <a:latin typeface="Arial" panose="020B0604020202020204" pitchFamily="34" charset="0"/>
              <a:cs typeface="Arial" panose="020B0604020202020204" pitchFamily="34" charset="0"/>
            </a:endParaRPr>
          </a:p>
        </p:txBody>
      </p:sp>
      <p:pic>
        <p:nvPicPr>
          <p:cNvPr id="24580" name="Picture 4"/>
          <p:cNvPicPr>
            <a:picLocks noChangeAspect="1" noChangeArrowheads="1"/>
          </p:cNvPicPr>
          <p:nvPr/>
        </p:nvPicPr>
        <p:blipFill>
          <a:blip r:embed="rId5" cstate="print"/>
          <a:srcRect l="4154" r="14842" b="16018"/>
          <a:stretch>
            <a:fillRect/>
          </a:stretch>
        </p:blipFill>
        <p:spPr bwMode="auto">
          <a:xfrm>
            <a:off x="5943600" y="1066800"/>
            <a:ext cx="3048000" cy="35956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TextBox 8"/>
          <p:cNvSpPr txBox="1"/>
          <p:nvPr/>
        </p:nvSpPr>
        <p:spPr>
          <a:xfrm>
            <a:off x="5943600" y="4724400"/>
            <a:ext cx="3048000" cy="2092881"/>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sz="1300" dirty="0"/>
              <a:t>The tax parcel centroids and associated building characteristic data (YRBLT, STYLE, STORIES, EXTWALL, GRADE, BSMT, AREASUM) from the Integrated Assessment </a:t>
            </a:r>
            <a:r>
              <a:rPr lang="en-US" sz="1300" dirty="0" smtClean="0"/>
              <a:t>System --along </a:t>
            </a:r>
            <a:r>
              <a:rPr lang="en-US" sz="1300" dirty="0"/>
              <a:t>with </a:t>
            </a:r>
            <a:r>
              <a:rPr lang="en-US" sz="1300" dirty="0" smtClean="0"/>
              <a:t>RS Means construction </a:t>
            </a:r>
            <a:r>
              <a:rPr lang="en-US" sz="1300" dirty="0"/>
              <a:t>cost values, </a:t>
            </a:r>
            <a:r>
              <a:rPr lang="en-US" sz="1300" dirty="0" smtClean="0"/>
              <a:t>flood inundation areas, and water depth inputs -- are </a:t>
            </a:r>
            <a:r>
              <a:rPr lang="en-US" sz="1300" dirty="0"/>
              <a:t>used by </a:t>
            </a:r>
            <a:r>
              <a:rPr lang="en-US" sz="1300" dirty="0" err="1"/>
              <a:t>Hazus</a:t>
            </a:r>
            <a:r>
              <a:rPr lang="en-US" sz="1300" dirty="0"/>
              <a:t> Flood Model software to estimate flood damages to each structure for a riverine 1% annual flood </a:t>
            </a:r>
            <a:r>
              <a:rPr lang="en-US" sz="1300" dirty="0" smtClean="0"/>
              <a:t>event. </a:t>
            </a:r>
            <a:endParaRPr lang="en-US" sz="1300" dirty="0"/>
          </a:p>
        </p:txBody>
      </p:sp>
      <p:sp>
        <p:nvSpPr>
          <p:cNvPr id="12" name="Oval 11"/>
          <p:cNvSpPr/>
          <p:nvPr/>
        </p:nvSpPr>
        <p:spPr>
          <a:xfrm>
            <a:off x="7543800" y="12954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3" name="Oval 12"/>
          <p:cNvSpPr/>
          <p:nvPr/>
        </p:nvSpPr>
        <p:spPr>
          <a:xfrm>
            <a:off x="1143000" y="3962400"/>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4" name="Content Placeholder 2"/>
          <p:cNvSpPr txBox="1">
            <a:spLocks/>
          </p:cNvSpPr>
          <p:nvPr/>
        </p:nvSpPr>
        <p:spPr>
          <a:xfrm>
            <a:off x="152400" y="6477000"/>
            <a:ext cx="5562600" cy="381000"/>
          </a:xfrm>
          <a:prstGeom prst="rect">
            <a:avLst/>
          </a:prstGeom>
        </p:spPr>
        <p:txBody>
          <a:bodyPr vert="horz" lIns="91440" tIns="45720" rIns="91440" bIns="45720" rtlCol="0">
            <a:normAutofit fontScale="25000" lnSpcReduction="2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5600" b="0" i="0" u="none" strike="noStrike" kern="1200" cap="none" spc="0" normalizeH="0" baseline="0" noProof="0" dirty="0" smtClean="0">
                <a:ln>
                  <a:noFill/>
                </a:ln>
                <a:solidFill>
                  <a:schemeClr val="tx1"/>
                </a:solidFill>
                <a:effectLst/>
                <a:uLnTx/>
                <a:uFillTx/>
                <a:latin typeface="+mn-lt"/>
                <a:ea typeface="+mn-ea"/>
                <a:cs typeface="+mn-cs"/>
              </a:rPr>
              <a:t>Click</a:t>
            </a:r>
            <a:r>
              <a:rPr kumimoji="0" lang="en-US" sz="5600" b="0" i="0" u="none" strike="noStrike" kern="1200" cap="none" spc="0" normalizeH="0" noProof="0" dirty="0" smtClean="0">
                <a:ln>
                  <a:noFill/>
                </a:ln>
                <a:solidFill>
                  <a:schemeClr val="tx1"/>
                </a:solidFill>
                <a:effectLst/>
                <a:uLnTx/>
                <a:uFillTx/>
                <a:latin typeface="+mn-lt"/>
                <a:ea typeface="+mn-ea"/>
                <a:cs typeface="+mn-cs"/>
              </a:rPr>
              <a:t> on </a:t>
            </a:r>
            <a:r>
              <a:rPr kumimoji="0" lang="en-US" sz="5600" b="1" i="0" u="none" strike="noStrike" kern="1200" cap="none" spc="0" normalizeH="0" noProof="0" dirty="0" smtClean="0">
                <a:ln>
                  <a:noFill/>
                </a:ln>
                <a:solidFill>
                  <a:schemeClr val="tx1"/>
                </a:solidFill>
                <a:effectLst/>
                <a:uLnTx/>
                <a:uFillTx/>
                <a:latin typeface="+mn-lt"/>
                <a:ea typeface="+mn-ea"/>
                <a:cs typeface="+mn-cs"/>
              </a:rPr>
              <a:t>Parcel ID </a:t>
            </a:r>
            <a:r>
              <a:rPr kumimoji="0" lang="en-US" sz="5600" b="0" i="0" u="none" strike="noStrike" kern="1200" cap="none" spc="0" normalizeH="0" noProof="0" dirty="0" smtClean="0">
                <a:ln>
                  <a:noFill/>
                </a:ln>
                <a:solidFill>
                  <a:schemeClr val="tx1"/>
                </a:solidFill>
                <a:effectLst/>
                <a:uLnTx/>
                <a:uFillTx/>
                <a:latin typeface="+mn-lt"/>
                <a:ea typeface="+mn-ea"/>
                <a:cs typeface="+mn-cs"/>
              </a:rPr>
              <a:t>(Building Info), </a:t>
            </a:r>
            <a:r>
              <a:rPr kumimoji="0" lang="en-US" sz="5600" b="1" i="0" u="none" strike="noStrike" kern="1200" cap="none" spc="0" normalizeH="0" noProof="0" dirty="0" smtClean="0">
                <a:ln>
                  <a:noFill/>
                </a:ln>
                <a:solidFill>
                  <a:schemeClr val="tx1"/>
                </a:solidFill>
                <a:effectLst/>
                <a:uLnTx/>
                <a:uFillTx/>
                <a:latin typeface="+mn-lt"/>
                <a:ea typeface="+mn-ea"/>
                <a:cs typeface="+mn-cs"/>
              </a:rPr>
              <a:t>Flood Risk Assessment</a:t>
            </a:r>
            <a:r>
              <a:rPr kumimoji="0" lang="en-US" sz="5600" b="0" i="0" u="none" strike="noStrike" kern="1200" cap="none" spc="0" normalizeH="0" noProof="0" dirty="0" smtClean="0">
                <a:ln>
                  <a:noFill/>
                </a:ln>
                <a:solidFill>
                  <a:schemeClr val="tx1"/>
                </a:solidFill>
                <a:effectLst/>
                <a:uLnTx/>
                <a:uFillTx/>
                <a:latin typeface="+mn-lt"/>
                <a:ea typeface="+mn-ea"/>
                <a:cs typeface="+mn-cs"/>
              </a:rPr>
              <a:t>, and </a:t>
            </a:r>
            <a:r>
              <a:rPr kumimoji="0" lang="en-US" sz="5600" b="1" i="0" u="none" strike="noStrike" kern="1200" cap="none" spc="0" normalizeH="0" noProof="0" dirty="0" smtClean="0">
                <a:ln>
                  <a:noFill/>
                </a:ln>
                <a:solidFill>
                  <a:schemeClr val="tx1"/>
                </a:solidFill>
                <a:effectLst/>
                <a:uLnTx/>
                <a:uFillTx/>
                <a:latin typeface="+mn-lt"/>
                <a:ea typeface="+mn-ea"/>
                <a:cs typeface="+mn-cs"/>
              </a:rPr>
              <a:t>3D Flood Visualization </a:t>
            </a:r>
            <a:r>
              <a:rPr kumimoji="0" lang="en-US" sz="5600" b="0" i="0" u="none" strike="noStrike" kern="1200" cap="none" spc="0" normalizeH="0" noProof="0" dirty="0" smtClean="0">
                <a:ln>
                  <a:noFill/>
                </a:ln>
                <a:solidFill>
                  <a:schemeClr val="tx1"/>
                </a:solidFill>
                <a:effectLst/>
                <a:uLnTx/>
                <a:uFillTx/>
                <a:latin typeface="+mn-lt"/>
                <a:ea typeface="+mn-ea"/>
                <a:cs typeface="+mn-cs"/>
              </a:rPr>
              <a:t>links </a:t>
            </a:r>
            <a:r>
              <a:rPr lang="en-US" sz="5600" dirty="0" smtClean="0"/>
              <a:t>in bottom right of Flood Query Results Panel</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2819400" y="5029200"/>
            <a:ext cx="2133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 Rodeo Drive</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Risk Assessment (Cont.)</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066801"/>
            <a:ext cx="5800778" cy="5029200"/>
          </a:xfrm>
          <a:prstGeom prst="rect">
            <a:avLst/>
          </a:prstGeom>
          <a:noFill/>
          <a:ln w="12700" cmpd="sng">
            <a:solidFill>
              <a:srgbClr val="000000"/>
            </a:solidFill>
            <a:miter lim="800000"/>
            <a:headEnd/>
            <a:tailEnd/>
          </a:ln>
          <a:effectLst/>
        </p:spPr>
      </p:pic>
      <p:pic>
        <p:nvPicPr>
          <p:cNvPr id="8" name="Pictur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1143000"/>
            <a:ext cx="2391508" cy="3657600"/>
          </a:xfrm>
          <a:prstGeom prst="rect">
            <a:avLst/>
          </a:prstGeom>
          <a:noFill/>
          <a:ln w="12700">
            <a:solidFill>
              <a:srgbClr val="000000"/>
            </a:solidFill>
            <a:miter lim="800000"/>
            <a:headEnd/>
            <a:tailEnd/>
          </a:ln>
          <a:effectLst>
            <a:outerShdw blurRad="50800" dist="38100" dir="2700000" algn="tl" rotWithShape="0">
              <a:prstClr val="black">
                <a:alpha val="40000"/>
              </a:prstClr>
            </a:outerShdw>
          </a:effectLst>
        </p:spPr>
      </p:pic>
      <p:sp>
        <p:nvSpPr>
          <p:cNvPr id="10" name="TextBox 9"/>
          <p:cNvSpPr txBox="1"/>
          <p:nvPr/>
        </p:nvSpPr>
        <p:spPr>
          <a:xfrm>
            <a:off x="6400800" y="4953000"/>
            <a:ext cx="2514600" cy="1815882"/>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rtlCol="0">
            <a:spAutoFit/>
          </a:bodyPr>
          <a:lstStyle/>
          <a:p>
            <a:pPr marL="0" lvl="3"/>
            <a:r>
              <a:rPr lang="en-US" sz="1200" dirty="0" smtClean="0"/>
              <a:t>Structure-specific </a:t>
            </a:r>
            <a:r>
              <a:rPr lang="en-US" sz="1200" dirty="0"/>
              <a:t>(called “User-Defined Facilities”, or UDFs, in </a:t>
            </a:r>
            <a:r>
              <a:rPr lang="en-US" sz="1200" dirty="0" err="1"/>
              <a:t>Hazus</a:t>
            </a:r>
            <a:r>
              <a:rPr lang="en-US" sz="1200" dirty="0"/>
              <a:t>) flood risk </a:t>
            </a:r>
            <a:r>
              <a:rPr lang="en-US" sz="1200" dirty="0" smtClean="0"/>
              <a:t>assessments produce </a:t>
            </a:r>
            <a:r>
              <a:rPr lang="en-US" sz="1200" dirty="0"/>
              <a:t>results and loss estimates at the building or structure level, and can often help facilitate flood risk </a:t>
            </a:r>
            <a:r>
              <a:rPr lang="en-US" sz="1200" dirty="0" smtClean="0"/>
              <a:t>discussions </a:t>
            </a:r>
            <a:r>
              <a:rPr lang="en-US" sz="1200" dirty="0"/>
              <a:t>with individual home- or business-owners in a community. </a:t>
            </a:r>
            <a:r>
              <a:rPr lang="en-US" sz="1200" dirty="0" smtClean="0"/>
              <a:t> </a:t>
            </a:r>
            <a:r>
              <a:rPr lang="en-US" sz="800" dirty="0" smtClean="0"/>
              <a:t>Source: “Guidance for Flood Risk Analysis and Mapping, Flood Risk Assessments”</a:t>
            </a:r>
            <a:endParaRPr lang="en-US" sz="800" dirty="0">
              <a:latin typeface="Arial" panose="020B0604020202020204" pitchFamily="34" charset="0"/>
              <a:cs typeface="Arial" panose="020B0604020202020204" pitchFamily="34" charset="0"/>
            </a:endParaRPr>
          </a:p>
        </p:txBody>
      </p:sp>
      <p:sp>
        <p:nvSpPr>
          <p:cNvPr id="11" name="Oval 10"/>
          <p:cNvSpPr/>
          <p:nvPr/>
        </p:nvSpPr>
        <p:spPr>
          <a:xfrm>
            <a:off x="8153400" y="11430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2" name="Oval 11"/>
          <p:cNvSpPr/>
          <p:nvPr/>
        </p:nvSpPr>
        <p:spPr>
          <a:xfrm>
            <a:off x="1752600" y="1219200"/>
            <a:ext cx="990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pic>
        <p:nvPicPr>
          <p:cNvPr id="14" name="Picture 1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3352800"/>
            <a:ext cx="1896681" cy="1143000"/>
          </a:xfrm>
          <a:prstGeom prst="rect">
            <a:avLst/>
          </a:prstGeom>
          <a:noFill/>
          <a:ln>
            <a:noFill/>
          </a:ln>
        </p:spPr>
      </p:pic>
      <p:sp>
        <p:nvSpPr>
          <p:cNvPr id="15" name="Content Placeholder 2"/>
          <p:cNvSpPr txBox="1">
            <a:spLocks/>
          </p:cNvSpPr>
          <p:nvPr/>
        </p:nvSpPr>
        <p:spPr>
          <a:xfrm>
            <a:off x="457200" y="5791200"/>
            <a:ext cx="5486400" cy="228600"/>
          </a:xfrm>
          <a:prstGeom prst="rect">
            <a:avLst/>
          </a:prstGeom>
          <a:solidFill>
            <a:schemeClr val="bg1"/>
          </a:solidFill>
        </p:spPr>
        <p:txBody>
          <a:bodyPr vert="horz" lIns="91440" tIns="45720" rIns="91440" bIns="45720" rtlCol="0">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Web Link:  </a:t>
            </a: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hlinkClick r:id="rId6"/>
              </a:rPr>
              <a:t>http://www.mapwv.gov/flood/Map/?v=1&amp;pid=02-04-037M-0020-0000</a:t>
            </a: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Content Placeholder 2"/>
          <p:cNvSpPr>
            <a:spLocks noGrp="1"/>
          </p:cNvSpPr>
          <p:nvPr>
            <p:ph idx="1"/>
          </p:nvPr>
        </p:nvSpPr>
        <p:spPr>
          <a:xfrm>
            <a:off x="228600" y="6198404"/>
            <a:ext cx="5867400" cy="457200"/>
          </a:xfrm>
          <a:solidFill>
            <a:schemeClr val="accent2">
              <a:lumMod val="20000"/>
              <a:lumOff val="80000"/>
            </a:schemeClr>
          </a:solidFill>
          <a:effectLst>
            <a:outerShdw blurRad="50800" dist="38100" dir="5400000" algn="t" rotWithShape="0">
              <a:prstClr val="black">
                <a:alpha val="40000"/>
              </a:prstClr>
            </a:outerShdw>
          </a:effectLst>
        </p:spPr>
        <p:txBody>
          <a:bodyPr>
            <a:normAutofit fontScale="25000" lnSpcReduction="20000"/>
          </a:bodyPr>
          <a:lstStyle/>
          <a:p>
            <a:pPr marL="0" indent="0">
              <a:buNone/>
            </a:pPr>
            <a:r>
              <a:rPr lang="en-US" sz="5200" dirty="0"/>
              <a:t>Example </a:t>
            </a:r>
            <a:r>
              <a:rPr lang="en-US" sz="5200" b="1" dirty="0"/>
              <a:t>flood risk assessment </a:t>
            </a:r>
            <a:r>
              <a:rPr lang="en-US" sz="5200" dirty="0" smtClean="0"/>
              <a:t>information for 256 Rodeo Drive.  Includes </a:t>
            </a:r>
            <a:r>
              <a:rPr lang="en-US" sz="5200" b="1" dirty="0" smtClean="0"/>
              <a:t>3D flood visualization</a:t>
            </a:r>
            <a:r>
              <a:rPr lang="en-US" sz="5200" dirty="0" smtClean="0"/>
              <a:t> with water depth-flood damage information for homeowner.</a:t>
            </a:r>
            <a:endParaRPr lang="en-US" sz="4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3D Flood Visualizations</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179" y="3252787"/>
            <a:ext cx="2514600" cy="2282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2"/>
          <p:cNvSpPr>
            <a:spLocks noGrp="1"/>
          </p:cNvSpPr>
          <p:nvPr>
            <p:ph idx="1"/>
          </p:nvPr>
        </p:nvSpPr>
        <p:spPr>
          <a:xfrm>
            <a:off x="457200" y="5674830"/>
            <a:ext cx="3480620" cy="1071733"/>
          </a:xfrm>
          <a:solidFill>
            <a:schemeClr val="tx2">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fontScale="25000" lnSpcReduction="20000"/>
          </a:bodyPr>
          <a:lstStyle/>
          <a:p>
            <a:pPr marL="0" indent="0">
              <a:buNone/>
            </a:pPr>
            <a:r>
              <a:rPr lang="en-US" sz="5200" dirty="0" smtClean="0">
                <a:solidFill>
                  <a:schemeClr val="bg1"/>
                </a:solidFill>
              </a:rPr>
              <a:t>3D flood visualizations are available statewide for locations where </a:t>
            </a:r>
            <a:r>
              <a:rPr lang="en-US" sz="5200" b="1" dirty="0" smtClean="0">
                <a:solidFill>
                  <a:schemeClr val="bg1"/>
                </a:solidFill>
              </a:rPr>
              <a:t>flood depth grids </a:t>
            </a:r>
            <a:r>
              <a:rPr lang="en-US" sz="5200" dirty="0" smtClean="0">
                <a:solidFill>
                  <a:schemeClr val="bg1"/>
                </a:solidFill>
              </a:rPr>
              <a:t>exist.  The parcel assessment data fields (land use, stories) are necessary to identify the correct property type: residential one- or two-story homes, mobile home, commercial/industrial, etc. </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61704" y="1654447"/>
            <a:ext cx="3107572" cy="2238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4841773" y="1781175"/>
            <a:ext cx="3571875" cy="2943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6019800" y="1856924"/>
            <a:ext cx="1465773" cy="369332"/>
          </a:xfrm>
          <a:prstGeom prst="rect">
            <a:avLst/>
          </a:prstGeom>
          <a:solidFill>
            <a:schemeClr val="bg1"/>
          </a:solidFill>
        </p:spPr>
        <p:txBody>
          <a:bodyPr wrap="square" rtlCol="0">
            <a:spAutoFit/>
          </a:bodyPr>
          <a:lstStyle/>
          <a:p>
            <a:r>
              <a:rPr lang="en-US" dirty="0" smtClean="0">
                <a:hlinkClick r:id="rId6"/>
              </a:rPr>
              <a:t>Mobile Home</a:t>
            </a:r>
            <a:endParaRPr lang="en-US" dirty="0"/>
          </a:p>
        </p:txBody>
      </p:sp>
      <p:pic>
        <p:nvPicPr>
          <p:cNvPr id="13" name="Picture 12"/>
          <p:cNvPicPr>
            <a:picLocks noChangeAspect="1"/>
          </p:cNvPicPr>
          <p:nvPr/>
        </p:nvPicPr>
        <p:blipFill>
          <a:blip r:embed="rId7"/>
          <a:stretch>
            <a:fillRect/>
          </a:stretch>
        </p:blipFill>
        <p:spPr>
          <a:xfrm>
            <a:off x="2474928" y="2790847"/>
            <a:ext cx="2695575" cy="2203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4572000" y="3932875"/>
            <a:ext cx="4345860" cy="2800767"/>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lvl="3"/>
            <a:r>
              <a:rPr lang="en-US" sz="1400" dirty="0"/>
              <a:t>"The 3D visualization is really cool.  Our citizen comes to the counter and says 'there is no way there can be a flood like that.'  Then we show them how much water you will get in your house and how much it will cost to repair it. The 3d visual is really good!  And then we like the way you can click on a parcel ID and it brings up all the information as far as property owner, tax map and parcel number, deed book, page number - everything is right there.  And the building information is really good too because it tells what the structure is made of, whether it has a basement - all the information that we would have to go to another system to pull is right there</a:t>
            </a:r>
            <a:r>
              <a:rPr lang="en-US" sz="1400" dirty="0" smtClean="0"/>
              <a:t>.“  </a:t>
            </a:r>
            <a:r>
              <a:rPr lang="en-US" sz="800" dirty="0" smtClean="0"/>
              <a:t>Source: </a:t>
            </a:r>
            <a:r>
              <a:rPr lang="en-US" sz="800" dirty="0"/>
              <a:t>3D Flood Visualization Comment from Debbie Robinson, Kanawha County Planning and Development Office</a:t>
            </a:r>
            <a:endParaRPr lang="en-US" sz="800" dirty="0">
              <a:latin typeface="Arial" panose="020B0604020202020204" pitchFamily="34" charset="0"/>
              <a:cs typeface="Arial" panose="020B0604020202020204" pitchFamily="34" charset="0"/>
            </a:endParaRPr>
          </a:p>
        </p:txBody>
      </p:sp>
      <p:sp>
        <p:nvSpPr>
          <p:cNvPr id="16" name="TextBox 15"/>
          <p:cNvSpPr txBox="1"/>
          <p:nvPr/>
        </p:nvSpPr>
        <p:spPr>
          <a:xfrm>
            <a:off x="288743" y="980864"/>
            <a:ext cx="8303189" cy="646331"/>
          </a:xfrm>
          <a:prstGeom prst="rect">
            <a:avLst/>
          </a:prstGeom>
          <a:noFill/>
        </p:spPr>
        <p:txBody>
          <a:bodyPr wrap="square" rtlCol="0">
            <a:spAutoFit/>
          </a:bodyPr>
          <a:lstStyle/>
          <a:p>
            <a:pPr algn="ctr"/>
            <a:r>
              <a:rPr lang="en-US" i="1" dirty="0" smtClean="0"/>
              <a:t>Visualizations are easier for non-technical users to understand flood risks to their property in feet of water rather than comprehending the adjacent base flood elevation</a:t>
            </a:r>
            <a:endParaRPr lang="en-US" i="1" dirty="0"/>
          </a:p>
        </p:txBody>
      </p:sp>
      <p:sp>
        <p:nvSpPr>
          <p:cNvPr id="17" name="TextBox 16"/>
          <p:cNvSpPr txBox="1"/>
          <p:nvPr/>
        </p:nvSpPr>
        <p:spPr>
          <a:xfrm>
            <a:off x="3222255" y="2862851"/>
            <a:ext cx="1315333" cy="369332"/>
          </a:xfrm>
          <a:prstGeom prst="rect">
            <a:avLst/>
          </a:prstGeom>
          <a:solidFill>
            <a:schemeClr val="bg1"/>
          </a:solidFill>
        </p:spPr>
        <p:txBody>
          <a:bodyPr wrap="square" rtlCol="0">
            <a:spAutoFit/>
          </a:bodyPr>
          <a:lstStyle/>
          <a:p>
            <a:r>
              <a:rPr lang="en-US" dirty="0" smtClean="0">
                <a:hlinkClick r:id="rId8"/>
              </a:rPr>
              <a:t>Commercial</a:t>
            </a:r>
            <a:endParaRPr lang="en-US" dirty="0"/>
          </a:p>
        </p:txBody>
      </p:sp>
      <p:sp>
        <p:nvSpPr>
          <p:cNvPr id="18" name="TextBox 17"/>
          <p:cNvSpPr txBox="1"/>
          <p:nvPr/>
        </p:nvSpPr>
        <p:spPr>
          <a:xfrm>
            <a:off x="787253" y="4984975"/>
            <a:ext cx="1465773" cy="369332"/>
          </a:xfrm>
          <a:prstGeom prst="rect">
            <a:avLst/>
          </a:prstGeom>
          <a:solidFill>
            <a:schemeClr val="bg1"/>
          </a:solidFill>
        </p:spPr>
        <p:txBody>
          <a:bodyPr wrap="square" rtlCol="0">
            <a:spAutoFit/>
          </a:bodyPr>
          <a:lstStyle/>
          <a:p>
            <a:r>
              <a:rPr lang="en-US" dirty="0" smtClean="0">
                <a:hlinkClick r:id="rId9"/>
              </a:rPr>
              <a:t>2-Story Home</a:t>
            </a:r>
            <a:endParaRPr lang="en-US" dirty="0"/>
          </a:p>
        </p:txBody>
      </p:sp>
      <p:sp>
        <p:nvSpPr>
          <p:cNvPr id="19" name="TextBox 18"/>
          <p:cNvSpPr txBox="1"/>
          <p:nvPr/>
        </p:nvSpPr>
        <p:spPr>
          <a:xfrm>
            <a:off x="1219395" y="1775157"/>
            <a:ext cx="1465773" cy="369332"/>
          </a:xfrm>
          <a:prstGeom prst="rect">
            <a:avLst/>
          </a:prstGeom>
          <a:solidFill>
            <a:schemeClr val="bg1"/>
          </a:solidFill>
        </p:spPr>
        <p:txBody>
          <a:bodyPr wrap="square" rtlCol="0">
            <a:spAutoFit/>
          </a:bodyPr>
          <a:lstStyle/>
          <a:p>
            <a:r>
              <a:rPr lang="en-US" dirty="0" smtClean="0">
                <a:hlinkClick r:id="rId10"/>
              </a:rPr>
              <a:t>1-Story Home</a:t>
            </a:r>
            <a:endParaRPr lang="en-US" dirty="0"/>
          </a:p>
        </p:txBody>
      </p:sp>
    </p:spTree>
    <p:extLst>
      <p:ext uri="{BB962C8B-B14F-4D97-AF65-F5344CB8AC3E}">
        <p14:creationId xmlns:p14="http://schemas.microsoft.com/office/powerpoint/2010/main" val="34973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3D Flood Visualizations</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7086600" y="1498277"/>
            <a:ext cx="1781320" cy="2862322"/>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lvl="3"/>
            <a:r>
              <a:rPr lang="en-US" sz="2400" dirty="0" smtClean="0"/>
              <a:t>“This </a:t>
            </a:r>
            <a:r>
              <a:rPr lang="en-US" sz="2400" dirty="0"/>
              <a:t>is the coolest thing ever….thank you</a:t>
            </a:r>
            <a:r>
              <a:rPr lang="en-US" sz="2400" dirty="0" smtClean="0"/>
              <a:t>!!!”</a:t>
            </a:r>
            <a:br>
              <a:rPr lang="en-US" sz="2400" dirty="0" smtClean="0"/>
            </a:br>
            <a:endParaRPr lang="en-US" sz="2400" dirty="0"/>
          </a:p>
          <a:p>
            <a:pPr marL="0" lvl="3"/>
            <a:r>
              <a:rPr lang="en-US" sz="1000" dirty="0" smtClean="0"/>
              <a:t>Source: </a:t>
            </a:r>
            <a:r>
              <a:rPr lang="en-US" sz="1000" dirty="0"/>
              <a:t>3D Flood Visualization Comment from Terri Jo Bennett, CFM, Upshur County Building Permit, Floodplain and Addressing and Mapping Coordinator</a:t>
            </a:r>
            <a:endParaRPr lang="en-US" sz="1000" dirty="0">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390331" y="1021139"/>
            <a:ext cx="483651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Brooke County</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hlinkClick r:id="rId3"/>
              </a:rPr>
              <a:t>https://www.mapwv.gov/flood/map/?v=1&amp;pid=05-07-W22P-0161-0000</a:t>
            </a:r>
            <a:endParaRPr kumimoji="0" lang="en-US" alt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1412 Charles St, Wellsburg, WV, 26070, Parcel ID:  05-07-W22P-0161-0000</a:t>
            </a:r>
            <a:endParaRPr kumimoji="0" lang="en-US" altLang="en-US" sz="1200" b="0" i="0" u="none" strike="noStrike" cap="none" normalizeH="0" baseline="0" dirty="0" smtClean="0">
              <a:ln>
                <a:noFill/>
              </a:ln>
              <a:solidFill>
                <a:schemeClr val="tx1"/>
              </a:solidFill>
              <a:effectLst/>
            </a:endParaRPr>
          </a:p>
        </p:txBody>
      </p:sp>
      <p:pic>
        <p:nvPicPr>
          <p:cNvPr id="1025" name="Picture 17" descr="cid:image002.png@01D2CFBC.CBB8E8A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90331" y="1676400"/>
            <a:ext cx="6315075" cy="22574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1533701" y="4038600"/>
            <a:ext cx="5041701"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Upshur County</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hlinkClick r:id="rId6"/>
              </a:rPr>
              <a:t>https://www.mapwv.gov/flood/map/?v=0&amp;pid=49-05-0003-0031-0000</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673 Vicksburg RD, Buckhannon, WV, 26201, Parcel ID:  49-05-0003-0031-0000</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27" name="Picture 11" descr="cid:image008.jpg@01D2CFBC.CBB8E8A0"/>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1533701" y="4682598"/>
            <a:ext cx="6314899" cy="20868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0971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35412</TotalTime>
  <Words>2637</Words>
  <Application>Microsoft Office PowerPoint</Application>
  <PresentationFormat>On-screen Show (4:3)</PresentationFormat>
  <Paragraphs>679</Paragraphs>
  <Slides>42</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Courier New</vt:lpstr>
      <vt:lpstr>inherit</vt:lpstr>
      <vt:lpstr>merriweather_lightregular</vt:lpstr>
      <vt:lpstr>merriweatherregular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Kurt</dc:creator>
  <cp:lastModifiedBy>Kurt Donaldson</cp:lastModifiedBy>
  <cp:revision>166</cp:revision>
  <cp:lastPrinted>2017-06-11T03:34:07Z</cp:lastPrinted>
  <dcterms:created xsi:type="dcterms:W3CDTF">2017-04-02T20:46:55Z</dcterms:created>
  <dcterms:modified xsi:type="dcterms:W3CDTF">2017-08-28T16:44:41Z</dcterms:modified>
</cp:coreProperties>
</file>