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3DAE-3056-4691-A48B-02DA7C08D80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8EE9-6787-493B-A688-FC8B2A77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6E01-FF8B-494B-A4AA-AC185B80C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6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6E01-FF8B-494B-A4AA-AC185B80C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3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9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4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B1EC-A780-4711-B1B4-85C82CFB5BBF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FC2A-3D22-40A6-8EB8-47829736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01769&amp;y=4816526&amp;l=13&amp;v=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899684&amp;y=4811867&amp;l=13&amp;v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pwv.gov/flood/map/?wkid=102100&amp;x=-8899684&amp;y=4811867&amp;l=13&amp;v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v=0&amp;pid=31-14-0031-0101-00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5288"/>
            <a:ext cx="6786562" cy="6055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7699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Digital Parcel File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53" y="1079887"/>
            <a:ext cx="33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606 Tax Districts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50" y="1788009"/>
            <a:ext cx="259280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5% or 33 tax districts have incomplete or no digital parcel boundaries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9355" y="4572000"/>
            <a:ext cx="3070747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Parcel Sources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Assessor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E-911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State Tax Department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71600" y="1525273"/>
            <a:ext cx="70104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West Virginia Parcel Property Class Breakdown for Tax Year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Building Info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71600" y="2095500"/>
          <a:ext cx="7010401" cy="31623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1486">
                  <a:extLst>
                    <a:ext uri="{9D8B030D-6E8A-4147-A177-3AD203B41FA5}">
                      <a16:colId xmlns:a16="http://schemas.microsoft.com/office/drawing/2014/main" val="3347606905"/>
                    </a:ext>
                  </a:extLst>
                </a:gridCol>
                <a:gridCol w="2769566">
                  <a:extLst>
                    <a:ext uri="{9D8B030D-6E8A-4147-A177-3AD203B41FA5}">
                      <a16:colId xmlns:a16="http://schemas.microsoft.com/office/drawing/2014/main" val="2788592112"/>
                    </a:ext>
                  </a:extLst>
                </a:gridCol>
                <a:gridCol w="1653663">
                  <a:extLst>
                    <a:ext uri="{9D8B030D-6E8A-4147-A177-3AD203B41FA5}">
                      <a16:colId xmlns:a16="http://schemas.microsoft.com/office/drawing/2014/main" val="3415097851"/>
                    </a:ext>
                  </a:extLst>
                </a:gridCol>
                <a:gridCol w="1585686">
                  <a:extLst>
                    <a:ext uri="{9D8B030D-6E8A-4147-A177-3AD203B41FA5}">
                      <a16:colId xmlns:a16="http://schemas.microsoft.com/office/drawing/2014/main" val="2809061004"/>
                    </a:ext>
                  </a:extLst>
                </a:gridCol>
              </a:tblGrid>
              <a:tr h="56769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/>
                        <a:t>Code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 smtClean="0"/>
                        <a:t>Property Class</a:t>
                      </a:r>
                      <a:endParaRPr lang="en-US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 smtClean="0"/>
                        <a:t># </a:t>
                      </a:r>
                      <a:r>
                        <a:rPr lang="en-US" b="1" dirty="0"/>
                        <a:t>of </a:t>
                      </a:r>
                      <a:r>
                        <a:rPr lang="en-US" b="1" dirty="0" smtClean="0"/>
                        <a:t>Parcels</a:t>
                      </a:r>
                      <a:endParaRPr lang="en-US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 smtClean="0"/>
                        <a:t>Percent (%)</a:t>
                      </a:r>
                      <a:endParaRPr lang="en-US" b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3982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/>
                        <a:t>Residential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1,164,470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79.61%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96389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F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/>
                        <a:t>Farm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121,384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8733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/>
                        <a:t>Apartment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3,222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5203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dirty="0"/>
                        <a:t>Commercial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65,784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55362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dirty="0"/>
                        <a:t>Industrial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3,105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2011085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/>
                        <a:t>Exempt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97,773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4202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/>
                        <a:t>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dirty="0"/>
                        <a:t>Utility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192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3495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b="0" dirty="0"/>
                        <a:t>Other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dirty="0"/>
                        <a:t>Not classified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6,837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634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1,462,767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92932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5715000"/>
            <a:ext cx="7696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Assessment records are important for </a:t>
            </a:r>
            <a:r>
              <a:rPr lang="en-US" sz="1700" b="1" i="1" dirty="0" smtClean="0"/>
              <a:t>building inventories </a:t>
            </a:r>
            <a:r>
              <a:rPr lang="en-US" sz="1700" i="1" dirty="0" smtClean="0"/>
              <a:t>and are used to estimate the total building exposure ($) and building loss ($) for multi-hazards.  Often building inventories and corresponding loss estimates are organized by </a:t>
            </a:r>
            <a:r>
              <a:rPr lang="en-US" sz="1700" b="1" i="1" dirty="0" smtClean="0"/>
              <a:t>property class</a:t>
            </a:r>
            <a:r>
              <a:rPr lang="en-US" sz="1700" i="1" dirty="0" smtClean="0"/>
              <a:t>.   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803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697661"/>
            <a:ext cx="8937248" cy="61603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Addresses Link to Parcels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914400"/>
            <a:ext cx="5791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hlinkClick r:id="rId3"/>
              </a:rPr>
              <a:t>https://www.mapwv.gov/flood/map/?wkid=102100&amp;x=-</a:t>
            </a:r>
            <a:r>
              <a:rPr lang="en-US" sz="1200" i="1" dirty="0" smtClean="0">
                <a:hlinkClick r:id="rId3"/>
              </a:rPr>
              <a:t>8901769&amp;y=4816526&amp;l=13&amp;v=0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38" t="2640" r="8924" b="12894"/>
          <a:stretch/>
        </p:blipFill>
        <p:spPr>
          <a:xfrm>
            <a:off x="6833949" y="4038600"/>
            <a:ext cx="2185272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791200"/>
            <a:ext cx="19812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Site Address Match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21" y="1313202"/>
            <a:ext cx="2209800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Parcel Building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3949" y="4525122"/>
            <a:ext cx="22097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Multi-Unit Addresses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321" y="1942837"/>
            <a:ext cx="2314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4066367"/>
            <a:ext cx="231408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390" y="5864469"/>
            <a:ext cx="231408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0855" y="3292759"/>
            <a:ext cx="2314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5151" y="2948343"/>
            <a:ext cx="231408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220869"/>
            <a:ext cx="231408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5288"/>
            <a:ext cx="6786562" cy="6055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7699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Digital Parcel File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53" y="1079887"/>
            <a:ext cx="33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606 Tax Districts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50" y="1788009"/>
            <a:ext cx="259280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5% or 33 tax districts have incomplete or no digital parcel boundaries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9355" y="4572000"/>
            <a:ext cx="3070747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Parcel Sources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Assessor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E-911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State Tax Department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02047"/>
            <a:ext cx="2805765" cy="25035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7699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Digital Parcel File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876800"/>
            <a:ext cx="4572000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 Priority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of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2013 State Hazard Mitigation Plan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5" y="938809"/>
            <a:ext cx="8220316" cy="31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7699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Digital Parcel File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16"/>
            <a:ext cx="6815385" cy="57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" y="6486647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Cost estimate of $420K to achieve a current and accurate Digital Parcel Boundary file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393" y="5124137"/>
            <a:ext cx="2013919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cost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tax maps?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3.00 per parcel for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tax map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conversion in accordance with WV Tax Map Rule 189CSR3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22449"/>
              </p:ext>
            </p:extLst>
          </p:nvPr>
        </p:nvGraphicFramePr>
        <p:xfrm>
          <a:off x="7005079" y="824762"/>
          <a:ext cx="2000233" cy="421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556">
                  <a:extLst>
                    <a:ext uri="{9D8B030D-6E8A-4147-A177-3AD203B41FA5}">
                      <a16:colId xmlns:a16="http://schemas.microsoft.com/office/drawing/2014/main" val="652596699"/>
                    </a:ext>
                  </a:extLst>
                </a:gridCol>
                <a:gridCol w="1505677">
                  <a:extLst>
                    <a:ext uri="{9D8B030D-6E8A-4147-A177-3AD203B41FA5}">
                      <a16:colId xmlns:a16="http://schemas.microsoft.com/office/drawing/2014/main" val="3572202991"/>
                    </a:ext>
                  </a:extLst>
                </a:gridCol>
              </a:tblGrid>
              <a:tr h="8173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Missing/ Obsolete </a:t>
                      </a:r>
                      <a:r>
                        <a:rPr lang="en-US" sz="1800" dirty="0">
                          <a:effectLst/>
                        </a:rPr>
                        <a:t>Data Parcels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585258513"/>
                  </a:ext>
                </a:extLst>
              </a:tr>
              <a:tr h="378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300927426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Braxton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226888441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Calhoun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241651499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68949950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Jackson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06128565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Logan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274061915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McDowell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862809846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Roane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504082455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Tucker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228026891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Tyler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327048026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90681895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Wyoming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233022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" y="769916"/>
            <a:ext cx="6956566" cy="53579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7699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Digital Parcel File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87356" y="1146411"/>
          <a:ext cx="2000233" cy="421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556">
                  <a:extLst>
                    <a:ext uri="{9D8B030D-6E8A-4147-A177-3AD203B41FA5}">
                      <a16:colId xmlns:a16="http://schemas.microsoft.com/office/drawing/2014/main" val="652596699"/>
                    </a:ext>
                  </a:extLst>
                </a:gridCol>
                <a:gridCol w="1505677">
                  <a:extLst>
                    <a:ext uri="{9D8B030D-6E8A-4147-A177-3AD203B41FA5}">
                      <a16:colId xmlns:a16="http://schemas.microsoft.com/office/drawing/2014/main" val="3572202991"/>
                    </a:ext>
                  </a:extLst>
                </a:gridCol>
              </a:tblGrid>
              <a:tr h="8173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Missing/ Obsolete </a:t>
                      </a:r>
                      <a:r>
                        <a:rPr lang="en-US" sz="1800" dirty="0">
                          <a:effectLst/>
                        </a:rPr>
                        <a:t>Data Parcels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585258513"/>
                  </a:ext>
                </a:extLst>
              </a:tr>
              <a:tr h="378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300927426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Braxton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226888441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Calhoun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241651499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68949950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Jackson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061285658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Logan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274061915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McDowell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862809846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Roane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504082455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Tucker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228026891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Tyler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3327048026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190681895"/>
                  </a:ext>
                </a:extLst>
              </a:tr>
              <a:tr h="272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Wyoming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b"/>
                </a:tc>
                <a:extLst>
                  <a:ext uri="{0D108BD9-81ED-4DB2-BD59-A6C34878D82A}">
                    <a16:rowId xmlns:a16="http://schemas.microsoft.com/office/drawing/2014/main" val="23302207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1591" y="6155530"/>
            <a:ext cx="891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Estimated cost of $420K to achieve a current, accurate, and maintained Digital Parcel Boundary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SB 588 – As of July 5 will cost about $25 instead of $165,000 to acquire Statewide Parcel File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7699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Counties using GIS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9916"/>
            <a:ext cx="6760800" cy="60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to Digital Tax Maps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87" y="3298404"/>
            <a:ext cx="2505845" cy="1770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6" y="3350735"/>
            <a:ext cx="2768867" cy="1718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333" y="3298404"/>
            <a:ext cx="28098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466" y="2298096"/>
            <a:ext cx="784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 MANUAL (Paper)                  TRANSITION                   DIGITAL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926" y="998555"/>
            <a:ext cx="8551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Mapper: 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“I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was apprehensive four years ago when our newly elected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assessor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decided to digitize our parcel mapping system; but with the work done by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the mapping contractor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then and their continual assistance today, I cannot imagine returning to the manual system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.”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Source:  2017 Tax Map Survey</a:t>
            </a:r>
            <a:endParaRPr lang="en-US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53333" y="2420526"/>
            <a:ext cx="478465" cy="18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71700" y="2420526"/>
            <a:ext cx="478465" cy="18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9621" y="5489578"/>
            <a:ext cx="6307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Manual drafting of tax maps is becoming obsolete!!!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There are no schools that teach manual drafting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Manual drafting supplies are becoming scarce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Tax Division may remove itself from drafting contract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756" y="2718741"/>
            <a:ext cx="705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counties                                          7 counties                               43 counties</a:t>
            </a:r>
            <a:r>
              <a:rPr lang="en-US" dirty="0" smtClean="0"/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14" y="1220599"/>
            <a:ext cx="6553200" cy="48514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505199" y="926636"/>
            <a:ext cx="54951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smtClean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https://www.mapwv.gov/flood/map/?wkid=102100&amp;x=-8899684&amp;y=4811867&amp;l=13&amp;v=0</a:t>
            </a:r>
            <a:endParaRPr lang="en-US" sz="1100" u="sng" dirty="0" smtClean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Parcels link to Owner/Building Info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375" y="6186918"/>
            <a:ext cx="39624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Residential or Farm Property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61" y="935118"/>
            <a:ext cx="393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629 PENNSYLVANIA AVE, Morgantown, </a:t>
            </a:r>
            <a:r>
              <a:rPr lang="en-US" sz="1200" dirty="0" smtClean="0"/>
              <a:t>WV, 26501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229467" y="5410200"/>
            <a:ext cx="165956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55365" y="4884342"/>
            <a:ext cx="1905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" y="1232835"/>
            <a:ext cx="3034775" cy="29172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" y="3034123"/>
            <a:ext cx="4705350" cy="37004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Oval 17"/>
          <p:cNvSpPr/>
          <p:nvPr/>
        </p:nvSpPr>
        <p:spPr>
          <a:xfrm>
            <a:off x="3956490" y="5775776"/>
            <a:ext cx="993886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213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3763" y="1050698"/>
            <a:ext cx="3912867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Residential or Farm Property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086066" y="3108072"/>
          <a:ext cx="3618933" cy="277458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48134">
                  <a:extLst>
                    <a:ext uri="{9D8B030D-6E8A-4147-A177-3AD203B41FA5}">
                      <a16:colId xmlns:a16="http://schemas.microsoft.com/office/drawing/2014/main" val="799857233"/>
                    </a:ext>
                  </a:extLst>
                </a:gridCol>
                <a:gridCol w="1770799">
                  <a:extLst>
                    <a:ext uri="{9D8B030D-6E8A-4147-A177-3AD203B41FA5}">
                      <a16:colId xmlns:a16="http://schemas.microsoft.com/office/drawing/2014/main" val="3953515633"/>
                    </a:ext>
                  </a:extLst>
                </a:gridCol>
              </a:tblGrid>
              <a:tr h="695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BUILDING </a:t>
                      </a:r>
                      <a:r>
                        <a:rPr lang="en-US" sz="1200" b="1" u="none" strike="noStrike" dirty="0" smtClean="0">
                          <a:effectLst/>
                        </a:rPr>
                        <a:t>INFORMATION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98257"/>
                  </a:ext>
                </a:extLst>
              </a:tr>
              <a:tr h="231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Property Class Type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R- Residential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185039"/>
                  </a:ext>
                </a:extLst>
              </a:tr>
              <a:tr h="2312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Land Use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101 - Residential 1 Family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73279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Year Built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1911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01329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Architectural style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Conventional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79722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Exterior Wall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Aluminum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7704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Stories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09899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Total Rooms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06534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Building 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30397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Basement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Full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66108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smtClean="0">
                          <a:effectLst/>
                        </a:rPr>
                        <a:t>Structure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1,320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43391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smtClean="0">
                          <a:effectLst/>
                        </a:rPr>
                        <a:t>Building (card)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93837"/>
                  </a:ext>
                </a:extLst>
              </a:tr>
              <a:tr h="2119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# of main BLDGs (cards)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3664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30533" y="1614878"/>
            <a:ext cx="3627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https://www.mapwv.gov/flood/map/?wkid=102100&amp;x=-</a:t>
            </a:r>
            <a:r>
              <a:rPr lang="en-US" sz="1100" u="sng" dirty="0" smtClean="0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8899684&amp;y=4811867&amp;l=13&amp;v=0</a:t>
            </a:r>
            <a:endParaRPr lang="en-US" sz="1100" u="sng" dirty="0" smtClean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05400" y="964568"/>
          <a:ext cx="3618934" cy="20933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027414545"/>
                    </a:ext>
                  </a:extLst>
                </a:gridCol>
                <a:gridCol w="1790134">
                  <a:extLst>
                    <a:ext uri="{9D8B030D-6E8A-4147-A177-3AD203B41FA5}">
                      <a16:colId xmlns:a16="http://schemas.microsoft.com/office/drawing/2014/main" val="104142168"/>
                    </a:ext>
                  </a:extLst>
                </a:gridCol>
              </a:tblGrid>
              <a:tr h="2286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340064"/>
                  </a:ext>
                </a:extLst>
              </a:tr>
              <a:tr h="2068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GIS Parcel 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31-10-0029-0130-0000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25860837"/>
                  </a:ext>
                </a:extLst>
              </a:tr>
              <a:tr h="18034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Legal 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BL 12-1/2 LOT 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3572202"/>
                  </a:ext>
                </a:extLst>
              </a:tr>
              <a:tr h="1655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Acreage (deed)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0.0373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5007919"/>
                  </a:ext>
                </a:extLst>
              </a:tr>
              <a:tr h="1655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Tax Year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360898"/>
                  </a:ext>
                </a:extLst>
              </a:tr>
              <a:tr h="1655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Tax Class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0626997"/>
                  </a:ext>
                </a:extLst>
              </a:tr>
              <a:tr h="1655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Deed </a:t>
                      </a:r>
                      <a:r>
                        <a:rPr lang="en-US" sz="1200" u="none" strike="noStrike" dirty="0" smtClean="0">
                          <a:effectLst/>
                        </a:rPr>
                        <a:t>Book / Page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1259 / 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1855120"/>
                  </a:ext>
                </a:extLst>
              </a:tr>
              <a:tr h="1655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543150"/>
                  </a:ext>
                </a:extLst>
              </a:tr>
              <a:tr h="1655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PROPERTY OWNER(S)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921704"/>
                  </a:ext>
                </a:extLst>
              </a:tr>
              <a:tr h="3110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Property Owner(s)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 smtClean="0">
                          <a:effectLst/>
                        </a:rPr>
                        <a:t>Smith John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1461739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066733" y="5943600"/>
          <a:ext cx="3657600" cy="7696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67467">
                  <a:extLst>
                    <a:ext uri="{9D8B030D-6E8A-4147-A177-3AD203B41FA5}">
                      <a16:colId xmlns:a16="http://schemas.microsoft.com/office/drawing/2014/main" val="1691348543"/>
                    </a:ext>
                  </a:extLst>
                </a:gridCol>
                <a:gridCol w="1790133">
                  <a:extLst>
                    <a:ext uri="{9D8B030D-6E8A-4147-A177-3AD203B41FA5}">
                      <a16:colId xmlns:a16="http://schemas.microsoft.com/office/drawing/2014/main" val="29807391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APPRAISED VALUES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216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Land Appraisal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$33,200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689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Building Appraisal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$29,000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0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Total Appraisal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$62,200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7776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59939"/>
            <a:ext cx="3124200" cy="432993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Parcels link to Owner/Building Info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21" y="1422709"/>
            <a:ext cx="393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629 PENNSYLVANIA AVE, Morgantown, </a:t>
            </a:r>
            <a:r>
              <a:rPr lang="en-US" sz="1200" dirty="0" smtClean="0"/>
              <a:t>WV, 26501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30" y="948043"/>
            <a:ext cx="4522467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Commercial or Industrial Property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083629" y="2696881"/>
          <a:ext cx="3907971" cy="265917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1971">
                  <a:extLst>
                    <a:ext uri="{9D8B030D-6E8A-4147-A177-3AD203B41FA5}">
                      <a16:colId xmlns:a16="http://schemas.microsoft.com/office/drawing/2014/main" val="7998572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53515633"/>
                    </a:ext>
                  </a:extLst>
                </a:gridCol>
              </a:tblGrid>
              <a:tr h="1996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BUILDING </a:t>
                      </a:r>
                      <a:r>
                        <a:rPr lang="en-US" sz="1200" b="1" u="none" strike="noStrike" dirty="0" smtClean="0">
                          <a:effectLst/>
                        </a:rPr>
                        <a:t>INFORMATION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0798257"/>
                  </a:ext>
                </a:extLst>
              </a:tr>
              <a:tr h="2399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Property Class Type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C- Commercial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7185039"/>
                  </a:ext>
                </a:extLst>
              </a:tr>
              <a:tr h="2399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Land Use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solidFill>
                            <a:srgbClr val="0070C0"/>
                          </a:solidFill>
                          <a:effectLst/>
                        </a:rPr>
                        <a:t>373 - Retail-Single Occupancy</a:t>
                      </a:r>
                      <a:endParaRPr lang="en-US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273279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Year Built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1994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101329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Stories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479722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Exterior Wall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Brick or Stone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17704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Construction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Pre-Engineered Steel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0809899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Building 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D+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206534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Basement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None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930397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Business Living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15,255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966108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Cubic Feet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292,380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143391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Use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34-Retail Store, 82- Multi-Use </a:t>
                      </a:r>
                      <a:r>
                        <a:rPr lang="en-US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93664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4580" y="1558628"/>
            <a:ext cx="3931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3"/>
              </a:rPr>
              <a:t>https://www.mapwv.gov/flood/map/?v=0&amp;pid=31-14-0031-0101-0000</a:t>
            </a:r>
            <a:r>
              <a:rPr lang="en-US" sz="1000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05400" y="964569"/>
          <a:ext cx="3886200" cy="1682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2204">
                  <a:extLst>
                    <a:ext uri="{9D8B030D-6E8A-4147-A177-3AD203B41FA5}">
                      <a16:colId xmlns:a16="http://schemas.microsoft.com/office/drawing/2014/main" val="4027414545"/>
                    </a:ext>
                  </a:extLst>
                </a:gridCol>
                <a:gridCol w="2253996">
                  <a:extLst>
                    <a:ext uri="{9D8B030D-6E8A-4147-A177-3AD203B41FA5}">
                      <a16:colId xmlns:a16="http://schemas.microsoft.com/office/drawing/2014/main" val="104142168"/>
                    </a:ext>
                  </a:extLst>
                </a:gridCol>
              </a:tblGrid>
              <a:tr h="2121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340064"/>
                  </a:ext>
                </a:extLst>
              </a:tr>
              <a:tr h="19194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GIS Parcel 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31-14-0031-0101-0000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25860837"/>
                  </a:ext>
                </a:extLst>
              </a:tr>
              <a:tr h="1785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Legal 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5.0922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AC;SABRATON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3572202"/>
                  </a:ext>
                </a:extLst>
              </a:tr>
              <a:tr h="21934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Acreage (deed)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5007919"/>
                  </a:ext>
                </a:extLst>
              </a:tr>
              <a:tr h="1785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Deed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Book / Page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1376 / 234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1855120"/>
                  </a:ext>
                </a:extLst>
              </a:tr>
              <a:tr h="1785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543150"/>
                  </a:ext>
                </a:extLst>
              </a:tr>
              <a:tr h="1785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PROPERTY OWNER(S)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921704"/>
                  </a:ext>
                </a:extLst>
              </a:tr>
              <a:tr h="2886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Property Owner(s)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SPIRIT SPE PORTFOLIO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1461739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105400" y="6019800"/>
          <a:ext cx="3900196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196">
                  <a:extLst>
                    <a:ext uri="{9D8B030D-6E8A-4147-A177-3AD203B41FA5}">
                      <a16:colId xmlns:a16="http://schemas.microsoft.com/office/drawing/2014/main" val="16913485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807391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APPRAISED VALUES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216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Land Appraisal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$378,800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689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Building Appraisal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$294,700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0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Appraisal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$673,500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777663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Parcels link to Owner/Building Info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580" y="1401869"/>
            <a:ext cx="416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dirty="0"/>
              <a:t>1501 DECKERS CREEK BLVD, Morgantown, West Virginia, 26505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07" t="7100" r="-2555" b="7049"/>
          <a:stretch/>
        </p:blipFill>
        <p:spPr>
          <a:xfrm>
            <a:off x="361562" y="2122564"/>
            <a:ext cx="4210438" cy="237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76" y="4792474"/>
            <a:ext cx="3838575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105400" y="5420249"/>
          <a:ext cx="3900196" cy="577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196">
                  <a:extLst>
                    <a:ext uri="{9D8B030D-6E8A-4147-A177-3AD203B41FA5}">
                      <a16:colId xmlns:a16="http://schemas.microsoft.com/office/drawing/2014/main" val="16913485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807391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 smtClean="0">
                          <a:effectLst/>
                        </a:rPr>
                        <a:t>COST </a:t>
                      </a:r>
                      <a:r>
                        <a:rPr lang="en-US" sz="1200" b="1" u="none" strike="noStrike" dirty="0">
                          <a:effectLst/>
                        </a:rPr>
                        <a:t>VALUES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216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Bldg/Yard Values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689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Value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$227,700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4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750</Words>
  <Application>Microsoft Office PowerPoint</Application>
  <PresentationFormat>On-screen Show (4:3)</PresentationFormat>
  <Paragraphs>262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2</cp:revision>
  <dcterms:created xsi:type="dcterms:W3CDTF">2017-10-09T20:19:36Z</dcterms:created>
  <dcterms:modified xsi:type="dcterms:W3CDTF">2017-10-09T20:29:44Z</dcterms:modified>
</cp:coreProperties>
</file>