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69D9-0239-45C0-845D-D96B5309DCA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62D33-C081-40BA-8860-613A0144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Duplex	</a:t>
            </a:r>
            <a:r>
              <a:rPr lang="en-US" baseline="0" dirty="0" smtClean="0"/>
              <a:t>	</a:t>
            </a:r>
            <a:r>
              <a:rPr lang="en-US" dirty="0" smtClean="0"/>
              <a:t>0	3/4/5	11/13</a:t>
            </a:r>
          </a:p>
          <a:p>
            <a:r>
              <a:rPr lang="en-US" dirty="0" smtClean="0"/>
              <a:t>Apartment Building</a:t>
            </a:r>
          </a:p>
          <a:p>
            <a:r>
              <a:rPr lang="en-US" dirty="0" smtClean="0"/>
              <a:t>Hotel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2E69E-CDB8-4CCE-832D-4924887F11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8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5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6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5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3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8D93-B029-40B6-91EF-9D83F8DC1C7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B41E-C92E-4D04-97E7-9E05B821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hyperlink" Target="http://egis.pinellascounty.org/apps/stormsurgeprotector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4:  Statewide Depth Grid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821" y="1715341"/>
            <a:ext cx="1106035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grids are important for (1) water depth visualization in the WV Flood Tool and for (2)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building damage costs using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Hazus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-MH flood loss software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Its is preferred to use more accurate depth grids from various sources than a generalized depth grid from the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Hazus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Quick Look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2968" y="3873553"/>
            <a:ext cx="11060358" cy="25261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Depth Grid Sources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Risk MAP Studies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(HEC-RAS hydraulic models)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Model-Backed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Zone A Studies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(HEC-RAS hydraulic models)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FIS X-Sections to Water Elevation Conversion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(no models)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Water </a:t>
            </a:r>
            <a:r>
              <a:rPr lang="en-US" dirty="0"/>
              <a:t>surface </a:t>
            </a:r>
            <a:r>
              <a:rPr lang="en-US" dirty="0" smtClean="0"/>
              <a:t>elevations derived </a:t>
            </a:r>
            <a:r>
              <a:rPr lang="en-US" dirty="0"/>
              <a:t>from x-sections of detailed </a:t>
            </a:r>
            <a:r>
              <a:rPr lang="en-US" dirty="0" smtClean="0"/>
              <a:t>flood studies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016-80C0-493B-8F02-FCF3F31B9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46020" cy="1325563"/>
          </a:xfrm>
        </p:spPr>
        <p:txBody>
          <a:bodyPr/>
          <a:lstStyle/>
          <a:p>
            <a:r>
              <a:rPr lang="en-US" dirty="0" smtClean="0"/>
              <a:t>Depth Grids (Regulatory versus Planning)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456578"/>
              </p:ext>
            </p:extLst>
          </p:nvPr>
        </p:nvGraphicFramePr>
        <p:xfrm>
          <a:off x="838198" y="1825625"/>
          <a:ext cx="95460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011">
                  <a:extLst>
                    <a:ext uri="{9D8B030D-6E8A-4147-A177-3AD203B41FA5}">
                      <a16:colId xmlns:a16="http://schemas.microsoft.com/office/drawing/2014/main" val="3956975437"/>
                    </a:ext>
                  </a:extLst>
                </a:gridCol>
                <a:gridCol w="4773011">
                  <a:extLst>
                    <a:ext uri="{9D8B030D-6E8A-4147-A177-3AD203B41FA5}">
                      <a16:colId xmlns:a16="http://schemas.microsoft.com/office/drawing/2014/main" val="308779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Regulatory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86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 MAP</a:t>
                      </a:r>
                      <a:r>
                        <a:rPr lang="en-US" baseline="0" dirty="0" smtClean="0"/>
                        <a:t> Studies (Upper Mon, Tug Fork,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Hazus</a:t>
                      </a:r>
                      <a:r>
                        <a:rPr lang="en-US" dirty="0" smtClean="0"/>
                        <a:t> Enhanced Quick</a:t>
                      </a:r>
                      <a:r>
                        <a:rPr lang="en-US" baseline="0" dirty="0" smtClean="0"/>
                        <a:t> Look Tool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Advisory Flood Heights (Model-backed A Studies)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Statewide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Hazus</a:t>
                      </a:r>
                      <a:r>
                        <a:rPr lang="en-US" baseline="0" dirty="0" smtClean="0"/>
                        <a:t> Level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341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FIS X-Sections(???????)</a:t>
                      </a:r>
                      <a:r>
                        <a:rPr lang="en-US" i="1" baseline="0" dirty="0" smtClean="0"/>
                        <a:t> Conversion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FIS X-Sections(???????)</a:t>
                      </a:r>
                      <a:r>
                        <a:rPr lang="en-US" i="1" baseline="0" dirty="0" smtClean="0"/>
                        <a:t> Conversion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0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3225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198" y="3895976"/>
            <a:ext cx="96301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Questions: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Is Region III interested in creating a uniform statewide depth grid for regulatory flood determinations from multiple sources that is consistent across flood hazard zones (AE, A, etc.) and matches with the official flood zone boundaries?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What about depth grids from FIS X-Sections to Water Elevation Conversion?  Is this endeavor worthwhile?  Should it be shown in the regulatory (Expert View) or planning (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RiskMAP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) view of the WV Flood Tool?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4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5" y="521259"/>
            <a:ext cx="9845796" cy="624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016-80C0-493B-8F02-FCF3F31B97C4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30885" y="4195903"/>
            <a:ext cx="216625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Risk MAP Study Depth Grid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(model based)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87" y="2412535"/>
            <a:ext cx="242169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Model-Backed A Zone Depth Grid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336" y="4950142"/>
            <a:ext cx="206393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Depth Grid generated from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FIS x-sections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9594" y="-150144"/>
            <a:ext cx="10193237" cy="111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Grid Sources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4" y="1351180"/>
            <a:ext cx="9144000" cy="512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8565" y="398097"/>
            <a:ext cx="10953997" cy="8105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Tracking Flood Risk Products in GIS - 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Grids – 1% Annual Chance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01_DG_Graphic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61299" y="803363"/>
            <a:ext cx="2222587" cy="1911636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072592" y="5540407"/>
            <a:ext cx="184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Courtesy of Lee Brancheau, FEMA Region III</a:t>
            </a:r>
          </a:p>
          <a:p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016-80C0-493B-8F02-FCF3F31B97C4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96391" y="2935823"/>
            <a:ext cx="1918064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Did you know?</a:t>
            </a:r>
          </a:p>
          <a:p>
            <a:endParaRPr lang="en-US" i="1" dirty="0"/>
          </a:p>
          <a:p>
            <a:r>
              <a:rPr lang="en-US" i="1" dirty="0" smtClean="0"/>
              <a:t>A million dollars has been dedicated for Model-Backed A Zone Depth Grids in West Virginia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016-80C0-493B-8F02-FCF3F31B97C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43" y="84504"/>
            <a:ext cx="5833405" cy="447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43" y="4636697"/>
            <a:ext cx="617220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88182" y="382224"/>
            <a:ext cx="5303520" cy="2096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Damage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Estimates $$$ 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36" y="1592800"/>
            <a:ext cx="3798466" cy="507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ular Callout 12"/>
          <p:cNvSpPr/>
          <p:nvPr/>
        </p:nvSpPr>
        <p:spPr>
          <a:xfrm>
            <a:off x="9701449" y="1707331"/>
            <a:ext cx="1535900" cy="532684"/>
          </a:xfrm>
          <a:prstGeom prst="wedgeRectCallout">
            <a:avLst>
              <a:gd name="adj1" fmla="val -43678"/>
              <a:gd name="adj2" fmla="val 27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197 Rodeo Dr.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089420" y="6198061"/>
            <a:ext cx="1535900" cy="468169"/>
          </a:xfrm>
          <a:prstGeom prst="wedgeRectCallout">
            <a:avLst>
              <a:gd name="adj1" fmla="val -208437"/>
              <a:gd name="adj2" fmla="val -81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197 Rodeo Dr.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2249" y="1707331"/>
            <a:ext cx="12573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8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167" y="16252"/>
            <a:ext cx="3444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Parcel/Address Identity Info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88630" y="1209043"/>
          <a:ext cx="3325984" cy="2344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County 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 (Berkeley)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Parcel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04037M001300000000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Street Address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197 Rodeo Drive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extLst>
                  <a:ext uri="{0D108BD9-81ED-4DB2-BD59-A6C34878D82A}">
                    <a16:rowId xmlns:a16="http://schemas.microsoft.com/office/drawing/2014/main" val="3443444463"/>
                  </a:ext>
                </a:extLst>
              </a:tr>
              <a:tr h="249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Martinsburg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extLst>
                  <a:ext uri="{0D108BD9-81ED-4DB2-BD59-A6C34878D82A}">
                    <a16:rowId xmlns:a16="http://schemas.microsoft.com/office/drawing/2014/main" val="487294415"/>
                  </a:ext>
                </a:extLst>
              </a:tr>
              <a:tr h="249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Zip Code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25403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Deed or GIS Acreage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 Acres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Legal Description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13 SOUTH SEC PHASE 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Owner(s)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XXXXXXXXXXXXXXXX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38" marR="10838" marT="10838" marB="0" anchor="b"/>
                </a:tc>
                <a:extLst>
                  <a:ext uri="{0D108BD9-81ED-4DB2-BD59-A6C34878D82A}">
                    <a16:rowId xmlns:a16="http://schemas.microsoft.com/office/drawing/2014/main" val="137716206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17638" y="4037576"/>
            <a:ext cx="2898270" cy="1086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 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Data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02448" y="5225269"/>
          <a:ext cx="3274385" cy="68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Land Appraisal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40" marR="11340" marT="113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55,100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40" marR="11340" marT="1134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Building Appraisal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40" marR="11340" marT="113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321,700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40" marR="11340" marT="1134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Appraisal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40" marR="11340" marT="113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376,800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40" marR="11340" marT="1134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277898" y="74198"/>
            <a:ext cx="3444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 Building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3905" y="1230709"/>
          <a:ext cx="3068171" cy="4742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968223423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 Card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2208187236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 Class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282081383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Land Use Code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920924652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STORIES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Exterior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Wall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– </a:t>
                      </a:r>
                      <a:r>
                        <a:rPr lang="en-US" sz="1400" i="1" u="none" strike="noStrike" baseline="0" dirty="0" smtClean="0">
                          <a:effectLst/>
                          <a:latin typeface="+mn-lt"/>
                        </a:rPr>
                        <a:t>Construction Type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Style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Year Built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 Rooms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AREASUM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3,981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GRADE –  </a:t>
                      </a:r>
                      <a:r>
                        <a:rPr lang="en-US" sz="1400" i="1" u="none" strike="noStrike" dirty="0" smtClean="0">
                          <a:effectLst/>
                          <a:latin typeface="+mn-lt"/>
                        </a:rPr>
                        <a:t>Building Condition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Basement – </a:t>
                      </a:r>
                      <a:r>
                        <a:rPr lang="en-US" sz="1400" i="1" u="none" strike="noStrike" dirty="0" smtClean="0">
                          <a:effectLst/>
                          <a:latin typeface="+mn-lt"/>
                        </a:rPr>
                        <a:t>Foundation Type &amp; First</a:t>
                      </a:r>
                      <a:r>
                        <a:rPr lang="en-US" sz="1400" i="1" u="none" strike="noStrike" baseline="0" dirty="0" smtClean="0">
                          <a:effectLst/>
                          <a:latin typeface="+mn-lt"/>
                        </a:rPr>
                        <a:t> Floor Height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DWELVAL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398,400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OBYVAL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51" marR="14251" marT="1425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8257973" y="265401"/>
            <a:ext cx="3444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Exposure/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Cost (BI)</a:t>
            </a:r>
          </a:p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719114" y="1335186"/>
          <a:ext cx="2613460" cy="236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ReplCost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506,940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ContCost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603,075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BldgArea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3,981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hzOccCode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NumStories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YearBuilt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BldgConstruction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Brick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BldgCondition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High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BldgFoundation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Basement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FirstFloorHt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8" marR="11808" marT="1180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8493303" y="4115954"/>
            <a:ext cx="3303159" cy="794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Estimates (UDF)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719114" y="4910697"/>
          <a:ext cx="2613460" cy="1013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BldgDmgPct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5" marR="12675" marT="12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5" marR="12675" marT="1267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BldgLossUSD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5" marR="12675" marT="12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261,354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5" marR="12675" marT="126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ContDmgPct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5" marR="12675" marT="12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5" marR="12675" marT="126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ContLossUSD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5" marR="12675" marT="12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121,326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5" marR="12675" marT="126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52326" y="6225700"/>
            <a:ext cx="11597815" cy="410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unique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parcel identifier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links assessment/building data, replacement costs, and damage loss estimates for each structure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17" y="1164601"/>
            <a:ext cx="3390900" cy="1627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35" y="4693261"/>
            <a:ext cx="3393582" cy="1627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31" y="1161962"/>
            <a:ext cx="2990826" cy="1627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r="3291"/>
          <a:stretch/>
        </p:blipFill>
        <p:spPr>
          <a:xfrm>
            <a:off x="1586613" y="4690622"/>
            <a:ext cx="2978333" cy="1605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89" y="1161962"/>
            <a:ext cx="3390900" cy="16275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57" y="4709983"/>
            <a:ext cx="3393582" cy="1627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6196" y="817508"/>
            <a:ext cx="1024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One-Story Home             		          Two-Story Duplex                                    High Rise Apartment                              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697" y="2259571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Feet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2697" y="1472441"/>
            <a:ext cx="88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</a:t>
            </a:r>
            <a:br>
              <a:rPr lang="en-US" b="1" dirty="0" smtClean="0"/>
            </a:br>
            <a:r>
              <a:rPr lang="en-US" b="1" dirty="0" smtClean="0"/>
              <a:t>DEPTH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2697" y="5493140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Feet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2697" y="3637350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Feet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0358" y="6396945"/>
            <a:ext cx="10424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Courtesy of Pinellas County Emergency Management, Florida </a:t>
            </a:r>
            <a:r>
              <a:rPr lang="en-US" sz="1200" dirty="0" smtClean="0"/>
              <a:t>(</a:t>
            </a:r>
            <a:r>
              <a:rPr lang="en-US" sz="1200" dirty="0" smtClean="0">
                <a:hlinkClick r:id="rId9"/>
              </a:rPr>
              <a:t>http://egis.pinellascounty.org/apps/stormsurgeprotector/index.html</a:t>
            </a:r>
            <a:r>
              <a:rPr lang="en-US" sz="1200" dirty="0" smtClean="0"/>
              <a:t>)</a:t>
            </a:r>
          </a:p>
          <a:p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18" y="2925393"/>
            <a:ext cx="3383192" cy="1622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"/>
          <a:stretch/>
        </p:blipFill>
        <p:spPr>
          <a:xfrm>
            <a:off x="1586613" y="2944020"/>
            <a:ext cx="2986117" cy="16225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72" y="2964582"/>
            <a:ext cx="3383192" cy="162252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26572" y="-159678"/>
            <a:ext cx="117173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Flood Visualization – Individual Structures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57150" y="0"/>
            <a:ext cx="12249150" cy="6858000"/>
            <a:chOff x="-57150" y="0"/>
            <a:chExt cx="1224915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7150" y="0"/>
              <a:ext cx="12249150" cy="685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961" y="999206"/>
              <a:ext cx="1690007" cy="28785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35576" y="2149133"/>
            <a:ext cx="6035040" cy="4042662"/>
            <a:chOff x="904875" y="4167093"/>
            <a:chExt cx="2628900" cy="16145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571" r="1793" b="21722"/>
            <a:stretch/>
          </p:blipFill>
          <p:spPr>
            <a:xfrm>
              <a:off x="904875" y="4167093"/>
              <a:ext cx="2628900" cy="160505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75" y="4482903"/>
              <a:ext cx="2628900" cy="129877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1313113" y="5469765"/>
            <a:ext cx="367689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1% Flood Impact, 11-ft. Water Depth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196251" y="5799908"/>
            <a:ext cx="2677886" cy="39189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79258" y="5605419"/>
            <a:ext cx="311274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3D Flood Visualization of Structure at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197 Rodeo Drive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978529" y="5001420"/>
            <a:ext cx="369626" cy="442220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34568" y="6468427"/>
            <a:ext cx="32657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WV Flood Tool Conceptual Slide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8457" y="796835"/>
            <a:ext cx="10496731" cy="5904411"/>
            <a:chOff x="718457" y="796835"/>
            <a:chExt cx="10496731" cy="590441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457" y="796835"/>
              <a:ext cx="10496731" cy="59044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332" y="1645601"/>
              <a:ext cx="1498418" cy="25522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 rot="2124112">
            <a:off x="2085517" y="4452964"/>
            <a:ext cx="2297430" cy="1504727"/>
            <a:chOff x="8001000" y="-1438456"/>
            <a:chExt cx="2297430" cy="1504727"/>
          </a:xfrm>
        </p:grpSpPr>
        <p:sp>
          <p:nvSpPr>
            <p:cNvPr id="5" name="Arc 4"/>
            <p:cNvSpPr/>
            <p:nvPr/>
          </p:nvSpPr>
          <p:spPr>
            <a:xfrm rot="14907401">
              <a:off x="8564882" y="-1257304"/>
              <a:ext cx="1038225" cy="781050"/>
            </a:xfrm>
            <a:prstGeom prst="arc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4907401" flipH="1">
              <a:off x="9036331" y="-1187244"/>
              <a:ext cx="111442" cy="75438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4907401" flipH="1">
              <a:off x="8863086" y="-1305107"/>
              <a:ext cx="630554" cy="363855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9475888">
              <a:off x="8590437" y="-456949"/>
              <a:ext cx="706099" cy="52322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C000"/>
                  </a:solidFill>
                </a:rPr>
                <a:t>3D</a:t>
              </a:r>
              <a:endParaRPr lang="en-US" sz="28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001000" y="-1122993"/>
              <a:ext cx="2297430" cy="359870"/>
            </a:xfrm>
            <a:prstGeom prst="line">
              <a:avLst/>
            </a:prstGeom>
            <a:ln w="508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326572" y="-159678"/>
            <a:ext cx="117173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Flood Visualization – Neighborhood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892" r="13163"/>
          <a:stretch/>
        </p:blipFill>
        <p:spPr>
          <a:xfrm>
            <a:off x="4088673" y="2047161"/>
            <a:ext cx="6935649" cy="2107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984321" y="5164124"/>
            <a:ext cx="216625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3D Northwest View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0585" y="2242980"/>
            <a:ext cx="3853403" cy="3921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Baltimore Street, Martinsburg, WV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3965" y="6291177"/>
            <a:ext cx="32657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WV Flood Tool Conceptual Slide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536</Words>
  <Application>Microsoft Office PowerPoint</Application>
  <PresentationFormat>Widescreen</PresentationFormat>
  <Paragraphs>147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Depth Grids (Regulatory versus Planning)</vt:lpstr>
      <vt:lpstr>PowerPoint Presentation</vt:lpstr>
      <vt:lpstr>Tracking Flood Risk Products in GIS -  Depth Grids – 1% Annual Chance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4</cp:revision>
  <dcterms:created xsi:type="dcterms:W3CDTF">2016-11-04T12:40:37Z</dcterms:created>
  <dcterms:modified xsi:type="dcterms:W3CDTF">2016-11-04T13:37:44Z</dcterms:modified>
</cp:coreProperties>
</file>