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E1D8D6-A283-4035-89F9-1576425FDAB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5E969D5-7ADB-4BFA-8765-8972AA501F96}">
      <dgm:prSet phldrT="[Text]"/>
      <dgm:spPr/>
      <dgm:t>
        <a:bodyPr/>
        <a:lstStyle/>
        <a:p>
          <a:r>
            <a:rPr lang="en-US" dirty="0" smtClean="0"/>
            <a:t>55 C</a:t>
          </a:r>
          <a:endParaRPr lang="en-US" dirty="0"/>
        </a:p>
      </dgm:t>
    </dgm:pt>
    <dgm:pt modelId="{0652ED59-6FA3-47DD-B805-275BADFD6106}" type="parTrans" cxnId="{2322C430-B5D1-41E3-B30F-32117C18F76F}">
      <dgm:prSet/>
      <dgm:spPr/>
      <dgm:t>
        <a:bodyPr/>
        <a:lstStyle/>
        <a:p>
          <a:endParaRPr lang="en-US"/>
        </a:p>
      </dgm:t>
    </dgm:pt>
    <dgm:pt modelId="{4C77A2DC-DFB5-4683-9F76-18D9D0A16E5E}" type="sibTrans" cxnId="{2322C430-B5D1-41E3-B30F-32117C18F76F}">
      <dgm:prSet/>
      <dgm:spPr/>
      <dgm:t>
        <a:bodyPr/>
        <a:lstStyle/>
        <a:p>
          <a:endParaRPr lang="en-US"/>
        </a:p>
      </dgm:t>
    </dgm:pt>
    <dgm:pt modelId="{BC0E6F27-E1E0-4CD3-8B6C-F7A86F429248}">
      <dgm:prSet phldrT="[Text]" phldr="1"/>
      <dgm:spPr/>
      <dgm:t>
        <a:bodyPr/>
        <a:lstStyle/>
        <a:p>
          <a:endParaRPr lang="en-US" dirty="0"/>
        </a:p>
      </dgm:t>
    </dgm:pt>
    <dgm:pt modelId="{EE5C3C8E-9B4A-4617-A48A-2D9CBAAD3397}" type="parTrans" cxnId="{B430F64F-64D8-490E-A607-2EC62C625699}">
      <dgm:prSet/>
      <dgm:spPr/>
      <dgm:t>
        <a:bodyPr/>
        <a:lstStyle/>
        <a:p>
          <a:endParaRPr lang="en-US"/>
        </a:p>
      </dgm:t>
    </dgm:pt>
    <dgm:pt modelId="{317FEEAA-4578-4E68-BC9D-AEBA59FE2083}" type="sibTrans" cxnId="{B430F64F-64D8-490E-A607-2EC62C625699}">
      <dgm:prSet/>
      <dgm:spPr/>
      <dgm:t>
        <a:bodyPr/>
        <a:lstStyle/>
        <a:p>
          <a:endParaRPr lang="en-US"/>
        </a:p>
      </dgm:t>
    </dgm:pt>
    <dgm:pt modelId="{5C794545-24EF-4312-877D-5AA237695293}">
      <dgm:prSet phldrT="[Text]" phldr="1"/>
      <dgm:spPr/>
      <dgm:t>
        <a:bodyPr/>
        <a:lstStyle/>
        <a:p>
          <a:endParaRPr lang="en-US" dirty="0"/>
        </a:p>
      </dgm:t>
    </dgm:pt>
    <dgm:pt modelId="{7CDEDB1E-91ED-4A9C-ADB1-92F4093CCD70}" type="parTrans" cxnId="{C112AFC7-6A1C-4E6C-8DD9-A1FDF857955D}">
      <dgm:prSet/>
      <dgm:spPr/>
      <dgm:t>
        <a:bodyPr/>
        <a:lstStyle/>
        <a:p>
          <a:endParaRPr lang="en-US"/>
        </a:p>
      </dgm:t>
    </dgm:pt>
    <dgm:pt modelId="{A862B5F7-039C-49FE-978C-D51577E1F631}" type="sibTrans" cxnId="{C112AFC7-6A1C-4E6C-8DD9-A1FDF857955D}">
      <dgm:prSet/>
      <dgm:spPr/>
      <dgm:t>
        <a:bodyPr/>
        <a:lstStyle/>
        <a:p>
          <a:endParaRPr lang="en-US"/>
        </a:p>
      </dgm:t>
    </dgm:pt>
    <dgm:pt modelId="{2954ED4F-E7BA-4C92-8D9A-EE9D6E364BA2}" type="pres">
      <dgm:prSet presAssocID="{C7E1D8D6-A283-4035-89F9-1576425FDAB5}" presName="linearFlow" presStyleCnt="0">
        <dgm:presLayoutVars>
          <dgm:resizeHandles val="exact"/>
        </dgm:presLayoutVars>
      </dgm:prSet>
      <dgm:spPr/>
    </dgm:pt>
    <dgm:pt modelId="{E1734125-042D-475F-BA03-BB8D404BAB73}" type="pres">
      <dgm:prSet presAssocID="{25E969D5-7ADB-4BFA-8765-8972AA501F9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9E7A4-A17C-42CF-8D33-C91CE54F3641}" type="pres">
      <dgm:prSet presAssocID="{4C77A2DC-DFB5-4683-9F76-18D9D0A16E5E}" presName="sibTrans" presStyleLbl="sibTrans2D1" presStyleIdx="0" presStyleCnt="2"/>
      <dgm:spPr/>
    </dgm:pt>
    <dgm:pt modelId="{A21B366A-AC2A-401F-B6DF-6E9E5CE295D3}" type="pres">
      <dgm:prSet presAssocID="{4C77A2DC-DFB5-4683-9F76-18D9D0A16E5E}" presName="connectorText" presStyleLbl="sibTrans2D1" presStyleIdx="0" presStyleCnt="2"/>
      <dgm:spPr/>
    </dgm:pt>
    <dgm:pt modelId="{BFD7B37E-F45E-4FAB-9315-084095623944}" type="pres">
      <dgm:prSet presAssocID="{BC0E6F27-E1E0-4CD3-8B6C-F7A86F429248}" presName="node" presStyleLbl="node1" presStyleIdx="1" presStyleCnt="3">
        <dgm:presLayoutVars>
          <dgm:bulletEnabled val="1"/>
        </dgm:presLayoutVars>
      </dgm:prSet>
      <dgm:spPr/>
    </dgm:pt>
    <dgm:pt modelId="{C19660DB-F064-4DAA-8AA2-27E0BEA30BA0}" type="pres">
      <dgm:prSet presAssocID="{317FEEAA-4578-4E68-BC9D-AEBA59FE2083}" presName="sibTrans" presStyleLbl="sibTrans2D1" presStyleIdx="1" presStyleCnt="2"/>
      <dgm:spPr/>
    </dgm:pt>
    <dgm:pt modelId="{9A639523-9569-4F1B-8ACB-41AC2D6F48A9}" type="pres">
      <dgm:prSet presAssocID="{317FEEAA-4578-4E68-BC9D-AEBA59FE2083}" presName="connectorText" presStyleLbl="sibTrans2D1" presStyleIdx="1" presStyleCnt="2"/>
      <dgm:spPr/>
    </dgm:pt>
    <dgm:pt modelId="{5CC219BD-FEE7-437F-BAA5-1B26E5F42500}" type="pres">
      <dgm:prSet presAssocID="{5C794545-24EF-4312-877D-5AA237695293}" presName="node" presStyleLbl="node1" presStyleIdx="2" presStyleCnt="3">
        <dgm:presLayoutVars>
          <dgm:bulletEnabled val="1"/>
        </dgm:presLayoutVars>
      </dgm:prSet>
      <dgm:spPr/>
    </dgm:pt>
  </dgm:ptLst>
  <dgm:cxnLst>
    <dgm:cxn modelId="{070B2B23-E688-401A-9BAD-3B753920B2DF}" type="presOf" srcId="{BC0E6F27-E1E0-4CD3-8B6C-F7A86F429248}" destId="{BFD7B37E-F45E-4FAB-9315-084095623944}" srcOrd="0" destOrd="0" presId="urn:microsoft.com/office/officeart/2005/8/layout/process2"/>
    <dgm:cxn modelId="{AFAE23A1-A5AF-4466-8F18-DCCB8FB85345}" type="presOf" srcId="{317FEEAA-4578-4E68-BC9D-AEBA59FE2083}" destId="{9A639523-9569-4F1B-8ACB-41AC2D6F48A9}" srcOrd="1" destOrd="0" presId="urn:microsoft.com/office/officeart/2005/8/layout/process2"/>
    <dgm:cxn modelId="{C112AFC7-6A1C-4E6C-8DD9-A1FDF857955D}" srcId="{C7E1D8D6-A283-4035-89F9-1576425FDAB5}" destId="{5C794545-24EF-4312-877D-5AA237695293}" srcOrd="2" destOrd="0" parTransId="{7CDEDB1E-91ED-4A9C-ADB1-92F4093CCD70}" sibTransId="{A862B5F7-039C-49FE-978C-D51577E1F631}"/>
    <dgm:cxn modelId="{2322C430-B5D1-41E3-B30F-32117C18F76F}" srcId="{C7E1D8D6-A283-4035-89F9-1576425FDAB5}" destId="{25E969D5-7ADB-4BFA-8765-8972AA501F96}" srcOrd="0" destOrd="0" parTransId="{0652ED59-6FA3-47DD-B805-275BADFD6106}" sibTransId="{4C77A2DC-DFB5-4683-9F76-18D9D0A16E5E}"/>
    <dgm:cxn modelId="{41E4BB7C-8F1C-4391-AB4B-AF1402CA5EDE}" type="presOf" srcId="{4C77A2DC-DFB5-4683-9F76-18D9D0A16E5E}" destId="{00E9E7A4-A17C-42CF-8D33-C91CE54F3641}" srcOrd="0" destOrd="0" presId="urn:microsoft.com/office/officeart/2005/8/layout/process2"/>
    <dgm:cxn modelId="{6748ADF2-D9A6-4879-8C2B-E2997EF7A254}" type="presOf" srcId="{317FEEAA-4578-4E68-BC9D-AEBA59FE2083}" destId="{C19660DB-F064-4DAA-8AA2-27E0BEA30BA0}" srcOrd="0" destOrd="0" presId="urn:microsoft.com/office/officeart/2005/8/layout/process2"/>
    <dgm:cxn modelId="{22E7CFC4-E97C-4C93-9E4C-6861C04F5A89}" type="presOf" srcId="{25E969D5-7ADB-4BFA-8765-8972AA501F96}" destId="{E1734125-042D-475F-BA03-BB8D404BAB73}" srcOrd="0" destOrd="0" presId="urn:microsoft.com/office/officeart/2005/8/layout/process2"/>
    <dgm:cxn modelId="{631E4B0D-2E3B-4FAF-B938-D0D2CE9E6A39}" type="presOf" srcId="{C7E1D8D6-A283-4035-89F9-1576425FDAB5}" destId="{2954ED4F-E7BA-4C92-8D9A-EE9D6E364BA2}" srcOrd="0" destOrd="0" presId="urn:microsoft.com/office/officeart/2005/8/layout/process2"/>
    <dgm:cxn modelId="{B430F64F-64D8-490E-A607-2EC62C625699}" srcId="{C7E1D8D6-A283-4035-89F9-1576425FDAB5}" destId="{BC0E6F27-E1E0-4CD3-8B6C-F7A86F429248}" srcOrd="1" destOrd="0" parTransId="{EE5C3C8E-9B4A-4617-A48A-2D9CBAAD3397}" sibTransId="{317FEEAA-4578-4E68-BC9D-AEBA59FE2083}"/>
    <dgm:cxn modelId="{C89908BA-613E-483B-BC84-66DC2EE4CB82}" type="presOf" srcId="{4C77A2DC-DFB5-4683-9F76-18D9D0A16E5E}" destId="{A21B366A-AC2A-401F-B6DF-6E9E5CE295D3}" srcOrd="1" destOrd="0" presId="urn:microsoft.com/office/officeart/2005/8/layout/process2"/>
    <dgm:cxn modelId="{79F6D41A-A51F-45DB-AF01-4A45AA54AB7F}" type="presOf" srcId="{5C794545-24EF-4312-877D-5AA237695293}" destId="{5CC219BD-FEE7-437F-BAA5-1B26E5F42500}" srcOrd="0" destOrd="0" presId="urn:microsoft.com/office/officeart/2005/8/layout/process2"/>
    <dgm:cxn modelId="{82565912-6CB7-419B-81E3-E735B874BE9F}" type="presParOf" srcId="{2954ED4F-E7BA-4C92-8D9A-EE9D6E364BA2}" destId="{E1734125-042D-475F-BA03-BB8D404BAB73}" srcOrd="0" destOrd="0" presId="urn:microsoft.com/office/officeart/2005/8/layout/process2"/>
    <dgm:cxn modelId="{4A7095C3-8AB8-46ED-BE47-C7374B4985BA}" type="presParOf" srcId="{2954ED4F-E7BA-4C92-8D9A-EE9D6E364BA2}" destId="{00E9E7A4-A17C-42CF-8D33-C91CE54F3641}" srcOrd="1" destOrd="0" presId="urn:microsoft.com/office/officeart/2005/8/layout/process2"/>
    <dgm:cxn modelId="{3EE128CB-86BA-40FA-97A4-E4FC853C7F9A}" type="presParOf" srcId="{00E9E7A4-A17C-42CF-8D33-C91CE54F3641}" destId="{A21B366A-AC2A-401F-B6DF-6E9E5CE295D3}" srcOrd="0" destOrd="0" presId="urn:microsoft.com/office/officeart/2005/8/layout/process2"/>
    <dgm:cxn modelId="{5843A41B-4895-4911-A42B-EED79C628B4E}" type="presParOf" srcId="{2954ED4F-E7BA-4C92-8D9A-EE9D6E364BA2}" destId="{BFD7B37E-F45E-4FAB-9315-084095623944}" srcOrd="2" destOrd="0" presId="urn:microsoft.com/office/officeart/2005/8/layout/process2"/>
    <dgm:cxn modelId="{DF42727B-50C0-4999-9289-939F85860A90}" type="presParOf" srcId="{2954ED4F-E7BA-4C92-8D9A-EE9D6E364BA2}" destId="{C19660DB-F064-4DAA-8AA2-27E0BEA30BA0}" srcOrd="3" destOrd="0" presId="urn:microsoft.com/office/officeart/2005/8/layout/process2"/>
    <dgm:cxn modelId="{50B00435-B2A8-469F-ABD7-25BA7AF5DEB2}" type="presParOf" srcId="{C19660DB-F064-4DAA-8AA2-27E0BEA30BA0}" destId="{9A639523-9569-4F1B-8ACB-41AC2D6F48A9}" srcOrd="0" destOrd="0" presId="urn:microsoft.com/office/officeart/2005/8/layout/process2"/>
    <dgm:cxn modelId="{6AC3307E-ED97-4A88-ACE2-F89A052A39E7}" type="presParOf" srcId="{2954ED4F-E7BA-4C92-8D9A-EE9D6E364BA2}" destId="{5CC219BD-FEE7-437F-BAA5-1B26E5F4250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FF099E-0BFE-4DD3-AE51-6AF705082051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4B7CB7D-421A-4D2B-9873-8821B1328D0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55 Counties</a:t>
          </a:r>
          <a:endParaRPr lang="en-US" dirty="0">
            <a:solidFill>
              <a:schemeClr val="tx1"/>
            </a:solidFill>
          </a:endParaRPr>
        </a:p>
      </dgm:t>
    </dgm:pt>
    <dgm:pt modelId="{7E1A4B63-DD6A-480C-B857-1E4B89D3D21F}" type="parTrans" cxnId="{687EDF50-0967-47AC-85E8-41AFCC2D7419}">
      <dgm:prSet/>
      <dgm:spPr/>
      <dgm:t>
        <a:bodyPr/>
        <a:lstStyle/>
        <a:p>
          <a:endParaRPr lang="en-US"/>
        </a:p>
      </dgm:t>
    </dgm:pt>
    <dgm:pt modelId="{4CF9AD82-F437-4F37-8074-8F6D72825577}" type="sibTrans" cxnId="{687EDF50-0967-47AC-85E8-41AFCC2D7419}">
      <dgm:prSet/>
      <dgm:spPr/>
      <dgm:t>
        <a:bodyPr/>
        <a:lstStyle/>
        <a:p>
          <a:endParaRPr lang="en-US"/>
        </a:p>
      </dgm:t>
    </dgm:pt>
    <dgm:pt modelId="{BE5E497C-349C-4B40-9D41-4368A016CFFB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State Agencies</a:t>
          </a:r>
          <a:endParaRPr lang="en-US" dirty="0"/>
        </a:p>
      </dgm:t>
    </dgm:pt>
    <dgm:pt modelId="{918A4362-9EA3-434D-BD9D-12FF5EAE9B31}" type="parTrans" cxnId="{8F2C3D86-5BAA-4CD3-B37D-E381AD23ECCC}">
      <dgm:prSet/>
      <dgm:spPr>
        <a:ln w="38100">
          <a:solidFill>
            <a:schemeClr val="tx2"/>
          </a:solidFill>
          <a:headEnd type="triangle"/>
        </a:ln>
      </dgm:spPr>
      <dgm:t>
        <a:bodyPr/>
        <a:lstStyle/>
        <a:p>
          <a:endParaRPr lang="en-US"/>
        </a:p>
      </dgm:t>
    </dgm:pt>
    <dgm:pt modelId="{F7955E16-7270-4AE4-A0E7-B3665E82B1DC}" type="sibTrans" cxnId="{8F2C3D86-5BAA-4CD3-B37D-E381AD23ECCC}">
      <dgm:prSet/>
      <dgm:spPr/>
      <dgm:t>
        <a:bodyPr/>
        <a:lstStyle/>
        <a:p>
          <a:endParaRPr lang="en-US"/>
        </a:p>
      </dgm:t>
    </dgm:pt>
    <dgm:pt modelId="{C533F248-26D8-47DB-B149-8685694E3109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Private Sector</a:t>
          </a:r>
          <a:endParaRPr lang="en-US" dirty="0"/>
        </a:p>
      </dgm:t>
    </dgm:pt>
    <dgm:pt modelId="{32FBDB90-7E87-4085-A852-5509D3427540}" type="parTrans" cxnId="{3200C52B-8518-44A7-B841-1E25C1006E66}">
      <dgm:prSet/>
      <dgm:spPr>
        <a:ln w="38100">
          <a:solidFill>
            <a:schemeClr val="tx2"/>
          </a:solidFill>
          <a:headEnd type="triangle" w="med" len="med"/>
          <a:tailEnd type="none" w="med" len="med"/>
        </a:ln>
      </dgm:spPr>
      <dgm:t>
        <a:bodyPr/>
        <a:lstStyle/>
        <a:p>
          <a:endParaRPr lang="en-US" dirty="0"/>
        </a:p>
      </dgm:t>
    </dgm:pt>
    <dgm:pt modelId="{D4662361-4038-4F1C-8F28-B2C929597B65}" type="sibTrans" cxnId="{3200C52B-8518-44A7-B841-1E25C1006E66}">
      <dgm:prSet/>
      <dgm:spPr/>
      <dgm:t>
        <a:bodyPr/>
        <a:lstStyle/>
        <a:p>
          <a:endParaRPr lang="en-US"/>
        </a:p>
      </dgm:t>
    </dgm:pt>
    <dgm:pt modelId="{2E82E8BB-2DA8-4CAE-8F65-0D9D361C5E7C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Public</a:t>
          </a:r>
          <a:endParaRPr lang="en-US" dirty="0"/>
        </a:p>
      </dgm:t>
    </dgm:pt>
    <dgm:pt modelId="{9C6C4DF3-797C-4E67-BCC3-07A54F82281F}" type="parTrans" cxnId="{7E426466-65EE-4C01-B0B6-AAC8CB5F21E0}">
      <dgm:prSet/>
      <dgm:spPr>
        <a:ln w="38100">
          <a:solidFill>
            <a:schemeClr val="tx2"/>
          </a:solidFill>
          <a:headEnd type="triangle"/>
        </a:ln>
      </dgm:spPr>
      <dgm:t>
        <a:bodyPr/>
        <a:lstStyle/>
        <a:p>
          <a:endParaRPr lang="en-US"/>
        </a:p>
      </dgm:t>
    </dgm:pt>
    <dgm:pt modelId="{88A921CA-896F-4346-9C43-04669673B4F1}" type="sibTrans" cxnId="{7E426466-65EE-4C01-B0B6-AAC8CB5F21E0}">
      <dgm:prSet/>
      <dgm:spPr/>
      <dgm:t>
        <a:bodyPr/>
        <a:lstStyle/>
        <a:p>
          <a:endParaRPr lang="en-US"/>
        </a:p>
      </dgm:t>
    </dgm:pt>
    <dgm:pt modelId="{5E68F147-7674-4DB0-B592-330CF5771F5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Non Profits</a:t>
          </a:r>
          <a:endParaRPr lang="en-US" dirty="0"/>
        </a:p>
      </dgm:t>
    </dgm:pt>
    <dgm:pt modelId="{BD0E4F9E-777D-4B70-A41D-2C9B6B8F9D82}" type="parTrans" cxnId="{4D3732C0-C728-49AC-A42C-22E919B68C39}">
      <dgm:prSet/>
      <dgm:spPr>
        <a:ln w="38100">
          <a:solidFill>
            <a:schemeClr val="tx2"/>
          </a:solidFill>
          <a:headEnd type="triangle"/>
        </a:ln>
      </dgm:spPr>
      <dgm:t>
        <a:bodyPr/>
        <a:lstStyle/>
        <a:p>
          <a:endParaRPr lang="en-US"/>
        </a:p>
      </dgm:t>
    </dgm:pt>
    <dgm:pt modelId="{FB341BB4-BC06-4F2B-84A6-48765623E57C}" type="sibTrans" cxnId="{4D3732C0-C728-49AC-A42C-22E919B68C39}">
      <dgm:prSet/>
      <dgm:spPr/>
      <dgm:t>
        <a:bodyPr/>
        <a:lstStyle/>
        <a:p>
          <a:endParaRPr lang="en-US"/>
        </a:p>
      </dgm:t>
    </dgm:pt>
    <dgm:pt modelId="{7F004FEF-7D09-4CB8-80EB-6BAD50919832}" type="pres">
      <dgm:prSet presAssocID="{64FF099E-0BFE-4DD3-AE51-6AF70508205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8E8F14-1CF5-4780-9E75-0628E16B79A5}" type="pres">
      <dgm:prSet presAssocID="{E4B7CB7D-421A-4D2B-9873-8821B1328D03}" presName="centerShape" presStyleLbl="node0" presStyleIdx="0" presStyleCnt="1" custScaleX="120224" custScaleY="126854"/>
      <dgm:spPr/>
    </dgm:pt>
    <dgm:pt modelId="{00928589-1658-4B61-9A68-3929B6112F5C}" type="pres">
      <dgm:prSet presAssocID="{918A4362-9EA3-434D-BD9D-12FF5EAE9B31}" presName="Name9" presStyleLbl="parChTrans1D2" presStyleIdx="0" presStyleCnt="4"/>
      <dgm:spPr/>
    </dgm:pt>
    <dgm:pt modelId="{7749C291-34DA-4DF8-ADB9-A60A5DE31D12}" type="pres">
      <dgm:prSet presAssocID="{918A4362-9EA3-434D-BD9D-12FF5EAE9B31}" presName="connTx" presStyleLbl="parChTrans1D2" presStyleIdx="0" presStyleCnt="4"/>
      <dgm:spPr/>
    </dgm:pt>
    <dgm:pt modelId="{1BCED7E1-E601-401A-998F-7A8737D871ED}" type="pres">
      <dgm:prSet presAssocID="{BE5E497C-349C-4B40-9D41-4368A016CFFB}" presName="node" presStyleLbl="node1" presStyleIdx="0" presStyleCnt="4">
        <dgm:presLayoutVars>
          <dgm:bulletEnabled val="1"/>
        </dgm:presLayoutVars>
      </dgm:prSet>
      <dgm:spPr/>
    </dgm:pt>
    <dgm:pt modelId="{12783C42-78A7-465A-8711-D753B8DB93EC}" type="pres">
      <dgm:prSet presAssocID="{32FBDB90-7E87-4085-A852-5509D3427540}" presName="Name9" presStyleLbl="parChTrans1D2" presStyleIdx="1" presStyleCnt="4"/>
      <dgm:spPr/>
    </dgm:pt>
    <dgm:pt modelId="{7CFEC9DD-FF5A-4F28-9CCD-BBE38B94B6C6}" type="pres">
      <dgm:prSet presAssocID="{32FBDB90-7E87-4085-A852-5509D3427540}" presName="connTx" presStyleLbl="parChTrans1D2" presStyleIdx="1" presStyleCnt="4"/>
      <dgm:spPr/>
    </dgm:pt>
    <dgm:pt modelId="{7A778255-51CA-4A5F-A0C9-9C4F5EC0D682}" type="pres">
      <dgm:prSet presAssocID="{C533F248-26D8-47DB-B149-8685694E310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70D383-840A-4FF8-8CB2-31AE765B9B21}" type="pres">
      <dgm:prSet presAssocID="{9C6C4DF3-797C-4E67-BCC3-07A54F82281F}" presName="Name9" presStyleLbl="parChTrans1D2" presStyleIdx="2" presStyleCnt="4"/>
      <dgm:spPr/>
    </dgm:pt>
    <dgm:pt modelId="{83B02241-8600-4489-A3A7-1F0A50AEF976}" type="pres">
      <dgm:prSet presAssocID="{9C6C4DF3-797C-4E67-BCC3-07A54F82281F}" presName="connTx" presStyleLbl="parChTrans1D2" presStyleIdx="2" presStyleCnt="4"/>
      <dgm:spPr/>
    </dgm:pt>
    <dgm:pt modelId="{E9D4539B-BD7F-4717-BEBD-B8D76EC8B1E5}" type="pres">
      <dgm:prSet presAssocID="{2E82E8BB-2DA8-4CAE-8F65-0D9D361C5E7C}" presName="node" presStyleLbl="node1" presStyleIdx="2" presStyleCnt="4">
        <dgm:presLayoutVars>
          <dgm:bulletEnabled val="1"/>
        </dgm:presLayoutVars>
      </dgm:prSet>
      <dgm:spPr/>
    </dgm:pt>
    <dgm:pt modelId="{7C6BDA03-0DA8-4875-8BB2-0D0425EA1DD4}" type="pres">
      <dgm:prSet presAssocID="{BD0E4F9E-777D-4B70-A41D-2C9B6B8F9D82}" presName="Name9" presStyleLbl="parChTrans1D2" presStyleIdx="3" presStyleCnt="4"/>
      <dgm:spPr/>
    </dgm:pt>
    <dgm:pt modelId="{3F454F30-9649-4FC8-A1F4-BCD0244750BC}" type="pres">
      <dgm:prSet presAssocID="{BD0E4F9E-777D-4B70-A41D-2C9B6B8F9D82}" presName="connTx" presStyleLbl="parChTrans1D2" presStyleIdx="3" presStyleCnt="4"/>
      <dgm:spPr/>
    </dgm:pt>
    <dgm:pt modelId="{1B1D847B-71DA-4283-9295-DEDDC5C50FB8}" type="pres">
      <dgm:prSet presAssocID="{5E68F147-7674-4DB0-B592-330CF5771F5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840F72-9FA8-433F-A8CB-FB49A215D719}" type="presOf" srcId="{E4B7CB7D-421A-4D2B-9873-8821B1328D03}" destId="{5C8E8F14-1CF5-4780-9E75-0628E16B79A5}" srcOrd="0" destOrd="0" presId="urn:microsoft.com/office/officeart/2005/8/layout/radial1"/>
    <dgm:cxn modelId="{687EDF50-0967-47AC-85E8-41AFCC2D7419}" srcId="{64FF099E-0BFE-4DD3-AE51-6AF705082051}" destId="{E4B7CB7D-421A-4D2B-9873-8821B1328D03}" srcOrd="0" destOrd="0" parTransId="{7E1A4B63-DD6A-480C-B857-1E4B89D3D21F}" sibTransId="{4CF9AD82-F437-4F37-8074-8F6D72825577}"/>
    <dgm:cxn modelId="{8F2C3D86-5BAA-4CD3-B37D-E381AD23ECCC}" srcId="{E4B7CB7D-421A-4D2B-9873-8821B1328D03}" destId="{BE5E497C-349C-4B40-9D41-4368A016CFFB}" srcOrd="0" destOrd="0" parTransId="{918A4362-9EA3-434D-BD9D-12FF5EAE9B31}" sibTransId="{F7955E16-7270-4AE4-A0E7-B3665E82B1DC}"/>
    <dgm:cxn modelId="{3200C52B-8518-44A7-B841-1E25C1006E66}" srcId="{E4B7CB7D-421A-4D2B-9873-8821B1328D03}" destId="{C533F248-26D8-47DB-B149-8685694E3109}" srcOrd="1" destOrd="0" parTransId="{32FBDB90-7E87-4085-A852-5509D3427540}" sibTransId="{D4662361-4038-4F1C-8F28-B2C929597B65}"/>
    <dgm:cxn modelId="{2C7B957A-E04C-4CCE-8EC1-192EEF4F2C04}" type="presOf" srcId="{5E68F147-7674-4DB0-B592-330CF5771F53}" destId="{1B1D847B-71DA-4283-9295-DEDDC5C50FB8}" srcOrd="0" destOrd="0" presId="urn:microsoft.com/office/officeart/2005/8/layout/radial1"/>
    <dgm:cxn modelId="{72807765-3D06-4CE2-BDF4-6D9363DB1130}" type="presOf" srcId="{918A4362-9EA3-434D-BD9D-12FF5EAE9B31}" destId="{7749C291-34DA-4DF8-ADB9-A60A5DE31D12}" srcOrd="1" destOrd="0" presId="urn:microsoft.com/office/officeart/2005/8/layout/radial1"/>
    <dgm:cxn modelId="{248507DC-33C4-4B9C-A3B1-FF58FA7C086A}" type="presOf" srcId="{32FBDB90-7E87-4085-A852-5509D3427540}" destId="{12783C42-78A7-465A-8711-D753B8DB93EC}" srcOrd="0" destOrd="0" presId="urn:microsoft.com/office/officeart/2005/8/layout/radial1"/>
    <dgm:cxn modelId="{F860BA5A-7632-442C-8D84-6D1964989B9B}" type="presOf" srcId="{32FBDB90-7E87-4085-A852-5509D3427540}" destId="{7CFEC9DD-FF5A-4F28-9CCD-BBE38B94B6C6}" srcOrd="1" destOrd="0" presId="urn:microsoft.com/office/officeart/2005/8/layout/radial1"/>
    <dgm:cxn modelId="{3EE5A59A-E956-421A-9E9F-2EBA7211294D}" type="presOf" srcId="{BD0E4F9E-777D-4B70-A41D-2C9B6B8F9D82}" destId="{7C6BDA03-0DA8-4875-8BB2-0D0425EA1DD4}" srcOrd="0" destOrd="0" presId="urn:microsoft.com/office/officeart/2005/8/layout/radial1"/>
    <dgm:cxn modelId="{6D8D79DC-5EB0-4DB4-99E6-1167C6ADCC23}" type="presOf" srcId="{C533F248-26D8-47DB-B149-8685694E3109}" destId="{7A778255-51CA-4A5F-A0C9-9C4F5EC0D682}" srcOrd="0" destOrd="0" presId="urn:microsoft.com/office/officeart/2005/8/layout/radial1"/>
    <dgm:cxn modelId="{7E426466-65EE-4C01-B0B6-AAC8CB5F21E0}" srcId="{E4B7CB7D-421A-4D2B-9873-8821B1328D03}" destId="{2E82E8BB-2DA8-4CAE-8F65-0D9D361C5E7C}" srcOrd="2" destOrd="0" parTransId="{9C6C4DF3-797C-4E67-BCC3-07A54F82281F}" sibTransId="{88A921CA-896F-4346-9C43-04669673B4F1}"/>
    <dgm:cxn modelId="{42ADDAED-F1C3-4020-A9A3-F24D1241F8BD}" type="presOf" srcId="{9C6C4DF3-797C-4E67-BCC3-07A54F82281F}" destId="{CE70D383-840A-4FF8-8CB2-31AE765B9B21}" srcOrd="0" destOrd="0" presId="urn:microsoft.com/office/officeart/2005/8/layout/radial1"/>
    <dgm:cxn modelId="{5B70F7D0-2047-41D5-AD7C-671EAC35440E}" type="presOf" srcId="{64FF099E-0BFE-4DD3-AE51-6AF705082051}" destId="{7F004FEF-7D09-4CB8-80EB-6BAD50919832}" srcOrd="0" destOrd="0" presId="urn:microsoft.com/office/officeart/2005/8/layout/radial1"/>
    <dgm:cxn modelId="{12478C04-E008-4F60-A2B9-01FA08E0B8B6}" type="presOf" srcId="{BE5E497C-349C-4B40-9D41-4368A016CFFB}" destId="{1BCED7E1-E601-401A-998F-7A8737D871ED}" srcOrd="0" destOrd="0" presId="urn:microsoft.com/office/officeart/2005/8/layout/radial1"/>
    <dgm:cxn modelId="{083EACB3-F6DB-41F1-8D57-0B524ED8756A}" type="presOf" srcId="{BD0E4F9E-777D-4B70-A41D-2C9B6B8F9D82}" destId="{3F454F30-9649-4FC8-A1F4-BCD0244750BC}" srcOrd="1" destOrd="0" presId="urn:microsoft.com/office/officeart/2005/8/layout/radial1"/>
    <dgm:cxn modelId="{4D3732C0-C728-49AC-A42C-22E919B68C39}" srcId="{E4B7CB7D-421A-4D2B-9873-8821B1328D03}" destId="{5E68F147-7674-4DB0-B592-330CF5771F53}" srcOrd="3" destOrd="0" parTransId="{BD0E4F9E-777D-4B70-A41D-2C9B6B8F9D82}" sibTransId="{FB341BB4-BC06-4F2B-84A6-48765623E57C}"/>
    <dgm:cxn modelId="{39099E6D-29C0-4BB1-8ECA-222E8CE59AE6}" type="presOf" srcId="{918A4362-9EA3-434D-BD9D-12FF5EAE9B31}" destId="{00928589-1658-4B61-9A68-3929B6112F5C}" srcOrd="0" destOrd="0" presId="urn:microsoft.com/office/officeart/2005/8/layout/radial1"/>
    <dgm:cxn modelId="{2E508B64-189A-4F56-A00B-63B3A6BE7A1D}" type="presOf" srcId="{2E82E8BB-2DA8-4CAE-8F65-0D9D361C5E7C}" destId="{E9D4539B-BD7F-4717-BEBD-B8D76EC8B1E5}" srcOrd="0" destOrd="0" presId="urn:microsoft.com/office/officeart/2005/8/layout/radial1"/>
    <dgm:cxn modelId="{53545420-08BD-4191-8772-B01F3C654278}" type="presOf" srcId="{9C6C4DF3-797C-4E67-BCC3-07A54F82281F}" destId="{83B02241-8600-4489-A3A7-1F0A50AEF976}" srcOrd="1" destOrd="0" presId="urn:microsoft.com/office/officeart/2005/8/layout/radial1"/>
    <dgm:cxn modelId="{98C97DE0-92C3-4507-94BB-1CCB054F4EB7}" type="presParOf" srcId="{7F004FEF-7D09-4CB8-80EB-6BAD50919832}" destId="{5C8E8F14-1CF5-4780-9E75-0628E16B79A5}" srcOrd="0" destOrd="0" presId="urn:microsoft.com/office/officeart/2005/8/layout/radial1"/>
    <dgm:cxn modelId="{8006AE7A-7DAF-4DA3-9340-DDE97D76731C}" type="presParOf" srcId="{7F004FEF-7D09-4CB8-80EB-6BAD50919832}" destId="{00928589-1658-4B61-9A68-3929B6112F5C}" srcOrd="1" destOrd="0" presId="urn:microsoft.com/office/officeart/2005/8/layout/radial1"/>
    <dgm:cxn modelId="{9C09EAE9-85EC-4A86-81F0-3B27213BD7F3}" type="presParOf" srcId="{00928589-1658-4B61-9A68-3929B6112F5C}" destId="{7749C291-34DA-4DF8-ADB9-A60A5DE31D12}" srcOrd="0" destOrd="0" presId="urn:microsoft.com/office/officeart/2005/8/layout/radial1"/>
    <dgm:cxn modelId="{377F8B7F-4D79-4A4F-AF7E-37ED7E0D99A9}" type="presParOf" srcId="{7F004FEF-7D09-4CB8-80EB-6BAD50919832}" destId="{1BCED7E1-E601-401A-998F-7A8737D871ED}" srcOrd="2" destOrd="0" presId="urn:microsoft.com/office/officeart/2005/8/layout/radial1"/>
    <dgm:cxn modelId="{E0886DA9-3A20-40D5-BE6E-F15448A66A40}" type="presParOf" srcId="{7F004FEF-7D09-4CB8-80EB-6BAD50919832}" destId="{12783C42-78A7-465A-8711-D753B8DB93EC}" srcOrd="3" destOrd="0" presId="urn:microsoft.com/office/officeart/2005/8/layout/radial1"/>
    <dgm:cxn modelId="{105B8B95-654D-4EAF-8541-7FCC9470AAE0}" type="presParOf" srcId="{12783C42-78A7-465A-8711-D753B8DB93EC}" destId="{7CFEC9DD-FF5A-4F28-9CCD-BBE38B94B6C6}" srcOrd="0" destOrd="0" presId="urn:microsoft.com/office/officeart/2005/8/layout/radial1"/>
    <dgm:cxn modelId="{36428495-85F1-41FC-AD34-9E49CD0725C0}" type="presParOf" srcId="{7F004FEF-7D09-4CB8-80EB-6BAD50919832}" destId="{7A778255-51CA-4A5F-A0C9-9C4F5EC0D682}" srcOrd="4" destOrd="0" presId="urn:microsoft.com/office/officeart/2005/8/layout/radial1"/>
    <dgm:cxn modelId="{1DFD9B17-1A7E-4C5F-B008-19BC43156C5B}" type="presParOf" srcId="{7F004FEF-7D09-4CB8-80EB-6BAD50919832}" destId="{CE70D383-840A-4FF8-8CB2-31AE765B9B21}" srcOrd="5" destOrd="0" presId="urn:microsoft.com/office/officeart/2005/8/layout/radial1"/>
    <dgm:cxn modelId="{BE9ED91E-AA56-41E6-ADEF-0559199DFAE5}" type="presParOf" srcId="{CE70D383-840A-4FF8-8CB2-31AE765B9B21}" destId="{83B02241-8600-4489-A3A7-1F0A50AEF976}" srcOrd="0" destOrd="0" presId="urn:microsoft.com/office/officeart/2005/8/layout/radial1"/>
    <dgm:cxn modelId="{E12E4A82-25CE-4FE3-8569-162A977AED7C}" type="presParOf" srcId="{7F004FEF-7D09-4CB8-80EB-6BAD50919832}" destId="{E9D4539B-BD7F-4717-BEBD-B8D76EC8B1E5}" srcOrd="6" destOrd="0" presId="urn:microsoft.com/office/officeart/2005/8/layout/radial1"/>
    <dgm:cxn modelId="{C41F3A94-04DC-4E94-A147-84A748D919E1}" type="presParOf" srcId="{7F004FEF-7D09-4CB8-80EB-6BAD50919832}" destId="{7C6BDA03-0DA8-4875-8BB2-0D0425EA1DD4}" srcOrd="7" destOrd="0" presId="urn:microsoft.com/office/officeart/2005/8/layout/radial1"/>
    <dgm:cxn modelId="{6261F863-602B-41D6-8F10-2A427E9B0E48}" type="presParOf" srcId="{7C6BDA03-0DA8-4875-8BB2-0D0425EA1DD4}" destId="{3F454F30-9649-4FC8-A1F4-BCD0244750BC}" srcOrd="0" destOrd="0" presId="urn:microsoft.com/office/officeart/2005/8/layout/radial1"/>
    <dgm:cxn modelId="{87F1347F-71BB-4475-8694-742487363B1E}" type="presParOf" srcId="{7F004FEF-7D09-4CB8-80EB-6BAD50919832}" destId="{1B1D847B-71DA-4283-9295-DEDDC5C50FB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34125-042D-475F-BA03-BB8D404BAB73}">
      <dsp:nvSpPr>
        <dsp:cNvPr id="0" name=""/>
        <dsp:cNvSpPr/>
      </dsp:nvSpPr>
      <dsp:spPr>
        <a:xfrm>
          <a:off x="1461435" y="0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55 C</a:t>
          </a:r>
          <a:endParaRPr lang="en-US" sz="4400" kern="1200" dirty="0"/>
        </a:p>
      </dsp:txBody>
      <dsp:txXfrm>
        <a:off x="1491193" y="29758"/>
        <a:ext cx="1769284" cy="956484"/>
      </dsp:txXfrm>
    </dsp:sp>
    <dsp:sp modelId="{00E9E7A4-A17C-42CF-8D33-C91CE54F3641}">
      <dsp:nvSpPr>
        <dsp:cNvPr id="0" name=""/>
        <dsp:cNvSpPr/>
      </dsp:nvSpPr>
      <dsp:spPr>
        <a:xfrm rot="5400000">
          <a:off x="2185336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2238676" y="1079499"/>
        <a:ext cx="274320" cy="266699"/>
      </dsp:txXfrm>
    </dsp:sp>
    <dsp:sp modelId="{BFD7B37E-F45E-4FAB-9315-084095623944}">
      <dsp:nvSpPr>
        <dsp:cNvPr id="0" name=""/>
        <dsp:cNvSpPr/>
      </dsp:nvSpPr>
      <dsp:spPr>
        <a:xfrm>
          <a:off x="1461435" y="1523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/>
        </a:p>
      </dsp:txBody>
      <dsp:txXfrm>
        <a:off x="1491193" y="1553757"/>
        <a:ext cx="1769284" cy="956484"/>
      </dsp:txXfrm>
    </dsp:sp>
    <dsp:sp modelId="{C19660DB-F064-4DAA-8AA2-27E0BEA30BA0}">
      <dsp:nvSpPr>
        <dsp:cNvPr id="0" name=""/>
        <dsp:cNvSpPr/>
      </dsp:nvSpPr>
      <dsp:spPr>
        <a:xfrm rot="5400000">
          <a:off x="2185336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-5400000">
        <a:off x="2238676" y="2603499"/>
        <a:ext cx="274320" cy="266700"/>
      </dsp:txXfrm>
    </dsp:sp>
    <dsp:sp modelId="{5CC219BD-FEE7-437F-BAA5-1B26E5F42500}">
      <dsp:nvSpPr>
        <dsp:cNvPr id="0" name=""/>
        <dsp:cNvSpPr/>
      </dsp:nvSpPr>
      <dsp:spPr>
        <a:xfrm>
          <a:off x="1461435" y="3047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/>
        </a:p>
      </dsp:txBody>
      <dsp:txXfrm>
        <a:off x="1491193" y="3077757"/>
        <a:ext cx="1769284" cy="956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E8F14-1CF5-4780-9E75-0628E16B79A5}">
      <dsp:nvSpPr>
        <dsp:cNvPr id="0" name=""/>
        <dsp:cNvSpPr/>
      </dsp:nvSpPr>
      <dsp:spPr>
        <a:xfrm>
          <a:off x="1521508" y="1265156"/>
          <a:ext cx="1287682" cy="13586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55 Counties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710085" y="1464132"/>
        <a:ext cx="910528" cy="960742"/>
      </dsp:txXfrm>
    </dsp:sp>
    <dsp:sp modelId="{00928589-1658-4B61-9A68-3929B6112F5C}">
      <dsp:nvSpPr>
        <dsp:cNvPr id="0" name=""/>
        <dsp:cNvSpPr/>
      </dsp:nvSpPr>
      <dsp:spPr>
        <a:xfrm rot="16200000">
          <a:off x="2075892" y="1153440"/>
          <a:ext cx="178915" cy="44517"/>
        </a:xfrm>
        <a:custGeom>
          <a:avLst/>
          <a:gdLst/>
          <a:ahLst/>
          <a:cxnLst/>
          <a:rect l="0" t="0" r="0" b="0"/>
          <a:pathLst>
            <a:path>
              <a:moveTo>
                <a:pt x="0" y="22258"/>
              </a:moveTo>
              <a:lnTo>
                <a:pt x="178915" y="22258"/>
              </a:lnTo>
            </a:path>
          </a:pathLst>
        </a:custGeom>
        <a:noFill/>
        <a:ln w="38100" cap="flat" cmpd="sng" algn="ctr">
          <a:solidFill>
            <a:schemeClr val="tx2"/>
          </a:solidFill>
          <a:prstDash val="solid"/>
          <a:miter lim="800000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60877" y="1171226"/>
        <a:ext cx="8945" cy="8945"/>
      </dsp:txXfrm>
    </dsp:sp>
    <dsp:sp modelId="{1BCED7E1-E601-401A-998F-7A8737D871ED}">
      <dsp:nvSpPr>
        <dsp:cNvPr id="0" name=""/>
        <dsp:cNvSpPr/>
      </dsp:nvSpPr>
      <dsp:spPr>
        <a:xfrm>
          <a:off x="1629815" y="15171"/>
          <a:ext cx="1071069" cy="1071069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State Agencies</a:t>
          </a:r>
          <a:endParaRPr lang="en-US" sz="1600" kern="1200" dirty="0"/>
        </a:p>
      </dsp:txBody>
      <dsp:txXfrm>
        <a:off x="1786669" y="172025"/>
        <a:ext cx="757361" cy="757361"/>
      </dsp:txXfrm>
    </dsp:sp>
    <dsp:sp modelId="{12783C42-78A7-465A-8711-D753B8DB93EC}">
      <dsp:nvSpPr>
        <dsp:cNvPr id="0" name=""/>
        <dsp:cNvSpPr/>
      </dsp:nvSpPr>
      <dsp:spPr>
        <a:xfrm>
          <a:off x="2809191" y="1922245"/>
          <a:ext cx="214421" cy="44517"/>
        </a:xfrm>
        <a:custGeom>
          <a:avLst/>
          <a:gdLst/>
          <a:ahLst/>
          <a:cxnLst/>
          <a:rect l="0" t="0" r="0" b="0"/>
          <a:pathLst>
            <a:path>
              <a:moveTo>
                <a:pt x="0" y="22258"/>
              </a:moveTo>
              <a:lnTo>
                <a:pt x="214421" y="22258"/>
              </a:lnTo>
            </a:path>
          </a:pathLst>
        </a:custGeom>
        <a:noFill/>
        <a:ln w="38100" cap="flat" cmpd="sng" algn="ctr">
          <a:solidFill>
            <a:schemeClr val="tx2"/>
          </a:solidFill>
          <a:prstDash val="solid"/>
          <a:miter lim="800000"/>
          <a:headEnd type="triangle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911041" y="1939143"/>
        <a:ext cx="10721" cy="10721"/>
      </dsp:txXfrm>
    </dsp:sp>
    <dsp:sp modelId="{7A778255-51CA-4A5F-A0C9-9C4F5EC0D682}">
      <dsp:nvSpPr>
        <dsp:cNvPr id="0" name=""/>
        <dsp:cNvSpPr/>
      </dsp:nvSpPr>
      <dsp:spPr>
        <a:xfrm>
          <a:off x="3023612" y="1408969"/>
          <a:ext cx="1071069" cy="1071069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Private Sector</a:t>
          </a:r>
          <a:endParaRPr lang="en-US" sz="1600" kern="1200" dirty="0"/>
        </a:p>
      </dsp:txBody>
      <dsp:txXfrm>
        <a:off x="3180466" y="1565823"/>
        <a:ext cx="757361" cy="757361"/>
      </dsp:txXfrm>
    </dsp:sp>
    <dsp:sp modelId="{CE70D383-840A-4FF8-8CB2-31AE765B9B21}">
      <dsp:nvSpPr>
        <dsp:cNvPr id="0" name=""/>
        <dsp:cNvSpPr/>
      </dsp:nvSpPr>
      <dsp:spPr>
        <a:xfrm rot="5400000">
          <a:off x="2075892" y="2691050"/>
          <a:ext cx="178915" cy="44517"/>
        </a:xfrm>
        <a:custGeom>
          <a:avLst/>
          <a:gdLst/>
          <a:ahLst/>
          <a:cxnLst/>
          <a:rect l="0" t="0" r="0" b="0"/>
          <a:pathLst>
            <a:path>
              <a:moveTo>
                <a:pt x="0" y="22258"/>
              </a:moveTo>
              <a:lnTo>
                <a:pt x="178915" y="22258"/>
              </a:lnTo>
            </a:path>
          </a:pathLst>
        </a:custGeom>
        <a:noFill/>
        <a:ln w="38100" cap="flat" cmpd="sng" algn="ctr">
          <a:solidFill>
            <a:schemeClr val="tx2"/>
          </a:solidFill>
          <a:prstDash val="solid"/>
          <a:miter lim="800000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60877" y="2708836"/>
        <a:ext cx="8945" cy="8945"/>
      </dsp:txXfrm>
    </dsp:sp>
    <dsp:sp modelId="{E9D4539B-BD7F-4717-BEBD-B8D76EC8B1E5}">
      <dsp:nvSpPr>
        <dsp:cNvPr id="0" name=""/>
        <dsp:cNvSpPr/>
      </dsp:nvSpPr>
      <dsp:spPr>
        <a:xfrm>
          <a:off x="1629815" y="2802766"/>
          <a:ext cx="1071069" cy="1071069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Public</a:t>
          </a:r>
          <a:endParaRPr lang="en-US" sz="1600" kern="1200" dirty="0"/>
        </a:p>
      </dsp:txBody>
      <dsp:txXfrm>
        <a:off x="1786669" y="2959620"/>
        <a:ext cx="757361" cy="757361"/>
      </dsp:txXfrm>
    </dsp:sp>
    <dsp:sp modelId="{7C6BDA03-0DA8-4875-8BB2-0D0425EA1DD4}">
      <dsp:nvSpPr>
        <dsp:cNvPr id="0" name=""/>
        <dsp:cNvSpPr/>
      </dsp:nvSpPr>
      <dsp:spPr>
        <a:xfrm rot="10800000">
          <a:off x="1307087" y="1922245"/>
          <a:ext cx="214421" cy="44517"/>
        </a:xfrm>
        <a:custGeom>
          <a:avLst/>
          <a:gdLst/>
          <a:ahLst/>
          <a:cxnLst/>
          <a:rect l="0" t="0" r="0" b="0"/>
          <a:pathLst>
            <a:path>
              <a:moveTo>
                <a:pt x="0" y="22258"/>
              </a:moveTo>
              <a:lnTo>
                <a:pt x="214421" y="22258"/>
              </a:lnTo>
            </a:path>
          </a:pathLst>
        </a:custGeom>
        <a:noFill/>
        <a:ln w="38100" cap="flat" cmpd="sng" algn="ctr">
          <a:solidFill>
            <a:schemeClr val="tx2"/>
          </a:solidFill>
          <a:prstDash val="solid"/>
          <a:miter lim="800000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08937" y="1939143"/>
        <a:ext cx="10721" cy="10721"/>
      </dsp:txXfrm>
    </dsp:sp>
    <dsp:sp modelId="{1B1D847B-71DA-4283-9295-DEDDC5C50FB8}">
      <dsp:nvSpPr>
        <dsp:cNvPr id="0" name=""/>
        <dsp:cNvSpPr/>
      </dsp:nvSpPr>
      <dsp:spPr>
        <a:xfrm>
          <a:off x="236017" y="1408969"/>
          <a:ext cx="1071069" cy="1071069"/>
        </a:xfrm>
        <a:prstGeom prst="ellips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Non Profits</a:t>
          </a:r>
          <a:endParaRPr lang="en-US" sz="1600" kern="1200" dirty="0"/>
        </a:p>
      </dsp:txBody>
      <dsp:txXfrm>
        <a:off x="392871" y="1565823"/>
        <a:ext cx="757361" cy="757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87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1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2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2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1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8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6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21400-1D4F-4D0A-9883-73900DD7DDE3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8D40F-9A94-4A89-934F-C51B7E7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 Flood Tool Upgrades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281" y="1676400"/>
            <a:ext cx="7521437" cy="46474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Flood Query Results Panel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External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Shared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Building-Specific Risk Assessments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3D Flood Visualizations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Data Layers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Flood Layers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Advisory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Floodplains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Mitigated/Buyout Properties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Local Data (parcels, addresses, imagery, elevation)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Parcel Search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 Enhancements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Future Enhancements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9500" y="6477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24 April 2017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1061561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www.mapWV.gov/Flood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4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"/>
            <a:ext cx="9144000" cy="76991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Map Products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403" y="6396335"/>
            <a:ext cx="779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     All </a:t>
            </a:r>
            <a:r>
              <a:rPr lang="en-US" sz="1200" i="1" dirty="0"/>
              <a:t>paper tax maps are scanned to a digital image-file format by the Tax Department for statewide </a:t>
            </a:r>
            <a:r>
              <a:rPr lang="en-US" sz="1200" i="1" dirty="0" smtClean="0"/>
              <a:t>coverage</a:t>
            </a:r>
          </a:p>
          <a:p>
            <a:r>
              <a:rPr lang="en-US" sz="1200" i="1" dirty="0" smtClean="0"/>
              <a:t>**   Varying source years when created	</a:t>
            </a:r>
            <a:endParaRPr lang="en-US" sz="12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29275"/>
              </p:ext>
            </p:extLst>
          </p:nvPr>
        </p:nvGraphicFramePr>
        <p:xfrm>
          <a:off x="261257" y="816436"/>
          <a:ext cx="8654143" cy="52558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9656">
                  <a:extLst>
                    <a:ext uri="{9D8B030D-6E8A-4147-A177-3AD203B41FA5}">
                      <a16:colId xmlns:a16="http://schemas.microsoft.com/office/drawing/2014/main" val="833497377"/>
                    </a:ext>
                  </a:extLst>
                </a:gridCol>
                <a:gridCol w="2005431">
                  <a:extLst>
                    <a:ext uri="{9D8B030D-6E8A-4147-A177-3AD203B41FA5}">
                      <a16:colId xmlns:a16="http://schemas.microsoft.com/office/drawing/2014/main" val="3401773210"/>
                    </a:ext>
                  </a:extLst>
                </a:gridCol>
                <a:gridCol w="2635058">
                  <a:extLst>
                    <a:ext uri="{9D8B030D-6E8A-4147-A177-3AD203B41FA5}">
                      <a16:colId xmlns:a16="http://schemas.microsoft.com/office/drawing/2014/main" val="2352500114"/>
                    </a:ext>
                  </a:extLst>
                </a:gridCol>
                <a:gridCol w="2623998">
                  <a:extLst>
                    <a:ext uri="{9D8B030D-6E8A-4147-A177-3AD203B41FA5}">
                      <a16:colId xmlns:a16="http://schemas.microsoft.com/office/drawing/2014/main" val="3059001856"/>
                    </a:ext>
                  </a:extLst>
                </a:gridCol>
              </a:tblGrid>
              <a:tr h="6482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Individual Finished Tax Maps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Web</a:t>
                      </a:r>
                    </a:p>
                    <a:p>
                      <a:pPr algn="ctr"/>
                      <a:r>
                        <a:rPr lang="en-US" sz="1600" dirty="0" smtClean="0"/>
                        <a:t>Finished Tax Maps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Digital</a:t>
                      </a:r>
                      <a:r>
                        <a:rPr lang="en-US" sz="1600" baseline="0" dirty="0" smtClean="0"/>
                        <a:t> Parcel File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(subset of Digital Tax Map)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92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Map Content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aseline="0" dirty="0" smtClean="0"/>
                        <a:t>Parcel Boundary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Parcel</a:t>
                      </a:r>
                      <a:r>
                        <a:rPr lang="en-US" sz="1300" baseline="0" dirty="0" smtClean="0"/>
                        <a:t> Identifier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Parcel Dimensions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Lot Boundaries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Contextual 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/>
                        <a:t>Parcel Boundary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Parcel</a:t>
                      </a:r>
                      <a:r>
                        <a:rPr lang="en-US" sz="1300" baseline="0" dirty="0" smtClean="0"/>
                        <a:t> Identifier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Parcel Dimensions (most viewers)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Lot Boundaries (most viewers)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Parcel Boundary</a:t>
                      </a:r>
                    </a:p>
                    <a:p>
                      <a:r>
                        <a:rPr lang="en-US" sz="1300" dirty="0" smtClean="0"/>
                        <a:t>Parcel Identifier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8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Coverage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Statewide*</a:t>
                      </a:r>
                      <a:r>
                        <a:rPr lang="en-US" sz="1300" baseline="0" dirty="0" smtClean="0"/>
                        <a:t> 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30 Counties with Web</a:t>
                      </a:r>
                      <a:r>
                        <a:rPr lang="en-US" sz="1300" baseline="0" dirty="0" smtClean="0"/>
                        <a:t> Viewers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95% State Coverage**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77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Current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Varies</a:t>
                      </a:r>
                      <a:r>
                        <a:rPr lang="en-US" sz="1300" baseline="0" dirty="0" smtClean="0"/>
                        <a:t> by County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81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Source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County Assessors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County Assessors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Assessors, E-911, MLMP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7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Map System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Digital/Manual (80%/20%)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 (GIS)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 (GIS)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234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Static</a:t>
                      </a:r>
                      <a:r>
                        <a:rPr lang="en-US" sz="1300" baseline="0" dirty="0" smtClean="0"/>
                        <a:t> or Dynamic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Static - viewed as paper</a:t>
                      </a:r>
                      <a:r>
                        <a:rPr lang="en-US" sz="1300" baseline="0" dirty="0" smtClean="0"/>
                        <a:t> map or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baseline="0" dirty="0" smtClean="0"/>
                        <a:t>fixed image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Dynamic - interactive web maps with online tools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Dynamic - interactive web maps with online tools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3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Linkable</a:t>
                      </a:r>
                      <a:r>
                        <a:rPr lang="en-US" sz="1300" baseline="0" dirty="0" smtClean="0"/>
                        <a:t> to IAS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49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Seamless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8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Aerial Photos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No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Yes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51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Formats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Paper or Digital</a:t>
                      </a:r>
                      <a:r>
                        <a:rPr lang="en-US" sz="1300" baseline="0" dirty="0" smtClean="0"/>
                        <a:t> (PDF, JPEG) Print-Ready images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Web Map Services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Shapefiles</a:t>
                      </a:r>
                      <a:r>
                        <a:rPr lang="en-US" sz="1300" dirty="0" smtClean="0"/>
                        <a:t>,</a:t>
                      </a:r>
                      <a:r>
                        <a:rPr lang="en-US" sz="1300" baseline="0" dirty="0" smtClean="0"/>
                        <a:t> Geodatabase, CAD Files, Web Map Services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804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7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"/>
            <a:ext cx="9144000" cy="76991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Map Products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1403" y="6396335"/>
            <a:ext cx="7798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*     All </a:t>
            </a:r>
            <a:r>
              <a:rPr lang="en-US" sz="1200" i="1" dirty="0"/>
              <a:t>paper tax maps are scanned to a digital image-file format by the Tax Department for statewide </a:t>
            </a:r>
            <a:r>
              <a:rPr lang="en-US" sz="1200" i="1" dirty="0" smtClean="0"/>
              <a:t>coverage</a:t>
            </a:r>
          </a:p>
          <a:p>
            <a:r>
              <a:rPr lang="en-US" sz="1200" i="1" dirty="0" smtClean="0"/>
              <a:t>**   Varying source years when created	</a:t>
            </a:r>
            <a:endParaRPr lang="en-US" sz="12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29275"/>
              </p:ext>
            </p:extLst>
          </p:nvPr>
        </p:nvGraphicFramePr>
        <p:xfrm>
          <a:off x="261257" y="816436"/>
          <a:ext cx="8654143" cy="52558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9656">
                  <a:extLst>
                    <a:ext uri="{9D8B030D-6E8A-4147-A177-3AD203B41FA5}">
                      <a16:colId xmlns:a16="http://schemas.microsoft.com/office/drawing/2014/main" val="833497377"/>
                    </a:ext>
                  </a:extLst>
                </a:gridCol>
                <a:gridCol w="2005431">
                  <a:extLst>
                    <a:ext uri="{9D8B030D-6E8A-4147-A177-3AD203B41FA5}">
                      <a16:colId xmlns:a16="http://schemas.microsoft.com/office/drawing/2014/main" val="3401773210"/>
                    </a:ext>
                  </a:extLst>
                </a:gridCol>
                <a:gridCol w="2635058">
                  <a:extLst>
                    <a:ext uri="{9D8B030D-6E8A-4147-A177-3AD203B41FA5}">
                      <a16:colId xmlns:a16="http://schemas.microsoft.com/office/drawing/2014/main" val="2352500114"/>
                    </a:ext>
                  </a:extLst>
                </a:gridCol>
                <a:gridCol w="2623998">
                  <a:extLst>
                    <a:ext uri="{9D8B030D-6E8A-4147-A177-3AD203B41FA5}">
                      <a16:colId xmlns:a16="http://schemas.microsoft.com/office/drawing/2014/main" val="3059001856"/>
                    </a:ext>
                  </a:extLst>
                </a:gridCol>
              </a:tblGrid>
              <a:tr h="6482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Individual Finished Tax Maps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Web</a:t>
                      </a:r>
                    </a:p>
                    <a:p>
                      <a:pPr algn="ctr"/>
                      <a:r>
                        <a:rPr lang="en-US" sz="1600" dirty="0" smtClean="0"/>
                        <a:t>Finished Tax Maps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Digital</a:t>
                      </a:r>
                      <a:r>
                        <a:rPr lang="en-US" sz="1600" baseline="0" dirty="0" smtClean="0"/>
                        <a:t> Parcel File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(subset of Digital Tax Map)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92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Map Content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aseline="0" dirty="0" smtClean="0"/>
                        <a:t>Parcel Boundary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Parcel</a:t>
                      </a:r>
                      <a:r>
                        <a:rPr lang="en-US" sz="1300" baseline="0" dirty="0" smtClean="0"/>
                        <a:t> Identifier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Parcel Dimensions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Lot Boundaries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Contextual Information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/>
                        <a:t>Parcel Boundary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Parcel</a:t>
                      </a:r>
                      <a:r>
                        <a:rPr lang="en-US" sz="1300" baseline="0" dirty="0" smtClean="0"/>
                        <a:t> Identifier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Parcel Dimensions (most viewers)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Lot Boundaries (most viewers)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Parcel Boundary</a:t>
                      </a:r>
                    </a:p>
                    <a:p>
                      <a:r>
                        <a:rPr lang="en-US" sz="1300" dirty="0" smtClean="0"/>
                        <a:t>Parcel Identifier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980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Coverage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Statewide*</a:t>
                      </a:r>
                      <a:r>
                        <a:rPr lang="en-US" sz="1300" baseline="0" dirty="0" smtClean="0"/>
                        <a:t> 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30 Counties with Web</a:t>
                      </a:r>
                      <a:r>
                        <a:rPr lang="en-US" sz="1300" baseline="0" dirty="0" smtClean="0"/>
                        <a:t> Viewers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95% State Coverage**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77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Current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Varies</a:t>
                      </a:r>
                      <a:r>
                        <a:rPr lang="en-US" sz="1300" baseline="0" dirty="0" smtClean="0"/>
                        <a:t> by County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81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Source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County Assessors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County Assessors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Assessors, E-911, MLMP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87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Map System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Digital/Manual (80%/20%)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 (GIS)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Digital (GIS)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234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Static</a:t>
                      </a:r>
                      <a:r>
                        <a:rPr lang="en-US" sz="1300" baseline="0" dirty="0" smtClean="0"/>
                        <a:t> or Dynamic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Static - viewed as paper</a:t>
                      </a:r>
                      <a:r>
                        <a:rPr lang="en-US" sz="1300" baseline="0" dirty="0" smtClean="0"/>
                        <a:t> map or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baseline="0" dirty="0" smtClean="0"/>
                        <a:t>fixed image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Dynamic - interactive web maps with online tools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Dynamic - interactive web maps with online tools 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3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Linkable</a:t>
                      </a:r>
                      <a:r>
                        <a:rPr lang="en-US" sz="1300" baseline="0" dirty="0" smtClean="0"/>
                        <a:t> to IAS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149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Seamless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080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Aerial Photos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No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Yes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Yes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51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Formats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Paper or Digital</a:t>
                      </a:r>
                      <a:r>
                        <a:rPr lang="en-US" sz="1300" baseline="0" dirty="0" smtClean="0"/>
                        <a:t> (PDF, JPEG) Print-Ready images</a:t>
                      </a:r>
                      <a:endParaRPr lang="en-US" sz="13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i="0" dirty="0" smtClean="0"/>
                        <a:t>Web Map Services</a:t>
                      </a:r>
                      <a:endParaRPr lang="en-US" sz="13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Shapefiles</a:t>
                      </a:r>
                      <a:r>
                        <a:rPr lang="en-US" sz="1300" dirty="0" smtClean="0"/>
                        <a:t>,</a:t>
                      </a:r>
                      <a:r>
                        <a:rPr lang="en-US" sz="1300" baseline="0" dirty="0" smtClean="0"/>
                        <a:t> Geodatabase, CAD Files, Web Map Services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804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4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2686" y="2149268"/>
            <a:ext cx="2505845" cy="17705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96" y="2149268"/>
            <a:ext cx="2768867" cy="17181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5373" y="2267249"/>
            <a:ext cx="28098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08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 Flood Tool Upgrades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19500" y="6477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24 April 2017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1154" y="1406674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www.mapWV.gov/Flood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145" y="975871"/>
            <a:ext cx="8431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189-3 Statewide Procedures for the Maintenance and Publishing of Surface Tax Maps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15" y="1929809"/>
            <a:ext cx="6174253" cy="445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 Flood Tool Upgrades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19500" y="6477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24 April 2017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1154" y="1406674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www.mapWV.gov/Flood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145" y="975871"/>
            <a:ext cx="8431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189-3 Statewide Procedures for the Maintenance and Publishing of Surface Tax Maps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15" y="1929809"/>
            <a:ext cx="6174253" cy="445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8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Multi-County Parcel &amp; IAS Requests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19500" y="6477000"/>
            <a:ext cx="1600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24 April 2017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28051460"/>
              </p:ext>
            </p:extLst>
          </p:nvPr>
        </p:nvGraphicFramePr>
        <p:xfrm>
          <a:off x="4392328" y="1720783"/>
          <a:ext cx="47516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258937"/>
              </p:ext>
            </p:extLst>
          </p:nvPr>
        </p:nvGraphicFramePr>
        <p:xfrm>
          <a:off x="241300" y="1895775"/>
          <a:ext cx="4330700" cy="3889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110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8432</TotalTime>
  <Words>487</Words>
  <Application>Microsoft Office PowerPoint</Application>
  <PresentationFormat>On-screen Show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19</cp:revision>
  <dcterms:created xsi:type="dcterms:W3CDTF">2017-05-09T00:43:17Z</dcterms:created>
  <dcterms:modified xsi:type="dcterms:W3CDTF">2017-05-22T02:45:31Z</dcterms:modified>
</cp:coreProperties>
</file>