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97" r:id="rId2"/>
    <p:sldId id="285" r:id="rId3"/>
    <p:sldId id="278" r:id="rId4"/>
    <p:sldId id="304" r:id="rId5"/>
    <p:sldId id="262" r:id="rId6"/>
    <p:sldId id="263" r:id="rId7"/>
    <p:sldId id="264" r:id="rId8"/>
    <p:sldId id="265" r:id="rId9"/>
    <p:sldId id="288" r:id="rId10"/>
    <p:sldId id="266" r:id="rId11"/>
    <p:sldId id="269" r:id="rId12"/>
    <p:sldId id="259" r:id="rId13"/>
    <p:sldId id="268" r:id="rId14"/>
    <p:sldId id="289" r:id="rId15"/>
    <p:sldId id="273" r:id="rId16"/>
    <p:sldId id="281" r:id="rId17"/>
    <p:sldId id="256" r:id="rId18"/>
    <p:sldId id="301" r:id="rId19"/>
    <p:sldId id="303" r:id="rId20"/>
    <p:sldId id="294" r:id="rId21"/>
    <p:sldId id="295" r:id="rId22"/>
    <p:sldId id="293" r:id="rId23"/>
    <p:sldId id="290" r:id="rId24"/>
    <p:sldId id="270" r:id="rId25"/>
    <p:sldId id="274" r:id="rId26"/>
    <p:sldId id="275" r:id="rId27"/>
    <p:sldId id="271" r:id="rId28"/>
    <p:sldId id="283" r:id="rId29"/>
    <p:sldId id="272" r:id="rId30"/>
    <p:sldId id="267" r:id="rId31"/>
    <p:sldId id="299" r:id="rId32"/>
    <p:sldId id="298" r:id="rId33"/>
    <p:sldId id="305" r:id="rId34"/>
    <p:sldId id="300" r:id="rId35"/>
    <p:sldId id="286" r:id="rId36"/>
    <p:sldId id="287" r:id="rId37"/>
    <p:sldId id="279" r:id="rId38"/>
    <p:sldId id="282" r:id="rId39"/>
    <p:sldId id="27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1-5-21-2636790766-3144866923-2013575851-1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35" autoAdjust="0"/>
    <p:restoredTop sz="94660"/>
  </p:normalViewPr>
  <p:slideViewPr>
    <p:cSldViewPr snapToGrid="0">
      <p:cViewPr varScale="1">
        <p:scale>
          <a:sx n="90" d="100"/>
          <a:sy n="90" d="100"/>
        </p:scale>
        <p:origin x="108"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2EA27-9BE1-45DA-86A1-DA5A4301D4B1}" type="doc">
      <dgm:prSet loTypeId="urn:microsoft.com/office/officeart/2005/8/layout/radial5" loCatId="relationship" qsTypeId="urn:microsoft.com/office/officeart/2005/8/quickstyle/3d2" qsCatId="3D" csTypeId="urn:microsoft.com/office/officeart/2005/8/colors/accent0_3" csCatId="mainScheme" phldr="1"/>
      <dgm:spPr/>
      <dgm:t>
        <a:bodyPr/>
        <a:lstStyle/>
        <a:p>
          <a:endParaRPr lang="en-US"/>
        </a:p>
      </dgm:t>
    </dgm:pt>
    <dgm:pt modelId="{683989BE-5D6F-4102-AF27-A4ADD1482933}">
      <dgm:prSet phldrT="[Text]"/>
      <dgm:spPr/>
      <dgm:t>
        <a:bodyPr/>
        <a:lstStyle/>
        <a:p>
          <a:r>
            <a:rPr lang="en-US" b="1" dirty="0"/>
            <a:t>Building Inventory</a:t>
          </a:r>
        </a:p>
        <a:p>
          <a:r>
            <a:rPr lang="en-US" dirty="0"/>
            <a:t>(site specific)</a:t>
          </a:r>
        </a:p>
      </dgm:t>
    </dgm:pt>
    <dgm:pt modelId="{F5E39F0D-9C4A-476E-A1D7-825A3932AB21}" type="parTrans" cxnId="{F4768442-6253-4128-BA29-8D4678732BEC}">
      <dgm:prSet/>
      <dgm:spPr/>
      <dgm:t>
        <a:bodyPr/>
        <a:lstStyle/>
        <a:p>
          <a:endParaRPr lang="en-US"/>
        </a:p>
      </dgm:t>
    </dgm:pt>
    <dgm:pt modelId="{4673B2F0-EEAE-4034-858C-2BA5066DC58F}" type="sibTrans" cxnId="{F4768442-6253-4128-BA29-8D4678732BEC}">
      <dgm:prSet/>
      <dgm:spPr/>
      <dgm:t>
        <a:bodyPr/>
        <a:lstStyle/>
        <a:p>
          <a:endParaRPr lang="en-US"/>
        </a:p>
      </dgm:t>
    </dgm:pt>
    <dgm:pt modelId="{1229F75B-A1BC-48FC-9795-3447D3C51F42}">
      <dgm:prSet phldrT="[Text]"/>
      <dgm:spPr/>
      <dgm:t>
        <a:bodyPr/>
        <a:lstStyle/>
        <a:p>
          <a:r>
            <a:rPr lang="en-US" b="1"/>
            <a:t>GBS</a:t>
          </a:r>
          <a:r>
            <a:rPr lang="en-US"/>
            <a:t/>
          </a:r>
          <a:br>
            <a:rPr lang="en-US"/>
          </a:br>
          <a:r>
            <a:rPr lang="en-US"/>
            <a:t>(aggregate buildings)</a:t>
          </a:r>
        </a:p>
      </dgm:t>
    </dgm:pt>
    <dgm:pt modelId="{1DEFD20F-B7A2-42E4-95DA-8C4C31E90E79}" type="parTrans" cxnId="{C89C8D72-B241-4C12-B9B7-D6DF1DB98D13}">
      <dgm:prSet/>
      <dgm:spPr/>
      <dgm:t>
        <a:bodyPr/>
        <a:lstStyle/>
        <a:p>
          <a:endParaRPr lang="en-US"/>
        </a:p>
      </dgm:t>
    </dgm:pt>
    <dgm:pt modelId="{B3C5ED0D-EFFF-4B6A-B1AB-8052F30F410C}" type="sibTrans" cxnId="{C89C8D72-B241-4C12-B9B7-D6DF1DB98D13}">
      <dgm:prSet/>
      <dgm:spPr/>
      <dgm:t>
        <a:bodyPr/>
        <a:lstStyle/>
        <a:p>
          <a:endParaRPr lang="en-US"/>
        </a:p>
      </dgm:t>
    </dgm:pt>
    <dgm:pt modelId="{68CD79F7-FD06-42A1-9DD8-D4517DF24A29}">
      <dgm:prSet phldrT="[Text]"/>
      <dgm:spPr/>
      <dgm:t>
        <a:bodyPr/>
        <a:lstStyle/>
        <a:p>
          <a:r>
            <a:rPr lang="en-US" b="1"/>
            <a:t>UDF</a:t>
          </a:r>
          <a:r>
            <a:rPr lang="en-US"/>
            <a:t/>
          </a:r>
          <a:br>
            <a:rPr lang="en-US"/>
          </a:br>
          <a:r>
            <a:rPr lang="en-US"/>
            <a:t>(individual buildings)</a:t>
          </a:r>
        </a:p>
      </dgm:t>
    </dgm:pt>
    <dgm:pt modelId="{0A032A5E-FB50-4A61-A4FE-CD9B7C0F0979}" type="parTrans" cxnId="{5E317065-7330-4FD6-86B7-2B084D4AC903}">
      <dgm:prSet/>
      <dgm:spPr/>
      <dgm:t>
        <a:bodyPr/>
        <a:lstStyle/>
        <a:p>
          <a:endParaRPr lang="en-US"/>
        </a:p>
      </dgm:t>
    </dgm:pt>
    <dgm:pt modelId="{FFA7E5BA-7995-4027-8BEA-65042D7C2FE3}" type="sibTrans" cxnId="{5E317065-7330-4FD6-86B7-2B084D4AC903}">
      <dgm:prSet/>
      <dgm:spPr/>
      <dgm:t>
        <a:bodyPr/>
        <a:lstStyle/>
        <a:p>
          <a:endParaRPr lang="en-US"/>
        </a:p>
      </dgm:t>
    </dgm:pt>
    <dgm:pt modelId="{BF743C3B-1EF7-4BAA-B045-0208AB543575}" type="pres">
      <dgm:prSet presAssocID="{7F52EA27-9BE1-45DA-86A1-DA5A4301D4B1}" presName="Name0" presStyleCnt="0">
        <dgm:presLayoutVars>
          <dgm:chMax val="1"/>
          <dgm:dir/>
          <dgm:animLvl val="ctr"/>
          <dgm:resizeHandles val="exact"/>
        </dgm:presLayoutVars>
      </dgm:prSet>
      <dgm:spPr/>
      <dgm:t>
        <a:bodyPr/>
        <a:lstStyle/>
        <a:p>
          <a:endParaRPr lang="en-US"/>
        </a:p>
      </dgm:t>
    </dgm:pt>
    <dgm:pt modelId="{2C7FC634-70D1-4A74-B274-08B241CCA681}" type="pres">
      <dgm:prSet presAssocID="{683989BE-5D6F-4102-AF27-A4ADD1482933}" presName="centerShape" presStyleLbl="node0" presStyleIdx="0" presStyleCnt="1" custScaleX="291797" custScaleY="186028" custLinFactNeighborX="-1294" custLinFactNeighborY="-30194"/>
      <dgm:spPr/>
      <dgm:t>
        <a:bodyPr/>
        <a:lstStyle/>
        <a:p>
          <a:endParaRPr lang="en-US"/>
        </a:p>
      </dgm:t>
    </dgm:pt>
    <dgm:pt modelId="{D3730FD0-D8D6-43D1-8299-98EDCB96C166}" type="pres">
      <dgm:prSet presAssocID="{1DEFD20F-B7A2-42E4-95DA-8C4C31E90E79}" presName="parTrans" presStyleLbl="sibTrans2D1" presStyleIdx="0" presStyleCnt="2"/>
      <dgm:spPr/>
      <dgm:t>
        <a:bodyPr/>
        <a:lstStyle/>
        <a:p>
          <a:endParaRPr lang="en-US"/>
        </a:p>
      </dgm:t>
    </dgm:pt>
    <dgm:pt modelId="{A35C9061-4776-41EF-91DC-7E3EEE6F9AD4}" type="pres">
      <dgm:prSet presAssocID="{1DEFD20F-B7A2-42E4-95DA-8C4C31E90E79}" presName="connectorText" presStyleLbl="sibTrans2D1" presStyleIdx="0" presStyleCnt="2"/>
      <dgm:spPr/>
      <dgm:t>
        <a:bodyPr/>
        <a:lstStyle/>
        <a:p>
          <a:endParaRPr lang="en-US"/>
        </a:p>
      </dgm:t>
    </dgm:pt>
    <dgm:pt modelId="{08CB19DA-2703-442C-958B-13C47D53DA1B}" type="pres">
      <dgm:prSet presAssocID="{1229F75B-A1BC-48FC-9795-3447D3C51F42}" presName="node" presStyleLbl="node1" presStyleIdx="0" presStyleCnt="2" custScaleX="148827" custScaleY="131501" custRadScaleRad="123837" custRadScaleInc="-151879">
        <dgm:presLayoutVars>
          <dgm:bulletEnabled val="1"/>
        </dgm:presLayoutVars>
      </dgm:prSet>
      <dgm:spPr/>
      <dgm:t>
        <a:bodyPr/>
        <a:lstStyle/>
        <a:p>
          <a:endParaRPr lang="en-US"/>
        </a:p>
      </dgm:t>
    </dgm:pt>
    <dgm:pt modelId="{D5F7AD96-1686-4455-BADA-93A8B2B60A0A}" type="pres">
      <dgm:prSet presAssocID="{0A032A5E-FB50-4A61-A4FE-CD9B7C0F0979}" presName="parTrans" presStyleLbl="sibTrans2D1" presStyleIdx="1" presStyleCnt="2"/>
      <dgm:spPr/>
      <dgm:t>
        <a:bodyPr/>
        <a:lstStyle/>
        <a:p>
          <a:endParaRPr lang="en-US"/>
        </a:p>
      </dgm:t>
    </dgm:pt>
    <dgm:pt modelId="{E11B8D7F-0827-4DE1-B147-E3253FCF66B1}" type="pres">
      <dgm:prSet presAssocID="{0A032A5E-FB50-4A61-A4FE-CD9B7C0F0979}" presName="connectorText" presStyleLbl="sibTrans2D1" presStyleIdx="1" presStyleCnt="2"/>
      <dgm:spPr/>
      <dgm:t>
        <a:bodyPr/>
        <a:lstStyle/>
        <a:p>
          <a:endParaRPr lang="en-US"/>
        </a:p>
      </dgm:t>
    </dgm:pt>
    <dgm:pt modelId="{286CFD8E-DFC0-43F2-ABA5-5D6D37F4C5F1}" type="pres">
      <dgm:prSet presAssocID="{68CD79F7-FD06-42A1-9DD8-D4517DF24A29}" presName="node" presStyleLbl="node1" presStyleIdx="1" presStyleCnt="2" custScaleX="155756" custScaleY="135430" custRadScaleRad="126637" custRadScaleInc="-52150">
        <dgm:presLayoutVars>
          <dgm:bulletEnabled val="1"/>
        </dgm:presLayoutVars>
      </dgm:prSet>
      <dgm:spPr/>
      <dgm:t>
        <a:bodyPr/>
        <a:lstStyle/>
        <a:p>
          <a:endParaRPr lang="en-US"/>
        </a:p>
      </dgm:t>
    </dgm:pt>
  </dgm:ptLst>
  <dgm:cxnLst>
    <dgm:cxn modelId="{C89C8D72-B241-4C12-B9B7-D6DF1DB98D13}" srcId="{683989BE-5D6F-4102-AF27-A4ADD1482933}" destId="{1229F75B-A1BC-48FC-9795-3447D3C51F42}" srcOrd="0" destOrd="0" parTransId="{1DEFD20F-B7A2-42E4-95DA-8C4C31E90E79}" sibTransId="{B3C5ED0D-EFFF-4B6A-B1AB-8052F30F410C}"/>
    <dgm:cxn modelId="{0446BEA9-FE4A-4326-9460-1B6B55281359}" type="presOf" srcId="{1DEFD20F-B7A2-42E4-95DA-8C4C31E90E79}" destId="{D3730FD0-D8D6-43D1-8299-98EDCB96C166}" srcOrd="0" destOrd="0" presId="urn:microsoft.com/office/officeart/2005/8/layout/radial5"/>
    <dgm:cxn modelId="{37B6E61E-C14C-4305-9EA7-9B941488F593}" type="presOf" srcId="{1DEFD20F-B7A2-42E4-95DA-8C4C31E90E79}" destId="{A35C9061-4776-41EF-91DC-7E3EEE6F9AD4}" srcOrd="1" destOrd="0" presId="urn:microsoft.com/office/officeart/2005/8/layout/radial5"/>
    <dgm:cxn modelId="{5E317065-7330-4FD6-86B7-2B084D4AC903}" srcId="{683989BE-5D6F-4102-AF27-A4ADD1482933}" destId="{68CD79F7-FD06-42A1-9DD8-D4517DF24A29}" srcOrd="1" destOrd="0" parTransId="{0A032A5E-FB50-4A61-A4FE-CD9B7C0F0979}" sibTransId="{FFA7E5BA-7995-4027-8BEA-65042D7C2FE3}"/>
    <dgm:cxn modelId="{692FB015-28FD-4CB1-A3E9-D467BB3B73C9}" type="presOf" srcId="{683989BE-5D6F-4102-AF27-A4ADD1482933}" destId="{2C7FC634-70D1-4A74-B274-08B241CCA681}" srcOrd="0" destOrd="0" presId="urn:microsoft.com/office/officeart/2005/8/layout/radial5"/>
    <dgm:cxn modelId="{BCB5988D-7B8F-4F09-96CF-58B91379B1FA}" type="presOf" srcId="{7F52EA27-9BE1-45DA-86A1-DA5A4301D4B1}" destId="{BF743C3B-1EF7-4BAA-B045-0208AB543575}" srcOrd="0" destOrd="0" presId="urn:microsoft.com/office/officeart/2005/8/layout/radial5"/>
    <dgm:cxn modelId="{578AC151-C93B-43D4-9220-BCE8D10D086F}" type="presOf" srcId="{0A032A5E-FB50-4A61-A4FE-CD9B7C0F0979}" destId="{E11B8D7F-0827-4DE1-B147-E3253FCF66B1}" srcOrd="1" destOrd="0" presId="urn:microsoft.com/office/officeart/2005/8/layout/radial5"/>
    <dgm:cxn modelId="{F4768442-6253-4128-BA29-8D4678732BEC}" srcId="{7F52EA27-9BE1-45DA-86A1-DA5A4301D4B1}" destId="{683989BE-5D6F-4102-AF27-A4ADD1482933}" srcOrd="0" destOrd="0" parTransId="{F5E39F0D-9C4A-476E-A1D7-825A3932AB21}" sibTransId="{4673B2F0-EEAE-4034-858C-2BA5066DC58F}"/>
    <dgm:cxn modelId="{C7FBF8A6-C540-43CE-9AF6-722D2D99D333}" type="presOf" srcId="{1229F75B-A1BC-48FC-9795-3447D3C51F42}" destId="{08CB19DA-2703-442C-958B-13C47D53DA1B}" srcOrd="0" destOrd="0" presId="urn:microsoft.com/office/officeart/2005/8/layout/radial5"/>
    <dgm:cxn modelId="{43B4C02A-9E86-4876-87F8-DE853E39402B}" type="presOf" srcId="{0A032A5E-FB50-4A61-A4FE-CD9B7C0F0979}" destId="{D5F7AD96-1686-4455-BADA-93A8B2B60A0A}" srcOrd="0" destOrd="0" presId="urn:microsoft.com/office/officeart/2005/8/layout/radial5"/>
    <dgm:cxn modelId="{D3FB3623-B753-4139-9FEB-ED36FFA9D86E}" type="presOf" srcId="{68CD79F7-FD06-42A1-9DD8-D4517DF24A29}" destId="{286CFD8E-DFC0-43F2-ABA5-5D6D37F4C5F1}" srcOrd="0" destOrd="0" presId="urn:microsoft.com/office/officeart/2005/8/layout/radial5"/>
    <dgm:cxn modelId="{AC886F47-88C0-4F59-B32F-EA9D4A4EFFE8}" type="presParOf" srcId="{BF743C3B-1EF7-4BAA-B045-0208AB543575}" destId="{2C7FC634-70D1-4A74-B274-08B241CCA681}" srcOrd="0" destOrd="0" presId="urn:microsoft.com/office/officeart/2005/8/layout/radial5"/>
    <dgm:cxn modelId="{1CF3220A-DF29-4737-99F6-B838EDFBEDBB}" type="presParOf" srcId="{BF743C3B-1EF7-4BAA-B045-0208AB543575}" destId="{D3730FD0-D8D6-43D1-8299-98EDCB96C166}" srcOrd="1" destOrd="0" presId="urn:microsoft.com/office/officeart/2005/8/layout/radial5"/>
    <dgm:cxn modelId="{8CDC9896-53CB-41AE-BE5B-A74ED500D333}" type="presParOf" srcId="{D3730FD0-D8D6-43D1-8299-98EDCB96C166}" destId="{A35C9061-4776-41EF-91DC-7E3EEE6F9AD4}" srcOrd="0" destOrd="0" presId="urn:microsoft.com/office/officeart/2005/8/layout/radial5"/>
    <dgm:cxn modelId="{059F3FD3-71F7-40F7-BA45-9C06DDD2919A}" type="presParOf" srcId="{BF743C3B-1EF7-4BAA-B045-0208AB543575}" destId="{08CB19DA-2703-442C-958B-13C47D53DA1B}" srcOrd="2" destOrd="0" presId="urn:microsoft.com/office/officeart/2005/8/layout/radial5"/>
    <dgm:cxn modelId="{8EFCB5E7-E8F4-4C94-9CD7-EE07876F80E7}" type="presParOf" srcId="{BF743C3B-1EF7-4BAA-B045-0208AB543575}" destId="{D5F7AD96-1686-4455-BADA-93A8B2B60A0A}" srcOrd="3" destOrd="0" presId="urn:microsoft.com/office/officeart/2005/8/layout/radial5"/>
    <dgm:cxn modelId="{B59B0BB0-056C-4004-9A03-085AA82C0616}" type="presParOf" srcId="{D5F7AD96-1686-4455-BADA-93A8B2B60A0A}" destId="{E11B8D7F-0827-4DE1-B147-E3253FCF66B1}" srcOrd="0" destOrd="0" presId="urn:microsoft.com/office/officeart/2005/8/layout/radial5"/>
    <dgm:cxn modelId="{D8420411-A1BD-4230-B820-34DD4D4755C3}" type="presParOf" srcId="{BF743C3B-1EF7-4BAA-B045-0208AB543575}" destId="{286CFD8E-DFC0-43F2-ABA5-5D6D37F4C5F1}" srcOrd="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FC634-70D1-4A74-B274-08B241CCA681}">
      <dsp:nvSpPr>
        <dsp:cNvPr id="0" name=""/>
        <dsp:cNvSpPr/>
      </dsp:nvSpPr>
      <dsp:spPr>
        <a:xfrm>
          <a:off x="965840" y="242641"/>
          <a:ext cx="2327840" cy="148405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t>Building Inventory</a:t>
          </a:r>
        </a:p>
        <a:p>
          <a:pPr lvl="0" algn="ctr" defTabSz="755650">
            <a:lnSpc>
              <a:spcPct val="90000"/>
            </a:lnSpc>
            <a:spcBef>
              <a:spcPct val="0"/>
            </a:spcBef>
            <a:spcAft>
              <a:spcPct val="35000"/>
            </a:spcAft>
          </a:pPr>
          <a:r>
            <a:rPr lang="en-US" sz="1700" kern="1200" dirty="0"/>
            <a:t>(site specific)</a:t>
          </a:r>
        </a:p>
      </dsp:txBody>
      <dsp:txXfrm>
        <a:off x="1306744" y="459976"/>
        <a:ext cx="1646032" cy="1049387"/>
      </dsp:txXfrm>
    </dsp:sp>
    <dsp:sp modelId="{D3730FD0-D8D6-43D1-8299-98EDCB96C166}">
      <dsp:nvSpPr>
        <dsp:cNvPr id="0" name=""/>
        <dsp:cNvSpPr/>
      </dsp:nvSpPr>
      <dsp:spPr>
        <a:xfrm rot="7131923">
          <a:off x="1441831" y="1806120"/>
          <a:ext cx="320704" cy="271238"/>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1502158" y="1824737"/>
        <a:ext cx="239333" cy="162742"/>
      </dsp:txXfrm>
    </dsp:sp>
    <dsp:sp modelId="{08CB19DA-2703-442C-958B-13C47D53DA1B}">
      <dsp:nvSpPr>
        <dsp:cNvPr id="0" name=""/>
        <dsp:cNvSpPr/>
      </dsp:nvSpPr>
      <dsp:spPr>
        <a:xfrm>
          <a:off x="384756" y="2148447"/>
          <a:ext cx="1484103" cy="1311328"/>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a:t>GBS</a:t>
          </a:r>
          <a:r>
            <a:rPr lang="en-US" sz="1700" kern="1200"/>
            <a:t/>
          </a:r>
          <a:br>
            <a:rPr lang="en-US" sz="1700" kern="1200"/>
          </a:br>
          <a:r>
            <a:rPr lang="en-US" sz="1700" kern="1200"/>
            <a:t>(aggregate buildings)</a:t>
          </a:r>
        </a:p>
      </dsp:txBody>
      <dsp:txXfrm>
        <a:off x="602098" y="2340487"/>
        <a:ext cx="1049419" cy="927248"/>
      </dsp:txXfrm>
    </dsp:sp>
    <dsp:sp modelId="{D5F7AD96-1686-4455-BADA-93A8B2B60A0A}">
      <dsp:nvSpPr>
        <dsp:cNvPr id="0" name=""/>
        <dsp:cNvSpPr/>
      </dsp:nvSpPr>
      <dsp:spPr>
        <a:xfrm rot="3424369">
          <a:off x="2573095" y="1784327"/>
          <a:ext cx="324705" cy="271238"/>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591665" y="1804425"/>
        <a:ext cx="243334" cy="162742"/>
      </dsp:txXfrm>
    </dsp:sp>
    <dsp:sp modelId="{286CFD8E-DFC0-43F2-ABA5-5D6D37F4C5F1}">
      <dsp:nvSpPr>
        <dsp:cNvPr id="0" name=""/>
        <dsp:cNvSpPr/>
      </dsp:nvSpPr>
      <dsp:spPr>
        <a:xfrm>
          <a:off x="2511395" y="2097911"/>
          <a:ext cx="1553199" cy="1350508"/>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a:t>UDF</a:t>
          </a:r>
          <a:r>
            <a:rPr lang="en-US" sz="1700" kern="1200"/>
            <a:t/>
          </a:r>
          <a:br>
            <a:rPr lang="en-US" sz="1700" kern="1200"/>
          </a:br>
          <a:r>
            <a:rPr lang="en-US" sz="1700" kern="1200"/>
            <a:t>(individual buildings)</a:t>
          </a:r>
        </a:p>
      </dsp:txBody>
      <dsp:txXfrm>
        <a:off x="2738856" y="2295688"/>
        <a:ext cx="1098277" cy="95495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5A06DF-99F6-4FE2-BECD-91FDDE7036AB}" type="datetimeFigureOut">
              <a:rPr lang="en-US" smtClean="0"/>
              <a:t>10/28/2016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897DB-EE6D-44F7-A918-F97CD489BAAF}" type="slidenum">
              <a:rPr lang="en-US" smtClean="0"/>
              <a:t>‹#›</a:t>
            </a:fld>
            <a:endParaRPr lang="en-US"/>
          </a:p>
        </p:txBody>
      </p:sp>
    </p:spTree>
    <p:extLst>
      <p:ext uri="{BB962C8B-B14F-4D97-AF65-F5344CB8AC3E}">
        <p14:creationId xmlns:p14="http://schemas.microsoft.com/office/powerpoint/2010/main" val="382969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WV Map</a:t>
            </a:r>
            <a:r>
              <a:rPr lang="en-US" baseline="0" dirty="0" smtClean="0"/>
              <a:t> indicating population density</a:t>
            </a:r>
            <a:endParaRPr lang="en-US" dirty="0"/>
          </a:p>
        </p:txBody>
      </p:sp>
      <p:sp>
        <p:nvSpPr>
          <p:cNvPr id="4" name="Slide Number Placeholder 3"/>
          <p:cNvSpPr>
            <a:spLocks noGrp="1"/>
          </p:cNvSpPr>
          <p:nvPr>
            <p:ph type="sldNum" sz="quarter" idx="10"/>
          </p:nvPr>
        </p:nvSpPr>
        <p:spPr/>
        <p:txBody>
          <a:bodyPr/>
          <a:lstStyle/>
          <a:p>
            <a:fld id="{F2316585-DE01-4697-BD3C-6AEC843A3930}" type="slidenum">
              <a:rPr lang="en-US" smtClean="0"/>
              <a:t>1</a:t>
            </a:fld>
            <a:endParaRPr lang="en-US"/>
          </a:p>
        </p:txBody>
      </p:sp>
    </p:spTree>
    <p:extLst>
      <p:ext uri="{BB962C8B-B14F-4D97-AF65-F5344CB8AC3E}">
        <p14:creationId xmlns:p14="http://schemas.microsoft.com/office/powerpoint/2010/main" val="14640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Duplex	</a:t>
            </a:r>
            <a:r>
              <a:rPr lang="en-US" baseline="0" dirty="0" smtClean="0"/>
              <a:t>	</a:t>
            </a:r>
            <a:r>
              <a:rPr lang="en-US" dirty="0" smtClean="0"/>
              <a:t>0	3/4/5	11/13</a:t>
            </a:r>
          </a:p>
          <a:p>
            <a:r>
              <a:rPr lang="en-US" dirty="0" smtClean="0"/>
              <a:t>Apartment Building</a:t>
            </a:r>
          </a:p>
          <a:p>
            <a:r>
              <a:rPr lang="en-US" dirty="0" smtClean="0"/>
              <a:t>Hotel</a:t>
            </a:r>
          </a:p>
          <a:p>
            <a:endParaRPr lang="en-US" dirty="0"/>
          </a:p>
        </p:txBody>
      </p:sp>
      <p:sp>
        <p:nvSpPr>
          <p:cNvPr id="4" name="Slide Number Placeholder 3"/>
          <p:cNvSpPr>
            <a:spLocks noGrp="1"/>
          </p:cNvSpPr>
          <p:nvPr>
            <p:ph type="sldNum" sz="quarter" idx="10"/>
          </p:nvPr>
        </p:nvSpPr>
        <p:spPr/>
        <p:txBody>
          <a:bodyPr/>
          <a:lstStyle/>
          <a:p>
            <a:fld id="{3942E69E-CDB8-4CCE-832D-4924887F11EF}" type="slidenum">
              <a:rPr lang="en-US" smtClean="0"/>
              <a:t>31</a:t>
            </a:fld>
            <a:endParaRPr lang="en-US"/>
          </a:p>
        </p:txBody>
      </p:sp>
    </p:spTree>
    <p:extLst>
      <p:ext uri="{BB962C8B-B14F-4D97-AF65-F5344CB8AC3E}">
        <p14:creationId xmlns:p14="http://schemas.microsoft.com/office/powerpoint/2010/main" val="2900283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989BC9-E7FA-4AB0-8839-78C86BE46E84}" type="datetime1">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199152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26FA6-65DC-4D78-8173-7A5C878130B5}" type="datetime1">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145334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D5956-A301-49C0-B8E1-84531B5E9962}" type="datetime1">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361669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A8849-0B00-47EB-A89A-356D0A5605B5}" type="datetime1">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126926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194536-9B34-4921-A9B2-3738C21811A3}" type="datetime1">
              <a:rPr lang="en-US" smtClean="0"/>
              <a:t>10/28/2016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266071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4BD171-4C10-41EB-85B1-947BE15B5C00}" type="datetime1">
              <a:rPr lang="en-US" smtClean="0"/>
              <a:t>10/28/2016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36740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FE0134-0D15-40AC-8FC8-FD9359849E12}" type="datetime1">
              <a:rPr lang="en-US" smtClean="0"/>
              <a:t>10/28/2016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394452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0222DF-25E8-4E0B-92E2-73E5F29CA56C}" type="datetime1">
              <a:rPr lang="en-US" smtClean="0"/>
              <a:t>10/28/2016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293772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4E626-3B93-47BB-88A3-D88AE7C2629B}" type="datetime1">
              <a:rPr lang="en-US" smtClean="0"/>
              <a:t>10/28/2016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4260610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D78948-9209-443A-8020-3096A2EAAA05}" type="datetime1">
              <a:rPr lang="en-US" smtClean="0"/>
              <a:t>10/28/2016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142238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55178B-C861-4ED5-A90C-6C45F4176165}" type="datetime1">
              <a:rPr lang="en-US" smtClean="0"/>
              <a:t>10/28/2016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6D016-80C0-493B-8F02-FCF3F31B97C4}" type="slidenum">
              <a:rPr lang="en-US" smtClean="0"/>
              <a:t>‹#›</a:t>
            </a:fld>
            <a:endParaRPr lang="en-US"/>
          </a:p>
        </p:txBody>
      </p:sp>
    </p:spTree>
    <p:extLst>
      <p:ext uri="{BB962C8B-B14F-4D97-AF65-F5344CB8AC3E}">
        <p14:creationId xmlns:p14="http://schemas.microsoft.com/office/powerpoint/2010/main" val="388189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A1B7E-E991-4C2C-9527-1030AE2EA5B8}" type="datetime1">
              <a:rPr lang="en-US" smtClean="0"/>
              <a:t>10/28/2016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6D016-80C0-493B-8F02-FCF3F31B97C4}" type="slidenum">
              <a:rPr lang="en-US" smtClean="0"/>
              <a:t>‹#›</a:t>
            </a:fld>
            <a:endParaRPr lang="en-US"/>
          </a:p>
        </p:txBody>
      </p:sp>
    </p:spTree>
    <p:extLst>
      <p:ext uri="{BB962C8B-B14F-4D97-AF65-F5344CB8AC3E}">
        <p14:creationId xmlns:p14="http://schemas.microsoft.com/office/powerpoint/2010/main" val="3213833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vsj.us/" TargetMode="Externa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cid:image001.png@01D193BB.D0721580"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bit.ly/1r1vRBg"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www.mapwv.gov/Fl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3.jpeg"/><Relationship Id="rId5" Type="http://schemas.openxmlformats.org/officeDocument/2006/relationships/image" Target="../media/image48.jpeg"/><Relationship Id="rId10" Type="http://schemas.openxmlformats.org/officeDocument/2006/relationships/image" Target="../media/image52.jpeg"/><Relationship Id="rId4" Type="http://schemas.openxmlformats.org/officeDocument/2006/relationships/image" Target="../media/image47.jpeg"/><Relationship Id="rId9" Type="http://schemas.openxmlformats.org/officeDocument/2006/relationships/hyperlink" Target="http://egis.pinellascounty.org/apps/stormsurgeprotector/index.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hyperlink" Target="ftp://ftp.wvgis.wvu.edu/pub/temp/FEMA/FRA/Morgan_FloodRiskRpt_20161026.pdf" TargetMode="External"/><Relationship Id="rId2" Type="http://schemas.openxmlformats.org/officeDocument/2006/relationships/hyperlink" Target="ftp://ftp.wvgis.wvu.edu/pub/temp/FEMA/FRA/Berkeley_FloodRiskRpt_20161026.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usehazus.com/ncrhug" TargetMode="External"/><Relationship Id="rId2" Type="http://schemas.openxmlformats.org/officeDocument/2006/relationships/hyperlink" Target="http://www.usehazus.com/uploads/forum/December192013_NationalCapitolRegionHUG_Presentaiton_FINAL.pdf" TargetMode="External"/><Relationship Id="rId1" Type="http://schemas.openxmlformats.org/officeDocument/2006/relationships/slideLayout" Target="../slideLayouts/slideLayout2.xml"/><Relationship Id="rId6" Type="http://schemas.openxmlformats.org/officeDocument/2006/relationships/hyperlink" Target="http://www.usehazus.com/uploads/forum/March312016_NationalCapitolRegionHUG_Presentaiton.pdf" TargetMode="External"/><Relationship Id="rId5" Type="http://schemas.openxmlformats.org/officeDocument/2006/relationships/hyperlink" Target="http://www.usehazus.com/uploads/forum/February252016_NationalCapitolRegionHUG_Presentaiton2.pdf" TargetMode="External"/><Relationship Id="rId4" Type="http://schemas.openxmlformats.org/officeDocument/2006/relationships/hyperlink" Target="http://www.usehazus.com/uploads/forum/March262015_NationalCapitolRegionHUG_Presentaiton.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Eric.Hopkins@mail.wvu.edu" TargetMode="External"/><Relationship Id="rId2" Type="http://schemas.openxmlformats.org/officeDocument/2006/relationships/hyperlink" Target="mailto:kdonalds@wvu.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66000">
              <a:schemeClr val="accent1">
                <a:lumMod val="0"/>
                <a:lumOff val="100000"/>
              </a:schemeClr>
            </a:gs>
            <a:gs pos="100000">
              <a:schemeClr val="tx1">
                <a:lumMod val="75000"/>
                <a:lumOff val="25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72166" y="1554358"/>
            <a:ext cx="2625131" cy="189135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1678110" y="324489"/>
            <a:ext cx="8706861" cy="959556"/>
          </a:xfrm>
        </p:spPr>
        <p:txBody>
          <a:bodyPr>
            <a:normAutofit fontScale="90000"/>
          </a:bodyPr>
          <a:lstStyle/>
          <a:p>
            <a:r>
              <a:rPr lang="en-US" sz="3600" b="1" dirty="0" smtClean="0">
                <a:latin typeface="Arial" panose="020B0604020202020204" pitchFamily="34" charset="0"/>
                <a:cs typeface="Arial" panose="020B0604020202020204" pitchFamily="34" charset="0"/>
              </a:rPr>
              <a:t>A Statewide Approach to Risk Studies</a:t>
            </a:r>
            <a:br>
              <a:rPr lang="en-US" sz="3600" b="1" dirty="0" smtClean="0">
                <a:latin typeface="Arial" panose="020B0604020202020204" pitchFamily="34" charset="0"/>
                <a:cs typeface="Arial" panose="020B0604020202020204" pitchFamily="34" charset="0"/>
              </a:rPr>
            </a:br>
            <a:r>
              <a:rPr lang="en-US" sz="2200" b="1" dirty="0" smtClean="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r>
              <a:rPr lang="en-US" sz="2200" b="1" dirty="0" smtClean="0">
                <a:latin typeface="Arial" panose="020B0604020202020204" pitchFamily="34" charset="0"/>
                <a:cs typeface="Arial" panose="020B0604020202020204" pitchFamily="34" charset="0"/>
              </a:rPr>
              <a:t>WVU Multi-Hazard Risk Assessment Proposal</a:t>
            </a:r>
            <a:endParaRPr lang="en-US" sz="2200" dirty="0"/>
          </a:p>
        </p:txBody>
      </p:sp>
      <p:sp>
        <p:nvSpPr>
          <p:cNvPr id="8" name="Rectangle 7"/>
          <p:cNvSpPr/>
          <p:nvPr/>
        </p:nvSpPr>
        <p:spPr>
          <a:xfrm>
            <a:off x="7855132" y="4582177"/>
            <a:ext cx="4058194" cy="1754326"/>
          </a:xfrm>
          <a:prstGeom prst="rect">
            <a:avLst/>
          </a:prstGeom>
          <a:scene3d>
            <a:camera prst="orthographicFront"/>
            <a:lightRig rig="threePt" dir="t"/>
          </a:scene3d>
          <a:sp3d>
            <a:bevelT/>
          </a:sp3d>
        </p:spPr>
        <p:txBody>
          <a:bodyPr wrap="square">
            <a:spAutoFit/>
          </a:bodyPr>
          <a:lstStyle/>
          <a:p>
            <a:pPr algn="ctr">
              <a:lnSpc>
                <a:spcPct val="150000"/>
              </a:lnSpc>
            </a:pPr>
            <a:r>
              <a:rPr lang="en-US" b="1" dirty="0" smtClean="0">
                <a:latin typeface="Arial" panose="020B0604020202020204" pitchFamily="34" charset="0"/>
                <a:cs typeface="Arial" panose="020B0604020202020204" pitchFamily="34" charset="0"/>
              </a:rPr>
              <a:t>Kurt Donaldson &amp;  Eric Hopkins</a:t>
            </a:r>
          </a:p>
          <a:p>
            <a:pPr algn="ctr">
              <a:lnSpc>
                <a:spcPct val="150000"/>
              </a:lnSpc>
            </a:pPr>
            <a:r>
              <a:rPr lang="en-US" dirty="0" smtClean="0">
                <a:latin typeface="Arial" panose="020B0604020202020204" pitchFamily="34" charset="0"/>
                <a:cs typeface="Arial" panose="020B0604020202020204" pitchFamily="34" charset="0"/>
              </a:rPr>
              <a:t> WV GIS Technical Center</a:t>
            </a:r>
          </a:p>
          <a:p>
            <a:pPr algn="ctr">
              <a:lnSpc>
                <a:spcPct val="150000"/>
              </a:lnSpc>
            </a:pPr>
            <a:r>
              <a:rPr lang="en-US" dirty="0" smtClean="0">
                <a:latin typeface="Arial" panose="020B0604020202020204" pitchFamily="34" charset="0"/>
                <a:cs typeface="Arial" panose="020B0604020202020204" pitchFamily="34" charset="0"/>
              </a:rPr>
              <a:t>West Virginia University</a:t>
            </a:r>
          </a:p>
          <a:p>
            <a:pPr algn="ctr">
              <a:lnSpc>
                <a:spcPct val="150000"/>
              </a:lnSpc>
            </a:pPr>
            <a:r>
              <a:rPr lang="en-US" dirty="0" smtClean="0">
                <a:latin typeface="Arial" panose="020B0604020202020204" pitchFamily="34" charset="0"/>
                <a:cs typeface="Arial" panose="020B0604020202020204" pitchFamily="34" charset="0"/>
              </a:rPr>
              <a:t>27 October 2016</a:t>
            </a:r>
          </a:p>
        </p:txBody>
      </p:sp>
      <p:pic>
        <p:nvPicPr>
          <p:cNvPr id="14" name="Picture 13"/>
          <p:cNvPicPr>
            <a:picLocks noChangeAspect="1"/>
          </p:cNvPicPr>
          <p:nvPr/>
        </p:nvPicPr>
        <p:blipFill>
          <a:blip r:embed="rId4"/>
          <a:stretch>
            <a:fillRect/>
          </a:stretch>
        </p:blipFill>
        <p:spPr>
          <a:xfrm>
            <a:off x="8254551" y="1462462"/>
            <a:ext cx="2587235" cy="198324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88664" y="4720676"/>
            <a:ext cx="3508496" cy="1477328"/>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Arial" panose="020B0604020202020204" pitchFamily="34" charset="0"/>
              </a:rPr>
              <a:t>Technical Support to </a:t>
            </a:r>
            <a:r>
              <a:rPr lang="en-US" dirty="0" smtClean="0">
                <a:latin typeface="Arial" panose="020B0604020202020204" pitchFamily="34" charset="0"/>
                <a:ea typeface="Times New Roman" panose="02020603050405020304" pitchFamily="18" charset="0"/>
                <a:cs typeface="Arial" panose="020B0604020202020204" pitchFamily="34" charset="0"/>
              </a:rPr>
              <a:t>Local </a:t>
            </a:r>
            <a:r>
              <a:rPr lang="en-US" dirty="0">
                <a:latin typeface="Arial" panose="020B0604020202020204" pitchFamily="34" charset="0"/>
                <a:ea typeface="Times New Roman" panose="02020603050405020304" pitchFamily="18" charset="0"/>
                <a:cs typeface="Arial" panose="020B0604020202020204" pitchFamily="34" charset="0"/>
              </a:rPr>
              <a:t>Natural Hazard Mitigation Planning for </a:t>
            </a:r>
            <a:r>
              <a:rPr lang="en-US" dirty="0" smtClean="0">
                <a:latin typeface="Arial" panose="020B0604020202020204" pitchFamily="34" charset="0"/>
                <a:ea typeface="Times New Roman" panose="02020603050405020304" pitchFamily="18" charset="0"/>
                <a:cs typeface="Arial" panose="020B0604020202020204" pitchFamily="34" charset="0"/>
              </a:rPr>
              <a:t>Flood</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smtClean="0">
                <a:latin typeface="Arial" panose="020B0604020202020204" pitchFamily="34" charset="0"/>
                <a:ea typeface="Times New Roman" panose="02020603050405020304" pitchFamily="18" charset="0"/>
                <a:cs typeface="Arial" panose="020B0604020202020204" pitchFamily="34" charset="0"/>
              </a:rPr>
              <a:t>Landslide</a:t>
            </a:r>
            <a:r>
              <a:rPr lang="en-US" dirty="0">
                <a:latin typeface="Arial" panose="020B0604020202020204" pitchFamily="34" charset="0"/>
                <a:ea typeface="Times New Roman" panose="02020603050405020304" pitchFamily="18" charset="0"/>
                <a:cs typeface="Arial" panose="020B0604020202020204" pitchFamily="34" charset="0"/>
              </a:rPr>
              <a:t>, and </a:t>
            </a:r>
            <a:r>
              <a:rPr lang="en-US" dirty="0" smtClean="0">
                <a:latin typeface="Arial" panose="020B0604020202020204" pitchFamily="34" charset="0"/>
                <a:ea typeface="Times New Roman" panose="02020603050405020304" pitchFamily="18" charset="0"/>
                <a:cs typeface="Arial" panose="020B0604020202020204" pitchFamily="34" charset="0"/>
              </a:rPr>
              <a:t>Dam/Levee </a:t>
            </a:r>
            <a:r>
              <a:rPr lang="en-US" dirty="0">
                <a:latin typeface="Arial" panose="020B0604020202020204" pitchFamily="34" charset="0"/>
                <a:ea typeface="Times New Roman" panose="02020603050405020304" pitchFamily="18" charset="0"/>
                <a:cs typeface="Arial" panose="020B0604020202020204" pitchFamily="34" charset="0"/>
              </a:rPr>
              <a:t>F</a:t>
            </a:r>
            <a:r>
              <a:rPr lang="en-US" dirty="0" smtClean="0">
                <a:latin typeface="Arial" panose="020B0604020202020204" pitchFamily="34" charset="0"/>
                <a:ea typeface="Times New Roman" panose="02020603050405020304" pitchFamily="18" charset="0"/>
                <a:cs typeface="Arial" panose="020B0604020202020204" pitchFamily="34" charset="0"/>
              </a:rPr>
              <a:t>ailure</a:t>
            </a:r>
            <a:r>
              <a:rPr lang="en-US" i="1" dirty="0">
                <a:latin typeface="Calibri" panose="020F0502020204030204" pitchFamily="34" charset="0"/>
                <a:ea typeface="Times New Roman" panose="02020603050405020304" pitchFamily="18" charset="0"/>
                <a:cs typeface="Times New Roman" panose="02020603050405020304" pitchFamily="18" charset="0"/>
              </a:rPr>
              <a:t/>
            </a:r>
            <a:br>
              <a:rPr lang="en-US" i="1" dirty="0">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pic>
        <p:nvPicPr>
          <p:cNvPr id="40984" name="Picture 24" descr="https://www.ancestry.com/wiki/images/c/c7/WestVirginia_s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5184" y="4214632"/>
            <a:ext cx="2745172" cy="2301370"/>
          </a:xfrm>
          <a:prstGeom prst="rect">
            <a:avLst/>
          </a:prstGeom>
          <a:noFill/>
          <a:effectLst>
            <a:glow rad="101600">
              <a:schemeClr val="bg1">
                <a:lumMod val="50000"/>
                <a:alpha val="6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stretch>
            <a:fillRect/>
          </a:stretch>
        </p:blipFill>
        <p:spPr>
          <a:xfrm>
            <a:off x="4295095" y="1518474"/>
            <a:ext cx="3291279" cy="192723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714089" y="3601063"/>
            <a:ext cx="941283"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Floods</a:t>
            </a:r>
            <a:endParaRPr lang="en-US" b="1" dirty="0">
              <a:latin typeface="Arial" panose="020B0604020202020204" pitchFamily="34" charset="0"/>
              <a:cs typeface="Arial" panose="020B0604020202020204" pitchFamily="34" charset="0"/>
            </a:endParaRPr>
          </a:p>
        </p:txBody>
      </p:sp>
      <p:sp>
        <p:nvSpPr>
          <p:cNvPr id="19" name="TextBox 18"/>
          <p:cNvSpPr txBox="1"/>
          <p:nvPr/>
        </p:nvSpPr>
        <p:spPr>
          <a:xfrm>
            <a:off x="4828444" y="3601063"/>
            <a:ext cx="2480166"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Dam / Levee Failures</a:t>
            </a:r>
            <a:endParaRPr lang="en-US" b="1" dirty="0">
              <a:latin typeface="Arial" panose="020B0604020202020204" pitchFamily="34" charset="0"/>
              <a:cs typeface="Arial" panose="020B0604020202020204" pitchFamily="34" charset="0"/>
            </a:endParaRPr>
          </a:p>
        </p:txBody>
      </p:sp>
      <p:sp>
        <p:nvSpPr>
          <p:cNvPr id="20" name="TextBox 19"/>
          <p:cNvSpPr txBox="1"/>
          <p:nvPr/>
        </p:nvSpPr>
        <p:spPr>
          <a:xfrm>
            <a:off x="8853106" y="3624125"/>
            <a:ext cx="1390124"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Landslides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149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Goal 3:  Statewide Building Inventories</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957471" y="2629065"/>
            <a:ext cx="10028582" cy="1384995"/>
          </a:xfrm>
          <a:prstGeom prst="rect">
            <a:avLst/>
          </a:prstGeom>
          <a:solidFill>
            <a:schemeClr val="tx2">
              <a:lumMod val="20000"/>
              <a:lumOff val="80000"/>
            </a:schemeClr>
          </a:solidFill>
        </p:spPr>
        <p:txBody>
          <a:bodyPr wrap="square" rtlCol="0">
            <a:spAutoFit/>
          </a:bodyPr>
          <a:lstStyle/>
          <a:p>
            <a:r>
              <a:rPr lang="en-US" sz="2800" dirty="0">
                <a:latin typeface="Arial" panose="020B0604020202020204" pitchFamily="34" charset="0"/>
                <a:cs typeface="Arial" panose="020B0604020202020204" pitchFamily="34" charset="0"/>
              </a:rPr>
              <a:t>Create a statewide inventory of all </a:t>
            </a:r>
            <a:r>
              <a:rPr lang="en-US" sz="2800" b="1" dirty="0">
                <a:latin typeface="Arial" panose="020B0604020202020204" pitchFamily="34" charset="0"/>
                <a:cs typeface="Arial" panose="020B0604020202020204" pitchFamily="34" charset="0"/>
              </a:rPr>
              <a:t>buildings and facilities exposed</a:t>
            </a:r>
            <a:r>
              <a:rPr lang="en-US" sz="2800" dirty="0">
                <a:latin typeface="Arial" panose="020B0604020202020204" pitchFamily="34" charset="0"/>
                <a:cs typeface="Arial" panose="020B0604020202020204" pitchFamily="34" charset="0"/>
              </a:rPr>
              <a:t> (with replacement costs) in flood hazard, dam/levee failure, and landslide susceptibility zones.</a:t>
            </a:r>
          </a:p>
        </p:txBody>
      </p:sp>
      <p:sp>
        <p:nvSpPr>
          <p:cNvPr id="8" name="Slide Number Placeholder 7"/>
          <p:cNvSpPr>
            <a:spLocks noGrp="1"/>
          </p:cNvSpPr>
          <p:nvPr>
            <p:ph type="sldNum" sz="quarter" idx="12"/>
          </p:nvPr>
        </p:nvSpPr>
        <p:spPr/>
        <p:txBody>
          <a:bodyPr/>
          <a:lstStyle/>
          <a:p>
            <a:fld id="{92F6D016-80C0-493B-8F02-FCF3F31B97C4}" type="slidenum">
              <a:rPr lang="en-US" smtClean="0"/>
              <a:t>10</a:t>
            </a:fld>
            <a:endParaRPr lang="en-US"/>
          </a:p>
        </p:txBody>
      </p:sp>
    </p:spTree>
    <p:extLst>
      <p:ext uri="{BB962C8B-B14F-4D97-AF65-F5344CB8AC3E}">
        <p14:creationId xmlns:p14="http://schemas.microsoft.com/office/powerpoint/2010/main" val="2558456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199352" y="689113"/>
            <a:ext cx="5701746" cy="6168887"/>
          </a:xfrm>
          <a:prstGeom prst="rect">
            <a:avLst/>
          </a:prstGeom>
        </p:spPr>
      </p:pic>
      <p:graphicFrame>
        <p:nvGraphicFramePr>
          <p:cNvPr id="8" name="Diagram 7"/>
          <p:cNvGraphicFramePr/>
          <p:nvPr>
            <p:extLst>
              <p:ext uri="{D42A27DB-BD31-4B8C-83A1-F6EECF244321}">
                <p14:modId xmlns:p14="http://schemas.microsoft.com/office/powerpoint/2010/main" val="2099007451"/>
              </p:ext>
            </p:extLst>
          </p:nvPr>
        </p:nvGraphicFramePr>
        <p:xfrm>
          <a:off x="6796017" y="1291608"/>
          <a:ext cx="4322556" cy="3459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6187592" y="5211846"/>
            <a:ext cx="6096000" cy="1047979"/>
          </a:xfrm>
          <a:prstGeom prst="rect">
            <a:avLst/>
          </a:prstGeom>
        </p:spPr>
        <p:txBody>
          <a:bodyPr>
            <a:spAutoFit/>
          </a:bodyPr>
          <a:lstStyle/>
          <a:p>
            <a:pPr>
              <a:lnSpc>
                <a:spcPct val="115000"/>
              </a:lnSpc>
              <a:spcAft>
                <a:spcPts val="1000"/>
              </a:spcAft>
            </a:pPr>
            <a:r>
              <a:rPr lang="en-US" dirty="0" err="1">
                <a:latin typeface="Calibri" panose="020F0502020204030204" pitchFamily="34" charset="0"/>
                <a:ea typeface="Times New Roman" panose="02020603050405020304" pitchFamily="18" charset="0"/>
                <a:cs typeface="Times New Roman" panose="02020603050405020304" pitchFamily="18" charset="0"/>
              </a:rPr>
              <a:t>Hazus</a:t>
            </a:r>
            <a:r>
              <a:rPr lang="en-US" dirty="0">
                <a:latin typeface="Calibri" panose="020F0502020204030204" pitchFamily="34" charset="0"/>
                <a:ea typeface="Times New Roman" panose="02020603050405020304" pitchFamily="18" charset="0"/>
                <a:cs typeface="Times New Roman" panose="02020603050405020304" pitchFamily="18" charset="0"/>
              </a:rPr>
              <a:t> GBS and UDF Inventory Data.  The </a:t>
            </a:r>
            <a:r>
              <a:rPr lang="en-US" b="1" dirty="0">
                <a:latin typeface="Calibri" panose="020F0502020204030204" pitchFamily="34" charset="0"/>
                <a:ea typeface="Times New Roman" panose="02020603050405020304" pitchFamily="18" charset="0"/>
                <a:cs typeface="Times New Roman" panose="02020603050405020304" pitchFamily="18" charset="0"/>
              </a:rPr>
              <a:t>General Building Stock </a:t>
            </a:r>
            <a:r>
              <a:rPr lang="en-US" dirty="0">
                <a:latin typeface="Calibri" panose="020F0502020204030204" pitchFamily="34" charset="0"/>
                <a:ea typeface="Times New Roman" panose="02020603050405020304" pitchFamily="18" charset="0"/>
                <a:cs typeface="Times New Roman" panose="02020603050405020304" pitchFamily="18" charset="0"/>
              </a:rPr>
              <a:t>(aggregate buildings) and </a:t>
            </a:r>
            <a:r>
              <a:rPr lang="en-US" b="1" dirty="0">
                <a:latin typeface="Calibri" panose="020F0502020204030204" pitchFamily="34" charset="0"/>
                <a:ea typeface="Times New Roman" panose="02020603050405020304" pitchFamily="18" charset="0"/>
                <a:cs typeface="Times New Roman" panose="02020603050405020304" pitchFamily="18" charset="0"/>
              </a:rPr>
              <a:t>User Defined Facilities </a:t>
            </a:r>
            <a:r>
              <a:rPr lang="en-US" dirty="0">
                <a:latin typeface="Calibri" panose="020F0502020204030204" pitchFamily="34" charset="0"/>
                <a:ea typeface="Times New Roman" panose="02020603050405020304" pitchFamily="18" charset="0"/>
                <a:cs typeface="Times New Roman" panose="02020603050405020304" pitchFamily="18" charset="0"/>
              </a:rPr>
              <a:t>(individual buildings) are derived from the Building Inventory. </a:t>
            </a:r>
          </a:p>
        </p:txBody>
      </p:sp>
      <p:sp>
        <p:nvSpPr>
          <p:cNvPr id="5" name="Title 1"/>
          <p:cNvSpPr txBox="1">
            <a:spLocks/>
          </p:cNvSpPr>
          <p:nvPr/>
        </p:nvSpPr>
        <p:spPr>
          <a:xfrm>
            <a:off x="91440" y="100555"/>
            <a:ext cx="121921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chemeClr val="accent1">
                    <a:lumMod val="50000"/>
                  </a:schemeClr>
                </a:solidFill>
                <a:latin typeface="Arial" panose="020B0604020202020204" pitchFamily="34" charset="0"/>
                <a:cs typeface="Arial" panose="020B0604020202020204" pitchFamily="34" charset="0"/>
              </a:rPr>
              <a:t>Work Flow for </a:t>
            </a:r>
            <a:r>
              <a:rPr lang="en-US" sz="4000" b="1" dirty="0" smtClean="0">
                <a:solidFill>
                  <a:schemeClr val="accent1">
                    <a:lumMod val="50000"/>
                  </a:schemeClr>
                </a:solidFill>
                <a:latin typeface="Arial" panose="020B0604020202020204" pitchFamily="34" charset="0"/>
                <a:cs typeface="Arial" panose="020B0604020202020204" pitchFamily="34" charset="0"/>
              </a:rPr>
              <a:t>Building Inventory </a:t>
            </a:r>
            <a:r>
              <a:rPr lang="en-US" sz="4000" dirty="0" smtClean="0">
                <a:solidFill>
                  <a:schemeClr val="accent1">
                    <a:lumMod val="50000"/>
                  </a:schemeClr>
                </a:solidFill>
                <a:latin typeface="Arial" panose="020B0604020202020204" pitchFamily="34" charset="0"/>
                <a:cs typeface="Arial" panose="020B0604020202020204" pitchFamily="34" charset="0"/>
              </a:rPr>
              <a:t>&amp; Flood Risk Assessments</a:t>
            </a:r>
            <a:endParaRPr lang="en-US" sz="4000" dirty="0">
              <a:solidFill>
                <a:schemeClr val="accent1">
                  <a:lumMod val="50000"/>
                </a:schemeClr>
              </a:solidFill>
              <a:latin typeface="Arial" panose="020B0604020202020204" pitchFamily="34" charset="0"/>
              <a:cs typeface="Arial" panose="020B0604020202020204" pitchFamily="34" charset="0"/>
            </a:endParaRPr>
          </a:p>
        </p:txBody>
      </p:sp>
      <p:sp>
        <p:nvSpPr>
          <p:cNvPr id="3" name="Rectangle 2"/>
          <p:cNvSpPr/>
          <p:nvPr/>
        </p:nvSpPr>
        <p:spPr>
          <a:xfrm>
            <a:off x="2586446" y="2319130"/>
            <a:ext cx="965137" cy="7023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65018" y="2375165"/>
            <a:ext cx="1102481" cy="646331"/>
          </a:xfrm>
          <a:prstGeom prst="rect">
            <a:avLst/>
          </a:prstGeom>
          <a:noFill/>
        </p:spPr>
        <p:txBody>
          <a:bodyPr wrap="none" rtlCol="0">
            <a:spAutoFit/>
          </a:bodyPr>
          <a:lstStyle/>
          <a:p>
            <a:pPr algn="ctr"/>
            <a:r>
              <a:rPr lang="en-US" b="1" dirty="0" smtClean="0">
                <a:solidFill>
                  <a:schemeClr val="accent2">
                    <a:lumMod val="50000"/>
                  </a:schemeClr>
                </a:solidFill>
              </a:rPr>
              <a:t>Building </a:t>
            </a:r>
          </a:p>
          <a:p>
            <a:pPr algn="ctr"/>
            <a:r>
              <a:rPr lang="en-US" b="1" dirty="0" smtClean="0">
                <a:solidFill>
                  <a:schemeClr val="accent2">
                    <a:lumMod val="50000"/>
                  </a:schemeClr>
                </a:solidFill>
              </a:rPr>
              <a:t>Inventory</a:t>
            </a:r>
            <a:endParaRPr lang="en-US" b="1" dirty="0">
              <a:solidFill>
                <a:schemeClr val="accent2">
                  <a:lumMod val="50000"/>
                </a:schemeClr>
              </a:solidFill>
            </a:endParaRPr>
          </a:p>
        </p:txBody>
      </p:sp>
      <p:sp>
        <p:nvSpPr>
          <p:cNvPr id="2" name="Slide Number Placeholder 1"/>
          <p:cNvSpPr>
            <a:spLocks noGrp="1"/>
          </p:cNvSpPr>
          <p:nvPr>
            <p:ph type="sldNum" sz="quarter" idx="12"/>
          </p:nvPr>
        </p:nvSpPr>
        <p:spPr/>
        <p:txBody>
          <a:bodyPr/>
          <a:lstStyle/>
          <a:p>
            <a:fld id="{92F6D016-80C0-493B-8F02-FCF3F31B97C4}" type="slidenum">
              <a:rPr lang="en-US" smtClean="0"/>
              <a:t>11</a:t>
            </a:fld>
            <a:endParaRPr lang="en-US"/>
          </a:p>
        </p:txBody>
      </p:sp>
    </p:spTree>
    <p:extLst>
      <p:ext uri="{BB962C8B-B14F-4D97-AF65-F5344CB8AC3E}">
        <p14:creationId xmlns:p14="http://schemas.microsoft.com/office/powerpoint/2010/main" val="4101971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F6D016-80C0-493B-8F02-FCF3F31B97C4}" type="slidenum">
              <a:rPr lang="en-US" smtClean="0"/>
              <a:t>12</a:t>
            </a:fld>
            <a:endParaRPr lang="en-US"/>
          </a:p>
        </p:txBody>
      </p:sp>
      <p:pic>
        <p:nvPicPr>
          <p:cNvPr id="9" name="Picture 8"/>
          <p:cNvPicPr>
            <a:picLocks noChangeAspect="1"/>
          </p:cNvPicPr>
          <p:nvPr/>
        </p:nvPicPr>
        <p:blipFill>
          <a:blip r:embed="rId2"/>
          <a:stretch>
            <a:fillRect/>
          </a:stretch>
        </p:blipFill>
        <p:spPr>
          <a:xfrm>
            <a:off x="678071" y="1658193"/>
            <a:ext cx="5890368" cy="4788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7197634" y="1636630"/>
            <a:ext cx="3526971" cy="4737266"/>
          </a:xfrm>
          <a:prstGeom prst="rect">
            <a:avLst/>
          </a:prstGeom>
          <a:ln>
            <a:noFill/>
          </a:ln>
          <a:effectLst>
            <a:outerShdw blurRad="292100" dist="139700" dir="2700000" algn="tl" rotWithShape="0">
              <a:srgbClr val="333333">
                <a:alpha val="65000"/>
              </a:srgbClr>
            </a:outerShdw>
          </a:effectLst>
        </p:spPr>
      </p:pic>
      <p:sp>
        <p:nvSpPr>
          <p:cNvPr id="11" name="Title 1"/>
          <p:cNvSpPr txBox="1">
            <a:spLocks/>
          </p:cNvSpPr>
          <p:nvPr/>
        </p:nvSpPr>
        <p:spPr>
          <a:xfrm>
            <a:off x="0" y="138747"/>
            <a:ext cx="1200912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dirty="0" smtClean="0">
                <a:solidFill>
                  <a:schemeClr val="accent1">
                    <a:lumMod val="50000"/>
                  </a:schemeClr>
                </a:solidFill>
                <a:latin typeface="Arial" panose="020B0604020202020204" pitchFamily="34" charset="0"/>
                <a:cs typeface="Arial" panose="020B0604020202020204" pitchFamily="34" charset="0"/>
              </a:rPr>
              <a:t>Building Inventory Exposure ($) for Multi-Hazards</a:t>
            </a:r>
            <a:endParaRPr lang="en-US" sz="42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210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Goal 4:  Statewide Depth Grid</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565821" y="1715341"/>
            <a:ext cx="11060358" cy="1569660"/>
          </a:xfrm>
          <a:prstGeom prst="rect">
            <a:avLst/>
          </a:prstGeom>
          <a:solidFill>
            <a:schemeClr val="tx2">
              <a:lumMod val="20000"/>
              <a:lumOff val="80000"/>
            </a:schemeClr>
          </a:solidFill>
        </p:spPr>
        <p:txBody>
          <a:bodyPr wrap="square" rtlCol="0">
            <a:spAutoFit/>
          </a:bodyPr>
          <a:lstStyle/>
          <a:p>
            <a:pPr lvl="0"/>
            <a:r>
              <a:rPr lang="en-US" sz="2400" dirty="0" smtClean="0">
                <a:latin typeface="Arial" panose="020B0604020202020204" pitchFamily="34" charset="0"/>
                <a:cs typeface="Arial" panose="020B0604020202020204" pitchFamily="34" charset="0"/>
              </a:rPr>
              <a:t>Depth </a:t>
            </a:r>
            <a:r>
              <a:rPr lang="en-US" sz="2400" dirty="0">
                <a:latin typeface="Arial" panose="020B0604020202020204" pitchFamily="34" charset="0"/>
                <a:cs typeface="Arial" panose="020B0604020202020204" pitchFamily="34" charset="0"/>
              </a:rPr>
              <a:t>grids are important for (1) water depth visualization in the WV Flood Tool and for (2) </a:t>
            </a:r>
            <a:r>
              <a:rPr lang="en-US" sz="2400" dirty="0" smtClean="0">
                <a:latin typeface="Arial" panose="020B0604020202020204" pitchFamily="34" charset="0"/>
                <a:cs typeface="Arial" panose="020B0604020202020204" pitchFamily="34" charset="0"/>
              </a:rPr>
              <a:t>estimating </a:t>
            </a:r>
            <a:r>
              <a:rPr lang="en-US" sz="2400" dirty="0">
                <a:latin typeface="Arial" panose="020B0604020202020204" pitchFamily="34" charset="0"/>
                <a:cs typeface="Arial" panose="020B0604020202020204" pitchFamily="34" charset="0"/>
              </a:rPr>
              <a:t>building damage costs using </a:t>
            </a:r>
            <a:r>
              <a:rPr lang="en-US" sz="2400" dirty="0" err="1">
                <a:latin typeface="Arial" panose="020B0604020202020204" pitchFamily="34" charset="0"/>
                <a:cs typeface="Arial" panose="020B0604020202020204" pitchFamily="34" charset="0"/>
              </a:rPr>
              <a:t>Hazus</a:t>
            </a:r>
            <a:r>
              <a:rPr lang="en-US" sz="2400" dirty="0">
                <a:latin typeface="Arial" panose="020B0604020202020204" pitchFamily="34" charset="0"/>
                <a:cs typeface="Arial" panose="020B0604020202020204" pitchFamily="34" charset="0"/>
              </a:rPr>
              <a:t>-MH flood loss software</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Its is preferred to use more accurate depth grids from various sources than a generalized depth grid from the </a:t>
            </a:r>
            <a:r>
              <a:rPr lang="en-US" sz="2400" i="1" dirty="0" err="1" smtClean="0">
                <a:latin typeface="Arial" panose="020B0604020202020204" pitchFamily="34" charset="0"/>
                <a:cs typeface="Arial" panose="020B0604020202020204" pitchFamily="34" charset="0"/>
              </a:rPr>
              <a:t>Hazus</a:t>
            </a:r>
            <a:r>
              <a:rPr lang="en-US" sz="2400" i="1" dirty="0" smtClean="0">
                <a:latin typeface="Arial" panose="020B0604020202020204" pitchFamily="34" charset="0"/>
                <a:cs typeface="Arial" panose="020B0604020202020204" pitchFamily="34" charset="0"/>
              </a:rPr>
              <a:t> </a:t>
            </a:r>
            <a:r>
              <a:rPr lang="en-US" sz="2400" b="1" i="1" dirty="0" smtClean="0">
                <a:latin typeface="Arial" panose="020B0604020202020204" pitchFamily="34" charset="0"/>
                <a:cs typeface="Arial" panose="020B0604020202020204" pitchFamily="34" charset="0"/>
              </a:rPr>
              <a:t>Enhanced Quick Look </a:t>
            </a:r>
            <a:r>
              <a:rPr lang="en-US" sz="2400" i="1" dirty="0" smtClean="0">
                <a:latin typeface="Arial" panose="020B0604020202020204" pitchFamily="34" charset="0"/>
                <a:cs typeface="Arial" panose="020B0604020202020204" pitchFamily="34" charset="0"/>
              </a:rPr>
              <a:t>tool</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852968" y="3873553"/>
            <a:ext cx="11060358" cy="2526101"/>
          </a:xfrm>
        </p:spPr>
        <p:txBody>
          <a:bodyPr/>
          <a:lstStyle/>
          <a:p>
            <a:pPr>
              <a:buFont typeface="Wingdings" panose="05000000000000000000" pitchFamily="2" charset="2"/>
              <a:buChar char="§"/>
            </a:pPr>
            <a:r>
              <a:rPr lang="en-US" b="1" dirty="0" smtClean="0"/>
              <a:t>Depth Grid Sources</a:t>
            </a:r>
          </a:p>
          <a:p>
            <a:pPr lvl="1"/>
            <a:r>
              <a:rPr lang="en-US" b="1" dirty="0" smtClean="0">
                <a:solidFill>
                  <a:schemeClr val="accent1">
                    <a:lumMod val="50000"/>
                  </a:schemeClr>
                </a:solidFill>
              </a:rPr>
              <a:t>Risk MAP Studies </a:t>
            </a:r>
            <a:r>
              <a:rPr lang="en-US" dirty="0" smtClean="0">
                <a:solidFill>
                  <a:schemeClr val="accent1">
                    <a:lumMod val="50000"/>
                  </a:schemeClr>
                </a:solidFill>
              </a:rPr>
              <a:t>(HEC-RAS hydraulic models)</a:t>
            </a:r>
          </a:p>
          <a:p>
            <a:pPr lvl="1"/>
            <a:r>
              <a:rPr lang="en-US" b="1" dirty="0" smtClean="0">
                <a:solidFill>
                  <a:schemeClr val="accent1">
                    <a:lumMod val="50000"/>
                  </a:schemeClr>
                </a:solidFill>
              </a:rPr>
              <a:t>Model-Backed </a:t>
            </a:r>
            <a:r>
              <a:rPr lang="en-US" b="1" dirty="0">
                <a:solidFill>
                  <a:schemeClr val="accent1">
                    <a:lumMod val="50000"/>
                  </a:schemeClr>
                </a:solidFill>
              </a:rPr>
              <a:t>Zone A Studies </a:t>
            </a:r>
            <a:r>
              <a:rPr lang="en-US" dirty="0" smtClean="0">
                <a:solidFill>
                  <a:schemeClr val="accent1">
                    <a:lumMod val="50000"/>
                  </a:schemeClr>
                </a:solidFill>
              </a:rPr>
              <a:t>(HEC-RAS hydraulic models)</a:t>
            </a:r>
          </a:p>
          <a:p>
            <a:pPr lvl="1"/>
            <a:r>
              <a:rPr lang="en-US" b="1" dirty="0" smtClean="0">
                <a:solidFill>
                  <a:schemeClr val="accent1">
                    <a:lumMod val="50000"/>
                  </a:schemeClr>
                </a:solidFill>
              </a:rPr>
              <a:t>FIS X-Sections to Water Elevation Conversion </a:t>
            </a:r>
            <a:r>
              <a:rPr lang="en-US" dirty="0" smtClean="0">
                <a:solidFill>
                  <a:schemeClr val="accent1">
                    <a:lumMod val="50000"/>
                  </a:schemeClr>
                </a:solidFill>
              </a:rPr>
              <a:t>(no models)</a:t>
            </a:r>
          </a:p>
          <a:p>
            <a:pPr lvl="2">
              <a:buFont typeface="Courier New" panose="02070309020205020404" pitchFamily="49" charset="0"/>
              <a:buChar char="o"/>
            </a:pPr>
            <a:r>
              <a:rPr lang="en-US" dirty="0" smtClean="0"/>
              <a:t>Water </a:t>
            </a:r>
            <a:r>
              <a:rPr lang="en-US" dirty="0"/>
              <a:t>surface </a:t>
            </a:r>
            <a:r>
              <a:rPr lang="en-US" dirty="0" smtClean="0"/>
              <a:t>elevations derived </a:t>
            </a:r>
            <a:r>
              <a:rPr lang="en-US" dirty="0"/>
              <a:t>from x-sections of detailed </a:t>
            </a:r>
            <a:r>
              <a:rPr lang="en-US" dirty="0" smtClean="0"/>
              <a:t>flood studies</a:t>
            </a:r>
          </a:p>
          <a:p>
            <a:pPr lvl="1">
              <a:buFont typeface="Wingdings" panose="05000000000000000000" pitchFamily="2" charset="2"/>
              <a:buChar char="§"/>
            </a:pPr>
            <a:endParaRPr lang="en-US" dirty="0" smtClean="0"/>
          </a:p>
          <a:p>
            <a:pPr lvl="1">
              <a:buFont typeface="Wingdings" panose="05000000000000000000" pitchFamily="2" charset="2"/>
              <a:buChar char="§"/>
            </a:pPr>
            <a:endParaRPr lang="en-US" dirty="0"/>
          </a:p>
        </p:txBody>
      </p:sp>
      <p:sp>
        <p:nvSpPr>
          <p:cNvPr id="6" name="Slide Number Placeholder 5"/>
          <p:cNvSpPr>
            <a:spLocks noGrp="1"/>
          </p:cNvSpPr>
          <p:nvPr>
            <p:ph type="sldNum" sz="quarter" idx="12"/>
          </p:nvPr>
        </p:nvSpPr>
        <p:spPr/>
        <p:txBody>
          <a:bodyPr/>
          <a:lstStyle/>
          <a:p>
            <a:fld id="{92F6D016-80C0-493B-8F02-FCF3F31B97C4}" type="slidenum">
              <a:rPr lang="en-US" smtClean="0"/>
              <a:t>13</a:t>
            </a:fld>
            <a:endParaRPr lang="en-US"/>
          </a:p>
        </p:txBody>
      </p:sp>
    </p:spTree>
    <p:extLst>
      <p:ext uri="{BB962C8B-B14F-4D97-AF65-F5344CB8AC3E}">
        <p14:creationId xmlns:p14="http://schemas.microsoft.com/office/powerpoint/2010/main" val="2434130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315" y="521259"/>
            <a:ext cx="9845796" cy="6249660"/>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92F6D016-80C0-493B-8F02-FCF3F31B97C4}" type="slidenum">
              <a:rPr lang="en-US" smtClean="0"/>
              <a:t>14</a:t>
            </a:fld>
            <a:endParaRPr lang="en-US"/>
          </a:p>
        </p:txBody>
      </p:sp>
      <p:sp>
        <p:nvSpPr>
          <p:cNvPr id="6" name="TextBox 5"/>
          <p:cNvSpPr txBox="1"/>
          <p:nvPr/>
        </p:nvSpPr>
        <p:spPr>
          <a:xfrm>
            <a:off x="7630885" y="4195903"/>
            <a:ext cx="2166258" cy="923330"/>
          </a:xfrm>
          <a:prstGeom prst="rect">
            <a:avLst/>
          </a:prstGeom>
          <a:solidFill>
            <a:schemeClr val="tx1"/>
          </a:solidFill>
        </p:spPr>
        <p:txBody>
          <a:bodyPr wrap="square" rtlCol="0">
            <a:spAutoFit/>
          </a:bodyPr>
          <a:lstStyle/>
          <a:p>
            <a:pPr algn="ctr"/>
            <a:r>
              <a:rPr lang="en-US" b="1" dirty="0" smtClean="0">
                <a:solidFill>
                  <a:schemeClr val="bg1"/>
                </a:solidFill>
              </a:rPr>
              <a:t>Risk MAP Study Depth Grid </a:t>
            </a:r>
            <a:br>
              <a:rPr lang="en-US" b="1" dirty="0" smtClean="0">
                <a:solidFill>
                  <a:schemeClr val="bg1"/>
                </a:solidFill>
              </a:rPr>
            </a:br>
            <a:r>
              <a:rPr lang="en-US" b="1" dirty="0" smtClean="0">
                <a:solidFill>
                  <a:schemeClr val="bg1"/>
                </a:solidFill>
              </a:rPr>
              <a:t>(model based)</a:t>
            </a:r>
            <a:endParaRPr lang="en-US" b="1" dirty="0">
              <a:solidFill>
                <a:schemeClr val="bg1"/>
              </a:solidFill>
            </a:endParaRPr>
          </a:p>
        </p:txBody>
      </p:sp>
      <p:sp>
        <p:nvSpPr>
          <p:cNvPr id="7" name="TextBox 6"/>
          <p:cNvSpPr txBox="1"/>
          <p:nvPr/>
        </p:nvSpPr>
        <p:spPr>
          <a:xfrm>
            <a:off x="1306287" y="2412535"/>
            <a:ext cx="2421694" cy="646331"/>
          </a:xfrm>
          <a:prstGeom prst="rect">
            <a:avLst/>
          </a:prstGeom>
          <a:solidFill>
            <a:schemeClr val="tx1"/>
          </a:solidFill>
        </p:spPr>
        <p:txBody>
          <a:bodyPr wrap="square" rtlCol="0">
            <a:spAutoFit/>
          </a:bodyPr>
          <a:lstStyle/>
          <a:p>
            <a:pPr algn="ctr"/>
            <a:r>
              <a:rPr lang="en-US" b="1" dirty="0" smtClean="0">
                <a:solidFill>
                  <a:schemeClr val="bg1"/>
                </a:solidFill>
              </a:rPr>
              <a:t>Model-Backed A Zone Depth Grid</a:t>
            </a:r>
            <a:endParaRPr lang="en-US" b="1" dirty="0">
              <a:solidFill>
                <a:schemeClr val="bg1"/>
              </a:solidFill>
            </a:endParaRPr>
          </a:p>
        </p:txBody>
      </p:sp>
      <p:sp>
        <p:nvSpPr>
          <p:cNvPr id="8" name="TextBox 7"/>
          <p:cNvSpPr txBox="1"/>
          <p:nvPr/>
        </p:nvSpPr>
        <p:spPr>
          <a:xfrm>
            <a:off x="2806336" y="4950142"/>
            <a:ext cx="2063933" cy="923330"/>
          </a:xfrm>
          <a:prstGeom prst="rect">
            <a:avLst/>
          </a:prstGeom>
          <a:solidFill>
            <a:schemeClr val="tx1"/>
          </a:solidFill>
        </p:spPr>
        <p:txBody>
          <a:bodyPr wrap="square" rtlCol="0">
            <a:spAutoFit/>
          </a:bodyPr>
          <a:lstStyle/>
          <a:p>
            <a:pPr algn="ctr"/>
            <a:r>
              <a:rPr lang="en-US" b="1" dirty="0" smtClean="0">
                <a:solidFill>
                  <a:schemeClr val="bg1"/>
                </a:solidFill>
              </a:rPr>
              <a:t>Depth Grid generated from </a:t>
            </a:r>
          </a:p>
          <a:p>
            <a:pPr algn="ctr"/>
            <a:r>
              <a:rPr lang="en-US" b="1" dirty="0" smtClean="0">
                <a:solidFill>
                  <a:schemeClr val="bg1"/>
                </a:solidFill>
              </a:rPr>
              <a:t>FIS x-sections</a:t>
            </a:r>
            <a:endParaRPr lang="en-US" b="1" dirty="0">
              <a:solidFill>
                <a:schemeClr val="bg1"/>
              </a:solidFill>
            </a:endParaRPr>
          </a:p>
        </p:txBody>
      </p:sp>
      <p:sp>
        <p:nvSpPr>
          <p:cNvPr id="9" name="Title 1"/>
          <p:cNvSpPr txBox="1">
            <a:spLocks/>
          </p:cNvSpPr>
          <p:nvPr/>
        </p:nvSpPr>
        <p:spPr>
          <a:xfrm>
            <a:off x="809594" y="-150144"/>
            <a:ext cx="10193237" cy="111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Depth Grid Sources</a:t>
            </a:r>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919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07124" y="1351180"/>
            <a:ext cx="9144000" cy="5127771"/>
          </a:xfrm>
          <a:prstGeom prst="rect">
            <a:avLst/>
          </a:prstGeom>
          <a:ln>
            <a:noFill/>
          </a:ln>
          <a:effectLst>
            <a:outerShdw blurRad="292100" dist="139700" dir="2700000" algn="tl" rotWithShape="0">
              <a:srgbClr val="333333">
                <a:alpha val="65000"/>
              </a:srgbClr>
            </a:outerShdw>
          </a:effectLst>
        </p:spPr>
      </p:pic>
      <p:sp>
        <p:nvSpPr>
          <p:cNvPr id="11" name="Title 1"/>
          <p:cNvSpPr>
            <a:spLocks noGrp="1"/>
          </p:cNvSpPr>
          <p:nvPr>
            <p:ph type="title"/>
          </p:nvPr>
        </p:nvSpPr>
        <p:spPr>
          <a:xfrm>
            <a:off x="498565" y="398097"/>
            <a:ext cx="10953997" cy="810532"/>
          </a:xfrm>
        </p:spPr>
        <p:txBody>
          <a:bodyPr>
            <a:normAutofit fontScale="90000"/>
          </a:bodyPr>
          <a:lstStyle/>
          <a:p>
            <a:r>
              <a:rPr lang="en-US" dirty="0" smtClean="0"/>
              <a:t>Tracking Flood Risk Products in GIS - </a:t>
            </a:r>
            <a:br>
              <a:rPr lang="en-US" dirty="0" smtClean="0"/>
            </a:br>
            <a:r>
              <a:rPr lang="en-US" b="1" dirty="0" smtClean="0">
                <a:solidFill>
                  <a:schemeClr val="accent1">
                    <a:lumMod val="50000"/>
                  </a:schemeClr>
                </a:solidFill>
                <a:latin typeface="Arial" panose="020B0604020202020204" pitchFamily="34" charset="0"/>
                <a:cs typeface="Arial" panose="020B0604020202020204" pitchFamily="34" charset="0"/>
              </a:rPr>
              <a:t>Depth Grids – 1% Annual Chance</a:t>
            </a:r>
            <a:endParaRPr lang="en-US" b="1" dirty="0">
              <a:solidFill>
                <a:schemeClr val="accent1">
                  <a:lumMod val="50000"/>
                </a:schemeClr>
              </a:solidFill>
              <a:latin typeface="Arial" panose="020B0604020202020204" pitchFamily="34" charset="0"/>
              <a:cs typeface="Arial" panose="020B0604020202020204" pitchFamily="34" charset="0"/>
            </a:endParaRPr>
          </a:p>
        </p:txBody>
      </p:sp>
      <p:pic>
        <p:nvPicPr>
          <p:cNvPr id="12" name="Picture 11" descr="01_DG_Graphic.jpg"/>
          <p:cNvPicPr/>
          <p:nvPr/>
        </p:nvPicPr>
        <p:blipFill>
          <a:blip r:embed="rId3" cstate="print"/>
          <a:srcRect/>
          <a:stretch>
            <a:fillRect/>
          </a:stretch>
        </p:blipFill>
        <p:spPr>
          <a:xfrm>
            <a:off x="8961299" y="803363"/>
            <a:ext cx="2222587" cy="1911636"/>
          </a:xfrm>
          <a:prstGeom prst="rect">
            <a:avLst/>
          </a:prstGeom>
          <a:ln w="25400">
            <a:solidFill>
              <a:schemeClr val="tx1"/>
            </a:solidFill>
          </a:ln>
          <a:effectLst>
            <a:outerShdw blurRad="292100" dist="139700" dir="2700000" algn="tl" rotWithShape="0">
              <a:srgbClr val="333333">
                <a:alpha val="65000"/>
              </a:srgbClr>
            </a:outerShdw>
          </a:effectLst>
        </p:spPr>
      </p:pic>
      <p:sp>
        <p:nvSpPr>
          <p:cNvPr id="13" name="TextBox 12"/>
          <p:cNvSpPr txBox="1"/>
          <p:nvPr/>
        </p:nvSpPr>
        <p:spPr>
          <a:xfrm>
            <a:off x="10072592" y="5540407"/>
            <a:ext cx="1841863" cy="1200329"/>
          </a:xfrm>
          <a:prstGeom prst="rect">
            <a:avLst/>
          </a:prstGeom>
          <a:noFill/>
        </p:spPr>
        <p:txBody>
          <a:bodyPr wrap="square" rtlCol="0">
            <a:spAutoFit/>
          </a:bodyPr>
          <a:lstStyle/>
          <a:p>
            <a:r>
              <a:rPr lang="en-US" i="1" dirty="0" smtClean="0"/>
              <a:t>Courtesy of Lee Brancheau, FEMA Region III</a:t>
            </a:r>
          </a:p>
          <a:p>
            <a:endParaRPr lang="en-US" i="1" dirty="0"/>
          </a:p>
        </p:txBody>
      </p:sp>
      <p:sp>
        <p:nvSpPr>
          <p:cNvPr id="2" name="Slide Number Placeholder 1"/>
          <p:cNvSpPr>
            <a:spLocks noGrp="1"/>
          </p:cNvSpPr>
          <p:nvPr>
            <p:ph type="sldNum" sz="quarter" idx="12"/>
          </p:nvPr>
        </p:nvSpPr>
        <p:spPr/>
        <p:txBody>
          <a:bodyPr/>
          <a:lstStyle/>
          <a:p>
            <a:fld id="{92F6D016-80C0-493B-8F02-FCF3F31B97C4}" type="slidenum">
              <a:rPr lang="en-US" smtClean="0"/>
              <a:t>15</a:t>
            </a:fld>
            <a:endParaRPr lang="en-US" dirty="0"/>
          </a:p>
        </p:txBody>
      </p:sp>
      <p:sp>
        <p:nvSpPr>
          <p:cNvPr id="7" name="TextBox 6"/>
          <p:cNvSpPr txBox="1"/>
          <p:nvPr/>
        </p:nvSpPr>
        <p:spPr>
          <a:xfrm>
            <a:off x="9996391" y="2935823"/>
            <a:ext cx="1918064" cy="2585323"/>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b="1" i="1" dirty="0" smtClean="0"/>
              <a:t>Did you know?</a:t>
            </a:r>
          </a:p>
          <a:p>
            <a:endParaRPr lang="en-US" i="1" dirty="0"/>
          </a:p>
          <a:p>
            <a:r>
              <a:rPr lang="en-US" i="1" dirty="0" smtClean="0"/>
              <a:t>A million dollars has been dedicated for Model-Backed A Zone Depth Grids in West Virginia</a:t>
            </a:r>
          </a:p>
          <a:p>
            <a:endParaRPr lang="en-US" dirty="0"/>
          </a:p>
        </p:txBody>
      </p:sp>
    </p:spTree>
    <p:extLst>
      <p:ext uri="{BB962C8B-B14F-4D97-AF65-F5344CB8AC3E}">
        <p14:creationId xmlns:p14="http://schemas.microsoft.com/office/powerpoint/2010/main" val="3254065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Goal 5:  County-Level Risk Assessments</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957471" y="1780619"/>
            <a:ext cx="10028582" cy="1077218"/>
          </a:xfrm>
          <a:prstGeom prst="rect">
            <a:avLst/>
          </a:prstGeom>
          <a:solidFill>
            <a:schemeClr val="tx2">
              <a:lumMod val="20000"/>
              <a:lumOff val="80000"/>
            </a:schemeClr>
          </a:solidFill>
        </p:spPr>
        <p:txBody>
          <a:bodyPr wrap="square" rtlCol="0">
            <a:spAutoFit/>
          </a:bodyPr>
          <a:lstStyle/>
          <a:p>
            <a:pPr lvl="0"/>
            <a:r>
              <a:rPr lang="en-US" sz="3200" dirty="0"/>
              <a:t>Perform </a:t>
            </a:r>
            <a:r>
              <a:rPr lang="en-US" sz="3200" b="1" dirty="0"/>
              <a:t>county-level risk assessments</a:t>
            </a:r>
            <a:r>
              <a:rPr lang="en-US" sz="3200" dirty="0"/>
              <a:t> for 55 </a:t>
            </a:r>
            <a:r>
              <a:rPr lang="en-US" sz="3200" dirty="0" smtClean="0"/>
              <a:t>counties using site-site specific building inventories.</a:t>
            </a:r>
            <a:endParaRPr lang="en-US" sz="3200" dirty="0">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957471" y="2605189"/>
            <a:ext cx="10515600" cy="3948011"/>
          </a:xfrm>
        </p:spPr>
        <p:txBody>
          <a:bodyPr>
            <a:normAutofit fontScale="85000" lnSpcReduction="20000"/>
          </a:bodyPr>
          <a:lstStyle/>
          <a:p>
            <a:endParaRPr lang="en-US" sz="4000" b="1" dirty="0" smtClean="0">
              <a:solidFill>
                <a:schemeClr val="accent1">
                  <a:lumMod val="50000"/>
                </a:schemeClr>
              </a:solidFill>
              <a:latin typeface="Arial" panose="020B0604020202020204" pitchFamily="34" charset="0"/>
              <a:cs typeface="Arial" panose="020B0604020202020204" pitchFamily="34" charset="0"/>
            </a:endParaRPr>
          </a:p>
          <a:p>
            <a:pPr>
              <a:lnSpc>
                <a:spcPct val="170000"/>
              </a:lnSpc>
            </a:pPr>
            <a:r>
              <a:rPr lang="en-US" sz="4000" b="1" dirty="0" smtClean="0">
                <a:solidFill>
                  <a:schemeClr val="accent1">
                    <a:lumMod val="50000"/>
                  </a:schemeClr>
                </a:solidFill>
                <a:latin typeface="Arial" panose="020B0604020202020204" pitchFamily="34" charset="0"/>
                <a:cs typeface="Arial" panose="020B0604020202020204" pitchFamily="34" charset="0"/>
              </a:rPr>
              <a:t>Riverine Floods </a:t>
            </a:r>
            <a:r>
              <a:rPr lang="en-US" sz="4000" dirty="0" smtClean="0">
                <a:solidFill>
                  <a:schemeClr val="accent1">
                    <a:lumMod val="50000"/>
                  </a:schemeClr>
                </a:solidFill>
                <a:latin typeface="Arial" panose="020B0604020202020204" pitchFamily="34" charset="0"/>
                <a:cs typeface="Arial" panose="020B0604020202020204" pitchFamily="34" charset="0"/>
              </a:rPr>
              <a:t>(1% Annual Chance) </a:t>
            </a:r>
          </a:p>
          <a:p>
            <a:pPr>
              <a:lnSpc>
                <a:spcPct val="170000"/>
              </a:lnSpc>
            </a:pPr>
            <a:r>
              <a:rPr lang="en-US" sz="4000" b="1" dirty="0" smtClean="0">
                <a:solidFill>
                  <a:schemeClr val="accent1">
                    <a:lumMod val="50000"/>
                  </a:schemeClr>
                </a:solidFill>
                <a:latin typeface="Arial" panose="020B0604020202020204" pitchFamily="34" charset="0"/>
                <a:cs typeface="Arial" panose="020B0604020202020204" pitchFamily="34" charset="0"/>
              </a:rPr>
              <a:t>Dam/Levee Failure</a:t>
            </a:r>
          </a:p>
          <a:p>
            <a:pPr>
              <a:lnSpc>
                <a:spcPct val="170000"/>
              </a:lnSpc>
            </a:pPr>
            <a:r>
              <a:rPr lang="en-US" sz="4000" b="1" dirty="0" smtClean="0">
                <a:solidFill>
                  <a:schemeClr val="accent1">
                    <a:lumMod val="50000"/>
                  </a:schemeClr>
                </a:solidFill>
                <a:latin typeface="Arial" panose="020B0604020202020204" pitchFamily="34" charset="0"/>
                <a:cs typeface="Arial" panose="020B0604020202020204" pitchFamily="34" charset="0"/>
              </a:rPr>
              <a:t>Landslides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3600" dirty="0">
              <a:solidFill>
                <a:schemeClr val="accent1">
                  <a:lumMod val="50000"/>
                </a:schemeClr>
              </a:solidFill>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92F6D016-80C0-493B-8F02-FCF3F31B97C4}" type="slidenum">
              <a:rPr lang="en-US" smtClean="0"/>
              <a:t>16</a:t>
            </a:fld>
            <a:endParaRPr lang="en-US"/>
          </a:p>
        </p:txBody>
      </p:sp>
    </p:spTree>
    <p:extLst>
      <p:ext uri="{BB962C8B-B14F-4D97-AF65-F5344CB8AC3E}">
        <p14:creationId xmlns:p14="http://schemas.microsoft.com/office/powerpoint/2010/main" val="2496207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wv dam levee flood inundation 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72" y="-132734"/>
            <a:ext cx="6372225"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wv dam flood in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750" y="3854085"/>
            <a:ext cx="4010379" cy="300391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211" y="6172"/>
            <a:ext cx="4814436" cy="27051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wv dam levee flood inundation ma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83" y="3177423"/>
            <a:ext cx="5086350" cy="3819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8461561" y="0"/>
            <a:ext cx="3819250" cy="6858000"/>
          </a:xfrm>
          <a:prstGeom prst="rect">
            <a:avLst/>
          </a:prstGeom>
        </p:spPr>
      </p:pic>
      <p:sp>
        <p:nvSpPr>
          <p:cNvPr id="2" name="Title 1"/>
          <p:cNvSpPr>
            <a:spLocks noGrp="1"/>
          </p:cNvSpPr>
          <p:nvPr>
            <p:ph type="ctrTitle"/>
          </p:nvPr>
        </p:nvSpPr>
        <p:spPr>
          <a:xfrm>
            <a:off x="4396154" y="2674304"/>
            <a:ext cx="4515124" cy="1349056"/>
          </a:xfrm>
          <a:solidFill>
            <a:schemeClr val="accent1">
              <a:lumMod val="50000"/>
            </a:schemeClr>
          </a:solidFill>
        </p:spPr>
        <p:txBody>
          <a:bodyPr>
            <a:normAutofit/>
          </a:bodyPr>
          <a:lstStyle/>
          <a:p>
            <a:r>
              <a:rPr lang="en-US" sz="4000" i="1" dirty="0" smtClean="0">
                <a:solidFill>
                  <a:schemeClr val="bg1"/>
                </a:solidFill>
                <a:latin typeface="Arial" panose="020B0604020202020204" pitchFamily="34" charset="0"/>
                <a:cs typeface="Arial" panose="020B0604020202020204" pitchFamily="34" charset="0"/>
              </a:rPr>
              <a:t>Devastating</a:t>
            </a:r>
            <a:r>
              <a:rPr lang="en-US" sz="4000" b="1" dirty="0" smtClean="0">
                <a:solidFill>
                  <a:schemeClr val="bg1"/>
                </a:solidFill>
                <a:latin typeface="Arial" panose="020B0604020202020204" pitchFamily="34" charset="0"/>
                <a:cs typeface="Arial" panose="020B0604020202020204" pitchFamily="34" charset="0"/>
              </a:rPr>
              <a:t/>
            </a:r>
            <a:br>
              <a:rPr lang="en-US" sz="4000" b="1" dirty="0" smtClean="0">
                <a:solidFill>
                  <a:schemeClr val="bg1"/>
                </a:solidFill>
                <a:latin typeface="Arial" panose="020B0604020202020204" pitchFamily="34" charset="0"/>
                <a:cs typeface="Arial" panose="020B0604020202020204" pitchFamily="34" charset="0"/>
              </a:rPr>
            </a:br>
            <a:r>
              <a:rPr lang="en-US" sz="4000" b="1" dirty="0" smtClean="0">
                <a:solidFill>
                  <a:schemeClr val="bg1"/>
                </a:solidFill>
                <a:latin typeface="Arial" panose="020B0604020202020204" pitchFamily="34" charset="0"/>
                <a:cs typeface="Arial" panose="020B0604020202020204" pitchFamily="34" charset="0"/>
              </a:rPr>
              <a:t>2016 June Flood</a:t>
            </a:r>
            <a:endParaRPr lang="en-US" sz="4000" dirty="0">
              <a:solidFill>
                <a:schemeClr val="bg1"/>
              </a:solidFill>
            </a:endParaRPr>
          </a:p>
        </p:txBody>
      </p:sp>
    </p:spTree>
    <p:extLst>
      <p:ext uri="{BB962C8B-B14F-4D97-AF65-F5344CB8AC3E}">
        <p14:creationId xmlns:p14="http://schemas.microsoft.com/office/powerpoint/2010/main" val="44663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F6D016-80C0-493B-8F02-FCF3F31B97C4}" type="slidenum">
              <a:rPr lang="en-US" smtClean="0"/>
              <a:t>18</a:t>
            </a:fld>
            <a:endParaRPr lang="en-US"/>
          </a:p>
        </p:txBody>
      </p:sp>
      <p:pic>
        <p:nvPicPr>
          <p:cNvPr id="5" name="Picture 4"/>
          <p:cNvPicPr>
            <a:picLocks noChangeAspect="1"/>
          </p:cNvPicPr>
          <p:nvPr/>
        </p:nvPicPr>
        <p:blipFill>
          <a:blip r:embed="rId2"/>
          <a:stretch>
            <a:fillRect/>
          </a:stretch>
        </p:blipFill>
        <p:spPr>
          <a:xfrm>
            <a:off x="757943" y="84504"/>
            <a:ext cx="5833405" cy="447416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757943" y="4636697"/>
            <a:ext cx="6172200" cy="1609725"/>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6688182" y="382224"/>
            <a:ext cx="5303520" cy="2096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Building Damage</a:t>
            </a:r>
            <a:br>
              <a:rPr lang="en-US" dirty="0" smtClean="0">
                <a:solidFill>
                  <a:schemeClr val="accent1">
                    <a:lumMod val="50000"/>
                  </a:schemeClr>
                </a:solidFill>
                <a:latin typeface="Arial" panose="020B0604020202020204" pitchFamily="34" charset="0"/>
                <a:cs typeface="Arial" panose="020B0604020202020204" pitchFamily="34" charset="0"/>
              </a:rPr>
            </a:br>
            <a:r>
              <a:rPr lang="en-US" dirty="0" smtClean="0">
                <a:solidFill>
                  <a:schemeClr val="accent1">
                    <a:lumMod val="50000"/>
                  </a:schemeClr>
                </a:solidFill>
                <a:latin typeface="Arial" panose="020B0604020202020204" pitchFamily="34" charset="0"/>
                <a:cs typeface="Arial" panose="020B0604020202020204" pitchFamily="34" charset="0"/>
              </a:rPr>
              <a:t>Loss Estimates $$$ </a:t>
            </a:r>
          </a:p>
          <a:p>
            <a:pPr algn="ctr"/>
            <a:endParaRPr lang="en-US" dirty="0">
              <a:solidFill>
                <a:schemeClr val="accent1">
                  <a:lumMod val="50000"/>
                </a:schemeClr>
              </a:solidFill>
              <a:latin typeface="Arial" panose="020B0604020202020204" pitchFamily="34" charset="0"/>
              <a:cs typeface="Arial" panose="020B0604020202020204" pitchFamily="34" charset="0"/>
            </a:endParaRPr>
          </a:p>
          <a:p>
            <a:pPr algn="ctr"/>
            <a:endParaRPr lang="en-US" dirty="0" smtClean="0">
              <a:solidFill>
                <a:schemeClr val="accent1">
                  <a:lumMod val="50000"/>
                </a:schemeClr>
              </a:solidFill>
              <a:latin typeface="Arial" panose="020B0604020202020204" pitchFamily="34" charset="0"/>
              <a:cs typeface="Arial" panose="020B0604020202020204" pitchFamily="34"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7571336" y="1592800"/>
            <a:ext cx="3798466" cy="5073430"/>
          </a:xfrm>
          <a:prstGeom prst="rect">
            <a:avLst/>
          </a:prstGeom>
          <a:ln>
            <a:noFill/>
          </a:ln>
          <a:effectLst>
            <a:outerShdw blurRad="292100" dist="139700" dir="2700000" algn="tl" rotWithShape="0">
              <a:srgbClr val="333333">
                <a:alpha val="65000"/>
              </a:srgbClr>
            </a:outerShdw>
          </a:effectLst>
        </p:spPr>
      </p:pic>
      <p:sp>
        <p:nvSpPr>
          <p:cNvPr id="13" name="Rectangular Callout 12"/>
          <p:cNvSpPr/>
          <p:nvPr/>
        </p:nvSpPr>
        <p:spPr>
          <a:xfrm>
            <a:off x="9701449" y="1707331"/>
            <a:ext cx="1535900" cy="532684"/>
          </a:xfrm>
          <a:prstGeom prst="wedgeRectCallout">
            <a:avLst>
              <a:gd name="adj1" fmla="val -43678"/>
              <a:gd name="adj2" fmla="val 27208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chemeClr val="bg1"/>
                </a:solidFill>
              </a:rPr>
              <a:t>197 Rodeo Dr.</a:t>
            </a:r>
            <a:endParaRPr lang="en-US" b="1" dirty="0">
              <a:solidFill>
                <a:schemeClr val="bg1"/>
              </a:solidFill>
            </a:endParaRPr>
          </a:p>
        </p:txBody>
      </p:sp>
      <p:sp>
        <p:nvSpPr>
          <p:cNvPr id="14" name="Rectangular Callout 13"/>
          <p:cNvSpPr/>
          <p:nvPr/>
        </p:nvSpPr>
        <p:spPr>
          <a:xfrm>
            <a:off x="5089420" y="6198061"/>
            <a:ext cx="1535900" cy="468169"/>
          </a:xfrm>
          <a:prstGeom prst="wedgeRectCallout">
            <a:avLst>
              <a:gd name="adj1" fmla="val -208437"/>
              <a:gd name="adj2" fmla="val -8121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chemeClr val="bg1"/>
                </a:solidFill>
              </a:rPr>
              <a:t>197 Rodeo Dr.</a:t>
            </a:r>
            <a:endParaRPr lang="en-US" b="1" dirty="0">
              <a:solidFill>
                <a:schemeClr val="bg1"/>
              </a:solidFill>
            </a:endParaRPr>
          </a:p>
        </p:txBody>
      </p:sp>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7822249" y="1707331"/>
            <a:ext cx="1257300" cy="723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5533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F6D016-80C0-493B-8F02-FCF3F31B97C4}" type="slidenum">
              <a:rPr lang="en-US" smtClean="0"/>
              <a:t>19</a:t>
            </a:fld>
            <a:endParaRPr lang="en-US"/>
          </a:p>
        </p:txBody>
      </p:sp>
      <p:sp>
        <p:nvSpPr>
          <p:cNvPr id="7" name="Title 1"/>
          <p:cNvSpPr txBox="1">
            <a:spLocks/>
          </p:cNvSpPr>
          <p:nvPr/>
        </p:nvSpPr>
        <p:spPr>
          <a:xfrm>
            <a:off x="-1845603" y="212406"/>
            <a:ext cx="9194093" cy="1603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Debris Generated</a:t>
            </a:r>
          </a:p>
          <a:p>
            <a:pPr algn="ctr"/>
            <a:endParaRPr lang="en-US" dirty="0">
              <a:solidFill>
                <a:schemeClr val="accent1">
                  <a:lumMod val="50000"/>
                </a:schemeClr>
              </a:solidFill>
              <a:latin typeface="Arial" panose="020B0604020202020204" pitchFamily="34" charset="0"/>
              <a:cs typeface="Arial" panose="020B0604020202020204" pitchFamily="34" charset="0"/>
            </a:endParaRPr>
          </a:p>
          <a:p>
            <a:pPr algn="ctr"/>
            <a:endParaRPr lang="en-US" dirty="0" smtClean="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6475268" y="756102"/>
            <a:ext cx="4474030" cy="5965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522014" y="756102"/>
            <a:ext cx="4458860" cy="5944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p:cNvSpPr txBox="1">
            <a:spLocks/>
          </p:cNvSpPr>
          <p:nvPr/>
        </p:nvSpPr>
        <p:spPr>
          <a:xfrm>
            <a:off x="3991773" y="160154"/>
            <a:ext cx="9237654" cy="17078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Shelters Needed</a:t>
            </a:r>
          </a:p>
          <a:p>
            <a:pPr algn="ctr"/>
            <a:endParaRPr lang="en-US" dirty="0">
              <a:solidFill>
                <a:schemeClr val="accent1">
                  <a:lumMod val="50000"/>
                </a:schemeClr>
              </a:solidFill>
              <a:latin typeface="Arial" panose="020B0604020202020204" pitchFamily="34" charset="0"/>
              <a:cs typeface="Arial" panose="020B0604020202020204" pitchFamily="34" charset="0"/>
            </a:endParaRPr>
          </a:p>
          <a:p>
            <a:pPr algn="ctr"/>
            <a:endParaRPr lang="en-US" dirty="0" smtClean="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866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tx1">
              <a:lumMod val="50000"/>
              <a:lumOff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PROJECT OVERVIEW</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720634" y="1452963"/>
            <a:ext cx="10515600" cy="5261346"/>
          </a:xfrm>
        </p:spPr>
        <p:txBody>
          <a:bodyPr>
            <a:noAutofit/>
          </a:bodyPr>
          <a:lstStyle/>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Risk Assessments for Local Hazard Mitigation Plans </a:t>
            </a:r>
            <a:r>
              <a:rPr lang="en-US" sz="2400" b="1" dirty="0" smtClean="0">
                <a:solidFill>
                  <a:schemeClr val="tx1">
                    <a:lumMod val="65000"/>
                    <a:lumOff val="35000"/>
                  </a:schemeClr>
                </a:solidFill>
                <a:latin typeface="Arial" panose="020B0604020202020204" pitchFamily="34" charset="0"/>
                <a:cs typeface="Arial" panose="020B0604020202020204" pitchFamily="34" charset="0"/>
              </a:rPr>
              <a:t>(55 Counties)</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Riverine 1% Annual Chance Flood </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Dam/Levee Failure (led by USACE)</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Landslides</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Detailed Building Inventories </a:t>
            </a:r>
            <a:r>
              <a:rPr lang="en-US" sz="2400" b="1" dirty="0" smtClean="0">
                <a:solidFill>
                  <a:schemeClr val="tx1">
                    <a:lumMod val="65000"/>
                    <a:lumOff val="35000"/>
                  </a:schemeClr>
                </a:solidFill>
                <a:latin typeface="Arial" panose="020B0604020202020204" pitchFamily="34" charset="0"/>
                <a:cs typeface="Arial" panose="020B0604020202020204" pitchFamily="34" charset="0"/>
              </a:rPr>
              <a:t>(State-Level Integration)</a:t>
            </a:r>
          </a:p>
          <a:p>
            <a:pPr lvl="1">
              <a:lnSpc>
                <a:spcPct val="100000"/>
              </a:lnSpc>
            </a:pPr>
            <a:r>
              <a:rPr lang="en-US" sz="1800" b="1" u="sng" dirty="0" smtClean="0">
                <a:solidFill>
                  <a:schemeClr val="tx1">
                    <a:lumMod val="65000"/>
                    <a:lumOff val="35000"/>
                  </a:schemeClr>
                </a:solidFill>
                <a:latin typeface="Arial" panose="020B0604020202020204" pitchFamily="34" charset="0"/>
                <a:cs typeface="Arial" panose="020B0604020202020204" pitchFamily="34" charset="0"/>
              </a:rPr>
              <a:t>GIS Parcels </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 55 county assessor GIS parcel files standardized and integrated</a:t>
            </a:r>
          </a:p>
          <a:p>
            <a:pPr lvl="1">
              <a:lnSpc>
                <a:spcPct val="100000"/>
              </a:lnSpc>
            </a:pPr>
            <a:r>
              <a:rPr lang="en-US" sz="1800" b="1" u="sng" dirty="0" smtClean="0">
                <a:solidFill>
                  <a:schemeClr val="tx1">
                    <a:lumMod val="65000"/>
                    <a:lumOff val="35000"/>
                  </a:schemeClr>
                </a:solidFill>
                <a:latin typeface="Arial" panose="020B0604020202020204" pitchFamily="34" charset="0"/>
                <a:cs typeface="Arial" panose="020B0604020202020204" pitchFamily="34" charset="0"/>
              </a:rPr>
              <a:t>Centralized CAMA/Assessment Records </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for building characteristics</a:t>
            </a:r>
          </a:p>
          <a:p>
            <a:pPr lvl="1">
              <a:lnSpc>
                <a:spcPct val="100000"/>
              </a:lnSpc>
            </a:pPr>
            <a:r>
              <a:rPr lang="en-US" sz="1800" b="1" u="sng" dirty="0" smtClean="0">
                <a:solidFill>
                  <a:schemeClr val="tx1">
                    <a:lumMod val="65000"/>
                    <a:lumOff val="35000"/>
                  </a:schemeClr>
                </a:solidFill>
                <a:latin typeface="Arial" panose="020B0604020202020204" pitchFamily="34" charset="0"/>
                <a:cs typeface="Arial" panose="020B0604020202020204" pitchFamily="34" charset="0"/>
              </a:rPr>
              <a:t>GIS Addresses</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 – WV DHSEM Statewide Addressing &amp; Mapping System</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Risk Assessments Published on State/Federal </a:t>
            </a:r>
            <a:r>
              <a:rPr lang="en-US" sz="2400" b="1" dirty="0" err="1" smtClean="0">
                <a:latin typeface="Arial" panose="020B0604020202020204" pitchFamily="34" charset="0"/>
                <a:cs typeface="Arial" panose="020B0604020202020204" pitchFamily="34" charset="0"/>
              </a:rPr>
              <a:t>GeoPlatforms</a:t>
            </a:r>
            <a:endParaRPr lang="en-US" sz="2400" b="1" dirty="0" smtClean="0">
              <a:latin typeface="Arial" panose="020B0604020202020204" pitchFamily="34" charset="0"/>
              <a:cs typeface="Arial" panose="020B0604020202020204" pitchFamily="34" charset="0"/>
            </a:endParaRP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State </a:t>
            </a:r>
            <a:r>
              <a:rPr lang="en-US" sz="1800" b="1" dirty="0" err="1" smtClean="0">
                <a:solidFill>
                  <a:schemeClr val="tx1">
                    <a:lumMod val="65000"/>
                    <a:lumOff val="35000"/>
                  </a:schemeClr>
                </a:solidFill>
                <a:latin typeface="Arial" panose="020B0604020202020204" pitchFamily="34" charset="0"/>
                <a:cs typeface="Arial" panose="020B0604020202020204" pitchFamily="34" charset="0"/>
              </a:rPr>
              <a:t>GeoPlatform</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 (WV Flood Tool - www.mapWV.gov/Flood)</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Federal </a:t>
            </a:r>
            <a:r>
              <a:rPr lang="en-US" sz="1800" b="1" dirty="0" err="1" smtClean="0">
                <a:solidFill>
                  <a:schemeClr val="tx1">
                    <a:lumMod val="65000"/>
                    <a:lumOff val="35000"/>
                  </a:schemeClr>
                </a:solidFill>
                <a:latin typeface="Arial" panose="020B0604020202020204" pitchFamily="34" charset="0"/>
                <a:cs typeface="Arial" panose="020B0604020202020204" pitchFamily="34" charset="0"/>
              </a:rPr>
              <a:t>GeoPlatform</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 (www.geoplatform.gov)</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Preliminary Proposal Accepted by State Hazard Mitigation Office</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Funding proposed through Hazard Mitigation Grant Program (HMGP)</a:t>
            </a:r>
          </a:p>
          <a:p>
            <a:pPr marL="457200" lvl="1" indent="0">
              <a:lnSpc>
                <a:spcPct val="100000"/>
              </a:lnSpc>
              <a:buNone/>
            </a:pPr>
            <a:endParaRPr lang="en-US" sz="2800" b="1" dirty="0" smtClean="0">
              <a:solidFill>
                <a:schemeClr val="accent1">
                  <a:lumMod val="50000"/>
                </a:schemeClr>
              </a:solidFill>
              <a:latin typeface="Arial" panose="020B0604020202020204" pitchFamily="34" charset="0"/>
              <a:cs typeface="Arial" panose="020B0604020202020204" pitchFamily="34" charset="0"/>
            </a:endParaRPr>
          </a:p>
          <a:p>
            <a:pPr lvl="1">
              <a:lnSpc>
                <a:spcPct val="100000"/>
              </a:lnSpc>
            </a:pPr>
            <a:endParaRPr lang="en-US" sz="2800" b="1" dirty="0" smtClean="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2F6D016-80C0-493B-8F02-FCF3F31B97C4}" type="slidenum">
              <a:rPr lang="en-US" smtClean="0"/>
              <a:t>2</a:t>
            </a:fld>
            <a:endParaRPr lang="en-US"/>
          </a:p>
        </p:txBody>
      </p:sp>
    </p:spTree>
    <p:extLst>
      <p:ext uri="{BB962C8B-B14F-4D97-AF65-F5344CB8AC3E}">
        <p14:creationId xmlns:p14="http://schemas.microsoft.com/office/powerpoint/2010/main" val="3582943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926455" y="1231825"/>
            <a:ext cx="6067425" cy="3552825"/>
          </a:xfrm>
          <a:prstGeom prst="rect">
            <a:avLst/>
          </a:prstGeom>
          <a:ln>
            <a:noFill/>
          </a:ln>
          <a:effectLst>
            <a:outerShdw blurRad="190500" algn="tl" rotWithShape="0">
              <a:srgbClr val="000000">
                <a:alpha val="70000"/>
              </a:srgbClr>
            </a:outerShdw>
          </a:effectLst>
        </p:spPr>
      </p:pic>
      <p:sp>
        <p:nvSpPr>
          <p:cNvPr id="5" name="Title 1"/>
          <p:cNvSpPr txBox="1">
            <a:spLocks/>
          </p:cNvSpPr>
          <p:nvPr/>
        </p:nvSpPr>
        <p:spPr>
          <a:xfrm>
            <a:off x="1005840" y="101005"/>
            <a:ext cx="9784079" cy="836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Dam/Levee Failure Risk Assessment</a:t>
            </a: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92F6D016-80C0-493B-8F02-FCF3F31B97C4}" type="slidenum">
              <a:rPr lang="en-US" smtClean="0"/>
              <a:t>20</a:t>
            </a:fld>
            <a:endParaRPr lang="en-US" dirty="0"/>
          </a:p>
        </p:txBody>
      </p:sp>
      <p:sp>
        <p:nvSpPr>
          <p:cNvPr id="12" name="Content Placeholder 2"/>
          <p:cNvSpPr>
            <a:spLocks noGrp="1"/>
          </p:cNvSpPr>
          <p:nvPr>
            <p:ph idx="1"/>
          </p:nvPr>
        </p:nvSpPr>
        <p:spPr>
          <a:xfrm>
            <a:off x="194561" y="1231825"/>
            <a:ext cx="5500846" cy="5338792"/>
          </a:xfrm>
          <a:solidFill>
            <a:schemeClr val="accent4">
              <a:lumMod val="20000"/>
              <a:lumOff val="80000"/>
            </a:schemeClr>
          </a:solidFill>
        </p:spPr>
        <p:txBody>
          <a:bodyPr>
            <a:normAutofit fontScale="85000" lnSpcReduction="10000"/>
          </a:bodyPr>
          <a:lstStyle/>
          <a:p>
            <a:pPr marL="0" indent="0" algn="ctr">
              <a:buNone/>
            </a:pPr>
            <a:r>
              <a:rPr lang="en-US" sz="3500" b="1" dirty="0" smtClean="0">
                <a:latin typeface="Arial" panose="020B0604020202020204" pitchFamily="34" charset="0"/>
                <a:cs typeface="Arial" panose="020B0604020202020204" pitchFamily="34" charset="0"/>
              </a:rPr>
              <a:t>Goals</a:t>
            </a:r>
          </a:p>
          <a:p>
            <a:r>
              <a:rPr lang="en-US" dirty="0"/>
              <a:t>Prioritize dam inspections in accordance with risk and those that do not have an EAP digitized</a:t>
            </a:r>
          </a:p>
          <a:p>
            <a:r>
              <a:rPr lang="en-US" dirty="0"/>
              <a:t>Integrate Dam and Levee safety action class (class 1 - 5) for every USACE dam and levee into HIRA and THIRA.</a:t>
            </a:r>
          </a:p>
          <a:p>
            <a:r>
              <a:rPr lang="en-US" dirty="0"/>
              <a:t>Produce documentaries about/on aging dam structures around endangered communities (Develop a list of potential dams on which to focus).</a:t>
            </a:r>
          </a:p>
          <a:p>
            <a:r>
              <a:rPr lang="en-US" dirty="0"/>
              <a:t>Create a task force to address levee safety in West Virginia (Coordination between NRCS and USACE on levee safety issues).</a:t>
            </a:r>
            <a:endParaRPr lang="en-US" sz="8000"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8084120" y="1295373"/>
            <a:ext cx="1830471" cy="369332"/>
          </a:xfrm>
          <a:prstGeom prst="rect">
            <a:avLst/>
          </a:prstGeom>
          <a:solidFill>
            <a:schemeClr val="tx1"/>
          </a:solidFill>
        </p:spPr>
        <p:txBody>
          <a:bodyPr wrap="square" rtlCol="0">
            <a:spAutoFit/>
          </a:bodyPr>
          <a:lstStyle/>
          <a:p>
            <a:pPr algn="ctr"/>
            <a:r>
              <a:rPr lang="en-US" b="1" dirty="0" smtClean="0">
                <a:solidFill>
                  <a:schemeClr val="bg1"/>
                </a:solidFill>
              </a:rPr>
              <a:t>Bluestone Dam</a:t>
            </a:r>
            <a:endParaRPr lang="en-US" b="1" dirty="0">
              <a:solidFill>
                <a:schemeClr val="bg1"/>
              </a:solidFill>
            </a:endParaRPr>
          </a:p>
        </p:txBody>
      </p:sp>
      <p:sp>
        <p:nvSpPr>
          <p:cNvPr id="6" name="Rectangle 5"/>
          <p:cNvSpPr/>
          <p:nvPr/>
        </p:nvSpPr>
        <p:spPr>
          <a:xfrm>
            <a:off x="5967820" y="4816291"/>
            <a:ext cx="6096000" cy="1754326"/>
          </a:xfrm>
          <a:prstGeom prst="rect">
            <a:avLst/>
          </a:prstGeom>
        </p:spPr>
        <p:txBody>
          <a:bodyPr>
            <a:spAutoFit/>
          </a:bodyPr>
          <a:lstStyle/>
          <a:p>
            <a:r>
              <a:rPr lang="en-US" b="0" i="0" dirty="0" smtClean="0">
                <a:solidFill>
                  <a:schemeClr val="accent1">
                    <a:lumMod val="50000"/>
                  </a:schemeClr>
                </a:solidFill>
                <a:effectLst/>
                <a:latin typeface="Arial" panose="020B0604020202020204" pitchFamily="34" charset="0"/>
              </a:rPr>
              <a:t>In recent years, it was discovered that </a:t>
            </a:r>
            <a:r>
              <a:rPr lang="en-US" b="1" i="0" dirty="0" smtClean="0">
                <a:solidFill>
                  <a:schemeClr val="accent1">
                    <a:lumMod val="50000"/>
                  </a:schemeClr>
                </a:solidFill>
                <a:effectLst/>
                <a:latin typeface="Arial" panose="020B0604020202020204" pitchFamily="34" charset="0"/>
              </a:rPr>
              <a:t>Bluestone Dam </a:t>
            </a:r>
            <a:r>
              <a:rPr lang="en-US" b="0" i="0" dirty="0" smtClean="0">
                <a:solidFill>
                  <a:schemeClr val="accent1">
                    <a:lumMod val="50000"/>
                  </a:schemeClr>
                </a:solidFill>
                <a:effectLst/>
                <a:latin typeface="Arial" panose="020B0604020202020204" pitchFamily="34" charset="0"/>
              </a:rPr>
              <a:t>would be unable to pass the Probable Maximum Flood possible at the site, which could cause failure of the dam. To remedy the problem, the U.S. Army Corps of Engineers has undertaken a Dam Safety Assurance program for Bluestone.</a:t>
            </a:r>
          </a:p>
        </p:txBody>
      </p:sp>
    </p:spTree>
    <p:extLst>
      <p:ext uri="{BB962C8B-B14F-4D97-AF65-F5344CB8AC3E}">
        <p14:creationId xmlns:p14="http://schemas.microsoft.com/office/powerpoint/2010/main" val="3129002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05840" y="101005"/>
            <a:ext cx="10463349" cy="83602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Dam/Levee Failure – USACE Technical Lead</a:t>
            </a: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92F6D016-80C0-493B-8F02-FCF3F31B97C4}" type="slidenum">
              <a:rPr lang="en-US" smtClean="0"/>
              <a:t>21</a:t>
            </a:fld>
            <a:endParaRPr lang="en-US" dirty="0"/>
          </a:p>
        </p:txBody>
      </p:sp>
      <p:sp>
        <p:nvSpPr>
          <p:cNvPr id="13" name="TextBox 12"/>
          <p:cNvSpPr txBox="1"/>
          <p:nvPr/>
        </p:nvSpPr>
        <p:spPr>
          <a:xfrm>
            <a:off x="8260491" y="2940030"/>
            <a:ext cx="2961758" cy="3416320"/>
          </a:xfrm>
          <a:prstGeom prst="rect">
            <a:avLst/>
          </a:prstGeom>
          <a:solidFill>
            <a:schemeClr val="accent4">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t>Joe Trimboli </a:t>
            </a:r>
            <a:r>
              <a:rPr lang="en-US" dirty="0"/>
              <a:t>MSc CFM</a:t>
            </a:r>
          </a:p>
          <a:p>
            <a:r>
              <a:rPr lang="en-US" dirty="0"/>
              <a:t>U.S. Army Corps of Engineers</a:t>
            </a:r>
          </a:p>
          <a:p>
            <a:r>
              <a:rPr lang="en-US" dirty="0" smtClean="0"/>
              <a:t>Silver Jackets </a:t>
            </a:r>
            <a:r>
              <a:rPr lang="en-US" dirty="0"/>
              <a:t>WV </a:t>
            </a:r>
            <a:r>
              <a:rPr lang="en-US" dirty="0" smtClean="0"/>
              <a:t>Liaison</a:t>
            </a:r>
            <a:br>
              <a:rPr lang="en-US" dirty="0" smtClean="0"/>
            </a:br>
            <a:r>
              <a:rPr lang="en-US" dirty="0" smtClean="0">
                <a:hlinkClick r:id="rId2"/>
              </a:rPr>
              <a:t>http://wvsj.us/</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3" name="Picture 2"/>
          <p:cNvPicPr>
            <a:picLocks noChangeAspect="1"/>
          </p:cNvPicPr>
          <p:nvPr/>
        </p:nvPicPr>
        <p:blipFill>
          <a:blip r:embed="rId3"/>
          <a:stretch>
            <a:fillRect/>
          </a:stretch>
        </p:blipFill>
        <p:spPr>
          <a:xfrm>
            <a:off x="476065" y="937028"/>
            <a:ext cx="7154766" cy="5480821"/>
          </a:xfrm>
          <a:prstGeom prst="rect">
            <a:avLst/>
          </a:prstGeom>
          <a:ln>
            <a:noFill/>
          </a:ln>
          <a:effectLst>
            <a:outerShdw blurRad="292100" dist="139700" dir="2700000" algn="tl" rotWithShape="0">
              <a:srgbClr val="333333">
                <a:alpha val="65000"/>
              </a:srgbClr>
            </a:outerShdw>
          </a:effectLst>
        </p:spPr>
      </p:pic>
      <p:pic>
        <p:nvPicPr>
          <p:cNvPr id="38914" name="Picture 2" descr="Image result for joe trimboli usace cor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153" y="4300130"/>
            <a:ext cx="1702435" cy="17024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orpsLogo"/>
          <p:cNvPicPr/>
          <p:nvPr/>
        </p:nvPicPr>
        <p:blipFill>
          <a:blip r:embed="rId5">
            <a:extLst>
              <a:ext uri="{28A0092B-C50C-407E-A947-70E740481C1C}">
                <a14:useLocalDpi xmlns:a14="http://schemas.microsoft.com/office/drawing/2010/main" val="0"/>
              </a:ext>
            </a:extLst>
          </a:blip>
          <a:srcRect/>
          <a:stretch>
            <a:fillRect/>
          </a:stretch>
        </p:blipFill>
        <p:spPr bwMode="auto">
          <a:xfrm>
            <a:off x="8890154" y="1293223"/>
            <a:ext cx="1500229" cy="11372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01998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31074" y="142618"/>
            <a:ext cx="7153181" cy="836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Landslide Risk Assessment</a:t>
            </a: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92F6D016-80C0-493B-8F02-FCF3F31B97C4}" type="slidenum">
              <a:rPr lang="en-US" smtClean="0"/>
              <a:t>22</a:t>
            </a:fld>
            <a:endParaRPr lang="en-US" dirty="0"/>
          </a:p>
        </p:txBody>
      </p:sp>
      <p:sp>
        <p:nvSpPr>
          <p:cNvPr id="12" name="Content Placeholder 2"/>
          <p:cNvSpPr>
            <a:spLocks noGrp="1"/>
          </p:cNvSpPr>
          <p:nvPr>
            <p:ph idx="1"/>
          </p:nvPr>
        </p:nvSpPr>
        <p:spPr>
          <a:xfrm>
            <a:off x="194560" y="1231825"/>
            <a:ext cx="7389695" cy="3948011"/>
          </a:xfrm>
          <a:solidFill>
            <a:schemeClr val="accent4">
              <a:lumMod val="20000"/>
              <a:lumOff val="80000"/>
            </a:schemeClr>
          </a:solidFill>
        </p:spPr>
        <p:txBody>
          <a:bodyPr>
            <a:normAutofit fontScale="85000" lnSpcReduction="10000"/>
          </a:bodyPr>
          <a:lstStyle/>
          <a:p>
            <a:pPr marL="0" indent="0" algn="ctr">
              <a:buNone/>
            </a:pPr>
            <a:r>
              <a:rPr lang="en-US" sz="3500" b="1" dirty="0" smtClean="0">
                <a:solidFill>
                  <a:schemeClr val="accent1">
                    <a:lumMod val="50000"/>
                  </a:schemeClr>
                </a:solidFill>
                <a:latin typeface="Arial" panose="020B0604020202020204" pitchFamily="34" charset="0"/>
                <a:cs typeface="Arial" panose="020B0604020202020204" pitchFamily="34" charset="0"/>
              </a:rPr>
              <a:t>Goals</a:t>
            </a:r>
          </a:p>
          <a:p>
            <a:pPr>
              <a:lnSpc>
                <a:spcPct val="100000"/>
              </a:lnSpc>
            </a:pPr>
            <a:r>
              <a:rPr lang="en-US" dirty="0" smtClean="0">
                <a:latin typeface="Arial" panose="020B0604020202020204" pitchFamily="34" charset="0"/>
                <a:cs typeface="Arial" panose="020B0604020202020204" pitchFamily="34" charset="0"/>
              </a:rPr>
              <a:t>Develop </a:t>
            </a:r>
            <a:r>
              <a:rPr lang="en-US" dirty="0">
                <a:latin typeface="Arial" panose="020B0604020202020204" pitchFamily="34" charset="0"/>
                <a:cs typeface="Arial" panose="020B0604020202020204" pitchFamily="34" charset="0"/>
              </a:rPr>
              <a:t>a landslide </a:t>
            </a:r>
            <a:r>
              <a:rPr lang="en-US" dirty="0" smtClean="0">
                <a:latin typeface="Arial" panose="020B0604020202020204" pitchFamily="34" charset="0"/>
                <a:cs typeface="Arial" panose="020B0604020202020204" pitchFamily="34" charset="0"/>
              </a:rPr>
              <a:t>inventory</a:t>
            </a:r>
          </a:p>
          <a:p>
            <a:pPr>
              <a:lnSpc>
                <a:spcPct val="100000"/>
              </a:lnSpc>
            </a:pPr>
            <a:r>
              <a:rPr lang="en-US" dirty="0" smtClean="0">
                <a:latin typeface="Arial" panose="020B0604020202020204" pitchFamily="34" charset="0"/>
                <a:cs typeface="Arial" panose="020B0604020202020204" pitchFamily="34" charset="0"/>
              </a:rPr>
              <a:t>Create </a:t>
            </a:r>
            <a:r>
              <a:rPr lang="en-US" dirty="0">
                <a:latin typeface="Arial" panose="020B0604020202020204" pitchFamily="34" charset="0"/>
                <a:cs typeface="Arial" panose="020B0604020202020204" pitchFamily="34" charset="0"/>
              </a:rPr>
              <a:t>valid landslide models for specific </a:t>
            </a:r>
            <a:r>
              <a:rPr lang="en-US" dirty="0" smtClean="0">
                <a:latin typeface="Arial" panose="020B0604020202020204" pitchFamily="34" charset="0"/>
                <a:cs typeface="Arial" panose="020B0604020202020204" pitchFamily="34" charset="0"/>
              </a:rPr>
              <a:t>WV regions</a:t>
            </a:r>
          </a:p>
          <a:p>
            <a:pPr>
              <a:lnSpc>
                <a:spcPct val="100000"/>
              </a:lnSpc>
            </a:pPr>
            <a:r>
              <a:rPr lang="en-US" dirty="0" smtClean="0">
                <a:latin typeface="Arial" panose="020B0604020202020204" pitchFamily="34" charset="0"/>
                <a:cs typeface="Arial" panose="020B0604020202020204" pitchFamily="34" charset="0"/>
              </a:rPr>
              <a:t>Generate </a:t>
            </a:r>
            <a:r>
              <a:rPr lang="en-US" dirty="0">
                <a:latin typeface="Arial" panose="020B0604020202020204" pitchFamily="34" charset="0"/>
                <a:cs typeface="Arial" panose="020B0604020202020204" pitchFamily="34" charset="0"/>
              </a:rPr>
              <a:t>county-level resolution landslide maps</a:t>
            </a:r>
            <a:endParaRPr lang="en-US" dirty="0" smtClean="0">
              <a:latin typeface="Arial" panose="020B0604020202020204" pitchFamily="34" charset="0"/>
              <a:cs typeface="Arial" panose="020B0604020202020204" pitchFamily="34" charset="0"/>
            </a:endParaRPr>
          </a:p>
          <a:p>
            <a:pPr>
              <a:lnSpc>
                <a:spcPct val="100000"/>
              </a:lnSpc>
            </a:pPr>
            <a:r>
              <a:rPr lang="en-US" dirty="0" smtClean="0">
                <a:latin typeface="Arial" panose="020B0604020202020204" pitchFamily="34" charset="0"/>
                <a:cs typeface="Arial" panose="020B0604020202020204" pitchFamily="34" charset="0"/>
              </a:rPr>
              <a:t>Create </a:t>
            </a:r>
            <a:r>
              <a:rPr lang="en-US" dirty="0">
                <a:latin typeface="Arial" panose="020B0604020202020204" pitchFamily="34" charset="0"/>
                <a:cs typeface="Arial" panose="020B0604020202020204" pitchFamily="34" charset="0"/>
              </a:rPr>
              <a:t>an interactive web map application for </a:t>
            </a:r>
            <a:r>
              <a:rPr lang="en-US" dirty="0" smtClean="0">
                <a:latin typeface="Arial" panose="020B0604020202020204" pitchFamily="34" charset="0"/>
                <a:cs typeface="Arial" panose="020B0604020202020204" pitchFamily="34" charset="0"/>
              </a:rPr>
              <a:t>displaying landslide models and landslide variables</a:t>
            </a:r>
          </a:p>
          <a:p>
            <a:pPr>
              <a:lnSpc>
                <a:spcPct val="100000"/>
              </a:lnSpc>
            </a:pPr>
            <a:r>
              <a:rPr lang="en-US" dirty="0" smtClean="0">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the new landslide models and information to update the State Hazard Mitigation Plan</a:t>
            </a:r>
            <a:endParaRPr lang="en-US" sz="3600"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94560" y="5433020"/>
            <a:ext cx="7389695" cy="923330"/>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lang="en-US" b="1" i="1" u="sng" dirty="0" smtClean="0">
                <a:latin typeface="Arial" panose="020B0604020202020204" pitchFamily="34" charset="0"/>
                <a:cs typeface="Arial" panose="020B0604020202020204" pitchFamily="34" charset="0"/>
              </a:rPr>
              <a:t>Did you know?</a:t>
            </a:r>
            <a:r>
              <a:rPr lang="en-US" i="1" dirty="0" smtClean="0">
                <a:latin typeface="Arial" panose="020B0604020202020204" pitchFamily="34" charset="0"/>
                <a:cs typeface="Arial" panose="020B0604020202020204" pitchFamily="34" charset="0"/>
              </a:rPr>
              <a:t/>
            </a:r>
            <a:br>
              <a:rPr lang="en-US" i="1" dirty="0" smtClean="0">
                <a:latin typeface="Arial" panose="020B0604020202020204" pitchFamily="34" charset="0"/>
                <a:cs typeface="Arial" panose="020B0604020202020204" pitchFamily="34" charset="0"/>
              </a:rPr>
            </a:br>
            <a:endParaRPr lang="en-US" i="1"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Landslides are the </a:t>
            </a:r>
            <a:r>
              <a:rPr lang="en-US" b="1" dirty="0" smtClean="0">
                <a:latin typeface="Arial" panose="020B0604020202020204" pitchFamily="34" charset="0"/>
                <a:cs typeface="Arial" panose="020B0604020202020204" pitchFamily="34" charset="0"/>
              </a:rPr>
              <a:t>#2 Hazard </a:t>
            </a:r>
            <a:r>
              <a:rPr lang="en-US" dirty="0" smtClean="0">
                <a:latin typeface="Arial" panose="020B0604020202020204" pitchFamily="34" charset="0"/>
                <a:cs typeface="Arial" panose="020B0604020202020204" pitchFamily="34" charset="0"/>
              </a:rPr>
              <a:t>in West Virginia </a:t>
            </a:r>
            <a:endParaRPr lang="en-US" dirty="0">
              <a:latin typeface="Arial" panose="020B0604020202020204" pitchFamily="34" charset="0"/>
              <a:cs typeface="Arial" panose="020B0604020202020204" pitchFamily="34" charset="0"/>
            </a:endParaRPr>
          </a:p>
        </p:txBody>
      </p:sp>
      <p:pic>
        <p:nvPicPr>
          <p:cNvPr id="337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686" y="253714"/>
            <a:ext cx="4061027" cy="6102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Box 13"/>
          <p:cNvSpPr txBox="1"/>
          <p:nvPr/>
        </p:nvSpPr>
        <p:spPr>
          <a:xfrm>
            <a:off x="9028611" y="5806559"/>
            <a:ext cx="2627306" cy="369332"/>
          </a:xfrm>
          <a:prstGeom prst="rect">
            <a:avLst/>
          </a:prstGeom>
          <a:solidFill>
            <a:schemeClr val="tx1"/>
          </a:solidFill>
        </p:spPr>
        <p:txBody>
          <a:bodyPr wrap="square" rtlCol="0">
            <a:spAutoFit/>
          </a:bodyPr>
          <a:lstStyle/>
          <a:p>
            <a:pPr algn="ctr"/>
            <a:r>
              <a:rPr lang="en-US" b="1" dirty="0" smtClean="0">
                <a:solidFill>
                  <a:schemeClr val="bg1"/>
                </a:solidFill>
              </a:rPr>
              <a:t>2015 Yeager Airport Slide</a:t>
            </a:r>
            <a:endParaRPr lang="en-US" b="1" dirty="0">
              <a:solidFill>
                <a:schemeClr val="bg1"/>
              </a:solidFill>
            </a:endParaRPr>
          </a:p>
        </p:txBody>
      </p:sp>
    </p:spTree>
    <p:extLst>
      <p:ext uri="{BB962C8B-B14F-4D97-AF65-F5344CB8AC3E}">
        <p14:creationId xmlns:p14="http://schemas.microsoft.com/office/powerpoint/2010/main" val="1541036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5510" y="6190029"/>
            <a:ext cx="7322570" cy="646331"/>
          </a:xfrm>
          <a:prstGeom prst="rect">
            <a:avLst/>
          </a:prstGeom>
        </p:spPr>
        <p:txBody>
          <a:bodyPr wrap="square">
            <a:spAutoFit/>
          </a:bodyPr>
          <a:lstStyle/>
          <a:p>
            <a:r>
              <a:rPr lang="en-US" i="1" dirty="0"/>
              <a:t>Landslide susceptibility map showing generalized USGS map and detailed WVGISTC map</a:t>
            </a:r>
          </a:p>
        </p:txBody>
      </p:sp>
      <p:sp>
        <p:nvSpPr>
          <p:cNvPr id="5" name="Title 1"/>
          <p:cNvSpPr txBox="1">
            <a:spLocks/>
          </p:cNvSpPr>
          <p:nvPr/>
        </p:nvSpPr>
        <p:spPr>
          <a:xfrm>
            <a:off x="8472399" y="539493"/>
            <a:ext cx="3019602" cy="1542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Landslide</a:t>
            </a:r>
          </a:p>
          <a:p>
            <a:pPr algn="ctr"/>
            <a:r>
              <a:rPr lang="en-US" dirty="0" smtClean="0">
                <a:solidFill>
                  <a:schemeClr val="accent1">
                    <a:lumMod val="50000"/>
                  </a:schemeClr>
                </a:solidFill>
                <a:latin typeface="Arial" panose="020B0604020202020204" pitchFamily="34" charset="0"/>
                <a:cs typeface="Arial" panose="020B0604020202020204" pitchFamily="34" charset="0"/>
              </a:rPr>
              <a:t>Risks</a:t>
            </a: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92F6D016-80C0-493B-8F02-FCF3F31B97C4}" type="slidenum">
              <a:rPr lang="en-US" smtClean="0"/>
              <a:t>23</a:t>
            </a:fld>
            <a:endParaRPr lang="en-US" dirty="0"/>
          </a:p>
        </p:txBody>
      </p:sp>
      <p:pic>
        <p:nvPicPr>
          <p:cNvPr id="8" name="Picture 7" descr="cid:image001.png@01D193BB.D072158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5510" y="650312"/>
            <a:ext cx="7668841" cy="5483650"/>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stretch>
            <a:fillRect/>
          </a:stretch>
        </p:blipFill>
        <p:spPr>
          <a:xfrm>
            <a:off x="7954164" y="2856360"/>
            <a:ext cx="4095232" cy="196916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7954164" y="5028022"/>
            <a:ext cx="4168151" cy="923330"/>
          </a:xfrm>
          <a:prstGeom prst="rect">
            <a:avLst/>
          </a:prstGeom>
        </p:spPr>
        <p:txBody>
          <a:bodyPr wrap="square">
            <a:spAutoFit/>
          </a:bodyPr>
          <a:lstStyle/>
          <a:p>
            <a:r>
              <a:rPr lang="en-US" i="1" dirty="0"/>
              <a:t>Risk Assessment table showing building </a:t>
            </a:r>
            <a:r>
              <a:rPr lang="en-US" i="1" dirty="0" smtClean="0"/>
              <a:t>counts </a:t>
            </a:r>
            <a:r>
              <a:rPr lang="en-US" i="1" dirty="0"/>
              <a:t>along with </a:t>
            </a:r>
            <a:r>
              <a:rPr lang="en-US" i="1" dirty="0" smtClean="0"/>
              <a:t>estimated replacement costs </a:t>
            </a:r>
            <a:r>
              <a:rPr lang="en-US" i="1" dirty="0"/>
              <a:t>in </a:t>
            </a:r>
            <a:r>
              <a:rPr lang="en-US" i="1" dirty="0" smtClean="0"/>
              <a:t>landslide </a:t>
            </a:r>
            <a:r>
              <a:rPr lang="en-US" i="1" dirty="0"/>
              <a:t>zones of </a:t>
            </a:r>
            <a:r>
              <a:rPr lang="en-US" i="1" dirty="0" smtClean="0"/>
              <a:t>concern </a:t>
            </a:r>
            <a:endParaRPr lang="en-US" dirty="0"/>
          </a:p>
        </p:txBody>
      </p:sp>
      <p:sp>
        <p:nvSpPr>
          <p:cNvPr id="3" name="TextBox 2"/>
          <p:cNvSpPr txBox="1"/>
          <p:nvPr/>
        </p:nvSpPr>
        <p:spPr>
          <a:xfrm>
            <a:off x="8156641" y="2487028"/>
            <a:ext cx="3763196" cy="369332"/>
          </a:xfrm>
          <a:prstGeom prst="rect">
            <a:avLst/>
          </a:prstGeom>
          <a:noFill/>
        </p:spPr>
        <p:txBody>
          <a:bodyPr wrap="square" rtlCol="0">
            <a:spAutoFit/>
          </a:bodyPr>
          <a:lstStyle/>
          <a:p>
            <a:r>
              <a:rPr lang="en-US" b="1" dirty="0" smtClean="0"/>
              <a:t>Buildings Exposed to Landslide Risks</a:t>
            </a:r>
            <a:endParaRPr lang="en-US" b="1" dirty="0"/>
          </a:p>
        </p:txBody>
      </p:sp>
    </p:spTree>
    <p:extLst>
      <p:ext uri="{BB962C8B-B14F-4D97-AF65-F5344CB8AC3E}">
        <p14:creationId xmlns:p14="http://schemas.microsoft.com/office/powerpoint/2010/main" val="504462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Goal 6:  Identify Data Gaps</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081709" y="2532906"/>
            <a:ext cx="10028582" cy="2616101"/>
          </a:xfrm>
          <a:prstGeom prst="rect">
            <a:avLst/>
          </a:prstGeom>
          <a:solidFill>
            <a:schemeClr val="tx2">
              <a:lumMod val="20000"/>
              <a:lumOff val="80000"/>
            </a:schemeClr>
          </a:solidFill>
        </p:spPr>
        <p:txBody>
          <a:bodyPr wrap="square" rtlCol="0">
            <a:spAutoFit/>
          </a:bodyPr>
          <a:lstStyle/>
          <a:p>
            <a:pPr lvl="0"/>
            <a:r>
              <a:rPr lang="en-US" sz="2400" dirty="0">
                <a:latin typeface="Arial" panose="020B0604020202020204" pitchFamily="34" charset="0"/>
                <a:cs typeface="Arial" panose="020B0604020202020204" pitchFamily="34" charset="0"/>
              </a:rPr>
              <a:t>Review and identify </a:t>
            </a:r>
            <a:r>
              <a:rPr lang="en-US" sz="2400" b="1" dirty="0">
                <a:latin typeface="Arial" panose="020B0604020202020204" pitchFamily="34" charset="0"/>
                <a:cs typeface="Arial" panose="020B0604020202020204" pitchFamily="34" charset="0"/>
              </a:rPr>
              <a:t>data gaps</a:t>
            </a:r>
            <a:r>
              <a:rPr lang="en-US" sz="2400" dirty="0">
                <a:latin typeface="Arial" panose="020B0604020202020204" pitchFamily="34" charset="0"/>
                <a:cs typeface="Arial" panose="020B0604020202020204" pitchFamily="34" charset="0"/>
              </a:rPr>
              <a:t> for key GIS data layers for risk assessment studies (parcels, addresses, imagery, elevation, flood layers, critical infrastructure, etc</a:t>
            </a:r>
            <a:r>
              <a:rPr lang="en-US" sz="2400" dirty="0" smtClean="0">
                <a:latin typeface="Arial" panose="020B0604020202020204" pitchFamily="34" charset="0"/>
                <a:cs typeface="Arial" panose="020B0604020202020204" pitchFamily="34" charset="0"/>
              </a:rPr>
              <a:t>.).</a:t>
            </a:r>
          </a:p>
          <a:p>
            <a:pPr lvl="0"/>
            <a:endParaRPr lang="en-US" sz="2400" dirty="0">
              <a:latin typeface="Arial" panose="020B0604020202020204" pitchFamily="34" charset="0"/>
              <a:cs typeface="Arial" panose="020B0604020202020204" pitchFamily="34" charset="0"/>
            </a:endParaRPr>
          </a:p>
          <a:p>
            <a:pPr lvl="0"/>
            <a:r>
              <a:rPr lang="en-US" sz="2400" dirty="0" smtClean="0">
                <a:latin typeface="Arial" panose="020B0604020202020204" pitchFamily="34" charset="0"/>
                <a:cs typeface="Arial" panose="020B0604020202020204" pitchFamily="34" charset="0"/>
              </a:rPr>
              <a:t>Provide </a:t>
            </a:r>
            <a:r>
              <a:rPr lang="en-US" sz="2400" dirty="0">
                <a:latin typeface="Arial" panose="020B0604020202020204" pitchFamily="34" charset="0"/>
                <a:cs typeface="Arial" panose="020B0604020202020204" pitchFamily="34" charset="0"/>
              </a:rPr>
              <a:t>recommendations to the appropriate organizations to improve data management and governance</a:t>
            </a:r>
            <a:r>
              <a:rPr lang="en-US" sz="2400" dirty="0" smtClean="0">
                <a:latin typeface="Arial" panose="020B0604020202020204" pitchFamily="34" charset="0"/>
                <a:cs typeface="Arial" panose="020B0604020202020204" pitchFamily="34" charset="0"/>
              </a:rPr>
              <a:t>.</a:t>
            </a:r>
          </a:p>
          <a:p>
            <a:pPr lvl="0"/>
            <a:endParaRPr lang="en-US" sz="20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92F6D016-80C0-493B-8F02-FCF3F31B97C4}" type="slidenum">
              <a:rPr lang="en-US" smtClean="0"/>
              <a:t>24</a:t>
            </a:fld>
            <a:endParaRPr lang="en-US"/>
          </a:p>
        </p:txBody>
      </p:sp>
    </p:spTree>
    <p:extLst>
      <p:ext uri="{BB962C8B-B14F-4D97-AF65-F5344CB8AC3E}">
        <p14:creationId xmlns:p14="http://schemas.microsoft.com/office/powerpoint/2010/main" val="1902066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341117" y="5294198"/>
            <a:ext cx="4043085" cy="1047979"/>
          </a:xfrm>
          <a:prstGeom prst="rect">
            <a:avLst/>
          </a:prstGeom>
        </p:spPr>
        <p:txBody>
          <a:bodyPr wrap="square">
            <a:spAutoFit/>
          </a:bodyPr>
          <a:lstStyle/>
          <a:p>
            <a:pPr>
              <a:lnSpc>
                <a:spcPct val="115000"/>
              </a:lnSpc>
              <a:spcAft>
                <a:spcPts val="1000"/>
              </a:spcAft>
            </a:pPr>
            <a:r>
              <a:rPr lang="en-US" dirty="0" smtClean="0">
                <a:latin typeface="Calibri" panose="020F0502020204030204" pitchFamily="34" charset="0"/>
                <a:ea typeface="Times New Roman" panose="02020603050405020304" pitchFamily="18" charset="0"/>
                <a:cs typeface="Times New Roman" panose="02020603050405020304" pitchFamily="18" charset="0"/>
              </a:rPr>
              <a:t>Data Gap Analysis for Region 9 Counties located in the Eastern Panhandle of West Virginia</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925336" y="-159678"/>
            <a:ext cx="101932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Data Gap Analysis</a:t>
            </a:r>
            <a:endParaRPr lang="en-US" dirty="0">
              <a:solidFill>
                <a:schemeClr val="accent1">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04592" y="1026691"/>
            <a:ext cx="6618823" cy="5453622"/>
          </a:xfrm>
          <a:prstGeom prst="rect">
            <a:avLst/>
          </a:prstGeom>
          <a:ln>
            <a:noFill/>
          </a:ln>
          <a:effectLst>
            <a:outerShdw blurRad="292100" dist="139700" dir="2700000" algn="tl" rotWithShape="0">
              <a:srgbClr val="333333">
                <a:alpha val="65000"/>
              </a:srgbClr>
            </a:outerShdw>
          </a:effectLst>
        </p:spPr>
      </p:pic>
      <p:pic>
        <p:nvPicPr>
          <p:cNvPr id="12290" name="Picture 2" descr="Image result for wv planning and development councils region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991" y="1559297"/>
            <a:ext cx="3817211" cy="32644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92F6D016-80C0-493B-8F02-FCF3F31B97C4}" type="slidenum">
              <a:rPr lang="en-US" smtClean="0"/>
              <a:t>25</a:t>
            </a:fld>
            <a:endParaRPr lang="en-US"/>
          </a:p>
        </p:txBody>
      </p:sp>
    </p:spTree>
    <p:extLst>
      <p:ext uri="{BB962C8B-B14F-4D97-AF65-F5344CB8AC3E}">
        <p14:creationId xmlns:p14="http://schemas.microsoft.com/office/powerpoint/2010/main" val="3497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Goal 7:  Publish Risk Assessment Reports</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838200" y="1452033"/>
            <a:ext cx="10028582" cy="830997"/>
          </a:xfrm>
          <a:prstGeom prst="rect">
            <a:avLst/>
          </a:prstGeom>
          <a:solidFill>
            <a:schemeClr val="tx2">
              <a:lumMod val="20000"/>
              <a:lumOff val="80000"/>
            </a:schemeClr>
          </a:solidFill>
        </p:spPr>
        <p:txBody>
          <a:bodyPr wrap="square" rtlCol="0">
            <a:spAutoFit/>
          </a:bodyPr>
          <a:lstStyle/>
          <a:p>
            <a:pPr lvl="0"/>
            <a:r>
              <a:rPr lang="en-US" sz="2400" dirty="0" smtClean="0">
                <a:latin typeface="Arial" panose="020B0604020202020204" pitchFamily="34" charset="0"/>
                <a:cs typeface="Arial" panose="020B0604020202020204" pitchFamily="34" charset="0"/>
              </a:rPr>
              <a:t>Publish supplemental </a:t>
            </a:r>
            <a:r>
              <a:rPr lang="en-US" sz="2400" b="1" dirty="0">
                <a:latin typeface="Arial" panose="020B0604020202020204" pitchFamily="34" charset="0"/>
                <a:cs typeface="Arial" panose="020B0604020202020204" pitchFamily="34" charset="0"/>
              </a:rPr>
              <a:t>risk assessment reports</a:t>
            </a:r>
            <a:r>
              <a:rPr lang="en-US" sz="2400" dirty="0">
                <a:latin typeface="Arial" panose="020B0604020202020204" pitchFamily="34" charset="0"/>
                <a:cs typeface="Arial" panose="020B0604020202020204" pitchFamily="34" charset="0"/>
              </a:rPr>
              <a:t> for local and state hazard mitigation plans.</a:t>
            </a:r>
          </a:p>
        </p:txBody>
      </p:sp>
      <p:pic>
        <p:nvPicPr>
          <p:cNvPr id="3" name="Picture 2"/>
          <p:cNvPicPr>
            <a:picLocks noChangeAspect="1"/>
          </p:cNvPicPr>
          <p:nvPr/>
        </p:nvPicPr>
        <p:blipFill>
          <a:blip r:embed="rId2"/>
          <a:stretch>
            <a:fillRect/>
          </a:stretch>
        </p:blipFill>
        <p:spPr>
          <a:xfrm>
            <a:off x="1342003" y="2744703"/>
            <a:ext cx="3178644" cy="37684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3"/>
          <a:stretch>
            <a:fillRect/>
          </a:stretch>
        </p:blipFill>
        <p:spPr>
          <a:xfrm>
            <a:off x="6316317" y="2606194"/>
            <a:ext cx="3419515" cy="40455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Slide Number Placeholder 7"/>
          <p:cNvSpPr>
            <a:spLocks noGrp="1"/>
          </p:cNvSpPr>
          <p:nvPr>
            <p:ph type="sldNum" sz="quarter" idx="12"/>
          </p:nvPr>
        </p:nvSpPr>
        <p:spPr/>
        <p:txBody>
          <a:bodyPr/>
          <a:lstStyle/>
          <a:p>
            <a:fld id="{92F6D016-80C0-493B-8F02-FCF3F31B97C4}" type="slidenum">
              <a:rPr lang="en-US" smtClean="0"/>
              <a:t>26</a:t>
            </a:fld>
            <a:endParaRPr lang="en-US"/>
          </a:p>
        </p:txBody>
      </p:sp>
    </p:spTree>
    <p:extLst>
      <p:ext uri="{BB962C8B-B14F-4D97-AF65-F5344CB8AC3E}">
        <p14:creationId xmlns:p14="http://schemas.microsoft.com/office/powerpoint/2010/main" val="3988310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Goal 8:  Publish Model Data</a:t>
            </a: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838200" y="-1727283"/>
            <a:ext cx="10515600" cy="1325563"/>
          </a:xfrm>
        </p:spPr>
        <p:txBody>
          <a:bodyPr/>
          <a:lstStyle/>
          <a:p>
            <a:r>
              <a:rPr lang="en-US" dirty="0" smtClean="0"/>
              <a:t>  </a:t>
            </a:r>
            <a:endParaRPr lang="en-US" dirty="0"/>
          </a:p>
        </p:txBody>
      </p:sp>
      <p:sp>
        <p:nvSpPr>
          <p:cNvPr id="7" name="TextBox 6"/>
          <p:cNvSpPr txBox="1"/>
          <p:nvPr/>
        </p:nvSpPr>
        <p:spPr>
          <a:xfrm>
            <a:off x="924998" y="1837128"/>
            <a:ext cx="10028582" cy="954107"/>
          </a:xfrm>
          <a:prstGeom prst="rect">
            <a:avLst/>
          </a:prstGeom>
          <a:solidFill>
            <a:schemeClr val="tx2">
              <a:lumMod val="20000"/>
              <a:lumOff val="80000"/>
            </a:schemeClr>
          </a:solidFill>
        </p:spPr>
        <p:txBody>
          <a:bodyPr wrap="square" rtlCol="0">
            <a:spAutoFit/>
          </a:bodyPr>
          <a:lstStyle/>
          <a:p>
            <a:pPr lvl="0"/>
            <a:r>
              <a:rPr lang="en-US" sz="2800" dirty="0">
                <a:latin typeface="Arial" panose="020B0604020202020204" pitchFamily="34" charset="0"/>
                <a:cs typeface="Arial" panose="020B0604020202020204" pitchFamily="34" charset="0"/>
              </a:rPr>
              <a:t>Publish </a:t>
            </a:r>
            <a:r>
              <a:rPr lang="en-US" sz="2800" b="1" dirty="0">
                <a:latin typeface="Arial" panose="020B0604020202020204" pitchFamily="34" charset="0"/>
                <a:cs typeface="Arial" panose="020B0604020202020204" pitchFamily="34" charset="0"/>
              </a:rPr>
              <a:t>input and output model data</a:t>
            </a:r>
            <a:r>
              <a:rPr lang="en-US" sz="2800" dirty="0">
                <a:latin typeface="Arial" panose="020B0604020202020204" pitchFamily="34" charset="0"/>
                <a:cs typeface="Arial" panose="020B0604020202020204" pitchFamily="34" charset="0"/>
              </a:rPr>
              <a:t> associated with risk assessments on state and federal </a:t>
            </a:r>
            <a:r>
              <a:rPr lang="en-US" sz="2800" dirty="0" err="1" smtClean="0">
                <a:latin typeface="Arial" panose="020B0604020202020204" pitchFamily="34" charset="0"/>
                <a:cs typeface="Arial" panose="020B0604020202020204" pitchFamily="34" charset="0"/>
              </a:rPr>
              <a:t>GeoPlatforms</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838200" y="3627922"/>
            <a:ext cx="10515600" cy="2666862"/>
          </a:xfrm>
        </p:spPr>
        <p:txBody>
          <a:bodyPr>
            <a:normAutofit fontScale="92500" lnSpcReduction="10000"/>
          </a:bodyPr>
          <a:lstStyle/>
          <a:p>
            <a:r>
              <a:rPr lang="en-US" sz="4000" b="1" dirty="0" smtClean="0">
                <a:solidFill>
                  <a:schemeClr val="accent1">
                    <a:lumMod val="50000"/>
                  </a:schemeClr>
                </a:solidFill>
                <a:latin typeface="Arial" panose="020B0604020202020204" pitchFamily="34" charset="0"/>
                <a:cs typeface="Arial" panose="020B0604020202020204" pitchFamily="34" charset="0"/>
              </a:rPr>
              <a:t>FEMA and USACE </a:t>
            </a:r>
            <a:r>
              <a:rPr lang="en-US" sz="4000" b="1" dirty="0" err="1" smtClean="0">
                <a:solidFill>
                  <a:schemeClr val="accent1">
                    <a:lumMod val="50000"/>
                  </a:schemeClr>
                </a:solidFill>
                <a:latin typeface="Arial" panose="020B0604020202020204" pitchFamily="34" charset="0"/>
                <a:cs typeface="Arial" panose="020B0604020202020204" pitchFamily="34" charset="0"/>
              </a:rPr>
              <a:t>GeoPlatforms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a:p>
            <a:r>
              <a:rPr lang="en-US" sz="4000" b="1" dirty="0" smtClean="0">
                <a:solidFill>
                  <a:schemeClr val="accent1">
                    <a:lumMod val="50000"/>
                  </a:schemeClr>
                </a:solidFill>
                <a:latin typeface="Arial" panose="020B0604020202020204" pitchFamily="34" charset="0"/>
                <a:cs typeface="Arial" panose="020B0604020202020204" pitchFamily="34" charset="0"/>
              </a:rPr>
              <a:t>State </a:t>
            </a:r>
            <a:r>
              <a:rPr lang="en-US" sz="4000" b="1" dirty="0" err="1" smtClean="0">
                <a:solidFill>
                  <a:schemeClr val="accent1">
                    <a:lumMod val="50000"/>
                  </a:schemeClr>
                </a:solidFill>
                <a:latin typeface="Arial" panose="020B0604020202020204" pitchFamily="34" charset="0"/>
                <a:cs typeface="Arial" panose="020B0604020202020204" pitchFamily="34" charset="0"/>
              </a:rPr>
              <a:t>GeoPlatforms</a:t>
            </a:r>
            <a:endParaRPr lang="en-US" sz="4000" b="1" dirty="0" smtClean="0">
              <a:solidFill>
                <a:schemeClr val="accent1">
                  <a:lumMod val="50000"/>
                </a:schemeClr>
              </a:solidFill>
              <a:latin typeface="Arial" panose="020B0604020202020204" pitchFamily="34" charset="0"/>
              <a:cs typeface="Arial" panose="020B0604020202020204" pitchFamily="34" charset="0"/>
            </a:endParaRPr>
          </a:p>
          <a:p>
            <a:pPr lvl="1">
              <a:buFont typeface="Wingdings" panose="05000000000000000000" pitchFamily="2" charset="2"/>
              <a:buChar char="ü"/>
            </a:pPr>
            <a:r>
              <a:rPr lang="en-US" sz="3600" dirty="0" smtClean="0">
                <a:solidFill>
                  <a:schemeClr val="accent1">
                    <a:lumMod val="50000"/>
                  </a:schemeClr>
                </a:solidFill>
                <a:latin typeface="Arial" panose="020B0604020202020204" pitchFamily="34" charset="0"/>
                <a:cs typeface="Arial" panose="020B0604020202020204" pitchFamily="34" charset="0"/>
              </a:rPr>
              <a:t>  WV Flood Tool</a:t>
            </a:r>
          </a:p>
          <a:p>
            <a:pPr lvl="1">
              <a:buFont typeface="Wingdings" panose="05000000000000000000" pitchFamily="2" charset="2"/>
              <a:buChar char="ü"/>
            </a:pPr>
            <a:r>
              <a:rPr lang="en-US" sz="3600" dirty="0" smtClean="0">
                <a:solidFill>
                  <a:schemeClr val="accent1">
                    <a:lumMod val="50000"/>
                  </a:schemeClr>
                </a:solidFill>
                <a:latin typeface="Arial" panose="020B0604020202020204" pitchFamily="34" charset="0"/>
                <a:cs typeface="Arial" panose="020B0604020202020204" pitchFamily="34" charset="0"/>
              </a:rPr>
              <a:t>  State Data Clearinghouse</a:t>
            </a:r>
            <a:endParaRPr lang="en-US" sz="3600"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descr="CorpsLogo"/>
          <p:cNvPicPr/>
          <p:nvPr/>
        </p:nvPicPr>
        <p:blipFill>
          <a:blip r:embed="rId2">
            <a:extLst>
              <a:ext uri="{28A0092B-C50C-407E-A947-70E740481C1C}">
                <a14:useLocalDpi xmlns:a14="http://schemas.microsoft.com/office/drawing/2010/main" val="0"/>
              </a:ext>
            </a:extLst>
          </a:blip>
          <a:srcRect/>
          <a:stretch>
            <a:fillRect/>
          </a:stretch>
        </p:blipFill>
        <p:spPr bwMode="auto">
          <a:xfrm>
            <a:off x="9053503" y="4207089"/>
            <a:ext cx="1008106" cy="764170"/>
          </a:xfrm>
          <a:prstGeom prst="rect">
            <a:avLst/>
          </a:prstGeom>
          <a:noFill/>
          <a:ln w="25400">
            <a:solidFill>
              <a:srgbClr val="000080"/>
            </a:solidFill>
            <a:miter lim="800000"/>
            <a:headEnd/>
            <a:tailEnd/>
          </a:ln>
        </p:spPr>
      </p:pic>
      <p:pic>
        <p:nvPicPr>
          <p:cNvPr id="11" name="Picture 10"/>
          <p:cNvPicPr>
            <a:picLocks noChangeAspect="1"/>
          </p:cNvPicPr>
          <p:nvPr/>
        </p:nvPicPr>
        <p:blipFill>
          <a:blip r:embed="rId3"/>
          <a:stretch>
            <a:fillRect/>
          </a:stretch>
        </p:blipFill>
        <p:spPr>
          <a:xfrm>
            <a:off x="9134475" y="3153519"/>
            <a:ext cx="2219325" cy="847725"/>
          </a:xfrm>
          <a:prstGeom prst="rect">
            <a:avLst/>
          </a:prstGeom>
        </p:spPr>
      </p:pic>
      <p:pic>
        <p:nvPicPr>
          <p:cNvPr id="12" name="Picture 4" descr="Image result for wv gis technical cen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021" y="5208460"/>
            <a:ext cx="2527070" cy="13304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2F6D016-80C0-493B-8F02-FCF3F31B97C4}" type="slidenum">
              <a:rPr lang="en-US" smtClean="0"/>
              <a:t>27</a:t>
            </a:fld>
            <a:endParaRPr lang="en-US"/>
          </a:p>
        </p:txBody>
      </p:sp>
    </p:spTree>
    <p:extLst>
      <p:ext uri="{BB962C8B-B14F-4D97-AF65-F5344CB8AC3E}">
        <p14:creationId xmlns:p14="http://schemas.microsoft.com/office/powerpoint/2010/main" val="2929712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91784" y="895863"/>
            <a:ext cx="7238730" cy="5065400"/>
          </a:xfrm>
          <a:prstGeom prst="rect">
            <a:avLst/>
          </a:prstGeom>
        </p:spPr>
      </p:pic>
      <p:sp>
        <p:nvSpPr>
          <p:cNvPr id="9" name="Rectangle 8"/>
          <p:cNvSpPr/>
          <p:nvPr/>
        </p:nvSpPr>
        <p:spPr>
          <a:xfrm>
            <a:off x="487750" y="4845840"/>
            <a:ext cx="3853403" cy="1366528"/>
          </a:xfrm>
          <a:prstGeom prst="rect">
            <a:avLst/>
          </a:prstGeom>
          <a:solidFill>
            <a:schemeClr val="accent4">
              <a:lumMod val="40000"/>
              <a:lumOff val="60000"/>
            </a:schemeClr>
          </a:solidFill>
          <a:scene3d>
            <a:camera prst="orthographicFront"/>
            <a:lightRig rig="threePt" dir="t"/>
          </a:scene3d>
          <a:sp3d>
            <a:bevelT/>
          </a:sp3d>
        </p:spPr>
        <p:txBody>
          <a:bodyPr wrap="square">
            <a:spAutoFit/>
          </a:bodyPr>
          <a:lstStyle/>
          <a:p>
            <a:pPr>
              <a:lnSpc>
                <a:spcPct val="115000"/>
              </a:lnSpc>
              <a:spcAft>
                <a:spcPts val="1000"/>
              </a:spcAft>
            </a:pPr>
            <a:r>
              <a:rPr lang="en-US" dirty="0" smtClean="0">
                <a:latin typeface="Calibri" panose="020F0502020204030204" pitchFamily="34" charset="0"/>
                <a:ea typeface="Times New Roman" panose="02020603050405020304" pitchFamily="18" charset="0"/>
                <a:cs typeface="Times New Roman" panose="02020603050405020304" pitchFamily="18" charset="0"/>
              </a:rPr>
              <a:t>More detailed flood </a:t>
            </a:r>
            <a:r>
              <a:rPr lang="en-US" dirty="0">
                <a:latin typeface="Calibri" panose="020F0502020204030204" pitchFamily="34" charset="0"/>
                <a:ea typeface="Times New Roman" panose="02020603050405020304" pitchFamily="18" charset="0"/>
                <a:cs typeface="Times New Roman" panose="02020603050405020304" pitchFamily="18" charset="0"/>
              </a:rPr>
              <a:t>r</a:t>
            </a:r>
            <a:r>
              <a:rPr lang="en-US" dirty="0" smtClean="0">
                <a:latin typeface="Calibri" panose="020F0502020204030204" pitchFamily="34" charset="0"/>
                <a:ea typeface="Times New Roman" panose="02020603050405020304" pitchFamily="18" charset="0"/>
                <a:cs typeface="Times New Roman" panose="02020603050405020304" pitchFamily="18" charset="0"/>
              </a:rPr>
              <a:t>isk assessments from local mitigation plans can be vertically integrated to state and federal </a:t>
            </a:r>
            <a:r>
              <a:rPr lang="en-US" dirty="0" err="1" smtClean="0">
                <a:latin typeface="Calibri" panose="020F0502020204030204" pitchFamily="34" charset="0"/>
                <a:ea typeface="Times New Roman" panose="02020603050405020304" pitchFamily="18" charset="0"/>
                <a:cs typeface="Times New Roman" panose="02020603050405020304" pitchFamily="18" charset="0"/>
              </a:rPr>
              <a:t>GeoPlatforms</a:t>
            </a:r>
            <a:r>
              <a:rPr lang="en-US" dirty="0" smtClean="0">
                <a:latin typeface="Calibri" panose="020F0502020204030204" pitchFamily="34"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326572" y="-159678"/>
            <a:ext cx="117173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FEMA’s Total Exposure in Floodplain (TEIF)</a:t>
            </a:r>
            <a:endParaRPr lang="en-US" dirty="0">
              <a:solidFill>
                <a:schemeClr val="accent1">
                  <a:lumMod val="50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487750" y="1728968"/>
            <a:ext cx="3563471" cy="2514600"/>
          </a:xfrm>
          <a:prstGeom prst="rect">
            <a:avLst/>
          </a:prstGeom>
        </p:spPr>
      </p:pic>
      <p:sp>
        <p:nvSpPr>
          <p:cNvPr id="2" name="Rectangle 1"/>
          <p:cNvSpPr/>
          <p:nvPr/>
        </p:nvSpPr>
        <p:spPr>
          <a:xfrm>
            <a:off x="867135" y="895863"/>
            <a:ext cx="3839676" cy="461665"/>
          </a:xfrm>
          <a:prstGeom prst="rect">
            <a:avLst/>
          </a:prstGeom>
        </p:spPr>
        <p:txBody>
          <a:bodyPr wrap="square">
            <a:spAutoFit/>
          </a:bodyPr>
          <a:lstStyle/>
          <a:p>
            <a:r>
              <a:rPr lang="en-US" sz="2400" u="sng" dirty="0" smtClean="0">
                <a:hlinkClick r:id="rId4"/>
              </a:rPr>
              <a:t>http://bit.ly/1r1vRBg</a:t>
            </a:r>
            <a:r>
              <a:rPr lang="en-US" sz="2400" u="sng" dirty="0" smtClean="0"/>
              <a:t> </a:t>
            </a:r>
            <a:endParaRPr lang="en-US" sz="2400" dirty="0"/>
          </a:p>
        </p:txBody>
      </p:sp>
      <p:sp>
        <p:nvSpPr>
          <p:cNvPr id="3" name="TextBox 2"/>
          <p:cNvSpPr txBox="1"/>
          <p:nvPr/>
        </p:nvSpPr>
        <p:spPr>
          <a:xfrm>
            <a:off x="6727371" y="6027702"/>
            <a:ext cx="4232366" cy="369332"/>
          </a:xfrm>
          <a:prstGeom prst="rect">
            <a:avLst/>
          </a:prstGeom>
          <a:noFill/>
        </p:spPr>
        <p:txBody>
          <a:bodyPr wrap="square" rtlCol="0">
            <a:spAutoFit/>
          </a:bodyPr>
          <a:lstStyle/>
          <a:p>
            <a:r>
              <a:rPr lang="en-US" i="1" dirty="0" smtClean="0"/>
              <a:t>Courtesy of Lee Brancheau, FEMA Region III</a:t>
            </a:r>
            <a:endParaRPr lang="en-US" i="1" dirty="0"/>
          </a:p>
        </p:txBody>
      </p:sp>
      <p:sp>
        <p:nvSpPr>
          <p:cNvPr id="4" name="Slide Number Placeholder 3"/>
          <p:cNvSpPr>
            <a:spLocks noGrp="1"/>
          </p:cNvSpPr>
          <p:nvPr>
            <p:ph type="sldNum" sz="quarter" idx="12"/>
          </p:nvPr>
        </p:nvSpPr>
        <p:spPr/>
        <p:txBody>
          <a:bodyPr/>
          <a:lstStyle/>
          <a:p>
            <a:fld id="{92F6D016-80C0-493B-8F02-FCF3F31B97C4}" type="slidenum">
              <a:rPr lang="en-US" smtClean="0"/>
              <a:t>28</a:t>
            </a:fld>
            <a:endParaRPr lang="en-US"/>
          </a:p>
        </p:txBody>
      </p:sp>
    </p:spTree>
    <p:extLst>
      <p:ext uri="{BB962C8B-B14F-4D97-AF65-F5344CB8AC3E}">
        <p14:creationId xmlns:p14="http://schemas.microsoft.com/office/powerpoint/2010/main" val="11955575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Goal 9:  </a:t>
            </a:r>
            <a:r>
              <a:rPr lang="en-US" dirty="0" err="1" smtClean="0">
                <a:solidFill>
                  <a:schemeClr val="bg1"/>
                </a:solidFill>
                <a:latin typeface="Arial" panose="020B0604020202020204" pitchFamily="34" charset="0"/>
                <a:cs typeface="Arial" panose="020B0604020202020204" pitchFamily="34" charset="0"/>
              </a:rPr>
              <a:t>RiskMAP</a:t>
            </a:r>
            <a:r>
              <a:rPr lang="en-US" dirty="0" smtClean="0">
                <a:solidFill>
                  <a:schemeClr val="bg1"/>
                </a:solidFill>
                <a:latin typeface="Arial" panose="020B0604020202020204" pitchFamily="34" charset="0"/>
                <a:cs typeface="Arial" panose="020B0604020202020204" pitchFamily="34" charset="0"/>
              </a:rPr>
              <a:t> View of WV Flood tool</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944219" y="2059221"/>
            <a:ext cx="10028582" cy="4093428"/>
          </a:xfrm>
          <a:prstGeom prst="rect">
            <a:avLst/>
          </a:prstGeom>
          <a:solidFill>
            <a:schemeClr val="tx2">
              <a:lumMod val="20000"/>
              <a:lumOff val="80000"/>
            </a:schemeClr>
          </a:solidFill>
        </p:spPr>
        <p:txBody>
          <a:bodyPr wrap="square" rtlCol="0">
            <a:spAutoFit/>
          </a:bodyPr>
          <a:lstStyle/>
          <a:p>
            <a:pPr lvl="0"/>
            <a:r>
              <a:rPr lang="en-US" sz="2400" dirty="0">
                <a:latin typeface="Arial" panose="020B0604020202020204" pitchFamily="34" charset="0"/>
                <a:cs typeface="Arial" panose="020B0604020202020204" pitchFamily="34" charset="0"/>
              </a:rPr>
              <a:t>Upload </a:t>
            </a:r>
            <a:r>
              <a:rPr lang="en-US" sz="2400" b="1" dirty="0">
                <a:latin typeface="Arial" panose="020B0604020202020204" pitchFamily="34" charset="0"/>
                <a:cs typeface="Arial" panose="020B0604020202020204" pitchFamily="34" charset="0"/>
              </a:rPr>
              <a:t>2D/3D flood risk and dam failure maps to the </a:t>
            </a:r>
            <a:r>
              <a:rPr lang="en-US" sz="2400" b="1" dirty="0" err="1">
                <a:latin typeface="Arial" panose="020B0604020202020204" pitchFamily="34" charset="0"/>
                <a:cs typeface="Arial" panose="020B0604020202020204" pitchFamily="34" charset="0"/>
              </a:rPr>
              <a:t>RiskMAP</a:t>
            </a:r>
            <a:r>
              <a:rPr lang="en-US" sz="2400" b="1" dirty="0">
                <a:latin typeface="Arial" panose="020B0604020202020204" pitchFamily="34" charset="0"/>
                <a:cs typeface="Arial" panose="020B0604020202020204" pitchFamily="34" charset="0"/>
              </a:rPr>
              <a:t> View of the WV Flood Tool </a:t>
            </a:r>
            <a:r>
              <a:rPr lang="en-US" sz="2400" dirty="0">
                <a:latin typeface="Arial" panose="020B0604020202020204" pitchFamily="34" charset="0"/>
                <a:cs typeface="Arial" panose="020B0604020202020204" pitchFamily="34" charset="0"/>
              </a:rPr>
              <a:t>(</a:t>
            </a:r>
            <a:r>
              <a:rPr lang="en-US" sz="2400" u="sng" dirty="0">
                <a:latin typeface="Arial" panose="020B0604020202020204" pitchFamily="34" charset="0"/>
                <a:cs typeface="Arial" panose="020B0604020202020204" pitchFamily="34" charset="0"/>
                <a:hlinkClick r:id="rId2"/>
              </a:rPr>
              <a:t>www.mapWV.gov/Flood</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lvl="0"/>
            <a:endParaRPr lang="en-US" sz="2400" dirty="0">
              <a:latin typeface="Arial" panose="020B0604020202020204" pitchFamily="34" charset="0"/>
              <a:cs typeface="Arial" panose="020B0604020202020204" pitchFamily="34" charset="0"/>
            </a:endParaRPr>
          </a:p>
          <a:p>
            <a:pPr lvl="0"/>
            <a:r>
              <a:rPr lang="en-US" sz="2400" dirty="0" smtClean="0">
                <a:latin typeface="Arial" panose="020B0604020202020204" pitchFamily="34" charset="0"/>
                <a:cs typeface="Arial" panose="020B0604020202020204" pitchFamily="34" charset="0"/>
              </a:rPr>
              <a:t>Provide </a:t>
            </a:r>
            <a:r>
              <a:rPr lang="en-US" sz="2400" dirty="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web planning tool </a:t>
            </a:r>
            <a:r>
              <a:rPr lang="en-US" sz="2400" dirty="0">
                <a:latin typeface="Arial" panose="020B0604020202020204" pitchFamily="34" charset="0"/>
                <a:cs typeface="Arial" panose="020B0604020202020204" pitchFamily="34" charset="0"/>
              </a:rPr>
              <a:t>to </a:t>
            </a:r>
            <a:r>
              <a:rPr lang="en-US" sz="2400" dirty="0" smtClean="0">
                <a:latin typeface="Arial" panose="020B0604020202020204" pitchFamily="34" charset="0"/>
                <a:cs typeface="Arial" panose="020B0604020202020204" pitchFamily="34" charset="0"/>
              </a:rPr>
              <a:t>estimate physical building damage, debris removal, and temporary shelter needs.  </a:t>
            </a:r>
          </a:p>
          <a:p>
            <a:pPr lvl="0"/>
            <a:endParaRPr lang="en-US" sz="2400" dirty="0">
              <a:latin typeface="Arial" panose="020B0604020202020204" pitchFamily="34" charset="0"/>
              <a:cs typeface="Arial" panose="020B0604020202020204" pitchFamily="34" charset="0"/>
            </a:endParaRPr>
          </a:p>
          <a:p>
            <a:pPr lvl="0"/>
            <a:r>
              <a:rPr lang="en-US" sz="2400" dirty="0" smtClean="0">
                <a:latin typeface="Arial" panose="020B0604020202020204" pitchFamily="34" charset="0"/>
                <a:cs typeface="Arial" panose="020B0604020202020204" pitchFamily="34" charset="0"/>
              </a:rPr>
              <a:t>This flood risk assessment information permits communities or individual property owners to decide </a:t>
            </a:r>
            <a:r>
              <a:rPr lang="en-US" sz="2400" dirty="0">
                <a:latin typeface="Arial" panose="020B0604020202020204" pitchFamily="34" charset="0"/>
                <a:cs typeface="Arial" panose="020B0604020202020204" pitchFamily="34" charset="0"/>
              </a:rPr>
              <a:t>how to </a:t>
            </a:r>
            <a:r>
              <a:rPr lang="en-US" sz="2400" b="1" dirty="0">
                <a:latin typeface="Arial" panose="020B0604020202020204" pitchFamily="34" charset="0"/>
                <a:cs typeface="Arial" panose="020B0604020202020204" pitchFamily="34" charset="0"/>
              </a:rPr>
              <a:t>allocate resources </a:t>
            </a:r>
            <a:r>
              <a:rPr lang="en-US" sz="2400" dirty="0">
                <a:latin typeface="Arial" panose="020B0604020202020204" pitchFamily="34" charset="0"/>
                <a:cs typeface="Arial" panose="020B0604020202020204" pitchFamily="34" charset="0"/>
              </a:rPr>
              <a:t>for the most effective and efficient response and recovery, and </a:t>
            </a:r>
            <a:r>
              <a:rPr lang="en-US" sz="2400" dirty="0" smtClean="0">
                <a:latin typeface="Arial" panose="020B0604020202020204" pitchFamily="34" charset="0"/>
                <a:cs typeface="Arial" panose="020B0604020202020204" pitchFamily="34" charset="0"/>
              </a:rPr>
              <a:t>to </a:t>
            </a:r>
            <a:r>
              <a:rPr lang="en-US" sz="2400" b="1" dirty="0" smtClean="0">
                <a:latin typeface="Arial" panose="020B0604020202020204" pitchFamily="34" charset="0"/>
                <a:cs typeface="Arial" panose="020B0604020202020204" pitchFamily="34" charset="0"/>
              </a:rPr>
              <a:t>prioritize </a:t>
            </a:r>
            <a:r>
              <a:rPr lang="en-US" sz="2400" b="1" dirty="0">
                <a:latin typeface="Arial" panose="020B0604020202020204" pitchFamily="34" charset="0"/>
                <a:cs typeface="Arial" panose="020B0604020202020204" pitchFamily="34" charset="0"/>
              </a:rPr>
              <a:t>mitigation measures </a:t>
            </a:r>
            <a:r>
              <a:rPr lang="en-US" sz="2400" dirty="0">
                <a:latin typeface="Arial" panose="020B0604020202020204" pitchFamily="34" charset="0"/>
                <a:cs typeface="Arial" panose="020B0604020202020204" pitchFamily="34" charset="0"/>
              </a:rPr>
              <a:t>to reduce future loss. </a:t>
            </a:r>
          </a:p>
          <a:p>
            <a:pPr lvl="0"/>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2F6D016-80C0-493B-8F02-FCF3F31B97C4}" type="slidenum">
              <a:rPr lang="en-US" smtClean="0"/>
              <a:t>29</a:t>
            </a:fld>
            <a:endParaRPr lang="en-US"/>
          </a:p>
        </p:txBody>
      </p:sp>
    </p:spTree>
    <p:extLst>
      <p:ext uri="{BB962C8B-B14F-4D97-AF65-F5344CB8AC3E}">
        <p14:creationId xmlns:p14="http://schemas.microsoft.com/office/powerpoint/2010/main" val="196875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tx1">
              <a:lumMod val="50000"/>
              <a:lumOff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PROJECT HISTORY</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86836147"/>
              </p:ext>
            </p:extLst>
          </p:nvPr>
        </p:nvGraphicFramePr>
        <p:xfrm>
          <a:off x="588335" y="1893675"/>
          <a:ext cx="11015329" cy="4158257"/>
        </p:xfrm>
        <a:graphic>
          <a:graphicData uri="http://schemas.openxmlformats.org/drawingml/2006/table">
            <a:tbl>
              <a:tblPr firstRow="1" bandRow="1">
                <a:tableStyleId>{0505E3EF-67EA-436B-97B2-0124C06EBD24}</a:tableStyleId>
              </a:tblPr>
              <a:tblGrid>
                <a:gridCol w="1212695">
                  <a:extLst>
                    <a:ext uri="{9D8B030D-6E8A-4147-A177-3AD203B41FA5}">
                      <a16:colId xmlns:a16="http://schemas.microsoft.com/office/drawing/2014/main" val="20000"/>
                    </a:ext>
                  </a:extLst>
                </a:gridCol>
                <a:gridCol w="9802634">
                  <a:extLst>
                    <a:ext uri="{9D8B030D-6E8A-4147-A177-3AD203B41FA5}">
                      <a16:colId xmlns:a16="http://schemas.microsoft.com/office/drawing/2014/main" val="20001"/>
                    </a:ext>
                  </a:extLst>
                </a:gridCol>
              </a:tblGrid>
              <a:tr h="592742">
                <a:tc>
                  <a:txBody>
                    <a:bodyPr/>
                    <a:lstStyle/>
                    <a:p>
                      <a:pPr algn="ctr"/>
                      <a:r>
                        <a:rPr lang="en-US" sz="2400" b="0" dirty="0" smtClean="0">
                          <a:latin typeface="Arial" panose="020B0604020202020204" pitchFamily="34" charset="0"/>
                          <a:cs typeface="Arial" panose="020B0604020202020204" pitchFamily="34" charset="0"/>
                        </a:rPr>
                        <a:t>2014</a:t>
                      </a:r>
                      <a:endParaRPr lang="en-US" sz="24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latin typeface="Arial" panose="020B0604020202020204" pitchFamily="34" charset="0"/>
                          <a:cs typeface="Arial" panose="020B0604020202020204" pitchFamily="34" charset="0"/>
                        </a:rPr>
                        <a:t>Project concept initiated by Cynthia McCoy, FEMA Region III</a:t>
                      </a: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730875">
                <a:tc>
                  <a:txBody>
                    <a:bodyPr/>
                    <a:lstStyle/>
                    <a:p>
                      <a:pPr algn="ctr"/>
                      <a:r>
                        <a:rPr lang="en-US" sz="2400" kern="1200" dirty="0" smtClean="0">
                          <a:latin typeface="Arial" panose="020B0604020202020204" pitchFamily="34" charset="0"/>
                          <a:cs typeface="Arial" panose="020B0604020202020204" pitchFamily="34" charset="0"/>
                        </a:rPr>
                        <a:t>2015</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West Virginia selected by FEMA for Building Inventory Tool pilot</a:t>
                      </a:r>
                    </a:p>
                  </a:txBody>
                  <a:tcPr/>
                </a:tc>
                <a:extLst>
                  <a:ext uri="{0D108BD9-81ED-4DB2-BD59-A6C34878D82A}">
                    <a16:rowId xmlns:a16="http://schemas.microsoft.com/office/drawing/2014/main" val="10001"/>
                  </a:ext>
                </a:extLst>
              </a:tr>
              <a:tr h="620999">
                <a:tc>
                  <a:txBody>
                    <a:bodyPr/>
                    <a:lstStyle/>
                    <a:p>
                      <a:pPr algn="ctr"/>
                      <a:r>
                        <a:rPr lang="en-US" sz="2400" dirty="0" smtClean="0">
                          <a:latin typeface="Arial" panose="020B0604020202020204" pitchFamily="34" charset="0"/>
                          <a:cs typeface="Arial" panose="020B0604020202020204" pitchFamily="34" charset="0"/>
                        </a:rPr>
                        <a:t>2015</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The Polis Center at IUPUI Completes Project Workflow for </a:t>
                      </a:r>
                      <a:r>
                        <a:rPr lang="en-US" sz="2400" dirty="0" err="1" smtClean="0">
                          <a:latin typeface="Arial" panose="020B0604020202020204" pitchFamily="34" charset="0"/>
                          <a:cs typeface="Arial" panose="020B0604020202020204" pitchFamily="34" charset="0"/>
                        </a:rPr>
                        <a:t>Hazus</a:t>
                      </a:r>
                      <a:r>
                        <a:rPr lang="en-US" sz="2400" dirty="0" smtClean="0">
                          <a:latin typeface="Arial" panose="020B0604020202020204" pitchFamily="34" charset="0"/>
                          <a:cs typeface="Arial" panose="020B0604020202020204" pitchFamily="34" charset="0"/>
                        </a:rPr>
                        <a:t>-MH Model Building Inventory for West Virginia</a:t>
                      </a:r>
                    </a:p>
                  </a:txBody>
                  <a:tcPr/>
                </a:tc>
                <a:extLst>
                  <a:ext uri="{0D108BD9-81ED-4DB2-BD59-A6C34878D82A}">
                    <a16:rowId xmlns:a16="http://schemas.microsoft.com/office/drawing/2014/main" val="10002"/>
                  </a:ext>
                </a:extLst>
              </a:tr>
              <a:tr h="674637">
                <a:tc>
                  <a:txBody>
                    <a:bodyPr/>
                    <a:lstStyle/>
                    <a:p>
                      <a:pPr algn="ctr"/>
                      <a:r>
                        <a:rPr lang="en-US" sz="2400" dirty="0" smtClean="0">
                          <a:latin typeface="Arial" panose="020B0604020202020204" pitchFamily="34" charset="0"/>
                          <a:cs typeface="Arial" panose="020B0604020202020204" pitchFamily="34" charset="0"/>
                        </a:rPr>
                        <a:t>2016</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Flood and Landslide Risk Assessment</a:t>
                      </a:r>
                      <a:r>
                        <a:rPr lang="en-US" sz="2400" baseline="0" dirty="0" smtClean="0">
                          <a:latin typeface="Arial" panose="020B0604020202020204" pitchFamily="34" charset="0"/>
                          <a:cs typeface="Arial" panose="020B0604020202020204" pitchFamily="34" charset="0"/>
                        </a:rPr>
                        <a:t> studies completed for pilot county</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54857">
                <a:tc>
                  <a:txBody>
                    <a:bodyPr/>
                    <a:lstStyle/>
                    <a:p>
                      <a:pPr algn="ctr"/>
                      <a:r>
                        <a:rPr lang="en-US" sz="2400" dirty="0" smtClean="0">
                          <a:latin typeface="Arial" panose="020B0604020202020204" pitchFamily="34" charset="0"/>
                          <a:cs typeface="Arial" panose="020B0604020202020204" pitchFamily="34" charset="0"/>
                        </a:rPr>
                        <a:t>2016</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Preliminary proposal accepted</a:t>
                      </a:r>
                      <a:r>
                        <a:rPr lang="en-US" sz="2400" baseline="0" dirty="0" smtClean="0">
                          <a:latin typeface="Arial" panose="020B0604020202020204" pitchFamily="34" charset="0"/>
                          <a:cs typeface="Arial" panose="020B0604020202020204" pitchFamily="34" charset="0"/>
                        </a:rPr>
                        <a:t> by State Hazard Mitigation Office for state technical support services to regional and local governments for Local Hazard Mitigation Plans</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12"/>
          </p:nvPr>
        </p:nvSpPr>
        <p:spPr/>
        <p:txBody>
          <a:bodyPr/>
          <a:lstStyle/>
          <a:p>
            <a:fld id="{92F6D016-80C0-493B-8F02-FCF3F31B97C4}" type="slidenum">
              <a:rPr lang="en-US" smtClean="0"/>
              <a:t>3</a:t>
            </a:fld>
            <a:endParaRPr lang="en-US"/>
          </a:p>
        </p:txBody>
      </p:sp>
    </p:spTree>
    <p:extLst>
      <p:ext uri="{BB962C8B-B14F-4D97-AF65-F5344CB8AC3E}">
        <p14:creationId xmlns:p14="http://schemas.microsoft.com/office/powerpoint/2010/main" val="3267340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418320" y="1165885"/>
            <a:ext cx="2664778" cy="1751249"/>
          </a:xfrm>
          <a:prstGeom prst="rect">
            <a:avLst/>
          </a:prstGeom>
          <a:solidFill>
            <a:schemeClr val="accent1">
              <a:lumMod val="40000"/>
              <a:lumOff val="60000"/>
            </a:schemeClr>
          </a:solidFill>
        </p:spPr>
        <p:txBody>
          <a:bodyPr wrap="square">
            <a:spAutoFit/>
          </a:bodyPr>
          <a:lstStyle/>
          <a:p>
            <a:pPr marL="285750" indent="-285750">
              <a:lnSpc>
                <a:spcPct val="115000"/>
              </a:lnSpc>
              <a:spcAft>
                <a:spcPts val="1000"/>
              </a:spcAft>
              <a:buFont typeface="Arial" panose="020B0604020202020204" pitchFamily="34" charset="0"/>
              <a:buChar char="•"/>
            </a:pPr>
            <a:r>
              <a:rPr lang="en-US" dirty="0" smtClean="0">
                <a:latin typeface="Arial" panose="020B0604020202020204" pitchFamily="34" charset="0"/>
                <a:ea typeface="Times New Roman" panose="02020603050405020304" pitchFamily="18" charset="0"/>
                <a:cs typeface="Arial" panose="020B0604020202020204" pitchFamily="34" charset="0"/>
              </a:rPr>
              <a:t>Total Assets Exposed</a:t>
            </a:r>
          </a:p>
          <a:p>
            <a:pPr marL="285750" indent="-285750">
              <a:lnSpc>
                <a:spcPct val="115000"/>
              </a:lnSpc>
              <a:spcAft>
                <a:spcPts val="1000"/>
              </a:spcAft>
              <a:buFont typeface="Arial" panose="020B0604020202020204" pitchFamily="34" charset="0"/>
              <a:buChar char="•"/>
            </a:pPr>
            <a:r>
              <a:rPr lang="en-US" dirty="0" smtClean="0">
                <a:latin typeface="Arial" panose="020B0604020202020204" pitchFamily="34" charset="0"/>
                <a:ea typeface="Times New Roman" panose="02020603050405020304" pitchFamily="18" charset="0"/>
                <a:cs typeface="Arial" panose="020B0604020202020204" pitchFamily="34" charset="0"/>
              </a:rPr>
              <a:t>Building Damage</a:t>
            </a:r>
          </a:p>
          <a:p>
            <a:pPr marL="285750" indent="-285750">
              <a:lnSpc>
                <a:spcPct val="115000"/>
              </a:lnSpc>
              <a:spcAft>
                <a:spcPts val="1000"/>
              </a:spcAft>
              <a:buFont typeface="Arial" panose="020B0604020202020204" pitchFamily="34" charset="0"/>
              <a:buChar char="•"/>
            </a:pPr>
            <a:r>
              <a:rPr lang="en-US" dirty="0" smtClean="0">
                <a:latin typeface="Arial" panose="020B0604020202020204" pitchFamily="34" charset="0"/>
                <a:ea typeface="Times New Roman" panose="02020603050405020304" pitchFamily="18" charset="0"/>
                <a:cs typeface="Arial" panose="020B0604020202020204" pitchFamily="34" charset="0"/>
              </a:rPr>
              <a:t>Debris Removal</a:t>
            </a:r>
          </a:p>
          <a:p>
            <a:pPr marL="285750" indent="-285750">
              <a:lnSpc>
                <a:spcPct val="115000"/>
              </a:lnSpc>
              <a:spcAft>
                <a:spcPts val="1000"/>
              </a:spcAft>
              <a:buFont typeface="Arial" panose="020B0604020202020204" pitchFamily="34" charset="0"/>
              <a:buChar char="•"/>
            </a:pPr>
            <a:r>
              <a:rPr lang="en-US" dirty="0" smtClean="0">
                <a:latin typeface="Arial" panose="020B0604020202020204" pitchFamily="34" charset="0"/>
                <a:ea typeface="Times New Roman" panose="02020603050405020304" pitchFamily="18" charset="0"/>
                <a:cs typeface="Arial" panose="020B0604020202020204" pitchFamily="34" charset="0"/>
              </a:rPr>
              <a:t>Shelters Needed</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925336" y="-159678"/>
            <a:ext cx="101932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solidFill>
                  <a:schemeClr val="accent1">
                    <a:lumMod val="50000"/>
                  </a:schemeClr>
                </a:solidFill>
                <a:latin typeface="Arial" panose="020B0604020202020204" pitchFamily="34" charset="0"/>
                <a:cs typeface="Arial" panose="020B0604020202020204" pitchFamily="34" charset="0"/>
              </a:rPr>
              <a:t>RiskMAP</a:t>
            </a:r>
            <a:r>
              <a:rPr lang="en-US" dirty="0" smtClean="0">
                <a:solidFill>
                  <a:schemeClr val="accent1">
                    <a:lumMod val="50000"/>
                  </a:schemeClr>
                </a:solidFill>
                <a:latin typeface="Arial" panose="020B0604020202020204" pitchFamily="34" charset="0"/>
                <a:cs typeface="Arial" panose="020B0604020202020204" pitchFamily="34" charset="0"/>
              </a:rPr>
              <a:t> View:  </a:t>
            </a:r>
            <a:r>
              <a:rPr lang="en-US" dirty="0" err="1" smtClean="0">
                <a:solidFill>
                  <a:schemeClr val="accent1">
                    <a:lumMod val="50000"/>
                  </a:schemeClr>
                </a:solidFill>
                <a:latin typeface="Arial" panose="020B0604020202020204" pitchFamily="34" charset="0"/>
                <a:cs typeface="Arial" panose="020B0604020202020204" pitchFamily="34" charset="0"/>
              </a:rPr>
              <a:t>Hazus</a:t>
            </a:r>
            <a:r>
              <a:rPr lang="en-US" dirty="0" smtClean="0">
                <a:solidFill>
                  <a:schemeClr val="accent1">
                    <a:lumMod val="50000"/>
                  </a:schemeClr>
                </a:solidFill>
                <a:latin typeface="Arial" panose="020B0604020202020204" pitchFamily="34" charset="0"/>
                <a:cs typeface="Arial" panose="020B0604020202020204" pitchFamily="34" charset="0"/>
              </a:rPr>
              <a:t> Level 2 Data</a:t>
            </a:r>
            <a:endParaRPr lang="en-US" dirty="0">
              <a:solidFill>
                <a:schemeClr val="accent1">
                  <a:lumMod val="50000"/>
                </a:schemeClr>
              </a:solidFill>
              <a:latin typeface="Arial" panose="020B0604020202020204" pitchFamily="34" charset="0"/>
              <a:cs typeface="Arial" panose="020B0604020202020204" pitchFamily="34" charset="0"/>
            </a:endParaRPr>
          </a:p>
        </p:txBody>
      </p:sp>
      <p:pic>
        <p:nvPicPr>
          <p:cNvPr id="11" name="Picture 10"/>
          <p:cNvPicPr/>
          <p:nvPr/>
        </p:nvPicPr>
        <p:blipFill rotWithShape="1">
          <a:blip r:embed="rId2"/>
          <a:srcRect l="1743" t="-172" r="3933" b="27501"/>
          <a:stretch/>
        </p:blipFill>
        <p:spPr>
          <a:xfrm>
            <a:off x="91440" y="1165885"/>
            <a:ext cx="9191694" cy="5522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9581583" y="3545809"/>
            <a:ext cx="2338252" cy="2640723"/>
          </a:xfrm>
          <a:prstGeom prst="rect">
            <a:avLst/>
          </a:prstGeom>
          <a:solidFill>
            <a:schemeClr val="accent4">
              <a:lumMod val="40000"/>
              <a:lumOff val="60000"/>
            </a:schemeClr>
          </a:solidFill>
          <a:scene3d>
            <a:camera prst="orthographicFront"/>
            <a:lightRig rig="threePt" dir="t"/>
          </a:scene3d>
          <a:sp3d>
            <a:bevelT/>
          </a:sp3d>
        </p:spPr>
        <p:txBody>
          <a:bodyPr wrap="square">
            <a:spAutoFit/>
          </a:bodyPr>
          <a:lstStyle/>
          <a:p>
            <a:pPr>
              <a:lnSpc>
                <a:spcPct val="115000"/>
              </a:lnSpc>
              <a:spcAft>
                <a:spcPts val="1000"/>
              </a:spcAft>
            </a:pPr>
            <a:r>
              <a:rPr lang="en-US" dirty="0" smtClean="0">
                <a:latin typeface="Calibri" panose="020F0502020204030204" pitchFamily="34" charset="0"/>
                <a:ea typeface="Times New Roman" panose="02020603050405020304" pitchFamily="18" charset="0"/>
                <a:cs typeface="Times New Roman" panose="02020603050405020304" pitchFamily="18" charset="0"/>
              </a:rPr>
              <a:t>Update </a:t>
            </a:r>
            <a:r>
              <a:rPr lang="en-US" dirty="0" err="1" smtClean="0">
                <a:latin typeface="Calibri" panose="020F0502020204030204" pitchFamily="34" charset="0"/>
                <a:ea typeface="Times New Roman" panose="02020603050405020304" pitchFamily="18" charset="0"/>
                <a:cs typeface="Times New Roman" panose="02020603050405020304" pitchFamily="18" charset="0"/>
              </a:rPr>
              <a:t>RiskMAP</a:t>
            </a:r>
            <a:r>
              <a:rPr lang="en-US" dirty="0" smtClean="0">
                <a:latin typeface="Calibri" panose="020F0502020204030204" pitchFamily="34" charset="0"/>
                <a:ea typeface="Times New Roman" panose="02020603050405020304" pitchFamily="18" charset="0"/>
                <a:cs typeface="Times New Roman" panose="02020603050405020304" pitchFamily="18" charset="0"/>
              </a:rPr>
              <a:t> View with more detailed </a:t>
            </a:r>
            <a:r>
              <a:rPr lang="en-US" b="1" dirty="0" err="1" smtClean="0">
                <a:latin typeface="Calibri" panose="020F0502020204030204" pitchFamily="34" charset="0"/>
                <a:ea typeface="Times New Roman" panose="02020603050405020304" pitchFamily="18" charset="0"/>
                <a:cs typeface="Times New Roman" panose="02020603050405020304" pitchFamily="18" charset="0"/>
              </a:rPr>
              <a:t>Hazus</a:t>
            </a:r>
            <a:r>
              <a:rPr lang="en-US" b="1" dirty="0" smtClean="0">
                <a:latin typeface="Calibri" panose="020F0502020204030204" pitchFamily="34" charset="0"/>
                <a:ea typeface="Times New Roman" panose="02020603050405020304" pitchFamily="18" charset="0"/>
                <a:cs typeface="Times New Roman" panose="02020603050405020304" pitchFamily="18" charset="0"/>
              </a:rPr>
              <a:t> Level 2 “User Modified” Data </a:t>
            </a:r>
            <a:r>
              <a:rPr lang="en-US" dirty="0" smtClean="0">
                <a:latin typeface="Calibri" panose="020F0502020204030204" pitchFamily="34" charset="0"/>
                <a:ea typeface="Times New Roman" panose="02020603050405020304" pitchFamily="18" charset="0"/>
                <a:cs typeface="Times New Roman" panose="02020603050405020304" pitchFamily="18" charset="0"/>
              </a:rPr>
              <a:t>for</a:t>
            </a:r>
            <a:r>
              <a:rPr lang="en-US" b="1" dirty="0" smtClean="0">
                <a:latin typeface="Calibri" panose="020F0502020204030204" pitchFamily="34" charset="0"/>
                <a:ea typeface="Times New Roman" panose="02020603050405020304" pitchFamily="18" charset="0"/>
                <a:cs typeface="Times New Roman" panose="02020603050405020304" pitchFamily="18" charset="0"/>
              </a:rPr>
              <a:t> </a:t>
            </a:r>
            <a:r>
              <a:rPr lang="en-US" i="1" dirty="0" smtClean="0">
                <a:latin typeface="Calibri" panose="020F0502020204030204" pitchFamily="34" charset="0"/>
                <a:ea typeface="Times New Roman" panose="02020603050405020304" pitchFamily="18" charset="0"/>
                <a:cs typeface="Times New Roman" panose="02020603050405020304" pitchFamily="18" charset="0"/>
              </a:rPr>
              <a:t>Building Damage Estimates</a:t>
            </a:r>
            <a:r>
              <a:rPr lang="en-US" dirty="0" smtClean="0">
                <a:latin typeface="Calibri" panose="020F0502020204030204" pitchFamily="34" charset="0"/>
                <a:ea typeface="Times New Roman" panose="02020603050405020304" pitchFamily="18" charset="0"/>
                <a:cs typeface="Times New Roman" panose="02020603050405020304" pitchFamily="18" charset="0"/>
              </a:rPr>
              <a:t>, </a:t>
            </a:r>
            <a:r>
              <a:rPr lang="en-US" i="1" dirty="0" smtClean="0">
                <a:latin typeface="Calibri" panose="020F0502020204030204" pitchFamily="34" charset="0"/>
                <a:ea typeface="Times New Roman" panose="02020603050405020304" pitchFamily="18" charset="0"/>
                <a:cs typeface="Times New Roman" panose="02020603050405020304" pitchFamily="18" charset="0"/>
              </a:rPr>
              <a:t>Debris Removal</a:t>
            </a:r>
            <a:r>
              <a:rPr lang="en-US" dirty="0" smtClean="0">
                <a:latin typeface="Calibri" panose="020F0502020204030204" pitchFamily="34" charset="0"/>
                <a:ea typeface="Times New Roman" panose="02020603050405020304" pitchFamily="18" charset="0"/>
                <a:cs typeface="Times New Roman" panose="02020603050405020304" pitchFamily="18" charset="0"/>
              </a:rPr>
              <a:t>, and </a:t>
            </a:r>
            <a:r>
              <a:rPr lang="en-US" i="1" dirty="0" smtClean="0">
                <a:latin typeface="Calibri" panose="020F0502020204030204" pitchFamily="34" charset="0"/>
                <a:ea typeface="Times New Roman" panose="02020603050405020304" pitchFamily="18" charset="0"/>
                <a:cs typeface="Times New Roman" panose="02020603050405020304" pitchFamily="18" charset="0"/>
              </a:rPr>
              <a:t>Shelter Needs</a:t>
            </a:r>
            <a:endParaRPr lang="en-US" i="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92F6D016-80C0-493B-8F02-FCF3F31B97C4}" type="slidenum">
              <a:rPr lang="en-US" smtClean="0"/>
              <a:t>30</a:t>
            </a:fld>
            <a:endParaRPr lang="en-US"/>
          </a:p>
        </p:txBody>
      </p:sp>
    </p:spTree>
    <p:extLst>
      <p:ext uri="{BB962C8B-B14F-4D97-AF65-F5344CB8AC3E}">
        <p14:creationId xmlns:p14="http://schemas.microsoft.com/office/powerpoint/2010/main" val="4052553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3617" y="1164601"/>
            <a:ext cx="3390900" cy="162750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935" y="4693261"/>
            <a:ext cx="3393582" cy="162750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031" y="1161962"/>
            <a:ext cx="2990826" cy="162750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7717" r="3291"/>
          <a:stretch/>
        </p:blipFill>
        <p:spPr>
          <a:xfrm>
            <a:off x="1586613" y="4690622"/>
            <a:ext cx="2978333" cy="160503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6589" y="1161962"/>
            <a:ext cx="3390900" cy="1627508"/>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7057" y="4709983"/>
            <a:ext cx="3393582" cy="1627506"/>
          </a:xfrm>
          <a:prstGeom prst="rect">
            <a:avLst/>
          </a:prstGeom>
        </p:spPr>
      </p:pic>
      <p:sp>
        <p:nvSpPr>
          <p:cNvPr id="4" name="TextBox 3"/>
          <p:cNvSpPr txBox="1"/>
          <p:nvPr/>
        </p:nvSpPr>
        <p:spPr>
          <a:xfrm>
            <a:off x="1586196" y="817508"/>
            <a:ext cx="10247514" cy="369332"/>
          </a:xfrm>
          <a:prstGeom prst="rect">
            <a:avLst/>
          </a:prstGeom>
          <a:noFill/>
        </p:spPr>
        <p:txBody>
          <a:bodyPr wrap="square" rtlCol="0">
            <a:spAutoFit/>
          </a:bodyPr>
          <a:lstStyle/>
          <a:p>
            <a:r>
              <a:rPr lang="en-US" dirty="0" smtClean="0"/>
              <a:t>         One-Story Home             		          Two-Story Duplex                                    High Rise Apartment                                                 </a:t>
            </a:r>
            <a:endParaRPr lang="en-US" dirty="0"/>
          </a:p>
        </p:txBody>
      </p:sp>
      <p:sp>
        <p:nvSpPr>
          <p:cNvPr id="5" name="TextBox 4"/>
          <p:cNvSpPr txBox="1"/>
          <p:nvPr/>
        </p:nvSpPr>
        <p:spPr>
          <a:xfrm>
            <a:off x="352697" y="2259571"/>
            <a:ext cx="888274" cy="369332"/>
          </a:xfrm>
          <a:prstGeom prst="rect">
            <a:avLst/>
          </a:prstGeom>
          <a:noFill/>
        </p:spPr>
        <p:txBody>
          <a:bodyPr wrap="square" rtlCol="0">
            <a:spAutoFit/>
          </a:bodyPr>
          <a:lstStyle/>
          <a:p>
            <a:r>
              <a:rPr lang="en-US" dirty="0" smtClean="0"/>
              <a:t>0 Feet</a:t>
            </a:r>
            <a:endParaRPr lang="en-US" dirty="0"/>
          </a:p>
        </p:txBody>
      </p:sp>
      <p:sp>
        <p:nvSpPr>
          <p:cNvPr id="16" name="TextBox 15"/>
          <p:cNvSpPr txBox="1"/>
          <p:nvPr/>
        </p:nvSpPr>
        <p:spPr>
          <a:xfrm>
            <a:off x="352697" y="1472441"/>
            <a:ext cx="888274" cy="646331"/>
          </a:xfrm>
          <a:prstGeom prst="rect">
            <a:avLst/>
          </a:prstGeom>
          <a:noFill/>
        </p:spPr>
        <p:txBody>
          <a:bodyPr wrap="square" rtlCol="0">
            <a:spAutoFit/>
          </a:bodyPr>
          <a:lstStyle/>
          <a:p>
            <a:r>
              <a:rPr lang="en-US" b="1" dirty="0" smtClean="0"/>
              <a:t>WATER</a:t>
            </a:r>
            <a:br>
              <a:rPr lang="en-US" b="1" dirty="0" smtClean="0"/>
            </a:br>
            <a:r>
              <a:rPr lang="en-US" b="1" dirty="0" smtClean="0"/>
              <a:t>DEPTH</a:t>
            </a:r>
            <a:endParaRPr lang="en-US" b="1" dirty="0"/>
          </a:p>
        </p:txBody>
      </p:sp>
      <p:sp>
        <p:nvSpPr>
          <p:cNvPr id="17" name="TextBox 16"/>
          <p:cNvSpPr txBox="1"/>
          <p:nvPr/>
        </p:nvSpPr>
        <p:spPr>
          <a:xfrm>
            <a:off x="352697" y="5493140"/>
            <a:ext cx="888274" cy="369332"/>
          </a:xfrm>
          <a:prstGeom prst="rect">
            <a:avLst/>
          </a:prstGeom>
          <a:noFill/>
        </p:spPr>
        <p:txBody>
          <a:bodyPr wrap="square" rtlCol="0">
            <a:spAutoFit/>
          </a:bodyPr>
          <a:lstStyle/>
          <a:p>
            <a:r>
              <a:rPr lang="en-US" dirty="0" smtClean="0"/>
              <a:t>12 Feet</a:t>
            </a:r>
            <a:endParaRPr lang="en-US" dirty="0"/>
          </a:p>
        </p:txBody>
      </p:sp>
      <p:sp>
        <p:nvSpPr>
          <p:cNvPr id="18" name="TextBox 17"/>
          <p:cNvSpPr txBox="1"/>
          <p:nvPr/>
        </p:nvSpPr>
        <p:spPr>
          <a:xfrm>
            <a:off x="352697" y="3637350"/>
            <a:ext cx="888274" cy="369332"/>
          </a:xfrm>
          <a:prstGeom prst="rect">
            <a:avLst/>
          </a:prstGeom>
          <a:noFill/>
        </p:spPr>
        <p:txBody>
          <a:bodyPr wrap="square" rtlCol="0">
            <a:spAutoFit/>
          </a:bodyPr>
          <a:lstStyle/>
          <a:p>
            <a:r>
              <a:rPr lang="en-US" dirty="0" smtClean="0"/>
              <a:t>4 Feet</a:t>
            </a:r>
            <a:endParaRPr lang="en-US" dirty="0"/>
          </a:p>
        </p:txBody>
      </p:sp>
      <p:sp>
        <p:nvSpPr>
          <p:cNvPr id="6" name="TextBox 5"/>
          <p:cNvSpPr txBox="1"/>
          <p:nvPr/>
        </p:nvSpPr>
        <p:spPr>
          <a:xfrm>
            <a:off x="1420358" y="6396945"/>
            <a:ext cx="10424159" cy="553998"/>
          </a:xfrm>
          <a:prstGeom prst="rect">
            <a:avLst/>
          </a:prstGeom>
          <a:noFill/>
        </p:spPr>
        <p:txBody>
          <a:bodyPr wrap="square" rtlCol="0">
            <a:spAutoFit/>
          </a:bodyPr>
          <a:lstStyle/>
          <a:p>
            <a:r>
              <a:rPr lang="en-US" i="1" dirty="0" smtClean="0"/>
              <a:t>Courtesy of Pinellas County Emergency Management, Florida </a:t>
            </a:r>
            <a:r>
              <a:rPr lang="en-US" sz="1200" dirty="0" smtClean="0"/>
              <a:t>(</a:t>
            </a:r>
            <a:r>
              <a:rPr lang="en-US" sz="1200" dirty="0" smtClean="0">
                <a:hlinkClick r:id="rId9"/>
              </a:rPr>
              <a:t>http://egis.pinellascounty.org/apps/stormsurgeprotector/index.html</a:t>
            </a:r>
            <a:r>
              <a:rPr lang="en-US" sz="1200" dirty="0" smtClean="0"/>
              <a:t>)</a:t>
            </a:r>
          </a:p>
          <a:p>
            <a:endParaRPr lang="en-US" sz="1200" dirty="0"/>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50518" y="2925393"/>
            <a:ext cx="3383192" cy="1622523"/>
          </a:xfrm>
          <a:prstGeom prst="rect">
            <a:avLst/>
          </a:prstGeom>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r="4948"/>
          <a:stretch/>
        </p:blipFill>
        <p:spPr>
          <a:xfrm>
            <a:off x="1586613" y="2944020"/>
            <a:ext cx="2986117" cy="1622523"/>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6172" y="2964582"/>
            <a:ext cx="3383192" cy="1622524"/>
          </a:xfrm>
          <a:prstGeom prst="rect">
            <a:avLst/>
          </a:prstGeom>
        </p:spPr>
      </p:pic>
      <p:sp>
        <p:nvSpPr>
          <p:cNvPr id="22" name="Title 1"/>
          <p:cNvSpPr txBox="1">
            <a:spLocks/>
          </p:cNvSpPr>
          <p:nvPr/>
        </p:nvSpPr>
        <p:spPr>
          <a:xfrm>
            <a:off x="326572" y="-159678"/>
            <a:ext cx="117173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3D Flood Visualization – Individual Structures</a:t>
            </a:r>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1835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7150" y="0"/>
            <a:ext cx="12249150" cy="6858000"/>
            <a:chOff x="-57150" y="0"/>
            <a:chExt cx="12249150" cy="6858000"/>
          </a:xfrm>
        </p:grpSpPr>
        <p:pic>
          <p:nvPicPr>
            <p:cNvPr id="7" name="Picture 6"/>
            <p:cNvPicPr>
              <a:picLocks noChangeAspect="1"/>
            </p:cNvPicPr>
            <p:nvPr/>
          </p:nvPicPr>
          <p:blipFill>
            <a:blip r:embed="rId2"/>
            <a:stretch>
              <a:fillRect/>
            </a:stretch>
          </p:blipFill>
          <p:spPr>
            <a:xfrm>
              <a:off x="-57150" y="0"/>
              <a:ext cx="12249150" cy="6858000"/>
            </a:xfrm>
            <a:prstGeom prst="rect">
              <a:avLst/>
            </a:prstGeom>
          </p:spPr>
        </p:pic>
        <p:pic>
          <p:nvPicPr>
            <p:cNvPr id="14" name="Picture 13"/>
            <p:cNvPicPr>
              <a:picLocks noChangeAspect="1"/>
            </p:cNvPicPr>
            <p:nvPr/>
          </p:nvPicPr>
          <p:blipFill>
            <a:blip r:embed="rId3"/>
            <a:stretch>
              <a:fillRect/>
            </a:stretch>
          </p:blipFill>
          <p:spPr>
            <a:xfrm>
              <a:off x="-17961" y="999206"/>
              <a:ext cx="1690007" cy="287857"/>
            </a:xfrm>
            <a:prstGeom prst="rect">
              <a:avLst/>
            </a:prstGeom>
          </p:spPr>
        </p:pic>
      </p:grpSp>
      <p:grpSp>
        <p:nvGrpSpPr>
          <p:cNvPr id="10" name="Group 9"/>
          <p:cNvGrpSpPr/>
          <p:nvPr/>
        </p:nvGrpSpPr>
        <p:grpSpPr>
          <a:xfrm>
            <a:off x="535576" y="2149133"/>
            <a:ext cx="6035040" cy="4042662"/>
            <a:chOff x="904875" y="4167093"/>
            <a:chExt cx="2628900" cy="1614582"/>
          </a:xfrm>
        </p:grpSpPr>
        <p:pic>
          <p:nvPicPr>
            <p:cNvPr id="9" name="Picture 8"/>
            <p:cNvPicPr>
              <a:picLocks noChangeAspect="1"/>
            </p:cNvPicPr>
            <p:nvPr/>
          </p:nvPicPr>
          <p:blipFill rotWithShape="1">
            <a:blip r:embed="rId4"/>
            <a:srcRect l="1571" r="1793" b="21722"/>
            <a:stretch/>
          </p:blipFill>
          <p:spPr>
            <a:xfrm>
              <a:off x="904875" y="4167093"/>
              <a:ext cx="2628900" cy="16050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875" y="4482903"/>
              <a:ext cx="2628900" cy="12987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12" name="TextBox 11"/>
          <p:cNvSpPr txBox="1"/>
          <p:nvPr/>
        </p:nvSpPr>
        <p:spPr>
          <a:xfrm>
            <a:off x="1313113" y="5469765"/>
            <a:ext cx="3676897" cy="369332"/>
          </a:xfrm>
          <a:prstGeom prst="rect">
            <a:avLst/>
          </a:prstGeom>
          <a:solidFill>
            <a:srgbClr val="7030A0"/>
          </a:solidFill>
        </p:spPr>
        <p:txBody>
          <a:bodyPr wrap="square" rtlCol="0">
            <a:spAutoFit/>
          </a:bodyPr>
          <a:lstStyle/>
          <a:p>
            <a:r>
              <a:rPr lang="en-US" b="1" dirty="0" smtClean="0">
                <a:solidFill>
                  <a:schemeClr val="bg1"/>
                </a:solidFill>
              </a:rPr>
              <a:t>1% Flood Impact, 11-ft. Water Depth</a:t>
            </a:r>
            <a:endParaRPr lang="en-US" b="1" dirty="0">
              <a:solidFill>
                <a:schemeClr val="bg1"/>
              </a:solidFill>
            </a:endParaRPr>
          </a:p>
        </p:txBody>
      </p:sp>
      <p:cxnSp>
        <p:nvCxnSpPr>
          <p:cNvPr id="3" name="Straight Connector 2"/>
          <p:cNvCxnSpPr/>
          <p:nvPr/>
        </p:nvCxnSpPr>
        <p:spPr>
          <a:xfrm flipV="1">
            <a:off x="9196251" y="5799908"/>
            <a:ext cx="2677886" cy="39189"/>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079258" y="5605419"/>
            <a:ext cx="3112742" cy="1200329"/>
          </a:xfrm>
          <a:prstGeom prst="rect">
            <a:avLst/>
          </a:prstGeom>
          <a:solidFill>
            <a:schemeClr val="tx1"/>
          </a:solidFill>
        </p:spPr>
        <p:txBody>
          <a:bodyPr wrap="square" rtlCol="0">
            <a:spAutoFit/>
          </a:bodyPr>
          <a:lstStyle/>
          <a:p>
            <a:pPr algn="ctr"/>
            <a:r>
              <a:rPr lang="en-US" sz="2400" b="1" dirty="0" smtClean="0">
                <a:solidFill>
                  <a:schemeClr val="bg1"/>
                </a:solidFill>
              </a:rPr>
              <a:t>3D Flood Visualization of Structure at</a:t>
            </a:r>
          </a:p>
          <a:p>
            <a:pPr algn="ctr"/>
            <a:r>
              <a:rPr lang="en-US" sz="2400" b="1" dirty="0" smtClean="0">
                <a:solidFill>
                  <a:schemeClr val="bg1"/>
                </a:solidFill>
              </a:rPr>
              <a:t>197 Rodeo Drive</a:t>
            </a:r>
            <a:endParaRPr lang="en-US" sz="2400" b="1" dirty="0">
              <a:solidFill>
                <a:schemeClr val="bg1"/>
              </a:solidFill>
            </a:endParaRPr>
          </a:p>
        </p:txBody>
      </p:sp>
      <p:sp>
        <p:nvSpPr>
          <p:cNvPr id="5" name="Oval 4"/>
          <p:cNvSpPr/>
          <p:nvPr/>
        </p:nvSpPr>
        <p:spPr>
          <a:xfrm>
            <a:off x="6978529" y="5001420"/>
            <a:ext cx="369626" cy="442220"/>
          </a:xfrm>
          <a:prstGeom prst="ellipse">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34568" y="6468427"/>
            <a:ext cx="3265714" cy="369332"/>
          </a:xfrm>
          <a:prstGeom prst="rect">
            <a:avLst/>
          </a:prstGeom>
          <a:solidFill>
            <a:schemeClr val="tx1"/>
          </a:solidFill>
        </p:spPr>
        <p:txBody>
          <a:bodyPr wrap="square" rtlCol="0">
            <a:spAutoFit/>
          </a:bodyPr>
          <a:lstStyle/>
          <a:p>
            <a:r>
              <a:rPr lang="en-US" dirty="0" smtClean="0">
                <a:solidFill>
                  <a:schemeClr val="bg1"/>
                </a:solidFill>
              </a:rPr>
              <a:t>WV Flood Tool Conceptual Slide</a:t>
            </a:r>
            <a:endParaRPr lang="en-US" dirty="0">
              <a:solidFill>
                <a:schemeClr val="bg1"/>
              </a:solidFill>
            </a:endParaRPr>
          </a:p>
        </p:txBody>
      </p:sp>
    </p:spTree>
    <p:extLst>
      <p:ext uri="{BB962C8B-B14F-4D97-AF65-F5344CB8AC3E}">
        <p14:creationId xmlns:p14="http://schemas.microsoft.com/office/powerpoint/2010/main" val="671618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67" y="16252"/>
            <a:ext cx="34441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solidFill>
                  <a:schemeClr val="accent1">
                    <a:lumMod val="50000"/>
                  </a:schemeClr>
                </a:solidFill>
                <a:latin typeface="Arial" panose="020B0604020202020204" pitchFamily="34" charset="0"/>
                <a:cs typeface="Arial" panose="020B0604020202020204" pitchFamily="34" charset="0"/>
              </a:rPr>
              <a:t>Parcel/Address Identity Info</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1281696"/>
              </p:ext>
            </p:extLst>
          </p:nvPr>
        </p:nvGraphicFramePr>
        <p:xfrm>
          <a:off x="288630" y="1209043"/>
          <a:ext cx="3325984" cy="2344924"/>
        </p:xfrm>
        <a:graphic>
          <a:graphicData uri="http://schemas.openxmlformats.org/drawingml/2006/table">
            <a:tbl>
              <a:tblPr>
                <a:tableStyleId>{5C22544A-7EE6-4342-B048-85BDC9FD1C3A}</a:tableStyleId>
              </a:tblPr>
              <a:tblGrid>
                <a:gridCol w="1384284">
                  <a:extLst>
                    <a:ext uri="{9D8B030D-6E8A-4147-A177-3AD203B41FA5}">
                      <a16:colId xmlns:a16="http://schemas.microsoft.com/office/drawing/2014/main" val="20000"/>
                    </a:ext>
                  </a:extLst>
                </a:gridCol>
                <a:gridCol w="1941700">
                  <a:extLst>
                    <a:ext uri="{9D8B030D-6E8A-4147-A177-3AD203B41FA5}">
                      <a16:colId xmlns:a16="http://schemas.microsoft.com/office/drawing/2014/main" val="20001"/>
                    </a:ext>
                  </a:extLst>
                </a:gridCol>
              </a:tblGrid>
              <a:tr h="249122">
                <a:tc>
                  <a:txBody>
                    <a:bodyPr/>
                    <a:lstStyle/>
                    <a:p>
                      <a:pPr algn="l" fontAlgn="b"/>
                      <a:r>
                        <a:rPr lang="en-US" sz="1400" u="none" strike="noStrike" dirty="0" smtClean="0">
                          <a:effectLst/>
                          <a:latin typeface="+mn-lt"/>
                        </a:rPr>
                        <a:t>County ID</a:t>
                      </a:r>
                      <a:endParaRPr lang="en-US" sz="1400" b="0" i="0" u="none" strike="noStrike" dirty="0">
                        <a:solidFill>
                          <a:srgbClr val="000000"/>
                        </a:solidFill>
                        <a:effectLst/>
                        <a:latin typeface="+mn-lt"/>
                      </a:endParaRPr>
                    </a:p>
                  </a:txBody>
                  <a:tcPr marL="10838" marR="10838" marT="10838" marB="0" anchor="b"/>
                </a:tc>
                <a:tc>
                  <a:txBody>
                    <a:bodyPr/>
                    <a:lstStyle/>
                    <a:p>
                      <a:pPr algn="l" fontAlgn="b"/>
                      <a:r>
                        <a:rPr lang="en-US" sz="1400" u="none" strike="noStrike" dirty="0" smtClean="0">
                          <a:effectLst/>
                          <a:latin typeface="+mn-lt"/>
                        </a:rPr>
                        <a:t>2 (Berkeley)</a:t>
                      </a:r>
                      <a:endParaRPr lang="en-US" sz="1400" b="0" i="0" u="none" strike="noStrike" dirty="0">
                        <a:solidFill>
                          <a:srgbClr val="000000"/>
                        </a:solidFill>
                        <a:effectLst/>
                        <a:latin typeface="+mn-lt"/>
                      </a:endParaRPr>
                    </a:p>
                  </a:txBody>
                  <a:tcPr marL="10838" marR="10838" marT="10838" marB="0" anchor="b"/>
                </a:tc>
                <a:extLst>
                  <a:ext uri="{0D108BD9-81ED-4DB2-BD59-A6C34878D82A}">
                    <a16:rowId xmlns:a16="http://schemas.microsoft.com/office/drawing/2014/main" val="10000"/>
                  </a:ext>
                </a:extLst>
              </a:tr>
              <a:tr h="249122">
                <a:tc>
                  <a:txBody>
                    <a:bodyPr/>
                    <a:lstStyle/>
                    <a:p>
                      <a:pPr algn="l" fontAlgn="b"/>
                      <a:r>
                        <a:rPr lang="en-US" sz="1400" b="1" u="none" strike="noStrike" dirty="0">
                          <a:effectLst/>
                          <a:latin typeface="+mn-lt"/>
                        </a:rPr>
                        <a:t>Parcel ID</a:t>
                      </a:r>
                      <a:endParaRPr lang="en-US" sz="1400" b="1" i="0" u="none" strike="noStrike" dirty="0">
                        <a:solidFill>
                          <a:srgbClr val="000000"/>
                        </a:solidFill>
                        <a:effectLst/>
                        <a:latin typeface="+mn-lt"/>
                      </a:endParaRPr>
                    </a:p>
                  </a:txBody>
                  <a:tcPr marL="10838" marR="10838" marT="10838" marB="0" anchor="b"/>
                </a:tc>
                <a:tc>
                  <a:txBody>
                    <a:bodyPr/>
                    <a:lstStyle/>
                    <a:p>
                      <a:pPr algn="l" fontAlgn="b"/>
                      <a:r>
                        <a:rPr lang="en-US" sz="1400" b="1" i="0" kern="1200" dirty="0" smtClean="0">
                          <a:solidFill>
                            <a:schemeClr val="dk1"/>
                          </a:solidFill>
                          <a:effectLst/>
                          <a:latin typeface="+mn-lt"/>
                          <a:ea typeface="+mn-ea"/>
                          <a:cs typeface="+mn-cs"/>
                        </a:rPr>
                        <a:t>04037M001300000000</a:t>
                      </a:r>
                      <a:endParaRPr lang="en-US" sz="1400" b="1" i="0" u="none" strike="noStrike" dirty="0">
                        <a:solidFill>
                          <a:srgbClr val="000000"/>
                        </a:solidFill>
                        <a:effectLst/>
                        <a:latin typeface="+mn-lt"/>
                      </a:endParaRPr>
                    </a:p>
                  </a:txBody>
                  <a:tcPr marL="10838" marR="10838" marT="10838" marB="0" anchor="b"/>
                </a:tc>
                <a:extLst>
                  <a:ext uri="{0D108BD9-81ED-4DB2-BD59-A6C34878D82A}">
                    <a16:rowId xmlns:a16="http://schemas.microsoft.com/office/drawing/2014/main" val="10001"/>
                  </a:ext>
                </a:extLst>
              </a:tr>
              <a:tr h="249122">
                <a:tc>
                  <a:txBody>
                    <a:bodyPr/>
                    <a:lstStyle/>
                    <a:p>
                      <a:pPr algn="l" fontAlgn="b"/>
                      <a:r>
                        <a:rPr lang="en-US" sz="1400" u="none" strike="noStrike" dirty="0">
                          <a:effectLst/>
                          <a:latin typeface="+mn-lt"/>
                        </a:rPr>
                        <a:t>Street Address</a:t>
                      </a:r>
                      <a:endParaRPr lang="en-US" sz="1400" b="0" i="0" u="none" strike="noStrike" dirty="0">
                        <a:solidFill>
                          <a:srgbClr val="000000"/>
                        </a:solidFill>
                        <a:effectLst/>
                        <a:latin typeface="+mn-lt"/>
                      </a:endParaRPr>
                    </a:p>
                  </a:txBody>
                  <a:tcPr marL="10838" marR="10838" marT="10838" marB="0" anchor="b"/>
                </a:tc>
                <a:tc>
                  <a:txBody>
                    <a:bodyPr/>
                    <a:lstStyle/>
                    <a:p>
                      <a:pPr algn="l" fontAlgn="b"/>
                      <a:r>
                        <a:rPr lang="en-US" sz="1400" b="1" u="none" strike="noStrike" dirty="0">
                          <a:solidFill>
                            <a:srgbClr val="C00000"/>
                          </a:solidFill>
                          <a:effectLst/>
                          <a:latin typeface="+mn-lt"/>
                        </a:rPr>
                        <a:t>197 Rodeo Drive</a:t>
                      </a:r>
                      <a:endParaRPr lang="en-US" sz="1400" b="1" i="0" u="none" strike="noStrike" dirty="0">
                        <a:solidFill>
                          <a:srgbClr val="C00000"/>
                        </a:solidFill>
                        <a:effectLst/>
                        <a:latin typeface="+mn-lt"/>
                      </a:endParaRPr>
                    </a:p>
                  </a:txBody>
                  <a:tcPr marL="10838" marR="10838" marT="10838" marB="0" anchor="b"/>
                </a:tc>
                <a:extLst>
                  <a:ext uri="{0D108BD9-81ED-4DB2-BD59-A6C34878D82A}">
                    <a16:rowId xmlns:a16="http://schemas.microsoft.com/office/drawing/2014/main" val="3443444463"/>
                  </a:ext>
                </a:extLst>
              </a:tr>
              <a:tr h="249122">
                <a:tc>
                  <a:txBody>
                    <a:bodyPr/>
                    <a:lstStyle/>
                    <a:p>
                      <a:pPr algn="l" fontAlgn="b"/>
                      <a:r>
                        <a:rPr lang="en-US" sz="1400" b="0" i="0" u="none" strike="noStrike" dirty="0" smtClean="0">
                          <a:solidFill>
                            <a:srgbClr val="000000"/>
                          </a:solidFill>
                          <a:effectLst/>
                          <a:latin typeface="+mn-lt"/>
                        </a:rPr>
                        <a:t>City</a:t>
                      </a:r>
                      <a:endParaRPr lang="en-US" sz="1400" b="0" i="0" u="none" strike="noStrike" dirty="0">
                        <a:solidFill>
                          <a:srgbClr val="000000"/>
                        </a:solidFill>
                        <a:effectLst/>
                        <a:latin typeface="+mn-lt"/>
                      </a:endParaRPr>
                    </a:p>
                  </a:txBody>
                  <a:tcPr marL="10838" marR="10838" marT="10838" marB="0" anchor="b"/>
                </a:tc>
                <a:tc>
                  <a:txBody>
                    <a:bodyPr/>
                    <a:lstStyle/>
                    <a:p>
                      <a:pPr algn="l" fontAlgn="b"/>
                      <a:r>
                        <a:rPr lang="en-US" sz="1400" b="1" i="0" u="none" strike="noStrike" dirty="0" smtClean="0">
                          <a:solidFill>
                            <a:srgbClr val="C00000"/>
                          </a:solidFill>
                          <a:effectLst/>
                          <a:latin typeface="+mn-lt"/>
                        </a:rPr>
                        <a:t>Martinsburg</a:t>
                      </a:r>
                      <a:endParaRPr lang="en-US" sz="1400" b="1" i="0" u="none" strike="noStrike" dirty="0">
                        <a:solidFill>
                          <a:srgbClr val="C00000"/>
                        </a:solidFill>
                        <a:effectLst/>
                        <a:latin typeface="+mn-lt"/>
                      </a:endParaRPr>
                    </a:p>
                  </a:txBody>
                  <a:tcPr marL="10838" marR="10838" marT="10838" marB="0" anchor="b"/>
                </a:tc>
                <a:extLst>
                  <a:ext uri="{0D108BD9-81ED-4DB2-BD59-A6C34878D82A}">
                    <a16:rowId xmlns:a16="http://schemas.microsoft.com/office/drawing/2014/main" val="487294415"/>
                  </a:ext>
                </a:extLst>
              </a:tr>
              <a:tr h="249122">
                <a:tc>
                  <a:txBody>
                    <a:bodyPr/>
                    <a:lstStyle/>
                    <a:p>
                      <a:pPr algn="l" fontAlgn="b"/>
                      <a:r>
                        <a:rPr lang="en-US" sz="1400" b="0" i="0" u="none" strike="noStrike" dirty="0" smtClean="0">
                          <a:solidFill>
                            <a:schemeClr val="dk1"/>
                          </a:solidFill>
                          <a:effectLst/>
                          <a:latin typeface="+mn-lt"/>
                        </a:rPr>
                        <a:t>Zip Code</a:t>
                      </a:r>
                      <a:endParaRPr lang="en-US" sz="1400" b="0" i="0" u="none" strike="noStrike" dirty="0">
                        <a:solidFill>
                          <a:srgbClr val="000000"/>
                        </a:solidFill>
                        <a:effectLst/>
                        <a:latin typeface="+mn-lt"/>
                      </a:endParaRPr>
                    </a:p>
                  </a:txBody>
                  <a:tcPr marL="10838" marR="10838" marT="10838" marB="0" anchor="b"/>
                </a:tc>
                <a:tc>
                  <a:txBody>
                    <a:bodyPr/>
                    <a:lstStyle/>
                    <a:p>
                      <a:pPr algn="l" fontAlgn="b"/>
                      <a:r>
                        <a:rPr lang="en-US" sz="1400" b="1" i="0" u="none" strike="noStrike" dirty="0" smtClean="0">
                          <a:solidFill>
                            <a:srgbClr val="C00000"/>
                          </a:solidFill>
                          <a:effectLst/>
                          <a:latin typeface="+mn-lt"/>
                        </a:rPr>
                        <a:t>25403</a:t>
                      </a:r>
                      <a:endParaRPr lang="en-US" sz="1400" b="1" i="0" u="none" strike="noStrike" dirty="0">
                        <a:solidFill>
                          <a:srgbClr val="C00000"/>
                        </a:solidFill>
                        <a:effectLst/>
                        <a:latin typeface="+mn-lt"/>
                      </a:endParaRPr>
                    </a:p>
                  </a:txBody>
                  <a:tcPr marL="10838" marR="10838" marT="10838" marB="0" anchor="b"/>
                </a:tc>
                <a:extLst>
                  <a:ext uri="{0D108BD9-81ED-4DB2-BD59-A6C34878D82A}">
                    <a16:rowId xmlns:a16="http://schemas.microsoft.com/office/drawing/2014/main" val="10004"/>
                  </a:ext>
                </a:extLst>
              </a:tr>
              <a:tr h="249122">
                <a:tc>
                  <a:txBody>
                    <a:bodyPr/>
                    <a:lstStyle/>
                    <a:p>
                      <a:pPr algn="l" fontAlgn="b"/>
                      <a:r>
                        <a:rPr lang="en-US" sz="1400" b="0" i="0" u="none" strike="noStrike" dirty="0" smtClean="0">
                          <a:solidFill>
                            <a:srgbClr val="000000"/>
                          </a:solidFill>
                          <a:effectLst/>
                          <a:latin typeface="+mn-lt"/>
                        </a:rPr>
                        <a:t>Deed or GIS Acreage</a:t>
                      </a:r>
                      <a:endParaRPr lang="en-US" sz="1400" b="0" i="0" u="none" strike="noStrike" dirty="0">
                        <a:solidFill>
                          <a:srgbClr val="000000"/>
                        </a:solidFill>
                        <a:effectLst/>
                        <a:latin typeface="+mn-lt"/>
                      </a:endParaRPr>
                    </a:p>
                  </a:txBody>
                  <a:tcPr marL="10838" marR="10838" marT="10838" marB="0" anchor="b"/>
                </a:tc>
                <a:tc>
                  <a:txBody>
                    <a:bodyPr/>
                    <a:lstStyle/>
                    <a:p>
                      <a:pPr algn="l" fontAlgn="b"/>
                      <a:r>
                        <a:rPr lang="en-US" sz="1400" b="0" i="0" u="none" strike="noStrike" dirty="0" smtClean="0">
                          <a:solidFill>
                            <a:srgbClr val="000000"/>
                          </a:solidFill>
                          <a:effectLst/>
                          <a:latin typeface="+mn-lt"/>
                        </a:rPr>
                        <a:t>2.3 Acres</a:t>
                      </a:r>
                      <a:endParaRPr lang="en-US" sz="1400" b="0" i="0" u="none" strike="noStrike" dirty="0">
                        <a:solidFill>
                          <a:srgbClr val="000000"/>
                        </a:solidFill>
                        <a:effectLst/>
                        <a:latin typeface="+mn-lt"/>
                      </a:endParaRPr>
                    </a:p>
                  </a:txBody>
                  <a:tcPr marL="10838" marR="10838" marT="10838" marB="0" anchor="b"/>
                </a:tc>
                <a:extLst>
                  <a:ext uri="{0D108BD9-81ED-4DB2-BD59-A6C34878D82A}">
                    <a16:rowId xmlns:a16="http://schemas.microsoft.com/office/drawing/2014/main" val="10005"/>
                  </a:ext>
                </a:extLst>
              </a:tr>
              <a:tr h="0">
                <a:tc>
                  <a:txBody>
                    <a:bodyPr/>
                    <a:lstStyle/>
                    <a:p>
                      <a:pPr algn="l" fontAlgn="b"/>
                      <a:r>
                        <a:rPr lang="en-US" sz="1400" b="0" i="0" u="none" strike="noStrike" dirty="0" smtClean="0">
                          <a:solidFill>
                            <a:srgbClr val="000000"/>
                          </a:solidFill>
                          <a:effectLst/>
                          <a:latin typeface="+mn-lt"/>
                        </a:rPr>
                        <a:t>Legal Description</a:t>
                      </a:r>
                      <a:endParaRPr lang="en-US" sz="1400" b="0" i="0" u="none" strike="noStrike" dirty="0">
                        <a:solidFill>
                          <a:srgbClr val="000000"/>
                        </a:solidFill>
                        <a:effectLst/>
                        <a:latin typeface="+mn-lt"/>
                      </a:endParaRPr>
                    </a:p>
                  </a:txBody>
                  <a:tcPr marL="10838" marR="10838" marT="10838" marB="0" anchor="b"/>
                </a:tc>
                <a:tc>
                  <a:txBody>
                    <a:bodyPr/>
                    <a:lstStyle/>
                    <a:p>
                      <a:pPr algn="l" fontAlgn="b"/>
                      <a:r>
                        <a:rPr lang="en-US" sz="1400" b="0" i="0" kern="1200" dirty="0" smtClean="0">
                          <a:solidFill>
                            <a:schemeClr val="dk1"/>
                          </a:solidFill>
                          <a:effectLst/>
                          <a:latin typeface="+mn-lt"/>
                          <a:ea typeface="+mn-ea"/>
                          <a:cs typeface="+mn-cs"/>
                        </a:rPr>
                        <a:t>LOT 13 SOUTH SEC PHASE II</a:t>
                      </a:r>
                      <a:endParaRPr lang="en-US" sz="1400" b="0" i="0" u="none" strike="noStrike" dirty="0">
                        <a:solidFill>
                          <a:srgbClr val="000000"/>
                        </a:solidFill>
                        <a:effectLst/>
                        <a:latin typeface="+mn-lt"/>
                      </a:endParaRPr>
                    </a:p>
                  </a:txBody>
                  <a:tcPr marL="10838" marR="10838" marT="10838" marB="0" anchor="b"/>
                </a:tc>
                <a:extLst>
                  <a:ext uri="{0D108BD9-81ED-4DB2-BD59-A6C34878D82A}">
                    <a16:rowId xmlns:a16="http://schemas.microsoft.com/office/drawing/2014/main" val="10006"/>
                  </a:ext>
                </a:extLst>
              </a:tr>
              <a:tr h="0">
                <a:tc>
                  <a:txBody>
                    <a:bodyPr/>
                    <a:lstStyle/>
                    <a:p>
                      <a:pPr algn="l" fontAlgn="b"/>
                      <a:r>
                        <a:rPr lang="en-US" sz="1400" b="0" i="0" u="none" strike="noStrike" dirty="0" smtClean="0">
                          <a:solidFill>
                            <a:srgbClr val="000000"/>
                          </a:solidFill>
                          <a:effectLst/>
                          <a:latin typeface="+mn-lt"/>
                        </a:rPr>
                        <a:t>Property</a:t>
                      </a:r>
                      <a:r>
                        <a:rPr lang="en-US" sz="1400" b="0" i="0" u="none" strike="noStrike" baseline="0" dirty="0" smtClean="0">
                          <a:solidFill>
                            <a:srgbClr val="000000"/>
                          </a:solidFill>
                          <a:effectLst/>
                          <a:latin typeface="+mn-lt"/>
                        </a:rPr>
                        <a:t> Owner(s)</a:t>
                      </a:r>
                      <a:endParaRPr lang="en-US" sz="1400" b="0" i="0" u="none" strike="noStrike" dirty="0">
                        <a:solidFill>
                          <a:srgbClr val="000000"/>
                        </a:solidFill>
                        <a:effectLst/>
                        <a:latin typeface="+mn-lt"/>
                      </a:endParaRPr>
                    </a:p>
                  </a:txBody>
                  <a:tcPr marL="10838" marR="10838" marT="10838" marB="0" anchor="b"/>
                </a:tc>
                <a:tc>
                  <a:txBody>
                    <a:bodyPr/>
                    <a:lstStyle/>
                    <a:p>
                      <a:pPr algn="l" fontAlgn="b"/>
                      <a:r>
                        <a:rPr lang="en-US" sz="1400" b="0" i="0" u="none" strike="noStrike" dirty="0" smtClean="0">
                          <a:solidFill>
                            <a:srgbClr val="000000"/>
                          </a:solidFill>
                          <a:effectLst/>
                          <a:latin typeface="+mn-lt"/>
                        </a:rPr>
                        <a:t>XXXXXXXXXXXXXXXX</a:t>
                      </a:r>
                      <a:endParaRPr lang="en-US" sz="1400" b="0" i="0" u="none" strike="noStrike" dirty="0">
                        <a:solidFill>
                          <a:srgbClr val="000000"/>
                        </a:solidFill>
                        <a:effectLst/>
                        <a:latin typeface="+mn-lt"/>
                      </a:endParaRPr>
                    </a:p>
                  </a:txBody>
                  <a:tcPr marL="10838" marR="10838" marT="10838" marB="0" anchor="b"/>
                </a:tc>
                <a:extLst>
                  <a:ext uri="{0D108BD9-81ED-4DB2-BD59-A6C34878D82A}">
                    <a16:rowId xmlns:a16="http://schemas.microsoft.com/office/drawing/2014/main" val="137716206"/>
                  </a:ext>
                </a:extLst>
              </a:tr>
            </a:tbl>
          </a:graphicData>
        </a:graphic>
      </p:graphicFrame>
      <p:sp>
        <p:nvSpPr>
          <p:cNvPr id="6" name="Title 1"/>
          <p:cNvSpPr txBox="1">
            <a:spLocks/>
          </p:cNvSpPr>
          <p:nvPr/>
        </p:nvSpPr>
        <p:spPr>
          <a:xfrm>
            <a:off x="417638" y="4037576"/>
            <a:ext cx="2898270" cy="10868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solidFill>
                  <a:schemeClr val="accent1">
                    <a:lumMod val="50000"/>
                  </a:schemeClr>
                </a:solidFill>
                <a:latin typeface="Arial" panose="020B0604020202020204" pitchFamily="34" charset="0"/>
                <a:cs typeface="Arial" panose="020B0604020202020204" pitchFamily="34" charset="0"/>
              </a:rPr>
              <a:t>CAMA </a:t>
            </a:r>
          </a:p>
          <a:p>
            <a:pPr algn="ctr"/>
            <a:r>
              <a:rPr lang="en-US" sz="2800" dirty="0" smtClean="0">
                <a:solidFill>
                  <a:schemeClr val="accent1">
                    <a:lumMod val="50000"/>
                  </a:schemeClr>
                </a:solidFill>
                <a:latin typeface="Arial" panose="020B0604020202020204" pitchFamily="34" charset="0"/>
                <a:cs typeface="Arial" panose="020B0604020202020204" pitchFamily="34" charset="0"/>
              </a:rPr>
              <a:t>Assessment Data</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nvPr>
        </p:nvGraphicFramePr>
        <p:xfrm>
          <a:off x="302448" y="5225269"/>
          <a:ext cx="3274385" cy="680376"/>
        </p:xfrm>
        <a:graphic>
          <a:graphicData uri="http://schemas.openxmlformats.org/drawingml/2006/table">
            <a:tbl>
              <a:tblPr>
                <a:tableStyleId>{5C22544A-7EE6-4342-B048-85BDC9FD1C3A}</a:tableStyleId>
              </a:tblPr>
              <a:tblGrid>
                <a:gridCol w="1563334">
                  <a:extLst>
                    <a:ext uri="{9D8B030D-6E8A-4147-A177-3AD203B41FA5}">
                      <a16:colId xmlns:a16="http://schemas.microsoft.com/office/drawing/2014/main" val="20000"/>
                    </a:ext>
                  </a:extLst>
                </a:gridCol>
                <a:gridCol w="1711051">
                  <a:extLst>
                    <a:ext uri="{9D8B030D-6E8A-4147-A177-3AD203B41FA5}">
                      <a16:colId xmlns:a16="http://schemas.microsoft.com/office/drawing/2014/main" val="20001"/>
                    </a:ext>
                  </a:extLst>
                </a:gridCol>
              </a:tblGrid>
              <a:tr h="226792">
                <a:tc>
                  <a:txBody>
                    <a:bodyPr/>
                    <a:lstStyle/>
                    <a:p>
                      <a:pPr algn="l" fontAlgn="b"/>
                      <a:r>
                        <a:rPr lang="en-US" sz="1400" u="none" strike="noStrike" dirty="0">
                          <a:effectLst/>
                        </a:rPr>
                        <a:t>Land Appraisal</a:t>
                      </a:r>
                      <a:endParaRPr lang="en-US" sz="1400" b="0" i="0" u="none" strike="noStrike" dirty="0">
                        <a:solidFill>
                          <a:srgbClr val="000000"/>
                        </a:solidFill>
                        <a:effectLst/>
                        <a:latin typeface="Calibri" panose="020F0502020204030204" pitchFamily="34" charset="0"/>
                      </a:endParaRPr>
                    </a:p>
                  </a:txBody>
                  <a:tcPr marL="11340" marR="11340" marT="11340" marB="0" anchor="b"/>
                </a:tc>
                <a:tc>
                  <a:txBody>
                    <a:bodyPr/>
                    <a:lstStyle/>
                    <a:p>
                      <a:pPr algn="l" fontAlgn="b"/>
                      <a:r>
                        <a:rPr lang="en-US" sz="1400" u="none" strike="noStrike" dirty="0" smtClean="0">
                          <a:effectLst/>
                        </a:rPr>
                        <a:t>55,100</a:t>
                      </a:r>
                      <a:endParaRPr lang="en-US" sz="1400" b="0" i="0" u="none" strike="noStrike" dirty="0">
                        <a:solidFill>
                          <a:srgbClr val="000000"/>
                        </a:solidFill>
                        <a:effectLst/>
                        <a:latin typeface="Calibri" panose="020F0502020204030204" pitchFamily="34" charset="0"/>
                      </a:endParaRPr>
                    </a:p>
                  </a:txBody>
                  <a:tcPr marL="11340" marR="11340" marT="11340" marB="0" anchor="b"/>
                </a:tc>
                <a:extLst>
                  <a:ext uri="{0D108BD9-81ED-4DB2-BD59-A6C34878D82A}">
                    <a16:rowId xmlns:a16="http://schemas.microsoft.com/office/drawing/2014/main" val="10000"/>
                  </a:ext>
                </a:extLst>
              </a:tr>
              <a:tr h="226792">
                <a:tc>
                  <a:txBody>
                    <a:bodyPr/>
                    <a:lstStyle/>
                    <a:p>
                      <a:pPr algn="l" fontAlgn="b"/>
                      <a:r>
                        <a:rPr lang="en-US" sz="1400" u="none" strike="noStrike" dirty="0">
                          <a:effectLst/>
                        </a:rPr>
                        <a:t>Building Appraisal</a:t>
                      </a:r>
                      <a:endParaRPr lang="en-US" sz="1400" b="0" i="0" u="none" strike="noStrike" dirty="0">
                        <a:solidFill>
                          <a:srgbClr val="000000"/>
                        </a:solidFill>
                        <a:effectLst/>
                        <a:latin typeface="Calibri" panose="020F0502020204030204" pitchFamily="34" charset="0"/>
                      </a:endParaRPr>
                    </a:p>
                  </a:txBody>
                  <a:tcPr marL="11340" marR="11340" marT="11340" marB="0" anchor="b"/>
                </a:tc>
                <a:tc>
                  <a:txBody>
                    <a:bodyPr/>
                    <a:lstStyle/>
                    <a:p>
                      <a:pPr algn="l" fontAlgn="b"/>
                      <a:r>
                        <a:rPr lang="en-US" sz="1400" u="none" strike="noStrike" dirty="0" smtClean="0">
                          <a:effectLst/>
                        </a:rPr>
                        <a:t>321,700</a:t>
                      </a:r>
                      <a:endParaRPr lang="en-US" sz="1400" b="0" i="0" u="none" strike="noStrike" dirty="0">
                        <a:solidFill>
                          <a:srgbClr val="000000"/>
                        </a:solidFill>
                        <a:effectLst/>
                        <a:latin typeface="Calibri" panose="020F0502020204030204" pitchFamily="34" charset="0"/>
                      </a:endParaRPr>
                    </a:p>
                  </a:txBody>
                  <a:tcPr marL="11340" marR="11340" marT="11340" marB="0" anchor="b"/>
                </a:tc>
                <a:extLst>
                  <a:ext uri="{0D108BD9-81ED-4DB2-BD59-A6C34878D82A}">
                    <a16:rowId xmlns:a16="http://schemas.microsoft.com/office/drawing/2014/main" val="10001"/>
                  </a:ext>
                </a:extLst>
              </a:tr>
              <a:tr h="226792">
                <a:tc>
                  <a:txBody>
                    <a:bodyPr/>
                    <a:lstStyle/>
                    <a:p>
                      <a:pPr algn="l" fontAlgn="b"/>
                      <a:r>
                        <a:rPr lang="en-US" sz="1400" u="none" strike="noStrike">
                          <a:effectLst/>
                        </a:rPr>
                        <a:t>Total Appraisal</a:t>
                      </a:r>
                      <a:endParaRPr lang="en-US" sz="1400" b="0" i="0" u="none" strike="noStrike">
                        <a:solidFill>
                          <a:srgbClr val="000000"/>
                        </a:solidFill>
                        <a:effectLst/>
                        <a:latin typeface="Calibri" panose="020F0502020204030204" pitchFamily="34" charset="0"/>
                      </a:endParaRPr>
                    </a:p>
                  </a:txBody>
                  <a:tcPr marL="11340" marR="11340" marT="11340" marB="0" anchor="b"/>
                </a:tc>
                <a:tc>
                  <a:txBody>
                    <a:bodyPr/>
                    <a:lstStyle/>
                    <a:p>
                      <a:pPr algn="l" fontAlgn="b"/>
                      <a:r>
                        <a:rPr lang="en-US" sz="1400" u="none" strike="noStrike" dirty="0" smtClean="0">
                          <a:effectLst/>
                        </a:rPr>
                        <a:t>376,800</a:t>
                      </a:r>
                      <a:endParaRPr lang="en-US" sz="1400" b="0" i="0" u="none" strike="noStrike" dirty="0">
                        <a:solidFill>
                          <a:srgbClr val="000000"/>
                        </a:solidFill>
                        <a:effectLst/>
                        <a:latin typeface="Calibri" panose="020F0502020204030204" pitchFamily="34" charset="0"/>
                      </a:endParaRPr>
                    </a:p>
                  </a:txBody>
                  <a:tcPr marL="11340" marR="11340" marT="11340" marB="0" anchor="b"/>
                </a:tc>
                <a:extLst>
                  <a:ext uri="{0D108BD9-81ED-4DB2-BD59-A6C34878D82A}">
                    <a16:rowId xmlns:a16="http://schemas.microsoft.com/office/drawing/2014/main" val="10002"/>
                  </a:ext>
                </a:extLst>
              </a:tr>
            </a:tbl>
          </a:graphicData>
        </a:graphic>
      </p:graphicFrame>
      <p:sp>
        <p:nvSpPr>
          <p:cNvPr id="8" name="Title 1"/>
          <p:cNvSpPr txBox="1">
            <a:spLocks/>
          </p:cNvSpPr>
          <p:nvPr/>
        </p:nvSpPr>
        <p:spPr>
          <a:xfrm>
            <a:off x="4277898" y="74198"/>
            <a:ext cx="34441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solidFill>
                  <a:schemeClr val="accent1">
                    <a:lumMod val="50000"/>
                  </a:schemeClr>
                </a:solidFill>
                <a:latin typeface="Arial" panose="020B0604020202020204" pitchFamily="34" charset="0"/>
                <a:cs typeface="Arial" panose="020B0604020202020204" pitchFamily="34" charset="0"/>
              </a:rPr>
              <a:t>CAMA Building</a:t>
            </a:r>
          </a:p>
          <a:p>
            <a:pPr algn="ctr"/>
            <a:r>
              <a:rPr lang="en-US" sz="2800" dirty="0" smtClean="0">
                <a:solidFill>
                  <a:schemeClr val="accent1">
                    <a:lumMod val="50000"/>
                  </a:schemeClr>
                </a:solidFill>
                <a:latin typeface="Arial" panose="020B0604020202020204" pitchFamily="34" charset="0"/>
                <a:cs typeface="Arial" panose="020B0604020202020204" pitchFamily="34" charset="0"/>
              </a:rPr>
              <a:t>Data</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896187147"/>
              </p:ext>
            </p:extLst>
          </p:nvPr>
        </p:nvGraphicFramePr>
        <p:xfrm>
          <a:off x="4573905" y="1230709"/>
          <a:ext cx="3068171" cy="4742949"/>
        </p:xfrm>
        <a:graphic>
          <a:graphicData uri="http://schemas.openxmlformats.org/drawingml/2006/table">
            <a:tbl>
              <a:tblPr>
                <a:tableStyleId>{5C22544A-7EE6-4342-B048-85BDC9FD1C3A}</a:tableStyleId>
              </a:tblPr>
              <a:tblGrid>
                <a:gridCol w="1899344">
                  <a:extLst>
                    <a:ext uri="{9D8B030D-6E8A-4147-A177-3AD203B41FA5}">
                      <a16:colId xmlns:a16="http://schemas.microsoft.com/office/drawing/2014/main" val="20000"/>
                    </a:ext>
                  </a:extLst>
                </a:gridCol>
                <a:gridCol w="1168827">
                  <a:extLst>
                    <a:ext uri="{9D8B030D-6E8A-4147-A177-3AD203B41FA5}">
                      <a16:colId xmlns:a16="http://schemas.microsoft.com/office/drawing/2014/main" val="20001"/>
                    </a:ext>
                  </a:extLst>
                </a:gridCol>
              </a:tblGrid>
              <a:tr h="285003">
                <a:tc>
                  <a:txBody>
                    <a:bodyPr/>
                    <a:lstStyle/>
                    <a:p>
                      <a:pPr algn="l" fontAlgn="b"/>
                      <a:r>
                        <a:rPr lang="en-US" sz="1400" b="0" i="0" u="none" strike="noStrike" dirty="0" smtClean="0">
                          <a:solidFill>
                            <a:srgbClr val="000000"/>
                          </a:solidFill>
                          <a:effectLst/>
                          <a:latin typeface="+mn-lt"/>
                        </a:rPr>
                        <a:t>Tax</a:t>
                      </a:r>
                      <a:r>
                        <a:rPr lang="en-US" sz="1400" b="0" i="0" u="none" strike="noStrike" baseline="0" dirty="0" smtClean="0">
                          <a:solidFill>
                            <a:srgbClr val="000000"/>
                          </a:solidFill>
                          <a:effectLst/>
                          <a:latin typeface="+mn-lt"/>
                        </a:rPr>
                        <a:t> Year</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b="0" i="0" u="none" strike="noStrike" dirty="0" smtClean="0">
                          <a:solidFill>
                            <a:srgbClr val="000000"/>
                          </a:solidFill>
                          <a:effectLst/>
                          <a:latin typeface="+mn-lt"/>
                        </a:rPr>
                        <a:t>2015</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968223423"/>
                  </a:ext>
                </a:extLst>
              </a:tr>
              <a:tr h="285003">
                <a:tc>
                  <a:txBody>
                    <a:bodyPr/>
                    <a:lstStyle/>
                    <a:p>
                      <a:pPr algn="l" fontAlgn="b"/>
                      <a:r>
                        <a:rPr lang="en-US" sz="1400" b="0" i="0" u="none" strike="noStrike" dirty="0" smtClean="0">
                          <a:solidFill>
                            <a:srgbClr val="000000"/>
                          </a:solidFill>
                          <a:effectLst/>
                          <a:latin typeface="+mn-lt"/>
                        </a:rPr>
                        <a:t>Tax Card</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b="0" i="0" u="none" strike="noStrike" dirty="0" smtClean="0">
                          <a:solidFill>
                            <a:srgbClr val="000000"/>
                          </a:solidFill>
                          <a:effectLst/>
                          <a:latin typeface="+mn-lt"/>
                        </a:rPr>
                        <a:t>1</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2208187236"/>
                  </a:ext>
                </a:extLst>
              </a:tr>
              <a:tr h="285003">
                <a:tc>
                  <a:txBody>
                    <a:bodyPr/>
                    <a:lstStyle/>
                    <a:p>
                      <a:pPr algn="l" fontAlgn="b"/>
                      <a:r>
                        <a:rPr lang="en-US" sz="1400" b="0" i="0" u="none" strike="noStrike" dirty="0" smtClean="0">
                          <a:solidFill>
                            <a:srgbClr val="000000"/>
                          </a:solidFill>
                          <a:effectLst/>
                          <a:latin typeface="+mn-lt"/>
                        </a:rPr>
                        <a:t>Tax Class</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b="0" i="0" u="none" strike="noStrike" dirty="0" smtClean="0">
                          <a:solidFill>
                            <a:srgbClr val="000000"/>
                          </a:solidFill>
                          <a:effectLst/>
                          <a:latin typeface="+mn-lt"/>
                        </a:rPr>
                        <a:t>2</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282081383"/>
                  </a:ext>
                </a:extLst>
              </a:tr>
              <a:tr h="285003">
                <a:tc>
                  <a:txBody>
                    <a:bodyPr/>
                    <a:lstStyle/>
                    <a:p>
                      <a:pPr algn="l" fontAlgn="b"/>
                      <a:r>
                        <a:rPr lang="en-US" sz="1400" b="0" i="0" u="none" strike="noStrike" dirty="0" smtClean="0">
                          <a:solidFill>
                            <a:srgbClr val="000000"/>
                          </a:solidFill>
                          <a:effectLst/>
                          <a:latin typeface="+mn-lt"/>
                        </a:rPr>
                        <a:t>Land Use Code</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b="0" i="0" u="none" strike="noStrike" dirty="0" smtClean="0">
                          <a:solidFill>
                            <a:srgbClr val="000000"/>
                          </a:solidFill>
                          <a:effectLst/>
                          <a:latin typeface="+mn-lt"/>
                        </a:rPr>
                        <a:t>101</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920924652"/>
                  </a:ext>
                </a:extLst>
              </a:tr>
              <a:tr h="285003">
                <a:tc>
                  <a:txBody>
                    <a:bodyPr/>
                    <a:lstStyle/>
                    <a:p>
                      <a:pPr algn="l" fontAlgn="b"/>
                      <a:r>
                        <a:rPr lang="en-US" sz="1400" b="0" i="0" u="none" strike="noStrike" dirty="0" smtClean="0">
                          <a:solidFill>
                            <a:schemeClr val="dk1"/>
                          </a:solidFill>
                          <a:effectLst/>
                          <a:latin typeface="+mn-lt"/>
                        </a:rPr>
                        <a:t>STORIES</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u="none" strike="noStrike" dirty="0">
                          <a:effectLst/>
                          <a:latin typeface="+mn-lt"/>
                        </a:rPr>
                        <a:t>2</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00"/>
                  </a:ext>
                </a:extLst>
              </a:tr>
              <a:tr h="285003">
                <a:tc>
                  <a:txBody>
                    <a:bodyPr/>
                    <a:lstStyle/>
                    <a:p>
                      <a:pPr algn="l" fontAlgn="b"/>
                      <a:r>
                        <a:rPr lang="en-US" sz="1400" u="none" strike="noStrike" dirty="0">
                          <a:effectLst/>
                          <a:latin typeface="+mn-lt"/>
                        </a:rPr>
                        <a:t>Exterior </a:t>
                      </a:r>
                      <a:r>
                        <a:rPr lang="en-US" sz="1400" u="none" strike="noStrike" dirty="0" smtClean="0">
                          <a:effectLst/>
                          <a:latin typeface="+mn-lt"/>
                        </a:rPr>
                        <a:t>Wall</a:t>
                      </a:r>
                      <a:r>
                        <a:rPr lang="en-US" sz="1400" u="none" strike="noStrike" baseline="0" dirty="0" smtClean="0">
                          <a:effectLst/>
                          <a:latin typeface="+mn-lt"/>
                        </a:rPr>
                        <a:t> – </a:t>
                      </a:r>
                      <a:r>
                        <a:rPr lang="en-US" sz="1400" i="1" u="none" strike="noStrike" baseline="0" dirty="0" smtClean="0">
                          <a:effectLst/>
                          <a:latin typeface="+mn-lt"/>
                        </a:rPr>
                        <a:t>Construction Type</a:t>
                      </a:r>
                      <a:endParaRPr lang="en-US" sz="1400" b="0" i="1" u="none" strike="noStrike" dirty="0">
                        <a:solidFill>
                          <a:srgbClr val="000000"/>
                        </a:solidFill>
                        <a:effectLst/>
                        <a:latin typeface="+mn-lt"/>
                      </a:endParaRPr>
                    </a:p>
                  </a:txBody>
                  <a:tcPr marL="14251" marR="14251" marT="14251" marB="0" anchor="b"/>
                </a:tc>
                <a:tc>
                  <a:txBody>
                    <a:bodyPr/>
                    <a:lstStyle/>
                    <a:p>
                      <a:pPr algn="l" fontAlgn="b"/>
                      <a:r>
                        <a:rPr lang="en-US" sz="1400" u="none" strike="noStrike" dirty="0">
                          <a:effectLst/>
                          <a:latin typeface="+mn-lt"/>
                        </a:rPr>
                        <a:t>7</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01"/>
                  </a:ext>
                </a:extLst>
              </a:tr>
              <a:tr h="285003">
                <a:tc>
                  <a:txBody>
                    <a:bodyPr/>
                    <a:lstStyle/>
                    <a:p>
                      <a:pPr algn="l" fontAlgn="b"/>
                      <a:r>
                        <a:rPr lang="en-US" sz="1400" u="none" strike="noStrike" dirty="0">
                          <a:effectLst/>
                          <a:latin typeface="+mn-lt"/>
                        </a:rPr>
                        <a:t>Style</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u="none" strike="noStrike" dirty="0">
                          <a:effectLst/>
                          <a:latin typeface="+mn-lt"/>
                        </a:rPr>
                        <a:t>8</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02"/>
                  </a:ext>
                </a:extLst>
              </a:tr>
              <a:tr h="285003">
                <a:tc>
                  <a:txBody>
                    <a:bodyPr/>
                    <a:lstStyle/>
                    <a:p>
                      <a:pPr algn="l" fontAlgn="b"/>
                      <a:r>
                        <a:rPr lang="en-US" sz="1400" u="none" strike="noStrike" dirty="0">
                          <a:effectLst/>
                          <a:latin typeface="+mn-lt"/>
                        </a:rPr>
                        <a:t>Year Built</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u="none" strike="noStrike" dirty="0">
                          <a:effectLst/>
                          <a:latin typeface="+mn-lt"/>
                        </a:rPr>
                        <a:t>2010</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03"/>
                  </a:ext>
                </a:extLst>
              </a:tr>
              <a:tr h="285003">
                <a:tc>
                  <a:txBody>
                    <a:bodyPr/>
                    <a:lstStyle/>
                    <a:p>
                      <a:pPr algn="l" fontAlgn="b"/>
                      <a:r>
                        <a:rPr lang="en-US" sz="1400" u="none" strike="noStrike" dirty="0">
                          <a:effectLst/>
                          <a:latin typeface="+mn-lt"/>
                        </a:rPr>
                        <a:t>Total Rooms</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u="none" strike="noStrike" dirty="0">
                          <a:effectLst/>
                          <a:latin typeface="+mn-lt"/>
                        </a:rPr>
                        <a:t>8</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05"/>
                  </a:ext>
                </a:extLst>
              </a:tr>
              <a:tr h="285003">
                <a:tc>
                  <a:txBody>
                    <a:bodyPr/>
                    <a:lstStyle/>
                    <a:p>
                      <a:pPr algn="l" fontAlgn="b"/>
                      <a:r>
                        <a:rPr lang="en-US" sz="1400" u="none" strike="noStrike" dirty="0" smtClean="0">
                          <a:effectLst/>
                          <a:latin typeface="+mn-lt"/>
                        </a:rPr>
                        <a:t>AREASUM</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u="none" strike="noStrike" dirty="0" smtClean="0">
                          <a:effectLst/>
                          <a:latin typeface="+mn-lt"/>
                        </a:rPr>
                        <a:t>3,981</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09"/>
                  </a:ext>
                </a:extLst>
              </a:tr>
              <a:tr h="285003">
                <a:tc>
                  <a:txBody>
                    <a:bodyPr/>
                    <a:lstStyle/>
                    <a:p>
                      <a:pPr algn="l" fontAlgn="b"/>
                      <a:r>
                        <a:rPr lang="en-US" sz="1400" u="none" strike="noStrike" dirty="0" smtClean="0">
                          <a:effectLst/>
                          <a:latin typeface="+mn-lt"/>
                        </a:rPr>
                        <a:t>GRADE –  </a:t>
                      </a:r>
                      <a:r>
                        <a:rPr lang="en-US" sz="1400" i="1" u="none" strike="noStrike" dirty="0" smtClean="0">
                          <a:effectLst/>
                          <a:latin typeface="+mn-lt"/>
                        </a:rPr>
                        <a:t>Building Condition</a:t>
                      </a:r>
                      <a:endParaRPr lang="en-US" sz="1400" b="0" i="1" u="none" strike="noStrike" dirty="0">
                        <a:solidFill>
                          <a:srgbClr val="000000"/>
                        </a:solidFill>
                        <a:effectLst/>
                        <a:latin typeface="+mn-lt"/>
                      </a:endParaRPr>
                    </a:p>
                  </a:txBody>
                  <a:tcPr marL="14251" marR="14251" marT="14251" marB="0" anchor="b"/>
                </a:tc>
                <a:tc>
                  <a:txBody>
                    <a:bodyPr/>
                    <a:lstStyle/>
                    <a:p>
                      <a:pPr algn="l" fontAlgn="b"/>
                      <a:r>
                        <a:rPr lang="en-US" sz="1400" u="none" strike="noStrike" dirty="0">
                          <a:effectLst/>
                          <a:latin typeface="+mn-lt"/>
                        </a:rPr>
                        <a:t>A-</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10"/>
                  </a:ext>
                </a:extLst>
              </a:tr>
              <a:tr h="285003">
                <a:tc>
                  <a:txBody>
                    <a:bodyPr/>
                    <a:lstStyle/>
                    <a:p>
                      <a:pPr algn="l" fontAlgn="b"/>
                      <a:r>
                        <a:rPr lang="en-US" sz="1400" u="none" strike="noStrike" dirty="0" smtClean="0">
                          <a:effectLst/>
                          <a:latin typeface="+mn-lt"/>
                        </a:rPr>
                        <a:t>Basement – </a:t>
                      </a:r>
                      <a:r>
                        <a:rPr lang="en-US" sz="1400" i="1" u="none" strike="noStrike" dirty="0" smtClean="0">
                          <a:effectLst/>
                          <a:latin typeface="+mn-lt"/>
                        </a:rPr>
                        <a:t>Foundation Type &amp; First</a:t>
                      </a:r>
                      <a:r>
                        <a:rPr lang="en-US" sz="1400" i="1" u="none" strike="noStrike" baseline="0" dirty="0" smtClean="0">
                          <a:effectLst/>
                          <a:latin typeface="+mn-lt"/>
                        </a:rPr>
                        <a:t> Floor Height</a:t>
                      </a:r>
                      <a:endParaRPr lang="en-US" sz="1400" b="0" i="1" u="none" strike="noStrike" dirty="0">
                        <a:solidFill>
                          <a:srgbClr val="000000"/>
                        </a:solidFill>
                        <a:effectLst/>
                        <a:latin typeface="+mn-lt"/>
                      </a:endParaRPr>
                    </a:p>
                  </a:txBody>
                  <a:tcPr marL="14251" marR="14251" marT="14251" marB="0" anchor="b"/>
                </a:tc>
                <a:tc>
                  <a:txBody>
                    <a:bodyPr/>
                    <a:lstStyle/>
                    <a:p>
                      <a:pPr algn="l" fontAlgn="b"/>
                      <a:r>
                        <a:rPr lang="en-US" sz="1400" u="none" strike="noStrike" dirty="0">
                          <a:effectLst/>
                          <a:latin typeface="+mn-lt"/>
                        </a:rPr>
                        <a:t>4</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11"/>
                  </a:ext>
                </a:extLst>
              </a:tr>
              <a:tr h="285003">
                <a:tc>
                  <a:txBody>
                    <a:bodyPr/>
                    <a:lstStyle/>
                    <a:p>
                      <a:pPr algn="l" fontAlgn="b"/>
                      <a:r>
                        <a:rPr lang="en-US" sz="1400" b="0" i="0" u="none" strike="noStrike" dirty="0" smtClean="0">
                          <a:solidFill>
                            <a:srgbClr val="000000"/>
                          </a:solidFill>
                          <a:effectLst/>
                          <a:latin typeface="+mn-lt"/>
                        </a:rPr>
                        <a:t>DWELVAL</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b="0" i="0" u="none" strike="noStrike" dirty="0" smtClean="0">
                          <a:solidFill>
                            <a:srgbClr val="000000"/>
                          </a:solidFill>
                          <a:effectLst/>
                          <a:latin typeface="+mn-lt"/>
                        </a:rPr>
                        <a:t>398,400</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12"/>
                  </a:ext>
                </a:extLst>
              </a:tr>
              <a:tr h="285003">
                <a:tc>
                  <a:txBody>
                    <a:bodyPr/>
                    <a:lstStyle/>
                    <a:p>
                      <a:pPr algn="l" fontAlgn="b"/>
                      <a:r>
                        <a:rPr lang="en-US" sz="1400" b="0" i="0" u="none" strike="noStrike" dirty="0" smtClean="0">
                          <a:solidFill>
                            <a:srgbClr val="000000"/>
                          </a:solidFill>
                          <a:effectLst/>
                          <a:latin typeface="+mn-lt"/>
                        </a:rPr>
                        <a:t>OBYVAL</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b="0" i="0" u="none" strike="noStrike" dirty="0" smtClean="0">
                          <a:solidFill>
                            <a:srgbClr val="000000"/>
                          </a:solidFill>
                          <a:effectLst/>
                          <a:latin typeface="+mn-lt"/>
                        </a:rPr>
                        <a:t>8,450</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13"/>
                  </a:ext>
                </a:extLst>
              </a:tr>
              <a:tr h="285003">
                <a:tc>
                  <a:txBody>
                    <a:bodyPr/>
                    <a:lstStyle/>
                    <a:p>
                      <a:pPr algn="l" fontAlgn="b"/>
                      <a:r>
                        <a:rPr lang="en-US" sz="1400" b="0" i="0" u="none" strike="noStrike" dirty="0" smtClean="0">
                          <a:solidFill>
                            <a:srgbClr val="000000"/>
                          </a:solidFill>
                          <a:effectLst/>
                          <a:latin typeface="+mn-lt"/>
                        </a:rPr>
                        <a:t>COMVAL</a:t>
                      </a:r>
                      <a:endParaRPr lang="en-US" sz="1400" b="0" i="0" u="none" strike="noStrike" dirty="0">
                        <a:solidFill>
                          <a:srgbClr val="000000"/>
                        </a:solidFill>
                        <a:effectLst/>
                        <a:latin typeface="+mn-lt"/>
                      </a:endParaRPr>
                    </a:p>
                  </a:txBody>
                  <a:tcPr marL="14251" marR="14251" marT="14251" marB="0" anchor="b"/>
                </a:tc>
                <a:tc>
                  <a:txBody>
                    <a:bodyPr/>
                    <a:lstStyle/>
                    <a:p>
                      <a:pPr algn="l" fontAlgn="b"/>
                      <a:r>
                        <a:rPr lang="en-US" sz="1400" b="0" i="0" u="none" strike="noStrike" dirty="0" smtClean="0">
                          <a:solidFill>
                            <a:srgbClr val="000000"/>
                          </a:solidFill>
                          <a:effectLst/>
                          <a:latin typeface="+mn-lt"/>
                        </a:rPr>
                        <a:t>0</a:t>
                      </a:r>
                      <a:endParaRPr lang="en-US" sz="1400" b="0" i="0" u="none" strike="noStrike" dirty="0">
                        <a:solidFill>
                          <a:srgbClr val="000000"/>
                        </a:solidFill>
                        <a:effectLst/>
                        <a:latin typeface="+mn-lt"/>
                      </a:endParaRPr>
                    </a:p>
                  </a:txBody>
                  <a:tcPr marL="14251" marR="14251" marT="14251" marB="0" anchor="b"/>
                </a:tc>
                <a:extLst>
                  <a:ext uri="{0D108BD9-81ED-4DB2-BD59-A6C34878D82A}">
                    <a16:rowId xmlns:a16="http://schemas.microsoft.com/office/drawing/2014/main" val="10014"/>
                  </a:ext>
                </a:extLst>
              </a:tr>
            </a:tbl>
          </a:graphicData>
        </a:graphic>
      </p:graphicFrame>
      <p:sp>
        <p:nvSpPr>
          <p:cNvPr id="10" name="Title 1"/>
          <p:cNvSpPr txBox="1">
            <a:spLocks/>
          </p:cNvSpPr>
          <p:nvPr/>
        </p:nvSpPr>
        <p:spPr>
          <a:xfrm>
            <a:off x="8257973" y="265401"/>
            <a:ext cx="34441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solidFill>
                  <a:schemeClr val="accent1">
                    <a:lumMod val="50000"/>
                  </a:schemeClr>
                </a:solidFill>
                <a:latin typeface="Arial" panose="020B0604020202020204" pitchFamily="34" charset="0"/>
                <a:cs typeface="Arial" panose="020B0604020202020204" pitchFamily="34" charset="0"/>
              </a:rPr>
              <a:t>Exposure/</a:t>
            </a:r>
          </a:p>
          <a:p>
            <a:pPr algn="ctr"/>
            <a:r>
              <a:rPr lang="en-US" sz="2800" dirty="0" smtClean="0">
                <a:solidFill>
                  <a:schemeClr val="accent1">
                    <a:lumMod val="50000"/>
                  </a:schemeClr>
                </a:solidFill>
                <a:latin typeface="Arial" panose="020B0604020202020204" pitchFamily="34" charset="0"/>
                <a:cs typeface="Arial" panose="020B0604020202020204" pitchFamily="34" charset="0"/>
              </a:rPr>
              <a:t>Replacement Cost (BI)</a:t>
            </a:r>
          </a:p>
          <a:p>
            <a:pPr algn="ctr"/>
            <a:endParaRPr lang="en-US" sz="2800"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465256446"/>
              </p:ext>
            </p:extLst>
          </p:nvPr>
        </p:nvGraphicFramePr>
        <p:xfrm>
          <a:off x="8719114" y="1335186"/>
          <a:ext cx="2613460" cy="2361560"/>
        </p:xfrm>
        <a:graphic>
          <a:graphicData uri="http://schemas.openxmlformats.org/drawingml/2006/table">
            <a:tbl>
              <a:tblPr>
                <a:tableStyleId>{5C22544A-7EE6-4342-B048-85BDC9FD1C3A}</a:tableStyleId>
              </a:tblPr>
              <a:tblGrid>
                <a:gridCol w="1544496">
                  <a:extLst>
                    <a:ext uri="{9D8B030D-6E8A-4147-A177-3AD203B41FA5}">
                      <a16:colId xmlns:a16="http://schemas.microsoft.com/office/drawing/2014/main" val="20000"/>
                    </a:ext>
                  </a:extLst>
                </a:gridCol>
                <a:gridCol w="1068964">
                  <a:extLst>
                    <a:ext uri="{9D8B030D-6E8A-4147-A177-3AD203B41FA5}">
                      <a16:colId xmlns:a16="http://schemas.microsoft.com/office/drawing/2014/main" val="20001"/>
                    </a:ext>
                  </a:extLst>
                </a:gridCol>
              </a:tblGrid>
              <a:tr h="236156">
                <a:tc>
                  <a:txBody>
                    <a:bodyPr/>
                    <a:lstStyle/>
                    <a:p>
                      <a:pPr algn="l" fontAlgn="b"/>
                      <a:r>
                        <a:rPr lang="en-US" sz="1400" u="none" strike="noStrike">
                          <a:effectLst/>
                        </a:rPr>
                        <a:t>ReplCost</a:t>
                      </a:r>
                      <a:endParaRPr lang="en-US" sz="1400" b="0" i="0" u="none" strike="noStrike">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dirty="0" smtClean="0">
                          <a:effectLst/>
                        </a:rPr>
                        <a:t>506,940</a:t>
                      </a:r>
                      <a:endParaRPr lang="en-US" sz="1400" b="0" i="0" u="none" strike="noStrike" dirty="0">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0"/>
                  </a:ext>
                </a:extLst>
              </a:tr>
              <a:tr h="236156">
                <a:tc>
                  <a:txBody>
                    <a:bodyPr/>
                    <a:lstStyle/>
                    <a:p>
                      <a:pPr algn="l" fontAlgn="b"/>
                      <a:r>
                        <a:rPr lang="en-US" sz="1400" u="none" strike="noStrike" dirty="0" err="1">
                          <a:effectLst/>
                        </a:rPr>
                        <a:t>ContCost</a:t>
                      </a:r>
                      <a:endParaRPr lang="en-US" sz="1400" b="0" i="0" u="none" strike="noStrike" dirty="0">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dirty="0" smtClean="0">
                          <a:effectLst/>
                        </a:rPr>
                        <a:t>603,075</a:t>
                      </a:r>
                      <a:endParaRPr lang="en-US" sz="1400" b="0" i="0" u="none" strike="noStrike" dirty="0">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1"/>
                  </a:ext>
                </a:extLst>
              </a:tr>
              <a:tr h="236156">
                <a:tc>
                  <a:txBody>
                    <a:bodyPr/>
                    <a:lstStyle/>
                    <a:p>
                      <a:pPr algn="l" fontAlgn="b"/>
                      <a:r>
                        <a:rPr lang="en-US" sz="1400" u="none" strike="noStrike" dirty="0" err="1">
                          <a:effectLst/>
                        </a:rPr>
                        <a:t>BldgArea</a:t>
                      </a:r>
                      <a:endParaRPr lang="en-US" sz="1400" b="0" i="0" u="none" strike="noStrike" dirty="0">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dirty="0" smtClean="0">
                          <a:effectLst/>
                        </a:rPr>
                        <a:t>3,981</a:t>
                      </a:r>
                      <a:endParaRPr lang="en-US" sz="1400" b="0" i="0" u="none" strike="noStrike" dirty="0">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2"/>
                  </a:ext>
                </a:extLst>
              </a:tr>
              <a:tr h="236156">
                <a:tc>
                  <a:txBody>
                    <a:bodyPr/>
                    <a:lstStyle/>
                    <a:p>
                      <a:pPr algn="l" fontAlgn="b"/>
                      <a:r>
                        <a:rPr lang="en-US" sz="1400" u="none" strike="noStrike">
                          <a:effectLst/>
                        </a:rPr>
                        <a:t>hzOccCode</a:t>
                      </a:r>
                      <a:endParaRPr lang="en-US" sz="1400" b="0" i="0" u="none" strike="noStrike">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a:effectLst/>
                        </a:rPr>
                        <a:t>Res1</a:t>
                      </a:r>
                      <a:endParaRPr lang="en-US" sz="1400" b="0" i="0" u="none" strike="noStrike">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3"/>
                  </a:ext>
                </a:extLst>
              </a:tr>
              <a:tr h="236156">
                <a:tc>
                  <a:txBody>
                    <a:bodyPr/>
                    <a:lstStyle/>
                    <a:p>
                      <a:pPr algn="l" fontAlgn="b"/>
                      <a:r>
                        <a:rPr lang="en-US" sz="1400" u="none" strike="noStrike">
                          <a:effectLst/>
                        </a:rPr>
                        <a:t>NumStories</a:t>
                      </a:r>
                      <a:endParaRPr lang="en-US" sz="1400" b="0" i="0" u="none" strike="noStrike">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4"/>
                  </a:ext>
                </a:extLst>
              </a:tr>
              <a:tr h="236156">
                <a:tc>
                  <a:txBody>
                    <a:bodyPr/>
                    <a:lstStyle/>
                    <a:p>
                      <a:pPr algn="l" fontAlgn="b"/>
                      <a:r>
                        <a:rPr lang="en-US" sz="1400" u="none" strike="noStrike" dirty="0" err="1">
                          <a:effectLst/>
                        </a:rPr>
                        <a:t>YearBuilt</a:t>
                      </a:r>
                      <a:endParaRPr lang="en-US" sz="1400" b="0" i="0" u="none" strike="noStrike" dirty="0">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dirty="0">
                          <a:effectLst/>
                        </a:rPr>
                        <a:t>2010</a:t>
                      </a:r>
                      <a:endParaRPr lang="en-US" sz="1400" b="0" i="0" u="none" strike="noStrike" dirty="0">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5"/>
                  </a:ext>
                </a:extLst>
              </a:tr>
              <a:tr h="236156">
                <a:tc>
                  <a:txBody>
                    <a:bodyPr/>
                    <a:lstStyle/>
                    <a:p>
                      <a:pPr algn="l" fontAlgn="b"/>
                      <a:r>
                        <a:rPr lang="en-US" sz="1400" u="none" strike="noStrike" dirty="0" err="1">
                          <a:effectLst/>
                        </a:rPr>
                        <a:t>BldgConstruction</a:t>
                      </a:r>
                      <a:endParaRPr lang="en-US" sz="1400" b="0" i="0" u="none" strike="noStrike" dirty="0">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dirty="0">
                          <a:effectLst/>
                        </a:rPr>
                        <a:t>Brick</a:t>
                      </a:r>
                      <a:endParaRPr lang="en-US" sz="1400" b="0" i="0" u="none" strike="noStrike" dirty="0">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6"/>
                  </a:ext>
                </a:extLst>
              </a:tr>
              <a:tr h="236156">
                <a:tc>
                  <a:txBody>
                    <a:bodyPr/>
                    <a:lstStyle/>
                    <a:p>
                      <a:pPr algn="l" fontAlgn="b"/>
                      <a:r>
                        <a:rPr lang="en-US" sz="1400" u="none" strike="noStrike">
                          <a:effectLst/>
                        </a:rPr>
                        <a:t>BldgCondition</a:t>
                      </a:r>
                      <a:endParaRPr lang="en-US" sz="1400" b="0" i="0" u="none" strike="noStrike">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a:effectLst/>
                        </a:rPr>
                        <a:t>High</a:t>
                      </a:r>
                      <a:endParaRPr lang="en-US" sz="1400" b="0" i="0" u="none" strike="noStrike">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7"/>
                  </a:ext>
                </a:extLst>
              </a:tr>
              <a:tr h="236156">
                <a:tc>
                  <a:txBody>
                    <a:bodyPr/>
                    <a:lstStyle/>
                    <a:p>
                      <a:pPr algn="l" fontAlgn="b"/>
                      <a:r>
                        <a:rPr lang="en-US" sz="1400" u="none" strike="noStrike">
                          <a:effectLst/>
                        </a:rPr>
                        <a:t>BldgFoundation</a:t>
                      </a:r>
                      <a:endParaRPr lang="en-US" sz="1400" b="0" i="0" u="none" strike="noStrike">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a:effectLst/>
                        </a:rPr>
                        <a:t>Basement</a:t>
                      </a:r>
                      <a:endParaRPr lang="en-US" sz="1400" b="0" i="0" u="none" strike="noStrike">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8"/>
                  </a:ext>
                </a:extLst>
              </a:tr>
              <a:tr h="236156">
                <a:tc>
                  <a:txBody>
                    <a:bodyPr/>
                    <a:lstStyle/>
                    <a:p>
                      <a:pPr algn="l" fontAlgn="b"/>
                      <a:r>
                        <a:rPr lang="en-US" sz="1400" u="none" strike="noStrike">
                          <a:effectLst/>
                        </a:rPr>
                        <a:t>FirstFloorHt</a:t>
                      </a:r>
                      <a:endParaRPr lang="en-US" sz="1400" b="0" i="0" u="none" strike="noStrike">
                        <a:solidFill>
                          <a:srgbClr val="000000"/>
                        </a:solidFill>
                        <a:effectLst/>
                        <a:latin typeface="Calibri" panose="020F0502020204030204" pitchFamily="34" charset="0"/>
                      </a:endParaRPr>
                    </a:p>
                  </a:txBody>
                  <a:tcPr marL="11808" marR="11808" marT="11808" marB="0" anchor="b"/>
                </a:tc>
                <a:tc>
                  <a:txBody>
                    <a:bodyPr/>
                    <a:lstStyle/>
                    <a:p>
                      <a:pPr algn="l"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11808" marR="11808" marT="11808" marB="0" anchor="b"/>
                </a:tc>
                <a:extLst>
                  <a:ext uri="{0D108BD9-81ED-4DB2-BD59-A6C34878D82A}">
                    <a16:rowId xmlns:a16="http://schemas.microsoft.com/office/drawing/2014/main" val="10009"/>
                  </a:ext>
                </a:extLst>
              </a:tr>
            </a:tbl>
          </a:graphicData>
        </a:graphic>
      </p:graphicFrame>
      <p:sp>
        <p:nvSpPr>
          <p:cNvPr id="12" name="Title 1"/>
          <p:cNvSpPr txBox="1">
            <a:spLocks/>
          </p:cNvSpPr>
          <p:nvPr/>
        </p:nvSpPr>
        <p:spPr>
          <a:xfrm>
            <a:off x="8493303" y="4115954"/>
            <a:ext cx="3303159" cy="79474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solidFill>
                  <a:schemeClr val="accent1">
                    <a:lumMod val="50000"/>
                  </a:schemeClr>
                </a:solidFill>
                <a:latin typeface="Arial" panose="020B0604020202020204" pitchFamily="34" charset="0"/>
                <a:cs typeface="Arial" panose="020B0604020202020204" pitchFamily="34" charset="0"/>
              </a:rPr>
              <a:t>Damage Estimates (UDF)</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249277618"/>
              </p:ext>
            </p:extLst>
          </p:nvPr>
        </p:nvGraphicFramePr>
        <p:xfrm>
          <a:off x="8719114" y="4910697"/>
          <a:ext cx="2613460" cy="1013996"/>
        </p:xfrm>
        <a:graphic>
          <a:graphicData uri="http://schemas.openxmlformats.org/drawingml/2006/table">
            <a:tbl>
              <a:tblPr>
                <a:tableStyleId>{5C22544A-7EE6-4342-B048-85BDC9FD1C3A}</a:tableStyleId>
              </a:tblPr>
              <a:tblGrid>
                <a:gridCol w="1609892">
                  <a:extLst>
                    <a:ext uri="{9D8B030D-6E8A-4147-A177-3AD203B41FA5}">
                      <a16:colId xmlns:a16="http://schemas.microsoft.com/office/drawing/2014/main" val="20000"/>
                    </a:ext>
                  </a:extLst>
                </a:gridCol>
                <a:gridCol w="1003568">
                  <a:extLst>
                    <a:ext uri="{9D8B030D-6E8A-4147-A177-3AD203B41FA5}">
                      <a16:colId xmlns:a16="http://schemas.microsoft.com/office/drawing/2014/main" val="20001"/>
                    </a:ext>
                  </a:extLst>
                </a:gridCol>
              </a:tblGrid>
              <a:tr h="253499">
                <a:tc>
                  <a:txBody>
                    <a:bodyPr/>
                    <a:lstStyle/>
                    <a:p>
                      <a:pPr algn="l" fontAlgn="b"/>
                      <a:r>
                        <a:rPr lang="en-US" sz="1400" u="none" strike="noStrike" dirty="0" err="1">
                          <a:effectLst/>
                        </a:rPr>
                        <a:t>BldgDmgPct</a:t>
                      </a:r>
                      <a:endParaRPr lang="en-US" sz="1400" b="0" i="0" u="none" strike="noStrike" dirty="0">
                        <a:solidFill>
                          <a:srgbClr val="000000"/>
                        </a:solidFill>
                        <a:effectLst/>
                        <a:latin typeface="Calibri" panose="020F0502020204030204" pitchFamily="34" charset="0"/>
                      </a:endParaRPr>
                    </a:p>
                  </a:txBody>
                  <a:tcPr marL="12675" marR="12675" marT="12675" marB="0" anchor="b"/>
                </a:tc>
                <a:tc>
                  <a:txBody>
                    <a:bodyPr/>
                    <a:lstStyle/>
                    <a:p>
                      <a:pPr algn="l" fontAlgn="b"/>
                      <a:r>
                        <a:rPr lang="en-US" sz="1400" u="none" strike="noStrike" dirty="0">
                          <a:effectLst/>
                        </a:rPr>
                        <a:t>51.6</a:t>
                      </a:r>
                      <a:endParaRPr lang="en-US" sz="1400" b="0" i="0" u="none" strike="noStrike" dirty="0">
                        <a:solidFill>
                          <a:srgbClr val="000000"/>
                        </a:solidFill>
                        <a:effectLst/>
                        <a:latin typeface="Calibri" panose="020F0502020204030204" pitchFamily="34" charset="0"/>
                      </a:endParaRPr>
                    </a:p>
                  </a:txBody>
                  <a:tcPr marL="12675" marR="12675" marT="12675" marB="0" anchor="b"/>
                </a:tc>
                <a:extLst>
                  <a:ext uri="{0D108BD9-81ED-4DB2-BD59-A6C34878D82A}">
                    <a16:rowId xmlns:a16="http://schemas.microsoft.com/office/drawing/2014/main" val="10000"/>
                  </a:ext>
                </a:extLst>
              </a:tr>
              <a:tr h="253499">
                <a:tc>
                  <a:txBody>
                    <a:bodyPr/>
                    <a:lstStyle/>
                    <a:p>
                      <a:pPr algn="l" fontAlgn="b"/>
                      <a:r>
                        <a:rPr lang="en-US" sz="1400" u="none" strike="noStrike" dirty="0" err="1">
                          <a:effectLst/>
                        </a:rPr>
                        <a:t>BldgLossUSD</a:t>
                      </a:r>
                      <a:endParaRPr lang="en-US" sz="1400" b="0" i="0" u="none" strike="noStrike" dirty="0">
                        <a:solidFill>
                          <a:srgbClr val="000000"/>
                        </a:solidFill>
                        <a:effectLst/>
                        <a:latin typeface="Calibri" panose="020F0502020204030204" pitchFamily="34" charset="0"/>
                      </a:endParaRPr>
                    </a:p>
                  </a:txBody>
                  <a:tcPr marL="12675" marR="12675" marT="12675" marB="0" anchor="b"/>
                </a:tc>
                <a:tc>
                  <a:txBody>
                    <a:bodyPr/>
                    <a:lstStyle/>
                    <a:p>
                      <a:pPr algn="l" fontAlgn="b"/>
                      <a:r>
                        <a:rPr lang="en-US" sz="1400" u="none" strike="noStrike" dirty="0" smtClean="0">
                          <a:effectLst/>
                        </a:rPr>
                        <a:t>261,354</a:t>
                      </a:r>
                      <a:endParaRPr lang="en-US" sz="1400" b="0" i="0" u="none" strike="noStrike" dirty="0">
                        <a:solidFill>
                          <a:srgbClr val="000000"/>
                        </a:solidFill>
                        <a:effectLst/>
                        <a:latin typeface="Calibri" panose="020F0502020204030204" pitchFamily="34" charset="0"/>
                      </a:endParaRPr>
                    </a:p>
                  </a:txBody>
                  <a:tcPr marL="12675" marR="12675" marT="12675" marB="0" anchor="b"/>
                </a:tc>
                <a:extLst>
                  <a:ext uri="{0D108BD9-81ED-4DB2-BD59-A6C34878D82A}">
                    <a16:rowId xmlns:a16="http://schemas.microsoft.com/office/drawing/2014/main" val="10001"/>
                  </a:ext>
                </a:extLst>
              </a:tr>
              <a:tr h="253499">
                <a:tc>
                  <a:txBody>
                    <a:bodyPr/>
                    <a:lstStyle/>
                    <a:p>
                      <a:pPr algn="l" fontAlgn="b"/>
                      <a:r>
                        <a:rPr lang="en-US" sz="1400" u="none" strike="noStrike">
                          <a:effectLst/>
                        </a:rPr>
                        <a:t>ContDmgPct</a:t>
                      </a:r>
                      <a:endParaRPr lang="en-US" sz="1400" b="0" i="0" u="none" strike="noStrike">
                        <a:solidFill>
                          <a:srgbClr val="000000"/>
                        </a:solidFill>
                        <a:effectLst/>
                        <a:latin typeface="Calibri" panose="020F0502020204030204" pitchFamily="34" charset="0"/>
                      </a:endParaRPr>
                    </a:p>
                  </a:txBody>
                  <a:tcPr marL="12675" marR="12675" marT="12675" marB="0" anchor="b"/>
                </a:tc>
                <a:tc>
                  <a:txBody>
                    <a:bodyPr/>
                    <a:lstStyle/>
                    <a:p>
                      <a:pPr algn="l" fontAlgn="b"/>
                      <a:r>
                        <a:rPr lang="en-US" sz="1400" u="none" strike="noStrike" dirty="0">
                          <a:effectLst/>
                        </a:rPr>
                        <a:t>47.9</a:t>
                      </a:r>
                      <a:endParaRPr lang="en-US" sz="1400" b="0" i="0" u="none" strike="noStrike" dirty="0">
                        <a:solidFill>
                          <a:srgbClr val="000000"/>
                        </a:solidFill>
                        <a:effectLst/>
                        <a:latin typeface="Calibri" panose="020F0502020204030204" pitchFamily="34" charset="0"/>
                      </a:endParaRPr>
                    </a:p>
                  </a:txBody>
                  <a:tcPr marL="12675" marR="12675" marT="12675" marB="0" anchor="b"/>
                </a:tc>
                <a:extLst>
                  <a:ext uri="{0D108BD9-81ED-4DB2-BD59-A6C34878D82A}">
                    <a16:rowId xmlns:a16="http://schemas.microsoft.com/office/drawing/2014/main" val="10002"/>
                  </a:ext>
                </a:extLst>
              </a:tr>
              <a:tr h="253499">
                <a:tc>
                  <a:txBody>
                    <a:bodyPr/>
                    <a:lstStyle/>
                    <a:p>
                      <a:pPr algn="l" fontAlgn="b"/>
                      <a:r>
                        <a:rPr lang="en-US" sz="1400" u="none" strike="noStrike" dirty="0" err="1">
                          <a:effectLst/>
                        </a:rPr>
                        <a:t>ContLossUSD</a:t>
                      </a:r>
                      <a:endParaRPr lang="en-US" sz="1400" b="0" i="0" u="none" strike="noStrike" dirty="0">
                        <a:solidFill>
                          <a:srgbClr val="000000"/>
                        </a:solidFill>
                        <a:effectLst/>
                        <a:latin typeface="Calibri" panose="020F0502020204030204" pitchFamily="34" charset="0"/>
                      </a:endParaRPr>
                    </a:p>
                  </a:txBody>
                  <a:tcPr marL="12675" marR="12675" marT="12675" marB="0" anchor="b"/>
                </a:tc>
                <a:tc>
                  <a:txBody>
                    <a:bodyPr/>
                    <a:lstStyle/>
                    <a:p>
                      <a:pPr algn="l" fontAlgn="b"/>
                      <a:r>
                        <a:rPr lang="en-US" sz="1400" u="none" strike="noStrike" dirty="0" smtClean="0">
                          <a:effectLst/>
                        </a:rPr>
                        <a:t>121,326</a:t>
                      </a:r>
                      <a:endParaRPr lang="en-US" sz="1400" b="0" i="0" u="none" strike="noStrike" dirty="0">
                        <a:solidFill>
                          <a:srgbClr val="000000"/>
                        </a:solidFill>
                        <a:effectLst/>
                        <a:latin typeface="Calibri" panose="020F0502020204030204" pitchFamily="34" charset="0"/>
                      </a:endParaRPr>
                    </a:p>
                  </a:txBody>
                  <a:tcPr marL="12675" marR="12675" marT="12675" marB="0" anchor="b"/>
                </a:tc>
                <a:extLst>
                  <a:ext uri="{0D108BD9-81ED-4DB2-BD59-A6C34878D82A}">
                    <a16:rowId xmlns:a16="http://schemas.microsoft.com/office/drawing/2014/main" val="10003"/>
                  </a:ext>
                </a:extLst>
              </a:tr>
            </a:tbl>
          </a:graphicData>
        </a:graphic>
      </p:graphicFrame>
      <p:sp>
        <p:nvSpPr>
          <p:cNvPr id="14" name="Rectangle 13"/>
          <p:cNvSpPr/>
          <p:nvPr/>
        </p:nvSpPr>
        <p:spPr>
          <a:xfrm>
            <a:off x="152326" y="6225700"/>
            <a:ext cx="11597815" cy="410882"/>
          </a:xfrm>
          <a:prstGeom prst="rect">
            <a:avLst/>
          </a:prstGeom>
          <a:solidFill>
            <a:schemeClr val="accent4">
              <a:lumMod val="40000"/>
              <a:lumOff val="60000"/>
            </a:schemeClr>
          </a:solidFill>
          <a:scene3d>
            <a:camera prst="orthographicFront"/>
            <a:lightRig rig="threePt" dir="t"/>
          </a:scene3d>
          <a:sp3d>
            <a:bevelT/>
          </a:sp3d>
        </p:spPr>
        <p:txBody>
          <a:bodyPr wrap="square">
            <a:spAutoFit/>
          </a:bodyPr>
          <a:lstStyle/>
          <a:p>
            <a:pPr>
              <a:lnSpc>
                <a:spcPct val="115000"/>
              </a:lnSpc>
              <a:spcAft>
                <a:spcPts val="1000"/>
              </a:spcAft>
            </a:pPr>
            <a:r>
              <a:rPr lang="en-US" dirty="0" smtClean="0">
                <a:latin typeface="Calibri" panose="020F0502020204030204" pitchFamily="34" charset="0"/>
                <a:ea typeface="Times New Roman" panose="02020603050405020304" pitchFamily="18" charset="0"/>
                <a:cs typeface="Times New Roman" panose="02020603050405020304" pitchFamily="18" charset="0"/>
              </a:rPr>
              <a:t>A unique </a:t>
            </a:r>
            <a:r>
              <a:rPr lang="en-US" b="1" dirty="0" smtClean="0">
                <a:latin typeface="Calibri" panose="020F0502020204030204" pitchFamily="34" charset="0"/>
                <a:ea typeface="Times New Roman" panose="02020603050405020304" pitchFamily="18" charset="0"/>
                <a:cs typeface="Times New Roman" panose="02020603050405020304" pitchFamily="18" charset="0"/>
              </a:rPr>
              <a:t>parcel identifier </a:t>
            </a:r>
            <a:r>
              <a:rPr lang="en-US" dirty="0" smtClean="0">
                <a:latin typeface="Calibri" panose="020F0502020204030204" pitchFamily="34" charset="0"/>
                <a:ea typeface="Times New Roman" panose="02020603050405020304" pitchFamily="18" charset="0"/>
                <a:cs typeface="Times New Roman" panose="02020603050405020304" pitchFamily="18" charset="0"/>
              </a:rPr>
              <a:t>links assessment/building data, replacement costs, and damage loss estimates for each structure</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869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18457" y="796835"/>
            <a:ext cx="10496731" cy="5904411"/>
            <a:chOff x="718457" y="796835"/>
            <a:chExt cx="10496731" cy="5904411"/>
          </a:xfrm>
        </p:grpSpPr>
        <p:pic>
          <p:nvPicPr>
            <p:cNvPr id="22" name="Picture 21"/>
            <p:cNvPicPr>
              <a:picLocks noChangeAspect="1"/>
            </p:cNvPicPr>
            <p:nvPr/>
          </p:nvPicPr>
          <p:blipFill>
            <a:blip r:embed="rId2"/>
            <a:stretch>
              <a:fillRect/>
            </a:stretch>
          </p:blipFill>
          <p:spPr>
            <a:xfrm>
              <a:off x="718457" y="796835"/>
              <a:ext cx="10496731" cy="5904411"/>
            </a:xfrm>
            <a:prstGeom prst="rect">
              <a:avLst/>
            </a:prstGeom>
          </p:spPr>
        </p:pic>
        <p:pic>
          <p:nvPicPr>
            <p:cNvPr id="4" name="Picture 3"/>
            <p:cNvPicPr>
              <a:picLocks noChangeAspect="1"/>
            </p:cNvPicPr>
            <p:nvPr/>
          </p:nvPicPr>
          <p:blipFill>
            <a:blip r:embed="rId3"/>
            <a:stretch>
              <a:fillRect/>
            </a:stretch>
          </p:blipFill>
          <p:spPr>
            <a:xfrm>
              <a:off x="735332" y="1645601"/>
              <a:ext cx="1498418" cy="255224"/>
            </a:xfrm>
            <a:prstGeom prst="rect">
              <a:avLst/>
            </a:prstGeom>
          </p:spPr>
        </p:pic>
      </p:grpSp>
      <p:grpSp>
        <p:nvGrpSpPr>
          <p:cNvPr id="21" name="Group 20"/>
          <p:cNvGrpSpPr/>
          <p:nvPr/>
        </p:nvGrpSpPr>
        <p:grpSpPr>
          <a:xfrm rot="2124112">
            <a:off x="2085517" y="4452964"/>
            <a:ext cx="2297430" cy="1504727"/>
            <a:chOff x="8001000" y="-1438456"/>
            <a:chExt cx="2297430" cy="1504727"/>
          </a:xfrm>
        </p:grpSpPr>
        <p:sp>
          <p:nvSpPr>
            <p:cNvPr id="5" name="Arc 4"/>
            <p:cNvSpPr/>
            <p:nvPr/>
          </p:nvSpPr>
          <p:spPr>
            <a:xfrm rot="14907401">
              <a:off x="8564882" y="-1257304"/>
              <a:ext cx="1038225" cy="781050"/>
            </a:xfrm>
            <a:prstGeom prst="arc">
              <a:avLst/>
            </a:prstGeom>
            <a:ln w="635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4907401" flipH="1">
              <a:off x="9036331" y="-1187244"/>
              <a:ext cx="111442" cy="75438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4907401" flipH="1">
              <a:off x="8863086" y="-1305107"/>
              <a:ext cx="630554" cy="363855"/>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475888">
              <a:off x="8590437" y="-456949"/>
              <a:ext cx="706099" cy="523220"/>
            </a:xfrm>
            <a:prstGeom prst="rect">
              <a:avLst/>
            </a:prstGeom>
            <a:noFill/>
            <a:ln>
              <a:solidFill>
                <a:schemeClr val="accent4"/>
              </a:solidFill>
            </a:ln>
          </p:spPr>
          <p:txBody>
            <a:bodyPr wrap="square" rtlCol="0">
              <a:spAutoFit/>
            </a:bodyPr>
            <a:lstStyle/>
            <a:p>
              <a:r>
                <a:rPr lang="en-US" sz="2800" b="1" dirty="0" smtClean="0">
                  <a:solidFill>
                    <a:srgbClr val="FFC000"/>
                  </a:solidFill>
                </a:rPr>
                <a:t>3D</a:t>
              </a:r>
              <a:endParaRPr lang="en-US" sz="2800" b="1" dirty="0">
                <a:solidFill>
                  <a:srgbClr val="FFC000"/>
                </a:solidFill>
              </a:endParaRPr>
            </a:p>
          </p:txBody>
        </p:sp>
        <p:cxnSp>
          <p:nvCxnSpPr>
            <p:cNvPr id="17" name="Straight Connector 16"/>
            <p:cNvCxnSpPr/>
            <p:nvPr/>
          </p:nvCxnSpPr>
          <p:spPr>
            <a:xfrm>
              <a:off x="8001000" y="-1122993"/>
              <a:ext cx="2297430" cy="359870"/>
            </a:xfrm>
            <a:prstGeom prst="line">
              <a:avLst/>
            </a:prstGeom>
            <a:ln w="50800">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326572" y="-159678"/>
            <a:ext cx="117173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3D Flood Visualization – Neighborhood</a:t>
            </a:r>
            <a:endParaRPr lang="en-US" dirty="0">
              <a:solidFill>
                <a:schemeClr val="accent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12892" r="13163"/>
          <a:stretch/>
        </p:blipFill>
        <p:spPr>
          <a:xfrm>
            <a:off x="4088673" y="2047161"/>
            <a:ext cx="6935649" cy="21077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p:cNvSpPr txBox="1"/>
          <p:nvPr/>
        </p:nvSpPr>
        <p:spPr>
          <a:xfrm>
            <a:off x="984321" y="5164124"/>
            <a:ext cx="2166258" cy="830997"/>
          </a:xfrm>
          <a:prstGeom prst="rect">
            <a:avLst/>
          </a:prstGeom>
          <a:solidFill>
            <a:schemeClr val="tx1"/>
          </a:solidFill>
        </p:spPr>
        <p:txBody>
          <a:bodyPr wrap="square" rtlCol="0">
            <a:spAutoFit/>
          </a:bodyPr>
          <a:lstStyle/>
          <a:p>
            <a:pPr algn="ctr"/>
            <a:r>
              <a:rPr lang="en-US" sz="2400" b="1" dirty="0" smtClean="0">
                <a:solidFill>
                  <a:schemeClr val="bg1"/>
                </a:solidFill>
              </a:rPr>
              <a:t>3D Northwest View</a:t>
            </a:r>
            <a:endParaRPr lang="en-US" sz="2400" b="1" dirty="0">
              <a:solidFill>
                <a:schemeClr val="bg1"/>
              </a:solidFill>
            </a:endParaRPr>
          </a:p>
        </p:txBody>
      </p:sp>
      <p:sp>
        <p:nvSpPr>
          <p:cNvPr id="14" name="Rectangle 13"/>
          <p:cNvSpPr/>
          <p:nvPr/>
        </p:nvSpPr>
        <p:spPr>
          <a:xfrm>
            <a:off x="7040585" y="2242980"/>
            <a:ext cx="3853403" cy="392159"/>
          </a:xfrm>
          <a:prstGeom prst="rect">
            <a:avLst/>
          </a:prstGeom>
          <a:solidFill>
            <a:schemeClr val="bg1"/>
          </a:solidFill>
        </p:spPr>
        <p:txBody>
          <a:bodyPr wrap="square">
            <a:spAutoFit/>
          </a:bodyPr>
          <a:lstStyle/>
          <a:p>
            <a:pPr>
              <a:lnSpc>
                <a:spcPct val="115000"/>
              </a:lnSpc>
              <a:spcAft>
                <a:spcPts val="1000"/>
              </a:spcAft>
            </a:pPr>
            <a:r>
              <a:rPr lang="en-US" dirty="0" smtClean="0">
                <a:latin typeface="Calibri" panose="020F0502020204030204" pitchFamily="34" charset="0"/>
                <a:ea typeface="Times New Roman" panose="02020603050405020304" pitchFamily="18" charset="0"/>
                <a:cs typeface="Times New Roman" panose="02020603050405020304" pitchFamily="18" charset="0"/>
              </a:rPr>
              <a:t>Baltimore Street, Martinsburg, WV</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p:cNvSpPr txBox="1"/>
          <p:nvPr/>
        </p:nvSpPr>
        <p:spPr>
          <a:xfrm>
            <a:off x="4333965" y="6291177"/>
            <a:ext cx="3265714" cy="369332"/>
          </a:xfrm>
          <a:prstGeom prst="rect">
            <a:avLst/>
          </a:prstGeom>
          <a:solidFill>
            <a:schemeClr val="tx1"/>
          </a:solidFill>
        </p:spPr>
        <p:txBody>
          <a:bodyPr wrap="square" rtlCol="0">
            <a:spAutoFit/>
          </a:bodyPr>
          <a:lstStyle/>
          <a:p>
            <a:r>
              <a:rPr lang="en-US" dirty="0" smtClean="0">
                <a:solidFill>
                  <a:schemeClr val="bg1"/>
                </a:solidFill>
              </a:rPr>
              <a:t>WV Flood Tool Conceptual Slide</a:t>
            </a:r>
            <a:endParaRPr lang="en-US" dirty="0">
              <a:solidFill>
                <a:schemeClr val="bg1"/>
              </a:solidFill>
            </a:endParaRPr>
          </a:p>
        </p:txBody>
      </p:sp>
    </p:spTree>
    <p:extLst>
      <p:ext uri="{BB962C8B-B14F-4D97-AF65-F5344CB8AC3E}">
        <p14:creationId xmlns:p14="http://schemas.microsoft.com/office/powerpoint/2010/main" val="15112355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9086"/>
          </a:xfrm>
          <a:prstGeom prst="rect">
            <a:avLst/>
          </a:prstGeom>
          <a:solidFill>
            <a:schemeClr val="tx1">
              <a:lumMod val="50000"/>
              <a:lumOff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Resources:  WV Flood Risk Reports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167471557"/>
              </p:ext>
            </p:extLst>
          </p:nvPr>
        </p:nvGraphicFramePr>
        <p:xfrm>
          <a:off x="588335" y="2512422"/>
          <a:ext cx="11015329" cy="2651760"/>
        </p:xfrm>
        <a:graphic>
          <a:graphicData uri="http://schemas.openxmlformats.org/drawingml/2006/table">
            <a:tbl>
              <a:tblPr firstRow="1" bandRow="1">
                <a:tableStyleId>{0505E3EF-67EA-436B-97B2-0124C06EBD24}</a:tableStyleId>
              </a:tblPr>
              <a:tblGrid>
                <a:gridCol w="1371094">
                  <a:extLst>
                    <a:ext uri="{9D8B030D-6E8A-4147-A177-3AD203B41FA5}">
                      <a16:colId xmlns:a16="http://schemas.microsoft.com/office/drawing/2014/main" val="20000"/>
                    </a:ext>
                  </a:extLst>
                </a:gridCol>
                <a:gridCol w="9644235">
                  <a:extLst>
                    <a:ext uri="{9D8B030D-6E8A-4147-A177-3AD203B41FA5}">
                      <a16:colId xmlns:a16="http://schemas.microsoft.com/office/drawing/2014/main" val="20001"/>
                    </a:ext>
                  </a:extLst>
                </a:gridCol>
              </a:tblGrid>
              <a:tr h="1980021">
                <a:tc>
                  <a:txBody>
                    <a:bodyPr/>
                    <a:lstStyle/>
                    <a:p>
                      <a:pPr algn="ctr"/>
                      <a:r>
                        <a:rPr lang="en-US" sz="2400" dirty="0" smtClean="0">
                          <a:latin typeface="Arial" panose="020B0604020202020204" pitchFamily="34" charset="0"/>
                          <a:cs typeface="Arial" panose="020B0604020202020204" pitchFamily="34" charset="0"/>
                        </a:rPr>
                        <a:t>October 2016</a:t>
                      </a:r>
                      <a:endParaRPr lang="en-US" sz="2400" dirty="0">
                        <a:latin typeface="Arial" panose="020B0604020202020204" pitchFamily="34" charset="0"/>
                        <a:cs typeface="Arial" panose="020B0604020202020204" pitchFamily="34" charset="0"/>
                      </a:endParaRPr>
                    </a:p>
                  </a:txBody>
                  <a:tcPr/>
                </a:tc>
                <a:tc>
                  <a:txBody>
                    <a:bodyPr/>
                    <a:lstStyle/>
                    <a:p>
                      <a:r>
                        <a:rPr lang="en-US" sz="2400" b="1" kern="1200" dirty="0" smtClean="0">
                          <a:solidFill>
                            <a:schemeClr val="dk1"/>
                          </a:solidFill>
                          <a:effectLst/>
                          <a:latin typeface="+mn-lt"/>
                          <a:ea typeface="+mn-ea"/>
                          <a:cs typeface="+mn-cs"/>
                        </a:rPr>
                        <a:t>Flood Risk Assessment</a:t>
                      </a:r>
                      <a:r>
                        <a:rPr lang="en-US" sz="2400" b="1" kern="1200" baseline="0" dirty="0" smtClean="0">
                          <a:solidFill>
                            <a:schemeClr val="dk1"/>
                          </a:solidFill>
                          <a:effectLst/>
                          <a:latin typeface="+mn-lt"/>
                          <a:ea typeface="+mn-ea"/>
                          <a:cs typeface="+mn-cs"/>
                        </a:rPr>
                        <a:t> </a:t>
                      </a:r>
                      <a:r>
                        <a:rPr lang="en-US" sz="2400" b="1" kern="1200" dirty="0" smtClean="0">
                          <a:solidFill>
                            <a:schemeClr val="dk1"/>
                          </a:solidFill>
                          <a:effectLst/>
                          <a:latin typeface="+mn-lt"/>
                          <a:ea typeface="+mn-ea"/>
                          <a:cs typeface="+mn-cs"/>
                        </a:rPr>
                        <a:t>Supplement to 2017 Region 9 Planning and Development Council Hazard Mitigation Plans </a:t>
                      </a:r>
                      <a:r>
                        <a:rPr lang="en-US" sz="2400" kern="1200" dirty="0" smtClean="0">
                          <a:solidFill>
                            <a:schemeClr val="dk1"/>
                          </a:solidFill>
                          <a:effectLst/>
                          <a:latin typeface="+mn-lt"/>
                          <a:ea typeface="+mn-ea"/>
                          <a:cs typeface="+mn-cs"/>
                        </a:rPr>
                        <a:t>– WV</a:t>
                      </a:r>
                      <a:r>
                        <a:rPr lang="en-US" sz="2400" kern="1200" baseline="0" dirty="0" smtClean="0">
                          <a:solidFill>
                            <a:schemeClr val="dk1"/>
                          </a:solidFill>
                          <a:effectLst/>
                          <a:latin typeface="+mn-lt"/>
                          <a:ea typeface="+mn-ea"/>
                          <a:cs typeface="+mn-cs"/>
                        </a:rPr>
                        <a:t> GIS Technical Center</a:t>
                      </a:r>
                      <a:endParaRPr lang="en-US" sz="2400" kern="1200" dirty="0" smtClean="0">
                        <a:solidFill>
                          <a:schemeClr val="dk1"/>
                        </a:solidFill>
                        <a:effectLst/>
                        <a:latin typeface="+mn-lt"/>
                        <a:ea typeface="+mn-ea"/>
                        <a:cs typeface="+mn-cs"/>
                      </a:endParaRPr>
                    </a:p>
                    <a:p>
                      <a:endParaRPr lang="en-US" sz="18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Berkeley County, WV</a:t>
                      </a:r>
                      <a:r>
                        <a:rPr lang="en-US" sz="1800" kern="1200" dirty="0" smtClean="0">
                          <a:solidFill>
                            <a:schemeClr val="dk1"/>
                          </a:solidFill>
                          <a:effectLst/>
                          <a:latin typeface="+mn-lt"/>
                          <a:ea typeface="+mn-ea"/>
                          <a:cs typeface="+mn-cs"/>
                        </a:rPr>
                        <a:t/>
                      </a:r>
                      <a:br>
                        <a:rPr lang="en-US" sz="1800" kern="1200" dirty="0" smtClean="0">
                          <a:solidFill>
                            <a:schemeClr val="dk1"/>
                          </a:solidFill>
                          <a:effectLst/>
                          <a:latin typeface="+mn-lt"/>
                          <a:ea typeface="+mn-ea"/>
                          <a:cs typeface="+mn-cs"/>
                        </a:rPr>
                      </a:br>
                      <a:r>
                        <a:rPr lang="en-US" sz="1800" b="0" u="sng" kern="1200" dirty="0" smtClean="0">
                          <a:solidFill>
                            <a:schemeClr val="dk1"/>
                          </a:solidFill>
                          <a:effectLst/>
                          <a:latin typeface="+mn-lt"/>
                          <a:ea typeface="+mn-ea"/>
                          <a:cs typeface="+mn-cs"/>
                          <a:hlinkClick r:id="rId2"/>
                        </a:rPr>
                        <a:t>ftp://ftp.wvgis.wvu.edu/pub/temp/FEMA/FRA/Berkeley_FloodRiskRpt_20161026.pdf</a:t>
                      </a:r>
                      <a:endParaRPr lang="en-US" sz="1800" b="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
                      </a:r>
                      <a:br>
                        <a:rPr lang="en-US" sz="1800" kern="1200" dirty="0" smtClean="0">
                          <a:solidFill>
                            <a:schemeClr val="dk1"/>
                          </a:solidFill>
                          <a:effectLst/>
                          <a:latin typeface="+mn-lt"/>
                          <a:ea typeface="+mn-ea"/>
                          <a:cs typeface="+mn-cs"/>
                        </a:rPr>
                      </a:br>
                      <a:r>
                        <a:rPr lang="en-US" sz="2400" kern="1200" dirty="0" smtClean="0">
                          <a:solidFill>
                            <a:schemeClr val="dk1"/>
                          </a:solidFill>
                          <a:effectLst/>
                          <a:latin typeface="+mn-lt"/>
                          <a:ea typeface="+mn-ea"/>
                          <a:cs typeface="+mn-cs"/>
                        </a:rPr>
                        <a:t>Morgan county, WV</a:t>
                      </a:r>
                      <a:r>
                        <a:rPr lang="en-US" sz="1800" kern="1200" dirty="0" smtClean="0">
                          <a:solidFill>
                            <a:schemeClr val="dk1"/>
                          </a:solidFill>
                          <a:effectLst/>
                          <a:latin typeface="+mn-lt"/>
                          <a:ea typeface="+mn-ea"/>
                          <a:cs typeface="+mn-cs"/>
                        </a:rPr>
                        <a:t/>
                      </a:r>
                      <a:br>
                        <a:rPr lang="en-US" sz="1800" kern="1200" dirty="0" smtClean="0">
                          <a:solidFill>
                            <a:schemeClr val="dk1"/>
                          </a:solidFill>
                          <a:effectLst/>
                          <a:latin typeface="+mn-lt"/>
                          <a:ea typeface="+mn-ea"/>
                          <a:cs typeface="+mn-cs"/>
                        </a:rPr>
                      </a:br>
                      <a:r>
                        <a:rPr lang="en-US" sz="1800" b="0" u="sng" kern="1200" dirty="0" smtClean="0">
                          <a:solidFill>
                            <a:schemeClr val="dk1"/>
                          </a:solidFill>
                          <a:effectLst/>
                          <a:latin typeface="+mn-lt"/>
                          <a:ea typeface="+mn-ea"/>
                          <a:cs typeface="+mn-cs"/>
                          <a:hlinkClick r:id="rId3"/>
                        </a:rPr>
                        <a:t>ftp://ftp.wvgis.wvu.edu/pub/temp/FEMA/FRA/Morgan_FloodRiskRpt_20161026.pdf</a:t>
                      </a:r>
                      <a:endParaRPr lang="en-US" sz="1800" b="0" kern="1200" dirty="0">
                        <a:solidFill>
                          <a:schemeClr val="dk1"/>
                        </a:solidFill>
                        <a:effectLst/>
                        <a:latin typeface="+mn-lt"/>
                        <a:ea typeface="+mn-ea"/>
                        <a:cs typeface="+mn-cs"/>
                      </a:endParaRP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92F6D016-80C0-493B-8F02-FCF3F31B97C4}" type="slidenum">
              <a:rPr lang="en-US" smtClean="0"/>
              <a:t>35</a:t>
            </a:fld>
            <a:endParaRPr lang="en-US"/>
          </a:p>
        </p:txBody>
      </p:sp>
    </p:spTree>
    <p:extLst>
      <p:ext uri="{BB962C8B-B14F-4D97-AF65-F5344CB8AC3E}">
        <p14:creationId xmlns:p14="http://schemas.microsoft.com/office/powerpoint/2010/main" val="1060371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9086"/>
          </a:xfrm>
          <a:prstGeom prst="rect">
            <a:avLst/>
          </a:prstGeom>
          <a:solidFill>
            <a:schemeClr val="tx1">
              <a:lumMod val="50000"/>
              <a:lumOff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Resources: Previous NCR HUG Calls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420596689"/>
              </p:ext>
            </p:extLst>
          </p:nvPr>
        </p:nvGraphicFramePr>
        <p:xfrm>
          <a:off x="287889" y="1519646"/>
          <a:ext cx="11015329" cy="4876800"/>
        </p:xfrm>
        <a:graphic>
          <a:graphicData uri="http://schemas.openxmlformats.org/drawingml/2006/table">
            <a:tbl>
              <a:tblPr firstRow="1" bandRow="1">
                <a:tableStyleId>{0505E3EF-67EA-436B-97B2-0124C06EBD24}</a:tableStyleId>
              </a:tblPr>
              <a:tblGrid>
                <a:gridCol w="1371094">
                  <a:extLst>
                    <a:ext uri="{9D8B030D-6E8A-4147-A177-3AD203B41FA5}">
                      <a16:colId xmlns:a16="http://schemas.microsoft.com/office/drawing/2014/main" val="20000"/>
                    </a:ext>
                  </a:extLst>
                </a:gridCol>
                <a:gridCol w="9644235">
                  <a:extLst>
                    <a:ext uri="{9D8B030D-6E8A-4147-A177-3AD203B41FA5}">
                      <a16:colId xmlns:a16="http://schemas.microsoft.com/office/drawing/2014/main" val="20001"/>
                    </a:ext>
                  </a:extLst>
                </a:gridCol>
              </a:tblGrid>
              <a:tr h="592742">
                <a:tc>
                  <a:txBody>
                    <a:bodyPr/>
                    <a:lstStyle/>
                    <a:p>
                      <a:pPr algn="ctr"/>
                      <a:r>
                        <a:rPr lang="en-US" sz="2400" b="0" dirty="0" smtClean="0">
                          <a:latin typeface="Arial" panose="020B0604020202020204" pitchFamily="34" charset="0"/>
                          <a:cs typeface="Arial" panose="020B0604020202020204" pitchFamily="34" charset="0"/>
                        </a:rPr>
                        <a:t>Dec. 2013</a:t>
                      </a:r>
                      <a:endParaRPr lang="en-US" sz="2400" b="0" dirty="0">
                        <a:latin typeface="Arial" panose="020B0604020202020204" pitchFamily="34" charset="0"/>
                        <a:cs typeface="Arial" panose="020B0604020202020204" pitchFamily="34" charset="0"/>
                      </a:endParaRPr>
                    </a:p>
                  </a:txBody>
                  <a:tcPr/>
                </a:tc>
                <a:tc>
                  <a:txBody>
                    <a:bodyPr/>
                    <a:lstStyle/>
                    <a:p>
                      <a:r>
                        <a:rPr lang="en-US" sz="2400" dirty="0" smtClean="0"/>
                        <a:t>Total Exposure in Floodplain (TEIF) 2.0 – Glenn Locke, Tetra Tech</a:t>
                      </a:r>
                      <a:endParaRPr lang="en-US" sz="2400" b="0" kern="1200" dirty="0" smtClean="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dk1"/>
                          </a:solidFill>
                          <a:effectLst/>
                          <a:latin typeface="+mn-lt"/>
                          <a:ea typeface="+mn-ea"/>
                          <a:cs typeface="+mn-cs"/>
                          <a:hlinkClick r:id="rId2"/>
                        </a:rPr>
                        <a:t>http://www.usehazus.com/uploads/forum/December192013_NationalCapitolRegionHUG_Presentaiton_FINAL.pdf</a:t>
                      </a:r>
                      <a:r>
                        <a:rPr lang="en-US" sz="1600" b="0" kern="1200" dirty="0" smtClean="0">
                          <a:solidFill>
                            <a:schemeClr val="dk1"/>
                          </a:solidFill>
                          <a:effectLst/>
                          <a:latin typeface="+mn-lt"/>
                          <a:ea typeface="+mn-ea"/>
                          <a:cs typeface="+mn-cs"/>
                        </a:rPr>
                        <a:t/>
                      </a:r>
                      <a:br>
                        <a:rPr lang="en-US" sz="1600" b="0" kern="1200" dirty="0" smtClean="0">
                          <a:solidFill>
                            <a:schemeClr val="dk1"/>
                          </a:solidFill>
                          <a:effectLst/>
                          <a:latin typeface="+mn-lt"/>
                          <a:ea typeface="+mn-ea"/>
                          <a:cs typeface="+mn-cs"/>
                        </a:rPr>
                      </a:br>
                      <a:r>
                        <a:rPr lang="en-US" sz="1600" b="0" u="sng" kern="1200" dirty="0" smtClean="0">
                          <a:solidFill>
                            <a:schemeClr val="dk1"/>
                          </a:solidFill>
                          <a:effectLst/>
                          <a:latin typeface="+mn-lt"/>
                          <a:ea typeface="+mn-ea"/>
                          <a:cs typeface="+mn-cs"/>
                          <a:hlinkClick r:id="rId3"/>
                        </a:rPr>
                        <a:t>http://www.usehazus.com/ncrhug</a:t>
                      </a:r>
                      <a:endParaRPr lang="en-US" sz="1600" b="0" kern="1200" dirty="0" smtClean="0">
                        <a:solidFill>
                          <a:schemeClr val="dk1"/>
                        </a:solidFill>
                        <a:effectLst/>
                        <a:latin typeface="+mn-lt"/>
                        <a:ea typeface="+mn-ea"/>
                        <a:cs typeface="+mn-cs"/>
                      </a:endParaRPr>
                    </a:p>
                    <a:p>
                      <a:endParaRPr lang="en-US" sz="1600" b="0" kern="1200" dirty="0">
                        <a:solidFill>
                          <a:schemeClr val="dk1"/>
                        </a:solidFill>
                        <a:effectLst/>
                        <a:latin typeface="+mn-lt"/>
                        <a:ea typeface="+mn-ea"/>
                        <a:cs typeface="+mn-cs"/>
                      </a:endParaRPr>
                    </a:p>
                  </a:txBody>
                  <a:tcPr/>
                </a:tc>
                <a:extLst>
                  <a:ext uri="{0D108BD9-81ED-4DB2-BD59-A6C34878D82A}">
                    <a16:rowId xmlns:a16="http://schemas.microsoft.com/office/drawing/2014/main" val="1640464658"/>
                  </a:ext>
                </a:extLst>
              </a:tr>
              <a:tr h="592742">
                <a:tc>
                  <a:txBody>
                    <a:bodyPr/>
                    <a:lstStyle/>
                    <a:p>
                      <a:pPr algn="ctr"/>
                      <a:r>
                        <a:rPr lang="en-US" sz="2400" b="0" dirty="0" smtClean="0">
                          <a:latin typeface="Arial" panose="020B0604020202020204" pitchFamily="34" charset="0"/>
                          <a:cs typeface="Arial" panose="020B0604020202020204" pitchFamily="34" charset="0"/>
                        </a:rPr>
                        <a:t>March 2015</a:t>
                      </a:r>
                      <a:endParaRPr lang="en-US" sz="2400" b="0" dirty="0">
                        <a:latin typeface="Arial" panose="020B0604020202020204" pitchFamily="34" charset="0"/>
                        <a:cs typeface="Arial" panose="020B0604020202020204" pitchFamily="34" charset="0"/>
                      </a:endParaRPr>
                    </a:p>
                  </a:txBody>
                  <a:tcPr/>
                </a:tc>
                <a:tc>
                  <a:txBody>
                    <a:bodyPr/>
                    <a:lstStyle/>
                    <a:p>
                      <a:r>
                        <a:rPr lang="en-US" sz="2400" b="1" kern="1200" dirty="0" smtClean="0">
                          <a:solidFill>
                            <a:schemeClr val="dk1"/>
                          </a:solidFill>
                          <a:effectLst/>
                          <a:latin typeface="+mn-lt"/>
                          <a:ea typeface="+mn-ea"/>
                          <a:cs typeface="+mn-cs"/>
                        </a:rPr>
                        <a:t>Cook County HMP Risk Assessment – Carol Bauman, Tetra Tech </a:t>
                      </a:r>
                      <a:r>
                        <a:rPr lang="en-US" sz="1600" b="0" u="sng" kern="1200" dirty="0" smtClean="0">
                          <a:solidFill>
                            <a:schemeClr val="dk1"/>
                          </a:solidFill>
                          <a:effectLst/>
                          <a:latin typeface="+mn-lt"/>
                          <a:ea typeface="+mn-ea"/>
                          <a:cs typeface="+mn-cs"/>
                          <a:hlinkClick r:id="rId4"/>
                        </a:rPr>
                        <a:t>http://www.usehazus.com/uploads/forum/March262015_NationalCapitolRegionHUG_Presentaiton.pdf</a:t>
                      </a:r>
                      <a:r>
                        <a:rPr lang="en-US" sz="1600" b="0" kern="1200" dirty="0" smtClean="0">
                          <a:solidFill>
                            <a:schemeClr val="dk1"/>
                          </a:solidFill>
                          <a:effectLst/>
                          <a:latin typeface="+mn-lt"/>
                          <a:ea typeface="+mn-ea"/>
                          <a:cs typeface="+mn-cs"/>
                        </a:rPr>
                        <a:t/>
                      </a:r>
                      <a:br>
                        <a:rPr lang="en-US" sz="1600" b="0" kern="1200" dirty="0" smtClean="0">
                          <a:solidFill>
                            <a:schemeClr val="dk1"/>
                          </a:solidFill>
                          <a:effectLst/>
                          <a:latin typeface="+mn-lt"/>
                          <a:ea typeface="+mn-ea"/>
                          <a:cs typeface="+mn-cs"/>
                        </a:rPr>
                      </a:br>
                      <a:endParaRPr lang="en-US" sz="1600" b="0" kern="1200" dirty="0">
                        <a:solidFill>
                          <a:schemeClr val="dk1"/>
                        </a:solidFill>
                        <a:effectLst/>
                        <a:latin typeface="+mn-lt"/>
                        <a:ea typeface="+mn-ea"/>
                        <a:cs typeface="+mn-cs"/>
                      </a:endParaRPr>
                    </a:p>
                  </a:txBody>
                  <a:tcPr/>
                </a:tc>
                <a:extLst>
                  <a:ext uri="{0D108BD9-81ED-4DB2-BD59-A6C34878D82A}">
                    <a16:rowId xmlns:a16="http://schemas.microsoft.com/office/drawing/2014/main" val="10000"/>
                  </a:ext>
                </a:extLst>
              </a:tr>
              <a:tr h="730875">
                <a:tc>
                  <a:txBody>
                    <a:bodyPr/>
                    <a:lstStyle/>
                    <a:p>
                      <a:pPr algn="ctr"/>
                      <a:r>
                        <a:rPr lang="en-US" sz="2400" kern="1200" dirty="0" smtClean="0">
                          <a:latin typeface="Arial" panose="020B0604020202020204" pitchFamily="34" charset="0"/>
                          <a:cs typeface="Arial" panose="020B0604020202020204" pitchFamily="34" charset="0"/>
                        </a:rPr>
                        <a:t>Feb.</a:t>
                      </a:r>
                      <a:br>
                        <a:rPr lang="en-US" sz="2400" kern="1200" dirty="0" smtClean="0">
                          <a:latin typeface="Arial" panose="020B0604020202020204" pitchFamily="34" charset="0"/>
                          <a:cs typeface="Arial" panose="020B0604020202020204" pitchFamily="34" charset="0"/>
                        </a:rPr>
                      </a:br>
                      <a:r>
                        <a:rPr lang="en-US" sz="2400" kern="1200" dirty="0" smtClean="0">
                          <a:latin typeface="Arial" panose="020B0604020202020204" pitchFamily="34" charset="0"/>
                          <a:cs typeface="Arial" panose="020B0604020202020204" pitchFamily="34" charset="0"/>
                        </a:rPr>
                        <a:t>2016</a:t>
                      </a:r>
                      <a:endParaRPr lang="en-US" sz="2400" dirty="0">
                        <a:latin typeface="Arial" panose="020B0604020202020204" pitchFamily="34" charset="0"/>
                        <a:cs typeface="Arial" panose="020B0604020202020204" pitchFamily="34" charset="0"/>
                      </a:endParaRPr>
                    </a:p>
                  </a:txBody>
                  <a:tcPr/>
                </a:tc>
                <a:tc>
                  <a:txBody>
                    <a:bodyPr/>
                    <a:lstStyle/>
                    <a:p>
                      <a:r>
                        <a:rPr lang="en-US" sz="2400" b="1" kern="1200" dirty="0" smtClean="0">
                          <a:solidFill>
                            <a:schemeClr val="dk1"/>
                          </a:solidFill>
                          <a:effectLst/>
                          <a:latin typeface="+mn-lt"/>
                          <a:ea typeface="+mn-ea"/>
                          <a:cs typeface="+mn-cs"/>
                        </a:rPr>
                        <a:t>Multi-Hazard Risk Assessment Lifecycle Cradle-to-Cradle - Rethinking the Way We Use Risk Assessments </a:t>
                      </a:r>
                      <a:r>
                        <a:rPr lang="en-US" sz="2400" kern="1200" dirty="0" smtClean="0">
                          <a:solidFill>
                            <a:schemeClr val="dk1"/>
                          </a:solidFill>
                          <a:effectLst/>
                          <a:latin typeface="+mn-lt"/>
                          <a:ea typeface="+mn-ea"/>
                          <a:cs typeface="+mn-cs"/>
                        </a:rPr>
                        <a:t>– Cynthia McCoy, FEMA Region 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kern="1200" dirty="0" smtClean="0">
                          <a:solidFill>
                            <a:schemeClr val="dk1"/>
                          </a:solidFill>
                          <a:effectLst/>
                          <a:latin typeface="+mn-lt"/>
                          <a:ea typeface="+mn-ea"/>
                          <a:cs typeface="+mn-cs"/>
                          <a:hlinkClick r:id="rId5"/>
                        </a:rPr>
                        <a:t>http://www.usehazus.com/uploads/forum/February252016_NationalCapitolRegionHUG_Presentaiton2.pdf</a:t>
                      </a:r>
                      <a:r>
                        <a:rPr lang="en-US" sz="1600" u="sng" kern="1200" dirty="0" smtClean="0">
                          <a:solidFill>
                            <a:schemeClr val="dk1"/>
                          </a:solidFill>
                          <a:effectLst/>
                          <a:latin typeface="+mn-lt"/>
                          <a:ea typeface="+mn-ea"/>
                          <a:cs typeface="+mn-cs"/>
                        </a:rPr>
                        <a:t/>
                      </a:r>
                      <a:br>
                        <a:rPr lang="en-US" sz="1600" u="sng" kern="1200" dirty="0" smtClean="0">
                          <a:solidFill>
                            <a:schemeClr val="dk1"/>
                          </a:solidFill>
                          <a:effectLst/>
                          <a:latin typeface="+mn-lt"/>
                          <a:ea typeface="+mn-ea"/>
                          <a:cs typeface="+mn-cs"/>
                        </a:rPr>
                      </a:b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10001"/>
                  </a:ext>
                </a:extLst>
              </a:tr>
              <a:tr h="620999">
                <a:tc>
                  <a:txBody>
                    <a:bodyPr/>
                    <a:lstStyle/>
                    <a:p>
                      <a:pPr algn="ctr"/>
                      <a:r>
                        <a:rPr lang="en-US" sz="2400" dirty="0" smtClean="0">
                          <a:latin typeface="Arial" panose="020B0604020202020204" pitchFamily="34" charset="0"/>
                          <a:cs typeface="Arial" panose="020B0604020202020204" pitchFamily="34" charset="0"/>
                        </a:rPr>
                        <a:t>March</a:t>
                      </a:r>
                      <a:r>
                        <a:rPr lang="en-US" sz="2400" baseline="0" dirty="0" smtClean="0">
                          <a:latin typeface="Arial" panose="020B0604020202020204" pitchFamily="34" charset="0"/>
                          <a:cs typeface="Arial" panose="020B0604020202020204" pitchFamily="34" charset="0"/>
                        </a:rPr>
                        <a:t> 2016</a:t>
                      </a:r>
                      <a:endParaRPr lang="en-US" sz="2400" dirty="0">
                        <a:latin typeface="Arial" panose="020B0604020202020204" pitchFamily="34" charset="0"/>
                        <a:cs typeface="Arial" panose="020B0604020202020204" pitchFamily="34" charset="0"/>
                      </a:endParaRPr>
                    </a:p>
                  </a:txBody>
                  <a:tcPr/>
                </a:tc>
                <a:tc>
                  <a:txBody>
                    <a:bodyPr/>
                    <a:lstStyle/>
                    <a:p>
                      <a:r>
                        <a:rPr lang="en-US" sz="2400" b="1" kern="1200" dirty="0" smtClean="0">
                          <a:solidFill>
                            <a:schemeClr val="dk1"/>
                          </a:solidFill>
                          <a:effectLst/>
                          <a:latin typeface="+mn-lt"/>
                          <a:ea typeface="+mn-ea"/>
                          <a:cs typeface="+mn-cs"/>
                        </a:rPr>
                        <a:t>Data Creation Geared to the World as We Know it! </a:t>
                      </a:r>
                      <a:r>
                        <a:rPr lang="en-US" sz="2400" kern="1200" dirty="0" smtClean="0">
                          <a:solidFill>
                            <a:schemeClr val="dk1"/>
                          </a:solidFill>
                          <a:effectLst/>
                          <a:latin typeface="+mn-lt"/>
                          <a:ea typeface="+mn-ea"/>
                          <a:cs typeface="+mn-cs"/>
                        </a:rPr>
                        <a:t>– Steve </a:t>
                      </a:r>
                      <a:r>
                        <a:rPr lang="en-US" sz="2400" kern="1200" dirty="0" err="1" smtClean="0">
                          <a:solidFill>
                            <a:schemeClr val="dk1"/>
                          </a:solidFill>
                          <a:effectLst/>
                          <a:latin typeface="+mn-lt"/>
                          <a:ea typeface="+mn-ea"/>
                          <a:cs typeface="+mn-cs"/>
                        </a:rPr>
                        <a:t>Kocsis</a:t>
                      </a:r>
                      <a:r>
                        <a:rPr lang="en-US" sz="2400" kern="1200" dirty="0" smtClean="0">
                          <a:solidFill>
                            <a:schemeClr val="dk1"/>
                          </a:solidFill>
                          <a:effectLst/>
                          <a:latin typeface="+mn-lt"/>
                          <a:ea typeface="+mn-ea"/>
                          <a:cs typeface="+mn-cs"/>
                        </a:rPr>
                        <a:t>, Cambria County, PA GIS Center; Visualization of the Month – 3D Flood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kern="1200" dirty="0" smtClean="0">
                          <a:solidFill>
                            <a:schemeClr val="dk1"/>
                          </a:solidFill>
                          <a:effectLst/>
                          <a:latin typeface="+mn-lt"/>
                          <a:ea typeface="+mn-ea"/>
                          <a:cs typeface="+mn-cs"/>
                          <a:hlinkClick r:id="rId6"/>
                        </a:rPr>
                        <a:t>http://www.usehazus.com/uploads/forum/March312016_NationalCapitolRegionHUG_Presentaiton.pdf</a:t>
                      </a:r>
                      <a:r>
                        <a:rPr lang="en-US" sz="1600" u="sng" kern="1200" dirty="0" smtClean="0">
                          <a:solidFill>
                            <a:schemeClr val="dk1"/>
                          </a:solidFill>
                          <a:effectLst/>
                          <a:latin typeface="+mn-lt"/>
                          <a:ea typeface="+mn-ea"/>
                          <a:cs typeface="+mn-cs"/>
                        </a:rPr>
                        <a:t/>
                      </a:r>
                      <a:br>
                        <a:rPr lang="en-US" sz="1600" u="sng" kern="1200" dirty="0" smtClean="0">
                          <a:solidFill>
                            <a:schemeClr val="dk1"/>
                          </a:solidFill>
                          <a:effectLst/>
                          <a:latin typeface="+mn-lt"/>
                          <a:ea typeface="+mn-ea"/>
                          <a:cs typeface="+mn-cs"/>
                        </a:rPr>
                      </a:br>
                      <a:endParaRPr lang="en-US" sz="16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fld id="{92F6D016-80C0-493B-8F02-FCF3F31B97C4}" type="slidenum">
              <a:rPr lang="en-US" smtClean="0"/>
              <a:t>36</a:t>
            </a:fld>
            <a:endParaRPr lang="en-US"/>
          </a:p>
        </p:txBody>
      </p:sp>
    </p:spTree>
    <p:extLst>
      <p:ext uri="{BB962C8B-B14F-4D97-AF65-F5344CB8AC3E}">
        <p14:creationId xmlns:p14="http://schemas.microsoft.com/office/powerpoint/2010/main" val="30189475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1071154"/>
          </a:xfrm>
          <a:prstGeom prst="rect">
            <a:avLst/>
          </a:prstGeom>
          <a:solidFill>
            <a:schemeClr val="tx1">
              <a:lumMod val="50000"/>
              <a:lumOff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FUTURE DIRECTIONS</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212272" y="1071155"/>
            <a:ext cx="11323320" cy="5375683"/>
          </a:xfrm>
        </p:spPr>
        <p:txBody>
          <a:bodyPr>
            <a:noAutofit/>
          </a:bodyPr>
          <a:lstStyle/>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Officially Start Project in 2017 </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Refine Building Inventory Tool</a:t>
            </a:r>
          </a:p>
          <a:p>
            <a:pPr lvl="1">
              <a:lnSpc>
                <a:spcPct val="100000"/>
              </a:lnSpc>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Better integration of parcels/assessment records with E-911 addresses</a:t>
            </a:r>
          </a:p>
          <a:p>
            <a:pPr lvl="1">
              <a:lnSpc>
                <a:spcPct val="100000"/>
              </a:lnSpc>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Review CAMA default values/null values/assumptions</a:t>
            </a:r>
          </a:p>
          <a:p>
            <a:pPr lvl="2">
              <a:lnSpc>
                <a:spcPct val="100000"/>
              </a:lnSpc>
              <a:buFont typeface="Courier New" panose="02070309020205020404" pitchFamily="49" charset="0"/>
              <a:buChar char="o"/>
            </a:pPr>
            <a:r>
              <a:rPr lang="en-US" sz="1600" b="1" dirty="0" smtClean="0">
                <a:solidFill>
                  <a:schemeClr val="tx1">
                    <a:lumMod val="65000"/>
                    <a:lumOff val="35000"/>
                  </a:schemeClr>
                </a:solidFill>
                <a:latin typeface="Arial" panose="020B0604020202020204" pitchFamily="34" charset="0"/>
                <a:cs typeface="Arial" panose="020B0604020202020204" pitchFamily="34" charset="0"/>
              </a:rPr>
              <a:t>Null values for certain building characteristics of commercial and industrial properties</a:t>
            </a:r>
          </a:p>
          <a:p>
            <a:pPr lvl="2">
              <a:lnSpc>
                <a:spcPct val="100000"/>
              </a:lnSpc>
              <a:buFont typeface="Courier New" panose="02070309020205020404" pitchFamily="49" charset="0"/>
              <a:buChar char="o"/>
            </a:pPr>
            <a:r>
              <a:rPr lang="en-US" sz="1600" b="1" dirty="0" smtClean="0">
                <a:solidFill>
                  <a:schemeClr val="tx1">
                    <a:lumMod val="65000"/>
                    <a:lumOff val="35000"/>
                  </a:schemeClr>
                </a:solidFill>
                <a:latin typeface="Arial" panose="020B0604020202020204" pitchFamily="34" charset="0"/>
                <a:cs typeface="Arial" panose="020B0604020202020204" pitchFamily="34" charset="0"/>
              </a:rPr>
              <a:t>Tax-Exempt Properties </a:t>
            </a:r>
          </a:p>
          <a:p>
            <a:pPr lvl="1">
              <a:lnSpc>
                <a:spcPct val="100000"/>
              </a:lnSpc>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Upgrade to current </a:t>
            </a:r>
            <a:r>
              <a:rPr lang="en-US" sz="2000" b="1" dirty="0" err="1" smtClean="0">
                <a:solidFill>
                  <a:schemeClr val="tx1">
                    <a:lumMod val="65000"/>
                    <a:lumOff val="35000"/>
                  </a:schemeClr>
                </a:solidFill>
                <a:latin typeface="Arial" panose="020B0604020202020204" pitchFamily="34" charset="0"/>
                <a:cs typeface="Arial" panose="020B0604020202020204" pitchFamily="34" charset="0"/>
              </a:rPr>
              <a:t>Hazus</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-MH software version</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Upgrade </a:t>
            </a:r>
            <a:r>
              <a:rPr lang="en-US" sz="2400" b="1" dirty="0" err="1" smtClean="0">
                <a:latin typeface="Arial" panose="020B0604020202020204" pitchFamily="34" charset="0"/>
                <a:cs typeface="Arial" panose="020B0604020202020204" pitchFamily="34" charset="0"/>
              </a:rPr>
              <a:t>RiskMAP</a:t>
            </a:r>
            <a:r>
              <a:rPr lang="en-US" sz="2400" b="1" dirty="0" smtClean="0">
                <a:latin typeface="Arial" panose="020B0604020202020204" pitchFamily="34" charset="0"/>
                <a:cs typeface="Arial" panose="020B0604020202020204" pitchFamily="34" charset="0"/>
              </a:rPr>
              <a:t> View of WV Flood Tool </a:t>
            </a:r>
          </a:p>
          <a:p>
            <a:pPr lvl="1">
              <a:lnSpc>
                <a:spcPct val="100000"/>
              </a:lnSpc>
              <a:buFont typeface="Wingdings" panose="05000000000000000000" pitchFamily="2" charset="2"/>
              <a:buChar cha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Add </a:t>
            </a:r>
            <a:r>
              <a:rPr lang="en-US" sz="2000" b="1" dirty="0" err="1" smtClean="0">
                <a:solidFill>
                  <a:schemeClr val="tx1">
                    <a:lumMod val="65000"/>
                    <a:lumOff val="35000"/>
                  </a:schemeClr>
                </a:solidFill>
                <a:latin typeface="Arial" panose="020B0604020202020204" pitchFamily="34" charset="0"/>
                <a:cs typeface="Arial" panose="020B0604020202020204" pitchFamily="34" charset="0"/>
              </a:rPr>
              <a:t>Hazus</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 Level 2 Data (building loss estimates, debris removal, shelter needs)</a:t>
            </a:r>
          </a:p>
          <a:p>
            <a:pPr lvl="1">
              <a:lnSpc>
                <a:spcPct val="100000"/>
              </a:lnSpc>
              <a:buFont typeface="Wingdings" panose="05000000000000000000" pitchFamily="2" charset="2"/>
              <a:buChar cha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At-Risk Structures in Flood Zones</a:t>
            </a:r>
          </a:p>
          <a:p>
            <a:pPr lvl="2">
              <a:lnSpc>
                <a:spcPct val="100000"/>
              </a:lnSpc>
              <a:buFont typeface="Courier New" panose="02070309020205020404" pitchFamily="49" charset="0"/>
              <a:buChar char="o"/>
            </a:pPr>
            <a:r>
              <a:rPr lang="en-US" sz="1600" b="1" dirty="0" smtClean="0">
                <a:solidFill>
                  <a:schemeClr val="tx1">
                    <a:lumMod val="65000"/>
                    <a:lumOff val="35000"/>
                  </a:schemeClr>
                </a:solidFill>
                <a:latin typeface="Arial" panose="020B0604020202020204" pitchFamily="34" charset="0"/>
                <a:cs typeface="Arial" panose="020B0604020202020204" pitchFamily="34" charset="0"/>
              </a:rPr>
              <a:t>Display parcel/assessment/address and building loss info for individual structures</a:t>
            </a:r>
          </a:p>
          <a:p>
            <a:pPr lvl="2">
              <a:lnSpc>
                <a:spcPct val="100000"/>
              </a:lnSpc>
              <a:buFont typeface="Courier New" panose="02070309020205020404" pitchFamily="49" charset="0"/>
              <a:buChar char="o"/>
            </a:pPr>
            <a:r>
              <a:rPr lang="en-US" sz="1600" b="1" dirty="0" smtClean="0">
                <a:solidFill>
                  <a:schemeClr val="tx1">
                    <a:lumMod val="65000"/>
                    <a:lumOff val="35000"/>
                  </a:schemeClr>
                </a:solidFill>
                <a:latin typeface="Arial" panose="020B0604020202020204" pitchFamily="34" charset="0"/>
                <a:cs typeface="Arial" panose="020B0604020202020204" pitchFamily="34" charset="0"/>
              </a:rPr>
              <a:t>Create 3D flood visualizations of at-risk structures </a:t>
            </a:r>
          </a:p>
          <a:p>
            <a:pPr lvl="1">
              <a:lnSpc>
                <a:spcPct val="100000"/>
              </a:lnSpc>
              <a:buFont typeface="Wingdings" panose="05000000000000000000" pitchFamily="2" charset="2"/>
              <a:buChar cha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Incorporate flood/levee inundation maps</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Coordinate with Technical Partners</a:t>
            </a:r>
          </a:p>
          <a:p>
            <a:pPr lvl="1">
              <a:lnSpc>
                <a:spcPct val="100000"/>
              </a:lnSpc>
              <a:buFont typeface="Wingdings" panose="05000000000000000000" pitchFamily="2" charset="2"/>
              <a:buChar cha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Statewide Depth Grid, Dam/Levee Assessments, Landslide Model Validation, etc.</a:t>
            </a:r>
            <a:endParaRPr lang="en-US" sz="1800" b="1" dirty="0" smtClean="0">
              <a:solidFill>
                <a:schemeClr val="tx1">
                  <a:lumMod val="65000"/>
                  <a:lumOff val="35000"/>
                </a:schemeClr>
              </a:solidFill>
              <a:latin typeface="Arial" panose="020B0604020202020204" pitchFamily="34" charset="0"/>
              <a:cs typeface="Arial" panose="020B0604020202020204" pitchFamily="34" charset="0"/>
            </a:endParaRPr>
          </a:p>
          <a:p>
            <a:pPr marL="457200" lvl="1" indent="0">
              <a:lnSpc>
                <a:spcPct val="100000"/>
              </a:lnSpc>
              <a:buNone/>
            </a:pPr>
            <a:endParaRPr lang="en-US" sz="2800" b="1" dirty="0" smtClean="0">
              <a:solidFill>
                <a:schemeClr val="accent1">
                  <a:lumMod val="50000"/>
                </a:schemeClr>
              </a:solidFill>
              <a:latin typeface="Arial" panose="020B0604020202020204" pitchFamily="34" charset="0"/>
              <a:cs typeface="Arial" panose="020B0604020202020204" pitchFamily="34" charset="0"/>
            </a:endParaRPr>
          </a:p>
          <a:p>
            <a:pPr lvl="1">
              <a:lnSpc>
                <a:spcPct val="100000"/>
              </a:lnSpc>
            </a:pPr>
            <a:endParaRPr lang="en-US" sz="2800" b="1" dirty="0" smtClean="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2F6D016-80C0-493B-8F02-FCF3F31B97C4}" type="slidenum">
              <a:rPr lang="en-US" smtClean="0"/>
              <a:t>37</a:t>
            </a:fld>
            <a:endParaRPr lang="en-US"/>
          </a:p>
        </p:txBody>
      </p:sp>
    </p:spTree>
    <p:extLst>
      <p:ext uri="{BB962C8B-B14F-4D97-AF65-F5344CB8AC3E}">
        <p14:creationId xmlns:p14="http://schemas.microsoft.com/office/powerpoint/2010/main" val="70028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tx1">
              <a:lumMod val="50000"/>
              <a:lumOff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SPECIAL THANKS</a:t>
            </a:r>
            <a:endParaRPr lang="en-US" dirty="0">
              <a:solidFill>
                <a:schemeClr val="bg1"/>
              </a:solidFill>
              <a:latin typeface="Arial" panose="020B0604020202020204" pitchFamily="34" charset="0"/>
              <a:cs typeface="Arial" panose="020B0604020202020204" pitchFamily="34" charset="0"/>
            </a:endParaRPr>
          </a:p>
        </p:txBody>
      </p:sp>
      <p:sp>
        <p:nvSpPr>
          <p:cNvPr id="26" name="Rectangle 25"/>
          <p:cNvSpPr/>
          <p:nvPr/>
        </p:nvSpPr>
        <p:spPr>
          <a:xfrm>
            <a:off x="1227909" y="2395854"/>
            <a:ext cx="10125891" cy="4004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0" rIns="137160" bIns="0" numCol="1" spcCol="0" rtlCol="0" fromWordArt="0" anchor="t" anchorCtr="0" forceAA="0" compatLnSpc="1">
            <a:prstTxWarp prst="textNoShape">
              <a:avLst/>
            </a:prstTxWarp>
            <a:noAutofit/>
          </a:bodyPr>
          <a:lstStyle/>
          <a:p>
            <a:pPr marL="0" marR="0" algn="ctr">
              <a:lnSpc>
                <a:spcPct val="110000"/>
              </a:lnSpc>
              <a:spcBef>
                <a:spcPts val="0"/>
              </a:spcBef>
              <a:spcAft>
                <a:spcPts val="0"/>
              </a:spcAft>
            </a:pPr>
            <a:endParaRPr lang="en-US" sz="1050" u="sng" dirty="0">
              <a:solidFill>
                <a:srgbClr val="7D110C"/>
              </a:solidFill>
              <a:effectLst/>
              <a:ea typeface="Times New Roman" panose="02020603050405020304" pitchFamily="18" charset="0"/>
              <a:cs typeface="Times New Roman" panose="02020603050405020304" pitchFamily="18" charset="0"/>
            </a:endParaRPr>
          </a:p>
          <a:p>
            <a:pPr marL="0" marR="0" algn="ctr">
              <a:lnSpc>
                <a:spcPct val="110000"/>
              </a:lnSpc>
              <a:spcBef>
                <a:spcPts val="600"/>
              </a:spcBef>
              <a:spcAft>
                <a:spcPts val="600"/>
              </a:spcAft>
            </a:pPr>
            <a:r>
              <a:rPr lang="en-US" sz="24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Special thanks for support </a:t>
            </a:r>
            <a:r>
              <a:rPr lang="en-US" sz="2400" dirty="0" smtClean="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from</a:t>
            </a:r>
            <a:br>
              <a:rPr lang="en-US" sz="2400" dirty="0" smtClean="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smtClean="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
            </a:r>
            <a:br>
              <a:rPr lang="en-US" sz="2400" dirty="0" smtClean="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smtClean="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FEMA</a:t>
            </a:r>
          </a:p>
          <a:p>
            <a:pPr marL="0" marR="0" algn="ctr">
              <a:lnSpc>
                <a:spcPct val="110000"/>
              </a:lnSpc>
              <a:spcBef>
                <a:spcPts val="600"/>
              </a:spcBef>
              <a:spcAft>
                <a:spcPts val="600"/>
              </a:spcAft>
            </a:pPr>
            <a:r>
              <a:rPr lang="en-US" sz="2400" b="1" dirty="0" smtClean="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WV Division of Homeland Security and Emergency Management</a:t>
            </a:r>
            <a:r>
              <a:rPr lang="en-US" sz="2400" dirty="0" smtClean="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 </a:t>
            </a:r>
            <a:br>
              <a:rPr lang="en-US" sz="2400" dirty="0" smtClean="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
            </a:r>
            <a:br>
              <a:rPr lang="en-US" sz="24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The Polis Center </a:t>
            </a:r>
            <a:r>
              <a:rPr lang="en-US" sz="24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at Indiana University–Purdue University Indianapolis</a:t>
            </a:r>
          </a:p>
        </p:txBody>
      </p:sp>
      <p:pic>
        <p:nvPicPr>
          <p:cNvPr id="27" name="Picture 26"/>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6000" y="2012314"/>
            <a:ext cx="721995" cy="383540"/>
          </a:xfrm>
          <a:prstGeom prst="rect">
            <a:avLst/>
          </a:prstGeom>
          <a:solidFill>
            <a:schemeClr val="bg1"/>
          </a:solidFill>
          <a:ln>
            <a:noFill/>
          </a:ln>
        </p:spPr>
      </p:pic>
      <p:pic>
        <p:nvPicPr>
          <p:cNvPr id="28" name="Picture 27"/>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69672" y="5948952"/>
            <a:ext cx="374650" cy="237490"/>
          </a:xfrm>
          <a:prstGeom prst="rect">
            <a:avLst/>
          </a:prstGeom>
        </p:spPr>
      </p:pic>
      <p:sp>
        <p:nvSpPr>
          <p:cNvPr id="29" name="Slide Number Placeholder 28"/>
          <p:cNvSpPr>
            <a:spLocks noGrp="1"/>
          </p:cNvSpPr>
          <p:nvPr>
            <p:ph type="sldNum" sz="quarter" idx="12"/>
          </p:nvPr>
        </p:nvSpPr>
        <p:spPr/>
        <p:txBody>
          <a:bodyPr/>
          <a:lstStyle/>
          <a:p>
            <a:fld id="{92F6D016-80C0-493B-8F02-FCF3F31B97C4}" type="slidenum">
              <a:rPr lang="en-US" smtClean="0"/>
              <a:t>38</a:t>
            </a:fld>
            <a:endParaRPr lang="en-US"/>
          </a:p>
        </p:txBody>
      </p:sp>
    </p:spTree>
    <p:extLst>
      <p:ext uri="{BB962C8B-B14F-4D97-AF65-F5344CB8AC3E}">
        <p14:creationId xmlns:p14="http://schemas.microsoft.com/office/powerpoint/2010/main" val="3705451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1325563"/>
          </a:xfrm>
          <a:prstGeom prst="rect">
            <a:avLst/>
          </a:prstGeom>
          <a:solidFill>
            <a:schemeClr val="tx1">
              <a:lumMod val="50000"/>
              <a:lumOff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CONTACT INFORMATION</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087912" y="2464168"/>
            <a:ext cx="3719221" cy="2985433"/>
          </a:xfrm>
          <a:prstGeom prst="rect">
            <a:avLst/>
          </a:prstGeom>
          <a:solidFill>
            <a:schemeClr val="tx2">
              <a:lumMod val="20000"/>
              <a:lumOff val="80000"/>
            </a:schemeClr>
          </a:solidFill>
        </p:spPr>
        <p:txBody>
          <a:bodyPr wrap="square" rtlCol="0">
            <a:spAutoFit/>
          </a:bodyPr>
          <a:lstStyle/>
          <a:p>
            <a:pPr lvl="0"/>
            <a:r>
              <a:rPr lang="en-US" sz="2400" b="1" dirty="0" smtClean="0">
                <a:latin typeface="Arial" panose="020B0604020202020204" pitchFamily="34" charset="0"/>
                <a:cs typeface="Arial" panose="020B0604020202020204" pitchFamily="34" charset="0"/>
              </a:rPr>
              <a:t>Kurt Donaldson</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GIS Manager</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WV GIS Technical Center</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West Virginia University</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hlinkClick r:id="rId2"/>
              </a:rPr>
              <a:t>kdonalds@wvu.edu</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lvl="0"/>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a:off x="6661398" y="2494886"/>
            <a:ext cx="4063208" cy="2923877"/>
          </a:xfrm>
          <a:prstGeom prst="rect">
            <a:avLst/>
          </a:prstGeom>
          <a:solidFill>
            <a:schemeClr val="tx2">
              <a:lumMod val="20000"/>
              <a:lumOff val="80000"/>
            </a:schemeClr>
          </a:solidFill>
        </p:spPr>
        <p:txBody>
          <a:bodyPr wrap="square" rtlCol="0">
            <a:spAutoFit/>
          </a:bodyPr>
          <a:lstStyle/>
          <a:p>
            <a:pPr lvl="0"/>
            <a:r>
              <a:rPr lang="en-US" sz="2400" b="1" dirty="0" smtClean="0">
                <a:latin typeface="Arial" panose="020B0604020202020204" pitchFamily="34" charset="0"/>
                <a:cs typeface="Arial" panose="020B0604020202020204" pitchFamily="34" charset="0"/>
              </a:rPr>
              <a:t>Eric Hopkins</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GIS Specialist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WV GIS Technical Center</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West Virginia University</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hlinkClick r:id="rId3"/>
              </a:rPr>
              <a:t>Eric.Hopkins@mail.wvu.edu</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t>
            </a:r>
          </a:p>
          <a:p>
            <a:pPr lvl="0"/>
            <a:endParaRPr lang="en-US" sz="20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2F6D016-80C0-493B-8F02-FCF3F31B97C4}" type="slidenum">
              <a:rPr lang="en-US" smtClean="0"/>
              <a:t>39</a:t>
            </a:fld>
            <a:endParaRPr lang="en-US"/>
          </a:p>
        </p:txBody>
      </p:sp>
    </p:spTree>
    <p:extLst>
      <p:ext uri="{BB962C8B-B14F-4D97-AF65-F5344CB8AC3E}">
        <p14:creationId xmlns:p14="http://schemas.microsoft.com/office/powerpoint/2010/main" val="3915127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79175" y="3773696"/>
            <a:ext cx="10515600" cy="2666862"/>
          </a:xfrm>
        </p:spPr>
        <p:txBody>
          <a:bodyPr>
            <a:normAutofit/>
          </a:bodyPr>
          <a:lstStyle/>
          <a:p>
            <a:r>
              <a:rPr lang="en-US" sz="4000" b="1" dirty="0" smtClean="0">
                <a:solidFill>
                  <a:schemeClr val="accent1">
                    <a:lumMod val="50000"/>
                  </a:schemeClr>
                </a:solidFill>
                <a:latin typeface="Arial" panose="020B0604020202020204" pitchFamily="34" charset="0"/>
                <a:cs typeface="Arial" panose="020B0604020202020204" pitchFamily="34" charset="0"/>
              </a:rPr>
              <a:t>Multi-Agency Coordination</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a:p>
            <a:r>
              <a:rPr lang="en-US" sz="4000" b="1" dirty="0" smtClean="0">
                <a:solidFill>
                  <a:schemeClr val="accent1">
                    <a:lumMod val="50000"/>
                  </a:schemeClr>
                </a:solidFill>
                <a:latin typeface="Arial" panose="020B0604020202020204" pitchFamily="34" charset="0"/>
                <a:cs typeface="Arial" panose="020B0604020202020204" pitchFamily="34" charset="0"/>
              </a:rPr>
              <a:t>Risk Assessment Lifecycle</a:t>
            </a:r>
            <a:endParaRPr lang="en-US"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itle 1"/>
          <p:cNvSpPr txBox="1">
            <a:spLocks/>
          </p:cNvSpPr>
          <p:nvPr/>
        </p:nvSpPr>
        <p:spPr>
          <a:xfrm>
            <a:off x="0" y="0"/>
            <a:ext cx="12192000" cy="132556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Goal 1:  Communication and Training Network</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771940" y="1857132"/>
            <a:ext cx="10028582" cy="1384995"/>
          </a:xfrm>
          <a:prstGeom prst="rect">
            <a:avLst/>
          </a:prstGeom>
          <a:solidFill>
            <a:schemeClr val="tx2">
              <a:lumMod val="20000"/>
              <a:lumOff val="80000"/>
            </a:schemeClr>
          </a:solidFill>
        </p:spPr>
        <p:txBody>
          <a:bodyPr wrap="square" rtlCol="0">
            <a:spAutoFit/>
          </a:bodyPr>
          <a:lstStyle/>
          <a:p>
            <a:r>
              <a:rPr lang="en-US" sz="2800" dirty="0" smtClean="0">
                <a:latin typeface="Arial" panose="020B0604020202020204" pitchFamily="34" charset="0"/>
                <a:cs typeface="Arial" panose="020B0604020202020204" pitchFamily="34" charset="0"/>
              </a:rPr>
              <a:t>Establish a </a:t>
            </a:r>
            <a:r>
              <a:rPr lang="en-US" sz="2800" b="1" dirty="0" smtClean="0">
                <a:latin typeface="Arial" panose="020B0604020202020204" pitchFamily="34" charset="0"/>
                <a:cs typeface="Arial" panose="020B0604020202020204" pitchFamily="34" charset="0"/>
              </a:rPr>
              <a:t>communication and training network </a:t>
            </a:r>
            <a:r>
              <a:rPr lang="en-US" sz="2800" dirty="0" smtClean="0">
                <a:latin typeface="Arial" panose="020B0604020202020204" pitchFamily="34" charset="0"/>
                <a:cs typeface="Arial" panose="020B0604020202020204" pitchFamily="34" charset="0"/>
              </a:rPr>
              <a:t>for exchanging risk assessment information and technical skills among local, state, federal, and other entities.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062" y="0"/>
            <a:ext cx="3291839" cy="21894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Risk</a:t>
            </a:r>
          </a:p>
          <a:p>
            <a:pPr algn="ctr"/>
            <a:r>
              <a:rPr lang="en-US" dirty="0" smtClean="0">
                <a:solidFill>
                  <a:schemeClr val="accent1">
                    <a:lumMod val="50000"/>
                  </a:schemeClr>
                </a:solidFill>
                <a:latin typeface="Arial" panose="020B0604020202020204" pitchFamily="34" charset="0"/>
                <a:cs typeface="Arial" panose="020B0604020202020204" pitchFamily="34" charset="0"/>
              </a:rPr>
              <a:t>Assessment </a:t>
            </a:r>
            <a:r>
              <a:rPr lang="en-US" dirty="0">
                <a:solidFill>
                  <a:schemeClr val="accent1">
                    <a:lumMod val="50000"/>
                  </a:schemeClr>
                </a:solidFill>
                <a:latin typeface="Arial" panose="020B0604020202020204" pitchFamily="34" charset="0"/>
                <a:cs typeface="Arial" panose="020B0604020202020204" pitchFamily="34" charset="0"/>
              </a:rPr>
              <a:t>Lifecycle</a:t>
            </a: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3422468" y="0"/>
            <a:ext cx="9100835" cy="6884504"/>
          </a:xfrm>
          <a:prstGeom prst="rect">
            <a:avLst/>
          </a:prstGeom>
        </p:spPr>
      </p:pic>
      <p:sp>
        <p:nvSpPr>
          <p:cNvPr id="8" name="TextBox 7"/>
          <p:cNvSpPr txBox="1"/>
          <p:nvPr/>
        </p:nvSpPr>
        <p:spPr>
          <a:xfrm>
            <a:off x="533398" y="5765546"/>
            <a:ext cx="2000796" cy="923330"/>
          </a:xfrm>
          <a:prstGeom prst="rect">
            <a:avLst/>
          </a:prstGeom>
          <a:noFill/>
        </p:spPr>
        <p:txBody>
          <a:bodyPr wrap="square" rtlCol="0">
            <a:spAutoFit/>
          </a:bodyPr>
          <a:lstStyle/>
          <a:p>
            <a:pPr algn="ctr"/>
            <a:r>
              <a:rPr lang="en-US" i="1" dirty="0" smtClean="0"/>
              <a:t>Diagram courtesy </a:t>
            </a:r>
            <a:r>
              <a:rPr lang="en-US" i="1" dirty="0"/>
              <a:t>of Cynthia McCoy, FEMA Region </a:t>
            </a:r>
            <a:r>
              <a:rPr lang="en-US" i="1" dirty="0" smtClean="0"/>
              <a:t>X</a:t>
            </a:r>
            <a:endParaRPr lang="en-US" i="1" dirty="0"/>
          </a:p>
        </p:txBody>
      </p:sp>
      <p:sp>
        <p:nvSpPr>
          <p:cNvPr id="9" name="TextBox 8"/>
          <p:cNvSpPr txBox="1"/>
          <p:nvPr/>
        </p:nvSpPr>
        <p:spPr>
          <a:xfrm>
            <a:off x="114912" y="2831190"/>
            <a:ext cx="3189989" cy="2031325"/>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lang="en-US" b="1" u="sng" dirty="0" smtClean="0"/>
              <a:t>Start Early - Best Practice!</a:t>
            </a:r>
            <a:r>
              <a:rPr lang="en-US" dirty="0" smtClean="0"/>
              <a:t/>
            </a:r>
            <a:br>
              <a:rPr lang="en-US" dirty="0" smtClean="0"/>
            </a:br>
            <a:endParaRPr lang="en-US" dirty="0" smtClean="0"/>
          </a:p>
          <a:p>
            <a:r>
              <a:rPr lang="en-US" dirty="0" smtClean="0"/>
              <a:t>Local </a:t>
            </a:r>
            <a:r>
              <a:rPr lang="en-US" i="1" dirty="0" smtClean="0"/>
              <a:t>Hazard Mitigation Plan </a:t>
            </a:r>
            <a:r>
              <a:rPr lang="en-US" dirty="0" smtClean="0"/>
              <a:t>updates should begin a </a:t>
            </a:r>
            <a:r>
              <a:rPr lang="en-US" dirty="0"/>
              <a:t>minimum of one year in advance, preferably </a:t>
            </a:r>
            <a:r>
              <a:rPr lang="en-US" b="1" dirty="0"/>
              <a:t>two years </a:t>
            </a:r>
            <a:r>
              <a:rPr lang="en-US" dirty="0"/>
              <a:t>before the expiration </a:t>
            </a:r>
            <a:r>
              <a:rPr lang="en-US" dirty="0" smtClean="0"/>
              <a:t>date  </a:t>
            </a:r>
            <a:endParaRPr lang="en-US" sz="1600" dirty="0"/>
          </a:p>
        </p:txBody>
      </p:sp>
      <p:sp>
        <p:nvSpPr>
          <p:cNvPr id="10" name="Slide Number Placeholder 9"/>
          <p:cNvSpPr>
            <a:spLocks noGrp="1"/>
          </p:cNvSpPr>
          <p:nvPr>
            <p:ph type="sldNum" sz="quarter" idx="12"/>
          </p:nvPr>
        </p:nvSpPr>
        <p:spPr/>
        <p:txBody>
          <a:bodyPr/>
          <a:lstStyle/>
          <a:p>
            <a:fld id="{92F6D016-80C0-493B-8F02-FCF3F31B97C4}" type="slidenum">
              <a:rPr lang="en-US" smtClean="0"/>
              <a:t>5</a:t>
            </a:fld>
            <a:endParaRPr lang="en-US"/>
          </a:p>
        </p:txBody>
      </p:sp>
    </p:spTree>
    <p:extLst>
      <p:ext uri="{BB962C8B-B14F-4D97-AF65-F5344CB8AC3E}">
        <p14:creationId xmlns:p14="http://schemas.microsoft.com/office/powerpoint/2010/main" val="935433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25336" y="-56944"/>
            <a:ext cx="101932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Multi-Agency Coordination</a:t>
            </a: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91451" y="1814576"/>
            <a:ext cx="2093842" cy="3139321"/>
          </a:xfrm>
          <a:prstGeom prst="rect">
            <a:avLst/>
          </a:prstGeom>
          <a:solidFill>
            <a:schemeClr val="tx2">
              <a:lumMod val="20000"/>
              <a:lumOff val="80000"/>
            </a:schemeClr>
          </a:solidFill>
        </p:spPr>
        <p:txBody>
          <a:bodyPr wrap="square" rtlCol="0">
            <a:spAutoFit/>
          </a:bodyPr>
          <a:lstStyle/>
          <a:p>
            <a:pPr algn="ctr"/>
            <a:r>
              <a:rPr lang="en-US" dirty="0" smtClean="0"/>
              <a:t>Federal Agencies</a:t>
            </a:r>
            <a:br>
              <a:rPr lang="en-US" dirty="0" smtClean="0"/>
            </a:br>
            <a:endParaRPr lang="en-US" dirty="0" smtClean="0"/>
          </a:p>
          <a:p>
            <a:pPr algn="ctr"/>
            <a:r>
              <a:rPr lang="en-US" dirty="0" smtClean="0"/>
              <a:t>State Agencies</a:t>
            </a:r>
            <a:br>
              <a:rPr lang="en-US" dirty="0" smtClean="0"/>
            </a:br>
            <a:endParaRPr lang="en-US" dirty="0" smtClean="0"/>
          </a:p>
          <a:p>
            <a:pPr algn="ctr"/>
            <a:r>
              <a:rPr lang="en-US" dirty="0" smtClean="0"/>
              <a:t>Universities</a:t>
            </a:r>
            <a:br>
              <a:rPr lang="en-US" dirty="0" smtClean="0"/>
            </a:br>
            <a:endParaRPr lang="en-US" dirty="0" smtClean="0"/>
          </a:p>
          <a:p>
            <a:pPr algn="ctr"/>
            <a:r>
              <a:rPr lang="en-US" dirty="0" smtClean="0"/>
              <a:t>Regional Councils</a:t>
            </a:r>
            <a:br>
              <a:rPr lang="en-US" dirty="0" smtClean="0"/>
            </a:br>
            <a:endParaRPr lang="en-US" dirty="0" smtClean="0"/>
          </a:p>
          <a:p>
            <a:pPr algn="ctr"/>
            <a:r>
              <a:rPr lang="en-US" dirty="0" smtClean="0"/>
              <a:t>Local Counties</a:t>
            </a:r>
            <a:br>
              <a:rPr lang="en-US" dirty="0" smtClean="0"/>
            </a:br>
            <a:endParaRPr lang="en-US" dirty="0" smtClean="0"/>
          </a:p>
          <a:p>
            <a:pPr algn="ctr"/>
            <a:r>
              <a:rPr lang="en-US" dirty="0" smtClean="0"/>
              <a:t>Private Companies</a:t>
            </a:r>
          </a:p>
        </p:txBody>
      </p:sp>
      <p:pic>
        <p:nvPicPr>
          <p:cNvPr id="6" name="Picture 5" descr="CorpsLogo"/>
          <p:cNvPicPr/>
          <p:nvPr/>
        </p:nvPicPr>
        <p:blipFill>
          <a:blip r:embed="rId2">
            <a:extLst>
              <a:ext uri="{28A0092B-C50C-407E-A947-70E740481C1C}">
                <a14:useLocalDpi xmlns:a14="http://schemas.microsoft.com/office/drawing/2010/main" val="0"/>
              </a:ext>
            </a:extLst>
          </a:blip>
          <a:srcRect/>
          <a:stretch>
            <a:fillRect/>
          </a:stretch>
        </p:blipFill>
        <p:spPr bwMode="auto">
          <a:xfrm>
            <a:off x="7563729" y="2650367"/>
            <a:ext cx="1008106" cy="764170"/>
          </a:xfrm>
          <a:prstGeom prst="rect">
            <a:avLst/>
          </a:prstGeom>
          <a:noFill/>
          <a:ln w="25400">
            <a:solidFill>
              <a:srgbClr val="000080"/>
            </a:solidFill>
            <a:miter lim="800000"/>
            <a:headEnd/>
            <a:tailEnd/>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0299" y="5231875"/>
            <a:ext cx="1008106" cy="714075"/>
          </a:xfrm>
          <a:prstGeom prst="rect">
            <a:avLst/>
          </a:prstGeom>
        </p:spPr>
      </p:pic>
      <p:pic>
        <p:nvPicPr>
          <p:cNvPr id="10" name="Picture 9"/>
          <p:cNvPicPr>
            <a:picLocks noChangeAspect="1"/>
          </p:cNvPicPr>
          <p:nvPr/>
        </p:nvPicPr>
        <p:blipFill>
          <a:blip r:embed="rId4"/>
          <a:stretch>
            <a:fillRect/>
          </a:stretch>
        </p:blipFill>
        <p:spPr>
          <a:xfrm>
            <a:off x="7318566" y="3913399"/>
            <a:ext cx="1676400" cy="676275"/>
          </a:xfrm>
          <a:prstGeom prst="rect">
            <a:avLst/>
          </a:prstGeom>
        </p:spPr>
      </p:pic>
      <p:pic>
        <p:nvPicPr>
          <p:cNvPr id="11" name="Picture 10"/>
          <p:cNvPicPr>
            <a:picLocks noChangeAspect="1"/>
          </p:cNvPicPr>
          <p:nvPr/>
        </p:nvPicPr>
        <p:blipFill>
          <a:blip r:embed="rId5"/>
          <a:stretch>
            <a:fillRect/>
          </a:stretch>
        </p:blipFill>
        <p:spPr>
          <a:xfrm>
            <a:off x="6958120" y="1441132"/>
            <a:ext cx="2219325" cy="847725"/>
          </a:xfrm>
          <a:prstGeom prst="rect">
            <a:avLst/>
          </a:prstGeom>
        </p:spPr>
      </p:pic>
      <p:pic>
        <p:nvPicPr>
          <p:cNvPr id="1026" name="Picture 2" descr="Image result for polis cente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9331" y="3196188"/>
            <a:ext cx="2356600" cy="1209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v gis technical center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4096" y="1489991"/>
            <a:ext cx="2527070" cy="13304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v dhsem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0895" y="4732431"/>
            <a:ext cx="1638121" cy="15888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gional Planning and Development Council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8618" y="1413146"/>
            <a:ext cx="4535990" cy="4535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64358" y="1635136"/>
            <a:ext cx="2267995" cy="923330"/>
          </a:xfrm>
          <a:prstGeom prst="rect">
            <a:avLst/>
          </a:prstGeom>
          <a:noFill/>
        </p:spPr>
        <p:txBody>
          <a:bodyPr wrap="square" rtlCol="0">
            <a:spAutoFit/>
          </a:bodyPr>
          <a:lstStyle/>
          <a:p>
            <a:pPr algn="ctr"/>
            <a:r>
              <a:rPr lang="en-US" dirty="0" smtClean="0"/>
              <a:t>11 Regional Planning &amp; Development Councils</a:t>
            </a:r>
            <a:endParaRPr lang="en-US" dirty="0"/>
          </a:p>
        </p:txBody>
      </p:sp>
      <p:sp>
        <p:nvSpPr>
          <p:cNvPr id="15" name="TextBox 14"/>
          <p:cNvSpPr txBox="1"/>
          <p:nvPr/>
        </p:nvSpPr>
        <p:spPr>
          <a:xfrm>
            <a:off x="2461923" y="1635136"/>
            <a:ext cx="1675784" cy="369332"/>
          </a:xfrm>
          <a:prstGeom prst="rect">
            <a:avLst/>
          </a:prstGeom>
          <a:noFill/>
        </p:spPr>
        <p:txBody>
          <a:bodyPr wrap="square" rtlCol="0">
            <a:spAutoFit/>
          </a:bodyPr>
          <a:lstStyle/>
          <a:p>
            <a:pPr algn="ctr"/>
            <a:r>
              <a:rPr lang="en-US" dirty="0" smtClean="0"/>
              <a:t>55 Counties</a:t>
            </a:r>
            <a:endParaRPr lang="en-US" dirty="0"/>
          </a:p>
        </p:txBody>
      </p:sp>
      <p:sp>
        <p:nvSpPr>
          <p:cNvPr id="3" name="Slide Number Placeholder 2"/>
          <p:cNvSpPr>
            <a:spLocks noGrp="1"/>
          </p:cNvSpPr>
          <p:nvPr>
            <p:ph type="sldNum" sz="quarter" idx="12"/>
          </p:nvPr>
        </p:nvSpPr>
        <p:spPr/>
        <p:txBody>
          <a:bodyPr/>
          <a:lstStyle/>
          <a:p>
            <a:fld id="{92F6D016-80C0-493B-8F02-FCF3F31B97C4}" type="slidenum">
              <a:rPr lang="en-US" smtClean="0"/>
              <a:t>6</a:t>
            </a:fld>
            <a:endParaRPr lang="en-US"/>
          </a:p>
        </p:txBody>
      </p:sp>
    </p:spTree>
    <p:extLst>
      <p:ext uri="{BB962C8B-B14F-4D97-AF65-F5344CB8AC3E}">
        <p14:creationId xmlns:p14="http://schemas.microsoft.com/office/powerpoint/2010/main" val="2005103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71940" y="3806815"/>
            <a:ext cx="10515600" cy="3051185"/>
          </a:xfrm>
        </p:spPr>
        <p:txBody>
          <a:bodyPr>
            <a:normAutofit fontScale="70000" lnSpcReduction="20000"/>
          </a:bodyPr>
          <a:lstStyle/>
          <a:p>
            <a:pPr>
              <a:lnSpc>
                <a:spcPct val="170000"/>
              </a:lnSpc>
            </a:pPr>
            <a:r>
              <a:rPr lang="en-US" sz="4000" b="1" dirty="0" smtClean="0">
                <a:solidFill>
                  <a:schemeClr val="accent1">
                    <a:lumMod val="50000"/>
                  </a:schemeClr>
                </a:solidFill>
                <a:latin typeface="Arial" panose="020B0604020202020204" pitchFamily="34" charset="0"/>
                <a:cs typeface="Arial" panose="020B0604020202020204" pitchFamily="34" charset="0"/>
              </a:rPr>
              <a:t>Best Available Risk Assessment Data</a:t>
            </a:r>
          </a:p>
          <a:p>
            <a:pPr>
              <a:lnSpc>
                <a:spcPct val="170000"/>
              </a:lnSpc>
            </a:pPr>
            <a:r>
              <a:rPr lang="en-US" sz="4000" b="1" dirty="0" smtClean="0">
                <a:solidFill>
                  <a:schemeClr val="accent1">
                    <a:lumMod val="50000"/>
                  </a:schemeClr>
                </a:solidFill>
                <a:latin typeface="Arial" panose="020B0604020202020204" pitchFamily="34" charset="0"/>
                <a:cs typeface="Arial" panose="020B0604020202020204" pitchFamily="34" charset="0"/>
              </a:rPr>
              <a:t>Historical Flood Data</a:t>
            </a:r>
          </a:p>
          <a:p>
            <a:pPr>
              <a:lnSpc>
                <a:spcPct val="170000"/>
              </a:lnSpc>
            </a:pPr>
            <a:r>
              <a:rPr lang="en-US" sz="4000" b="1" dirty="0" smtClean="0">
                <a:solidFill>
                  <a:schemeClr val="accent1">
                    <a:lumMod val="50000"/>
                  </a:schemeClr>
                </a:solidFill>
                <a:latin typeface="Arial" panose="020B0604020202020204" pitchFamily="34" charset="0"/>
                <a:cs typeface="Arial" panose="020B0604020202020204" pitchFamily="34" charset="0"/>
              </a:rPr>
              <a:t>Online Map Validation Tools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itle 1"/>
          <p:cNvSpPr txBox="1">
            <a:spLocks/>
          </p:cNvSpPr>
          <p:nvPr/>
        </p:nvSpPr>
        <p:spPr>
          <a:xfrm>
            <a:off x="0" y="0"/>
            <a:ext cx="12192000" cy="132556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Goal 2:  Exchange Best Available Data</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771940" y="1658248"/>
            <a:ext cx="10028582" cy="1815882"/>
          </a:xfrm>
          <a:prstGeom prst="rect">
            <a:avLst/>
          </a:prstGeom>
          <a:solidFill>
            <a:schemeClr val="tx2">
              <a:lumMod val="20000"/>
              <a:lumOff val="80000"/>
            </a:schemeClr>
          </a:solidFill>
        </p:spPr>
        <p:txBody>
          <a:bodyPr wrap="square" rtlCol="0">
            <a:spAutoFit/>
          </a:bodyPr>
          <a:lstStyle/>
          <a:p>
            <a:r>
              <a:rPr lang="en-US" sz="2800" dirty="0"/>
              <a:t>Exchange the </a:t>
            </a:r>
            <a:r>
              <a:rPr lang="en-US" sz="2800" b="1" dirty="0"/>
              <a:t>best available risk assessment data</a:t>
            </a:r>
            <a:r>
              <a:rPr lang="en-US" sz="2800" dirty="0"/>
              <a:t> among local, state, and federal </a:t>
            </a:r>
            <a:r>
              <a:rPr lang="en-US" sz="2800" dirty="0" err="1" smtClean="0"/>
              <a:t>GeoPlatforms</a:t>
            </a:r>
            <a:r>
              <a:rPr lang="en-US" sz="2800" dirty="0" smtClean="0"/>
              <a:t>.  </a:t>
            </a:r>
            <a:r>
              <a:rPr lang="en-US" sz="2800" dirty="0"/>
              <a:t>Incorporate </a:t>
            </a:r>
            <a:r>
              <a:rPr lang="en-US" sz="2800" b="1" dirty="0"/>
              <a:t>historical flood data </a:t>
            </a:r>
            <a:r>
              <a:rPr lang="en-US" sz="2800" dirty="0"/>
              <a:t>into risk assessment studies.  Use </a:t>
            </a:r>
            <a:r>
              <a:rPr lang="en-US" sz="2800" b="1" dirty="0"/>
              <a:t>online map validation tools</a:t>
            </a:r>
            <a:r>
              <a:rPr lang="en-US" sz="2800" dirty="0"/>
              <a:t> for local communities to validate risk assessment data.</a:t>
            </a:r>
            <a:endParaRPr lang="en-US" sz="28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92F6D016-80C0-493B-8F02-FCF3F31B97C4}" type="slidenum">
              <a:rPr lang="en-US" smtClean="0"/>
              <a:t>7</a:t>
            </a:fld>
            <a:endParaRPr lang="en-US"/>
          </a:p>
        </p:txBody>
      </p:sp>
    </p:spTree>
    <p:extLst>
      <p:ext uri="{BB962C8B-B14F-4D97-AF65-F5344CB8AC3E}">
        <p14:creationId xmlns:p14="http://schemas.microsoft.com/office/powerpoint/2010/main" val="3827451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30686" y="1139688"/>
            <a:ext cx="6078275" cy="5527038"/>
            <a:chOff x="138798" y="1139688"/>
            <a:chExt cx="6078275" cy="5527038"/>
          </a:xfrm>
        </p:grpSpPr>
        <p:pic>
          <p:nvPicPr>
            <p:cNvPr id="14" name="Picture 13"/>
            <p:cNvPicPr/>
            <p:nvPr/>
          </p:nvPicPr>
          <p:blipFill>
            <a:blip r:embed="rId2"/>
            <a:stretch>
              <a:fillRect/>
            </a:stretch>
          </p:blipFill>
          <p:spPr>
            <a:xfrm>
              <a:off x="138798" y="1139688"/>
              <a:ext cx="6078275" cy="5527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Connector 6"/>
            <p:cNvCxnSpPr/>
            <p:nvPr/>
          </p:nvCxnSpPr>
          <p:spPr>
            <a:xfrm flipH="1">
              <a:off x="6179575" y="2651760"/>
              <a:ext cx="628" cy="65925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 name="Title 1"/>
          <p:cNvSpPr txBox="1">
            <a:spLocks/>
          </p:cNvSpPr>
          <p:nvPr/>
        </p:nvSpPr>
        <p:spPr>
          <a:xfrm>
            <a:off x="925336" y="-56944"/>
            <a:ext cx="10193237" cy="10497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50000"/>
                  </a:schemeClr>
                </a:solidFill>
                <a:latin typeface="Arial" panose="020B0604020202020204" pitchFamily="34" charset="0"/>
                <a:cs typeface="Arial" panose="020B0604020202020204" pitchFamily="34" charset="0"/>
              </a:rPr>
              <a:t>Best Available Site-Specific Data</a:t>
            </a: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452100" y="3169778"/>
            <a:ext cx="3293380" cy="646331"/>
          </a:xfrm>
          <a:prstGeom prst="rect">
            <a:avLst/>
          </a:prstGeom>
          <a:noFill/>
        </p:spPr>
        <p:txBody>
          <a:bodyPr wrap="square" rtlCol="0">
            <a:spAutoFit/>
          </a:bodyPr>
          <a:lstStyle/>
          <a:p>
            <a:pPr algn="ctr"/>
            <a:r>
              <a:rPr lang="en-US" b="1" dirty="0" smtClean="0">
                <a:solidFill>
                  <a:schemeClr val="accent2">
                    <a:lumMod val="50000"/>
                  </a:schemeClr>
                </a:solidFill>
              </a:rPr>
              <a:t>Parcel/Assessment/Address Spatial     Database</a:t>
            </a:r>
            <a:endParaRPr lang="en-US" b="1" dirty="0">
              <a:solidFill>
                <a:schemeClr val="accent2">
                  <a:lumMod val="50000"/>
                </a:schemeClr>
              </a:solidFill>
            </a:endParaRPr>
          </a:p>
        </p:txBody>
      </p:sp>
      <p:sp>
        <p:nvSpPr>
          <p:cNvPr id="3" name="Slide Number Placeholder 2"/>
          <p:cNvSpPr>
            <a:spLocks noGrp="1"/>
          </p:cNvSpPr>
          <p:nvPr>
            <p:ph type="sldNum" sz="quarter" idx="12"/>
          </p:nvPr>
        </p:nvSpPr>
        <p:spPr/>
        <p:txBody>
          <a:bodyPr/>
          <a:lstStyle/>
          <a:p>
            <a:fld id="{92F6D016-80C0-493B-8F02-FCF3F31B97C4}" type="slidenum">
              <a:rPr lang="en-US" smtClean="0"/>
              <a:t>8</a:t>
            </a:fld>
            <a:endParaRPr lang="en-US" dirty="0"/>
          </a:p>
        </p:txBody>
      </p:sp>
      <p:sp>
        <p:nvSpPr>
          <p:cNvPr id="17" name="TextBox 16"/>
          <p:cNvSpPr txBox="1"/>
          <p:nvPr/>
        </p:nvSpPr>
        <p:spPr>
          <a:xfrm>
            <a:off x="1726051" y="770356"/>
            <a:ext cx="1318173" cy="369332"/>
          </a:xfrm>
          <a:prstGeom prst="rect">
            <a:avLst/>
          </a:prstGeom>
          <a:noFill/>
        </p:spPr>
        <p:txBody>
          <a:bodyPr wrap="square" rtlCol="0">
            <a:spAutoFit/>
          </a:bodyPr>
          <a:lstStyle/>
          <a:p>
            <a:pPr algn="ctr"/>
            <a:r>
              <a:rPr lang="en-US" b="1" dirty="0" smtClean="0">
                <a:solidFill>
                  <a:schemeClr val="accent2">
                    <a:lumMod val="50000"/>
                  </a:schemeClr>
                </a:solidFill>
              </a:rPr>
              <a:t>GIS Parcels</a:t>
            </a:r>
            <a:endParaRPr lang="en-US" b="1" dirty="0">
              <a:solidFill>
                <a:schemeClr val="accent2">
                  <a:lumMod val="50000"/>
                </a:schemeClr>
              </a:solidFill>
            </a:endParaRPr>
          </a:p>
        </p:txBody>
      </p:sp>
      <p:sp>
        <p:nvSpPr>
          <p:cNvPr id="18" name="TextBox 17"/>
          <p:cNvSpPr txBox="1"/>
          <p:nvPr/>
        </p:nvSpPr>
        <p:spPr>
          <a:xfrm>
            <a:off x="4823805" y="770356"/>
            <a:ext cx="1553255" cy="369332"/>
          </a:xfrm>
          <a:prstGeom prst="rect">
            <a:avLst/>
          </a:prstGeom>
          <a:noFill/>
        </p:spPr>
        <p:txBody>
          <a:bodyPr wrap="square" rtlCol="0">
            <a:spAutoFit/>
          </a:bodyPr>
          <a:lstStyle/>
          <a:p>
            <a:pPr algn="ctr"/>
            <a:r>
              <a:rPr lang="en-US" b="1" dirty="0" smtClean="0">
                <a:solidFill>
                  <a:schemeClr val="accent2">
                    <a:lumMod val="50000"/>
                  </a:schemeClr>
                </a:solidFill>
              </a:rPr>
              <a:t>GIS Addresses</a:t>
            </a:r>
            <a:endParaRPr lang="en-US" b="1" dirty="0">
              <a:solidFill>
                <a:schemeClr val="accent2">
                  <a:lumMod val="50000"/>
                </a:schemeClr>
              </a:solidFill>
            </a:endParaRPr>
          </a:p>
        </p:txBody>
      </p:sp>
      <p:sp>
        <p:nvSpPr>
          <p:cNvPr id="19" name="TextBox 18"/>
          <p:cNvSpPr txBox="1"/>
          <p:nvPr/>
        </p:nvSpPr>
        <p:spPr>
          <a:xfrm>
            <a:off x="3101495" y="781633"/>
            <a:ext cx="1665039" cy="369332"/>
          </a:xfrm>
          <a:prstGeom prst="rect">
            <a:avLst/>
          </a:prstGeom>
          <a:noFill/>
        </p:spPr>
        <p:txBody>
          <a:bodyPr wrap="square" rtlCol="0">
            <a:spAutoFit/>
          </a:bodyPr>
          <a:lstStyle/>
          <a:p>
            <a:pPr algn="ctr"/>
            <a:r>
              <a:rPr lang="en-US" b="1" dirty="0" smtClean="0">
                <a:solidFill>
                  <a:schemeClr val="accent2">
                    <a:lumMod val="50000"/>
                  </a:schemeClr>
                </a:solidFill>
              </a:rPr>
              <a:t>CAMA Records</a:t>
            </a:r>
            <a:endParaRPr lang="en-US" b="1" dirty="0">
              <a:solidFill>
                <a:schemeClr val="accent2">
                  <a:lumMod val="50000"/>
                </a:schemeClr>
              </a:solidFill>
            </a:endParaRPr>
          </a:p>
        </p:txBody>
      </p:sp>
      <p:sp>
        <p:nvSpPr>
          <p:cNvPr id="20" name="TextBox 19"/>
          <p:cNvSpPr txBox="1"/>
          <p:nvPr/>
        </p:nvSpPr>
        <p:spPr>
          <a:xfrm>
            <a:off x="6923314" y="2292614"/>
            <a:ext cx="5094515" cy="3539430"/>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lang="en-US" sz="2800" b="1" u="sng" dirty="0" smtClean="0"/>
              <a:t>What is the “sweet spot” for comprehensive information about structures and ownership?</a:t>
            </a:r>
            <a:r>
              <a:rPr lang="en-US" sz="2800" dirty="0" smtClean="0"/>
              <a:t/>
            </a:r>
            <a:br>
              <a:rPr lang="en-US" sz="2800" dirty="0" smtClean="0"/>
            </a:br>
            <a:endParaRPr lang="en-US" sz="2800" dirty="0" smtClean="0"/>
          </a:p>
          <a:p>
            <a:r>
              <a:rPr lang="en-US" sz="2800" dirty="0" smtClean="0"/>
              <a:t>Answer:  Statewide integration of multiple data sources, especially (1) </a:t>
            </a:r>
            <a:r>
              <a:rPr lang="en-US" sz="2800" i="1" dirty="0" smtClean="0"/>
              <a:t>parcels</a:t>
            </a:r>
            <a:r>
              <a:rPr lang="en-US" sz="2800" dirty="0" smtClean="0"/>
              <a:t>, (2) CAMA </a:t>
            </a:r>
            <a:r>
              <a:rPr lang="en-US" sz="2800" i="1" dirty="0" smtClean="0"/>
              <a:t>assessment records</a:t>
            </a:r>
            <a:r>
              <a:rPr lang="en-US" sz="2800" dirty="0" smtClean="0"/>
              <a:t>, and (3) E-911 </a:t>
            </a:r>
            <a:r>
              <a:rPr lang="en-US" sz="2800" i="1" dirty="0" smtClean="0"/>
              <a:t>addresses </a:t>
            </a:r>
            <a:endParaRPr lang="en-US" sz="2800" dirty="0"/>
          </a:p>
        </p:txBody>
      </p:sp>
    </p:spTree>
    <p:extLst>
      <p:ext uri="{BB962C8B-B14F-4D97-AF65-F5344CB8AC3E}">
        <p14:creationId xmlns:p14="http://schemas.microsoft.com/office/powerpoint/2010/main" val="3751031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8873838" y="4867884"/>
            <a:ext cx="3025377" cy="1477328"/>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u="sng" dirty="0" smtClean="0"/>
              <a:t>External Map Links</a:t>
            </a:r>
            <a:r>
              <a:rPr lang="en-US" dirty="0" smtClean="0"/>
              <a:t/>
            </a:r>
            <a:br>
              <a:rPr lang="en-US" dirty="0" smtClean="0"/>
            </a:br>
            <a:endParaRPr lang="en-US" dirty="0"/>
          </a:p>
          <a:p>
            <a:pPr algn="ctr"/>
            <a:endParaRPr lang="en-US" dirty="0" smtClean="0"/>
          </a:p>
          <a:p>
            <a:pPr algn="ctr"/>
            <a:endParaRPr lang="en-US" dirty="0" smtClean="0"/>
          </a:p>
          <a:p>
            <a:pPr algn="ctr"/>
            <a:endParaRPr lang="en-US" dirty="0" smtClean="0"/>
          </a:p>
        </p:txBody>
      </p:sp>
      <p:sp>
        <p:nvSpPr>
          <p:cNvPr id="28" name="TextBox 27"/>
          <p:cNvSpPr txBox="1"/>
          <p:nvPr/>
        </p:nvSpPr>
        <p:spPr>
          <a:xfrm>
            <a:off x="8891451" y="1330719"/>
            <a:ext cx="3025377" cy="3139321"/>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u="sng" dirty="0" smtClean="0"/>
              <a:t>Local Data Sources</a:t>
            </a:r>
            <a:endParaRPr lang="en-US" dirty="0" smtClean="0"/>
          </a:p>
          <a:p>
            <a:pPr algn="ctr"/>
            <a:endParaRPr lang="en-US" dirty="0" smtClean="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p:txBody>
      </p:sp>
      <p:sp>
        <p:nvSpPr>
          <p:cNvPr id="4" name="Slide Number Placeholder 3"/>
          <p:cNvSpPr>
            <a:spLocks noGrp="1"/>
          </p:cNvSpPr>
          <p:nvPr>
            <p:ph type="sldNum" sz="quarter" idx="12"/>
          </p:nvPr>
        </p:nvSpPr>
        <p:spPr>
          <a:xfrm>
            <a:off x="8873838" y="6332104"/>
            <a:ext cx="2743200" cy="365125"/>
          </a:xfrm>
        </p:spPr>
        <p:txBody>
          <a:bodyPr/>
          <a:lstStyle/>
          <a:p>
            <a:fld id="{92F6D016-80C0-493B-8F02-FCF3F31B97C4}" type="slidenum">
              <a:rPr lang="en-US" smtClean="0"/>
              <a:t>9</a:t>
            </a:fld>
            <a:endParaRPr lang="en-US"/>
          </a:p>
        </p:txBody>
      </p:sp>
      <p:pic>
        <p:nvPicPr>
          <p:cNvPr id="5" name="Picture 4"/>
          <p:cNvPicPr>
            <a:picLocks noChangeAspect="1"/>
          </p:cNvPicPr>
          <p:nvPr/>
        </p:nvPicPr>
        <p:blipFill>
          <a:blip r:embed="rId2"/>
          <a:stretch>
            <a:fillRect/>
          </a:stretch>
        </p:blipFill>
        <p:spPr>
          <a:xfrm>
            <a:off x="304800" y="156650"/>
            <a:ext cx="8199120" cy="6186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71624" y="4109944"/>
            <a:ext cx="2720414" cy="2050461"/>
          </a:xfrm>
          <a:prstGeom prst="rect">
            <a:avLst/>
          </a:prstGeom>
        </p:spPr>
      </p:pic>
      <p:sp>
        <p:nvSpPr>
          <p:cNvPr id="7" name="TextBox 6"/>
          <p:cNvSpPr txBox="1"/>
          <p:nvPr/>
        </p:nvSpPr>
        <p:spPr>
          <a:xfrm>
            <a:off x="5212081" y="2612570"/>
            <a:ext cx="836022" cy="923330"/>
          </a:xfrm>
          <a:prstGeom prst="rect">
            <a:avLst/>
          </a:prstGeom>
          <a:solidFill>
            <a:schemeClr val="accent4">
              <a:lumMod val="75000"/>
            </a:schemeClr>
          </a:solidFill>
          <a:scene3d>
            <a:camera prst="isometricOffAxis2Left"/>
            <a:lightRig rig="threePt" dir="t"/>
          </a:scene3d>
          <a:sp3d>
            <a:bevelT/>
          </a:sp3d>
        </p:spPr>
        <p:txBody>
          <a:bodyPr wrap="square" rtlCol="0">
            <a:spAutoFit/>
          </a:bodyPr>
          <a:lstStyle/>
          <a:p>
            <a:r>
              <a:rPr lang="en-US" b="1" dirty="0" smtClean="0"/>
              <a:t>CAMA</a:t>
            </a:r>
          </a:p>
          <a:p>
            <a:r>
              <a:rPr lang="en-US" b="1" dirty="0" smtClean="0"/>
              <a:t>BLDG</a:t>
            </a:r>
          </a:p>
          <a:p>
            <a:r>
              <a:rPr lang="en-US" b="1" dirty="0" smtClean="0"/>
              <a:t>INFO</a:t>
            </a:r>
            <a:endParaRPr lang="en-US" b="1" dirty="0"/>
          </a:p>
        </p:txBody>
      </p:sp>
      <p:sp>
        <p:nvSpPr>
          <p:cNvPr id="8" name="TextBox 7"/>
          <p:cNvSpPr txBox="1"/>
          <p:nvPr/>
        </p:nvSpPr>
        <p:spPr>
          <a:xfrm>
            <a:off x="1763487" y="2731029"/>
            <a:ext cx="2063932" cy="369332"/>
          </a:xfrm>
          <a:prstGeom prst="rect">
            <a:avLst/>
          </a:prstGeom>
          <a:solidFill>
            <a:schemeClr val="accent6">
              <a:lumMod val="60000"/>
              <a:lumOff val="40000"/>
            </a:schemeClr>
          </a:solidFill>
          <a:scene3d>
            <a:camera prst="isometricOffAxis1Right"/>
            <a:lightRig rig="threePt" dir="t"/>
          </a:scene3d>
          <a:sp3d>
            <a:bevelT/>
          </a:sp3d>
        </p:spPr>
        <p:txBody>
          <a:bodyPr wrap="square" rtlCol="0">
            <a:spAutoFit/>
          </a:bodyPr>
          <a:lstStyle/>
          <a:p>
            <a:r>
              <a:rPr lang="en-US" b="1" dirty="0" smtClean="0"/>
              <a:t>GEOCODE ADDRESS</a:t>
            </a:r>
            <a:endParaRPr lang="en-US" b="1" dirty="0"/>
          </a:p>
        </p:txBody>
      </p:sp>
      <p:sp>
        <p:nvSpPr>
          <p:cNvPr id="9" name="TextBox 8"/>
          <p:cNvSpPr txBox="1"/>
          <p:nvPr/>
        </p:nvSpPr>
        <p:spPr>
          <a:xfrm>
            <a:off x="7341832" y="2547984"/>
            <a:ext cx="986591" cy="646331"/>
          </a:xfrm>
          <a:prstGeom prst="rect">
            <a:avLst/>
          </a:prstGeom>
          <a:solidFill>
            <a:schemeClr val="accent4">
              <a:lumMod val="75000"/>
            </a:schemeClr>
          </a:solidFill>
          <a:scene3d>
            <a:camera prst="isometricOffAxis2Left"/>
            <a:lightRig rig="threePt" dir="t"/>
          </a:scene3d>
          <a:sp3d>
            <a:bevelT/>
          </a:sp3d>
        </p:spPr>
        <p:txBody>
          <a:bodyPr wrap="square" rtlCol="0">
            <a:spAutoFit/>
          </a:bodyPr>
          <a:lstStyle/>
          <a:p>
            <a:pPr algn="ctr"/>
            <a:r>
              <a:rPr lang="en-US" b="1" dirty="0" smtClean="0"/>
              <a:t>OWNER</a:t>
            </a:r>
          </a:p>
          <a:p>
            <a:pPr algn="ctr"/>
            <a:r>
              <a:rPr lang="en-US" b="1" dirty="0" smtClean="0"/>
              <a:t>INFO</a:t>
            </a:r>
            <a:endParaRPr lang="en-US" b="1" dirty="0"/>
          </a:p>
        </p:txBody>
      </p:sp>
      <p:sp>
        <p:nvSpPr>
          <p:cNvPr id="10" name="TextBox 9"/>
          <p:cNvSpPr txBox="1"/>
          <p:nvPr/>
        </p:nvSpPr>
        <p:spPr>
          <a:xfrm>
            <a:off x="9301103" y="2977527"/>
            <a:ext cx="2052697" cy="369332"/>
          </a:xfrm>
          <a:prstGeom prst="rect">
            <a:avLst/>
          </a:prstGeom>
          <a:solidFill>
            <a:schemeClr val="accent4">
              <a:lumMod val="75000"/>
            </a:schemeClr>
          </a:solidFill>
        </p:spPr>
        <p:txBody>
          <a:bodyPr wrap="square" rtlCol="0">
            <a:spAutoFit/>
          </a:bodyPr>
          <a:lstStyle/>
          <a:p>
            <a:pPr algn="ctr"/>
            <a:r>
              <a:rPr lang="en-US" b="1" dirty="0" smtClean="0">
                <a:solidFill>
                  <a:srgbClr val="C00000"/>
                </a:solidFill>
              </a:rPr>
              <a:t>GIS PARCEL</a:t>
            </a:r>
            <a:endParaRPr lang="en-US" b="1" dirty="0">
              <a:solidFill>
                <a:srgbClr val="C00000"/>
              </a:solidFill>
            </a:endParaRPr>
          </a:p>
        </p:txBody>
      </p:sp>
      <p:sp>
        <p:nvSpPr>
          <p:cNvPr id="11" name="TextBox 10"/>
          <p:cNvSpPr txBox="1"/>
          <p:nvPr/>
        </p:nvSpPr>
        <p:spPr>
          <a:xfrm>
            <a:off x="3650329" y="5885532"/>
            <a:ext cx="1561752" cy="369332"/>
          </a:xfrm>
          <a:prstGeom prst="rect">
            <a:avLst/>
          </a:prstGeom>
          <a:solidFill>
            <a:schemeClr val="accent6">
              <a:lumMod val="60000"/>
              <a:lumOff val="40000"/>
            </a:schemeClr>
          </a:solidFill>
          <a:scene3d>
            <a:camera prst="perspectiveRelaxedModerately"/>
            <a:lightRig rig="threePt" dir="t"/>
          </a:scene3d>
          <a:sp3d>
            <a:bevelT/>
          </a:sp3d>
        </p:spPr>
        <p:txBody>
          <a:bodyPr wrap="square" rtlCol="0">
            <a:spAutoFit/>
          </a:bodyPr>
          <a:lstStyle/>
          <a:p>
            <a:r>
              <a:rPr lang="en-US" b="1" dirty="0" smtClean="0">
                <a:solidFill>
                  <a:srgbClr val="C00000"/>
                </a:solidFill>
              </a:rPr>
              <a:t>GIS ADDRESS</a:t>
            </a:r>
            <a:endParaRPr lang="en-US" b="1" dirty="0">
              <a:solidFill>
                <a:srgbClr val="C00000"/>
              </a:solidFill>
            </a:endParaRPr>
          </a:p>
        </p:txBody>
      </p:sp>
      <p:sp>
        <p:nvSpPr>
          <p:cNvPr id="12" name="TextBox 11"/>
          <p:cNvSpPr txBox="1"/>
          <p:nvPr/>
        </p:nvSpPr>
        <p:spPr>
          <a:xfrm>
            <a:off x="9301103" y="3527872"/>
            <a:ext cx="2052697" cy="369332"/>
          </a:xfrm>
          <a:prstGeom prst="rect">
            <a:avLst/>
          </a:prstGeom>
          <a:solidFill>
            <a:schemeClr val="accent4">
              <a:lumMod val="75000"/>
            </a:schemeClr>
          </a:solidFill>
        </p:spPr>
        <p:txBody>
          <a:bodyPr wrap="square" rtlCol="0">
            <a:spAutoFit/>
          </a:bodyPr>
          <a:lstStyle/>
          <a:p>
            <a:pPr algn="ctr"/>
            <a:r>
              <a:rPr lang="en-US" b="1" dirty="0" smtClean="0"/>
              <a:t>CAMA Assessment</a:t>
            </a:r>
            <a:endParaRPr lang="en-US" b="1" dirty="0"/>
          </a:p>
        </p:txBody>
      </p:sp>
      <p:sp>
        <p:nvSpPr>
          <p:cNvPr id="13" name="TextBox 12"/>
          <p:cNvSpPr txBox="1"/>
          <p:nvPr/>
        </p:nvSpPr>
        <p:spPr>
          <a:xfrm>
            <a:off x="9289868" y="2467911"/>
            <a:ext cx="2063932" cy="369332"/>
          </a:xfrm>
          <a:prstGeom prst="rect">
            <a:avLst/>
          </a:prstGeom>
          <a:solidFill>
            <a:schemeClr val="accent6">
              <a:lumMod val="60000"/>
              <a:lumOff val="40000"/>
            </a:schemeClr>
          </a:solidFill>
        </p:spPr>
        <p:txBody>
          <a:bodyPr wrap="square" rtlCol="0">
            <a:spAutoFit/>
          </a:bodyPr>
          <a:lstStyle/>
          <a:p>
            <a:r>
              <a:rPr lang="en-US" b="1" dirty="0" smtClean="0"/>
              <a:t>GEOCODE ADDRESS</a:t>
            </a:r>
            <a:endParaRPr lang="en-US" b="1" dirty="0"/>
          </a:p>
        </p:txBody>
      </p:sp>
      <p:sp>
        <p:nvSpPr>
          <p:cNvPr id="14" name="TextBox 13"/>
          <p:cNvSpPr txBox="1"/>
          <p:nvPr/>
        </p:nvSpPr>
        <p:spPr>
          <a:xfrm>
            <a:off x="9289868" y="1930465"/>
            <a:ext cx="2063932" cy="369332"/>
          </a:xfrm>
          <a:prstGeom prst="rect">
            <a:avLst/>
          </a:prstGeom>
          <a:solidFill>
            <a:schemeClr val="accent6">
              <a:lumMod val="60000"/>
              <a:lumOff val="40000"/>
            </a:schemeClr>
          </a:solidFill>
        </p:spPr>
        <p:txBody>
          <a:bodyPr wrap="square" rtlCol="0">
            <a:spAutoFit/>
          </a:bodyPr>
          <a:lstStyle/>
          <a:p>
            <a:pPr algn="ctr"/>
            <a:r>
              <a:rPr lang="en-US" b="1" dirty="0" smtClean="0">
                <a:solidFill>
                  <a:srgbClr val="C00000"/>
                </a:solidFill>
              </a:rPr>
              <a:t>GIS ADDRESS</a:t>
            </a:r>
            <a:endParaRPr lang="en-US" b="1" dirty="0">
              <a:solidFill>
                <a:srgbClr val="C00000"/>
              </a:solidFill>
            </a:endParaRPr>
          </a:p>
        </p:txBody>
      </p:sp>
      <p:sp>
        <p:nvSpPr>
          <p:cNvPr id="15" name="TextBox 14"/>
          <p:cNvSpPr txBox="1"/>
          <p:nvPr/>
        </p:nvSpPr>
        <p:spPr>
          <a:xfrm>
            <a:off x="5310403" y="5885532"/>
            <a:ext cx="1599850" cy="369332"/>
          </a:xfrm>
          <a:prstGeom prst="rect">
            <a:avLst/>
          </a:prstGeom>
          <a:solidFill>
            <a:schemeClr val="accent4">
              <a:lumMod val="75000"/>
            </a:schemeClr>
          </a:solidFill>
          <a:scene3d>
            <a:camera prst="perspectiveRelaxedModerately"/>
            <a:lightRig rig="threePt" dir="t"/>
          </a:scene3d>
          <a:sp3d>
            <a:bevelT/>
          </a:sp3d>
        </p:spPr>
        <p:txBody>
          <a:bodyPr wrap="square" rtlCol="0">
            <a:spAutoFit/>
          </a:bodyPr>
          <a:lstStyle/>
          <a:p>
            <a:pPr algn="ctr"/>
            <a:r>
              <a:rPr lang="en-US" b="1" dirty="0" smtClean="0">
                <a:solidFill>
                  <a:srgbClr val="C00000"/>
                </a:solidFill>
              </a:rPr>
              <a:t>GIS PARCEL</a:t>
            </a:r>
            <a:endParaRPr lang="en-US" b="1" dirty="0">
              <a:solidFill>
                <a:srgbClr val="C00000"/>
              </a:solidFill>
            </a:endParaRPr>
          </a:p>
        </p:txBody>
      </p:sp>
      <p:sp>
        <p:nvSpPr>
          <p:cNvPr id="16" name="TextBox 15"/>
          <p:cNvSpPr txBox="1"/>
          <p:nvPr/>
        </p:nvSpPr>
        <p:spPr>
          <a:xfrm>
            <a:off x="9356544" y="5310992"/>
            <a:ext cx="2063932" cy="369332"/>
          </a:xfrm>
          <a:prstGeom prst="rect">
            <a:avLst/>
          </a:prstGeom>
          <a:solidFill>
            <a:srgbClr val="7030A0"/>
          </a:solidFill>
        </p:spPr>
        <p:txBody>
          <a:bodyPr wrap="square" rtlCol="0">
            <a:spAutoFit/>
          </a:bodyPr>
          <a:lstStyle/>
          <a:p>
            <a:r>
              <a:rPr lang="en-US" b="1" dirty="0" smtClean="0">
                <a:solidFill>
                  <a:schemeClr val="bg1"/>
                </a:solidFill>
              </a:rPr>
              <a:t>GOOGLE MAP LINK</a:t>
            </a:r>
            <a:endParaRPr lang="en-US" b="1" dirty="0">
              <a:solidFill>
                <a:schemeClr val="bg1"/>
              </a:solidFill>
            </a:endParaRPr>
          </a:p>
        </p:txBody>
      </p:sp>
      <p:sp>
        <p:nvSpPr>
          <p:cNvPr id="17" name="TextBox 16"/>
          <p:cNvSpPr txBox="1"/>
          <p:nvPr/>
        </p:nvSpPr>
        <p:spPr>
          <a:xfrm>
            <a:off x="471624" y="5397272"/>
            <a:ext cx="2063932" cy="369332"/>
          </a:xfrm>
          <a:prstGeom prst="rect">
            <a:avLst/>
          </a:prstGeom>
          <a:solidFill>
            <a:srgbClr val="7030A0"/>
          </a:solidFill>
          <a:scene3d>
            <a:camera prst="isometricOffAxis2Left"/>
            <a:lightRig rig="threePt" dir="t"/>
          </a:scene3d>
          <a:sp3d>
            <a:bevelT/>
          </a:sp3d>
        </p:spPr>
        <p:txBody>
          <a:bodyPr wrap="square" rtlCol="0">
            <a:spAutoFit/>
          </a:bodyPr>
          <a:lstStyle/>
          <a:p>
            <a:r>
              <a:rPr lang="en-US" b="1" dirty="0" smtClean="0">
                <a:solidFill>
                  <a:schemeClr val="bg1"/>
                </a:solidFill>
              </a:rPr>
              <a:t>GOOGLE MAP LINK</a:t>
            </a:r>
            <a:endParaRPr lang="en-US" b="1" dirty="0">
              <a:solidFill>
                <a:schemeClr val="bg1"/>
              </a:solidFill>
            </a:endParaRPr>
          </a:p>
        </p:txBody>
      </p:sp>
      <p:sp>
        <p:nvSpPr>
          <p:cNvPr id="18" name="TextBox 17"/>
          <p:cNvSpPr txBox="1"/>
          <p:nvPr/>
        </p:nvSpPr>
        <p:spPr>
          <a:xfrm>
            <a:off x="3585755" y="4412832"/>
            <a:ext cx="4088674" cy="369332"/>
          </a:xfrm>
          <a:prstGeom prst="rect">
            <a:avLst/>
          </a:prstGeom>
          <a:no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197 Rodeo Drive, Martinsburg, WV</a:t>
            </a:r>
            <a:endParaRPr lang="en-US" b="1" dirty="0">
              <a:solidFill>
                <a:schemeClr val="bg1"/>
              </a:solidFill>
              <a:latin typeface="Arial" panose="020B0604020202020204" pitchFamily="34" charset="0"/>
              <a:cs typeface="Arial" panose="020B0604020202020204" pitchFamily="34" charset="0"/>
            </a:endParaRPr>
          </a:p>
        </p:txBody>
      </p:sp>
      <p:sp>
        <p:nvSpPr>
          <p:cNvPr id="22" name="Curved Right Arrow 21"/>
          <p:cNvSpPr/>
          <p:nvPr/>
        </p:nvSpPr>
        <p:spPr>
          <a:xfrm>
            <a:off x="3814158" y="4873076"/>
            <a:ext cx="434689" cy="524196"/>
          </a:xfrm>
          <a:prstGeom prst="curv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p:cNvSpPr/>
          <p:nvPr/>
        </p:nvSpPr>
        <p:spPr>
          <a:xfrm>
            <a:off x="4480912" y="4745029"/>
            <a:ext cx="1528352" cy="1062125"/>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92331" y="3531477"/>
            <a:ext cx="2312125" cy="369332"/>
          </a:xfrm>
          <a:prstGeom prst="rect">
            <a:avLst/>
          </a:prstGeom>
          <a:solidFill>
            <a:schemeClr val="tx1"/>
          </a:solidFill>
          <a:scene3d>
            <a:camera prst="perspectiveHeroicExtremeRightFacing"/>
            <a:lightRig rig="threePt" dir="t"/>
          </a:scene3d>
          <a:sp3d>
            <a:bevelT prst="relaxedInset"/>
          </a:sp3d>
        </p:spPr>
        <p:txBody>
          <a:bodyPr wrap="square" rtlCol="0">
            <a:spAutoFit/>
          </a:bodyPr>
          <a:lstStyle/>
          <a:p>
            <a:r>
              <a:rPr lang="en-US" b="1" dirty="0" smtClean="0">
                <a:solidFill>
                  <a:schemeClr val="bg1"/>
                </a:solidFill>
              </a:rPr>
              <a:t>2016 AERIAL PHOTOS</a:t>
            </a:r>
            <a:endParaRPr lang="en-US" b="1" dirty="0">
              <a:solidFill>
                <a:schemeClr val="bg1"/>
              </a:solidFill>
            </a:endParaRPr>
          </a:p>
        </p:txBody>
      </p:sp>
      <p:sp>
        <p:nvSpPr>
          <p:cNvPr id="27" name="TextBox 26"/>
          <p:cNvSpPr txBox="1"/>
          <p:nvPr/>
        </p:nvSpPr>
        <p:spPr>
          <a:xfrm>
            <a:off x="9301103" y="4013024"/>
            <a:ext cx="2063933" cy="369332"/>
          </a:xfrm>
          <a:prstGeom prst="rect">
            <a:avLst/>
          </a:prstGeom>
          <a:solidFill>
            <a:schemeClr val="tx1"/>
          </a:solidFill>
        </p:spPr>
        <p:txBody>
          <a:bodyPr wrap="square" rtlCol="0">
            <a:spAutoFit/>
          </a:bodyPr>
          <a:lstStyle/>
          <a:p>
            <a:pPr algn="ctr"/>
            <a:r>
              <a:rPr lang="en-US" b="1" dirty="0" smtClean="0">
                <a:solidFill>
                  <a:schemeClr val="bg1"/>
                </a:solidFill>
              </a:rPr>
              <a:t>AERIAL PHOTOS</a:t>
            </a:r>
            <a:endParaRPr lang="en-US" b="1" dirty="0">
              <a:solidFill>
                <a:schemeClr val="bg1"/>
              </a:solidFill>
            </a:endParaRPr>
          </a:p>
        </p:txBody>
      </p:sp>
      <p:sp>
        <p:nvSpPr>
          <p:cNvPr id="29" name="TextBox 28"/>
          <p:cNvSpPr txBox="1"/>
          <p:nvPr/>
        </p:nvSpPr>
        <p:spPr>
          <a:xfrm>
            <a:off x="6474823" y="1397049"/>
            <a:ext cx="1938509" cy="369332"/>
          </a:xfrm>
          <a:prstGeom prst="rect">
            <a:avLst/>
          </a:prstGeom>
          <a:solidFill>
            <a:srgbClr val="7030A0"/>
          </a:solidFill>
          <a:scene3d>
            <a:camera prst="perspectiveContrastingRightFacing"/>
            <a:lightRig rig="threePt" dir="t"/>
          </a:scene3d>
          <a:sp3d>
            <a:bevelT/>
          </a:sp3d>
        </p:spPr>
        <p:txBody>
          <a:bodyPr wrap="square" rtlCol="0">
            <a:spAutoFit/>
          </a:bodyPr>
          <a:lstStyle/>
          <a:p>
            <a:r>
              <a:rPr lang="en-US" b="1" dirty="0" smtClean="0">
                <a:solidFill>
                  <a:schemeClr val="accent4">
                    <a:lumMod val="60000"/>
                    <a:lumOff val="40000"/>
                  </a:schemeClr>
                </a:solidFill>
              </a:rPr>
              <a:t>FEMA MAP LINK</a:t>
            </a:r>
            <a:endParaRPr lang="en-US" b="1" dirty="0">
              <a:solidFill>
                <a:schemeClr val="accent4">
                  <a:lumMod val="60000"/>
                  <a:lumOff val="40000"/>
                </a:schemeClr>
              </a:solidFill>
            </a:endParaRPr>
          </a:p>
        </p:txBody>
      </p:sp>
      <p:sp>
        <p:nvSpPr>
          <p:cNvPr id="30" name="TextBox 29"/>
          <p:cNvSpPr txBox="1"/>
          <p:nvPr/>
        </p:nvSpPr>
        <p:spPr>
          <a:xfrm>
            <a:off x="9352579" y="5873800"/>
            <a:ext cx="2067897" cy="369332"/>
          </a:xfrm>
          <a:prstGeom prst="rect">
            <a:avLst/>
          </a:prstGeom>
          <a:solidFill>
            <a:srgbClr val="7030A0"/>
          </a:solidFill>
        </p:spPr>
        <p:txBody>
          <a:bodyPr wrap="square" rtlCol="0">
            <a:spAutoFit/>
          </a:bodyPr>
          <a:lstStyle/>
          <a:p>
            <a:pPr algn="ctr"/>
            <a:r>
              <a:rPr lang="en-US" b="1" dirty="0" smtClean="0">
                <a:solidFill>
                  <a:schemeClr val="accent4">
                    <a:lumMod val="60000"/>
                    <a:lumOff val="40000"/>
                  </a:schemeClr>
                </a:solidFill>
              </a:rPr>
              <a:t>FEMA MAP LINK</a:t>
            </a:r>
            <a:endParaRPr lang="en-US" b="1" dirty="0">
              <a:solidFill>
                <a:schemeClr val="accent4">
                  <a:lumMod val="60000"/>
                  <a:lumOff val="40000"/>
                </a:schemeClr>
              </a:solidFill>
            </a:endParaRPr>
          </a:p>
        </p:txBody>
      </p:sp>
      <p:sp>
        <p:nvSpPr>
          <p:cNvPr id="32" name="TextBox 31"/>
          <p:cNvSpPr txBox="1"/>
          <p:nvPr/>
        </p:nvSpPr>
        <p:spPr>
          <a:xfrm>
            <a:off x="3192038" y="6340653"/>
            <a:ext cx="2168982" cy="369332"/>
          </a:xfrm>
          <a:prstGeom prst="rect">
            <a:avLst/>
          </a:prstGeom>
          <a:noFill/>
        </p:spPr>
        <p:txBody>
          <a:bodyPr wrap="square" rtlCol="0">
            <a:spAutoFit/>
          </a:bodyPr>
          <a:lstStyle/>
          <a:p>
            <a:pPr algn="ctr"/>
            <a:r>
              <a:rPr lang="en-US" i="1" dirty="0" smtClean="0"/>
              <a:t>WV Flood Tool Beta</a:t>
            </a:r>
            <a:endParaRPr lang="en-US" i="1" dirty="0"/>
          </a:p>
        </p:txBody>
      </p:sp>
      <p:sp>
        <p:nvSpPr>
          <p:cNvPr id="33" name="Title 1"/>
          <p:cNvSpPr txBox="1">
            <a:spLocks/>
          </p:cNvSpPr>
          <p:nvPr/>
        </p:nvSpPr>
        <p:spPr>
          <a:xfrm>
            <a:off x="8638717" y="-20302"/>
            <a:ext cx="34441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accent1">
                    <a:lumMod val="50000"/>
                  </a:schemeClr>
                </a:solidFill>
                <a:latin typeface="Arial" panose="020B0604020202020204" pitchFamily="34" charset="0"/>
                <a:cs typeface="Arial" panose="020B0604020202020204" pitchFamily="34" charset="0"/>
              </a:rPr>
              <a:t>Seamless Data Integration</a:t>
            </a:r>
            <a:endParaRPr lang="en-US" sz="3600" dirty="0">
              <a:solidFill>
                <a:schemeClr val="accent1">
                  <a:lumMod val="50000"/>
                </a:schemeClr>
              </a:solidFill>
              <a:latin typeface="Arial" panose="020B0604020202020204" pitchFamily="34" charset="0"/>
              <a:cs typeface="Arial" panose="020B0604020202020204" pitchFamily="34" charset="0"/>
            </a:endParaRPr>
          </a:p>
        </p:txBody>
      </p:sp>
      <p:cxnSp>
        <p:nvCxnSpPr>
          <p:cNvPr id="36" name="Straight Connector 35"/>
          <p:cNvCxnSpPr/>
          <p:nvPr/>
        </p:nvCxnSpPr>
        <p:spPr>
          <a:xfrm flipV="1">
            <a:off x="6474823" y="3535900"/>
            <a:ext cx="1853600" cy="26126"/>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026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1925</TotalTime>
  <Words>1706</Words>
  <Application>Microsoft Office PowerPoint</Application>
  <PresentationFormat>Widescreen</PresentationFormat>
  <Paragraphs>386</Paragraphs>
  <Slides>39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Courier New</vt:lpstr>
      <vt:lpstr>Times New Roman</vt:lpstr>
      <vt:lpstr>Wingdings</vt:lpstr>
      <vt:lpstr>Office Theme</vt:lpstr>
      <vt:lpstr>A Statewide Approach to Risk Studies   WVU Multi-Hazard Risk Assessment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Flood Risk Products in GIS -  Depth Grids – 1% Annual Chance</vt:lpstr>
      <vt:lpstr>PowerPoint Presentation</vt:lpstr>
      <vt:lpstr>Devastating 2016 June Flood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Statewide Approach to Risk Studies</dc:title>
  <dc:creator>Kurt Donaldson</dc:creator>
  <cp:lastModifiedBy>Kurt Donaldson</cp:lastModifiedBy>
  <cp:revision>110</cp:revision>
  <dcterms:created xsi:type="dcterms:W3CDTF">2016-10-26T00:31:01Z</dcterms:created>
  <dcterms:modified xsi:type="dcterms:W3CDTF">2016-10-28T18:36:31Z</dcterms:modified>
</cp:coreProperties>
</file>