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427" r:id="rId2"/>
    <p:sldId id="786" r:id="rId3"/>
    <p:sldId id="824" r:id="rId4"/>
    <p:sldId id="731" r:id="rId5"/>
    <p:sldId id="783" r:id="rId6"/>
    <p:sldId id="801" r:id="rId7"/>
    <p:sldId id="780" r:id="rId8"/>
    <p:sldId id="799" r:id="rId9"/>
    <p:sldId id="800" r:id="rId10"/>
    <p:sldId id="804" r:id="rId11"/>
    <p:sldId id="806" r:id="rId12"/>
    <p:sldId id="404" r:id="rId13"/>
    <p:sldId id="405" r:id="rId14"/>
    <p:sldId id="668" r:id="rId15"/>
    <p:sldId id="406" r:id="rId16"/>
    <p:sldId id="652" r:id="rId17"/>
    <p:sldId id="663" r:id="rId18"/>
    <p:sldId id="803" r:id="rId19"/>
    <p:sldId id="802" r:id="rId20"/>
    <p:sldId id="808" r:id="rId21"/>
    <p:sldId id="635" r:id="rId22"/>
    <p:sldId id="807" r:id="rId23"/>
    <p:sldId id="610" r:id="rId24"/>
    <p:sldId id="755" r:id="rId25"/>
    <p:sldId id="705" r:id="rId26"/>
    <p:sldId id="823" r:id="rId27"/>
    <p:sldId id="645" r:id="rId28"/>
    <p:sldId id="709" r:id="rId29"/>
    <p:sldId id="260" r:id="rId30"/>
    <p:sldId id="805" r:id="rId31"/>
    <p:sldId id="644" r:id="rId32"/>
    <p:sldId id="809" r:id="rId33"/>
    <p:sldId id="816" r:id="rId34"/>
    <p:sldId id="630" r:id="rId35"/>
    <p:sldId id="822" r:id="rId36"/>
    <p:sldId id="820" r:id="rId37"/>
    <p:sldId id="777" r:id="rId38"/>
    <p:sldId id="819" r:id="rId39"/>
    <p:sldId id="398" r:id="rId40"/>
    <p:sldId id="468" r:id="rId41"/>
    <p:sldId id="792" r:id="rId42"/>
    <p:sldId id="791" r:id="rId43"/>
    <p:sldId id="707" r:id="rId44"/>
    <p:sldId id="464" r:id="rId45"/>
    <p:sldId id="467" r:id="rId46"/>
    <p:sldId id="828" r:id="rId47"/>
    <p:sldId id="770" r:id="rId48"/>
    <p:sldId id="825" r:id="rId49"/>
    <p:sldId id="826" r:id="rId50"/>
    <p:sldId id="827" r:id="rId51"/>
    <p:sldId id="818" r:id="rId52"/>
    <p:sldId id="767" r:id="rId53"/>
    <p:sldId id="344" r:id="rId54"/>
    <p:sldId id="815" r:id="rId55"/>
    <p:sldId id="814" r:id="rId56"/>
    <p:sldId id="769" r:id="rId57"/>
    <p:sldId id="817" r:id="rId58"/>
    <p:sldId id="811" r:id="rId59"/>
    <p:sldId id="812" r:id="rId60"/>
    <p:sldId id="813" r:id="rId61"/>
    <p:sldId id="772" r:id="rId62"/>
    <p:sldId id="773" r:id="rId63"/>
    <p:sldId id="774" r:id="rId64"/>
    <p:sldId id="353" r:id="rId65"/>
    <p:sldId id="793"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96" autoAdjust="0"/>
    <p:restoredTop sz="94660"/>
  </p:normalViewPr>
  <p:slideViewPr>
    <p:cSldViewPr snapToGrid="0">
      <p:cViewPr>
        <p:scale>
          <a:sx n="86" d="100"/>
          <a:sy n="86" d="100"/>
        </p:scale>
        <p:origin x="-19" y="13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donalds\AppData\Local\Microsoft\Windows\INetCache\Content.Outlook\D78BSUEG\flood_quarterli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State HMGP Project</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23EC-4265-AF96-FDBB45650664}"/>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23EC-4265-AF96-FDBB45650664}"/>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23EC-4265-AF96-FDBB45650664}"/>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23EC-4265-AF96-FDBB45650664}"/>
              </c:ext>
            </c:extLst>
          </c:dPt>
          <c:dPt>
            <c:idx val="4"/>
            <c:bubble3D val="0"/>
            <c: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23EC-4265-AF96-FDBB45650664}"/>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23EC-4265-AF96-FDBB45650664}"/>
              </c:ext>
            </c:extLst>
          </c:dPt>
          <c:dLbls>
            <c:dLbl>
              <c:idx val="4"/>
              <c:layout>
                <c:manualLayout>
                  <c:x val="6.3253012099071207E-2"/>
                  <c:y val="0.195605809441283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196613534568292"/>
                      <c:h val="0.20868295640591808"/>
                    </c:manualLayout>
                  </c15:layout>
                </c:ext>
                <c:ext xmlns:c16="http://schemas.microsoft.com/office/drawing/2014/chart" uri="{C3380CC4-5D6E-409C-BE32-E72D297353CC}">
                  <c16:uniqueId val="{00000009-23EC-4265-AF96-FDBB45650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Sheet1!$A$2:$A$7</c:f>
              <c:strCache>
                <c:ptCount val="5"/>
                <c:pt idx="0">
                  <c:v>Flood Risk </c:v>
                </c:pt>
                <c:pt idx="1">
                  <c:v>Landslide Risk</c:v>
                </c:pt>
                <c:pt idx="2">
                  <c:v>Data Gap Services </c:v>
                </c:pt>
                <c:pt idx="3">
                  <c:v>Data Vendor Contracts</c:v>
                </c:pt>
                <c:pt idx="4">
                  <c:v>Professional Services</c:v>
                </c:pt>
              </c:strCache>
            </c:strRef>
          </c:cat>
          <c:val>
            <c:numRef>
              <c:f>Sheet1!$B$2:$B$7</c:f>
              <c:numCache>
                <c:formatCode>#,##0</c:formatCode>
                <c:ptCount val="6"/>
                <c:pt idx="0">
                  <c:v>697511</c:v>
                </c:pt>
                <c:pt idx="1">
                  <c:v>463332</c:v>
                </c:pt>
                <c:pt idx="2">
                  <c:v>385798</c:v>
                </c:pt>
                <c:pt idx="3">
                  <c:v>619509</c:v>
                </c:pt>
                <c:pt idx="4">
                  <c:v>85000</c:v>
                </c:pt>
              </c:numCache>
            </c:numRef>
          </c:val>
          <c:extLst>
            <c:ext xmlns:c16="http://schemas.microsoft.com/office/drawing/2014/chart" uri="{C3380CC4-5D6E-409C-BE32-E72D297353CC}">
              <c16:uniqueId val="{0000000C-23EC-4265-AF96-FDBB4565066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Visits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62783236996215"/>
          <c:y val="1.5283292689500171E-2"/>
          <c:w val="0.82258937799128251"/>
          <c:h val="0.84763901545422182"/>
        </c:manualLayout>
      </c:layout>
      <c:lineChart>
        <c:grouping val="standard"/>
        <c:varyColors val="0"/>
        <c:ser>
          <c:idx val="0"/>
          <c:order val="0"/>
          <c:tx>
            <c:v>Flood Tool</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dLbls>
            <c:delete val="1"/>
          </c:dLbls>
          <c:cat>
            <c:strRef>
              <c:f>Flood!$A$35:$A$42</c:f>
              <c:strCache>
                <c:ptCount val="8"/>
                <c:pt idx="0">
                  <c:v>2017, Q4</c:v>
                </c:pt>
                <c:pt idx="1">
                  <c:v>2018, Q1</c:v>
                </c:pt>
                <c:pt idx="2">
                  <c:v>2018, Q2</c:v>
                </c:pt>
                <c:pt idx="3">
                  <c:v>2018, Q3</c:v>
                </c:pt>
                <c:pt idx="4">
                  <c:v>2018, Q4</c:v>
                </c:pt>
                <c:pt idx="5">
                  <c:v>2019, Q1</c:v>
                </c:pt>
                <c:pt idx="6">
                  <c:v>2019, Q2</c:v>
                </c:pt>
                <c:pt idx="7">
                  <c:v>2019, Q3</c:v>
                </c:pt>
              </c:strCache>
            </c:strRef>
          </c:cat>
          <c:val>
            <c:numRef>
              <c:f>Flood!$D$35:$D$42</c:f>
              <c:numCache>
                <c:formatCode>_(* #,##0_);_(* \(#,##0\);_(* "-"??_);_(@_)</c:formatCode>
                <c:ptCount val="8"/>
                <c:pt idx="0">
                  <c:v>28911</c:v>
                </c:pt>
                <c:pt idx="1">
                  <c:v>33601</c:v>
                </c:pt>
                <c:pt idx="2">
                  <c:v>36216</c:v>
                </c:pt>
                <c:pt idx="3">
                  <c:v>38080</c:v>
                </c:pt>
                <c:pt idx="4">
                  <c:v>28954</c:v>
                </c:pt>
                <c:pt idx="5">
                  <c:v>34226</c:v>
                </c:pt>
                <c:pt idx="6">
                  <c:v>31978</c:v>
                </c:pt>
                <c:pt idx="7">
                  <c:v>30546</c:v>
                </c:pt>
              </c:numCache>
            </c:numRef>
          </c:val>
          <c:smooth val="0"/>
          <c:extLst>
            <c:ext xmlns:c16="http://schemas.microsoft.com/office/drawing/2014/chart" uri="{C3380CC4-5D6E-409C-BE32-E72D297353CC}">
              <c16:uniqueId val="{00000000-FA2A-44EF-92FF-9B1BC098EACE}"/>
            </c:ext>
          </c:extLst>
        </c:ser>
        <c:ser>
          <c:idx val="1"/>
          <c:order val="1"/>
          <c:tx>
            <c:v>Parcel Viewer</c:v>
          </c:tx>
          <c:spPr>
            <a:ln w="9525" cap="rnd">
              <a:solidFill>
                <a:schemeClr val="tx1"/>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tx1"/>
                </a:solidFill>
                <a:round/>
              </a:ln>
              <a:effectLst>
                <a:outerShdw blurRad="57150" dist="19050" dir="5400000" algn="ctr" rotWithShape="0">
                  <a:srgbClr val="000000">
                    <a:alpha val="63000"/>
                  </a:srgbClr>
                </a:outerShdw>
              </a:effectLst>
            </c:spPr>
          </c:marker>
          <c:dLbls>
            <c:delete val="1"/>
          </c:dLbls>
          <c:val>
            <c:numRef>
              <c:f>Parcels!$D$4:$D$11</c:f>
              <c:numCache>
                <c:formatCode>_(* #,##0_);_(* \(#,##0\);_(* "-"??_);_(@_)</c:formatCode>
                <c:ptCount val="8"/>
                <c:pt idx="0">
                  <c:v>64</c:v>
                </c:pt>
                <c:pt idx="1">
                  <c:v>333</c:v>
                </c:pt>
                <c:pt idx="2">
                  <c:v>844</c:v>
                </c:pt>
                <c:pt idx="3">
                  <c:v>3782</c:v>
                </c:pt>
                <c:pt idx="4">
                  <c:v>16595</c:v>
                </c:pt>
                <c:pt idx="5">
                  <c:v>41391</c:v>
                </c:pt>
                <c:pt idx="6">
                  <c:v>48942</c:v>
                </c:pt>
                <c:pt idx="7">
                  <c:v>65507</c:v>
                </c:pt>
              </c:numCache>
            </c:numRef>
          </c:val>
          <c:smooth val="0"/>
          <c:extLst>
            <c:ext xmlns:c16="http://schemas.microsoft.com/office/drawing/2014/chart" uri="{C3380CC4-5D6E-409C-BE32-E72D297353CC}">
              <c16:uniqueId val="{00000001-FA2A-44EF-92FF-9B1BC098EACE}"/>
            </c:ext>
          </c:extLst>
        </c:ser>
        <c:dLbls>
          <c:dLblPos val="ctr"/>
          <c:showLegendKey val="0"/>
          <c:showVal val="1"/>
          <c:showCatName val="0"/>
          <c:showSerName val="0"/>
          <c:showPercent val="0"/>
          <c:showBubbleSize val="0"/>
        </c:dLbls>
        <c:marker val="1"/>
        <c:smooth val="0"/>
        <c:axId val="603244368"/>
        <c:axId val="603243384"/>
      </c:lineChart>
      <c:catAx>
        <c:axId val="60324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3384"/>
        <c:crosses val="autoZero"/>
        <c:auto val="1"/>
        <c:lblAlgn val="ctr"/>
        <c:lblOffset val="100"/>
        <c:noMultiLvlLbl val="0"/>
      </c:catAx>
      <c:valAx>
        <c:axId val="60324338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4368"/>
        <c:crosses val="autoZero"/>
        <c:crossBetween val="between"/>
      </c:valAx>
      <c:spPr>
        <a:solidFill>
          <a:schemeClr val="accent4">
            <a:lumMod val="20000"/>
            <a:lumOff val="80000"/>
          </a:schemeClr>
        </a:solidFill>
        <a:ln w="12700" cap="flat" cmpd="sng" algn="ctr">
          <a:solidFill>
            <a:schemeClr val="tx1"/>
          </a:solidFill>
          <a:prstDash val="solid"/>
          <a:miter lim="800000"/>
        </a:ln>
        <a:effectLst/>
      </c:spPr>
    </c:plotArea>
    <c:plotVisOnly val="1"/>
    <c:dispBlanksAs val="gap"/>
    <c:showDLblsOverMax val="0"/>
  </c:chart>
  <c:spPr>
    <a:solidFill>
      <a:schemeClr val="bg1">
        <a:lumMod val="95000"/>
      </a:schemeClr>
    </a:solid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2-23T20:16:25.047" idx="1">
    <p:pos x="5536" y="3076"/>
    <p:text/>
    <p:extLst>
      <p:ext uri="{C676402C-5697-4E1C-873F-D02D1690AC5C}">
        <p15:threadingInfo xmlns:p15="http://schemas.microsoft.com/office/powerpoint/2012/main" timeZoneBias="300"/>
      </p:ext>
    </p:extLst>
  </p:cm>
</p:cmLst>
</file>

<file path=ppt/diagrams/_rels/data3.xml.rels><?xml version="1.0" encoding="UTF-8" standalone="yes"?>
<Relationships xmlns="http://schemas.openxmlformats.org/package/2006/relationships"><Relationship Id="rId1" Type="http://schemas.openxmlformats.org/officeDocument/2006/relationships/image" Target="../media/image7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dgm:spPr>
        <a:solidFill>
          <a:srgbClr val="C00000"/>
        </a:solidFill>
      </dgm:spPr>
      <dgm:t>
        <a:bodyPr/>
        <a:lstStyle/>
        <a:p>
          <a:r>
            <a:rPr lang="en-US" b="1" u="sng" dirty="0"/>
            <a:t>HIGH:</a:t>
          </a:r>
          <a:br>
            <a:rPr lang="en-US" dirty="0"/>
          </a:br>
          <a:endParaRPr lang="en-US" dirty="0"/>
        </a:p>
        <a:p>
          <a:r>
            <a:rPr lang="en-US"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dgm:spPr>
        <a:solidFill>
          <a:schemeClr val="accent2">
            <a:lumMod val="75000"/>
          </a:schemeClr>
        </a:solidFill>
      </dgm:spPr>
      <dgm:t>
        <a:bodyPr/>
        <a:lstStyle/>
        <a:p>
          <a:r>
            <a:rPr lang="en-US" b="1" u="sng" dirty="0"/>
            <a:t>HIGH:</a:t>
          </a:r>
        </a:p>
        <a:p>
          <a:r>
            <a:rPr lang="en-US" dirty="0"/>
            <a:t>Preliminary Flood Hazard Zones</a:t>
          </a:r>
          <a:br>
            <a:rPr lang="en-US" dirty="0"/>
          </a:br>
          <a:r>
            <a:rPr lang="en-US"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dgm:spPr>
        <a:solidFill>
          <a:srgbClr val="FFFF00"/>
        </a:solidFill>
      </dgm:spPr>
      <dgm:t>
        <a:bodyPr/>
        <a:lstStyle/>
        <a:p>
          <a:r>
            <a:rPr lang="en-US" b="1" u="sng" dirty="0">
              <a:solidFill>
                <a:schemeClr val="tx1"/>
              </a:solidFill>
            </a:rPr>
            <a:t>MODERATE:</a:t>
          </a:r>
          <a:br>
            <a:rPr lang="en-US" b="1" u="sng" dirty="0">
              <a:solidFill>
                <a:schemeClr val="tx1"/>
              </a:solidFill>
            </a:rPr>
          </a:br>
          <a:r>
            <a:rPr lang="en-US" dirty="0">
              <a:solidFill>
                <a:schemeClr val="tx1"/>
              </a:solidFill>
            </a:rPr>
            <a:t>500-YR Effective</a:t>
          </a:r>
          <a:br>
            <a:rPr lang="en-US" dirty="0">
              <a:solidFill>
                <a:schemeClr val="tx1"/>
              </a:solidFill>
            </a:rPr>
          </a:br>
          <a:r>
            <a:rPr lang="en-US"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dgm:spPr>
        <a:solidFill>
          <a:srgbClr val="FFFF00"/>
        </a:solidFill>
      </dgm:spPr>
      <dgm:t>
        <a:bodyPr/>
        <a:lstStyle/>
        <a:p>
          <a:br>
            <a:rPr lang="en-US" dirty="0">
              <a:solidFill>
                <a:schemeClr val="tx1"/>
              </a:solidFill>
            </a:rPr>
          </a:br>
          <a:r>
            <a:rPr lang="en-US" b="1" u="sng" dirty="0">
              <a:solidFill>
                <a:schemeClr val="tx1"/>
              </a:solidFill>
            </a:rPr>
            <a:t>MODERATE:</a:t>
          </a:r>
        </a:p>
        <a:p>
          <a:r>
            <a:rPr lang="en-US"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dgm:spPr>
        <a:solidFill>
          <a:schemeClr val="accent6">
            <a:lumMod val="50000"/>
          </a:schemeClr>
        </a:solidFill>
      </dgm:spPr>
      <dgm:t>
        <a:bodyPr/>
        <a:lstStyle/>
        <a:p>
          <a:r>
            <a:rPr lang="en-US" b="1" u="sng" dirty="0"/>
            <a:t>LOW:</a:t>
          </a:r>
        </a:p>
        <a:p>
          <a:br>
            <a:rPr lang="en-US" dirty="0"/>
          </a:br>
          <a:r>
            <a:rPr lang="en-US"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Updated AE</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1160C756-A89C-43FF-A357-49FCB62EDB65}">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Advisory A</a:t>
          </a:r>
        </a:p>
      </dgm:t>
    </dgm:pt>
    <dgm:pt modelId="{3B12F742-105B-499B-A2E6-4015F45C70C2}" type="parTrans" cxnId="{6F21BD67-05BC-481D-8A1A-76C84E28610F}">
      <dgm:prSet/>
      <dgm:spPr/>
      <dgm:t>
        <a:bodyPr/>
        <a:lstStyle/>
        <a:p>
          <a:endParaRPr lang="en-US"/>
        </a:p>
      </dgm:t>
    </dgm:pt>
    <dgm:pt modelId="{57CF39D5-5CC7-4B51-92CB-8F3449124261}" type="sibTrans" cxnId="{6F21BD67-05BC-481D-8A1A-76C84E28610F}">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7"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6"/>
      <dgm:spPr/>
    </dgm:pt>
    <dgm:pt modelId="{8A00E599-438E-4EF3-A344-A1912D8C35AD}" type="pres">
      <dgm:prSet presAssocID="{968E08FB-C26D-421E-898B-3A0D1703EFC0}" presName="connectorText" presStyleLbl="sibTrans2D1" presStyleIdx="0" presStyleCnt="6"/>
      <dgm:spPr/>
    </dgm:pt>
    <dgm:pt modelId="{557C9FDE-491D-466A-A5F4-CC018A2E5E54}" type="pres">
      <dgm:prSet presAssocID="{F15E6B0D-6C46-4898-A8C3-85D17D80E0F0}" presName="node" presStyleLbl="node1" presStyleIdx="1" presStyleCnt="7"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6"/>
      <dgm:spPr/>
    </dgm:pt>
    <dgm:pt modelId="{E496A7FA-6CD6-4387-B11E-21C9F6717968}" type="pres">
      <dgm:prSet presAssocID="{9C97CBF2-46C7-408B-840D-1AF3347FE7FA}" presName="connectorText" presStyleLbl="sibTrans2D1" presStyleIdx="1" presStyleCnt="6"/>
      <dgm:spPr/>
    </dgm:pt>
    <dgm:pt modelId="{1831B8B3-CD2C-480C-9F5F-9E6365DBE4FC}" type="pres">
      <dgm:prSet presAssocID="{7781C100-667E-4478-9F93-A80FDB1A0AFE}" presName="node" presStyleLbl="node1" presStyleIdx="2" presStyleCnt="7" custLinFactY="-933" custLinFactNeighborX="18634" custLinFactNeighborY="-100000">
        <dgm:presLayoutVars>
          <dgm:bulletEnabled val="1"/>
        </dgm:presLayoutVars>
      </dgm:prSet>
      <dgm:spPr/>
    </dgm:pt>
    <dgm:pt modelId="{AC2F6264-B81C-4824-959A-308FB4267A5D}" type="pres">
      <dgm:prSet presAssocID="{C6C26E91-CCEC-47F0-A4C6-8D6FE4905B17}" presName="sibTrans" presStyleLbl="sibTrans2D1" presStyleIdx="2" presStyleCnt="6"/>
      <dgm:spPr/>
    </dgm:pt>
    <dgm:pt modelId="{3102E7A2-56CC-4667-81A2-2CF994802F73}" type="pres">
      <dgm:prSet presAssocID="{C6C26E91-CCEC-47F0-A4C6-8D6FE4905B17}" presName="connectorText" presStyleLbl="sibTrans2D1" presStyleIdx="2" presStyleCnt="6"/>
      <dgm:spPr/>
    </dgm:pt>
    <dgm:pt modelId="{55DF2ED9-1C49-45BF-99B7-996C168D654D}" type="pres">
      <dgm:prSet presAssocID="{1160C756-A89C-43FF-A357-49FCB62EDB65}" presName="node" presStyleLbl="node1" presStyleIdx="3" presStyleCnt="7" custLinFactNeighborX="37267" custLinFactNeighborY="-97454">
        <dgm:presLayoutVars>
          <dgm:bulletEnabled val="1"/>
        </dgm:presLayoutVars>
      </dgm:prSet>
      <dgm:spPr/>
    </dgm:pt>
    <dgm:pt modelId="{7AFC731A-0975-4D0E-952A-E40127AE31FD}" type="pres">
      <dgm:prSet presAssocID="{57CF39D5-5CC7-4B51-92CB-8F3449124261}" presName="sibTrans" presStyleLbl="sibTrans2D1" presStyleIdx="3" presStyleCnt="6"/>
      <dgm:spPr/>
    </dgm:pt>
    <dgm:pt modelId="{9A50C156-565D-467F-973E-D9D7D386FBA9}" type="pres">
      <dgm:prSet presAssocID="{57CF39D5-5CC7-4B51-92CB-8F3449124261}" presName="connectorText" presStyleLbl="sibTrans2D1" presStyleIdx="3" presStyleCnt="6"/>
      <dgm:spPr/>
    </dgm:pt>
    <dgm:pt modelId="{3482CC7E-E8E8-4155-8817-956DAAC72549}" type="pres">
      <dgm:prSet presAssocID="{73951C67-4CF6-401B-BE6D-1BF780A1445D}" presName="node" presStyleLbl="node1" presStyleIdx="4" presStyleCnt="7" custScaleX="96681" custLinFactX="20283" custLinFactNeighborX="100000" custLinFactNeighborY="-61294">
        <dgm:presLayoutVars>
          <dgm:bulletEnabled val="1"/>
        </dgm:presLayoutVars>
      </dgm:prSet>
      <dgm:spPr/>
    </dgm:pt>
    <dgm:pt modelId="{116976CF-3B69-4377-A2DC-A48623A8FAC2}" type="pres">
      <dgm:prSet presAssocID="{1C002680-6CFE-45FB-8887-033462CF20FD}" presName="sibTrans" presStyleLbl="sibTrans2D1" presStyleIdx="4" presStyleCnt="6"/>
      <dgm:spPr/>
    </dgm:pt>
    <dgm:pt modelId="{5C95357C-960C-4CE0-B5B5-2E9AB1C6EAAC}" type="pres">
      <dgm:prSet presAssocID="{1C002680-6CFE-45FB-8887-033462CF20FD}" presName="connectorText" presStyleLbl="sibTrans2D1" presStyleIdx="4" presStyleCnt="6"/>
      <dgm:spPr/>
    </dgm:pt>
    <dgm:pt modelId="{B139B83D-2FA5-4763-BF61-2C498DDEB941}" type="pres">
      <dgm:prSet presAssocID="{CD5D6620-C3EA-4135-A5A0-BF817C5BD3E6}" presName="node" presStyleLbl="node1" presStyleIdx="5" presStyleCnt="7" custLinFactX="25073" custLinFactNeighborX="100000" custLinFactNeighborY="-6156">
        <dgm:presLayoutVars>
          <dgm:bulletEnabled val="1"/>
        </dgm:presLayoutVars>
      </dgm:prSet>
      <dgm:spPr/>
    </dgm:pt>
    <dgm:pt modelId="{A2755418-655E-4418-B810-B15AFCAC001E}" type="pres">
      <dgm:prSet presAssocID="{A2ECAECE-0BC3-4984-9514-FF52517BC0A2}" presName="sibTrans" presStyleLbl="sibTrans2D1" presStyleIdx="5" presStyleCnt="6"/>
      <dgm:spPr/>
    </dgm:pt>
    <dgm:pt modelId="{2DC31458-0F28-4D91-8136-56DED91B29DB}" type="pres">
      <dgm:prSet presAssocID="{A2ECAECE-0BC3-4984-9514-FF52517BC0A2}" presName="connectorText" presStyleLbl="sibTrans2D1" presStyleIdx="5" presStyleCnt="6"/>
      <dgm:spPr/>
    </dgm:pt>
    <dgm:pt modelId="{373EF5AF-72B5-4A29-A866-0DAEF1C3ADBA}" type="pres">
      <dgm:prSet presAssocID="{0F4AEEE7-3AF8-41C8-9B83-CB3A7691D675}" presName="node" presStyleLbl="node1" presStyleIdx="6" presStyleCnt="7" custScaleY="93861" custLinFactY="23754" custLinFactNeighborX="-53825" custLinFactNeighborY="100000">
        <dgm:presLayoutVars>
          <dgm:bulletEnabled val="1"/>
        </dgm:presLayoutVars>
      </dgm:prSet>
      <dgm:spPr/>
    </dgm:pt>
  </dgm:ptLst>
  <dgm:cxnLst>
    <dgm:cxn modelId="{1FABAD07-345F-4C1B-AF2B-3729C74B896E}" type="presOf" srcId="{57CF39D5-5CC7-4B51-92CB-8F3449124261}" destId="{9A50C156-565D-467F-973E-D9D7D386FBA9}" srcOrd="1"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8981B723-332C-4ECD-B013-E223A9B8D3D8}" type="presOf" srcId="{1160C756-A89C-43FF-A357-49FCB62EDB65}" destId="{55DF2ED9-1C49-45BF-99B7-996C168D654D}"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379DFE3A-A172-4EC3-97DD-CEBA054A0B78}" type="presOf" srcId="{57CF39D5-5CC7-4B51-92CB-8F3449124261}" destId="{7AFC731A-0975-4D0E-952A-E40127AE31FD}"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85CD7A43-B8B1-4469-988A-FC28D876E81B}" srcId="{074CCE12-ABCE-4441-B828-28CAEC5B8481}" destId="{CD5D6620-C3EA-4135-A5A0-BF817C5BD3E6}" srcOrd="5"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6F21BD67-05BC-481D-8A1A-76C84E28610F}" srcId="{074CCE12-ABCE-4441-B828-28CAEC5B8481}" destId="{1160C756-A89C-43FF-A357-49FCB62EDB65}" srcOrd="3" destOrd="0" parTransId="{3B12F742-105B-499B-A2E6-4015F45C70C2}" sibTransId="{57CF39D5-5CC7-4B51-92CB-8F344912426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4" destOrd="0" parTransId="{9979D351-DC08-4ED3-91D8-6B9A19CD025C}" sibTransId="{1C002680-6CFE-45FB-8887-033462CF20FD}"/>
    <dgm:cxn modelId="{C6CF59B6-AC77-4C60-B369-7CA0E3B5ED32}" type="presOf" srcId="{074CCE12-ABCE-4441-B828-28CAEC5B8481}" destId="{CEE559A3-0D94-4959-BEAE-D4FD301F1BCD}"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6"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D9FC9E24-EA11-4CFD-8DF2-129DE52A6E46}" type="presParOf" srcId="{CEE559A3-0D94-4959-BEAE-D4FD301F1BCD}" destId="{55DF2ED9-1C49-45BF-99B7-996C168D654D}" srcOrd="6" destOrd="0" presId="urn:microsoft.com/office/officeart/2005/8/layout/process1"/>
    <dgm:cxn modelId="{64E80EC5-1AD2-4E0E-A315-F66DF5B12C68}" type="presParOf" srcId="{CEE559A3-0D94-4959-BEAE-D4FD301F1BCD}" destId="{7AFC731A-0975-4D0E-952A-E40127AE31FD}" srcOrd="7" destOrd="0" presId="urn:microsoft.com/office/officeart/2005/8/layout/process1"/>
    <dgm:cxn modelId="{F0C4D93F-C93D-4DAF-839E-B82486BB499D}" type="presParOf" srcId="{7AFC731A-0975-4D0E-952A-E40127AE31FD}" destId="{9A50C156-565D-467F-973E-D9D7D386FBA9}" srcOrd="0" destOrd="0" presId="urn:microsoft.com/office/officeart/2005/8/layout/process1"/>
    <dgm:cxn modelId="{60FA6F61-12F9-4581-A3B5-D70766C3242D}" type="presParOf" srcId="{CEE559A3-0D94-4959-BEAE-D4FD301F1BCD}" destId="{3482CC7E-E8E8-4155-8817-956DAAC72549}" srcOrd="8" destOrd="0" presId="urn:microsoft.com/office/officeart/2005/8/layout/process1"/>
    <dgm:cxn modelId="{A1C5C04B-5FEF-4F17-B16E-C262187BA459}" type="presParOf" srcId="{CEE559A3-0D94-4959-BEAE-D4FD301F1BCD}" destId="{116976CF-3B69-4377-A2DC-A48623A8FAC2}" srcOrd="9"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0" destOrd="0" presId="urn:microsoft.com/office/officeart/2005/8/layout/process1"/>
    <dgm:cxn modelId="{2DFAEB63-7792-4DDA-99A8-0DD41D425A8C}" type="presParOf" srcId="{CEE559A3-0D94-4959-BEAE-D4FD301F1BCD}" destId="{A2755418-655E-4418-B810-B15AFCAC001E}" srcOrd="11"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6B4E1-6766-44AB-A667-623F337AAB7B}"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n-US"/>
        </a:p>
      </dgm:t>
    </dgm:pt>
    <dgm:pt modelId="{6CC88B25-7529-40FE-A494-591E7E3F7100}">
      <dgm:prSet phldrT="[Text]"/>
      <dgm:spPr>
        <a:solidFill>
          <a:schemeClr val="accent6">
            <a:lumMod val="60000"/>
            <a:lumOff val="40000"/>
          </a:schemeClr>
        </a:solidFill>
      </dgm:spPr>
      <dgm:t>
        <a:bodyPr/>
        <a:lstStyle/>
        <a:p>
          <a:r>
            <a:rPr lang="en-US" b="1" dirty="0">
              <a:solidFill>
                <a:schemeClr val="tx1"/>
              </a:solidFill>
            </a:rPr>
            <a:t>BUILDING INVENTORY</a:t>
          </a:r>
        </a:p>
      </dgm:t>
    </dgm:pt>
    <dgm:pt modelId="{218DD3B4-25D8-4917-9FA7-F85AC030B050}" type="parTrans" cxnId="{CF8D99C7-40DB-469C-96D6-376335DBB275}">
      <dgm:prSet/>
      <dgm:spPr/>
      <dgm:t>
        <a:bodyPr/>
        <a:lstStyle/>
        <a:p>
          <a:endParaRPr lang="en-US"/>
        </a:p>
      </dgm:t>
    </dgm:pt>
    <dgm:pt modelId="{CA7AC4D6-4371-4564-BA25-7B21F8AF1032}" type="sibTrans" cxnId="{CF8D99C7-40DB-469C-96D6-376335DBB275}">
      <dgm:prSet/>
      <dgm:spPr/>
      <dgm:t>
        <a:bodyPr/>
        <a:lstStyle/>
        <a:p>
          <a:endParaRPr lang="en-US"/>
        </a:p>
      </dgm:t>
    </dgm:pt>
    <dgm:pt modelId="{089C4F1D-8AFB-4B2F-BA5B-E23B20AC803D}">
      <dgm:prSet phldrT="[Text]"/>
      <dgm:spPr>
        <a:solidFill>
          <a:schemeClr val="tx2"/>
        </a:solidFill>
      </dgm:spPr>
      <dgm:t>
        <a:bodyPr/>
        <a:lstStyle/>
        <a:p>
          <a:r>
            <a:rPr lang="en-US" dirty="0"/>
            <a:t>Historical Flood Inundation / Flood Registry</a:t>
          </a:r>
        </a:p>
      </dgm:t>
    </dgm:pt>
    <dgm:pt modelId="{72053E6F-4B71-45F5-BC9B-33D601096EAD}" type="parTrans" cxnId="{0F112FC4-2AF4-4495-841F-BA93F80FDBA8}">
      <dgm:prSet/>
      <dgm:spPr/>
      <dgm:t>
        <a:bodyPr/>
        <a:lstStyle/>
        <a:p>
          <a:endParaRPr lang="en-US"/>
        </a:p>
      </dgm:t>
    </dgm:pt>
    <dgm:pt modelId="{E63D4170-95FB-409B-9C1B-42ADB983D45E}" type="sibTrans" cxnId="{0F112FC4-2AF4-4495-841F-BA93F80FDBA8}">
      <dgm:prSet/>
      <dgm:spPr/>
      <dgm:t>
        <a:bodyPr/>
        <a:lstStyle/>
        <a:p>
          <a:endParaRPr lang="en-US"/>
        </a:p>
      </dgm:t>
    </dgm:pt>
    <dgm:pt modelId="{70E36978-A5FC-41A7-BBA3-05A2262C18DE}">
      <dgm:prSet phldrT="[Text]" custT="1"/>
      <dgm:spPr>
        <a:solidFill>
          <a:schemeClr val="tx2"/>
        </a:solidFill>
      </dgm:spPr>
      <dgm:t>
        <a:bodyPr/>
        <a:lstStyle/>
        <a:p>
          <a:r>
            <a:rPr lang="en-US" sz="2000" dirty="0"/>
            <a:t>NFIP Repetitive Loss </a:t>
          </a:r>
          <a:br>
            <a:rPr lang="en-US" sz="1800" dirty="0"/>
          </a:br>
          <a:r>
            <a:rPr lang="en-US" sz="1400" dirty="0"/>
            <a:t>(Internal Use Only)</a:t>
          </a:r>
        </a:p>
      </dgm:t>
    </dgm:pt>
    <dgm:pt modelId="{9D424A5B-8C52-4CE3-9054-7D48F59ABF9D}" type="parTrans" cxnId="{7CCC8790-23F7-4203-B9E4-FDAA444B9589}">
      <dgm:prSet/>
      <dgm:spPr/>
      <dgm:t>
        <a:bodyPr/>
        <a:lstStyle/>
        <a:p>
          <a:endParaRPr lang="en-US"/>
        </a:p>
      </dgm:t>
    </dgm:pt>
    <dgm:pt modelId="{7B637649-2A35-48A0-B4B5-8A742189D5A3}" type="sibTrans" cxnId="{7CCC8790-23F7-4203-B9E4-FDAA444B9589}">
      <dgm:prSet/>
      <dgm:spPr/>
      <dgm:t>
        <a:bodyPr/>
        <a:lstStyle/>
        <a:p>
          <a:endParaRPr lang="en-US"/>
        </a:p>
      </dgm:t>
    </dgm:pt>
    <dgm:pt modelId="{F46C0E20-9C79-4524-AFAE-57CFBCDFC311}">
      <dgm:prSet/>
      <dgm:spPr>
        <a:solidFill>
          <a:schemeClr val="tx2"/>
        </a:solidFill>
      </dgm:spPr>
      <dgm:t>
        <a:bodyPr/>
        <a:lstStyle/>
        <a:p>
          <a:r>
            <a:rPr lang="en-US" dirty="0"/>
            <a:t>HAZUS Flood Loss Estimates</a:t>
          </a:r>
        </a:p>
      </dgm:t>
    </dgm:pt>
    <dgm:pt modelId="{905C0EF2-9D7D-49E2-98DD-408E48A5CDF7}" type="parTrans" cxnId="{B965A62C-F7B8-4C5A-9A5C-D625BD1AF7EE}">
      <dgm:prSet/>
      <dgm:spPr/>
      <dgm:t>
        <a:bodyPr/>
        <a:lstStyle/>
        <a:p>
          <a:endParaRPr lang="en-US"/>
        </a:p>
      </dgm:t>
    </dgm:pt>
    <dgm:pt modelId="{15CC0E54-4047-4847-8C38-7DAE7EA1D94C}" type="sibTrans" cxnId="{B965A62C-F7B8-4C5A-9A5C-D625BD1AF7EE}">
      <dgm:prSet/>
      <dgm:spPr/>
      <dgm:t>
        <a:bodyPr/>
        <a:lstStyle/>
        <a:p>
          <a:endParaRPr lang="en-US"/>
        </a:p>
      </dgm:t>
    </dgm:pt>
    <dgm:pt modelId="{EA5479A9-750A-40D0-ACE2-B580568BFF1B}">
      <dgm:prSet/>
      <dgm:spPr>
        <a:solidFill>
          <a:schemeClr val="tx2"/>
        </a:solidFill>
      </dgm:spPr>
      <dgm:t>
        <a:bodyPr/>
        <a:lstStyle/>
        <a:p>
          <a:r>
            <a:rPr lang="en-US" dirty="0"/>
            <a:t>Elevation Certificates</a:t>
          </a:r>
        </a:p>
      </dgm:t>
    </dgm:pt>
    <dgm:pt modelId="{E27C41CD-3D52-4C2F-A579-E20D05290181}" type="parTrans" cxnId="{CD9BA5F9-90AA-44FB-B234-BB7B4E2AB54D}">
      <dgm:prSet/>
      <dgm:spPr/>
      <dgm:t>
        <a:bodyPr/>
        <a:lstStyle/>
        <a:p>
          <a:endParaRPr lang="en-US"/>
        </a:p>
      </dgm:t>
    </dgm:pt>
    <dgm:pt modelId="{037C4EB5-A4ED-4C77-8D3B-BF41F96313E9}" type="sibTrans" cxnId="{CD9BA5F9-90AA-44FB-B234-BB7B4E2AB54D}">
      <dgm:prSet/>
      <dgm:spPr/>
      <dgm:t>
        <a:bodyPr/>
        <a:lstStyle/>
        <a:p>
          <a:endParaRPr lang="en-US"/>
        </a:p>
      </dgm:t>
    </dgm:pt>
    <dgm:pt modelId="{5A0A5408-494C-455A-9975-92D7C93D0DDC}">
      <dgm:prSet/>
      <dgm:spPr>
        <a:solidFill>
          <a:schemeClr val="tx2"/>
        </a:solidFill>
      </dgm:spPr>
      <dgm:t>
        <a:bodyPr/>
        <a:lstStyle/>
        <a:p>
          <a:r>
            <a:rPr lang="en-US" dirty="0"/>
            <a:t>Flood Proof or Mitigated Structures</a:t>
          </a:r>
        </a:p>
      </dgm:t>
    </dgm:pt>
    <dgm:pt modelId="{B537F3E5-762B-460D-A28C-CCC282E71AA4}" type="parTrans" cxnId="{7F394C08-60A3-47F5-BD52-B55C2C60D5B7}">
      <dgm:prSet/>
      <dgm:spPr/>
      <dgm:t>
        <a:bodyPr/>
        <a:lstStyle/>
        <a:p>
          <a:endParaRPr lang="en-US"/>
        </a:p>
      </dgm:t>
    </dgm:pt>
    <dgm:pt modelId="{4F7B7950-4966-43FF-97EC-D0828FB07565}" type="sibTrans" cxnId="{7F394C08-60A3-47F5-BD52-B55C2C60D5B7}">
      <dgm:prSet/>
      <dgm:spPr/>
      <dgm:t>
        <a:bodyPr/>
        <a:lstStyle/>
        <a:p>
          <a:endParaRPr lang="en-US"/>
        </a:p>
      </dgm:t>
    </dgm:pt>
    <dgm:pt modelId="{7416E261-A0DA-4D56-81DC-533A24EA99E6}">
      <dgm:prSet/>
      <dgm:spPr>
        <a:solidFill>
          <a:schemeClr val="tx2"/>
        </a:solidFill>
      </dgm:spPr>
      <dgm:t>
        <a:bodyPr/>
        <a:lstStyle/>
        <a:p>
          <a:r>
            <a:rPr lang="en-US" dirty="0"/>
            <a:t>SFHA Building Counts</a:t>
          </a:r>
        </a:p>
      </dgm:t>
    </dgm:pt>
    <dgm:pt modelId="{A60D8BED-95D9-4671-A348-F189ED6F9BA6}" type="parTrans" cxnId="{3E338D0A-863D-4204-A824-CDAE786C91F8}">
      <dgm:prSet/>
      <dgm:spPr/>
      <dgm:t>
        <a:bodyPr/>
        <a:lstStyle/>
        <a:p>
          <a:endParaRPr lang="en-US"/>
        </a:p>
      </dgm:t>
    </dgm:pt>
    <dgm:pt modelId="{412D18EC-22CF-452D-A1E4-D70BDFDBF5AB}" type="sibTrans" cxnId="{3E338D0A-863D-4204-A824-CDAE786C91F8}">
      <dgm:prSet/>
      <dgm:spPr/>
      <dgm:t>
        <a:bodyPr/>
        <a:lstStyle/>
        <a:p>
          <a:endParaRPr lang="en-US"/>
        </a:p>
      </dgm:t>
    </dgm:pt>
    <dgm:pt modelId="{B3AD0847-75AB-43D6-844C-306221CA1EB8}">
      <dgm:prSet phldrT="[Text]" custT="1"/>
      <dgm:spPr>
        <a:solidFill>
          <a:schemeClr val="tx2"/>
        </a:solidFill>
      </dgm:spPr>
      <dgm:t>
        <a:bodyPr/>
        <a:lstStyle/>
        <a:p>
          <a:r>
            <a:rPr lang="en-US" sz="2000" dirty="0"/>
            <a:t>Levee/Dam Failure Inundation</a:t>
          </a:r>
          <a:br>
            <a:rPr lang="en-US" sz="2000" dirty="0"/>
          </a:br>
          <a:r>
            <a:rPr lang="en-US" sz="2000" dirty="0"/>
            <a:t>Studies</a:t>
          </a:r>
        </a:p>
      </dgm:t>
    </dgm:pt>
    <dgm:pt modelId="{210BC3EA-C966-428A-AF5E-41186B604EF4}" type="sibTrans" cxnId="{0E8263D5-017A-4A11-A006-88EEBD1C6183}">
      <dgm:prSet/>
      <dgm:spPr/>
      <dgm:t>
        <a:bodyPr/>
        <a:lstStyle/>
        <a:p>
          <a:endParaRPr lang="en-US"/>
        </a:p>
      </dgm:t>
    </dgm:pt>
    <dgm:pt modelId="{61ADA355-2E76-406B-925C-F691E7A0E289}" type="parTrans" cxnId="{0E8263D5-017A-4A11-A006-88EEBD1C6183}">
      <dgm:prSet/>
      <dgm:spPr/>
      <dgm:t>
        <a:bodyPr/>
        <a:lstStyle/>
        <a:p>
          <a:endParaRPr lang="en-US"/>
        </a:p>
      </dgm:t>
    </dgm:pt>
    <dgm:pt modelId="{CB4EBFC5-BDDE-4E8C-A071-83F4EA520C46}" type="pres">
      <dgm:prSet presAssocID="{C406B4E1-6766-44AB-A667-623F337AAB7B}" presName="Name0" presStyleCnt="0">
        <dgm:presLayoutVars>
          <dgm:chMax val="1"/>
          <dgm:chPref val="1"/>
          <dgm:dir/>
          <dgm:animOne val="branch"/>
          <dgm:animLvl val="lvl"/>
        </dgm:presLayoutVars>
      </dgm:prSet>
      <dgm:spPr/>
    </dgm:pt>
    <dgm:pt modelId="{CFDE4552-DF25-49ED-8D8A-8DE22F4A1DBF}" type="pres">
      <dgm:prSet presAssocID="{6CC88B25-7529-40FE-A494-591E7E3F7100}" presName="singleCycle" presStyleCnt="0"/>
      <dgm:spPr/>
    </dgm:pt>
    <dgm:pt modelId="{4441EADE-CDE6-4260-911F-0CCCB07BF3C5}" type="pres">
      <dgm:prSet presAssocID="{6CC88B25-7529-40FE-A494-591E7E3F7100}" presName="singleCenter" presStyleLbl="node1" presStyleIdx="0" presStyleCnt="8" custLinFactNeighborX="0">
        <dgm:presLayoutVars>
          <dgm:chMax val="7"/>
          <dgm:chPref val="7"/>
        </dgm:presLayoutVars>
      </dgm:prSet>
      <dgm:spPr/>
    </dgm:pt>
    <dgm:pt modelId="{7289E939-947A-4F02-A266-7B0C12D66CC0}" type="pres">
      <dgm:prSet presAssocID="{72053E6F-4B71-45F5-BC9B-33D601096EAD}" presName="Name56" presStyleLbl="parChTrans1D2" presStyleIdx="0" presStyleCnt="7"/>
      <dgm:spPr/>
    </dgm:pt>
    <dgm:pt modelId="{3ADD6709-A13E-4388-83E1-35A776B23BB0}" type="pres">
      <dgm:prSet presAssocID="{089C4F1D-8AFB-4B2F-BA5B-E23B20AC803D}" presName="text0" presStyleLbl="node1" presStyleIdx="1" presStyleCnt="8" custScaleX="177239" custScaleY="119796">
        <dgm:presLayoutVars>
          <dgm:bulletEnabled val="1"/>
        </dgm:presLayoutVars>
      </dgm:prSet>
      <dgm:spPr/>
    </dgm:pt>
    <dgm:pt modelId="{1ECADB23-E57B-49D7-84E3-931AEDF94518}" type="pres">
      <dgm:prSet presAssocID="{9D424A5B-8C52-4CE3-9054-7D48F59ABF9D}" presName="Name56" presStyleLbl="parChTrans1D2" presStyleIdx="1" presStyleCnt="7"/>
      <dgm:spPr/>
    </dgm:pt>
    <dgm:pt modelId="{9DFB8464-F727-4B79-934F-146909E2BAEA}" type="pres">
      <dgm:prSet presAssocID="{70E36978-A5FC-41A7-BBA3-05A2262C18DE}" presName="text0" presStyleLbl="node1" presStyleIdx="2" presStyleCnt="8" custScaleX="179570" custScaleY="127472" custRadScaleRad="149424" custRadScaleInc="14419">
        <dgm:presLayoutVars>
          <dgm:bulletEnabled val="1"/>
        </dgm:presLayoutVars>
      </dgm:prSet>
      <dgm:spPr/>
    </dgm:pt>
    <dgm:pt modelId="{2A202F63-F1B8-4392-A21F-EC05A89671CB}" type="pres">
      <dgm:prSet presAssocID="{61ADA355-2E76-406B-925C-F691E7A0E289}" presName="Name56" presStyleLbl="parChTrans1D2" presStyleIdx="2" presStyleCnt="7"/>
      <dgm:spPr/>
    </dgm:pt>
    <dgm:pt modelId="{3933409C-ACB3-4553-8E80-B8EE63C4F59B}" type="pres">
      <dgm:prSet presAssocID="{B3AD0847-75AB-43D6-844C-306221CA1EB8}" presName="text0" presStyleLbl="node1" presStyleIdx="3" presStyleCnt="8" custScaleX="165907" custScaleY="122136" custRadScaleRad="115382" custRadScaleInc="-48172">
        <dgm:presLayoutVars>
          <dgm:bulletEnabled val="1"/>
        </dgm:presLayoutVars>
      </dgm:prSet>
      <dgm:spPr/>
    </dgm:pt>
    <dgm:pt modelId="{447B1C95-6B96-4D4D-A7AF-A4842A0D85EA}" type="pres">
      <dgm:prSet presAssocID="{905C0EF2-9D7D-49E2-98DD-408E48A5CDF7}" presName="Name56" presStyleLbl="parChTrans1D2" presStyleIdx="3" presStyleCnt="7"/>
      <dgm:spPr/>
    </dgm:pt>
    <dgm:pt modelId="{80F6A396-B7FC-4B1D-B4A5-25CB7BFDFE27}" type="pres">
      <dgm:prSet presAssocID="{F46C0E20-9C79-4524-AFAE-57CFBCDFC311}" presName="text0" presStyleLbl="node1" presStyleIdx="4" presStyleCnt="8" custScaleX="181559" custRadScaleRad="104248" custRadScaleInc="-43194">
        <dgm:presLayoutVars>
          <dgm:bulletEnabled val="1"/>
        </dgm:presLayoutVars>
      </dgm:prSet>
      <dgm:spPr/>
    </dgm:pt>
    <dgm:pt modelId="{82E26E31-5374-40A8-B2C2-82611BCD4D16}" type="pres">
      <dgm:prSet presAssocID="{E27C41CD-3D52-4C2F-A579-E20D05290181}" presName="Name56" presStyleLbl="parChTrans1D2" presStyleIdx="4" presStyleCnt="7"/>
      <dgm:spPr/>
    </dgm:pt>
    <dgm:pt modelId="{1FC2B3FB-8951-4E65-B3FC-C1900FC68E86}" type="pres">
      <dgm:prSet presAssocID="{EA5479A9-750A-40D0-ACE2-B580568BFF1B}" presName="text0" presStyleLbl="node1" presStyleIdx="5" presStyleCnt="8" custScaleX="141714" custScaleY="99726" custRadScaleRad="98349" custRadScaleInc="23990">
        <dgm:presLayoutVars>
          <dgm:bulletEnabled val="1"/>
        </dgm:presLayoutVars>
      </dgm:prSet>
      <dgm:spPr/>
    </dgm:pt>
    <dgm:pt modelId="{3385721E-EC58-46DA-BB57-7B2AD8D103CB}" type="pres">
      <dgm:prSet presAssocID="{B537F3E5-762B-460D-A28C-CCC282E71AA4}" presName="Name56" presStyleLbl="parChTrans1D2" presStyleIdx="5" presStyleCnt="7"/>
      <dgm:spPr/>
    </dgm:pt>
    <dgm:pt modelId="{2A37205A-7FE9-40FE-A30C-5A14066C4948}" type="pres">
      <dgm:prSet presAssocID="{5A0A5408-494C-455A-9975-92D7C93D0DDC}" presName="text0" presStyleLbl="node1" presStyleIdx="6" presStyleCnt="8" custScaleX="157123" custScaleY="120331" custRadScaleRad="111515" custRadScaleInc="46900">
        <dgm:presLayoutVars>
          <dgm:bulletEnabled val="1"/>
        </dgm:presLayoutVars>
      </dgm:prSet>
      <dgm:spPr/>
    </dgm:pt>
    <dgm:pt modelId="{B823A27D-DD99-4DAB-89FF-63F6DBE447FF}" type="pres">
      <dgm:prSet presAssocID="{A60D8BED-95D9-4671-A348-F189ED6F9BA6}" presName="Name56" presStyleLbl="parChTrans1D2" presStyleIdx="6" presStyleCnt="7"/>
      <dgm:spPr/>
    </dgm:pt>
    <dgm:pt modelId="{385729F9-54D1-4B16-9920-B103D071BF6C}" type="pres">
      <dgm:prSet presAssocID="{7416E261-A0DA-4D56-81DC-533A24EA99E6}" presName="text0" presStyleLbl="node1" presStyleIdx="7" presStyleCnt="8" custScaleX="121840" custScaleY="117407" custRadScaleRad="146253" custRadScaleInc="-22579">
        <dgm:presLayoutVars>
          <dgm:bulletEnabled val="1"/>
        </dgm:presLayoutVars>
      </dgm:prSet>
      <dgm:spPr/>
    </dgm:pt>
  </dgm:ptLst>
  <dgm:cxnLst>
    <dgm:cxn modelId="{7C96AE04-961B-4E00-AB35-C1916B904ACA}" type="presOf" srcId="{9D424A5B-8C52-4CE3-9054-7D48F59ABF9D}" destId="{1ECADB23-E57B-49D7-84E3-931AEDF94518}" srcOrd="0" destOrd="0" presId="urn:microsoft.com/office/officeart/2008/layout/RadialCluster"/>
    <dgm:cxn modelId="{7F394C08-60A3-47F5-BD52-B55C2C60D5B7}" srcId="{6CC88B25-7529-40FE-A494-591E7E3F7100}" destId="{5A0A5408-494C-455A-9975-92D7C93D0DDC}" srcOrd="5" destOrd="0" parTransId="{B537F3E5-762B-460D-A28C-CCC282E71AA4}" sibTransId="{4F7B7950-4966-43FF-97EC-D0828FB07565}"/>
    <dgm:cxn modelId="{3E338D0A-863D-4204-A824-CDAE786C91F8}" srcId="{6CC88B25-7529-40FE-A494-591E7E3F7100}" destId="{7416E261-A0DA-4D56-81DC-533A24EA99E6}" srcOrd="6" destOrd="0" parTransId="{A60D8BED-95D9-4671-A348-F189ED6F9BA6}" sibTransId="{412D18EC-22CF-452D-A1E4-D70BDFDBF5AB}"/>
    <dgm:cxn modelId="{B965A62C-F7B8-4C5A-9A5C-D625BD1AF7EE}" srcId="{6CC88B25-7529-40FE-A494-591E7E3F7100}" destId="{F46C0E20-9C79-4524-AFAE-57CFBCDFC311}" srcOrd="3" destOrd="0" parTransId="{905C0EF2-9D7D-49E2-98DD-408E48A5CDF7}" sibTransId="{15CC0E54-4047-4847-8C38-7DAE7EA1D94C}"/>
    <dgm:cxn modelId="{A8C0AD36-1089-45AF-AC0C-DB8AC57BFEEA}" type="presOf" srcId="{6CC88B25-7529-40FE-A494-591E7E3F7100}" destId="{4441EADE-CDE6-4260-911F-0CCCB07BF3C5}" srcOrd="0" destOrd="0" presId="urn:microsoft.com/office/officeart/2008/layout/RadialCluster"/>
    <dgm:cxn modelId="{B375D26F-A64E-46F0-A57F-217BDC31BF64}" type="presOf" srcId="{905C0EF2-9D7D-49E2-98DD-408E48A5CDF7}" destId="{447B1C95-6B96-4D4D-A7AF-A4842A0D85EA}" srcOrd="0" destOrd="0" presId="urn:microsoft.com/office/officeart/2008/layout/RadialCluster"/>
    <dgm:cxn modelId="{92AB6472-1694-4737-8FFD-E53BD86A92E4}" type="presOf" srcId="{61ADA355-2E76-406B-925C-F691E7A0E289}" destId="{2A202F63-F1B8-4392-A21F-EC05A89671CB}" srcOrd="0" destOrd="0" presId="urn:microsoft.com/office/officeart/2008/layout/RadialCluster"/>
    <dgm:cxn modelId="{47F51174-FAC9-4EEB-AA39-F5E795F27519}" type="presOf" srcId="{A60D8BED-95D9-4671-A348-F189ED6F9BA6}" destId="{B823A27D-DD99-4DAB-89FF-63F6DBE447FF}" srcOrd="0" destOrd="0" presId="urn:microsoft.com/office/officeart/2008/layout/RadialCluster"/>
    <dgm:cxn modelId="{E18FEE74-63C1-44E6-AA14-BE0362958C8B}" type="presOf" srcId="{EA5479A9-750A-40D0-ACE2-B580568BFF1B}" destId="{1FC2B3FB-8951-4E65-B3FC-C1900FC68E86}" srcOrd="0" destOrd="0" presId="urn:microsoft.com/office/officeart/2008/layout/RadialCluster"/>
    <dgm:cxn modelId="{39A0E58E-C33D-4DB2-B2CD-016275AF4627}" type="presOf" srcId="{72053E6F-4B71-45F5-BC9B-33D601096EAD}" destId="{7289E939-947A-4F02-A266-7B0C12D66CC0}" srcOrd="0" destOrd="0" presId="urn:microsoft.com/office/officeart/2008/layout/RadialCluster"/>
    <dgm:cxn modelId="{7CCC8790-23F7-4203-B9E4-FDAA444B9589}" srcId="{6CC88B25-7529-40FE-A494-591E7E3F7100}" destId="{70E36978-A5FC-41A7-BBA3-05A2262C18DE}" srcOrd="1" destOrd="0" parTransId="{9D424A5B-8C52-4CE3-9054-7D48F59ABF9D}" sibTransId="{7B637649-2A35-48A0-B4B5-8A742189D5A3}"/>
    <dgm:cxn modelId="{15DB8594-6AAC-486F-A7B0-8F3C22799AF8}" type="presOf" srcId="{F46C0E20-9C79-4524-AFAE-57CFBCDFC311}" destId="{80F6A396-B7FC-4B1D-B4A5-25CB7BFDFE27}" srcOrd="0" destOrd="0" presId="urn:microsoft.com/office/officeart/2008/layout/RadialCluster"/>
    <dgm:cxn modelId="{E3368F9C-528D-49F5-9F1C-2445C4B740D0}" type="presOf" srcId="{B3AD0847-75AB-43D6-844C-306221CA1EB8}" destId="{3933409C-ACB3-4553-8E80-B8EE63C4F59B}" srcOrd="0" destOrd="0" presId="urn:microsoft.com/office/officeart/2008/layout/RadialCluster"/>
    <dgm:cxn modelId="{A0DE989C-8DA9-4E04-BBF3-DD2BC6F342B0}" type="presOf" srcId="{B537F3E5-762B-460D-A28C-CCC282E71AA4}" destId="{3385721E-EC58-46DA-BB57-7B2AD8D103CB}" srcOrd="0" destOrd="0" presId="urn:microsoft.com/office/officeart/2008/layout/RadialCluster"/>
    <dgm:cxn modelId="{1825AEAB-40C1-452F-8A84-F8C0E0FD402D}" type="presOf" srcId="{E27C41CD-3D52-4C2F-A579-E20D05290181}" destId="{82E26E31-5374-40A8-B2C2-82611BCD4D16}" srcOrd="0" destOrd="0" presId="urn:microsoft.com/office/officeart/2008/layout/RadialCluster"/>
    <dgm:cxn modelId="{775006BF-839C-49E2-AC9D-B6D3B757CE83}" type="presOf" srcId="{7416E261-A0DA-4D56-81DC-533A24EA99E6}" destId="{385729F9-54D1-4B16-9920-B103D071BF6C}" srcOrd="0" destOrd="0" presId="urn:microsoft.com/office/officeart/2008/layout/RadialCluster"/>
    <dgm:cxn modelId="{0F112FC4-2AF4-4495-841F-BA93F80FDBA8}" srcId="{6CC88B25-7529-40FE-A494-591E7E3F7100}" destId="{089C4F1D-8AFB-4B2F-BA5B-E23B20AC803D}" srcOrd="0" destOrd="0" parTransId="{72053E6F-4B71-45F5-BC9B-33D601096EAD}" sibTransId="{E63D4170-95FB-409B-9C1B-42ADB983D45E}"/>
    <dgm:cxn modelId="{CF8D99C7-40DB-469C-96D6-376335DBB275}" srcId="{C406B4E1-6766-44AB-A667-623F337AAB7B}" destId="{6CC88B25-7529-40FE-A494-591E7E3F7100}" srcOrd="0" destOrd="0" parTransId="{218DD3B4-25D8-4917-9FA7-F85AC030B050}" sibTransId="{CA7AC4D6-4371-4564-BA25-7B21F8AF1032}"/>
    <dgm:cxn modelId="{0E8263D5-017A-4A11-A006-88EEBD1C6183}" srcId="{6CC88B25-7529-40FE-A494-591E7E3F7100}" destId="{B3AD0847-75AB-43D6-844C-306221CA1EB8}" srcOrd="2" destOrd="0" parTransId="{61ADA355-2E76-406B-925C-F691E7A0E289}" sibTransId="{210BC3EA-C966-428A-AF5E-41186B604EF4}"/>
    <dgm:cxn modelId="{5178F1D5-B5EB-457A-BCC3-001A677D758E}" type="presOf" srcId="{089C4F1D-8AFB-4B2F-BA5B-E23B20AC803D}" destId="{3ADD6709-A13E-4388-83E1-35A776B23BB0}" srcOrd="0" destOrd="0" presId="urn:microsoft.com/office/officeart/2008/layout/RadialCluster"/>
    <dgm:cxn modelId="{FEE98FE6-1CE8-42C5-99C2-1BF2E12D9885}" type="presOf" srcId="{5A0A5408-494C-455A-9975-92D7C93D0DDC}" destId="{2A37205A-7FE9-40FE-A30C-5A14066C4948}" srcOrd="0" destOrd="0" presId="urn:microsoft.com/office/officeart/2008/layout/RadialCluster"/>
    <dgm:cxn modelId="{859623F6-2B37-4DA4-954F-BAD620C6DC26}" type="presOf" srcId="{70E36978-A5FC-41A7-BBA3-05A2262C18DE}" destId="{9DFB8464-F727-4B79-934F-146909E2BAEA}" srcOrd="0" destOrd="0" presId="urn:microsoft.com/office/officeart/2008/layout/RadialCluster"/>
    <dgm:cxn modelId="{CD9BA5F9-90AA-44FB-B234-BB7B4E2AB54D}" srcId="{6CC88B25-7529-40FE-A494-591E7E3F7100}" destId="{EA5479A9-750A-40D0-ACE2-B580568BFF1B}" srcOrd="4" destOrd="0" parTransId="{E27C41CD-3D52-4C2F-A579-E20D05290181}" sibTransId="{037C4EB5-A4ED-4C77-8D3B-BF41F96313E9}"/>
    <dgm:cxn modelId="{7C630EFD-2E8F-4436-AD97-E15F999C460C}" type="presOf" srcId="{C406B4E1-6766-44AB-A667-623F337AAB7B}" destId="{CB4EBFC5-BDDE-4E8C-A071-83F4EA520C46}" srcOrd="0" destOrd="0" presId="urn:microsoft.com/office/officeart/2008/layout/RadialCluster"/>
    <dgm:cxn modelId="{4F8EAD5D-5D22-4839-BCE3-F4052605E7A6}" type="presParOf" srcId="{CB4EBFC5-BDDE-4E8C-A071-83F4EA520C46}" destId="{CFDE4552-DF25-49ED-8D8A-8DE22F4A1DBF}" srcOrd="0" destOrd="0" presId="urn:microsoft.com/office/officeart/2008/layout/RadialCluster"/>
    <dgm:cxn modelId="{574AC29A-028F-4148-B425-765FC9A719EC}" type="presParOf" srcId="{CFDE4552-DF25-49ED-8D8A-8DE22F4A1DBF}" destId="{4441EADE-CDE6-4260-911F-0CCCB07BF3C5}" srcOrd="0" destOrd="0" presId="urn:microsoft.com/office/officeart/2008/layout/RadialCluster"/>
    <dgm:cxn modelId="{ED01B10C-6944-4C5E-8FB8-9DE2E2C32293}" type="presParOf" srcId="{CFDE4552-DF25-49ED-8D8A-8DE22F4A1DBF}" destId="{7289E939-947A-4F02-A266-7B0C12D66CC0}" srcOrd="1" destOrd="0" presId="urn:microsoft.com/office/officeart/2008/layout/RadialCluster"/>
    <dgm:cxn modelId="{514896D9-0579-4863-8F04-30E95F645781}" type="presParOf" srcId="{CFDE4552-DF25-49ED-8D8A-8DE22F4A1DBF}" destId="{3ADD6709-A13E-4388-83E1-35A776B23BB0}" srcOrd="2" destOrd="0" presId="urn:microsoft.com/office/officeart/2008/layout/RadialCluster"/>
    <dgm:cxn modelId="{0F87A794-AC56-45D1-8CAA-6F6B7207E29A}" type="presParOf" srcId="{CFDE4552-DF25-49ED-8D8A-8DE22F4A1DBF}" destId="{1ECADB23-E57B-49D7-84E3-931AEDF94518}" srcOrd="3" destOrd="0" presId="urn:microsoft.com/office/officeart/2008/layout/RadialCluster"/>
    <dgm:cxn modelId="{D6F0CFFB-81FA-4394-9188-F6714C176EC8}" type="presParOf" srcId="{CFDE4552-DF25-49ED-8D8A-8DE22F4A1DBF}" destId="{9DFB8464-F727-4B79-934F-146909E2BAEA}" srcOrd="4" destOrd="0" presId="urn:microsoft.com/office/officeart/2008/layout/RadialCluster"/>
    <dgm:cxn modelId="{2F510419-AAE5-4EF3-B121-8E209F3BAD86}" type="presParOf" srcId="{CFDE4552-DF25-49ED-8D8A-8DE22F4A1DBF}" destId="{2A202F63-F1B8-4392-A21F-EC05A89671CB}" srcOrd="5" destOrd="0" presId="urn:microsoft.com/office/officeart/2008/layout/RadialCluster"/>
    <dgm:cxn modelId="{A75620C1-7391-41F9-9AB3-71D7AB8D3434}" type="presParOf" srcId="{CFDE4552-DF25-49ED-8D8A-8DE22F4A1DBF}" destId="{3933409C-ACB3-4553-8E80-B8EE63C4F59B}" srcOrd="6" destOrd="0" presId="urn:microsoft.com/office/officeart/2008/layout/RadialCluster"/>
    <dgm:cxn modelId="{95EE753A-B444-440F-918E-AF3A64CE8EDC}" type="presParOf" srcId="{CFDE4552-DF25-49ED-8D8A-8DE22F4A1DBF}" destId="{447B1C95-6B96-4D4D-A7AF-A4842A0D85EA}" srcOrd="7" destOrd="0" presId="urn:microsoft.com/office/officeart/2008/layout/RadialCluster"/>
    <dgm:cxn modelId="{E77BEE58-A83A-4658-92E9-F8884C96C7DC}" type="presParOf" srcId="{CFDE4552-DF25-49ED-8D8A-8DE22F4A1DBF}" destId="{80F6A396-B7FC-4B1D-B4A5-25CB7BFDFE27}" srcOrd="8" destOrd="0" presId="urn:microsoft.com/office/officeart/2008/layout/RadialCluster"/>
    <dgm:cxn modelId="{05B80342-5429-430E-B24B-F8DB03F36C9B}" type="presParOf" srcId="{CFDE4552-DF25-49ED-8D8A-8DE22F4A1DBF}" destId="{82E26E31-5374-40A8-B2C2-82611BCD4D16}" srcOrd="9" destOrd="0" presId="urn:microsoft.com/office/officeart/2008/layout/RadialCluster"/>
    <dgm:cxn modelId="{36E6B8D1-EA9A-49B3-A864-A44CC04BCF20}" type="presParOf" srcId="{CFDE4552-DF25-49ED-8D8A-8DE22F4A1DBF}" destId="{1FC2B3FB-8951-4E65-B3FC-C1900FC68E86}" srcOrd="10" destOrd="0" presId="urn:microsoft.com/office/officeart/2008/layout/RadialCluster"/>
    <dgm:cxn modelId="{62B2FC7C-286E-4F32-BEA9-E60A5D979601}" type="presParOf" srcId="{CFDE4552-DF25-49ED-8D8A-8DE22F4A1DBF}" destId="{3385721E-EC58-46DA-BB57-7B2AD8D103CB}" srcOrd="11" destOrd="0" presId="urn:microsoft.com/office/officeart/2008/layout/RadialCluster"/>
    <dgm:cxn modelId="{34D6C4ED-7FFA-4C8A-A14A-E174D343C748}" type="presParOf" srcId="{CFDE4552-DF25-49ED-8D8A-8DE22F4A1DBF}" destId="{2A37205A-7FE9-40FE-A30C-5A14066C4948}" srcOrd="12" destOrd="0" presId="urn:microsoft.com/office/officeart/2008/layout/RadialCluster"/>
    <dgm:cxn modelId="{72B46C0A-FEC9-46C3-B625-E9644C803514}" type="presParOf" srcId="{CFDE4552-DF25-49ED-8D8A-8DE22F4A1DBF}" destId="{B823A27D-DD99-4DAB-89FF-63F6DBE447FF}" srcOrd="13" destOrd="0" presId="urn:microsoft.com/office/officeart/2008/layout/RadialCluster"/>
    <dgm:cxn modelId="{F4EAA1BC-A818-49AC-8843-4619CC65D001}" type="presParOf" srcId="{CFDE4552-DF25-49ED-8D8A-8DE22F4A1DBF}" destId="{385729F9-54D1-4B16-9920-B103D071BF6C}"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pPr algn="ctr"/>
          <a:br>
            <a:rPr lang="en-US" sz="1400" b="1" dirty="0"/>
          </a:br>
          <a:br>
            <a:rPr lang="en-US" sz="1400" b="1" dirty="0"/>
          </a:br>
          <a:br>
            <a:rPr lang="en-US" sz="1400" b="1" dirty="0"/>
          </a:br>
          <a:r>
            <a:rPr lang="en-US" sz="1400" b="1" dirty="0"/>
            <a:t>DATA </a:t>
          </a:r>
          <a:r>
            <a:rPr lang="en-US" sz="1400" b="1" u="sng" dirty="0"/>
            <a:t>INPUTS</a:t>
          </a:r>
        </a:p>
        <a:p>
          <a:pPr algn="ctr"/>
          <a:r>
            <a:rPr lang="en-US" sz="1100" b="0" i="1" dirty="0"/>
            <a:t>GIS Reference &amp; Elevation Data</a:t>
          </a:r>
          <a:br>
            <a:rPr lang="en-US" sz="1400" b="0" dirty="0"/>
          </a:br>
          <a:br>
            <a:rPr lang="en-US" sz="1100" b="0" dirty="0"/>
          </a:br>
          <a:r>
            <a:rPr lang="en-US" sz="1100" b="0" dirty="0"/>
            <a:t>Flood Studies</a:t>
          </a:r>
          <a:br>
            <a:rPr lang="en-US" sz="1100" b="0" dirty="0"/>
          </a:br>
          <a:r>
            <a:rPr lang="en-US" sz="1100" b="0" dirty="0"/>
            <a:t>Depth &amp; WSEL Grids</a:t>
          </a:r>
          <a:br>
            <a:rPr lang="en-US" sz="1100" b="0" dirty="0"/>
          </a:br>
          <a:r>
            <a:rPr lang="en-US" sz="1100" b="0" dirty="0"/>
            <a:t>Building Stock</a:t>
          </a:r>
        </a:p>
        <a:p>
          <a:pPr algn="ctr"/>
          <a:br>
            <a:rPr lang="en-US" sz="1100" b="0" i="1" dirty="0"/>
          </a:br>
          <a:endParaRPr lang="en-US" sz="1100" b="0" dirty="0"/>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2">
            <a:lumMod val="50000"/>
          </a:schemeClr>
        </a:solidFill>
      </dgm:spPr>
      <dgm:t>
        <a:bodyPr/>
        <a:lstStyle/>
        <a:p>
          <a:br>
            <a:rPr lang="en-US" sz="1400" b="1" dirty="0"/>
          </a:br>
          <a:r>
            <a:rPr lang="en-US" sz="1400" b="1" dirty="0"/>
            <a:t>BUILDING INVENTORY &amp; </a:t>
          </a:r>
          <a:r>
            <a:rPr lang="en-US" sz="1400" b="1" u="sng" dirty="0"/>
            <a:t>ACCURACY</a:t>
          </a:r>
          <a:r>
            <a:rPr lang="en-US" sz="1400" b="1" dirty="0"/>
            <a:t> IMPROVEMENTS</a:t>
          </a:r>
          <a:br>
            <a:rPr lang="en-US" sz="1100" b="1" dirty="0"/>
          </a:br>
          <a:br>
            <a:rPr lang="en-US" sz="1100" b="1" dirty="0"/>
          </a:br>
          <a:r>
            <a:rPr lang="en-US" sz="1100" dirty="0"/>
            <a:t>Building Location</a:t>
          </a:r>
        </a:p>
        <a:p>
          <a:r>
            <a:rPr lang="en-US" sz="1100" dirty="0"/>
            <a:t>Building Attributes</a:t>
          </a: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solidFill>
          <a:schemeClr val="accent3">
            <a:lumMod val="50000"/>
          </a:schemeClr>
        </a:solidFill>
      </dgm:spPr>
      <dgm:t>
        <a:bodyPr/>
        <a:lstStyle/>
        <a:p>
          <a:br>
            <a:rPr lang="en-US" sz="1400" b="1" dirty="0"/>
          </a:br>
          <a:br>
            <a:rPr lang="en-US" sz="1400" b="1" dirty="0"/>
          </a:br>
          <a:r>
            <a:rPr lang="en-US" sz="1400" b="1" dirty="0"/>
            <a:t>COMMUNITY ENGAGEMENT &amp; FIELD </a:t>
          </a:r>
          <a:r>
            <a:rPr lang="en-US" sz="1400" b="1" u="sng" dirty="0"/>
            <a:t>ACCURACY</a:t>
          </a:r>
          <a:r>
            <a:rPr lang="en-US" sz="1400" b="1" dirty="0"/>
            <a:t> CHECKS </a:t>
          </a:r>
        </a:p>
        <a:p>
          <a:r>
            <a:rPr lang="en-US" sz="1100" dirty="0"/>
            <a:t>Floodplain Managers</a:t>
          </a:r>
        </a:p>
        <a:p>
          <a:r>
            <a:rPr lang="en-US" sz="1100" dirty="0"/>
            <a:t>Local Govt. Officials</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blipFill rotWithShape="0">
          <a:blip xmlns:r="http://schemas.openxmlformats.org/officeDocument/2006/relationships" r:embed="rId1"/>
          <a:stretch>
            <a:fillRect/>
          </a:stretch>
        </a:blipFill>
      </dgm:spPr>
      <dgm:t>
        <a:bodyPr/>
        <a:lstStyle/>
        <a:p>
          <a:br>
            <a:rPr lang="en-US" sz="1400" b="1" u="sng" dirty="0"/>
          </a:br>
          <a:endParaRPr lang="en-US" sz="1100" b="1" dirty="0"/>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pt>
    <dgm:pt modelId="{06245900-9449-4828-857C-53809E2A5AD6}" type="pres">
      <dgm:prSet presAssocID="{678DFFBD-0D7E-444E-942F-B49E5F8005EC}" presName="node" presStyleLbl="node1" presStyleIdx="0" presStyleCnt="4">
        <dgm:presLayoutVars>
          <dgm:bulletEnabled val="1"/>
        </dgm:presLayoutVars>
      </dgm:prSet>
      <dgm:spPr/>
    </dgm:pt>
    <dgm:pt modelId="{E5B60405-850B-4F71-ABB5-8371E5DF8E08}" type="pres">
      <dgm:prSet presAssocID="{DA7B5C63-B22F-40E7-BB9B-92B50551D557}" presName="sibTrans" presStyleLbl="sibTrans2D1" presStyleIdx="0" presStyleCnt="4"/>
      <dgm:spPr/>
    </dgm:pt>
    <dgm:pt modelId="{A2802EF2-6880-4772-BA2B-16AF7673042C}" type="pres">
      <dgm:prSet presAssocID="{DA7B5C63-B22F-40E7-BB9B-92B50551D557}" presName="connectorText" presStyleLbl="sibTrans2D1" presStyleIdx="0" presStyleCnt="4"/>
      <dgm:spPr/>
    </dgm:pt>
    <dgm:pt modelId="{1C55C5ED-4E94-4142-ADFB-CFD1E6E0310D}" type="pres">
      <dgm:prSet presAssocID="{F02D4C08-56FC-4760-BF3B-72D3F2350B6E}" presName="node" presStyleLbl="node1" presStyleIdx="1" presStyleCnt="4">
        <dgm:presLayoutVars>
          <dgm:bulletEnabled val="1"/>
        </dgm:presLayoutVars>
      </dgm:prSet>
      <dgm:spPr/>
    </dgm:pt>
    <dgm:pt modelId="{D8C9C4BB-54CC-4167-926B-E358BF2A4D97}" type="pres">
      <dgm:prSet presAssocID="{8CB5D809-C449-40F4-B154-F3EE97A430A1}" presName="sibTrans" presStyleLbl="sibTrans2D1" presStyleIdx="1" presStyleCnt="4"/>
      <dgm:spPr/>
    </dgm:pt>
    <dgm:pt modelId="{795E6FF8-F6BA-44AC-B494-1F92DC0204D1}" type="pres">
      <dgm:prSet presAssocID="{8CB5D809-C449-40F4-B154-F3EE97A430A1}" presName="connectorText" presStyleLbl="sibTrans2D1" presStyleIdx="1" presStyleCnt="4"/>
      <dgm:spPr/>
    </dgm:pt>
    <dgm:pt modelId="{8C86ADF5-645A-404E-8D4A-AD301322C662}" type="pres">
      <dgm:prSet presAssocID="{694BCF86-BAF3-4894-BC6F-00746716E93B}" presName="node" presStyleLbl="node1" presStyleIdx="2" presStyleCnt="4" custRadScaleRad="97450">
        <dgm:presLayoutVars>
          <dgm:bulletEnabled val="1"/>
        </dgm:presLayoutVars>
      </dgm:prSet>
      <dgm:spPr/>
    </dgm:pt>
    <dgm:pt modelId="{F1CC15DA-5D7C-4C5A-B73E-6788D5DBB780}" type="pres">
      <dgm:prSet presAssocID="{436DCAD8-18E1-4745-8115-174893CE7639}" presName="sibTrans" presStyleLbl="sibTrans2D1" presStyleIdx="2" presStyleCnt="4"/>
      <dgm:spPr/>
    </dgm:pt>
    <dgm:pt modelId="{C9B3C594-9993-4272-AFB0-E613CBEA6EB8}" type="pres">
      <dgm:prSet presAssocID="{436DCAD8-18E1-4745-8115-174893CE7639}" presName="connectorText" presStyleLbl="sibTrans2D1" presStyleIdx="2" presStyleCnt="4"/>
      <dgm:spPr/>
    </dgm:pt>
    <dgm:pt modelId="{C34C508D-41D8-4EAE-8D6A-1507C301F0BE}" type="pres">
      <dgm:prSet presAssocID="{A181FAC5-20D2-4394-8C6F-6C96CE3700A0}" presName="node" presStyleLbl="node1" presStyleIdx="3" presStyleCnt="4">
        <dgm:presLayoutVars>
          <dgm:bulletEnabled val="1"/>
        </dgm:presLayoutVars>
      </dgm:prSet>
      <dgm:spPr/>
    </dgm:pt>
    <dgm:pt modelId="{0ECB04CF-B769-4D2D-9C4D-491927806A79}" type="pres">
      <dgm:prSet presAssocID="{C45563D0-A152-49F5-8637-E499FCEEE805}" presName="sibTrans" presStyleLbl="sibTrans2D1" presStyleIdx="3" presStyleCnt="4"/>
      <dgm:spPr/>
    </dgm:pt>
    <dgm:pt modelId="{E5C34F58-A8C4-43DF-BD19-9EC01308B07B}" type="pres">
      <dgm:prSet presAssocID="{C45563D0-A152-49F5-8637-E499FCEEE805}" presName="connectorText" presStyleLbl="sibTrans2D1" presStyleIdx="3" presStyleCnt="4"/>
      <dgm:spPr/>
    </dgm:pt>
  </dgm:ptLst>
  <dgm:cxnLst>
    <dgm:cxn modelId="{81C41306-EBBC-4CA1-855D-515496BE075F}" srcId="{2F61473D-F9E2-4A15-995E-96C0A25CD962}" destId="{F02D4C08-56FC-4760-BF3B-72D3F2350B6E}" srcOrd="1" destOrd="0" parTransId="{312CB6A3-2971-4B44-9E19-08C4BA24DE3D}" sibTransId="{8CB5D809-C449-40F4-B154-F3EE97A430A1}"/>
    <dgm:cxn modelId="{5D4AA60F-9C16-4A3E-A57F-43165C704E85}" type="presOf" srcId="{678DFFBD-0D7E-444E-942F-B49E5F8005EC}" destId="{06245900-9449-4828-857C-53809E2A5AD6}" srcOrd="0" destOrd="0" presId="urn:microsoft.com/office/officeart/2005/8/layout/cycle2"/>
    <dgm:cxn modelId="{77E82E12-08C4-4EE8-91BD-39D6CD4D6B52}" type="presOf" srcId="{F02D4C08-56FC-4760-BF3B-72D3F2350B6E}" destId="{1C55C5ED-4E94-4142-ADFB-CFD1E6E0310D}" srcOrd="0"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E9E87F20-29AA-48BC-9256-93A5BD8DAC68}" type="presOf" srcId="{2F61473D-F9E2-4A15-995E-96C0A25CD962}" destId="{1DEE2415-090A-446F-B542-F2CCEE16BCEC}" srcOrd="0"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9379EBB-D410-4246-9670-E0F497476DCA}" type="presOf" srcId="{A181FAC5-20D2-4394-8C6F-6C96CE3700A0}" destId="{C34C508D-41D8-4EAE-8D6A-1507C301F0BE}"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95D01EE1-A9F1-4E8C-B192-6C6242672857}" srcId="{2F61473D-F9E2-4A15-995E-96C0A25CD962}" destId="{678DFFBD-0D7E-444E-942F-B49E5F8005EC}" srcOrd="0" destOrd="0" parTransId="{300F7BB8-D09C-4ED5-BD2F-A3BF48B7B5E2}" sibTransId="{DA7B5C63-B22F-40E7-BB9B-92B50551D557}"/>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38229" y="0"/>
          <a:ext cx="879295" cy="121548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63983" y="25754"/>
        <a:ext cx="827787" cy="1163973"/>
      </dsp:txXfrm>
    </dsp:sp>
    <dsp:sp modelId="{F2BD0086-82E1-433D-8126-0B37D06E2B39}">
      <dsp:nvSpPr>
        <dsp:cNvPr id="0" name=""/>
        <dsp:cNvSpPr/>
      </dsp:nvSpPr>
      <dsp:spPr>
        <a:xfrm rot="1728214">
          <a:off x="1003442" y="854885"/>
          <a:ext cx="244446" cy="2180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007489" y="882738"/>
        <a:ext cx="179027" cy="130839"/>
      </dsp:txXfrm>
    </dsp:sp>
    <dsp:sp modelId="{557C9FDE-491D-466A-A5F4-CC018A2E5E54}">
      <dsp:nvSpPr>
        <dsp:cNvPr id="0" name=""/>
        <dsp:cNvSpPr/>
      </dsp:nvSpPr>
      <dsp:spPr>
        <a:xfrm>
          <a:off x="1321680" y="705687"/>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Flood Hazard Zones</a:t>
          </a:r>
          <a:br>
            <a:rPr lang="en-US" sz="1100" kern="1200" dirty="0"/>
          </a:br>
          <a:r>
            <a:rPr lang="en-US" sz="1100" kern="1200" dirty="0"/>
            <a:t> (AE  or A)</a:t>
          </a:r>
        </a:p>
      </dsp:txBody>
      <dsp:txXfrm>
        <a:off x="1347434" y="731441"/>
        <a:ext cx="827787" cy="1163973"/>
      </dsp:txXfrm>
    </dsp:sp>
    <dsp:sp modelId="{EF87B22C-FF6F-4C49-B439-630636EB1A22}">
      <dsp:nvSpPr>
        <dsp:cNvPr id="0" name=""/>
        <dsp:cNvSpPr/>
      </dsp:nvSpPr>
      <dsp:spPr>
        <a:xfrm rot="98126">
          <a:off x="2283267" y="1221790"/>
          <a:ext cx="174605" cy="218065"/>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83278" y="1264656"/>
        <a:ext cx="122224" cy="130839"/>
      </dsp:txXfrm>
    </dsp:sp>
    <dsp:sp modelId="{1831B8B3-CD2C-480C-9F5F-9E6365DBE4FC}">
      <dsp:nvSpPr>
        <dsp:cNvPr id="0" name=""/>
        <dsp:cNvSpPr/>
      </dsp:nvSpPr>
      <dsp:spPr>
        <a:xfrm>
          <a:off x="2530286" y="740194"/>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Updated AE</a:t>
          </a:r>
        </a:p>
      </dsp:txBody>
      <dsp:txXfrm>
        <a:off x="2556040" y="765948"/>
        <a:ext cx="827787" cy="1163973"/>
      </dsp:txXfrm>
    </dsp:sp>
    <dsp:sp modelId="{AC2F6264-B81C-4824-959A-308FB4267A5D}">
      <dsp:nvSpPr>
        <dsp:cNvPr id="0" name=""/>
        <dsp:cNvSpPr/>
      </dsp:nvSpPr>
      <dsp:spPr>
        <a:xfrm rot="112082">
          <a:off x="3513835" y="1260250"/>
          <a:ext cx="221262" cy="218065"/>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13852" y="1302797"/>
        <a:ext cx="155843" cy="130839"/>
      </dsp:txXfrm>
    </dsp:sp>
    <dsp:sp modelId="{55DF2ED9-1C49-45BF-99B7-996C168D654D}">
      <dsp:nvSpPr>
        <dsp:cNvPr id="0" name=""/>
        <dsp:cNvSpPr/>
      </dsp:nvSpPr>
      <dsp:spPr>
        <a:xfrm>
          <a:off x="3826835" y="782481"/>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Advisory A</a:t>
          </a:r>
        </a:p>
      </dsp:txBody>
      <dsp:txXfrm>
        <a:off x="3852589" y="808235"/>
        <a:ext cx="827787" cy="1163973"/>
      </dsp:txXfrm>
    </dsp:sp>
    <dsp:sp modelId="{7AFC731A-0975-4D0E-952A-E40127AE31FD}">
      <dsp:nvSpPr>
        <dsp:cNvPr id="0" name=""/>
        <dsp:cNvSpPr/>
      </dsp:nvSpPr>
      <dsp:spPr>
        <a:xfrm rot="913229">
          <a:off x="4886575" y="1505997"/>
          <a:ext cx="412339" cy="218065"/>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887722" y="1541023"/>
        <a:ext cx="346920" cy="130839"/>
      </dsp:txXfrm>
    </dsp:sp>
    <dsp:sp modelId="{3482CC7E-E8E8-4155-8817-956DAAC72549}">
      <dsp:nvSpPr>
        <dsp:cNvPr id="0" name=""/>
        <dsp:cNvSpPr/>
      </dsp:nvSpPr>
      <dsp:spPr>
        <a:xfrm>
          <a:off x="5456839" y="1221999"/>
          <a:ext cx="850111"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5481738" y="1246898"/>
        <a:ext cx="800313" cy="1165683"/>
      </dsp:txXfrm>
    </dsp:sp>
    <dsp:sp modelId="{116976CF-3B69-4377-A2DC-A48623A8FAC2}">
      <dsp:nvSpPr>
        <dsp:cNvPr id="0" name=""/>
        <dsp:cNvSpPr/>
      </dsp:nvSpPr>
      <dsp:spPr>
        <a:xfrm rot="1682161">
          <a:off x="6391534" y="2055064"/>
          <a:ext cx="236484" cy="218065"/>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395372" y="2083303"/>
        <a:ext cx="171065" cy="130839"/>
      </dsp:txXfrm>
    </dsp:sp>
    <dsp:sp modelId="{B139B83D-2FA5-4763-BF61-2C498DDEB941}">
      <dsp:nvSpPr>
        <dsp:cNvPr id="0" name=""/>
        <dsp:cNvSpPr/>
      </dsp:nvSpPr>
      <dsp:spPr>
        <a:xfrm>
          <a:off x="6700786" y="1892192"/>
          <a:ext cx="879295"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br>
            <a:rPr lang="en-US" sz="1100" kern="1200" dirty="0">
              <a:solidFill>
                <a:schemeClr val="tx1"/>
              </a:solidFill>
            </a:rPr>
          </a:b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726540" y="1917946"/>
        <a:ext cx="827787" cy="1163973"/>
      </dsp:txXfrm>
    </dsp:sp>
    <dsp:sp modelId="{A2755418-655E-4418-B810-B15AFCAC001E}">
      <dsp:nvSpPr>
        <dsp:cNvPr id="0" name=""/>
        <dsp:cNvSpPr/>
      </dsp:nvSpPr>
      <dsp:spPr>
        <a:xfrm rot="4406425">
          <a:off x="7271703" y="3205084"/>
          <a:ext cx="221648" cy="21806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295090" y="3217344"/>
        <a:ext cx="156229" cy="130839"/>
      </dsp:txXfrm>
    </dsp:sp>
    <dsp:sp modelId="{373EF5AF-72B5-4A29-A866-0DAEF1C3ADBA}">
      <dsp:nvSpPr>
        <dsp:cNvPr id="0" name=""/>
        <dsp:cNvSpPr/>
      </dsp:nvSpPr>
      <dsp:spPr>
        <a:xfrm>
          <a:off x="7170304" y="3508533"/>
          <a:ext cx="879295" cy="114086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196058" y="3534287"/>
        <a:ext cx="827787" cy="1089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1EADE-CDE6-4260-911F-0CCCB07BF3C5}">
      <dsp:nvSpPr>
        <dsp:cNvPr id="0" name=""/>
        <dsp:cNvSpPr/>
      </dsp:nvSpPr>
      <dsp:spPr>
        <a:xfrm>
          <a:off x="2802020" y="1825343"/>
          <a:ext cx="1440180" cy="144018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BUILDING INVENTORY</a:t>
          </a:r>
        </a:p>
      </dsp:txBody>
      <dsp:txXfrm>
        <a:off x="2872324" y="1895647"/>
        <a:ext cx="1299572" cy="1299572"/>
      </dsp:txXfrm>
    </dsp:sp>
    <dsp:sp modelId="{7289E939-947A-4F02-A266-7B0C12D66CC0}">
      <dsp:nvSpPr>
        <dsp:cNvPr id="0" name=""/>
        <dsp:cNvSpPr/>
      </dsp:nvSpPr>
      <dsp:spPr>
        <a:xfrm rot="16200000">
          <a:off x="3187813" y="1491046"/>
          <a:ext cx="668593" cy="0"/>
        </a:xfrm>
        <a:custGeom>
          <a:avLst/>
          <a:gdLst/>
          <a:ahLst/>
          <a:cxnLst/>
          <a:rect l="0" t="0" r="0" b="0"/>
          <a:pathLst>
            <a:path>
              <a:moveTo>
                <a:pt x="0" y="0"/>
              </a:moveTo>
              <a:lnTo>
                <a:pt x="668593"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DD6709-A13E-4388-83E1-35A776B23BB0}">
      <dsp:nvSpPr>
        <dsp:cNvPr id="0" name=""/>
        <dsp:cNvSpPr/>
      </dsp:nvSpPr>
      <dsp:spPr>
        <a:xfrm>
          <a:off x="2667002" y="813"/>
          <a:ext cx="1710215" cy="115593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Historical Flood Inundation / Flood Registry</a:t>
          </a:r>
        </a:p>
      </dsp:txBody>
      <dsp:txXfrm>
        <a:off x="2723430" y="57241"/>
        <a:ext cx="1597359" cy="1043080"/>
      </dsp:txXfrm>
    </dsp:sp>
    <dsp:sp modelId="{1ECADB23-E57B-49D7-84E3-931AEDF94518}">
      <dsp:nvSpPr>
        <dsp:cNvPr id="0" name=""/>
        <dsp:cNvSpPr/>
      </dsp:nvSpPr>
      <dsp:spPr>
        <a:xfrm rot="19508179">
          <a:off x="4151993" y="1756478"/>
          <a:ext cx="1005175" cy="0"/>
        </a:xfrm>
        <a:custGeom>
          <a:avLst/>
          <a:gdLst/>
          <a:ahLst/>
          <a:cxnLst/>
          <a:rect l="0" t="0" r="0" b="0"/>
          <a:pathLst>
            <a:path>
              <a:moveTo>
                <a:pt x="0" y="0"/>
              </a:moveTo>
              <a:lnTo>
                <a:pt x="100517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FB8464-F727-4B79-934F-146909E2BAEA}">
      <dsp:nvSpPr>
        <dsp:cNvPr id="0" name=""/>
        <dsp:cNvSpPr/>
      </dsp:nvSpPr>
      <dsp:spPr>
        <a:xfrm>
          <a:off x="5066960" y="250623"/>
          <a:ext cx="1732707" cy="1230003"/>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NFIP Repetitive Loss </a:t>
          </a:r>
          <a:br>
            <a:rPr lang="en-US" sz="1800" kern="1200" dirty="0"/>
          </a:br>
          <a:r>
            <a:rPr lang="en-US" sz="1400" kern="1200" dirty="0"/>
            <a:t>(Internal Use Only)</a:t>
          </a:r>
        </a:p>
      </dsp:txBody>
      <dsp:txXfrm>
        <a:off x="5127004" y="310667"/>
        <a:ext cx="1612619" cy="1109915"/>
      </dsp:txXfrm>
    </dsp:sp>
    <dsp:sp modelId="{2A202F63-F1B8-4392-A21F-EC05A89671CB}">
      <dsp:nvSpPr>
        <dsp:cNvPr id="0" name=""/>
        <dsp:cNvSpPr/>
      </dsp:nvSpPr>
      <dsp:spPr>
        <a:xfrm rot="28203">
          <a:off x="4242187" y="2554412"/>
          <a:ext cx="748585" cy="0"/>
        </a:xfrm>
        <a:custGeom>
          <a:avLst/>
          <a:gdLst/>
          <a:ahLst/>
          <a:cxnLst/>
          <a:rect l="0" t="0" r="0" b="0"/>
          <a:pathLst>
            <a:path>
              <a:moveTo>
                <a:pt x="0" y="0"/>
              </a:moveTo>
              <a:lnTo>
                <a:pt x="74858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33409C-ACB3-4553-8E80-B8EE63C4F59B}">
      <dsp:nvSpPr>
        <dsp:cNvPr id="0" name=""/>
        <dsp:cNvSpPr/>
      </dsp:nvSpPr>
      <dsp:spPr>
        <a:xfrm>
          <a:off x="4990761" y="1974792"/>
          <a:ext cx="1600870" cy="1178515"/>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Levee/Dam Failure Inundation</a:t>
          </a:r>
          <a:br>
            <a:rPr lang="en-US" sz="2000" kern="1200" dirty="0"/>
          </a:br>
          <a:r>
            <a:rPr lang="en-US" sz="2000" kern="1200" dirty="0"/>
            <a:t>Studies</a:t>
          </a:r>
        </a:p>
      </dsp:txBody>
      <dsp:txXfrm>
        <a:off x="5048291" y="2032322"/>
        <a:ext cx="1485810" cy="1063455"/>
      </dsp:txXfrm>
    </dsp:sp>
    <dsp:sp modelId="{447B1C95-6B96-4D4D-A7AF-A4842A0D85EA}">
      <dsp:nvSpPr>
        <dsp:cNvPr id="0" name=""/>
        <dsp:cNvSpPr/>
      </dsp:nvSpPr>
      <dsp:spPr>
        <a:xfrm rot="3190721">
          <a:off x="3951446" y="3484848"/>
          <a:ext cx="547962" cy="0"/>
        </a:xfrm>
        <a:custGeom>
          <a:avLst/>
          <a:gdLst/>
          <a:ahLst/>
          <a:cxnLst/>
          <a:rect l="0" t="0" r="0" b="0"/>
          <a:pathLst>
            <a:path>
              <a:moveTo>
                <a:pt x="0" y="0"/>
              </a:moveTo>
              <a:lnTo>
                <a:pt x="547962"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F6A396-B7FC-4B1D-B4A5-25CB7BFDFE27}">
      <dsp:nvSpPr>
        <dsp:cNvPr id="0" name=""/>
        <dsp:cNvSpPr/>
      </dsp:nvSpPr>
      <dsp:spPr>
        <a:xfrm>
          <a:off x="3874886" y="3704172"/>
          <a:ext cx="1751900" cy="96492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HAZUS Flood Loss Estimates</a:t>
          </a:r>
        </a:p>
      </dsp:txBody>
      <dsp:txXfrm>
        <a:off x="3921990" y="3751276"/>
        <a:ext cx="1657692" cy="870712"/>
      </dsp:txXfrm>
    </dsp:sp>
    <dsp:sp modelId="{82E26E31-5374-40A8-B2C2-82611BCD4D16}">
      <dsp:nvSpPr>
        <dsp:cNvPr id="0" name=""/>
        <dsp:cNvSpPr/>
      </dsp:nvSpPr>
      <dsp:spPr>
        <a:xfrm rot="7312989">
          <a:off x="2677225" y="3486093"/>
          <a:ext cx="519520" cy="0"/>
        </a:xfrm>
        <a:custGeom>
          <a:avLst/>
          <a:gdLst/>
          <a:ahLst/>
          <a:cxnLst/>
          <a:rect l="0" t="0" r="0" b="0"/>
          <a:pathLst>
            <a:path>
              <a:moveTo>
                <a:pt x="0" y="0"/>
              </a:moveTo>
              <a:lnTo>
                <a:pt x="519520"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C2B3FB-8951-4E65-B3FC-C1900FC68E86}">
      <dsp:nvSpPr>
        <dsp:cNvPr id="0" name=""/>
        <dsp:cNvSpPr/>
      </dsp:nvSpPr>
      <dsp:spPr>
        <a:xfrm>
          <a:off x="1816783" y="3706662"/>
          <a:ext cx="1367427" cy="96227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Elevation Certificates</a:t>
          </a:r>
        </a:p>
      </dsp:txBody>
      <dsp:txXfrm>
        <a:off x="1863757" y="3753636"/>
        <a:ext cx="1273479" cy="868328"/>
      </dsp:txXfrm>
    </dsp:sp>
    <dsp:sp modelId="{3385721E-EC58-46DA-BB57-7B2AD8D103CB}">
      <dsp:nvSpPr>
        <dsp:cNvPr id="0" name=""/>
        <dsp:cNvSpPr/>
      </dsp:nvSpPr>
      <dsp:spPr>
        <a:xfrm rot="10752171">
          <a:off x="2087232" y="2560425"/>
          <a:ext cx="714822" cy="0"/>
        </a:xfrm>
        <a:custGeom>
          <a:avLst/>
          <a:gdLst/>
          <a:ahLst/>
          <a:cxnLst/>
          <a:rect l="0" t="0" r="0" b="0"/>
          <a:pathLst>
            <a:path>
              <a:moveTo>
                <a:pt x="0" y="0"/>
              </a:moveTo>
              <a:lnTo>
                <a:pt x="714822"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37205A-7FE9-40FE-A30C-5A14066C4948}">
      <dsp:nvSpPr>
        <dsp:cNvPr id="0" name=""/>
        <dsp:cNvSpPr/>
      </dsp:nvSpPr>
      <dsp:spPr>
        <a:xfrm>
          <a:off x="571154" y="1995395"/>
          <a:ext cx="1516112" cy="1161098"/>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Flood Proof or Mitigated Structures</a:t>
          </a:r>
        </a:p>
      </dsp:txBody>
      <dsp:txXfrm>
        <a:off x="627834" y="2052075"/>
        <a:ext cx="1402752" cy="1047738"/>
      </dsp:txXfrm>
    </dsp:sp>
    <dsp:sp modelId="{B823A27D-DD99-4DAB-89FF-63F6DBE447FF}">
      <dsp:nvSpPr>
        <dsp:cNvPr id="0" name=""/>
        <dsp:cNvSpPr/>
      </dsp:nvSpPr>
      <dsp:spPr>
        <a:xfrm rot="12765924">
          <a:off x="1586206" y="1724548"/>
          <a:ext cx="1320895" cy="0"/>
        </a:xfrm>
        <a:custGeom>
          <a:avLst/>
          <a:gdLst/>
          <a:ahLst/>
          <a:cxnLst/>
          <a:rect l="0" t="0" r="0" b="0"/>
          <a:pathLst>
            <a:path>
              <a:moveTo>
                <a:pt x="0" y="0"/>
              </a:moveTo>
              <a:lnTo>
                <a:pt x="132089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729F9-54D1-4B16-9920-B103D071BF6C}">
      <dsp:nvSpPr>
        <dsp:cNvPr id="0" name=""/>
        <dsp:cNvSpPr/>
      </dsp:nvSpPr>
      <dsp:spPr>
        <a:xfrm>
          <a:off x="515628" y="422343"/>
          <a:ext cx="1175659" cy="1132884"/>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kern="1200" dirty="0"/>
            <a:t>SFHA Building Counts</a:t>
          </a:r>
        </a:p>
      </dsp:txBody>
      <dsp:txXfrm>
        <a:off x="570931" y="477646"/>
        <a:ext cx="1065053" cy="1022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309451" y="1996"/>
          <a:ext cx="1853292" cy="185329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br>
            <a:rPr lang="en-US" sz="1400" b="1" kern="1200" dirty="0"/>
          </a:br>
          <a:r>
            <a:rPr lang="en-US" sz="1400" b="1" kern="1200" dirty="0"/>
            <a:t>DATA </a:t>
          </a:r>
          <a:r>
            <a:rPr lang="en-US" sz="1400" b="1" u="sng" kern="1200" dirty="0"/>
            <a:t>INPUTS</a:t>
          </a:r>
        </a:p>
        <a:p>
          <a:pPr marL="0" lvl="0" indent="0" algn="ctr" defTabSz="622300">
            <a:lnSpc>
              <a:spcPct val="90000"/>
            </a:lnSpc>
            <a:spcBef>
              <a:spcPct val="0"/>
            </a:spcBef>
            <a:spcAft>
              <a:spcPct val="35000"/>
            </a:spcAft>
            <a:buNone/>
          </a:pPr>
          <a:r>
            <a:rPr lang="en-US" sz="1100" b="0" i="1" kern="1200" dirty="0"/>
            <a:t>GIS Reference &amp; Elevation Data</a:t>
          </a:r>
          <a:br>
            <a:rPr lang="en-US" sz="1400" b="0" kern="1200" dirty="0"/>
          </a:br>
          <a:br>
            <a:rPr lang="en-US" sz="1100" b="0" kern="1200" dirty="0"/>
          </a:br>
          <a:r>
            <a:rPr lang="en-US" sz="1100" b="0" kern="1200" dirty="0"/>
            <a:t>Flood Studies</a:t>
          </a:r>
          <a:br>
            <a:rPr lang="en-US" sz="1100" b="0" kern="1200" dirty="0"/>
          </a:br>
          <a:r>
            <a:rPr lang="en-US" sz="1100" b="0" kern="1200" dirty="0"/>
            <a:t>Depth &amp; WSEL Grids</a:t>
          </a:r>
          <a:br>
            <a:rPr lang="en-US" sz="1100" b="0" kern="1200" dirty="0"/>
          </a:br>
          <a:r>
            <a:rPr lang="en-US" sz="1100" b="0" kern="1200" dirty="0"/>
            <a:t>Building Stock</a:t>
          </a:r>
        </a:p>
        <a:p>
          <a:pPr marL="0" lvl="0" indent="0" algn="ctr" defTabSz="622300">
            <a:lnSpc>
              <a:spcPct val="90000"/>
            </a:lnSpc>
            <a:spcBef>
              <a:spcPct val="0"/>
            </a:spcBef>
            <a:spcAft>
              <a:spcPct val="35000"/>
            </a:spcAft>
            <a:buNone/>
          </a:pPr>
          <a:br>
            <a:rPr lang="en-US" sz="1100" b="0" i="1" kern="1200" dirty="0"/>
          </a:br>
          <a:endParaRPr lang="en-US" sz="1100" b="0" kern="1200" dirty="0"/>
        </a:p>
      </dsp:txBody>
      <dsp:txXfrm>
        <a:off x="3580859" y="273404"/>
        <a:ext cx="1310476" cy="1310476"/>
      </dsp:txXfrm>
    </dsp:sp>
    <dsp:sp modelId="{E5B60405-850B-4F71-ABB5-8371E5DF8E08}">
      <dsp:nvSpPr>
        <dsp:cNvPr id="0" name=""/>
        <dsp:cNvSpPr/>
      </dsp:nvSpPr>
      <dsp:spPr>
        <a:xfrm rot="2700000">
          <a:off x="4963873" y="1590285"/>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985542" y="1663068"/>
        <a:ext cx="345254" cy="375292"/>
      </dsp:txXfrm>
    </dsp:sp>
    <dsp:sp modelId="{1C55C5ED-4E94-4142-ADFB-CFD1E6E0310D}">
      <dsp:nvSpPr>
        <dsp:cNvPr id="0" name=""/>
        <dsp:cNvSpPr/>
      </dsp:nvSpPr>
      <dsp:spPr>
        <a:xfrm>
          <a:off x="5277963" y="1970508"/>
          <a:ext cx="1853292" cy="1853292"/>
        </a:xfrm>
        <a:prstGeom prst="ellipse">
          <a:avLst/>
        </a:prstGeom>
        <a:solidFill>
          <a:schemeClr val="accent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r>
            <a:rPr lang="en-US" sz="1400" b="1" kern="1200" dirty="0"/>
            <a:t>BUILDING INVENTORY &amp; </a:t>
          </a:r>
          <a:r>
            <a:rPr lang="en-US" sz="1400" b="1" u="sng" kern="1200" dirty="0"/>
            <a:t>ACCURACY</a:t>
          </a:r>
          <a:r>
            <a:rPr lang="en-US" sz="1400" b="1" kern="1200" dirty="0"/>
            <a:t> IMPROVEMENTS</a:t>
          </a:r>
          <a:br>
            <a:rPr lang="en-US" sz="1100" b="1" kern="1200" dirty="0"/>
          </a:br>
          <a:br>
            <a:rPr lang="en-US" sz="1100" b="1" kern="1200" dirty="0"/>
          </a:br>
          <a:r>
            <a:rPr lang="en-US" sz="1100" kern="1200" dirty="0"/>
            <a:t>Building Location</a:t>
          </a:r>
        </a:p>
        <a:p>
          <a:pPr marL="0" lvl="0" indent="0" algn="ctr" defTabSz="622300">
            <a:lnSpc>
              <a:spcPct val="90000"/>
            </a:lnSpc>
            <a:spcBef>
              <a:spcPct val="0"/>
            </a:spcBef>
            <a:spcAft>
              <a:spcPct val="35000"/>
            </a:spcAft>
            <a:buNone/>
          </a:pPr>
          <a:r>
            <a:rPr lang="en-US" sz="1100" kern="1200" dirty="0"/>
            <a:t>Building Attributes</a:t>
          </a:r>
        </a:p>
      </dsp:txBody>
      <dsp:txXfrm>
        <a:off x="5549371" y="2241916"/>
        <a:ext cx="1310476" cy="1310476"/>
      </dsp:txXfrm>
    </dsp:sp>
    <dsp:sp modelId="{D8C9C4BB-54CC-4167-926B-E358BF2A4D97}">
      <dsp:nvSpPr>
        <dsp:cNvPr id="0" name=""/>
        <dsp:cNvSpPr/>
      </dsp:nvSpPr>
      <dsp:spPr>
        <a:xfrm rot="8144395">
          <a:off x="4992707" y="3534196"/>
          <a:ext cx="474529"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5114864" y="3609616"/>
        <a:ext cx="332170" cy="375292"/>
      </dsp:txXfrm>
    </dsp:sp>
    <dsp:sp modelId="{8C86ADF5-645A-404E-8D4A-AD301322C662}">
      <dsp:nvSpPr>
        <dsp:cNvPr id="0" name=""/>
        <dsp:cNvSpPr/>
      </dsp:nvSpPr>
      <dsp:spPr>
        <a:xfrm>
          <a:off x="3309451" y="3888823"/>
          <a:ext cx="1853292" cy="1853292"/>
        </a:xfrm>
        <a:prstGeom prst="ellipse">
          <a:avLst/>
        </a:prstGeom>
        <a:blipFill rotWithShape="0">
          <a:blip xmlns:r="http://schemas.openxmlformats.org/officeDocument/2006/relationships" r:embed="rId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u="sng" kern="1200" dirty="0"/>
          </a:br>
          <a:endParaRPr lang="en-US" sz="1100" b="1" kern="1200" dirty="0"/>
        </a:p>
      </dsp:txBody>
      <dsp:txXfrm>
        <a:off x="3580859" y="4160231"/>
        <a:ext cx="1310476" cy="1310476"/>
      </dsp:txXfrm>
    </dsp:sp>
    <dsp:sp modelId="{F1CC15DA-5D7C-4C5A-B73E-6788D5DBB780}">
      <dsp:nvSpPr>
        <dsp:cNvPr id="0" name=""/>
        <dsp:cNvSpPr/>
      </dsp:nvSpPr>
      <dsp:spPr>
        <a:xfrm rot="13455605">
          <a:off x="3024195" y="3552942"/>
          <a:ext cx="474529"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3146352" y="3727716"/>
        <a:ext cx="332170" cy="375292"/>
      </dsp:txXfrm>
    </dsp:sp>
    <dsp:sp modelId="{C34C508D-41D8-4EAE-8D6A-1507C301F0BE}">
      <dsp:nvSpPr>
        <dsp:cNvPr id="0" name=""/>
        <dsp:cNvSpPr/>
      </dsp:nvSpPr>
      <dsp:spPr>
        <a:xfrm>
          <a:off x="1340939" y="1970508"/>
          <a:ext cx="1853292" cy="1853292"/>
        </a:xfrm>
        <a:prstGeom prst="ellipse">
          <a:avLst/>
        </a:prstGeom>
        <a:solidFill>
          <a:schemeClr val="accent3">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r>
            <a:rPr lang="en-US" sz="1400" b="1" kern="1200" dirty="0"/>
            <a:t>COMMUNITY ENGAGEMENT &amp; FIELD </a:t>
          </a:r>
          <a:r>
            <a:rPr lang="en-US" sz="1400" b="1" u="sng" kern="1200" dirty="0"/>
            <a:t>ACCURACY</a:t>
          </a:r>
          <a:r>
            <a:rPr lang="en-US" sz="1400" b="1" kern="1200" dirty="0"/>
            <a:t> CHECKS </a:t>
          </a:r>
        </a:p>
        <a:p>
          <a:pPr marL="0" lvl="0" indent="0" algn="ctr" defTabSz="622300">
            <a:lnSpc>
              <a:spcPct val="90000"/>
            </a:lnSpc>
            <a:spcBef>
              <a:spcPct val="0"/>
            </a:spcBef>
            <a:spcAft>
              <a:spcPct val="35000"/>
            </a:spcAft>
            <a:buNone/>
          </a:pPr>
          <a:r>
            <a:rPr lang="en-US" sz="1100" kern="1200" dirty="0"/>
            <a:t>Floodplain Managers</a:t>
          </a:r>
        </a:p>
        <a:p>
          <a:pPr marL="0" lvl="0" indent="0" algn="ctr" defTabSz="622300">
            <a:lnSpc>
              <a:spcPct val="90000"/>
            </a:lnSpc>
            <a:spcBef>
              <a:spcPct val="0"/>
            </a:spcBef>
            <a:spcAft>
              <a:spcPct val="35000"/>
            </a:spcAft>
            <a:buNone/>
          </a:pPr>
          <a:r>
            <a:rPr lang="en-US" sz="1100" kern="1200" dirty="0"/>
            <a:t>Local Govt. Officials</a:t>
          </a:r>
        </a:p>
        <a:p>
          <a:pPr marL="0" lvl="0" indent="0" algn="ctr" defTabSz="622300">
            <a:lnSpc>
              <a:spcPct val="90000"/>
            </a:lnSpc>
            <a:spcBef>
              <a:spcPct val="0"/>
            </a:spcBef>
            <a:spcAft>
              <a:spcPct val="35000"/>
            </a:spcAft>
            <a:buNone/>
          </a:pPr>
          <a:endParaRPr lang="en-US" sz="1100" kern="1200" dirty="0"/>
        </a:p>
      </dsp:txBody>
      <dsp:txXfrm>
        <a:off x="1612347" y="2241916"/>
        <a:ext cx="1310476" cy="1310476"/>
      </dsp:txXfrm>
    </dsp:sp>
    <dsp:sp modelId="{0ECB04CF-B769-4D2D-9C4D-491927806A79}">
      <dsp:nvSpPr>
        <dsp:cNvPr id="0" name=""/>
        <dsp:cNvSpPr/>
      </dsp:nvSpPr>
      <dsp:spPr>
        <a:xfrm rot="18900000">
          <a:off x="2995361" y="1610026"/>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017030" y="1787437"/>
        <a:ext cx="345254" cy="3752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0.61368</cdr:x>
      <cdr:y>0.05208</cdr:y>
    </cdr:from>
    <cdr:to>
      <cdr:x>0.89624</cdr:x>
      <cdr:y>0.24992</cdr:y>
    </cdr:to>
    <cdr:sp macro="" textlink="">
      <cdr:nvSpPr>
        <cdr:cNvPr id="2"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2681707" y="153949"/>
          <a:ext cx="123476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solidFill>
                <a:srgbClr val="C00000"/>
              </a:solidFill>
            </a:rPr>
            <a:t>Property</a:t>
          </a:r>
          <a:br>
            <a:rPr lang="en-US" sz="1600" dirty="0">
              <a:solidFill>
                <a:srgbClr val="C00000"/>
              </a:solidFill>
            </a:rPr>
          </a:br>
          <a:r>
            <a:rPr lang="en-US" sz="1600" dirty="0">
              <a:solidFill>
                <a:srgbClr val="C00000"/>
              </a:solidFill>
            </a:rPr>
            <a:t> Viewer</a:t>
          </a:r>
        </a:p>
      </cdr:txBody>
    </cdr:sp>
  </cdr:relSizeAnchor>
  <cdr:relSizeAnchor xmlns:cdr="http://schemas.openxmlformats.org/drawingml/2006/chartDrawing">
    <cdr:from>
      <cdr:x>0.2452</cdr:x>
      <cdr:y>0.43854</cdr:y>
    </cdr:from>
    <cdr:to>
      <cdr:x>0.52776</cdr:x>
      <cdr:y>0.55308</cdr:y>
    </cdr:to>
    <cdr:sp macro="" textlink="">
      <cdr:nvSpPr>
        <cdr:cNvPr id="3"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1071509" y="1296228"/>
          <a:ext cx="123476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accent1">
                  <a:lumMod val="75000"/>
                </a:schemeClr>
              </a:solidFill>
            </a:rPr>
            <a:t>Flood Tool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7A1E-253C-450E-A688-8C3F9D9C3A28}" type="datetimeFigureOut">
              <a:rPr lang="en-US" smtClean="0"/>
              <a:t>2/22/2020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81395-A343-4812-A0D8-7CA7826478CB}" type="slidenum">
              <a:rPr lang="en-US" smtClean="0"/>
              <a:t>‹#›</a:t>
            </a:fld>
            <a:endParaRPr lang="en-US"/>
          </a:p>
        </p:txBody>
      </p:sp>
    </p:spTree>
    <p:extLst>
      <p:ext uri="{BB962C8B-B14F-4D97-AF65-F5344CB8AC3E}">
        <p14:creationId xmlns:p14="http://schemas.microsoft.com/office/powerpoint/2010/main" val="306219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a:t>
            </a:fld>
            <a:endParaRPr lang="en-US"/>
          </a:p>
        </p:txBody>
      </p:sp>
    </p:spTree>
    <p:extLst>
      <p:ext uri="{BB962C8B-B14F-4D97-AF65-F5344CB8AC3E}">
        <p14:creationId xmlns:p14="http://schemas.microsoft.com/office/powerpoint/2010/main" val="378228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20</a:t>
            </a:fld>
            <a:endParaRPr lang="en-US"/>
          </a:p>
        </p:txBody>
      </p:sp>
    </p:spTree>
    <p:extLst>
      <p:ext uri="{BB962C8B-B14F-4D97-AF65-F5344CB8AC3E}">
        <p14:creationId xmlns:p14="http://schemas.microsoft.com/office/powerpoint/2010/main" val="10797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22</a:t>
            </a:fld>
            <a:endParaRPr lang="en-US"/>
          </a:p>
        </p:txBody>
      </p:sp>
    </p:spTree>
    <p:extLst>
      <p:ext uri="{BB962C8B-B14F-4D97-AF65-F5344CB8AC3E}">
        <p14:creationId xmlns:p14="http://schemas.microsoft.com/office/powerpoint/2010/main" val="347448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23</a:t>
            </a:fld>
            <a:endParaRPr lang="en-US"/>
          </a:p>
        </p:txBody>
      </p:sp>
    </p:spTree>
    <p:extLst>
      <p:ext uri="{BB962C8B-B14F-4D97-AF65-F5344CB8AC3E}">
        <p14:creationId xmlns:p14="http://schemas.microsoft.com/office/powerpoint/2010/main" val="190755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25</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28</a:t>
            </a:fld>
            <a:endParaRPr lang="en-US"/>
          </a:p>
        </p:txBody>
      </p:sp>
    </p:spTree>
    <p:extLst>
      <p:ext uri="{BB962C8B-B14F-4D97-AF65-F5344CB8AC3E}">
        <p14:creationId xmlns:p14="http://schemas.microsoft.com/office/powerpoint/2010/main" val="389861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30</a:t>
            </a:fld>
            <a:endParaRPr lang="en-US"/>
          </a:p>
        </p:txBody>
      </p:sp>
    </p:spTree>
    <p:extLst>
      <p:ext uri="{BB962C8B-B14F-4D97-AF65-F5344CB8AC3E}">
        <p14:creationId xmlns:p14="http://schemas.microsoft.com/office/powerpoint/2010/main" val="32014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32</a:t>
            </a:fld>
            <a:endParaRPr lang="en-US"/>
          </a:p>
        </p:txBody>
      </p:sp>
    </p:spTree>
    <p:extLst>
      <p:ext uri="{BB962C8B-B14F-4D97-AF65-F5344CB8AC3E}">
        <p14:creationId xmlns:p14="http://schemas.microsoft.com/office/powerpoint/2010/main" val="166157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37</a:t>
            </a:fld>
            <a:endParaRPr lang="en-US"/>
          </a:p>
        </p:txBody>
      </p:sp>
    </p:spTree>
    <p:extLst>
      <p:ext uri="{BB962C8B-B14F-4D97-AF65-F5344CB8AC3E}">
        <p14:creationId xmlns:p14="http://schemas.microsoft.com/office/powerpoint/2010/main" val="397424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40</a:t>
            </a:fld>
            <a:endParaRPr lang="en-US"/>
          </a:p>
        </p:txBody>
      </p:sp>
    </p:spTree>
    <p:extLst>
      <p:ext uri="{BB962C8B-B14F-4D97-AF65-F5344CB8AC3E}">
        <p14:creationId xmlns:p14="http://schemas.microsoft.com/office/powerpoint/2010/main" val="1497256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43</a:t>
            </a:fld>
            <a:endParaRPr lang="en-US"/>
          </a:p>
        </p:txBody>
      </p:sp>
    </p:spTree>
    <p:extLst>
      <p:ext uri="{BB962C8B-B14F-4D97-AF65-F5344CB8AC3E}">
        <p14:creationId xmlns:p14="http://schemas.microsoft.com/office/powerpoint/2010/main" val="69249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 Map</a:t>
            </a:r>
            <a:r>
              <a:rPr lang="en-US" baseline="0" dirty="0"/>
              <a:t> indicating population density</a:t>
            </a:r>
            <a:endParaRPr lang="en-US" dirty="0"/>
          </a:p>
        </p:txBody>
      </p:sp>
      <p:sp>
        <p:nvSpPr>
          <p:cNvPr id="4" name="Slide Number Placeholder 3"/>
          <p:cNvSpPr>
            <a:spLocks noGrp="1"/>
          </p:cNvSpPr>
          <p:nvPr>
            <p:ph type="sldNum" sz="quarter" idx="10"/>
          </p:nvPr>
        </p:nvSpPr>
        <p:spPr/>
        <p:txBody>
          <a:bodyPr/>
          <a:lstStyle/>
          <a:p>
            <a:fld id="{F2316585-DE01-4697-BD3C-6AEC843A3930}" type="slidenum">
              <a:rPr lang="en-US" smtClean="0"/>
              <a:t>2</a:t>
            </a:fld>
            <a:endParaRPr lang="en-US"/>
          </a:p>
        </p:txBody>
      </p:sp>
    </p:spTree>
    <p:extLst>
      <p:ext uri="{BB962C8B-B14F-4D97-AF65-F5344CB8AC3E}">
        <p14:creationId xmlns:p14="http://schemas.microsoft.com/office/powerpoint/2010/main" val="3397591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44</a:t>
            </a:fld>
            <a:endParaRPr lang="en-US"/>
          </a:p>
        </p:txBody>
      </p:sp>
    </p:spTree>
    <p:extLst>
      <p:ext uri="{BB962C8B-B14F-4D97-AF65-F5344CB8AC3E}">
        <p14:creationId xmlns:p14="http://schemas.microsoft.com/office/powerpoint/2010/main" val="200621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45</a:t>
            </a:fld>
            <a:endParaRPr lang="en-US"/>
          </a:p>
        </p:txBody>
      </p:sp>
    </p:spTree>
    <p:extLst>
      <p:ext uri="{BB962C8B-B14F-4D97-AF65-F5344CB8AC3E}">
        <p14:creationId xmlns:p14="http://schemas.microsoft.com/office/powerpoint/2010/main" val="1435985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46</a:t>
            </a:fld>
            <a:endParaRPr lang="en-US"/>
          </a:p>
        </p:txBody>
      </p:sp>
    </p:spTree>
    <p:extLst>
      <p:ext uri="{BB962C8B-B14F-4D97-AF65-F5344CB8AC3E}">
        <p14:creationId xmlns:p14="http://schemas.microsoft.com/office/powerpoint/2010/main" val="4232708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48</a:t>
            </a:fld>
            <a:endParaRPr lang="en-US"/>
          </a:p>
        </p:txBody>
      </p:sp>
    </p:spTree>
    <p:extLst>
      <p:ext uri="{BB962C8B-B14F-4D97-AF65-F5344CB8AC3E}">
        <p14:creationId xmlns:p14="http://schemas.microsoft.com/office/powerpoint/2010/main" val="2559325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49</a:t>
            </a:fld>
            <a:endParaRPr lang="en-US"/>
          </a:p>
        </p:txBody>
      </p:sp>
    </p:spTree>
    <p:extLst>
      <p:ext uri="{BB962C8B-B14F-4D97-AF65-F5344CB8AC3E}">
        <p14:creationId xmlns:p14="http://schemas.microsoft.com/office/powerpoint/2010/main" val="306323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50</a:t>
            </a:fld>
            <a:endParaRPr lang="en-US"/>
          </a:p>
        </p:txBody>
      </p:sp>
    </p:spTree>
    <p:extLst>
      <p:ext uri="{BB962C8B-B14F-4D97-AF65-F5344CB8AC3E}">
        <p14:creationId xmlns:p14="http://schemas.microsoft.com/office/powerpoint/2010/main" val="401454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61</a:t>
            </a:fld>
            <a:endParaRPr lang="en-US"/>
          </a:p>
        </p:txBody>
      </p:sp>
    </p:spTree>
    <p:extLst>
      <p:ext uri="{BB962C8B-B14F-4D97-AF65-F5344CB8AC3E}">
        <p14:creationId xmlns:p14="http://schemas.microsoft.com/office/powerpoint/2010/main" val="1081871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62</a:t>
            </a:fld>
            <a:endParaRPr lang="en-US"/>
          </a:p>
        </p:txBody>
      </p:sp>
    </p:spTree>
    <p:extLst>
      <p:ext uri="{BB962C8B-B14F-4D97-AF65-F5344CB8AC3E}">
        <p14:creationId xmlns:p14="http://schemas.microsoft.com/office/powerpoint/2010/main" val="3899757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63</a:t>
            </a:fld>
            <a:endParaRPr lang="en-US"/>
          </a:p>
        </p:txBody>
      </p:sp>
    </p:spTree>
    <p:extLst>
      <p:ext uri="{BB962C8B-B14F-4D97-AF65-F5344CB8AC3E}">
        <p14:creationId xmlns:p14="http://schemas.microsoft.com/office/powerpoint/2010/main" val="3584265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64</a:t>
            </a:fld>
            <a:endParaRPr lang="en-US"/>
          </a:p>
        </p:txBody>
      </p:sp>
    </p:spTree>
    <p:extLst>
      <p:ext uri="{BB962C8B-B14F-4D97-AF65-F5344CB8AC3E}">
        <p14:creationId xmlns:p14="http://schemas.microsoft.com/office/powerpoint/2010/main" val="40042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14627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11</a:t>
            </a:fld>
            <a:endParaRPr lang="en-US"/>
          </a:p>
        </p:txBody>
      </p:sp>
    </p:spTree>
    <p:extLst>
      <p:ext uri="{BB962C8B-B14F-4D97-AF65-F5344CB8AC3E}">
        <p14:creationId xmlns:p14="http://schemas.microsoft.com/office/powerpoint/2010/main" val="3956933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12</a:t>
            </a:fld>
            <a:endParaRPr lang="en-US"/>
          </a:p>
        </p:txBody>
      </p:sp>
    </p:spTree>
    <p:extLst>
      <p:ext uri="{BB962C8B-B14F-4D97-AF65-F5344CB8AC3E}">
        <p14:creationId xmlns:p14="http://schemas.microsoft.com/office/powerpoint/2010/main" val="416951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13</a:t>
            </a:fld>
            <a:endParaRPr lang="en-US"/>
          </a:p>
        </p:txBody>
      </p:sp>
    </p:spTree>
    <p:extLst>
      <p:ext uri="{BB962C8B-B14F-4D97-AF65-F5344CB8AC3E}">
        <p14:creationId xmlns:p14="http://schemas.microsoft.com/office/powerpoint/2010/main" val="120662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7407" eaLnBrk="0" hangingPunct="0">
              <a:defRPr sz="2400">
                <a:solidFill>
                  <a:srgbClr val="FF0000"/>
                </a:solidFill>
                <a:latin typeface="Arial" pitchFamily="34" charset="0"/>
              </a:defRPr>
            </a:lvl1pPr>
            <a:lvl2pPr marL="771288" indent="-296649" algn="ctr" defTabSz="967407" eaLnBrk="0" hangingPunct="0">
              <a:defRPr sz="2400">
                <a:solidFill>
                  <a:srgbClr val="FF0000"/>
                </a:solidFill>
                <a:latin typeface="Arial" pitchFamily="34" charset="0"/>
              </a:defRPr>
            </a:lvl2pPr>
            <a:lvl3pPr marL="1186596" indent="-237319" algn="ctr" defTabSz="967407" eaLnBrk="0" hangingPunct="0">
              <a:defRPr sz="2400">
                <a:solidFill>
                  <a:srgbClr val="FF0000"/>
                </a:solidFill>
                <a:latin typeface="Arial" pitchFamily="34" charset="0"/>
              </a:defRPr>
            </a:lvl3pPr>
            <a:lvl4pPr marL="1661236" indent="-237319" algn="ctr" defTabSz="967407" eaLnBrk="0" hangingPunct="0">
              <a:defRPr sz="2400">
                <a:solidFill>
                  <a:srgbClr val="FF0000"/>
                </a:solidFill>
                <a:latin typeface="Arial" pitchFamily="34" charset="0"/>
              </a:defRPr>
            </a:lvl4pPr>
            <a:lvl5pPr marL="2135874" indent="-237319" algn="ctr" defTabSz="967407" eaLnBrk="0" hangingPunct="0">
              <a:defRPr sz="2400">
                <a:solidFill>
                  <a:srgbClr val="FF0000"/>
                </a:solidFill>
                <a:latin typeface="Arial" pitchFamily="34" charset="0"/>
              </a:defRPr>
            </a:lvl5pPr>
            <a:lvl6pPr marL="2610514" indent="-237319" algn="ctr" defTabSz="967407" eaLnBrk="0" fontAlgn="base" hangingPunct="0">
              <a:spcBef>
                <a:spcPct val="0"/>
              </a:spcBef>
              <a:spcAft>
                <a:spcPct val="0"/>
              </a:spcAft>
              <a:defRPr sz="2400">
                <a:solidFill>
                  <a:srgbClr val="FF0000"/>
                </a:solidFill>
                <a:latin typeface="Arial" pitchFamily="34" charset="0"/>
              </a:defRPr>
            </a:lvl6pPr>
            <a:lvl7pPr marL="3085153" indent="-237319" algn="ctr" defTabSz="967407" eaLnBrk="0" fontAlgn="base" hangingPunct="0">
              <a:spcBef>
                <a:spcPct val="0"/>
              </a:spcBef>
              <a:spcAft>
                <a:spcPct val="0"/>
              </a:spcAft>
              <a:defRPr sz="2400">
                <a:solidFill>
                  <a:srgbClr val="FF0000"/>
                </a:solidFill>
                <a:latin typeface="Arial" pitchFamily="34" charset="0"/>
              </a:defRPr>
            </a:lvl7pPr>
            <a:lvl8pPr marL="3559792" indent="-237319" algn="ctr" defTabSz="967407" eaLnBrk="0" fontAlgn="base" hangingPunct="0">
              <a:spcBef>
                <a:spcPct val="0"/>
              </a:spcBef>
              <a:spcAft>
                <a:spcPct val="0"/>
              </a:spcAft>
              <a:defRPr sz="2400">
                <a:solidFill>
                  <a:srgbClr val="FF0000"/>
                </a:solidFill>
                <a:latin typeface="Arial" pitchFamily="34" charset="0"/>
              </a:defRPr>
            </a:lvl8pPr>
            <a:lvl9pPr marL="4034431" indent="-237319" algn="ctr" defTabSz="967407"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For more information - CRSResources.org</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Date Placeholder 1"/>
          <p:cNvSpPr>
            <a:spLocks noGrp="1"/>
          </p:cNvSpPr>
          <p:nvPr>
            <p:ph type="dt" sz="quarter" idx="1"/>
          </p:nvPr>
        </p:nvSpPr>
        <p:spPr/>
        <p:txBody>
          <a:bodyPr/>
          <a:lstStyle/>
          <a:p>
            <a:pPr>
              <a:defRPr/>
            </a:pPr>
            <a:r>
              <a:rPr lang="en-US" dirty="0"/>
              <a:t>February 19, 2014</a:t>
            </a:r>
          </a:p>
        </p:txBody>
      </p:sp>
      <p:sp>
        <p:nvSpPr>
          <p:cNvPr id="3" name="Header Placeholder 2"/>
          <p:cNvSpPr>
            <a:spLocks noGrp="1"/>
          </p:cNvSpPr>
          <p:nvPr>
            <p:ph type="hdr" sz="quarter"/>
          </p:nvPr>
        </p:nvSpPr>
        <p:spPr/>
        <p:txBody>
          <a:bodyPr/>
          <a:lstStyle/>
          <a:p>
            <a:pPr>
              <a:defRPr/>
            </a:pPr>
            <a:r>
              <a:rPr lang="en-US"/>
              <a:t>Developing Outreach Projects</a:t>
            </a:r>
          </a:p>
        </p:txBody>
      </p:sp>
    </p:spTree>
    <p:extLst>
      <p:ext uri="{BB962C8B-B14F-4D97-AF65-F5344CB8AC3E}">
        <p14:creationId xmlns:p14="http://schemas.microsoft.com/office/powerpoint/2010/main" val="390298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17</a:t>
            </a:fld>
            <a:endParaRPr lang="en-US"/>
          </a:p>
        </p:txBody>
      </p:sp>
    </p:spTree>
    <p:extLst>
      <p:ext uri="{BB962C8B-B14F-4D97-AF65-F5344CB8AC3E}">
        <p14:creationId xmlns:p14="http://schemas.microsoft.com/office/powerpoint/2010/main" val="395640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18</a:t>
            </a:fld>
            <a:endParaRPr lang="en-US"/>
          </a:p>
        </p:txBody>
      </p:sp>
    </p:spTree>
    <p:extLst>
      <p:ext uri="{BB962C8B-B14F-4D97-AF65-F5344CB8AC3E}">
        <p14:creationId xmlns:p14="http://schemas.microsoft.com/office/powerpoint/2010/main" val="3836179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66763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197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10145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97312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E1940-E5E9-4264-B057-E0436354D93A}"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8829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4E1940-E5E9-4264-B057-E0436354D93A}" type="datetimeFigureOut">
              <a:rPr lang="en-US" smtClean="0"/>
              <a:t>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76961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4E1940-E5E9-4264-B057-E0436354D93A}" type="datetimeFigureOut">
              <a:rPr lang="en-US" smtClean="0"/>
              <a:t>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8818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4E1940-E5E9-4264-B057-E0436354D93A}" type="datetimeFigureOut">
              <a:rPr lang="en-US" smtClean="0"/>
              <a:t>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00496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E1940-E5E9-4264-B057-E0436354D93A}" type="datetimeFigureOut">
              <a:rPr lang="en-US" smtClean="0"/>
              <a:t>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5234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017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49582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E1940-E5E9-4264-B057-E0436354D93A}" type="datetimeFigureOut">
              <a:rPr lang="en-US" smtClean="0"/>
              <a:t>2/22/2020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2E276-A3C3-4EDD-9FBE-78B335CE074D}" type="slidenum">
              <a:rPr lang="en-US" smtClean="0"/>
              <a:t>‹#›</a:t>
            </a:fld>
            <a:endParaRPr lang="en-US"/>
          </a:p>
        </p:txBody>
      </p:sp>
    </p:spTree>
    <p:extLst>
      <p:ext uri="{BB962C8B-B14F-4D97-AF65-F5344CB8AC3E}">
        <p14:creationId xmlns:p14="http://schemas.microsoft.com/office/powerpoint/2010/main" val="2882131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mapwv.gov/flood/map/?v=1&amp;pid=19-07-022B-0021-0000"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mapwv.gov/floodtest/?wkid=102100&amp;x=-8916536&amp;y=4610651&amp;l=13&amp;v=1"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apwv.gov/floodtest/docs/WV_FloodTool_ElevationSource_Metadata.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mapwv.gov/flood/mmap" TargetMode="External"/><Relationship Id="rId7" Type="http://schemas.openxmlformats.org/officeDocument/2006/relationships/image" Target="../media/image14.png"/><Relationship Id="rId2" Type="http://schemas.openxmlformats.org/officeDocument/2006/relationships/hyperlink" Target="https://www.mapwv.gov/flood"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https://www.mapwv.gov/propert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vgis.wvu.edu/data/dataset.php?ID=230"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hyperlink" Target="https://www.mapwv.gov/flood/map/?wkid=102100&amp;x=-9070843&amp;y=4497058&amp;l=11&amp;v=2"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mapwv.gov/flood/map/?wkid=102100&amp;x=-9069713&amp;y=4496689&amp;l=10&amp;v=2" TargetMode="External"/><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hyperlink" Target="https://www.mapwv.gov/flood/map/?wkid=102100&amp;x=-8664166&amp;y=4753097&amp;l=13&amp;v=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mapwv.gov/Assessment/Detail/?PID=1906009H00190000000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mapwv.gov/flood/map/?wkid=102100&amp;x=-8664164.49652&amp;y=4753089.59353&amp;l=13&amp;v=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mapwv.gov/flood/map/?wkid=102100&amp;x=-8664165&amp;y=4753090&amp;l=13&amp;v=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mapwv.gov/flood/map/?wkid=102100&amp;x=-8664165&amp;y=4753090&amp;l=13&amp;v=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fema.gov/media-library-data/1493905477815-d794671adeed5beab6a6304d8ba0b207/633300_2017_CRS_Coordinators_Manual_508.pdf"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hyperlink" Target="https://www.fema.gov/media-library-data/1493905477815-d794671adeed5beab6a6304d8ba0b207/633300_2017_CRS_Coordinators_Manual_508.pdf" TargetMode="External"/><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png"/><Relationship Id="rId3" Type="http://schemas.openxmlformats.org/officeDocument/2006/relationships/hyperlink" Target="http://wvgis.wvu.edu/" TargetMode="External"/><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hyperlink" Target="mailto:Maneesh.Sharma@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4" Type="http://schemas.openxmlformats.org/officeDocument/2006/relationships/hyperlink" Target="mailto:Eric.Hopkins@mail.wvu.ed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mapwv.gov/flood/map/?v=0&amp;pid=19-07-022B-0021-0000"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Picture 2" descr="Image result for wv dam levee flood inundation maps">
            <a:extLst>
              <a:ext uri="{FF2B5EF4-FFF2-40B4-BE49-F238E27FC236}">
                <a16:creationId xmlns:a16="http://schemas.microsoft.com/office/drawing/2014/main" id="{8A4662D1-5EFD-4C42-8AB2-EE2AC0F23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 r="6" b="133"/>
          <a:stretch/>
        </p:blipFill>
        <p:spPr bwMode="auto">
          <a:xfrm>
            <a:off x="4782" y="6392"/>
            <a:ext cx="30482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wv dam levee flood inundation maps">
            <a:extLst>
              <a:ext uri="{FF2B5EF4-FFF2-40B4-BE49-F238E27FC236}">
                <a16:creationId xmlns:a16="http://schemas.microsoft.com/office/drawing/2014/main" id="{15F198D9-E35A-43DC-B5DF-8A181A843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80" r="6987" b="3"/>
          <a:stretch/>
        </p:blipFill>
        <p:spPr bwMode="auto">
          <a:xfrm>
            <a:off x="3050620" y="-1357"/>
            <a:ext cx="296493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wv dam flood inundation">
            <a:extLst>
              <a:ext uri="{FF2B5EF4-FFF2-40B4-BE49-F238E27FC236}">
                <a16:creationId xmlns:a16="http://schemas.microsoft.com/office/drawing/2014/main" id="{D12C1E85-5DFA-4644-8E07-4E945E535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3" r="2" b="2"/>
          <a:stretch/>
        </p:blipFill>
        <p:spPr bwMode="auto">
          <a:xfrm>
            <a:off x="6020316" y="-1356"/>
            <a:ext cx="3121397" cy="2272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F01752-341A-4179-9B6F-A0CB8F556FC4}"/>
              </a:ext>
            </a:extLst>
          </p:cNvPr>
          <p:cNvPicPr>
            <a:picLocks noChangeAspect="1"/>
          </p:cNvPicPr>
          <p:nvPr/>
        </p:nvPicPr>
        <p:blipFill rotWithShape="1">
          <a:blip r:embed="rId6"/>
          <a:srcRect t="32445" r="-1" b="25831"/>
          <a:stretch/>
        </p:blipFill>
        <p:spPr>
          <a:xfrm>
            <a:off x="20" y="2292876"/>
            <a:ext cx="3048214" cy="2281271"/>
          </a:xfrm>
          <a:prstGeom prst="rect">
            <a:avLst/>
          </a:prstGeom>
        </p:spPr>
      </p:pic>
      <p:pic>
        <p:nvPicPr>
          <p:cNvPr id="6"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13" r="16769" b="-3"/>
          <a:stretch/>
        </p:blipFill>
        <p:spPr bwMode="auto">
          <a:xfrm>
            <a:off x="2" y="4585734"/>
            <a:ext cx="3045856" cy="227226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21BBE38-D4F2-48E4-AA80-13BFE4CF5323}"/>
              </a:ext>
            </a:extLst>
          </p:cNvPr>
          <p:cNvSpPr txBox="1">
            <a:spLocks/>
          </p:cNvSpPr>
          <p:nvPr/>
        </p:nvSpPr>
        <p:spPr>
          <a:xfrm>
            <a:off x="3191435" y="2791751"/>
            <a:ext cx="5785417" cy="3117436"/>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800" b="1" u="none" strike="noStrike" kern="1200" cap="none" spc="0" normalizeH="0" baseline="0" noProof="0" dirty="0">
                <a:ln>
                  <a:noFill/>
                </a:ln>
                <a:solidFill>
                  <a:srgbClr val="FFFFFF"/>
                </a:solidFill>
                <a:effectLst/>
                <a:uLnTx/>
                <a:uFillTx/>
                <a:latin typeface="+mn-lt"/>
                <a:ea typeface="+mj-ea"/>
                <a:cs typeface="+mj-cs"/>
              </a:rPr>
              <a:t>West Virginia</a:t>
            </a:r>
            <a:r>
              <a:rPr kumimoji="0" lang="en-US" sz="12800" b="1" u="none" strike="noStrike" kern="1200" cap="none" spc="0" normalizeH="0" noProof="0" dirty="0">
                <a:ln>
                  <a:noFill/>
                </a:ln>
                <a:solidFill>
                  <a:srgbClr val="FFFFFF"/>
                </a:solidFill>
                <a:effectLst/>
                <a:uLnTx/>
                <a:uFillTx/>
                <a:latin typeface="+mn-lt"/>
                <a:ea typeface="+mj-ea"/>
                <a:cs typeface="+mj-cs"/>
              </a:rPr>
              <a:t> Flood Tool &amp; Statewide Flood Risk Assessment</a:t>
            </a:r>
            <a:endParaRPr kumimoji="0" lang="en-US" sz="12800" b="1" u="none" strike="noStrike" kern="1200" cap="none" spc="0" normalizeH="0" baseline="0" noProof="0" dirty="0">
              <a:ln>
                <a:noFill/>
              </a:ln>
              <a:solidFill>
                <a:srgbClr val="FFFFFF"/>
              </a:solidFill>
              <a:effectLst/>
              <a:uLnTx/>
              <a:uFillTx/>
              <a:latin typeface="+mn-lt"/>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600" i="1" dirty="0">
                <a:solidFill>
                  <a:srgbClr val="FFFFFF"/>
                </a:solidFill>
                <a:latin typeface="+mn-lt"/>
              </a:rPr>
              <a:t>Kurt Donaldson, GISP, CFM</a:t>
            </a:r>
            <a:br>
              <a:rPr lang="en-US" sz="4900" i="1" dirty="0">
                <a:solidFill>
                  <a:srgbClr val="FFFFFF"/>
                </a:solidFill>
                <a:latin typeface="+mn-lt"/>
              </a:rPr>
            </a:br>
            <a:r>
              <a:rPr lang="en-US" sz="4900" i="1" dirty="0">
                <a:solidFill>
                  <a:srgbClr val="FFFFFF"/>
                </a:solidFill>
                <a:latin typeface="+mn-lt"/>
              </a:rPr>
              <a:t>Manager</a:t>
            </a:r>
            <a:br>
              <a:rPr lang="en-US" sz="4900" i="1" dirty="0">
                <a:solidFill>
                  <a:srgbClr val="FFFFFF"/>
                </a:solidFill>
                <a:latin typeface="+mn-lt"/>
              </a:rPr>
            </a:br>
            <a:r>
              <a:rPr lang="en-US" sz="4900" i="1" dirty="0">
                <a:solidFill>
                  <a:srgbClr val="FFFFFF"/>
                </a:solidFill>
                <a:latin typeface="+mn-lt"/>
              </a:rPr>
              <a:t>WV GIS Technical Center</a:t>
            </a:r>
            <a:br>
              <a:rPr lang="en-US" sz="4900" i="1" dirty="0">
                <a:solidFill>
                  <a:srgbClr val="FFFFFF"/>
                </a:solidFill>
                <a:latin typeface="+mn-lt"/>
              </a:rPr>
            </a:br>
            <a:r>
              <a:rPr lang="en-US" sz="4900" i="1" dirty="0">
                <a:solidFill>
                  <a:srgbClr val="FFFFFF"/>
                </a:solidFill>
                <a:latin typeface="+mn-lt"/>
              </a:rPr>
              <a:t>West Virginia University</a:t>
            </a:r>
            <a:br>
              <a:rPr lang="en-US" sz="4900" i="1" dirty="0">
                <a:solidFill>
                  <a:srgbClr val="FFFFFF"/>
                </a:solidFill>
                <a:latin typeface="+mn-lt"/>
              </a:rPr>
            </a:br>
            <a:r>
              <a:rPr lang="en-US" sz="4900" i="1" dirty="0">
                <a:solidFill>
                  <a:srgbClr val="FFFFFF"/>
                </a:solidFill>
                <a:latin typeface="+mn-lt"/>
              </a:rPr>
              <a:t>kdonalds@wvu.edu</a:t>
            </a:r>
            <a:br>
              <a:rPr lang="en-US" sz="4900" i="1" dirty="0">
                <a:solidFill>
                  <a:srgbClr val="FFFFFF"/>
                </a:solidFill>
                <a:latin typeface="+mn-lt"/>
              </a:rPr>
            </a:br>
            <a:br>
              <a:rPr lang="en-US" sz="4900" i="1" dirty="0">
                <a:solidFill>
                  <a:srgbClr val="FFFFFF"/>
                </a:solidFill>
                <a:latin typeface="+mn-lt"/>
              </a:rPr>
            </a:br>
            <a:r>
              <a:rPr lang="en-US" sz="4900" i="1" dirty="0">
                <a:solidFill>
                  <a:srgbClr val="FFFFFF"/>
                </a:solidFill>
                <a:latin typeface="+mn-lt"/>
              </a:rPr>
              <a:t>February 26, 2020</a:t>
            </a:r>
            <a:br>
              <a:rPr lang="en-US" sz="4900" i="1" dirty="0">
                <a:solidFill>
                  <a:srgbClr val="FFFFFF"/>
                </a:solidFill>
                <a:latin typeface="+mn-lt"/>
              </a:rPr>
            </a:br>
            <a:r>
              <a:rPr lang="en-US" sz="4900" b="1" i="1" dirty="0">
                <a:solidFill>
                  <a:srgbClr val="FFFFFF"/>
                </a:solidFill>
                <a:latin typeface="+mn-lt"/>
              </a:rPr>
              <a:t>2020 Interagency Flood Risk Management Training Seminars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sym typeface="Wingdings" panose="05000000000000000000" pitchFamily="2" charset="2"/>
              </a:rPr>
              <a:t> </a:t>
            </a:r>
            <a:r>
              <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rPr>
              <a:t>Devastating </a:t>
            </a:r>
            <a:r>
              <a:rPr kumimoji="0" lang="en-US" sz="4200" b="1" i="0" u="none" strike="noStrike" kern="1200" cap="none" spc="0" normalizeH="0" baseline="0" noProof="0" dirty="0">
                <a:ln>
                  <a:noFill/>
                </a:ln>
                <a:solidFill>
                  <a:srgbClr val="FFFFFF"/>
                </a:solidFill>
                <a:effectLst/>
                <a:uLnTx/>
                <a:uFillTx/>
                <a:latin typeface="Calibri Light" panose="020F0302020204030204"/>
                <a:ea typeface="+mj-ea"/>
                <a:cs typeface="+mj-cs"/>
              </a:rPr>
              <a:t>June 2016 Flood</a:t>
            </a:r>
            <a:endParaRPr kumimoji="0" lang="en-US" sz="42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3188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79B029-C882-43F8-BE0A-BD305741A9D6}"/>
              </a:ext>
            </a:extLst>
          </p:cNvPr>
          <p:cNvPicPr>
            <a:picLocks noChangeAspect="1"/>
          </p:cNvPicPr>
          <p:nvPr/>
        </p:nvPicPr>
        <p:blipFill>
          <a:blip r:embed="rId3"/>
          <a:stretch>
            <a:fillRect/>
          </a:stretch>
        </p:blipFill>
        <p:spPr>
          <a:xfrm>
            <a:off x="42822" y="974427"/>
            <a:ext cx="9018561" cy="5619071"/>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BA155D-A58D-4D62-9C0F-1B22664ECB8C}"/>
              </a:ext>
            </a:extLst>
          </p:cNvPr>
          <p:cNvPicPr>
            <a:picLocks noChangeAspect="1"/>
          </p:cNvPicPr>
          <p:nvPr/>
        </p:nvPicPr>
        <p:blipFill>
          <a:blip r:embed="rId4"/>
          <a:stretch>
            <a:fillRect/>
          </a:stretch>
        </p:blipFill>
        <p:spPr>
          <a:xfrm>
            <a:off x="5705532" y="918565"/>
            <a:ext cx="3438468" cy="5711067"/>
          </a:xfrm>
          <a:prstGeom prst="rect">
            <a:avLst/>
          </a:prstGeom>
        </p:spPr>
      </p:pic>
      <p:sp>
        <p:nvSpPr>
          <p:cNvPr id="9" name="Oval 8"/>
          <p:cNvSpPr/>
          <p:nvPr/>
        </p:nvSpPr>
        <p:spPr>
          <a:xfrm>
            <a:off x="3971727" y="4302469"/>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2"/>
            <a:ext cx="6019800" cy="226454"/>
          </a:xfrm>
          <a:prstGeom prst="rect">
            <a:avLst/>
          </a:prstGeom>
          <a:solidFill>
            <a:schemeClr val="bg1"/>
          </a:solidFill>
        </p:spPr>
        <p:txBody>
          <a:bodyPr vert="horz" lIns="91440" tIns="45720" rIns="91440" bIns="45720" rtlCol="0">
            <a:normAutofit fontScale="25000" lnSpcReduction="20000"/>
          </a:bodyPr>
          <a:lstStyle/>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800" dirty="0">
                <a:hlinkClick r:id="rId5"/>
              </a:rPr>
              <a:t>https://www.mapwv.gov/flood/map/?v=1&amp;pid=19-07-022B-0021-0000</a:t>
            </a:r>
            <a:endParaRPr lang="en-US" sz="48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629651" y="2812310"/>
            <a:ext cx="1569522" cy="646331"/>
          </a:xfrm>
          <a:prstGeom prst="rect">
            <a:avLst/>
          </a:prstGeom>
          <a:noFill/>
        </p:spPr>
        <p:txBody>
          <a:bodyPr wrap="square" rtlCol="0">
            <a:spAutoFit/>
          </a:bodyPr>
          <a:lstStyle/>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7170</a:t>
            </a:r>
          </a:p>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Queen Street</a:t>
            </a:r>
          </a:p>
        </p:txBody>
      </p:sp>
      <p:graphicFrame>
        <p:nvGraphicFramePr>
          <p:cNvPr id="13" name="Table 12"/>
          <p:cNvGraphicFramePr>
            <a:graphicFrameLocks noGrp="1"/>
          </p:cNvGraphicFramePr>
          <p:nvPr/>
        </p:nvGraphicFramePr>
        <p:xfrm>
          <a:off x="18301" y="941380"/>
          <a:ext cx="3359419" cy="5681314"/>
        </p:xfrm>
        <a:graphic>
          <a:graphicData uri="http://schemas.openxmlformats.org/drawingml/2006/table">
            <a:tbl>
              <a:tblPr firstRow="1" bandRow="1">
                <a:tableStyleId>{8A107856-5554-42FB-B03E-39F5DBC370BA}</a:tableStyleId>
              </a:tblPr>
              <a:tblGrid>
                <a:gridCol w="503913">
                  <a:extLst>
                    <a:ext uri="{9D8B030D-6E8A-4147-A177-3AD203B41FA5}">
                      <a16:colId xmlns:a16="http://schemas.microsoft.com/office/drawing/2014/main" val="1163997975"/>
                    </a:ext>
                  </a:extLst>
                </a:gridCol>
                <a:gridCol w="2855506">
                  <a:extLst>
                    <a:ext uri="{9D8B030D-6E8A-4147-A177-3AD203B41FA5}">
                      <a16:colId xmlns:a16="http://schemas.microsoft.com/office/drawing/2014/main" val="1101067465"/>
                    </a:ext>
                  </a:extLst>
                </a:gridCol>
              </a:tblGrid>
              <a:tr h="337808">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522067">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307098">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522067">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307098">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7098">
                <a:tc>
                  <a:txBody>
                    <a:bodyPr/>
                    <a:lstStyle/>
                    <a:p>
                      <a:pPr algn="ctr"/>
                      <a:r>
                        <a:rPr lang="en-US" sz="1400" dirty="0"/>
                        <a:t>5</a:t>
                      </a:r>
                    </a:p>
                  </a:txBody>
                  <a:tcPr/>
                </a:tc>
                <a:tc>
                  <a:txBody>
                    <a:bodyPr/>
                    <a:lstStyle/>
                    <a:p>
                      <a:r>
                        <a:rPr lang="en-US" sz="1400" dirty="0"/>
                        <a:t>Flood Height value or information?</a:t>
                      </a:r>
                      <a:endParaRPr lang="en-US" sz="1400" b="0" dirty="0"/>
                    </a:p>
                  </a:txBody>
                  <a:tcPr/>
                </a:tc>
                <a:extLst>
                  <a:ext uri="{0D108BD9-81ED-4DB2-BD59-A6C34878D82A}">
                    <a16:rowId xmlns:a16="http://schemas.microsoft.com/office/drawing/2014/main" val="4240976542"/>
                  </a:ext>
                </a:extLst>
              </a:tr>
              <a:tr h="307098">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307098">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307098">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307098">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307098">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30709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307098">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307098">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307098">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307098">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307098">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29387" y="60348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304739" y="5615941"/>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47033" y="63456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304739" y="52362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640231"/>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8752546" y="4955756"/>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8755304" y="4186206"/>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77268" y="375927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692740" y="342899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058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701543" y="2892511"/>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32932" y="2673811"/>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142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20327" y="1560592"/>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22995" y="1252168"/>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9413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432806" y="6137240"/>
            <a:ext cx="1139194" cy="405099"/>
          </a:xfrm>
          <a:prstGeom prst="wedgeRectCallout">
            <a:avLst>
              <a:gd name="adj1" fmla="val 20962"/>
              <a:gd name="adj2" fmla="val -340036"/>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Click Here</a:t>
            </a:r>
          </a:p>
        </p:txBody>
      </p:sp>
    </p:spTree>
    <p:extLst>
      <p:ext uri="{BB962C8B-B14F-4D97-AF65-F5344CB8AC3E}">
        <p14:creationId xmlns:p14="http://schemas.microsoft.com/office/powerpoint/2010/main" val="279883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Out for Permits, LOMAs, etc.</a:t>
            </a:r>
          </a:p>
        </p:txBody>
      </p:sp>
      <p:pic>
        <p:nvPicPr>
          <p:cNvPr id="1026" name="Picture 2">
            <a:extLst>
              <a:ext uri="{FF2B5EF4-FFF2-40B4-BE49-F238E27FC236}">
                <a16:creationId xmlns:a16="http://schemas.microsoft.com/office/drawing/2014/main" id="{718D5D64-06CE-4A2A-9460-D0684BD12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69" y="1040860"/>
            <a:ext cx="4514985" cy="5719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2073FB-E10F-4CA9-BF12-6153068D7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6" t="106315" r="24662" b="-30288"/>
          <a:stretch/>
        </p:blipFill>
        <p:spPr bwMode="auto">
          <a:xfrm>
            <a:off x="4309354" y="4995152"/>
            <a:ext cx="2801566" cy="16439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A5FF2DC7-BCFA-485F-A39B-637986496ED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3F4EFBD9-08CC-44D4-8EA3-608D5E61E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56" t="73895" r="4482" b="2466"/>
          <a:stretch/>
        </p:blipFill>
        <p:spPr bwMode="auto">
          <a:xfrm>
            <a:off x="5119150" y="4484451"/>
            <a:ext cx="3881129" cy="227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B36FC7-1243-4741-B40F-7758C3586678}"/>
              </a:ext>
            </a:extLst>
          </p:cNvPr>
          <p:cNvPicPr>
            <a:picLocks noChangeAspect="1"/>
          </p:cNvPicPr>
          <p:nvPr/>
        </p:nvPicPr>
        <p:blipFill>
          <a:blip r:embed="rId4"/>
          <a:stretch>
            <a:fillRect/>
          </a:stretch>
        </p:blipFill>
        <p:spPr>
          <a:xfrm>
            <a:off x="5154261" y="1183430"/>
            <a:ext cx="3772698" cy="804254"/>
          </a:xfrm>
          <a:prstGeom prst="rect">
            <a:avLst/>
          </a:prstGeom>
        </p:spPr>
      </p:pic>
      <p:sp>
        <p:nvSpPr>
          <p:cNvPr id="17" name="Oval 16">
            <a:extLst>
              <a:ext uri="{FF2B5EF4-FFF2-40B4-BE49-F238E27FC236}">
                <a16:creationId xmlns:a16="http://schemas.microsoft.com/office/drawing/2014/main" id="{BCA30BB2-859B-420B-BF07-E03E8D16DA88}"/>
              </a:ext>
            </a:extLst>
          </p:cNvPr>
          <p:cNvSpPr/>
          <p:nvPr/>
        </p:nvSpPr>
        <p:spPr>
          <a:xfrm flipV="1">
            <a:off x="7671793" y="1338769"/>
            <a:ext cx="655085"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D4C6189-5A2E-4F89-8D6E-11BD7BD48F31}"/>
              </a:ext>
            </a:extLst>
          </p:cNvPr>
          <p:cNvSpPr txBox="1"/>
          <p:nvPr/>
        </p:nvSpPr>
        <p:spPr>
          <a:xfrm>
            <a:off x="5154261" y="2605125"/>
            <a:ext cx="3772698" cy="1261884"/>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Print</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Flood Query Results</a:t>
            </a: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0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3" name="TextBox 2">
            <a:extLst>
              <a:ext uri="{FF2B5EF4-FFF2-40B4-BE49-F238E27FC236}">
                <a16:creationId xmlns:a16="http://schemas.microsoft.com/office/drawing/2014/main" id="{F6A59C57-406D-4270-967C-DD75E27C65E8}"/>
              </a:ext>
            </a:extLst>
          </p:cNvPr>
          <p:cNvSpPr txBox="1"/>
          <p:nvPr/>
        </p:nvSpPr>
        <p:spPr>
          <a:xfrm>
            <a:off x="1001160" y="6109441"/>
            <a:ext cx="6585624"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Web </a:t>
            </a:r>
            <a:r>
              <a:rPr lang="en-US" b="1" dirty="0">
                <a:solidFill>
                  <a:schemeClr val="bg1"/>
                </a:solidFill>
              </a:rPr>
              <a:t>Parcel Assessment Report</a:t>
            </a:r>
            <a:br>
              <a:rPr lang="en-US" b="1" dirty="0">
                <a:solidFill>
                  <a:schemeClr val="bg1"/>
                </a:solidFill>
              </a:rPr>
            </a:br>
            <a:r>
              <a:rPr lang="en-US" dirty="0">
                <a:solidFill>
                  <a:schemeClr val="bg1"/>
                </a:solidFill>
              </a:rPr>
              <a:t> for Building Identification, Building Characteristics, and Cost Values</a:t>
            </a:r>
          </a:p>
        </p:txBody>
      </p:sp>
      <p:pic>
        <p:nvPicPr>
          <p:cNvPr id="4" name="Picture 3">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119270" y="1027417"/>
            <a:ext cx="4193186" cy="4451032"/>
          </a:xfrm>
          <a:prstGeom prst="rect">
            <a:avLst/>
          </a:prstGeom>
          <a:ln>
            <a:solidFill>
              <a:schemeClr val="tx1"/>
            </a:solidFill>
          </a:ln>
        </p:spPr>
      </p:pic>
      <p:pic>
        <p:nvPicPr>
          <p:cNvPr id="6" name="Picture 5">
            <a:extLst>
              <a:ext uri="{FF2B5EF4-FFF2-40B4-BE49-F238E27FC236}">
                <a16:creationId xmlns:a16="http://schemas.microsoft.com/office/drawing/2014/main" id="{110C8E16-4B06-4394-887B-4FD25253B44E}"/>
              </a:ext>
            </a:extLst>
          </p:cNvPr>
          <p:cNvPicPr>
            <a:picLocks noChangeAspect="1"/>
          </p:cNvPicPr>
          <p:nvPr/>
        </p:nvPicPr>
        <p:blipFill>
          <a:blip r:embed="rId4"/>
          <a:stretch>
            <a:fillRect/>
          </a:stretch>
        </p:blipFill>
        <p:spPr>
          <a:xfrm>
            <a:off x="4572000" y="1083076"/>
            <a:ext cx="4359653" cy="3512778"/>
          </a:xfrm>
          <a:prstGeom prst="rect">
            <a:avLst/>
          </a:prstGeom>
          <a:ln>
            <a:solidFill>
              <a:schemeClr val="tx1"/>
            </a:solidFill>
          </a:ln>
        </p:spPr>
      </p:pic>
      <p:pic>
        <p:nvPicPr>
          <p:cNvPr id="7" name="Picture 6">
            <a:extLst>
              <a:ext uri="{FF2B5EF4-FFF2-40B4-BE49-F238E27FC236}">
                <a16:creationId xmlns:a16="http://schemas.microsoft.com/office/drawing/2014/main" id="{DA7FD076-997D-4470-B528-B2629228DD3F}"/>
              </a:ext>
            </a:extLst>
          </p:cNvPr>
          <p:cNvPicPr>
            <a:picLocks noChangeAspect="1"/>
          </p:cNvPicPr>
          <p:nvPr/>
        </p:nvPicPr>
        <p:blipFill>
          <a:blip r:embed="rId5"/>
          <a:stretch>
            <a:fillRect/>
          </a:stretch>
        </p:blipFill>
        <p:spPr>
          <a:xfrm>
            <a:off x="4571999" y="4758856"/>
            <a:ext cx="4359653" cy="1213252"/>
          </a:xfrm>
          <a:prstGeom prst="rect">
            <a:avLst/>
          </a:prstGeom>
          <a:ln>
            <a:solidFill>
              <a:schemeClr val="tx1"/>
            </a:solidFill>
          </a:ln>
        </p:spPr>
      </p:pic>
      <p:sp>
        <p:nvSpPr>
          <p:cNvPr id="8" name="TextBox 7">
            <a:extLst>
              <a:ext uri="{FF2B5EF4-FFF2-40B4-BE49-F238E27FC236}">
                <a16:creationId xmlns:a16="http://schemas.microsoft.com/office/drawing/2014/main" id="{28C0E090-FEB6-4815-91E3-7110E184A640}"/>
              </a:ext>
            </a:extLst>
          </p:cNvPr>
          <p:cNvSpPr txBox="1"/>
          <p:nvPr/>
        </p:nvSpPr>
        <p:spPr>
          <a:xfrm>
            <a:off x="1621273" y="5057705"/>
            <a:ext cx="1154520" cy="307777"/>
          </a:xfrm>
          <a:prstGeom prst="rect">
            <a:avLst/>
          </a:prstGeom>
          <a:solidFill>
            <a:schemeClr val="tx1"/>
          </a:solidFill>
        </p:spPr>
        <p:txBody>
          <a:bodyPr wrap="square" rtlCol="0">
            <a:spAutoFit/>
          </a:bodyPr>
          <a:lstStyle/>
          <a:p>
            <a:pPr algn="ctr"/>
            <a:r>
              <a:rPr lang="en-US" sz="1400" b="1" dirty="0">
                <a:solidFill>
                  <a:srgbClr val="FFFF00"/>
                </a:solidFill>
              </a:rPr>
              <a:t>Cost Values</a:t>
            </a:r>
          </a:p>
        </p:txBody>
      </p:sp>
      <p:sp>
        <p:nvSpPr>
          <p:cNvPr id="9" name="TextBox 8">
            <a:extLst>
              <a:ext uri="{FF2B5EF4-FFF2-40B4-BE49-F238E27FC236}">
                <a16:creationId xmlns:a16="http://schemas.microsoft.com/office/drawing/2014/main" id="{28C0E090-FEB6-4815-91E3-7110E184A640}"/>
              </a:ext>
            </a:extLst>
          </p:cNvPr>
          <p:cNvSpPr txBox="1"/>
          <p:nvPr/>
        </p:nvSpPr>
        <p:spPr>
          <a:xfrm>
            <a:off x="6751825" y="1824879"/>
            <a:ext cx="1669919" cy="523220"/>
          </a:xfrm>
          <a:prstGeom prst="rect">
            <a:avLst/>
          </a:prstGeom>
          <a:solidFill>
            <a:schemeClr val="tx1"/>
          </a:solidFill>
        </p:spPr>
        <p:txBody>
          <a:bodyPr wrap="square" rtlCol="0">
            <a:spAutoFit/>
          </a:bodyPr>
          <a:lstStyle/>
          <a:p>
            <a:pPr algn="ctr"/>
            <a:r>
              <a:rPr lang="en-US" sz="1400" b="1" dirty="0">
                <a:solidFill>
                  <a:srgbClr val="FFFF00"/>
                </a:solidFill>
              </a:rPr>
              <a:t>Main Building Information</a:t>
            </a:r>
          </a:p>
        </p:txBody>
      </p:sp>
      <p:sp>
        <p:nvSpPr>
          <p:cNvPr id="10" name="TextBox 9">
            <a:extLst>
              <a:ext uri="{FF2B5EF4-FFF2-40B4-BE49-F238E27FC236}">
                <a16:creationId xmlns:a16="http://schemas.microsoft.com/office/drawing/2014/main" id="{28C0E090-FEB6-4815-91E3-7110E184A640}"/>
              </a:ext>
            </a:extLst>
          </p:cNvPr>
          <p:cNvSpPr txBox="1"/>
          <p:nvPr/>
        </p:nvSpPr>
        <p:spPr>
          <a:xfrm>
            <a:off x="6563756" y="3699075"/>
            <a:ext cx="1669919" cy="307777"/>
          </a:xfrm>
          <a:prstGeom prst="rect">
            <a:avLst/>
          </a:prstGeom>
          <a:solidFill>
            <a:schemeClr val="tx1"/>
          </a:solidFill>
        </p:spPr>
        <p:txBody>
          <a:bodyPr wrap="square" rtlCol="0">
            <a:spAutoFit/>
          </a:bodyPr>
          <a:lstStyle/>
          <a:p>
            <a:pPr algn="ctr"/>
            <a:r>
              <a:rPr lang="en-US" sz="1400" b="1" dirty="0">
                <a:solidFill>
                  <a:srgbClr val="FFFF00"/>
                </a:solidFill>
              </a:rPr>
              <a:t>Outbuildings</a:t>
            </a:r>
          </a:p>
        </p:txBody>
      </p:sp>
      <p:sp>
        <p:nvSpPr>
          <p:cNvPr id="11" name="TextBox 10">
            <a:extLst>
              <a:ext uri="{FF2B5EF4-FFF2-40B4-BE49-F238E27FC236}">
                <a16:creationId xmlns:a16="http://schemas.microsoft.com/office/drawing/2014/main" id="{28C0E090-FEB6-4815-91E3-7110E184A640}"/>
              </a:ext>
            </a:extLst>
          </p:cNvPr>
          <p:cNvSpPr txBox="1"/>
          <p:nvPr/>
        </p:nvSpPr>
        <p:spPr>
          <a:xfrm>
            <a:off x="2437572" y="2348099"/>
            <a:ext cx="1669919" cy="523220"/>
          </a:xfrm>
          <a:prstGeom prst="rect">
            <a:avLst/>
          </a:prstGeom>
          <a:solidFill>
            <a:schemeClr val="tx1"/>
          </a:solidFill>
        </p:spPr>
        <p:txBody>
          <a:bodyPr wrap="square" rtlCol="0">
            <a:spAutoFit/>
          </a:bodyPr>
          <a:lstStyle/>
          <a:p>
            <a:pPr algn="ctr"/>
            <a:r>
              <a:rPr lang="en-US" sz="1400" b="1" dirty="0">
                <a:solidFill>
                  <a:srgbClr val="FFFF00"/>
                </a:solidFill>
              </a:rPr>
              <a:t>Owner and Property Location</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28635" y="5213623"/>
            <a:ext cx="1669919" cy="523220"/>
          </a:xfrm>
          <a:prstGeom prst="rect">
            <a:avLst/>
          </a:prstGeom>
          <a:solidFill>
            <a:schemeClr val="tx1"/>
          </a:solidFill>
        </p:spPr>
        <p:txBody>
          <a:bodyPr wrap="square" rtlCol="0">
            <a:spAutoFit/>
          </a:bodyPr>
          <a:lstStyle/>
          <a:p>
            <a:pPr algn="ctr"/>
            <a:r>
              <a:rPr lang="en-US" sz="1400" b="1" dirty="0">
                <a:solidFill>
                  <a:srgbClr val="FFFF00"/>
                </a:solidFill>
              </a:rPr>
              <a:t>Property Intersect Flood Zone</a:t>
            </a:r>
          </a:p>
        </p:txBody>
      </p:sp>
      <p:sp>
        <p:nvSpPr>
          <p:cNvPr id="13" name="TextBox 12">
            <a:extLst>
              <a:ext uri="{FF2B5EF4-FFF2-40B4-BE49-F238E27FC236}">
                <a16:creationId xmlns:a16="http://schemas.microsoft.com/office/drawing/2014/main" id="{28C0E090-FEB6-4815-91E3-7110E184A640}"/>
              </a:ext>
            </a:extLst>
          </p:cNvPr>
          <p:cNvSpPr txBox="1"/>
          <p:nvPr/>
        </p:nvSpPr>
        <p:spPr>
          <a:xfrm>
            <a:off x="2437572" y="3920793"/>
            <a:ext cx="1669919" cy="307777"/>
          </a:xfrm>
          <a:prstGeom prst="rect">
            <a:avLst/>
          </a:prstGeom>
          <a:solidFill>
            <a:schemeClr val="tx1"/>
          </a:solidFill>
        </p:spPr>
        <p:txBody>
          <a:bodyPr wrap="square" rtlCol="0">
            <a:spAutoFit/>
          </a:bodyPr>
          <a:lstStyle/>
          <a:p>
            <a:pPr algn="ctr"/>
            <a:r>
              <a:rPr lang="en-US" sz="1400" b="1" dirty="0">
                <a:solidFill>
                  <a:srgbClr val="FFFF00"/>
                </a:solidFill>
              </a:rPr>
              <a:t>Legal Description</a:t>
            </a:r>
          </a:p>
        </p:txBody>
      </p:sp>
      <p:cxnSp>
        <p:nvCxnSpPr>
          <p:cNvPr id="15" name="Straight Connector 14">
            <a:extLst>
              <a:ext uri="{FF2B5EF4-FFF2-40B4-BE49-F238E27FC236}">
                <a16:creationId xmlns:a16="http://schemas.microsoft.com/office/drawing/2014/main" id="{339D04E8-AD2B-4D73-8CD0-6A1CDC8920D0}"/>
              </a:ext>
            </a:extLst>
          </p:cNvPr>
          <p:cNvCxnSpPr>
            <a:cxnSpLocks/>
          </p:cNvCxnSpPr>
          <p:nvPr/>
        </p:nvCxnSpPr>
        <p:spPr>
          <a:xfrm>
            <a:off x="1108953" y="2105945"/>
            <a:ext cx="1439693"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75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pic>
        <p:nvPicPr>
          <p:cNvPr id="2" name="Picture 1">
            <a:extLst>
              <a:ext uri="{FF2B5EF4-FFF2-40B4-BE49-F238E27FC236}">
                <a16:creationId xmlns:a16="http://schemas.microsoft.com/office/drawing/2014/main" id="{241435B9-4232-417E-99CA-A27D5FB3E2D0}"/>
              </a:ext>
            </a:extLst>
          </p:cNvPr>
          <p:cNvPicPr>
            <a:picLocks noChangeAspect="1"/>
          </p:cNvPicPr>
          <p:nvPr/>
        </p:nvPicPr>
        <p:blipFill>
          <a:blip r:embed="rId3"/>
          <a:stretch>
            <a:fillRect/>
          </a:stretch>
        </p:blipFill>
        <p:spPr>
          <a:xfrm>
            <a:off x="214685" y="1253955"/>
            <a:ext cx="8714629" cy="4350089"/>
          </a:xfrm>
          <a:prstGeom prst="rect">
            <a:avLst/>
          </a:prstGeom>
          <a:ln>
            <a:solidFill>
              <a:schemeClr val="tx1"/>
            </a:solidFill>
          </a:ln>
        </p:spPr>
      </p:pic>
      <p:sp>
        <p:nvSpPr>
          <p:cNvPr id="8" name="TextBox 7">
            <a:extLst>
              <a:ext uri="{FF2B5EF4-FFF2-40B4-BE49-F238E27FC236}">
                <a16:creationId xmlns:a16="http://schemas.microsoft.com/office/drawing/2014/main" id="{897A2E60-F604-4F72-AF9B-3E2478B329D9}"/>
              </a:ext>
            </a:extLst>
          </p:cNvPr>
          <p:cNvSpPr txBox="1"/>
          <p:nvPr/>
        </p:nvSpPr>
        <p:spPr>
          <a:xfrm>
            <a:off x="291831" y="5873883"/>
            <a:ext cx="8511702" cy="646331"/>
          </a:xfrm>
          <a:prstGeom prst="rect">
            <a:avLst/>
          </a:prstGeom>
          <a:solidFill>
            <a:schemeClr val="accent1">
              <a:lumMod val="50000"/>
            </a:schemeClr>
          </a:solidFill>
        </p:spPr>
        <p:txBody>
          <a:bodyPr wrap="square" rtlCol="0">
            <a:spAutoFit/>
          </a:bodyPr>
          <a:lstStyle/>
          <a:p>
            <a:r>
              <a:rPr lang="en-US" b="1" dirty="0">
                <a:solidFill>
                  <a:schemeClr val="bg1"/>
                </a:solidFill>
              </a:rPr>
              <a:t>Building Sketches</a:t>
            </a:r>
            <a:r>
              <a:rPr lang="en-US" dirty="0">
                <a:solidFill>
                  <a:schemeClr val="bg1"/>
                </a:solidFill>
              </a:rPr>
              <a:t> from parcel assessment records are available for all </a:t>
            </a:r>
            <a:r>
              <a:rPr lang="en-US" b="1" dirty="0">
                <a:solidFill>
                  <a:schemeClr val="bg1"/>
                </a:solidFill>
              </a:rPr>
              <a:t>Residential</a:t>
            </a:r>
            <a:r>
              <a:rPr lang="en-US" dirty="0">
                <a:solidFill>
                  <a:schemeClr val="bg1"/>
                </a:solidFill>
              </a:rPr>
              <a:t> and </a:t>
            </a:r>
            <a:r>
              <a:rPr lang="en-US" b="1" dirty="0">
                <a:solidFill>
                  <a:schemeClr val="bg1"/>
                </a:solidFill>
              </a:rPr>
              <a:t>Farm</a:t>
            </a:r>
            <a:r>
              <a:rPr lang="en-US" dirty="0">
                <a:solidFill>
                  <a:schemeClr val="bg1"/>
                </a:solidFill>
              </a:rPr>
              <a:t> properties.  Very useful for Building Identification.</a:t>
            </a:r>
          </a:p>
        </p:txBody>
      </p:sp>
      <p:sp>
        <p:nvSpPr>
          <p:cNvPr id="6" name="TextBox 5">
            <a:extLst>
              <a:ext uri="{FF2B5EF4-FFF2-40B4-BE49-F238E27FC236}">
                <a16:creationId xmlns:a16="http://schemas.microsoft.com/office/drawing/2014/main" id="{28C0E090-FEB6-4815-91E3-7110E184A640}"/>
              </a:ext>
            </a:extLst>
          </p:cNvPr>
          <p:cNvSpPr txBox="1"/>
          <p:nvPr/>
        </p:nvSpPr>
        <p:spPr>
          <a:xfrm>
            <a:off x="4571999" y="1383892"/>
            <a:ext cx="3968885" cy="307777"/>
          </a:xfrm>
          <a:prstGeom prst="rect">
            <a:avLst/>
          </a:prstGeom>
          <a:solidFill>
            <a:schemeClr val="tx1"/>
          </a:solidFill>
        </p:spPr>
        <p:txBody>
          <a:bodyPr wrap="square" rtlCol="0">
            <a:spAutoFit/>
          </a:bodyPr>
          <a:lstStyle/>
          <a:p>
            <a:pPr algn="ctr"/>
            <a:r>
              <a:rPr lang="en-US" sz="1400" b="1" dirty="0">
                <a:solidFill>
                  <a:srgbClr val="FFFF00"/>
                </a:solidFill>
              </a:rPr>
              <a:t>Building Sketch Diagram (main area and additions)</a:t>
            </a:r>
          </a:p>
        </p:txBody>
      </p:sp>
    </p:spTree>
    <p:extLst>
      <p:ext uri="{BB962C8B-B14F-4D97-AF65-F5344CB8AC3E}">
        <p14:creationId xmlns:p14="http://schemas.microsoft.com/office/powerpoint/2010/main" val="101003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Data Privacy at State Level</a:t>
            </a:r>
          </a:p>
        </p:txBody>
      </p:sp>
      <p:sp>
        <p:nvSpPr>
          <p:cNvPr id="3" name="Rectangle 2"/>
          <p:cNvSpPr/>
          <p:nvPr/>
        </p:nvSpPr>
        <p:spPr>
          <a:xfrm>
            <a:off x="878596" y="1906550"/>
            <a:ext cx="7210540" cy="2862322"/>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rPr>
              <a:t>West Virginia Statewide Parcel Files and Attributes in Public Domain:  </a:t>
            </a:r>
            <a:r>
              <a:rPr lang="en-US" dirty="0">
                <a:solidFill>
                  <a:srgbClr val="1F497D"/>
                </a:solidFill>
                <a:latin typeface="Calibri" panose="020F0502020204030204" pitchFamily="34" charset="0"/>
                <a:ea typeface="Calibri" panose="020F0502020204030204" pitchFamily="34" charset="0"/>
              </a:rPr>
              <a:t>The local and state governments have the authority to share property owner names and addresses with the public (Senate Bill 588).  For example, West Virginia’s parcel assessment data which includes names and addresses is publicly accessible; only sensitive information like phone numbers or security alarm information are redacted by the WV Property Tax Division before release.  Both the WV Property Tax Division and county assessors are co-custodians of the parcel map files and assessment records.  All the West Virginia parcel data and assessment information can be downloaded from the State Data Clearinghouse.</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20887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8" name="TextBox 7">
            <a:extLst>
              <a:ext uri="{FF2B5EF4-FFF2-40B4-BE49-F238E27FC236}">
                <a16:creationId xmlns:a16="http://schemas.microsoft.com/office/drawing/2014/main" id="{897A2E60-F604-4F72-AF9B-3E2478B329D9}"/>
              </a:ext>
            </a:extLst>
          </p:cNvPr>
          <p:cNvSpPr txBox="1"/>
          <p:nvPr/>
        </p:nvSpPr>
        <p:spPr>
          <a:xfrm>
            <a:off x="2342969" y="5943600"/>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3" name="Picture 2">
            <a:extLst>
              <a:ext uri="{FF2B5EF4-FFF2-40B4-BE49-F238E27FC236}">
                <a16:creationId xmlns:a16="http://schemas.microsoft.com/office/drawing/2014/main" id="{DDEAEEEF-320A-455E-B78D-D1AE77E6FD8F}"/>
              </a:ext>
            </a:extLst>
          </p:cNvPr>
          <p:cNvPicPr>
            <a:picLocks noChangeAspect="1"/>
          </p:cNvPicPr>
          <p:nvPr/>
        </p:nvPicPr>
        <p:blipFill>
          <a:blip r:embed="rId2"/>
          <a:stretch>
            <a:fillRect/>
          </a:stretch>
        </p:blipFill>
        <p:spPr>
          <a:xfrm>
            <a:off x="111674" y="1210733"/>
            <a:ext cx="8621118" cy="4436534"/>
          </a:xfrm>
          <a:prstGeom prst="rect">
            <a:avLst/>
          </a:prstGeom>
        </p:spPr>
      </p:pic>
      <p:sp>
        <p:nvSpPr>
          <p:cNvPr id="6" name="Title 1">
            <a:extLst>
              <a:ext uri="{FF2B5EF4-FFF2-40B4-BE49-F238E27FC236}">
                <a16:creationId xmlns:a16="http://schemas.microsoft.com/office/drawing/2014/main" id="{9D114388-3F18-41B7-BEE4-82D2513FBEBF}"/>
              </a:ext>
            </a:extLst>
          </p:cNvPr>
          <p:cNvSpPr txBox="1">
            <a:spLocks/>
          </p:cNvSpPr>
          <p:nvPr/>
        </p:nvSpPr>
        <p:spPr>
          <a:xfrm>
            <a:off x="0" y="-28694"/>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7" name="TextBox 6">
            <a:extLst>
              <a:ext uri="{FF2B5EF4-FFF2-40B4-BE49-F238E27FC236}">
                <a16:creationId xmlns:a16="http://schemas.microsoft.com/office/drawing/2014/main" id="{DE8A2731-A9FE-44BE-AAA6-D424669108D5}"/>
              </a:ext>
            </a:extLst>
          </p:cNvPr>
          <p:cNvSpPr txBox="1"/>
          <p:nvPr/>
        </p:nvSpPr>
        <p:spPr>
          <a:xfrm>
            <a:off x="2342969" y="5914905"/>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9" name="Picture 8">
            <a:extLst>
              <a:ext uri="{FF2B5EF4-FFF2-40B4-BE49-F238E27FC236}">
                <a16:creationId xmlns:a16="http://schemas.microsoft.com/office/drawing/2014/main" id="{89A3C00D-5C40-4180-97C4-7F78CD42E664}"/>
              </a:ext>
            </a:extLst>
          </p:cNvPr>
          <p:cNvPicPr>
            <a:picLocks noChangeAspect="1"/>
          </p:cNvPicPr>
          <p:nvPr/>
        </p:nvPicPr>
        <p:blipFill>
          <a:blip r:embed="rId2"/>
          <a:stretch>
            <a:fillRect/>
          </a:stretch>
        </p:blipFill>
        <p:spPr>
          <a:xfrm>
            <a:off x="111674" y="1182038"/>
            <a:ext cx="8621118" cy="4436534"/>
          </a:xfrm>
          <a:prstGeom prst="rect">
            <a:avLst/>
          </a:prstGeom>
        </p:spPr>
      </p:pic>
    </p:spTree>
    <p:extLst>
      <p:ext uri="{BB962C8B-B14F-4D97-AF65-F5344CB8AC3E}">
        <p14:creationId xmlns:p14="http://schemas.microsoft.com/office/powerpoint/2010/main" val="1630803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3E6E78-051E-48EA-B456-1104C6A4A150}"/>
              </a:ext>
            </a:extLst>
          </p:cNvPr>
          <p:cNvPicPr>
            <a:picLocks noChangeAspect="1"/>
          </p:cNvPicPr>
          <p:nvPr/>
        </p:nvPicPr>
        <p:blipFill>
          <a:blip r:embed="rId2"/>
          <a:stretch>
            <a:fillRect/>
          </a:stretch>
        </p:blipFill>
        <p:spPr>
          <a:xfrm>
            <a:off x="221761" y="1424070"/>
            <a:ext cx="8836667" cy="485266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197187" y="6451608"/>
            <a:ext cx="5007055" cy="461665"/>
          </a:xfrm>
          <a:prstGeom prst="rect">
            <a:avLst/>
          </a:prstGeom>
        </p:spPr>
        <p:txBody>
          <a:bodyPr wrap="square">
            <a:spAutoFit/>
          </a:bodyPr>
          <a:lstStyle/>
          <a:p>
            <a:r>
              <a:rPr lang="en-US" sz="1200" dirty="0">
                <a:hlinkClick r:id="rId3"/>
              </a:rPr>
              <a:t>https://www.mapwv.gov/flood/map/?v=1&amp;pid=19-07-022B-0021-0000</a:t>
            </a:r>
            <a:endParaRPr lang="en-US" sz="1200" dirty="0"/>
          </a:p>
          <a:p>
            <a:endParaRPr lang="en-US" sz="1200" dirty="0"/>
          </a:p>
        </p:txBody>
      </p:sp>
      <p:sp>
        <p:nvSpPr>
          <p:cNvPr id="10" name="TextBox 9">
            <a:extLst>
              <a:ext uri="{FF2B5EF4-FFF2-40B4-BE49-F238E27FC236}">
                <a16:creationId xmlns:a16="http://schemas.microsoft.com/office/drawing/2014/main" id="{4237AEBA-6E4D-4119-B0D6-6FE94D577235}"/>
              </a:ext>
            </a:extLst>
          </p:cNvPr>
          <p:cNvSpPr txBox="1"/>
          <p:nvPr/>
        </p:nvSpPr>
        <p:spPr>
          <a:xfrm>
            <a:off x="4575719" y="2908286"/>
            <a:ext cx="2113490" cy="369332"/>
          </a:xfrm>
          <a:prstGeom prst="rect">
            <a:avLst/>
          </a:prstGeom>
          <a:solidFill>
            <a:schemeClr val="tx1"/>
          </a:solidFill>
        </p:spPr>
        <p:txBody>
          <a:bodyPr wrap="square" rtlCol="0">
            <a:spAutoFit/>
          </a:bodyPr>
          <a:lstStyle/>
          <a:p>
            <a:pPr algn="ctr"/>
            <a:r>
              <a:rPr lang="en-US" b="1" dirty="0">
                <a:solidFill>
                  <a:srgbClr val="FFFF00"/>
                </a:solidFill>
              </a:rPr>
              <a:t>FEMA Flood Maps</a:t>
            </a:r>
          </a:p>
        </p:txBody>
      </p:sp>
      <p:sp>
        <p:nvSpPr>
          <p:cNvPr id="16" name="TextBox 15">
            <a:extLst>
              <a:ext uri="{FF2B5EF4-FFF2-40B4-BE49-F238E27FC236}">
                <a16:creationId xmlns:a16="http://schemas.microsoft.com/office/drawing/2014/main" id="{1AA4AFAB-6B53-46C0-A8A6-A431874ED4D0}"/>
              </a:ext>
            </a:extLst>
          </p:cNvPr>
          <p:cNvSpPr txBox="1"/>
          <p:nvPr/>
        </p:nvSpPr>
        <p:spPr>
          <a:xfrm>
            <a:off x="4575719" y="3834838"/>
            <a:ext cx="2113490" cy="369332"/>
          </a:xfrm>
          <a:prstGeom prst="rect">
            <a:avLst/>
          </a:prstGeom>
          <a:solidFill>
            <a:schemeClr val="tx1"/>
          </a:solidFill>
        </p:spPr>
        <p:txBody>
          <a:bodyPr wrap="square" rtlCol="0">
            <a:spAutoFit/>
          </a:bodyPr>
          <a:lstStyle/>
          <a:p>
            <a:pPr algn="ctr"/>
            <a:r>
              <a:rPr lang="en-US" b="1" dirty="0">
                <a:solidFill>
                  <a:srgbClr val="FFFF00"/>
                </a:solidFill>
              </a:rPr>
              <a:t>Flood Profile</a:t>
            </a:r>
          </a:p>
        </p:txBody>
      </p:sp>
      <p:sp>
        <p:nvSpPr>
          <p:cNvPr id="17" name="TextBox 16">
            <a:extLst>
              <a:ext uri="{FF2B5EF4-FFF2-40B4-BE49-F238E27FC236}">
                <a16:creationId xmlns:a16="http://schemas.microsoft.com/office/drawing/2014/main" id="{F2B1681A-8851-4DDA-99F0-AD5156C323C9}"/>
              </a:ext>
            </a:extLst>
          </p:cNvPr>
          <p:cNvSpPr txBox="1"/>
          <p:nvPr/>
        </p:nvSpPr>
        <p:spPr>
          <a:xfrm>
            <a:off x="4575719" y="4798497"/>
            <a:ext cx="2113490" cy="369332"/>
          </a:xfrm>
          <a:prstGeom prst="rect">
            <a:avLst/>
          </a:prstGeom>
          <a:solidFill>
            <a:schemeClr val="tx1"/>
          </a:solidFill>
        </p:spPr>
        <p:txBody>
          <a:bodyPr wrap="square" rtlCol="0">
            <a:spAutoFit/>
          </a:bodyPr>
          <a:lstStyle/>
          <a:p>
            <a:pPr algn="ctr"/>
            <a:r>
              <a:rPr lang="en-US" b="1" dirty="0">
                <a:solidFill>
                  <a:srgbClr val="FFFF00"/>
                </a:solidFill>
              </a:rPr>
              <a:t>Elevation Metadata</a:t>
            </a:r>
          </a:p>
        </p:txBody>
      </p:sp>
      <p:sp>
        <p:nvSpPr>
          <p:cNvPr id="18" name="Rectangle 17">
            <a:extLst>
              <a:ext uri="{FF2B5EF4-FFF2-40B4-BE49-F238E27FC236}">
                <a16:creationId xmlns:a16="http://schemas.microsoft.com/office/drawing/2014/main" id="{82A42C68-B6F3-40D7-998D-E5D14C7C5608}"/>
              </a:ext>
            </a:extLst>
          </p:cNvPr>
          <p:cNvSpPr/>
          <p:nvPr/>
        </p:nvSpPr>
        <p:spPr>
          <a:xfrm>
            <a:off x="527787" y="193297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D814F6-E795-40E7-AB29-EA9F0BBD4FA8}"/>
              </a:ext>
            </a:extLst>
          </p:cNvPr>
          <p:cNvSpPr txBox="1"/>
          <p:nvPr/>
        </p:nvSpPr>
        <p:spPr>
          <a:xfrm>
            <a:off x="4575719" y="4343953"/>
            <a:ext cx="2113490" cy="369332"/>
          </a:xfrm>
          <a:prstGeom prst="rect">
            <a:avLst/>
          </a:prstGeom>
          <a:solidFill>
            <a:schemeClr val="tx1"/>
          </a:solidFill>
        </p:spPr>
        <p:txBody>
          <a:bodyPr wrap="square" rtlCol="0">
            <a:spAutoFit/>
          </a:bodyPr>
          <a:lstStyle/>
          <a:p>
            <a:pPr algn="ctr"/>
            <a:r>
              <a:rPr lang="en-US" b="1" dirty="0">
                <a:solidFill>
                  <a:srgbClr val="FFFF00"/>
                </a:solidFill>
              </a:rPr>
              <a:t>Street View Picture</a:t>
            </a:r>
          </a:p>
        </p:txBody>
      </p:sp>
      <p:sp>
        <p:nvSpPr>
          <p:cNvPr id="30" name="TextBox 29">
            <a:extLst>
              <a:ext uri="{FF2B5EF4-FFF2-40B4-BE49-F238E27FC236}">
                <a16:creationId xmlns:a16="http://schemas.microsoft.com/office/drawing/2014/main" id="{7A9FC870-EEB9-40EA-8F5E-A0F5ED370960}"/>
              </a:ext>
            </a:extLst>
          </p:cNvPr>
          <p:cNvSpPr txBox="1"/>
          <p:nvPr/>
        </p:nvSpPr>
        <p:spPr>
          <a:xfrm>
            <a:off x="4575719" y="5647891"/>
            <a:ext cx="2113490" cy="369332"/>
          </a:xfrm>
          <a:prstGeom prst="rect">
            <a:avLst/>
          </a:prstGeom>
          <a:solidFill>
            <a:schemeClr val="tx1"/>
          </a:solidFill>
        </p:spPr>
        <p:txBody>
          <a:bodyPr wrap="square" rtlCol="0">
            <a:spAutoFit/>
          </a:bodyPr>
          <a:lstStyle/>
          <a:p>
            <a:pPr algn="ctr"/>
            <a:r>
              <a:rPr lang="en-US" b="1" dirty="0">
                <a:solidFill>
                  <a:srgbClr val="FFFF00"/>
                </a:solidFill>
              </a:rPr>
              <a:t>Bldg. Flood Risk</a:t>
            </a:r>
          </a:p>
        </p:txBody>
      </p:sp>
      <p:sp>
        <p:nvSpPr>
          <p:cNvPr id="31" name="TextBox 30">
            <a:extLst>
              <a:ext uri="{FF2B5EF4-FFF2-40B4-BE49-F238E27FC236}">
                <a16:creationId xmlns:a16="http://schemas.microsoft.com/office/drawing/2014/main" id="{3692C6A2-BD15-4465-9202-8C5C991511B8}"/>
              </a:ext>
            </a:extLst>
          </p:cNvPr>
          <p:cNvSpPr txBox="1"/>
          <p:nvPr/>
        </p:nvSpPr>
        <p:spPr>
          <a:xfrm>
            <a:off x="4572000" y="5222955"/>
            <a:ext cx="2113490" cy="369332"/>
          </a:xfrm>
          <a:prstGeom prst="rect">
            <a:avLst/>
          </a:prstGeom>
          <a:solidFill>
            <a:schemeClr val="tx1"/>
          </a:solidFill>
        </p:spPr>
        <p:txBody>
          <a:bodyPr wrap="square" rtlCol="0">
            <a:spAutoFit/>
          </a:bodyPr>
          <a:lstStyle/>
          <a:p>
            <a:pPr algn="ctr"/>
            <a:r>
              <a:rPr lang="en-US" b="1" dirty="0">
                <a:solidFill>
                  <a:srgbClr val="FFFF00"/>
                </a:solidFill>
              </a:rPr>
              <a:t>Property Info</a:t>
            </a:r>
          </a:p>
        </p:txBody>
      </p:sp>
    </p:spTree>
    <p:extLst>
      <p:ext uri="{BB962C8B-B14F-4D97-AF65-F5344CB8AC3E}">
        <p14:creationId xmlns:p14="http://schemas.microsoft.com/office/powerpoint/2010/main" val="84419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a:t>
            </a: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9268A6D9-A298-4FA1-8528-DE72F5E9B41C}"/>
              </a:ext>
            </a:extLst>
          </p:cNvPr>
          <p:cNvPicPr>
            <a:picLocks noChangeAspect="1"/>
          </p:cNvPicPr>
          <p:nvPr/>
        </p:nvPicPr>
        <p:blipFill>
          <a:blip r:embed="rId3"/>
          <a:stretch>
            <a:fillRect/>
          </a:stretch>
        </p:blipFill>
        <p:spPr>
          <a:xfrm>
            <a:off x="915894" y="1060315"/>
            <a:ext cx="7154700" cy="5554494"/>
          </a:xfrm>
          <a:prstGeom prst="rect">
            <a:avLst/>
          </a:prstGeom>
          <a:ln>
            <a:solidFill>
              <a:schemeClr val="tx1"/>
            </a:solidFill>
          </a:ln>
        </p:spPr>
      </p:pic>
      <p:sp>
        <p:nvSpPr>
          <p:cNvPr id="6" name="Rectangle 5">
            <a:extLst>
              <a:ext uri="{FF2B5EF4-FFF2-40B4-BE49-F238E27FC236}">
                <a16:creationId xmlns:a16="http://schemas.microsoft.com/office/drawing/2014/main" id="{DE0A38A0-F9DC-491B-9013-CB739FEC26A7}"/>
              </a:ext>
            </a:extLst>
          </p:cNvPr>
          <p:cNvSpPr/>
          <p:nvPr/>
        </p:nvSpPr>
        <p:spPr>
          <a:xfrm>
            <a:off x="3462292" y="1756003"/>
            <a:ext cx="2778325" cy="276999"/>
          </a:xfrm>
          <a:prstGeom prst="rect">
            <a:avLst/>
          </a:prstGeom>
        </p:spPr>
        <p:txBody>
          <a:bodyPr wrap="none">
            <a:spAutoFit/>
          </a:bodyPr>
          <a:lstStyle/>
          <a:p>
            <a:pPr algn="ctr"/>
            <a:r>
              <a:rPr lang="en-US" sz="1200" dirty="0">
                <a:latin typeface="Arial" panose="020B0604020202020204" pitchFamily="34" charset="0"/>
                <a:cs typeface="Arial" panose="020B0604020202020204" pitchFamily="34" charset="0"/>
              </a:rPr>
              <a:t>Building 19-07-022B-0021-0000_7170</a:t>
            </a:r>
          </a:p>
        </p:txBody>
      </p:sp>
    </p:spTree>
    <p:extLst>
      <p:ext uri="{BB962C8B-B14F-4D97-AF65-F5344CB8AC3E}">
        <p14:creationId xmlns:p14="http://schemas.microsoft.com/office/powerpoint/2010/main" val="1231657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a:t>“This is the coolest thing ever….thank you!!!”</a:t>
            </a:r>
            <a:br>
              <a:rPr lang="en-US" sz="2400" dirty="0"/>
            </a:br>
            <a:endParaRPr lang="en-US" sz="2400" dirty="0"/>
          </a:p>
          <a:p>
            <a:pPr marL="0" lvl="3"/>
            <a:r>
              <a:rPr lang="en-US" sz="1000" dirty="0"/>
              <a:t>Source: 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1686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External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3" y="6533745"/>
            <a:ext cx="5007055" cy="461665"/>
          </a:xfrm>
          <a:prstGeom prst="rect">
            <a:avLst/>
          </a:prstGeom>
        </p:spPr>
        <p:txBody>
          <a:bodyPr wrap="square">
            <a:spAutoFit/>
          </a:bodyPr>
          <a:lstStyle/>
          <a:p>
            <a:r>
              <a:rPr lang="en-US" sz="1200" dirty="0">
                <a:hlinkClick r:id="rId2"/>
              </a:rPr>
              <a:t>https://www.mapwv.gov/flood/map/?v=1&amp;pid=19-07-022B-0021-0000</a:t>
            </a:r>
            <a:endParaRPr lang="en-US" sz="1200" dirty="0"/>
          </a:p>
          <a:p>
            <a:endParaRPr lang="en-US" sz="1200" dirty="0"/>
          </a:p>
        </p:txBody>
      </p:sp>
      <p:sp>
        <p:nvSpPr>
          <p:cNvPr id="14" name="TextBox 13">
            <a:extLst>
              <a:ext uri="{FF2B5EF4-FFF2-40B4-BE49-F238E27FC236}">
                <a16:creationId xmlns:a16="http://schemas.microsoft.com/office/drawing/2014/main" id="{3EA610F1-4376-498F-AB59-70A3F0C6C973}"/>
              </a:ext>
            </a:extLst>
          </p:cNvPr>
          <p:cNvSpPr txBox="1"/>
          <p:nvPr/>
        </p:nvSpPr>
        <p:spPr>
          <a:xfrm>
            <a:off x="789041" y="3242958"/>
            <a:ext cx="2298031" cy="369332"/>
          </a:xfrm>
          <a:prstGeom prst="rect">
            <a:avLst/>
          </a:prstGeom>
          <a:noFill/>
        </p:spPr>
        <p:txBody>
          <a:bodyPr wrap="square" rtlCol="0">
            <a:spAutoFit/>
          </a:bodyPr>
          <a:lstStyle/>
          <a:p>
            <a:r>
              <a:rPr lang="en-US" b="1" dirty="0">
                <a:solidFill>
                  <a:schemeClr val="accent1">
                    <a:lumMod val="50000"/>
                  </a:schemeClr>
                </a:solidFill>
              </a:rPr>
              <a:t>FEMA’s NFHL Viewer</a:t>
            </a:r>
          </a:p>
        </p:txBody>
      </p:sp>
      <p:sp>
        <p:nvSpPr>
          <p:cNvPr id="15" name="TextBox 14">
            <a:extLst>
              <a:ext uri="{FF2B5EF4-FFF2-40B4-BE49-F238E27FC236}">
                <a16:creationId xmlns:a16="http://schemas.microsoft.com/office/drawing/2014/main" id="{1CF9A542-0ACF-4105-AF55-97CAFA307DEA}"/>
              </a:ext>
            </a:extLst>
          </p:cNvPr>
          <p:cNvSpPr txBox="1"/>
          <p:nvPr/>
        </p:nvSpPr>
        <p:spPr>
          <a:xfrm>
            <a:off x="789041" y="5848273"/>
            <a:ext cx="2518611" cy="369332"/>
          </a:xfrm>
          <a:prstGeom prst="rect">
            <a:avLst/>
          </a:prstGeom>
          <a:noFill/>
        </p:spPr>
        <p:txBody>
          <a:bodyPr wrap="square" rtlCol="0">
            <a:spAutoFit/>
          </a:bodyPr>
          <a:lstStyle/>
          <a:p>
            <a:r>
              <a:rPr lang="en-US" b="1" dirty="0">
                <a:solidFill>
                  <a:schemeClr val="accent1">
                    <a:lumMod val="50000"/>
                  </a:schemeClr>
                </a:solidFill>
              </a:rPr>
              <a:t>FEMA Issued Flood Map</a:t>
            </a:r>
          </a:p>
        </p:txBody>
      </p:sp>
      <p:sp>
        <p:nvSpPr>
          <p:cNvPr id="16" name="TextBox 15">
            <a:extLst>
              <a:ext uri="{FF2B5EF4-FFF2-40B4-BE49-F238E27FC236}">
                <a16:creationId xmlns:a16="http://schemas.microsoft.com/office/drawing/2014/main" id="{501D4F5B-00B1-45AB-9DCB-E7215CA2DE93}"/>
              </a:ext>
            </a:extLst>
          </p:cNvPr>
          <p:cNvSpPr txBox="1"/>
          <p:nvPr/>
        </p:nvSpPr>
        <p:spPr>
          <a:xfrm>
            <a:off x="5974655" y="3242958"/>
            <a:ext cx="1612232" cy="369332"/>
          </a:xfrm>
          <a:prstGeom prst="rect">
            <a:avLst/>
          </a:prstGeom>
          <a:noFill/>
        </p:spPr>
        <p:txBody>
          <a:bodyPr wrap="square" rtlCol="0">
            <a:spAutoFit/>
          </a:bodyPr>
          <a:lstStyle/>
          <a:p>
            <a:r>
              <a:rPr lang="en-US" b="1" dirty="0">
                <a:solidFill>
                  <a:schemeClr val="accent1">
                    <a:lumMod val="50000"/>
                  </a:schemeClr>
                </a:solidFill>
              </a:rPr>
              <a:t>Flood Profile</a:t>
            </a:r>
          </a:p>
        </p:txBody>
      </p:sp>
      <p:sp>
        <p:nvSpPr>
          <p:cNvPr id="17" name="TextBox 16">
            <a:extLst>
              <a:ext uri="{FF2B5EF4-FFF2-40B4-BE49-F238E27FC236}">
                <a16:creationId xmlns:a16="http://schemas.microsoft.com/office/drawing/2014/main" id="{5000BD66-8918-4518-86A6-F8A3C09EF07F}"/>
              </a:ext>
            </a:extLst>
          </p:cNvPr>
          <p:cNvSpPr txBox="1"/>
          <p:nvPr/>
        </p:nvSpPr>
        <p:spPr>
          <a:xfrm>
            <a:off x="5762134" y="5848358"/>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pic>
        <p:nvPicPr>
          <p:cNvPr id="4" name="Picture 3">
            <a:extLst>
              <a:ext uri="{FF2B5EF4-FFF2-40B4-BE49-F238E27FC236}">
                <a16:creationId xmlns:a16="http://schemas.microsoft.com/office/drawing/2014/main" id="{72811D06-A0E5-4457-BC1D-9D48B57C14D4}"/>
              </a:ext>
            </a:extLst>
          </p:cNvPr>
          <p:cNvPicPr>
            <a:picLocks noChangeAspect="1"/>
          </p:cNvPicPr>
          <p:nvPr/>
        </p:nvPicPr>
        <p:blipFill>
          <a:blip r:embed="rId3"/>
          <a:stretch>
            <a:fillRect/>
          </a:stretch>
        </p:blipFill>
        <p:spPr>
          <a:xfrm>
            <a:off x="319999" y="1078550"/>
            <a:ext cx="3808344" cy="2146321"/>
          </a:xfrm>
          <a:prstGeom prst="rect">
            <a:avLst/>
          </a:prstGeom>
        </p:spPr>
      </p:pic>
      <p:pic>
        <p:nvPicPr>
          <p:cNvPr id="7" name="Picture 6">
            <a:extLst>
              <a:ext uri="{FF2B5EF4-FFF2-40B4-BE49-F238E27FC236}">
                <a16:creationId xmlns:a16="http://schemas.microsoft.com/office/drawing/2014/main" id="{1A3789C9-0099-43B2-BF95-552983E4AC4A}"/>
              </a:ext>
            </a:extLst>
          </p:cNvPr>
          <p:cNvPicPr>
            <a:picLocks noChangeAspect="1"/>
          </p:cNvPicPr>
          <p:nvPr/>
        </p:nvPicPr>
        <p:blipFill>
          <a:blip r:embed="rId4"/>
          <a:stretch>
            <a:fillRect/>
          </a:stretch>
        </p:blipFill>
        <p:spPr>
          <a:xfrm>
            <a:off x="4775217" y="1086133"/>
            <a:ext cx="3808344" cy="2138738"/>
          </a:xfrm>
          <a:prstGeom prst="rect">
            <a:avLst/>
          </a:prstGeom>
        </p:spPr>
      </p:pic>
      <p:pic>
        <p:nvPicPr>
          <p:cNvPr id="8" name="Picture 7">
            <a:extLst>
              <a:ext uri="{FF2B5EF4-FFF2-40B4-BE49-F238E27FC236}">
                <a16:creationId xmlns:a16="http://schemas.microsoft.com/office/drawing/2014/main" id="{7C355FB7-F312-4001-AA1B-4B4A46408B51}"/>
              </a:ext>
            </a:extLst>
          </p:cNvPr>
          <p:cNvPicPr>
            <a:picLocks noChangeAspect="1"/>
          </p:cNvPicPr>
          <p:nvPr/>
        </p:nvPicPr>
        <p:blipFill>
          <a:blip r:embed="rId5"/>
          <a:stretch>
            <a:fillRect/>
          </a:stretch>
        </p:blipFill>
        <p:spPr>
          <a:xfrm>
            <a:off x="430741" y="3942734"/>
            <a:ext cx="3715456" cy="1905539"/>
          </a:xfrm>
          <a:prstGeom prst="rect">
            <a:avLst/>
          </a:prstGeom>
        </p:spPr>
      </p:pic>
      <p:pic>
        <p:nvPicPr>
          <p:cNvPr id="12" name="Picture 11">
            <a:extLst>
              <a:ext uri="{FF2B5EF4-FFF2-40B4-BE49-F238E27FC236}">
                <a16:creationId xmlns:a16="http://schemas.microsoft.com/office/drawing/2014/main" id="{7F70C8DB-DD53-4C41-8709-E10961AD2144}"/>
              </a:ext>
            </a:extLst>
          </p:cNvPr>
          <p:cNvPicPr>
            <a:picLocks noChangeAspect="1"/>
          </p:cNvPicPr>
          <p:nvPr/>
        </p:nvPicPr>
        <p:blipFill>
          <a:blip r:embed="rId6"/>
          <a:stretch>
            <a:fillRect/>
          </a:stretch>
        </p:blipFill>
        <p:spPr>
          <a:xfrm>
            <a:off x="4775217" y="3918208"/>
            <a:ext cx="3938042" cy="1987520"/>
          </a:xfrm>
          <a:prstGeom prst="rect">
            <a:avLst/>
          </a:prstGeom>
        </p:spPr>
      </p:pic>
      <p:sp>
        <p:nvSpPr>
          <p:cNvPr id="2" name="Rectangle 1">
            <a:extLst>
              <a:ext uri="{FF2B5EF4-FFF2-40B4-BE49-F238E27FC236}">
                <a16:creationId xmlns:a16="http://schemas.microsoft.com/office/drawing/2014/main" id="{634A2E56-5D22-4051-8541-B41029027A3C}"/>
              </a:ext>
            </a:extLst>
          </p:cNvPr>
          <p:cNvSpPr/>
          <p:nvPr/>
        </p:nvSpPr>
        <p:spPr>
          <a:xfrm>
            <a:off x="2524003" y="6271292"/>
            <a:ext cx="409599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Building 19-07-022B-0021-0000_7170</a:t>
            </a:r>
          </a:p>
        </p:txBody>
      </p:sp>
    </p:spTree>
    <p:extLst>
      <p:ext uri="{BB962C8B-B14F-4D97-AF65-F5344CB8AC3E}">
        <p14:creationId xmlns:p14="http://schemas.microsoft.com/office/powerpoint/2010/main" val="7809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4125" y="2038920"/>
            <a:ext cx="1968848" cy="14185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1258583" y="1100617"/>
            <a:ext cx="6530146" cy="719667"/>
          </a:xfrm>
        </p:spPr>
        <p:txBody>
          <a:bodyPr>
            <a:normAutofit fontScale="90000"/>
          </a:bodyPr>
          <a:lstStyle/>
          <a:p>
            <a:r>
              <a:rPr lang="en-US" sz="2700" b="1" dirty="0">
                <a:latin typeface="Arial" panose="020B0604020202020204" pitchFamily="34" charset="0"/>
                <a:cs typeface="Arial" panose="020B0604020202020204" pitchFamily="34" charset="0"/>
              </a:rPr>
              <a:t>A Statewide Approach to Risk Studies</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 </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Multi-Hazard Risk Assessments</a:t>
            </a:r>
            <a:endParaRPr lang="en-US" sz="1650" dirty="0"/>
          </a:p>
        </p:txBody>
      </p:sp>
      <p:pic>
        <p:nvPicPr>
          <p:cNvPr id="14" name="Picture 13"/>
          <p:cNvPicPr>
            <a:picLocks noChangeAspect="1"/>
          </p:cNvPicPr>
          <p:nvPr/>
        </p:nvPicPr>
        <p:blipFill>
          <a:blip r:embed="rId4"/>
          <a:stretch>
            <a:fillRect/>
          </a:stretch>
        </p:blipFill>
        <p:spPr>
          <a:xfrm>
            <a:off x="3532097" y="2023018"/>
            <a:ext cx="1940426" cy="1487435"/>
          </a:xfrm>
          <a:prstGeom prst="rect">
            <a:avLst/>
          </a:prstGeom>
          <a:ln>
            <a:noFill/>
          </a:ln>
          <a:effectLst>
            <a:outerShdw blurRad="292100" dist="139700" dir="2700000" algn="tl" rotWithShape="0">
              <a:srgbClr val="333333">
                <a:alpha val="65000"/>
              </a:srgbClr>
            </a:outerShdw>
          </a:effectLst>
        </p:spPr>
      </p:pic>
      <p:pic>
        <p:nvPicPr>
          <p:cNvPr id="40984" name="Picture 24" descr="https://www.ancestry.com/wiki/images/c/c7/WestVirginia_si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7458" y="4518117"/>
            <a:ext cx="1650637" cy="1383785"/>
          </a:xfrm>
          <a:prstGeom prst="rect">
            <a:avLst/>
          </a:prstGeom>
          <a:noFill/>
          <a:effectLst>
            <a:glow rad="101600">
              <a:schemeClr val="bg1">
                <a:lumMod val="50000"/>
                <a:alpha val="6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04204" y="3603599"/>
            <a:ext cx="1329210"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Flood Risk</a:t>
            </a:r>
            <a:br>
              <a:rPr lang="en-US" sz="1350" b="1" dirty="0">
                <a:latin typeface="Arial" panose="020B0604020202020204" pitchFamily="34" charset="0"/>
                <a:cs typeface="Arial" panose="020B0604020202020204" pitchFamily="34" charset="0"/>
              </a:rPr>
            </a:br>
            <a:r>
              <a:rPr lang="en-US" sz="1350" b="1" dirty="0">
                <a:solidFill>
                  <a:schemeClr val="bg1">
                    <a:lumMod val="75000"/>
                  </a:schemeClr>
                </a:solidFill>
                <a:latin typeface="Arial" panose="020B0604020202020204" pitchFamily="34" charset="0"/>
                <a:cs typeface="Arial" panose="020B0604020202020204" pitchFamily="34" charset="0"/>
              </a:rPr>
              <a:t>#1 WV Hazard</a:t>
            </a:r>
          </a:p>
        </p:txBody>
      </p:sp>
      <p:sp>
        <p:nvSpPr>
          <p:cNvPr id="20" name="TextBox 19"/>
          <p:cNvSpPr txBox="1"/>
          <p:nvPr/>
        </p:nvSpPr>
        <p:spPr>
          <a:xfrm>
            <a:off x="6705985" y="3603599"/>
            <a:ext cx="1505650" cy="50783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Reference Data Development</a:t>
            </a:r>
          </a:p>
        </p:txBody>
      </p:sp>
      <p:sp>
        <p:nvSpPr>
          <p:cNvPr id="12" name="Title 1">
            <a:extLst>
              <a:ext uri="{FF2B5EF4-FFF2-40B4-BE49-F238E27FC236}">
                <a16:creationId xmlns:a16="http://schemas.microsoft.com/office/drawing/2014/main" id="{20F24124-F723-4665-AED7-48D03B561F5F}"/>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 Project</a:t>
            </a:r>
          </a:p>
        </p:txBody>
      </p:sp>
      <p:pic>
        <p:nvPicPr>
          <p:cNvPr id="13" name="Picture 6" descr="C:\gis_data\tax\Powerpoint\scanned_tax_map.jpg">
            <a:extLst>
              <a:ext uri="{FF2B5EF4-FFF2-40B4-BE49-F238E27FC236}">
                <a16:creationId xmlns:a16="http://schemas.microsoft.com/office/drawing/2014/main" id="{D9E64EE6-D40D-4712-99C3-30AD8637D84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8" t="1" r="-7343" b="40646"/>
          <a:stretch/>
        </p:blipFill>
        <p:spPr bwMode="auto">
          <a:xfrm>
            <a:off x="6470242" y="1983510"/>
            <a:ext cx="1846450" cy="153355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D1F73DB-423C-4109-A3FB-7D14D4CE8174}"/>
              </a:ext>
            </a:extLst>
          </p:cNvPr>
          <p:cNvSpPr txBox="1"/>
          <p:nvPr/>
        </p:nvSpPr>
        <p:spPr>
          <a:xfrm>
            <a:off x="3868923" y="3603599"/>
            <a:ext cx="1406154"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Landslide Risk</a:t>
            </a:r>
            <a:br>
              <a:rPr lang="en-US" sz="1350" b="1" dirty="0">
                <a:latin typeface="Arial" panose="020B0604020202020204" pitchFamily="34" charset="0"/>
                <a:cs typeface="Arial" panose="020B0604020202020204" pitchFamily="34" charset="0"/>
              </a:rPr>
            </a:br>
            <a:r>
              <a:rPr lang="en-US" sz="1350" b="1" dirty="0">
                <a:solidFill>
                  <a:schemeClr val="bg1">
                    <a:lumMod val="75000"/>
                  </a:schemeClr>
                </a:solidFill>
                <a:latin typeface="Arial" panose="020B0604020202020204" pitchFamily="34" charset="0"/>
                <a:cs typeface="Arial" panose="020B0604020202020204" pitchFamily="34" charset="0"/>
              </a:rPr>
              <a:t>#2 WV Hazard</a:t>
            </a:r>
          </a:p>
        </p:txBody>
      </p:sp>
      <p:graphicFrame>
        <p:nvGraphicFramePr>
          <p:cNvPr id="18" name="Chart 17">
            <a:extLst>
              <a:ext uri="{FF2B5EF4-FFF2-40B4-BE49-F238E27FC236}">
                <a16:creationId xmlns:a16="http://schemas.microsoft.com/office/drawing/2014/main" id="{C7365855-F9B3-4191-A9FF-1A2E26356E1F}"/>
              </a:ext>
            </a:extLst>
          </p:cNvPr>
          <p:cNvGraphicFramePr/>
          <p:nvPr/>
        </p:nvGraphicFramePr>
        <p:xfrm>
          <a:off x="5472523" y="3973583"/>
          <a:ext cx="4090873" cy="2849974"/>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2FB7235B-889C-474A-AFC1-1AE3DE921D42}"/>
              </a:ext>
            </a:extLst>
          </p:cNvPr>
          <p:cNvSpPr txBox="1"/>
          <p:nvPr/>
        </p:nvSpPr>
        <p:spPr>
          <a:xfrm>
            <a:off x="569073" y="6087074"/>
            <a:ext cx="2416047"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Inventory of Building-Level</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Flood-Risk Structures</a:t>
            </a:r>
          </a:p>
        </p:txBody>
      </p:sp>
      <p:pic>
        <p:nvPicPr>
          <p:cNvPr id="4" name="Picture 3">
            <a:extLst>
              <a:ext uri="{FF2B5EF4-FFF2-40B4-BE49-F238E27FC236}">
                <a16:creationId xmlns:a16="http://schemas.microsoft.com/office/drawing/2014/main" id="{4EAD1490-C5D7-457B-A164-C405A63EE2A7}"/>
              </a:ext>
            </a:extLst>
          </p:cNvPr>
          <p:cNvPicPr>
            <a:picLocks noChangeAspect="1"/>
          </p:cNvPicPr>
          <p:nvPr/>
        </p:nvPicPr>
        <p:blipFill>
          <a:blip r:embed="rId8"/>
          <a:stretch>
            <a:fillRect/>
          </a:stretch>
        </p:blipFill>
        <p:spPr>
          <a:xfrm>
            <a:off x="732525" y="4518117"/>
            <a:ext cx="1968848" cy="1468567"/>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94A367D2-F44A-4320-A474-ECD94E2C61B4}"/>
              </a:ext>
            </a:extLst>
          </p:cNvPr>
          <p:cNvSpPr txBox="1"/>
          <p:nvPr/>
        </p:nvSpPr>
        <p:spPr>
          <a:xfrm>
            <a:off x="4177565" y="6053019"/>
            <a:ext cx="992580" cy="300082"/>
          </a:xfrm>
          <a:prstGeom prst="rect">
            <a:avLst/>
          </a:prstGeom>
          <a:noFill/>
        </p:spPr>
        <p:txBody>
          <a:bodyPr wrap="non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Statewide</a:t>
            </a:r>
          </a:p>
        </p:txBody>
      </p:sp>
      <p:sp>
        <p:nvSpPr>
          <p:cNvPr id="25" name="TextBox 24">
            <a:extLst>
              <a:ext uri="{FF2B5EF4-FFF2-40B4-BE49-F238E27FC236}">
                <a16:creationId xmlns:a16="http://schemas.microsoft.com/office/drawing/2014/main" id="{3FD3A335-A3E7-4EC2-9D68-DC4EC91556EF}"/>
              </a:ext>
            </a:extLst>
          </p:cNvPr>
          <p:cNvSpPr txBox="1"/>
          <p:nvPr/>
        </p:nvSpPr>
        <p:spPr>
          <a:xfrm>
            <a:off x="5724940" y="6129955"/>
            <a:ext cx="1183601" cy="507831"/>
          </a:xfrm>
          <a:prstGeom prst="rect">
            <a:avLst/>
          </a:prstGeom>
          <a:noFill/>
        </p:spPr>
        <p:txBody>
          <a:bodyPr wrap="squar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Budget Breakdown</a:t>
            </a:r>
          </a:p>
        </p:txBody>
      </p:sp>
    </p:spTree>
    <p:extLst>
      <p:ext uri="{BB962C8B-B14F-4D97-AF65-F5344CB8AC3E}">
        <p14:creationId xmlns:p14="http://schemas.microsoft.com/office/powerpoint/2010/main" val="3605131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Other WV Flood Tool Features</a:t>
            </a:r>
          </a:p>
        </p:txBody>
      </p:sp>
      <p:sp>
        <p:nvSpPr>
          <p:cNvPr id="3" name="TextBox 2"/>
          <p:cNvSpPr txBox="1"/>
          <p:nvPr/>
        </p:nvSpPr>
        <p:spPr>
          <a:xfrm>
            <a:off x="340655" y="1056482"/>
            <a:ext cx="8430483" cy="5324535"/>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Flood Tool</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1619184" y="1859625"/>
            <a:ext cx="6274341" cy="4370427"/>
          </a:xfrm>
          <a:prstGeom prst="rect">
            <a:avLst/>
          </a:prstGeom>
          <a:noFill/>
        </p:spPr>
        <p:txBody>
          <a:bodyPr wrap="square" rtlCol="0">
            <a:spAutoFit/>
          </a:bodyPr>
          <a:lstStyle/>
          <a:p>
            <a:pPr marL="285750" indent="-285750">
              <a:buFont typeface="Wingdings" panose="05000000000000000000" pitchFamily="2" charset="2"/>
              <a:buChar char="§"/>
            </a:pPr>
            <a:r>
              <a:rPr lang="en-US" sz="2000" dirty="0">
                <a:solidFill>
                  <a:schemeClr val="tx2">
                    <a:lumMod val="50000"/>
                  </a:schemeClr>
                </a:solidFill>
              </a:rPr>
              <a:t>Flood Operational Layers</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Flood Zone Programming Sequence</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Multiple Flood Zone Symbology Types</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High Resolution Elevation Data</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Unique Building Identifier</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WV Property Viewer &amp; Search </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Uses of Flood Tool</a:t>
            </a:r>
          </a:p>
          <a:p>
            <a:pPr lvl="1"/>
            <a:endParaRPr lang="en-US" dirty="0">
              <a:solidFill>
                <a:schemeClr val="tx2">
                  <a:lumMod val="50000"/>
                </a:schemeClr>
              </a:solidFill>
            </a:endParaRPr>
          </a:p>
        </p:txBody>
      </p:sp>
    </p:spTree>
    <p:extLst>
      <p:ext uri="{BB962C8B-B14F-4D97-AF65-F5344CB8AC3E}">
        <p14:creationId xmlns:p14="http://schemas.microsoft.com/office/powerpoint/2010/main" val="491196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4620" y="6582938"/>
            <a:ext cx="8258560" cy="187035"/>
          </a:xfrm>
        </p:spPr>
        <p:txBody>
          <a:bodyPr>
            <a:normAutofit fontScale="25000" lnSpcReduction="20000"/>
          </a:bodyPr>
          <a:lstStyle/>
          <a:p>
            <a:pPr>
              <a:buNone/>
            </a:pPr>
            <a:r>
              <a:rPr lang="en-US" sz="4800" i="1" dirty="0">
                <a:solidFill>
                  <a:schemeClr val="tx2">
                    <a:lumMod val="50000"/>
                  </a:schemeClr>
                </a:solidFill>
                <a:latin typeface="Arial" panose="020B0604020202020204" pitchFamily="34" charset="0"/>
                <a:cs typeface="Arial" panose="020B0604020202020204" pitchFamily="34" charset="0"/>
              </a:rPr>
              <a:t>Italics Text </a:t>
            </a:r>
            <a:r>
              <a:rPr lang="en-US" sz="4800" dirty="0">
                <a:solidFill>
                  <a:schemeClr val="tx2">
                    <a:lumMod val="50000"/>
                  </a:schemeClr>
                </a:solidFill>
                <a:latin typeface="Arial" panose="020B0604020202020204" pitchFamily="34" charset="0"/>
                <a:cs typeface="Arial" panose="020B0604020202020204" pitchFamily="34" charset="0"/>
              </a:rPr>
              <a:t>= To Be Added in Future                                               </a:t>
            </a:r>
            <a:r>
              <a:rPr lang="en-US" sz="4800" b="1" dirty="0">
                <a:solidFill>
                  <a:schemeClr val="tx2">
                    <a:lumMod val="50000"/>
                  </a:schemeClr>
                </a:solidFill>
                <a:latin typeface="Arial" panose="020B0604020202020204" pitchFamily="34" charset="0"/>
                <a:cs typeface="Arial" panose="020B0604020202020204" pitchFamily="34" charset="0"/>
              </a:rPr>
              <a:t>*  </a:t>
            </a:r>
            <a:r>
              <a:rPr lang="en-US" sz="4800" dirty="0">
                <a:solidFill>
                  <a:schemeClr val="tx2">
                    <a:lumMod val="50000"/>
                  </a:schemeClr>
                </a:solidFill>
                <a:latin typeface="Arial" panose="020B0604020202020204" pitchFamily="34" charset="0"/>
                <a:cs typeface="Arial" panose="020B0604020202020204" pitchFamily="34" charset="0"/>
              </a:rPr>
              <a:t>External Agency Web Map Services</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Layers</a:t>
            </a:r>
          </a:p>
        </p:txBody>
      </p:sp>
      <p:graphicFrame>
        <p:nvGraphicFramePr>
          <p:cNvPr id="6" name="Table 5"/>
          <p:cNvGraphicFramePr>
            <a:graphicFrameLocks noGrp="1"/>
          </p:cNvGraphicFramePr>
          <p:nvPr>
            <p:extLst>
              <p:ext uri="{D42A27DB-BD31-4B8C-83A1-F6EECF244321}">
                <p14:modId xmlns:p14="http://schemas.microsoft.com/office/powerpoint/2010/main" val="3610615230"/>
              </p:ext>
            </p:extLst>
          </p:nvPr>
        </p:nvGraphicFramePr>
        <p:xfrm>
          <a:off x="308309" y="950338"/>
          <a:ext cx="8527381" cy="552046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98559">
                  <a:extLst>
                    <a:ext uri="{9D8B030D-6E8A-4147-A177-3AD203B41FA5}">
                      <a16:colId xmlns:a16="http://schemas.microsoft.com/office/drawing/2014/main" val="20000"/>
                    </a:ext>
                  </a:extLst>
                </a:gridCol>
                <a:gridCol w="1430494">
                  <a:extLst>
                    <a:ext uri="{9D8B030D-6E8A-4147-A177-3AD203B41FA5}">
                      <a16:colId xmlns:a16="http://schemas.microsoft.com/office/drawing/2014/main" val="20001"/>
                    </a:ext>
                  </a:extLst>
                </a:gridCol>
                <a:gridCol w="1515329">
                  <a:extLst>
                    <a:ext uri="{9D8B030D-6E8A-4147-A177-3AD203B41FA5}">
                      <a16:colId xmlns:a16="http://schemas.microsoft.com/office/drawing/2014/main" val="20002"/>
                    </a:ext>
                  </a:extLst>
                </a:gridCol>
                <a:gridCol w="1782999">
                  <a:extLst>
                    <a:ext uri="{9D8B030D-6E8A-4147-A177-3AD203B41FA5}">
                      <a16:colId xmlns:a16="http://schemas.microsoft.com/office/drawing/2014/main" val="20003"/>
                    </a:ext>
                  </a:extLst>
                </a:gridCol>
              </a:tblGrid>
              <a:tr h="520976">
                <a:tc>
                  <a:txBody>
                    <a:bodyPr/>
                    <a:lstStyle/>
                    <a:p>
                      <a:r>
                        <a:rPr lang="en-US" sz="1600" dirty="0"/>
                        <a:t>FLOOD LAYERS </a:t>
                      </a:r>
                      <a:endParaRPr lang="en-US" sz="1600" i="0" dirty="0"/>
                    </a:p>
                  </a:txBody>
                  <a:tcPr marL="88705" marR="88705" marT="44353" marB="44353"/>
                </a:tc>
                <a:tc>
                  <a:txBody>
                    <a:bodyPr/>
                    <a:lstStyle/>
                    <a:p>
                      <a:pPr algn="ctr"/>
                      <a:r>
                        <a:rPr lang="en-US" sz="1600" dirty="0"/>
                        <a:t>Public View</a:t>
                      </a:r>
                      <a:br>
                        <a:rPr lang="en-US" sz="1600" dirty="0"/>
                      </a:br>
                      <a:r>
                        <a:rPr lang="en-US" sz="1200" i="1" dirty="0">
                          <a:solidFill>
                            <a:schemeClr val="tx2">
                              <a:lumMod val="50000"/>
                            </a:schemeClr>
                          </a:solidFill>
                        </a:rPr>
                        <a:t>for</a:t>
                      </a:r>
                      <a:r>
                        <a:rPr lang="en-US" sz="1200" i="1" baseline="0" dirty="0">
                          <a:solidFill>
                            <a:schemeClr val="tx2">
                              <a:lumMod val="50000"/>
                            </a:schemeClr>
                          </a:solidFill>
                        </a:rPr>
                        <a:t> general public</a:t>
                      </a:r>
                      <a:endParaRPr lang="en-US" sz="1200" i="1" dirty="0">
                        <a:solidFill>
                          <a:schemeClr val="tx2">
                            <a:lumMod val="50000"/>
                          </a:schemeClr>
                        </a:solidFill>
                      </a:endParaRPr>
                    </a:p>
                  </a:txBody>
                  <a:tcPr marL="88705" marR="88705" marT="44353" marB="44353"/>
                </a:tc>
                <a:tc>
                  <a:txBody>
                    <a:bodyPr/>
                    <a:lstStyle/>
                    <a:p>
                      <a:pPr algn="ctr"/>
                      <a:r>
                        <a:rPr lang="en-US" sz="1600" dirty="0"/>
                        <a:t>Expert View </a:t>
                      </a:r>
                    </a:p>
                    <a:p>
                      <a:pPr algn="ctr"/>
                      <a:r>
                        <a:rPr lang="en-US" sz="1200" i="1" baseline="0" dirty="0">
                          <a:solidFill>
                            <a:schemeClr val="tx2">
                              <a:lumMod val="50000"/>
                            </a:schemeClr>
                          </a:solidFill>
                        </a:rPr>
                        <a:t>floodplain managers</a:t>
                      </a:r>
                      <a:endParaRPr lang="en-US" sz="1200" dirty="0"/>
                    </a:p>
                  </a:txBody>
                  <a:tcPr marL="88705" marR="88705" marT="44353" marB="44353"/>
                </a:tc>
                <a:tc>
                  <a:txBody>
                    <a:bodyPr/>
                    <a:lstStyle/>
                    <a:p>
                      <a:pPr algn="ctr"/>
                      <a:r>
                        <a:rPr lang="en-US" sz="1600" dirty="0"/>
                        <a:t>RiskMAP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i="1" baseline="0" dirty="0">
                          <a:solidFill>
                            <a:schemeClr val="tx2">
                              <a:lumMod val="50000"/>
                            </a:schemeClr>
                          </a:solidFill>
                        </a:rPr>
                        <a:t>flood risk reduction</a:t>
                      </a:r>
                      <a:endParaRPr lang="en-US" sz="1200" dirty="0"/>
                    </a:p>
                  </a:txBody>
                  <a:tcPr marL="88705" marR="88705" marT="44353" marB="44353"/>
                </a:tc>
                <a:extLst>
                  <a:ext uri="{0D108BD9-81ED-4DB2-BD59-A6C34878D82A}">
                    <a16:rowId xmlns:a16="http://schemas.microsoft.com/office/drawing/2014/main" val="10000"/>
                  </a:ext>
                </a:extLst>
              </a:tr>
              <a:tr h="1856420">
                <a:tc>
                  <a:txBody>
                    <a:bodyPr/>
                    <a:lstStyle/>
                    <a:p>
                      <a:r>
                        <a:rPr lang="en-US" sz="1600" b="1" i="0" dirty="0"/>
                        <a:t>Flood Hazard/Management Layers</a:t>
                      </a:r>
                    </a:p>
                    <a:p>
                      <a:pPr lvl="0">
                        <a:buFont typeface="Arial" pitchFamily="34" charset="0"/>
                        <a:buChar char="•"/>
                      </a:pPr>
                      <a:r>
                        <a:rPr lang="en-US" sz="1400" i="0" baseline="0" dirty="0"/>
                        <a:t>  NFHL Flood Areas (Effective and Preliminary)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High-Risk Advisory Flood Zones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Base Flood Elevations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LOMAs / LOMRs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Panel Index (link to FEMA issued map)</a:t>
                      </a:r>
                    </a:p>
                    <a:p>
                      <a:pPr lvl="0">
                        <a:buFont typeface="Arial" pitchFamily="34" charset="0"/>
                        <a:buChar char="•"/>
                      </a:pPr>
                      <a:r>
                        <a:rPr lang="en-US" sz="1400" i="0" baseline="0" dirty="0"/>
                        <a:t>  Structures, Levees, Mile Markers*</a:t>
                      </a:r>
                    </a:p>
                    <a:p>
                      <a:pPr lvl="0">
                        <a:buFont typeface="Arial" pitchFamily="34" charset="0"/>
                        <a:buChar char="•"/>
                      </a:pPr>
                      <a:r>
                        <a:rPr lang="en-US" sz="1400" i="0" baseline="0" dirty="0"/>
                        <a:t>  Flood Elevation Certificates</a:t>
                      </a:r>
                      <a:endParaRPr lang="en-US" sz="1600" i="0" dirty="0"/>
                    </a:p>
                  </a:txBody>
                  <a:tcPr marL="88705" marR="88705" marT="44353" marB="44353"/>
                </a:tc>
                <a:tc>
                  <a:txBody>
                    <a:bodyPr/>
                    <a:lstStyle/>
                    <a:p>
                      <a:pPr algn="ctr"/>
                      <a:endParaRPr lang="en-US" sz="1400" i="0" dirty="0"/>
                    </a:p>
                    <a:p>
                      <a:pPr algn="ctr"/>
                      <a:r>
                        <a:rPr lang="en-US" sz="1400" i="0" dirty="0"/>
                        <a:t>Yes</a:t>
                      </a:r>
                    </a:p>
                    <a:p>
                      <a:pPr algn="ctr"/>
                      <a:r>
                        <a:rPr lang="en-US" sz="1400" i="0" dirty="0"/>
                        <a:t>Yes</a:t>
                      </a:r>
                    </a:p>
                    <a:p>
                      <a:pPr algn="ctr"/>
                      <a:r>
                        <a:rPr lang="en-US" sz="1400" i="0" dirty="0"/>
                        <a:t>No</a:t>
                      </a:r>
                      <a:br>
                        <a:rPr lang="en-US" sz="1400" i="0" dirty="0"/>
                      </a:br>
                      <a:r>
                        <a:rPr lang="en-US" sz="1400" i="0" dirty="0"/>
                        <a:t>No</a:t>
                      </a:r>
                    </a:p>
                    <a:p>
                      <a:pPr algn="ctr"/>
                      <a:r>
                        <a:rPr lang="en-US" sz="1400" i="0" dirty="0"/>
                        <a:t>No</a:t>
                      </a:r>
                    </a:p>
                    <a:p>
                      <a:pPr algn="ctr"/>
                      <a:r>
                        <a:rPr lang="en-US" sz="1400" i="0" dirty="0"/>
                        <a:t>No</a:t>
                      </a:r>
                    </a:p>
                    <a:p>
                      <a:pPr algn="ctr"/>
                      <a:r>
                        <a:rPr lang="en-US" sz="1400" i="0" dirty="0"/>
                        <a:t>No</a:t>
                      </a:r>
                    </a:p>
                  </a:txBody>
                  <a:tcPr marL="88705" marR="88705" marT="44353" marB="44353"/>
                </a:tc>
                <a:tc>
                  <a:txBody>
                    <a:bodyPr/>
                    <a:lstStyle/>
                    <a:p>
                      <a:pPr algn="ctr"/>
                      <a:endParaRPr lang="en-US" sz="1400" i="0" dirty="0"/>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txBody>
                  <a:tcPr marL="88705" marR="88705" marT="44353" marB="44353"/>
                </a:tc>
                <a:tc>
                  <a:txBody>
                    <a:bodyPr/>
                    <a:lstStyle/>
                    <a:p>
                      <a:pPr algn="ctr"/>
                      <a:endParaRPr lang="en-US" sz="1600" i="0" dirty="0"/>
                    </a:p>
                    <a:p>
                      <a:pPr algn="ctr"/>
                      <a:r>
                        <a:rPr lang="en-US" sz="1400" i="0" dirty="0"/>
                        <a:t>Yes</a:t>
                      </a:r>
                    </a:p>
                    <a:p>
                      <a:pPr algn="ct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txBody>
                  <a:tcPr marL="88705" marR="88705" marT="44353" marB="44353"/>
                </a:tc>
                <a:extLst>
                  <a:ext uri="{0D108BD9-81ED-4DB2-BD59-A6C34878D82A}">
                    <a16:rowId xmlns:a16="http://schemas.microsoft.com/office/drawing/2014/main" val="10001"/>
                  </a:ext>
                </a:extLst>
              </a:tr>
              <a:tr h="1022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Flood Risk</a:t>
                      </a:r>
                    </a:p>
                    <a:p>
                      <a:pPr lvl="0">
                        <a:buFont typeface="Arial" pitchFamily="34" charset="0"/>
                        <a:buChar char="•"/>
                      </a:pPr>
                      <a:r>
                        <a:rPr lang="en-US" sz="1400" baseline="0" dirty="0"/>
                        <a:t>  Flood Water Depths (HEC-RAS model-backed)</a:t>
                      </a:r>
                    </a:p>
                    <a:p>
                      <a:pPr lvl="0">
                        <a:buFont typeface="Arial" pitchFamily="34" charset="0"/>
                        <a:buChar char="•"/>
                      </a:pPr>
                      <a:r>
                        <a:rPr lang="en-US" sz="1400" baseline="0" dirty="0"/>
                        <a:t>  Other Water Depths (Hazus, USGS HWM) </a:t>
                      </a:r>
                    </a:p>
                    <a:p>
                      <a:pPr lvl="0">
                        <a:buFont typeface="Arial" pitchFamily="34" charset="0"/>
                        <a:buChar char="•"/>
                      </a:pPr>
                      <a:r>
                        <a:rPr lang="en-US" sz="1400" baseline="0" dirty="0"/>
                        <a:t>  </a:t>
                      </a:r>
                      <a:r>
                        <a:rPr lang="en-US" sz="1400" i="0" baseline="0" dirty="0"/>
                        <a:t>Historical High-Water Marks (points) </a:t>
                      </a:r>
                    </a:p>
                    <a:p>
                      <a:pPr lvl="0">
                        <a:buFont typeface="Arial" pitchFamily="34" charset="0"/>
                        <a:buChar char="•"/>
                      </a:pPr>
                      <a:r>
                        <a:rPr lang="en-US" sz="1400" baseline="0" dirty="0"/>
                        <a:t> </a:t>
                      </a:r>
                      <a:r>
                        <a:rPr lang="en-US" sz="1400" i="0" baseline="0" dirty="0"/>
                        <a:t> Levees</a:t>
                      </a:r>
                    </a:p>
                    <a:p>
                      <a:pPr lvl="0">
                        <a:buFont typeface="Arial" pitchFamily="34" charset="0"/>
                        <a:buChar char="•"/>
                      </a:pPr>
                      <a:r>
                        <a:rPr lang="en-US" sz="1400" i="0" baseline="0" dirty="0"/>
                        <a:t>  Dams</a:t>
                      </a:r>
                      <a:r>
                        <a:rPr lang="en-US" sz="1400" baseline="0" dirty="0"/>
                        <a:t> </a:t>
                      </a:r>
                    </a:p>
                    <a:p>
                      <a:pPr lvl="0">
                        <a:buFont typeface="Arial" pitchFamily="34" charset="0"/>
                        <a:buChar char="•"/>
                      </a:pPr>
                      <a:r>
                        <a:rPr lang="en-US" sz="1400" baseline="0" dirty="0"/>
                        <a:t>  Exposure to Buildings and Facilities  </a:t>
                      </a:r>
                    </a:p>
                    <a:p>
                      <a:pPr lvl="0">
                        <a:buFont typeface="Arial" pitchFamily="34" charset="0"/>
                        <a:buChar char="•"/>
                      </a:pPr>
                      <a:r>
                        <a:rPr lang="en-US" sz="1400" i="0" baseline="0" dirty="0"/>
                        <a:t>  Future Map Conditions  </a:t>
                      </a:r>
                    </a:p>
                    <a:p>
                      <a:pPr lvl="0">
                        <a:buFont typeface="Arial" pitchFamily="34" charset="0"/>
                        <a:buChar char="•"/>
                      </a:pPr>
                      <a:r>
                        <a:rPr lang="en-US" sz="1400" i="0" baseline="0" dirty="0"/>
                        <a:t>  Building-Specific Flood Risk Assessments</a:t>
                      </a:r>
                    </a:p>
                  </a:txBody>
                  <a:tcPr marL="88705" marR="88705" marT="44353" marB="44353"/>
                </a:tc>
                <a:tc>
                  <a:txBody>
                    <a:bodyPr/>
                    <a:lstStyle/>
                    <a:p>
                      <a:pPr algn="ctr"/>
                      <a:endParaRPr lang="en-US" sz="1400" dirty="0"/>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txBody>
                  <a:tcPr marL="88705" marR="88705" marT="44353" marB="44353"/>
                </a:tc>
                <a:tc>
                  <a:txBody>
                    <a:bodyPr/>
                    <a:lstStyle/>
                    <a:p>
                      <a:pPr algn="ctr"/>
                      <a:endParaRPr lang="en-US" sz="1400" dirty="0"/>
                    </a:p>
                    <a:p>
                      <a:pPr algn="ctr"/>
                      <a:r>
                        <a:rPr lang="en-US" sz="1400" dirty="0"/>
                        <a:t>Yes</a:t>
                      </a:r>
                    </a:p>
                    <a:p>
                      <a:pPr algn="ctr"/>
                      <a:r>
                        <a:rPr lang="en-US" sz="1400" dirty="0"/>
                        <a:t>No</a:t>
                      </a:r>
                    </a:p>
                    <a:p>
                      <a:pPr algn="ctr"/>
                      <a:r>
                        <a:rPr lang="en-US" sz="1400" dirty="0"/>
                        <a:t>No</a:t>
                      </a:r>
                    </a:p>
                    <a:p>
                      <a:pPr algn="ctr"/>
                      <a:r>
                        <a:rPr lang="en-US" sz="1400" dirty="0"/>
                        <a:t>Yes</a:t>
                      </a:r>
                    </a:p>
                    <a:p>
                      <a:pPr algn="ctr"/>
                      <a:r>
                        <a:rPr lang="en-US" sz="1400" dirty="0"/>
                        <a:t>No</a:t>
                      </a:r>
                    </a:p>
                    <a:p>
                      <a:pPr algn="ctr"/>
                      <a:r>
                        <a:rPr lang="en-US" sz="1400" dirty="0"/>
                        <a:t>No</a:t>
                      </a:r>
                    </a:p>
                    <a:p>
                      <a:pPr algn="ctr"/>
                      <a:r>
                        <a:rPr lang="en-US" sz="1400" dirty="0"/>
                        <a:t>No</a:t>
                      </a:r>
                    </a:p>
                    <a:p>
                      <a:pPr algn="ctr"/>
                      <a:r>
                        <a:rPr lang="en-US" sz="1400" dirty="0"/>
                        <a:t>No</a:t>
                      </a:r>
                    </a:p>
                  </a:txBody>
                  <a:tcPr marL="88705" marR="88705" marT="44353" marB="44353"/>
                </a:tc>
                <a:tc>
                  <a:txBody>
                    <a:bodyPr/>
                    <a:lstStyle/>
                    <a:p>
                      <a:pPr algn="ctr"/>
                      <a:endParaRPr lang="en-US" sz="1400" dirty="0"/>
                    </a:p>
                    <a:p>
                      <a:pPr algn="ctr"/>
                      <a:r>
                        <a:rPr lang="en-US" sz="1400" dirty="0"/>
                        <a:t>Yes</a:t>
                      </a:r>
                    </a:p>
                    <a:p>
                      <a:pPr algn="ctr"/>
                      <a:r>
                        <a:rPr lang="en-US" sz="1400" dirty="0"/>
                        <a:t>Yes</a:t>
                      </a:r>
                    </a:p>
                    <a:p>
                      <a:pPr algn="ctr"/>
                      <a:r>
                        <a:rPr lang="en-US" sz="140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txBody>
                  <a:tcPr marL="88705" marR="88705" marT="44353" marB="44353"/>
                </a:tc>
                <a:extLst>
                  <a:ext uri="{0D108BD9-81ED-4DB2-BD59-A6C34878D82A}">
                    <a16:rowId xmlns:a16="http://schemas.microsoft.com/office/drawing/2014/main" val="2608970644"/>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Property Mitigation</a:t>
                      </a:r>
                    </a:p>
                    <a:p>
                      <a:pPr lvl="0">
                        <a:buFont typeface="Arial" pitchFamily="34" charset="0"/>
                        <a:buChar char="•"/>
                      </a:pPr>
                      <a:r>
                        <a:rPr lang="en-US" sz="1400" baseline="0" dirty="0"/>
                        <a:t>  </a:t>
                      </a:r>
                      <a:r>
                        <a:rPr lang="en-US" sz="1400" kern="1200" dirty="0">
                          <a:solidFill>
                            <a:schemeClr val="dk1"/>
                          </a:solidFill>
                          <a:latin typeface="+mn-lt"/>
                          <a:ea typeface="+mn-ea"/>
                          <a:cs typeface="+mn-cs"/>
                        </a:rPr>
                        <a:t>Open Space Preservation</a:t>
                      </a:r>
                      <a:endParaRPr lang="en-US" sz="1400" baseline="0" dirty="0"/>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Yes</a:t>
                      </a:r>
                    </a:p>
                  </a:txBody>
                  <a:tcPr marL="88705" marR="88705" marT="44353" marB="44353"/>
                </a:tc>
                <a:extLst>
                  <a:ext uri="{0D108BD9-81ED-4DB2-BD59-A6C34878D82A}">
                    <a16:rowId xmlns:a16="http://schemas.microsoft.com/office/drawing/2014/main" val="10002"/>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Flood Prediction</a:t>
                      </a:r>
                    </a:p>
                    <a:p>
                      <a:pPr lvl="0">
                        <a:buFont typeface="Arial" pitchFamily="34" charset="0"/>
                        <a:buChar char="•"/>
                      </a:pPr>
                      <a:r>
                        <a:rPr lang="en-US" sz="1400" i="0" baseline="0" dirty="0"/>
                        <a:t> USGS </a:t>
                      </a:r>
                      <a:r>
                        <a:rPr lang="en-US" sz="1400" i="0" kern="1200" dirty="0">
                          <a:solidFill>
                            <a:schemeClr val="dk1"/>
                          </a:solidFill>
                          <a:latin typeface="+mn-lt"/>
                          <a:ea typeface="+mn-ea"/>
                          <a:cs typeface="+mn-cs"/>
                        </a:rPr>
                        <a:t>Real-Time Stream Gages*</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i="0" dirty="0"/>
                        <a:t>Yes</a:t>
                      </a:r>
                    </a:p>
                  </a:txBody>
                  <a:tcPr marL="88705" marR="88705" marT="44353" marB="44353"/>
                </a:tc>
                <a:extLst>
                  <a:ext uri="{0D108BD9-81ED-4DB2-BD59-A6C34878D82A}">
                    <a16:rowId xmlns:a16="http://schemas.microsoft.com/office/drawing/2014/main" val="4172957063"/>
                  </a:ext>
                </a:extLst>
              </a:tr>
            </a:tbl>
          </a:graphicData>
        </a:graphic>
      </p:graphicFrame>
    </p:spTree>
    <p:extLst>
      <p:ext uri="{BB962C8B-B14F-4D97-AF65-F5344CB8AC3E}">
        <p14:creationId xmlns:p14="http://schemas.microsoft.com/office/powerpoint/2010/main" val="42955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Multiple Flood Zone Symbology Types</a:t>
            </a:r>
          </a:p>
        </p:txBody>
      </p:sp>
      <p:pic>
        <p:nvPicPr>
          <p:cNvPr id="3" name="Picture 2">
            <a:extLst>
              <a:ext uri="{FF2B5EF4-FFF2-40B4-BE49-F238E27FC236}">
                <a16:creationId xmlns:a16="http://schemas.microsoft.com/office/drawing/2014/main" id="{5725B87E-4ABF-42CF-9178-B9DDB538ACD3}"/>
              </a:ext>
            </a:extLst>
          </p:cNvPr>
          <p:cNvPicPr>
            <a:picLocks noChangeAspect="1"/>
          </p:cNvPicPr>
          <p:nvPr/>
        </p:nvPicPr>
        <p:blipFill rotWithShape="1">
          <a:blip r:embed="rId3"/>
          <a:srcRect l="8374" r="4270"/>
          <a:stretch/>
        </p:blipFill>
        <p:spPr>
          <a:xfrm>
            <a:off x="3244382" y="1037431"/>
            <a:ext cx="2662587" cy="5207677"/>
          </a:xfrm>
          <a:prstGeom prst="rect">
            <a:avLst/>
          </a:prstGeom>
        </p:spPr>
      </p:pic>
      <p:sp>
        <p:nvSpPr>
          <p:cNvPr id="8" name="TextBox 7">
            <a:extLst>
              <a:ext uri="{FF2B5EF4-FFF2-40B4-BE49-F238E27FC236}">
                <a16:creationId xmlns:a16="http://schemas.microsoft.com/office/drawing/2014/main" id="{530FDFAB-0114-47B6-875C-8F8F5DC3B196}"/>
              </a:ext>
            </a:extLst>
          </p:cNvPr>
          <p:cNvSpPr txBox="1"/>
          <p:nvPr/>
        </p:nvSpPr>
        <p:spPr>
          <a:xfrm>
            <a:off x="3924924" y="1186543"/>
            <a:ext cx="1428714" cy="369332"/>
          </a:xfrm>
          <a:prstGeom prst="rect">
            <a:avLst/>
          </a:prstGeom>
          <a:solidFill>
            <a:schemeClr val="tx1"/>
          </a:solidFill>
        </p:spPr>
        <p:txBody>
          <a:bodyPr wrap="square" rtlCol="0">
            <a:spAutoFit/>
          </a:bodyPr>
          <a:lstStyle/>
          <a:p>
            <a:r>
              <a:rPr lang="en-US" b="1" dirty="0">
                <a:solidFill>
                  <a:schemeClr val="bg1"/>
                </a:solidFill>
              </a:rPr>
              <a:t>EXPERT View</a:t>
            </a:r>
          </a:p>
        </p:txBody>
      </p:sp>
      <p:sp>
        <p:nvSpPr>
          <p:cNvPr id="12" name="TextBox 11">
            <a:extLst>
              <a:ext uri="{FF2B5EF4-FFF2-40B4-BE49-F238E27FC236}">
                <a16:creationId xmlns:a16="http://schemas.microsoft.com/office/drawing/2014/main" id="{61B5A39D-1E17-4AC8-86A5-A46ACE42FEF3}"/>
              </a:ext>
            </a:extLst>
          </p:cNvPr>
          <p:cNvSpPr txBox="1"/>
          <p:nvPr/>
        </p:nvSpPr>
        <p:spPr>
          <a:xfrm>
            <a:off x="3307988" y="6248008"/>
            <a:ext cx="2662587" cy="307777"/>
          </a:xfrm>
          <a:prstGeom prst="rect">
            <a:avLst/>
          </a:prstGeom>
          <a:noFill/>
        </p:spPr>
        <p:txBody>
          <a:bodyPr wrap="square" rtlCol="0">
            <a:spAutoFit/>
          </a:bodyPr>
          <a:lstStyle/>
          <a:p>
            <a:r>
              <a:rPr lang="en-US" sz="1400" dirty="0"/>
              <a:t>Depth Grid Underlies Flood Zones</a:t>
            </a:r>
          </a:p>
        </p:txBody>
      </p:sp>
      <p:pic>
        <p:nvPicPr>
          <p:cNvPr id="2" name="Picture 1">
            <a:extLst>
              <a:ext uri="{FF2B5EF4-FFF2-40B4-BE49-F238E27FC236}">
                <a16:creationId xmlns:a16="http://schemas.microsoft.com/office/drawing/2014/main" id="{0531B0EA-23F0-4E5F-942E-A80AF955214D}"/>
              </a:ext>
            </a:extLst>
          </p:cNvPr>
          <p:cNvPicPr>
            <a:picLocks noChangeAspect="1"/>
          </p:cNvPicPr>
          <p:nvPr/>
        </p:nvPicPr>
        <p:blipFill rotWithShape="1">
          <a:blip r:embed="rId4"/>
          <a:srcRect l="12084" r="3708"/>
          <a:stretch/>
        </p:blipFill>
        <p:spPr>
          <a:xfrm>
            <a:off x="304453" y="1049840"/>
            <a:ext cx="2566639" cy="5195268"/>
          </a:xfrm>
          <a:prstGeom prst="rect">
            <a:avLst/>
          </a:prstGeom>
        </p:spPr>
      </p:pic>
      <p:sp>
        <p:nvSpPr>
          <p:cNvPr id="9" name="TextBox 8">
            <a:extLst>
              <a:ext uri="{FF2B5EF4-FFF2-40B4-BE49-F238E27FC236}">
                <a16:creationId xmlns:a16="http://schemas.microsoft.com/office/drawing/2014/main" id="{C3B42D1C-0842-44E2-BA4F-519331309AFB}"/>
              </a:ext>
            </a:extLst>
          </p:cNvPr>
          <p:cNvSpPr txBox="1"/>
          <p:nvPr/>
        </p:nvSpPr>
        <p:spPr>
          <a:xfrm>
            <a:off x="784188" y="1186543"/>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PUBLIC View</a:t>
            </a:r>
          </a:p>
        </p:txBody>
      </p:sp>
      <p:sp>
        <p:nvSpPr>
          <p:cNvPr id="13" name="TextBox 12">
            <a:extLst>
              <a:ext uri="{FF2B5EF4-FFF2-40B4-BE49-F238E27FC236}">
                <a16:creationId xmlns:a16="http://schemas.microsoft.com/office/drawing/2014/main" id="{F4242807-53FE-412B-B078-D3A4ACBBE68C}"/>
              </a:ext>
            </a:extLst>
          </p:cNvPr>
          <p:cNvSpPr txBox="1"/>
          <p:nvPr/>
        </p:nvSpPr>
        <p:spPr>
          <a:xfrm>
            <a:off x="177241" y="6213491"/>
            <a:ext cx="2662587" cy="523220"/>
          </a:xfrm>
          <a:prstGeom prst="rect">
            <a:avLst/>
          </a:prstGeom>
          <a:noFill/>
        </p:spPr>
        <p:txBody>
          <a:bodyPr wrap="square" rtlCol="0">
            <a:spAutoFit/>
          </a:bodyPr>
          <a:lstStyle/>
          <a:p>
            <a:pPr algn="ctr"/>
            <a:r>
              <a:rPr lang="en-US" sz="1400" dirty="0"/>
              <a:t>High Risk Regulatory (red) and</a:t>
            </a:r>
            <a:br>
              <a:rPr lang="en-US" sz="1400" dirty="0"/>
            </a:br>
            <a:r>
              <a:rPr lang="en-US" sz="1400" dirty="0"/>
              <a:t> Non-Regulatory (orange)</a:t>
            </a:r>
          </a:p>
        </p:txBody>
      </p:sp>
      <p:grpSp>
        <p:nvGrpSpPr>
          <p:cNvPr id="15" name="Group 14">
            <a:extLst>
              <a:ext uri="{FF2B5EF4-FFF2-40B4-BE49-F238E27FC236}">
                <a16:creationId xmlns:a16="http://schemas.microsoft.com/office/drawing/2014/main" id="{FF25B9B5-727D-4459-BC1A-66312273285D}"/>
              </a:ext>
            </a:extLst>
          </p:cNvPr>
          <p:cNvGrpSpPr/>
          <p:nvPr/>
        </p:nvGrpSpPr>
        <p:grpSpPr>
          <a:xfrm>
            <a:off x="6231530" y="1037431"/>
            <a:ext cx="2662587" cy="5518354"/>
            <a:chOff x="12156774" y="1049840"/>
            <a:chExt cx="2662587" cy="5518354"/>
          </a:xfrm>
        </p:grpSpPr>
        <p:pic>
          <p:nvPicPr>
            <p:cNvPr id="5" name="Picture 4">
              <a:extLst>
                <a:ext uri="{FF2B5EF4-FFF2-40B4-BE49-F238E27FC236}">
                  <a16:creationId xmlns:a16="http://schemas.microsoft.com/office/drawing/2014/main" id="{17BE9D28-8BCB-458A-904E-19E40EF0BA0A}"/>
                </a:ext>
              </a:extLst>
            </p:cNvPr>
            <p:cNvPicPr>
              <a:picLocks noChangeAspect="1"/>
            </p:cNvPicPr>
            <p:nvPr/>
          </p:nvPicPr>
          <p:blipFill rotWithShape="1">
            <a:blip r:embed="rId5"/>
            <a:srcRect l="8642" r="5120"/>
            <a:stretch/>
          </p:blipFill>
          <p:spPr>
            <a:xfrm>
              <a:off x="12189116" y="1049840"/>
              <a:ext cx="2566639" cy="5207677"/>
            </a:xfrm>
            <a:prstGeom prst="rect">
              <a:avLst/>
            </a:prstGeom>
          </p:spPr>
        </p:pic>
        <p:sp>
          <p:nvSpPr>
            <p:cNvPr id="10" name="TextBox 9">
              <a:extLst>
                <a:ext uri="{FF2B5EF4-FFF2-40B4-BE49-F238E27FC236}">
                  <a16:creationId xmlns:a16="http://schemas.microsoft.com/office/drawing/2014/main" id="{726AB4BA-FCD6-4FB8-8F7E-E9DB0E05E87D}"/>
                </a:ext>
              </a:extLst>
            </p:cNvPr>
            <p:cNvSpPr txBox="1"/>
            <p:nvPr/>
          </p:nvSpPr>
          <p:spPr>
            <a:xfrm>
              <a:off x="12799113" y="1198952"/>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NFHL View</a:t>
              </a:r>
            </a:p>
          </p:txBody>
        </p:sp>
        <p:sp>
          <p:nvSpPr>
            <p:cNvPr id="14" name="TextBox 13">
              <a:extLst>
                <a:ext uri="{FF2B5EF4-FFF2-40B4-BE49-F238E27FC236}">
                  <a16:creationId xmlns:a16="http://schemas.microsoft.com/office/drawing/2014/main" id="{DCE8F6B4-FE24-4146-81F7-E34ECD41F38E}"/>
                </a:ext>
              </a:extLst>
            </p:cNvPr>
            <p:cNvSpPr txBox="1"/>
            <p:nvPr/>
          </p:nvSpPr>
          <p:spPr>
            <a:xfrm>
              <a:off x="12156774" y="6260417"/>
              <a:ext cx="2662587" cy="307777"/>
            </a:xfrm>
            <a:prstGeom prst="rect">
              <a:avLst/>
            </a:prstGeom>
            <a:noFill/>
          </p:spPr>
          <p:txBody>
            <a:bodyPr wrap="square" rtlCol="0">
              <a:spAutoFit/>
            </a:bodyPr>
            <a:lstStyle/>
            <a:p>
              <a:pPr algn="ctr"/>
              <a:r>
                <a:rPr lang="en-US" sz="1400" dirty="0"/>
                <a:t>NFHL Viewer</a:t>
              </a:r>
            </a:p>
          </p:txBody>
        </p:sp>
      </p:grpSp>
    </p:spTree>
    <p:extLst>
      <p:ext uri="{BB962C8B-B14F-4D97-AF65-F5344CB8AC3E}">
        <p14:creationId xmlns:p14="http://schemas.microsoft.com/office/powerpoint/2010/main" val="11094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481263" y="1167063"/>
          <a:ext cx="8241632" cy="514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481263" y="4421196"/>
            <a:ext cx="5560392" cy="1754326"/>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flood zones, then Moderate Risk flood zones.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3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55DF2ED9-1C49-45BF-99B7-996C168D654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7AFC731A-0975-4D0E-952A-E40127AE31F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a:t>
            </a:r>
          </a:p>
        </p:txBody>
      </p:sp>
      <p:pic>
        <p:nvPicPr>
          <p:cNvPr id="4" name="Picture 3">
            <a:extLst>
              <a:ext uri="{FF2B5EF4-FFF2-40B4-BE49-F238E27FC236}">
                <a16:creationId xmlns:a16="http://schemas.microsoft.com/office/drawing/2014/main" id="{791CB4C5-11B7-4980-A4AE-480AE2989C61}"/>
              </a:ext>
            </a:extLst>
          </p:cNvPr>
          <p:cNvPicPr>
            <a:picLocks noChangeAspect="1"/>
          </p:cNvPicPr>
          <p:nvPr/>
        </p:nvPicPr>
        <p:blipFill>
          <a:blip r:embed="rId2"/>
          <a:stretch>
            <a:fillRect/>
          </a:stretch>
        </p:blipFill>
        <p:spPr>
          <a:xfrm>
            <a:off x="122128" y="984567"/>
            <a:ext cx="8899744" cy="5448822"/>
          </a:xfrm>
          <a:prstGeom prst="rect">
            <a:avLst/>
          </a:prstGeom>
        </p:spPr>
      </p:pic>
      <p:sp>
        <p:nvSpPr>
          <p:cNvPr id="6" name="TextBox 5">
            <a:extLst>
              <a:ext uri="{FF2B5EF4-FFF2-40B4-BE49-F238E27FC236}">
                <a16:creationId xmlns:a16="http://schemas.microsoft.com/office/drawing/2014/main" id="{176C5151-A83C-4244-BA24-A7C80C08EEFF}"/>
              </a:ext>
            </a:extLst>
          </p:cNvPr>
          <p:cNvSpPr txBox="1"/>
          <p:nvPr/>
        </p:nvSpPr>
        <p:spPr>
          <a:xfrm>
            <a:off x="307101" y="5122435"/>
            <a:ext cx="2875023" cy="1169551"/>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2125 FEET MATCHES 1-METER </a:t>
            </a:r>
            <a:r>
              <a:rPr lang="en-US" sz="1400" b="1" dirty="0">
                <a:solidFill>
                  <a:srgbClr val="FFFF00"/>
                </a:solidFill>
              </a:rPr>
              <a:t>GRID SURFACE ELEVATION</a:t>
            </a:r>
            <a:r>
              <a:rPr lang="en-US" sz="1400" b="1" dirty="0">
                <a:solidFill>
                  <a:schemeClr val="bg1"/>
                </a:solidFill>
              </a:rPr>
              <a:t>  OF 2125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http://www.mapwv.gov/floodtest/?wkid=102100&amp;x=-8916536&amp;y=4610651&amp;l=13&amp;v=1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668546" y="6456421"/>
            <a:ext cx="5480420"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 DEM and 1-Ft. Contour</a:t>
            </a:r>
          </a:p>
        </p:txBody>
      </p:sp>
      <p:sp>
        <p:nvSpPr>
          <p:cNvPr id="9" name="TextBox 8">
            <a:extLst>
              <a:ext uri="{FF2B5EF4-FFF2-40B4-BE49-F238E27FC236}">
                <a16:creationId xmlns:a16="http://schemas.microsoft.com/office/drawing/2014/main" id="{9E58B5F2-99E1-442C-A857-F4BE0D3406F1}"/>
              </a:ext>
            </a:extLst>
          </p:cNvPr>
          <p:cNvSpPr txBox="1"/>
          <p:nvPr/>
        </p:nvSpPr>
        <p:spPr>
          <a:xfrm>
            <a:off x="6615991" y="4516240"/>
            <a:ext cx="2055076" cy="369332"/>
          </a:xfrm>
          <a:prstGeom prst="rect">
            <a:avLst/>
          </a:prstGeom>
          <a:solidFill>
            <a:schemeClr val="tx1"/>
          </a:solidFill>
        </p:spPr>
        <p:txBody>
          <a:bodyPr wrap="square" rtlCol="0">
            <a:spAutoFit/>
          </a:bodyPr>
          <a:lstStyle/>
          <a:p>
            <a:pPr algn="ctr"/>
            <a:r>
              <a:rPr lang="en-US" b="1" dirty="0">
                <a:solidFill>
                  <a:srgbClr val="FFFF00"/>
                </a:solidFill>
              </a:rPr>
              <a:t>Source: FEMA 2016</a:t>
            </a:r>
          </a:p>
        </p:txBody>
      </p:sp>
      <p:sp>
        <p:nvSpPr>
          <p:cNvPr id="10" name="Oval 9">
            <a:extLst>
              <a:ext uri="{FF2B5EF4-FFF2-40B4-BE49-F238E27FC236}">
                <a16:creationId xmlns:a16="http://schemas.microsoft.com/office/drawing/2014/main" id="{AAE49EEA-FCF8-4A98-B109-91ADF3EFD5AE}"/>
              </a:ext>
            </a:extLst>
          </p:cNvPr>
          <p:cNvSpPr/>
          <p:nvPr/>
        </p:nvSpPr>
        <p:spPr>
          <a:xfrm flipV="1">
            <a:off x="6365000" y="5081754"/>
            <a:ext cx="2557058"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76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a:solidFill>
                  <a:schemeClr val="bg1"/>
                </a:solidFill>
                <a:latin typeface="Arial" panose="020B0604020202020204" pitchFamily="34" charset="0"/>
                <a:cs typeface="Arial" panose="020B0604020202020204" pitchFamily="34" charset="0"/>
              </a:rPr>
              <a:t>Elevation Source </a:t>
            </a: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a:solidFill>
                  <a:schemeClr val="bg1">
                    <a:lumMod val="50000"/>
                  </a:schemeClr>
                </a:solidFill>
              </a:rPr>
              <a:t>WV Elevation Source Listing and Graphic:  </a:t>
            </a:r>
            <a:r>
              <a:rPr lang="en-US" sz="1100" i="1" dirty="0">
                <a:solidFill>
                  <a:schemeClr val="bg1">
                    <a:lumMod val="50000"/>
                  </a:schemeClr>
                </a:solidFill>
                <a:hlinkClick r:id="rId3"/>
              </a:rPr>
              <a:t>https://www.mapwv.gov/floodtest/docs/WV_FloodTool_ElevationSource_Metadata.pdf</a:t>
            </a:r>
            <a:endParaRPr lang="en-US" sz="14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a:solidFill>
                  <a:schemeClr val="tx2">
                    <a:lumMod val="50000"/>
                  </a:schemeClr>
                </a:solidFill>
              </a:rPr>
              <a:t>Source Graphic</a:t>
            </a:r>
          </a:p>
        </p:txBody>
      </p:sp>
      <p:pic>
        <p:nvPicPr>
          <p:cNvPr id="3" name="Picture 2"/>
          <p:cNvPicPr>
            <a:picLocks noChangeAspect="1"/>
          </p:cNvPicPr>
          <p:nvPr/>
        </p:nvPicPr>
        <p:blipFill>
          <a:blip r:embed="rId4"/>
          <a:stretch>
            <a:fillRect/>
          </a:stretch>
        </p:blipFill>
        <p:spPr>
          <a:xfrm>
            <a:off x="2181367" y="1386514"/>
            <a:ext cx="6741942" cy="4818467"/>
          </a:xfrm>
          <a:prstGeom prst="rect">
            <a:avLst/>
          </a:prstGeom>
        </p:spPr>
      </p:pic>
      <p:grpSp>
        <p:nvGrpSpPr>
          <p:cNvPr id="8" name="Group 7"/>
          <p:cNvGrpSpPr/>
          <p:nvPr/>
        </p:nvGrpSpPr>
        <p:grpSpPr>
          <a:xfrm>
            <a:off x="362979" y="1030946"/>
            <a:ext cx="1533629" cy="3932917"/>
            <a:chOff x="7234814" y="1030945"/>
            <a:chExt cx="1533629" cy="3932917"/>
          </a:xfrm>
        </p:grpSpPr>
        <p:pic>
          <p:nvPicPr>
            <p:cNvPr id="4" name="Picture 3"/>
            <p:cNvPicPr>
              <a:picLocks noChangeAspect="1"/>
            </p:cNvPicPr>
            <p:nvPr/>
          </p:nvPicPr>
          <p:blipFill rotWithShape="1">
            <a:blip r:embed="rId5"/>
            <a:srcRect t="1068"/>
            <a:stretch/>
          </p:blipFill>
          <p:spPr>
            <a:xfrm>
              <a:off x="7248126" y="1525860"/>
              <a:ext cx="561975" cy="3427954"/>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7810101" y="1515812"/>
              <a:ext cx="866775" cy="3448050"/>
            </a:xfrm>
            <a:prstGeom prst="rect">
              <a:avLst/>
            </a:prstGeom>
            <a:ln>
              <a:solidFill>
                <a:schemeClr val="tx1"/>
              </a:solidFill>
            </a:ln>
          </p:spPr>
        </p:pic>
        <p:sp>
          <p:nvSpPr>
            <p:cNvPr id="11" name="TextBox 10">
              <a:extLst>
                <a:ext uri="{FF2B5EF4-FFF2-40B4-BE49-F238E27FC236}">
                  <a16:creationId xmlns:a16="http://schemas.microsoft.com/office/drawing/2014/main" id="{953CC7F6-F7F8-4D52-92C5-CE6C9BD317DE}"/>
                </a:ext>
              </a:extLst>
            </p:cNvPr>
            <p:cNvSpPr txBox="1"/>
            <p:nvPr/>
          </p:nvSpPr>
          <p:spPr>
            <a:xfrm>
              <a:off x="7234814" y="1030945"/>
              <a:ext cx="1533629" cy="353943"/>
            </a:xfrm>
            <a:prstGeom prst="rect">
              <a:avLst/>
            </a:prstGeom>
            <a:noFill/>
          </p:spPr>
          <p:txBody>
            <a:bodyPr wrap="square" rtlCol="0">
              <a:spAutoFit/>
            </a:bodyPr>
            <a:lstStyle/>
            <a:p>
              <a:r>
                <a:rPr lang="en-US" sz="1700" i="1" dirty="0">
                  <a:solidFill>
                    <a:schemeClr val="tx2">
                      <a:lumMod val="50000"/>
                    </a:schemeClr>
                  </a:solidFill>
                </a:rPr>
                <a:t>Source Table</a:t>
              </a:r>
            </a:p>
          </p:txBody>
        </p:sp>
      </p:grpSp>
      <p:sp>
        <p:nvSpPr>
          <p:cNvPr id="12" name="TextBox 11">
            <a:extLst>
              <a:ext uri="{FF2B5EF4-FFF2-40B4-BE49-F238E27FC236}">
                <a16:creationId xmlns:a16="http://schemas.microsoft.com/office/drawing/2014/main" id="{28C0E090-FEB6-4815-91E3-7110E184A640}"/>
              </a:ext>
            </a:extLst>
          </p:cNvPr>
          <p:cNvSpPr txBox="1"/>
          <p:nvPr/>
        </p:nvSpPr>
        <p:spPr>
          <a:xfrm>
            <a:off x="6540469" y="5151360"/>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is purchasing Statewide QL2 LiDAR</a:t>
            </a:r>
          </a:p>
        </p:txBody>
      </p:sp>
      <p:sp>
        <p:nvSpPr>
          <p:cNvPr id="9" name="Oval 8"/>
          <p:cNvSpPr/>
          <p:nvPr/>
        </p:nvSpPr>
        <p:spPr>
          <a:xfrm>
            <a:off x="938267" y="1384890"/>
            <a:ext cx="958342" cy="12221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40484" y="4846811"/>
            <a:ext cx="564205" cy="7195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244929" y="5151360"/>
            <a:ext cx="1863634" cy="830997"/>
          </a:xfrm>
          <a:prstGeom prst="rect">
            <a:avLst/>
          </a:prstGeom>
          <a:solidFill>
            <a:schemeClr val="tx1"/>
          </a:solidFill>
        </p:spPr>
        <p:txBody>
          <a:bodyPr wrap="square" rtlCol="0">
            <a:spAutoFit/>
          </a:bodyPr>
          <a:lstStyle/>
          <a:p>
            <a:pPr algn="ctr"/>
            <a:r>
              <a:rPr lang="en-US" sz="2400" b="1" dirty="0">
                <a:solidFill>
                  <a:srgbClr val="FFFF00"/>
                </a:solidFill>
              </a:rPr>
              <a:t>Elevation Metadata</a:t>
            </a:r>
          </a:p>
        </p:txBody>
      </p:sp>
    </p:spTree>
    <p:extLst>
      <p:ext uri="{BB962C8B-B14F-4D97-AF65-F5344CB8AC3E}">
        <p14:creationId xmlns:p14="http://schemas.microsoft.com/office/powerpoint/2010/main" val="1866465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Dams and Landslides</a:t>
            </a:r>
          </a:p>
        </p:txBody>
      </p:sp>
      <p:sp>
        <p:nvSpPr>
          <p:cNvPr id="7" name="Rectangle 6">
            <a:extLst>
              <a:ext uri="{FF2B5EF4-FFF2-40B4-BE49-F238E27FC236}">
                <a16:creationId xmlns:a16="http://schemas.microsoft.com/office/drawing/2014/main" id="{F602ACEB-48B0-470F-90B3-2F2FA8A91059}"/>
              </a:ext>
            </a:extLst>
          </p:cNvPr>
          <p:cNvSpPr/>
          <p:nvPr/>
        </p:nvSpPr>
        <p:spPr>
          <a:xfrm>
            <a:off x="2255004" y="576238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071211" y="6075253"/>
            <a:ext cx="5001577" cy="553998"/>
          </a:xfrm>
          <a:prstGeom prst="rect">
            <a:avLst/>
          </a:prstGeom>
          <a:noFill/>
        </p:spPr>
        <p:txBody>
          <a:bodyPr wrap="square" rtlCol="0">
            <a:spAutoFit/>
          </a:bodyPr>
          <a:lstStyle/>
          <a:p>
            <a:pPr algn="ctr"/>
            <a:r>
              <a:rPr lang="en-US" i="1" dirty="0">
                <a:solidFill>
                  <a:schemeClr val="tx2">
                    <a:lumMod val="50000"/>
                  </a:schemeClr>
                </a:solidFill>
              </a:rPr>
              <a:t>Dam and Landslide Risk Layers in RiskMAP View</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358738" y="421023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Tree>
    <p:extLst>
      <p:ext uri="{BB962C8B-B14F-4D97-AF65-F5344CB8AC3E}">
        <p14:creationId xmlns:p14="http://schemas.microsoft.com/office/powerpoint/2010/main" val="4039306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2158915" y="2625341"/>
            <a:ext cx="2986846" cy="646331"/>
          </a:xfrm>
          <a:prstGeom prst="rect">
            <a:avLst/>
          </a:prstGeom>
          <a:solidFill>
            <a:schemeClr val="accent1">
              <a:lumMod val="50000"/>
            </a:schemeClr>
          </a:solidFill>
        </p:spPr>
        <p:txBody>
          <a:bodyPr wrap="square" rtlCol="0">
            <a:spAutoFit/>
          </a:bodyPr>
          <a:lstStyle/>
          <a:p>
            <a:pPr algn="ctr"/>
            <a:r>
              <a:rPr lang="en-US" b="1" dirty="0">
                <a:solidFill>
                  <a:srgbClr val="FFFF00"/>
                </a:solidFill>
              </a:rPr>
              <a:t>604 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 y="3247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Building Identifier</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87397"/>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252216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App (Companion Product)</a:t>
            </a:r>
          </a:p>
        </p:txBody>
      </p:sp>
      <p:graphicFrame>
        <p:nvGraphicFramePr>
          <p:cNvPr id="7" name="Chart 6"/>
          <p:cNvGraphicFramePr>
            <a:graphicFrameLocks/>
          </p:cNvGraphicFramePr>
          <p:nvPr/>
        </p:nvGraphicFramePr>
        <p:xfrm>
          <a:off x="202096" y="1019966"/>
          <a:ext cx="4369904" cy="295578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4714508" y="1019967"/>
            <a:ext cx="2638732" cy="2955788"/>
          </a:xfrm>
          <a:prstGeom prst="rect">
            <a:avLst/>
          </a:prstGeom>
          <a:ln>
            <a:solidFill>
              <a:schemeClr val="tx1"/>
            </a:solidFill>
          </a:ln>
        </p:spPr>
      </p:pic>
      <p:sp>
        <p:nvSpPr>
          <p:cNvPr id="10" name="TextBox 9">
            <a:extLst>
              <a:ext uri="{FF2B5EF4-FFF2-40B4-BE49-F238E27FC236}">
                <a16:creationId xmlns:a16="http://schemas.microsoft.com/office/drawing/2014/main" id="{28C0E090-FEB6-4815-91E3-7110E184A640}"/>
              </a:ext>
            </a:extLst>
          </p:cNvPr>
          <p:cNvSpPr txBox="1"/>
          <p:nvPr/>
        </p:nvSpPr>
        <p:spPr>
          <a:xfrm>
            <a:off x="4854063" y="1348479"/>
            <a:ext cx="2373908" cy="707886"/>
          </a:xfrm>
          <a:prstGeom prst="rect">
            <a:avLst/>
          </a:prstGeom>
          <a:solidFill>
            <a:schemeClr val="tx1"/>
          </a:solidFill>
        </p:spPr>
        <p:txBody>
          <a:bodyPr wrap="square" rtlCol="0">
            <a:spAutoFit/>
          </a:bodyPr>
          <a:lstStyle/>
          <a:p>
            <a:pPr algn="ctr"/>
            <a:r>
              <a:rPr lang="en-US" sz="2000" b="1" dirty="0">
                <a:solidFill>
                  <a:srgbClr val="FFFF00"/>
                </a:solidFill>
              </a:rPr>
              <a:t>Detailed</a:t>
            </a:r>
            <a:br>
              <a:rPr lang="en-US" sz="2000" b="1" dirty="0">
                <a:solidFill>
                  <a:srgbClr val="FFFF00"/>
                </a:solidFill>
              </a:rPr>
            </a:br>
            <a:r>
              <a:rPr lang="en-US" sz="2000" b="1" dirty="0">
                <a:solidFill>
                  <a:srgbClr val="FFFF00"/>
                </a:solidFill>
              </a:rPr>
              <a:t>Property Report</a:t>
            </a:r>
          </a:p>
        </p:txBody>
      </p:sp>
      <p:pic>
        <p:nvPicPr>
          <p:cNvPr id="3" name="Picture 2"/>
          <p:cNvPicPr>
            <a:picLocks noChangeAspect="1"/>
          </p:cNvPicPr>
          <p:nvPr/>
        </p:nvPicPr>
        <p:blipFill rotWithShape="1">
          <a:blip r:embed="rId4"/>
          <a:srcRect r="11569"/>
          <a:stretch/>
        </p:blipFill>
        <p:spPr>
          <a:xfrm>
            <a:off x="152127" y="4235270"/>
            <a:ext cx="6426803" cy="2314575"/>
          </a:xfrm>
          <a:prstGeom prst="rect">
            <a:avLst/>
          </a:prstGeom>
          <a:ln>
            <a:solidFill>
              <a:schemeClr val="tx1"/>
            </a:solidFill>
          </a:ln>
        </p:spPr>
      </p:pic>
      <p:pic>
        <p:nvPicPr>
          <p:cNvPr id="15" name="Picture 14">
            <a:extLst>
              <a:ext uri="{FF2B5EF4-FFF2-40B4-BE49-F238E27FC236}">
                <a16:creationId xmlns:a16="http://schemas.microsoft.com/office/drawing/2014/main" id="{864D53CC-65C7-4335-8257-CD5AE25C5C5F}"/>
              </a:ext>
            </a:extLst>
          </p:cNvPr>
          <p:cNvPicPr>
            <a:picLocks noChangeAspect="1"/>
          </p:cNvPicPr>
          <p:nvPr/>
        </p:nvPicPr>
        <p:blipFill>
          <a:blip r:embed="rId5"/>
          <a:stretch>
            <a:fillRect/>
          </a:stretch>
        </p:blipFill>
        <p:spPr>
          <a:xfrm>
            <a:off x="7451245" y="1007064"/>
            <a:ext cx="1669005" cy="2956815"/>
          </a:xfrm>
          <a:prstGeom prst="rect">
            <a:avLst/>
          </a:prstGeom>
        </p:spPr>
      </p:pic>
      <p:pic>
        <p:nvPicPr>
          <p:cNvPr id="16" name="Picture 15">
            <a:extLst>
              <a:ext uri="{FF2B5EF4-FFF2-40B4-BE49-F238E27FC236}">
                <a16:creationId xmlns:a16="http://schemas.microsoft.com/office/drawing/2014/main" id="{DBDA6850-DFE4-4892-8F3D-2BE78BDE038D}"/>
              </a:ext>
            </a:extLst>
          </p:cNvPr>
          <p:cNvPicPr>
            <a:picLocks noChangeAspect="1"/>
          </p:cNvPicPr>
          <p:nvPr/>
        </p:nvPicPr>
        <p:blipFill>
          <a:blip r:embed="rId6"/>
          <a:stretch>
            <a:fillRect/>
          </a:stretch>
        </p:blipFill>
        <p:spPr>
          <a:xfrm>
            <a:off x="7632861" y="1397454"/>
            <a:ext cx="1264115" cy="2225012"/>
          </a:xfrm>
          <a:prstGeom prst="rect">
            <a:avLst/>
          </a:prstGeom>
        </p:spPr>
      </p:pic>
      <p:sp>
        <p:nvSpPr>
          <p:cNvPr id="17" name="TextBox 16">
            <a:extLst>
              <a:ext uri="{FF2B5EF4-FFF2-40B4-BE49-F238E27FC236}">
                <a16:creationId xmlns:a16="http://schemas.microsoft.com/office/drawing/2014/main" id="{4FDDDA07-3FFE-471E-BD0B-595A8C85CFE9}"/>
              </a:ext>
            </a:extLst>
          </p:cNvPr>
          <p:cNvSpPr txBox="1"/>
          <p:nvPr/>
        </p:nvSpPr>
        <p:spPr>
          <a:xfrm>
            <a:off x="6638307" y="4261427"/>
            <a:ext cx="2458193" cy="2308324"/>
          </a:xfrm>
          <a:prstGeom prst="rect">
            <a:avLst/>
          </a:prstGeom>
          <a:solidFill>
            <a:schemeClr val="accent3">
              <a:lumMod val="20000"/>
              <a:lumOff val="80000"/>
            </a:schemeClr>
          </a:solidFill>
        </p:spPr>
        <p:txBody>
          <a:bodyPr wrap="square" rtlCol="0">
            <a:spAutoFit/>
          </a:bodyPr>
          <a:lstStyle/>
          <a:p>
            <a:pPr algn="ctr"/>
            <a:r>
              <a:rPr lang="en-US" sz="2000" b="1" dirty="0">
                <a:solidFill>
                  <a:schemeClr val="accent1">
                    <a:lumMod val="50000"/>
                  </a:schemeClr>
                </a:solidFill>
              </a:rPr>
              <a:t>WV Property Viewer</a:t>
            </a:r>
            <a:br>
              <a:rPr lang="en-US" sz="2400" b="1" dirty="0">
                <a:solidFill>
                  <a:schemeClr val="accent1">
                    <a:lumMod val="50000"/>
                  </a:schemeClr>
                </a:solidFill>
              </a:rPr>
            </a:br>
            <a:r>
              <a:rPr lang="en-US" sz="1600" dirty="0">
                <a:solidFill>
                  <a:schemeClr val="accent1">
                    <a:lumMod val="75000"/>
                  </a:schemeClr>
                </a:solidFill>
              </a:rPr>
              <a:t>www.mapwv.gov/parcel</a:t>
            </a:r>
            <a:br>
              <a:rPr lang="en-US" dirty="0">
                <a:solidFill>
                  <a:schemeClr val="accent1">
                    <a:lumMod val="75000"/>
                  </a:schemeClr>
                </a:solidFill>
              </a:rPr>
            </a:br>
            <a:br>
              <a:rPr lang="en-US" dirty="0">
                <a:solidFill>
                  <a:schemeClr val="accent1">
                    <a:lumMod val="75000"/>
                  </a:schemeClr>
                </a:solidFill>
              </a:rPr>
            </a:br>
            <a:br>
              <a:rPr lang="en-US" dirty="0">
                <a:solidFill>
                  <a:schemeClr val="accent1">
                    <a:lumMod val="50000"/>
                  </a:schemeClr>
                </a:solidFill>
              </a:rPr>
            </a:br>
            <a:r>
              <a:rPr lang="en-US" sz="2000" b="1" dirty="0">
                <a:solidFill>
                  <a:schemeClr val="accent1">
                    <a:lumMod val="50000"/>
                  </a:schemeClr>
                </a:solidFill>
              </a:rPr>
              <a:t>WV Property Search</a:t>
            </a:r>
            <a:br>
              <a:rPr lang="en-US" sz="2400" b="1" dirty="0">
                <a:solidFill>
                  <a:schemeClr val="accent1">
                    <a:lumMod val="50000"/>
                  </a:schemeClr>
                </a:solidFill>
              </a:rPr>
            </a:br>
            <a:r>
              <a:rPr lang="en-US" sz="1600" dirty="0">
                <a:solidFill>
                  <a:schemeClr val="accent1">
                    <a:lumMod val="75000"/>
                  </a:schemeClr>
                </a:solidFill>
              </a:rPr>
              <a:t>www.mapwv.gov/</a:t>
            </a:r>
            <a:br>
              <a:rPr lang="en-US" sz="1600" dirty="0">
                <a:solidFill>
                  <a:schemeClr val="accent1">
                    <a:lumMod val="75000"/>
                  </a:schemeClr>
                </a:solidFill>
              </a:rPr>
            </a:br>
            <a:r>
              <a:rPr lang="en-US" sz="1600" dirty="0">
                <a:solidFill>
                  <a:schemeClr val="accent1">
                    <a:lumMod val="75000"/>
                  </a:schemeClr>
                </a:solidFill>
              </a:rPr>
              <a:t>property</a:t>
            </a:r>
            <a:endParaRPr lang="en-US" dirty="0">
              <a:solidFill>
                <a:schemeClr val="accent1">
                  <a:lumMod val="75000"/>
                </a:schemeClr>
              </a:solidFill>
            </a:endParaRPr>
          </a:p>
          <a:p>
            <a:pPr algn="ctr"/>
            <a:endParaRPr lang="en-US" dirty="0">
              <a:solidFill>
                <a:schemeClr val="accent1">
                  <a:lumMod val="50000"/>
                </a:schemeClr>
              </a:solidFill>
            </a:endParaRPr>
          </a:p>
        </p:txBody>
      </p:sp>
      <p:sp>
        <p:nvSpPr>
          <p:cNvPr id="11" name="TextBox 10">
            <a:extLst>
              <a:ext uri="{FF2B5EF4-FFF2-40B4-BE49-F238E27FC236}">
                <a16:creationId xmlns:a16="http://schemas.microsoft.com/office/drawing/2014/main" id="{28C0E090-FEB6-4815-91E3-7110E184A640}"/>
              </a:ext>
            </a:extLst>
          </p:cNvPr>
          <p:cNvSpPr txBox="1"/>
          <p:nvPr/>
        </p:nvSpPr>
        <p:spPr>
          <a:xfrm>
            <a:off x="2297252" y="4828136"/>
            <a:ext cx="2695699" cy="400110"/>
          </a:xfrm>
          <a:prstGeom prst="rect">
            <a:avLst/>
          </a:prstGeom>
          <a:solidFill>
            <a:schemeClr val="tx1"/>
          </a:solidFill>
        </p:spPr>
        <p:txBody>
          <a:bodyPr wrap="square" rtlCol="0">
            <a:spAutoFit/>
          </a:bodyPr>
          <a:lstStyle/>
          <a:p>
            <a:pPr algn="ctr"/>
            <a:r>
              <a:rPr lang="en-US" sz="2000" b="1" dirty="0">
                <a:solidFill>
                  <a:srgbClr val="FFFF00"/>
                </a:solidFill>
              </a:rPr>
              <a:t>Property Search Tool</a:t>
            </a:r>
          </a:p>
        </p:txBody>
      </p:sp>
      <p:sp>
        <p:nvSpPr>
          <p:cNvPr id="18" name="TextBox 17">
            <a:extLst>
              <a:ext uri="{FF2B5EF4-FFF2-40B4-BE49-F238E27FC236}">
                <a16:creationId xmlns:a16="http://schemas.microsoft.com/office/drawing/2014/main" id="{28C0E090-FEB6-4815-91E3-7110E184A640}"/>
              </a:ext>
            </a:extLst>
          </p:cNvPr>
          <p:cNvSpPr txBox="1"/>
          <p:nvPr/>
        </p:nvSpPr>
        <p:spPr>
          <a:xfrm>
            <a:off x="7662212" y="1304790"/>
            <a:ext cx="1234764" cy="707886"/>
          </a:xfrm>
          <a:prstGeom prst="rect">
            <a:avLst/>
          </a:prstGeom>
          <a:solidFill>
            <a:schemeClr val="tx1"/>
          </a:solidFill>
        </p:spPr>
        <p:txBody>
          <a:bodyPr wrap="square" rtlCol="0">
            <a:spAutoFit/>
          </a:bodyPr>
          <a:lstStyle/>
          <a:p>
            <a:pPr algn="ctr"/>
            <a:r>
              <a:rPr lang="en-US" sz="2000" b="1" dirty="0">
                <a:solidFill>
                  <a:srgbClr val="FFFF00"/>
                </a:solidFill>
              </a:rPr>
              <a:t>Property</a:t>
            </a:r>
            <a:br>
              <a:rPr lang="en-US" sz="2000" b="1" dirty="0">
                <a:solidFill>
                  <a:srgbClr val="FFFF00"/>
                </a:solidFill>
              </a:rPr>
            </a:br>
            <a:r>
              <a:rPr lang="en-US" sz="2000" b="1" dirty="0">
                <a:solidFill>
                  <a:srgbClr val="FFFF00"/>
                </a:solidFill>
              </a:rPr>
              <a:t> Viewer</a:t>
            </a:r>
          </a:p>
        </p:txBody>
      </p:sp>
      <p:sp>
        <p:nvSpPr>
          <p:cNvPr id="19" name="TextBox 18">
            <a:extLst>
              <a:ext uri="{FF2B5EF4-FFF2-40B4-BE49-F238E27FC236}">
                <a16:creationId xmlns:a16="http://schemas.microsoft.com/office/drawing/2014/main" id="{28C0E090-FEB6-4815-91E3-7110E184A640}"/>
              </a:ext>
            </a:extLst>
          </p:cNvPr>
          <p:cNvSpPr txBox="1"/>
          <p:nvPr/>
        </p:nvSpPr>
        <p:spPr>
          <a:xfrm>
            <a:off x="795647" y="1141448"/>
            <a:ext cx="2143286" cy="400110"/>
          </a:xfrm>
          <a:prstGeom prst="rect">
            <a:avLst/>
          </a:prstGeom>
          <a:solidFill>
            <a:schemeClr val="tx1"/>
          </a:solidFill>
        </p:spPr>
        <p:txBody>
          <a:bodyPr wrap="square" rtlCol="0">
            <a:spAutoFit/>
          </a:bodyPr>
          <a:lstStyle/>
          <a:p>
            <a:pPr algn="ctr"/>
            <a:r>
              <a:rPr lang="en-US" sz="2000" b="1" dirty="0">
                <a:solidFill>
                  <a:srgbClr val="FFFF00"/>
                </a:solidFill>
              </a:rPr>
              <a:t>Web Visits</a:t>
            </a:r>
          </a:p>
        </p:txBody>
      </p:sp>
    </p:spTree>
    <p:extLst>
      <p:ext uri="{BB962C8B-B14F-4D97-AF65-F5344CB8AC3E}">
        <p14:creationId xmlns:p14="http://schemas.microsoft.com/office/powerpoint/2010/main" val="362519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EC411EC-4258-4369-A1C2-E01BE7B2E483}"/>
              </a:ext>
            </a:extLst>
          </p:cNvPr>
          <p:cNvSpPr txBox="1"/>
          <p:nvPr/>
        </p:nvSpPr>
        <p:spPr>
          <a:xfrm>
            <a:off x="5686142" y="1052164"/>
            <a:ext cx="3227039" cy="2339102"/>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r>
              <a:rPr lang="en-US" b="1" dirty="0">
                <a:latin typeface="Calibri" panose="020F0502020204030204" pitchFamily="34" charset="0"/>
                <a:ea typeface="Calibri" panose="020F0502020204030204" pitchFamily="34" charset="0"/>
              </a:rPr>
              <a:t>(1) Flood Tool: Desktop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https://www.mapwv.gov/flood</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2000" u="sng" dirty="0">
              <a:solidFill>
                <a:srgbClr val="0563C1"/>
              </a:solidFill>
              <a:latin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rPr>
              <a:t>(2) Flood Tool: Mobile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https://www.mapwv.gov/flood/mmap</a:t>
            </a:r>
            <a:endParaRPr lang="en-US" sz="1600" dirty="0"/>
          </a:p>
          <a:p>
            <a:endParaRPr lang="en-US" sz="2000" u="sng" dirty="0">
              <a:solidFill>
                <a:srgbClr val="0563C1"/>
              </a:solidFill>
              <a:latin typeface="Calibri" panose="020F0502020204030204" pitchFamily="34" charset="0"/>
              <a:cs typeface="Times New Roman" panose="02020603050405020304" pitchFamily="18" charset="0"/>
            </a:endParaRPr>
          </a:p>
          <a:p>
            <a:r>
              <a:rPr lang="en-US" sz="1400" i="1" dirty="0"/>
              <a:t>Public resource applications that support floodplain management and flood reduction activities</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pic>
        <p:nvPicPr>
          <p:cNvPr id="7" name="Picture 6">
            <a:extLst>
              <a:ext uri="{FF2B5EF4-FFF2-40B4-BE49-F238E27FC236}">
                <a16:creationId xmlns:a16="http://schemas.microsoft.com/office/drawing/2014/main" id="{ECB8EF02-A76A-4027-A5D9-DFA3D1B4DF5E}"/>
              </a:ext>
            </a:extLst>
          </p:cNvPr>
          <p:cNvPicPr>
            <a:picLocks noChangeAspect="1"/>
          </p:cNvPicPr>
          <p:nvPr/>
        </p:nvPicPr>
        <p:blipFill>
          <a:blip r:embed="rId4"/>
          <a:stretch>
            <a:fillRect/>
          </a:stretch>
        </p:blipFill>
        <p:spPr>
          <a:xfrm>
            <a:off x="438642" y="1052164"/>
            <a:ext cx="3689988" cy="2170142"/>
          </a:xfrm>
          <a:prstGeom prst="rect">
            <a:avLst/>
          </a:prstGeom>
        </p:spPr>
      </p:pic>
      <p:pic>
        <p:nvPicPr>
          <p:cNvPr id="2" name="Picture 1">
            <a:extLst>
              <a:ext uri="{FF2B5EF4-FFF2-40B4-BE49-F238E27FC236}">
                <a16:creationId xmlns:a16="http://schemas.microsoft.com/office/drawing/2014/main" id="{E96F7106-2D2D-40EC-A1CB-EA730678839D}"/>
              </a:ext>
            </a:extLst>
          </p:cNvPr>
          <p:cNvPicPr>
            <a:picLocks noChangeAspect="1"/>
          </p:cNvPicPr>
          <p:nvPr/>
        </p:nvPicPr>
        <p:blipFill>
          <a:blip r:embed="rId5"/>
          <a:stretch>
            <a:fillRect/>
          </a:stretch>
        </p:blipFill>
        <p:spPr>
          <a:xfrm>
            <a:off x="4380928" y="1028322"/>
            <a:ext cx="1222245" cy="2251505"/>
          </a:xfrm>
          <a:prstGeom prst="rect">
            <a:avLst/>
          </a:prstGeom>
        </p:spPr>
      </p:pic>
      <p:pic>
        <p:nvPicPr>
          <p:cNvPr id="12" name="Picture 11">
            <a:extLst>
              <a:ext uri="{FF2B5EF4-FFF2-40B4-BE49-F238E27FC236}">
                <a16:creationId xmlns:a16="http://schemas.microsoft.com/office/drawing/2014/main" id="{43569665-1BE1-4BC9-B884-EDC24241DC10}"/>
              </a:ext>
            </a:extLst>
          </p:cNvPr>
          <p:cNvPicPr>
            <a:picLocks noChangeAspect="1"/>
          </p:cNvPicPr>
          <p:nvPr/>
        </p:nvPicPr>
        <p:blipFill>
          <a:blip r:embed="rId6"/>
          <a:stretch>
            <a:fillRect/>
          </a:stretch>
        </p:blipFill>
        <p:spPr>
          <a:xfrm>
            <a:off x="460999" y="3750978"/>
            <a:ext cx="5327242" cy="2759276"/>
          </a:xfrm>
          <a:prstGeom prst="rect">
            <a:avLst/>
          </a:prstGeom>
        </p:spPr>
      </p:pic>
      <p:pic>
        <p:nvPicPr>
          <p:cNvPr id="13" name="Picture 12">
            <a:extLst>
              <a:ext uri="{FF2B5EF4-FFF2-40B4-BE49-F238E27FC236}">
                <a16:creationId xmlns:a16="http://schemas.microsoft.com/office/drawing/2014/main" id="{0C8AD1F5-31BE-4FE4-A5DA-33E8F2249730}"/>
              </a:ext>
            </a:extLst>
          </p:cNvPr>
          <p:cNvPicPr>
            <a:picLocks noChangeAspect="1"/>
          </p:cNvPicPr>
          <p:nvPr/>
        </p:nvPicPr>
        <p:blipFill>
          <a:blip r:embed="rId7"/>
          <a:stretch>
            <a:fillRect/>
          </a:stretch>
        </p:blipFill>
        <p:spPr>
          <a:xfrm>
            <a:off x="447519" y="5985434"/>
            <a:ext cx="5327242" cy="782157"/>
          </a:xfrm>
          <a:prstGeom prst="rect">
            <a:avLst/>
          </a:prstGeom>
        </p:spPr>
      </p:pic>
      <p:pic>
        <p:nvPicPr>
          <p:cNvPr id="17" name="Picture 16">
            <a:extLst>
              <a:ext uri="{FF2B5EF4-FFF2-40B4-BE49-F238E27FC236}">
                <a16:creationId xmlns:a16="http://schemas.microsoft.com/office/drawing/2014/main" id="{EC0D22BD-3565-4696-B0D6-72393EF29A87}"/>
              </a:ext>
            </a:extLst>
          </p:cNvPr>
          <p:cNvPicPr>
            <a:picLocks noChangeAspect="1"/>
          </p:cNvPicPr>
          <p:nvPr/>
        </p:nvPicPr>
        <p:blipFill>
          <a:blip r:embed="rId8"/>
          <a:stretch>
            <a:fillRect/>
          </a:stretch>
        </p:blipFill>
        <p:spPr>
          <a:xfrm>
            <a:off x="6036154" y="3707644"/>
            <a:ext cx="2669055" cy="3059947"/>
          </a:xfrm>
          <a:prstGeom prst="rect">
            <a:avLst/>
          </a:prstGeom>
          <a:ln>
            <a:solidFill>
              <a:schemeClr val="tx1"/>
            </a:solidFill>
          </a:ln>
        </p:spPr>
      </p:pic>
      <p:sp>
        <p:nvSpPr>
          <p:cNvPr id="4" name="Rectangle 3">
            <a:extLst>
              <a:ext uri="{FF2B5EF4-FFF2-40B4-BE49-F238E27FC236}">
                <a16:creationId xmlns:a16="http://schemas.microsoft.com/office/drawing/2014/main" id="{688EA8F0-4B13-46A9-8856-E2B8B481B4D6}"/>
              </a:ext>
            </a:extLst>
          </p:cNvPr>
          <p:cNvSpPr/>
          <p:nvPr/>
        </p:nvSpPr>
        <p:spPr>
          <a:xfrm>
            <a:off x="1429306" y="3786490"/>
            <a:ext cx="4314546" cy="584775"/>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(3) Property Search and Assessment Report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https://www.mapwv.gov/property</a:t>
            </a:r>
            <a:endParaRPr lang="en-US" dirty="0"/>
          </a:p>
        </p:txBody>
      </p:sp>
      <p:sp>
        <p:nvSpPr>
          <p:cNvPr id="18" name="Rectangle 17">
            <a:extLst>
              <a:ext uri="{FF2B5EF4-FFF2-40B4-BE49-F238E27FC236}">
                <a16:creationId xmlns:a16="http://schemas.microsoft.com/office/drawing/2014/main" id="{8E89B517-6417-4138-AF9F-E9370B94DD12}"/>
              </a:ext>
            </a:extLst>
          </p:cNvPr>
          <p:cNvSpPr/>
          <p:nvPr/>
        </p:nvSpPr>
        <p:spPr>
          <a:xfrm>
            <a:off x="2301386" y="5758809"/>
            <a:ext cx="2892048" cy="892552"/>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Query search on flood hazard zones and state assessment records</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New development</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Prior ownership</a:t>
            </a:r>
            <a:endParaRPr lang="en-US" sz="1600" dirty="0">
              <a:solidFill>
                <a:schemeClr val="accent1">
                  <a:lumMod val="50000"/>
                </a:schemeClr>
              </a:solidFill>
            </a:endParaRPr>
          </a:p>
        </p:txBody>
      </p:sp>
      <p:sp>
        <p:nvSpPr>
          <p:cNvPr id="19" name="Rectangle 18">
            <a:extLst>
              <a:ext uri="{FF2B5EF4-FFF2-40B4-BE49-F238E27FC236}">
                <a16:creationId xmlns:a16="http://schemas.microsoft.com/office/drawing/2014/main" id="{C868B6CB-1867-47AF-B00A-805EAA536F7C}"/>
              </a:ext>
            </a:extLst>
          </p:cNvPr>
          <p:cNvSpPr/>
          <p:nvPr/>
        </p:nvSpPr>
        <p:spPr>
          <a:xfrm>
            <a:off x="6937649" y="4632825"/>
            <a:ext cx="160330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Web Parcel Report</a:t>
            </a:r>
            <a:endParaRPr lang="en-US" sz="1600" dirty="0">
              <a:solidFill>
                <a:schemeClr val="accent1">
                  <a:lumMod val="50000"/>
                </a:schemeClr>
              </a:solidFill>
            </a:endParaRPr>
          </a:p>
        </p:txBody>
      </p:sp>
      <p:sp>
        <p:nvSpPr>
          <p:cNvPr id="20" name="Rectangle 19">
            <a:extLst>
              <a:ext uri="{FF2B5EF4-FFF2-40B4-BE49-F238E27FC236}">
                <a16:creationId xmlns:a16="http://schemas.microsoft.com/office/drawing/2014/main" id="{F5166BBD-E827-4546-97B5-C8779F95F2C8}"/>
              </a:ext>
            </a:extLst>
          </p:cNvPr>
          <p:cNvSpPr/>
          <p:nvPr/>
        </p:nvSpPr>
        <p:spPr>
          <a:xfrm>
            <a:off x="1893759" y="1077774"/>
            <a:ext cx="1692820"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Flood Tool: Desktop</a:t>
            </a:r>
            <a:endParaRPr lang="en-US" sz="1600" dirty="0">
              <a:solidFill>
                <a:schemeClr val="accent1">
                  <a:lumMod val="50000"/>
                </a:schemeClr>
              </a:solidFill>
            </a:endParaRPr>
          </a:p>
        </p:txBody>
      </p:sp>
      <p:sp>
        <p:nvSpPr>
          <p:cNvPr id="21" name="Rectangle 20">
            <a:extLst>
              <a:ext uri="{FF2B5EF4-FFF2-40B4-BE49-F238E27FC236}">
                <a16:creationId xmlns:a16="http://schemas.microsoft.com/office/drawing/2014/main" id="{D27BD225-026B-47AE-8AAE-BD8C1B62220A}"/>
              </a:ext>
            </a:extLst>
          </p:cNvPr>
          <p:cNvSpPr/>
          <p:nvPr/>
        </p:nvSpPr>
        <p:spPr>
          <a:xfrm>
            <a:off x="4612457" y="1551111"/>
            <a:ext cx="75918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Mobile</a:t>
            </a:r>
            <a:endParaRPr lang="en-US" sz="1600" dirty="0">
              <a:solidFill>
                <a:schemeClr val="accent1">
                  <a:lumMod val="50000"/>
                </a:schemeClr>
              </a:solidFill>
            </a:endParaRPr>
          </a:p>
        </p:txBody>
      </p:sp>
    </p:spTree>
    <p:extLst>
      <p:ext uri="{BB962C8B-B14F-4D97-AF65-F5344CB8AC3E}">
        <p14:creationId xmlns:p14="http://schemas.microsoft.com/office/powerpoint/2010/main" val="1209908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Applications</a:t>
            </a:r>
          </a:p>
        </p:txBody>
      </p:sp>
      <p:sp>
        <p:nvSpPr>
          <p:cNvPr id="2" name="TextBox 1"/>
          <p:cNvSpPr txBox="1"/>
          <p:nvPr/>
        </p:nvSpPr>
        <p:spPr>
          <a:xfrm>
            <a:off x="814818" y="1191976"/>
            <a:ext cx="7704307" cy="5539978"/>
          </a:xfrm>
          <a:prstGeom prst="rect">
            <a:avLst/>
          </a:prstGeom>
          <a:solidFill>
            <a:schemeClr val="accent5">
              <a:lumMod val="20000"/>
              <a:lumOff val="80000"/>
            </a:schemeClr>
          </a:solidFill>
        </p:spPr>
        <p:txBody>
          <a:bodyPr wrap="square" rtlCol="0">
            <a:spAutoFit/>
          </a:bodyPr>
          <a:lstStyle/>
          <a:p>
            <a:pPr marL="800100" lvl="1" indent="-342900">
              <a:buFont typeface="Wingdings" panose="05000000000000000000" pitchFamily="2" charset="2"/>
              <a:buChar char="q"/>
            </a:pPr>
            <a:r>
              <a:rPr lang="en-US" sz="2400" b="1" dirty="0">
                <a:solidFill>
                  <a:schemeClr val="tx2">
                    <a:lumMod val="50000"/>
                  </a:schemeClr>
                </a:solidFill>
              </a:rPr>
              <a:t>Floodplain Management </a:t>
            </a:r>
          </a:p>
          <a:p>
            <a:pPr marL="1200150" lvl="2" indent="-285750">
              <a:buFont typeface="Arial" panose="020B0604020202020204" pitchFamily="34" charset="0"/>
              <a:buChar char="•"/>
            </a:pPr>
            <a:r>
              <a:rPr lang="en-US" dirty="0">
                <a:solidFill>
                  <a:schemeClr val="tx2">
                    <a:lumMod val="50000"/>
                  </a:schemeClr>
                </a:solidFill>
              </a:rPr>
              <a:t>Property Identification</a:t>
            </a:r>
          </a:p>
          <a:p>
            <a:pPr marL="1200150" lvl="2" indent="-285750">
              <a:buFont typeface="Arial" panose="020B0604020202020204" pitchFamily="34" charset="0"/>
              <a:buChar char="•"/>
            </a:pPr>
            <a:r>
              <a:rPr lang="en-US" dirty="0">
                <a:solidFill>
                  <a:schemeClr val="tx2">
                    <a:lumMod val="50000"/>
                  </a:schemeClr>
                </a:solidFill>
              </a:rPr>
              <a:t>Property Search Tools</a:t>
            </a:r>
          </a:p>
          <a:p>
            <a:pPr marL="1200150" lvl="2" indent="-285750">
              <a:buFont typeface="Arial" panose="020B0604020202020204" pitchFamily="34" charset="0"/>
              <a:buChar char="•"/>
            </a:pPr>
            <a:r>
              <a:rPr lang="en-US" dirty="0">
                <a:solidFill>
                  <a:schemeClr val="tx2">
                    <a:lumMod val="50000"/>
                  </a:schemeClr>
                </a:solidFill>
              </a:rPr>
              <a:t>Flood Determinations</a:t>
            </a:r>
          </a:p>
          <a:p>
            <a:pPr marL="1200150" lvl="2" indent="-285750">
              <a:buFont typeface="Arial" panose="020B0604020202020204" pitchFamily="34" charset="0"/>
              <a:buChar char="•"/>
            </a:pPr>
            <a:r>
              <a:rPr lang="en-US" dirty="0">
                <a:solidFill>
                  <a:schemeClr val="tx2">
                    <a:lumMod val="50000"/>
                  </a:schemeClr>
                </a:solidFill>
              </a:rPr>
              <a:t>NFIP / Community Rating System</a:t>
            </a:r>
            <a:br>
              <a:rPr lang="en-US" dirty="0">
                <a:solidFill>
                  <a:schemeClr val="tx2">
                    <a:lumMod val="50000"/>
                  </a:schemeClr>
                </a:solidFill>
              </a:rPr>
            </a:br>
            <a:br>
              <a:rPr lang="en-US" dirty="0">
                <a:solidFill>
                  <a:schemeClr val="tx2">
                    <a:lumMod val="50000"/>
                  </a:schemeClr>
                </a:solidFill>
              </a:rPr>
            </a:br>
            <a:endParaRPr lang="en-US" b="1" dirty="0">
              <a:solidFill>
                <a:schemeClr val="tx2">
                  <a:lumMod val="50000"/>
                </a:schemeClr>
              </a:solidFill>
            </a:endParaRPr>
          </a:p>
          <a:p>
            <a:pPr marL="800100" lvl="1" indent="-342900">
              <a:buFont typeface="Wingdings" panose="05000000000000000000" pitchFamily="2" charset="2"/>
              <a:buChar char="q"/>
            </a:pPr>
            <a:r>
              <a:rPr lang="en-US" sz="2400" b="1" dirty="0">
                <a:solidFill>
                  <a:schemeClr val="tx2">
                    <a:lumMod val="50000"/>
                  </a:schemeClr>
                </a:solidFill>
              </a:rPr>
              <a:t>Risk Mapping, Assessment, and Planning</a:t>
            </a:r>
          </a:p>
          <a:p>
            <a:pPr marL="1200150" lvl="2" indent="-285750">
              <a:buFont typeface="Arial" panose="020B0604020202020204" pitchFamily="34" charset="0"/>
              <a:buChar char="•"/>
            </a:pPr>
            <a:r>
              <a:rPr lang="en-US" dirty="0">
                <a:solidFill>
                  <a:schemeClr val="tx2">
                    <a:lumMod val="50000"/>
                  </a:schemeClr>
                </a:solidFill>
              </a:rPr>
              <a:t>Risk Identification and Mapping</a:t>
            </a:r>
          </a:p>
          <a:p>
            <a:pPr marL="1200150" lvl="2" indent="-285750">
              <a:buFont typeface="Arial" panose="020B0604020202020204" pitchFamily="34" charset="0"/>
              <a:buChar char="•"/>
            </a:pPr>
            <a:r>
              <a:rPr lang="en-US" dirty="0">
                <a:solidFill>
                  <a:schemeClr val="tx2">
                    <a:lumMod val="50000"/>
                  </a:schemeClr>
                </a:solidFill>
              </a:rPr>
              <a:t>Risk Assessment</a:t>
            </a:r>
          </a:p>
          <a:p>
            <a:pPr marL="1200150" lvl="2" indent="-285750">
              <a:buFont typeface="Arial" panose="020B0604020202020204" pitchFamily="34" charset="0"/>
              <a:buChar char="•"/>
            </a:pPr>
            <a:r>
              <a:rPr lang="en-US" dirty="0">
                <a:solidFill>
                  <a:schemeClr val="tx2">
                    <a:lumMod val="50000"/>
                  </a:schemeClr>
                </a:solidFill>
              </a:rPr>
              <a:t>Risk Mitigation &amp; Planning</a:t>
            </a:r>
          </a:p>
          <a:p>
            <a:pPr marL="1200150" lvl="2" indent="-285750">
              <a:buFont typeface="Arial" panose="020B0604020202020204" pitchFamily="34" charset="0"/>
              <a:buChar char="•"/>
            </a:pPr>
            <a:r>
              <a:rPr lang="en-US" dirty="0">
                <a:solidFill>
                  <a:schemeClr val="tx2">
                    <a:lumMod val="50000"/>
                  </a:schemeClr>
                </a:solidFill>
              </a:rPr>
              <a:t>Risk Communications</a:t>
            </a:r>
          </a:p>
          <a:p>
            <a:pPr lvl="2"/>
            <a:br>
              <a:rPr lang="en-US" b="1" dirty="0">
                <a:solidFill>
                  <a:schemeClr val="tx2">
                    <a:lumMod val="50000"/>
                  </a:schemeClr>
                </a:solidFill>
              </a:rPr>
            </a:br>
            <a:endParaRPr lang="en-US" b="1" dirty="0">
              <a:solidFill>
                <a:schemeClr val="tx2">
                  <a:lumMod val="50000"/>
                </a:schemeClr>
              </a:solidFill>
            </a:endParaRPr>
          </a:p>
          <a:p>
            <a:pPr marL="742950" lvl="1" indent="-285750">
              <a:buFont typeface="Wingdings" panose="05000000000000000000" pitchFamily="2" charset="2"/>
              <a:buChar char="q"/>
            </a:pPr>
            <a:r>
              <a:rPr lang="en-US" sz="2400" b="1" dirty="0">
                <a:solidFill>
                  <a:schemeClr val="tx2">
                    <a:lumMod val="50000"/>
                  </a:schemeClr>
                </a:solidFill>
              </a:rPr>
              <a:t>  Disaster Assessment</a:t>
            </a:r>
          </a:p>
          <a:p>
            <a:pPr marL="742950" lvl="1" indent="-285750">
              <a:buFont typeface="Wingdings" panose="05000000000000000000" pitchFamily="2" charset="2"/>
              <a:buChar char="q"/>
            </a:pPr>
            <a:endParaRPr lang="en-US" sz="2400" b="1" dirty="0">
              <a:solidFill>
                <a:schemeClr val="tx2">
                  <a:lumMod val="50000"/>
                </a:schemeClr>
              </a:solidFill>
            </a:endParaRPr>
          </a:p>
          <a:p>
            <a:pPr lvl="1"/>
            <a:endParaRPr lang="en-US" sz="2400" b="1" dirty="0">
              <a:solidFill>
                <a:schemeClr val="tx2">
                  <a:lumMod val="50000"/>
                </a:schemeClr>
              </a:solidFill>
            </a:endParaRPr>
          </a:p>
          <a:p>
            <a:pPr lvl="1"/>
            <a:endParaRPr lang="en-US" dirty="0">
              <a:solidFill>
                <a:schemeClr val="tx2">
                  <a:lumMod val="50000"/>
                </a:schemeClr>
              </a:solidFill>
            </a:endParaRPr>
          </a:p>
        </p:txBody>
      </p:sp>
      <p:pic>
        <p:nvPicPr>
          <p:cNvPr id="12" name="Picture 2" descr="Image result for FEMA RiskMAP Logo">
            <a:extLst>
              <a:ext uri="{FF2B5EF4-FFF2-40B4-BE49-F238E27FC236}">
                <a16:creationId xmlns:a16="http://schemas.microsoft.com/office/drawing/2014/main" id="{960C9AE4-8D4D-4992-937D-86DAE711B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84" y="3961965"/>
            <a:ext cx="1949698" cy="578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NFIP CRS logo">
            <a:extLst>
              <a:ext uri="{FF2B5EF4-FFF2-40B4-BE49-F238E27FC236}">
                <a16:creationId xmlns:a16="http://schemas.microsoft.com/office/drawing/2014/main" id="{68321C00-A08A-4DD6-AF79-E4877D57D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003" y="1671174"/>
            <a:ext cx="2171261" cy="217126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emergency recovery cycle">
            <a:extLst>
              <a:ext uri="{FF2B5EF4-FFF2-40B4-BE49-F238E27FC236}">
                <a16:creationId xmlns:a16="http://schemas.microsoft.com/office/drawing/2014/main" id="{8F11150A-D6AF-4011-A495-77DA7549A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385" y="5165855"/>
            <a:ext cx="1498623" cy="146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39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195338"/>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Disaster Assessments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248C88-C571-4F36-AE60-1051A974E3AB}"/>
              </a:ext>
            </a:extLst>
          </p:cNvPr>
          <p:cNvPicPr>
            <a:picLocks noChangeAspect="1"/>
          </p:cNvPicPr>
          <p:nvPr/>
        </p:nvPicPr>
        <p:blipFill>
          <a:blip r:embed="rId2"/>
          <a:stretch>
            <a:fillRect/>
          </a:stretch>
        </p:blipFill>
        <p:spPr>
          <a:xfrm>
            <a:off x="698035" y="2184162"/>
            <a:ext cx="5002631" cy="4566717"/>
          </a:xfrm>
          <a:prstGeom prst="rect">
            <a:avLst/>
          </a:prstGeom>
        </p:spPr>
      </p:pic>
      <p:pic>
        <p:nvPicPr>
          <p:cNvPr id="6" name="Picture 5">
            <a:extLst>
              <a:ext uri="{FF2B5EF4-FFF2-40B4-BE49-F238E27FC236}">
                <a16:creationId xmlns:a16="http://schemas.microsoft.com/office/drawing/2014/main" id="{2CAA2ACA-94B8-496B-9CC8-E86C8660CBA4}"/>
              </a:ext>
            </a:extLst>
          </p:cNvPr>
          <p:cNvPicPr>
            <a:picLocks noChangeAspect="1"/>
          </p:cNvPicPr>
          <p:nvPr/>
        </p:nvPicPr>
        <p:blipFill>
          <a:blip r:embed="rId3"/>
          <a:stretch>
            <a:fillRect/>
          </a:stretch>
        </p:blipFill>
        <p:spPr>
          <a:xfrm>
            <a:off x="6036139" y="2184162"/>
            <a:ext cx="2409825" cy="1762125"/>
          </a:xfrm>
          <a:prstGeom prst="rect">
            <a:avLst/>
          </a:prstGeom>
        </p:spPr>
      </p:pic>
      <p:sp>
        <p:nvSpPr>
          <p:cNvPr id="7" name="TextBox 6">
            <a:extLst>
              <a:ext uri="{FF2B5EF4-FFF2-40B4-BE49-F238E27FC236}">
                <a16:creationId xmlns:a16="http://schemas.microsoft.com/office/drawing/2014/main" id="{DB3FC7C0-62CA-4B37-9947-8C7FAF0B7F3D}"/>
              </a:ext>
            </a:extLst>
          </p:cNvPr>
          <p:cNvSpPr txBox="1"/>
          <p:nvPr/>
        </p:nvSpPr>
        <p:spPr>
          <a:xfrm>
            <a:off x="3888706" y="5889867"/>
            <a:ext cx="5002631" cy="646331"/>
          </a:xfrm>
          <a:prstGeom prst="rect">
            <a:avLst/>
          </a:prstGeom>
          <a:noFill/>
        </p:spPr>
        <p:txBody>
          <a:bodyPr wrap="square" rtlCol="0">
            <a:spAutoFit/>
          </a:bodyPr>
          <a:lstStyle/>
          <a:p>
            <a:pPr algn="ctr"/>
            <a:r>
              <a:rPr lang="en-US" b="1" dirty="0">
                <a:solidFill>
                  <a:schemeClr val="accent1">
                    <a:lumMod val="50000"/>
                  </a:schemeClr>
                </a:solidFill>
              </a:rPr>
              <a:t>FEMA Letter dated September 29, 2017, about</a:t>
            </a:r>
            <a:br>
              <a:rPr lang="en-US" b="1" dirty="0">
                <a:solidFill>
                  <a:schemeClr val="accent1">
                    <a:lumMod val="50000"/>
                  </a:schemeClr>
                </a:solidFill>
              </a:rPr>
            </a:br>
            <a:r>
              <a:rPr lang="en-US" b="1" dirty="0">
                <a:solidFill>
                  <a:schemeClr val="accent1">
                    <a:lumMod val="50000"/>
                  </a:schemeClr>
                </a:solidFill>
              </a:rPr>
              <a:t> WV Flood Tool support for Disaster Assessments </a:t>
            </a:r>
          </a:p>
        </p:txBody>
      </p:sp>
    </p:spTree>
    <p:extLst>
      <p:ext uri="{BB962C8B-B14F-4D97-AF65-F5344CB8AC3E}">
        <p14:creationId xmlns:p14="http://schemas.microsoft.com/office/powerpoint/2010/main" val="4126388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Silver Jackets Team</a:t>
            </a:r>
          </a:p>
        </p:txBody>
      </p:sp>
      <p:sp>
        <p:nvSpPr>
          <p:cNvPr id="2" name="TextBox 1"/>
          <p:cNvSpPr txBox="1"/>
          <p:nvPr/>
        </p:nvSpPr>
        <p:spPr>
          <a:xfrm>
            <a:off x="662977" y="1984954"/>
            <a:ext cx="7448394" cy="4524315"/>
          </a:xfrm>
          <a:prstGeom prst="rect">
            <a:avLst/>
          </a:prstGeom>
          <a:noFill/>
        </p:spPr>
        <p:txBody>
          <a:bodyPr wrap="square" rtlCol="0">
            <a:spAutoFit/>
          </a:bodyPr>
          <a:lstStyle/>
          <a:p>
            <a:pPr marL="800100" lvl="1" indent="-342900">
              <a:buFont typeface="Wingdings" panose="05000000000000000000" pitchFamily="2" charset="2"/>
              <a:buChar char="q"/>
            </a:pPr>
            <a:r>
              <a:rPr lang="en-US" sz="2400" b="1" dirty="0">
                <a:solidFill>
                  <a:schemeClr val="tx2">
                    <a:lumMod val="50000"/>
                  </a:schemeClr>
                </a:solidFill>
              </a:rPr>
              <a:t>Building Level Risk Assessments </a:t>
            </a:r>
          </a:p>
          <a:p>
            <a:pPr marL="1200150" lvl="2" indent="-285750">
              <a:buFont typeface="Arial" panose="020B0604020202020204" pitchFamily="34" charset="0"/>
              <a:buChar char="•"/>
            </a:pPr>
            <a:r>
              <a:rPr lang="en-US" dirty="0">
                <a:solidFill>
                  <a:schemeClr val="tx2">
                    <a:lumMod val="50000"/>
                  </a:schemeClr>
                </a:solidFill>
              </a:rPr>
              <a:t>Validate Primary Structures </a:t>
            </a:r>
          </a:p>
          <a:p>
            <a:pPr marL="1200150" lvl="2" indent="-285750">
              <a:buFont typeface="Arial" panose="020B0604020202020204" pitchFamily="34" charset="0"/>
              <a:buChar char="•"/>
            </a:pPr>
            <a:r>
              <a:rPr lang="en-US" dirty="0">
                <a:solidFill>
                  <a:schemeClr val="tx2">
                    <a:lumMod val="50000"/>
                  </a:schemeClr>
                </a:solidFill>
              </a:rPr>
              <a:t>First Floor Heights</a:t>
            </a:r>
          </a:p>
          <a:p>
            <a:pPr marL="1200150" lvl="2" indent="-285750">
              <a:buFont typeface="Arial" panose="020B0604020202020204" pitchFamily="34" charset="0"/>
              <a:buChar char="•"/>
            </a:pPr>
            <a:r>
              <a:rPr lang="en-US" dirty="0">
                <a:solidFill>
                  <a:schemeClr val="tx2">
                    <a:lumMod val="50000"/>
                  </a:schemeClr>
                </a:solidFill>
              </a:rPr>
              <a:t>New Development</a:t>
            </a:r>
          </a:p>
          <a:p>
            <a:pPr lvl="2"/>
            <a:r>
              <a:rPr lang="en-US" dirty="0">
                <a:solidFill>
                  <a:schemeClr val="tx2">
                    <a:lumMod val="50000"/>
                  </a:schemeClr>
                </a:solidFill>
              </a:rPr>
              <a:t> </a:t>
            </a:r>
          </a:p>
          <a:p>
            <a:pPr lvl="3"/>
            <a:br>
              <a:rPr lang="en-US" dirty="0">
                <a:solidFill>
                  <a:schemeClr val="tx2">
                    <a:lumMod val="50000"/>
                  </a:schemeClr>
                </a:solidFill>
              </a:rPr>
            </a:br>
            <a:endParaRPr lang="en-US" b="1" dirty="0">
              <a:solidFill>
                <a:schemeClr val="tx2">
                  <a:lumMod val="50000"/>
                </a:schemeClr>
              </a:solidFill>
            </a:endParaRPr>
          </a:p>
          <a:p>
            <a:pPr marL="742950" lvl="1" indent="-285750">
              <a:buFont typeface="Wingdings" panose="05000000000000000000" pitchFamily="2" charset="2"/>
              <a:buChar char="q"/>
            </a:pPr>
            <a:r>
              <a:rPr lang="en-US" sz="2400" b="1" dirty="0">
                <a:solidFill>
                  <a:schemeClr val="tx2">
                    <a:lumMod val="50000"/>
                  </a:schemeClr>
                </a:solidFill>
              </a:rPr>
              <a:t> High Risk Potential Dams</a:t>
            </a:r>
          </a:p>
          <a:p>
            <a:pPr marL="1200150" lvl="2" indent="-285750">
              <a:buFont typeface="Arial" panose="020B0604020202020204" pitchFamily="34" charset="0"/>
              <a:buChar char="•"/>
            </a:pPr>
            <a:r>
              <a:rPr lang="en-US" dirty="0">
                <a:solidFill>
                  <a:schemeClr val="tx2">
                    <a:lumMod val="50000"/>
                  </a:schemeClr>
                </a:solidFill>
              </a:rPr>
              <a:t>Identify communities downstream of High-Risk dams</a:t>
            </a:r>
          </a:p>
          <a:p>
            <a:pPr marL="1200150" lvl="2" indent="-285750">
              <a:buFont typeface="Arial" panose="020B0604020202020204" pitchFamily="34" charset="0"/>
              <a:buChar char="•"/>
            </a:pPr>
            <a:endParaRPr lang="en-US" dirty="0">
              <a:solidFill>
                <a:schemeClr val="tx2">
                  <a:lumMod val="50000"/>
                </a:schemeClr>
              </a:solidFill>
            </a:endParaRPr>
          </a:p>
          <a:p>
            <a:pPr lvl="2"/>
            <a:endParaRPr lang="en-US" dirty="0">
              <a:solidFill>
                <a:schemeClr val="tx2">
                  <a:lumMod val="50000"/>
                </a:schemeClr>
              </a:solidFill>
            </a:endParaRPr>
          </a:p>
          <a:p>
            <a:pPr lvl="2"/>
            <a:endParaRPr lang="en-US" dirty="0">
              <a:solidFill>
                <a:schemeClr val="tx2">
                  <a:lumMod val="50000"/>
                </a:schemeClr>
              </a:solidFill>
            </a:endParaRPr>
          </a:p>
          <a:p>
            <a:pPr marL="742950" lvl="1" indent="-285750">
              <a:buFont typeface="Wingdings" panose="05000000000000000000" pitchFamily="2" charset="2"/>
              <a:buChar char="q"/>
            </a:pPr>
            <a:r>
              <a:rPr lang="en-US" sz="2400" b="1" dirty="0">
                <a:solidFill>
                  <a:schemeClr val="tx2">
                    <a:lumMod val="50000"/>
                  </a:schemeClr>
                </a:solidFill>
              </a:rPr>
              <a:t> Dam Warning and Safety System</a:t>
            </a:r>
          </a:p>
          <a:p>
            <a:pPr marL="1200150" lvl="2" indent="-285750">
              <a:buFont typeface="Arial" panose="020B0604020202020204" pitchFamily="34" charset="0"/>
              <a:buChar char="•"/>
            </a:pPr>
            <a:r>
              <a:rPr lang="en-US" dirty="0">
                <a:solidFill>
                  <a:schemeClr val="tx2">
                    <a:lumMod val="50000"/>
                  </a:schemeClr>
                </a:solidFill>
              </a:rPr>
              <a:t>Credits for FEMA’s Community Rating System (CRS) Program</a:t>
            </a:r>
          </a:p>
          <a:p>
            <a:pPr lvl="1"/>
            <a:endParaRPr lang="en-US" dirty="0">
              <a:solidFill>
                <a:schemeClr val="tx2">
                  <a:lumMod val="50000"/>
                </a:schemeClr>
              </a:solidFill>
            </a:endParaRPr>
          </a:p>
        </p:txBody>
      </p:sp>
      <p:pic>
        <p:nvPicPr>
          <p:cNvPr id="4" name="Picture 4" descr="Image result for silver jackets logo">
            <a:extLst>
              <a:ext uri="{FF2B5EF4-FFF2-40B4-BE49-F238E27FC236}">
                <a16:creationId xmlns:a16="http://schemas.microsoft.com/office/drawing/2014/main" id="{0D6F3A97-DD13-48C5-A4DC-E4240EEA1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057" y="1984954"/>
            <a:ext cx="1580966" cy="161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46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72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Silver Jackets: Activity 1</a:t>
            </a:r>
          </a:p>
        </p:txBody>
      </p:sp>
      <p:sp>
        <p:nvSpPr>
          <p:cNvPr id="3" name="TextBox 2"/>
          <p:cNvSpPr txBox="1"/>
          <p:nvPr/>
        </p:nvSpPr>
        <p:spPr>
          <a:xfrm>
            <a:off x="492251" y="1222138"/>
            <a:ext cx="8159497" cy="101566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Inventories</a:t>
            </a:r>
            <a:endParaRPr lang="en-US" sz="4000" b="1" u="sng"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pic>
        <p:nvPicPr>
          <p:cNvPr id="8194" name="Picture 2" descr="Image result for Flood (At-Risk Floodplain Structures)">
            <a:extLst>
              <a:ext uri="{FF2B5EF4-FFF2-40B4-BE49-F238E27FC236}">
                <a16:creationId xmlns:a16="http://schemas.microsoft.com/office/drawing/2014/main" id="{CB97431F-08A2-4403-949C-D603EE0A0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00" y="2523089"/>
            <a:ext cx="4229911" cy="38069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C1D0ABA-2A16-4CAB-B07E-B21950B2133E}"/>
              </a:ext>
            </a:extLst>
          </p:cNvPr>
          <p:cNvSpPr/>
          <p:nvPr/>
        </p:nvSpPr>
        <p:spPr>
          <a:xfrm>
            <a:off x="4996158" y="5791510"/>
            <a:ext cx="4572000" cy="553998"/>
          </a:xfrm>
          <a:prstGeom prst="rect">
            <a:avLst/>
          </a:prstGeom>
        </p:spPr>
        <p:txBody>
          <a:bodyPr>
            <a:spAutoFit/>
          </a:bodyPr>
          <a:lstStyle/>
          <a:p>
            <a:r>
              <a:rPr lang="en-US" sz="1600" dirty="0">
                <a:solidFill>
                  <a:srgbClr val="1F497D"/>
                </a:solidFill>
                <a:latin typeface="Calibri" panose="020F0502020204030204" pitchFamily="34" charset="0"/>
              </a:rPr>
              <a:t>&lt;&lt; USACE Inventoried Floodplain Structures &gt;&gt;</a:t>
            </a:r>
            <a:endParaRPr lang="en-US" sz="1600" dirty="0">
              <a:solidFill>
                <a:srgbClr val="201F1E"/>
              </a:solidFill>
              <a:latin typeface="Calibri" panose="020F0502020204030204" pitchFamily="34" charset="0"/>
            </a:endParaRPr>
          </a:p>
          <a:p>
            <a:r>
              <a:rPr lang="en-US" sz="1400" u="sng" dirty="0">
                <a:solidFill>
                  <a:srgbClr val="954F72"/>
                </a:solidFill>
                <a:latin typeface="Calibri" panose="020F0502020204030204" pitchFamily="34" charset="0"/>
                <a:hlinkClick r:id="rId3"/>
              </a:rPr>
              <a:t>http://wvgis.wvu.edu/data/dataset.php?ID=230</a:t>
            </a:r>
            <a:endParaRPr lang="en-US" sz="1400" dirty="0">
              <a:solidFill>
                <a:srgbClr val="201F1E"/>
              </a:solidFill>
              <a:latin typeface="Calibri" panose="020F0502020204030204" pitchFamily="34" charset="0"/>
            </a:endParaRPr>
          </a:p>
        </p:txBody>
      </p:sp>
      <p:sp>
        <p:nvSpPr>
          <p:cNvPr id="8" name="Rectangle 7">
            <a:extLst>
              <a:ext uri="{FF2B5EF4-FFF2-40B4-BE49-F238E27FC236}">
                <a16:creationId xmlns:a16="http://schemas.microsoft.com/office/drawing/2014/main" id="{2B0E56E2-99E7-41A9-82CD-C88526BC9E66}"/>
              </a:ext>
            </a:extLst>
          </p:cNvPr>
          <p:cNvSpPr/>
          <p:nvPr/>
        </p:nvSpPr>
        <p:spPr>
          <a:xfrm>
            <a:off x="5068109" y="2523089"/>
            <a:ext cx="3696512" cy="2862322"/>
          </a:xfrm>
          <a:prstGeom prst="rect">
            <a:avLst/>
          </a:prstGeom>
          <a:solidFill>
            <a:schemeClr val="accent1">
              <a:lumMod val="20000"/>
              <a:lumOff val="80000"/>
            </a:schemeClr>
          </a:solidFill>
        </p:spPr>
        <p:txBody>
          <a:bodyPr wrap="square">
            <a:spAutoFit/>
          </a:bodyPr>
          <a:lstStyle/>
          <a:p>
            <a:r>
              <a:rPr lang="en-US" dirty="0"/>
              <a:t>Nearly 20 years ago more than </a:t>
            </a:r>
            <a:r>
              <a:rPr lang="en-US" b="1" dirty="0"/>
              <a:t>80,000 structures </a:t>
            </a:r>
            <a:r>
              <a:rPr lang="en-US" dirty="0"/>
              <a:t>in the floodplain were inventoried by the </a:t>
            </a:r>
            <a:r>
              <a:rPr lang="en-US" b="1" dirty="0"/>
              <a:t>Pittsburgh District Army Corps of Engineers </a:t>
            </a:r>
            <a:r>
              <a:rPr lang="en-US" dirty="0"/>
              <a:t>using statewide 1996-99 1-meter resolution Digital Orthophoto Quarter Quads.  A combination of FEMA's Q3 and DFIRM floodplain data (available for 37 of the 55 counties) was overlaid onto DOQQ's. </a:t>
            </a:r>
          </a:p>
        </p:txBody>
      </p:sp>
    </p:spTree>
    <p:extLst>
      <p:ext uri="{BB962C8B-B14F-4D97-AF65-F5344CB8AC3E}">
        <p14:creationId xmlns:p14="http://schemas.microsoft.com/office/powerpoint/2010/main" val="387249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Site-Specific 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graphicFrame>
        <p:nvGraphicFramePr>
          <p:cNvPr id="12" name="Diagram 11"/>
          <p:cNvGraphicFramePr/>
          <p:nvPr/>
        </p:nvGraphicFramePr>
        <p:xfrm>
          <a:off x="914400" y="1182872"/>
          <a:ext cx="7086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371600" y="6172200"/>
            <a:ext cx="6172200" cy="369332"/>
          </a:xfrm>
          <a:prstGeom prst="rect">
            <a:avLst/>
          </a:prstGeom>
          <a:noFill/>
        </p:spPr>
        <p:txBody>
          <a:bodyPr wrap="square" rtlCol="0">
            <a:spAutoFit/>
          </a:bodyPr>
          <a:lstStyle/>
          <a:p>
            <a:pPr algn="ctr"/>
            <a:r>
              <a:rPr lang="en-US" i="1" dirty="0">
                <a:solidFill>
                  <a:schemeClr val="accent6">
                    <a:lumMod val="50000"/>
                  </a:schemeClr>
                </a:solidFill>
              </a:rPr>
              <a:t>Building Inventories important for flood reduction activities</a:t>
            </a:r>
          </a:p>
        </p:txBody>
      </p:sp>
    </p:spTree>
    <p:extLst>
      <p:ext uri="{BB962C8B-B14F-4D97-AF65-F5344CB8AC3E}">
        <p14:creationId xmlns:p14="http://schemas.microsoft.com/office/powerpoint/2010/main" val="444912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ug&#10;&#10;Description automatically generated">
            <a:extLst>
              <a:ext uri="{FF2B5EF4-FFF2-40B4-BE49-F238E27FC236}">
                <a16:creationId xmlns:a16="http://schemas.microsoft.com/office/drawing/2014/main" id="{009EE6DF-083A-4ED9-AD8D-B4CC35797F3F}"/>
              </a:ext>
            </a:extLst>
          </p:cNvPr>
          <p:cNvPicPr>
            <a:picLocks noChangeAspect="1"/>
          </p:cNvPicPr>
          <p:nvPr/>
        </p:nvPicPr>
        <p:blipFill rotWithShape="1">
          <a:blip r:embed="rId2">
            <a:extLst>
              <a:ext uri="{28A0092B-C50C-407E-A947-70E740481C1C}">
                <a14:useLocalDpi xmlns:a14="http://schemas.microsoft.com/office/drawing/2010/main" val="0"/>
              </a:ext>
            </a:extLst>
          </a:blip>
          <a:srcRect l="21380" t="4541" r="26598" b="3291"/>
          <a:stretch/>
        </p:blipFill>
        <p:spPr>
          <a:xfrm>
            <a:off x="4395200" y="846305"/>
            <a:ext cx="4756828" cy="6011694"/>
          </a:xfrm>
          <a:prstGeom prst="rect">
            <a:avLst/>
          </a:prstGeom>
        </p:spPr>
      </p:pic>
      <p:pic>
        <p:nvPicPr>
          <p:cNvPr id="10" name="Picture 9" descr="A picture containing table, cake, sitting, food&#10;&#10;Description automatically generated">
            <a:extLst>
              <a:ext uri="{FF2B5EF4-FFF2-40B4-BE49-F238E27FC236}">
                <a16:creationId xmlns:a16="http://schemas.microsoft.com/office/drawing/2014/main" id="{EB6E9FF2-60FD-4E81-B3C5-CC08C2CC1D61}"/>
              </a:ext>
            </a:extLst>
          </p:cNvPr>
          <p:cNvPicPr>
            <a:picLocks noChangeAspect="1"/>
          </p:cNvPicPr>
          <p:nvPr/>
        </p:nvPicPr>
        <p:blipFill rotWithShape="1">
          <a:blip r:embed="rId3">
            <a:extLst>
              <a:ext uri="{28A0092B-C50C-407E-A947-70E740481C1C}">
                <a14:useLocalDpi xmlns:a14="http://schemas.microsoft.com/office/drawing/2010/main" val="0"/>
              </a:ext>
            </a:extLst>
          </a:blip>
          <a:srcRect l="23775" t="2535" r="25160" b="3729"/>
          <a:stretch/>
        </p:blipFill>
        <p:spPr>
          <a:xfrm>
            <a:off x="0" y="744107"/>
            <a:ext cx="4669277" cy="611389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Building Inventories</a:t>
            </a:r>
          </a:p>
        </p:txBody>
      </p:sp>
      <p:sp>
        <p:nvSpPr>
          <p:cNvPr id="2" name="Rectangle 1">
            <a:extLst>
              <a:ext uri="{FF2B5EF4-FFF2-40B4-BE49-F238E27FC236}">
                <a16:creationId xmlns:a16="http://schemas.microsoft.com/office/drawing/2014/main" id="{6A00822E-A5E5-45BF-9332-047E0CC43DA5}"/>
              </a:ext>
            </a:extLst>
          </p:cNvPr>
          <p:cNvSpPr/>
          <p:nvPr/>
        </p:nvSpPr>
        <p:spPr>
          <a:xfrm>
            <a:off x="2052536" y="723194"/>
            <a:ext cx="6332706" cy="400110"/>
          </a:xfrm>
          <a:prstGeom prst="rect">
            <a:avLst/>
          </a:prstGeom>
        </p:spPr>
        <p:txBody>
          <a:bodyPr wrap="square">
            <a:spAutoFit/>
          </a:bodyPr>
          <a:lstStyle/>
          <a:p>
            <a:r>
              <a:rPr lang="en-US" sz="1000" dirty="0">
                <a:hlinkClick r:id="rId4"/>
              </a:rPr>
              <a:t>https://www.mapwv.gov/flood/map/?wkid=102100&amp;x=-9070843&amp;y=4497058&amp;l=11&amp;v=2</a:t>
            </a:r>
            <a:endParaRPr lang="en-US" sz="1000" dirty="0"/>
          </a:p>
          <a:p>
            <a:endParaRPr lang="en-US" sz="1000" dirty="0"/>
          </a:p>
        </p:txBody>
      </p:sp>
      <p:sp>
        <p:nvSpPr>
          <p:cNvPr id="9" name="TextBox 8">
            <a:extLst>
              <a:ext uri="{FF2B5EF4-FFF2-40B4-BE49-F238E27FC236}">
                <a16:creationId xmlns:a16="http://schemas.microsoft.com/office/drawing/2014/main" id="{CDCB7A49-0F48-4519-B9A7-4166B2B5C850}"/>
              </a:ext>
            </a:extLst>
          </p:cNvPr>
          <p:cNvSpPr txBox="1"/>
          <p:nvPr/>
        </p:nvSpPr>
        <p:spPr>
          <a:xfrm>
            <a:off x="1267964" y="962394"/>
            <a:ext cx="2270785"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1998 Aerial Imagery</a:t>
            </a:r>
          </a:p>
        </p:txBody>
      </p:sp>
      <p:sp>
        <p:nvSpPr>
          <p:cNvPr id="11" name="TextBox 10">
            <a:extLst>
              <a:ext uri="{FF2B5EF4-FFF2-40B4-BE49-F238E27FC236}">
                <a16:creationId xmlns:a16="http://schemas.microsoft.com/office/drawing/2014/main" id="{8052E159-937E-4C1E-A720-52E34391B2AD}"/>
              </a:ext>
            </a:extLst>
          </p:cNvPr>
          <p:cNvSpPr txBox="1"/>
          <p:nvPr/>
        </p:nvSpPr>
        <p:spPr>
          <a:xfrm>
            <a:off x="5983572" y="962394"/>
            <a:ext cx="221578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2018 Aerial Imagery</a:t>
            </a:r>
          </a:p>
        </p:txBody>
      </p:sp>
      <p:sp>
        <p:nvSpPr>
          <p:cNvPr id="3" name="TextBox 2">
            <a:extLst>
              <a:ext uri="{FF2B5EF4-FFF2-40B4-BE49-F238E27FC236}">
                <a16:creationId xmlns:a16="http://schemas.microsoft.com/office/drawing/2014/main" id="{9C0B0F08-37AE-4F18-9667-8D2A0B0BF6BA}"/>
              </a:ext>
            </a:extLst>
          </p:cNvPr>
          <p:cNvSpPr txBox="1"/>
          <p:nvPr/>
        </p:nvSpPr>
        <p:spPr>
          <a:xfrm>
            <a:off x="4897482" y="6134806"/>
            <a:ext cx="1858376" cy="646331"/>
          </a:xfrm>
          <a:prstGeom prst="rect">
            <a:avLst/>
          </a:prstGeom>
          <a:noFill/>
        </p:spPr>
        <p:txBody>
          <a:bodyPr wrap="square" rtlCol="0">
            <a:spAutoFit/>
          </a:bodyPr>
          <a:lstStyle/>
          <a:p>
            <a:r>
              <a:rPr lang="en-US" dirty="0">
                <a:solidFill>
                  <a:schemeClr val="bg1">
                    <a:lumMod val="95000"/>
                  </a:schemeClr>
                </a:solidFill>
              </a:rPr>
              <a:t>Elkhorn Creek, McDowell County</a:t>
            </a:r>
          </a:p>
        </p:txBody>
      </p:sp>
      <p:sp>
        <p:nvSpPr>
          <p:cNvPr id="14" name="TextBox 13">
            <a:extLst>
              <a:ext uri="{FF2B5EF4-FFF2-40B4-BE49-F238E27FC236}">
                <a16:creationId xmlns:a16="http://schemas.microsoft.com/office/drawing/2014/main" id="{DF445C1C-D4D0-4D2C-93FC-6DE657653BD7}"/>
              </a:ext>
            </a:extLst>
          </p:cNvPr>
          <p:cNvSpPr txBox="1"/>
          <p:nvPr/>
        </p:nvSpPr>
        <p:spPr>
          <a:xfrm>
            <a:off x="430054" y="6273305"/>
            <a:ext cx="2549040" cy="369332"/>
          </a:xfrm>
          <a:prstGeom prst="rect">
            <a:avLst/>
          </a:prstGeom>
          <a:noFill/>
        </p:spPr>
        <p:txBody>
          <a:bodyPr wrap="square" rtlCol="0">
            <a:spAutoFit/>
          </a:bodyPr>
          <a:lstStyle/>
          <a:p>
            <a:r>
              <a:rPr lang="en-US" dirty="0">
                <a:solidFill>
                  <a:schemeClr val="accent1">
                    <a:lumMod val="20000"/>
                    <a:lumOff val="80000"/>
                  </a:schemeClr>
                </a:solidFill>
              </a:rPr>
              <a:t>2002 USACE Inventory</a:t>
            </a:r>
          </a:p>
        </p:txBody>
      </p:sp>
      <p:sp>
        <p:nvSpPr>
          <p:cNvPr id="7" name="Oval 6">
            <a:extLst>
              <a:ext uri="{FF2B5EF4-FFF2-40B4-BE49-F238E27FC236}">
                <a16:creationId xmlns:a16="http://schemas.microsoft.com/office/drawing/2014/main" id="{4A4C4936-A83A-4230-A435-B6568CA42A6B}"/>
              </a:ext>
            </a:extLst>
          </p:cNvPr>
          <p:cNvSpPr/>
          <p:nvPr/>
        </p:nvSpPr>
        <p:spPr>
          <a:xfrm>
            <a:off x="201849" y="6355181"/>
            <a:ext cx="186863" cy="205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9013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USACE 2002 Building Inventory</a:t>
            </a:r>
          </a:p>
        </p:txBody>
      </p:sp>
      <p:pic>
        <p:nvPicPr>
          <p:cNvPr id="8" name="Picture 7" descr="A close up of a fish&#10;&#10;Description automatically generated">
            <a:extLst>
              <a:ext uri="{FF2B5EF4-FFF2-40B4-BE49-F238E27FC236}">
                <a16:creationId xmlns:a16="http://schemas.microsoft.com/office/drawing/2014/main" id="{32DA03E3-03DB-4D28-B6BF-5DE3DA2C5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6213513"/>
          </a:xfrm>
          <a:prstGeom prst="rect">
            <a:avLst/>
          </a:prstGeom>
        </p:spPr>
      </p:pic>
      <p:sp>
        <p:nvSpPr>
          <p:cNvPr id="13" name="TextBox 12">
            <a:extLst>
              <a:ext uri="{FF2B5EF4-FFF2-40B4-BE49-F238E27FC236}">
                <a16:creationId xmlns:a16="http://schemas.microsoft.com/office/drawing/2014/main" id="{9108C464-7F66-4097-9037-746382F7C85C}"/>
              </a:ext>
            </a:extLst>
          </p:cNvPr>
          <p:cNvSpPr txBox="1"/>
          <p:nvPr/>
        </p:nvSpPr>
        <p:spPr>
          <a:xfrm>
            <a:off x="430054" y="6464223"/>
            <a:ext cx="2549040" cy="369332"/>
          </a:xfrm>
          <a:prstGeom prst="rect">
            <a:avLst/>
          </a:prstGeom>
          <a:noFill/>
        </p:spPr>
        <p:txBody>
          <a:bodyPr wrap="square" rtlCol="0">
            <a:spAutoFit/>
          </a:bodyPr>
          <a:lstStyle/>
          <a:p>
            <a:r>
              <a:rPr lang="en-US" dirty="0">
                <a:solidFill>
                  <a:schemeClr val="accent1">
                    <a:lumMod val="20000"/>
                    <a:lumOff val="80000"/>
                  </a:schemeClr>
                </a:solidFill>
              </a:rPr>
              <a:t>2002 USACE Inventory</a:t>
            </a:r>
          </a:p>
        </p:txBody>
      </p:sp>
      <p:sp>
        <p:nvSpPr>
          <p:cNvPr id="14" name="Oval 13">
            <a:extLst>
              <a:ext uri="{FF2B5EF4-FFF2-40B4-BE49-F238E27FC236}">
                <a16:creationId xmlns:a16="http://schemas.microsoft.com/office/drawing/2014/main" id="{E983A46A-BE2E-4654-8E37-9F8FFC8ADA5C}"/>
              </a:ext>
            </a:extLst>
          </p:cNvPr>
          <p:cNvSpPr/>
          <p:nvPr/>
        </p:nvSpPr>
        <p:spPr>
          <a:xfrm>
            <a:off x="201849" y="6546099"/>
            <a:ext cx="186863" cy="205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5" name="TextBox 14">
            <a:extLst>
              <a:ext uri="{FF2B5EF4-FFF2-40B4-BE49-F238E27FC236}">
                <a16:creationId xmlns:a16="http://schemas.microsoft.com/office/drawing/2014/main" id="{086F699E-CE2D-4CF4-A279-EB58D4209AEC}"/>
              </a:ext>
            </a:extLst>
          </p:cNvPr>
          <p:cNvSpPr txBox="1"/>
          <p:nvPr/>
        </p:nvSpPr>
        <p:spPr>
          <a:xfrm>
            <a:off x="5534247" y="3039854"/>
            <a:ext cx="2111693" cy="369332"/>
          </a:xfrm>
          <a:prstGeom prst="rect">
            <a:avLst/>
          </a:prstGeom>
          <a:solidFill>
            <a:schemeClr val="accent6">
              <a:lumMod val="75000"/>
            </a:schemeClr>
          </a:solidFill>
          <a:effectLst>
            <a:glow rad="63500">
              <a:schemeClr val="accent4">
                <a:satMod val="175000"/>
                <a:alpha val="40000"/>
              </a:schemeClr>
            </a:glow>
          </a:effectLst>
        </p:spPr>
        <p:txBody>
          <a:bodyPr wrap="square" rtlCol="0">
            <a:spAutoFit/>
          </a:bodyPr>
          <a:lstStyle/>
          <a:p>
            <a:pPr algn="ctr"/>
            <a:r>
              <a:rPr lang="en-US" dirty="0">
                <a:solidFill>
                  <a:schemeClr val="bg1"/>
                </a:solidFill>
              </a:rPr>
              <a:t>Buyout Properties</a:t>
            </a:r>
          </a:p>
        </p:txBody>
      </p:sp>
      <p:cxnSp>
        <p:nvCxnSpPr>
          <p:cNvPr id="19" name="Straight Arrow Connector 18">
            <a:extLst>
              <a:ext uri="{FF2B5EF4-FFF2-40B4-BE49-F238E27FC236}">
                <a16:creationId xmlns:a16="http://schemas.microsoft.com/office/drawing/2014/main" id="{1AAC29C1-E93E-42A5-9519-48A73CEB72C5}"/>
              </a:ext>
            </a:extLst>
          </p:cNvPr>
          <p:cNvCxnSpPr/>
          <p:nvPr/>
        </p:nvCxnSpPr>
        <p:spPr>
          <a:xfrm flipH="1">
            <a:off x="6381345" y="3429000"/>
            <a:ext cx="583659" cy="714983"/>
          </a:xfrm>
          <a:prstGeom prst="straightConnector1">
            <a:avLst/>
          </a:prstGeom>
          <a:ln w="38100">
            <a:solidFill>
              <a:schemeClr val="accent6">
                <a:lumMod val="75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8392934-47C9-4E95-A46B-262F93F57CA2}"/>
              </a:ext>
            </a:extLst>
          </p:cNvPr>
          <p:cNvSpPr/>
          <p:nvPr/>
        </p:nvSpPr>
        <p:spPr>
          <a:xfrm>
            <a:off x="1828800" y="662697"/>
            <a:ext cx="5282119" cy="430887"/>
          </a:xfrm>
          <a:prstGeom prst="rect">
            <a:avLst/>
          </a:prstGeom>
        </p:spPr>
        <p:txBody>
          <a:bodyPr wrap="square">
            <a:spAutoFit/>
          </a:bodyPr>
          <a:lstStyle/>
          <a:p>
            <a:r>
              <a:rPr lang="en-US" sz="1100" dirty="0">
                <a:hlinkClick r:id="rId3"/>
              </a:rPr>
              <a:t>https://www.mapwv.gov/flood/map/?wkid=102100&amp;x=-9069713&amp;y=4496689&amp;l=10&amp;v=2</a:t>
            </a:r>
            <a:endParaRPr lang="en-US" sz="1100" dirty="0"/>
          </a:p>
          <a:p>
            <a:endParaRPr lang="en-US" sz="1100" dirty="0"/>
          </a:p>
        </p:txBody>
      </p:sp>
      <p:sp>
        <p:nvSpPr>
          <p:cNvPr id="21" name="TextBox 20">
            <a:extLst>
              <a:ext uri="{FF2B5EF4-FFF2-40B4-BE49-F238E27FC236}">
                <a16:creationId xmlns:a16="http://schemas.microsoft.com/office/drawing/2014/main" id="{0722EC7A-5FCA-44D4-B275-E76EDED7FF9B}"/>
              </a:ext>
            </a:extLst>
          </p:cNvPr>
          <p:cNvSpPr txBox="1"/>
          <p:nvPr/>
        </p:nvSpPr>
        <p:spPr>
          <a:xfrm>
            <a:off x="5534247" y="6488668"/>
            <a:ext cx="3342166" cy="369332"/>
          </a:xfrm>
          <a:prstGeom prst="rect">
            <a:avLst/>
          </a:prstGeom>
          <a:noFill/>
        </p:spPr>
        <p:txBody>
          <a:bodyPr wrap="square" rtlCol="0">
            <a:spAutoFit/>
          </a:bodyPr>
          <a:lstStyle/>
          <a:p>
            <a:r>
              <a:rPr lang="en-US" dirty="0">
                <a:solidFill>
                  <a:schemeClr val="bg1">
                    <a:lumMod val="95000"/>
                  </a:schemeClr>
                </a:solidFill>
              </a:rPr>
              <a:t>Elkhorn Creek, McDowell County</a:t>
            </a:r>
          </a:p>
        </p:txBody>
      </p:sp>
    </p:spTree>
    <p:extLst>
      <p:ext uri="{BB962C8B-B14F-4D97-AF65-F5344CB8AC3E}">
        <p14:creationId xmlns:p14="http://schemas.microsoft.com/office/powerpoint/2010/main" val="3612237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Building-Level Flood Risk Assessments</a:t>
            </a:r>
          </a:p>
        </p:txBody>
      </p:sp>
      <p:graphicFrame>
        <p:nvGraphicFramePr>
          <p:cNvPr id="2" name="Diagram 1"/>
          <p:cNvGraphicFramePr/>
          <p:nvPr/>
        </p:nvGraphicFramePr>
        <p:xfrm>
          <a:off x="1894113" y="970385"/>
          <a:ext cx="8472196" cy="579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2596" y="530144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242596" y="107947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242596" y="2755888"/>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Database</a:t>
            </a:r>
          </a:p>
        </p:txBody>
      </p:sp>
      <p:sp>
        <p:nvSpPr>
          <p:cNvPr id="6" name="TextBox 5"/>
          <p:cNvSpPr txBox="1"/>
          <p:nvPr/>
        </p:nvSpPr>
        <p:spPr>
          <a:xfrm>
            <a:off x="5203566" y="3452041"/>
            <a:ext cx="1640438" cy="723275"/>
          </a:xfrm>
          <a:prstGeom prst="rect">
            <a:avLst/>
          </a:prstGeom>
          <a:noFill/>
        </p:spPr>
        <p:txBody>
          <a:bodyPr wrap="square" rtlCol="0">
            <a:spAutoFit/>
          </a:bodyPr>
          <a:lstStyle/>
          <a:p>
            <a:pPr algn="ctr"/>
            <a:r>
              <a:rPr lang="en-US" sz="1600" dirty="0"/>
              <a:t>Building-Level Assessment Cycle</a:t>
            </a:r>
            <a:br>
              <a:rPr lang="en-US" sz="1600" dirty="0"/>
            </a:br>
            <a:r>
              <a:rPr lang="en-US" sz="900" dirty="0">
                <a:solidFill>
                  <a:schemeClr val="bg2">
                    <a:lumMod val="50000"/>
                  </a:schemeClr>
                </a:solidFill>
              </a:rPr>
              <a:t>(Flood-Risk Assessment GIS)</a:t>
            </a:r>
          </a:p>
        </p:txBody>
      </p:sp>
      <p:grpSp>
        <p:nvGrpSpPr>
          <p:cNvPr id="8" name="Group 7"/>
          <p:cNvGrpSpPr/>
          <p:nvPr/>
        </p:nvGrpSpPr>
        <p:grpSpPr>
          <a:xfrm>
            <a:off x="5203565" y="4863927"/>
            <a:ext cx="1853292" cy="1853292"/>
            <a:chOff x="3309451" y="3939020"/>
            <a:chExt cx="1853292" cy="1853292"/>
          </a:xfrm>
          <a:solidFill>
            <a:schemeClr val="accent6">
              <a:lumMod val="50000"/>
            </a:schemeClr>
          </a:solidFill>
        </p:grpSpPr>
        <p:sp>
          <p:nvSpPr>
            <p:cNvPr id="10" name="Oval 9"/>
            <p:cNvSpPr/>
            <p:nvPr/>
          </p:nvSpPr>
          <p:spPr>
            <a:xfrm>
              <a:off x="3309451" y="3939020"/>
              <a:ext cx="1853292" cy="1853292"/>
            </a:xfrm>
            <a:prstGeom prst="ellipse">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1" name="Oval 4"/>
            <p:cNvSpPr txBox="1"/>
            <p:nvPr/>
          </p:nvSpPr>
          <p:spPr>
            <a:xfrm>
              <a:off x="3580859" y="4181377"/>
              <a:ext cx="1369030" cy="13104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br>
                <a:rPr lang="en-US" sz="1400" b="1" u="sng" kern="1200" dirty="0"/>
              </a:br>
              <a:br>
                <a:rPr lang="en-US" sz="1400" b="1" u="sng" kern="1200" dirty="0"/>
              </a:br>
              <a:br>
                <a:rPr lang="en-US" sz="1400" b="1" u="sng" kern="1200" dirty="0"/>
              </a:br>
              <a:r>
                <a:rPr lang="en-US" sz="1400" b="1" u="none" kern="1200" dirty="0"/>
                <a:t>DATA </a:t>
              </a:r>
              <a:r>
                <a:rPr lang="en-US" sz="1400" b="1" u="sng" kern="1200" dirty="0"/>
                <a:t>OUTPUTS</a:t>
              </a:r>
            </a:p>
            <a:p>
              <a:pPr lvl="0" algn="ctr"/>
              <a:r>
                <a:rPr lang="en-US" sz="1100" dirty="0"/>
                <a:t>Building Level</a:t>
              </a:r>
              <a:br>
                <a:rPr lang="en-US" sz="1100" dirty="0"/>
              </a:br>
              <a:r>
                <a:rPr lang="en-US" sz="1100" dirty="0"/>
                <a:t>Community Level</a:t>
              </a:r>
            </a:p>
            <a:p>
              <a:pPr lvl="0" algn="ctr"/>
              <a:r>
                <a:rPr lang="en-US" sz="1100" dirty="0"/>
                <a:t>3D Visualizations</a:t>
              </a:r>
            </a:p>
            <a:p>
              <a:pPr lvl="0" algn="ctr" defTabSz="622300">
                <a:lnSpc>
                  <a:spcPct val="90000"/>
                </a:lnSpc>
                <a:spcBef>
                  <a:spcPct val="0"/>
                </a:spcBef>
                <a:spcAft>
                  <a:spcPct val="35000"/>
                </a:spcAft>
              </a:pPr>
              <a:br>
                <a:rPr lang="en-US" sz="1100" b="1" kern="1200" dirty="0"/>
              </a:br>
              <a:r>
                <a:rPr lang="en-US" sz="1100" i="1" kern="1200" dirty="0">
                  <a:solidFill>
                    <a:srgbClr val="FFFF00"/>
                  </a:solidFill>
                </a:rPr>
                <a:t>Published to </a:t>
              </a:r>
              <a:br>
                <a:rPr lang="en-US" sz="1100" i="1" kern="1200" dirty="0">
                  <a:solidFill>
                    <a:srgbClr val="FFFF00"/>
                  </a:solidFill>
                </a:rPr>
              </a:br>
              <a:r>
                <a:rPr lang="en-US" sz="1100" i="1" kern="1200" dirty="0">
                  <a:solidFill>
                    <a:srgbClr val="FFFF00"/>
                  </a:solidFill>
                </a:rPr>
                <a:t>WV Flood Tool</a:t>
              </a:r>
              <a:br>
                <a:rPr lang="en-US" sz="1100" kern="1200" dirty="0"/>
              </a:br>
              <a:endParaRPr lang="en-US" sz="1100" kern="1200" dirty="0"/>
            </a:p>
          </p:txBody>
        </p:sp>
      </p:grpSp>
      <p:sp>
        <p:nvSpPr>
          <p:cNvPr id="12" name="TextBox 11"/>
          <p:cNvSpPr txBox="1"/>
          <p:nvPr/>
        </p:nvSpPr>
        <p:spPr>
          <a:xfrm>
            <a:off x="6014507" y="1037566"/>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13" name="TextBox 12"/>
          <p:cNvSpPr txBox="1"/>
          <p:nvPr/>
        </p:nvSpPr>
        <p:spPr>
          <a:xfrm>
            <a:off x="7985782" y="3006678"/>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14" name="TextBox 13"/>
          <p:cNvSpPr txBox="1"/>
          <p:nvPr/>
        </p:nvSpPr>
        <p:spPr>
          <a:xfrm>
            <a:off x="6023560" y="4937468"/>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15" name="TextBox 14"/>
          <p:cNvSpPr txBox="1"/>
          <p:nvPr/>
        </p:nvSpPr>
        <p:spPr>
          <a:xfrm>
            <a:off x="4018625" y="3014801"/>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Tree>
    <p:extLst>
      <p:ext uri="{BB962C8B-B14F-4D97-AF65-F5344CB8AC3E}">
        <p14:creationId xmlns:p14="http://schemas.microsoft.com/office/powerpoint/2010/main" val="62398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573636" y="5923250"/>
            <a:ext cx="6035976" cy="707886"/>
          </a:xfrm>
          <a:prstGeom prst="rect">
            <a:avLst/>
          </a:prstGeom>
          <a:noFill/>
        </p:spPr>
        <p:txBody>
          <a:bodyPr wrap="square" rtlCol="0">
            <a:spAutoFit/>
          </a:bodyPr>
          <a:lstStyle/>
          <a:p>
            <a:pPr algn="ctr"/>
            <a:r>
              <a:rPr lang="en-US" sz="2000" i="1" dirty="0">
                <a:solidFill>
                  <a:schemeClr val="tx2">
                    <a:lumMod val="50000"/>
                  </a:schemeClr>
                </a:solidFill>
              </a:rPr>
              <a:t>Parcels, Assessment Records, Aerial Imagery</a:t>
            </a:r>
            <a:br>
              <a:rPr lang="en-US" sz="2000" i="1" dirty="0">
                <a:solidFill>
                  <a:schemeClr val="tx2">
                    <a:lumMod val="50000"/>
                  </a:schemeClr>
                </a:solidFill>
              </a:rPr>
            </a:br>
            <a:r>
              <a:rPr lang="en-US" sz="2000" i="1" dirty="0">
                <a:solidFill>
                  <a:schemeClr val="tx2">
                    <a:lumMod val="50000"/>
                  </a:schemeClr>
                </a:solidFill>
              </a:rPr>
              <a:t>important for pinpointing flood-risk structures</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grpSp>
        <p:nvGrpSpPr>
          <p:cNvPr id="16" name="Group 15">
            <a:extLst>
              <a:ext uri="{FF2B5EF4-FFF2-40B4-BE49-F238E27FC236}">
                <a16:creationId xmlns:a16="http://schemas.microsoft.com/office/drawing/2014/main" id="{3B3698AA-1A0F-4D8C-8EBA-457F570A0FEB}"/>
              </a:ext>
            </a:extLst>
          </p:cNvPr>
          <p:cNvGrpSpPr/>
          <p:nvPr/>
        </p:nvGrpSpPr>
        <p:grpSpPr>
          <a:xfrm>
            <a:off x="3555733" y="2130516"/>
            <a:ext cx="1853292" cy="1853292"/>
            <a:chOff x="3309451" y="1996"/>
            <a:chExt cx="1853292" cy="1853292"/>
          </a:xfrm>
        </p:grpSpPr>
        <p:sp>
          <p:nvSpPr>
            <p:cNvPr id="17" name="Oval 16">
              <a:extLst>
                <a:ext uri="{FF2B5EF4-FFF2-40B4-BE49-F238E27FC236}">
                  <a16:creationId xmlns:a16="http://schemas.microsoft.com/office/drawing/2014/main" id="{CD63864B-E46D-4E1A-B68C-203B1890AE66}"/>
                </a:ext>
              </a:extLst>
            </p:cNvPr>
            <p:cNvSpPr/>
            <p:nvPr/>
          </p:nvSpPr>
          <p:spPr>
            <a:xfrm>
              <a:off x="3309451" y="1996"/>
              <a:ext cx="1853292" cy="185329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38B360C0-564C-4FE7-9E96-88F513881F28}"/>
                </a:ext>
              </a:extLst>
            </p:cNvPr>
            <p:cNvSpPr txBox="1"/>
            <p:nvPr/>
          </p:nvSpPr>
          <p:spPr>
            <a:xfrm>
              <a:off x="3580859" y="273404"/>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br>
                <a:rPr lang="en-US" sz="1400" b="1" kern="1200" dirty="0"/>
              </a:br>
              <a:r>
                <a:rPr lang="en-US" sz="1400" b="1" kern="1200" dirty="0"/>
                <a:t>DATA </a:t>
              </a:r>
              <a:r>
                <a:rPr lang="en-US" sz="1400" b="1" u="sng" kern="1200" dirty="0"/>
                <a:t>INPUTS</a:t>
              </a:r>
            </a:p>
            <a:p>
              <a:pPr marL="0" lvl="0" indent="0" algn="ctr" defTabSz="622300">
                <a:lnSpc>
                  <a:spcPct val="90000"/>
                </a:lnSpc>
                <a:spcBef>
                  <a:spcPct val="0"/>
                </a:spcBef>
                <a:spcAft>
                  <a:spcPct val="35000"/>
                </a:spcAft>
                <a:buNone/>
              </a:pPr>
              <a:r>
                <a:rPr lang="en-US" sz="1100" b="0" i="1" kern="1200" dirty="0"/>
                <a:t>GIS Reference &amp; Elevation Data</a:t>
              </a:r>
              <a:br>
                <a:rPr lang="en-US" sz="1400" b="0" kern="1200" dirty="0"/>
              </a:br>
              <a:br>
                <a:rPr lang="en-US" sz="1100" b="0" kern="1200" dirty="0"/>
              </a:br>
              <a:r>
                <a:rPr lang="en-US" sz="1100" b="0" kern="1200" dirty="0"/>
                <a:t>Flood Studies</a:t>
              </a:r>
              <a:br>
                <a:rPr lang="en-US" sz="1100" b="0" kern="1200" dirty="0"/>
              </a:br>
              <a:r>
                <a:rPr lang="en-US" sz="1100" b="0" kern="1200" dirty="0"/>
                <a:t>Depth &amp; WSEL Grids</a:t>
              </a:r>
              <a:br>
                <a:rPr lang="en-US" sz="1100" b="0" kern="1200" dirty="0"/>
              </a:br>
              <a:r>
                <a:rPr lang="en-US" sz="1100" b="0" kern="1200" dirty="0"/>
                <a:t>Building Stock</a:t>
              </a:r>
            </a:p>
            <a:p>
              <a:pPr marL="0" lvl="0" indent="0" algn="ctr" defTabSz="622300">
                <a:lnSpc>
                  <a:spcPct val="90000"/>
                </a:lnSpc>
                <a:spcBef>
                  <a:spcPct val="0"/>
                </a:spcBef>
                <a:spcAft>
                  <a:spcPct val="35000"/>
                </a:spcAft>
                <a:buNone/>
              </a:pPr>
              <a:br>
                <a:rPr lang="en-US" sz="1100" b="0" i="1" kern="1200" dirty="0"/>
              </a:br>
              <a:endParaRPr lang="en-US" sz="1100" b="0" kern="1200" dirty="0"/>
            </a:p>
          </p:txBody>
        </p:sp>
      </p:grpSp>
      <p:sp>
        <p:nvSpPr>
          <p:cNvPr id="19" name="TextBox 18">
            <a:extLst>
              <a:ext uri="{FF2B5EF4-FFF2-40B4-BE49-F238E27FC236}">
                <a16:creationId xmlns:a16="http://schemas.microsoft.com/office/drawing/2014/main" id="{89F3C139-F2F1-4C8D-9284-E6C01F6D7ACC}"/>
              </a:ext>
            </a:extLst>
          </p:cNvPr>
          <p:cNvSpPr txBox="1"/>
          <p:nvPr/>
        </p:nvSpPr>
        <p:spPr>
          <a:xfrm>
            <a:off x="4366675" y="2263424"/>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Tree>
    <p:extLst>
      <p:ext uri="{BB962C8B-B14F-4D97-AF65-F5344CB8AC3E}">
        <p14:creationId xmlns:p14="http://schemas.microsoft.com/office/powerpoint/2010/main" val="134082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Inventory</a:t>
            </a:r>
          </a:p>
        </p:txBody>
      </p:sp>
      <p:pic>
        <p:nvPicPr>
          <p:cNvPr id="3074"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922DAD41-FDD3-4044-88F0-4F7F80C0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012823"/>
            <a:ext cx="7505700" cy="5629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1617F0-91D1-4D09-933E-960DEAFA5260}"/>
              </a:ext>
            </a:extLst>
          </p:cNvPr>
          <p:cNvSpPr txBox="1"/>
          <p:nvPr/>
        </p:nvSpPr>
        <p:spPr>
          <a:xfrm>
            <a:off x="5583676" y="5914349"/>
            <a:ext cx="2597285" cy="646331"/>
          </a:xfrm>
          <a:prstGeom prst="rect">
            <a:avLst/>
          </a:prstGeom>
          <a:solidFill>
            <a:schemeClr val="tx1"/>
          </a:solidFill>
        </p:spPr>
        <p:txBody>
          <a:bodyPr wrap="square" rtlCol="0">
            <a:spAutoFit/>
          </a:bodyPr>
          <a:lstStyle/>
          <a:p>
            <a:pPr algn="ctr"/>
            <a:r>
              <a:rPr lang="en-US" b="1" dirty="0">
                <a:solidFill>
                  <a:srgbClr val="FFFF00"/>
                </a:solidFill>
              </a:rPr>
              <a:t>GIS Specialist conducting Building Inventory</a:t>
            </a:r>
          </a:p>
        </p:txBody>
      </p:sp>
      <p:grpSp>
        <p:nvGrpSpPr>
          <p:cNvPr id="7" name="Group 6">
            <a:extLst>
              <a:ext uri="{FF2B5EF4-FFF2-40B4-BE49-F238E27FC236}">
                <a16:creationId xmlns:a16="http://schemas.microsoft.com/office/drawing/2014/main" id="{A0CF3D29-D6B7-4D00-ADFC-6B2D6F9FE3FD}"/>
              </a:ext>
            </a:extLst>
          </p:cNvPr>
          <p:cNvGrpSpPr/>
          <p:nvPr/>
        </p:nvGrpSpPr>
        <p:grpSpPr>
          <a:xfrm>
            <a:off x="963039" y="4615239"/>
            <a:ext cx="1853292" cy="1853292"/>
            <a:chOff x="5277963" y="1970508"/>
            <a:chExt cx="1853292" cy="1853292"/>
          </a:xfrm>
        </p:grpSpPr>
        <p:sp>
          <p:nvSpPr>
            <p:cNvPr id="8" name="Oval 7">
              <a:extLst>
                <a:ext uri="{FF2B5EF4-FFF2-40B4-BE49-F238E27FC236}">
                  <a16:creationId xmlns:a16="http://schemas.microsoft.com/office/drawing/2014/main" id="{4DBEE840-0B58-43B9-A675-54335DBEA6EE}"/>
                </a:ext>
              </a:extLst>
            </p:cNvPr>
            <p:cNvSpPr/>
            <p:nvPr/>
          </p:nvSpPr>
          <p:spPr>
            <a:xfrm>
              <a:off x="5277963" y="1970508"/>
              <a:ext cx="1853292" cy="1853292"/>
            </a:xfrm>
            <a:prstGeom prst="ellipse">
              <a:avLst/>
            </a:prstGeom>
            <a:solidFill>
              <a:schemeClr val="accent2">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9" name="Oval 4">
              <a:extLst>
                <a:ext uri="{FF2B5EF4-FFF2-40B4-BE49-F238E27FC236}">
                  <a16:creationId xmlns:a16="http://schemas.microsoft.com/office/drawing/2014/main" id="{BE6DA9E5-2E16-4227-9C48-A12B29B3B334}"/>
                </a:ext>
              </a:extLst>
            </p:cNvPr>
            <p:cNvSpPr txBox="1"/>
            <p:nvPr/>
          </p:nvSpPr>
          <p:spPr>
            <a:xfrm>
              <a:off x="5549371" y="2241916"/>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r>
                <a:rPr lang="en-US" sz="1400" b="1" kern="1200" dirty="0"/>
                <a:t>BUILDING INVENTORY &amp; </a:t>
              </a:r>
              <a:r>
                <a:rPr lang="en-US" sz="1400" b="1" u="sng" kern="1200" dirty="0"/>
                <a:t>ACCURACY</a:t>
              </a:r>
              <a:r>
                <a:rPr lang="en-US" sz="1400" b="1" kern="1200" dirty="0"/>
                <a:t> IMPROVEMENTS</a:t>
              </a:r>
              <a:br>
                <a:rPr lang="en-US" sz="1100" b="1" kern="1200" dirty="0"/>
              </a:br>
              <a:br>
                <a:rPr lang="en-US" sz="1100" b="1" kern="1200" dirty="0"/>
              </a:br>
              <a:r>
                <a:rPr lang="en-US" sz="1100" kern="1200" dirty="0"/>
                <a:t>Building Location</a:t>
              </a:r>
            </a:p>
            <a:p>
              <a:pPr marL="0" lvl="0" indent="0" algn="ctr" defTabSz="622300">
                <a:lnSpc>
                  <a:spcPct val="90000"/>
                </a:lnSpc>
                <a:spcBef>
                  <a:spcPct val="0"/>
                </a:spcBef>
                <a:spcAft>
                  <a:spcPct val="35000"/>
                </a:spcAft>
                <a:buNone/>
              </a:pPr>
              <a:r>
                <a:rPr lang="en-US" sz="1100" kern="1200" dirty="0"/>
                <a:t>Building Attributes</a:t>
              </a:r>
            </a:p>
          </p:txBody>
        </p:sp>
      </p:grpSp>
      <p:sp>
        <p:nvSpPr>
          <p:cNvPr id="10" name="TextBox 9">
            <a:extLst>
              <a:ext uri="{FF2B5EF4-FFF2-40B4-BE49-F238E27FC236}">
                <a16:creationId xmlns:a16="http://schemas.microsoft.com/office/drawing/2014/main" id="{5EEEAD60-A929-4F88-9BA1-B70E558058FA}"/>
              </a:ext>
            </a:extLst>
          </p:cNvPr>
          <p:cNvSpPr txBox="1"/>
          <p:nvPr/>
        </p:nvSpPr>
        <p:spPr>
          <a:xfrm>
            <a:off x="1773981" y="4681180"/>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Tree>
    <p:extLst>
      <p:ext uri="{BB962C8B-B14F-4D97-AF65-F5344CB8AC3E}">
        <p14:creationId xmlns:p14="http://schemas.microsoft.com/office/powerpoint/2010/main" val="251638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USACE icon logo">
            <a:extLst>
              <a:ext uri="{FF2B5EF4-FFF2-40B4-BE49-F238E27FC236}">
                <a16:creationId xmlns:a16="http://schemas.microsoft.com/office/drawing/2014/main" id="{6172ACD1-4AF1-4330-8C91-1A9CC91D9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008" y="5387934"/>
            <a:ext cx="1260127" cy="9402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V DHSEM logo">
            <a:extLst>
              <a:ext uri="{FF2B5EF4-FFF2-40B4-BE49-F238E27FC236}">
                <a16:creationId xmlns:a16="http://schemas.microsoft.com/office/drawing/2014/main" id="{CA30A862-AF7C-4B58-A5D8-37CC64FE6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796" y="5382787"/>
            <a:ext cx="942536" cy="94253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WV GIS Technical Center">
            <a:extLst>
              <a:ext uri="{FF2B5EF4-FFF2-40B4-BE49-F238E27FC236}">
                <a16:creationId xmlns:a16="http://schemas.microsoft.com/office/drawing/2014/main" id="{4746385D-0580-482C-B2F5-A5AD7F71A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91" y="6134404"/>
            <a:ext cx="1697003" cy="62874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NRCS West Virginia logo">
            <a:extLst>
              <a:ext uri="{FF2B5EF4-FFF2-40B4-BE49-F238E27FC236}">
                <a16:creationId xmlns:a16="http://schemas.microsoft.com/office/drawing/2014/main" id="{43961710-D7F9-401F-B116-5076D6F31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724" y="5286028"/>
            <a:ext cx="1082947" cy="108294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WVU Law clinic logo">
            <a:extLst>
              <a:ext uri="{FF2B5EF4-FFF2-40B4-BE49-F238E27FC236}">
                <a16:creationId xmlns:a16="http://schemas.microsoft.com/office/drawing/2014/main" id="{7C5A80D4-2D6E-41A6-A756-F884F558B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074" y="5378239"/>
            <a:ext cx="824566" cy="82456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7004" y="3084132"/>
            <a:ext cx="8959175" cy="214246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Interagency Coordination – Flood Risk  </a:t>
            </a:r>
          </a:p>
        </p:txBody>
      </p:sp>
      <p:pic>
        <p:nvPicPr>
          <p:cNvPr id="1026" name="Picture 2" descr="Image result for FEMA RiskMAP Logo">
            <a:extLst>
              <a:ext uri="{FF2B5EF4-FFF2-40B4-BE49-F238E27FC236}">
                <a16:creationId xmlns:a16="http://schemas.microsoft.com/office/drawing/2014/main" id="{F490EE78-3B63-4643-9571-A609409EC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1749" y="1467806"/>
            <a:ext cx="1949698" cy="5787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5">
            <a:extLst>
              <a:ext uri="{FF2B5EF4-FFF2-40B4-BE49-F238E27FC236}">
                <a16:creationId xmlns:a16="http://schemas.microsoft.com/office/drawing/2014/main" id="{7BE33A79-75F6-43B4-9ACA-68CD95FC1709}"/>
              </a:ext>
            </a:extLst>
          </p:cNvPr>
          <p:cNvGraphicFramePr>
            <a:graphicFrameLocks noGrp="1"/>
          </p:cNvGraphicFramePr>
          <p:nvPr>
            <p:extLst>
              <p:ext uri="{D42A27DB-BD31-4B8C-83A1-F6EECF244321}">
                <p14:modId xmlns:p14="http://schemas.microsoft.com/office/powerpoint/2010/main" val="1350341158"/>
              </p:ext>
            </p:extLst>
          </p:nvPr>
        </p:nvGraphicFramePr>
        <p:xfrm>
          <a:off x="322192" y="3210012"/>
          <a:ext cx="1418898" cy="1826720"/>
        </p:xfrm>
        <a:graphic>
          <a:graphicData uri="http://schemas.openxmlformats.org/drawingml/2006/table">
            <a:tbl>
              <a:tblPr firstRow="1" bandRow="1">
                <a:tableStyleId>{073A0DAA-6AF3-43AB-8588-CEC1D06C72B9}</a:tableStyleId>
              </a:tblPr>
              <a:tblGrid>
                <a:gridCol w="1418898">
                  <a:extLst>
                    <a:ext uri="{9D8B030D-6E8A-4147-A177-3AD203B41FA5}">
                      <a16:colId xmlns:a16="http://schemas.microsoft.com/office/drawing/2014/main" val="260128499"/>
                    </a:ext>
                  </a:extLst>
                </a:gridCol>
              </a:tblGrid>
              <a:tr h="370840">
                <a:tc>
                  <a:txBody>
                    <a:bodyPr/>
                    <a:lstStyle/>
                    <a:p>
                      <a:pPr algn="ctr"/>
                      <a:r>
                        <a:rPr lang="en-US" dirty="0"/>
                        <a:t>MAPPING</a:t>
                      </a:r>
                    </a:p>
                  </a:txBody>
                  <a:tcPr/>
                </a:tc>
                <a:extLst>
                  <a:ext uri="{0D108BD9-81ED-4DB2-BD59-A6C34878D82A}">
                    <a16:rowId xmlns:a16="http://schemas.microsoft.com/office/drawing/2014/main" val="1923930676"/>
                  </a:ext>
                </a:extLst>
              </a:tr>
              <a:tr h="343360">
                <a:tc>
                  <a:txBody>
                    <a:bodyPr/>
                    <a:lstStyle/>
                    <a:p>
                      <a:r>
                        <a:rPr lang="en-US" sz="1200" dirty="0"/>
                        <a:t>FEMA R3</a:t>
                      </a:r>
                    </a:p>
                  </a:txBody>
                  <a:tcPr/>
                </a:tc>
                <a:extLst>
                  <a:ext uri="{0D108BD9-81ED-4DB2-BD59-A6C34878D82A}">
                    <a16:rowId xmlns:a16="http://schemas.microsoft.com/office/drawing/2014/main" val="3669599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NFIP</a:t>
                      </a:r>
                    </a:p>
                  </a:txBody>
                  <a:tcPr/>
                </a:tc>
                <a:extLst>
                  <a:ext uri="{0D108BD9-81ED-4DB2-BD59-A6C34878D82A}">
                    <a16:rowId xmlns:a16="http://schemas.microsoft.com/office/drawing/2014/main" val="20937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SHMO</a:t>
                      </a:r>
                    </a:p>
                  </a:txBody>
                  <a:tcPr/>
                </a:tc>
                <a:extLst>
                  <a:ext uri="{0D108BD9-81ED-4DB2-BD59-A6C34878D82A}">
                    <a16:rowId xmlns:a16="http://schemas.microsoft.com/office/drawing/2014/main" val="11479849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2946738768"/>
                  </a:ext>
                </a:extLst>
              </a:tr>
            </a:tbl>
          </a:graphicData>
        </a:graphic>
      </p:graphicFrame>
      <p:graphicFrame>
        <p:nvGraphicFramePr>
          <p:cNvPr id="11" name="Table 5">
            <a:extLst>
              <a:ext uri="{FF2B5EF4-FFF2-40B4-BE49-F238E27FC236}">
                <a16:creationId xmlns:a16="http://schemas.microsoft.com/office/drawing/2014/main" id="{7780984D-C4AE-4DB3-831B-30E24898DA59}"/>
              </a:ext>
            </a:extLst>
          </p:cNvPr>
          <p:cNvGraphicFramePr>
            <a:graphicFrameLocks noGrp="1"/>
          </p:cNvGraphicFramePr>
          <p:nvPr>
            <p:extLst>
              <p:ext uri="{D42A27DB-BD31-4B8C-83A1-F6EECF244321}">
                <p14:modId xmlns:p14="http://schemas.microsoft.com/office/powerpoint/2010/main" val="1424426221"/>
              </p:ext>
            </p:extLst>
          </p:nvPr>
        </p:nvGraphicFramePr>
        <p:xfrm>
          <a:off x="2012405" y="3210012"/>
          <a:ext cx="1648387" cy="1826720"/>
        </p:xfrm>
        <a:graphic>
          <a:graphicData uri="http://schemas.openxmlformats.org/drawingml/2006/table">
            <a:tbl>
              <a:tblPr firstRow="1" bandRow="1">
                <a:tableStyleId>{073A0DAA-6AF3-43AB-8588-CEC1D06C72B9}</a:tableStyleId>
              </a:tblPr>
              <a:tblGrid>
                <a:gridCol w="1648387">
                  <a:extLst>
                    <a:ext uri="{9D8B030D-6E8A-4147-A177-3AD203B41FA5}">
                      <a16:colId xmlns:a16="http://schemas.microsoft.com/office/drawing/2014/main" val="260128499"/>
                    </a:ext>
                  </a:extLst>
                </a:gridCol>
              </a:tblGrid>
              <a:tr h="370840">
                <a:tc>
                  <a:txBody>
                    <a:bodyPr/>
                    <a:lstStyle/>
                    <a:p>
                      <a:pPr algn="ctr"/>
                      <a:r>
                        <a:rPr lang="en-US" dirty="0"/>
                        <a:t>ASSESSMENT</a:t>
                      </a:r>
                    </a:p>
                  </a:txBody>
                  <a:tcPr/>
                </a:tc>
                <a:extLst>
                  <a:ext uri="{0D108BD9-81ED-4DB2-BD59-A6C34878D82A}">
                    <a16:rowId xmlns:a16="http://schemas.microsoft.com/office/drawing/2014/main" val="1923930676"/>
                  </a:ext>
                </a:extLst>
              </a:tr>
              <a:tr h="343360">
                <a:tc>
                  <a:txBody>
                    <a:bodyPr/>
                    <a:lstStyle/>
                    <a:p>
                      <a:r>
                        <a:rPr lang="en-US" sz="1200" dirty="0"/>
                        <a:t>FEMA R3</a:t>
                      </a:r>
                    </a:p>
                  </a:txBody>
                  <a:tcPr/>
                </a:tc>
                <a:extLst>
                  <a:ext uri="{0D108BD9-81ED-4DB2-BD59-A6C34878D82A}">
                    <a16:rowId xmlns:a16="http://schemas.microsoft.com/office/drawing/2014/main" val="3669599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FEMA Hazus Team</a:t>
                      </a:r>
                    </a:p>
                  </a:txBody>
                  <a:tcPr/>
                </a:tc>
                <a:extLst>
                  <a:ext uri="{0D108BD9-81ED-4DB2-BD59-A6C34878D82A}">
                    <a16:rowId xmlns:a16="http://schemas.microsoft.com/office/drawing/2014/main" val="20937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NFIP / SHMO</a:t>
                      </a:r>
                    </a:p>
                  </a:txBody>
                  <a:tcPr/>
                </a:tc>
                <a:extLst>
                  <a:ext uri="{0D108BD9-81ED-4DB2-BD59-A6C34878D82A}">
                    <a16:rowId xmlns:a16="http://schemas.microsoft.com/office/drawing/2014/main" val="11479849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USACE Silver Jackets</a:t>
                      </a:r>
                    </a:p>
                  </a:txBody>
                  <a:tcPr/>
                </a:tc>
                <a:extLst>
                  <a:ext uri="{0D108BD9-81ED-4DB2-BD59-A6C34878D82A}">
                    <a16:rowId xmlns:a16="http://schemas.microsoft.com/office/drawing/2014/main" val="2946738768"/>
                  </a:ext>
                </a:extLst>
              </a:tr>
            </a:tbl>
          </a:graphicData>
        </a:graphic>
      </p:graphicFrame>
      <p:graphicFrame>
        <p:nvGraphicFramePr>
          <p:cNvPr id="12" name="Table 5">
            <a:extLst>
              <a:ext uri="{FF2B5EF4-FFF2-40B4-BE49-F238E27FC236}">
                <a16:creationId xmlns:a16="http://schemas.microsoft.com/office/drawing/2014/main" id="{1E395C9F-2442-4E43-8B6A-B125D0EAEC35}"/>
              </a:ext>
            </a:extLst>
          </p:cNvPr>
          <p:cNvGraphicFramePr>
            <a:graphicFrameLocks noGrp="1"/>
          </p:cNvGraphicFramePr>
          <p:nvPr>
            <p:extLst>
              <p:ext uri="{D42A27DB-BD31-4B8C-83A1-F6EECF244321}">
                <p14:modId xmlns:p14="http://schemas.microsoft.com/office/powerpoint/2010/main" val="4279573174"/>
              </p:ext>
            </p:extLst>
          </p:nvPr>
        </p:nvGraphicFramePr>
        <p:xfrm>
          <a:off x="3930502" y="3210012"/>
          <a:ext cx="1462267" cy="1844804"/>
        </p:xfrm>
        <a:graphic>
          <a:graphicData uri="http://schemas.openxmlformats.org/drawingml/2006/table">
            <a:tbl>
              <a:tblPr firstRow="1" bandRow="1">
                <a:tableStyleId>{073A0DAA-6AF3-43AB-8588-CEC1D06C72B9}</a:tableStyleId>
              </a:tblPr>
              <a:tblGrid>
                <a:gridCol w="1462267">
                  <a:extLst>
                    <a:ext uri="{9D8B030D-6E8A-4147-A177-3AD203B41FA5}">
                      <a16:colId xmlns:a16="http://schemas.microsoft.com/office/drawing/2014/main" val="260128499"/>
                    </a:ext>
                  </a:extLst>
                </a:gridCol>
              </a:tblGrid>
              <a:tr h="370840">
                <a:tc>
                  <a:txBody>
                    <a:bodyPr/>
                    <a:lstStyle/>
                    <a:p>
                      <a:pPr algn="ctr"/>
                      <a:r>
                        <a:rPr lang="en-US" dirty="0"/>
                        <a:t>PLANNING</a:t>
                      </a:r>
                    </a:p>
                  </a:txBody>
                  <a:tcPr/>
                </a:tc>
                <a:extLst>
                  <a:ext uri="{0D108BD9-81ED-4DB2-BD59-A6C34878D82A}">
                    <a16:rowId xmlns:a16="http://schemas.microsoft.com/office/drawing/2014/main" val="1923930676"/>
                  </a:ext>
                </a:extLst>
              </a:tr>
              <a:tr h="343360">
                <a:tc>
                  <a:txBody>
                    <a:bodyPr/>
                    <a:lstStyle/>
                    <a:p>
                      <a:r>
                        <a:rPr lang="en-US" sz="1200" dirty="0"/>
                        <a:t>FEMA R3</a:t>
                      </a:r>
                    </a:p>
                  </a:txBody>
                  <a:tcPr/>
                </a:tc>
                <a:extLst>
                  <a:ext uri="{0D108BD9-81ED-4DB2-BD59-A6C34878D82A}">
                    <a16:rowId xmlns:a16="http://schemas.microsoft.com/office/drawing/2014/main" val="3669599180"/>
                  </a:ext>
                </a:extLst>
              </a:tr>
              <a:tr h="370840">
                <a:tc>
                  <a:txBody>
                    <a:bodyPr/>
                    <a:lstStyle/>
                    <a:p>
                      <a:r>
                        <a:rPr lang="en-US" sz="1200" dirty="0"/>
                        <a:t>SHMO</a:t>
                      </a:r>
                    </a:p>
                  </a:txBody>
                  <a:tcPr/>
                </a:tc>
                <a:extLst>
                  <a:ext uri="{0D108BD9-81ED-4DB2-BD59-A6C34878D82A}">
                    <a16:rowId xmlns:a16="http://schemas.microsoft.com/office/drawing/2014/main" val="209379113"/>
                  </a:ext>
                </a:extLst>
              </a:tr>
              <a:tr h="388924">
                <a:tc>
                  <a:txBody>
                    <a:bodyPr/>
                    <a:lstStyle/>
                    <a:p>
                      <a:r>
                        <a:rPr lang="en-US" sz="1200" dirty="0"/>
                        <a:t>State NFIP</a:t>
                      </a:r>
                    </a:p>
                  </a:txBody>
                  <a:tcPr/>
                </a:tc>
                <a:extLst>
                  <a:ext uri="{0D108BD9-81ED-4DB2-BD59-A6C34878D82A}">
                    <a16:rowId xmlns:a16="http://schemas.microsoft.com/office/drawing/2014/main" val="1147984922"/>
                  </a:ext>
                </a:extLst>
              </a:tr>
              <a:tr h="370840">
                <a:tc>
                  <a:txBody>
                    <a:bodyPr/>
                    <a:lstStyle/>
                    <a:p>
                      <a:endParaRPr lang="en-US" sz="1200" dirty="0"/>
                    </a:p>
                  </a:txBody>
                  <a:tcPr/>
                </a:tc>
                <a:extLst>
                  <a:ext uri="{0D108BD9-81ED-4DB2-BD59-A6C34878D82A}">
                    <a16:rowId xmlns:a16="http://schemas.microsoft.com/office/drawing/2014/main" val="2946738768"/>
                  </a:ext>
                </a:extLst>
              </a:tr>
            </a:tbl>
          </a:graphicData>
        </a:graphic>
      </p:graphicFrame>
      <p:graphicFrame>
        <p:nvGraphicFramePr>
          <p:cNvPr id="13" name="Table 5">
            <a:extLst>
              <a:ext uri="{FF2B5EF4-FFF2-40B4-BE49-F238E27FC236}">
                <a16:creationId xmlns:a16="http://schemas.microsoft.com/office/drawing/2014/main" id="{54D07206-4024-47D4-9740-E4FC89DC2E2B}"/>
              </a:ext>
            </a:extLst>
          </p:cNvPr>
          <p:cNvGraphicFramePr>
            <a:graphicFrameLocks noGrp="1"/>
          </p:cNvGraphicFramePr>
          <p:nvPr>
            <p:extLst>
              <p:ext uri="{D42A27DB-BD31-4B8C-83A1-F6EECF244321}">
                <p14:modId xmlns:p14="http://schemas.microsoft.com/office/powerpoint/2010/main" val="2807388050"/>
              </p:ext>
            </p:extLst>
          </p:nvPr>
        </p:nvGraphicFramePr>
        <p:xfrm>
          <a:off x="5598062" y="3221025"/>
          <a:ext cx="1462267" cy="1826720"/>
        </p:xfrm>
        <a:graphic>
          <a:graphicData uri="http://schemas.openxmlformats.org/drawingml/2006/table">
            <a:tbl>
              <a:tblPr firstRow="1" bandRow="1">
                <a:tableStyleId>{5C22544A-7EE6-4342-B048-85BDC9FD1C3A}</a:tableStyleId>
              </a:tblPr>
              <a:tblGrid>
                <a:gridCol w="1462267">
                  <a:extLst>
                    <a:ext uri="{9D8B030D-6E8A-4147-A177-3AD203B41FA5}">
                      <a16:colId xmlns:a16="http://schemas.microsoft.com/office/drawing/2014/main" val="260128499"/>
                    </a:ext>
                  </a:extLst>
                </a:gridCol>
              </a:tblGrid>
              <a:tr h="370840">
                <a:tc>
                  <a:txBody>
                    <a:bodyPr/>
                    <a:lstStyle/>
                    <a:p>
                      <a:pPr algn="ctr"/>
                      <a:r>
                        <a:rPr lang="en-US" dirty="0"/>
                        <a:t>CRS/NFIP</a:t>
                      </a:r>
                    </a:p>
                  </a:txBody>
                  <a:tcPr/>
                </a:tc>
                <a:extLst>
                  <a:ext uri="{0D108BD9-81ED-4DB2-BD59-A6C34878D82A}">
                    <a16:rowId xmlns:a16="http://schemas.microsoft.com/office/drawing/2014/main" val="1923930676"/>
                  </a:ext>
                </a:extLst>
              </a:tr>
              <a:tr h="343360">
                <a:tc>
                  <a:txBody>
                    <a:bodyPr/>
                    <a:lstStyle/>
                    <a:p>
                      <a:r>
                        <a:rPr lang="en-US" sz="1200" dirty="0"/>
                        <a:t>FEMA R3</a:t>
                      </a:r>
                    </a:p>
                  </a:txBody>
                  <a:tcPr/>
                </a:tc>
                <a:extLst>
                  <a:ext uri="{0D108BD9-81ED-4DB2-BD59-A6C34878D82A}">
                    <a16:rowId xmlns:a16="http://schemas.microsoft.com/office/drawing/2014/main" val="3669599180"/>
                  </a:ext>
                </a:extLst>
              </a:tr>
              <a:tr h="370840">
                <a:tc>
                  <a:txBody>
                    <a:bodyPr/>
                    <a:lstStyle/>
                    <a:p>
                      <a:r>
                        <a:rPr lang="en-US" sz="1200" dirty="0"/>
                        <a:t>CRS/ISO</a:t>
                      </a:r>
                    </a:p>
                  </a:txBody>
                  <a:tcPr/>
                </a:tc>
                <a:extLst>
                  <a:ext uri="{0D108BD9-81ED-4DB2-BD59-A6C34878D82A}">
                    <a16:rowId xmlns:a16="http://schemas.microsoft.com/office/drawing/2014/main" val="20937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USACE Silver Jackets</a:t>
                      </a:r>
                    </a:p>
                  </a:txBody>
                  <a:tcPr/>
                </a:tc>
                <a:extLst>
                  <a:ext uri="{0D108BD9-81ED-4DB2-BD59-A6C34878D82A}">
                    <a16:rowId xmlns:a16="http://schemas.microsoft.com/office/drawing/2014/main" val="1147984922"/>
                  </a:ext>
                </a:extLst>
              </a:tr>
              <a:tr h="370840">
                <a:tc>
                  <a:txBody>
                    <a:bodyPr/>
                    <a:lstStyle/>
                    <a:p>
                      <a:r>
                        <a:rPr lang="en-US" sz="1200" dirty="0"/>
                        <a:t>State NFIP / SHMO</a:t>
                      </a:r>
                    </a:p>
                  </a:txBody>
                  <a:tcPr/>
                </a:tc>
                <a:extLst>
                  <a:ext uri="{0D108BD9-81ED-4DB2-BD59-A6C34878D82A}">
                    <a16:rowId xmlns:a16="http://schemas.microsoft.com/office/drawing/2014/main" val="2946738768"/>
                  </a:ext>
                </a:extLst>
              </a:tr>
            </a:tbl>
          </a:graphicData>
        </a:graphic>
      </p:graphicFrame>
      <p:graphicFrame>
        <p:nvGraphicFramePr>
          <p:cNvPr id="14" name="Table 5">
            <a:extLst>
              <a:ext uri="{FF2B5EF4-FFF2-40B4-BE49-F238E27FC236}">
                <a16:creationId xmlns:a16="http://schemas.microsoft.com/office/drawing/2014/main" id="{450FBC9A-B4D0-4B05-BB07-FEB0C1D1DDA0}"/>
              </a:ext>
            </a:extLst>
          </p:cNvPr>
          <p:cNvGraphicFramePr>
            <a:graphicFrameLocks noGrp="1"/>
          </p:cNvGraphicFramePr>
          <p:nvPr>
            <p:extLst>
              <p:ext uri="{D42A27DB-BD31-4B8C-83A1-F6EECF244321}">
                <p14:modId xmlns:p14="http://schemas.microsoft.com/office/powerpoint/2010/main" val="478576469"/>
              </p:ext>
            </p:extLst>
          </p:nvPr>
        </p:nvGraphicFramePr>
        <p:xfrm>
          <a:off x="7242132" y="3225240"/>
          <a:ext cx="1697588" cy="1822505"/>
        </p:xfrm>
        <a:graphic>
          <a:graphicData uri="http://schemas.openxmlformats.org/drawingml/2006/table">
            <a:tbl>
              <a:tblPr firstRow="1" bandRow="1">
                <a:tableStyleId>{21E4AEA4-8DFA-4A89-87EB-49C32662AFE0}</a:tableStyleId>
              </a:tblPr>
              <a:tblGrid>
                <a:gridCol w="1697588">
                  <a:extLst>
                    <a:ext uri="{9D8B030D-6E8A-4147-A177-3AD203B41FA5}">
                      <a16:colId xmlns:a16="http://schemas.microsoft.com/office/drawing/2014/main" val="260128499"/>
                    </a:ext>
                  </a:extLst>
                </a:gridCol>
              </a:tblGrid>
              <a:tr h="358961">
                <a:tc>
                  <a:txBody>
                    <a:bodyPr/>
                    <a:lstStyle/>
                    <a:p>
                      <a:pPr algn="ctr"/>
                      <a:r>
                        <a:rPr lang="en-US" dirty="0"/>
                        <a:t>GIS</a:t>
                      </a:r>
                    </a:p>
                  </a:txBody>
                  <a:tcPr/>
                </a:tc>
                <a:extLst>
                  <a:ext uri="{0D108BD9-81ED-4DB2-BD59-A6C34878D82A}">
                    <a16:rowId xmlns:a16="http://schemas.microsoft.com/office/drawing/2014/main" val="1923930676"/>
                  </a:ext>
                </a:extLst>
              </a:tr>
              <a:tr h="332362">
                <a:tc>
                  <a:txBody>
                    <a:bodyPr/>
                    <a:lstStyle/>
                    <a:p>
                      <a:r>
                        <a:rPr lang="en-US" sz="1200" dirty="0"/>
                        <a:t>FEMA R3</a:t>
                      </a:r>
                    </a:p>
                  </a:txBody>
                  <a:tcPr/>
                </a:tc>
                <a:extLst>
                  <a:ext uri="{0D108BD9-81ED-4DB2-BD59-A6C34878D82A}">
                    <a16:rowId xmlns:a16="http://schemas.microsoft.com/office/drawing/2014/main" val="3669599180"/>
                  </a:ext>
                </a:extLst>
              </a:tr>
              <a:tr h="406461">
                <a:tc>
                  <a:txBody>
                    <a:bodyPr/>
                    <a:lstStyle/>
                    <a:p>
                      <a:r>
                        <a:rPr lang="en-US" sz="1200" dirty="0"/>
                        <a:t>WVDHSEM GIS</a:t>
                      </a:r>
                    </a:p>
                  </a:txBody>
                  <a:tcPr/>
                </a:tc>
                <a:extLst>
                  <a:ext uri="{0D108BD9-81ED-4DB2-BD59-A6C34878D82A}">
                    <a16:rowId xmlns:a16="http://schemas.microsoft.com/office/drawing/2014/main" val="209379113"/>
                  </a:ext>
                </a:extLst>
              </a:tr>
              <a:tr h="358961">
                <a:tc>
                  <a:txBody>
                    <a:bodyPr/>
                    <a:lstStyle/>
                    <a:p>
                      <a:r>
                        <a:rPr lang="en-US" sz="1200" dirty="0"/>
                        <a:t>USACE Silver Jackets</a:t>
                      </a:r>
                    </a:p>
                  </a:txBody>
                  <a:tcPr/>
                </a:tc>
                <a:extLst>
                  <a:ext uri="{0D108BD9-81ED-4DB2-BD59-A6C34878D82A}">
                    <a16:rowId xmlns:a16="http://schemas.microsoft.com/office/drawing/2014/main" val="1147984922"/>
                  </a:ext>
                </a:extLst>
              </a:tr>
              <a:tr h="358961">
                <a:tc>
                  <a:txBody>
                    <a:bodyPr/>
                    <a:lstStyle/>
                    <a:p>
                      <a:endParaRPr lang="en-US" sz="1200" dirty="0"/>
                    </a:p>
                  </a:txBody>
                  <a:tcPr/>
                </a:tc>
                <a:extLst>
                  <a:ext uri="{0D108BD9-81ED-4DB2-BD59-A6C34878D82A}">
                    <a16:rowId xmlns:a16="http://schemas.microsoft.com/office/drawing/2014/main" val="2946738768"/>
                  </a:ext>
                </a:extLst>
              </a:tr>
            </a:tbl>
          </a:graphicData>
        </a:graphic>
      </p:graphicFrame>
      <p:pic>
        <p:nvPicPr>
          <p:cNvPr id="1038" name="Picture 14" descr="Image result for FEMA icon logo">
            <a:extLst>
              <a:ext uri="{FF2B5EF4-FFF2-40B4-BE49-F238E27FC236}">
                <a16:creationId xmlns:a16="http://schemas.microsoft.com/office/drawing/2014/main" id="{0A7CF5BF-9616-4EC1-A5CC-5B2FEEF68B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835" b="20429"/>
          <a:stretch/>
        </p:blipFill>
        <p:spPr bwMode="auto">
          <a:xfrm>
            <a:off x="331605" y="5286028"/>
            <a:ext cx="1939385" cy="7889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NFIP CRS logo">
            <a:extLst>
              <a:ext uri="{FF2B5EF4-FFF2-40B4-BE49-F238E27FC236}">
                <a16:creationId xmlns:a16="http://schemas.microsoft.com/office/drawing/2014/main" id="{F12D88D9-4225-42BD-846A-A15735C95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9019" y="1406270"/>
            <a:ext cx="2171261" cy="217126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wv geological economic survey icon">
            <a:extLst>
              <a:ext uri="{FF2B5EF4-FFF2-40B4-BE49-F238E27FC236}">
                <a16:creationId xmlns:a16="http://schemas.microsoft.com/office/drawing/2014/main" id="{071E2176-5E64-4154-BD98-79272028F0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4232" y="6354444"/>
            <a:ext cx="1259986" cy="35362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FEMA CTP logo">
            <a:extLst>
              <a:ext uri="{FF2B5EF4-FFF2-40B4-BE49-F238E27FC236}">
                <a16:creationId xmlns:a16="http://schemas.microsoft.com/office/drawing/2014/main" id="{16EA1611-EC72-477E-A808-AAAE8DD0AF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5565" y="1329335"/>
            <a:ext cx="1610478" cy="156240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FEMA HMGP logo">
            <a:extLst>
              <a:ext uri="{FF2B5EF4-FFF2-40B4-BE49-F238E27FC236}">
                <a16:creationId xmlns:a16="http://schemas.microsoft.com/office/drawing/2014/main" id="{160FA5E0-4CC9-464F-89B9-771303E6E5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8001" y="1357863"/>
            <a:ext cx="1039439" cy="1533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E6FD99-4A64-472F-B9AA-DE62E56B6D6E}"/>
              </a:ext>
            </a:extLst>
          </p:cNvPr>
          <p:cNvSpPr txBox="1"/>
          <p:nvPr/>
        </p:nvSpPr>
        <p:spPr>
          <a:xfrm>
            <a:off x="107003" y="946334"/>
            <a:ext cx="8959175" cy="307777"/>
          </a:xfrm>
          <a:prstGeom prst="rect">
            <a:avLst/>
          </a:prstGeom>
          <a:noFill/>
        </p:spPr>
        <p:txBody>
          <a:bodyPr wrap="square" rtlCol="0">
            <a:spAutoFit/>
          </a:bodyPr>
          <a:lstStyle/>
          <a:p>
            <a:r>
              <a:rPr lang="en-US" sz="1400" i="1" dirty="0"/>
              <a:t>No single agency has all the answers but leveraging multiple programs and perspectives can provide a cohesive solution</a:t>
            </a:r>
            <a:endParaRPr lang="en-US" sz="1400" b="1" i="1" dirty="0"/>
          </a:p>
        </p:txBody>
      </p:sp>
      <p:pic>
        <p:nvPicPr>
          <p:cNvPr id="1058" name="Picture 34" descr="Image result for NIYAMIT, Inc. icon">
            <a:extLst>
              <a:ext uri="{FF2B5EF4-FFF2-40B4-BE49-F238E27FC236}">
                <a16:creationId xmlns:a16="http://schemas.microsoft.com/office/drawing/2014/main" id="{44E37021-9DD6-40E1-A61D-E8A57BE59EB0}"/>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449250" y="6469869"/>
            <a:ext cx="1588324" cy="21177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wood group engineering inc.">
            <a:extLst>
              <a:ext uri="{FF2B5EF4-FFF2-40B4-BE49-F238E27FC236}">
                <a16:creationId xmlns:a16="http://schemas.microsoft.com/office/drawing/2014/main" id="{A59CDCD4-94EB-427B-BDF7-4D277CD5AAF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105008" y="6363364"/>
            <a:ext cx="998785" cy="3035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stretch>
            <a:fillRect/>
          </a:stretch>
        </p:blipFill>
        <p:spPr>
          <a:xfrm>
            <a:off x="4467488" y="6329103"/>
            <a:ext cx="1049609" cy="380173"/>
          </a:xfrm>
          <a:prstGeom prst="rect">
            <a:avLst/>
          </a:prstGeom>
        </p:spPr>
      </p:pic>
      <p:pic>
        <p:nvPicPr>
          <p:cNvPr id="6" name="Picture 5">
            <a:extLst>
              <a:ext uri="{FF2B5EF4-FFF2-40B4-BE49-F238E27FC236}">
                <a16:creationId xmlns:a16="http://schemas.microsoft.com/office/drawing/2014/main" id="{37E60B61-D108-471C-ADCF-3FDAE3C56825}"/>
              </a:ext>
            </a:extLst>
          </p:cNvPr>
          <p:cNvPicPr>
            <a:picLocks noChangeAspect="1"/>
          </p:cNvPicPr>
          <p:nvPr/>
        </p:nvPicPr>
        <p:blipFill>
          <a:blip r:embed="rId16"/>
          <a:stretch>
            <a:fillRect/>
          </a:stretch>
        </p:blipFill>
        <p:spPr>
          <a:xfrm>
            <a:off x="2090434" y="2254709"/>
            <a:ext cx="1390388" cy="423162"/>
          </a:xfrm>
          <a:prstGeom prst="rect">
            <a:avLst/>
          </a:prstGeom>
        </p:spPr>
      </p:pic>
      <p:pic>
        <p:nvPicPr>
          <p:cNvPr id="1028" name="Picture 4" descr="Image result for silver jackets logo">
            <a:extLst>
              <a:ext uri="{FF2B5EF4-FFF2-40B4-BE49-F238E27FC236}">
                <a16:creationId xmlns:a16="http://schemas.microsoft.com/office/drawing/2014/main" id="{2992E494-7254-4EB0-A8B1-48D09B5E69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6479" y="1354890"/>
            <a:ext cx="1578722" cy="161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79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cs typeface="Arial" panose="020B0604020202020204" pitchFamily="34" charset="0"/>
              </a:rPr>
              <a:t>Building 19-07-022B-0021-0000_7170 </a:t>
            </a:r>
            <a:endParaRPr lang="en-US" b="1" dirty="0"/>
          </a:p>
        </p:txBody>
      </p:sp>
      <p:sp>
        <p:nvSpPr>
          <p:cNvPr id="3" name="Rectangle 2"/>
          <p:cNvSpPr/>
          <p:nvPr/>
        </p:nvSpPr>
        <p:spPr>
          <a:xfrm>
            <a:off x="933856" y="5512232"/>
            <a:ext cx="4572000" cy="1200329"/>
          </a:xfrm>
          <a:prstGeom prst="rect">
            <a:avLst/>
          </a:prstGeom>
        </p:spPr>
        <p:txBody>
          <a:bodyPr>
            <a:spAutoFit/>
          </a:bodyPr>
          <a:lstStyle/>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&lt;&lt; 781 Avon Bend Road, Charles Town, WV  25414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https://www.mapwv.gov/flood/map/?wkid=102100&amp;x=-8664166&amp;y=4753097&amp;l=13&amp;v=0</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1"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 y="959120"/>
            <a:ext cx="79343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7B9439-BEA1-4BE9-8317-1612B88A863F}"/>
              </a:ext>
            </a:extLst>
          </p:cNvPr>
          <p:cNvSpPr txBox="1"/>
          <p:nvPr/>
        </p:nvSpPr>
        <p:spPr>
          <a:xfrm>
            <a:off x="2744314" y="4056830"/>
            <a:ext cx="951083" cy="646331"/>
          </a:xfrm>
          <a:prstGeom prst="rect">
            <a:avLst/>
          </a:prstGeom>
          <a:solidFill>
            <a:schemeClr val="tx1"/>
          </a:solidFill>
        </p:spPr>
        <p:txBody>
          <a:bodyPr wrap="square" rtlCol="0">
            <a:spAutoFit/>
          </a:bodyPr>
          <a:lstStyle/>
          <a:p>
            <a:pPr algn="ctr"/>
            <a:r>
              <a:rPr lang="en-US" b="1" dirty="0">
                <a:solidFill>
                  <a:srgbClr val="FFFF00"/>
                </a:solidFill>
              </a:rPr>
              <a:t>Built 2011</a:t>
            </a:r>
          </a:p>
        </p:txBody>
      </p:sp>
      <p:sp>
        <p:nvSpPr>
          <p:cNvPr id="8" name="TextBox 7">
            <a:extLst>
              <a:ext uri="{FF2B5EF4-FFF2-40B4-BE49-F238E27FC236}">
                <a16:creationId xmlns:a16="http://schemas.microsoft.com/office/drawing/2014/main" id="{FC7B9439-BEA1-4BE9-8317-1612B88A863F}"/>
              </a:ext>
            </a:extLst>
          </p:cNvPr>
          <p:cNvSpPr txBox="1"/>
          <p:nvPr/>
        </p:nvSpPr>
        <p:spPr>
          <a:xfrm>
            <a:off x="2500922" y="5341466"/>
            <a:ext cx="1422777" cy="646331"/>
          </a:xfrm>
          <a:prstGeom prst="rect">
            <a:avLst/>
          </a:prstGeom>
          <a:solidFill>
            <a:schemeClr val="tx1"/>
          </a:solidFill>
        </p:spPr>
        <p:txBody>
          <a:bodyPr wrap="square" rtlCol="0">
            <a:spAutoFit/>
          </a:bodyPr>
          <a:lstStyle/>
          <a:p>
            <a:pPr algn="ctr"/>
            <a:r>
              <a:rPr lang="en-US" b="1" dirty="0">
                <a:solidFill>
                  <a:srgbClr val="FFFF00"/>
                </a:solidFill>
              </a:rPr>
              <a:t>Crawl Basement</a:t>
            </a:r>
          </a:p>
        </p:txBody>
      </p:sp>
      <p:sp>
        <p:nvSpPr>
          <p:cNvPr id="9" name="TextBox 8">
            <a:extLst>
              <a:ext uri="{FF2B5EF4-FFF2-40B4-BE49-F238E27FC236}">
                <a16:creationId xmlns:a16="http://schemas.microsoft.com/office/drawing/2014/main" id="{FC7B9439-BEA1-4BE9-8317-1612B88A863F}"/>
              </a:ext>
            </a:extLst>
          </p:cNvPr>
          <p:cNvSpPr txBox="1"/>
          <p:nvPr/>
        </p:nvSpPr>
        <p:spPr>
          <a:xfrm>
            <a:off x="7034514" y="3516979"/>
            <a:ext cx="1422777" cy="646331"/>
          </a:xfrm>
          <a:prstGeom prst="rect">
            <a:avLst/>
          </a:prstGeom>
          <a:solidFill>
            <a:schemeClr val="tx1"/>
          </a:solidFill>
        </p:spPr>
        <p:txBody>
          <a:bodyPr wrap="square" rtlCol="0">
            <a:spAutoFit/>
          </a:bodyPr>
          <a:lstStyle/>
          <a:p>
            <a:pPr algn="ctr"/>
            <a:r>
              <a:rPr lang="en-US" b="1" dirty="0">
                <a:solidFill>
                  <a:srgbClr val="FFFF00"/>
                </a:solidFill>
              </a:rPr>
              <a:t>10 ft. Water Depth</a:t>
            </a:r>
          </a:p>
        </p:txBody>
      </p:sp>
      <p:sp>
        <p:nvSpPr>
          <p:cNvPr id="6" name="Rectangle 5">
            <a:extLst>
              <a:ext uri="{FF2B5EF4-FFF2-40B4-BE49-F238E27FC236}">
                <a16:creationId xmlns:a16="http://schemas.microsoft.com/office/drawing/2014/main" id="{2DFBD1B7-EB77-46F6-9C58-9A0EA7EDD32F}"/>
              </a:ext>
            </a:extLst>
          </p:cNvPr>
          <p:cNvSpPr/>
          <p:nvPr/>
        </p:nvSpPr>
        <p:spPr>
          <a:xfrm>
            <a:off x="2744314" y="2200053"/>
            <a:ext cx="3281668" cy="307777"/>
          </a:xfrm>
          <a:prstGeom prst="rect">
            <a:avLst/>
          </a:prstGeom>
        </p:spPr>
        <p:txBody>
          <a:bodyPr wrap="none">
            <a:spAutoFit/>
          </a:bodyPr>
          <a:lstStyle/>
          <a:p>
            <a:r>
              <a:rPr lang="en-US" sz="1400" dirty="0">
                <a:solidFill>
                  <a:schemeClr val="bg1"/>
                </a:solidFill>
                <a:cs typeface="Arial" panose="020B0604020202020204" pitchFamily="34" charset="0"/>
              </a:rPr>
              <a:t>Building ID:  19-07-022B-0021-0000_7170 </a:t>
            </a:r>
            <a:endParaRPr lang="en-US" sz="1400" dirty="0"/>
          </a:p>
        </p:txBody>
      </p:sp>
    </p:spTree>
    <p:extLst>
      <p:ext uri="{BB962C8B-B14F-4D97-AF65-F5344CB8AC3E}">
        <p14:creationId xmlns:p14="http://schemas.microsoft.com/office/powerpoint/2010/main" val="3095288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2753" y="1710609"/>
            <a:ext cx="6604504" cy="495039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Hazus Flood Loss Estimation Program</a:t>
            </a:r>
          </a:p>
        </p:txBody>
      </p:sp>
      <p:sp>
        <p:nvSpPr>
          <p:cNvPr id="6" name="TextBox 5">
            <a:extLst>
              <a:ext uri="{FF2B5EF4-FFF2-40B4-BE49-F238E27FC236}">
                <a16:creationId xmlns:a16="http://schemas.microsoft.com/office/drawing/2014/main" id="{FC7B9439-BEA1-4BE9-8317-1612B88A863F}"/>
              </a:ext>
            </a:extLst>
          </p:cNvPr>
          <p:cNvSpPr txBox="1"/>
          <p:nvPr/>
        </p:nvSpPr>
        <p:spPr>
          <a:xfrm>
            <a:off x="5027928" y="6026205"/>
            <a:ext cx="3407221" cy="307777"/>
          </a:xfrm>
          <a:prstGeom prst="rect">
            <a:avLst/>
          </a:prstGeom>
          <a:noFill/>
        </p:spPr>
        <p:txBody>
          <a:bodyPr wrap="square" rtlCol="0">
            <a:spAutoFit/>
          </a:bodyPr>
          <a:lstStyle/>
          <a:p>
            <a:pPr algn="ctr"/>
            <a:r>
              <a:rPr lang="en-US" sz="1400" dirty="0">
                <a:solidFill>
                  <a:schemeClr val="bg1">
                    <a:lumMod val="50000"/>
                  </a:schemeClr>
                </a:solidFill>
              </a:rPr>
              <a:t>Slide courtesy of FEMA</a:t>
            </a:r>
          </a:p>
        </p:txBody>
      </p:sp>
      <p:sp>
        <p:nvSpPr>
          <p:cNvPr id="8" name="TextBox 7">
            <a:extLst>
              <a:ext uri="{FF2B5EF4-FFF2-40B4-BE49-F238E27FC236}">
                <a16:creationId xmlns:a16="http://schemas.microsoft.com/office/drawing/2014/main" id="{28C0E090-FEB6-4815-91E3-7110E184A640}"/>
              </a:ext>
            </a:extLst>
          </p:cNvPr>
          <p:cNvSpPr txBox="1"/>
          <p:nvPr/>
        </p:nvSpPr>
        <p:spPr>
          <a:xfrm>
            <a:off x="344032" y="1127838"/>
            <a:ext cx="8455936" cy="369332"/>
          </a:xfrm>
          <a:prstGeom prst="rect">
            <a:avLst/>
          </a:prstGeom>
          <a:solidFill>
            <a:schemeClr val="tx2">
              <a:lumMod val="40000"/>
              <a:lumOff val="60000"/>
            </a:schemeClr>
          </a:solidFill>
        </p:spPr>
        <p:txBody>
          <a:bodyPr wrap="square" rtlCol="0">
            <a:spAutoFit/>
          </a:bodyPr>
          <a:lstStyle/>
          <a:p>
            <a:pPr algn="ctr"/>
            <a:r>
              <a:rPr lang="en-US" b="1" dirty="0">
                <a:solidFill>
                  <a:schemeClr val="bg1"/>
                </a:solidFill>
              </a:rPr>
              <a:t> A GIS-based natural hazard analysis tool developed and freely distributed by FEMA</a:t>
            </a:r>
          </a:p>
        </p:txBody>
      </p:sp>
    </p:spTree>
    <p:extLst>
      <p:ext uri="{BB962C8B-B14F-4D97-AF65-F5344CB8AC3E}">
        <p14:creationId xmlns:p14="http://schemas.microsoft.com/office/powerpoint/2010/main" val="3035979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Hazus Flood Loss Estimation Program</a:t>
            </a:r>
          </a:p>
        </p:txBody>
      </p:sp>
      <p:pic>
        <p:nvPicPr>
          <p:cNvPr id="2" name="Picture 1"/>
          <p:cNvPicPr>
            <a:picLocks noChangeAspect="1"/>
          </p:cNvPicPr>
          <p:nvPr/>
        </p:nvPicPr>
        <p:blipFill>
          <a:blip r:embed="rId2"/>
          <a:stretch>
            <a:fillRect/>
          </a:stretch>
        </p:blipFill>
        <p:spPr>
          <a:xfrm>
            <a:off x="301555" y="1112560"/>
            <a:ext cx="7285264" cy="5471929"/>
          </a:xfrm>
          <a:prstGeom prst="rect">
            <a:avLst/>
          </a:prstGeom>
        </p:spPr>
      </p:pic>
      <p:sp>
        <p:nvSpPr>
          <p:cNvPr id="6" name="TextBox 5">
            <a:extLst>
              <a:ext uri="{FF2B5EF4-FFF2-40B4-BE49-F238E27FC236}">
                <a16:creationId xmlns:a16="http://schemas.microsoft.com/office/drawing/2014/main" id="{FC7B9439-BEA1-4BE9-8317-1612B88A863F}"/>
              </a:ext>
            </a:extLst>
          </p:cNvPr>
          <p:cNvSpPr txBox="1"/>
          <p:nvPr/>
        </p:nvSpPr>
        <p:spPr>
          <a:xfrm>
            <a:off x="5027928" y="6026205"/>
            <a:ext cx="3407221" cy="307777"/>
          </a:xfrm>
          <a:prstGeom prst="rect">
            <a:avLst/>
          </a:prstGeom>
          <a:noFill/>
        </p:spPr>
        <p:txBody>
          <a:bodyPr wrap="square" rtlCol="0">
            <a:spAutoFit/>
          </a:bodyPr>
          <a:lstStyle/>
          <a:p>
            <a:pPr algn="ctr"/>
            <a:r>
              <a:rPr lang="en-US" sz="1400" dirty="0">
                <a:solidFill>
                  <a:schemeClr val="bg1">
                    <a:lumMod val="50000"/>
                  </a:schemeClr>
                </a:solidFill>
              </a:rPr>
              <a:t>Slide courtesy of FEMA</a:t>
            </a:r>
          </a:p>
        </p:txBody>
      </p:sp>
      <p:sp>
        <p:nvSpPr>
          <p:cNvPr id="7" name="TextBox 6">
            <a:extLst>
              <a:ext uri="{FF2B5EF4-FFF2-40B4-BE49-F238E27FC236}">
                <a16:creationId xmlns:a16="http://schemas.microsoft.com/office/drawing/2014/main" id="{28C0E090-FEB6-4815-91E3-7110E184A640}"/>
              </a:ext>
            </a:extLst>
          </p:cNvPr>
          <p:cNvSpPr txBox="1"/>
          <p:nvPr/>
        </p:nvSpPr>
        <p:spPr>
          <a:xfrm>
            <a:off x="7412476" y="2971361"/>
            <a:ext cx="1361873" cy="2862322"/>
          </a:xfrm>
          <a:prstGeom prst="rect">
            <a:avLst/>
          </a:prstGeom>
          <a:solidFill>
            <a:schemeClr val="accent1">
              <a:lumMod val="50000"/>
            </a:schemeClr>
          </a:solidFill>
        </p:spPr>
        <p:txBody>
          <a:bodyPr wrap="square" rtlCol="0">
            <a:spAutoFit/>
          </a:bodyPr>
          <a:lstStyle/>
          <a:p>
            <a:pPr algn="ctr"/>
            <a:r>
              <a:rPr lang="en-US" b="1" dirty="0">
                <a:solidFill>
                  <a:schemeClr val="bg1"/>
                </a:solidFill>
              </a:rPr>
              <a:t>FEMA’s new OpenHazus Flood Loss Utility.</a:t>
            </a:r>
          </a:p>
          <a:p>
            <a:pPr algn="ctr"/>
            <a:endParaRPr lang="en-US" b="1" dirty="0">
              <a:solidFill>
                <a:schemeClr val="bg1"/>
              </a:solidFill>
            </a:endParaRPr>
          </a:p>
          <a:p>
            <a:pPr algn="ctr"/>
            <a:r>
              <a:rPr lang="en-US" b="1" dirty="0">
                <a:solidFill>
                  <a:schemeClr val="bg1"/>
                </a:solidFill>
              </a:rPr>
              <a:t>It works!</a:t>
            </a:r>
            <a:br>
              <a:rPr lang="en-US" b="1" dirty="0">
                <a:solidFill>
                  <a:schemeClr val="bg1"/>
                </a:solidFill>
              </a:rPr>
            </a:br>
            <a:br>
              <a:rPr lang="en-US" b="1" dirty="0">
                <a:solidFill>
                  <a:schemeClr val="bg1"/>
                </a:solidFill>
              </a:rPr>
            </a:br>
            <a:r>
              <a:rPr lang="en-US" b="1" dirty="0">
                <a:solidFill>
                  <a:schemeClr val="bg1"/>
                </a:solidFill>
              </a:rPr>
              <a:t>Very beneficial for project!</a:t>
            </a:r>
          </a:p>
        </p:txBody>
      </p:sp>
    </p:spTree>
    <p:extLst>
      <p:ext uri="{BB962C8B-B14F-4D97-AF65-F5344CB8AC3E}">
        <p14:creationId xmlns:p14="http://schemas.microsoft.com/office/powerpoint/2010/main" val="2271632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Depth-Damage Function (DDF) Values</a:t>
            </a:r>
          </a:p>
        </p:txBody>
      </p:sp>
      <p:pic>
        <p:nvPicPr>
          <p:cNvPr id="3" name="Picture 2"/>
          <p:cNvPicPr>
            <a:picLocks noChangeAspect="1"/>
          </p:cNvPicPr>
          <p:nvPr/>
        </p:nvPicPr>
        <p:blipFill>
          <a:blip r:embed="rId3"/>
          <a:stretch>
            <a:fillRect/>
          </a:stretch>
        </p:blipFill>
        <p:spPr>
          <a:xfrm>
            <a:off x="419715" y="1026207"/>
            <a:ext cx="8134350" cy="5629486"/>
          </a:xfrm>
          <a:prstGeom prst="rect">
            <a:avLst/>
          </a:prstGeom>
        </p:spPr>
      </p:pic>
    </p:spTree>
    <p:extLst>
      <p:ext uri="{BB962C8B-B14F-4D97-AF65-F5344CB8AC3E}">
        <p14:creationId xmlns:p14="http://schemas.microsoft.com/office/powerpoint/2010/main" val="198890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Post-FIRM Structure in Floodway</a:t>
            </a:r>
          </a:p>
        </p:txBody>
      </p:sp>
      <p:graphicFrame>
        <p:nvGraphicFramePr>
          <p:cNvPr id="10" name="Table 9"/>
          <p:cNvGraphicFramePr>
            <a:graphicFrameLocks noGrp="1"/>
          </p:cNvGraphicFramePr>
          <p:nvPr>
            <p:extLst>
              <p:ext uri="{D42A27DB-BD31-4B8C-83A1-F6EECF244321}">
                <p14:modId xmlns:p14="http://schemas.microsoft.com/office/powerpoint/2010/main" val="3816606250"/>
              </p:ext>
            </p:extLst>
          </p:nvPr>
        </p:nvGraphicFramePr>
        <p:xfrm>
          <a:off x="4726547" y="1021525"/>
          <a:ext cx="4004028" cy="5736446"/>
        </p:xfrm>
        <a:graphic>
          <a:graphicData uri="http://schemas.openxmlformats.org/drawingml/2006/table">
            <a:tbl>
              <a:tblPr/>
              <a:tblGrid>
                <a:gridCol w="1452311">
                  <a:extLst>
                    <a:ext uri="{9D8B030D-6E8A-4147-A177-3AD203B41FA5}">
                      <a16:colId xmlns:a16="http://schemas.microsoft.com/office/drawing/2014/main" val="3266996470"/>
                    </a:ext>
                  </a:extLst>
                </a:gridCol>
                <a:gridCol w="2551717">
                  <a:extLst>
                    <a:ext uri="{9D8B030D-6E8A-4147-A177-3AD203B41FA5}">
                      <a16:colId xmlns:a16="http://schemas.microsoft.com/office/drawing/2014/main" val="663006551"/>
                    </a:ext>
                  </a:extLst>
                </a:gridCol>
              </a:tblGrid>
              <a:tr h="170626">
                <a:tc>
                  <a:txBody>
                    <a:bodyPr/>
                    <a:lstStyle/>
                    <a:p>
                      <a:pPr algn="l" fontAlgn="b"/>
                      <a:r>
                        <a:rPr lang="en-US" sz="900" b="1" i="0" u="none" strike="noStrike">
                          <a:solidFill>
                            <a:srgbClr val="000000"/>
                          </a:solidFill>
                          <a:effectLst/>
                          <a:latin typeface="Calibri" panose="020F0502020204030204" pitchFamily="34" charset="0"/>
                        </a:rPr>
                        <a:t>Building 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19-06-009H-0019-0000_781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751697"/>
                  </a:ext>
                </a:extLst>
              </a:tr>
              <a:tr h="170626">
                <a:tc>
                  <a:txBody>
                    <a:bodyPr/>
                    <a:lstStyle/>
                    <a:p>
                      <a:pPr algn="l" fontAlgn="b"/>
                      <a:r>
                        <a:rPr lang="en-US" sz="900" b="0" i="0" u="none" strike="noStrike">
                          <a:solidFill>
                            <a:srgbClr val="000000"/>
                          </a:solidFill>
                          <a:effectLst/>
                          <a:latin typeface="Calibri" panose="020F0502020204030204" pitchFamily="34" charset="0"/>
                        </a:rPr>
                        <a:t>Full E-911 Address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781 AVON BEND RD, CHARLES TOWN, WV, 25414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672002"/>
                  </a:ext>
                </a:extLst>
              </a:tr>
              <a:tr h="170626">
                <a:tc>
                  <a:txBody>
                    <a:bodyPr/>
                    <a:lstStyle/>
                    <a:p>
                      <a:pPr algn="l" fontAlgn="b"/>
                      <a:r>
                        <a:rPr lang="en-US" sz="900" b="0" i="0" u="none" strike="noStrike">
                          <a:solidFill>
                            <a:srgbClr val="000000"/>
                          </a:solidFill>
                          <a:effectLst/>
                          <a:latin typeface="Calibri" panose="020F0502020204030204" pitchFamily="34" charset="0"/>
                        </a:rPr>
                        <a:t>GIS Parcel 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19-06-009H-0019-0000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066274"/>
                  </a:ext>
                </a:extLst>
              </a:tr>
              <a:tr h="170626">
                <a:tc>
                  <a:txBody>
                    <a:bodyPr/>
                    <a:lstStyle/>
                    <a:p>
                      <a:pPr algn="l" fontAlgn="b"/>
                      <a:r>
                        <a:rPr lang="en-US" sz="900" b="0" i="0" u="none" strike="noStrike">
                          <a:solidFill>
                            <a:srgbClr val="000000"/>
                          </a:solidFill>
                          <a:effectLst/>
                          <a:latin typeface="Calibri" panose="020F0502020204030204" pitchFamily="34" charset="0"/>
                        </a:rPr>
                        <a:t>Plus Code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87F46599+H9X</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388273"/>
                  </a:ext>
                </a:extLst>
              </a:tr>
              <a:tr h="308833">
                <a:tc>
                  <a:txBody>
                    <a:bodyPr/>
                    <a:lstStyle/>
                    <a:p>
                      <a:pPr algn="l" fontAlgn="b"/>
                      <a:r>
                        <a:rPr lang="en-US" sz="900" b="0" i="0" u="none" strike="noStrike">
                          <a:solidFill>
                            <a:srgbClr val="000000"/>
                          </a:solidFill>
                          <a:effectLst/>
                          <a:latin typeface="Calibri" panose="020F0502020204030204" pitchFamily="34" charset="0"/>
                        </a:rPr>
                        <a:t>WV Flood Tool Link</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https://mapwv.gov/flood/map/?wkid=102100&amp;x=-8664164.49652&amp;y=4753089.59353&amp;l=13&amp;v=0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018688"/>
                  </a:ext>
                </a:extLst>
              </a:tr>
              <a:tr h="308833">
                <a:tc>
                  <a:txBody>
                    <a:bodyPr/>
                    <a:lstStyle/>
                    <a:p>
                      <a:pPr algn="l" fontAlgn="b"/>
                      <a:r>
                        <a:rPr lang="en-US" sz="900" b="0" i="0" u="none" strike="noStrike">
                          <a:solidFill>
                            <a:srgbClr val="000000"/>
                          </a:solidFill>
                          <a:effectLst/>
                          <a:latin typeface="Calibri" panose="020F0502020204030204" pitchFamily="34" charset="0"/>
                        </a:rPr>
                        <a:t>WV Parcel Assessment Link</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563C1"/>
                          </a:solidFill>
                          <a:effectLst/>
                          <a:latin typeface="Calibri" panose="020F0502020204030204" pitchFamily="34" charset="0"/>
                          <a:hlinkClick r:id="rId3"/>
                        </a:rPr>
                        <a:t>https://mapwv.gov/Assessment/Detail/?PID=1906009H001900000000</a:t>
                      </a:r>
                      <a:endParaRPr lang="en-US" sz="900" b="0" i="0" u="sng" strike="noStrike">
                        <a:solidFill>
                          <a:srgbClr val="0563C1"/>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16934"/>
                  </a:ext>
                </a:extLst>
              </a:tr>
              <a:tr h="170626">
                <a:tc>
                  <a:txBody>
                    <a:bodyPr/>
                    <a:lstStyle/>
                    <a:p>
                      <a:pPr algn="l" fontAlgn="b"/>
                      <a:r>
                        <a:rPr lang="en-US" sz="900" b="0" i="0" u="none" strike="noStrike">
                          <a:solidFill>
                            <a:srgbClr val="000000"/>
                          </a:solidFill>
                          <a:effectLst/>
                          <a:latin typeface="Calibri" panose="020F0502020204030204" pitchFamily="34" charset="0"/>
                        </a:rPr>
                        <a:t>Full Owner Address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9299 ALL SAINTS RD, LAUREL, MD 20723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867163"/>
                  </a:ext>
                </a:extLst>
              </a:tr>
              <a:tr h="170626">
                <a:tc>
                  <a:txBody>
                    <a:bodyPr/>
                    <a:lstStyle/>
                    <a:p>
                      <a:pPr algn="l" fontAlgn="b"/>
                      <a:r>
                        <a:rPr lang="en-US" sz="900" b="0" i="0" u="none" strike="noStrike">
                          <a:solidFill>
                            <a:srgbClr val="000000"/>
                          </a:solidFill>
                          <a:effectLst/>
                          <a:latin typeface="Calibri" panose="020F0502020204030204" pitchFamily="34" charset="0"/>
                        </a:rPr>
                        <a:t>Occ</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463074"/>
                  </a:ext>
                </a:extLst>
              </a:tr>
              <a:tr h="170626">
                <a:tc>
                  <a:txBody>
                    <a:bodyPr/>
                    <a:lstStyle/>
                    <a:p>
                      <a:pPr algn="l" fontAlgn="b"/>
                      <a:r>
                        <a:rPr lang="en-US" sz="900" b="0" i="0" u="none" strike="noStrike">
                          <a:solidFill>
                            <a:srgbClr val="000000"/>
                          </a:solidFill>
                          <a:effectLst/>
                          <a:latin typeface="Calibri" panose="020F0502020204030204" pitchFamily="34" charset="0"/>
                        </a:rPr>
                        <a:t>Cost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170200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353037"/>
                  </a:ext>
                </a:extLst>
              </a:tr>
              <a:tr h="170626">
                <a:tc>
                  <a:txBody>
                    <a:bodyPr/>
                    <a:lstStyle/>
                    <a:p>
                      <a:pPr algn="l" fontAlgn="b"/>
                      <a:r>
                        <a:rPr lang="en-US" sz="900" b="0" i="0" u="none" strike="noStrike">
                          <a:solidFill>
                            <a:srgbClr val="000000"/>
                          </a:solidFill>
                          <a:effectLst/>
                          <a:latin typeface="Calibri" panose="020F0502020204030204" pitchFamily="34" charset="0"/>
                        </a:rPr>
                        <a:t>NumStories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566351"/>
                  </a:ext>
                </a:extLst>
              </a:tr>
              <a:tr h="170626">
                <a:tc>
                  <a:txBody>
                    <a:bodyPr/>
                    <a:lstStyle/>
                    <a:p>
                      <a:pPr algn="l" fontAlgn="b"/>
                      <a:r>
                        <a:rPr lang="en-US" sz="900" b="0" i="0" u="none" strike="noStrike">
                          <a:solidFill>
                            <a:srgbClr val="000000"/>
                          </a:solidFill>
                          <a:effectLst/>
                          <a:latin typeface="Calibri" panose="020F0502020204030204" pitchFamily="34" charset="0"/>
                        </a:rPr>
                        <a:t>FoundationType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37800"/>
                  </a:ext>
                </a:extLst>
              </a:tr>
              <a:tr h="170626">
                <a:tc>
                  <a:txBody>
                    <a:bodyPr/>
                    <a:lstStyle/>
                    <a:p>
                      <a:pPr algn="l" fontAlgn="b"/>
                      <a:r>
                        <a:rPr lang="en-US" sz="900" b="0" i="0" u="none" strike="noStrike">
                          <a:solidFill>
                            <a:srgbClr val="000000"/>
                          </a:solidFill>
                          <a:effectLst/>
                          <a:latin typeface="Calibri" panose="020F0502020204030204" pitchFamily="34" charset="0"/>
                        </a:rPr>
                        <a:t>FirstFloorHt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3982"/>
                  </a:ext>
                </a:extLst>
              </a:tr>
              <a:tr h="170626">
                <a:tc>
                  <a:txBody>
                    <a:bodyPr/>
                    <a:lstStyle/>
                    <a:p>
                      <a:pPr algn="l" fontAlgn="b"/>
                      <a:r>
                        <a:rPr lang="en-US" sz="900" b="0" i="0" u="none" strike="noStrike">
                          <a:solidFill>
                            <a:srgbClr val="000000"/>
                          </a:solidFill>
                          <a:effectLst/>
                          <a:latin typeface="Calibri" panose="020F0502020204030204" pitchFamily="34" charset="0"/>
                        </a:rPr>
                        <a:t>Area</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2496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354844"/>
                  </a:ext>
                </a:extLst>
              </a:tr>
              <a:tr h="170626">
                <a:tc>
                  <a:txBody>
                    <a:bodyPr/>
                    <a:lstStyle/>
                    <a:p>
                      <a:pPr algn="l" fontAlgn="b"/>
                      <a:r>
                        <a:rPr lang="en-US" sz="900" b="0" i="0" u="none" strike="noStrike">
                          <a:solidFill>
                            <a:srgbClr val="000000"/>
                          </a:solidFill>
                          <a:effectLst/>
                          <a:latin typeface="Calibri" panose="020F0502020204030204" pitchFamily="34" charset="0"/>
                        </a:rPr>
                        <a:t>UserDefinedFltyId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453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410624"/>
                  </a:ext>
                </a:extLst>
              </a:tr>
              <a:tr h="170626">
                <a:tc>
                  <a:txBody>
                    <a:bodyPr/>
                    <a:lstStyle/>
                    <a:p>
                      <a:pPr algn="l" fontAlgn="b"/>
                      <a:r>
                        <a:rPr lang="en-US" sz="900" b="0" i="0" u="none" strike="noStrike">
                          <a:solidFill>
                            <a:srgbClr val="000000"/>
                          </a:solidFill>
                          <a:effectLst/>
                          <a:latin typeface="Calibri" panose="020F0502020204030204" pitchFamily="34" charset="0"/>
                        </a:rPr>
                        <a:t>Latitude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39.218996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860179"/>
                  </a:ext>
                </a:extLst>
              </a:tr>
              <a:tr h="170626">
                <a:tc>
                  <a:txBody>
                    <a:bodyPr/>
                    <a:lstStyle/>
                    <a:p>
                      <a:pPr algn="l" fontAlgn="b"/>
                      <a:r>
                        <a:rPr lang="en-US" sz="900" b="0" i="0" u="none" strike="noStrike">
                          <a:solidFill>
                            <a:srgbClr val="000000"/>
                          </a:solidFill>
                          <a:effectLst/>
                          <a:latin typeface="Calibri" panose="020F0502020204030204" pitchFamily="34" charset="0"/>
                        </a:rPr>
                        <a:t>Longitude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-77.83151391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625236"/>
                  </a:ext>
                </a:extLst>
              </a:tr>
              <a:tr h="170626">
                <a:tc>
                  <a:txBody>
                    <a:bodyPr/>
                    <a:lstStyle/>
                    <a:p>
                      <a:pPr algn="l" fontAlgn="b"/>
                      <a:r>
                        <a:rPr lang="en-US" sz="900" b="1" i="0" u="none" strike="noStrike">
                          <a:solidFill>
                            <a:srgbClr val="000000"/>
                          </a:solidFill>
                          <a:effectLst/>
                          <a:latin typeface="Calibri" panose="020F0502020204030204" pitchFamily="34" charset="0"/>
                        </a:rPr>
                        <a:t>Depth_Grid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a:solidFill>
                            <a:srgbClr val="000000"/>
                          </a:solidFill>
                          <a:effectLst/>
                          <a:latin typeface="Calibri" panose="020F0502020204030204" pitchFamily="34" charset="0"/>
                        </a:rPr>
                        <a:t>9.825653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6294713"/>
                  </a:ext>
                </a:extLst>
              </a:tr>
              <a:tr h="170626">
                <a:tc>
                  <a:txBody>
                    <a:bodyPr/>
                    <a:lstStyle/>
                    <a:p>
                      <a:pPr algn="l" fontAlgn="b"/>
                      <a:r>
                        <a:rPr lang="en-US" sz="900" b="0" i="0" u="none" strike="noStrike">
                          <a:solidFill>
                            <a:srgbClr val="000000"/>
                          </a:solidFill>
                          <a:effectLst/>
                          <a:latin typeface="Calibri" panose="020F0502020204030204" pitchFamily="34" charset="0"/>
                        </a:rPr>
                        <a:t>Depth_in_Struc</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5.825653076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182424"/>
                  </a:ext>
                </a:extLst>
              </a:tr>
              <a:tr h="170626">
                <a:tc>
                  <a:txBody>
                    <a:bodyPr/>
                    <a:lstStyle/>
                    <a:p>
                      <a:pPr algn="l" fontAlgn="b"/>
                      <a:r>
                        <a:rPr lang="en-US" sz="900" b="0" i="0" u="none" strike="noStrike">
                          <a:solidFill>
                            <a:srgbClr val="000000"/>
                          </a:solidFill>
                          <a:effectLst/>
                          <a:latin typeface="Calibri" panose="020F0502020204030204" pitchFamily="34" charset="0"/>
                        </a:rPr>
                        <a:t>flExp</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627412"/>
                  </a:ext>
                </a:extLst>
              </a:tr>
              <a:tr h="170626">
                <a:tc>
                  <a:txBody>
                    <a:bodyPr/>
                    <a:lstStyle/>
                    <a:p>
                      <a:pPr algn="l" fontAlgn="b"/>
                      <a:r>
                        <a:rPr lang="en-US" sz="900" b="0" i="0" u="none" strike="noStrike">
                          <a:solidFill>
                            <a:srgbClr val="000000"/>
                          </a:solidFill>
                          <a:effectLst/>
                          <a:latin typeface="Calibri" panose="020F0502020204030204" pitchFamily="34" charset="0"/>
                        </a:rPr>
                        <a:t>SOID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R12N</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21119034"/>
                  </a:ext>
                </a:extLst>
              </a:tr>
              <a:tr h="170626">
                <a:tc>
                  <a:txBody>
                    <a:bodyPr/>
                    <a:lstStyle/>
                    <a:p>
                      <a:pPr algn="l" fontAlgn="b"/>
                      <a:r>
                        <a:rPr lang="en-US" sz="900" b="0" i="0" u="none" strike="noStrike">
                          <a:solidFill>
                            <a:srgbClr val="000000"/>
                          </a:solidFill>
                          <a:effectLst/>
                          <a:latin typeface="Calibri" panose="020F0502020204030204" pitchFamily="34" charset="0"/>
                        </a:rPr>
                        <a:t>BDDF_ID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107</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050093"/>
                  </a:ext>
                </a:extLst>
              </a:tr>
              <a:tr h="170626">
                <a:tc>
                  <a:txBody>
                    <a:bodyPr/>
                    <a:lstStyle/>
                    <a:p>
                      <a:pPr algn="l" fontAlgn="b"/>
                      <a:r>
                        <a:rPr lang="en-US" sz="900" b="1" i="0" u="none" strike="noStrike">
                          <a:solidFill>
                            <a:srgbClr val="000000"/>
                          </a:solidFill>
                          <a:effectLst/>
                          <a:latin typeface="Calibri" panose="020F0502020204030204" pitchFamily="34" charset="0"/>
                        </a:rPr>
                        <a:t>BldgDmgPct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23.7</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39177365"/>
                  </a:ext>
                </a:extLst>
              </a:tr>
              <a:tr h="170626">
                <a:tc>
                  <a:txBody>
                    <a:bodyPr/>
                    <a:lstStyle/>
                    <a:p>
                      <a:pPr algn="l" fontAlgn="b"/>
                      <a:r>
                        <a:rPr lang="en-US" sz="900" b="1" i="0" u="none" strike="noStrike" dirty="0" err="1">
                          <a:solidFill>
                            <a:srgbClr val="000000"/>
                          </a:solidFill>
                          <a:effectLst/>
                          <a:latin typeface="Calibri" panose="020F0502020204030204" pitchFamily="34" charset="0"/>
                        </a:rPr>
                        <a:t>BldgLossUSD</a:t>
                      </a:r>
                      <a:endParaRPr lang="en-US" sz="900" b="1"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$40,254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93823823"/>
                  </a:ext>
                </a:extLst>
              </a:tr>
              <a:tr h="170626">
                <a:tc>
                  <a:txBody>
                    <a:bodyPr/>
                    <a:lstStyle/>
                    <a:p>
                      <a:pPr algn="l" fontAlgn="b"/>
                      <a:r>
                        <a:rPr lang="en-US" sz="900" b="0" i="0" u="none" strike="noStrike">
                          <a:solidFill>
                            <a:srgbClr val="000000"/>
                          </a:solidFill>
                          <a:effectLst/>
                          <a:latin typeface="Calibri" panose="020F0502020204030204" pitchFamily="34" charset="0"/>
                        </a:rPr>
                        <a:t>ContentCostUSD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$85,100.00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569825"/>
                  </a:ext>
                </a:extLst>
              </a:tr>
              <a:tr h="170626">
                <a:tc>
                  <a:txBody>
                    <a:bodyPr/>
                    <a:lstStyle/>
                    <a:p>
                      <a:pPr algn="l" fontAlgn="b"/>
                      <a:r>
                        <a:rPr lang="en-US" sz="900" b="0" i="0" u="none" strike="noStrike">
                          <a:solidFill>
                            <a:srgbClr val="000000"/>
                          </a:solidFill>
                          <a:effectLst/>
                          <a:latin typeface="Calibri" panose="020F0502020204030204" pitchFamily="34" charset="0"/>
                        </a:rPr>
                        <a:t>CDDF_ID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23.00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495148"/>
                  </a:ext>
                </a:extLst>
              </a:tr>
              <a:tr h="170626">
                <a:tc>
                  <a:txBody>
                    <a:bodyPr/>
                    <a:lstStyle/>
                    <a:p>
                      <a:pPr algn="l" fontAlgn="b"/>
                      <a:r>
                        <a:rPr lang="en-US" sz="900" b="0" i="0" u="none" strike="noStrike">
                          <a:solidFill>
                            <a:srgbClr val="000000"/>
                          </a:solidFill>
                          <a:effectLst/>
                          <a:latin typeface="Calibri" panose="020F0502020204030204" pitchFamily="34" charset="0"/>
                        </a:rPr>
                        <a:t>ContDmgPct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37.95</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415900"/>
                  </a:ext>
                </a:extLst>
              </a:tr>
              <a:tr h="170626">
                <a:tc>
                  <a:txBody>
                    <a:bodyPr/>
                    <a:lstStyle/>
                    <a:p>
                      <a:pPr algn="l" fontAlgn="b"/>
                      <a:r>
                        <a:rPr lang="en-US" sz="900" b="0" i="0" u="none" strike="noStrike">
                          <a:solidFill>
                            <a:srgbClr val="000000"/>
                          </a:solidFill>
                          <a:effectLst/>
                          <a:latin typeface="Calibri" panose="020F0502020204030204" pitchFamily="34" charset="0"/>
                        </a:rPr>
                        <a:t>ContentLossUSD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$32,299</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530504"/>
                  </a:ext>
                </a:extLst>
              </a:tr>
              <a:tr h="170626">
                <a:tc>
                  <a:txBody>
                    <a:bodyPr/>
                    <a:lstStyle/>
                    <a:p>
                      <a:pPr algn="l" fontAlgn="b"/>
                      <a:r>
                        <a:rPr lang="en-US" sz="900" b="0" i="0" u="none" strike="noStrike">
                          <a:solidFill>
                            <a:srgbClr val="000000"/>
                          </a:solidFill>
                          <a:effectLst/>
                          <a:latin typeface="Calibri" panose="020F0502020204030204" pitchFamily="34" charset="0"/>
                        </a:rPr>
                        <a:t>DebrisID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RES1NBFT4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052511"/>
                  </a:ext>
                </a:extLst>
              </a:tr>
              <a:tr h="170626">
                <a:tc>
                  <a:txBody>
                    <a:bodyPr/>
                    <a:lstStyle/>
                    <a:p>
                      <a:pPr algn="l" fontAlgn="b"/>
                      <a:r>
                        <a:rPr lang="en-US" sz="900" b="0" i="0" u="none" strike="noStrike">
                          <a:solidFill>
                            <a:srgbClr val="000000"/>
                          </a:solidFill>
                          <a:effectLst/>
                          <a:latin typeface="Calibri" panose="020F0502020204030204" pitchFamily="34" charset="0"/>
                        </a:rPr>
                        <a:t>Debris_Tot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269583"/>
                  </a:ext>
                </a:extLst>
              </a:tr>
              <a:tr h="170626">
                <a:tc>
                  <a:txBody>
                    <a:bodyPr/>
                    <a:lstStyle/>
                    <a:p>
                      <a:pPr algn="l" fontAlgn="b"/>
                      <a:r>
                        <a:rPr lang="en-US" sz="900" b="0" i="0" u="none" strike="noStrike">
                          <a:solidFill>
                            <a:srgbClr val="000000"/>
                          </a:solidFill>
                          <a:effectLst/>
                          <a:latin typeface="Calibri" panose="020F0502020204030204" pitchFamily="34" charset="0"/>
                        </a:rPr>
                        <a:t>Restor_Days_Min</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270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826047"/>
                  </a:ext>
                </a:extLst>
              </a:tr>
              <a:tr h="170626">
                <a:tc>
                  <a:txBody>
                    <a:bodyPr/>
                    <a:lstStyle/>
                    <a:p>
                      <a:pPr algn="l" fontAlgn="b"/>
                      <a:r>
                        <a:rPr lang="en-US" sz="900" b="0" i="0" u="none" strike="noStrike">
                          <a:solidFill>
                            <a:srgbClr val="000000"/>
                          </a:solidFill>
                          <a:effectLst/>
                          <a:latin typeface="Calibri" panose="020F0502020204030204" pitchFamily="34" charset="0"/>
                        </a:rPr>
                        <a:t>Restor_Days_Max</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450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955805"/>
                  </a:ext>
                </a:extLst>
              </a:tr>
              <a:tr h="170626">
                <a:tc>
                  <a:txBody>
                    <a:bodyPr/>
                    <a:lstStyle/>
                    <a:p>
                      <a:pPr algn="l" fontAlgn="b"/>
                      <a:r>
                        <a:rPr lang="en-US" sz="900" b="0" i="0" u="none" strike="noStrike">
                          <a:solidFill>
                            <a:srgbClr val="000000"/>
                          </a:solidFill>
                          <a:effectLst/>
                          <a:latin typeface="Calibri" panose="020F0502020204030204" pitchFamily="34" charset="0"/>
                        </a:rPr>
                        <a:t>GridName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a:solidFill>
                            <a:srgbClr val="000000"/>
                          </a:solidFill>
                          <a:effectLst/>
                          <a:latin typeface="Calibri" panose="020F0502020204030204" pitchFamily="34" charset="0"/>
                        </a:rPr>
                        <a:t>AFH_wm.tif</a:t>
                      </a:r>
                      <a:endParaRPr lang="en-US" sz="900" b="0"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27288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9319429"/>
              </p:ext>
            </p:extLst>
          </p:nvPr>
        </p:nvGraphicFramePr>
        <p:xfrm>
          <a:off x="214009" y="1002444"/>
          <a:ext cx="4095344" cy="5740947"/>
        </p:xfrm>
        <a:graphic>
          <a:graphicData uri="http://schemas.openxmlformats.org/drawingml/2006/table">
            <a:tbl>
              <a:tblPr/>
              <a:tblGrid>
                <a:gridCol w="1649744">
                  <a:extLst>
                    <a:ext uri="{9D8B030D-6E8A-4147-A177-3AD203B41FA5}">
                      <a16:colId xmlns:a16="http://schemas.microsoft.com/office/drawing/2014/main" val="2988813439"/>
                    </a:ext>
                  </a:extLst>
                </a:gridCol>
                <a:gridCol w="2445600">
                  <a:extLst>
                    <a:ext uri="{9D8B030D-6E8A-4147-A177-3AD203B41FA5}">
                      <a16:colId xmlns:a16="http://schemas.microsoft.com/office/drawing/2014/main" val="308579045"/>
                    </a:ext>
                  </a:extLst>
                </a:gridCol>
              </a:tblGrid>
              <a:tr h="68073">
                <a:tc>
                  <a:txBody>
                    <a:bodyPr/>
                    <a:lstStyle/>
                    <a:p>
                      <a:pPr algn="l" fontAlgn="b"/>
                      <a:r>
                        <a:rPr lang="en-US" sz="900" b="1" i="0" u="none" strike="noStrike">
                          <a:solidFill>
                            <a:srgbClr val="000000"/>
                          </a:solidFill>
                          <a:effectLst/>
                          <a:latin typeface="Calibri" panose="020F0502020204030204" pitchFamily="34" charset="0"/>
                        </a:rPr>
                        <a:t>Building 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19-06-009H-0019-0000_781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002041"/>
                  </a:ext>
                </a:extLst>
              </a:tr>
              <a:tr h="291038">
                <a:tc>
                  <a:txBody>
                    <a:bodyPr/>
                    <a:lstStyle/>
                    <a:p>
                      <a:pPr algn="l" fontAlgn="b"/>
                      <a:r>
                        <a:rPr lang="en-US" sz="900" b="0" i="0" u="none" strike="noStrike">
                          <a:solidFill>
                            <a:srgbClr val="000000"/>
                          </a:solidFill>
                          <a:effectLst/>
                          <a:latin typeface="Calibri" panose="020F0502020204030204" pitchFamily="34" charset="0"/>
                        </a:rPr>
                        <a:t>Full E-911 Address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781 AVON BEND RD, CHARLES TOWN, WV, 25414</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291309"/>
                  </a:ext>
                </a:extLst>
              </a:tr>
              <a:tr h="291038">
                <a:tc>
                  <a:txBody>
                    <a:bodyPr/>
                    <a:lstStyle/>
                    <a:p>
                      <a:pPr algn="l" fontAlgn="b"/>
                      <a:r>
                        <a:rPr lang="en-US" sz="900" b="0" i="0" u="none" strike="noStrike">
                          <a:solidFill>
                            <a:srgbClr val="000000"/>
                          </a:solidFill>
                          <a:effectLst/>
                          <a:latin typeface="Calibri" panose="020F0502020204030204" pitchFamily="34" charset="0"/>
                        </a:rPr>
                        <a:t>Full Owner Address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9299 ALL SAINTS RD, LAUREL, MD 20723</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783516"/>
                  </a:ext>
                </a:extLst>
              </a:tr>
              <a:tr h="152865">
                <a:tc>
                  <a:txBody>
                    <a:bodyPr/>
                    <a:lstStyle/>
                    <a:p>
                      <a:pPr algn="l" fontAlgn="b"/>
                      <a:r>
                        <a:rPr lang="en-US" sz="900" b="0" i="0" u="none" strike="noStrike">
                          <a:solidFill>
                            <a:srgbClr val="000000"/>
                          </a:solidFill>
                          <a:effectLst/>
                          <a:latin typeface="Calibri" panose="020F0502020204030204" pitchFamily="34" charset="0"/>
                        </a:rPr>
                        <a:t>GIS Parcel 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19-06-009H-0019-0000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522986"/>
                  </a:ext>
                </a:extLst>
              </a:tr>
              <a:tr h="152865">
                <a:tc>
                  <a:txBody>
                    <a:bodyPr/>
                    <a:lstStyle/>
                    <a:p>
                      <a:pPr algn="l" fontAlgn="b"/>
                      <a:r>
                        <a:rPr lang="en-US" sz="900" b="0" i="0" u="none" strike="noStrike">
                          <a:solidFill>
                            <a:srgbClr val="000000"/>
                          </a:solidFill>
                          <a:effectLst/>
                          <a:latin typeface="Calibri" panose="020F0502020204030204" pitchFamily="34" charset="0"/>
                        </a:rPr>
                        <a:t>Lat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39.218996</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929909"/>
                  </a:ext>
                </a:extLst>
              </a:tr>
              <a:tr h="152865">
                <a:tc>
                  <a:txBody>
                    <a:bodyPr/>
                    <a:lstStyle/>
                    <a:p>
                      <a:pPr algn="l" fontAlgn="b"/>
                      <a:r>
                        <a:rPr lang="en-US" sz="900" b="0" i="0" u="none" strike="noStrike">
                          <a:solidFill>
                            <a:srgbClr val="000000"/>
                          </a:solidFill>
                          <a:effectLst/>
                          <a:latin typeface="Calibri" panose="020F0502020204030204" pitchFamily="34" charset="0"/>
                        </a:rPr>
                        <a:t>Long</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-77.83151391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94562"/>
                  </a:ext>
                </a:extLst>
              </a:tr>
              <a:tr h="152865">
                <a:tc>
                  <a:txBody>
                    <a:bodyPr/>
                    <a:lstStyle/>
                    <a:p>
                      <a:pPr algn="l" fontAlgn="b"/>
                      <a:r>
                        <a:rPr lang="en-US" sz="900" b="0" i="0" u="none" strike="noStrike">
                          <a:solidFill>
                            <a:srgbClr val="000000"/>
                          </a:solidFill>
                          <a:effectLst/>
                          <a:latin typeface="Calibri" panose="020F0502020204030204" pitchFamily="34" charset="0"/>
                        </a:rPr>
                        <a:t>Plus Code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87F46599+H9X</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40768"/>
                  </a:ext>
                </a:extLst>
              </a:tr>
              <a:tr h="297588">
                <a:tc>
                  <a:txBody>
                    <a:bodyPr/>
                    <a:lstStyle/>
                    <a:p>
                      <a:pPr algn="l" fontAlgn="b"/>
                      <a:r>
                        <a:rPr lang="en-US" sz="900" b="0" i="0" u="none" strike="noStrike">
                          <a:solidFill>
                            <a:srgbClr val="000000"/>
                          </a:solidFill>
                          <a:effectLst/>
                          <a:latin typeface="Calibri" panose="020F0502020204030204" pitchFamily="34" charset="0"/>
                        </a:rPr>
                        <a:t>WV Flood Tool Link</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000FF"/>
                          </a:solidFill>
                          <a:effectLst/>
                          <a:latin typeface="Calibri" panose="020F0502020204030204" pitchFamily="34" charset="0"/>
                          <a:hlinkClick r:id="rId4"/>
                        </a:rPr>
                        <a:t>https://mapwv.gov/flood/map/?wkid=102100&amp;x=-8664164.49652&amp;y=4753089.59353&amp;l=13&amp;v=0</a:t>
                      </a:r>
                      <a:endParaRPr lang="en-US" sz="900" b="0" i="0" u="sng" strike="noStrike">
                        <a:solidFill>
                          <a:srgbClr val="0000FF"/>
                        </a:solidFill>
                        <a:effectLst/>
                        <a:latin typeface="Calibri" panose="020F0502020204030204" pitchFamily="34" charset="0"/>
                      </a:endParaRP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54676"/>
                  </a:ext>
                </a:extLst>
              </a:tr>
              <a:tr h="297588">
                <a:tc>
                  <a:txBody>
                    <a:bodyPr/>
                    <a:lstStyle/>
                    <a:p>
                      <a:pPr algn="l" fontAlgn="b"/>
                      <a:r>
                        <a:rPr lang="en-US" sz="900" b="0" i="0" u="none" strike="noStrike">
                          <a:solidFill>
                            <a:srgbClr val="000000"/>
                          </a:solidFill>
                          <a:effectLst/>
                          <a:latin typeface="Calibri" panose="020F0502020204030204" pitchFamily="34" charset="0"/>
                        </a:rPr>
                        <a:t>WV Parcel Assessment Link</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dirty="0">
                          <a:solidFill>
                            <a:srgbClr val="0000FF"/>
                          </a:solidFill>
                          <a:effectLst/>
                          <a:latin typeface="Calibri" panose="020F0502020204030204" pitchFamily="34" charset="0"/>
                          <a:hlinkClick r:id="rId3"/>
                        </a:rPr>
                        <a:t>https://mapwv.gov/Assessment/Detail/?PID=1906009H001900000000</a:t>
                      </a:r>
                      <a:endParaRPr lang="en-US" sz="900" b="0" i="0" u="sng" strike="noStrike" dirty="0">
                        <a:solidFill>
                          <a:srgbClr val="0000FF"/>
                        </a:solidFill>
                        <a:effectLst/>
                        <a:latin typeface="Calibri" panose="020F0502020204030204" pitchFamily="34" charset="0"/>
                      </a:endParaRP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087810"/>
                  </a:ext>
                </a:extLst>
              </a:tr>
              <a:tr h="152865">
                <a:tc>
                  <a:txBody>
                    <a:bodyPr/>
                    <a:lstStyle/>
                    <a:p>
                      <a:pPr algn="l" fontAlgn="b"/>
                      <a:r>
                        <a:rPr lang="en-US" sz="900" b="0" i="0" u="none" strike="noStrike">
                          <a:solidFill>
                            <a:srgbClr val="000000"/>
                          </a:solidFill>
                          <a:effectLst/>
                          <a:latin typeface="Calibri" panose="020F0502020204030204" pitchFamily="34" charset="0"/>
                        </a:rPr>
                        <a:t>CID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540065</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213094"/>
                  </a:ext>
                </a:extLst>
              </a:tr>
              <a:tr h="152865">
                <a:tc>
                  <a:txBody>
                    <a:bodyPr/>
                    <a:lstStyle/>
                    <a:p>
                      <a:pPr algn="l" fontAlgn="b"/>
                      <a:r>
                        <a:rPr lang="en-US" sz="900" b="0" i="0" u="none" strike="noStrike">
                          <a:solidFill>
                            <a:srgbClr val="000000"/>
                          </a:solidFill>
                          <a:effectLst/>
                          <a:latin typeface="Calibri" panose="020F0502020204030204" pitchFamily="34" charset="0"/>
                        </a:rPr>
                        <a:t>Community Name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JEFFERSON COUNTY *</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737349"/>
                  </a:ext>
                </a:extLst>
              </a:tr>
              <a:tr h="152865">
                <a:tc>
                  <a:txBody>
                    <a:bodyPr/>
                    <a:lstStyle/>
                    <a:p>
                      <a:pPr algn="l" fontAlgn="b"/>
                      <a:r>
                        <a:rPr lang="en-US" sz="900" b="1" i="0" u="none" strike="noStrike">
                          <a:solidFill>
                            <a:srgbClr val="000000"/>
                          </a:solidFill>
                          <a:effectLst/>
                          <a:latin typeface="Calibri" panose="020F0502020204030204" pitchFamily="34" charset="0"/>
                        </a:rPr>
                        <a:t>Stream Name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Shenandoah River</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19989"/>
                  </a:ext>
                </a:extLst>
              </a:tr>
              <a:tr h="152865">
                <a:tc>
                  <a:txBody>
                    <a:bodyPr/>
                    <a:lstStyle/>
                    <a:p>
                      <a:pPr algn="l" fontAlgn="b"/>
                      <a:r>
                        <a:rPr lang="en-US" sz="900" b="0" i="0" u="none" strike="noStrike">
                          <a:solidFill>
                            <a:srgbClr val="000000"/>
                          </a:solidFill>
                          <a:effectLst/>
                          <a:latin typeface="Calibri" panose="020F0502020204030204" pitchFamily="34" charset="0"/>
                        </a:rPr>
                        <a:t>Watershed (HUC8)</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Shenandoah (2070007)</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769652"/>
                  </a:ext>
                </a:extLst>
              </a:tr>
              <a:tr h="152865">
                <a:tc>
                  <a:txBody>
                    <a:bodyPr/>
                    <a:lstStyle/>
                    <a:p>
                      <a:pPr algn="l" fontAlgn="b"/>
                      <a:r>
                        <a:rPr lang="en-US" sz="900" b="0" i="0" u="none" strike="noStrike">
                          <a:solidFill>
                            <a:srgbClr val="000000"/>
                          </a:solidFill>
                          <a:effectLst/>
                          <a:latin typeface="Calibri" panose="020F0502020204030204" pitchFamily="34" charset="0"/>
                        </a:rPr>
                        <a:t>Flood Zone Designation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Effective 100 yr Zone AE - Floodway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0964825"/>
                  </a:ext>
                </a:extLst>
              </a:tr>
              <a:tr h="152865">
                <a:tc>
                  <a:txBody>
                    <a:bodyPr/>
                    <a:lstStyle/>
                    <a:p>
                      <a:pPr algn="l" fontAlgn="b"/>
                      <a:r>
                        <a:rPr lang="en-US" sz="900" b="1" i="0" u="none" strike="noStrike">
                          <a:solidFill>
                            <a:srgbClr val="000000"/>
                          </a:solidFill>
                          <a:effectLst/>
                          <a:latin typeface="Calibri" panose="020F0502020204030204" pitchFamily="34" charset="0"/>
                        </a:rPr>
                        <a:t>Floodway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Yes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6246474"/>
                  </a:ext>
                </a:extLst>
              </a:tr>
              <a:tr h="152865">
                <a:tc>
                  <a:txBody>
                    <a:bodyPr/>
                    <a:lstStyle/>
                    <a:p>
                      <a:pPr algn="l" fontAlgn="b"/>
                      <a:r>
                        <a:rPr lang="en-US" sz="900" b="1" i="0" u="none" strike="noStrike">
                          <a:solidFill>
                            <a:srgbClr val="000000"/>
                          </a:solidFill>
                          <a:effectLst/>
                          <a:latin typeface="Calibri" panose="020F0502020204030204" pitchFamily="34" charset="0"/>
                        </a:rPr>
                        <a:t>Year Built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2011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4735433"/>
                  </a:ext>
                </a:extLst>
              </a:tr>
              <a:tr h="152865">
                <a:tc>
                  <a:txBody>
                    <a:bodyPr/>
                    <a:lstStyle/>
                    <a:p>
                      <a:pPr algn="l" fontAlgn="b"/>
                      <a:r>
                        <a:rPr lang="en-US" sz="900" b="1" i="0" u="none" strike="noStrike">
                          <a:solidFill>
                            <a:srgbClr val="000000"/>
                          </a:solidFill>
                          <a:effectLst/>
                          <a:latin typeface="Calibri" panose="020F0502020204030204" pitchFamily="34" charset="0"/>
                        </a:rPr>
                        <a:t>FIRM Status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Post-FIRM</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37578424"/>
                  </a:ext>
                </a:extLst>
              </a:tr>
              <a:tr h="152865">
                <a:tc>
                  <a:txBody>
                    <a:bodyPr/>
                    <a:lstStyle/>
                    <a:p>
                      <a:pPr algn="l" fontAlgn="b"/>
                      <a:r>
                        <a:rPr lang="en-US" sz="900" b="0" i="0" u="none" strike="noStrike" dirty="0">
                          <a:solidFill>
                            <a:srgbClr val="000000"/>
                          </a:solidFill>
                          <a:effectLst/>
                          <a:latin typeface="Calibri" panose="020F0502020204030204" pitchFamily="34" charset="0"/>
                        </a:rPr>
                        <a:t>Hazard Occupancy Code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RES1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3268060"/>
                  </a:ext>
                </a:extLst>
              </a:tr>
              <a:tr h="152865">
                <a:tc>
                  <a:txBody>
                    <a:bodyPr/>
                    <a:lstStyle/>
                    <a:p>
                      <a:pPr algn="l" fontAlgn="b"/>
                      <a:r>
                        <a:rPr lang="en-US" sz="900" b="0" i="0" u="none" strike="noStrike">
                          <a:solidFill>
                            <a:srgbClr val="000000"/>
                          </a:solidFill>
                          <a:effectLst/>
                          <a:latin typeface="Calibri" panose="020F0502020204030204" pitchFamily="34" charset="0"/>
                        </a:rPr>
                        <a:t>Stories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22653662"/>
                  </a:ext>
                </a:extLst>
              </a:tr>
              <a:tr h="152865">
                <a:tc>
                  <a:txBody>
                    <a:bodyPr/>
                    <a:lstStyle/>
                    <a:p>
                      <a:pPr algn="l" fontAlgn="b"/>
                      <a:r>
                        <a:rPr lang="en-US" sz="900" b="1" i="0" u="none" strike="noStrike" dirty="0">
                          <a:solidFill>
                            <a:srgbClr val="000000"/>
                          </a:solidFill>
                          <a:effectLst/>
                          <a:latin typeface="Calibri" panose="020F0502020204030204" pitchFamily="34" charset="0"/>
                        </a:rPr>
                        <a:t>Basement Type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Crawl</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1204398"/>
                  </a:ext>
                </a:extLst>
              </a:tr>
              <a:tr h="152865">
                <a:tc>
                  <a:txBody>
                    <a:bodyPr/>
                    <a:lstStyle/>
                    <a:p>
                      <a:pPr algn="l" fontAlgn="b"/>
                      <a:r>
                        <a:rPr lang="en-US" sz="900" b="0" i="0" u="none" strike="noStrike">
                          <a:solidFill>
                            <a:srgbClr val="000000"/>
                          </a:solidFill>
                          <a:effectLst/>
                          <a:latin typeface="Calibri" panose="020F0502020204030204" pitchFamily="34" charset="0"/>
                        </a:rPr>
                        <a:t>First Floor Height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4.0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98632943"/>
                  </a:ext>
                </a:extLst>
              </a:tr>
              <a:tr h="152865">
                <a:tc>
                  <a:txBody>
                    <a:bodyPr/>
                    <a:lstStyle/>
                    <a:p>
                      <a:pPr algn="l" fontAlgn="b"/>
                      <a:r>
                        <a:rPr lang="en-US" sz="900" b="1" i="0" u="none" strike="noStrike" dirty="0">
                          <a:solidFill>
                            <a:srgbClr val="000000"/>
                          </a:solidFill>
                          <a:effectLst/>
                          <a:latin typeface="Calibri" panose="020F0502020204030204" pitchFamily="34" charset="0"/>
                        </a:rPr>
                        <a:t>Building Appraisal</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$170,200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9839433"/>
                  </a:ext>
                </a:extLst>
              </a:tr>
              <a:tr h="152865">
                <a:tc>
                  <a:txBody>
                    <a:bodyPr/>
                    <a:lstStyle/>
                    <a:p>
                      <a:pPr algn="l" fontAlgn="b"/>
                      <a:r>
                        <a:rPr lang="en-US" sz="900" b="0" i="0" u="none" strike="noStrike">
                          <a:solidFill>
                            <a:srgbClr val="000000"/>
                          </a:solidFill>
                          <a:effectLst/>
                          <a:latin typeface="Calibri" panose="020F0502020204030204" pitchFamily="34" charset="0"/>
                        </a:rPr>
                        <a:t>Structure Area</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2496</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068679"/>
                  </a:ext>
                </a:extLst>
              </a:tr>
              <a:tr h="152865">
                <a:tc>
                  <a:txBody>
                    <a:bodyPr/>
                    <a:lstStyle/>
                    <a:p>
                      <a:pPr algn="l" fontAlgn="b"/>
                      <a:r>
                        <a:rPr lang="en-US" sz="900" b="1" i="0" u="none" strike="noStrike">
                          <a:solidFill>
                            <a:srgbClr val="000000"/>
                          </a:solidFill>
                          <a:effectLst/>
                          <a:latin typeface="Calibri" panose="020F0502020204030204" pitchFamily="34" charset="0"/>
                        </a:rPr>
                        <a:t>Flood Depth Value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9.8</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72121664"/>
                  </a:ext>
                </a:extLst>
              </a:tr>
              <a:tr h="152865">
                <a:tc>
                  <a:txBody>
                    <a:bodyPr/>
                    <a:lstStyle/>
                    <a:p>
                      <a:pPr algn="l" fontAlgn="b"/>
                      <a:r>
                        <a:rPr lang="en-US" sz="900" b="0" i="0" u="none" strike="noStrike">
                          <a:solidFill>
                            <a:srgbClr val="000000"/>
                          </a:solidFill>
                          <a:effectLst/>
                          <a:latin typeface="Calibri" panose="020F0502020204030204" pitchFamily="34" charset="0"/>
                        </a:rPr>
                        <a:t>Flood Depth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HEC-RAS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193963"/>
                  </a:ext>
                </a:extLst>
              </a:tr>
              <a:tr h="152865">
                <a:tc>
                  <a:txBody>
                    <a:bodyPr/>
                    <a:lstStyle/>
                    <a:p>
                      <a:pPr algn="l" fontAlgn="b"/>
                      <a:r>
                        <a:rPr lang="en-US" sz="900" b="0" i="0" u="none" strike="noStrike">
                          <a:solidFill>
                            <a:srgbClr val="000000"/>
                          </a:solidFill>
                          <a:effectLst/>
                          <a:latin typeface="Calibri" panose="020F0502020204030204" pitchFamily="34" charset="0"/>
                        </a:rPr>
                        <a:t>WSEL Value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376.0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323270"/>
                  </a:ext>
                </a:extLst>
              </a:tr>
              <a:tr h="152865">
                <a:tc>
                  <a:txBody>
                    <a:bodyPr/>
                    <a:lstStyle/>
                    <a:p>
                      <a:pPr algn="l" fontAlgn="b"/>
                      <a:r>
                        <a:rPr lang="en-US" sz="900" b="0" i="0" u="none" strike="noStrike">
                          <a:solidFill>
                            <a:srgbClr val="000000"/>
                          </a:solidFill>
                          <a:effectLst/>
                          <a:latin typeface="Calibri" panose="020F0502020204030204" pitchFamily="34" charset="0"/>
                        </a:rPr>
                        <a:t>WSEL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UAE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130079"/>
                  </a:ext>
                </a:extLst>
              </a:tr>
              <a:tr h="152865">
                <a:tc>
                  <a:txBody>
                    <a:bodyPr/>
                    <a:lstStyle/>
                    <a:p>
                      <a:pPr algn="l" fontAlgn="b"/>
                      <a:r>
                        <a:rPr lang="en-US" sz="900" b="0" i="0" u="none" strike="noStrike">
                          <a:solidFill>
                            <a:srgbClr val="000000"/>
                          </a:solidFill>
                          <a:effectLst/>
                          <a:latin typeface="Calibri" panose="020F0502020204030204" pitchFamily="34" charset="0"/>
                        </a:rPr>
                        <a:t>Ground Elevation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366.2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199190"/>
                  </a:ext>
                </a:extLst>
              </a:tr>
              <a:tr h="291038">
                <a:tc>
                  <a:txBody>
                    <a:bodyPr/>
                    <a:lstStyle/>
                    <a:p>
                      <a:pPr algn="l" fontAlgn="b"/>
                      <a:r>
                        <a:rPr lang="en-US" sz="900" b="0" i="0" u="none" strike="noStrike">
                          <a:solidFill>
                            <a:srgbClr val="000000"/>
                          </a:solidFill>
                          <a:effectLst/>
                          <a:latin typeface="Calibri" panose="020F0502020204030204" pitchFamily="34" charset="0"/>
                        </a:rPr>
                        <a:t>Ground Elevation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2012 FEMA Jefferson, Berkeley &amp; Morgan Lidar</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207168"/>
                  </a:ext>
                </a:extLst>
              </a:tr>
              <a:tr h="152865">
                <a:tc>
                  <a:txBody>
                    <a:bodyPr/>
                    <a:lstStyle/>
                    <a:p>
                      <a:pPr algn="l" fontAlgn="b"/>
                      <a:r>
                        <a:rPr lang="en-US" sz="900" b="0" i="0" u="none" strike="noStrike">
                          <a:solidFill>
                            <a:srgbClr val="000000"/>
                          </a:solidFill>
                          <a:effectLst/>
                          <a:latin typeface="Calibri" panose="020F0502020204030204" pitchFamily="34" charset="0"/>
                        </a:rPr>
                        <a:t>Grade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C+</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78839"/>
                  </a:ext>
                </a:extLst>
              </a:tr>
              <a:tr h="152865">
                <a:tc>
                  <a:txBody>
                    <a:bodyPr/>
                    <a:lstStyle/>
                    <a:p>
                      <a:pPr algn="l" fontAlgn="b"/>
                      <a:r>
                        <a:rPr lang="en-US" sz="900" b="0" i="0" u="none" strike="noStrike">
                          <a:solidFill>
                            <a:srgbClr val="000000"/>
                          </a:solidFill>
                          <a:effectLst/>
                          <a:latin typeface="Calibri" panose="020F0502020204030204" pitchFamily="34" charset="0"/>
                        </a:rPr>
                        <a:t>Tax Class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647328"/>
                  </a:ext>
                </a:extLst>
              </a:tr>
              <a:tr h="152865">
                <a:tc>
                  <a:txBody>
                    <a:bodyPr/>
                    <a:lstStyle/>
                    <a:p>
                      <a:pPr algn="l" fontAlgn="b"/>
                      <a:r>
                        <a:rPr lang="en-US" sz="900" b="0" i="0" u="none" strike="noStrike">
                          <a:solidFill>
                            <a:srgbClr val="000000"/>
                          </a:solidFill>
                          <a:effectLst/>
                          <a:latin typeface="Calibri" panose="020F0502020204030204" pitchFamily="34" charset="0"/>
                        </a:rPr>
                        <a:t>Land Use Description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Residential 1 Family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967593"/>
                  </a:ext>
                </a:extLst>
              </a:tr>
              <a:tr h="152865">
                <a:tc>
                  <a:txBody>
                    <a:bodyPr/>
                    <a:lstStyle/>
                    <a:p>
                      <a:pPr algn="l" fontAlgn="b"/>
                      <a:r>
                        <a:rPr lang="en-US" sz="900" b="0" i="0" u="none" strike="noStrike">
                          <a:solidFill>
                            <a:srgbClr val="000000"/>
                          </a:solidFill>
                          <a:effectLst/>
                          <a:latin typeface="Calibri" panose="020F0502020204030204" pitchFamily="34" charset="0"/>
                        </a:rPr>
                        <a:t>Exterial Wall Type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Aluminum</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591927"/>
                  </a:ext>
                </a:extLst>
              </a:tr>
            </a:tbl>
          </a:graphicData>
        </a:graphic>
      </p:graphicFrame>
      <p:sp>
        <p:nvSpPr>
          <p:cNvPr id="12" name="TextBox 11">
            <a:extLst>
              <a:ext uri="{FF2B5EF4-FFF2-40B4-BE49-F238E27FC236}">
                <a16:creationId xmlns:a16="http://schemas.microsoft.com/office/drawing/2014/main" id="{FC7B9439-BEA1-4BE9-8317-1612B88A863F}"/>
              </a:ext>
            </a:extLst>
          </p:cNvPr>
          <p:cNvSpPr txBox="1"/>
          <p:nvPr/>
        </p:nvSpPr>
        <p:spPr>
          <a:xfrm>
            <a:off x="2478014" y="4299399"/>
            <a:ext cx="1422777" cy="1477328"/>
          </a:xfrm>
          <a:prstGeom prst="rect">
            <a:avLst/>
          </a:prstGeom>
          <a:solidFill>
            <a:schemeClr val="tx1"/>
          </a:solidFill>
        </p:spPr>
        <p:txBody>
          <a:bodyPr wrap="square" rtlCol="0">
            <a:spAutoFit/>
          </a:bodyPr>
          <a:lstStyle/>
          <a:p>
            <a:pPr algn="ctr"/>
            <a:r>
              <a:rPr lang="en-US" b="1" dirty="0">
                <a:solidFill>
                  <a:srgbClr val="FFFF00"/>
                </a:solidFill>
              </a:rPr>
              <a:t>Building Inputs</a:t>
            </a:r>
          </a:p>
          <a:p>
            <a:pPr algn="ctr"/>
            <a:endParaRPr lang="en-US" b="1" dirty="0">
              <a:solidFill>
                <a:srgbClr val="FFFF00"/>
              </a:solidFill>
            </a:endParaRPr>
          </a:p>
          <a:p>
            <a:pPr algn="ctr"/>
            <a:r>
              <a:rPr lang="en-US" b="1" dirty="0">
                <a:solidFill>
                  <a:srgbClr val="FFFF00"/>
                </a:solidFill>
              </a:rPr>
              <a:t>Water Depth Input</a:t>
            </a:r>
          </a:p>
        </p:txBody>
      </p:sp>
      <p:sp>
        <p:nvSpPr>
          <p:cNvPr id="13" name="TextBox 12">
            <a:extLst>
              <a:ext uri="{FF2B5EF4-FFF2-40B4-BE49-F238E27FC236}">
                <a16:creationId xmlns:a16="http://schemas.microsoft.com/office/drawing/2014/main" id="{FC7B9439-BEA1-4BE9-8317-1612B88A863F}"/>
              </a:ext>
            </a:extLst>
          </p:cNvPr>
          <p:cNvSpPr txBox="1"/>
          <p:nvPr/>
        </p:nvSpPr>
        <p:spPr>
          <a:xfrm>
            <a:off x="6801479" y="5402883"/>
            <a:ext cx="1853292" cy="1200329"/>
          </a:xfrm>
          <a:prstGeom prst="rect">
            <a:avLst/>
          </a:prstGeom>
          <a:solidFill>
            <a:schemeClr val="tx1"/>
          </a:solidFill>
        </p:spPr>
        <p:txBody>
          <a:bodyPr wrap="square" rtlCol="0">
            <a:spAutoFit/>
          </a:bodyPr>
          <a:lstStyle/>
          <a:p>
            <a:pPr algn="ctr"/>
            <a:r>
              <a:rPr lang="en-US" b="1" dirty="0" err="1">
                <a:solidFill>
                  <a:srgbClr val="FFFF00"/>
                </a:solidFill>
              </a:rPr>
              <a:t>OpenHazus</a:t>
            </a:r>
            <a:br>
              <a:rPr lang="en-US" b="1" dirty="0">
                <a:solidFill>
                  <a:srgbClr val="FFFF00"/>
                </a:solidFill>
              </a:rPr>
            </a:br>
            <a:r>
              <a:rPr lang="en-US" b="1" dirty="0">
                <a:solidFill>
                  <a:srgbClr val="FFFF00"/>
                </a:solidFill>
              </a:rPr>
              <a:t> FAST Utility Building Impact Output</a:t>
            </a:r>
          </a:p>
        </p:txBody>
      </p:sp>
      <p:grpSp>
        <p:nvGrpSpPr>
          <p:cNvPr id="7" name="Group 6">
            <a:extLst>
              <a:ext uri="{FF2B5EF4-FFF2-40B4-BE49-F238E27FC236}">
                <a16:creationId xmlns:a16="http://schemas.microsoft.com/office/drawing/2014/main" id="{56AAD3CF-2644-411B-A0C8-1BBA2DF3A15B}"/>
              </a:ext>
            </a:extLst>
          </p:cNvPr>
          <p:cNvGrpSpPr/>
          <p:nvPr/>
        </p:nvGrpSpPr>
        <p:grpSpPr>
          <a:xfrm>
            <a:off x="6710515" y="1230919"/>
            <a:ext cx="1853292" cy="1853292"/>
            <a:chOff x="3309451" y="4059051"/>
            <a:chExt cx="1853292" cy="1853292"/>
          </a:xfrm>
          <a:solidFill>
            <a:schemeClr val="accent6">
              <a:lumMod val="50000"/>
            </a:schemeClr>
          </a:solidFill>
        </p:grpSpPr>
        <p:sp>
          <p:nvSpPr>
            <p:cNvPr id="8" name="Oval 7">
              <a:extLst>
                <a:ext uri="{FF2B5EF4-FFF2-40B4-BE49-F238E27FC236}">
                  <a16:creationId xmlns:a16="http://schemas.microsoft.com/office/drawing/2014/main" id="{1E637647-DF94-4B8C-A6D1-6DEF58171E42}"/>
                </a:ext>
              </a:extLst>
            </p:cNvPr>
            <p:cNvSpPr/>
            <p:nvPr/>
          </p:nvSpPr>
          <p:spPr>
            <a:xfrm>
              <a:off x="3309451" y="4059051"/>
              <a:ext cx="1853292" cy="1853292"/>
            </a:xfrm>
            <a:prstGeom prst="ellipse">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9" name="Oval 4">
              <a:extLst>
                <a:ext uri="{FF2B5EF4-FFF2-40B4-BE49-F238E27FC236}">
                  <a16:creationId xmlns:a16="http://schemas.microsoft.com/office/drawing/2014/main" id="{373752F7-669B-45E4-B679-FFAE9B5E4F92}"/>
                </a:ext>
              </a:extLst>
            </p:cNvPr>
            <p:cNvSpPr txBox="1"/>
            <p:nvPr/>
          </p:nvSpPr>
          <p:spPr>
            <a:xfrm>
              <a:off x="3618705" y="4283249"/>
              <a:ext cx="1234782" cy="12171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br>
                <a:rPr lang="en-US" sz="1400" b="1" u="sng" kern="1200" dirty="0"/>
              </a:br>
              <a:br>
                <a:rPr lang="en-US" sz="1400" b="1" u="sng" kern="1200" dirty="0"/>
              </a:br>
              <a:br>
                <a:rPr lang="en-US" sz="1400" b="1" u="sng" kern="1200" dirty="0"/>
              </a:br>
              <a:r>
                <a:rPr lang="en-US" sz="1400" b="1" u="none" kern="1200" dirty="0"/>
                <a:t>DATA </a:t>
              </a:r>
              <a:r>
                <a:rPr lang="en-US" sz="1400" b="1" u="sng" kern="1200" dirty="0"/>
                <a:t>OUTPUTS</a:t>
              </a:r>
            </a:p>
            <a:p>
              <a:pPr lvl="0" algn="ctr"/>
              <a:r>
                <a:rPr lang="en-US" sz="1100" dirty="0"/>
                <a:t>Building Level</a:t>
              </a:r>
              <a:br>
                <a:rPr lang="en-US" sz="1100" dirty="0"/>
              </a:br>
              <a:r>
                <a:rPr lang="en-US" sz="1100" dirty="0"/>
                <a:t>Community Level</a:t>
              </a:r>
            </a:p>
            <a:p>
              <a:pPr lvl="0" algn="ctr"/>
              <a:r>
                <a:rPr lang="en-US" sz="1100" dirty="0"/>
                <a:t>3D Visualizations</a:t>
              </a:r>
            </a:p>
            <a:p>
              <a:pPr lvl="0" algn="ctr" defTabSz="622300">
                <a:lnSpc>
                  <a:spcPct val="90000"/>
                </a:lnSpc>
                <a:spcBef>
                  <a:spcPct val="0"/>
                </a:spcBef>
                <a:spcAft>
                  <a:spcPct val="35000"/>
                </a:spcAft>
              </a:pPr>
              <a:br>
                <a:rPr lang="en-US" sz="1100" b="1" kern="1200" dirty="0"/>
              </a:br>
              <a:r>
                <a:rPr lang="en-US" sz="1100" i="1" kern="1200" dirty="0">
                  <a:solidFill>
                    <a:srgbClr val="FFFF00"/>
                  </a:solidFill>
                </a:rPr>
                <a:t>Published to </a:t>
              </a:r>
              <a:br>
                <a:rPr lang="en-US" sz="1100" i="1" kern="1200" dirty="0">
                  <a:solidFill>
                    <a:srgbClr val="FFFF00"/>
                  </a:solidFill>
                </a:rPr>
              </a:br>
              <a:r>
                <a:rPr lang="en-US" sz="1100" i="1" kern="1200" dirty="0">
                  <a:solidFill>
                    <a:srgbClr val="FFFF00"/>
                  </a:solidFill>
                </a:rPr>
                <a:t>WV Flood Tool</a:t>
              </a:r>
              <a:br>
                <a:rPr lang="en-US" sz="1100" kern="1200" dirty="0"/>
              </a:br>
              <a:endParaRPr lang="en-US" sz="1100" kern="1200" dirty="0"/>
            </a:p>
          </p:txBody>
        </p:sp>
      </p:grpSp>
      <p:sp>
        <p:nvSpPr>
          <p:cNvPr id="14" name="TextBox 13">
            <a:extLst>
              <a:ext uri="{FF2B5EF4-FFF2-40B4-BE49-F238E27FC236}">
                <a16:creationId xmlns:a16="http://schemas.microsoft.com/office/drawing/2014/main" id="{8A9B3094-6C0A-434E-A910-3F83129834EB}"/>
              </a:ext>
            </a:extLst>
          </p:cNvPr>
          <p:cNvSpPr txBox="1"/>
          <p:nvPr/>
        </p:nvSpPr>
        <p:spPr>
          <a:xfrm>
            <a:off x="7521456" y="1316617"/>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Tree>
    <p:extLst>
      <p:ext uri="{BB962C8B-B14F-4D97-AF65-F5344CB8AC3E}">
        <p14:creationId xmlns:p14="http://schemas.microsoft.com/office/powerpoint/2010/main" val="4186388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Field Verification</a:t>
            </a:r>
          </a:p>
        </p:txBody>
      </p:sp>
      <p:pic>
        <p:nvPicPr>
          <p:cNvPr id="2" name="Picture 1"/>
          <p:cNvPicPr>
            <a:picLocks noChangeAspect="1"/>
          </p:cNvPicPr>
          <p:nvPr/>
        </p:nvPicPr>
        <p:blipFill>
          <a:blip r:embed="rId3"/>
          <a:stretch>
            <a:fillRect/>
          </a:stretch>
        </p:blipFill>
        <p:spPr>
          <a:xfrm>
            <a:off x="600788" y="1274324"/>
            <a:ext cx="3495468" cy="5131644"/>
          </a:xfrm>
          <a:prstGeom prst="rect">
            <a:avLst/>
          </a:prstGeom>
        </p:spPr>
      </p:pic>
      <p:sp>
        <p:nvSpPr>
          <p:cNvPr id="4" name="Rectangle 3"/>
          <p:cNvSpPr/>
          <p:nvPr/>
        </p:nvSpPr>
        <p:spPr>
          <a:xfrm>
            <a:off x="4192621" y="1274324"/>
            <a:ext cx="4698459" cy="5509200"/>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Field Verification</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of the structure located at 781 Avon Bend Road in Charles Town along the Shenandoah River in the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Regulatory Floodway</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reveals that this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Post-FIRM</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(2011) structure is built on a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piles foundation</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The Foundation Type/First Floor Height will be changed in the Building Inventory and the </a:t>
            </a:r>
            <a:r>
              <a:rPr lang="en-US"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OpenHazus</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Flood Assessment Structure Tool (FAST) utility executed again for this structure.</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The estimated Base Flood Water Depth for this structure is 10 feet.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781 Avon Bend Road, Charles Town, WV  25414</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b="1" dirty="0">
                <a:solidFill>
                  <a:schemeClr val="accent1">
                    <a:lumMod val="50000"/>
                  </a:schemeClr>
                </a:solidFill>
              </a:rPr>
              <a:t>Building ID</a:t>
            </a:r>
            <a:r>
              <a:rPr lang="en-US" dirty="0">
                <a:solidFill>
                  <a:schemeClr val="accent1">
                    <a:lumMod val="50000"/>
                  </a:schemeClr>
                </a:solidFill>
              </a:rPr>
              <a:t> </a:t>
            </a:r>
            <a:r>
              <a:rPr lang="en-US" b="1" dirty="0">
                <a:solidFill>
                  <a:schemeClr val="accent1">
                    <a:lumMod val="50000"/>
                  </a:schemeClr>
                </a:solidFill>
              </a:rPr>
              <a:t>19-06-009H-0019-0000_781</a:t>
            </a:r>
            <a:r>
              <a:rPr lang="en-US" dirty="0">
                <a:solidFill>
                  <a:schemeClr val="accent1">
                    <a:lumMod val="50000"/>
                  </a:schemeClr>
                </a:solidFill>
              </a:rPr>
              <a:t> </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WV Flood Tool Link:</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hlinkClick r:id="rId4"/>
              </a:rPr>
              <a:t>https://mapwv.gov/flood/map/?wkid=102100&amp;x=-8664165&amp;y=4753090&amp;l=13&amp;v=1</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1619" y="6403323"/>
            <a:ext cx="3594637" cy="338554"/>
          </a:xfrm>
          <a:prstGeom prst="rect">
            <a:avLst/>
          </a:prstGeom>
        </p:spPr>
        <p:txBody>
          <a:bodyPr wrap="none">
            <a:spAutoFit/>
          </a:bodyPr>
          <a:lstStyle/>
          <a:p>
            <a:pPr algn="ctr"/>
            <a:r>
              <a:rPr lang="en-US" sz="1600" i="1" dirty="0">
                <a:solidFill>
                  <a:schemeClr val="bg1">
                    <a:lumMod val="65000"/>
                  </a:schemeClr>
                </a:solidFill>
                <a:latin typeface="Arial" panose="020B0604020202020204" pitchFamily="34" charset="0"/>
                <a:cs typeface="Arial" panose="020B0604020202020204" pitchFamily="34" charset="0"/>
              </a:rPr>
              <a:t>Field Verified from Shenandoah River</a:t>
            </a:r>
          </a:p>
        </p:txBody>
      </p:sp>
      <p:sp>
        <p:nvSpPr>
          <p:cNvPr id="7" name="TextBox 6">
            <a:extLst>
              <a:ext uri="{FF2B5EF4-FFF2-40B4-BE49-F238E27FC236}">
                <a16:creationId xmlns:a16="http://schemas.microsoft.com/office/drawing/2014/main" id="{28C0E090-FEB6-4815-91E3-7110E184A640}"/>
              </a:ext>
            </a:extLst>
          </p:cNvPr>
          <p:cNvSpPr txBox="1"/>
          <p:nvPr/>
        </p:nvSpPr>
        <p:spPr>
          <a:xfrm>
            <a:off x="954816" y="4463603"/>
            <a:ext cx="2480021" cy="1200329"/>
          </a:xfrm>
          <a:prstGeom prst="rect">
            <a:avLst/>
          </a:prstGeom>
          <a:solidFill>
            <a:schemeClr val="tx1"/>
          </a:solidFill>
        </p:spPr>
        <p:txBody>
          <a:bodyPr wrap="square" rtlCol="0">
            <a:spAutoFit/>
          </a:bodyPr>
          <a:lstStyle/>
          <a:p>
            <a:pPr algn="ctr"/>
            <a:r>
              <a:rPr lang="en-US" b="1" u="sng" dirty="0">
                <a:solidFill>
                  <a:schemeClr val="bg1"/>
                </a:solidFill>
              </a:rPr>
              <a:t>Field Verification</a:t>
            </a:r>
            <a:r>
              <a:rPr lang="en-US" b="1" dirty="0">
                <a:solidFill>
                  <a:schemeClr val="bg1"/>
                </a:solidFill>
              </a:rPr>
              <a:t> is important to improve the accuracy of certain properties!</a:t>
            </a:r>
          </a:p>
        </p:txBody>
      </p:sp>
    </p:spTree>
    <p:extLst>
      <p:ext uri="{BB962C8B-B14F-4D97-AF65-F5344CB8AC3E}">
        <p14:creationId xmlns:p14="http://schemas.microsoft.com/office/powerpoint/2010/main" val="1853186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Field Verification</a:t>
            </a:r>
          </a:p>
        </p:txBody>
      </p:sp>
      <p:sp>
        <p:nvSpPr>
          <p:cNvPr id="8" name="Rectangle 7">
            <a:extLst>
              <a:ext uri="{FF2B5EF4-FFF2-40B4-BE49-F238E27FC236}">
                <a16:creationId xmlns:a16="http://schemas.microsoft.com/office/drawing/2014/main" id="{B52FCF50-05EC-4A82-87A0-56D04F5E8A92}"/>
              </a:ext>
            </a:extLst>
          </p:cNvPr>
          <p:cNvSpPr/>
          <p:nvPr/>
        </p:nvSpPr>
        <p:spPr>
          <a:xfrm>
            <a:off x="173112" y="5807574"/>
            <a:ext cx="7807911" cy="954107"/>
          </a:xfrm>
          <a:prstGeom prst="rect">
            <a:avLst/>
          </a:prstGeom>
        </p:spPr>
        <p:txBody>
          <a:bodyPr wrap="square">
            <a:spAutoFit/>
          </a:bodyPr>
          <a:lstStyle/>
          <a:p>
            <a:r>
              <a:rPr lang="en-US" sz="12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781 Avon Bend Road, Charles Town, WV  25414</a:t>
            </a:r>
            <a:b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200" b="1" dirty="0">
                <a:solidFill>
                  <a:schemeClr val="accent1">
                    <a:lumMod val="50000"/>
                  </a:schemeClr>
                </a:solidFill>
              </a:rPr>
              <a:t>Parcel ID:  19-06-009H-0019-0000</a:t>
            </a:r>
            <a:b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200" b="1" dirty="0">
                <a:solidFill>
                  <a:schemeClr val="accent1">
                    <a:lumMod val="50000"/>
                  </a:schemeClr>
                </a:solidFill>
              </a:rPr>
              <a:t>Building ID:  19-06-009H-0019-0000_781</a:t>
            </a:r>
            <a:r>
              <a:rPr lang="en-US" sz="1200" dirty="0">
                <a:solidFill>
                  <a:schemeClr val="accent1">
                    <a:lumMod val="50000"/>
                  </a:schemeClr>
                </a:solidFill>
              </a:rPr>
              <a:t> </a:t>
            </a:r>
            <a:b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WV Flood Tool Link:</a:t>
            </a:r>
            <a:br>
              <a:rPr lang="en-US" sz="10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000" dirty="0">
                <a:latin typeface="Calibri" panose="020F0502020204030204" pitchFamily="34" charset="0"/>
                <a:ea typeface="Calibri" panose="020F0502020204030204" pitchFamily="34" charset="0"/>
                <a:cs typeface="Times New Roman" panose="02020603050405020304" pitchFamily="18" charset="0"/>
                <a:hlinkClick r:id="rId3"/>
              </a:rPr>
              <a:t>https://mapwv.gov/flood/map/?wkid=102100&amp;x=-8664165&amp;y=4753090&amp;l=13&amp;v=1</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4071FDD-79D6-492B-9ECD-254A2C3FD531}"/>
              </a:ext>
            </a:extLst>
          </p:cNvPr>
          <p:cNvSpPr/>
          <p:nvPr/>
        </p:nvSpPr>
        <p:spPr>
          <a:xfrm>
            <a:off x="435005" y="961685"/>
            <a:ext cx="8043169" cy="369332"/>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Modified Foundation Type and First Floor Height – Rerun Hazus Flood Loos Model</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B55C134-94EF-4C4D-8E73-1398A5D6E3C2}"/>
              </a:ext>
            </a:extLst>
          </p:cNvPr>
          <p:cNvPicPr>
            <a:picLocks noChangeAspect="1"/>
          </p:cNvPicPr>
          <p:nvPr/>
        </p:nvPicPr>
        <p:blipFill>
          <a:blip r:embed="rId4"/>
          <a:stretch>
            <a:fillRect/>
          </a:stretch>
        </p:blipFill>
        <p:spPr>
          <a:xfrm>
            <a:off x="257452" y="1331017"/>
            <a:ext cx="8629095" cy="4377325"/>
          </a:xfrm>
          <a:prstGeom prst="rect">
            <a:avLst/>
          </a:prstGeom>
        </p:spPr>
      </p:pic>
      <p:grpSp>
        <p:nvGrpSpPr>
          <p:cNvPr id="11" name="Group 10">
            <a:extLst>
              <a:ext uri="{FF2B5EF4-FFF2-40B4-BE49-F238E27FC236}">
                <a16:creationId xmlns:a16="http://schemas.microsoft.com/office/drawing/2014/main" id="{1EBEA177-E28C-4BAD-B05B-35A943B167D0}"/>
              </a:ext>
            </a:extLst>
          </p:cNvPr>
          <p:cNvGrpSpPr/>
          <p:nvPr/>
        </p:nvGrpSpPr>
        <p:grpSpPr>
          <a:xfrm>
            <a:off x="6965602" y="4831312"/>
            <a:ext cx="1853292" cy="1853292"/>
            <a:chOff x="1340939" y="1970508"/>
            <a:chExt cx="1853292" cy="1853292"/>
          </a:xfrm>
        </p:grpSpPr>
        <p:sp>
          <p:nvSpPr>
            <p:cNvPr id="12" name="Oval 11">
              <a:extLst>
                <a:ext uri="{FF2B5EF4-FFF2-40B4-BE49-F238E27FC236}">
                  <a16:creationId xmlns:a16="http://schemas.microsoft.com/office/drawing/2014/main" id="{C3C64A31-7FE8-438B-84B8-9E2A0C424642}"/>
                </a:ext>
              </a:extLst>
            </p:cNvPr>
            <p:cNvSpPr/>
            <p:nvPr/>
          </p:nvSpPr>
          <p:spPr>
            <a:xfrm>
              <a:off x="1340939" y="1970508"/>
              <a:ext cx="1853292" cy="1853292"/>
            </a:xfrm>
            <a:prstGeom prst="ellipse">
              <a:avLst/>
            </a:prstGeom>
            <a:solidFill>
              <a:schemeClr val="accent3">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Oval 4">
              <a:extLst>
                <a:ext uri="{FF2B5EF4-FFF2-40B4-BE49-F238E27FC236}">
                  <a16:creationId xmlns:a16="http://schemas.microsoft.com/office/drawing/2014/main" id="{946E91D0-FCFC-4659-8348-C61550AAC8D3}"/>
                </a:ext>
              </a:extLst>
            </p:cNvPr>
            <p:cNvSpPr txBox="1"/>
            <p:nvPr/>
          </p:nvSpPr>
          <p:spPr>
            <a:xfrm>
              <a:off x="1612347" y="2241916"/>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r>
                <a:rPr lang="en-US" sz="1400" b="1" kern="1200" dirty="0"/>
                <a:t>COMMUNITY ENGAGEMENT &amp; FIELD </a:t>
              </a:r>
              <a:r>
                <a:rPr lang="en-US" sz="1400" b="1" u="sng" kern="1200" dirty="0"/>
                <a:t>ACCURACY</a:t>
              </a:r>
              <a:r>
                <a:rPr lang="en-US" sz="1400" b="1" kern="1200" dirty="0"/>
                <a:t> CHECKS </a:t>
              </a:r>
            </a:p>
            <a:p>
              <a:pPr marL="0" lvl="0" indent="0" algn="ctr" defTabSz="622300">
                <a:lnSpc>
                  <a:spcPct val="90000"/>
                </a:lnSpc>
                <a:spcBef>
                  <a:spcPct val="0"/>
                </a:spcBef>
                <a:spcAft>
                  <a:spcPct val="35000"/>
                </a:spcAft>
                <a:buNone/>
              </a:pPr>
              <a:r>
                <a:rPr lang="en-US" sz="1100" kern="1200" dirty="0"/>
                <a:t>Floodplain Managers</a:t>
              </a:r>
            </a:p>
            <a:p>
              <a:pPr marL="0" lvl="0" indent="0" algn="ctr" defTabSz="622300">
                <a:lnSpc>
                  <a:spcPct val="90000"/>
                </a:lnSpc>
                <a:spcBef>
                  <a:spcPct val="0"/>
                </a:spcBef>
                <a:spcAft>
                  <a:spcPct val="35000"/>
                </a:spcAft>
                <a:buNone/>
              </a:pPr>
              <a:r>
                <a:rPr lang="en-US" sz="1100" kern="1200" dirty="0"/>
                <a:t>Local Govt. Officials</a:t>
              </a:r>
            </a:p>
            <a:p>
              <a:pPr marL="0" lvl="0" indent="0" algn="ctr" defTabSz="622300">
                <a:lnSpc>
                  <a:spcPct val="90000"/>
                </a:lnSpc>
                <a:spcBef>
                  <a:spcPct val="0"/>
                </a:spcBef>
                <a:spcAft>
                  <a:spcPct val="35000"/>
                </a:spcAft>
                <a:buNone/>
              </a:pPr>
              <a:endParaRPr lang="en-US" sz="1100" kern="1200" dirty="0"/>
            </a:p>
          </p:txBody>
        </p:sp>
      </p:grpSp>
      <p:sp>
        <p:nvSpPr>
          <p:cNvPr id="14" name="TextBox 13">
            <a:extLst>
              <a:ext uri="{FF2B5EF4-FFF2-40B4-BE49-F238E27FC236}">
                <a16:creationId xmlns:a16="http://schemas.microsoft.com/office/drawing/2014/main" id="{45A89CC9-A16B-4879-9970-4F87B1BBA5AF}"/>
              </a:ext>
            </a:extLst>
          </p:cNvPr>
          <p:cNvSpPr txBox="1"/>
          <p:nvPr/>
        </p:nvSpPr>
        <p:spPr>
          <a:xfrm>
            <a:off x="7785422" y="4913777"/>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Tree>
    <p:extLst>
      <p:ext uri="{BB962C8B-B14F-4D97-AF65-F5344CB8AC3E}">
        <p14:creationId xmlns:p14="http://schemas.microsoft.com/office/powerpoint/2010/main" val="979572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Validate Building Risk Assessments</a:t>
            </a:r>
          </a:p>
        </p:txBody>
      </p:sp>
      <p:sp>
        <p:nvSpPr>
          <p:cNvPr id="2" name="Rectangle 1">
            <a:extLst>
              <a:ext uri="{FF2B5EF4-FFF2-40B4-BE49-F238E27FC236}">
                <a16:creationId xmlns:a16="http://schemas.microsoft.com/office/drawing/2014/main" id="{C9C0199A-5BD3-4ED6-B79F-2C2104AC0F26}"/>
              </a:ext>
            </a:extLst>
          </p:cNvPr>
          <p:cNvSpPr/>
          <p:nvPr/>
        </p:nvSpPr>
        <p:spPr>
          <a:xfrm>
            <a:off x="612559" y="1140222"/>
            <a:ext cx="6027938" cy="5447645"/>
          </a:xfrm>
          <a:prstGeom prst="rect">
            <a:avLst/>
          </a:prstGeom>
          <a:solidFill>
            <a:schemeClr val="accent5">
              <a:lumMod val="20000"/>
              <a:lumOff val="80000"/>
            </a:schemeClr>
          </a:solidFill>
        </p:spPr>
        <p:txBody>
          <a:bodyPr wrap="square">
            <a:spAutoFit/>
          </a:bodyPr>
          <a:lstStyle/>
          <a:p>
            <a:r>
              <a:rPr lang="en-US" sz="2400" dirty="0"/>
              <a:t>•	Flood Depth Grid</a:t>
            </a:r>
          </a:p>
          <a:p>
            <a:r>
              <a:rPr lang="en-US" sz="2400" dirty="0"/>
              <a:t>•	Water Surface Elevation Grid</a:t>
            </a:r>
          </a:p>
          <a:p>
            <a:r>
              <a:rPr lang="en-US" sz="2400" dirty="0"/>
              <a:t>•	High-Risk Advisory Flood Zones</a:t>
            </a:r>
          </a:p>
          <a:p>
            <a:r>
              <a:rPr lang="en-US" sz="2400" b="1" dirty="0"/>
              <a:t>•	Buildings: Future Map Conditions</a:t>
            </a:r>
          </a:p>
          <a:p>
            <a:pPr lvl="1"/>
            <a:r>
              <a:rPr lang="en-US" sz="2000" dirty="0"/>
              <a:t>o	Structure Verified LOMAs</a:t>
            </a:r>
            <a:endParaRPr lang="en-US" sz="2400" b="1" dirty="0"/>
          </a:p>
          <a:p>
            <a:r>
              <a:rPr lang="en-US" sz="2400" b="1" dirty="0"/>
              <a:t>•	Buildings: Flood Exposure</a:t>
            </a:r>
          </a:p>
          <a:p>
            <a:pPr lvl="1"/>
            <a:r>
              <a:rPr lang="en-US" sz="2000" dirty="0"/>
              <a:t>o	Building Replacement Cost</a:t>
            </a:r>
          </a:p>
          <a:p>
            <a:pPr lvl="1"/>
            <a:r>
              <a:rPr lang="en-US" sz="2000" dirty="0"/>
              <a:t>o	Essential Facilities</a:t>
            </a:r>
          </a:p>
          <a:p>
            <a:pPr lvl="1"/>
            <a:r>
              <a:rPr lang="en-US" sz="2000" dirty="0"/>
              <a:t>o	Community Assets</a:t>
            </a:r>
          </a:p>
          <a:p>
            <a:pPr lvl="1"/>
            <a:r>
              <a:rPr lang="en-US" sz="2000" dirty="0"/>
              <a:t>o	Historical Structures</a:t>
            </a:r>
          </a:p>
          <a:p>
            <a:r>
              <a:rPr lang="en-US" sz="2400" b="1" dirty="0"/>
              <a:t>•	Buildings: New Development &amp; Basement </a:t>
            </a:r>
          </a:p>
          <a:p>
            <a:pPr lvl="1"/>
            <a:r>
              <a:rPr lang="en-US" sz="2000" dirty="0"/>
              <a:t>o	Pre-FIRM / Post-FIRM</a:t>
            </a:r>
          </a:p>
          <a:p>
            <a:pPr lvl="1"/>
            <a:r>
              <a:rPr lang="en-US" sz="2000" dirty="0"/>
              <a:t>o	Basement (First-Floor Height)</a:t>
            </a:r>
          </a:p>
          <a:p>
            <a:r>
              <a:rPr lang="en-US" sz="2400" dirty="0"/>
              <a:t>•	</a:t>
            </a:r>
            <a:r>
              <a:rPr lang="en-US" sz="2400" b="1" dirty="0"/>
              <a:t>Buildings: Damage Loss Estimate </a:t>
            </a:r>
            <a:r>
              <a:rPr lang="en-US" sz="2400" dirty="0"/>
              <a:t>(Hazus)</a:t>
            </a:r>
          </a:p>
          <a:p>
            <a:pPr lvl="1"/>
            <a:r>
              <a:rPr lang="en-US" sz="2000" dirty="0"/>
              <a:t>o	Percent Damage</a:t>
            </a:r>
          </a:p>
          <a:p>
            <a:pPr lvl="1"/>
            <a:r>
              <a:rPr lang="en-US" sz="2000" dirty="0"/>
              <a:t>o	Dollars Loss</a:t>
            </a:r>
          </a:p>
        </p:txBody>
      </p:sp>
      <p:pic>
        <p:nvPicPr>
          <p:cNvPr id="6" name="Picture 4" descr="Image result for silver jackets logo">
            <a:extLst>
              <a:ext uri="{FF2B5EF4-FFF2-40B4-BE49-F238E27FC236}">
                <a16:creationId xmlns:a16="http://schemas.microsoft.com/office/drawing/2014/main" id="{77DDA7FB-5BA4-48B2-9414-297E77763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475" y="1354641"/>
            <a:ext cx="1580966" cy="1616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0EA736-4D1B-40AF-9B28-EDF7BBBD423E}"/>
              </a:ext>
            </a:extLst>
          </p:cNvPr>
          <p:cNvSpPr/>
          <p:nvPr/>
        </p:nvSpPr>
        <p:spPr>
          <a:xfrm>
            <a:off x="6941270" y="3975564"/>
            <a:ext cx="1865379" cy="707886"/>
          </a:xfrm>
          <a:prstGeom prst="rect">
            <a:avLst/>
          </a:prstGeom>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Silver Jackets: Activity 1</a:t>
            </a:r>
          </a:p>
        </p:txBody>
      </p:sp>
    </p:spTree>
    <p:extLst>
      <p:ext uri="{BB962C8B-B14F-4D97-AF65-F5344CB8AC3E}">
        <p14:creationId xmlns:p14="http://schemas.microsoft.com/office/powerpoint/2010/main" val="1000605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Products</a:t>
            </a:r>
          </a:p>
        </p:txBody>
      </p:sp>
      <p:graphicFrame>
        <p:nvGraphicFramePr>
          <p:cNvPr id="4" name="Table 3">
            <a:extLst>
              <a:ext uri="{FF2B5EF4-FFF2-40B4-BE49-F238E27FC236}">
                <a16:creationId xmlns:a16="http://schemas.microsoft.com/office/drawing/2014/main" id="{62F47F7F-5233-49F4-B6B2-B970B27CB120}"/>
              </a:ext>
            </a:extLst>
          </p:cNvPr>
          <p:cNvGraphicFramePr>
            <a:graphicFrameLocks noGrp="1"/>
          </p:cNvGraphicFramePr>
          <p:nvPr>
            <p:extLst>
              <p:ext uri="{D42A27DB-BD31-4B8C-83A1-F6EECF244321}">
                <p14:modId xmlns:p14="http://schemas.microsoft.com/office/powerpoint/2010/main" val="1065656660"/>
              </p:ext>
            </p:extLst>
          </p:nvPr>
        </p:nvGraphicFramePr>
        <p:xfrm>
          <a:off x="226381" y="975047"/>
          <a:ext cx="8549196" cy="5798487"/>
        </p:xfrm>
        <a:graphic>
          <a:graphicData uri="http://schemas.openxmlformats.org/drawingml/2006/table">
            <a:tbl>
              <a:tblPr firstRow="1" firstCol="1" bandRow="1"/>
              <a:tblGrid>
                <a:gridCol w="2638524">
                  <a:extLst>
                    <a:ext uri="{9D8B030D-6E8A-4147-A177-3AD203B41FA5}">
                      <a16:colId xmlns:a16="http://schemas.microsoft.com/office/drawing/2014/main" val="1040768278"/>
                    </a:ext>
                  </a:extLst>
                </a:gridCol>
                <a:gridCol w="1503675">
                  <a:extLst>
                    <a:ext uri="{9D8B030D-6E8A-4147-A177-3AD203B41FA5}">
                      <a16:colId xmlns:a16="http://schemas.microsoft.com/office/drawing/2014/main" val="2843387245"/>
                    </a:ext>
                  </a:extLst>
                </a:gridCol>
                <a:gridCol w="4406997">
                  <a:extLst>
                    <a:ext uri="{9D8B030D-6E8A-4147-A177-3AD203B41FA5}">
                      <a16:colId xmlns:a16="http://schemas.microsoft.com/office/drawing/2014/main" val="3496886776"/>
                    </a:ext>
                  </a:extLst>
                </a:gridCol>
              </a:tblGrid>
              <a:tr h="395805">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RISK LAYER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CATEGORY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GRAPHICAL OR TABLE FORMATS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119087671"/>
                  </a:ext>
                </a:extLst>
              </a:tr>
              <a:tr h="217876">
                <a:tc gridSpan="3">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 Chance Flood Event (100-Year)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99200104"/>
                  </a:ext>
                </a:extLst>
              </a:tr>
              <a:tr h="1718139">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Flood Depth Grid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Model-Backed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Hazus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lvl="0" indent="0">
                        <a:lnSpc>
                          <a:spcPct val="107000"/>
                        </a:lnSpc>
                        <a:spcBef>
                          <a:spcPts val="0"/>
                        </a:spcBef>
                        <a:spcAft>
                          <a:spcPts val="0"/>
                        </a:spcAft>
                        <a:buFontTx/>
                        <a:buNone/>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Flood Risk Grid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57200" marR="0" lvl="1" indent="0">
                        <a:lnSpc>
                          <a:spcPct val="107000"/>
                        </a:lnSpc>
                        <a:spcBef>
                          <a:spcPts val="0"/>
                        </a:spcBef>
                        <a:spcAft>
                          <a:spcPts val="0"/>
                        </a:spcAft>
                        <a:buFontTx/>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04798918"/>
                  </a:ext>
                </a:extLst>
              </a:tr>
              <a:tr h="1402535">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Water Surface Elevation Grid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 Flood Elevations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Advisory BFEs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lvl="0" indent="0">
                        <a:lnSpc>
                          <a:spcPct val="107000"/>
                        </a:lnSpc>
                        <a:spcBef>
                          <a:spcPts val="0"/>
                        </a:spcBef>
                        <a:spcAft>
                          <a:spcPts val="0"/>
                        </a:spcAft>
                        <a:buFontTx/>
                        <a:buNone/>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Flood Risk Grid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57200" marR="0" lvl="1" indent="0">
                        <a:lnSpc>
                          <a:spcPct val="107000"/>
                        </a:lnSpc>
                        <a:spcBef>
                          <a:spcPts val="0"/>
                        </a:spcBef>
                        <a:spcAft>
                          <a:spcPts val="0"/>
                        </a:spcAft>
                        <a:buFontTx/>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19278962"/>
                  </a:ext>
                </a:extLst>
              </a:tr>
              <a:tr h="733142">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Preliminary NFHL</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Changes Since Last FIRM (CSLF)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indent="0">
                        <a:lnSpc>
                          <a:spcPct val="107000"/>
                        </a:lnSpc>
                        <a:spcBef>
                          <a:spcPts val="0"/>
                        </a:spcBef>
                        <a:spcAft>
                          <a:spcPts val="0"/>
                        </a:spcAft>
                        <a:buFontTx/>
                        <a:buNone/>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Flood Zone Changes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94836252"/>
                  </a:ext>
                </a:extLst>
              </a:tr>
              <a:tr h="1000310">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High-Risk Advisory Flood Zones</a:t>
                      </a:r>
                      <a:b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(Non-Regulatory)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indent="0">
                        <a:lnSpc>
                          <a:spcPct val="107000"/>
                        </a:lnSpc>
                        <a:spcBef>
                          <a:spcPts val="0"/>
                        </a:spcBef>
                        <a:spcAft>
                          <a:spcPts val="0"/>
                        </a:spcAft>
                        <a:buFontTx/>
                        <a:buNone/>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Flood Zone Changes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buFontTx/>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88133707"/>
                  </a:ext>
                </a:extLst>
              </a:tr>
            </a:tbl>
          </a:graphicData>
        </a:graphic>
      </p:graphicFrame>
      <p:pic>
        <p:nvPicPr>
          <p:cNvPr id="7" name="Picture 6">
            <a:extLst>
              <a:ext uri="{FF2B5EF4-FFF2-40B4-BE49-F238E27FC236}">
                <a16:creationId xmlns:a16="http://schemas.microsoft.com/office/drawing/2014/main" id="{FAB777BB-0A32-4A3F-BA14-7F03C71A1369}"/>
              </a:ext>
            </a:extLst>
          </p:cNvPr>
          <p:cNvPicPr>
            <a:picLocks noChangeAspect="1"/>
          </p:cNvPicPr>
          <p:nvPr/>
        </p:nvPicPr>
        <p:blipFill>
          <a:blip r:embed="rId3"/>
          <a:stretch>
            <a:fillRect/>
          </a:stretch>
        </p:blipFill>
        <p:spPr>
          <a:xfrm>
            <a:off x="4572000" y="1692382"/>
            <a:ext cx="4086040" cy="1556846"/>
          </a:xfrm>
          <a:prstGeom prst="rect">
            <a:avLst/>
          </a:prstGeom>
        </p:spPr>
      </p:pic>
      <p:pic>
        <p:nvPicPr>
          <p:cNvPr id="8" name="Picture 7">
            <a:extLst>
              <a:ext uri="{FF2B5EF4-FFF2-40B4-BE49-F238E27FC236}">
                <a16:creationId xmlns:a16="http://schemas.microsoft.com/office/drawing/2014/main" id="{51C3F391-3219-46FD-9A0C-1FF0B606AFF2}"/>
              </a:ext>
            </a:extLst>
          </p:cNvPr>
          <p:cNvPicPr>
            <a:picLocks noChangeAspect="1"/>
          </p:cNvPicPr>
          <p:nvPr/>
        </p:nvPicPr>
        <p:blipFill>
          <a:blip r:embed="rId4"/>
          <a:stretch>
            <a:fillRect/>
          </a:stretch>
        </p:blipFill>
        <p:spPr>
          <a:xfrm>
            <a:off x="4572000" y="3327631"/>
            <a:ext cx="4086040" cy="1354837"/>
          </a:xfrm>
          <a:prstGeom prst="rect">
            <a:avLst/>
          </a:prstGeom>
        </p:spPr>
      </p:pic>
      <p:pic>
        <p:nvPicPr>
          <p:cNvPr id="9" name="Picture 8">
            <a:extLst>
              <a:ext uri="{FF2B5EF4-FFF2-40B4-BE49-F238E27FC236}">
                <a16:creationId xmlns:a16="http://schemas.microsoft.com/office/drawing/2014/main" id="{3DF9772F-8EF5-4408-A36E-A0B48F57E425}"/>
              </a:ext>
            </a:extLst>
          </p:cNvPr>
          <p:cNvPicPr>
            <a:picLocks noChangeAspect="1"/>
          </p:cNvPicPr>
          <p:nvPr/>
        </p:nvPicPr>
        <p:blipFill rotWithShape="1">
          <a:blip r:embed="rId5"/>
          <a:srcRect t="9749"/>
          <a:stretch/>
        </p:blipFill>
        <p:spPr>
          <a:xfrm>
            <a:off x="4572000" y="5811928"/>
            <a:ext cx="4086040" cy="890582"/>
          </a:xfrm>
          <a:prstGeom prst="rect">
            <a:avLst/>
          </a:prstGeom>
        </p:spPr>
      </p:pic>
      <p:pic>
        <p:nvPicPr>
          <p:cNvPr id="10" name="Picture 9">
            <a:extLst>
              <a:ext uri="{FF2B5EF4-FFF2-40B4-BE49-F238E27FC236}">
                <a16:creationId xmlns:a16="http://schemas.microsoft.com/office/drawing/2014/main" id="{26B333D4-3054-4CB8-9F71-8E38D27ACC28}"/>
              </a:ext>
            </a:extLst>
          </p:cNvPr>
          <p:cNvPicPr>
            <a:picLocks noChangeAspect="1"/>
          </p:cNvPicPr>
          <p:nvPr/>
        </p:nvPicPr>
        <p:blipFill>
          <a:blip r:embed="rId6"/>
          <a:stretch>
            <a:fillRect/>
          </a:stretch>
        </p:blipFill>
        <p:spPr>
          <a:xfrm>
            <a:off x="4572000" y="4743115"/>
            <a:ext cx="4086040" cy="927274"/>
          </a:xfrm>
          <a:prstGeom prst="rect">
            <a:avLst/>
          </a:prstGeom>
        </p:spPr>
      </p:pic>
    </p:spTree>
    <p:extLst>
      <p:ext uri="{BB962C8B-B14F-4D97-AF65-F5344CB8AC3E}">
        <p14:creationId xmlns:p14="http://schemas.microsoft.com/office/powerpoint/2010/main" val="65720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Products (Cont.)</a:t>
            </a:r>
          </a:p>
        </p:txBody>
      </p:sp>
      <p:graphicFrame>
        <p:nvGraphicFramePr>
          <p:cNvPr id="4" name="Table 3">
            <a:extLst>
              <a:ext uri="{FF2B5EF4-FFF2-40B4-BE49-F238E27FC236}">
                <a16:creationId xmlns:a16="http://schemas.microsoft.com/office/drawing/2014/main" id="{62F47F7F-5233-49F4-B6B2-B970B27CB120}"/>
              </a:ext>
            </a:extLst>
          </p:cNvPr>
          <p:cNvGraphicFramePr>
            <a:graphicFrameLocks noGrp="1"/>
          </p:cNvGraphicFramePr>
          <p:nvPr>
            <p:extLst>
              <p:ext uri="{D42A27DB-BD31-4B8C-83A1-F6EECF244321}">
                <p14:modId xmlns:p14="http://schemas.microsoft.com/office/powerpoint/2010/main" val="4183805650"/>
              </p:ext>
            </p:extLst>
          </p:nvPr>
        </p:nvGraphicFramePr>
        <p:xfrm>
          <a:off x="226381" y="975048"/>
          <a:ext cx="8549196" cy="5508294"/>
        </p:xfrm>
        <a:graphic>
          <a:graphicData uri="http://schemas.openxmlformats.org/drawingml/2006/table">
            <a:tbl>
              <a:tblPr firstRow="1" firstCol="1" bandRow="1"/>
              <a:tblGrid>
                <a:gridCol w="2638524">
                  <a:extLst>
                    <a:ext uri="{9D8B030D-6E8A-4147-A177-3AD203B41FA5}">
                      <a16:colId xmlns:a16="http://schemas.microsoft.com/office/drawing/2014/main" val="1040768278"/>
                    </a:ext>
                  </a:extLst>
                </a:gridCol>
                <a:gridCol w="1079475">
                  <a:extLst>
                    <a:ext uri="{9D8B030D-6E8A-4147-A177-3AD203B41FA5}">
                      <a16:colId xmlns:a16="http://schemas.microsoft.com/office/drawing/2014/main" val="2843387245"/>
                    </a:ext>
                  </a:extLst>
                </a:gridCol>
                <a:gridCol w="4831197">
                  <a:extLst>
                    <a:ext uri="{9D8B030D-6E8A-4147-A177-3AD203B41FA5}">
                      <a16:colId xmlns:a16="http://schemas.microsoft.com/office/drawing/2014/main" val="841153268"/>
                    </a:ext>
                  </a:extLst>
                </a:gridCol>
              </a:tblGrid>
              <a:tr h="674907">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RISK LAYER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CATEGORY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GRAPHICAL OR TABLE FORMATS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119087671"/>
                  </a:ext>
                </a:extLst>
              </a:tr>
              <a:tr h="205478">
                <a:tc gridSpan="3">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 Chance Flood Event (100-Year)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99200104"/>
                  </a:ext>
                </a:extLst>
              </a:tr>
              <a:tr h="4627909">
                <a:tc>
                  <a:txBody>
                    <a:bodyPr/>
                    <a:lstStyle/>
                    <a:p>
                      <a:pPr marL="342900" marR="0" lvl="0" indent="-342900">
                        <a:lnSpc>
                          <a:spcPct val="107000"/>
                        </a:lnSpc>
                        <a:spcBef>
                          <a:spcPts val="0"/>
                        </a:spcBef>
                        <a:spcAft>
                          <a:spcPts val="0"/>
                        </a:spcAft>
                        <a:buFont typeface="Symbol" panose="05050102010706020507" pitchFamily="18" charset="2"/>
                        <a:buChar cha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Buildings: Future Map Conditions</a:t>
                      </a: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Map In SFHA</a:t>
                      </a: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Map Out SFHA</a:t>
                      </a: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No Change</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Floodway</a:t>
                      </a:r>
                    </a:p>
                    <a:p>
                      <a:pPr marL="742950" marR="0" lvl="1"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Buildings: LOMA Verified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Building-Level Risk</a:t>
                      </a:r>
                    </a:p>
                    <a:p>
                      <a:r>
                        <a:rPr lang="en-US" sz="1600"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br>
                        <a:rPr lang="en-US" sz="1600" kern="1200" dirty="0">
                          <a:solidFill>
                            <a:schemeClr val="tx1"/>
                          </a:solidFill>
                          <a:effectLst/>
                          <a:latin typeface="+mn-lt"/>
                          <a:ea typeface="+mn-ea"/>
                          <a:cs typeface="+mn-cs"/>
                        </a:rPr>
                      </a:br>
                      <a:r>
                        <a:rPr lang="en-US" sz="1600" kern="1200" dirty="0">
                          <a:solidFill>
                            <a:schemeClr val="tx1"/>
                          </a:solidFill>
                          <a:effectLst/>
                          <a:latin typeface="+mn-lt"/>
                          <a:ea typeface="+mn-ea"/>
                          <a:cs typeface="+mn-cs"/>
                        </a:rPr>
                        <a:t>Flood Zone Changes</a:t>
                      </a:r>
                    </a:p>
                    <a:p>
                      <a:br>
                        <a:rPr lang="en-US" sz="1600" kern="1200" dirty="0">
                          <a:solidFill>
                            <a:schemeClr val="tx1"/>
                          </a:solidFill>
                          <a:effectLst/>
                          <a:latin typeface="+mn-lt"/>
                          <a:ea typeface="+mn-ea"/>
                          <a:cs typeface="+mn-cs"/>
                        </a:rPr>
                      </a:br>
                      <a:endParaRPr lang="en-US" sz="1600" kern="120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04798918"/>
                  </a:ext>
                </a:extLst>
              </a:tr>
            </a:tbl>
          </a:graphicData>
        </a:graphic>
      </p:graphicFrame>
      <p:pic>
        <p:nvPicPr>
          <p:cNvPr id="2" name="Picture 1">
            <a:extLst>
              <a:ext uri="{FF2B5EF4-FFF2-40B4-BE49-F238E27FC236}">
                <a16:creationId xmlns:a16="http://schemas.microsoft.com/office/drawing/2014/main" id="{AE26FDA5-893B-4A2B-854A-21D0E1D20060}"/>
              </a:ext>
            </a:extLst>
          </p:cNvPr>
          <p:cNvPicPr>
            <a:picLocks noChangeAspect="1"/>
          </p:cNvPicPr>
          <p:nvPr/>
        </p:nvPicPr>
        <p:blipFill>
          <a:blip r:embed="rId3"/>
          <a:stretch>
            <a:fillRect/>
          </a:stretch>
        </p:blipFill>
        <p:spPr>
          <a:xfrm>
            <a:off x="4285544" y="2022113"/>
            <a:ext cx="4256542" cy="2326476"/>
          </a:xfrm>
          <a:prstGeom prst="rect">
            <a:avLst/>
          </a:prstGeom>
        </p:spPr>
      </p:pic>
      <p:pic>
        <p:nvPicPr>
          <p:cNvPr id="6" name="Picture 5">
            <a:extLst>
              <a:ext uri="{FF2B5EF4-FFF2-40B4-BE49-F238E27FC236}">
                <a16:creationId xmlns:a16="http://schemas.microsoft.com/office/drawing/2014/main" id="{BEF2B6E8-6AC0-4604-A927-2CFBB4F4C843}"/>
              </a:ext>
            </a:extLst>
          </p:cNvPr>
          <p:cNvPicPr>
            <a:picLocks noChangeAspect="1"/>
          </p:cNvPicPr>
          <p:nvPr/>
        </p:nvPicPr>
        <p:blipFill>
          <a:blip r:embed="rId4"/>
          <a:stretch>
            <a:fillRect/>
          </a:stretch>
        </p:blipFill>
        <p:spPr>
          <a:xfrm>
            <a:off x="4285544" y="4467007"/>
            <a:ext cx="4256542" cy="1897916"/>
          </a:xfrm>
          <a:prstGeom prst="rect">
            <a:avLst/>
          </a:prstGeom>
        </p:spPr>
      </p:pic>
    </p:spTree>
    <p:extLst>
      <p:ext uri="{BB962C8B-B14F-4D97-AF65-F5344CB8AC3E}">
        <p14:creationId xmlns:p14="http://schemas.microsoft.com/office/powerpoint/2010/main" val="393034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460033"/>
            <a:ext cx="7747929" cy="113877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Tool Views</a:t>
            </a:r>
          </a:p>
          <a:p>
            <a:pPr algn="ctr"/>
            <a:r>
              <a:rPr lang="en-US" sz="2800" dirty="0">
                <a:solidFill>
                  <a:schemeClr val="accent1">
                    <a:lumMod val="50000"/>
                  </a:schemeClr>
                </a:solidFill>
                <a:latin typeface="Arial" panose="020B0604020202020204" pitchFamily="34" charset="0"/>
                <a:cs typeface="Arial" panose="020B0604020202020204" pitchFamily="34" charset="0"/>
              </a:rPr>
              <a:t>(www.mapwv.gov/flood)</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99DDE-B34E-47E5-B4E4-C698CA4820CE}"/>
              </a:ext>
            </a:extLst>
          </p:cNvPr>
          <p:cNvSpPr txBox="1"/>
          <p:nvPr/>
        </p:nvSpPr>
        <p:spPr>
          <a:xfrm>
            <a:off x="698036" y="3329105"/>
            <a:ext cx="7747928" cy="2554545"/>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a:t>
            </a:r>
            <a:r>
              <a:rPr lang="en-US" sz="2800" dirty="0">
                <a:solidFill>
                  <a:schemeClr val="accent1">
                    <a:lumMod val="50000"/>
                  </a:schemeClr>
                </a:solidFill>
                <a:latin typeface="Arial" panose="020B0604020202020204" pitchFamily="34" charset="0"/>
                <a:cs typeface="Arial" panose="020B0604020202020204" pitchFamily="34" charset="0"/>
              </a:rPr>
              <a:t>for general public</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Expert View </a:t>
            </a:r>
            <a:r>
              <a:rPr lang="en-US" sz="2800" dirty="0">
                <a:solidFill>
                  <a:schemeClr val="accent1">
                    <a:lumMod val="50000"/>
                  </a:schemeClr>
                </a:solidFill>
                <a:latin typeface="Arial" panose="020B0604020202020204" pitchFamily="34" charset="0"/>
                <a:cs typeface="Arial" panose="020B0604020202020204" pitchFamily="34" charset="0"/>
              </a:rPr>
              <a:t>for floodplain managers</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RiskMAP View </a:t>
            </a:r>
            <a:r>
              <a:rPr lang="en-US" sz="2800" dirty="0">
                <a:solidFill>
                  <a:schemeClr val="accent1">
                    <a:lumMod val="50000"/>
                  </a:schemeClr>
                </a:solidFill>
                <a:latin typeface="Arial" panose="020B0604020202020204" pitchFamily="34" charset="0"/>
                <a:cs typeface="Arial" panose="020B0604020202020204" pitchFamily="34" charset="0"/>
              </a:rPr>
              <a:t>for flood risk planners</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79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Products (Cont.)</a:t>
            </a:r>
          </a:p>
        </p:txBody>
      </p:sp>
      <p:graphicFrame>
        <p:nvGraphicFramePr>
          <p:cNvPr id="4" name="Table 3">
            <a:extLst>
              <a:ext uri="{FF2B5EF4-FFF2-40B4-BE49-F238E27FC236}">
                <a16:creationId xmlns:a16="http://schemas.microsoft.com/office/drawing/2014/main" id="{62F47F7F-5233-49F4-B6B2-B970B27CB120}"/>
              </a:ext>
            </a:extLst>
          </p:cNvPr>
          <p:cNvGraphicFramePr>
            <a:graphicFrameLocks noGrp="1"/>
          </p:cNvGraphicFramePr>
          <p:nvPr>
            <p:extLst>
              <p:ext uri="{D42A27DB-BD31-4B8C-83A1-F6EECF244321}">
                <p14:modId xmlns:p14="http://schemas.microsoft.com/office/powerpoint/2010/main" val="1331457726"/>
              </p:ext>
            </p:extLst>
          </p:nvPr>
        </p:nvGraphicFramePr>
        <p:xfrm>
          <a:off x="226381" y="975048"/>
          <a:ext cx="8549196" cy="5746571"/>
        </p:xfrm>
        <a:graphic>
          <a:graphicData uri="http://schemas.openxmlformats.org/drawingml/2006/table">
            <a:tbl>
              <a:tblPr firstRow="1" firstCol="1" bandRow="1"/>
              <a:tblGrid>
                <a:gridCol w="2638524">
                  <a:extLst>
                    <a:ext uri="{9D8B030D-6E8A-4147-A177-3AD203B41FA5}">
                      <a16:colId xmlns:a16="http://schemas.microsoft.com/office/drawing/2014/main" val="1040768278"/>
                    </a:ext>
                  </a:extLst>
                </a:gridCol>
                <a:gridCol w="1079475">
                  <a:extLst>
                    <a:ext uri="{9D8B030D-6E8A-4147-A177-3AD203B41FA5}">
                      <a16:colId xmlns:a16="http://schemas.microsoft.com/office/drawing/2014/main" val="2843387245"/>
                    </a:ext>
                  </a:extLst>
                </a:gridCol>
                <a:gridCol w="4831197">
                  <a:extLst>
                    <a:ext uri="{9D8B030D-6E8A-4147-A177-3AD203B41FA5}">
                      <a16:colId xmlns:a16="http://schemas.microsoft.com/office/drawing/2014/main" val="841153268"/>
                    </a:ext>
                  </a:extLst>
                </a:gridCol>
              </a:tblGrid>
              <a:tr h="351666">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RISK LAYER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CATEGORY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GRAPHICAL OR TABLE FORMATS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119087671"/>
                  </a:ext>
                </a:extLst>
              </a:tr>
              <a:tr h="193579">
                <a:tc gridSpan="3">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 Chance Flood Event (100-Year)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99200104"/>
                  </a:ext>
                </a:extLst>
              </a:tr>
              <a:tr h="2506057">
                <a:tc>
                  <a:txBody>
                    <a:bodyPr/>
                    <a:lstStyle/>
                    <a:p>
                      <a:pPr marL="342900" marR="0" lvl="0" indent="-342900">
                        <a:lnSpc>
                          <a:spcPct val="107000"/>
                        </a:lnSpc>
                        <a:spcBef>
                          <a:spcPts val="0"/>
                        </a:spcBef>
                        <a:spcAft>
                          <a:spcPts val="0"/>
                        </a:spcAft>
                        <a:buFont typeface="Symbol" panose="05050102010706020507" pitchFamily="18" charset="2"/>
                        <a:buChar cha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Buildings: Exposed to Flooding</a:t>
                      </a: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mn-lt"/>
                          <a:ea typeface="Calibri" panose="020F0502020204030204" pitchFamily="34" charset="0"/>
                          <a:cs typeface="ITCFranklinGothicStd-BkCd"/>
                        </a:rPr>
                        <a:t>Building Replacement Cost</a:t>
                      </a:r>
                      <a:endParaRPr lang="en-US" sz="16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mn-lt"/>
                          <a:ea typeface="Calibri" panose="020F0502020204030204" pitchFamily="34" charset="0"/>
                          <a:cs typeface="ITCFranklinGothicStd-BkCd"/>
                        </a:rPr>
                        <a:t>Essential Facilities</a:t>
                      </a:r>
                      <a:endParaRPr lang="en-US" sz="16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mn-lt"/>
                          <a:ea typeface="Calibri" panose="020F0502020204030204" pitchFamily="34" charset="0"/>
                          <a:cs typeface="Times New Roman" panose="02020603050405020304" pitchFamily="18" charset="0"/>
                        </a:rPr>
                        <a:t>Community Assets</a:t>
                      </a: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mn-lt"/>
                          <a:ea typeface="Calibri" panose="020F0502020204030204" pitchFamily="34" charset="0"/>
                          <a:cs typeface="Times New Roman" panose="02020603050405020304" pitchFamily="18" charset="0"/>
                        </a:rPr>
                        <a:t>Historical</a:t>
                      </a:r>
                    </a:p>
                    <a:p>
                      <a:pPr marL="742950" marR="0" lvl="1" indent="-285750">
                        <a:lnSpc>
                          <a:spcPct val="107000"/>
                        </a:lnSpc>
                        <a:spcBef>
                          <a:spcPts val="0"/>
                        </a:spcBef>
                        <a:spcAft>
                          <a:spcPts val="0"/>
                        </a:spcAft>
                        <a:buFont typeface="Courier New" panose="02070309020205020404" pitchFamily="49" charset="0"/>
                        <a:buChar char="o"/>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endParaRPr lang="en-US" sz="1600" kern="1200" dirty="0">
                        <a:solidFill>
                          <a:schemeClr val="tx1"/>
                        </a:solidFill>
                        <a:effectLst/>
                        <a:latin typeface="+mn-lt"/>
                        <a:ea typeface="+mn-ea"/>
                        <a:cs typeface="+mn-cs"/>
                      </a:endParaRPr>
                    </a:p>
                    <a:p>
                      <a:br>
                        <a:rPr lang="en-US" sz="1600" kern="1200" dirty="0">
                          <a:solidFill>
                            <a:schemeClr val="tx1"/>
                          </a:solidFill>
                          <a:effectLst/>
                          <a:latin typeface="+mn-lt"/>
                          <a:ea typeface="+mn-ea"/>
                          <a:cs typeface="+mn-cs"/>
                        </a:rPr>
                      </a:br>
                      <a:r>
                        <a:rPr lang="en-US" sz="1600" kern="1200" dirty="0">
                          <a:solidFill>
                            <a:schemeClr val="tx1"/>
                          </a:solidFill>
                          <a:effectLst/>
                          <a:latin typeface="+mn-lt"/>
                          <a:ea typeface="+mn-ea"/>
                          <a:cs typeface="+mn-cs"/>
                        </a:rPr>
                        <a:t>Building-Level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04798918"/>
                  </a:ext>
                </a:extLst>
              </a:tr>
              <a:tr h="2569759">
                <a:tc>
                  <a:txBody>
                    <a:bodyPr/>
                    <a:lstStyle/>
                    <a:p>
                      <a:pPr marL="342900" marR="0" lvl="0" indent="-342900">
                        <a:lnSpc>
                          <a:spcPct val="107000"/>
                        </a:lnSpc>
                        <a:spcBef>
                          <a:spcPts val="0"/>
                        </a:spcBef>
                        <a:spcAft>
                          <a:spcPts val="0"/>
                        </a:spcAft>
                        <a:buFont typeface="Symbol" panose="05050102010706020507" pitchFamily="18" charset="2"/>
                        <a:buChar char=""/>
                      </a:pPr>
                      <a:endParaRPr lang="en-US" sz="1800" b="1" dirty="0">
                        <a:solidFill>
                          <a:srgbClr val="363636"/>
                        </a:solidFill>
                        <a:effectLst/>
                        <a:latin typeface="+mn-lt"/>
                        <a:ea typeface="Calibri" panose="020F0502020204030204" pitchFamily="34" charset="0"/>
                        <a:cs typeface="ITCFranklinGothicStd-BkCd"/>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363636"/>
                          </a:solidFill>
                          <a:effectLst/>
                          <a:latin typeface="+mn-lt"/>
                          <a:ea typeface="Calibri" panose="020F0502020204030204" pitchFamily="34" charset="0"/>
                          <a:cs typeface="ITCFranklinGothicStd-BkCd"/>
                        </a:rPr>
                        <a:t>Buildings: New Development &amp; Basement </a:t>
                      </a:r>
                      <a:endParaRPr lang="en-US" sz="1800" b="1"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solidFill>
                            <a:srgbClr val="363636"/>
                          </a:solidFill>
                          <a:effectLst/>
                          <a:latin typeface="+mn-lt"/>
                          <a:ea typeface="Calibri" panose="020F0502020204030204" pitchFamily="34" charset="0"/>
                          <a:cs typeface="ITCFranklinGothicStd-BkCd"/>
                        </a:rPr>
                        <a:t>Pre-FIRM (red) </a:t>
                      </a:r>
                      <a:br>
                        <a:rPr lang="en-US" sz="1600" dirty="0">
                          <a:solidFill>
                            <a:srgbClr val="363636"/>
                          </a:solidFill>
                          <a:effectLst/>
                          <a:latin typeface="+mn-lt"/>
                          <a:ea typeface="Calibri" panose="020F0502020204030204" pitchFamily="34" charset="0"/>
                          <a:cs typeface="ITCFranklinGothicStd-BkCd"/>
                        </a:rPr>
                      </a:br>
                      <a:r>
                        <a:rPr lang="en-US" sz="1600" dirty="0">
                          <a:solidFill>
                            <a:srgbClr val="363636"/>
                          </a:solidFill>
                          <a:effectLst/>
                          <a:latin typeface="+mn-lt"/>
                          <a:ea typeface="Calibri" panose="020F0502020204030204" pitchFamily="34" charset="0"/>
                          <a:cs typeface="ITCFranklinGothicStd-BkCd"/>
                        </a:rPr>
                        <a:t>Post-FIRM (purple)</a:t>
                      </a:r>
                    </a:p>
                    <a:p>
                      <a:pPr marL="742950" marR="0" lvl="1" indent="-285750">
                        <a:lnSpc>
                          <a:spcPct val="107000"/>
                        </a:lnSpc>
                        <a:spcBef>
                          <a:spcPts val="0"/>
                        </a:spcBef>
                        <a:spcAft>
                          <a:spcPts val="0"/>
                        </a:spcAft>
                        <a:buFont typeface="Courier New" panose="02070309020205020404" pitchFamily="49" charset="0"/>
                        <a:buChar char="o"/>
                      </a:pPr>
                      <a:r>
                        <a:rPr lang="en-US" sz="1600" dirty="0">
                          <a:solidFill>
                            <a:srgbClr val="363636"/>
                          </a:solidFill>
                          <a:effectLst/>
                          <a:latin typeface="+mn-lt"/>
                          <a:ea typeface="Calibri" panose="020F0502020204030204" pitchFamily="34" charset="0"/>
                          <a:cs typeface="ITCFranklinGothicStd-BkCd"/>
                        </a:rPr>
                        <a:t>Basement (black dot)</a:t>
                      </a:r>
                      <a:br>
                        <a:rPr lang="en-US" sz="1600" dirty="0">
                          <a:solidFill>
                            <a:srgbClr val="363636"/>
                          </a:solidFill>
                          <a:effectLst/>
                          <a:latin typeface="+mn-lt"/>
                          <a:ea typeface="Calibri" panose="020F0502020204030204" pitchFamily="34" charset="0"/>
                          <a:cs typeface="ITCFranklinGothicStd-BkCd"/>
                        </a:rPr>
                      </a:br>
                      <a:r>
                        <a:rPr lang="en-US" sz="1600" dirty="0">
                          <a:solidFill>
                            <a:srgbClr val="363636"/>
                          </a:solidFill>
                          <a:effectLst/>
                          <a:latin typeface="+mn-lt"/>
                          <a:ea typeface="Calibri" panose="020F0502020204030204" pitchFamily="34" charset="0"/>
                          <a:cs typeface="ITCFranklinGothicStd-BkCd"/>
                        </a:rPr>
                        <a:t>(First Floor Height)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endParaRPr lang="en-US" sz="1600" kern="1200" dirty="0">
                        <a:solidFill>
                          <a:schemeClr val="tx1"/>
                        </a:solidFill>
                        <a:effectLst/>
                        <a:latin typeface="+mn-lt"/>
                        <a:ea typeface="+mn-ea"/>
                        <a:cs typeface="+mn-cs"/>
                      </a:endParaRPr>
                    </a:p>
                    <a:p>
                      <a:br>
                        <a:rPr lang="en-US" sz="1600" kern="1200" dirty="0">
                          <a:solidFill>
                            <a:schemeClr val="tx1"/>
                          </a:solidFill>
                          <a:effectLst/>
                          <a:latin typeface="+mn-lt"/>
                          <a:ea typeface="+mn-ea"/>
                          <a:cs typeface="+mn-cs"/>
                        </a:rPr>
                      </a:br>
                      <a:r>
                        <a:rPr lang="en-US" sz="1600" kern="1200" dirty="0">
                          <a:solidFill>
                            <a:schemeClr val="tx1"/>
                          </a:solidFill>
                          <a:effectLst/>
                          <a:latin typeface="+mn-lt"/>
                          <a:ea typeface="+mn-ea"/>
                          <a:cs typeface="+mn-cs"/>
                        </a:rPr>
                        <a:t>Building-Level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19278962"/>
                  </a:ext>
                </a:extLst>
              </a:tr>
            </a:tbl>
          </a:graphicData>
        </a:graphic>
      </p:graphicFrame>
      <p:pic>
        <p:nvPicPr>
          <p:cNvPr id="11" name="Picture 10">
            <a:extLst>
              <a:ext uri="{FF2B5EF4-FFF2-40B4-BE49-F238E27FC236}">
                <a16:creationId xmlns:a16="http://schemas.microsoft.com/office/drawing/2014/main" id="{F281FA15-DC5C-472C-B444-4B6AF24B2A78}"/>
              </a:ext>
            </a:extLst>
          </p:cNvPr>
          <p:cNvPicPr>
            <a:picLocks noChangeAspect="1"/>
          </p:cNvPicPr>
          <p:nvPr/>
        </p:nvPicPr>
        <p:blipFill>
          <a:blip r:embed="rId3"/>
          <a:stretch>
            <a:fillRect/>
          </a:stretch>
        </p:blipFill>
        <p:spPr>
          <a:xfrm>
            <a:off x="4033676" y="1864704"/>
            <a:ext cx="4547391" cy="1761905"/>
          </a:xfrm>
          <a:prstGeom prst="rect">
            <a:avLst/>
          </a:prstGeom>
        </p:spPr>
      </p:pic>
      <p:pic>
        <p:nvPicPr>
          <p:cNvPr id="3" name="Picture 2">
            <a:extLst>
              <a:ext uri="{FF2B5EF4-FFF2-40B4-BE49-F238E27FC236}">
                <a16:creationId xmlns:a16="http://schemas.microsoft.com/office/drawing/2014/main" id="{5EF89DA1-F720-4430-972B-7FD15DA9833C}"/>
              </a:ext>
            </a:extLst>
          </p:cNvPr>
          <p:cNvPicPr>
            <a:picLocks noChangeAspect="1"/>
          </p:cNvPicPr>
          <p:nvPr/>
        </p:nvPicPr>
        <p:blipFill rotWithShape="1">
          <a:blip r:embed="rId4"/>
          <a:srcRect l="5150" r="15663"/>
          <a:stretch/>
        </p:blipFill>
        <p:spPr>
          <a:xfrm>
            <a:off x="4033676" y="4404745"/>
            <a:ext cx="4536320" cy="1880646"/>
          </a:xfrm>
          <a:prstGeom prst="rect">
            <a:avLst/>
          </a:prstGeom>
        </p:spPr>
      </p:pic>
    </p:spTree>
    <p:extLst>
      <p:ext uri="{BB962C8B-B14F-4D97-AF65-F5344CB8AC3E}">
        <p14:creationId xmlns:p14="http://schemas.microsoft.com/office/powerpoint/2010/main" val="2819546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72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Silver Jackets: Activity 2</a:t>
            </a:r>
          </a:p>
        </p:txBody>
      </p:sp>
      <p:sp>
        <p:nvSpPr>
          <p:cNvPr id="3" name="TextBox 2"/>
          <p:cNvSpPr txBox="1"/>
          <p:nvPr/>
        </p:nvSpPr>
        <p:spPr>
          <a:xfrm>
            <a:off x="589528" y="2856385"/>
            <a:ext cx="8159497" cy="163121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Identify Communities Downstream of High-Risk Dams</a:t>
            </a:r>
            <a:endParaRPr lang="en-US" sz="4000" b="1" u="sng"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pic>
        <p:nvPicPr>
          <p:cNvPr id="4" name="Picture 4" descr="Image result for silver jackets logo">
            <a:extLst>
              <a:ext uri="{FF2B5EF4-FFF2-40B4-BE49-F238E27FC236}">
                <a16:creationId xmlns:a16="http://schemas.microsoft.com/office/drawing/2014/main" id="{70C2D901-DDBF-4537-817B-55FFC72A8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793" y="4822741"/>
            <a:ext cx="1580966" cy="161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621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Dams</a:t>
            </a:r>
          </a:p>
        </p:txBody>
      </p:sp>
      <p:pic>
        <p:nvPicPr>
          <p:cNvPr id="4" name="Picture 3"/>
          <p:cNvPicPr>
            <a:picLocks noChangeAspect="1"/>
          </p:cNvPicPr>
          <p:nvPr/>
        </p:nvPicPr>
        <p:blipFill>
          <a:blip r:embed="rId2"/>
          <a:stretch>
            <a:fillRect/>
          </a:stretch>
        </p:blipFill>
        <p:spPr>
          <a:xfrm>
            <a:off x="582806" y="1040752"/>
            <a:ext cx="7707084" cy="5625543"/>
          </a:xfrm>
          <a:prstGeom prst="rect">
            <a:avLst/>
          </a:prstGeom>
          <a:ln>
            <a:solidFill>
              <a:schemeClr val="tx1"/>
            </a:solidFill>
          </a:ln>
        </p:spPr>
      </p:pic>
    </p:spTree>
    <p:extLst>
      <p:ext uri="{BB962C8B-B14F-4D97-AF65-F5344CB8AC3E}">
        <p14:creationId xmlns:p14="http://schemas.microsoft.com/office/powerpoint/2010/main" val="349180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Boundaries / Statistical Units</a:t>
            </a:r>
          </a:p>
        </p:txBody>
      </p:sp>
      <p:pic>
        <p:nvPicPr>
          <p:cNvPr id="6" name="Picture 5">
            <a:extLst>
              <a:ext uri="{FF2B5EF4-FFF2-40B4-BE49-F238E27FC236}">
                <a16:creationId xmlns:a16="http://schemas.microsoft.com/office/drawing/2014/main" id="{8F388B55-16BF-4BD0-A6E0-7AB268DC02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988" y="929149"/>
            <a:ext cx="7297093" cy="5638664"/>
          </a:xfrm>
          <a:prstGeom prst="rect">
            <a:avLst/>
          </a:prstGeom>
        </p:spPr>
      </p:pic>
      <p:sp>
        <p:nvSpPr>
          <p:cNvPr id="2" name="TextBox 1"/>
          <p:cNvSpPr txBox="1"/>
          <p:nvPr/>
        </p:nvSpPr>
        <p:spPr>
          <a:xfrm>
            <a:off x="1239704" y="1496713"/>
            <a:ext cx="2564788" cy="1169551"/>
          </a:xfrm>
          <a:prstGeom prst="rect">
            <a:avLst/>
          </a:prstGeom>
          <a:solidFill>
            <a:schemeClr val="bg1">
              <a:lumMod val="95000"/>
            </a:schemeClr>
          </a:solidFill>
        </p:spPr>
        <p:txBody>
          <a:bodyPr wrap="square" rtlCol="0">
            <a:spAutoFit/>
          </a:bodyPr>
          <a:lstStyle/>
          <a:p>
            <a:r>
              <a:rPr lang="en-US" sz="1400" dirty="0"/>
              <a:t>232  incorporated areas</a:t>
            </a:r>
          </a:p>
          <a:p>
            <a:r>
              <a:rPr lang="en-US" sz="1400" u="sng" dirty="0"/>
              <a:t>+55  unincorporated areas</a:t>
            </a:r>
            <a:br>
              <a:rPr lang="en-US" sz="1400" dirty="0"/>
            </a:br>
            <a:r>
              <a:rPr lang="en-US" sz="1400" dirty="0"/>
              <a:t>287  Communities</a:t>
            </a:r>
            <a:br>
              <a:rPr lang="en-US" sz="1400" dirty="0"/>
            </a:br>
            <a:r>
              <a:rPr lang="en-US" sz="1400" u="sng" dirty="0"/>
              <a:t> + 8   split communities              </a:t>
            </a:r>
            <a:br>
              <a:rPr lang="en-US" sz="1400" dirty="0"/>
            </a:br>
            <a:r>
              <a:rPr lang="en-US" sz="1400" dirty="0"/>
              <a:t>295   Statistical Geographies</a:t>
            </a:r>
            <a:endParaRPr lang="en-US" sz="1600" dirty="0"/>
          </a:p>
        </p:txBody>
      </p:sp>
      <p:sp>
        <p:nvSpPr>
          <p:cNvPr id="7" name="TextBox 6"/>
          <p:cNvSpPr txBox="1"/>
          <p:nvPr/>
        </p:nvSpPr>
        <p:spPr>
          <a:xfrm>
            <a:off x="5362225" y="1496713"/>
            <a:ext cx="2745141" cy="1169551"/>
          </a:xfrm>
          <a:prstGeom prst="rect">
            <a:avLst/>
          </a:prstGeom>
          <a:solidFill>
            <a:schemeClr val="tx2">
              <a:lumMod val="20000"/>
              <a:lumOff val="80000"/>
            </a:schemeClr>
          </a:solidFill>
        </p:spPr>
        <p:txBody>
          <a:bodyPr wrap="square" rtlCol="0">
            <a:spAutoFit/>
          </a:bodyPr>
          <a:lstStyle/>
          <a:p>
            <a:r>
              <a:rPr lang="en-US" sz="1400" dirty="0"/>
              <a:t>295 Statistical Geographies form</a:t>
            </a:r>
            <a:br>
              <a:rPr lang="en-US" sz="1400" dirty="0"/>
            </a:br>
            <a:r>
              <a:rPr lang="en-US" sz="1400" dirty="0"/>
              <a:t>287 Communities which form</a:t>
            </a:r>
          </a:p>
          <a:p>
            <a:r>
              <a:rPr lang="en-US" sz="1400" dirty="0"/>
              <a:t>55 Counties which form</a:t>
            </a:r>
          </a:p>
          <a:p>
            <a:r>
              <a:rPr lang="en-US" sz="1400" dirty="0"/>
              <a:t>11 PDC Regions which form</a:t>
            </a:r>
          </a:p>
          <a:p>
            <a:r>
              <a:rPr lang="en-US" sz="1400" dirty="0"/>
              <a:t>1 Statewide Flood Risk Assessment</a:t>
            </a:r>
            <a:endParaRPr lang="en-US" sz="1600" dirty="0"/>
          </a:p>
        </p:txBody>
      </p:sp>
      <p:sp>
        <p:nvSpPr>
          <p:cNvPr id="3" name="TextBox 2"/>
          <p:cNvSpPr txBox="1"/>
          <p:nvPr/>
        </p:nvSpPr>
        <p:spPr>
          <a:xfrm>
            <a:off x="1730553" y="6476969"/>
            <a:ext cx="5682894" cy="338554"/>
          </a:xfrm>
          <a:prstGeom prst="rect">
            <a:avLst/>
          </a:prstGeom>
          <a:noFill/>
        </p:spPr>
        <p:txBody>
          <a:bodyPr wrap="square" rtlCol="0">
            <a:spAutoFit/>
          </a:bodyPr>
          <a:lstStyle/>
          <a:p>
            <a:pPr algn="ctr"/>
            <a:r>
              <a:rPr lang="en-US" sz="1600" dirty="0">
                <a:solidFill>
                  <a:schemeClr val="bg1">
                    <a:lumMod val="50000"/>
                  </a:schemeClr>
                </a:solidFill>
              </a:rPr>
              <a:t>95% of WV Municipalities have Special Flood Hazard Areas (SFHA)</a:t>
            </a:r>
          </a:p>
        </p:txBody>
      </p:sp>
      <p:graphicFrame>
        <p:nvGraphicFramePr>
          <p:cNvPr id="4" name="Table 3"/>
          <p:cNvGraphicFramePr>
            <a:graphicFrameLocks noGrp="1"/>
          </p:cNvGraphicFramePr>
          <p:nvPr/>
        </p:nvGraphicFramePr>
        <p:xfrm>
          <a:off x="5966233" y="4395136"/>
          <a:ext cx="2181885" cy="1250739"/>
        </p:xfrm>
        <a:graphic>
          <a:graphicData uri="http://schemas.openxmlformats.org/drawingml/2006/table">
            <a:tbl>
              <a:tblPr>
                <a:tableStyleId>{5C22544A-7EE6-4342-B048-85BDC9FD1C3A}</a:tableStyleId>
              </a:tblPr>
              <a:tblGrid>
                <a:gridCol w="1122630">
                  <a:extLst>
                    <a:ext uri="{9D8B030D-6E8A-4147-A177-3AD203B41FA5}">
                      <a16:colId xmlns:a16="http://schemas.microsoft.com/office/drawing/2014/main" val="1034709628"/>
                    </a:ext>
                  </a:extLst>
                </a:gridCol>
                <a:gridCol w="470781">
                  <a:extLst>
                    <a:ext uri="{9D8B030D-6E8A-4147-A177-3AD203B41FA5}">
                      <a16:colId xmlns:a16="http://schemas.microsoft.com/office/drawing/2014/main" val="1970709682"/>
                    </a:ext>
                  </a:extLst>
                </a:gridCol>
                <a:gridCol w="588474">
                  <a:extLst>
                    <a:ext uri="{9D8B030D-6E8A-4147-A177-3AD203B41FA5}">
                      <a16:colId xmlns:a16="http://schemas.microsoft.com/office/drawing/2014/main" val="953797708"/>
                    </a:ext>
                  </a:extLst>
                </a:gridCol>
              </a:tblGrid>
              <a:tr h="138971">
                <a:tc>
                  <a:txBody>
                    <a:bodyPr/>
                    <a:lstStyle/>
                    <a:p>
                      <a:pPr algn="ctr" fontAlgn="b"/>
                      <a:r>
                        <a:rPr lang="en-US" sz="800" b="1" u="none" strike="noStrike" dirty="0">
                          <a:solidFill>
                            <a:srgbClr val="FF0000"/>
                          </a:solidFill>
                          <a:effectLst/>
                        </a:rPr>
                        <a:t>SPLIT COMMUNITY (   )</a:t>
                      </a:r>
                      <a:endParaRPr lang="en-US" sz="800" b="1" i="0" u="none" strike="noStrike" dirty="0">
                        <a:solidFill>
                          <a:srgbClr val="FF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ctr" fontAlgn="b"/>
                      <a:r>
                        <a:rPr lang="en-US" sz="800" b="1" u="none" strike="noStrike" dirty="0">
                          <a:effectLst/>
                        </a:rPr>
                        <a:t>COUNTY 1</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ctr" fontAlgn="b"/>
                      <a:r>
                        <a:rPr lang="en-US" sz="800" b="1" u="none" strike="noStrike" dirty="0">
                          <a:effectLst/>
                        </a:rPr>
                        <a:t>COUNTY 2</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672212200"/>
                  </a:ext>
                </a:extLst>
              </a:tr>
              <a:tr h="138971">
                <a:tc>
                  <a:txBody>
                    <a:bodyPr/>
                    <a:lstStyle/>
                    <a:p>
                      <a:pPr algn="l" fontAlgn="b"/>
                      <a:r>
                        <a:rPr lang="en-US" sz="700" u="none" strike="noStrike" dirty="0">
                          <a:effectLst/>
                        </a:rPr>
                        <a:t>Alderson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Greenbrier</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a:effectLst/>
                        </a:rPr>
                        <a:t>Monroe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465829494"/>
                  </a:ext>
                </a:extLst>
              </a:tr>
              <a:tr h="138971">
                <a:tc>
                  <a:txBody>
                    <a:bodyPr/>
                    <a:lstStyle/>
                    <a:p>
                      <a:pPr algn="l" fontAlgn="b"/>
                      <a:r>
                        <a:rPr lang="en-US" sz="700" u="none" strike="noStrike" dirty="0">
                          <a:effectLst/>
                        </a:rPr>
                        <a:t>Huntington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Cabell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a:effectLst/>
                        </a:rPr>
                        <a:t>Wayne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5024661"/>
                  </a:ext>
                </a:extLst>
              </a:tr>
              <a:tr h="138971">
                <a:tc>
                  <a:txBody>
                    <a:bodyPr/>
                    <a:lstStyle/>
                    <a:p>
                      <a:pPr algn="l" fontAlgn="b"/>
                      <a:r>
                        <a:rPr lang="en-US" sz="700" u="none" strike="noStrike" dirty="0">
                          <a:effectLst/>
                        </a:rPr>
                        <a:t>Montgomery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Fayette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358738905"/>
                  </a:ext>
                </a:extLst>
              </a:tr>
              <a:tr h="138971">
                <a:tc>
                  <a:txBody>
                    <a:bodyPr/>
                    <a:lstStyle/>
                    <a:p>
                      <a:pPr algn="l" fontAlgn="b"/>
                      <a:r>
                        <a:rPr lang="en-US" sz="700" u="none" strike="noStrike" dirty="0">
                          <a:effectLst/>
                        </a:rPr>
                        <a:t>Nitro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Kanawha</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Putnam</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2982332"/>
                  </a:ext>
                </a:extLst>
              </a:tr>
              <a:tr h="138971">
                <a:tc>
                  <a:txBody>
                    <a:bodyPr/>
                    <a:lstStyle/>
                    <a:p>
                      <a:pPr algn="l" fontAlgn="b"/>
                      <a:r>
                        <a:rPr lang="en-US" sz="700" u="none" strike="noStrike" dirty="0">
                          <a:effectLst/>
                        </a:rPr>
                        <a:t>Paden City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Tyler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Wetzel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31682028"/>
                  </a:ext>
                </a:extLst>
              </a:tr>
              <a:tr h="138971">
                <a:tc>
                  <a:txBody>
                    <a:bodyPr/>
                    <a:lstStyle/>
                    <a:p>
                      <a:pPr algn="l" fontAlgn="b"/>
                      <a:r>
                        <a:rPr lang="en-US" sz="700" u="none" strike="noStrike" dirty="0">
                          <a:effectLst/>
                        </a:rPr>
                        <a:t>Smithers</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Fayette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701509620"/>
                  </a:ext>
                </a:extLst>
              </a:tr>
              <a:tr h="138971">
                <a:tc>
                  <a:txBody>
                    <a:bodyPr/>
                    <a:lstStyle/>
                    <a:p>
                      <a:pPr algn="l" fontAlgn="b"/>
                      <a:r>
                        <a:rPr lang="en-US" sz="700" u="none" strike="noStrike" dirty="0">
                          <a:effectLst/>
                        </a:rPr>
                        <a:t>Wheeling</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Marshall</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Ohio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07900371"/>
                  </a:ext>
                </a:extLst>
              </a:tr>
              <a:tr h="138971">
                <a:tc>
                  <a:txBody>
                    <a:bodyPr/>
                    <a:lstStyle/>
                    <a:p>
                      <a:pPr algn="l" fontAlgn="b"/>
                      <a:r>
                        <a:rPr lang="en-US" sz="700" u="none" strike="noStrike" dirty="0">
                          <a:effectLst/>
                        </a:rPr>
                        <a:t>Weirton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Brooke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Hancock</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13778389"/>
                  </a:ext>
                </a:extLst>
              </a:tr>
            </a:tbl>
          </a:graphicData>
        </a:graphic>
      </p:graphicFrame>
      <p:sp>
        <p:nvSpPr>
          <p:cNvPr id="8" name="5-Point Star 7"/>
          <p:cNvSpPr/>
          <p:nvPr/>
        </p:nvSpPr>
        <p:spPr>
          <a:xfrm>
            <a:off x="6898744" y="4427145"/>
            <a:ext cx="72428" cy="814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724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Communities Downstream of HH Dams</a:t>
            </a:r>
          </a:p>
        </p:txBody>
      </p:sp>
      <p:graphicFrame>
        <p:nvGraphicFramePr>
          <p:cNvPr id="2" name="Table 1">
            <a:extLst>
              <a:ext uri="{FF2B5EF4-FFF2-40B4-BE49-F238E27FC236}">
                <a16:creationId xmlns:a16="http://schemas.microsoft.com/office/drawing/2014/main" id="{1E2BEF6F-0079-42EE-A9F5-CFB4D4E84374}"/>
              </a:ext>
            </a:extLst>
          </p:cNvPr>
          <p:cNvGraphicFramePr>
            <a:graphicFrameLocks noGrp="1"/>
          </p:cNvGraphicFramePr>
          <p:nvPr>
            <p:extLst>
              <p:ext uri="{D42A27DB-BD31-4B8C-83A1-F6EECF244321}">
                <p14:modId xmlns:p14="http://schemas.microsoft.com/office/powerpoint/2010/main" val="3005322331"/>
              </p:ext>
            </p:extLst>
          </p:nvPr>
        </p:nvGraphicFramePr>
        <p:xfrm>
          <a:off x="378467" y="1274793"/>
          <a:ext cx="8387065" cy="4131572"/>
        </p:xfrm>
        <a:graphic>
          <a:graphicData uri="http://schemas.openxmlformats.org/drawingml/2006/table">
            <a:tbl>
              <a:tblPr>
                <a:tableStyleId>{21E4AEA4-8DFA-4A89-87EB-49C32662AFE0}</a:tableStyleId>
              </a:tblPr>
              <a:tblGrid>
                <a:gridCol w="155224">
                  <a:extLst>
                    <a:ext uri="{9D8B030D-6E8A-4147-A177-3AD203B41FA5}">
                      <a16:colId xmlns:a16="http://schemas.microsoft.com/office/drawing/2014/main" val="861880584"/>
                    </a:ext>
                  </a:extLst>
                </a:gridCol>
                <a:gridCol w="1217288">
                  <a:extLst>
                    <a:ext uri="{9D8B030D-6E8A-4147-A177-3AD203B41FA5}">
                      <a16:colId xmlns:a16="http://schemas.microsoft.com/office/drawing/2014/main" val="3885897341"/>
                    </a:ext>
                  </a:extLst>
                </a:gridCol>
                <a:gridCol w="1020491">
                  <a:extLst>
                    <a:ext uri="{9D8B030D-6E8A-4147-A177-3AD203B41FA5}">
                      <a16:colId xmlns:a16="http://schemas.microsoft.com/office/drawing/2014/main" val="1460206414"/>
                    </a:ext>
                  </a:extLst>
                </a:gridCol>
                <a:gridCol w="875489">
                  <a:extLst>
                    <a:ext uri="{9D8B030D-6E8A-4147-A177-3AD203B41FA5}">
                      <a16:colId xmlns:a16="http://schemas.microsoft.com/office/drawing/2014/main" val="3311987969"/>
                    </a:ext>
                  </a:extLst>
                </a:gridCol>
                <a:gridCol w="700392">
                  <a:extLst>
                    <a:ext uri="{9D8B030D-6E8A-4147-A177-3AD203B41FA5}">
                      <a16:colId xmlns:a16="http://schemas.microsoft.com/office/drawing/2014/main" val="1602460982"/>
                    </a:ext>
                  </a:extLst>
                </a:gridCol>
                <a:gridCol w="622570">
                  <a:extLst>
                    <a:ext uri="{9D8B030D-6E8A-4147-A177-3AD203B41FA5}">
                      <a16:colId xmlns:a16="http://schemas.microsoft.com/office/drawing/2014/main" val="591499027"/>
                    </a:ext>
                  </a:extLst>
                </a:gridCol>
                <a:gridCol w="527603">
                  <a:extLst>
                    <a:ext uri="{9D8B030D-6E8A-4147-A177-3AD203B41FA5}">
                      <a16:colId xmlns:a16="http://schemas.microsoft.com/office/drawing/2014/main" val="2622722853"/>
                    </a:ext>
                  </a:extLst>
                </a:gridCol>
                <a:gridCol w="527029">
                  <a:extLst>
                    <a:ext uri="{9D8B030D-6E8A-4147-A177-3AD203B41FA5}">
                      <a16:colId xmlns:a16="http://schemas.microsoft.com/office/drawing/2014/main" val="1442158124"/>
                    </a:ext>
                  </a:extLst>
                </a:gridCol>
                <a:gridCol w="699740">
                  <a:extLst>
                    <a:ext uri="{9D8B030D-6E8A-4147-A177-3AD203B41FA5}">
                      <a16:colId xmlns:a16="http://schemas.microsoft.com/office/drawing/2014/main" val="3394977296"/>
                    </a:ext>
                  </a:extLst>
                </a:gridCol>
                <a:gridCol w="814470">
                  <a:extLst>
                    <a:ext uri="{9D8B030D-6E8A-4147-A177-3AD203B41FA5}">
                      <a16:colId xmlns:a16="http://schemas.microsoft.com/office/drawing/2014/main" val="299007280"/>
                    </a:ext>
                  </a:extLst>
                </a:gridCol>
                <a:gridCol w="699740">
                  <a:extLst>
                    <a:ext uri="{9D8B030D-6E8A-4147-A177-3AD203B41FA5}">
                      <a16:colId xmlns:a16="http://schemas.microsoft.com/office/drawing/2014/main" val="4242901242"/>
                    </a:ext>
                  </a:extLst>
                </a:gridCol>
                <a:gridCol w="527029">
                  <a:extLst>
                    <a:ext uri="{9D8B030D-6E8A-4147-A177-3AD203B41FA5}">
                      <a16:colId xmlns:a16="http://schemas.microsoft.com/office/drawing/2014/main" val="2776186455"/>
                    </a:ext>
                  </a:extLst>
                </a:gridCol>
              </a:tblGrid>
              <a:tr h="637156">
                <a:tc>
                  <a:txBody>
                    <a:bodyPr/>
                    <a:lstStyle/>
                    <a:p>
                      <a:pPr algn="ctr" fontAlgn="b"/>
                      <a:endParaRPr lang="en-US" sz="800" b="1" i="0" u="none" strike="noStrike" dirty="0">
                        <a:solidFill>
                          <a:srgbClr val="000000"/>
                        </a:solidFill>
                        <a:effectLst/>
                        <a:latin typeface="Calibri" panose="020F0502020204030204" pitchFamily="34" charset="0"/>
                      </a:endParaRPr>
                    </a:p>
                  </a:txBody>
                  <a:tcPr marL="5743" marR="5743" marT="5743" marB="0" anchor="b">
                    <a:noFill/>
                  </a:tcPr>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noFill/>
                  </a:tcPr>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noFill/>
                  </a:tcPr>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noFill/>
                  </a:tcPr>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noFill/>
                  </a:tcPr>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noFill/>
                  </a:tcPr>
                </a:tc>
                <a:tc grid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br>
                        <a:rPr lang="en-US" sz="1400" i="1" dirty="0">
                          <a:solidFill>
                            <a:schemeClr val="tx1">
                              <a:lumMod val="95000"/>
                              <a:lumOff val="5000"/>
                            </a:schemeClr>
                          </a:solidFill>
                        </a:rPr>
                      </a:br>
                      <a:r>
                        <a:rPr lang="en-US" sz="1400" i="1" dirty="0">
                          <a:solidFill>
                            <a:schemeClr val="tx1">
                              <a:lumMod val="95000"/>
                              <a:lumOff val="5000"/>
                            </a:schemeClr>
                          </a:solidFill>
                        </a:rPr>
                        <a:t>Downstream Communities (C1, C2, C3…n)</a:t>
                      </a:r>
                    </a:p>
                    <a:p>
                      <a:pPr algn="ctr" fontAlgn="b"/>
                      <a:endParaRPr lang="en-US" sz="12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hMerge="1">
                  <a:txBody>
                    <a:bodyPr/>
                    <a:lstStyle/>
                    <a:p>
                      <a:pPr algn="ctr" fontAlgn="b"/>
                      <a:endParaRPr lang="en-US" sz="9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extLst>
                  <a:ext uri="{0D108BD9-81ED-4DB2-BD59-A6C34878D82A}">
                    <a16:rowId xmlns:a16="http://schemas.microsoft.com/office/drawing/2014/main" val="2510628955"/>
                  </a:ext>
                </a:extLst>
              </a:tr>
              <a:tr h="294755">
                <a:tc>
                  <a:txBody>
                    <a:bodyPr/>
                    <a:lstStyle/>
                    <a:p>
                      <a:pPr algn="ctr" fontAlgn="b"/>
                      <a:r>
                        <a:rPr lang="en-US" sz="1000" u="none" strike="noStrike">
                          <a:effectLst/>
                        </a:rPr>
                        <a:t>#</a:t>
                      </a:r>
                      <a:endParaRPr lang="en-US" sz="1000" b="1" i="0" u="none" strike="noStrike">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b="1" u="none" strike="noStrike" dirty="0">
                          <a:effectLst/>
                        </a:rPr>
                        <a:t>DAM NAME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RIVER</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CITY</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OWNER</a:t>
                      </a:r>
                      <a:br>
                        <a:rPr lang="en-US" sz="1000" u="none" strike="noStrike" dirty="0">
                          <a:effectLst/>
                        </a:rPr>
                      </a:br>
                      <a:r>
                        <a:rPr lang="en-US" sz="1000" u="none" strike="noStrike" dirty="0">
                          <a:effectLst/>
                        </a:rPr>
                        <a:t>NAME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MAX. STORAGE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C1</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C2</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C3</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C4</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C5</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tc>
                  <a:txBody>
                    <a:bodyPr/>
                    <a:lstStyle/>
                    <a:p>
                      <a:pPr algn="ctr" fontAlgn="b"/>
                      <a:r>
                        <a:rPr lang="en-US" sz="1000" u="none" strike="noStrike" dirty="0">
                          <a:effectLst/>
                        </a:rPr>
                        <a:t>C6</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bg1">
                        <a:lumMod val="95000"/>
                      </a:schemeClr>
                    </a:solidFill>
                  </a:tcPr>
                </a:tc>
                <a:extLst>
                  <a:ext uri="{0D108BD9-81ED-4DB2-BD59-A6C34878D82A}">
                    <a16:rowId xmlns:a16="http://schemas.microsoft.com/office/drawing/2014/main" val="3014239009"/>
                  </a:ext>
                </a:extLst>
              </a:tr>
              <a:tr h="270693">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BLUESTONE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NEW RIVER</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HINTON</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CELRH</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631000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Hinton</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Summers</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Raleigh</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Fayette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Thurmond</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Oak Hill</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4276563685"/>
                  </a:ext>
                </a:extLst>
              </a:tr>
              <a:tr h="270693">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SUMMERSVILLE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GAULEY RIVER</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SWISS</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413400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Nicholas</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Fayette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Gauley Bridge</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Smithers</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Montgomery</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Kanawha</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1587921361"/>
                  </a:ext>
                </a:extLst>
              </a:tr>
              <a:tr h="270693">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TYGART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TYGART RIVER</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GRAFTON</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CELRP</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355000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Taylor</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Grafton</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Marion</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Pleasant Valley</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White Hall</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Fairmont</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1736637216"/>
                  </a:ext>
                </a:extLst>
              </a:tr>
              <a:tr h="270693">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SUMMERSVILLE DAM - DIKE NO. 2</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GAULEY RIVER</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SUMMERSVILLE</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283400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Nicholas</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Fayette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Gauley Bridge</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Smithers</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Montgomery</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Kanawha</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2650209861"/>
                  </a:ext>
                </a:extLst>
              </a:tr>
              <a:tr h="48097">
                <a:tc>
                  <a:txBody>
                    <a:bodyPr/>
                    <a:lstStyle/>
                    <a:p>
                      <a:pPr algn="ct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SUTTON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ELK RIVER</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SUTTON</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265300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Braxton</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Sutton</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Gassaway</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Clay</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Clay</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Kanawha</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658487309"/>
                  </a:ext>
                </a:extLst>
              </a:tr>
              <a:tr h="270693">
                <a:tc>
                  <a:txBody>
                    <a:bodyPr/>
                    <a:lstStyle/>
                    <a:p>
                      <a:pPr algn="ctr" fontAlgn="b"/>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SUMMERSVILLE DAM - DIKE NO. 1</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GAULEY RIVER</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SUMMERSVILLE</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233400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Nicholas</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Fayette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Kanawha</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Clay</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Gauley Bridge</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Smithers</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3186718567"/>
                  </a:ext>
                </a:extLst>
              </a:tr>
              <a:tr h="270693">
                <a:tc>
                  <a:txBody>
                    <a:bodyPr/>
                    <a:lstStyle/>
                    <a:p>
                      <a:pPr algn="ctr" fontAlgn="b"/>
                      <a:r>
                        <a:rPr lang="en-US" sz="1000" u="none" strike="noStrike">
                          <a:effectLst/>
                        </a:rPr>
                        <a:t>7</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R D BAILEY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GUYANDOT RIVER</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JUSTICE</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203700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Wyoming</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a:effectLst/>
                        </a:rPr>
                        <a:t>Mingo</a:t>
                      </a:r>
                      <a:endParaRPr lang="en-US" sz="1000" b="1"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Logan</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Man</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Logan</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West Logan</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900410812"/>
                  </a:ext>
                </a:extLst>
              </a:tr>
              <a:tr h="270693">
                <a:tc>
                  <a:txBody>
                    <a:bodyPr/>
                    <a:lstStyle/>
                    <a:p>
                      <a:pPr algn="ctr" fontAlgn="b"/>
                      <a:r>
                        <a:rPr lang="en-US" sz="1000" u="none" strike="noStrike">
                          <a:effectLst/>
                        </a:rPr>
                        <a:t>8</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STONEWALL JACKSON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WEST FORK</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BROWNSVILLE</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CELRP</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145000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Lewis</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Weston</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Harrison</a:t>
                      </a:r>
                      <a:endParaRPr lang="en-US" sz="1000" b="1"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West Milford</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Clarksburg</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Lumber- port</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2497525280"/>
                  </a:ext>
                </a:extLst>
              </a:tr>
              <a:tr h="270693">
                <a:tc>
                  <a:txBody>
                    <a:bodyPr/>
                    <a:lstStyle/>
                    <a:p>
                      <a:pPr algn="ctr" fontAlgn="b"/>
                      <a:r>
                        <a:rPr lang="en-US" sz="1000" u="none" strike="noStrike">
                          <a:effectLst/>
                        </a:rPr>
                        <a:t>9</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EAST LYNN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TWELVEPOLE CREEK</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EAST LYNN</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82500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Wayne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Wayne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Ceredo</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Kenova</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Huntington</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408649297"/>
                  </a:ext>
                </a:extLst>
              </a:tr>
              <a:tr h="261433">
                <a:tc>
                  <a:txBody>
                    <a:bodyPr/>
                    <a:lstStyle/>
                    <a:p>
                      <a:pPr algn="ctr" fontAlgn="b"/>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BURNSVILLE LAKE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LITTLE KANAWHA RIVER</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BURNSVILLE</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65900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Braxton</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Burnsville</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Gilmer</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Sand Fork</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Glenville</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Calhoun</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769795201"/>
                  </a:ext>
                </a:extLst>
              </a:tr>
              <a:tr h="270693">
                <a:tc>
                  <a:txBody>
                    <a:bodyPr/>
                    <a:lstStyle/>
                    <a:p>
                      <a:pPr algn="ctr" fontAlgn="b"/>
                      <a:r>
                        <a:rPr lang="en-US" sz="1000" u="none" strike="noStrike">
                          <a:effectLst/>
                        </a:rPr>
                        <a:t>11</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BEECH FORK LAKE DAM</a:t>
                      </a:r>
                      <a:endParaRPr lang="en-US" sz="1000" b="1"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dirty="0">
                          <a:effectLst/>
                        </a:rPr>
                        <a:t>BEECH FORK OF TWELVE POLE CK.</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u="none" strike="noStrike">
                          <a:effectLst/>
                        </a:rPr>
                        <a:t>LAVALETTE</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a:effectLst/>
                        </a:rPr>
                        <a:t>CELRH</a:t>
                      </a:r>
                      <a:endParaRPr lang="en-US" sz="1000" b="0" i="0" u="none" strike="noStrike">
                        <a:solidFill>
                          <a:srgbClr val="000000"/>
                        </a:solidFill>
                        <a:effectLst/>
                        <a:latin typeface="Calibri" panose="020F0502020204030204" pitchFamily="34" charset="0"/>
                      </a:endParaRPr>
                    </a:p>
                  </a:txBody>
                  <a:tcPr marL="5743" marR="5743" marT="5743" marB="0" anchor="b"/>
                </a:tc>
                <a:tc>
                  <a:txBody>
                    <a:bodyPr/>
                    <a:lstStyle/>
                    <a:p>
                      <a:pPr algn="ctr" fontAlgn="b"/>
                      <a:r>
                        <a:rPr lang="en-US" sz="1000" u="none" strike="noStrike" dirty="0">
                          <a:effectLst/>
                        </a:rPr>
                        <a:t>37540</a:t>
                      </a:r>
                      <a:endParaRPr lang="en-US" sz="1000" b="0" i="0" u="none" strike="noStrike" dirty="0">
                        <a:solidFill>
                          <a:srgbClr val="000000"/>
                        </a:solidFill>
                        <a:effectLst/>
                        <a:latin typeface="Calibri" panose="020F0502020204030204" pitchFamily="34" charset="0"/>
                      </a:endParaRPr>
                    </a:p>
                  </a:txBody>
                  <a:tcPr marL="5743" marR="5743" marT="5743" marB="0" anchor="b"/>
                </a:tc>
                <a:tc>
                  <a:txBody>
                    <a:bodyPr/>
                    <a:lstStyle/>
                    <a:p>
                      <a:pPr algn="l" fontAlgn="b"/>
                      <a:r>
                        <a:rPr lang="en-US" sz="1000" b="1" u="none" strike="noStrike" dirty="0">
                          <a:effectLst/>
                        </a:rPr>
                        <a:t>Wayne</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Ceredo</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Kenova</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b="1" u="none" strike="noStrike" dirty="0">
                          <a:effectLst/>
                        </a:rPr>
                        <a:t>Cabell</a:t>
                      </a:r>
                      <a:endParaRPr lang="en-US" sz="1000" b="1"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a:effectLst/>
                        </a:rPr>
                        <a:t>Huntington</a:t>
                      </a:r>
                      <a:endParaRPr lang="en-US" sz="1000" b="0" i="0" u="none" strike="noStrike">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tc>
                  <a:txBody>
                    <a:bodyPr/>
                    <a:lstStyle/>
                    <a:p>
                      <a:pPr algn="l" fontAlgn="b"/>
                      <a:r>
                        <a:rPr lang="en-US" sz="1000" u="none" strike="noStrike" dirty="0">
                          <a:effectLst/>
                        </a:rPr>
                        <a:t>(?)</a:t>
                      </a:r>
                      <a:endParaRPr lang="en-US" sz="1000" b="0" i="0" u="none" strike="noStrike" dirty="0">
                        <a:solidFill>
                          <a:srgbClr val="000000"/>
                        </a:solidFill>
                        <a:effectLst/>
                        <a:latin typeface="Calibri" panose="020F0502020204030204" pitchFamily="34" charset="0"/>
                      </a:endParaRPr>
                    </a:p>
                  </a:txBody>
                  <a:tcPr marL="5743" marR="5743" marT="5743" marB="0" anchor="b">
                    <a:solidFill>
                      <a:schemeClr val="accent5">
                        <a:lumMod val="20000"/>
                        <a:lumOff val="80000"/>
                      </a:schemeClr>
                    </a:solidFill>
                  </a:tcPr>
                </a:tc>
                <a:extLst>
                  <a:ext uri="{0D108BD9-81ED-4DB2-BD59-A6C34878D82A}">
                    <a16:rowId xmlns:a16="http://schemas.microsoft.com/office/drawing/2014/main" val="2455019503"/>
                  </a:ext>
                </a:extLst>
              </a:tr>
            </a:tbl>
          </a:graphicData>
        </a:graphic>
      </p:graphicFrame>
      <p:sp>
        <p:nvSpPr>
          <p:cNvPr id="6" name="TextBox 5">
            <a:extLst>
              <a:ext uri="{FF2B5EF4-FFF2-40B4-BE49-F238E27FC236}">
                <a16:creationId xmlns:a16="http://schemas.microsoft.com/office/drawing/2014/main" id="{035AE5DF-7656-429F-8674-347AF4C7E86B}"/>
              </a:ext>
            </a:extLst>
          </p:cNvPr>
          <p:cNvSpPr txBox="1"/>
          <p:nvPr/>
        </p:nvSpPr>
        <p:spPr>
          <a:xfrm>
            <a:off x="2031683" y="6262869"/>
            <a:ext cx="5769899"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Communities downstream of USACE High Hazard Dams</a:t>
            </a:r>
          </a:p>
        </p:txBody>
      </p:sp>
    </p:spTree>
    <p:extLst>
      <p:ext uri="{BB962C8B-B14F-4D97-AF65-F5344CB8AC3E}">
        <p14:creationId xmlns:p14="http://schemas.microsoft.com/office/powerpoint/2010/main" val="2270752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Hazard Dams</a:t>
            </a:r>
          </a:p>
        </p:txBody>
      </p:sp>
      <p:graphicFrame>
        <p:nvGraphicFramePr>
          <p:cNvPr id="2" name="Table 1">
            <a:extLst>
              <a:ext uri="{FF2B5EF4-FFF2-40B4-BE49-F238E27FC236}">
                <a16:creationId xmlns:a16="http://schemas.microsoft.com/office/drawing/2014/main" id="{94FA5995-790F-4523-B7DD-95A3203EFBA5}"/>
              </a:ext>
            </a:extLst>
          </p:cNvPr>
          <p:cNvGraphicFramePr>
            <a:graphicFrameLocks noGrp="1"/>
          </p:cNvGraphicFramePr>
          <p:nvPr>
            <p:extLst>
              <p:ext uri="{D42A27DB-BD31-4B8C-83A1-F6EECF244321}">
                <p14:modId xmlns:p14="http://schemas.microsoft.com/office/powerpoint/2010/main" val="876730065"/>
              </p:ext>
            </p:extLst>
          </p:nvPr>
        </p:nvGraphicFramePr>
        <p:xfrm>
          <a:off x="628840" y="1841105"/>
          <a:ext cx="2836004" cy="4000500"/>
        </p:xfrm>
        <a:graphic>
          <a:graphicData uri="http://schemas.openxmlformats.org/drawingml/2006/table">
            <a:tbl>
              <a:tblPr/>
              <a:tblGrid>
                <a:gridCol w="2345877">
                  <a:extLst>
                    <a:ext uri="{9D8B030D-6E8A-4147-A177-3AD203B41FA5}">
                      <a16:colId xmlns:a16="http://schemas.microsoft.com/office/drawing/2014/main" val="388235910"/>
                    </a:ext>
                  </a:extLst>
                </a:gridCol>
                <a:gridCol w="490127">
                  <a:extLst>
                    <a:ext uri="{9D8B030D-6E8A-4147-A177-3AD203B41FA5}">
                      <a16:colId xmlns:a16="http://schemas.microsoft.com/office/drawing/2014/main" val="2444641805"/>
                    </a:ext>
                  </a:extLst>
                </a:gridCol>
              </a:tblGrid>
              <a:tr h="190500">
                <a:tc>
                  <a:txBody>
                    <a:bodyPr/>
                    <a:lstStyle/>
                    <a:p>
                      <a:pPr algn="ctr"/>
                      <a:r>
                        <a:rPr lang="en-US" sz="1100" b="1">
                          <a:solidFill>
                            <a:srgbClr val="000000"/>
                          </a:solidFill>
                          <a:effectLst/>
                          <a:latin typeface="Calibri" panose="020F0502020204030204" pitchFamily="34" charset="0"/>
                        </a:rPr>
                        <a:t>Community Rating System (CRS)</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100">
                          <a:solidFill>
                            <a:srgbClr val="000000"/>
                          </a:solidFill>
                          <a:effectLst/>
                          <a:latin typeface="Calibri" panose="020F0502020204030204" pitchFamily="34" charset="0"/>
                        </a:rPr>
                        <a:t>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8608883"/>
                  </a:ext>
                </a:extLst>
              </a:tr>
              <a:tr h="190500">
                <a:tc>
                  <a:txBody>
                    <a:bodyPr/>
                    <a:lstStyle/>
                    <a:p>
                      <a:r>
                        <a:rPr lang="en-US" sz="1100">
                          <a:solidFill>
                            <a:srgbClr val="0F243E"/>
                          </a:solidFill>
                          <a:effectLst/>
                          <a:latin typeface="Calibri" panose="020F0502020204030204" pitchFamily="34" charset="0"/>
                        </a:rPr>
                        <a:t>** COUNTIES UNINCORPORATED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r>
                        <a:rPr lang="en-US" sz="1100">
                          <a:solidFill>
                            <a:srgbClr val="0F243E"/>
                          </a:solidFill>
                          <a:effectLst/>
                          <a:latin typeface="Calibri" panose="020F0502020204030204" pitchFamily="34" charset="0"/>
                        </a:rPr>
                        <a:t>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69745375"/>
                  </a:ext>
                </a:extLst>
              </a:tr>
              <a:tr h="190500">
                <a:tc>
                  <a:txBody>
                    <a:bodyPr/>
                    <a:lstStyle/>
                    <a:p>
                      <a:r>
                        <a:rPr lang="en-US" sz="1100">
                          <a:solidFill>
                            <a:srgbClr val="0F243E"/>
                          </a:solidFill>
                          <a:effectLst/>
                          <a:latin typeface="Calibri" panose="020F0502020204030204" pitchFamily="34" charset="0"/>
                        </a:rPr>
                        <a:t>Berkeley</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3</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708288185"/>
                  </a:ext>
                </a:extLst>
              </a:tr>
              <a:tr h="190500">
                <a:tc>
                  <a:txBody>
                    <a:bodyPr/>
                    <a:lstStyle/>
                    <a:p>
                      <a:r>
                        <a:rPr lang="en-US" sz="1100">
                          <a:solidFill>
                            <a:srgbClr val="0F243E"/>
                          </a:solidFill>
                          <a:effectLst/>
                          <a:latin typeface="Calibri" panose="020F0502020204030204" pitchFamily="34" charset="0"/>
                        </a:rPr>
                        <a:t>Greenbrier</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5</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070694194"/>
                  </a:ext>
                </a:extLst>
              </a:tr>
              <a:tr h="190500">
                <a:tc>
                  <a:txBody>
                    <a:bodyPr/>
                    <a:lstStyle/>
                    <a:p>
                      <a:r>
                        <a:rPr lang="en-US" sz="1100" b="1">
                          <a:solidFill>
                            <a:srgbClr val="0F243E"/>
                          </a:solidFill>
                          <a:effectLst/>
                          <a:latin typeface="Calibri" panose="020F0502020204030204" pitchFamily="34" charset="0"/>
                        </a:rPr>
                        <a:t>Fayette</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b="1">
                          <a:solidFill>
                            <a:srgbClr val="0F243E"/>
                          </a:solidFill>
                          <a:effectLst/>
                          <a:latin typeface="Calibri" panose="020F0502020204030204" pitchFamily="34" charset="0"/>
                        </a:rPr>
                        <a:t>13</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644935157"/>
                  </a:ext>
                </a:extLst>
              </a:tr>
              <a:tr h="190500">
                <a:tc>
                  <a:txBody>
                    <a:bodyPr/>
                    <a:lstStyle/>
                    <a:p>
                      <a:r>
                        <a:rPr lang="en-US" sz="1100">
                          <a:solidFill>
                            <a:srgbClr val="0F243E"/>
                          </a:solidFill>
                          <a:effectLst/>
                          <a:latin typeface="Calibri" panose="020F0502020204030204" pitchFamily="34" charset="0"/>
                        </a:rPr>
                        <a:t>Hampshire</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108180814"/>
                  </a:ext>
                </a:extLst>
              </a:tr>
              <a:tr h="190500">
                <a:tc>
                  <a:txBody>
                    <a:bodyPr/>
                    <a:lstStyle/>
                    <a:p>
                      <a:r>
                        <a:rPr lang="en-US" sz="1100" dirty="0">
                          <a:solidFill>
                            <a:srgbClr val="0F243E"/>
                          </a:solidFill>
                          <a:effectLst/>
                          <a:latin typeface="Calibri" panose="020F0502020204030204" pitchFamily="34" charset="0"/>
                        </a:rPr>
                        <a:t>Jefferson</a:t>
                      </a:r>
                      <a:endParaRPr lang="en-US" sz="1100" dirty="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0</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931089181"/>
                  </a:ext>
                </a:extLst>
              </a:tr>
              <a:tr h="190500">
                <a:tc>
                  <a:txBody>
                    <a:bodyPr/>
                    <a:lstStyle/>
                    <a:p>
                      <a:r>
                        <a:rPr lang="en-US" sz="1100">
                          <a:solidFill>
                            <a:srgbClr val="0F243E"/>
                          </a:solidFill>
                          <a:effectLst/>
                          <a:latin typeface="Calibri" panose="020F0502020204030204" pitchFamily="34" charset="0"/>
                        </a:rPr>
                        <a:t>Kanawha</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19</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759232218"/>
                  </a:ext>
                </a:extLst>
              </a:tr>
              <a:tr h="190500">
                <a:tc>
                  <a:txBody>
                    <a:bodyPr/>
                    <a:lstStyle/>
                    <a:p>
                      <a:r>
                        <a:rPr lang="en-US" sz="1100">
                          <a:solidFill>
                            <a:srgbClr val="0F243E"/>
                          </a:solidFill>
                          <a:effectLst/>
                          <a:latin typeface="Calibri" panose="020F0502020204030204" pitchFamily="34" charset="0"/>
                        </a:rPr>
                        <a:t>Morgan</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15</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170408851"/>
                  </a:ext>
                </a:extLst>
              </a:tr>
              <a:tr h="190500">
                <a:tc>
                  <a:txBody>
                    <a:bodyPr/>
                    <a:lstStyle/>
                    <a:p>
                      <a:r>
                        <a:rPr lang="en-US" sz="1100">
                          <a:solidFill>
                            <a:srgbClr val="0F243E"/>
                          </a:solidFill>
                          <a:effectLst/>
                          <a:latin typeface="Calibri" panose="020F0502020204030204" pitchFamily="34" charset="0"/>
                        </a:rPr>
                        <a:t>Putnam</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8</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90749741"/>
                  </a:ext>
                </a:extLst>
              </a:tr>
              <a:tr h="190500">
                <a:tc>
                  <a:txBody>
                    <a:bodyPr/>
                    <a:lstStyle/>
                    <a:p>
                      <a:r>
                        <a:rPr lang="en-US" sz="1100">
                          <a:solidFill>
                            <a:srgbClr val="0F243E"/>
                          </a:solidFill>
                          <a:effectLst/>
                          <a:latin typeface="Calibri" panose="020F0502020204030204" pitchFamily="34" charset="0"/>
                        </a:rPr>
                        <a:t>** MUNICIPALITIES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r>
                        <a:rPr lang="en-US" sz="1100">
                          <a:solidFill>
                            <a:srgbClr val="0F243E"/>
                          </a:solidFill>
                          <a:effectLst/>
                          <a:latin typeface="Calibri" panose="020F0502020204030204" pitchFamily="34" charset="0"/>
                        </a:rPr>
                        <a:t>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200343816"/>
                  </a:ext>
                </a:extLst>
              </a:tr>
              <a:tr h="190500">
                <a:tc>
                  <a:txBody>
                    <a:bodyPr/>
                    <a:lstStyle/>
                    <a:p>
                      <a:r>
                        <a:rPr lang="en-US" sz="1100">
                          <a:solidFill>
                            <a:srgbClr val="0F243E"/>
                          </a:solidFill>
                          <a:effectLst/>
                          <a:latin typeface="Calibri" panose="020F0502020204030204" pitchFamily="34" charset="0"/>
                        </a:rPr>
                        <a:t>Buckhannon</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0</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69265356"/>
                  </a:ext>
                </a:extLst>
              </a:tr>
              <a:tr h="190500">
                <a:tc>
                  <a:txBody>
                    <a:bodyPr/>
                    <a:lstStyle/>
                    <a:p>
                      <a:r>
                        <a:rPr lang="en-US" sz="1100">
                          <a:solidFill>
                            <a:srgbClr val="0F243E"/>
                          </a:solidFill>
                          <a:effectLst/>
                          <a:latin typeface="Calibri" panose="020F0502020204030204" pitchFamily="34" charset="0"/>
                        </a:rPr>
                        <a:t>Charleston</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10</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232291793"/>
                  </a:ext>
                </a:extLst>
              </a:tr>
              <a:tr h="190500">
                <a:tc>
                  <a:txBody>
                    <a:bodyPr/>
                    <a:lstStyle/>
                    <a:p>
                      <a:r>
                        <a:rPr lang="en-US" sz="1100">
                          <a:solidFill>
                            <a:srgbClr val="0F243E"/>
                          </a:solidFill>
                          <a:effectLst/>
                          <a:latin typeface="Calibri" panose="020F0502020204030204" pitchFamily="34" charset="0"/>
                        </a:rPr>
                        <a:t>Martinsburg</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310756273"/>
                  </a:ext>
                </a:extLst>
              </a:tr>
              <a:tr h="190500">
                <a:tc>
                  <a:txBody>
                    <a:bodyPr/>
                    <a:lstStyle/>
                    <a:p>
                      <a:r>
                        <a:rPr lang="en-US" sz="1100">
                          <a:solidFill>
                            <a:srgbClr val="0F243E"/>
                          </a:solidFill>
                          <a:effectLst/>
                          <a:latin typeface="Calibri" panose="020F0502020204030204" pitchFamily="34" charset="0"/>
                        </a:rPr>
                        <a:t>Parsons</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52570142"/>
                  </a:ext>
                </a:extLst>
              </a:tr>
              <a:tr h="190500">
                <a:tc>
                  <a:txBody>
                    <a:bodyPr/>
                    <a:lstStyle/>
                    <a:p>
                      <a:r>
                        <a:rPr lang="en-US" sz="1100">
                          <a:solidFill>
                            <a:srgbClr val="0F243E"/>
                          </a:solidFill>
                          <a:effectLst/>
                          <a:latin typeface="Calibri" panose="020F0502020204030204" pitchFamily="34" charset="0"/>
                        </a:rPr>
                        <a:t>Philippi</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854009014"/>
                  </a:ext>
                </a:extLst>
              </a:tr>
              <a:tr h="190500">
                <a:tc>
                  <a:txBody>
                    <a:bodyPr/>
                    <a:lstStyle/>
                    <a:p>
                      <a:r>
                        <a:rPr lang="en-US" sz="1100">
                          <a:solidFill>
                            <a:srgbClr val="0F243E"/>
                          </a:solidFill>
                          <a:effectLst/>
                          <a:latin typeface="Calibri" panose="020F0502020204030204" pitchFamily="34" charset="0"/>
                        </a:rPr>
                        <a:t>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r>
                        <a:rPr lang="en-US" sz="1100">
                          <a:solidFill>
                            <a:srgbClr val="0F243E"/>
                          </a:solidFill>
                          <a:effectLst/>
                          <a:latin typeface="Calibri" panose="020F0502020204030204" pitchFamily="34" charset="0"/>
                        </a:rPr>
                        <a:t> </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849472770"/>
                  </a:ext>
                </a:extLst>
              </a:tr>
              <a:tr h="190500">
                <a:tc>
                  <a:txBody>
                    <a:bodyPr/>
                    <a:lstStyle/>
                    <a:p>
                      <a:r>
                        <a:rPr lang="en-US" sz="1100" i="1">
                          <a:solidFill>
                            <a:srgbClr val="0F243E"/>
                          </a:solidFill>
                          <a:effectLst/>
                          <a:latin typeface="Calibri" panose="020F0502020204030204" pitchFamily="34" charset="0"/>
                        </a:rPr>
                        <a:t>total Counties Unincorporated</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64</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651931978"/>
                  </a:ext>
                </a:extLst>
              </a:tr>
              <a:tr h="190500">
                <a:tc>
                  <a:txBody>
                    <a:bodyPr/>
                    <a:lstStyle/>
                    <a:p>
                      <a:r>
                        <a:rPr lang="en-US" sz="1100" i="1">
                          <a:solidFill>
                            <a:srgbClr val="0F243E"/>
                          </a:solidFill>
                          <a:effectLst/>
                          <a:latin typeface="Calibri" panose="020F0502020204030204" pitchFamily="34" charset="0"/>
                        </a:rPr>
                        <a:t>total Municipalities</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13</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649568773"/>
                  </a:ext>
                </a:extLst>
              </a:tr>
              <a:tr h="190500">
                <a:tc>
                  <a:txBody>
                    <a:bodyPr/>
                    <a:lstStyle/>
                    <a:p>
                      <a:r>
                        <a:rPr lang="en-US" sz="1100" i="1">
                          <a:solidFill>
                            <a:srgbClr val="0F243E"/>
                          </a:solidFill>
                          <a:effectLst/>
                          <a:latin typeface="Calibri" panose="020F0502020204030204" pitchFamily="34" charset="0"/>
                        </a:rPr>
                        <a:t>total HR DAMs - CRS communities</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a:solidFill>
                            <a:srgbClr val="0F243E"/>
                          </a:solidFill>
                          <a:effectLst/>
                          <a:latin typeface="Calibri" panose="020F0502020204030204" pitchFamily="34" charset="0"/>
                        </a:rPr>
                        <a:t>77</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242906731"/>
                  </a:ext>
                </a:extLst>
              </a:tr>
              <a:tr h="190500">
                <a:tc>
                  <a:txBody>
                    <a:bodyPr/>
                    <a:lstStyle/>
                    <a:p>
                      <a:r>
                        <a:rPr lang="en-US" sz="1100" i="1">
                          <a:solidFill>
                            <a:srgbClr val="0F243E"/>
                          </a:solidFill>
                          <a:effectLst/>
                          <a:latin typeface="Calibri" panose="020F0502020204030204" pitchFamily="34" charset="0"/>
                        </a:rPr>
                        <a:t>percentage</a:t>
                      </a: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a:r>
                        <a:rPr lang="en-US" sz="1100" dirty="0">
                          <a:solidFill>
                            <a:srgbClr val="0F243E"/>
                          </a:solidFill>
                          <a:effectLst/>
                          <a:latin typeface="Calibri" panose="020F0502020204030204" pitchFamily="34" charset="0"/>
                        </a:rPr>
                        <a:t>21%</a:t>
                      </a:r>
                      <a:endParaRPr lang="en-US" sz="1100" dirty="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094732935"/>
                  </a:ext>
                </a:extLst>
              </a:tr>
            </a:tbl>
          </a:graphicData>
        </a:graphic>
      </p:graphicFrame>
      <p:pic>
        <p:nvPicPr>
          <p:cNvPr id="6" name="Picture 2" descr="Image preview">
            <a:extLst>
              <a:ext uri="{FF2B5EF4-FFF2-40B4-BE49-F238E27FC236}">
                <a16:creationId xmlns:a16="http://schemas.microsoft.com/office/drawing/2014/main" id="{2B7C9AB0-7093-4706-8161-BF26D6FABF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84" t="34330" r="42446" b="2928"/>
          <a:stretch/>
        </p:blipFill>
        <p:spPr bwMode="auto">
          <a:xfrm>
            <a:off x="4056435" y="1841105"/>
            <a:ext cx="4221804" cy="32879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9C2816-B206-4216-891C-1168FF0D913A}"/>
              </a:ext>
            </a:extLst>
          </p:cNvPr>
          <p:cNvSpPr txBox="1"/>
          <p:nvPr/>
        </p:nvSpPr>
        <p:spPr>
          <a:xfrm>
            <a:off x="1293779" y="6210246"/>
            <a:ext cx="7130375"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West Virginia CRS Communities Downstream of High Hazard Dams</a:t>
            </a:r>
          </a:p>
        </p:txBody>
      </p:sp>
    </p:spTree>
    <p:extLst>
      <p:ext uri="{BB962C8B-B14F-4D97-AF65-F5344CB8AC3E}">
        <p14:creationId xmlns:p14="http://schemas.microsoft.com/office/powerpoint/2010/main" val="2814773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72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Silver Jackets: Activity 3</a:t>
            </a:r>
          </a:p>
        </p:txBody>
      </p:sp>
      <p:sp>
        <p:nvSpPr>
          <p:cNvPr id="3" name="TextBox 2"/>
          <p:cNvSpPr txBox="1"/>
          <p:nvPr/>
        </p:nvSpPr>
        <p:spPr>
          <a:xfrm>
            <a:off x="474144" y="1182231"/>
            <a:ext cx="8159497" cy="224676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Community Rating System</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EA128C-A4B6-40B0-9597-64E92016D09F}"/>
              </a:ext>
            </a:extLst>
          </p:cNvPr>
          <p:cNvSpPr/>
          <p:nvPr/>
        </p:nvSpPr>
        <p:spPr>
          <a:xfrm>
            <a:off x="790947" y="4815671"/>
            <a:ext cx="7786993" cy="1923604"/>
          </a:xfrm>
          <a:prstGeom prst="rect">
            <a:avLst/>
          </a:prstGeom>
        </p:spPr>
        <p:txBody>
          <a:bodyPr wrap="square">
            <a:spAutoFit/>
          </a:bodyPr>
          <a:lstStyle/>
          <a:p>
            <a:pPr algn="ctr">
              <a:spcBef>
                <a:spcPts val="600"/>
              </a:spcBef>
              <a:spcAft>
                <a:spcPts val="600"/>
              </a:spcAft>
              <a:tabLst>
                <a:tab pos="0" algn="l"/>
                <a:tab pos="228600" algn="l"/>
                <a:tab pos="457200" algn="l"/>
                <a:tab pos="685800" algn="l"/>
                <a:tab pos="914400" algn="l"/>
                <a:tab pos="1143000" algn="l"/>
                <a:tab pos="1371600" algn="l"/>
                <a:tab pos="1600200" algn="l"/>
              </a:tabLst>
            </a:pPr>
            <a:r>
              <a:rPr lang="en-US" b="1" dirty="0">
                <a:latin typeface="Arial" panose="020B0604020202020204" pitchFamily="34" charset="0"/>
                <a:ea typeface="Calibri" panose="020F0502020204030204" pitchFamily="34" charset="0"/>
                <a:cs typeface="Times New Roman" panose="02020603050405020304" pitchFamily="18" charset="0"/>
              </a:rPr>
              <a:t>CRS 600 Series: Warning and Response</a:t>
            </a:r>
            <a:endParaRPr lang="en-US" dirty="0">
              <a:latin typeface="Times New Roman" panose="02020603050405020304" pitchFamily="18" charset="0"/>
              <a:ea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rPr>
              <a:t>The 600 series of activities within the National Flood Insurance Program’s (NFIP) Community Rating System (CRS) is focused on linkages between a community’s emergency management mission/program and its voluntary CRS activities. These credited activities focus on the life safety aspect of a community’s floodplain management program, particularly its </a:t>
            </a:r>
            <a:r>
              <a:rPr lang="en-US" sz="1600" b="1" dirty="0">
                <a:latin typeface="Times New Roman" panose="02020603050405020304" pitchFamily="18" charset="0"/>
                <a:ea typeface="Times New Roman" panose="02020603050405020304" pitchFamily="18" charset="0"/>
              </a:rPr>
              <a:t>emergency management flood warning programs </a:t>
            </a:r>
            <a:r>
              <a:rPr lang="en-US" sz="1600" dirty="0">
                <a:latin typeface="Times New Roman" panose="02020603050405020304" pitchFamily="18" charset="0"/>
                <a:ea typeface="Times New Roman" panose="02020603050405020304" pitchFamily="18" charset="0"/>
              </a:rPr>
              <a:t>and can result in additional CRS discounts for your citizens</a:t>
            </a:r>
          </a:p>
        </p:txBody>
      </p:sp>
      <p:pic>
        <p:nvPicPr>
          <p:cNvPr id="6" name="Picture 16" descr="Image result for NFIP CRS logo">
            <a:extLst>
              <a:ext uri="{FF2B5EF4-FFF2-40B4-BE49-F238E27FC236}">
                <a16:creationId xmlns:a16="http://schemas.microsoft.com/office/drawing/2014/main" id="{7E4C065A-DAFF-4422-81DE-AF3B754AB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445" y="3450332"/>
            <a:ext cx="2171261" cy="21712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C825E3E-1F1B-40A8-BF18-1FA5874E43CB}"/>
              </a:ext>
            </a:extLst>
          </p:cNvPr>
          <p:cNvSpPr/>
          <p:nvPr/>
        </p:nvSpPr>
        <p:spPr>
          <a:xfrm>
            <a:off x="790947" y="1881147"/>
            <a:ext cx="7959737" cy="1384995"/>
          </a:xfrm>
          <a:prstGeom prst="rect">
            <a:avLst/>
          </a:prstGeom>
        </p:spPr>
        <p:txBody>
          <a:bodyPr wrap="square">
            <a:spAutoFit/>
          </a:bodyPr>
          <a:lstStyle/>
          <a:p>
            <a:r>
              <a:rPr lang="en-US" sz="1400" dirty="0">
                <a:solidFill>
                  <a:srgbClr val="000000"/>
                </a:solidFill>
                <a:latin typeface="Open Sans"/>
              </a:rPr>
              <a:t>As a part of the National Flood Insurance Program (NFIP), the </a:t>
            </a:r>
            <a:r>
              <a:rPr lang="en-US" sz="1400" b="1" dirty="0">
                <a:solidFill>
                  <a:srgbClr val="000000"/>
                </a:solidFill>
                <a:latin typeface="Open Sans"/>
              </a:rPr>
              <a:t>Community Rating System </a:t>
            </a:r>
            <a:r>
              <a:rPr lang="en-US" sz="1400" dirty="0">
                <a:solidFill>
                  <a:srgbClr val="000000"/>
                </a:solidFill>
                <a:latin typeface="Open Sans"/>
              </a:rPr>
              <a:t>is a </a:t>
            </a:r>
            <a:r>
              <a:rPr lang="en-US" sz="1400" b="1" dirty="0">
                <a:solidFill>
                  <a:srgbClr val="000000"/>
                </a:solidFill>
                <a:latin typeface="Open Sans"/>
              </a:rPr>
              <a:t>voluntary incentive program </a:t>
            </a:r>
            <a:r>
              <a:rPr lang="en-US" sz="1400" dirty="0">
                <a:solidFill>
                  <a:srgbClr val="000000"/>
                </a:solidFill>
                <a:latin typeface="Open Sans"/>
              </a:rPr>
              <a:t>that recognizes and encourages community floodplain management activities that </a:t>
            </a:r>
            <a:r>
              <a:rPr lang="en-US" sz="1400" b="1" dirty="0">
                <a:solidFill>
                  <a:srgbClr val="000000"/>
                </a:solidFill>
                <a:latin typeface="Open Sans"/>
              </a:rPr>
              <a:t>exceed the minimum NFIP requirements</a:t>
            </a:r>
            <a:r>
              <a:rPr lang="en-US" sz="1400" dirty="0">
                <a:solidFill>
                  <a:srgbClr val="000000"/>
                </a:solidFill>
                <a:latin typeface="Open Sans"/>
              </a:rPr>
              <a:t>.</a:t>
            </a:r>
          </a:p>
          <a:p>
            <a:br>
              <a:rPr lang="en-US" sz="1400" dirty="0">
                <a:solidFill>
                  <a:srgbClr val="000000"/>
                </a:solidFill>
                <a:latin typeface="Open Sans"/>
              </a:rPr>
            </a:br>
            <a:r>
              <a:rPr lang="en-US" sz="1400" dirty="0">
                <a:solidFill>
                  <a:srgbClr val="000000"/>
                </a:solidFill>
                <a:latin typeface="Open Sans"/>
              </a:rPr>
              <a:t>As a result, flood insurance premium rates are discounted to reflect the reduced flood risk resulting from the community actions meeting the three goals of the Community Rating System</a:t>
            </a:r>
            <a:endParaRPr lang="en-US" sz="1400" b="0" i="0" dirty="0">
              <a:solidFill>
                <a:srgbClr val="000000"/>
              </a:solidFill>
              <a:effectLst/>
              <a:latin typeface="Open Sans"/>
            </a:endParaRPr>
          </a:p>
        </p:txBody>
      </p:sp>
      <p:pic>
        <p:nvPicPr>
          <p:cNvPr id="7" name="Picture 4" descr="Image result for silver jackets logo">
            <a:extLst>
              <a:ext uri="{FF2B5EF4-FFF2-40B4-BE49-F238E27FC236}">
                <a16:creationId xmlns:a16="http://schemas.microsoft.com/office/drawing/2014/main" id="{C26DBFF5-B53C-44E7-BD20-8306CB107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795" y="3450332"/>
            <a:ext cx="1350915" cy="138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55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CRS Activity 630- Dams</a:t>
            </a:r>
          </a:p>
        </p:txBody>
      </p:sp>
      <p:pic>
        <p:nvPicPr>
          <p:cNvPr id="3" name="Picture 2"/>
          <p:cNvPicPr>
            <a:picLocks noChangeAspect="1"/>
          </p:cNvPicPr>
          <p:nvPr/>
        </p:nvPicPr>
        <p:blipFill>
          <a:blip r:embed="rId2"/>
          <a:stretch>
            <a:fillRect/>
          </a:stretch>
        </p:blipFill>
        <p:spPr>
          <a:xfrm>
            <a:off x="556211" y="914400"/>
            <a:ext cx="4700771" cy="5943600"/>
          </a:xfrm>
          <a:prstGeom prst="rect">
            <a:avLst/>
          </a:prstGeom>
        </p:spPr>
      </p:pic>
      <p:sp>
        <p:nvSpPr>
          <p:cNvPr id="5" name="Rectangle 4">
            <a:extLst>
              <a:ext uri="{FF2B5EF4-FFF2-40B4-BE49-F238E27FC236}">
                <a16:creationId xmlns:a16="http://schemas.microsoft.com/office/drawing/2014/main" id="{0FD56BDB-32F5-4295-BA84-617F25E794B7}"/>
              </a:ext>
            </a:extLst>
          </p:cNvPr>
          <p:cNvSpPr/>
          <p:nvPr/>
        </p:nvSpPr>
        <p:spPr>
          <a:xfrm>
            <a:off x="638856" y="5359940"/>
            <a:ext cx="4535479" cy="671212"/>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737E111-7F49-4B3D-885F-C458A6EB2543}"/>
              </a:ext>
            </a:extLst>
          </p:cNvPr>
          <p:cNvSpPr/>
          <p:nvPr/>
        </p:nvSpPr>
        <p:spPr>
          <a:xfrm>
            <a:off x="5340486" y="964897"/>
            <a:ext cx="3558586" cy="2831544"/>
          </a:xfrm>
          <a:prstGeom prst="rect">
            <a:avLst/>
          </a:prstGeom>
          <a:solidFill>
            <a:schemeClr val="accent5">
              <a:lumMod val="20000"/>
              <a:lumOff val="80000"/>
            </a:schemeClr>
          </a:solidFill>
        </p:spPr>
        <p:txBody>
          <a:bodyPr wrap="square">
            <a:spAutoFit/>
          </a:bodyPr>
          <a:lstStyle/>
          <a:p>
            <a:pPr marL="228600" marR="0" algn="ctr">
              <a:spcBef>
                <a:spcPts val="0"/>
              </a:spcBef>
              <a:spcAft>
                <a:spcPts val="300"/>
              </a:spcAft>
              <a:tabLst>
                <a:tab pos="0" algn="l"/>
                <a:tab pos="228600" algn="l"/>
                <a:tab pos="457200" algn="l"/>
                <a:tab pos="1371600" algn="l"/>
                <a:tab pos="1600200" algn="l"/>
              </a:tabLst>
            </a:pPr>
            <a:r>
              <a:rPr lang="en-US" sz="1400" b="1" u="sng" spc="35" dirty="0">
                <a:ea typeface="Calibri" panose="020F0502020204030204" pitchFamily="34" charset="0"/>
              </a:rPr>
              <a:t>REQUIREMENTS</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Advance notification of an impending flood (threat recognition)</a:t>
            </a:r>
            <a:br>
              <a:rPr lang="en-US" sz="1400" spc="35" dirty="0">
                <a:ea typeface="Calibri" panose="020F0502020204030204" pitchFamily="34" charset="0"/>
              </a:rPr>
            </a:br>
            <a:endParaRPr lang="en-US" sz="1400" dirty="0">
              <a:ea typeface="Times New Roman" panose="02020603050405020304" pitchFamily="18" charset="0"/>
            </a:endParaRP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Warnings issued to the threatened population (warning)</a:t>
            </a:r>
            <a:br>
              <a:rPr lang="en-US" sz="1400" spc="35" dirty="0">
                <a:ea typeface="Calibri" panose="020F0502020204030204" pitchFamily="34" charset="0"/>
              </a:rPr>
            </a:br>
            <a:endParaRPr lang="en-US" sz="1400" dirty="0">
              <a:ea typeface="Times New Roman" panose="02020603050405020304" pitchFamily="18" charset="0"/>
            </a:endParaRP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Steps taken to protect life and reduce losses (operations)</a:t>
            </a:r>
            <a:br>
              <a:rPr lang="en-US" sz="1400" spc="35" dirty="0">
                <a:ea typeface="Calibri" panose="020F0502020204030204" pitchFamily="34" charset="0"/>
              </a:rPr>
            </a:br>
            <a:endParaRPr lang="en-US" sz="1400" spc="35" dirty="0">
              <a:ea typeface="Calibri" panose="020F0502020204030204" pitchFamily="34" charset="0"/>
            </a:endParaRP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Coordination with critical facilities (critical facilities planning)</a:t>
            </a:r>
            <a:endParaRPr lang="en-US" sz="1400" dirty="0">
              <a:effectLst/>
              <a:ea typeface="Times New Roman" panose="02020603050405020304" pitchFamily="18" charset="0"/>
            </a:endParaRPr>
          </a:p>
        </p:txBody>
      </p:sp>
      <p:sp>
        <p:nvSpPr>
          <p:cNvPr id="9" name="Rectangle 8">
            <a:extLst>
              <a:ext uri="{FF2B5EF4-FFF2-40B4-BE49-F238E27FC236}">
                <a16:creationId xmlns:a16="http://schemas.microsoft.com/office/drawing/2014/main" id="{BAF57D5D-6B8E-49F9-8331-25B8400ECD54}"/>
              </a:ext>
            </a:extLst>
          </p:cNvPr>
          <p:cNvSpPr/>
          <p:nvPr/>
        </p:nvSpPr>
        <p:spPr>
          <a:xfrm>
            <a:off x="5339627" y="3859330"/>
            <a:ext cx="3537698" cy="2808461"/>
          </a:xfrm>
          <a:prstGeom prst="rect">
            <a:avLst/>
          </a:prstGeom>
          <a:solidFill>
            <a:schemeClr val="accent4">
              <a:lumMod val="60000"/>
              <a:lumOff val="40000"/>
            </a:schemeClr>
          </a:solidFill>
        </p:spPr>
        <p:txBody>
          <a:bodyPr wrap="square">
            <a:spAutoFit/>
          </a:bodyPr>
          <a:lstStyle/>
          <a:p>
            <a:pPr marL="228600" marR="0">
              <a:spcBef>
                <a:spcPts val="0"/>
              </a:spcBef>
              <a:spcAft>
                <a:spcPts val="300"/>
              </a:spcAft>
              <a:tabLst>
                <a:tab pos="0" algn="l"/>
                <a:tab pos="228600" algn="l"/>
                <a:tab pos="457200" algn="l"/>
                <a:tab pos="1371600" algn="l"/>
                <a:tab pos="1600200" algn="l"/>
              </a:tabLst>
            </a:pPr>
            <a:r>
              <a:rPr lang="en-US" sz="1400" spc="35" dirty="0">
                <a:ea typeface="Calibri" panose="020F0502020204030204" pitchFamily="34" charset="0"/>
              </a:rPr>
              <a:t>    </a:t>
            </a:r>
            <a:r>
              <a:rPr lang="en-US" sz="1400" b="1" u="sng" spc="35" dirty="0">
                <a:ea typeface="Calibri" panose="020F0502020204030204" pitchFamily="34" charset="0"/>
              </a:rPr>
              <a:t>PARTICIPATING ORGANIZATIONS</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USACE (Dam Owner)</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FEMA (CRS Program Coordinator)</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ISO / CRS Specialist</a:t>
            </a:r>
            <a:br>
              <a:rPr lang="en-US" sz="1400" spc="35" dirty="0">
                <a:ea typeface="Calibri" panose="020F0502020204030204" pitchFamily="34" charset="0"/>
              </a:rPr>
            </a:br>
            <a:endParaRPr lang="en-US" sz="1400" spc="35" dirty="0">
              <a:ea typeface="Calibri" panose="020F0502020204030204" pitchFamily="34" charset="0"/>
            </a:endParaRP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State Dam Safety Office</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State NFIP / SHMO</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WV GIS Technical Center</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endParaRPr lang="en-US" sz="1400" spc="35" dirty="0">
              <a:ea typeface="Calibri" panose="020F0502020204030204" pitchFamily="34" charset="0"/>
            </a:endParaRP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Emergency Management Office</a:t>
            </a:r>
          </a:p>
          <a:p>
            <a:pPr marL="514350" marR="0" indent="-285750">
              <a:spcBef>
                <a:spcPts val="0"/>
              </a:spcBef>
              <a:spcAft>
                <a:spcPts val="300"/>
              </a:spcAft>
              <a:buFont typeface="Arial" panose="020B0604020202020204" pitchFamily="34" charset="0"/>
              <a:buChar char="•"/>
              <a:tabLst>
                <a:tab pos="0" algn="l"/>
                <a:tab pos="228600" algn="l"/>
                <a:tab pos="457200" algn="l"/>
                <a:tab pos="1371600" algn="l"/>
                <a:tab pos="1600200" algn="l"/>
              </a:tabLst>
            </a:pPr>
            <a:r>
              <a:rPr lang="en-US" sz="1400" spc="35" dirty="0">
                <a:ea typeface="Calibri" panose="020F0502020204030204" pitchFamily="34" charset="0"/>
              </a:rPr>
              <a:t>Floodplain Manager / Risk Planner</a:t>
            </a:r>
          </a:p>
        </p:txBody>
      </p:sp>
    </p:spTree>
    <p:extLst>
      <p:ext uri="{BB962C8B-B14F-4D97-AF65-F5344CB8AC3E}">
        <p14:creationId xmlns:p14="http://schemas.microsoft.com/office/powerpoint/2010/main" val="124352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State-Based CRS Points</a:t>
            </a:r>
          </a:p>
        </p:txBody>
      </p:sp>
      <p:graphicFrame>
        <p:nvGraphicFramePr>
          <p:cNvPr id="2" name="Table 1">
            <a:extLst>
              <a:ext uri="{FF2B5EF4-FFF2-40B4-BE49-F238E27FC236}">
                <a16:creationId xmlns:a16="http://schemas.microsoft.com/office/drawing/2014/main" id="{ED70B8C8-E480-4D71-BC21-B68757362BC3}"/>
              </a:ext>
            </a:extLst>
          </p:cNvPr>
          <p:cNvGraphicFramePr>
            <a:graphicFrameLocks noGrp="1"/>
          </p:cNvGraphicFramePr>
          <p:nvPr>
            <p:extLst>
              <p:ext uri="{D42A27DB-BD31-4B8C-83A1-F6EECF244321}">
                <p14:modId xmlns:p14="http://schemas.microsoft.com/office/powerpoint/2010/main" val="984176791"/>
              </p:ext>
            </p:extLst>
          </p:nvPr>
        </p:nvGraphicFramePr>
        <p:xfrm>
          <a:off x="953311" y="1089498"/>
          <a:ext cx="7315200" cy="5463573"/>
        </p:xfrm>
        <a:graphic>
          <a:graphicData uri="http://schemas.openxmlformats.org/drawingml/2006/table">
            <a:tbl>
              <a:tblPr/>
              <a:tblGrid>
                <a:gridCol w="2532790">
                  <a:extLst>
                    <a:ext uri="{9D8B030D-6E8A-4147-A177-3AD203B41FA5}">
                      <a16:colId xmlns:a16="http://schemas.microsoft.com/office/drawing/2014/main" val="4084373858"/>
                    </a:ext>
                  </a:extLst>
                </a:gridCol>
                <a:gridCol w="833775">
                  <a:extLst>
                    <a:ext uri="{9D8B030D-6E8A-4147-A177-3AD203B41FA5}">
                      <a16:colId xmlns:a16="http://schemas.microsoft.com/office/drawing/2014/main" val="2015004328"/>
                    </a:ext>
                  </a:extLst>
                </a:gridCol>
                <a:gridCol w="3224980">
                  <a:extLst>
                    <a:ext uri="{9D8B030D-6E8A-4147-A177-3AD203B41FA5}">
                      <a16:colId xmlns:a16="http://schemas.microsoft.com/office/drawing/2014/main" val="3013768243"/>
                    </a:ext>
                  </a:extLst>
                </a:gridCol>
                <a:gridCol w="723655">
                  <a:extLst>
                    <a:ext uri="{9D8B030D-6E8A-4147-A177-3AD203B41FA5}">
                      <a16:colId xmlns:a16="http://schemas.microsoft.com/office/drawing/2014/main" val="1023187415"/>
                    </a:ext>
                  </a:extLst>
                </a:gridCol>
              </a:tblGrid>
              <a:tr h="195611">
                <a:tc gridSpan="2">
                  <a:txBody>
                    <a:bodyPr/>
                    <a:lstStyle/>
                    <a:p>
                      <a:pPr algn="l" fontAlgn="t"/>
                      <a:r>
                        <a:rPr lang="en-US" sz="1200" b="1" i="0" u="none" strike="noStrike">
                          <a:solidFill>
                            <a:srgbClr val="000000"/>
                          </a:solidFill>
                          <a:effectLst/>
                          <a:latin typeface="Calibri" panose="020F0502020204030204" pitchFamily="34" charset="0"/>
                        </a:rPr>
                        <a:t>BASIC SCENARIO FOR ALL COMMUNITIES</a:t>
                      </a: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493905"/>
                  </a:ext>
                </a:extLst>
              </a:tr>
              <a:tr h="389775">
                <a:tc>
                  <a:txBody>
                    <a:bodyPr/>
                    <a:lstStyle/>
                    <a:p>
                      <a:pPr algn="ctr" fontAlgn="t"/>
                      <a:r>
                        <a:rPr lang="en-US" sz="1200" b="0" i="0" u="none" strike="noStrike" dirty="0">
                          <a:solidFill>
                            <a:srgbClr val="000000"/>
                          </a:solidFill>
                          <a:effectLst/>
                          <a:latin typeface="Calibri" panose="020F0502020204030204" pitchFamily="34" charset="0"/>
                        </a:rPr>
                        <a:t>CRS Series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t"/>
                      <a:r>
                        <a:rPr lang="en-US" sz="1200" b="0" i="0" u="none" strike="noStrike">
                          <a:solidFill>
                            <a:srgbClr val="000000"/>
                          </a:solidFill>
                          <a:effectLst/>
                          <a:latin typeface="Calibri" panose="020F0502020204030204" pitchFamily="34" charset="0"/>
                        </a:rPr>
                        <a:t>CRS Activity</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t"/>
                      <a:r>
                        <a:rPr lang="en-US" sz="1200" b="0" i="0" u="none" strike="noStrike">
                          <a:solidFill>
                            <a:srgbClr val="000000"/>
                          </a:solidFill>
                          <a:effectLst/>
                          <a:latin typeface="Calibri" panose="020F0502020204030204" pitchFamily="34" charset="0"/>
                        </a:rPr>
                        <a:t>CRS Element</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t"/>
                      <a:r>
                        <a:rPr lang="en-US" sz="1200" b="0" i="0" u="none" strike="noStrike">
                          <a:solidFill>
                            <a:srgbClr val="000000"/>
                          </a:solidFill>
                          <a:effectLst/>
                          <a:latin typeface="Calibri" panose="020F0502020204030204" pitchFamily="34" charset="0"/>
                        </a:rPr>
                        <a:t>CRS Credit </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4111753335"/>
                  </a:ext>
                </a:extLst>
              </a:tr>
              <a:tr h="195611">
                <a:tc>
                  <a:txBody>
                    <a:bodyPr/>
                    <a:lstStyle/>
                    <a:p>
                      <a:pPr algn="l" fontAlgn="t"/>
                      <a:r>
                        <a:rPr lang="en-US" sz="1200" b="0" i="0" u="none" strike="noStrike">
                          <a:solidFill>
                            <a:srgbClr val="000000"/>
                          </a:solidFill>
                          <a:effectLst/>
                          <a:latin typeface="Calibri" panose="020F0502020204030204" pitchFamily="34" charset="0"/>
                        </a:rPr>
                        <a:t>Public Information Activities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310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Elevation Certificates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38</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690019"/>
                  </a:ext>
                </a:extLst>
              </a:tr>
              <a:tr h="195611">
                <a:tc>
                  <a:txBody>
                    <a:bodyPr/>
                    <a:lstStyle/>
                    <a:p>
                      <a:pPr algn="l" fontAlgn="t"/>
                      <a:r>
                        <a:rPr lang="en-US" sz="1200" b="0" i="0" u="none" strike="noStrike">
                          <a:solidFill>
                            <a:srgbClr val="000000"/>
                          </a:solidFill>
                          <a:effectLst/>
                          <a:latin typeface="Calibri" panose="020F0502020204030204" pitchFamily="34" charset="0"/>
                        </a:rPr>
                        <a:t>Public Information Activities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320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Map Information Services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90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443977"/>
                  </a:ext>
                </a:extLst>
              </a:tr>
              <a:tr h="195611">
                <a:tc>
                  <a:txBody>
                    <a:bodyPr/>
                    <a:lstStyle/>
                    <a:p>
                      <a:pPr algn="l" fontAlgn="t"/>
                      <a:r>
                        <a:rPr lang="en-US" sz="1200" b="0" i="0" u="none" strike="noStrike">
                          <a:solidFill>
                            <a:srgbClr val="000000"/>
                          </a:solidFill>
                          <a:effectLst/>
                          <a:latin typeface="Calibri" panose="020F0502020204030204" pitchFamily="34" charset="0"/>
                        </a:rPr>
                        <a:t>Mapping and Regulations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430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Freeboard 2 Ft. (Higher Regulatory Standards)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225</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639921"/>
                  </a:ext>
                </a:extLst>
              </a:tr>
              <a:tr h="389775">
                <a:tc>
                  <a:txBody>
                    <a:bodyPr/>
                    <a:lstStyle/>
                    <a:p>
                      <a:pPr algn="l" fontAlgn="t"/>
                      <a:r>
                        <a:rPr lang="en-US" sz="1200" b="0" i="0" u="none" strike="noStrike">
                          <a:solidFill>
                            <a:srgbClr val="000000"/>
                          </a:solidFill>
                          <a:effectLst/>
                          <a:latin typeface="Calibri" panose="020F0502020204030204" pitchFamily="34" charset="0"/>
                        </a:rPr>
                        <a:t>Mapping and Regulations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440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Additional Map Data (Flood Data Maintenance)</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154</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750405"/>
                  </a:ext>
                </a:extLst>
              </a:tr>
              <a:tr h="389775">
                <a:tc>
                  <a:txBody>
                    <a:bodyPr/>
                    <a:lstStyle/>
                    <a:p>
                      <a:pPr algn="l" fontAlgn="t"/>
                      <a:r>
                        <a:rPr lang="en-US" sz="1200" b="0" i="0" u="none" strike="noStrike">
                          <a:solidFill>
                            <a:srgbClr val="000000"/>
                          </a:solidFill>
                          <a:effectLst/>
                          <a:latin typeface="Calibri" panose="020F0502020204030204" pitchFamily="34" charset="0"/>
                        </a:rPr>
                        <a:t>Flood Damage Reduction Activities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510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Floodplain Management Planning (Hazard Mitigation Plan)</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100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7236688"/>
                  </a:ext>
                </a:extLst>
              </a:tr>
              <a:tr h="195611">
                <a:tc>
                  <a:txBody>
                    <a:bodyPr/>
                    <a:lstStyle/>
                    <a:p>
                      <a:pPr algn="l" fontAlgn="t"/>
                      <a:r>
                        <a:rPr lang="en-US" sz="1200" b="0" i="0" u="none" strike="noStrike">
                          <a:solidFill>
                            <a:srgbClr val="000000"/>
                          </a:solidFill>
                          <a:effectLst/>
                          <a:latin typeface="Calibri" panose="020F0502020204030204" pitchFamily="34" charset="0"/>
                        </a:rPr>
                        <a:t> </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 </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1" u="none" strike="noStrike" dirty="0">
                          <a:solidFill>
                            <a:srgbClr val="000000"/>
                          </a:solidFill>
                          <a:effectLst/>
                          <a:latin typeface="Calibri" panose="020F0502020204030204" pitchFamily="34" charset="0"/>
                        </a:rPr>
                        <a:t>Basic Scenario Points for West Virginia</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1" u="none" strike="noStrike">
                          <a:solidFill>
                            <a:srgbClr val="000000"/>
                          </a:solidFill>
                          <a:effectLst/>
                          <a:latin typeface="Calibri" panose="020F0502020204030204" pitchFamily="34" charset="0"/>
                        </a:rPr>
                        <a:t>607</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03681"/>
                  </a:ext>
                </a:extLst>
              </a:tr>
              <a:tr h="195611">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56153962"/>
                  </a:ext>
                </a:extLst>
              </a:tr>
              <a:tr h="195611">
                <a:tc>
                  <a:txBody>
                    <a:bodyPr/>
                    <a:lstStyle/>
                    <a:p>
                      <a:pPr algn="l" fontAlgn="t"/>
                      <a:r>
                        <a:rPr lang="en-US" sz="1200" b="1" i="0" u="none" strike="noStrike">
                          <a:solidFill>
                            <a:srgbClr val="000000"/>
                          </a:solidFill>
                          <a:effectLst/>
                          <a:latin typeface="Calibri" panose="020F0502020204030204" pitchFamily="34" charset="0"/>
                        </a:rPr>
                        <a:t>POTENTIAL ADDITIONAL CRS POINTS</a:t>
                      </a: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dirty="0">
                        <a:solidFill>
                          <a:srgbClr val="000000"/>
                        </a:solidFill>
                        <a:effectLst/>
                        <a:latin typeface="Calibri" panose="020F0502020204030204" pitchFamily="34" charset="0"/>
                      </a:endParaRP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518971"/>
                  </a:ext>
                </a:extLst>
              </a:tr>
              <a:tr h="584662">
                <a:tc>
                  <a:txBody>
                    <a:bodyPr/>
                    <a:lstStyle/>
                    <a:p>
                      <a:pPr algn="ctr" fontAlgn="t"/>
                      <a:r>
                        <a:rPr lang="en-US" sz="1200" b="0" i="0" u="none" strike="noStrike" dirty="0">
                          <a:solidFill>
                            <a:srgbClr val="000000"/>
                          </a:solidFill>
                          <a:effectLst/>
                          <a:latin typeface="Calibri" panose="020F0502020204030204" pitchFamily="34" charset="0"/>
                        </a:rPr>
                        <a:t>CRS Series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1200" b="0" i="0" u="none" strike="noStrike">
                          <a:solidFill>
                            <a:srgbClr val="000000"/>
                          </a:solidFill>
                          <a:effectLst/>
                          <a:latin typeface="Calibri" panose="020F0502020204030204" pitchFamily="34" charset="0"/>
                        </a:rPr>
                        <a:t>CRS Activity</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1200" b="0" i="0" u="none" strike="noStrike">
                          <a:solidFill>
                            <a:srgbClr val="000000"/>
                          </a:solidFill>
                          <a:effectLst/>
                          <a:latin typeface="Calibri" panose="020F0502020204030204" pitchFamily="34" charset="0"/>
                        </a:rPr>
                        <a:t>CRS Element</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1200" b="0" i="0" u="none" strike="noStrike">
                          <a:solidFill>
                            <a:srgbClr val="000000"/>
                          </a:solidFill>
                          <a:effectLst/>
                          <a:latin typeface="Calibri" panose="020F0502020204030204" pitchFamily="34" charset="0"/>
                        </a:rPr>
                        <a:t>CRS Credit Points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139288276"/>
                  </a:ext>
                </a:extLst>
              </a:tr>
              <a:tr h="195611">
                <a:tc>
                  <a:txBody>
                    <a:bodyPr/>
                    <a:lstStyle/>
                    <a:p>
                      <a:pPr algn="l" fontAlgn="t"/>
                      <a:r>
                        <a:rPr lang="en-US" sz="1200" b="0" i="0" u="none" strike="noStrike">
                          <a:solidFill>
                            <a:srgbClr val="000000"/>
                          </a:solidFill>
                          <a:effectLst/>
                          <a:latin typeface="Calibri" panose="020F0502020204030204" pitchFamily="34" charset="0"/>
                        </a:rPr>
                        <a:t>Public Information Activities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350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Flood Protection Information on Website</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77</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487"/>
                  </a:ext>
                </a:extLst>
              </a:tr>
              <a:tr h="195611">
                <a:tc>
                  <a:txBody>
                    <a:bodyPr/>
                    <a:lstStyle/>
                    <a:p>
                      <a:pPr algn="l" fontAlgn="t"/>
                      <a:r>
                        <a:rPr lang="en-US" sz="1200" b="0" i="0" u="none" strike="noStrike">
                          <a:solidFill>
                            <a:srgbClr val="000000"/>
                          </a:solidFill>
                          <a:effectLst/>
                          <a:latin typeface="Calibri" panose="020F0502020204030204" pitchFamily="34" charset="0"/>
                        </a:rPr>
                        <a:t>Mapping and Regulations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410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Advisory BFE (New Study)</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130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541464"/>
                  </a:ext>
                </a:extLst>
              </a:tr>
              <a:tr h="195611">
                <a:tc>
                  <a:txBody>
                    <a:bodyPr/>
                    <a:lstStyle/>
                    <a:p>
                      <a:pPr algn="l" fontAlgn="t"/>
                      <a:r>
                        <a:rPr lang="en-US" sz="1200" b="0" i="0" u="none" strike="noStrike">
                          <a:solidFill>
                            <a:srgbClr val="000000"/>
                          </a:solidFill>
                          <a:effectLst/>
                          <a:latin typeface="Calibri" panose="020F0502020204030204" pitchFamily="34" charset="0"/>
                        </a:rPr>
                        <a:t>Mapping and Regulations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420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Open Space Preservation</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1,950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5738046"/>
                  </a:ext>
                </a:extLst>
              </a:tr>
              <a:tr h="195611">
                <a:tc>
                  <a:txBody>
                    <a:bodyPr/>
                    <a:lstStyle/>
                    <a:p>
                      <a:pPr algn="l" fontAlgn="t"/>
                      <a:r>
                        <a:rPr lang="en-US" sz="1200" b="0" i="0" u="none" strike="noStrike">
                          <a:solidFill>
                            <a:srgbClr val="000000"/>
                          </a:solidFill>
                          <a:effectLst/>
                          <a:latin typeface="Calibri" panose="020F0502020204030204" pitchFamily="34" charset="0"/>
                        </a:rPr>
                        <a:t>Flood Damage Reduction Activities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520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Acquisition &amp; Relocation of Buildings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0" u="none" strike="noStrike">
                          <a:solidFill>
                            <a:srgbClr val="000000"/>
                          </a:solidFill>
                          <a:effectLst/>
                          <a:latin typeface="Calibri" panose="020F0502020204030204" pitchFamily="34" charset="0"/>
                        </a:rPr>
                        <a:t>2,250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452201"/>
                  </a:ext>
                </a:extLst>
              </a:tr>
              <a:tr h="195611">
                <a:tc>
                  <a:txBody>
                    <a:bodyPr/>
                    <a:lstStyle/>
                    <a:p>
                      <a:pPr algn="l" fontAlgn="t"/>
                      <a:r>
                        <a:rPr lang="en-US" sz="1200" b="1" i="0" u="none" strike="noStrike" dirty="0">
                          <a:solidFill>
                            <a:srgbClr val="000000"/>
                          </a:solidFill>
                          <a:effectLst/>
                          <a:latin typeface="Calibri" panose="020F0502020204030204" pitchFamily="34" charset="0"/>
                        </a:rPr>
                        <a:t>Warning and Response</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1" i="0" u="none" strike="noStrike" dirty="0">
                          <a:solidFill>
                            <a:srgbClr val="000000"/>
                          </a:solidFill>
                          <a:effectLst/>
                          <a:latin typeface="Calibri" panose="020F0502020204030204" pitchFamily="34" charset="0"/>
                        </a:rPr>
                        <a:t>630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1" i="0" u="none" strike="noStrike" dirty="0">
                          <a:solidFill>
                            <a:srgbClr val="000000"/>
                          </a:solidFill>
                          <a:effectLst/>
                          <a:latin typeface="Calibri" panose="020F0502020204030204" pitchFamily="34" charset="0"/>
                        </a:rPr>
                        <a:t>High Hazard Dams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t"/>
                      <a:r>
                        <a:rPr lang="en-US" sz="1200" b="1" i="0" u="none" strike="noStrike" dirty="0">
                          <a:solidFill>
                            <a:srgbClr val="000000"/>
                          </a:solidFill>
                          <a:effectLst/>
                          <a:latin typeface="Calibri" panose="020F0502020204030204" pitchFamily="34" charset="0"/>
                        </a:rPr>
                        <a:t>160</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72802314"/>
                  </a:ext>
                </a:extLst>
              </a:tr>
              <a:tr h="195611">
                <a:tc>
                  <a:txBody>
                    <a:bodyPr/>
                    <a:lstStyle/>
                    <a:p>
                      <a:pPr algn="l" fontAlgn="t"/>
                      <a:r>
                        <a:rPr lang="en-US" sz="1200" b="0" i="0" u="none" strike="noStrike">
                          <a:solidFill>
                            <a:srgbClr val="000000"/>
                          </a:solidFill>
                          <a:effectLst/>
                          <a:latin typeface="Calibri" panose="020F0502020204030204" pitchFamily="34" charset="0"/>
                        </a:rPr>
                        <a:t> </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 </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1" u="none" strike="noStrike" dirty="0">
                          <a:solidFill>
                            <a:srgbClr val="000000"/>
                          </a:solidFill>
                          <a:effectLst/>
                          <a:latin typeface="Calibri" panose="020F0502020204030204" pitchFamily="34" charset="0"/>
                        </a:rPr>
                        <a:t>Potential Maximum Points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0" i="1" u="none" strike="noStrike">
                          <a:solidFill>
                            <a:srgbClr val="000000"/>
                          </a:solidFill>
                          <a:effectLst/>
                          <a:latin typeface="Calibri" panose="020F0502020204030204" pitchFamily="34" charset="0"/>
                        </a:rPr>
                        <a:t>4,567</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465830"/>
                  </a:ext>
                </a:extLst>
              </a:tr>
              <a:tr h="195611">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6810" marR="6810" marT="681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705018"/>
                  </a:ext>
                </a:extLst>
              </a:tr>
              <a:tr h="384199">
                <a:tc>
                  <a:txBody>
                    <a:bodyPr/>
                    <a:lstStyle/>
                    <a:p>
                      <a:pPr algn="l" fontAlgn="t"/>
                      <a:r>
                        <a:rPr lang="en-US" sz="1200" b="1" i="0" u="none" strike="noStrike">
                          <a:solidFill>
                            <a:srgbClr val="FFFFFF"/>
                          </a:solidFill>
                          <a:effectLst/>
                          <a:latin typeface="Calibri" panose="020F0502020204030204" pitchFamily="34" charset="0"/>
                        </a:rPr>
                        <a:t>CRS Program Data and Impact Adjustments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t"/>
                      <a:r>
                        <a:rPr lang="en-US" sz="1200" b="1" i="0" u="none" strike="noStrike">
                          <a:solidFill>
                            <a:srgbClr val="FFFFFF"/>
                          </a:solidFill>
                          <a:effectLst/>
                          <a:latin typeface="Calibri" panose="020F0502020204030204" pitchFamily="34" charset="0"/>
                        </a:rPr>
                        <a:t> </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t"/>
                      <a:endParaRPr lang="en-US" sz="1200" b="0" i="0" u="none" strike="noStrike" dirty="0">
                        <a:solidFill>
                          <a:srgbClr val="000000"/>
                        </a:solidFill>
                        <a:effectLst/>
                        <a:latin typeface="Times New Roman" panose="02020603050405020304" pitchFamily="18" charset="0"/>
                      </a:endParaRPr>
                    </a:p>
                  </a:txBody>
                  <a:tcPr marL="6810" marR="6810" marT="681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1200" b="0" i="0" u="none" strike="noStrike">
                        <a:solidFill>
                          <a:srgbClr val="000000"/>
                        </a:solidFill>
                        <a:effectLst/>
                        <a:latin typeface="Times New Roman" panose="02020603050405020304" pitchFamily="18" charset="0"/>
                      </a:endParaRPr>
                    </a:p>
                  </a:txBody>
                  <a:tcPr marL="6810" marR="6810" marT="6810" marB="0">
                    <a:lnL>
                      <a:noFill/>
                    </a:lnL>
                    <a:lnR>
                      <a:noFill/>
                    </a:lnR>
                    <a:lnT>
                      <a:noFill/>
                    </a:lnT>
                    <a:lnB>
                      <a:noFill/>
                    </a:lnB>
                  </a:tcPr>
                </a:tc>
                <a:extLst>
                  <a:ext uri="{0D108BD9-81ED-4DB2-BD59-A6C34878D82A}">
                    <a16:rowId xmlns:a16="http://schemas.microsoft.com/office/drawing/2014/main" val="1573490956"/>
                  </a:ext>
                </a:extLst>
              </a:tr>
              <a:tr h="195611">
                <a:tc>
                  <a:txBody>
                    <a:bodyPr/>
                    <a:lstStyle/>
                    <a:p>
                      <a:pPr algn="l" fontAlgn="t"/>
                      <a:r>
                        <a:rPr lang="en-US" sz="1200" b="0" i="0" u="none" strike="noStrike">
                          <a:solidFill>
                            <a:srgbClr val="000000"/>
                          </a:solidFill>
                          <a:effectLst/>
                          <a:latin typeface="Calibri" panose="020F0502020204030204" pitchFamily="34" charset="0"/>
                        </a:rPr>
                        <a:t>Program Data and Impact Adjustments</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Section</a:t>
                      </a:r>
                    </a:p>
                  </a:txBody>
                  <a:tcPr marL="6810" marR="6810" marT="6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Times New Roman" panose="02020603050405020304" pitchFamily="18" charset="0"/>
                      </a:endParaRPr>
                    </a:p>
                  </a:txBody>
                  <a:tcPr marL="6810" marR="6810" marT="681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1200" b="0" i="0" u="none" strike="noStrike">
                        <a:solidFill>
                          <a:srgbClr val="000000"/>
                        </a:solidFill>
                        <a:effectLst/>
                        <a:latin typeface="Times New Roman" panose="02020603050405020304" pitchFamily="18" charset="0"/>
                      </a:endParaRPr>
                    </a:p>
                  </a:txBody>
                  <a:tcPr marL="6810" marR="6810" marT="6810" marB="0">
                    <a:lnL>
                      <a:noFill/>
                    </a:lnL>
                    <a:lnR>
                      <a:noFill/>
                    </a:lnR>
                    <a:lnT>
                      <a:noFill/>
                    </a:lnT>
                    <a:lnB>
                      <a:noFill/>
                    </a:lnB>
                  </a:tcPr>
                </a:tc>
                <a:extLst>
                  <a:ext uri="{0D108BD9-81ED-4DB2-BD59-A6C34878D82A}">
                    <a16:rowId xmlns:a16="http://schemas.microsoft.com/office/drawing/2014/main" val="2211883561"/>
                  </a:ext>
                </a:extLst>
              </a:tr>
              <a:tr h="195611">
                <a:tc>
                  <a:txBody>
                    <a:bodyPr/>
                    <a:lstStyle/>
                    <a:p>
                      <a:pPr algn="l" fontAlgn="ctr"/>
                      <a:r>
                        <a:rPr lang="en-US" sz="1200" b="0" i="0" u="none" strike="noStrike">
                          <a:solidFill>
                            <a:srgbClr val="000000"/>
                          </a:solidFill>
                          <a:effectLst/>
                          <a:latin typeface="Calibri" panose="020F0502020204030204" pitchFamily="34" charset="0"/>
                        </a:rPr>
                        <a:t>Buildings in the SFHA (bSF)</a:t>
                      </a:r>
                    </a:p>
                  </a:txBody>
                  <a:tcPr marL="6810" marR="6810" marT="6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213a, 222</a:t>
                      </a:r>
                    </a:p>
                  </a:txBody>
                  <a:tcPr marL="6810" marR="6810" marT="6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dirty="0">
                        <a:solidFill>
                          <a:srgbClr val="000000"/>
                        </a:solidFill>
                        <a:effectLst/>
                        <a:latin typeface="Times New Roman" panose="02020603050405020304" pitchFamily="18" charset="0"/>
                      </a:endParaRPr>
                    </a:p>
                  </a:txBody>
                  <a:tcPr marL="6810" marR="6810" marT="681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1200" b="0" i="0" u="none" strike="noStrike" dirty="0">
                        <a:solidFill>
                          <a:srgbClr val="000000"/>
                        </a:solidFill>
                        <a:effectLst/>
                        <a:latin typeface="Times New Roman" panose="02020603050405020304" pitchFamily="18" charset="0"/>
                      </a:endParaRPr>
                    </a:p>
                  </a:txBody>
                  <a:tcPr marL="6810" marR="6810" marT="6810" marB="0">
                    <a:lnL>
                      <a:noFill/>
                    </a:lnL>
                    <a:lnR>
                      <a:noFill/>
                    </a:lnR>
                    <a:lnT>
                      <a:noFill/>
                    </a:lnT>
                    <a:lnB>
                      <a:noFill/>
                    </a:lnB>
                  </a:tcPr>
                </a:tc>
                <a:extLst>
                  <a:ext uri="{0D108BD9-81ED-4DB2-BD59-A6C34878D82A}">
                    <a16:rowId xmlns:a16="http://schemas.microsoft.com/office/drawing/2014/main" val="1410758328"/>
                  </a:ext>
                </a:extLst>
              </a:tr>
              <a:tr h="195611">
                <a:tc>
                  <a:txBody>
                    <a:bodyPr/>
                    <a:lstStyle/>
                    <a:p>
                      <a:pPr algn="l" fontAlgn="ctr"/>
                      <a:r>
                        <a:rPr lang="en-US" sz="1200" b="0" i="0" u="none" strike="noStrike">
                          <a:solidFill>
                            <a:srgbClr val="000000"/>
                          </a:solidFill>
                          <a:effectLst/>
                          <a:latin typeface="Calibri" panose="020F0502020204030204" pitchFamily="34" charset="0"/>
                        </a:rPr>
                        <a:t>Acreage of the SFHA (aSFHA)</a:t>
                      </a:r>
                    </a:p>
                  </a:txBody>
                  <a:tcPr marL="6810" marR="6810" marT="6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213a, 222</a:t>
                      </a:r>
                    </a:p>
                  </a:txBody>
                  <a:tcPr marL="6810" marR="6810" marT="6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Times New Roman" panose="02020603050405020304" pitchFamily="18" charset="0"/>
                      </a:endParaRPr>
                    </a:p>
                  </a:txBody>
                  <a:tcPr marL="6810" marR="6810" marT="681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1200" b="0" i="0" u="none" strike="noStrike" dirty="0">
                        <a:solidFill>
                          <a:srgbClr val="000000"/>
                        </a:solidFill>
                        <a:effectLst/>
                        <a:latin typeface="Times New Roman" panose="02020603050405020304" pitchFamily="18" charset="0"/>
                      </a:endParaRPr>
                    </a:p>
                  </a:txBody>
                  <a:tcPr marL="6810" marR="6810" marT="6810" marB="0">
                    <a:lnL>
                      <a:noFill/>
                    </a:lnL>
                    <a:lnR>
                      <a:noFill/>
                    </a:lnR>
                    <a:lnT>
                      <a:noFill/>
                    </a:lnT>
                    <a:lnB>
                      <a:noFill/>
                    </a:lnB>
                  </a:tcPr>
                </a:tc>
                <a:extLst>
                  <a:ext uri="{0D108BD9-81ED-4DB2-BD59-A6C34878D82A}">
                    <a16:rowId xmlns:a16="http://schemas.microsoft.com/office/drawing/2014/main" val="2584386161"/>
                  </a:ext>
                </a:extLst>
              </a:tr>
            </a:tbl>
          </a:graphicData>
        </a:graphic>
      </p:graphicFrame>
    </p:spTree>
    <p:extLst>
      <p:ext uri="{BB962C8B-B14F-4D97-AF65-F5344CB8AC3E}">
        <p14:creationId xmlns:p14="http://schemas.microsoft.com/office/powerpoint/2010/main" val="1205181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CRS Activity 630 - Dams</a:t>
            </a:r>
          </a:p>
        </p:txBody>
      </p:sp>
      <p:pic>
        <p:nvPicPr>
          <p:cNvPr id="3074" name="Picture 2" descr="Image preview">
            <a:extLst>
              <a:ext uri="{FF2B5EF4-FFF2-40B4-BE49-F238E27FC236}">
                <a16:creationId xmlns:a16="http://schemas.microsoft.com/office/drawing/2014/main" id="{B216C3C4-228E-48F9-ABF9-A810D8D4B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08" y="1008940"/>
            <a:ext cx="7301023" cy="48401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3031AD-57A3-4227-B306-D97D1B6CEE7C}"/>
              </a:ext>
            </a:extLst>
          </p:cNvPr>
          <p:cNvSpPr/>
          <p:nvPr/>
        </p:nvSpPr>
        <p:spPr>
          <a:xfrm>
            <a:off x="680935" y="6147880"/>
            <a:ext cx="8336605" cy="553998"/>
          </a:xfrm>
          <a:prstGeom prst="rect">
            <a:avLst/>
          </a:prstGeom>
        </p:spPr>
        <p:txBody>
          <a:bodyPr wrap="square">
            <a:spAutoFit/>
          </a:bodyPr>
          <a:lstStyle/>
          <a:p>
            <a:r>
              <a:rPr lang="fr-FR" sz="1000" dirty="0">
                <a:solidFill>
                  <a:srgbClr val="201F1E"/>
                </a:solidFill>
                <a:latin typeface="Calibri" panose="020F0502020204030204" pitchFamily="34" charset="0"/>
              </a:rPr>
              <a:t>Source:  2017 CRS </a:t>
            </a:r>
            <a:r>
              <a:rPr lang="fr-FR" sz="1000" dirty="0" err="1">
                <a:solidFill>
                  <a:srgbClr val="201F1E"/>
                </a:solidFill>
                <a:latin typeface="Calibri" panose="020F0502020204030204" pitchFamily="34" charset="0"/>
              </a:rPr>
              <a:t>Coordinator’s</a:t>
            </a:r>
            <a:r>
              <a:rPr lang="fr-FR" sz="1000" dirty="0">
                <a:solidFill>
                  <a:srgbClr val="201F1E"/>
                </a:solidFill>
                <a:latin typeface="Calibri" panose="020F0502020204030204" pitchFamily="34" charset="0"/>
              </a:rPr>
              <a:t> Manual (Page 630-1)</a:t>
            </a:r>
            <a:endParaRPr lang="fr-FR" sz="1000" dirty="0">
              <a:solidFill>
                <a:srgbClr val="201F1E"/>
              </a:solidFill>
              <a:latin typeface="Calibri" panose="020F0502020204030204" pitchFamily="34" charset="0"/>
              <a:hlinkClick r:id="rId3"/>
            </a:endParaRPr>
          </a:p>
          <a:p>
            <a:endParaRPr lang="fr-FR" sz="1000" dirty="0">
              <a:solidFill>
                <a:srgbClr val="201F1E"/>
              </a:solidFill>
              <a:latin typeface="Calibri" panose="020F0502020204030204" pitchFamily="34" charset="0"/>
              <a:hlinkClick r:id="rId3"/>
            </a:endParaRPr>
          </a:p>
          <a:p>
            <a:r>
              <a:rPr lang="fr-FR" sz="1000" dirty="0">
                <a:solidFill>
                  <a:srgbClr val="201F1E"/>
                </a:solidFill>
                <a:latin typeface="Calibri" panose="020F0502020204030204" pitchFamily="34" charset="0"/>
                <a:hlinkClick r:id="rId3"/>
              </a:rPr>
              <a:t>https://www.fema.gov/media-library-data/1493905477815-d794671adeed5beab6a6304d8ba0b207/633300_2017_CRS_Coordinators_Manual_508.pdf</a:t>
            </a:r>
            <a:endParaRPr lang="fr-FR" sz="1000" dirty="0">
              <a:solidFill>
                <a:srgbClr val="201F1E"/>
              </a:solidFill>
              <a:latin typeface="Calibri" panose="020F0502020204030204" pitchFamily="34" charset="0"/>
            </a:endParaRPr>
          </a:p>
        </p:txBody>
      </p:sp>
    </p:spTree>
    <p:extLst>
      <p:ext uri="{BB962C8B-B14F-4D97-AF65-F5344CB8AC3E}">
        <p14:creationId xmlns:p14="http://schemas.microsoft.com/office/powerpoint/2010/main" val="370363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5144"/>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Views</a:t>
            </a:r>
          </a:p>
        </p:txBody>
      </p:sp>
      <p:sp>
        <p:nvSpPr>
          <p:cNvPr id="12" name="TextBox 11">
            <a:extLst>
              <a:ext uri="{FF2B5EF4-FFF2-40B4-BE49-F238E27FC236}">
                <a16:creationId xmlns:a16="http://schemas.microsoft.com/office/drawing/2014/main" id="{D8349A4A-1907-4537-AECD-B8F669FEEE1C}"/>
              </a:ext>
            </a:extLst>
          </p:cNvPr>
          <p:cNvSpPr txBox="1"/>
          <p:nvPr/>
        </p:nvSpPr>
        <p:spPr>
          <a:xfrm>
            <a:off x="832979" y="1227265"/>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13" name="TextBox 12">
            <a:extLst>
              <a:ext uri="{FF2B5EF4-FFF2-40B4-BE49-F238E27FC236}">
                <a16:creationId xmlns:a16="http://schemas.microsoft.com/office/drawing/2014/main" id="{D8349A4A-1907-4537-AECD-B8F669FEEE1C}"/>
              </a:ext>
            </a:extLst>
          </p:cNvPr>
          <p:cNvSpPr txBox="1"/>
          <p:nvPr/>
        </p:nvSpPr>
        <p:spPr>
          <a:xfrm>
            <a:off x="3664631" y="1227265"/>
            <a:ext cx="145684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14" name="TextBox 13">
            <a:extLst>
              <a:ext uri="{FF2B5EF4-FFF2-40B4-BE49-F238E27FC236}">
                <a16:creationId xmlns:a16="http://schemas.microsoft.com/office/drawing/2014/main" id="{D8349A4A-1907-4537-AECD-B8F669FEEE1C}"/>
              </a:ext>
            </a:extLst>
          </p:cNvPr>
          <p:cNvSpPr txBox="1"/>
          <p:nvPr/>
        </p:nvSpPr>
        <p:spPr>
          <a:xfrm>
            <a:off x="6347850" y="1227265"/>
            <a:ext cx="1814230"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11" name="TextBox 10">
            <a:extLst>
              <a:ext uri="{FF2B5EF4-FFF2-40B4-BE49-F238E27FC236}">
                <a16:creationId xmlns:a16="http://schemas.microsoft.com/office/drawing/2014/main" id="{E9206F8A-8BB6-4B79-B5EF-DBF1C1346046}"/>
              </a:ext>
            </a:extLst>
          </p:cNvPr>
          <p:cNvSpPr txBox="1"/>
          <p:nvPr/>
        </p:nvSpPr>
        <p:spPr>
          <a:xfrm>
            <a:off x="97971" y="6000551"/>
            <a:ext cx="2732314" cy="646331"/>
          </a:xfrm>
          <a:prstGeom prst="rect">
            <a:avLst/>
          </a:prstGeom>
          <a:solidFill>
            <a:schemeClr val="bg1"/>
          </a:solidFill>
        </p:spPr>
        <p:txBody>
          <a:bodyPr wrap="square" rtlCol="0">
            <a:spAutoFit/>
          </a:bodyPr>
          <a:lstStyle/>
          <a:p>
            <a:pPr algn="ctr"/>
            <a:r>
              <a:rPr lang="en-US" dirty="0"/>
              <a:t>Quick Determination if</a:t>
            </a:r>
            <a:br>
              <a:rPr lang="en-US" dirty="0"/>
            </a:br>
            <a:r>
              <a:rPr lang="en-US" dirty="0"/>
              <a:t> IN or Out of Flood Zone</a:t>
            </a:r>
          </a:p>
        </p:txBody>
      </p:sp>
      <p:sp>
        <p:nvSpPr>
          <p:cNvPr id="15" name="TextBox 14">
            <a:extLst>
              <a:ext uri="{FF2B5EF4-FFF2-40B4-BE49-F238E27FC236}">
                <a16:creationId xmlns:a16="http://schemas.microsoft.com/office/drawing/2014/main" id="{2BBC25F2-5555-4130-A73C-6F18637FAC63}"/>
              </a:ext>
            </a:extLst>
          </p:cNvPr>
          <p:cNvSpPr txBox="1"/>
          <p:nvPr/>
        </p:nvSpPr>
        <p:spPr>
          <a:xfrm>
            <a:off x="2830285" y="6000552"/>
            <a:ext cx="3074737" cy="646331"/>
          </a:xfrm>
          <a:prstGeom prst="rect">
            <a:avLst/>
          </a:prstGeom>
          <a:solidFill>
            <a:schemeClr val="bg1"/>
          </a:solidFill>
        </p:spPr>
        <p:txBody>
          <a:bodyPr wrap="square" rtlCol="0">
            <a:spAutoFit/>
          </a:bodyPr>
          <a:lstStyle/>
          <a:p>
            <a:pPr algn="ctr"/>
            <a:r>
              <a:rPr lang="en-US" dirty="0"/>
              <a:t>Floodplain Management and Permits, Disaster Assessments</a:t>
            </a:r>
          </a:p>
        </p:txBody>
      </p:sp>
      <p:sp>
        <p:nvSpPr>
          <p:cNvPr id="16" name="TextBox 15">
            <a:extLst>
              <a:ext uri="{FF2B5EF4-FFF2-40B4-BE49-F238E27FC236}">
                <a16:creationId xmlns:a16="http://schemas.microsoft.com/office/drawing/2014/main" id="{551454F6-948E-455A-9A3E-ECCBCF7966E9}"/>
              </a:ext>
            </a:extLst>
          </p:cNvPr>
          <p:cNvSpPr txBox="1"/>
          <p:nvPr/>
        </p:nvSpPr>
        <p:spPr>
          <a:xfrm>
            <a:off x="5978564" y="6000552"/>
            <a:ext cx="2732314" cy="646331"/>
          </a:xfrm>
          <a:prstGeom prst="rect">
            <a:avLst/>
          </a:prstGeom>
          <a:solidFill>
            <a:schemeClr val="bg1"/>
          </a:solidFill>
        </p:spPr>
        <p:txBody>
          <a:bodyPr wrap="square" rtlCol="0">
            <a:spAutoFit/>
          </a:bodyPr>
          <a:lstStyle/>
          <a:p>
            <a:pPr algn="ctr"/>
            <a:r>
              <a:rPr lang="en-US" dirty="0"/>
              <a:t>Building-Specific</a:t>
            </a:r>
            <a:br>
              <a:rPr lang="en-US" dirty="0"/>
            </a:br>
            <a:r>
              <a:rPr lang="en-US" dirty="0"/>
              <a:t> Flood Risk Assessments</a:t>
            </a:r>
          </a:p>
        </p:txBody>
      </p:sp>
      <p:pic>
        <p:nvPicPr>
          <p:cNvPr id="5" name="Picture 4">
            <a:extLst>
              <a:ext uri="{FF2B5EF4-FFF2-40B4-BE49-F238E27FC236}">
                <a16:creationId xmlns:a16="http://schemas.microsoft.com/office/drawing/2014/main" id="{D0EF8064-D27F-43CE-9113-AB7BA09E24DA}"/>
              </a:ext>
            </a:extLst>
          </p:cNvPr>
          <p:cNvPicPr>
            <a:picLocks noChangeAspect="1"/>
          </p:cNvPicPr>
          <p:nvPr/>
        </p:nvPicPr>
        <p:blipFill rotWithShape="1">
          <a:blip r:embed="rId2"/>
          <a:srcRect/>
          <a:stretch/>
        </p:blipFill>
        <p:spPr>
          <a:xfrm>
            <a:off x="129005" y="1768701"/>
            <a:ext cx="2723149" cy="4106108"/>
          </a:xfrm>
          <a:prstGeom prst="rect">
            <a:avLst/>
          </a:prstGeom>
          <a:ln>
            <a:solidFill>
              <a:schemeClr val="tx1"/>
            </a:solidFill>
          </a:ln>
        </p:spPr>
      </p:pic>
      <p:pic>
        <p:nvPicPr>
          <p:cNvPr id="7" name="Picture 6">
            <a:extLst>
              <a:ext uri="{FF2B5EF4-FFF2-40B4-BE49-F238E27FC236}">
                <a16:creationId xmlns:a16="http://schemas.microsoft.com/office/drawing/2014/main" id="{CD4248F2-21CF-4F94-BDD6-CDDA383C1C52}"/>
              </a:ext>
            </a:extLst>
          </p:cNvPr>
          <p:cNvPicPr>
            <a:picLocks noChangeAspect="1"/>
          </p:cNvPicPr>
          <p:nvPr/>
        </p:nvPicPr>
        <p:blipFill>
          <a:blip r:embed="rId3"/>
          <a:stretch>
            <a:fillRect/>
          </a:stretch>
        </p:blipFill>
        <p:spPr>
          <a:xfrm>
            <a:off x="5987728" y="1787708"/>
            <a:ext cx="2723150" cy="4087101"/>
          </a:xfrm>
          <a:prstGeom prst="rect">
            <a:avLst/>
          </a:prstGeom>
        </p:spPr>
      </p:pic>
      <p:pic>
        <p:nvPicPr>
          <p:cNvPr id="9" name="Picture 8">
            <a:extLst>
              <a:ext uri="{FF2B5EF4-FFF2-40B4-BE49-F238E27FC236}">
                <a16:creationId xmlns:a16="http://schemas.microsoft.com/office/drawing/2014/main" id="{F22A6C2B-DDDE-4EE9-AA97-2FDEA3D62F03}"/>
              </a:ext>
            </a:extLst>
          </p:cNvPr>
          <p:cNvPicPr>
            <a:picLocks noChangeAspect="1"/>
          </p:cNvPicPr>
          <p:nvPr/>
        </p:nvPicPr>
        <p:blipFill>
          <a:blip r:embed="rId4"/>
          <a:stretch>
            <a:fillRect/>
          </a:stretch>
        </p:blipFill>
        <p:spPr>
          <a:xfrm>
            <a:off x="3043183" y="1768701"/>
            <a:ext cx="2662667" cy="4087101"/>
          </a:xfrm>
          <a:prstGeom prst="rect">
            <a:avLst/>
          </a:prstGeom>
        </p:spPr>
      </p:pic>
    </p:spTree>
    <p:extLst>
      <p:ext uri="{BB962C8B-B14F-4D97-AF65-F5344CB8AC3E}">
        <p14:creationId xmlns:p14="http://schemas.microsoft.com/office/powerpoint/2010/main" val="41016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CRS Activity 630- Dams</a:t>
            </a:r>
          </a:p>
        </p:txBody>
      </p:sp>
      <p:pic>
        <p:nvPicPr>
          <p:cNvPr id="4" name="Picture 3" descr="A screenshot of a cell phone&#10;&#10;Description automatically generated">
            <a:extLst>
              <a:ext uri="{FF2B5EF4-FFF2-40B4-BE49-F238E27FC236}">
                <a16:creationId xmlns:a16="http://schemas.microsoft.com/office/drawing/2014/main" id="{BA498964-D2C2-4253-B5EC-326D11B2F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333" y="1010150"/>
            <a:ext cx="6012560" cy="5699179"/>
          </a:xfrm>
          <a:prstGeom prst="rect">
            <a:avLst/>
          </a:prstGeom>
        </p:spPr>
      </p:pic>
      <p:sp>
        <p:nvSpPr>
          <p:cNvPr id="6" name="Rectangle 5">
            <a:extLst>
              <a:ext uri="{FF2B5EF4-FFF2-40B4-BE49-F238E27FC236}">
                <a16:creationId xmlns:a16="http://schemas.microsoft.com/office/drawing/2014/main" id="{DA5D669F-7DF5-416A-9DC9-43AF54F02314}"/>
              </a:ext>
            </a:extLst>
          </p:cNvPr>
          <p:cNvSpPr/>
          <p:nvPr/>
        </p:nvSpPr>
        <p:spPr>
          <a:xfrm>
            <a:off x="6138153" y="6561900"/>
            <a:ext cx="4572000" cy="246221"/>
          </a:xfrm>
          <a:prstGeom prst="rect">
            <a:avLst/>
          </a:prstGeom>
        </p:spPr>
        <p:txBody>
          <a:bodyPr>
            <a:spAutoFit/>
          </a:bodyPr>
          <a:lstStyle/>
          <a:p>
            <a:r>
              <a:rPr lang="fr-FR" sz="1000" i="1" dirty="0">
                <a:solidFill>
                  <a:srgbClr val="201F1E"/>
                </a:solidFill>
                <a:latin typeface="Calibri" panose="020F0502020204030204" pitchFamily="34" charset="0"/>
              </a:rPr>
              <a:t>Source:  2017 CRS </a:t>
            </a:r>
            <a:r>
              <a:rPr lang="fr-FR" sz="1000" i="1" dirty="0" err="1">
                <a:solidFill>
                  <a:srgbClr val="201F1E"/>
                </a:solidFill>
                <a:latin typeface="Calibri" panose="020F0502020204030204" pitchFamily="34" charset="0"/>
              </a:rPr>
              <a:t>Coordinator’s</a:t>
            </a:r>
            <a:r>
              <a:rPr lang="fr-FR" sz="1000" i="1" dirty="0">
                <a:solidFill>
                  <a:srgbClr val="201F1E"/>
                </a:solidFill>
                <a:latin typeface="Calibri" panose="020F0502020204030204" pitchFamily="34" charset="0"/>
              </a:rPr>
              <a:t> Manual (Page 630-4)</a:t>
            </a:r>
            <a:endParaRPr lang="fr-FR" sz="1000" i="1" dirty="0">
              <a:solidFill>
                <a:srgbClr val="201F1E"/>
              </a:solidFill>
              <a:latin typeface="Calibri" panose="020F0502020204030204" pitchFamily="34" charset="0"/>
              <a:hlinkClick r:id="rId3"/>
            </a:endParaRPr>
          </a:p>
        </p:txBody>
      </p:sp>
    </p:spTree>
    <p:extLst>
      <p:ext uri="{BB962C8B-B14F-4D97-AF65-F5344CB8AC3E}">
        <p14:creationId xmlns:p14="http://schemas.microsoft.com/office/powerpoint/2010/main" val="18755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Inventories – Deficient Dams</a:t>
            </a:r>
          </a:p>
        </p:txBody>
      </p:sp>
      <p:pic>
        <p:nvPicPr>
          <p:cNvPr id="1032" name="Picture 8" descr="https://attachment.outlook.office.net/owa/Kurt.Donaldson@mail.wvu.edu/service.svc/s/GetFileAttachment?id=AAMkADY2MzhlMGQ3LTg3ZTktNGE2OC1hYTBmLTJlNGNmYmYwZjM2ZgBGAAAAAADB5Gkc4M1ZTKfoqieABYNlBwDiZTkf0qJLQKYWTt2g0w7KAAAAAAEKAAA%2BG9QRObJ4QqnrbdQj8gTBAAARYBCUAAABEgAQAF5HOKMjFQhCplkuxUfCkNk%3D&amp;X-OWA-CANARY=K3FCJ4caZ0y0MSJFKuO1AiD8jeXwxdUY-SAGZbxP4OAiJUw1io6P7gSdTBQ6ZHgHXcKg6bdKciM.&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yNzY1OTA1MCwiZXhwIjoxNTI3NjU5NjUwLCJpc3MiOiIwMDAwMDAwMi0wMDAwLTBmZjEtY2UwMC0wMDAwMDAwMDAwMDBAYTc1MzFlMTgtM2U1ZC00MTQ1LWFlNGMtMzM2ZDMyMGNhN2U0IiwiYXVkIjoiMDAwMDAwMDItMDAwMC0wZmYxLWNlMDAtMDAwMDAwMDAwMDAwL2F0dGFjaG1lbnQub3V0bG9vay5vZmZpY2UubmV0QGE3NTMxZTE4LTNlNWQtNDE0NS1hZTRjLTMzNmQzMjBjYTdlNCJ9.FQ4ik1n_ZwrWyBTamlO-TcmT7IHLq9CF9fHTRR3b7n9be78crqo0WVlgoc9EA__eroL56UQq0ba5Fl8EnmX9Q9r03jR0h41J3fuISwOBUxySFwq4dIVGix8o9vQ4RGQYlzFc2Nm3tejMax8Ofunju7erioVbp7in_cGyE7deVH7MjymJCCTSB6GDbAVJqMiRQupVcPMEtscCyTjFnaOEsxwzjLXqtMlIw5EBaM-5jh4KUQ_cdKSzPALwgvSABB5DHY4oPLgpn5YHOA0NqyJ3NGec_I6hnfPDbeMUOiOyQQrqnNTM8T4BQVvnCi7dAmh5W3gt5Qvv9by5RSL7CJ194w&amp;owa=outlook.office.com&amp;isImagePreview=True">
            <a:extLst>
              <a:ext uri="{FF2B5EF4-FFF2-40B4-BE49-F238E27FC236}">
                <a16:creationId xmlns:a16="http://schemas.microsoft.com/office/drawing/2014/main" id="{38537752-1166-41B6-BE83-D6D87D636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605" y="914400"/>
            <a:ext cx="7514790" cy="569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15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Inventories – Deficient Dams</a:t>
            </a:r>
          </a:p>
        </p:txBody>
      </p:sp>
      <p:pic>
        <p:nvPicPr>
          <p:cNvPr id="1026" name="Picture 2" descr="https://attachment.outlook.office.net/owa/Kurt.Donaldson@mail.wvu.edu/service.svc/s/GetFileAttachment?id=AAMkADY2MzhlMGQ3LTg3ZTktNGE2OC1hYTBmLTJlNGNmYmYwZjM2ZgBGAAAAAADB5Gkc4M1ZTKfoqieABYNlBwDiZTkf0qJLQKYWTt2g0w7KAAAAAAEKAAA%2BG9QRObJ4QqnrbdQj8gTBAAARYBCdAAABEgAQADtUgniOtj5OosHjEtyZXT0%3D&amp;X-OWA-CANARY=2J2qEJ1TQ0W5DVuRY9EtaIDGXNzwxdUYpw_qRR7KZe8soZgvDwthF8aB3D-eAb8Ah2ZTjNuAGL8.&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yNzY1OTA1MCwiZXhwIjoxNTI3NjU5NjUwLCJpc3MiOiIwMDAwMDAwMi0wMDAwLTBmZjEtY2UwMC0wMDAwMDAwMDAwMDBAYTc1MzFlMTgtM2U1ZC00MTQ1LWFlNGMtMzM2ZDMyMGNhN2U0IiwiYXVkIjoiMDAwMDAwMDItMDAwMC0wZmYxLWNlMDAtMDAwMDAwMDAwMDAwL2F0dGFjaG1lbnQub3V0bG9vay5vZmZpY2UubmV0QGE3NTMxZTE4LTNlNWQtNDE0NS1hZTRjLTMzNmQzMjBjYTdlNCJ9.FQ4ik1n_ZwrWyBTamlO-TcmT7IHLq9CF9fHTRR3b7n9be78crqo0WVlgoc9EA__eroL56UQq0ba5Fl8EnmX9Q9r03jR0h41J3fuISwOBUxySFwq4dIVGix8o9vQ4RGQYlzFc2Nm3tejMax8Ofunju7erioVbp7in_cGyE7deVH7MjymJCCTSB6GDbAVJqMiRQupVcPMEtscCyTjFnaOEsxwzjLXqtMlIw5EBaM-5jh4KUQ_cdKSzPALwgvSABB5DHY4oPLgpn5YHOA0NqyJ3NGec_I6hnfPDbeMUOiOyQQrqnNTM8T4BQVvnCi7dAmh5W3gt5Qvv9by5RSL7CJ194w&amp;owa=outlook.office.com&amp;isImagePreview=True">
            <a:extLst>
              <a:ext uri="{FF2B5EF4-FFF2-40B4-BE49-F238E27FC236}">
                <a16:creationId xmlns:a16="http://schemas.microsoft.com/office/drawing/2014/main" id="{17722BBE-DDCC-481F-9D6C-70921D9A5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540" y="1018802"/>
            <a:ext cx="5433060" cy="5633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outlook.office.net/owa/Kurt.Donaldson@mail.wvu.edu/service.svc/s/GetFileAttachment?id=AAMkADY2MzhlMGQ3LTg3ZTktNGE2OC1hYTBmLTJlNGNmYmYwZjM2ZgBGAAAAAADB5Gkc4M1ZTKfoqieABYNlBwDiZTkf0qJLQKYWTt2g0w7KAAAAAAEKAAA%2BG9QRObJ4QqnrbdQj8gTBAAARYBCUAAABEgAQADKYDYPTg35ItQpqV%2Bxm6FI%3D&amp;X-OWA-CANARY=K3FCJ4caZ0y0MSJFKuO1AiD8jeXwxdUY-SAGZbxP4OAiJUw1io6P7gSdTBQ6ZHgHXcKg6bdKciM.&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yNzY1OTA1MCwiZXhwIjoxNTI3NjU5NjUwLCJpc3MiOiIwMDAwMDAwMi0wMDAwLTBmZjEtY2UwMC0wMDAwMDAwMDAwMDBAYTc1MzFlMTgtM2U1ZC00MTQ1LWFlNGMtMzM2ZDMyMGNhN2U0IiwiYXVkIjoiMDAwMDAwMDItMDAwMC0wZmYxLWNlMDAtMDAwMDAwMDAwMDAwL2F0dGFjaG1lbnQub3V0bG9vay5vZmZpY2UubmV0QGE3NTMxZTE4LTNlNWQtNDE0NS1hZTRjLTMzNmQzMjBjYTdlNCJ9.FQ4ik1n_ZwrWyBTamlO-TcmT7IHLq9CF9fHTRR3b7n9be78crqo0WVlgoc9EA__eroL56UQq0ba5Fl8EnmX9Q9r03jR0h41J3fuISwOBUxySFwq4dIVGix8o9vQ4RGQYlzFc2Nm3tejMax8Ofunju7erioVbp7in_cGyE7deVH7MjymJCCTSB6GDbAVJqMiRQupVcPMEtscCyTjFnaOEsxwzjLXqtMlIw5EBaM-5jh4KUQ_cdKSzPALwgvSABB5DHY4oPLgpn5YHOA0NqyJ3NGec_I6hnfPDbeMUOiOyQQrqnNTM8T4BQVvnCi7dAmh5W3gt5Qvv9by5RSL7CJ194w&amp;owa=outlook.office.com&amp;isImagePreview=True">
            <a:extLst>
              <a:ext uri="{FF2B5EF4-FFF2-40B4-BE49-F238E27FC236}">
                <a16:creationId xmlns:a16="http://schemas.microsoft.com/office/drawing/2014/main" id="{D61E3B37-9108-430C-9C7B-4A97ABCBE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30" y="1288769"/>
            <a:ext cx="2325624" cy="477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971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Inventories – Deficient Dams</a:t>
            </a:r>
          </a:p>
        </p:txBody>
      </p:sp>
      <p:pic>
        <p:nvPicPr>
          <p:cNvPr id="2" name="Picture 1">
            <a:extLst>
              <a:ext uri="{FF2B5EF4-FFF2-40B4-BE49-F238E27FC236}">
                <a16:creationId xmlns:a16="http://schemas.microsoft.com/office/drawing/2014/main" id="{B0511AEE-B79A-4E7E-9225-51A6CD576FD3}"/>
              </a:ext>
            </a:extLst>
          </p:cNvPr>
          <p:cNvPicPr>
            <a:picLocks noChangeAspect="1"/>
          </p:cNvPicPr>
          <p:nvPr/>
        </p:nvPicPr>
        <p:blipFill>
          <a:blip r:embed="rId3"/>
          <a:stretch>
            <a:fillRect/>
          </a:stretch>
        </p:blipFill>
        <p:spPr>
          <a:xfrm>
            <a:off x="850392" y="932688"/>
            <a:ext cx="7586138" cy="5845922"/>
          </a:xfrm>
          <a:prstGeom prst="rect">
            <a:avLst/>
          </a:prstGeom>
        </p:spPr>
      </p:pic>
    </p:spTree>
    <p:extLst>
      <p:ext uri="{BB962C8B-B14F-4D97-AF65-F5344CB8AC3E}">
        <p14:creationId xmlns:p14="http://schemas.microsoft.com/office/powerpoint/2010/main" val="349740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Development Team</a:t>
            </a:r>
          </a:p>
        </p:txBody>
      </p:sp>
      <p:sp>
        <p:nvSpPr>
          <p:cNvPr id="8" name="Content Placeholder 7"/>
          <p:cNvSpPr>
            <a:spLocks noGrp="1"/>
          </p:cNvSpPr>
          <p:nvPr>
            <p:ph idx="1"/>
          </p:nvPr>
        </p:nvSpPr>
        <p:spPr>
          <a:xfrm>
            <a:off x="2484837" y="3285984"/>
            <a:ext cx="4618768" cy="1042175"/>
          </a:xfrm>
          <a:solidFill>
            <a:schemeClr val="accent1">
              <a:lumMod val="20000"/>
              <a:lumOff val="80000"/>
            </a:schemeClr>
          </a:solidFill>
        </p:spPr>
        <p:txBody>
          <a:bodyPr>
            <a:normAutofit/>
          </a:bodyPr>
          <a:lstStyle/>
          <a:p>
            <a:pPr marL="457200" lvl="1" indent="0" algn="ctr">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837392"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2634804"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5935763" y="1350903"/>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775059" y="3809031"/>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4379188" y="4610359"/>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7583207" y="1916641"/>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2615348"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a:t>GIS Programmer</a:t>
              </a:r>
            </a:p>
          </p:txBody>
        </p:sp>
      </p:grpSp>
      <p:sp>
        <p:nvSpPr>
          <p:cNvPr id="26" name="TextBox 25"/>
          <p:cNvSpPr txBox="1"/>
          <p:nvPr/>
        </p:nvSpPr>
        <p:spPr>
          <a:xfrm>
            <a:off x="4179135" y="2362655"/>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nvGrpSpPr>
          <p:cNvPr id="16" name="Group 15"/>
          <p:cNvGrpSpPr/>
          <p:nvPr/>
        </p:nvGrpSpPr>
        <p:grpSpPr>
          <a:xfrm>
            <a:off x="5961843" y="4608511"/>
            <a:ext cx="1325609" cy="1733463"/>
            <a:chOff x="7818390" y="2104563"/>
            <a:chExt cx="1325609" cy="1733463"/>
          </a:xfrm>
        </p:grpSpPr>
        <p:sp>
          <p:nvSpPr>
            <p:cNvPr id="31" name="TextBox 30"/>
            <p:cNvSpPr txBox="1"/>
            <p:nvPr/>
          </p:nvSpPr>
          <p:spPr>
            <a:xfrm>
              <a:off x="7818390" y="3191695"/>
              <a:ext cx="1325609" cy="646331"/>
            </a:xfrm>
            <a:prstGeom prst="rect">
              <a:avLst/>
            </a:prstGeom>
            <a:noFill/>
          </p:spPr>
          <p:txBody>
            <a:bodyPr wrap="square" rtlCol="0">
              <a:spAutoFit/>
            </a:bodyPr>
            <a:lstStyle/>
            <a:p>
              <a:pPr algn="ctr"/>
              <a:r>
                <a:rPr lang="en-US" sz="1200" dirty="0"/>
                <a:t>Behrang Bidadian</a:t>
              </a:r>
              <a:br>
                <a:rPr lang="en-US" sz="1200" dirty="0"/>
              </a:br>
              <a:r>
                <a:rPr lang="en-US" sz="1200" dirty="0"/>
                <a:t>GRA</a:t>
              </a:r>
            </a:p>
            <a:p>
              <a:pPr algn="ctr"/>
              <a:r>
                <a:rPr lang="en-US" sz="1200" dirty="0"/>
                <a:t>Shelter Models</a:t>
              </a:r>
            </a:p>
          </p:txBody>
        </p:sp>
        <p:pic>
          <p:nvPicPr>
            <p:cNvPr id="5" name="Picture 4"/>
            <p:cNvPicPr>
              <a:picLocks noChangeAspect="1"/>
            </p:cNvPicPr>
            <p:nvPr/>
          </p:nvPicPr>
          <p:blipFill rotWithShape="1">
            <a:blip r:embed="rId11"/>
            <a:srcRect l="21169" t="-2517" r="3674" b="11689"/>
            <a:stretch/>
          </p:blipFill>
          <p:spPr>
            <a:xfrm>
              <a:off x="7954571" y="2104563"/>
              <a:ext cx="1005581" cy="1064116"/>
            </a:xfrm>
            <a:prstGeom prst="rect">
              <a:avLst/>
            </a:prstGeom>
          </p:spPr>
        </p:pic>
      </p:grpSp>
      <p:pic>
        <p:nvPicPr>
          <p:cNvPr id="17" name="Picture 16"/>
          <p:cNvPicPr>
            <a:picLocks noChangeAspect="1"/>
          </p:cNvPicPr>
          <p:nvPr/>
        </p:nvPicPr>
        <p:blipFill rotWithShape="1">
          <a:blip r:embed="rId12"/>
          <a:srcRect l="15900" t="-1716" r="-2811" b="1716"/>
          <a:stretch/>
        </p:blipFill>
        <p:spPr>
          <a:xfrm>
            <a:off x="4456149" y="1290367"/>
            <a:ext cx="902332" cy="1133475"/>
          </a:xfrm>
          <a:prstGeom prst="rect">
            <a:avLst/>
          </a:prstGeom>
        </p:spPr>
      </p:pic>
      <p:sp>
        <p:nvSpPr>
          <p:cNvPr id="36" name="TextBox 35"/>
          <p:cNvSpPr txBox="1"/>
          <p:nvPr/>
        </p:nvSpPr>
        <p:spPr>
          <a:xfrm>
            <a:off x="7456782" y="4872082"/>
            <a:ext cx="1395388" cy="830997"/>
          </a:xfrm>
          <a:prstGeom prst="rect">
            <a:avLst/>
          </a:prstGeom>
          <a:noFill/>
        </p:spPr>
        <p:txBody>
          <a:bodyPr wrap="square" rtlCol="0">
            <a:spAutoFit/>
          </a:bodyPr>
          <a:lstStyle/>
          <a:p>
            <a:pPr algn="ctr"/>
            <a:r>
              <a:rPr lang="en-US" sz="1200" dirty="0"/>
              <a:t>Kevin Shrader</a:t>
            </a:r>
            <a:br>
              <a:rPr lang="en-US" sz="1200" dirty="0"/>
            </a:br>
            <a:r>
              <a:rPr lang="en-US" sz="1200" dirty="0"/>
              <a:t>GRA</a:t>
            </a:r>
            <a:br>
              <a:rPr lang="en-US" sz="1200" dirty="0"/>
            </a:br>
            <a:r>
              <a:rPr lang="en-US" sz="1200" dirty="0"/>
              <a:t>Building Inventory, Flood Visualization</a:t>
            </a:r>
          </a:p>
        </p:txBody>
      </p:sp>
      <p:pic>
        <p:nvPicPr>
          <p:cNvPr id="18" name="Picture 17"/>
          <p:cNvPicPr>
            <a:picLocks noChangeAspect="1"/>
          </p:cNvPicPr>
          <p:nvPr/>
        </p:nvPicPr>
        <p:blipFill>
          <a:blip r:embed="rId13"/>
          <a:stretch>
            <a:fillRect/>
          </a:stretch>
        </p:blipFill>
        <p:spPr>
          <a:xfrm>
            <a:off x="7737025" y="3809031"/>
            <a:ext cx="885452" cy="1097020"/>
          </a:xfrm>
          <a:prstGeom prst="rect">
            <a:avLst/>
          </a:prstGeom>
        </p:spPr>
      </p:pic>
      <p:sp>
        <p:nvSpPr>
          <p:cNvPr id="25" name="TextBox 24"/>
          <p:cNvSpPr txBox="1"/>
          <p:nvPr/>
        </p:nvSpPr>
        <p:spPr>
          <a:xfrm>
            <a:off x="3706238" y="953855"/>
            <a:ext cx="2081719" cy="307777"/>
          </a:xfrm>
          <a:prstGeom prst="rect">
            <a:avLst/>
          </a:prstGeom>
          <a:noFill/>
        </p:spPr>
        <p:txBody>
          <a:bodyPr wrap="square" rtlCol="0">
            <a:spAutoFit/>
          </a:bodyPr>
          <a:lstStyle/>
          <a:p>
            <a:r>
              <a:rPr lang="en-US" sz="1400" dirty="0">
                <a:solidFill>
                  <a:schemeClr val="bg1">
                    <a:lumMod val="65000"/>
                  </a:schemeClr>
                </a:solidFill>
              </a:rPr>
              <a:t>Full and Part-Time Staff</a:t>
            </a:r>
          </a:p>
        </p:txBody>
      </p:sp>
    </p:spTree>
    <p:extLst>
      <p:ext uri="{BB962C8B-B14F-4D97-AF65-F5344CB8AC3E}">
        <p14:creationId xmlns:p14="http://schemas.microsoft.com/office/powerpoint/2010/main" val="1272028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pPr marL="457200" lvl="1" indent="0">
              <a:buNone/>
            </a:pPr>
            <a:br>
              <a:rPr lang="en-US" dirty="0">
                <a:latin typeface="inherit"/>
              </a:rPr>
            </a:br>
            <a:r>
              <a:rPr lang="en-US" sz="3200" b="1" dirty="0">
                <a:solidFill>
                  <a:schemeClr val="accent1">
                    <a:lumMod val="50000"/>
                  </a:schemeClr>
                </a:solidFill>
              </a:rPr>
              <a:t>WVU GIS Technical Center, West Virginia University</a:t>
            </a:r>
            <a:br>
              <a:rPr lang="en-US" dirty="0"/>
            </a:br>
            <a:br>
              <a:rPr lang="en-US" dirty="0"/>
            </a:br>
            <a:r>
              <a:rPr lang="en-US" b="1" dirty="0"/>
              <a:t>Kurt Donaldson</a:t>
            </a:r>
            <a:r>
              <a:rPr lang="en-US" dirty="0"/>
              <a:t>, GIS Manager</a:t>
            </a:r>
            <a:br>
              <a:rPr lang="en-US" dirty="0"/>
            </a:br>
            <a:r>
              <a:rPr lang="en-US" dirty="0">
                <a:hlinkClick r:id="rId2"/>
              </a:rPr>
              <a:t>kurt.donaldson@mail.wvu.edu</a:t>
            </a:r>
            <a:r>
              <a:rPr lang="en-US" dirty="0"/>
              <a:t>, phone: (304) 293-9467</a:t>
            </a:r>
            <a:br>
              <a:rPr lang="en-US" dirty="0"/>
            </a:br>
            <a:br>
              <a:rPr lang="en-US" dirty="0"/>
            </a:br>
            <a:endParaRPr lang="en-US" dirty="0"/>
          </a:p>
          <a:p>
            <a:pPr marL="457200" lvl="1" indent="0">
              <a:buNone/>
            </a:pPr>
            <a:r>
              <a:rPr lang="en-US" b="1" dirty="0"/>
              <a:t>Maneesh Sharma</a:t>
            </a:r>
            <a:r>
              <a:rPr lang="en-US" dirty="0"/>
              <a:t>, GIS Analyst</a:t>
            </a:r>
          </a:p>
          <a:p>
            <a:pPr marL="457200" lvl="1" indent="0">
              <a:buNone/>
            </a:pPr>
            <a:r>
              <a:rPr lang="en-US" dirty="0">
                <a:hlinkClick r:id="rId3"/>
              </a:rPr>
              <a:t>Maneesh.Sharma@mail.wvu.edu</a:t>
            </a:r>
            <a:r>
              <a:rPr lang="en-US" dirty="0"/>
              <a:t>, phone (304) 293-9466</a:t>
            </a:r>
            <a:endParaRPr lang="en-US" b="1" dirty="0"/>
          </a:p>
          <a:p>
            <a:pPr marL="457200" lvl="1" indent="0">
              <a:buNone/>
            </a:pPr>
            <a:endParaRPr lang="en-US" b="1" dirty="0"/>
          </a:p>
          <a:p>
            <a:pPr marL="457200" lvl="1" indent="0">
              <a:buNone/>
            </a:pPr>
            <a:r>
              <a:rPr lang="en-US" b="1" dirty="0"/>
              <a:t>Eric Hopkins</a:t>
            </a:r>
            <a:r>
              <a:rPr lang="en-US" dirty="0"/>
              <a:t>, GIS Analyst</a:t>
            </a:r>
            <a:br>
              <a:rPr lang="en-US" dirty="0"/>
            </a:br>
            <a:r>
              <a:rPr lang="en-US" dirty="0">
                <a:hlinkClick r:id="rId4"/>
              </a:rPr>
              <a:t>Eric.Hopkins@mail.wvu.edu</a:t>
            </a:r>
            <a:r>
              <a:rPr lang="en-US" dirty="0"/>
              <a:t>, phone: (304) 293-9463</a:t>
            </a:r>
            <a:br>
              <a:rPr lang="en-US" dirty="0"/>
            </a:br>
            <a:br>
              <a:rPr lang="en-US" b="1" dirty="0"/>
            </a:br>
            <a:br>
              <a:rPr lang="en-US" dirty="0"/>
            </a:br>
            <a:endParaRPr lang="en-US" dirty="0"/>
          </a:p>
          <a:p>
            <a:pPr marL="457200" lvl="1" indent="0">
              <a:buNone/>
            </a:pPr>
            <a:br>
              <a:rPr lang="en-US" dirty="0"/>
            </a:br>
            <a:endParaRPr lang="en-US" dirty="0"/>
          </a:p>
          <a:p>
            <a:pPr marL="457200" lvl="1" indent="0">
              <a:buNone/>
            </a:pPr>
            <a:endParaRPr lang="en-US" dirty="0"/>
          </a:p>
          <a:p>
            <a:pPr marL="457200" lvl="1" indent="0">
              <a:buNone/>
            </a:pPr>
            <a:endParaRPr lang="en-US" dirty="0"/>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1505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Public View</a:t>
            </a:r>
          </a:p>
        </p:txBody>
      </p:sp>
      <p:pic>
        <p:nvPicPr>
          <p:cNvPr id="2" name="Picture 1">
            <a:extLst>
              <a:ext uri="{FF2B5EF4-FFF2-40B4-BE49-F238E27FC236}">
                <a16:creationId xmlns:a16="http://schemas.microsoft.com/office/drawing/2014/main" id="{38D85FEF-C132-4477-9DAC-9975E9E8ABC5}"/>
              </a:ext>
            </a:extLst>
          </p:cNvPr>
          <p:cNvPicPr>
            <a:picLocks noChangeAspect="1"/>
          </p:cNvPicPr>
          <p:nvPr/>
        </p:nvPicPr>
        <p:blipFill>
          <a:blip r:embed="rId2"/>
          <a:stretch>
            <a:fillRect/>
          </a:stretch>
        </p:blipFill>
        <p:spPr>
          <a:xfrm>
            <a:off x="160821" y="1283733"/>
            <a:ext cx="8822357" cy="5204299"/>
          </a:xfrm>
          <a:prstGeom prst="rect">
            <a:avLst/>
          </a:prstGeom>
          <a:ln>
            <a:solidFill>
              <a:schemeClr val="tx1"/>
            </a:solidFill>
          </a:ln>
        </p:spPr>
      </p:pic>
      <p:sp>
        <p:nvSpPr>
          <p:cNvPr id="6" name="Rectangle 5">
            <a:extLst>
              <a:ext uri="{FF2B5EF4-FFF2-40B4-BE49-F238E27FC236}">
                <a16:creationId xmlns:a16="http://schemas.microsoft.com/office/drawing/2014/main" id="{5EA289C9-0F6B-4FBC-9E98-C73064CCC1EC}"/>
              </a:ext>
            </a:extLst>
          </p:cNvPr>
          <p:cNvSpPr/>
          <p:nvPr/>
        </p:nvSpPr>
        <p:spPr>
          <a:xfrm>
            <a:off x="170097" y="1910738"/>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1E811D-2753-4326-9C46-4EDAABEA9CC0}"/>
              </a:ext>
            </a:extLst>
          </p:cNvPr>
          <p:cNvSpPr txBox="1"/>
          <p:nvPr/>
        </p:nvSpPr>
        <p:spPr>
          <a:xfrm>
            <a:off x="220569" y="6047580"/>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8" name="Rectangle 7">
            <a:extLst>
              <a:ext uri="{FF2B5EF4-FFF2-40B4-BE49-F238E27FC236}">
                <a16:creationId xmlns:a16="http://schemas.microsoft.com/office/drawing/2014/main" id="{D677E2FB-11DF-4E1F-8E6C-2545C8EF9C24}"/>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https://www.mapwv.gov/flood/map/?v=0&amp;pid=19-07-022B-0021-0000</a:t>
            </a:r>
            <a:endParaRPr lang="en-US" sz="1200" dirty="0"/>
          </a:p>
        </p:txBody>
      </p:sp>
    </p:spTree>
    <p:extLst>
      <p:ext uri="{BB962C8B-B14F-4D97-AF65-F5344CB8AC3E}">
        <p14:creationId xmlns:p14="http://schemas.microsoft.com/office/powerpoint/2010/main" val="21359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D694B-AE0F-47CA-BCBE-ED2FE07E7A5E}"/>
              </a:ext>
            </a:extLst>
          </p:cNvPr>
          <p:cNvPicPr>
            <a:picLocks noChangeAspect="1"/>
          </p:cNvPicPr>
          <p:nvPr/>
        </p:nvPicPr>
        <p:blipFill>
          <a:blip r:embed="rId2"/>
          <a:stretch>
            <a:fillRect/>
          </a:stretch>
        </p:blipFill>
        <p:spPr>
          <a:xfrm>
            <a:off x="131616" y="1206228"/>
            <a:ext cx="8880768" cy="522292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Expert View</a:t>
            </a:r>
          </a:p>
        </p:txBody>
      </p:sp>
      <p:sp>
        <p:nvSpPr>
          <p:cNvPr id="6" name="Rectangle 5">
            <a:extLst>
              <a:ext uri="{FF2B5EF4-FFF2-40B4-BE49-F238E27FC236}">
                <a16:creationId xmlns:a16="http://schemas.microsoft.com/office/drawing/2014/main" id="{5EA289C9-0F6B-4FBC-9E98-C73064CCC1EC}"/>
              </a:ext>
            </a:extLst>
          </p:cNvPr>
          <p:cNvSpPr/>
          <p:nvPr/>
        </p:nvSpPr>
        <p:spPr>
          <a:xfrm>
            <a:off x="519621" y="1854072"/>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8A190-8167-45E2-AECE-57E5CACCD087}"/>
              </a:ext>
            </a:extLst>
          </p:cNvPr>
          <p:cNvSpPr txBox="1"/>
          <p:nvPr/>
        </p:nvSpPr>
        <p:spPr>
          <a:xfrm>
            <a:off x="346597" y="5904691"/>
            <a:ext cx="147897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9" name="Rectangle 8">
            <a:extLst>
              <a:ext uri="{FF2B5EF4-FFF2-40B4-BE49-F238E27FC236}">
                <a16:creationId xmlns:a16="http://schemas.microsoft.com/office/drawing/2014/main" id="{27FC4171-A905-4D12-A8A4-820386C3D632}"/>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Tree>
    <p:extLst>
      <p:ext uri="{BB962C8B-B14F-4D97-AF65-F5344CB8AC3E}">
        <p14:creationId xmlns:p14="http://schemas.microsoft.com/office/powerpoint/2010/main" val="11049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2AF919-3A5B-486E-9F59-826950B8EC89}"/>
              </a:ext>
            </a:extLst>
          </p:cNvPr>
          <p:cNvPicPr>
            <a:picLocks noChangeAspect="1"/>
          </p:cNvPicPr>
          <p:nvPr/>
        </p:nvPicPr>
        <p:blipFill>
          <a:blip r:embed="rId2"/>
          <a:stretch>
            <a:fillRect/>
          </a:stretch>
        </p:blipFill>
        <p:spPr>
          <a:xfrm>
            <a:off x="110230" y="1051236"/>
            <a:ext cx="8923539" cy="546694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RiskMAP View</a:t>
            </a:r>
          </a:p>
        </p:txBody>
      </p:sp>
      <p:sp>
        <p:nvSpPr>
          <p:cNvPr id="6" name="Rectangle 5">
            <a:extLst>
              <a:ext uri="{FF2B5EF4-FFF2-40B4-BE49-F238E27FC236}">
                <a16:creationId xmlns:a16="http://schemas.microsoft.com/office/drawing/2014/main" id="{5EA289C9-0F6B-4FBC-9E98-C73064CCC1EC}"/>
              </a:ext>
            </a:extLst>
          </p:cNvPr>
          <p:cNvSpPr/>
          <p:nvPr/>
        </p:nvSpPr>
        <p:spPr>
          <a:xfrm>
            <a:off x="914398" y="1719968"/>
            <a:ext cx="554477"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77AE60-3A00-4942-B3A1-D07BE4056AEF}"/>
              </a:ext>
            </a:extLst>
          </p:cNvPr>
          <p:cNvSpPr txBox="1"/>
          <p:nvPr/>
        </p:nvSpPr>
        <p:spPr>
          <a:xfrm>
            <a:off x="368176" y="6073183"/>
            <a:ext cx="1958858"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2" name="Rectangle 1">
            <a:extLst>
              <a:ext uri="{FF2B5EF4-FFF2-40B4-BE49-F238E27FC236}">
                <a16:creationId xmlns:a16="http://schemas.microsoft.com/office/drawing/2014/main" id="{2C41616D-1DC2-4D5D-A4AC-E580FFB8122F}"/>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
        <p:nvSpPr>
          <p:cNvPr id="11" name="Oval 10">
            <a:extLst>
              <a:ext uri="{FF2B5EF4-FFF2-40B4-BE49-F238E27FC236}">
                <a16:creationId xmlns:a16="http://schemas.microsoft.com/office/drawing/2014/main" id="{6C2D9D7E-5517-4846-B9E7-55591AB30337}"/>
              </a:ext>
            </a:extLst>
          </p:cNvPr>
          <p:cNvSpPr/>
          <p:nvPr/>
        </p:nvSpPr>
        <p:spPr>
          <a:xfrm flipV="1">
            <a:off x="6499940" y="5447730"/>
            <a:ext cx="1374553"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6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7877</TotalTime>
  <Words>4489</Words>
  <Application>Microsoft Office PowerPoint</Application>
  <PresentationFormat>On-screen Show (4:3)</PresentationFormat>
  <Paragraphs>1132</Paragraphs>
  <Slides>65</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Arial</vt:lpstr>
      <vt:lpstr>Calibri</vt:lpstr>
      <vt:lpstr>Calibri Light</vt:lpstr>
      <vt:lpstr>Courier New</vt:lpstr>
      <vt:lpstr>inherit</vt:lpstr>
      <vt:lpstr>merriweather_lightregular</vt:lpstr>
      <vt:lpstr>merriweatherregular</vt:lpstr>
      <vt:lpstr>Open Sans</vt:lpstr>
      <vt:lpstr>Symbol</vt:lpstr>
      <vt:lpstr>Times New Roman</vt:lpstr>
      <vt:lpstr>Wingdings</vt:lpstr>
      <vt:lpstr>Office Theme</vt:lpstr>
      <vt:lpstr>PowerPoint Presentation</vt:lpstr>
      <vt:lpstr>A Statewide Approach to Risk Studies   Multi-Hazard Risk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127</cp:revision>
  <dcterms:created xsi:type="dcterms:W3CDTF">2020-02-17T02:08:58Z</dcterms:created>
  <dcterms:modified xsi:type="dcterms:W3CDTF">2020-02-24T04:39:31Z</dcterms:modified>
</cp:coreProperties>
</file>