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0" r:id="rId2"/>
    <p:sldId id="266" r:id="rId3"/>
    <p:sldId id="279" r:id="rId4"/>
    <p:sldId id="280" r:id="rId5"/>
    <p:sldId id="277" r:id="rId6"/>
    <p:sldId id="268" r:id="rId7"/>
    <p:sldId id="259" r:id="rId8"/>
    <p:sldId id="264" r:id="rId9"/>
    <p:sldId id="260" r:id="rId10"/>
    <p:sldId id="262" r:id="rId11"/>
    <p:sldId id="27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118" d="100"/>
          <a:sy n="118" d="100"/>
        </p:scale>
        <p:origin x="7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A33E7-9DF0-45ED-A16A-E753AAFA0E0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CA235-FAF1-4C31-8545-E02991E7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3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50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6E01-FF8B-494B-A4AA-AC185B80C0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03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28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6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14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53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7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2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8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4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8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2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74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4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9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5F882-2698-457C-AC0E-49573501BF2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08CF-9157-48C8-8713-EBFEBF05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www.mapwv.gov/flood/map/?wkid=102100&amp;x=-8704711&amp;y=4796138&amp;l=4&amp;v=2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aneesh.Sharma@mail.wvu.edu" TargetMode="External"/><Relationship Id="rId2" Type="http://schemas.openxmlformats.org/officeDocument/2006/relationships/hyperlink" Target="mailto:kurt.donaldson@mail.wvu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v=1&amp;pid=19-07-022B-0021-000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v=1&amp;pid=05-07-W22P-0161-0000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653995&amp;y=4768186&amp;l=8&amp;v=2" TargetMode="External"/><Relationship Id="rId4" Type="http://schemas.openxmlformats.org/officeDocument/2006/relationships/hyperlink" Target="https://data.wvgis.wvu.edu/pub/RA/_resources/3Dflood/HarpersFerry_Jefferson_3D_Flood_2020_mp4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resources/status/freeboard.pdf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mapwv.gov/flood/map/?wkid=102100&amp;x=-8662019&amp;y=4756529&amp;l=10&amp;v=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data.wvgis.wvu.edu/pub/RA/State/BL/Graphic/BL_Mitigated_Potential_Structures.pdf#page=6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pi.com/2072-4292/12/3/486/pdf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data.wvgis.wvu.edu/pub/RA/State/CL/Landslide/Graphic/WV_Landslide_susceptibility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State/CL/Landslide/Graphic/WV_Landslide_Incidence.pdf" TargetMode="External"/><Relationship Id="rId5" Type="http://schemas.openxmlformats.org/officeDocument/2006/relationships/hyperlink" Target="https://www.mapwv.gov/flood/map/?wkid=102100&amp;x=-9034072&amp;y=4480092&amp;l=10&amp;v=2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data.wvgis.wvu.edu/pub/RA/State/CL/Landslid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9092778&amp;y=4753312&amp;l=10&amp;v=2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wv dam levee flood inundation maps">
            <a:extLst>
              <a:ext uri="{FF2B5EF4-FFF2-40B4-BE49-F238E27FC236}">
                <a16:creationId xmlns:a16="http://schemas.microsoft.com/office/drawing/2014/main" id="{8A4662D1-5EFD-4C42-8AB2-EE2AC0F23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r="6" b="133"/>
          <a:stretch/>
        </p:blipFill>
        <p:spPr bwMode="auto">
          <a:xfrm>
            <a:off x="4782" y="6392"/>
            <a:ext cx="3048216" cy="22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wv dam levee flood inundation maps">
            <a:extLst>
              <a:ext uri="{FF2B5EF4-FFF2-40B4-BE49-F238E27FC236}">
                <a16:creationId xmlns:a16="http://schemas.microsoft.com/office/drawing/2014/main" id="{15F198D9-E35A-43DC-B5DF-8A181A843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0" r="6987" b="3"/>
          <a:stretch/>
        </p:blipFill>
        <p:spPr bwMode="auto">
          <a:xfrm>
            <a:off x="3111410" y="-16226"/>
            <a:ext cx="2976702" cy="23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wv dam flood inundation">
            <a:extLst>
              <a:ext uri="{FF2B5EF4-FFF2-40B4-BE49-F238E27FC236}">
                <a16:creationId xmlns:a16="http://schemas.microsoft.com/office/drawing/2014/main" id="{D12C1E85-5DFA-4644-8E07-4E945E535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r="2" b="2"/>
          <a:stretch/>
        </p:blipFill>
        <p:spPr bwMode="auto">
          <a:xfrm>
            <a:off x="6131347" y="-16226"/>
            <a:ext cx="3005110" cy="23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01752-341A-4179-9B6F-A0CB8F556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445" r="-1" b="25831"/>
          <a:stretch/>
        </p:blipFill>
        <p:spPr>
          <a:xfrm>
            <a:off x="20" y="2292876"/>
            <a:ext cx="3048214" cy="2281271"/>
          </a:xfrm>
          <a:prstGeom prst="rect">
            <a:avLst/>
          </a:prstGeom>
        </p:spPr>
      </p:pic>
      <p:pic>
        <p:nvPicPr>
          <p:cNvPr id="6" name="Picture 12" descr="Related image">
            <a:extLst>
              <a:ext uri="{FF2B5EF4-FFF2-40B4-BE49-F238E27FC236}">
                <a16:creationId xmlns:a16="http://schemas.microsoft.com/office/drawing/2014/main" id="{DED64AB0-B48B-4EE4-9FA1-98A487E69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16769" b="-3"/>
          <a:stretch/>
        </p:blipFill>
        <p:spPr bwMode="auto">
          <a:xfrm>
            <a:off x="2" y="4585734"/>
            <a:ext cx="3045856" cy="22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1BBE38-D4F2-48E4-AA80-13BFE4CF5323}"/>
              </a:ext>
            </a:extLst>
          </p:cNvPr>
          <p:cNvSpPr txBox="1">
            <a:spLocks/>
          </p:cNvSpPr>
          <p:nvPr/>
        </p:nvSpPr>
        <p:spPr>
          <a:xfrm>
            <a:off x="3252664" y="2442299"/>
            <a:ext cx="2732294" cy="27494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Climate Tools Overview and Panel – </a:t>
            </a:r>
            <a:br>
              <a:rPr kumimoji="0" lang="en-US" sz="112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12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West Virginia</a:t>
            </a:r>
            <a:endParaRPr kumimoji="0" lang="en-US" sz="11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2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/>
            </a:r>
            <a:br>
              <a:rPr lang="en-US" sz="42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</a:br>
            <a:r>
              <a:rPr lang="en-US" sz="6400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Kurt Donaldson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400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WV </a:t>
            </a:r>
            <a:r>
              <a:rPr lang="en-US" sz="64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GIS Technical Center</a:t>
            </a:r>
            <a:br>
              <a:rPr lang="en-US" sz="64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64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West Virginia University</a:t>
            </a:r>
            <a:br>
              <a:rPr lang="en-US" sz="64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6400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July </a:t>
            </a:r>
            <a:r>
              <a:rPr lang="en-US" sz="6400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28, </a:t>
            </a:r>
            <a:r>
              <a:rPr lang="en-US" sz="6400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2022</a:t>
            </a:r>
            <a: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n-US" sz="4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5CE0D-E8FF-40DB-83D0-DBA9E5666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5769" y="2301926"/>
            <a:ext cx="2990754" cy="2262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3A2EB-9D49-4DA7-9357-B615E6E8EA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0872" y="4595304"/>
            <a:ext cx="2990754" cy="2262696"/>
          </a:xfrm>
          <a:prstGeom prst="rect">
            <a:avLst/>
          </a:prstGeom>
        </p:spPr>
      </p:pic>
      <p:pic>
        <p:nvPicPr>
          <p:cNvPr id="11" name="Picture 24" descr="https://www.ancestry.com/wiki/images/c/c7/WestVirginia_si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42" y="5346382"/>
            <a:ext cx="1650637" cy="1383785"/>
          </a:xfrm>
          <a:prstGeom prst="rect">
            <a:avLst/>
          </a:prstGeom>
          <a:noFill/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4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01" y="966213"/>
            <a:ext cx="8802334" cy="58247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Landslides and Climate Change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1A0D1-7195-4329-BB39-78BA592AD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62" y="5150334"/>
            <a:ext cx="1657143" cy="10190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98529" y="6575505"/>
            <a:ext cx="3922987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https://www.mapwv.gov/flood/map/?wkid=102100&amp;x=-</a:t>
            </a:r>
            <a:r>
              <a:rPr lang="en-US" sz="800" dirty="0" smtClean="0">
                <a:hlinkClick r:id="rId5"/>
              </a:rPr>
              <a:t>8704711&amp;y=4796138&amp;l=4&amp;v=2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62" y="2850869"/>
            <a:ext cx="1352550" cy="1514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0" y="2214094"/>
            <a:ext cx="3373120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n-US" b="1" u="sng" dirty="0" smtClean="0"/>
              <a:t>RISK COMMUNICATIONS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landslide prone areas, predict </a:t>
            </a:r>
            <a:r>
              <a:rPr lang="en-US" b="1" i="1" dirty="0" smtClean="0"/>
              <a:t>when </a:t>
            </a:r>
            <a:r>
              <a:rPr lang="en-US" b="1" dirty="0" smtClean="0"/>
              <a:t>higher incidents </a:t>
            </a:r>
            <a:r>
              <a:rPr lang="en-US" b="1" dirty="0"/>
              <a:t>of landslides may </a:t>
            </a:r>
            <a:r>
              <a:rPr lang="en-US" b="1" dirty="0" smtClean="0"/>
              <a:t>occur based on rain intensity-duration thresholds</a:t>
            </a:r>
            <a:endParaRPr lang="en-US" b="1" dirty="0"/>
          </a:p>
        </p:txBody>
      </p:sp>
      <p:sp>
        <p:nvSpPr>
          <p:cNvPr id="9" name="Explosion 2 8"/>
          <p:cNvSpPr/>
          <p:nvPr/>
        </p:nvSpPr>
        <p:spPr>
          <a:xfrm>
            <a:off x="5667555" y="5150334"/>
            <a:ext cx="2794958" cy="1425171"/>
          </a:xfrm>
          <a:prstGeom prst="irregularSeal2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Incorporate Climate Change Data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13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9319" y="1625646"/>
            <a:ext cx="8254537" cy="261758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900" dirty="0">
                <a:latin typeface="inherit"/>
              </a:rPr>
              <a:t/>
            </a:r>
            <a:br>
              <a:rPr lang="en-US" sz="1900" dirty="0">
                <a:latin typeface="inherit"/>
              </a:rPr>
            </a:b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WVU GIS Technical Center, West Virginia University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/>
              <a:t>Kurt Donaldson</a:t>
            </a:r>
            <a:r>
              <a:rPr lang="en-US" sz="1800" dirty="0"/>
              <a:t>, </a:t>
            </a:r>
            <a:r>
              <a:rPr lang="en-US" sz="1800" dirty="0" smtClean="0"/>
              <a:t>Manager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hlinkClick r:id="rId2"/>
              </a:rPr>
              <a:t>kurt.donaldson@mail.wvu.edu</a:t>
            </a:r>
            <a:r>
              <a:rPr lang="en-US" sz="1800" dirty="0"/>
              <a:t>, phone: (304) 293-9467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 smtClean="0"/>
              <a:t>Maneesh </a:t>
            </a:r>
            <a:r>
              <a:rPr lang="en-US" sz="1800" b="1" dirty="0"/>
              <a:t>Sharma</a:t>
            </a:r>
            <a:r>
              <a:rPr lang="en-US" sz="1800" dirty="0"/>
              <a:t>, GIS Analyst</a:t>
            </a:r>
          </a:p>
          <a:p>
            <a:pPr marL="457200" lvl="1" indent="0">
              <a:buNone/>
            </a:pPr>
            <a:r>
              <a:rPr lang="en-US" sz="1800" dirty="0">
                <a:hlinkClick r:id="rId3"/>
              </a:rPr>
              <a:t>Maneesh.Sharma@mail.wvu.edu</a:t>
            </a:r>
            <a:r>
              <a:rPr lang="en-US" sz="1800" dirty="0"/>
              <a:t>, phone (304) </a:t>
            </a:r>
            <a:r>
              <a:rPr lang="en-US" sz="1800" dirty="0" smtClean="0"/>
              <a:t>293-9466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492" y="4617733"/>
            <a:ext cx="1968848" cy="141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464" y="4601831"/>
            <a:ext cx="1940426" cy="148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29571" y="6182412"/>
            <a:ext cx="13292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Flood Risk</a:t>
            </a:r>
            <a:b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WV Hazard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F73DB-423C-4109-A3FB-7D14D4CE8174}"/>
              </a:ext>
            </a:extLst>
          </p:cNvPr>
          <p:cNvSpPr txBox="1"/>
          <p:nvPr/>
        </p:nvSpPr>
        <p:spPr>
          <a:xfrm>
            <a:off x="5194290" y="6182412"/>
            <a:ext cx="14061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Landslide Risk</a:t>
            </a:r>
            <a:b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WV Hazard</a:t>
            </a:r>
          </a:p>
        </p:txBody>
      </p:sp>
    </p:spTree>
    <p:extLst>
      <p:ext uri="{BB962C8B-B14F-4D97-AF65-F5344CB8AC3E}">
        <p14:creationId xmlns:p14="http://schemas.microsoft.com/office/powerpoint/2010/main" val="4184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Web Tools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412" y="1090316"/>
            <a:ext cx="8844280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/>
              <a:t>Riverine Flood </a:t>
            </a:r>
            <a:r>
              <a:rPr lang="en-US" sz="2400" b="1" dirty="0"/>
              <a:t>Hazard </a:t>
            </a:r>
            <a:r>
              <a:rPr lang="en-US" sz="2400" b="1" dirty="0" smtClean="0"/>
              <a:t>                       </a:t>
            </a:r>
            <a:r>
              <a:rPr lang="en-US" i="1" dirty="0" smtClean="0"/>
              <a:t>#1 </a:t>
            </a:r>
            <a:r>
              <a:rPr lang="en-US" i="1" dirty="0"/>
              <a:t>hazard </a:t>
            </a:r>
            <a:r>
              <a:rPr lang="en-US" i="1" dirty="0" smtClean="0"/>
              <a:t>of State Hazard Mitigation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</a:rPr>
              <a:t>Web Tools: 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WV Flood Tool (www.mapwv.gov/flood) &amp; WV Property Viewer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</a:rPr>
              <a:t>Current Focus: 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1% Annual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Chance (100-yr)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flood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</a:rPr>
              <a:t>Climate Change Models: 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Incorporate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higher flood depths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(500-yr flood,</a:t>
            </a:r>
            <a:b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BFE + 2’ &amp; 3’, climate change models)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</a:rPr>
              <a:t>Risk Communications: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 Show </a:t>
            </a: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</a:rPr>
              <a:t>higher risks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and various </a:t>
            </a: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</a:rPr>
              <a:t>mitigation measures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Estimate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higher building damage losses due to climate change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Show 3D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lood visualizations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with climate change scenarios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New Structures: Build to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higher freeboard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tandard to increase resiliency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Existing Structures: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Identify building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stock suitable for mitigation measures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412" y="4690645"/>
            <a:ext cx="8844280" cy="16927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/>
              <a:t>Landslide Hazard                                  </a:t>
            </a:r>
            <a:r>
              <a:rPr lang="en-US" i="1" dirty="0" smtClean="0"/>
              <a:t>#2 </a:t>
            </a:r>
            <a:r>
              <a:rPr lang="en-US" i="1" dirty="0"/>
              <a:t>hazard of State Hazard Mitigation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Web Tools</a:t>
            </a:r>
            <a:r>
              <a:rPr lang="en-US" sz="2000" dirty="0" smtClean="0"/>
              <a:t>:  WV Landslide Tool (www.mapwv.gov/landslide) &amp; WV Flood Tool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Current Focus:  </a:t>
            </a:r>
            <a:r>
              <a:rPr lang="en-US" sz="2000" dirty="0"/>
              <a:t>Statewide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Landslide Susceptibility Map 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Climate Change Models:  </a:t>
            </a:r>
            <a:r>
              <a:rPr lang="en-US" sz="2000" dirty="0"/>
              <a:t>Incorporate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rainfall intensity-duration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thresholds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Risk Communications: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smtClean="0"/>
              <a:t> Predict </a:t>
            </a:r>
            <a:r>
              <a:rPr lang="en-US" sz="2000" i="1" dirty="0" smtClean="0"/>
              <a:t>when </a:t>
            </a:r>
            <a:r>
              <a:rPr lang="en-US" sz="2000" dirty="0" smtClean="0"/>
              <a:t>landslides may occur</a:t>
            </a: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610"/>
            <a:ext cx="9153746" cy="580626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Scenario Damage Estimates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289C9-0F6B-4FBC-9E98-C73064CCC1EC}"/>
              </a:ext>
            </a:extLst>
          </p:cNvPr>
          <p:cNvSpPr/>
          <p:nvPr/>
        </p:nvSpPr>
        <p:spPr>
          <a:xfrm>
            <a:off x="811658" y="1719968"/>
            <a:ext cx="554477" cy="46865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7AE60-3A00-4942-B3A1-D07BE4056AEF}"/>
              </a:ext>
            </a:extLst>
          </p:cNvPr>
          <p:cNvSpPr txBox="1"/>
          <p:nvPr/>
        </p:nvSpPr>
        <p:spPr>
          <a:xfrm>
            <a:off x="162450" y="6416728"/>
            <a:ext cx="19588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RiskMAP 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41616D-1DC2-4D5D-A4AC-E580FFB8122F}"/>
              </a:ext>
            </a:extLst>
          </p:cNvPr>
          <p:cNvSpPr/>
          <p:nvPr/>
        </p:nvSpPr>
        <p:spPr>
          <a:xfrm>
            <a:off x="2327034" y="6518179"/>
            <a:ext cx="47240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https://www.mapwv.gov/flood/map/?v=1&amp;pid=19-07-022B-0021-0000</a:t>
            </a:r>
            <a:endParaRPr lang="en-US" sz="1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2D9D7E-5517-4846-B9E7-55591AB30337}"/>
              </a:ext>
            </a:extLst>
          </p:cNvPr>
          <p:cNvSpPr/>
          <p:nvPr/>
        </p:nvSpPr>
        <p:spPr>
          <a:xfrm flipV="1">
            <a:off x="6469118" y="5435029"/>
            <a:ext cx="1600480" cy="689524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047869" y="2693611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28869" y="4303468"/>
            <a:ext cx="184635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Flood Risk Building Info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8321" y="5587795"/>
            <a:ext cx="188494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100-Yr Damage Loss Estimate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4042" y="4013003"/>
            <a:ext cx="1676400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Flood Risk Assessment Building Link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3164441" y="1078915"/>
            <a:ext cx="4376791" cy="731672"/>
          </a:xfrm>
          <a:prstGeom prst="wedgeRoundRectCallout">
            <a:avLst>
              <a:gd name="adj1" fmla="val -59857"/>
              <a:gd name="adj2" fmla="val 160446"/>
              <a:gd name="adj3" fmla="val 16667"/>
            </a:avLst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Building </a:t>
            </a:r>
            <a:r>
              <a:rPr lang="en-US" b="1" dirty="0" smtClean="0">
                <a:solidFill>
                  <a:schemeClr val="tx1"/>
                </a:solidFill>
              </a:rPr>
              <a:t>Loss Estimate (100-Yr)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Loss estimates for climate scenarios can be added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Explosion 2 19"/>
          <p:cNvSpPr/>
          <p:nvPr/>
        </p:nvSpPr>
        <p:spPr>
          <a:xfrm>
            <a:off x="6898459" y="5989696"/>
            <a:ext cx="2264232" cy="895486"/>
          </a:xfrm>
          <a:prstGeom prst="irregularSeal2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Concept Slide</a:t>
            </a:r>
            <a:endParaRPr lang="en-US" sz="1600" dirty="0"/>
          </a:p>
        </p:txBody>
      </p:sp>
      <p:sp>
        <p:nvSpPr>
          <p:cNvPr id="15" name="Oval 14"/>
          <p:cNvSpPr/>
          <p:nvPr/>
        </p:nvSpPr>
        <p:spPr>
          <a:xfrm>
            <a:off x="5193631" y="4209691"/>
            <a:ext cx="404912" cy="396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18955257">
            <a:off x="4655471" y="3373439"/>
            <a:ext cx="446648" cy="901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2" y="5398567"/>
            <a:ext cx="1800508" cy="1221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132"/>
          <a:stretch/>
        </p:blipFill>
        <p:spPr>
          <a:xfrm>
            <a:off x="2066512" y="1034925"/>
            <a:ext cx="7026115" cy="5585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905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3D Visualizations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75162" y="1696680"/>
            <a:ext cx="31119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Building </a:t>
            </a:r>
            <a:r>
              <a:rPr lang="en-US" altLang="en-US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ID: </a:t>
            </a:r>
            <a:r>
              <a:rPr lang="en-US" altLang="en-US" sz="1200" b="1" dirty="0" smtClean="0">
                <a:latin typeface="Arial" panose="020B0604020202020204" pitchFamily="34" charset="0"/>
                <a:cs typeface="Times New Roman" panose="02020603050405020304" pitchFamily="18" charset="0"/>
                <a:hlinkClick r:id="rId5"/>
              </a:rPr>
              <a:t>19-07-022B-0021-0000_7170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67004" y="558336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7669" y="2158478"/>
            <a:ext cx="1458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chemeClr val="accent1">
                    <a:lumMod val="50000"/>
                  </a:schemeClr>
                </a:solidFill>
              </a:rPr>
              <a:t>FEMA 100-Yr</a:t>
            </a:r>
            <a:endParaRPr lang="en-US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669" y="2794801"/>
            <a:ext cx="1458930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chemeClr val="accent1">
                    <a:lumMod val="50000"/>
                  </a:schemeClr>
                </a:solidFill>
              </a:rPr>
              <a:t>FEMA 500-Yr</a:t>
            </a:r>
            <a:endParaRPr lang="en-US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192" y="3380667"/>
            <a:ext cx="1885868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chemeClr val="accent1">
                    <a:lumMod val="50000"/>
                  </a:schemeClr>
                </a:solidFill>
              </a:rPr>
              <a:t>2052 Climate Model </a:t>
            </a:r>
            <a:endParaRPr lang="en-US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205" y="1415102"/>
            <a:ext cx="145893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Flood Depth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A289C9-0F6B-4FBC-9E98-C73064CCC1EC}"/>
              </a:ext>
            </a:extLst>
          </p:cNvPr>
          <p:cNvSpPr/>
          <p:nvPr/>
        </p:nvSpPr>
        <p:spPr>
          <a:xfrm>
            <a:off x="2093058" y="2751079"/>
            <a:ext cx="554477" cy="36408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A289C9-0F6B-4FBC-9E98-C73064CCC1EC}"/>
              </a:ext>
            </a:extLst>
          </p:cNvPr>
          <p:cNvSpPr/>
          <p:nvPr/>
        </p:nvSpPr>
        <p:spPr>
          <a:xfrm>
            <a:off x="2111896" y="3377880"/>
            <a:ext cx="554477" cy="36408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154113" y="3941786"/>
            <a:ext cx="1850759" cy="1267572"/>
          </a:xfrm>
          <a:prstGeom prst="wedgeRoundRectCallout">
            <a:avLst>
              <a:gd name="adj1" fmla="val 49445"/>
              <a:gd name="adj2" fmla="val -64867"/>
              <a:gd name="adj3" fmla="val 16667"/>
            </a:avLst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Add 3D Visualizations Depths for FEMA 500-Yr and 2052 Climate Model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Explosion 2 8"/>
          <p:cNvSpPr/>
          <p:nvPr/>
        </p:nvSpPr>
        <p:spPr>
          <a:xfrm>
            <a:off x="6746204" y="5583366"/>
            <a:ext cx="2264232" cy="895486"/>
          </a:xfrm>
          <a:prstGeom prst="irregularSeal2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Concept Slide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625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9" y="1099199"/>
            <a:ext cx="9083821" cy="559624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62600" y="2407284"/>
            <a:ext cx="2890052" cy="3312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3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Baltimore Street, Martinsburg, WV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3D Visualizations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65" y="1012165"/>
            <a:ext cx="5701030" cy="317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986090-58E8-4847-A894-CFDDA6B55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27198"/>
              </p:ext>
            </p:extLst>
          </p:nvPr>
        </p:nvGraphicFramePr>
        <p:xfrm>
          <a:off x="3438465" y="6396405"/>
          <a:ext cx="4248269" cy="245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8269">
                  <a:extLst>
                    <a:ext uri="{9D8B030D-6E8A-4147-A177-3AD203B41FA5}">
                      <a16:colId xmlns:a16="http://schemas.microsoft.com/office/drawing/2014/main" val="2824056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linkClick r:id="rId4"/>
                        </a:rPr>
                        <a:t>&lt;&lt; Harpers Ferry Flood Risk 3D Visualization Movie </a:t>
                      </a:r>
                      <a:r>
                        <a:rPr lang="en-US" sz="1400" dirty="0" smtClean="0">
                          <a:effectLst/>
                          <a:hlinkClick r:id="rId4"/>
                        </a:rPr>
                        <a:t>&gt;&gt;</a:t>
                      </a:r>
                      <a:endParaRPr lang="en-US" sz="1400" dirty="0">
                        <a:effectLst/>
                        <a:hlinkClick r:id="rId4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43957903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5986090-58E8-4847-A894-CFDDA6B55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31678"/>
              </p:ext>
            </p:extLst>
          </p:nvPr>
        </p:nvGraphicFramePr>
        <p:xfrm>
          <a:off x="152400" y="6396405"/>
          <a:ext cx="3007360" cy="245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7360">
                  <a:extLst>
                    <a:ext uri="{9D8B030D-6E8A-4147-A177-3AD203B41FA5}">
                      <a16:colId xmlns:a16="http://schemas.microsoft.com/office/drawing/2014/main" val="2824056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hlinkClick r:id="rId5"/>
                        </a:rPr>
                        <a:t>&lt;&lt;Map Link (turn movie layer on) &gt;&gt;</a:t>
                      </a:r>
                      <a:endParaRPr lang="en-US" sz="1400" dirty="0">
                        <a:effectLst/>
                        <a:hlinkClick r:id="rId4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439579035"/>
                  </a:ext>
                </a:extLst>
              </a:tr>
            </a:tbl>
          </a:graphicData>
        </a:graphic>
      </p:graphicFrame>
      <p:sp>
        <p:nvSpPr>
          <p:cNvPr id="22" name="Rounded Rectangular Callout 21"/>
          <p:cNvSpPr/>
          <p:nvPr/>
        </p:nvSpPr>
        <p:spPr>
          <a:xfrm>
            <a:off x="7356601" y="4331304"/>
            <a:ext cx="1736747" cy="531481"/>
          </a:xfrm>
          <a:prstGeom prst="wedgeRoundRectCallout">
            <a:avLst>
              <a:gd name="adj1" fmla="val -76325"/>
              <a:gd name="adj2" fmla="val -305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3D Movie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Play Button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31321" y="4862785"/>
            <a:ext cx="3007144" cy="597938"/>
          </a:xfrm>
          <a:prstGeom prst="wedgeRoundRectCallout">
            <a:avLst>
              <a:gd name="adj1" fmla="val 57282"/>
              <a:gd name="adj2" fmla="val -150569"/>
              <a:gd name="adj3" fmla="val 16667"/>
            </a:avLst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Add Climate Change Models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for 3D Loss Estimates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99099" y="4509100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50199" y="5104851"/>
            <a:ext cx="145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Harpers Ferry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92339" y="3660003"/>
            <a:ext cx="197966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100-yr Flood Event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 rot="15796536">
            <a:off x="5739043" y="4284875"/>
            <a:ext cx="446648" cy="901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to Higher Standard (Freeboard)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122" y="5448382"/>
            <a:ext cx="8704682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						</a:t>
            </a:r>
            <a:r>
              <a:rPr lang="en-US" b="1" u="sng" dirty="0" smtClean="0"/>
              <a:t>RISK COMMUNICATIONS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algn="ctr"/>
            <a:r>
              <a:rPr lang="en-US" b="1" dirty="0" smtClean="0"/>
              <a:t>Build new structures to higher freeboard standard for changing climate conditions 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348"/>
          <a:stretch/>
        </p:blipFill>
        <p:spPr>
          <a:xfrm>
            <a:off x="4885435" y="1227910"/>
            <a:ext cx="3911934" cy="2102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895066" y="3612926"/>
            <a:ext cx="3989592" cy="11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WV Flood Tool’s query panel displays the community’s Freeboard and CRS Class</a:t>
            </a:r>
          </a:p>
          <a:p>
            <a:endParaRPr lang="en-US" sz="1600" dirty="0"/>
          </a:p>
          <a:p>
            <a:r>
              <a:rPr lang="en-US" sz="1600" dirty="0" smtClean="0">
                <a:hlinkClick r:id="rId4"/>
              </a:rPr>
              <a:t>WV Flood Tool Map Link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4" y="1227910"/>
            <a:ext cx="4630964" cy="35727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24268" y="4335819"/>
            <a:ext cx="1147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6"/>
              </a:rPr>
              <a:t>Source Graphic</a:t>
            </a:r>
            <a:endParaRPr 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116544" y="1298945"/>
            <a:ext cx="16865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Jefferson County Unincorporated </a:t>
            </a:r>
            <a:r>
              <a:rPr lang="en-US" sz="1300" dirty="0" smtClean="0"/>
              <a:t>has a freeboard requirement of 3 feet and CRS Class 6 rating</a:t>
            </a:r>
            <a:endParaRPr lang="en-US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3710702" y="2789833"/>
            <a:ext cx="103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Jefferson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7F28B4-63C7-4664-A4BA-1AC3920833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7125" y="951474"/>
            <a:ext cx="7874598" cy="590652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 Existing Structures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725" y="6294582"/>
            <a:ext cx="1147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4"/>
              </a:rPr>
              <a:t>Source Graphic</a:t>
            </a:r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46" y="1026160"/>
            <a:ext cx="2326076" cy="1403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D32A5-1B14-471E-AA73-C2B39B3D1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25" y="2466902"/>
            <a:ext cx="1387725" cy="1576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6400" y="1026160"/>
            <a:ext cx="4087091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n-US" b="1" u="sng" dirty="0" smtClean="0"/>
              <a:t>RISK COMMUNICATIONS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To </a:t>
            </a:r>
            <a:r>
              <a:rPr lang="en-US" b="1" dirty="0"/>
              <a:t>increase resiliency to changing climate </a:t>
            </a:r>
            <a:r>
              <a:rPr lang="en-US" b="1" dirty="0" smtClean="0"/>
              <a:t>conditions, </a:t>
            </a:r>
            <a:r>
              <a:rPr lang="en-US" b="1" dirty="0" smtClean="0"/>
              <a:t>identify </a:t>
            </a:r>
            <a:r>
              <a:rPr lang="en-US" b="1" dirty="0" smtClean="0"/>
              <a:t>residential structures with crawl space foundations that could qualify for flood vents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41455" y="6425387"/>
            <a:ext cx="3321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Source:  Statewide Building-Level Risk Assessment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Hazard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DB191-0AE0-4F70-B388-492212AD8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3" y="914400"/>
            <a:ext cx="7638898" cy="5684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33B1D-9A5C-4D38-83CE-1B21113BB9D2}"/>
              </a:ext>
            </a:extLst>
          </p:cNvPr>
          <p:cNvSpPr txBox="1"/>
          <p:nvPr/>
        </p:nvSpPr>
        <p:spPr>
          <a:xfrm>
            <a:off x="6390525" y="4181313"/>
            <a:ext cx="2655437" cy="2308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u="sng" dirty="0">
              <a:solidFill>
                <a:schemeClr val="bg1"/>
              </a:solidFill>
            </a:endParaRPr>
          </a:p>
          <a:p>
            <a:pPr algn="ctr"/>
            <a:r>
              <a:rPr lang="en-US" b="1" u="sng" dirty="0">
                <a:solidFill>
                  <a:schemeClr val="bg1"/>
                </a:solidFill>
              </a:rPr>
              <a:t>2019 Slide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Route 112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near Ingleside, WV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(Mercer County)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AAC12-4177-4ACE-8A91-5BF9EB17E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118" y="1038444"/>
            <a:ext cx="3568123" cy="3112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5EB1B4-1D83-4331-B782-031F05BBC5C4}"/>
              </a:ext>
            </a:extLst>
          </p:cNvPr>
          <p:cNvSpPr txBox="1"/>
          <p:nvPr/>
        </p:nvSpPr>
        <p:spPr>
          <a:xfrm>
            <a:off x="94117" y="6229328"/>
            <a:ext cx="895184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Landslide Web Map </a:t>
            </a:r>
            <a:r>
              <a:rPr lang="en-US" dirty="0">
                <a:solidFill>
                  <a:schemeClr val="bg1"/>
                </a:solidFill>
              </a:rPr>
              <a:t>Link:   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https://www.mapwv.gov/flood/map/?wkid=102100&amp;x=-9034072&amp;y=4480092&amp;l=10&amp;v=2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557" y="1038444"/>
            <a:ext cx="45720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  <a:hlinkClick r:id="rId6"/>
              </a:rPr>
              <a:t>Landslide Incidents </a:t>
            </a:r>
            <a:r>
              <a:rPr lang="en-US" sz="1600" dirty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| </a:t>
            </a:r>
            <a:r>
              <a:rPr lang="en-US" sz="1600" u="sng" dirty="0">
                <a:solidFill>
                  <a:srgbClr val="0000FF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  <a:hlinkClick r:id="rId7"/>
              </a:rPr>
              <a:t>Landslide Susceptibility</a:t>
            </a:r>
            <a:r>
              <a:rPr lang="en-US" sz="1600" u="sng" dirty="0">
                <a:solidFill>
                  <a:srgbClr val="0000FF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 </a:t>
            </a:r>
            <a:r>
              <a:rPr lang="en-US" sz="1600" dirty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| </a:t>
            </a:r>
            <a:r>
              <a:rPr lang="en-US" sz="1600" u="sng" dirty="0">
                <a:solidFill>
                  <a:srgbClr val="0000FF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 panose="020F0502020204030204" pitchFamily="34" charset="0"/>
                <a:hlinkClick r:id="rId8"/>
              </a:rPr>
              <a:t>Landslide Methodology Scholarly Paper (2020)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83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EC86E1-9164-4737-8176-6F1F1098A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9"/>
          <a:stretch/>
        </p:blipFill>
        <p:spPr>
          <a:xfrm>
            <a:off x="3642327" y="972414"/>
            <a:ext cx="2897018" cy="5558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EBB8D2-FC6B-43DB-AE5B-40FBFDC4A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269" y="1353670"/>
            <a:ext cx="3448130" cy="2533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Susceptibility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4">
            <a:extLst>
              <a:ext uri="{FF2B5EF4-FFF2-40B4-BE49-F238E27FC236}">
                <a16:creationId xmlns:a16="http://schemas.microsoft.com/office/drawing/2014/main" id="{4ED9DFCE-C2CE-454D-9675-9FA0F441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r="22106"/>
          <a:stretch/>
        </p:blipFill>
        <p:spPr bwMode="auto">
          <a:xfrm>
            <a:off x="233682" y="964423"/>
            <a:ext cx="3226424" cy="55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16D086-F0C3-4583-B48D-180F55200C80}"/>
              </a:ext>
            </a:extLst>
          </p:cNvPr>
          <p:cNvSpPr txBox="1"/>
          <p:nvPr/>
        </p:nvSpPr>
        <p:spPr>
          <a:xfrm>
            <a:off x="6960878" y="4253434"/>
            <a:ext cx="1659988" cy="22775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April 2020 </a:t>
            </a:r>
            <a:r>
              <a:rPr lang="en-US" sz="2000" b="1" dirty="0">
                <a:solidFill>
                  <a:schemeClr val="bg1"/>
                </a:solidFill>
              </a:rPr>
              <a:t>Landslide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Wood County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Impacted home moved from foundation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33CD7FC-728D-450D-B04E-4CECEC65784C}"/>
              </a:ext>
            </a:extLst>
          </p:cNvPr>
          <p:cNvSpPr/>
          <p:nvPr/>
        </p:nvSpPr>
        <p:spPr>
          <a:xfrm>
            <a:off x="5128090" y="4276474"/>
            <a:ext cx="1348509" cy="699653"/>
          </a:xfrm>
          <a:prstGeom prst="wedgeRoundRectCallout">
            <a:avLst>
              <a:gd name="adj1" fmla="val -62035"/>
              <a:gd name="adj2" fmla="val -159012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Landslide Susceptibility Zone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26C5AA3-6C5F-45DB-94EB-951C902C9195}"/>
              </a:ext>
            </a:extLst>
          </p:cNvPr>
          <p:cNvSpPr/>
          <p:nvPr/>
        </p:nvSpPr>
        <p:spPr>
          <a:xfrm>
            <a:off x="5499603" y="2125987"/>
            <a:ext cx="1034473" cy="466754"/>
          </a:xfrm>
          <a:prstGeom prst="wedgeRoundRectCallout">
            <a:avLst>
              <a:gd name="adj1" fmla="val -107839"/>
              <a:gd name="adj2" fmla="val -124399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Impacted 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7298F-96C2-4024-951B-282D773D7B0C}"/>
              </a:ext>
            </a:extLst>
          </p:cNvPr>
          <p:cNvSpPr txBox="1"/>
          <p:nvPr/>
        </p:nvSpPr>
        <p:spPr>
          <a:xfrm>
            <a:off x="670206" y="6443360"/>
            <a:ext cx="2353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Landslide Susceptibility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BE30F-5188-41EB-90CF-62A96822DFAA}"/>
              </a:ext>
            </a:extLst>
          </p:cNvPr>
          <p:cNvSpPr txBox="1"/>
          <p:nvPr/>
        </p:nvSpPr>
        <p:spPr>
          <a:xfrm>
            <a:off x="3924388" y="6443360"/>
            <a:ext cx="2407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Spring 2020 Aerial Imagery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CCBDB-09A1-4220-B031-050940F92F6A}"/>
              </a:ext>
            </a:extLst>
          </p:cNvPr>
          <p:cNvSpPr txBox="1"/>
          <p:nvPr/>
        </p:nvSpPr>
        <p:spPr>
          <a:xfrm>
            <a:off x="1321390" y="3885109"/>
            <a:ext cx="79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Higher Risk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818" y="1039771"/>
            <a:ext cx="280918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6"/>
              </a:rPr>
              <a:t>Web Map Link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7"/>
              </a:rPr>
              <a:t>Landslide Reports/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584</Words>
  <Application>Microsoft Office PowerPoint</Application>
  <PresentationFormat>On-screen Show (4:3)</PresentationFormat>
  <Paragraphs>90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Franklin Gothic Book</vt:lpstr>
      <vt:lpstr>inherit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57</cp:revision>
  <dcterms:created xsi:type="dcterms:W3CDTF">2022-07-19T14:57:40Z</dcterms:created>
  <dcterms:modified xsi:type="dcterms:W3CDTF">2022-07-20T12:50:25Z</dcterms:modified>
</cp:coreProperties>
</file>