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89"/>
  </p:notesMasterIdLst>
  <p:sldIdLst>
    <p:sldId id="2145706474" r:id="rId2"/>
    <p:sldId id="2145706495" r:id="rId3"/>
    <p:sldId id="2145706476" r:id="rId4"/>
    <p:sldId id="2145706475" r:id="rId5"/>
    <p:sldId id="2145706486" r:id="rId6"/>
    <p:sldId id="2145706477" r:id="rId7"/>
    <p:sldId id="2145706478" r:id="rId8"/>
    <p:sldId id="2145706481" r:id="rId9"/>
    <p:sldId id="2145706480" r:id="rId10"/>
    <p:sldId id="2145706489" r:id="rId11"/>
    <p:sldId id="2145706490" r:id="rId12"/>
    <p:sldId id="2145706496" r:id="rId13"/>
    <p:sldId id="2145706482" r:id="rId14"/>
    <p:sldId id="2145706424" r:id="rId15"/>
    <p:sldId id="2145706425" r:id="rId16"/>
    <p:sldId id="257" r:id="rId17"/>
    <p:sldId id="2145706451" r:id="rId18"/>
    <p:sldId id="2145706426" r:id="rId19"/>
    <p:sldId id="2145706431" r:id="rId20"/>
    <p:sldId id="2145706428" r:id="rId21"/>
    <p:sldId id="2145706499" r:id="rId22"/>
    <p:sldId id="2145706439" r:id="rId23"/>
    <p:sldId id="2145706440" r:id="rId24"/>
    <p:sldId id="2145706441" r:id="rId25"/>
    <p:sldId id="2145706442" r:id="rId26"/>
    <p:sldId id="2145706443" r:id="rId27"/>
    <p:sldId id="2145706487" r:id="rId28"/>
    <p:sldId id="2145706429" r:id="rId29"/>
    <p:sldId id="273" r:id="rId30"/>
    <p:sldId id="274" r:id="rId31"/>
    <p:sldId id="2145706430" r:id="rId32"/>
    <p:sldId id="2145706445" r:id="rId33"/>
    <p:sldId id="2145706446" r:id="rId34"/>
    <p:sldId id="2145706447" r:id="rId35"/>
    <p:sldId id="2145706497" r:id="rId36"/>
    <p:sldId id="2145706449" r:id="rId37"/>
    <p:sldId id="2145706452" r:id="rId38"/>
    <p:sldId id="2145706454" r:id="rId39"/>
    <p:sldId id="2145706455" r:id="rId40"/>
    <p:sldId id="2145706456" r:id="rId41"/>
    <p:sldId id="2145706457" r:id="rId42"/>
    <p:sldId id="2145706453" r:id="rId43"/>
    <p:sldId id="2145706450" r:id="rId44"/>
    <p:sldId id="2145706473" r:id="rId45"/>
    <p:sldId id="2145706432" r:id="rId46"/>
    <p:sldId id="2145706471" r:id="rId47"/>
    <p:sldId id="2145706472" r:id="rId48"/>
    <p:sldId id="2145706436" r:id="rId49"/>
    <p:sldId id="2145706434" r:id="rId50"/>
    <p:sldId id="2145706435" r:id="rId51"/>
    <p:sldId id="2145706498" r:id="rId52"/>
    <p:sldId id="2145706433" r:id="rId53"/>
    <p:sldId id="266" r:id="rId54"/>
    <p:sldId id="267" r:id="rId55"/>
    <p:sldId id="268" r:id="rId56"/>
    <p:sldId id="269" r:id="rId57"/>
    <p:sldId id="271" r:id="rId58"/>
    <p:sldId id="2145706414" r:id="rId59"/>
    <p:sldId id="278" r:id="rId60"/>
    <p:sldId id="279" r:id="rId61"/>
    <p:sldId id="280" r:id="rId62"/>
    <p:sldId id="2145706462" r:id="rId63"/>
    <p:sldId id="2145706419" r:id="rId64"/>
    <p:sldId id="256" r:id="rId65"/>
    <p:sldId id="2145706415" r:id="rId66"/>
    <p:sldId id="258" r:id="rId67"/>
    <p:sldId id="2145706416" r:id="rId68"/>
    <p:sldId id="2145706417" r:id="rId69"/>
    <p:sldId id="2145706418" r:id="rId70"/>
    <p:sldId id="2145706464" r:id="rId71"/>
    <p:sldId id="2145706465" r:id="rId72"/>
    <p:sldId id="2145706468" r:id="rId73"/>
    <p:sldId id="2145706466" r:id="rId74"/>
    <p:sldId id="2145706467" r:id="rId75"/>
    <p:sldId id="2145706458" r:id="rId76"/>
    <p:sldId id="2145706459" r:id="rId77"/>
    <p:sldId id="2145706463" r:id="rId78"/>
    <p:sldId id="262" r:id="rId79"/>
    <p:sldId id="2145706469" r:id="rId80"/>
    <p:sldId id="2145706460" r:id="rId81"/>
    <p:sldId id="2145706461" r:id="rId82"/>
    <p:sldId id="2145706491" r:id="rId83"/>
    <p:sldId id="2145706493" r:id="rId84"/>
    <p:sldId id="2145706500" r:id="rId85"/>
    <p:sldId id="2145706501" r:id="rId86"/>
    <p:sldId id="2145706427" r:id="rId87"/>
    <p:sldId id="2145706437" r:id="rId8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6ADE"/>
    <a:srgbClr val="765A52"/>
    <a:srgbClr val="DAE3F3"/>
    <a:srgbClr val="5B739B"/>
    <a:srgbClr val="B9AB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37" autoAdjust="0"/>
    <p:restoredTop sz="96192" autoAdjust="0"/>
  </p:normalViewPr>
  <p:slideViewPr>
    <p:cSldViewPr snapToGrid="0">
      <p:cViewPr>
        <p:scale>
          <a:sx n="93" d="100"/>
          <a:sy n="93" d="100"/>
        </p:scale>
        <p:origin x="948" y="24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donalds\Desktop\NSF%20Docs\EXPOSURE\Building%20Values\Building%20value%20floodplain%20Rainelle-WSS%20chart%20and%20graph%2020221113.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Cumulative Building Values in Floodplain (2015-2022)</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Graph!$A$5</c:f>
              <c:strCache>
                <c:ptCount val="1"/>
                <c:pt idx="0">
                  <c:v>White Sulphur Springs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Graph!$B$4:$I$4</c:f>
              <c:numCache>
                <c:formatCode>General</c:formatCode>
                <c:ptCount val="8"/>
                <c:pt idx="0">
                  <c:v>2015</c:v>
                </c:pt>
                <c:pt idx="1">
                  <c:v>2016</c:v>
                </c:pt>
                <c:pt idx="2">
                  <c:v>2017</c:v>
                </c:pt>
                <c:pt idx="3">
                  <c:v>2018</c:v>
                </c:pt>
                <c:pt idx="4">
                  <c:v>2019</c:v>
                </c:pt>
                <c:pt idx="5">
                  <c:v>2020</c:v>
                </c:pt>
                <c:pt idx="6">
                  <c:v>2021</c:v>
                </c:pt>
                <c:pt idx="7">
                  <c:v>2022</c:v>
                </c:pt>
              </c:numCache>
            </c:numRef>
          </c:cat>
          <c:val>
            <c:numRef>
              <c:f>Graph!$B$5:$I$5</c:f>
              <c:numCache>
                <c:formatCode>#.0,,\ "Million"</c:formatCode>
                <c:ptCount val="8"/>
                <c:pt idx="0">
                  <c:v>22597283.333333328</c:v>
                </c:pt>
                <c:pt idx="1">
                  <c:v>23033150.000000004</c:v>
                </c:pt>
                <c:pt idx="2">
                  <c:v>13433616.666666668</c:v>
                </c:pt>
                <c:pt idx="3">
                  <c:v>21459933.333333332</c:v>
                </c:pt>
                <c:pt idx="4">
                  <c:v>22383366.666666668</c:v>
                </c:pt>
                <c:pt idx="5">
                  <c:v>22912900</c:v>
                </c:pt>
                <c:pt idx="6">
                  <c:v>26221233.333333332</c:v>
                </c:pt>
                <c:pt idx="7">
                  <c:v>29151350.000000004</c:v>
                </c:pt>
              </c:numCache>
            </c:numRef>
          </c:val>
          <c:smooth val="0"/>
          <c:extLst>
            <c:ext xmlns:c16="http://schemas.microsoft.com/office/drawing/2014/chart" uri="{C3380CC4-5D6E-409C-BE32-E72D297353CC}">
              <c16:uniqueId val="{00000000-7BA5-468D-A490-5F6D39755AD9}"/>
            </c:ext>
          </c:extLst>
        </c:ser>
        <c:ser>
          <c:idx val="1"/>
          <c:order val="1"/>
          <c:tx>
            <c:strRef>
              <c:f>Graph!$A$6</c:f>
              <c:strCache>
                <c:ptCount val="1"/>
                <c:pt idx="0">
                  <c:v>Rainelle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Graph!$B$4:$I$4</c:f>
              <c:numCache>
                <c:formatCode>General</c:formatCode>
                <c:ptCount val="8"/>
                <c:pt idx="0">
                  <c:v>2015</c:v>
                </c:pt>
                <c:pt idx="1">
                  <c:v>2016</c:v>
                </c:pt>
                <c:pt idx="2">
                  <c:v>2017</c:v>
                </c:pt>
                <c:pt idx="3">
                  <c:v>2018</c:v>
                </c:pt>
                <c:pt idx="4">
                  <c:v>2019</c:v>
                </c:pt>
                <c:pt idx="5">
                  <c:v>2020</c:v>
                </c:pt>
                <c:pt idx="6">
                  <c:v>2021</c:v>
                </c:pt>
                <c:pt idx="7">
                  <c:v>2022</c:v>
                </c:pt>
              </c:numCache>
            </c:numRef>
          </c:cat>
          <c:val>
            <c:numRef>
              <c:f>Graph!$B$6:$I$6</c:f>
              <c:numCache>
                <c:formatCode>#.0,,\ "Million"</c:formatCode>
                <c:ptCount val="8"/>
                <c:pt idx="0">
                  <c:v>13098033.333333336</c:v>
                </c:pt>
                <c:pt idx="1">
                  <c:v>13256766.666666666</c:v>
                </c:pt>
                <c:pt idx="2">
                  <c:v>5003433.333333334</c:v>
                </c:pt>
                <c:pt idx="3">
                  <c:v>9445883.3333333321</c:v>
                </c:pt>
                <c:pt idx="4">
                  <c:v>11004566.666666666</c:v>
                </c:pt>
                <c:pt idx="5">
                  <c:v>11092116.666666666</c:v>
                </c:pt>
                <c:pt idx="6">
                  <c:v>11349883.333333334</c:v>
                </c:pt>
                <c:pt idx="7">
                  <c:v>12304966.666666666</c:v>
                </c:pt>
              </c:numCache>
            </c:numRef>
          </c:val>
          <c:smooth val="0"/>
          <c:extLst>
            <c:ext xmlns:c16="http://schemas.microsoft.com/office/drawing/2014/chart" uri="{C3380CC4-5D6E-409C-BE32-E72D297353CC}">
              <c16:uniqueId val="{00000001-7BA5-468D-A490-5F6D39755AD9}"/>
            </c:ext>
          </c:extLst>
        </c:ser>
        <c:dLbls>
          <c:showLegendKey val="0"/>
          <c:showVal val="0"/>
          <c:showCatName val="0"/>
          <c:showSerName val="0"/>
          <c:showPercent val="0"/>
          <c:showBubbleSize val="0"/>
        </c:dLbls>
        <c:marker val="1"/>
        <c:smooth val="0"/>
        <c:axId val="404982992"/>
        <c:axId val="404983648"/>
      </c:lineChart>
      <c:catAx>
        <c:axId val="404982992"/>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Tax Assessment Year</a:t>
                </a:r>
              </a:p>
            </c:rich>
          </c:tx>
          <c:layout>
            <c:manualLayout>
              <c:xMode val="edge"/>
              <c:yMode val="edge"/>
              <c:x val="0.39213173921115385"/>
              <c:y val="0.8884524904156806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04983648"/>
        <c:crosses val="autoZero"/>
        <c:auto val="1"/>
        <c:lblAlgn val="ctr"/>
        <c:lblOffset val="100"/>
        <c:noMultiLvlLbl val="0"/>
      </c:catAx>
      <c:valAx>
        <c:axId val="404983648"/>
        <c:scaling>
          <c:orientation val="minMax"/>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Building Value</a:t>
                </a:r>
              </a:p>
            </c:rich>
          </c:tx>
          <c:layout>
            <c:manualLayout>
              <c:xMode val="edge"/>
              <c:yMode val="edge"/>
              <c:x val="1.2761552216331525E-2"/>
              <c:y val="0.372388670836310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quot;Million&quot;"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04982992"/>
        <c:crosses val="autoZero"/>
        <c:crossBetween val="between"/>
      </c:valAx>
      <c:spPr>
        <a:noFill/>
        <a:ln>
          <a:noFill/>
        </a:ln>
        <a:effectLst/>
      </c:spPr>
    </c:plotArea>
    <c:legend>
      <c:legendPos val="b"/>
      <c:layout>
        <c:manualLayout>
          <c:xMode val="edge"/>
          <c:yMode val="edge"/>
          <c:x val="0.64232316469613837"/>
          <c:y val="0.87864663224123718"/>
          <c:w val="0.34475140659253978"/>
          <c:h val="0.1209436743855881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lumMod val="95000"/>
      </a:schemeClr>
    </a:solidFill>
    <a:ln>
      <a:solidFill>
        <a:schemeClr val="tx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61473D-F9E2-4A15-995E-96C0A25CD962}" type="doc">
      <dgm:prSet loTypeId="urn:microsoft.com/office/officeart/2005/8/layout/cycle2" loCatId="cycle" qsTypeId="urn:microsoft.com/office/officeart/2005/8/quickstyle/simple1" qsCatId="simple" csTypeId="urn:microsoft.com/office/officeart/2005/8/colors/accent0_3" csCatId="mainScheme" phldr="1"/>
      <dgm:spPr/>
      <dgm:t>
        <a:bodyPr/>
        <a:lstStyle/>
        <a:p>
          <a:endParaRPr lang="en-US"/>
        </a:p>
      </dgm:t>
    </dgm:pt>
    <dgm:pt modelId="{678DFFBD-0D7E-444E-942F-B49E5F8005EC}">
      <dgm:prSet phldrT="[Text]" custT="1"/>
      <dgm:spPr/>
      <dgm:t>
        <a:bodyPr/>
        <a:lstStyle/>
        <a:p>
          <a:pPr algn="ctr"/>
          <a:br>
            <a:rPr lang="en-US" sz="1400" b="1" dirty="0"/>
          </a:br>
          <a:br>
            <a:rPr lang="en-US" sz="1400" b="1" dirty="0"/>
          </a:br>
          <a:br>
            <a:rPr lang="en-US" sz="1400" b="1" dirty="0"/>
          </a:br>
          <a:br>
            <a:rPr lang="en-US" sz="1400" b="1" dirty="0"/>
          </a:br>
          <a:r>
            <a:rPr lang="en-US" sz="1400" b="1" dirty="0"/>
            <a:t>BUILDING INVENTORY</a:t>
          </a:r>
          <a:endParaRPr lang="en-US" sz="1400" b="1" u="sng" dirty="0"/>
        </a:p>
        <a:p>
          <a:pPr algn="ctr"/>
          <a:r>
            <a:rPr lang="en-US" sz="1000" b="0" dirty="0"/>
            <a:t>Primary Building</a:t>
          </a:r>
          <a:br>
            <a:rPr lang="en-US" sz="1000" b="0" dirty="0"/>
          </a:br>
          <a:r>
            <a:rPr lang="en-US" sz="1000" b="0" dirty="0"/>
            <a:t> Identification &amp;</a:t>
          </a:r>
          <a:br>
            <a:rPr lang="en-US" sz="1000" b="0" dirty="0"/>
          </a:br>
          <a:r>
            <a:rPr lang="en-US" sz="1000" b="0" dirty="0"/>
            <a:t>Hazus Attributes</a:t>
          </a:r>
          <a:br>
            <a:rPr lang="en-US" sz="1000" b="0" dirty="0"/>
          </a:br>
          <a:br>
            <a:rPr lang="en-US" sz="1000" b="0" dirty="0"/>
          </a:br>
          <a:r>
            <a:rPr lang="en-US" sz="1000" b="0" dirty="0"/>
            <a:t>Essential Facilities &amp; Community Assets</a:t>
          </a:r>
          <a:br>
            <a:rPr lang="en-US" sz="1050" b="0" dirty="0"/>
          </a:br>
          <a:br>
            <a:rPr lang="en-US" sz="1100" b="0" dirty="0"/>
          </a:br>
          <a:br>
            <a:rPr lang="en-US" sz="1100" b="0" dirty="0"/>
          </a:br>
          <a:br>
            <a:rPr lang="en-US" sz="1100" b="0" i="1" dirty="0"/>
          </a:br>
          <a:endParaRPr lang="en-US" sz="1100" b="0" dirty="0"/>
        </a:p>
      </dgm:t>
    </dgm:pt>
    <dgm:pt modelId="{300F7BB8-D09C-4ED5-BD2F-A3BF48B7B5E2}" type="parTrans" cxnId="{95D01EE1-A9F1-4E8C-B192-6C6242672857}">
      <dgm:prSet/>
      <dgm:spPr/>
      <dgm:t>
        <a:bodyPr/>
        <a:lstStyle/>
        <a:p>
          <a:endParaRPr lang="en-US"/>
        </a:p>
      </dgm:t>
    </dgm:pt>
    <dgm:pt modelId="{DA7B5C63-B22F-40E7-BB9B-92B50551D557}" type="sibTrans" cxnId="{95D01EE1-A9F1-4E8C-B192-6C6242672857}">
      <dgm:prSet/>
      <dgm:spPr/>
      <dgm:t>
        <a:bodyPr/>
        <a:lstStyle/>
        <a:p>
          <a:endParaRPr lang="en-US"/>
        </a:p>
      </dgm:t>
    </dgm:pt>
    <dgm:pt modelId="{F02D4C08-56FC-4760-BF3B-72D3F2350B6E}">
      <dgm:prSet phldrT="[Text]" custT="1"/>
      <dgm:spPr>
        <a:solidFill>
          <a:schemeClr val="accent1">
            <a:lumMod val="50000"/>
          </a:schemeClr>
        </a:solidFill>
      </dgm:spPr>
      <dgm:t>
        <a:bodyPr/>
        <a:lstStyle/>
        <a:p>
          <a:br>
            <a:rPr lang="en-US" sz="1400" b="1" dirty="0"/>
          </a:br>
          <a:br>
            <a:rPr lang="en-US" sz="1400" b="1" dirty="0"/>
          </a:br>
          <a:r>
            <a:rPr lang="en-US" sz="1400" b="1" dirty="0"/>
            <a:t>FLOOD LOSS MODELS</a:t>
          </a:r>
          <a:br>
            <a:rPr lang="en-US" sz="1100" b="1" dirty="0"/>
          </a:br>
          <a:br>
            <a:rPr lang="en-US" sz="1100" b="1" dirty="0"/>
          </a:br>
          <a:r>
            <a:rPr lang="en-US" sz="1000" b="0" dirty="0"/>
            <a:t>Open Hazus FAST</a:t>
          </a:r>
        </a:p>
        <a:p>
          <a:br>
            <a:rPr lang="en-US" sz="1000" b="0" dirty="0"/>
          </a:br>
          <a:r>
            <a:rPr lang="en-US" sz="1000" b="0" dirty="0"/>
            <a:t>Flood Depths</a:t>
          </a:r>
          <a:br>
            <a:rPr lang="en-US" sz="1000" b="0" dirty="0"/>
          </a:br>
          <a:br>
            <a:rPr lang="en-US" sz="1000" b="0" dirty="0"/>
          </a:br>
          <a:r>
            <a:rPr lang="en-US" sz="1000" b="0" dirty="0"/>
            <a:t>Building Damage Estimates </a:t>
          </a:r>
        </a:p>
        <a:p>
          <a:endParaRPr lang="en-US" sz="1000" b="0" dirty="0"/>
        </a:p>
      </dgm:t>
    </dgm:pt>
    <dgm:pt modelId="{312CB6A3-2971-4B44-9E19-08C4BA24DE3D}" type="parTrans" cxnId="{81C41306-EBBC-4CA1-855D-515496BE075F}">
      <dgm:prSet/>
      <dgm:spPr/>
      <dgm:t>
        <a:bodyPr/>
        <a:lstStyle/>
        <a:p>
          <a:endParaRPr lang="en-US"/>
        </a:p>
      </dgm:t>
    </dgm:pt>
    <dgm:pt modelId="{8CB5D809-C449-40F4-B154-F3EE97A430A1}" type="sibTrans" cxnId="{81C41306-EBBC-4CA1-855D-515496BE075F}">
      <dgm:prSet/>
      <dgm:spPr/>
      <dgm:t>
        <a:bodyPr/>
        <a:lstStyle/>
        <a:p>
          <a:endParaRPr lang="en-US"/>
        </a:p>
      </dgm:t>
    </dgm:pt>
    <dgm:pt modelId="{A181FAC5-20D2-4394-8C6F-6C96CE3700A0}">
      <dgm:prSet phldrT="[Text]" custT="1"/>
      <dgm:spPr>
        <a:solidFill>
          <a:srgbClr val="7030A0"/>
        </a:solidFill>
      </dgm:spPr>
      <dgm:t>
        <a:bodyPr/>
        <a:lstStyle/>
        <a:p>
          <a:br>
            <a:rPr lang="en-US" sz="1400" b="1" dirty="0"/>
          </a:br>
          <a:br>
            <a:rPr lang="en-US" sz="1400" b="1" dirty="0"/>
          </a:br>
          <a:r>
            <a:rPr lang="en-US" sz="1400" b="1" dirty="0"/>
            <a:t>COMMUNITY ENGAGEMENT</a:t>
          </a:r>
        </a:p>
        <a:p>
          <a:r>
            <a:rPr lang="en-US" sz="1000" dirty="0"/>
            <a:t>Risk Assessment</a:t>
          </a:r>
          <a:br>
            <a:rPr lang="en-US" sz="1000" dirty="0"/>
          </a:br>
          <a:r>
            <a:rPr lang="en-US" sz="1000" dirty="0"/>
            <a:t> Data Verification</a:t>
          </a:r>
          <a:br>
            <a:rPr lang="en-US" sz="1000" dirty="0"/>
          </a:br>
          <a:endParaRPr lang="en-US" sz="1000" dirty="0"/>
        </a:p>
        <a:p>
          <a:r>
            <a:rPr lang="en-US" sz="1000" dirty="0"/>
            <a:t>Mitigation Actions Identified </a:t>
          </a:r>
        </a:p>
        <a:p>
          <a:endParaRPr lang="en-US" sz="1100" dirty="0"/>
        </a:p>
      </dgm:t>
    </dgm:pt>
    <dgm:pt modelId="{9CFA1DDD-D4CC-454C-9F33-BD2252D084E0}" type="parTrans" cxnId="{F91C8AD1-589D-4961-8832-26F6C65D1C03}">
      <dgm:prSet/>
      <dgm:spPr/>
      <dgm:t>
        <a:bodyPr/>
        <a:lstStyle/>
        <a:p>
          <a:endParaRPr lang="en-US"/>
        </a:p>
      </dgm:t>
    </dgm:pt>
    <dgm:pt modelId="{C45563D0-A152-49F5-8637-E499FCEEE805}" type="sibTrans" cxnId="{F91C8AD1-589D-4961-8832-26F6C65D1C03}">
      <dgm:prSet/>
      <dgm:spPr/>
      <dgm:t>
        <a:bodyPr/>
        <a:lstStyle/>
        <a:p>
          <a:endParaRPr lang="en-US"/>
        </a:p>
      </dgm:t>
    </dgm:pt>
    <dgm:pt modelId="{694BCF86-BAF3-4894-BC6F-00746716E93B}">
      <dgm:prSet phldrT="[Text]" custT="1"/>
      <dgm:spPr>
        <a:solidFill>
          <a:srgbClr val="A50021"/>
        </a:solidFill>
      </dgm:spPr>
      <dgm:t>
        <a:bodyPr/>
        <a:lstStyle/>
        <a:p>
          <a:br>
            <a:rPr lang="en-US" sz="1400" b="1" dirty="0"/>
          </a:br>
          <a:r>
            <a:rPr lang="en-US" sz="1400" b="1" dirty="0"/>
            <a:t>BLDG. LEVEL RISK ASSESSMENT (BLRA) DATABASE</a:t>
          </a:r>
        </a:p>
        <a:p>
          <a:br>
            <a:rPr lang="en-US" sz="1000" b="0" dirty="0"/>
          </a:br>
          <a:br>
            <a:rPr lang="en-US" sz="1000" b="0" dirty="0"/>
          </a:br>
          <a:r>
            <a:rPr lang="en-US" sz="1000" b="0" dirty="0"/>
            <a:t>Building Level &amp; Community Level Outputs</a:t>
          </a:r>
        </a:p>
      </dgm:t>
    </dgm:pt>
    <dgm:pt modelId="{436DCAD8-18E1-4745-8115-174893CE7639}" type="sibTrans" cxnId="{21793CA6-B570-4637-A6C2-BEAC1D3B68FC}">
      <dgm:prSet/>
      <dgm:spPr/>
      <dgm:t>
        <a:bodyPr/>
        <a:lstStyle/>
        <a:p>
          <a:endParaRPr lang="en-US"/>
        </a:p>
      </dgm:t>
    </dgm:pt>
    <dgm:pt modelId="{0501E75A-9694-4038-8897-1F0E2E9F4E94}" type="parTrans" cxnId="{21793CA6-B570-4637-A6C2-BEAC1D3B68FC}">
      <dgm:prSet/>
      <dgm:spPr/>
      <dgm:t>
        <a:bodyPr/>
        <a:lstStyle/>
        <a:p>
          <a:endParaRPr lang="en-US"/>
        </a:p>
      </dgm:t>
    </dgm:pt>
    <dgm:pt modelId="{1DEE2415-090A-446F-B542-F2CCEE16BCEC}" type="pres">
      <dgm:prSet presAssocID="{2F61473D-F9E2-4A15-995E-96C0A25CD962}" presName="cycle" presStyleCnt="0">
        <dgm:presLayoutVars>
          <dgm:dir/>
          <dgm:resizeHandles val="exact"/>
        </dgm:presLayoutVars>
      </dgm:prSet>
      <dgm:spPr/>
    </dgm:pt>
    <dgm:pt modelId="{06245900-9449-4828-857C-53809E2A5AD6}" type="pres">
      <dgm:prSet presAssocID="{678DFFBD-0D7E-444E-942F-B49E5F8005EC}" presName="node" presStyleLbl="node1" presStyleIdx="0" presStyleCnt="4">
        <dgm:presLayoutVars>
          <dgm:bulletEnabled val="1"/>
        </dgm:presLayoutVars>
      </dgm:prSet>
      <dgm:spPr/>
    </dgm:pt>
    <dgm:pt modelId="{E5B60405-850B-4F71-ABB5-8371E5DF8E08}" type="pres">
      <dgm:prSet presAssocID="{DA7B5C63-B22F-40E7-BB9B-92B50551D557}" presName="sibTrans" presStyleLbl="sibTrans2D1" presStyleIdx="0" presStyleCnt="4"/>
      <dgm:spPr/>
    </dgm:pt>
    <dgm:pt modelId="{A2802EF2-6880-4772-BA2B-16AF7673042C}" type="pres">
      <dgm:prSet presAssocID="{DA7B5C63-B22F-40E7-BB9B-92B50551D557}" presName="connectorText" presStyleLbl="sibTrans2D1" presStyleIdx="0" presStyleCnt="4"/>
      <dgm:spPr/>
    </dgm:pt>
    <dgm:pt modelId="{1C55C5ED-4E94-4142-ADFB-CFD1E6E0310D}" type="pres">
      <dgm:prSet presAssocID="{F02D4C08-56FC-4760-BF3B-72D3F2350B6E}" presName="node" presStyleLbl="node1" presStyleIdx="1" presStyleCnt="4" custRadScaleRad="99769" custRadScaleInc="5447">
        <dgm:presLayoutVars>
          <dgm:bulletEnabled val="1"/>
        </dgm:presLayoutVars>
      </dgm:prSet>
      <dgm:spPr/>
    </dgm:pt>
    <dgm:pt modelId="{D8C9C4BB-54CC-4167-926B-E358BF2A4D97}" type="pres">
      <dgm:prSet presAssocID="{8CB5D809-C449-40F4-B154-F3EE97A430A1}" presName="sibTrans" presStyleLbl="sibTrans2D1" presStyleIdx="1" presStyleCnt="4"/>
      <dgm:spPr/>
    </dgm:pt>
    <dgm:pt modelId="{795E6FF8-F6BA-44AC-B494-1F92DC0204D1}" type="pres">
      <dgm:prSet presAssocID="{8CB5D809-C449-40F4-B154-F3EE97A430A1}" presName="connectorText" presStyleLbl="sibTrans2D1" presStyleIdx="1" presStyleCnt="4"/>
      <dgm:spPr/>
    </dgm:pt>
    <dgm:pt modelId="{8C86ADF5-645A-404E-8D4A-AD301322C662}" type="pres">
      <dgm:prSet presAssocID="{694BCF86-BAF3-4894-BC6F-00746716E93B}" presName="node" presStyleLbl="node1" presStyleIdx="2" presStyleCnt="4" custScaleX="104534" custScaleY="109020" custRadScaleRad="97690" custRadScaleInc="119">
        <dgm:presLayoutVars>
          <dgm:bulletEnabled val="1"/>
        </dgm:presLayoutVars>
      </dgm:prSet>
      <dgm:spPr/>
    </dgm:pt>
    <dgm:pt modelId="{F1CC15DA-5D7C-4C5A-B73E-6788D5DBB780}" type="pres">
      <dgm:prSet presAssocID="{436DCAD8-18E1-4745-8115-174893CE7639}" presName="sibTrans" presStyleLbl="sibTrans2D1" presStyleIdx="2" presStyleCnt="4"/>
      <dgm:spPr/>
    </dgm:pt>
    <dgm:pt modelId="{C9B3C594-9993-4272-AFB0-E613CBEA6EB8}" type="pres">
      <dgm:prSet presAssocID="{436DCAD8-18E1-4745-8115-174893CE7639}" presName="connectorText" presStyleLbl="sibTrans2D1" presStyleIdx="2" presStyleCnt="4"/>
      <dgm:spPr/>
    </dgm:pt>
    <dgm:pt modelId="{C34C508D-41D8-4EAE-8D6A-1507C301F0BE}" type="pres">
      <dgm:prSet presAssocID="{A181FAC5-20D2-4394-8C6F-6C96CE3700A0}" presName="node" presStyleLbl="node1" presStyleIdx="3" presStyleCnt="4">
        <dgm:presLayoutVars>
          <dgm:bulletEnabled val="1"/>
        </dgm:presLayoutVars>
      </dgm:prSet>
      <dgm:spPr/>
    </dgm:pt>
    <dgm:pt modelId="{0ECB04CF-B769-4D2D-9C4D-491927806A79}" type="pres">
      <dgm:prSet presAssocID="{C45563D0-A152-49F5-8637-E499FCEEE805}" presName="sibTrans" presStyleLbl="sibTrans2D1" presStyleIdx="3" presStyleCnt="4"/>
      <dgm:spPr/>
    </dgm:pt>
    <dgm:pt modelId="{E5C34F58-A8C4-43DF-BD19-9EC01308B07B}" type="pres">
      <dgm:prSet presAssocID="{C45563D0-A152-49F5-8637-E499FCEEE805}" presName="connectorText" presStyleLbl="sibTrans2D1" presStyleIdx="3" presStyleCnt="4"/>
      <dgm:spPr/>
    </dgm:pt>
  </dgm:ptLst>
  <dgm:cxnLst>
    <dgm:cxn modelId="{81C41306-EBBC-4CA1-855D-515496BE075F}" srcId="{2F61473D-F9E2-4A15-995E-96C0A25CD962}" destId="{F02D4C08-56FC-4760-BF3B-72D3F2350B6E}" srcOrd="1" destOrd="0" parTransId="{312CB6A3-2971-4B44-9E19-08C4BA24DE3D}" sibTransId="{8CB5D809-C449-40F4-B154-F3EE97A430A1}"/>
    <dgm:cxn modelId="{5D4AA60F-9C16-4A3E-A57F-43165C704E85}" type="presOf" srcId="{678DFFBD-0D7E-444E-942F-B49E5F8005EC}" destId="{06245900-9449-4828-857C-53809E2A5AD6}" srcOrd="0" destOrd="0" presId="urn:microsoft.com/office/officeart/2005/8/layout/cycle2"/>
    <dgm:cxn modelId="{77E82E12-08C4-4EE8-91BD-39D6CD4D6B52}" type="presOf" srcId="{F02D4C08-56FC-4760-BF3B-72D3F2350B6E}" destId="{1C55C5ED-4E94-4142-ADFB-CFD1E6E0310D}" srcOrd="0" destOrd="0" presId="urn:microsoft.com/office/officeart/2005/8/layout/cycle2"/>
    <dgm:cxn modelId="{B9F7F216-0A86-46F3-AC92-6FF67E97C14A}" type="presOf" srcId="{8CB5D809-C449-40F4-B154-F3EE97A430A1}" destId="{D8C9C4BB-54CC-4167-926B-E358BF2A4D97}" srcOrd="0" destOrd="0" presId="urn:microsoft.com/office/officeart/2005/8/layout/cycle2"/>
    <dgm:cxn modelId="{E9E87F20-29AA-48BC-9256-93A5BD8DAC68}" type="presOf" srcId="{2F61473D-F9E2-4A15-995E-96C0A25CD962}" destId="{1DEE2415-090A-446F-B542-F2CCEE16BCEC}" srcOrd="0" destOrd="0" presId="urn:microsoft.com/office/officeart/2005/8/layout/cycle2"/>
    <dgm:cxn modelId="{ED82072E-D948-4DEA-B1B1-966136236A73}" type="presOf" srcId="{8CB5D809-C449-40F4-B154-F3EE97A430A1}" destId="{795E6FF8-F6BA-44AC-B494-1F92DC0204D1}" srcOrd="1" destOrd="0" presId="urn:microsoft.com/office/officeart/2005/8/layout/cycle2"/>
    <dgm:cxn modelId="{6C3C833E-9746-4FCE-9178-0E481CC2CBF6}" type="presOf" srcId="{DA7B5C63-B22F-40E7-BB9B-92B50551D557}" destId="{A2802EF2-6880-4772-BA2B-16AF7673042C}" srcOrd="1" destOrd="0" presId="urn:microsoft.com/office/officeart/2005/8/layout/cycle2"/>
    <dgm:cxn modelId="{D6996F46-266D-4168-9A63-BC9D1FE51195}" type="presOf" srcId="{694BCF86-BAF3-4894-BC6F-00746716E93B}" destId="{8C86ADF5-645A-404E-8D4A-AD301322C662}" srcOrd="0" destOrd="0" presId="urn:microsoft.com/office/officeart/2005/8/layout/cycle2"/>
    <dgm:cxn modelId="{3272C56B-C45E-4B4A-9CC3-E8B1AB346AF4}" type="presOf" srcId="{436DCAD8-18E1-4745-8115-174893CE7639}" destId="{F1CC15DA-5D7C-4C5A-B73E-6788D5DBB780}" srcOrd="0" destOrd="0" presId="urn:microsoft.com/office/officeart/2005/8/layout/cycle2"/>
    <dgm:cxn modelId="{373A6F73-A14A-4EA9-ACE3-D4699C30F9AB}" type="presOf" srcId="{C45563D0-A152-49F5-8637-E499FCEEE805}" destId="{0ECB04CF-B769-4D2D-9C4D-491927806A79}" srcOrd="0" destOrd="0" presId="urn:microsoft.com/office/officeart/2005/8/layout/cycle2"/>
    <dgm:cxn modelId="{7C4D5F55-AC4E-4A76-9E30-350EDC11BFE6}" type="presOf" srcId="{436DCAD8-18E1-4745-8115-174893CE7639}" destId="{C9B3C594-9993-4272-AFB0-E613CBEA6EB8}" srcOrd="1" destOrd="0" presId="urn:microsoft.com/office/officeart/2005/8/layout/cycle2"/>
    <dgm:cxn modelId="{BB951297-6293-46BA-B4DB-14B040B21DC2}" type="presOf" srcId="{C45563D0-A152-49F5-8637-E499FCEEE805}" destId="{E5C34F58-A8C4-43DF-BD19-9EC01308B07B}" srcOrd="1" destOrd="0" presId="urn:microsoft.com/office/officeart/2005/8/layout/cycle2"/>
    <dgm:cxn modelId="{21793CA6-B570-4637-A6C2-BEAC1D3B68FC}" srcId="{2F61473D-F9E2-4A15-995E-96C0A25CD962}" destId="{694BCF86-BAF3-4894-BC6F-00746716E93B}" srcOrd="2" destOrd="0" parTransId="{0501E75A-9694-4038-8897-1F0E2E9F4E94}" sibTransId="{436DCAD8-18E1-4745-8115-174893CE7639}"/>
    <dgm:cxn modelId="{59379EBB-D410-4246-9670-E0F497476DCA}" type="presOf" srcId="{A181FAC5-20D2-4394-8C6F-6C96CE3700A0}" destId="{C34C508D-41D8-4EAE-8D6A-1507C301F0BE}" srcOrd="0" destOrd="0" presId="urn:microsoft.com/office/officeart/2005/8/layout/cycle2"/>
    <dgm:cxn modelId="{FA9BF8BF-488E-4B9D-A728-10696E140B07}" type="presOf" srcId="{DA7B5C63-B22F-40E7-BB9B-92B50551D557}" destId="{E5B60405-850B-4F71-ABB5-8371E5DF8E08}" srcOrd="0" destOrd="0" presId="urn:microsoft.com/office/officeart/2005/8/layout/cycle2"/>
    <dgm:cxn modelId="{F91C8AD1-589D-4961-8832-26F6C65D1C03}" srcId="{2F61473D-F9E2-4A15-995E-96C0A25CD962}" destId="{A181FAC5-20D2-4394-8C6F-6C96CE3700A0}" srcOrd="3" destOrd="0" parTransId="{9CFA1DDD-D4CC-454C-9F33-BD2252D084E0}" sibTransId="{C45563D0-A152-49F5-8637-E499FCEEE805}"/>
    <dgm:cxn modelId="{95D01EE1-A9F1-4E8C-B192-6C6242672857}" srcId="{2F61473D-F9E2-4A15-995E-96C0A25CD962}" destId="{678DFFBD-0D7E-444E-942F-B49E5F8005EC}" srcOrd="0" destOrd="0" parTransId="{300F7BB8-D09C-4ED5-BD2F-A3BF48B7B5E2}" sibTransId="{DA7B5C63-B22F-40E7-BB9B-92B50551D557}"/>
    <dgm:cxn modelId="{7775C85F-BE50-4D3E-8F25-A9EE856AFC84}" type="presParOf" srcId="{1DEE2415-090A-446F-B542-F2CCEE16BCEC}" destId="{06245900-9449-4828-857C-53809E2A5AD6}" srcOrd="0" destOrd="0" presId="urn:microsoft.com/office/officeart/2005/8/layout/cycle2"/>
    <dgm:cxn modelId="{50716540-5EE7-41BF-BEB3-E4FA14DB6C22}" type="presParOf" srcId="{1DEE2415-090A-446F-B542-F2CCEE16BCEC}" destId="{E5B60405-850B-4F71-ABB5-8371E5DF8E08}" srcOrd="1" destOrd="0" presId="urn:microsoft.com/office/officeart/2005/8/layout/cycle2"/>
    <dgm:cxn modelId="{B53895A5-C2FC-4D5B-B0CD-C672216E2C04}" type="presParOf" srcId="{E5B60405-850B-4F71-ABB5-8371E5DF8E08}" destId="{A2802EF2-6880-4772-BA2B-16AF7673042C}" srcOrd="0" destOrd="0" presId="urn:microsoft.com/office/officeart/2005/8/layout/cycle2"/>
    <dgm:cxn modelId="{A1D6FF58-B0FA-4330-B2A5-4B9390ABA3E2}" type="presParOf" srcId="{1DEE2415-090A-446F-B542-F2CCEE16BCEC}" destId="{1C55C5ED-4E94-4142-ADFB-CFD1E6E0310D}" srcOrd="2" destOrd="0" presId="urn:microsoft.com/office/officeart/2005/8/layout/cycle2"/>
    <dgm:cxn modelId="{92BF1AD9-1B81-4CB7-B4D5-F5899AD1C430}" type="presParOf" srcId="{1DEE2415-090A-446F-B542-F2CCEE16BCEC}" destId="{D8C9C4BB-54CC-4167-926B-E358BF2A4D97}" srcOrd="3" destOrd="0" presId="urn:microsoft.com/office/officeart/2005/8/layout/cycle2"/>
    <dgm:cxn modelId="{3FCAA6B9-B621-49FB-8684-31A3357CA5E1}" type="presParOf" srcId="{D8C9C4BB-54CC-4167-926B-E358BF2A4D97}" destId="{795E6FF8-F6BA-44AC-B494-1F92DC0204D1}" srcOrd="0" destOrd="0" presId="urn:microsoft.com/office/officeart/2005/8/layout/cycle2"/>
    <dgm:cxn modelId="{E7AC59E5-B251-42C8-9ACD-D20693105000}" type="presParOf" srcId="{1DEE2415-090A-446F-B542-F2CCEE16BCEC}" destId="{8C86ADF5-645A-404E-8D4A-AD301322C662}" srcOrd="4" destOrd="0" presId="urn:microsoft.com/office/officeart/2005/8/layout/cycle2"/>
    <dgm:cxn modelId="{FB3D3396-01AE-4270-BC90-8B922FADFF51}" type="presParOf" srcId="{1DEE2415-090A-446F-B542-F2CCEE16BCEC}" destId="{F1CC15DA-5D7C-4C5A-B73E-6788D5DBB780}" srcOrd="5" destOrd="0" presId="urn:microsoft.com/office/officeart/2005/8/layout/cycle2"/>
    <dgm:cxn modelId="{6F477EB3-2A10-4E32-8CD4-CC96BCB77D75}" type="presParOf" srcId="{F1CC15DA-5D7C-4C5A-B73E-6788D5DBB780}" destId="{C9B3C594-9993-4272-AFB0-E613CBEA6EB8}" srcOrd="0" destOrd="0" presId="urn:microsoft.com/office/officeart/2005/8/layout/cycle2"/>
    <dgm:cxn modelId="{F96EE096-1212-4DAB-8690-8A28B7433782}" type="presParOf" srcId="{1DEE2415-090A-446F-B542-F2CCEE16BCEC}" destId="{C34C508D-41D8-4EAE-8D6A-1507C301F0BE}" srcOrd="6" destOrd="0" presId="urn:microsoft.com/office/officeart/2005/8/layout/cycle2"/>
    <dgm:cxn modelId="{366ABDCA-B95A-4A1C-8DF9-F97B721A66A4}" type="presParOf" srcId="{1DEE2415-090A-446F-B542-F2CCEE16BCEC}" destId="{0ECB04CF-B769-4D2D-9C4D-491927806A79}" srcOrd="7" destOrd="0" presId="urn:microsoft.com/office/officeart/2005/8/layout/cycle2"/>
    <dgm:cxn modelId="{B8B376BB-F491-43FA-A8D0-90C0DB612F2B}" type="presParOf" srcId="{0ECB04CF-B769-4D2D-9C4D-491927806A79}" destId="{E5C34F58-A8C4-43DF-BD19-9EC01308B07B}" srcOrd="0" destOrd="0" presId="urn:microsoft.com/office/officeart/2005/8/layout/cycle2"/>
  </dgm:cxnLst>
  <dgm:bg>
    <a:solidFill>
      <a:schemeClr val="bg1">
        <a:lumMod val="95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45900-9449-4828-857C-53809E2A5AD6}">
      <dsp:nvSpPr>
        <dsp:cNvPr id="0" name=""/>
        <dsp:cNvSpPr/>
      </dsp:nvSpPr>
      <dsp:spPr>
        <a:xfrm>
          <a:off x="3232329" y="-39171"/>
          <a:ext cx="1833442" cy="183344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br>
          <a:br>
            <a:rPr lang="en-US" sz="1400" b="1" kern="1200" dirty="0"/>
          </a:br>
          <a:br>
            <a:rPr lang="en-US" sz="1400" b="1" kern="1200" dirty="0"/>
          </a:br>
          <a:br>
            <a:rPr lang="en-US" sz="1400" b="1" kern="1200" dirty="0"/>
          </a:br>
          <a:r>
            <a:rPr lang="en-US" sz="1400" b="1" kern="1200" dirty="0"/>
            <a:t>BUILDING INVENTORY</a:t>
          </a:r>
          <a:endParaRPr lang="en-US" sz="1400" b="1" u="sng" kern="1200" dirty="0"/>
        </a:p>
        <a:p>
          <a:pPr marL="0" lvl="0" indent="0" algn="ctr" defTabSz="622300">
            <a:lnSpc>
              <a:spcPct val="90000"/>
            </a:lnSpc>
            <a:spcBef>
              <a:spcPct val="0"/>
            </a:spcBef>
            <a:spcAft>
              <a:spcPct val="35000"/>
            </a:spcAft>
            <a:buNone/>
          </a:pPr>
          <a:r>
            <a:rPr lang="en-US" sz="1000" b="0" kern="1200" dirty="0"/>
            <a:t>Primary Building</a:t>
          </a:r>
          <a:br>
            <a:rPr lang="en-US" sz="1000" b="0" kern="1200" dirty="0"/>
          </a:br>
          <a:r>
            <a:rPr lang="en-US" sz="1000" b="0" kern="1200" dirty="0"/>
            <a:t> Identification &amp;</a:t>
          </a:r>
          <a:br>
            <a:rPr lang="en-US" sz="1000" b="0" kern="1200" dirty="0"/>
          </a:br>
          <a:r>
            <a:rPr lang="en-US" sz="1000" b="0" kern="1200" dirty="0"/>
            <a:t>Hazus Attributes</a:t>
          </a:r>
          <a:br>
            <a:rPr lang="en-US" sz="1000" b="0" kern="1200" dirty="0"/>
          </a:br>
          <a:br>
            <a:rPr lang="en-US" sz="1000" b="0" kern="1200" dirty="0"/>
          </a:br>
          <a:r>
            <a:rPr lang="en-US" sz="1000" b="0" kern="1200" dirty="0"/>
            <a:t>Essential Facilities &amp; Community Assets</a:t>
          </a:r>
          <a:br>
            <a:rPr lang="en-US" sz="1050" b="0" kern="1200" dirty="0"/>
          </a:br>
          <a:br>
            <a:rPr lang="en-US" sz="1100" b="0" kern="1200" dirty="0"/>
          </a:br>
          <a:br>
            <a:rPr lang="en-US" sz="1100" b="0" kern="1200" dirty="0"/>
          </a:br>
          <a:br>
            <a:rPr lang="en-US" sz="1100" b="0" i="1" kern="1200" dirty="0"/>
          </a:br>
          <a:endParaRPr lang="en-US" sz="1100" b="0" kern="1200" dirty="0"/>
        </a:p>
      </dsp:txBody>
      <dsp:txXfrm>
        <a:off x="3500830" y="229330"/>
        <a:ext cx="1296440" cy="1296440"/>
      </dsp:txXfrm>
    </dsp:sp>
    <dsp:sp modelId="{E5B60405-850B-4F71-ABB5-8371E5DF8E08}">
      <dsp:nvSpPr>
        <dsp:cNvPr id="0" name=""/>
        <dsp:cNvSpPr/>
      </dsp:nvSpPr>
      <dsp:spPr>
        <a:xfrm rot="2777343">
          <a:off x="4850783" y="1571943"/>
          <a:ext cx="515748" cy="6187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4874686" y="1639780"/>
        <a:ext cx="361024" cy="371272"/>
      </dsp:txXfrm>
    </dsp:sp>
    <dsp:sp modelId="{1C55C5ED-4E94-4142-ADFB-CFD1E6E0310D}">
      <dsp:nvSpPr>
        <dsp:cNvPr id="0" name=""/>
        <dsp:cNvSpPr/>
      </dsp:nvSpPr>
      <dsp:spPr>
        <a:xfrm>
          <a:off x="5171716" y="1989504"/>
          <a:ext cx="1833442" cy="1833442"/>
        </a:xfrm>
        <a:prstGeom prst="ellipse">
          <a:avLst/>
        </a:prstGeom>
        <a:solidFill>
          <a:schemeClr val="accent1">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br>
          <a:br>
            <a:rPr lang="en-US" sz="1400" b="1" kern="1200" dirty="0"/>
          </a:br>
          <a:r>
            <a:rPr lang="en-US" sz="1400" b="1" kern="1200" dirty="0"/>
            <a:t>FLOOD LOSS MODELS</a:t>
          </a:r>
          <a:br>
            <a:rPr lang="en-US" sz="1100" b="1" kern="1200" dirty="0"/>
          </a:br>
          <a:br>
            <a:rPr lang="en-US" sz="1100" b="1" kern="1200" dirty="0"/>
          </a:br>
          <a:r>
            <a:rPr lang="en-US" sz="1000" b="0" kern="1200" dirty="0"/>
            <a:t>Open Hazus FAST</a:t>
          </a:r>
        </a:p>
        <a:p>
          <a:pPr marL="0" lvl="0" indent="0" algn="ctr" defTabSz="622300">
            <a:lnSpc>
              <a:spcPct val="90000"/>
            </a:lnSpc>
            <a:spcBef>
              <a:spcPct val="0"/>
            </a:spcBef>
            <a:spcAft>
              <a:spcPct val="35000"/>
            </a:spcAft>
            <a:buNone/>
          </a:pPr>
          <a:br>
            <a:rPr lang="en-US" sz="1000" b="0" kern="1200" dirty="0"/>
          </a:br>
          <a:r>
            <a:rPr lang="en-US" sz="1000" b="0" kern="1200" dirty="0"/>
            <a:t>Flood Depths</a:t>
          </a:r>
          <a:br>
            <a:rPr lang="en-US" sz="1000" b="0" kern="1200" dirty="0"/>
          </a:br>
          <a:br>
            <a:rPr lang="en-US" sz="1000" b="0" kern="1200" dirty="0"/>
          </a:br>
          <a:r>
            <a:rPr lang="en-US" sz="1000" b="0" kern="1200" dirty="0"/>
            <a:t>Building Damage Estimates </a:t>
          </a:r>
        </a:p>
        <a:p>
          <a:pPr marL="0" lvl="0" indent="0" algn="ctr" defTabSz="622300">
            <a:lnSpc>
              <a:spcPct val="90000"/>
            </a:lnSpc>
            <a:spcBef>
              <a:spcPct val="0"/>
            </a:spcBef>
            <a:spcAft>
              <a:spcPct val="35000"/>
            </a:spcAft>
            <a:buNone/>
          </a:pPr>
          <a:endParaRPr lang="en-US" sz="1000" b="0" kern="1200" dirty="0"/>
        </a:p>
      </dsp:txBody>
      <dsp:txXfrm>
        <a:off x="5440217" y="2258005"/>
        <a:ext cx="1296440" cy="1296440"/>
      </dsp:txXfrm>
    </dsp:sp>
    <dsp:sp modelId="{D8C9C4BB-54CC-4167-926B-E358BF2A4D97}">
      <dsp:nvSpPr>
        <dsp:cNvPr id="0" name=""/>
        <dsp:cNvSpPr/>
      </dsp:nvSpPr>
      <dsp:spPr>
        <a:xfrm rot="8212882">
          <a:off x="4945258" y="3477276"/>
          <a:ext cx="405857" cy="6187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rot="10800000">
        <a:off x="5050574" y="3559422"/>
        <a:ext cx="284100" cy="371272"/>
      </dsp:txXfrm>
    </dsp:sp>
    <dsp:sp modelId="{8C86ADF5-645A-404E-8D4A-AD301322C662}">
      <dsp:nvSpPr>
        <dsp:cNvPr id="0" name=""/>
        <dsp:cNvSpPr/>
      </dsp:nvSpPr>
      <dsp:spPr>
        <a:xfrm>
          <a:off x="3188988" y="3724509"/>
          <a:ext cx="1916571" cy="1998819"/>
        </a:xfrm>
        <a:prstGeom prst="ellipse">
          <a:avLst/>
        </a:prstGeom>
        <a:solidFill>
          <a:srgbClr val="A5002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br>
          <a:r>
            <a:rPr lang="en-US" sz="1400" b="1" kern="1200" dirty="0"/>
            <a:t>BLDG. LEVEL RISK ASSESSMENT (BLRA) DATABASE</a:t>
          </a:r>
        </a:p>
        <a:p>
          <a:pPr marL="0" lvl="0" indent="0" algn="ctr" defTabSz="622300">
            <a:lnSpc>
              <a:spcPct val="90000"/>
            </a:lnSpc>
            <a:spcBef>
              <a:spcPct val="0"/>
            </a:spcBef>
            <a:spcAft>
              <a:spcPct val="35000"/>
            </a:spcAft>
            <a:buNone/>
          </a:pPr>
          <a:br>
            <a:rPr lang="en-US" sz="1000" b="0" kern="1200" dirty="0"/>
          </a:br>
          <a:br>
            <a:rPr lang="en-US" sz="1000" b="0" kern="1200" dirty="0"/>
          </a:br>
          <a:r>
            <a:rPr lang="en-US" sz="1000" b="0" kern="1200" dirty="0"/>
            <a:t>Building Level &amp; Community Level Outputs</a:t>
          </a:r>
        </a:p>
      </dsp:txBody>
      <dsp:txXfrm>
        <a:off x="3469663" y="4017229"/>
        <a:ext cx="1355221" cy="1413379"/>
      </dsp:txXfrm>
    </dsp:sp>
    <dsp:sp modelId="{F1CC15DA-5D7C-4C5A-B73E-6788D5DBB780}">
      <dsp:nvSpPr>
        <dsp:cNvPr id="0" name=""/>
        <dsp:cNvSpPr/>
      </dsp:nvSpPr>
      <dsp:spPr>
        <a:xfrm rot="13461401">
          <a:off x="2943934" y="3451483"/>
          <a:ext cx="436851" cy="6187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rot="10800000">
        <a:off x="3056314" y="3621052"/>
        <a:ext cx="305796" cy="371272"/>
      </dsp:txXfrm>
    </dsp:sp>
    <dsp:sp modelId="{C34C508D-41D8-4EAE-8D6A-1507C301F0BE}">
      <dsp:nvSpPr>
        <dsp:cNvPr id="0" name=""/>
        <dsp:cNvSpPr/>
      </dsp:nvSpPr>
      <dsp:spPr>
        <a:xfrm>
          <a:off x="1286672" y="1906485"/>
          <a:ext cx="1833442" cy="1833442"/>
        </a:xfrm>
        <a:prstGeom prst="ellipse">
          <a:avLst/>
        </a:prstGeom>
        <a:solidFill>
          <a:srgbClr val="7030A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br>
          <a:br>
            <a:rPr lang="en-US" sz="1400" b="1" kern="1200" dirty="0"/>
          </a:br>
          <a:r>
            <a:rPr lang="en-US" sz="1400" b="1" kern="1200" dirty="0"/>
            <a:t>COMMUNITY ENGAGEMENT</a:t>
          </a:r>
        </a:p>
        <a:p>
          <a:pPr marL="0" lvl="0" indent="0" algn="ctr" defTabSz="622300">
            <a:lnSpc>
              <a:spcPct val="90000"/>
            </a:lnSpc>
            <a:spcBef>
              <a:spcPct val="0"/>
            </a:spcBef>
            <a:spcAft>
              <a:spcPct val="35000"/>
            </a:spcAft>
            <a:buNone/>
          </a:pPr>
          <a:r>
            <a:rPr lang="en-US" sz="1000" kern="1200" dirty="0"/>
            <a:t>Risk Assessment</a:t>
          </a:r>
          <a:br>
            <a:rPr lang="en-US" sz="1000" kern="1200" dirty="0"/>
          </a:br>
          <a:r>
            <a:rPr lang="en-US" sz="1000" kern="1200" dirty="0"/>
            <a:t> Data Verification</a:t>
          </a:r>
          <a:br>
            <a:rPr lang="en-US" sz="1000" kern="1200" dirty="0"/>
          </a:br>
          <a:endParaRPr lang="en-US" sz="1000" kern="1200" dirty="0"/>
        </a:p>
        <a:p>
          <a:pPr marL="0" lvl="0" indent="0" algn="ctr" defTabSz="622300">
            <a:lnSpc>
              <a:spcPct val="90000"/>
            </a:lnSpc>
            <a:spcBef>
              <a:spcPct val="0"/>
            </a:spcBef>
            <a:spcAft>
              <a:spcPct val="35000"/>
            </a:spcAft>
            <a:buNone/>
          </a:pPr>
          <a:r>
            <a:rPr lang="en-US" sz="1000" kern="1200" dirty="0"/>
            <a:t>Mitigation Actions Identified </a:t>
          </a:r>
        </a:p>
        <a:p>
          <a:pPr marL="0" lvl="0" indent="0" algn="ctr" defTabSz="622300">
            <a:lnSpc>
              <a:spcPct val="90000"/>
            </a:lnSpc>
            <a:spcBef>
              <a:spcPct val="0"/>
            </a:spcBef>
            <a:spcAft>
              <a:spcPct val="35000"/>
            </a:spcAft>
            <a:buNone/>
          </a:pPr>
          <a:endParaRPr lang="en-US" sz="1100" kern="1200" dirty="0"/>
        </a:p>
      </dsp:txBody>
      <dsp:txXfrm>
        <a:off x="1555173" y="2174986"/>
        <a:ext cx="1296440" cy="1296440"/>
      </dsp:txXfrm>
    </dsp:sp>
    <dsp:sp modelId="{0ECB04CF-B769-4D2D-9C4D-491927806A79}">
      <dsp:nvSpPr>
        <dsp:cNvPr id="0" name=""/>
        <dsp:cNvSpPr/>
      </dsp:nvSpPr>
      <dsp:spPr>
        <a:xfrm rot="18900000">
          <a:off x="2923179" y="1550723"/>
          <a:ext cx="486609" cy="6187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2944558" y="1726093"/>
        <a:ext cx="340626" cy="37127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0.25706</cdr:x>
      <cdr:y>0.10228</cdr:y>
    </cdr:from>
    <cdr:to>
      <cdr:x>0.55236</cdr:x>
      <cdr:y>0.24931</cdr:y>
    </cdr:to>
    <cdr:sp macro="" textlink="">
      <cdr:nvSpPr>
        <cdr:cNvPr id="3" name="TextBox 2">
          <a:extLst xmlns:a="http://schemas.openxmlformats.org/drawingml/2006/main">
            <a:ext uri="{FF2B5EF4-FFF2-40B4-BE49-F238E27FC236}">
              <a16:creationId xmlns:a16="http://schemas.microsoft.com/office/drawing/2014/main" id="{AF9C2FEC-48D3-359D-817F-C3E73A946967}"/>
            </a:ext>
          </a:extLst>
        </cdr:cNvPr>
        <cdr:cNvSpPr txBox="1"/>
      </cdr:nvSpPr>
      <cdr:spPr>
        <a:xfrm xmlns:a="http://schemas.openxmlformats.org/drawingml/2006/main">
          <a:off x="2137888" y="508917"/>
          <a:ext cx="2455818" cy="7315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i="1" dirty="0">
              <a:solidFill>
                <a:srgbClr val="FF0000"/>
              </a:solidFill>
            </a:rPr>
            <a:t>Decreased Building Values from 2016 Flood</a:t>
          </a:r>
        </a:p>
      </cdr:txBody>
    </cdr:sp>
  </cdr:relSizeAnchor>
  <cdr:relSizeAnchor xmlns:cdr="http://schemas.openxmlformats.org/drawingml/2006/chartDrawing">
    <cdr:from>
      <cdr:x>0.38743</cdr:x>
      <cdr:y>0.25536</cdr:y>
    </cdr:from>
    <cdr:to>
      <cdr:x>0.42984</cdr:x>
      <cdr:y>0.4673</cdr:y>
    </cdr:to>
    <cdr:sp macro="" textlink="">
      <cdr:nvSpPr>
        <cdr:cNvPr id="2" name="Arrow: Down 1">
          <a:extLst xmlns:a="http://schemas.openxmlformats.org/drawingml/2006/main">
            <a:ext uri="{FF2B5EF4-FFF2-40B4-BE49-F238E27FC236}">
              <a16:creationId xmlns:a16="http://schemas.microsoft.com/office/drawing/2014/main" id="{EB108910-2498-FF95-BB40-25A3A31154D5}"/>
            </a:ext>
          </a:extLst>
        </cdr:cNvPr>
        <cdr:cNvSpPr/>
      </cdr:nvSpPr>
      <cdr:spPr>
        <a:xfrm xmlns:a="http://schemas.openxmlformats.org/drawingml/2006/main">
          <a:off x="3222104" y="1270559"/>
          <a:ext cx="352698" cy="1054520"/>
        </a:xfrm>
        <a:prstGeom xmlns:a="http://schemas.openxmlformats.org/drawingml/2006/main" prst="downArrow">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BDC6D4-F6D5-4FE4-8B90-6D72AAAABE98}" type="datetimeFigureOut">
              <a:rPr lang="en-US" smtClean="0"/>
              <a:t>3/21/2023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F1F862-4F65-4921-8157-1B3AE444A252}" type="slidenum">
              <a:rPr lang="en-US" smtClean="0"/>
              <a:t>‹#›</a:t>
            </a:fld>
            <a:endParaRPr lang="en-US"/>
          </a:p>
        </p:txBody>
      </p:sp>
    </p:spTree>
    <p:extLst>
      <p:ext uri="{BB962C8B-B14F-4D97-AF65-F5344CB8AC3E}">
        <p14:creationId xmlns:p14="http://schemas.microsoft.com/office/powerpoint/2010/main" val="2680987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a:t>
            </a:fld>
            <a:endParaRPr lang="en-US"/>
          </a:p>
        </p:txBody>
      </p:sp>
    </p:spTree>
    <p:extLst>
      <p:ext uri="{BB962C8B-B14F-4D97-AF65-F5344CB8AC3E}">
        <p14:creationId xmlns:p14="http://schemas.microsoft.com/office/powerpoint/2010/main" val="913566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11</a:t>
            </a:fld>
            <a:endParaRPr lang="en-US"/>
          </a:p>
        </p:txBody>
      </p:sp>
    </p:spTree>
    <p:extLst>
      <p:ext uri="{BB962C8B-B14F-4D97-AF65-F5344CB8AC3E}">
        <p14:creationId xmlns:p14="http://schemas.microsoft.com/office/powerpoint/2010/main" val="1903201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12</a:t>
            </a:fld>
            <a:endParaRPr lang="en-US"/>
          </a:p>
        </p:txBody>
      </p:sp>
    </p:spTree>
    <p:extLst>
      <p:ext uri="{BB962C8B-B14F-4D97-AF65-F5344CB8AC3E}">
        <p14:creationId xmlns:p14="http://schemas.microsoft.com/office/powerpoint/2010/main" val="1891312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13</a:t>
            </a:fld>
            <a:endParaRPr lang="en-US"/>
          </a:p>
        </p:txBody>
      </p:sp>
    </p:spTree>
    <p:extLst>
      <p:ext uri="{BB962C8B-B14F-4D97-AF65-F5344CB8AC3E}">
        <p14:creationId xmlns:p14="http://schemas.microsoft.com/office/powerpoint/2010/main" val="3244537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Segment 1. Visualizing flood risk and resiliency factors graphically on the WV Flood Tool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WV GIS Technical Center provided support for visualizing and quantifying various flood risk and resiliency factors facing flood-prone communities in Greenbrier County.  In this example, flood visualizations allow property owners to view building damage estimates for unmitigated structures.   </a:t>
            </a:r>
          </a:p>
          <a:p>
            <a:r>
              <a:rPr lang="en-US" sz="1200" kern="1200" dirty="0">
                <a:solidFill>
                  <a:schemeClr val="tx1"/>
                </a:solidFill>
                <a:effectLst/>
                <a:latin typeface="+mn-lt"/>
                <a:ea typeface="+mn-ea"/>
                <a:cs typeface="+mn-cs"/>
              </a:rPr>
              <a:t>&lt;&lt; GROUP 1: WV Flood Tool Slide 1 - building flood depth visualization &gt;&gt;</a:t>
            </a:r>
          </a:p>
          <a:p>
            <a:r>
              <a:rPr lang="en-US" sz="1200" kern="1200" dirty="0">
                <a:solidFill>
                  <a:schemeClr val="tx1"/>
                </a:solidFill>
                <a:effectLst/>
                <a:latin typeface="+mn-lt"/>
                <a:ea typeface="+mn-ea"/>
                <a:cs typeface="+mn-cs"/>
              </a:rPr>
              <a:t>Both flood risk and resiliency factors – like exposed building value, building damage loss estimates, and mitigated properties – allow the public and communities to engage and provide feedback with detailed flood impact studies.  </a:t>
            </a:r>
          </a:p>
          <a:p>
            <a:r>
              <a:rPr lang="en-US" sz="1200" kern="1200" dirty="0">
                <a:solidFill>
                  <a:schemeClr val="tx1"/>
                </a:solidFill>
                <a:effectLst/>
                <a:latin typeface="+mn-lt"/>
                <a:ea typeface="+mn-ea"/>
                <a:cs typeface="+mn-cs"/>
              </a:rPr>
              <a:t>&lt;&lt; GROUP 1: WV Flood Tool Slide 2 - building damage loss estimate &gt;&gt;</a:t>
            </a:r>
          </a:p>
          <a:p>
            <a:r>
              <a:rPr lang="en-US" sz="1200" kern="1200" dirty="0">
                <a:solidFill>
                  <a:schemeClr val="tx1"/>
                </a:solidFill>
                <a:effectLst/>
                <a:latin typeface="+mn-lt"/>
                <a:ea typeface="+mn-ea"/>
                <a:cs typeface="+mn-cs"/>
              </a:rPr>
              <a:t>Flood risk factors can be viewed graphically at the building level on the WV Flood Tool….</a:t>
            </a:r>
          </a:p>
          <a:p>
            <a:r>
              <a:rPr lang="en-US" sz="1200" kern="1200" dirty="0">
                <a:solidFill>
                  <a:schemeClr val="tx1"/>
                </a:solidFill>
                <a:effectLst/>
                <a:latin typeface="+mn-lt"/>
                <a:ea typeface="+mn-ea"/>
                <a:cs typeface="+mn-cs"/>
              </a:rPr>
              <a:t> &lt;&lt; GROUP 1: WV Flood Tool Slide 3 – Flood Tool graphic &gt;&gt;</a:t>
            </a:r>
          </a:p>
        </p:txBody>
      </p:sp>
      <p:sp>
        <p:nvSpPr>
          <p:cNvPr id="4" name="Slide Number Placeholder 3"/>
          <p:cNvSpPr>
            <a:spLocks noGrp="1"/>
          </p:cNvSpPr>
          <p:nvPr>
            <p:ph type="sldNum" sz="quarter" idx="5"/>
          </p:nvPr>
        </p:nvSpPr>
        <p:spPr/>
        <p:txBody>
          <a:bodyPr/>
          <a:lstStyle/>
          <a:p>
            <a:fld id="{311DBD47-1AA0-4509-BBD7-1D036EE8CA3E}" type="slidenum">
              <a:rPr lang="en-US" smtClean="0"/>
              <a:t>14</a:t>
            </a:fld>
            <a:endParaRPr lang="en-US"/>
          </a:p>
        </p:txBody>
      </p:sp>
    </p:spTree>
    <p:extLst>
      <p:ext uri="{BB962C8B-B14F-4D97-AF65-F5344CB8AC3E}">
        <p14:creationId xmlns:p14="http://schemas.microsoft.com/office/powerpoint/2010/main" val="3647381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Segment 1. Visualizing flood risk and resiliency factors graphically on the WV Flood Tool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WV GIS Technical Center provided support for visualizing and quantifying various flood risk and resiliency factors facing flood-prone communities in Greenbrier County.  In this example, flood visualizations allow property owners to view building damage estimates for unmitigated structures.   </a:t>
            </a:r>
          </a:p>
          <a:p>
            <a:r>
              <a:rPr lang="en-US" sz="1200" kern="1200" dirty="0">
                <a:solidFill>
                  <a:schemeClr val="tx1"/>
                </a:solidFill>
                <a:effectLst/>
                <a:latin typeface="+mn-lt"/>
                <a:ea typeface="+mn-ea"/>
                <a:cs typeface="+mn-cs"/>
              </a:rPr>
              <a:t>&lt;&lt; GROUP 1: WV Flood Tool Slide 1 - building flood depth visualization &gt;&gt;</a:t>
            </a:r>
          </a:p>
          <a:p>
            <a:r>
              <a:rPr lang="en-US" sz="1200" kern="1200" dirty="0">
                <a:solidFill>
                  <a:schemeClr val="tx1"/>
                </a:solidFill>
                <a:effectLst/>
                <a:latin typeface="+mn-lt"/>
                <a:ea typeface="+mn-ea"/>
                <a:cs typeface="+mn-cs"/>
              </a:rPr>
              <a:t>Both flood risk and resiliency factors – like exposed building value, building damage loss estimates, and mitigated properties – allow the public and communities to engage and provide feedback with detailed flood impact studies.  </a:t>
            </a:r>
          </a:p>
          <a:p>
            <a:r>
              <a:rPr lang="en-US" sz="1200" kern="1200" dirty="0">
                <a:solidFill>
                  <a:schemeClr val="tx1"/>
                </a:solidFill>
                <a:effectLst/>
                <a:latin typeface="+mn-lt"/>
                <a:ea typeface="+mn-ea"/>
                <a:cs typeface="+mn-cs"/>
              </a:rPr>
              <a:t>&lt;&lt; GROUP 1: WV Flood Tool Slide 2 - building damage loss estimate &gt;&gt;</a:t>
            </a:r>
          </a:p>
          <a:p>
            <a:r>
              <a:rPr lang="en-US" sz="1200" kern="1200" dirty="0">
                <a:solidFill>
                  <a:schemeClr val="tx1"/>
                </a:solidFill>
                <a:effectLst/>
                <a:latin typeface="+mn-lt"/>
                <a:ea typeface="+mn-ea"/>
                <a:cs typeface="+mn-cs"/>
              </a:rPr>
              <a:t>Flood risk factors can be viewed graphically at the building level on the WV Flood Tool….</a:t>
            </a:r>
          </a:p>
          <a:p>
            <a:r>
              <a:rPr lang="en-US" sz="1200" kern="1200" dirty="0">
                <a:solidFill>
                  <a:schemeClr val="tx1"/>
                </a:solidFill>
                <a:effectLst/>
                <a:latin typeface="+mn-lt"/>
                <a:ea typeface="+mn-ea"/>
                <a:cs typeface="+mn-cs"/>
              </a:rPr>
              <a:t> &lt;&lt; GROUP 1: WV Flood Tool Slide 3 – Flood Tool graphic &gt;&gt;</a:t>
            </a:r>
          </a:p>
        </p:txBody>
      </p:sp>
      <p:sp>
        <p:nvSpPr>
          <p:cNvPr id="4" name="Slide Number Placeholder 3"/>
          <p:cNvSpPr>
            <a:spLocks noGrp="1"/>
          </p:cNvSpPr>
          <p:nvPr>
            <p:ph type="sldNum" sz="quarter" idx="5"/>
          </p:nvPr>
        </p:nvSpPr>
        <p:spPr/>
        <p:txBody>
          <a:bodyPr/>
          <a:lstStyle/>
          <a:p>
            <a:fld id="{311DBD47-1AA0-4509-BBD7-1D036EE8CA3E}" type="slidenum">
              <a:rPr lang="en-US" smtClean="0"/>
              <a:t>15</a:t>
            </a:fld>
            <a:endParaRPr lang="en-US"/>
          </a:p>
        </p:txBody>
      </p:sp>
    </p:spTree>
    <p:extLst>
      <p:ext uri="{BB962C8B-B14F-4D97-AF65-F5344CB8AC3E}">
        <p14:creationId xmlns:p14="http://schemas.microsoft.com/office/powerpoint/2010/main" val="558110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Segment 2.  Flood risk factor statistics summarized by a Community Flood Risk Dashboard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Or these risk factors can be summarized statistically at the community level by a flood risk dashboard. This community risk dashboard of Rainelle, WV, summarizes hazard, exposure, and vulnerability statistics for the built-environment and population in the high-risk flood zones.  Community risk indicators of special concern are highlighted along with the rationale of why these particular risk factors make the community more vulnerable to flood hazards.  </a:t>
            </a:r>
          </a:p>
          <a:p>
            <a:r>
              <a:rPr lang="en-US" sz="1200" kern="1200" dirty="0">
                <a:solidFill>
                  <a:schemeClr val="tx1"/>
                </a:solidFill>
                <a:effectLst/>
                <a:latin typeface="+mn-lt"/>
                <a:ea typeface="+mn-ea"/>
                <a:cs typeface="+mn-cs"/>
              </a:rPr>
              <a:t>&lt;&lt; GROUP 2: Community Flood Risk Dashboard &gt;&gt;</a:t>
            </a:r>
          </a:p>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16</a:t>
            </a:fld>
            <a:endParaRPr lang="en-US"/>
          </a:p>
        </p:txBody>
      </p:sp>
    </p:spTree>
    <p:extLst>
      <p:ext uri="{BB962C8B-B14F-4D97-AF65-F5344CB8AC3E}">
        <p14:creationId xmlns:p14="http://schemas.microsoft.com/office/powerpoint/2010/main" val="2548865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17</a:t>
            </a:fld>
            <a:endParaRPr lang="en-US"/>
          </a:p>
        </p:txBody>
      </p:sp>
    </p:spTree>
    <p:extLst>
      <p:ext uri="{BB962C8B-B14F-4D97-AF65-F5344CB8AC3E}">
        <p14:creationId xmlns:p14="http://schemas.microsoft.com/office/powerpoint/2010/main" val="3646170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18</a:t>
            </a:fld>
            <a:endParaRPr lang="en-US"/>
          </a:p>
        </p:txBody>
      </p:sp>
    </p:spTree>
    <p:extLst>
      <p:ext uri="{BB962C8B-B14F-4D97-AF65-F5344CB8AC3E}">
        <p14:creationId xmlns:p14="http://schemas.microsoft.com/office/powerpoint/2010/main" val="547321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19</a:t>
            </a:fld>
            <a:endParaRPr lang="en-US"/>
          </a:p>
        </p:txBody>
      </p:sp>
    </p:spTree>
    <p:extLst>
      <p:ext uri="{BB962C8B-B14F-4D97-AF65-F5344CB8AC3E}">
        <p14:creationId xmlns:p14="http://schemas.microsoft.com/office/powerpoint/2010/main" val="1929244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20</a:t>
            </a:fld>
            <a:endParaRPr lang="en-US"/>
          </a:p>
        </p:txBody>
      </p:sp>
    </p:spTree>
    <p:extLst>
      <p:ext uri="{BB962C8B-B14F-4D97-AF65-F5344CB8AC3E}">
        <p14:creationId xmlns:p14="http://schemas.microsoft.com/office/powerpoint/2010/main" val="3887900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a:t>
            </a:fld>
            <a:endParaRPr lang="en-US"/>
          </a:p>
        </p:txBody>
      </p:sp>
    </p:spTree>
    <p:extLst>
      <p:ext uri="{BB962C8B-B14F-4D97-AF65-F5344CB8AC3E}">
        <p14:creationId xmlns:p14="http://schemas.microsoft.com/office/powerpoint/2010/main" val="3323619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21</a:t>
            </a:fld>
            <a:endParaRPr lang="en-US"/>
          </a:p>
        </p:txBody>
      </p:sp>
    </p:spTree>
    <p:extLst>
      <p:ext uri="{BB962C8B-B14F-4D97-AF65-F5344CB8AC3E}">
        <p14:creationId xmlns:p14="http://schemas.microsoft.com/office/powerpoint/2010/main" val="11289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22</a:t>
            </a:fld>
            <a:endParaRPr lang="en-US"/>
          </a:p>
        </p:txBody>
      </p:sp>
    </p:spTree>
    <p:extLst>
      <p:ext uri="{BB962C8B-B14F-4D97-AF65-F5344CB8AC3E}">
        <p14:creationId xmlns:p14="http://schemas.microsoft.com/office/powerpoint/2010/main" val="3840619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23</a:t>
            </a:fld>
            <a:endParaRPr lang="en-US"/>
          </a:p>
        </p:txBody>
      </p:sp>
    </p:spTree>
    <p:extLst>
      <p:ext uri="{BB962C8B-B14F-4D97-AF65-F5344CB8AC3E}">
        <p14:creationId xmlns:p14="http://schemas.microsoft.com/office/powerpoint/2010/main" val="3631859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24</a:t>
            </a:fld>
            <a:endParaRPr lang="en-US"/>
          </a:p>
        </p:txBody>
      </p:sp>
    </p:spTree>
    <p:extLst>
      <p:ext uri="{BB962C8B-B14F-4D97-AF65-F5344CB8AC3E}">
        <p14:creationId xmlns:p14="http://schemas.microsoft.com/office/powerpoint/2010/main" val="467356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25</a:t>
            </a:fld>
            <a:endParaRPr lang="en-US"/>
          </a:p>
        </p:txBody>
      </p:sp>
    </p:spTree>
    <p:extLst>
      <p:ext uri="{BB962C8B-B14F-4D97-AF65-F5344CB8AC3E}">
        <p14:creationId xmlns:p14="http://schemas.microsoft.com/office/powerpoint/2010/main" val="2109505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26</a:t>
            </a:fld>
            <a:endParaRPr lang="en-US"/>
          </a:p>
        </p:txBody>
      </p:sp>
    </p:spTree>
    <p:extLst>
      <p:ext uri="{BB962C8B-B14F-4D97-AF65-F5344CB8AC3E}">
        <p14:creationId xmlns:p14="http://schemas.microsoft.com/office/powerpoint/2010/main" val="3771845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28</a:t>
            </a:fld>
            <a:endParaRPr lang="en-US"/>
          </a:p>
        </p:txBody>
      </p:sp>
    </p:spTree>
    <p:extLst>
      <p:ext uri="{BB962C8B-B14F-4D97-AF65-F5344CB8AC3E}">
        <p14:creationId xmlns:p14="http://schemas.microsoft.com/office/powerpoint/2010/main" val="908849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29</a:t>
            </a:fld>
            <a:endParaRPr lang="en-US"/>
          </a:p>
        </p:txBody>
      </p:sp>
    </p:spTree>
    <p:extLst>
      <p:ext uri="{BB962C8B-B14F-4D97-AF65-F5344CB8AC3E}">
        <p14:creationId xmlns:p14="http://schemas.microsoft.com/office/powerpoint/2010/main" val="3302870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30</a:t>
            </a:fld>
            <a:endParaRPr lang="en-US"/>
          </a:p>
        </p:txBody>
      </p:sp>
    </p:spTree>
    <p:extLst>
      <p:ext uri="{BB962C8B-B14F-4D97-AF65-F5344CB8AC3E}">
        <p14:creationId xmlns:p14="http://schemas.microsoft.com/office/powerpoint/2010/main" val="847323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31</a:t>
            </a:fld>
            <a:endParaRPr lang="en-US"/>
          </a:p>
        </p:txBody>
      </p:sp>
    </p:spTree>
    <p:extLst>
      <p:ext uri="{BB962C8B-B14F-4D97-AF65-F5344CB8AC3E}">
        <p14:creationId xmlns:p14="http://schemas.microsoft.com/office/powerpoint/2010/main" val="3445069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a:t>
            </a:fld>
            <a:endParaRPr lang="en-US"/>
          </a:p>
        </p:txBody>
      </p:sp>
    </p:spTree>
    <p:extLst>
      <p:ext uri="{BB962C8B-B14F-4D97-AF65-F5344CB8AC3E}">
        <p14:creationId xmlns:p14="http://schemas.microsoft.com/office/powerpoint/2010/main" val="1287038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32</a:t>
            </a:fld>
            <a:endParaRPr lang="en-US"/>
          </a:p>
        </p:txBody>
      </p:sp>
    </p:spTree>
    <p:extLst>
      <p:ext uri="{BB962C8B-B14F-4D97-AF65-F5344CB8AC3E}">
        <p14:creationId xmlns:p14="http://schemas.microsoft.com/office/powerpoint/2010/main" val="3750463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33</a:t>
            </a:fld>
            <a:endParaRPr lang="en-US"/>
          </a:p>
        </p:txBody>
      </p:sp>
    </p:spTree>
    <p:extLst>
      <p:ext uri="{BB962C8B-B14F-4D97-AF65-F5344CB8AC3E}">
        <p14:creationId xmlns:p14="http://schemas.microsoft.com/office/powerpoint/2010/main" val="1868301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34</a:t>
            </a:fld>
            <a:endParaRPr lang="en-US"/>
          </a:p>
        </p:txBody>
      </p:sp>
    </p:spTree>
    <p:extLst>
      <p:ext uri="{BB962C8B-B14F-4D97-AF65-F5344CB8AC3E}">
        <p14:creationId xmlns:p14="http://schemas.microsoft.com/office/powerpoint/2010/main" val="3450391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35</a:t>
            </a:fld>
            <a:endParaRPr lang="en-US"/>
          </a:p>
        </p:txBody>
      </p:sp>
    </p:spTree>
    <p:extLst>
      <p:ext uri="{BB962C8B-B14F-4D97-AF65-F5344CB8AC3E}">
        <p14:creationId xmlns:p14="http://schemas.microsoft.com/office/powerpoint/2010/main" val="2613208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36</a:t>
            </a:fld>
            <a:endParaRPr lang="en-US"/>
          </a:p>
        </p:txBody>
      </p:sp>
    </p:spTree>
    <p:extLst>
      <p:ext uri="{BB962C8B-B14F-4D97-AF65-F5344CB8AC3E}">
        <p14:creationId xmlns:p14="http://schemas.microsoft.com/office/powerpoint/2010/main" val="2436039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37</a:t>
            </a:fld>
            <a:endParaRPr lang="en-US"/>
          </a:p>
        </p:txBody>
      </p:sp>
    </p:spTree>
    <p:extLst>
      <p:ext uri="{BB962C8B-B14F-4D97-AF65-F5344CB8AC3E}">
        <p14:creationId xmlns:p14="http://schemas.microsoft.com/office/powerpoint/2010/main" val="2378229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38</a:t>
            </a:fld>
            <a:endParaRPr lang="en-US"/>
          </a:p>
        </p:txBody>
      </p:sp>
    </p:spTree>
    <p:extLst>
      <p:ext uri="{BB962C8B-B14F-4D97-AF65-F5344CB8AC3E}">
        <p14:creationId xmlns:p14="http://schemas.microsoft.com/office/powerpoint/2010/main" val="398228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39</a:t>
            </a:fld>
            <a:endParaRPr lang="en-US"/>
          </a:p>
        </p:txBody>
      </p:sp>
    </p:spTree>
    <p:extLst>
      <p:ext uri="{BB962C8B-B14F-4D97-AF65-F5344CB8AC3E}">
        <p14:creationId xmlns:p14="http://schemas.microsoft.com/office/powerpoint/2010/main" val="673728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40</a:t>
            </a:fld>
            <a:endParaRPr lang="en-US"/>
          </a:p>
        </p:txBody>
      </p:sp>
    </p:spTree>
    <p:extLst>
      <p:ext uri="{BB962C8B-B14F-4D97-AF65-F5344CB8AC3E}">
        <p14:creationId xmlns:p14="http://schemas.microsoft.com/office/powerpoint/2010/main" val="3608325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41</a:t>
            </a:fld>
            <a:endParaRPr lang="en-US"/>
          </a:p>
        </p:txBody>
      </p:sp>
    </p:spTree>
    <p:extLst>
      <p:ext uri="{BB962C8B-B14F-4D97-AF65-F5344CB8AC3E}">
        <p14:creationId xmlns:p14="http://schemas.microsoft.com/office/powerpoint/2010/main" val="141129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a:t>
            </a:fld>
            <a:endParaRPr lang="en-US"/>
          </a:p>
        </p:txBody>
      </p:sp>
    </p:spTree>
    <p:extLst>
      <p:ext uri="{BB962C8B-B14F-4D97-AF65-F5344CB8AC3E}">
        <p14:creationId xmlns:p14="http://schemas.microsoft.com/office/powerpoint/2010/main" val="1819964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42</a:t>
            </a:fld>
            <a:endParaRPr lang="en-US"/>
          </a:p>
        </p:txBody>
      </p:sp>
    </p:spTree>
    <p:extLst>
      <p:ext uri="{BB962C8B-B14F-4D97-AF65-F5344CB8AC3E}">
        <p14:creationId xmlns:p14="http://schemas.microsoft.com/office/powerpoint/2010/main" val="33557021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43</a:t>
            </a:fld>
            <a:endParaRPr lang="en-US"/>
          </a:p>
        </p:txBody>
      </p:sp>
    </p:spTree>
    <p:extLst>
      <p:ext uri="{BB962C8B-B14F-4D97-AF65-F5344CB8AC3E}">
        <p14:creationId xmlns:p14="http://schemas.microsoft.com/office/powerpoint/2010/main" val="2591436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44</a:t>
            </a:fld>
            <a:endParaRPr lang="en-US"/>
          </a:p>
        </p:txBody>
      </p:sp>
    </p:spTree>
    <p:extLst>
      <p:ext uri="{BB962C8B-B14F-4D97-AF65-F5344CB8AC3E}">
        <p14:creationId xmlns:p14="http://schemas.microsoft.com/office/powerpoint/2010/main" val="15455998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1547EC-6AF3-4420-8FA8-4B43C4F595C2}" type="slidenum">
              <a:rPr lang="en-US" smtClean="0"/>
              <a:t>45</a:t>
            </a:fld>
            <a:endParaRPr lang="en-US"/>
          </a:p>
        </p:txBody>
      </p:sp>
    </p:spTree>
    <p:extLst>
      <p:ext uri="{BB962C8B-B14F-4D97-AF65-F5344CB8AC3E}">
        <p14:creationId xmlns:p14="http://schemas.microsoft.com/office/powerpoint/2010/main" val="3919335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46</a:t>
            </a:fld>
            <a:endParaRPr lang="en-US"/>
          </a:p>
        </p:txBody>
      </p:sp>
    </p:spTree>
    <p:extLst>
      <p:ext uri="{BB962C8B-B14F-4D97-AF65-F5344CB8AC3E}">
        <p14:creationId xmlns:p14="http://schemas.microsoft.com/office/powerpoint/2010/main" val="31287636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47</a:t>
            </a:fld>
            <a:endParaRPr lang="en-US"/>
          </a:p>
        </p:txBody>
      </p:sp>
    </p:spTree>
    <p:extLst>
      <p:ext uri="{BB962C8B-B14F-4D97-AF65-F5344CB8AC3E}">
        <p14:creationId xmlns:p14="http://schemas.microsoft.com/office/powerpoint/2010/main" val="20611500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48</a:t>
            </a:fld>
            <a:endParaRPr lang="en-US"/>
          </a:p>
        </p:txBody>
      </p:sp>
    </p:spTree>
    <p:extLst>
      <p:ext uri="{BB962C8B-B14F-4D97-AF65-F5344CB8AC3E}">
        <p14:creationId xmlns:p14="http://schemas.microsoft.com/office/powerpoint/2010/main" val="34839197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1547EC-6AF3-4420-8FA8-4B43C4F595C2}" type="slidenum">
              <a:rPr lang="en-US" smtClean="0"/>
              <a:t>49</a:t>
            </a:fld>
            <a:endParaRPr lang="en-US"/>
          </a:p>
        </p:txBody>
      </p:sp>
    </p:spTree>
    <p:extLst>
      <p:ext uri="{BB962C8B-B14F-4D97-AF65-F5344CB8AC3E}">
        <p14:creationId xmlns:p14="http://schemas.microsoft.com/office/powerpoint/2010/main" val="37635399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1547EC-6AF3-4420-8FA8-4B43C4F595C2}" type="slidenum">
              <a:rPr lang="en-US" smtClean="0"/>
              <a:t>50</a:t>
            </a:fld>
            <a:endParaRPr lang="en-US"/>
          </a:p>
        </p:txBody>
      </p:sp>
    </p:spTree>
    <p:extLst>
      <p:ext uri="{BB962C8B-B14F-4D97-AF65-F5344CB8AC3E}">
        <p14:creationId xmlns:p14="http://schemas.microsoft.com/office/powerpoint/2010/main" val="7357864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1547EC-6AF3-4420-8FA8-4B43C4F595C2}" type="slidenum">
              <a:rPr lang="en-US" smtClean="0"/>
              <a:t>51</a:t>
            </a:fld>
            <a:endParaRPr lang="en-US"/>
          </a:p>
        </p:txBody>
      </p:sp>
    </p:spTree>
    <p:extLst>
      <p:ext uri="{BB962C8B-B14F-4D97-AF65-F5344CB8AC3E}">
        <p14:creationId xmlns:p14="http://schemas.microsoft.com/office/powerpoint/2010/main" val="3196745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6</a:t>
            </a:fld>
            <a:endParaRPr lang="en-US"/>
          </a:p>
        </p:txBody>
      </p:sp>
    </p:spTree>
    <p:extLst>
      <p:ext uri="{BB962C8B-B14F-4D97-AF65-F5344CB8AC3E}">
        <p14:creationId xmlns:p14="http://schemas.microsoft.com/office/powerpoint/2010/main" val="23281151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1547EC-6AF3-4420-8FA8-4B43C4F595C2}" type="slidenum">
              <a:rPr lang="en-US" smtClean="0"/>
              <a:t>52</a:t>
            </a:fld>
            <a:endParaRPr lang="en-US"/>
          </a:p>
        </p:txBody>
      </p:sp>
    </p:spTree>
    <p:extLst>
      <p:ext uri="{BB962C8B-B14F-4D97-AF65-F5344CB8AC3E}">
        <p14:creationId xmlns:p14="http://schemas.microsoft.com/office/powerpoint/2010/main" val="9899555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FEMA</a:t>
            </a:r>
            <a:r>
              <a:rPr lang="en-US" baseline="0" dirty="0"/>
              <a:t> 10year Aerial.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Segment 3.  Viewshed-scale flood visualizations at different flood frequencies and magnitudes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Flood visualization products effectively communicate various flood characteristics to the public.  Inundation maps at the viewshed or bird’s eye level portray riverine flood models of different flood frequencies and magnitudes.  Flood models can be visualized at the community or viewshed map scale as seen here…  </a:t>
            </a:r>
          </a:p>
          <a:p>
            <a:r>
              <a:rPr lang="en-US" sz="1200" kern="1200" dirty="0">
                <a:solidFill>
                  <a:schemeClr val="tx1"/>
                </a:solidFill>
                <a:effectLst/>
                <a:latin typeface="+mn-lt"/>
                <a:ea typeface="+mn-ea"/>
                <a:cs typeface="+mn-cs"/>
              </a:rPr>
              <a:t>&lt;&lt; GROUP 3: Flood Visualization at Viewshed Level (5 slides) &gt;&gt;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Flood Visualizations and movies are performed at different map scales from viewshed views seen here to the flood impacts at the building level. </a:t>
            </a:r>
          </a:p>
          <a:p>
            <a:endParaRPr lang="en-US" dirty="0"/>
          </a:p>
        </p:txBody>
      </p:sp>
      <p:sp>
        <p:nvSpPr>
          <p:cNvPr id="4" name="Slide Number Placeholder 3"/>
          <p:cNvSpPr>
            <a:spLocks noGrp="1"/>
          </p:cNvSpPr>
          <p:nvPr>
            <p:ph type="sldNum" sz="quarter" idx="10"/>
          </p:nvPr>
        </p:nvSpPr>
        <p:spPr/>
        <p:txBody>
          <a:bodyPr/>
          <a:lstStyle/>
          <a:p>
            <a:fld id="{691547EC-6AF3-4420-8FA8-4B43C4F595C2}" type="slidenum">
              <a:rPr lang="en-US" smtClean="0"/>
              <a:t>53</a:t>
            </a:fld>
            <a:endParaRPr lang="en-US"/>
          </a:p>
        </p:txBody>
      </p:sp>
    </p:spTree>
    <p:extLst>
      <p:ext uri="{BB962C8B-B14F-4D97-AF65-F5344CB8AC3E}">
        <p14:creationId xmlns:p14="http://schemas.microsoft.com/office/powerpoint/2010/main" val="23013718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FEMA</a:t>
            </a:r>
            <a:r>
              <a:rPr lang="en-US" baseline="0" dirty="0"/>
              <a:t> 25year Aerial</a:t>
            </a:r>
            <a:endParaRPr lang="en-US" dirty="0"/>
          </a:p>
        </p:txBody>
      </p:sp>
      <p:sp>
        <p:nvSpPr>
          <p:cNvPr id="4" name="Slide Number Placeholder 3"/>
          <p:cNvSpPr>
            <a:spLocks noGrp="1"/>
          </p:cNvSpPr>
          <p:nvPr>
            <p:ph type="sldNum" sz="quarter" idx="10"/>
          </p:nvPr>
        </p:nvSpPr>
        <p:spPr/>
        <p:txBody>
          <a:bodyPr/>
          <a:lstStyle/>
          <a:p>
            <a:fld id="{691547EC-6AF3-4420-8FA8-4B43C4F595C2}" type="slidenum">
              <a:rPr lang="en-US" smtClean="0"/>
              <a:t>54</a:t>
            </a:fld>
            <a:endParaRPr lang="en-US"/>
          </a:p>
        </p:txBody>
      </p:sp>
    </p:spTree>
    <p:extLst>
      <p:ext uri="{BB962C8B-B14F-4D97-AF65-F5344CB8AC3E}">
        <p14:creationId xmlns:p14="http://schemas.microsoft.com/office/powerpoint/2010/main" val="16404047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FEMA</a:t>
            </a:r>
            <a:r>
              <a:rPr lang="en-US" baseline="0" dirty="0"/>
              <a:t> 50year Aerial</a:t>
            </a:r>
            <a:endParaRPr lang="en-US" dirty="0"/>
          </a:p>
        </p:txBody>
      </p:sp>
      <p:sp>
        <p:nvSpPr>
          <p:cNvPr id="4" name="Slide Number Placeholder 3"/>
          <p:cNvSpPr>
            <a:spLocks noGrp="1"/>
          </p:cNvSpPr>
          <p:nvPr>
            <p:ph type="sldNum" sz="quarter" idx="10"/>
          </p:nvPr>
        </p:nvSpPr>
        <p:spPr/>
        <p:txBody>
          <a:bodyPr/>
          <a:lstStyle/>
          <a:p>
            <a:fld id="{691547EC-6AF3-4420-8FA8-4B43C4F595C2}" type="slidenum">
              <a:rPr lang="en-US" smtClean="0"/>
              <a:t>55</a:t>
            </a:fld>
            <a:endParaRPr lang="en-US"/>
          </a:p>
        </p:txBody>
      </p:sp>
    </p:spTree>
    <p:extLst>
      <p:ext uri="{BB962C8B-B14F-4D97-AF65-F5344CB8AC3E}">
        <p14:creationId xmlns:p14="http://schemas.microsoft.com/office/powerpoint/2010/main" val="7505405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FEMA</a:t>
            </a:r>
            <a:r>
              <a:rPr lang="en-US" baseline="0" dirty="0"/>
              <a:t> 100year Aerial</a:t>
            </a:r>
            <a:endParaRPr lang="en-US" dirty="0"/>
          </a:p>
        </p:txBody>
      </p:sp>
      <p:sp>
        <p:nvSpPr>
          <p:cNvPr id="4" name="Slide Number Placeholder 3"/>
          <p:cNvSpPr>
            <a:spLocks noGrp="1"/>
          </p:cNvSpPr>
          <p:nvPr>
            <p:ph type="sldNum" sz="quarter" idx="10"/>
          </p:nvPr>
        </p:nvSpPr>
        <p:spPr/>
        <p:txBody>
          <a:bodyPr/>
          <a:lstStyle/>
          <a:p>
            <a:fld id="{691547EC-6AF3-4420-8FA8-4B43C4F595C2}" type="slidenum">
              <a:rPr lang="en-US" smtClean="0"/>
              <a:t>56</a:t>
            </a:fld>
            <a:endParaRPr lang="en-US"/>
          </a:p>
        </p:txBody>
      </p:sp>
    </p:spTree>
    <p:extLst>
      <p:ext uri="{BB962C8B-B14F-4D97-AF65-F5344CB8AC3E}">
        <p14:creationId xmlns:p14="http://schemas.microsoft.com/office/powerpoint/2010/main" val="37918374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FEMA</a:t>
            </a:r>
            <a:r>
              <a:rPr lang="en-US" baseline="0" dirty="0"/>
              <a:t> 500year Aerial</a:t>
            </a:r>
            <a:endParaRPr lang="en-US" dirty="0"/>
          </a:p>
        </p:txBody>
      </p:sp>
      <p:sp>
        <p:nvSpPr>
          <p:cNvPr id="4" name="Slide Number Placeholder 3"/>
          <p:cNvSpPr>
            <a:spLocks noGrp="1"/>
          </p:cNvSpPr>
          <p:nvPr>
            <p:ph type="sldNum" sz="quarter" idx="10"/>
          </p:nvPr>
        </p:nvSpPr>
        <p:spPr/>
        <p:txBody>
          <a:bodyPr/>
          <a:lstStyle/>
          <a:p>
            <a:fld id="{691547EC-6AF3-4420-8FA8-4B43C4F595C2}" type="slidenum">
              <a:rPr lang="en-US" smtClean="0"/>
              <a:t>57</a:t>
            </a:fld>
            <a:endParaRPr lang="en-US"/>
          </a:p>
        </p:txBody>
      </p:sp>
    </p:spTree>
    <p:extLst>
      <p:ext uri="{BB962C8B-B14F-4D97-AF65-F5344CB8AC3E}">
        <p14:creationId xmlns:p14="http://schemas.microsoft.com/office/powerpoint/2010/main" val="4630437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Segment 4.  Building-scale flood visualizations at different flood frequencies and magnitudes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Or different flood depths or flood elevations can be visualized at the building level.  New FEMA flood maps for the town of Rainelle reveal that the mitigated structure above is a risk for the 1%+ (100-yr plus) and 0.2-percent chance (500-yr) floods.  Field verification of communities in Greenbrier County show that for most mitigation reconstruction implemented since the 2016 flood, residential structures - like this one in Rainelle shown here - were elevated to the proper design flood elevation in accordance with local floodplain management regulations.  However, flood models show that certain elevated structures are still vulnerable to riverine flooding, such as a major 500-yr flood event or for models impacted by climate change. </a:t>
            </a:r>
          </a:p>
          <a:p>
            <a:r>
              <a:rPr lang="en-US" sz="1200" kern="1200" dirty="0">
                <a:solidFill>
                  <a:schemeClr val="tx1"/>
                </a:solidFill>
                <a:effectLst/>
                <a:latin typeface="+mn-lt"/>
                <a:ea typeface="+mn-ea"/>
                <a:cs typeface="+mn-cs"/>
              </a:rPr>
              <a:t>&lt;&lt; GROUP 4 Flood Visualization at Building Level (4 slides) &gt;&gt;</a:t>
            </a:r>
          </a:p>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58</a:t>
            </a:fld>
            <a:endParaRPr lang="en-US"/>
          </a:p>
        </p:txBody>
      </p:sp>
    </p:spTree>
    <p:extLst>
      <p:ext uri="{BB962C8B-B14F-4D97-AF65-F5344CB8AC3E}">
        <p14:creationId xmlns:p14="http://schemas.microsoft.com/office/powerpoint/2010/main" val="9487871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59</a:t>
            </a:fld>
            <a:endParaRPr lang="en-US"/>
          </a:p>
        </p:txBody>
      </p:sp>
    </p:spTree>
    <p:extLst>
      <p:ext uri="{BB962C8B-B14F-4D97-AF65-F5344CB8AC3E}">
        <p14:creationId xmlns:p14="http://schemas.microsoft.com/office/powerpoint/2010/main" val="19449848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60</a:t>
            </a:fld>
            <a:endParaRPr lang="en-US"/>
          </a:p>
        </p:txBody>
      </p:sp>
    </p:spTree>
    <p:extLst>
      <p:ext uri="{BB962C8B-B14F-4D97-AF65-F5344CB8AC3E}">
        <p14:creationId xmlns:p14="http://schemas.microsoft.com/office/powerpoint/2010/main" val="23516101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61</a:t>
            </a:fld>
            <a:endParaRPr lang="en-US"/>
          </a:p>
        </p:txBody>
      </p:sp>
    </p:spTree>
    <p:extLst>
      <p:ext uri="{BB962C8B-B14F-4D97-AF65-F5344CB8AC3E}">
        <p14:creationId xmlns:p14="http://schemas.microsoft.com/office/powerpoint/2010/main" val="2575199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7</a:t>
            </a:fld>
            <a:endParaRPr lang="en-US"/>
          </a:p>
        </p:txBody>
      </p:sp>
    </p:spTree>
    <p:extLst>
      <p:ext uri="{BB962C8B-B14F-4D97-AF65-F5344CB8AC3E}">
        <p14:creationId xmlns:p14="http://schemas.microsoft.com/office/powerpoint/2010/main" val="5559535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62</a:t>
            </a:fld>
            <a:endParaRPr lang="en-US"/>
          </a:p>
        </p:txBody>
      </p:sp>
    </p:spTree>
    <p:extLst>
      <p:ext uri="{BB962C8B-B14F-4D97-AF65-F5344CB8AC3E}">
        <p14:creationId xmlns:p14="http://schemas.microsoft.com/office/powerpoint/2010/main" val="21263530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1F862-4F65-4921-8157-1B3AE444A252}" type="slidenum">
              <a:rPr lang="en-US" smtClean="0"/>
              <a:t>63</a:t>
            </a:fld>
            <a:endParaRPr lang="en-US"/>
          </a:p>
        </p:txBody>
      </p:sp>
    </p:spTree>
    <p:extLst>
      <p:ext uri="{BB962C8B-B14F-4D97-AF65-F5344CB8AC3E}">
        <p14:creationId xmlns:p14="http://schemas.microsoft.com/office/powerpoint/2010/main" val="16240081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1F862-4F65-4921-8157-1B3AE444A252}" type="slidenum">
              <a:rPr lang="en-US" smtClean="0"/>
              <a:t>64</a:t>
            </a:fld>
            <a:endParaRPr lang="en-US"/>
          </a:p>
        </p:txBody>
      </p:sp>
    </p:spTree>
    <p:extLst>
      <p:ext uri="{BB962C8B-B14F-4D97-AF65-F5344CB8AC3E}">
        <p14:creationId xmlns:p14="http://schemas.microsoft.com/office/powerpoint/2010/main" val="18248018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1F862-4F65-4921-8157-1B3AE444A252}" type="slidenum">
              <a:rPr lang="en-US" smtClean="0"/>
              <a:t>67</a:t>
            </a:fld>
            <a:endParaRPr lang="en-US"/>
          </a:p>
        </p:txBody>
      </p:sp>
    </p:spTree>
    <p:extLst>
      <p:ext uri="{BB962C8B-B14F-4D97-AF65-F5344CB8AC3E}">
        <p14:creationId xmlns:p14="http://schemas.microsoft.com/office/powerpoint/2010/main" val="19238695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1F862-4F65-4921-8157-1B3AE444A252}" type="slidenum">
              <a:rPr lang="en-US" smtClean="0"/>
              <a:t>68</a:t>
            </a:fld>
            <a:endParaRPr lang="en-US"/>
          </a:p>
        </p:txBody>
      </p:sp>
    </p:spTree>
    <p:extLst>
      <p:ext uri="{BB962C8B-B14F-4D97-AF65-F5344CB8AC3E}">
        <p14:creationId xmlns:p14="http://schemas.microsoft.com/office/powerpoint/2010/main" val="12732042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70</a:t>
            </a:fld>
            <a:endParaRPr lang="en-US"/>
          </a:p>
        </p:txBody>
      </p:sp>
    </p:spTree>
    <p:extLst>
      <p:ext uri="{BB962C8B-B14F-4D97-AF65-F5344CB8AC3E}">
        <p14:creationId xmlns:p14="http://schemas.microsoft.com/office/powerpoint/2010/main" val="1589061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71</a:t>
            </a:fld>
            <a:endParaRPr lang="en-US"/>
          </a:p>
        </p:txBody>
      </p:sp>
    </p:spTree>
    <p:extLst>
      <p:ext uri="{BB962C8B-B14F-4D97-AF65-F5344CB8AC3E}">
        <p14:creationId xmlns:p14="http://schemas.microsoft.com/office/powerpoint/2010/main" val="8488972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73</a:t>
            </a:fld>
            <a:endParaRPr lang="en-US"/>
          </a:p>
        </p:txBody>
      </p:sp>
    </p:spTree>
    <p:extLst>
      <p:ext uri="{BB962C8B-B14F-4D97-AF65-F5344CB8AC3E}">
        <p14:creationId xmlns:p14="http://schemas.microsoft.com/office/powerpoint/2010/main" val="15658294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74</a:t>
            </a:fld>
            <a:endParaRPr lang="en-US"/>
          </a:p>
        </p:txBody>
      </p:sp>
    </p:spTree>
    <p:extLst>
      <p:ext uri="{BB962C8B-B14F-4D97-AF65-F5344CB8AC3E}">
        <p14:creationId xmlns:p14="http://schemas.microsoft.com/office/powerpoint/2010/main" val="33326903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75</a:t>
            </a:fld>
            <a:endParaRPr lang="en-US"/>
          </a:p>
        </p:txBody>
      </p:sp>
    </p:spTree>
    <p:extLst>
      <p:ext uri="{BB962C8B-B14F-4D97-AF65-F5344CB8AC3E}">
        <p14:creationId xmlns:p14="http://schemas.microsoft.com/office/powerpoint/2010/main" val="3417228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8</a:t>
            </a:fld>
            <a:endParaRPr lang="en-US"/>
          </a:p>
        </p:txBody>
      </p:sp>
    </p:spTree>
    <p:extLst>
      <p:ext uri="{BB962C8B-B14F-4D97-AF65-F5344CB8AC3E}">
        <p14:creationId xmlns:p14="http://schemas.microsoft.com/office/powerpoint/2010/main" val="16922062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76</a:t>
            </a:fld>
            <a:endParaRPr lang="en-US"/>
          </a:p>
        </p:txBody>
      </p:sp>
    </p:spTree>
    <p:extLst>
      <p:ext uri="{BB962C8B-B14F-4D97-AF65-F5344CB8AC3E}">
        <p14:creationId xmlns:p14="http://schemas.microsoft.com/office/powerpoint/2010/main" val="40387866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77</a:t>
            </a:fld>
            <a:endParaRPr lang="en-US"/>
          </a:p>
        </p:txBody>
      </p:sp>
    </p:spTree>
    <p:extLst>
      <p:ext uri="{BB962C8B-B14F-4D97-AF65-F5344CB8AC3E}">
        <p14:creationId xmlns:p14="http://schemas.microsoft.com/office/powerpoint/2010/main" val="13371121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78</a:t>
            </a:fld>
            <a:endParaRPr lang="en-US"/>
          </a:p>
        </p:txBody>
      </p:sp>
    </p:spTree>
    <p:extLst>
      <p:ext uri="{BB962C8B-B14F-4D97-AF65-F5344CB8AC3E}">
        <p14:creationId xmlns:p14="http://schemas.microsoft.com/office/powerpoint/2010/main" val="40453931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79</a:t>
            </a:fld>
            <a:endParaRPr lang="en-US"/>
          </a:p>
        </p:txBody>
      </p:sp>
    </p:spTree>
    <p:extLst>
      <p:ext uri="{BB962C8B-B14F-4D97-AF65-F5344CB8AC3E}">
        <p14:creationId xmlns:p14="http://schemas.microsoft.com/office/powerpoint/2010/main" val="10768736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80</a:t>
            </a:fld>
            <a:endParaRPr lang="en-US"/>
          </a:p>
        </p:txBody>
      </p:sp>
    </p:spTree>
    <p:extLst>
      <p:ext uri="{BB962C8B-B14F-4D97-AF65-F5344CB8AC3E}">
        <p14:creationId xmlns:p14="http://schemas.microsoft.com/office/powerpoint/2010/main" val="29924424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81</a:t>
            </a:fld>
            <a:endParaRPr lang="en-US"/>
          </a:p>
        </p:txBody>
      </p:sp>
    </p:spTree>
    <p:extLst>
      <p:ext uri="{BB962C8B-B14F-4D97-AF65-F5344CB8AC3E}">
        <p14:creationId xmlns:p14="http://schemas.microsoft.com/office/powerpoint/2010/main" val="18714054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82</a:t>
            </a:fld>
            <a:endParaRPr lang="en-US"/>
          </a:p>
        </p:txBody>
      </p:sp>
    </p:spTree>
    <p:extLst>
      <p:ext uri="{BB962C8B-B14F-4D97-AF65-F5344CB8AC3E}">
        <p14:creationId xmlns:p14="http://schemas.microsoft.com/office/powerpoint/2010/main" val="25942593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83</a:t>
            </a:fld>
            <a:endParaRPr lang="en-US"/>
          </a:p>
        </p:txBody>
      </p:sp>
    </p:spTree>
    <p:extLst>
      <p:ext uri="{BB962C8B-B14F-4D97-AF65-F5344CB8AC3E}">
        <p14:creationId xmlns:p14="http://schemas.microsoft.com/office/powerpoint/2010/main" val="42717956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84</a:t>
            </a:fld>
            <a:endParaRPr lang="en-US"/>
          </a:p>
        </p:txBody>
      </p:sp>
    </p:spTree>
    <p:extLst>
      <p:ext uri="{BB962C8B-B14F-4D97-AF65-F5344CB8AC3E}">
        <p14:creationId xmlns:p14="http://schemas.microsoft.com/office/powerpoint/2010/main" val="25488652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85</a:t>
            </a:fld>
            <a:endParaRPr lang="en-US"/>
          </a:p>
        </p:txBody>
      </p:sp>
    </p:spTree>
    <p:extLst>
      <p:ext uri="{BB962C8B-B14F-4D97-AF65-F5344CB8AC3E}">
        <p14:creationId xmlns:p14="http://schemas.microsoft.com/office/powerpoint/2010/main" val="2893791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9</a:t>
            </a:fld>
            <a:endParaRPr lang="en-US"/>
          </a:p>
        </p:txBody>
      </p:sp>
    </p:spTree>
    <p:extLst>
      <p:ext uri="{BB962C8B-B14F-4D97-AF65-F5344CB8AC3E}">
        <p14:creationId xmlns:p14="http://schemas.microsoft.com/office/powerpoint/2010/main" val="6918649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last partnership example with other university faculty highlights social scientist Jamie Shinn’s National Science Foundation research about the recovery and resiliency of two small communities in Greenbrier County – White Sulphur Springs and Rainelle – that were devastated by the 2016 flood.  This research also supports a Community Outreach and Mitigation Strategies (COMS) project sponsored by FEMA Region III and the State Emergency Management Division to evaluate how various flood protection measures like mitigation reconstruction will adapt to the future impacts of climate change. </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Last week, focus group meetings were led by Professor Shinn for these two communities to assess lessons learned from the 2016 flood and to identify ways to build resilience to future floods.  The WV GIS Technical Center provided support by quantifying various risk factors facing these disadvantaged communities.  This included presenting flood characteristics and new flood maps, vulnerability analysis, and quantifying mitigation measures implemented to date.</a:t>
            </a:r>
            <a:endParaRPr lang="en-US" dirty="0"/>
          </a:p>
        </p:txBody>
      </p:sp>
      <p:sp>
        <p:nvSpPr>
          <p:cNvPr id="4" name="Slide Number Placeholder 3"/>
          <p:cNvSpPr>
            <a:spLocks noGrp="1"/>
          </p:cNvSpPr>
          <p:nvPr>
            <p:ph type="sldNum" sz="quarter" idx="10"/>
          </p:nvPr>
        </p:nvSpPr>
        <p:spPr/>
        <p:txBody>
          <a:bodyPr/>
          <a:lstStyle/>
          <a:p>
            <a:fld id="{4BAF53EF-993C-FF42-8B62-CEF57763A78D}" type="slidenum">
              <a:rPr lang="en-US" smtClean="0"/>
              <a:t>86</a:t>
            </a:fld>
            <a:endParaRPr lang="en-US" dirty="0"/>
          </a:p>
        </p:txBody>
      </p:sp>
    </p:spTree>
    <p:extLst>
      <p:ext uri="{BB962C8B-B14F-4D97-AF65-F5344CB8AC3E}">
        <p14:creationId xmlns:p14="http://schemas.microsoft.com/office/powerpoint/2010/main" val="280046999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state hazard mitigation plan identifies landslides as the number two hazard in West Virginia after flooding.  A random forest machine learning model was developed by geography professor Aaron Maxwell to identify the variables that were most important for predicting landslide occurrence.  A geologist and soil scientist from WVU were also partners of the research team to create the statewide landslide susceptibility map.  These landslide susceptibility maps are accessible online and support local and state hazard mitigation plans. </a:t>
            </a:r>
            <a:endParaRPr lang="en-US" dirty="0"/>
          </a:p>
        </p:txBody>
      </p:sp>
      <p:sp>
        <p:nvSpPr>
          <p:cNvPr id="4" name="Slide Number Placeholder 3"/>
          <p:cNvSpPr>
            <a:spLocks noGrp="1"/>
          </p:cNvSpPr>
          <p:nvPr>
            <p:ph type="sldNum" sz="quarter" idx="10"/>
          </p:nvPr>
        </p:nvSpPr>
        <p:spPr/>
        <p:txBody>
          <a:bodyPr/>
          <a:lstStyle/>
          <a:p>
            <a:fld id="{4BAF53EF-993C-FF42-8B62-CEF57763A78D}" type="slidenum">
              <a:rPr lang="en-US" smtClean="0"/>
              <a:t>87</a:t>
            </a:fld>
            <a:endParaRPr lang="en-US" dirty="0"/>
          </a:p>
        </p:txBody>
      </p:sp>
    </p:spTree>
    <p:extLst>
      <p:ext uri="{BB962C8B-B14F-4D97-AF65-F5344CB8AC3E}">
        <p14:creationId xmlns:p14="http://schemas.microsoft.com/office/powerpoint/2010/main" val="3651009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10</a:t>
            </a:fld>
            <a:endParaRPr lang="en-US"/>
          </a:p>
        </p:txBody>
      </p:sp>
    </p:spTree>
    <p:extLst>
      <p:ext uri="{BB962C8B-B14F-4D97-AF65-F5344CB8AC3E}">
        <p14:creationId xmlns:p14="http://schemas.microsoft.com/office/powerpoint/2010/main" val="829015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1660585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854878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610951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640557" y="6173791"/>
            <a:ext cx="10813260" cy="365125"/>
          </a:xfrm>
        </p:spPr>
        <p:txBody>
          <a:bodyPr/>
          <a:lstStyle>
            <a:lvl1pPr algn="ctr">
              <a:defRPr>
                <a:solidFill>
                  <a:srgbClr val="5A5B5D"/>
                </a:solidFill>
              </a:defRPr>
            </a:lvl1pPr>
          </a:lstStyle>
          <a:p>
            <a:fld id="{8FCC257D-A786-9244-9E17-CE618C8B9275}" type="slidenum">
              <a:rPr lang="en-US" smtClean="0"/>
              <a:pPr/>
              <a:t>‹#›</a:t>
            </a:fld>
            <a:endParaRPr lang="en-US" dirty="0"/>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pic>
        <p:nvPicPr>
          <p:cNvPr id="7" name="Picture 6">
            <a:extLst>
              <a:ext uri="{FF2B5EF4-FFF2-40B4-BE49-F238E27FC236}">
                <a16:creationId xmlns:a16="http://schemas.microsoft.com/office/drawing/2014/main" id="{67C3F01F-C5FF-4D6E-B0D2-5EE2DBDFE62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9043" t="7819" r="9480" b="10301"/>
          <a:stretch/>
        </p:blipFill>
        <p:spPr>
          <a:xfrm>
            <a:off x="10625487" y="5746789"/>
            <a:ext cx="925957" cy="996881"/>
          </a:xfrm>
          <a:prstGeom prst="rect">
            <a:avLst/>
          </a:prstGeom>
        </p:spPr>
      </p:pic>
    </p:spTree>
    <p:extLst>
      <p:ext uri="{BB962C8B-B14F-4D97-AF65-F5344CB8AC3E}">
        <p14:creationId xmlns:p14="http://schemas.microsoft.com/office/powerpoint/2010/main" val="1856651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271109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0791E1-4214-4A53-A041-ECA0A480359F}"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115439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0791E1-4214-4A53-A041-ECA0A480359F}"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1345392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0791E1-4214-4A53-A041-ECA0A480359F}" type="datetimeFigureOut">
              <a:rPr lang="en-US" smtClean="0"/>
              <a:t>3/21/2023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565072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0791E1-4214-4A53-A041-ECA0A480359F}" type="datetimeFigureOut">
              <a:rPr lang="en-US" smtClean="0"/>
              <a:t>3/21/2023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531850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0791E1-4214-4A53-A041-ECA0A480359F}" type="datetimeFigureOut">
              <a:rPr lang="en-US" smtClean="0"/>
              <a:t>3/21/2023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607503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455668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597189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791E1-4214-4A53-A041-ECA0A480359F}" type="datetimeFigureOut">
              <a:rPr lang="en-US" smtClean="0"/>
              <a:t>3/21/2023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20D75-3A3D-4E55-A76E-740D23178F2C}" type="slidenum">
              <a:rPr lang="en-US" smtClean="0"/>
              <a:t>‹#›</a:t>
            </a:fld>
            <a:endParaRPr lang="en-US"/>
          </a:p>
        </p:txBody>
      </p:sp>
    </p:spTree>
    <p:extLst>
      <p:ext uri="{BB962C8B-B14F-4D97-AF65-F5344CB8AC3E}">
        <p14:creationId xmlns:p14="http://schemas.microsoft.com/office/powerpoint/2010/main" val="97291739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data.wvgis.wvu.edu/pub/RA/State/CL/Detailed_Flood_Zone/"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hyperlink" Target="https://data.wvgis.wvu.edu/pub/RA/State/CL/Building_Exposur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data.wvgis.wvu.edu/pub/RA/State/CL/Building_Exposur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data.wvgis.wvu.edu/pub/RA/State/CL/Stream_Name/" TargetMode="External"/><Relationship Id="rId4" Type="http://schemas.openxmlformats.org/officeDocument/2006/relationships/hyperlink" Target="https://data.wvgis.wvu.edu/pub/RA/State/CL/Stream_Name/graphics/Region4Communities.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jpeg"/></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43.png"/><Relationship Id="rId7" Type="http://schemas.openxmlformats.org/officeDocument/2006/relationships/hyperlink" Target="https://www.mapwv.gov/flood/map/?wkid=102100&amp;x=-8990398&amp;y=4575218&amp;l=12&amp;v=2"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www.mapwv.gov/flood/map/?wkid=102100&amp;x=-8991259&amp;y=4574707&amp;l=12&amp;v=2" TargetMode="External"/><Relationship Id="rId5" Type="http://schemas.openxmlformats.org/officeDocument/2006/relationships/hyperlink" Target="https://www.mapwv.gov/flood/map/?wkid=102100&amp;x=-8991685&amp;y=4574649&amp;l=12&amp;v=2" TargetMode="External"/><Relationship Id="rId4" Type="http://schemas.microsoft.com/office/2007/relationships/hdphoto" Target="../media/hdphoto1.wdp"/><Relationship Id="rId9" Type="http://schemas.openxmlformats.org/officeDocument/2006/relationships/image" Target="../media/image45.JP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hyperlink" Target="https://data.wvgis.wvu.edu/pub/RA/_engage/_IndexDocs/BLRA_cycle/" TargetMode="External"/><Relationship Id="rId5" Type="http://schemas.openxmlformats.org/officeDocument/2006/relationships/diagramQuickStyle" Target="../diagrams/quickStyle1.xml"/><Relationship Id="rId10" Type="http://schemas.openxmlformats.org/officeDocument/2006/relationships/image" Target="../media/image7.png"/><Relationship Id="rId4" Type="http://schemas.openxmlformats.org/officeDocument/2006/relationships/diagramLayout" Target="../diagrams/layout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https://mapwv.gov/flood/map/?wkid=102100&amp;x=-8938412&amp;y=4550486&amp;l=13&amp;v=2" TargetMode="External"/><Relationship Id="rId7" Type="http://schemas.openxmlformats.org/officeDocument/2006/relationships/image" Target="../media/image47.png"/><Relationship Id="rId12"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www.mapwv.gov/flood/map/?wkid=102100&amp;x=-8939793&amp;y=4550462&amp;l=12&amp;v=2" TargetMode="External"/><Relationship Id="rId11" Type="http://schemas.openxmlformats.org/officeDocument/2006/relationships/image" Target="../media/image49.png"/><Relationship Id="rId5" Type="http://schemas.openxmlformats.org/officeDocument/2006/relationships/image" Target="../media/image46.JPG"/><Relationship Id="rId10" Type="http://schemas.openxmlformats.org/officeDocument/2006/relationships/image" Target="../media/image48.JPG"/><Relationship Id="rId4" Type="http://schemas.openxmlformats.org/officeDocument/2006/relationships/hyperlink" Target="https://www.mapwv.gov/flood/map/?wkid=102100&amp;x=-8939193&amp;y=4550260&amp;l=12&amp;v=2" TargetMode="External"/><Relationship Id="rId9" Type="http://schemas.openxmlformats.org/officeDocument/2006/relationships/hyperlink" Target="https://www.mapwv.gov/flood/map/?wkid=102100&amp;x=-8938963&amp;y=4550545&amp;l=12&amp;v=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map1.msc.fema.gov/firm?id=540228" TargetMode="Externa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s://map1.msc.fema.gov/firm?id=5402280001A"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map1.msc.fema.gov/firm?id=54025C0357E"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s://data.wvgis.wvu.edu/pub/NSF/FIS/FIRM2012/" TargetMode="Externa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mapwv.gov/flood/map/?wkid=102100&amp;x=-8990660&amp;y=4575270&amp;l=9&amp;v=1"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mapwv.gov/flood/map/?wkid=102100&amp;x=-8990469&amp;y=4575390&amp;l=9&amp;v=2"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data.wvgis.wvu.edu/pub/RA/_resources/status/Community_NFIP_Participation.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mapwv.gov/flood/map/?wkid=102100&amp;x=-8938668&amp;y=4550500&amp;l=14&amp;v=2"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3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www.mapwv.gov/flood/map/?wkid=102100&amp;x=-8990667&amp;y=4575499&amp;l=14&amp;v=2" TargetMode="External"/><Relationship Id="rId5" Type="http://schemas.openxmlformats.org/officeDocument/2006/relationships/hyperlink" Target="https://www.mapwv.gov/flood/map/?wkid=102100&amp;x=-8990378&amp;y=4575561&amp;l=14&amp;v=2" TargetMode="External"/><Relationship Id="rId4" Type="http://schemas.openxmlformats.org/officeDocument/2006/relationships/image" Target="../media/image70.JP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mapwv.gov/flood" TargetMode="External"/><Relationship Id="rId4" Type="http://schemas.openxmlformats.org/officeDocument/2006/relationships/hyperlink" Target="https://data.wvgis.wvu.edu/pub/RA/_engage/_IndexDocs/"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mapwv.gov/flood/map/?wkid=102100&amp;x=-8939019.65730285&amp;y=4550449.02569231&amp;l=13&amp;v=2"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hyperlink" Target="https://mapwv.gov/flood/map/?wkid=102100&amp;x=-8939607.99617378&amp;y=4550509.983640311&amp;l=13&amp;v=2"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mapwv.gov/flood/map/?wkid=102100&amp;x=-8990553.502733717&amp;y=4575641.106284173&amp;l=13&amp;v=2"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80.jpg"/><Relationship Id="rId5" Type="http://schemas.openxmlformats.org/officeDocument/2006/relationships/hyperlink" Target="https://mapwv.gov/flood/map/?wkid=102100&amp;x=-8990485.633243931&amp;y=4575684.884965831&amp;l=13&amp;v=2" TargetMode="External"/><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www.fema.gov/sites/default/files/2020-07/fema_p-936_floodproofing_non-residential_buiildings_110618pdf.pdf#page=60"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data.wvgis.wvu.edu/pub/NSF/FloodProfiles/54025CV002B.pdf#page=43"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hyperlink" Target="https://data.wvgis.wvu.edu/pub/NSF/FloodProfiles/54025CV002B.pdf#page=43"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fema.gov/sites/default/files/2020-02/FIS_Report_Technical_Reference_Feb_2019.pdf" TargetMode="External"/><Relationship Id="rId5" Type="http://schemas.openxmlformats.org/officeDocument/2006/relationships/image" Target="../media/image83.png"/><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www.youtube.com/watch?v=FmZBWNUwms8"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2.png"/></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s://www.mapwv.gov/flood/map/?wkid=102100&amp;x=-8938980&amp;y=4550648&amp;l=13&amp;v=2"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6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06.jpeg"/></Relationships>
</file>

<file path=ppt/slides/_rels/slide6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7.jpeg"/><Relationship Id="rId1" Type="http://schemas.openxmlformats.org/officeDocument/2006/relationships/slideLayout" Target="../slideLayouts/slideLayout1.xml"/><Relationship Id="rId5" Type="http://schemas.openxmlformats.org/officeDocument/2006/relationships/image" Target="../media/image109.jpeg"/><Relationship Id="rId4" Type="http://schemas.openxmlformats.org/officeDocument/2006/relationships/image" Target="../media/image108.jpeg"/></Relationships>
</file>

<file path=ppt/slides/_rels/slide6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10.jpeg"/><Relationship Id="rId1" Type="http://schemas.openxmlformats.org/officeDocument/2006/relationships/slideLayout" Target="../slideLayouts/slideLayout1.xml"/><Relationship Id="rId5" Type="http://schemas.openxmlformats.org/officeDocument/2006/relationships/image" Target="../media/image112.jpeg"/><Relationship Id="rId4" Type="http://schemas.openxmlformats.org/officeDocument/2006/relationships/image" Target="../media/image111.jpeg"/></Relationships>
</file>

<file path=ppt/slides/_rels/slide6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114.jpeg"/><Relationship Id="rId4" Type="http://schemas.openxmlformats.org/officeDocument/2006/relationships/image" Target="../media/image106.jpeg"/></Relationships>
</file>

<file path=ppt/slides/_rels/slide6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jpg"/><Relationship Id="rId4" Type="http://schemas.openxmlformats.org/officeDocument/2006/relationships/image" Target="../media/image106.jpeg"/></Relationships>
</file>

<file path=ppt/slides/_rels/slide69.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6.jpg"/><Relationship Id="rId2" Type="http://schemas.openxmlformats.org/officeDocument/2006/relationships/image" Target="../media/image118.jpeg"/><Relationship Id="rId1" Type="http://schemas.openxmlformats.org/officeDocument/2006/relationships/slideLayout" Target="../slideLayouts/slideLayout1.xml"/><Relationship Id="rId6" Type="http://schemas.openxmlformats.org/officeDocument/2006/relationships/image" Target="../media/image114.jpeg"/><Relationship Id="rId5" Type="http://schemas.openxmlformats.org/officeDocument/2006/relationships/image" Target="../media/image111.jpeg"/><Relationship Id="rId4" Type="http://schemas.openxmlformats.org/officeDocument/2006/relationships/image" Target="../media/image108.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mapwv.gov/flood/map/?wkid=102100&amp;x=-8938995&amp;y=4550869&amp;l=12&amp;v=2" TargetMode="External"/><Relationship Id="rId7" Type="http://schemas.openxmlformats.org/officeDocument/2006/relationships/image" Target="../media/image121.jp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hyperlink" Target="https://www.mapwv.gov/flood/map/?wkid=102100&amp;x=-8938992&amp;y=4550951&amp;l=12&amp;v=2" TargetMode="External"/><Relationship Id="rId5" Type="http://schemas.openxmlformats.org/officeDocument/2006/relationships/image" Target="../media/image120.jpeg"/><Relationship Id="rId4" Type="http://schemas.openxmlformats.org/officeDocument/2006/relationships/image" Target="../media/image119.jpg"/></Relationships>
</file>

<file path=ppt/slides/_rels/slide71.xml.rels><?xml version="1.0" encoding="UTF-8" standalone="yes"?>
<Relationships xmlns="http://schemas.openxmlformats.org/package/2006/relationships"><Relationship Id="rId8" Type="http://schemas.openxmlformats.org/officeDocument/2006/relationships/hyperlink" Target="https://www.mapwv.gov/flood/map/?wkid=102100&amp;x=-8990624&amp;y=4575586&amp;l=12&amp;v=2" TargetMode="External"/><Relationship Id="rId3" Type="http://schemas.openxmlformats.org/officeDocument/2006/relationships/image" Target="../media/image122.jpg"/><Relationship Id="rId7" Type="http://schemas.openxmlformats.org/officeDocument/2006/relationships/image" Target="../media/image124.jp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hyperlink" Target="https://www.mapwv.gov/flood/map/?wkid=102100&amp;x=-8990578&amp;y=4575371&amp;l=12&amp;v=2" TargetMode="External"/><Relationship Id="rId5" Type="http://schemas.openxmlformats.org/officeDocument/2006/relationships/image" Target="../media/image123.jpg"/><Relationship Id="rId4" Type="http://schemas.openxmlformats.org/officeDocument/2006/relationships/hyperlink" Target="https://www.mapwv.gov/flood/map/?wkid=102100&amp;x=-8990605&amp;y=4575720&amp;l=12&amp;v=2"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jpeg"/></Relationships>
</file>

<file path=ppt/slides/_rels/slide7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s://www.mapwv.gov/flood/map/?wkid=102100&amp;x=-8939044&amp;y=4550992&amp;l=12&amp;v=2"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s://www.mapwv.gov/flood/map/?wkid=102100&amp;x=-8990650&amp;y=4575619&amp;l=13&amp;v=2"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135.jpg"/><Relationship Id="rId4" Type="http://schemas.openxmlformats.org/officeDocument/2006/relationships/image" Target="../media/image134.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hyperlink" Target="https://www.mapwv.gov/flood/map/?wkid=102100&amp;x=-8669471&amp;y=4802931&amp;l=9&amp;v=2"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data.wvgis.wvu.edu/pub/RA/State/BL/Graphic/AoMI.pdf"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hyperlink" Target="https://data.wvgis.wvu.edu/pub/RA/State/FL/Graphic/REG4_post-FIRM_water_depth_20211014.pdf" TargetMode="External"/><Relationship Id="rId4" Type="http://schemas.openxmlformats.org/officeDocument/2006/relationships/image" Target="../media/image140.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image" Target="../media/image142.png"/></Relationships>
</file>

<file path=ppt/slides/_rels/slide87.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hyperlink" Target="https://arcg.is/iKDvj" TargetMode="External"/><Relationship Id="rId2" Type="http://schemas.openxmlformats.org/officeDocument/2006/relationships/notesSlide" Target="../notesSlides/notesSlide81.xml"/><Relationship Id="rId1" Type="http://schemas.openxmlformats.org/officeDocument/2006/relationships/slideLayout" Target="../slideLayouts/slideLayout12.xml"/><Relationship Id="rId6" Type="http://schemas.openxmlformats.org/officeDocument/2006/relationships/hyperlink" Target="https://www.mapwv.gov/flood/map/?wkid=102100&amp;x=-9092792&amp;y=4753421&amp;l=10&amp;v=2" TargetMode="External"/><Relationship Id="rId5" Type="http://schemas.openxmlformats.org/officeDocument/2006/relationships/image" Target="../media/image145.png"/><Relationship Id="rId4" Type="http://schemas.openxmlformats.org/officeDocument/2006/relationships/image" Target="../media/image14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58171" y="1027415"/>
            <a:ext cx="8603788" cy="5723055"/>
          </a:xfrm>
          <a:prstGeom prst="rect">
            <a:avLst/>
          </a:prstGeom>
        </p:spPr>
      </p:pic>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GIS Data &amp; Mapping for RISK REDUCTION </a:t>
            </a:r>
          </a:p>
        </p:txBody>
      </p:sp>
      <p:pic>
        <p:nvPicPr>
          <p:cNvPr id="10" name="Picture 9"/>
          <p:cNvPicPr/>
          <p:nvPr/>
        </p:nvPicPr>
        <p:blipFill>
          <a:blip r:embed="rId4"/>
          <a:stretch>
            <a:fillRect/>
          </a:stretch>
        </p:blipFill>
        <p:spPr>
          <a:xfrm>
            <a:off x="1822135" y="5571183"/>
            <a:ext cx="2049518" cy="1134682"/>
          </a:xfrm>
          <a:prstGeom prst="rect">
            <a:avLst/>
          </a:prstGeom>
          <a:ln>
            <a:solidFill>
              <a:schemeClr val="tx1"/>
            </a:solidFill>
          </a:ln>
        </p:spPr>
      </p:pic>
      <p:sp>
        <p:nvSpPr>
          <p:cNvPr id="6" name="TextBox 5"/>
          <p:cNvSpPr txBox="1"/>
          <p:nvPr/>
        </p:nvSpPr>
        <p:spPr>
          <a:xfrm>
            <a:off x="6965246" y="2235201"/>
            <a:ext cx="3296355" cy="1046440"/>
          </a:xfrm>
          <a:prstGeom prst="rect">
            <a:avLst/>
          </a:prstGeom>
          <a:solidFill>
            <a:schemeClr val="bg2"/>
          </a:solidFill>
        </p:spPr>
        <p:txBody>
          <a:bodyPr wrap="square" rtlCol="0">
            <a:spAutoFit/>
          </a:bodyPr>
          <a:lstStyle/>
          <a:p>
            <a:r>
              <a:rPr lang="en-US" b="1" dirty="0"/>
              <a:t>WV Risk Reduction Consultation </a:t>
            </a:r>
          </a:p>
          <a:p>
            <a:endParaRPr lang="en-US" sz="1200" dirty="0"/>
          </a:p>
          <a:p>
            <a:r>
              <a:rPr lang="en-US" sz="1600" dirty="0"/>
              <a:t>Kurt Donaldson, WVU</a:t>
            </a:r>
          </a:p>
          <a:p>
            <a:r>
              <a:rPr lang="en-US" sz="1600" dirty="0"/>
              <a:t>3/22/2023</a:t>
            </a:r>
          </a:p>
        </p:txBody>
      </p:sp>
    </p:spTree>
    <p:extLst>
      <p:ext uri="{BB962C8B-B14F-4D97-AF65-F5344CB8AC3E}">
        <p14:creationId xmlns:p14="http://schemas.microsoft.com/office/powerpoint/2010/main" val="965048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R4 Community Buildings Risk by Flood Zone</a:t>
            </a:r>
          </a:p>
        </p:txBody>
      </p:sp>
      <p:pic>
        <p:nvPicPr>
          <p:cNvPr id="9" name="Picture 8"/>
          <p:cNvPicPr>
            <a:picLocks noChangeAspect="1"/>
          </p:cNvPicPr>
          <p:nvPr/>
        </p:nvPicPr>
        <p:blipFill>
          <a:blip r:embed="rId3"/>
          <a:stretch>
            <a:fillRect/>
          </a:stretch>
        </p:blipFill>
        <p:spPr>
          <a:xfrm>
            <a:off x="2094270" y="1058458"/>
            <a:ext cx="5726369" cy="5703217"/>
          </a:xfrm>
          <a:prstGeom prst="rect">
            <a:avLst/>
          </a:prstGeom>
          <a:solidFill>
            <a:schemeClr val="bg1"/>
          </a:solidFill>
        </p:spPr>
      </p:pic>
      <p:sp>
        <p:nvSpPr>
          <p:cNvPr id="10" name="TextBox 9"/>
          <p:cNvSpPr txBox="1"/>
          <p:nvPr/>
        </p:nvSpPr>
        <p:spPr>
          <a:xfrm>
            <a:off x="8027437" y="1058458"/>
            <a:ext cx="3110992" cy="1138773"/>
          </a:xfrm>
          <a:prstGeom prst="rect">
            <a:avLst/>
          </a:prstGeom>
          <a:solidFill>
            <a:schemeClr val="accent1">
              <a:lumMod val="20000"/>
              <a:lumOff val="80000"/>
            </a:schemeClr>
          </a:solidFill>
        </p:spPr>
        <p:txBody>
          <a:bodyPr wrap="square" rtlCol="0">
            <a:spAutoFit/>
          </a:bodyPr>
          <a:lstStyle/>
          <a:p>
            <a:r>
              <a:rPr lang="en-US" dirty="0"/>
              <a:t>Region 4 Table</a:t>
            </a:r>
          </a:p>
          <a:p>
            <a:endParaRPr lang="en-US" dirty="0"/>
          </a:p>
          <a:p>
            <a:r>
              <a:rPr lang="en-US" sz="1600" dirty="0">
                <a:hlinkClick r:id="rId4"/>
              </a:rPr>
              <a:t>Community-Level Flood Zone Breakdown</a:t>
            </a:r>
            <a:endParaRPr lang="en-US" sz="1600" dirty="0"/>
          </a:p>
        </p:txBody>
      </p:sp>
      <p:sp>
        <p:nvSpPr>
          <p:cNvPr id="2" name="TextBox 1"/>
          <p:cNvSpPr txBox="1"/>
          <p:nvPr/>
        </p:nvSpPr>
        <p:spPr>
          <a:xfrm>
            <a:off x="8044369" y="2456376"/>
            <a:ext cx="3110993" cy="4185761"/>
          </a:xfrm>
          <a:prstGeom prst="rect">
            <a:avLst/>
          </a:prstGeom>
          <a:solidFill>
            <a:schemeClr val="accent2">
              <a:lumMod val="20000"/>
              <a:lumOff val="80000"/>
            </a:schemeClr>
          </a:solidFill>
        </p:spPr>
        <p:txBody>
          <a:bodyPr wrap="square" rtlCol="0">
            <a:spAutoFit/>
          </a:bodyPr>
          <a:lstStyle/>
          <a:p>
            <a:r>
              <a:rPr lang="en-US" sz="1400" dirty="0">
                <a:solidFill>
                  <a:srgbClr val="C00000"/>
                </a:solidFill>
                <a:ea typeface="Calibri" panose="020F0502020204030204" pitchFamily="34" charset="0"/>
                <a:cs typeface="Arial" panose="020B0604020202020204" pitchFamily="34" charset="0"/>
              </a:rPr>
              <a:t>Risk Assessment: </a:t>
            </a:r>
            <a:endParaRPr lang="en-US" sz="1400" dirty="0"/>
          </a:p>
          <a:p>
            <a:r>
              <a:rPr lang="en-US" sz="1400" dirty="0"/>
              <a:t>According to future flood maps, </a:t>
            </a:r>
            <a:r>
              <a:rPr lang="en-US" sz="1400" b="1" dirty="0"/>
              <a:t>Fayette</a:t>
            </a:r>
            <a:r>
              <a:rPr lang="en-US" sz="1400" dirty="0"/>
              <a:t>, </a:t>
            </a:r>
            <a:r>
              <a:rPr lang="en-US" sz="1400" b="1" dirty="0"/>
              <a:t>Greenbrier</a:t>
            </a:r>
            <a:r>
              <a:rPr lang="en-US" sz="1400" dirty="0"/>
              <a:t>, and </a:t>
            </a:r>
            <a:r>
              <a:rPr lang="en-US" sz="1400" b="1" dirty="0"/>
              <a:t>Pocahontas </a:t>
            </a:r>
            <a:r>
              <a:rPr lang="en-US" sz="1400" dirty="0"/>
              <a:t>counties have many structures being mapped into the higher risk 1%-annual-chance floodplain. </a:t>
            </a:r>
            <a:r>
              <a:rPr lang="en-US" sz="1400" b="1" dirty="0"/>
              <a:t> Rainelle </a:t>
            </a:r>
            <a:r>
              <a:rPr lang="en-US" sz="1400" dirty="0"/>
              <a:t>has the most mapped-in structures because of an error on the 2012 maps.</a:t>
            </a:r>
          </a:p>
          <a:p>
            <a:endParaRPr lang="en-US" sz="1400" b="1" dirty="0"/>
          </a:p>
          <a:p>
            <a:r>
              <a:rPr lang="en-US" sz="1400" b="1" dirty="0"/>
              <a:t>Webster Unincorporated </a:t>
            </a:r>
            <a:r>
              <a:rPr lang="en-US" sz="1400" dirty="0"/>
              <a:t>and </a:t>
            </a:r>
            <a:r>
              <a:rPr lang="en-US" sz="1400" b="1" dirty="0"/>
              <a:t>Richwood Incorporated </a:t>
            </a:r>
            <a:r>
              <a:rPr lang="en-US" sz="1400" dirty="0"/>
              <a:t>have the most structures in the floodway.  The new 2023 FEMA maps increase the number of floodways structures for </a:t>
            </a:r>
            <a:r>
              <a:rPr lang="en-US" sz="1400" b="1" dirty="0"/>
              <a:t>White Sulphur Springs</a:t>
            </a:r>
            <a:r>
              <a:rPr lang="en-US" sz="1400" dirty="0"/>
              <a:t>.  Buildings in the main channel of the river or stream, or close to the flood source, will be subject to the greatest flood depths, highest velocities, and greatest debris potential. </a:t>
            </a:r>
          </a:p>
        </p:txBody>
      </p:sp>
      <p:sp>
        <p:nvSpPr>
          <p:cNvPr id="3" name="Oval 2"/>
          <p:cNvSpPr/>
          <p:nvPr/>
        </p:nvSpPr>
        <p:spPr>
          <a:xfrm>
            <a:off x="5393473" y="4449332"/>
            <a:ext cx="312234" cy="1998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393473" y="3155796"/>
            <a:ext cx="312234" cy="1998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412061" y="5750307"/>
            <a:ext cx="312234" cy="1998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398202" y="6402544"/>
            <a:ext cx="312234" cy="1998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388871" y="4791458"/>
            <a:ext cx="312234" cy="1998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414344" y="4312830"/>
            <a:ext cx="312234" cy="1998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393473" y="3810140"/>
            <a:ext cx="312234" cy="1998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0662" y="2940569"/>
            <a:ext cx="2050561" cy="1938992"/>
          </a:xfrm>
          <a:prstGeom prst="rect">
            <a:avLst/>
          </a:prstGeom>
          <a:noFill/>
        </p:spPr>
        <p:txBody>
          <a:bodyPr wrap="square" rtlCol="0">
            <a:spAutoFit/>
          </a:bodyPr>
          <a:lstStyle/>
          <a:p>
            <a:pPr algn="ctr"/>
            <a:r>
              <a:rPr lang="en-US" sz="2400" b="1" dirty="0">
                <a:solidFill>
                  <a:schemeClr val="bg1"/>
                </a:solidFill>
              </a:rPr>
              <a:t>REGIONAL &amp;</a:t>
            </a:r>
          </a:p>
          <a:p>
            <a:pPr algn="ctr"/>
            <a:r>
              <a:rPr lang="en-US" sz="2400" b="1" dirty="0">
                <a:solidFill>
                  <a:schemeClr val="bg1"/>
                </a:solidFill>
              </a:rPr>
              <a:t>COMMUNITY SCALES</a:t>
            </a:r>
            <a:br>
              <a:rPr lang="en-US" sz="2400" b="1" dirty="0">
                <a:solidFill>
                  <a:schemeClr val="bg1"/>
                </a:solidFill>
              </a:rPr>
            </a:br>
            <a:br>
              <a:rPr lang="en-US" sz="2400" b="1" dirty="0">
                <a:solidFill>
                  <a:schemeClr val="bg1"/>
                </a:solidFill>
              </a:rPr>
            </a:br>
            <a:r>
              <a:rPr lang="en-US" sz="2400" b="1" i="1" dirty="0">
                <a:solidFill>
                  <a:schemeClr val="bg1"/>
                </a:solidFill>
              </a:rPr>
              <a:t>tabular</a:t>
            </a:r>
          </a:p>
        </p:txBody>
      </p:sp>
    </p:spTree>
    <p:extLst>
      <p:ext uri="{BB962C8B-B14F-4D97-AF65-F5344CB8AC3E}">
        <p14:creationId xmlns:p14="http://schemas.microsoft.com/office/powerpoint/2010/main" val="3592444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9697639" y="1124803"/>
            <a:ext cx="704850" cy="1057275"/>
          </a:xfrm>
          <a:prstGeom prst="rect">
            <a:avLst/>
          </a:prstGeom>
        </p:spPr>
      </p:pic>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Residential versus Non-Residential</a:t>
            </a:r>
          </a:p>
        </p:txBody>
      </p:sp>
      <p:graphicFrame>
        <p:nvGraphicFramePr>
          <p:cNvPr id="4" name="Table 3"/>
          <p:cNvGraphicFramePr>
            <a:graphicFrameLocks noGrp="1"/>
          </p:cNvGraphicFramePr>
          <p:nvPr>
            <p:extLst>
              <p:ext uri="{D42A27DB-BD31-4B8C-83A1-F6EECF244321}">
                <p14:modId xmlns:p14="http://schemas.microsoft.com/office/powerpoint/2010/main" val="2831876580"/>
              </p:ext>
            </p:extLst>
          </p:nvPr>
        </p:nvGraphicFramePr>
        <p:xfrm>
          <a:off x="2572556" y="987944"/>
          <a:ext cx="6490293" cy="5640533"/>
        </p:xfrm>
        <a:graphic>
          <a:graphicData uri="http://schemas.openxmlformats.org/drawingml/2006/table">
            <a:tbl>
              <a:tblPr firstRow="1" firstCol="1" bandRow="1"/>
              <a:tblGrid>
                <a:gridCol w="1131207">
                  <a:extLst>
                    <a:ext uri="{9D8B030D-6E8A-4147-A177-3AD203B41FA5}">
                      <a16:colId xmlns:a16="http://schemas.microsoft.com/office/drawing/2014/main" val="309357385"/>
                    </a:ext>
                  </a:extLst>
                </a:gridCol>
                <a:gridCol w="377070">
                  <a:extLst>
                    <a:ext uri="{9D8B030D-6E8A-4147-A177-3AD203B41FA5}">
                      <a16:colId xmlns:a16="http://schemas.microsoft.com/office/drawing/2014/main" val="2366715607"/>
                    </a:ext>
                  </a:extLst>
                </a:gridCol>
                <a:gridCol w="430938">
                  <a:extLst>
                    <a:ext uri="{9D8B030D-6E8A-4147-A177-3AD203B41FA5}">
                      <a16:colId xmlns:a16="http://schemas.microsoft.com/office/drawing/2014/main" val="2949043740"/>
                    </a:ext>
                  </a:extLst>
                </a:gridCol>
                <a:gridCol w="101660">
                  <a:extLst>
                    <a:ext uri="{9D8B030D-6E8A-4147-A177-3AD203B41FA5}">
                      <a16:colId xmlns:a16="http://schemas.microsoft.com/office/drawing/2014/main" val="784207342"/>
                    </a:ext>
                  </a:extLst>
                </a:gridCol>
                <a:gridCol w="624856">
                  <a:extLst>
                    <a:ext uri="{9D8B030D-6E8A-4147-A177-3AD203B41FA5}">
                      <a16:colId xmlns:a16="http://schemas.microsoft.com/office/drawing/2014/main" val="24611492"/>
                    </a:ext>
                  </a:extLst>
                </a:gridCol>
                <a:gridCol w="484803">
                  <a:extLst>
                    <a:ext uri="{9D8B030D-6E8A-4147-A177-3AD203B41FA5}">
                      <a16:colId xmlns:a16="http://schemas.microsoft.com/office/drawing/2014/main" val="579366892"/>
                    </a:ext>
                  </a:extLst>
                </a:gridCol>
                <a:gridCol w="323203">
                  <a:extLst>
                    <a:ext uri="{9D8B030D-6E8A-4147-A177-3AD203B41FA5}">
                      <a16:colId xmlns:a16="http://schemas.microsoft.com/office/drawing/2014/main" val="636963472"/>
                    </a:ext>
                  </a:extLst>
                </a:gridCol>
                <a:gridCol w="592537">
                  <a:extLst>
                    <a:ext uri="{9D8B030D-6E8A-4147-A177-3AD203B41FA5}">
                      <a16:colId xmlns:a16="http://schemas.microsoft.com/office/drawing/2014/main" val="1784536609"/>
                    </a:ext>
                  </a:extLst>
                </a:gridCol>
                <a:gridCol w="323203">
                  <a:extLst>
                    <a:ext uri="{9D8B030D-6E8A-4147-A177-3AD203B41FA5}">
                      <a16:colId xmlns:a16="http://schemas.microsoft.com/office/drawing/2014/main" val="1138676021"/>
                    </a:ext>
                  </a:extLst>
                </a:gridCol>
                <a:gridCol w="646404">
                  <a:extLst>
                    <a:ext uri="{9D8B030D-6E8A-4147-A177-3AD203B41FA5}">
                      <a16:colId xmlns:a16="http://schemas.microsoft.com/office/drawing/2014/main" val="876278487"/>
                    </a:ext>
                  </a:extLst>
                </a:gridCol>
                <a:gridCol w="377070">
                  <a:extLst>
                    <a:ext uri="{9D8B030D-6E8A-4147-A177-3AD203B41FA5}">
                      <a16:colId xmlns:a16="http://schemas.microsoft.com/office/drawing/2014/main" val="2403321871"/>
                    </a:ext>
                  </a:extLst>
                </a:gridCol>
                <a:gridCol w="646404">
                  <a:extLst>
                    <a:ext uri="{9D8B030D-6E8A-4147-A177-3AD203B41FA5}">
                      <a16:colId xmlns:a16="http://schemas.microsoft.com/office/drawing/2014/main" val="1811676413"/>
                    </a:ext>
                  </a:extLst>
                </a:gridCol>
                <a:gridCol w="430938">
                  <a:extLst>
                    <a:ext uri="{9D8B030D-6E8A-4147-A177-3AD203B41FA5}">
                      <a16:colId xmlns:a16="http://schemas.microsoft.com/office/drawing/2014/main" val="2498096752"/>
                    </a:ext>
                  </a:extLst>
                </a:gridCol>
              </a:tblGrid>
              <a:tr h="441909">
                <a:tc>
                  <a:txBody>
                    <a:bodyPr/>
                    <a:lstStyle/>
                    <a:p>
                      <a:pPr marL="0" marR="0" algn="ctr">
                        <a:lnSpc>
                          <a:spcPct val="107000"/>
                        </a:lnSpc>
                        <a:spcBef>
                          <a:spcPts val="0"/>
                        </a:spcBef>
                        <a:spcAft>
                          <a:spcPts val="0"/>
                        </a:spcAft>
                      </a:pPr>
                      <a:r>
                        <a:rPr lang="en-US"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gridSpan="5">
                  <a:txBody>
                    <a:bodyPr/>
                    <a:lstStyle/>
                    <a:p>
                      <a:pPr marL="0" marR="0" algn="ctr">
                        <a:lnSpc>
                          <a:spcPct val="107000"/>
                        </a:lnSpc>
                        <a:spcBef>
                          <a:spcPts val="0"/>
                        </a:spcBef>
                        <a:spcAft>
                          <a:spcPts val="0"/>
                        </a:spcAft>
                      </a:pPr>
                      <a:r>
                        <a:rPr lang="en-US"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RESIDENTIAL</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COMMERCIAL</a:t>
                      </a:r>
                      <a:b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NON-RESIDENTIAL</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a:t>
                      </a:r>
                      <a:b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NON-RESIDENTIAL</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3">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a:t>
                      </a:r>
                      <a:b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VALUE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6991003"/>
                  </a:ext>
                </a:extLst>
              </a:tr>
              <a:tr h="161648">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gridSpan="2">
                  <a:txBody>
                    <a:bodyPr/>
                    <a:lstStyle/>
                    <a:p>
                      <a:pPr marL="0" marR="0" algn="ctr">
                        <a:lnSpc>
                          <a:spcPct val="107000"/>
                        </a:lnSpc>
                        <a:spcBef>
                          <a:spcPts val="0"/>
                        </a:spcBef>
                        <a:spcAft>
                          <a:spcPts val="0"/>
                        </a:spcAft>
                      </a:pPr>
                      <a:r>
                        <a:rPr lang="en-US" sz="9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Count</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hMerge="1">
                  <a:txBody>
                    <a:bodyPr/>
                    <a:lstStyle/>
                    <a:p>
                      <a:endParaRPr lang="en-US"/>
                    </a:p>
                  </a:txBody>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Value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Rank</a:t>
                      </a:r>
                      <a:r>
                        <a:rPr lang="en-US" sz="900" b="1" baseline="300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519915178"/>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Ansted</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210263"/>
                  </a:ext>
                </a:extLst>
              </a:tr>
              <a:tr h="147303">
                <a:tc>
                  <a:txBody>
                    <a:bodyPr/>
                    <a:lstStyle/>
                    <a:p>
                      <a:pPr marL="0" marR="0">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1425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$50,385K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$6,523K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$18,398K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1529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$75,307K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90898002"/>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Gauley Bridge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46.7%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$869K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$2,302K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$3,171K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6829549"/>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Meadow Bridge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$718K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8093940"/>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Montgomery**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$1,083K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$2,215K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$4,298K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8468709"/>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Mount Hope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65.1%</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7611001"/>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Oak Hill</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$2,262K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$2,373K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6622393"/>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Pax</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$98K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8966890"/>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Smithers**</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$2,064K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55.8%</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$837K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$796K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$3,698K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8572950"/>
                  </a:ext>
                </a:extLst>
              </a:tr>
              <a:tr h="147303">
                <a:tc>
                  <a:txBody>
                    <a:bodyPr/>
                    <a:lstStyle/>
                    <a:p>
                      <a:pPr marL="0" marR="0">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1658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$59,136K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64.1%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$10,994K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$22,071K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1819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$92,201K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428324780"/>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$6,485K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$1,028K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$3,931K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$11,443K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2793741"/>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Falling Springs</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486272"/>
                  </a:ext>
                </a:extLst>
              </a:tr>
              <a:tr h="147303">
                <a:tc>
                  <a:txBody>
                    <a:bodyPr/>
                    <a:lstStyle/>
                    <a:p>
                      <a:pPr marL="0" marR="0">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Greenbrier County*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1101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$103,297K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77.7%</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$6,511K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$23,065K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1182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$132,873K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493470688"/>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Rainelle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74.4%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$8,392K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$5,751K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$1,006K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$15,149K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108483"/>
                  </a:ext>
                </a:extLst>
              </a:tr>
              <a:tr h="147303">
                <a:tc>
                  <a:txBody>
                    <a:bodyPr/>
                    <a:lstStyle/>
                    <a:p>
                      <a:pPr marL="0" marR="0">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Ronceverte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$1,354K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$4,436K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$24,000K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67</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$29,790K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9305253"/>
                  </a:ext>
                </a:extLst>
              </a:tr>
              <a:tr h="147303">
                <a:tc>
                  <a:txBody>
                    <a:bodyPr/>
                    <a:lstStyle/>
                    <a:p>
                      <a:pPr marL="0" marR="0">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Rupert</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$2,321K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$561K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$3,173K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8400723"/>
                  </a:ext>
                </a:extLst>
              </a:tr>
              <a:tr h="175977">
                <a:tc>
                  <a:txBody>
                    <a:bodyPr/>
                    <a:lstStyle/>
                    <a:p>
                      <a:pPr marL="0" marR="0">
                        <a:lnSpc>
                          <a:spcPct val="107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White Sulphur Springs</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375</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87.6%</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$18,910K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36.4%</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$5,144K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$27,940K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428</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$51,994K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0934122"/>
                  </a:ext>
                </a:extLst>
              </a:tr>
              <a:tr h="147303">
                <a:tc>
                  <a:txBody>
                    <a:bodyPr/>
                    <a:lstStyle/>
                    <a:p>
                      <a:pPr marL="0" marR="0">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1945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87.4%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$140,916K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57.6%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$23,161K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$80,503K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dirty="0">
                          <a:effectLst/>
                          <a:latin typeface="Calibri" panose="020F0502020204030204" pitchFamily="34" charset="0"/>
                          <a:ea typeface="Times New Roman" panose="02020603050405020304" pitchFamily="18" charset="0"/>
                          <a:cs typeface="Calibri" panose="020F0502020204030204" pitchFamily="34" charset="0"/>
                        </a:rPr>
                        <a:t>2225</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dirty="0">
                          <a:effectLst/>
                          <a:latin typeface="Calibri" panose="020F0502020204030204" pitchFamily="34" charset="0"/>
                          <a:ea typeface="Times New Roman" panose="02020603050405020304" pitchFamily="18" charset="0"/>
                          <a:cs typeface="Calibri" panose="020F0502020204030204" pitchFamily="34" charset="0"/>
                        </a:rPr>
                        <a:t>$244,580K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770407508"/>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 County*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$21,060K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$6,646K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$3,230K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$30,936K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833464142"/>
                  </a:ext>
                </a:extLst>
              </a:tr>
              <a:tr h="147303">
                <a:tc>
                  <a:txBody>
                    <a:bodyPr/>
                    <a:lstStyle/>
                    <a:p>
                      <a:pPr marL="0" marR="0">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Richwood</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$7,518K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$1,399K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$4,556K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$13,473K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4463824"/>
                  </a:ext>
                </a:extLst>
              </a:tr>
              <a:tr h="147303">
                <a:tc>
                  <a:txBody>
                    <a:bodyPr/>
                    <a:lstStyle/>
                    <a:p>
                      <a:pPr marL="0" marR="0">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Summersville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$1,497K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$1,657K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$10,109K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$13,263K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4968189"/>
                  </a:ext>
                </a:extLst>
              </a:tr>
              <a:tr h="147303">
                <a:tc>
                  <a:txBody>
                    <a:bodyPr/>
                    <a:lstStyle/>
                    <a:p>
                      <a:pPr marL="0" marR="0">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NICHOLAS</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$30,075K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52.1%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$9,703K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45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$17,895K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1057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dirty="0">
                          <a:effectLst/>
                          <a:latin typeface="Calibri" panose="020F0502020204030204" pitchFamily="34" charset="0"/>
                          <a:ea typeface="Times New Roman" panose="02020603050405020304" pitchFamily="18" charset="0"/>
                          <a:cs typeface="Calibri" panose="020F0502020204030204" pitchFamily="34" charset="0"/>
                        </a:rPr>
                        <a:t>$57,672K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332724958"/>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Durbin</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$891K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1171223"/>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$15,309K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$9,635K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$9,586K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$34,529K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8536371"/>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 County*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$23,166K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$2,460K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$1,731K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$27,358K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534125182"/>
                  </a:ext>
                </a:extLst>
              </a:tr>
              <a:tr h="147303">
                <a:tc>
                  <a:txBody>
                    <a:bodyPr/>
                    <a:lstStyle/>
                    <a:p>
                      <a:pPr marL="0" marR="0">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a:txBody>
                    <a:bodyPr/>
                    <a:lstStyle/>
                    <a:p>
                      <a:pPr marL="0" marR="0" algn="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$39,120K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$12,252K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$11,406K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948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$62,779K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56462203"/>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Addison</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$3,855K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$3,053K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$4,892K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$11,799K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2005659"/>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Camden-On-Gauley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3004298"/>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Cowen</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$814K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$4,375K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$5,281K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3409811"/>
                  </a:ext>
                </a:extLst>
              </a:tr>
              <a:tr h="147303">
                <a:tc>
                  <a:txBody>
                    <a:bodyPr/>
                    <a:lstStyle/>
                    <a:p>
                      <a:pPr marL="0" marR="0">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Webster County*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94.1%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$25,759K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$2,685K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$21,957K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892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$50,400K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10229552"/>
                  </a:ext>
                </a:extLst>
              </a:tr>
              <a:tr h="147303">
                <a:tc>
                  <a:txBody>
                    <a:bodyPr/>
                    <a:lstStyle/>
                    <a:p>
                      <a:pPr marL="0" marR="0">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987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a:txBody>
                    <a:bodyPr/>
                    <a:lstStyle/>
                    <a:p>
                      <a:pPr marL="0" marR="0" algn="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$30,690K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45.1%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$5,861K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37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$31,502K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1074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$68,053K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dirty="0">
                          <a:effectLst/>
                          <a:latin typeface="Calibri" panose="020F0502020204030204" pitchFamily="34" charset="0"/>
                          <a:ea typeface="Times New Roman" panose="02020603050405020304" pitchFamily="18" charset="0"/>
                          <a:cs typeface="Calibri" panose="020F0502020204030204" pitchFamily="34" charset="0"/>
                        </a:rPr>
                        <a:t>3</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114478414"/>
                  </a:ext>
                </a:extLst>
              </a:tr>
              <a:tr h="147303">
                <a:tc>
                  <a:txBody>
                    <a:bodyPr/>
                    <a:lstStyle/>
                    <a:p>
                      <a:pPr marL="0" marR="0" algn="ctr">
                        <a:lnSpc>
                          <a:spcPct val="107000"/>
                        </a:lnSpc>
                        <a:spcBef>
                          <a:spcPts val="0"/>
                        </a:spcBef>
                        <a:spcAft>
                          <a:spcPts val="0"/>
                        </a:spcAft>
                      </a:pPr>
                      <a:r>
                        <a:rPr lang="en-US" sz="9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SUMMARY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6,313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gridSpan="2">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88.5%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hMerge="1">
                  <a:txBody>
                    <a:bodyPr/>
                    <a:lstStyle/>
                    <a:p>
                      <a:endParaRPr lang="en-US"/>
                    </a:p>
                  </a:txBody>
                  <a:tcPr/>
                </a:tc>
                <a:tc>
                  <a:txBody>
                    <a:bodyPr/>
                    <a:lstStyle/>
                    <a:p>
                      <a:pPr marL="0" marR="0" algn="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$299,937K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56.3%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600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$61,971K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210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$163,376K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7,123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$525,285K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nSpc>
                          <a:spcPct val="107000"/>
                        </a:lnSpc>
                        <a:spcBef>
                          <a:spcPts val="0"/>
                        </a:spcBef>
                        <a:spcAft>
                          <a:spcPts val="0"/>
                        </a:spcAft>
                      </a:pPr>
                      <a:r>
                        <a:rPr lang="en-US" sz="9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195338158"/>
                  </a:ext>
                </a:extLst>
              </a:tr>
              <a:tr h="147303">
                <a:tc gridSpan="12">
                  <a:txBody>
                    <a:bodyPr/>
                    <a:lstStyle/>
                    <a:p>
                      <a:pPr marL="0" marR="0">
                        <a:lnSpc>
                          <a:spcPct val="107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Alderson (Greenbrier/Monroe)</a:t>
                      </a:r>
                      <a:r>
                        <a:rPr lang="en-US" sz="900" baseline="0" dirty="0">
                          <a:effectLst/>
                          <a:latin typeface="Calibri" panose="020F0502020204030204" pitchFamily="34" charset="0"/>
                          <a:ea typeface="Times New Roman" panose="02020603050405020304" pitchFamily="18" charset="0"/>
                          <a:cs typeface="Calibri" panose="020F0502020204030204" pitchFamily="34" charset="0"/>
                        </a:rPr>
                        <a:t> </a:t>
                      </a:r>
                      <a:r>
                        <a:rPr lang="en-US" sz="900" dirty="0">
                          <a:effectLst/>
                          <a:latin typeface="Calibri" panose="020F0502020204030204" pitchFamily="34" charset="0"/>
                          <a:ea typeface="Times New Roman" panose="02020603050405020304" pitchFamily="18" charset="0"/>
                          <a:cs typeface="Calibri" panose="020F0502020204030204" pitchFamily="34" charset="0"/>
                        </a:rPr>
                        <a:t>Split Community Total: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nSpc>
                          <a:spcPct val="107000"/>
                        </a:lnSpc>
                      </a:pPr>
                      <a:endParaRPr lang="en-US" sz="900" dirty="0">
                        <a:effectLst/>
                        <a:latin typeface="Calibri" panose="020F0502020204030204" pitchFamily="34" charset="0"/>
                        <a:cs typeface="Arial" panose="020B0604020202020204" pitchFamily="34" charset="0"/>
                      </a:endParaRPr>
                    </a:p>
                  </a:txBody>
                  <a:tcPr marL="39570" marR="395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6223021"/>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gridSpan="2">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$8,869K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endParaRPr lang="en-US"/>
                    </a:p>
                  </a:txBody>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60.4%</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$1,482K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$4,332K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$14,683K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7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5</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381823836"/>
                  </a:ext>
                </a:extLst>
              </a:tr>
            </a:tbl>
          </a:graphicData>
        </a:graphic>
      </p:graphicFrame>
      <p:pic>
        <p:nvPicPr>
          <p:cNvPr id="9" name="Picture 8"/>
          <p:cNvPicPr>
            <a:picLocks noChangeAspect="1"/>
          </p:cNvPicPr>
          <p:nvPr/>
        </p:nvPicPr>
        <p:blipFill>
          <a:blip r:embed="rId4"/>
          <a:stretch>
            <a:fillRect/>
          </a:stretch>
        </p:blipFill>
        <p:spPr>
          <a:xfrm>
            <a:off x="10592988" y="1319362"/>
            <a:ext cx="1200150" cy="866775"/>
          </a:xfrm>
          <a:prstGeom prst="rect">
            <a:avLst/>
          </a:prstGeom>
        </p:spPr>
      </p:pic>
      <p:pic>
        <p:nvPicPr>
          <p:cNvPr id="10" name="Picture 9"/>
          <p:cNvPicPr>
            <a:picLocks noChangeAspect="1"/>
          </p:cNvPicPr>
          <p:nvPr/>
        </p:nvPicPr>
        <p:blipFill>
          <a:blip r:embed="rId5"/>
          <a:stretch>
            <a:fillRect/>
          </a:stretch>
        </p:blipFill>
        <p:spPr>
          <a:xfrm>
            <a:off x="10402489" y="2267099"/>
            <a:ext cx="819150" cy="1190625"/>
          </a:xfrm>
          <a:prstGeom prst="rect">
            <a:avLst/>
          </a:prstGeom>
        </p:spPr>
      </p:pic>
      <p:pic>
        <p:nvPicPr>
          <p:cNvPr id="11" name="Picture 10"/>
          <p:cNvPicPr>
            <a:picLocks noChangeAspect="1"/>
          </p:cNvPicPr>
          <p:nvPr/>
        </p:nvPicPr>
        <p:blipFill>
          <a:blip r:embed="rId6"/>
          <a:stretch>
            <a:fillRect/>
          </a:stretch>
        </p:blipFill>
        <p:spPr>
          <a:xfrm>
            <a:off x="9773838" y="3524640"/>
            <a:ext cx="933450" cy="1181100"/>
          </a:xfrm>
          <a:prstGeom prst="rect">
            <a:avLst/>
          </a:prstGeom>
        </p:spPr>
      </p:pic>
      <p:pic>
        <p:nvPicPr>
          <p:cNvPr id="12" name="Picture 11"/>
          <p:cNvPicPr>
            <a:picLocks noChangeAspect="1"/>
          </p:cNvPicPr>
          <p:nvPr/>
        </p:nvPicPr>
        <p:blipFill>
          <a:blip r:embed="rId7"/>
          <a:stretch>
            <a:fillRect/>
          </a:stretch>
        </p:blipFill>
        <p:spPr>
          <a:xfrm>
            <a:off x="10831113" y="3524641"/>
            <a:ext cx="895350" cy="1190625"/>
          </a:xfrm>
          <a:prstGeom prst="rect">
            <a:avLst/>
          </a:prstGeom>
        </p:spPr>
      </p:pic>
      <p:pic>
        <p:nvPicPr>
          <p:cNvPr id="13" name="Picture 12"/>
          <p:cNvPicPr>
            <a:picLocks noChangeAspect="1"/>
          </p:cNvPicPr>
          <p:nvPr/>
        </p:nvPicPr>
        <p:blipFill>
          <a:blip r:embed="rId8"/>
          <a:stretch>
            <a:fillRect/>
          </a:stretch>
        </p:blipFill>
        <p:spPr>
          <a:xfrm>
            <a:off x="10316765" y="4867907"/>
            <a:ext cx="904875" cy="1085850"/>
          </a:xfrm>
          <a:prstGeom prst="rect">
            <a:avLst/>
          </a:prstGeom>
        </p:spPr>
      </p:pic>
      <p:sp>
        <p:nvSpPr>
          <p:cNvPr id="16" name="Rectangle 15"/>
          <p:cNvSpPr/>
          <p:nvPr/>
        </p:nvSpPr>
        <p:spPr>
          <a:xfrm>
            <a:off x="2462022" y="6628477"/>
            <a:ext cx="6600827" cy="246221"/>
          </a:xfrm>
          <a:prstGeom prst="rect">
            <a:avLst/>
          </a:prstGeom>
        </p:spPr>
        <p:txBody>
          <a:bodyPr wrap="square">
            <a:spAutoFit/>
          </a:bodyPr>
          <a:lstStyle/>
          <a:p>
            <a:r>
              <a:rPr lang="en-US" sz="1000" baseline="30000" dirty="0">
                <a:latin typeface="Calibri" panose="020F0502020204030204" pitchFamily="34" charset="0"/>
                <a:ea typeface="Calibri" panose="020F0502020204030204" pitchFamily="34" charset="0"/>
                <a:cs typeface="Arial" panose="020B0604020202020204" pitchFamily="34" charset="0"/>
              </a:rPr>
              <a:t>1 </a:t>
            </a:r>
            <a:r>
              <a:rPr lang="en-US" sz="1000" dirty="0">
                <a:latin typeface="Calibri" panose="020F0502020204030204" pitchFamily="34" charset="0"/>
                <a:ea typeface="Calibri" panose="020F0502020204030204" pitchFamily="34" charset="0"/>
                <a:cs typeface="Arial" panose="020B0604020202020204" pitchFamily="34" charset="0"/>
              </a:rPr>
              <a:t>Group Rank on Community Type:  County, Unincorporated, Incorporated.  Table ranking by Region and not Statewide.</a:t>
            </a:r>
            <a:endParaRPr lang="en-US" sz="1000" dirty="0"/>
          </a:p>
        </p:txBody>
      </p:sp>
      <p:sp>
        <p:nvSpPr>
          <p:cNvPr id="17" name="TextBox 16"/>
          <p:cNvSpPr txBox="1"/>
          <p:nvPr/>
        </p:nvSpPr>
        <p:spPr>
          <a:xfrm>
            <a:off x="9526188" y="6166812"/>
            <a:ext cx="2362199" cy="461665"/>
          </a:xfrm>
          <a:prstGeom prst="rect">
            <a:avLst/>
          </a:prstGeom>
          <a:noFill/>
        </p:spPr>
        <p:txBody>
          <a:bodyPr wrap="square" rtlCol="0">
            <a:spAutoFit/>
          </a:bodyPr>
          <a:lstStyle/>
          <a:p>
            <a:r>
              <a:rPr lang="en-US" sz="1200" dirty="0">
                <a:hlinkClick r:id="rId9"/>
              </a:rPr>
              <a:t>Building Dollar Exposure Report:</a:t>
            </a:r>
            <a:br>
              <a:rPr lang="en-US" sz="1200" dirty="0"/>
            </a:br>
            <a:r>
              <a:rPr lang="en-US" sz="1200" dirty="0"/>
              <a:t>Residential versus Non-Residential</a:t>
            </a:r>
          </a:p>
        </p:txBody>
      </p:sp>
      <p:sp>
        <p:nvSpPr>
          <p:cNvPr id="14" name="TextBox 13"/>
          <p:cNvSpPr txBox="1"/>
          <p:nvPr/>
        </p:nvSpPr>
        <p:spPr>
          <a:xfrm>
            <a:off x="293359" y="2940441"/>
            <a:ext cx="2050561" cy="2308324"/>
          </a:xfrm>
          <a:prstGeom prst="rect">
            <a:avLst/>
          </a:prstGeom>
          <a:noFill/>
        </p:spPr>
        <p:txBody>
          <a:bodyPr wrap="square" rtlCol="0">
            <a:spAutoFit/>
          </a:bodyPr>
          <a:lstStyle/>
          <a:p>
            <a:pPr algn="ctr"/>
            <a:r>
              <a:rPr lang="en-US" sz="2400" b="1" dirty="0"/>
              <a:t>REGION 4 Communities</a:t>
            </a:r>
            <a:br>
              <a:rPr lang="en-US" sz="2400" b="1" dirty="0"/>
            </a:br>
            <a:r>
              <a:rPr lang="en-US" sz="2400" b="1" dirty="0"/>
              <a:t> –  Values &amp; Rankings</a:t>
            </a:r>
            <a:br>
              <a:rPr lang="en-US" sz="2400" b="1" dirty="0"/>
            </a:br>
            <a:br>
              <a:rPr lang="en-US" sz="2400" b="1" dirty="0"/>
            </a:br>
            <a:r>
              <a:rPr lang="en-US" sz="2400" b="1" i="1" dirty="0"/>
              <a:t>tabular</a:t>
            </a:r>
          </a:p>
        </p:txBody>
      </p:sp>
    </p:spTree>
    <p:extLst>
      <p:ext uri="{BB962C8B-B14F-4D97-AF65-F5344CB8AC3E}">
        <p14:creationId xmlns:p14="http://schemas.microsoft.com/office/powerpoint/2010/main" val="2780929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Risk by Community Type</a:t>
            </a:r>
          </a:p>
        </p:txBody>
      </p:sp>
      <p:sp>
        <p:nvSpPr>
          <p:cNvPr id="8" name="Rectangle 2"/>
          <p:cNvSpPr>
            <a:spLocks noChangeArrowheads="1"/>
          </p:cNvSpPr>
          <p:nvPr/>
        </p:nvSpPr>
        <p:spPr bwMode="auto">
          <a:xfrm>
            <a:off x="5648324" y="5981244"/>
            <a:ext cx="10953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800" dirty="0">
                <a:latin typeface="Calibri" panose="020F0502020204030204" pitchFamily="34" charset="0"/>
                <a:ea typeface="Calibri" panose="020F0502020204030204" pitchFamily="34" charset="0"/>
                <a:cs typeface="Times New Roman" panose="02020603050405020304" pitchFamily="18" charset="0"/>
              </a:rPr>
              <a:t>** Split Community</a:t>
            </a:r>
            <a:br>
              <a:rPr lang="en-US" altLang="en-US" sz="800" dirty="0">
                <a:latin typeface="Calibri" panose="020F0502020204030204" pitchFamily="34" charset="0"/>
                <a:ea typeface="Calibri" panose="020F0502020204030204" pitchFamily="34" charset="0"/>
                <a:cs typeface="Times New Roman" panose="02020603050405020304" pitchFamily="18" charset="0"/>
              </a:rPr>
            </a:br>
            <a:r>
              <a:rPr lang="en-US" altLang="en-US" sz="800" dirty="0">
                <a:latin typeface="Calibri" panose="020F0502020204030204" pitchFamily="34" charset="0"/>
                <a:ea typeface="Calibri" panose="020F0502020204030204" pitchFamily="34" charset="0"/>
                <a:cs typeface="Times New Roman" panose="02020603050405020304" pitchFamily="18" charset="0"/>
              </a:rPr>
              <a:t>Source:  Region 4 Community-Level </a:t>
            </a:r>
            <a:r>
              <a:rPr lang="en-US" altLang="en-US" sz="800" dirty="0">
                <a:latin typeface="Calibri" panose="020F0502020204030204" pitchFamily="34" charset="0"/>
                <a:ea typeface="Calibri" panose="020F0502020204030204" pitchFamily="34" charset="0"/>
                <a:cs typeface="Times New Roman" panose="02020603050405020304" pitchFamily="18" charset="0"/>
                <a:hlinkClick r:id="rId3"/>
              </a:rPr>
              <a:t>Building Exposure</a:t>
            </a:r>
            <a:r>
              <a:rPr lang="en-US" altLang="en-US" sz="800" b="1" dirty="0">
                <a:latin typeface="Calibri" panose="020F0502020204030204" pitchFamily="34" charset="0"/>
                <a:ea typeface="Calibri" panose="020F0502020204030204" pitchFamily="34" charset="0"/>
                <a:cs typeface="Times New Roman" panose="02020603050405020304" pitchFamily="18" charset="0"/>
              </a:rPr>
              <a:t> </a:t>
            </a:r>
            <a:r>
              <a:rPr lang="en-US" altLang="en-US" sz="800" dirty="0">
                <a:latin typeface="Calibri" panose="020F0502020204030204" pitchFamily="34" charset="0"/>
                <a:ea typeface="Calibri" panose="020F0502020204030204" pitchFamily="34" charset="0"/>
                <a:cs typeface="Times New Roman" panose="02020603050405020304" pitchFamily="18" charset="0"/>
              </a:rPr>
              <a:t>Table</a:t>
            </a:r>
            <a:endParaRPr lang="en-US" altLang="en-US" dirty="0">
              <a:latin typeface="Arial" panose="020B0604020202020204" pitchFamily="34" charset="0"/>
            </a:endParaRPr>
          </a:p>
        </p:txBody>
      </p:sp>
      <p:sp>
        <p:nvSpPr>
          <p:cNvPr id="9" name="Rectangle 8"/>
          <p:cNvSpPr/>
          <p:nvPr/>
        </p:nvSpPr>
        <p:spPr>
          <a:xfrm>
            <a:off x="6677025" y="5806324"/>
            <a:ext cx="3757322" cy="882806"/>
          </a:xfrm>
          <a:prstGeom prst="rect">
            <a:avLst/>
          </a:prstGeom>
          <a:solidFill>
            <a:schemeClr val="accent6">
              <a:lumMod val="20000"/>
              <a:lumOff val="80000"/>
            </a:schemeClr>
          </a:solidFill>
        </p:spPr>
        <p:txBody>
          <a:bodyPr wrap="square">
            <a:spAutoFit/>
          </a:bodyPr>
          <a:lstStyle/>
          <a:p>
            <a:pPr>
              <a:lnSpc>
                <a:spcPct val="107000"/>
              </a:lnSpc>
            </a:pPr>
            <a:r>
              <a:rPr lang="en-US" sz="1200" dirty="0">
                <a:latin typeface="Calibri" panose="020F0502020204030204" pitchFamily="34" charset="0"/>
                <a:ea typeface="Calibri" panose="020F0502020204030204" pitchFamily="34" charset="0"/>
                <a:cs typeface="Times New Roman" panose="02020603050405020304" pitchFamily="18" charset="0"/>
              </a:rPr>
              <a:t>Highest building dollar exposure in the 1% floodplain:</a:t>
            </a:r>
          </a:p>
          <a:p>
            <a:pPr marL="285750" indent="-285750">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White Sulphur Springs (incorporated)</a:t>
            </a:r>
          </a:p>
          <a:p>
            <a:pPr marL="285750" indent="-285750">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Greenbrier County Unincorporated (unincorporated)</a:t>
            </a:r>
          </a:p>
          <a:p>
            <a:pPr marL="285750" indent="-285750">
              <a:lnSpc>
                <a:spcPct val="107000"/>
              </a:lnSpc>
              <a:spcAft>
                <a:spcPts val="800"/>
              </a:spcAft>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Greenbrier County (countywide)</a:t>
            </a:r>
          </a:p>
        </p:txBody>
      </p:sp>
      <p:sp>
        <p:nvSpPr>
          <p:cNvPr id="13" name="Rectangle 12"/>
          <p:cNvSpPr/>
          <p:nvPr/>
        </p:nvSpPr>
        <p:spPr>
          <a:xfrm>
            <a:off x="1724025" y="5806324"/>
            <a:ext cx="3857625" cy="882806"/>
          </a:xfrm>
          <a:prstGeom prst="rect">
            <a:avLst/>
          </a:prstGeom>
          <a:solidFill>
            <a:schemeClr val="accent1">
              <a:lumMod val="20000"/>
              <a:lumOff val="80000"/>
            </a:schemeClr>
          </a:solidFill>
        </p:spPr>
        <p:txBody>
          <a:bodyPr wrap="square">
            <a:spAutoFit/>
          </a:bodyPr>
          <a:lstStyle/>
          <a:p>
            <a:pPr>
              <a:lnSpc>
                <a:spcPct val="107000"/>
              </a:lnSpc>
            </a:pPr>
            <a:r>
              <a:rPr lang="en-US" sz="1200" dirty="0">
                <a:latin typeface="Calibri" panose="020F0502020204030204" pitchFamily="34" charset="0"/>
                <a:ea typeface="Calibri" panose="020F0502020204030204" pitchFamily="34" charset="0"/>
                <a:cs typeface="Times New Roman" panose="02020603050405020304" pitchFamily="18" charset="0"/>
              </a:rPr>
              <a:t>Highest number of primary structures in the 1% floodplain:</a:t>
            </a:r>
          </a:p>
          <a:p>
            <a:pPr marL="285750" indent="-285750">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White Sulphur Springs (incorporated)</a:t>
            </a:r>
          </a:p>
          <a:p>
            <a:pPr marL="285750" indent="-285750">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Fayette County Unincorporated (unincorporated area)</a:t>
            </a:r>
          </a:p>
          <a:p>
            <a:pPr marL="285750" indent="-285750">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Greenbrier County (countywide)</a:t>
            </a:r>
          </a:p>
        </p:txBody>
      </p:sp>
      <p:pic>
        <p:nvPicPr>
          <p:cNvPr id="15" name="Picture 14"/>
          <p:cNvPicPr>
            <a:picLocks noChangeAspect="1"/>
          </p:cNvPicPr>
          <p:nvPr/>
        </p:nvPicPr>
        <p:blipFill>
          <a:blip r:embed="rId4"/>
          <a:stretch>
            <a:fillRect/>
          </a:stretch>
        </p:blipFill>
        <p:spPr>
          <a:xfrm>
            <a:off x="2256536" y="948572"/>
            <a:ext cx="2792600" cy="4823581"/>
          </a:xfrm>
          <a:prstGeom prst="rect">
            <a:avLst/>
          </a:prstGeom>
        </p:spPr>
      </p:pic>
      <p:pic>
        <p:nvPicPr>
          <p:cNvPr id="16" name="Picture 15"/>
          <p:cNvPicPr>
            <a:picLocks noChangeAspect="1"/>
          </p:cNvPicPr>
          <p:nvPr/>
        </p:nvPicPr>
        <p:blipFill>
          <a:blip r:embed="rId5"/>
          <a:stretch>
            <a:fillRect/>
          </a:stretch>
        </p:blipFill>
        <p:spPr>
          <a:xfrm>
            <a:off x="7201392" y="948571"/>
            <a:ext cx="2697064" cy="4766904"/>
          </a:xfrm>
          <a:prstGeom prst="rect">
            <a:avLst/>
          </a:prstGeom>
        </p:spPr>
      </p:pic>
      <p:sp>
        <p:nvSpPr>
          <p:cNvPr id="2" name="TextBox 1"/>
          <p:cNvSpPr txBox="1"/>
          <p:nvPr/>
        </p:nvSpPr>
        <p:spPr>
          <a:xfrm>
            <a:off x="5030086" y="4474161"/>
            <a:ext cx="2152256" cy="738664"/>
          </a:xfrm>
          <a:prstGeom prst="rect">
            <a:avLst/>
          </a:prstGeom>
          <a:solidFill>
            <a:schemeClr val="accent2">
              <a:lumMod val="20000"/>
              <a:lumOff val="80000"/>
            </a:schemeClr>
          </a:solidFill>
        </p:spPr>
        <p:txBody>
          <a:bodyPr wrap="square" rtlCol="0">
            <a:spAutoFit/>
          </a:bodyPr>
          <a:lstStyle/>
          <a:p>
            <a:r>
              <a:rPr lang="en-US" sz="1400" b="1" i="1" dirty="0">
                <a:solidFill>
                  <a:schemeClr val="accent1">
                    <a:lumMod val="75000"/>
                  </a:schemeClr>
                </a:solidFill>
              </a:rPr>
              <a:t>Greenbrier</a:t>
            </a:r>
            <a:r>
              <a:rPr lang="en-US" sz="1400" i="1" dirty="0">
                <a:solidFill>
                  <a:schemeClr val="accent1">
                    <a:lumMod val="75000"/>
                  </a:schemeClr>
                </a:solidFill>
              </a:rPr>
              <a:t> </a:t>
            </a:r>
            <a:r>
              <a:rPr lang="en-US" sz="1400" b="1" i="1" dirty="0"/>
              <a:t>COUNTY</a:t>
            </a:r>
            <a:r>
              <a:rPr lang="en-US" sz="1400" i="1" dirty="0">
                <a:solidFill>
                  <a:schemeClr val="accent1">
                    <a:lumMod val="75000"/>
                  </a:schemeClr>
                </a:solidFill>
              </a:rPr>
              <a:t> has the highest building counts and dollar exposure</a:t>
            </a:r>
          </a:p>
        </p:txBody>
      </p:sp>
      <p:sp>
        <p:nvSpPr>
          <p:cNvPr id="10" name="TextBox 9"/>
          <p:cNvSpPr txBox="1"/>
          <p:nvPr/>
        </p:nvSpPr>
        <p:spPr>
          <a:xfrm>
            <a:off x="5030086" y="3065799"/>
            <a:ext cx="2152256" cy="1169551"/>
          </a:xfrm>
          <a:prstGeom prst="rect">
            <a:avLst/>
          </a:prstGeom>
          <a:solidFill>
            <a:schemeClr val="accent2">
              <a:lumMod val="20000"/>
              <a:lumOff val="80000"/>
            </a:schemeClr>
          </a:solidFill>
        </p:spPr>
        <p:txBody>
          <a:bodyPr wrap="square" rtlCol="0">
            <a:spAutoFit/>
          </a:bodyPr>
          <a:lstStyle/>
          <a:p>
            <a:r>
              <a:rPr lang="en-US" sz="1400" b="1" i="1" dirty="0">
                <a:solidFill>
                  <a:schemeClr val="accent1">
                    <a:lumMod val="75000"/>
                  </a:schemeClr>
                </a:solidFill>
              </a:rPr>
              <a:t>Fayette </a:t>
            </a:r>
            <a:r>
              <a:rPr lang="en-US" sz="1400" i="1" dirty="0">
                <a:solidFill>
                  <a:schemeClr val="accent1">
                    <a:lumMod val="75000"/>
                  </a:schemeClr>
                </a:solidFill>
              </a:rPr>
              <a:t>and </a:t>
            </a:r>
            <a:r>
              <a:rPr lang="en-US" sz="1400" b="1" i="1" dirty="0">
                <a:solidFill>
                  <a:schemeClr val="accent1">
                    <a:lumMod val="75000"/>
                  </a:schemeClr>
                </a:solidFill>
              </a:rPr>
              <a:t>Greenbrier</a:t>
            </a:r>
            <a:r>
              <a:rPr lang="en-US" sz="1400" i="1" dirty="0">
                <a:solidFill>
                  <a:schemeClr val="accent1">
                    <a:lumMod val="75000"/>
                  </a:schemeClr>
                </a:solidFill>
              </a:rPr>
              <a:t> </a:t>
            </a:r>
            <a:r>
              <a:rPr lang="en-US" sz="1400" b="1" i="1" dirty="0"/>
              <a:t>UNINCORPORATED AREAS </a:t>
            </a:r>
            <a:r>
              <a:rPr lang="en-US" sz="1400" i="1" dirty="0">
                <a:solidFill>
                  <a:schemeClr val="accent1">
                    <a:lumMod val="75000"/>
                  </a:schemeClr>
                </a:solidFill>
              </a:rPr>
              <a:t>have the highest building counts and dollar exposure, respectively.</a:t>
            </a:r>
          </a:p>
        </p:txBody>
      </p:sp>
      <p:sp>
        <p:nvSpPr>
          <p:cNvPr id="11" name="TextBox 10"/>
          <p:cNvSpPr txBox="1"/>
          <p:nvPr/>
        </p:nvSpPr>
        <p:spPr>
          <a:xfrm>
            <a:off x="5039611" y="1533611"/>
            <a:ext cx="2152256" cy="1169551"/>
          </a:xfrm>
          <a:prstGeom prst="rect">
            <a:avLst/>
          </a:prstGeom>
          <a:solidFill>
            <a:schemeClr val="accent2">
              <a:lumMod val="20000"/>
              <a:lumOff val="80000"/>
            </a:schemeClr>
          </a:solidFill>
        </p:spPr>
        <p:txBody>
          <a:bodyPr wrap="square" rtlCol="0">
            <a:spAutoFit/>
          </a:bodyPr>
          <a:lstStyle/>
          <a:p>
            <a:r>
              <a:rPr lang="en-US" sz="1400" b="1" i="1" dirty="0">
                <a:solidFill>
                  <a:schemeClr val="accent1">
                    <a:lumMod val="75000"/>
                  </a:schemeClr>
                </a:solidFill>
              </a:rPr>
              <a:t>White Sulphur Springs</a:t>
            </a:r>
            <a:r>
              <a:rPr lang="en-US" sz="1400" i="1" dirty="0">
                <a:solidFill>
                  <a:schemeClr val="accent1">
                    <a:lumMod val="75000"/>
                  </a:schemeClr>
                </a:solidFill>
              </a:rPr>
              <a:t> </a:t>
            </a:r>
            <a:r>
              <a:rPr lang="en-US" sz="1400" b="1" i="1" dirty="0"/>
              <a:t>INCORPORATED AREA</a:t>
            </a:r>
            <a:r>
              <a:rPr lang="en-US" sz="1400" b="1" i="1" dirty="0">
                <a:solidFill>
                  <a:schemeClr val="accent1">
                    <a:lumMod val="75000"/>
                  </a:schemeClr>
                </a:solidFill>
              </a:rPr>
              <a:t> </a:t>
            </a:r>
            <a:r>
              <a:rPr lang="en-US" sz="1400" i="1" dirty="0">
                <a:solidFill>
                  <a:schemeClr val="accent1">
                    <a:lumMod val="75000"/>
                  </a:schemeClr>
                </a:solidFill>
              </a:rPr>
              <a:t>has the highest 1% flood zone building counts and dollar exposure</a:t>
            </a:r>
          </a:p>
        </p:txBody>
      </p:sp>
      <p:sp>
        <p:nvSpPr>
          <p:cNvPr id="3" name="Rectangle 2"/>
          <p:cNvSpPr/>
          <p:nvPr/>
        </p:nvSpPr>
        <p:spPr>
          <a:xfrm>
            <a:off x="5210847" y="1092371"/>
            <a:ext cx="1828834" cy="369332"/>
          </a:xfrm>
          <a:prstGeom prst="rect">
            <a:avLst/>
          </a:prstGeom>
        </p:spPr>
        <p:txBody>
          <a:bodyPr wrap="none">
            <a:spAutoFit/>
          </a:bodyPr>
          <a:lstStyle/>
          <a:p>
            <a:r>
              <a:rPr lang="en-US" dirty="0">
                <a:solidFill>
                  <a:srgbClr val="C00000"/>
                </a:solidFill>
                <a:latin typeface="Calibri" panose="020F0502020204030204" pitchFamily="34" charset="0"/>
                <a:ea typeface="Calibri" panose="020F0502020204030204" pitchFamily="34" charset="0"/>
                <a:cs typeface="Arial" panose="020B0604020202020204" pitchFamily="34" charset="0"/>
              </a:rPr>
              <a:t>Risk Assessment: </a:t>
            </a:r>
            <a:endParaRPr lang="en-US" dirty="0"/>
          </a:p>
        </p:txBody>
      </p:sp>
      <p:sp>
        <p:nvSpPr>
          <p:cNvPr id="12" name="Oval 11"/>
          <p:cNvSpPr/>
          <p:nvPr/>
        </p:nvSpPr>
        <p:spPr>
          <a:xfrm>
            <a:off x="2256536" y="1692756"/>
            <a:ext cx="1596136" cy="2335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256536" y="2118386"/>
            <a:ext cx="1596136" cy="2335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182342" y="1669828"/>
            <a:ext cx="1596136" cy="2335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136906" y="2115613"/>
            <a:ext cx="1596136" cy="2335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55128" y="2547193"/>
            <a:ext cx="2050561" cy="2308324"/>
          </a:xfrm>
          <a:prstGeom prst="rect">
            <a:avLst/>
          </a:prstGeom>
          <a:noFill/>
        </p:spPr>
        <p:txBody>
          <a:bodyPr wrap="square" rtlCol="0">
            <a:spAutoFit/>
          </a:bodyPr>
          <a:lstStyle/>
          <a:p>
            <a:pPr algn="ctr"/>
            <a:r>
              <a:rPr lang="en-US" sz="2400" b="1" dirty="0"/>
              <a:t>REGIONAL</a:t>
            </a:r>
            <a:br>
              <a:rPr lang="en-US" sz="2400" b="1" dirty="0"/>
            </a:br>
            <a:r>
              <a:rPr lang="en-US" sz="2400" b="1" dirty="0"/>
              <a:t>and</a:t>
            </a:r>
            <a:br>
              <a:rPr lang="en-US" sz="2400" b="1" dirty="0"/>
            </a:br>
            <a:r>
              <a:rPr lang="en-US" sz="2400" b="1" dirty="0"/>
              <a:t>STATE Rankings</a:t>
            </a:r>
            <a:br>
              <a:rPr lang="en-US" sz="2400" b="1" dirty="0"/>
            </a:br>
            <a:br>
              <a:rPr lang="en-US" sz="2400" b="1" dirty="0"/>
            </a:br>
            <a:r>
              <a:rPr lang="en-US" sz="2400" b="1" i="1" dirty="0"/>
              <a:t>tabular</a:t>
            </a:r>
          </a:p>
        </p:txBody>
      </p:sp>
    </p:spTree>
    <p:extLst>
      <p:ext uri="{BB962C8B-B14F-4D97-AF65-F5344CB8AC3E}">
        <p14:creationId xmlns:p14="http://schemas.microsoft.com/office/powerpoint/2010/main" val="2035361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69140" y="1267547"/>
            <a:ext cx="6790369" cy="5210303"/>
          </a:xfrm>
          <a:prstGeom prst="rect">
            <a:avLst/>
          </a:prstGeom>
        </p:spPr>
      </p:pic>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Risk by Flood Source (Region 4)</a:t>
            </a:r>
          </a:p>
        </p:txBody>
      </p:sp>
      <p:sp>
        <p:nvSpPr>
          <p:cNvPr id="9" name="TextBox 8"/>
          <p:cNvSpPr txBox="1"/>
          <p:nvPr/>
        </p:nvSpPr>
        <p:spPr>
          <a:xfrm>
            <a:off x="520945" y="5164910"/>
            <a:ext cx="1990169" cy="230832"/>
          </a:xfrm>
          <a:prstGeom prst="rect">
            <a:avLst/>
          </a:prstGeom>
          <a:noFill/>
        </p:spPr>
        <p:txBody>
          <a:bodyPr wrap="square" rtlCol="0">
            <a:spAutoFit/>
          </a:bodyPr>
          <a:lstStyle/>
          <a:p>
            <a:r>
              <a:rPr lang="en-US" sz="900" dirty="0"/>
              <a:t>Computed for 1% (100-yr) floodplain</a:t>
            </a:r>
          </a:p>
        </p:txBody>
      </p:sp>
      <p:sp>
        <p:nvSpPr>
          <p:cNvPr id="13" name="Rectangle 12">
            <a:extLst>
              <a:ext uri="{FF2B5EF4-FFF2-40B4-BE49-F238E27FC236}">
                <a16:creationId xmlns:a16="http://schemas.microsoft.com/office/drawing/2014/main" id="{2B534BC2-7EDD-45A1-860F-FC44D849B3F3}"/>
              </a:ext>
            </a:extLst>
          </p:cNvPr>
          <p:cNvSpPr/>
          <p:nvPr/>
        </p:nvSpPr>
        <p:spPr>
          <a:xfrm>
            <a:off x="4337232" y="6160913"/>
            <a:ext cx="2804328" cy="276999"/>
          </a:xfrm>
          <a:prstGeom prst="rect">
            <a:avLst/>
          </a:prstGeom>
        </p:spPr>
        <p:txBody>
          <a:bodyPr wrap="square">
            <a:spAutoFit/>
          </a:bodyPr>
          <a:lstStyle/>
          <a:p>
            <a:r>
              <a:rPr lang="en-US" sz="1200" dirty="0">
                <a:solidFill>
                  <a:schemeClr val="accent1">
                    <a:lumMod val="75000"/>
                  </a:schemeClr>
                </a:solidFill>
                <a:latin typeface="Calibri" panose="020F0502020204030204" pitchFamily="34" charset="0"/>
                <a:hlinkClick r:id="rId4"/>
              </a:rPr>
              <a:t>Region 4 PDF Map</a:t>
            </a:r>
            <a:r>
              <a:rPr lang="en-US" sz="1200" dirty="0">
                <a:solidFill>
                  <a:schemeClr val="accent1">
                    <a:lumMod val="75000"/>
                  </a:schemeClr>
                </a:solidFill>
                <a:latin typeface="Calibri" panose="020F0502020204030204" pitchFamily="34" charset="0"/>
              </a:rPr>
              <a:t> </a:t>
            </a:r>
            <a:r>
              <a:rPr lang="en-US" sz="1200" dirty="0">
                <a:latin typeface="Calibri" panose="020F0502020204030204" pitchFamily="34" charset="0"/>
              </a:rPr>
              <a:t>Primary Flood Sources</a:t>
            </a:r>
            <a:endParaRPr lang="en-US" sz="1200" dirty="0"/>
          </a:p>
        </p:txBody>
      </p:sp>
      <p:graphicFrame>
        <p:nvGraphicFramePr>
          <p:cNvPr id="7" name="Table 6"/>
          <p:cNvGraphicFramePr>
            <a:graphicFrameLocks noGrp="1"/>
          </p:cNvGraphicFramePr>
          <p:nvPr>
            <p:extLst>
              <p:ext uri="{D42A27DB-BD31-4B8C-83A1-F6EECF244321}">
                <p14:modId xmlns:p14="http://schemas.microsoft.com/office/powerpoint/2010/main" val="853270519"/>
              </p:ext>
            </p:extLst>
          </p:nvPr>
        </p:nvGraphicFramePr>
        <p:xfrm>
          <a:off x="577219" y="1360993"/>
          <a:ext cx="3409894" cy="4135586"/>
        </p:xfrm>
        <a:graphic>
          <a:graphicData uri="http://schemas.openxmlformats.org/drawingml/2006/table">
            <a:tbl>
              <a:tblPr/>
              <a:tblGrid>
                <a:gridCol w="1411909">
                  <a:extLst>
                    <a:ext uri="{9D8B030D-6E8A-4147-A177-3AD203B41FA5}">
                      <a16:colId xmlns:a16="http://schemas.microsoft.com/office/drawing/2014/main" val="216835901"/>
                    </a:ext>
                  </a:extLst>
                </a:gridCol>
                <a:gridCol w="945713">
                  <a:extLst>
                    <a:ext uri="{9D8B030D-6E8A-4147-A177-3AD203B41FA5}">
                      <a16:colId xmlns:a16="http://schemas.microsoft.com/office/drawing/2014/main" val="1657548369"/>
                    </a:ext>
                  </a:extLst>
                </a:gridCol>
                <a:gridCol w="1052272">
                  <a:extLst>
                    <a:ext uri="{9D8B030D-6E8A-4147-A177-3AD203B41FA5}">
                      <a16:colId xmlns:a16="http://schemas.microsoft.com/office/drawing/2014/main" val="2551575026"/>
                    </a:ext>
                  </a:extLst>
                </a:gridCol>
              </a:tblGrid>
              <a:tr h="393603">
                <a:tc>
                  <a:txBody>
                    <a:bodyPr/>
                    <a:lstStyle/>
                    <a:p>
                      <a:pPr algn="ctr" fontAlgn="b"/>
                      <a:r>
                        <a:rPr lang="en-US" sz="1300" b="1" i="0" u="none" strike="noStrike" dirty="0">
                          <a:solidFill>
                            <a:srgbClr val="FFFFFF"/>
                          </a:solidFill>
                          <a:effectLst/>
                          <a:latin typeface="Calibri" panose="020F0502020204030204" pitchFamily="34" charset="0"/>
                        </a:rPr>
                        <a:t>Flood Sources</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1300" b="1" i="0" u="none" strike="noStrike">
                          <a:solidFill>
                            <a:srgbClr val="FFFFFF"/>
                          </a:solidFill>
                          <a:effectLst/>
                          <a:latin typeface="Calibri" panose="020F0502020204030204" pitchFamily="34" charset="0"/>
                        </a:rPr>
                        <a:t>Building Count</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1300" b="1" i="0" u="none" strike="noStrike">
                          <a:solidFill>
                            <a:srgbClr val="FFFFFF"/>
                          </a:solidFill>
                          <a:effectLst/>
                          <a:latin typeface="Calibri" panose="020F0502020204030204" pitchFamily="34" charset="0"/>
                        </a:rPr>
                        <a:t>Dollar Exposure ($)</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2786032016"/>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FAYETTE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97593486"/>
                  </a:ext>
                </a:extLst>
              </a:tr>
              <a:tr h="201796">
                <a:tc>
                  <a:txBody>
                    <a:bodyPr/>
                    <a:lstStyle/>
                    <a:p>
                      <a:pPr algn="l" fontAlgn="b"/>
                      <a:r>
                        <a:rPr lang="en-US" sz="1300" b="1" i="0" u="none" strike="noStrike" dirty="0">
                          <a:solidFill>
                            <a:srgbClr val="000000"/>
                          </a:solidFill>
                          <a:effectLst/>
                          <a:latin typeface="Calibri" panose="020F0502020204030204" pitchFamily="34" charset="0"/>
                        </a:rPr>
                        <a:t>Armstrong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275</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chemeClr val="tx1"/>
                          </a:solidFill>
                          <a:effectLst/>
                          <a:latin typeface="Calibri" panose="020F0502020204030204" pitchFamily="34" charset="0"/>
                        </a:rPr>
                        <a:t>$13,334K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2207745"/>
                  </a:ext>
                </a:extLst>
              </a:tr>
              <a:tr h="201796">
                <a:tc>
                  <a:txBody>
                    <a:bodyPr/>
                    <a:lstStyle/>
                    <a:p>
                      <a:pPr algn="l" fontAlgn="b"/>
                      <a:r>
                        <a:rPr lang="en-US" sz="1300" b="1" i="0" u="none" strike="noStrike" dirty="0">
                          <a:solidFill>
                            <a:srgbClr val="000000"/>
                          </a:solidFill>
                          <a:effectLst/>
                          <a:latin typeface="Calibri" panose="020F0502020204030204" pitchFamily="34" charset="0"/>
                        </a:rPr>
                        <a:t>Kanawha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242</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rgbClr val="000000"/>
                          </a:solidFill>
                          <a:effectLst/>
                          <a:latin typeface="Calibri" panose="020F0502020204030204" pitchFamily="34" charset="0"/>
                        </a:rPr>
                        <a:t>$46,459K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0814059"/>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GREENBRIER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48414039"/>
                  </a:ext>
                </a:extLst>
              </a:tr>
              <a:tr h="201796">
                <a:tc>
                  <a:txBody>
                    <a:bodyPr/>
                    <a:lstStyle/>
                    <a:p>
                      <a:pPr algn="l" fontAlgn="b"/>
                      <a:r>
                        <a:rPr lang="en-US" sz="1300" b="1" i="0" u="none" strike="noStrike">
                          <a:solidFill>
                            <a:srgbClr val="000000"/>
                          </a:solidFill>
                          <a:effectLst/>
                          <a:latin typeface="Calibri" panose="020F0502020204030204" pitchFamily="34" charset="0"/>
                        </a:rPr>
                        <a:t>Greenbrier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528</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dirty="0">
                          <a:solidFill>
                            <a:schemeClr val="tx1"/>
                          </a:solidFill>
                          <a:effectLst/>
                          <a:latin typeface="Calibri" panose="020F0502020204030204" pitchFamily="34" charset="0"/>
                        </a:rPr>
                        <a:t>$60,728K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8462644"/>
                  </a:ext>
                </a:extLst>
              </a:tr>
              <a:tr h="201796">
                <a:tc>
                  <a:txBody>
                    <a:bodyPr/>
                    <a:lstStyle/>
                    <a:p>
                      <a:pPr algn="l" fontAlgn="b"/>
                      <a:r>
                        <a:rPr lang="en-US" sz="1300" b="1" i="0" u="none" strike="noStrike">
                          <a:solidFill>
                            <a:srgbClr val="000000"/>
                          </a:solidFill>
                          <a:effectLst/>
                          <a:latin typeface="Calibri" panose="020F0502020204030204" pitchFamily="34" charset="0"/>
                        </a:rPr>
                        <a:t>Howard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364</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chemeClr val="tx1"/>
                          </a:solidFill>
                          <a:effectLst/>
                          <a:latin typeface="Calibri" panose="020F0502020204030204" pitchFamily="34" charset="0"/>
                        </a:rPr>
                        <a:t>$94,870K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4091703"/>
                  </a:ext>
                </a:extLst>
              </a:tr>
              <a:tr h="201796">
                <a:tc>
                  <a:txBody>
                    <a:bodyPr/>
                    <a:lstStyle/>
                    <a:p>
                      <a:pPr algn="l" fontAlgn="b"/>
                      <a:r>
                        <a:rPr lang="en-US" sz="1300" b="0" i="0" u="none" strike="noStrike">
                          <a:solidFill>
                            <a:srgbClr val="000000"/>
                          </a:solidFill>
                          <a:effectLst/>
                          <a:latin typeface="Calibri" panose="020F0502020204030204" pitchFamily="34" charset="0"/>
                        </a:rPr>
                        <a:t>Sewell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333</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Calibri" panose="020F0502020204030204" pitchFamily="34" charset="0"/>
                        </a:rPr>
                        <a:t>$14,716K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872155"/>
                  </a:ext>
                </a:extLst>
              </a:tr>
              <a:tr h="201796">
                <a:tc>
                  <a:txBody>
                    <a:bodyPr/>
                    <a:lstStyle/>
                    <a:p>
                      <a:pPr algn="l" fontAlgn="b"/>
                      <a:r>
                        <a:rPr lang="en-US" sz="1300" b="0" i="0" u="none" strike="noStrike">
                          <a:solidFill>
                            <a:srgbClr val="000000"/>
                          </a:solidFill>
                          <a:effectLst/>
                          <a:latin typeface="Calibri" panose="020F0502020204030204" pitchFamily="34" charset="0"/>
                        </a:rPr>
                        <a:t>Dry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197</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Calibri" panose="020F0502020204030204" pitchFamily="34" charset="0"/>
                        </a:rPr>
                        <a:t>$19,183K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393830"/>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NICHOLAS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0685990"/>
                  </a:ext>
                </a:extLst>
              </a:tr>
              <a:tr h="201796">
                <a:tc>
                  <a:txBody>
                    <a:bodyPr/>
                    <a:lstStyle/>
                    <a:p>
                      <a:pPr algn="l" fontAlgn="b"/>
                      <a:r>
                        <a:rPr lang="en-US" sz="1300" b="1" i="0" u="none" strike="noStrike">
                          <a:solidFill>
                            <a:srgbClr val="000000"/>
                          </a:solidFill>
                          <a:effectLst/>
                          <a:latin typeface="Calibri" panose="020F0502020204030204" pitchFamily="34" charset="0"/>
                        </a:rPr>
                        <a:t>Cherry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panose="020F0502020204030204" pitchFamily="34" charset="0"/>
                        </a:rPr>
                        <a:t>374</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chemeClr val="tx1"/>
                          </a:solidFill>
                          <a:effectLst/>
                          <a:latin typeface="Calibri" panose="020F0502020204030204" pitchFamily="34" charset="0"/>
                        </a:rPr>
                        <a:t>$15,719K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0029852"/>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POCAHONTAS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61655259"/>
                  </a:ext>
                </a:extLst>
              </a:tr>
              <a:tr h="201796">
                <a:tc>
                  <a:txBody>
                    <a:bodyPr/>
                    <a:lstStyle/>
                    <a:p>
                      <a:pPr algn="l" fontAlgn="ctr"/>
                      <a:r>
                        <a:rPr lang="en-US" sz="1300" b="1" i="0" u="none" strike="noStrike">
                          <a:solidFill>
                            <a:srgbClr val="000000"/>
                          </a:solidFill>
                          <a:effectLst/>
                          <a:latin typeface="Calibri" panose="020F0502020204030204" pitchFamily="34" charset="0"/>
                        </a:rPr>
                        <a:t>Greenbrier River**</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rgbClr val="000000"/>
                          </a:solidFill>
                          <a:effectLst/>
                          <a:latin typeface="Calibri" panose="020F0502020204030204" pitchFamily="34" charset="0"/>
                        </a:rPr>
                        <a:t>418</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1" i="0" u="none" strike="noStrike" dirty="0">
                          <a:solidFill>
                            <a:srgbClr val="000000"/>
                          </a:solidFill>
                          <a:effectLst/>
                          <a:latin typeface="Calibri" panose="020F0502020204030204" pitchFamily="34" charset="0"/>
                        </a:rPr>
                        <a:t>$29,097K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5841902"/>
                  </a:ext>
                </a:extLst>
              </a:tr>
              <a:tr h="201796">
                <a:tc>
                  <a:txBody>
                    <a:bodyPr/>
                    <a:lstStyle/>
                    <a:p>
                      <a:pPr algn="l" fontAlgn="b"/>
                      <a:r>
                        <a:rPr lang="en-US" sz="1300" b="0" i="0" u="none" strike="noStrike">
                          <a:solidFill>
                            <a:srgbClr val="000000"/>
                          </a:solidFill>
                          <a:effectLst/>
                          <a:latin typeface="Calibri" panose="020F0502020204030204" pitchFamily="34" charset="0"/>
                        </a:rPr>
                        <a:t>Knapp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110</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$13,882K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6148828"/>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WEBSTER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75864509"/>
                  </a:ext>
                </a:extLst>
              </a:tr>
              <a:tr h="201796">
                <a:tc>
                  <a:txBody>
                    <a:bodyPr/>
                    <a:lstStyle/>
                    <a:p>
                      <a:pPr algn="l" fontAlgn="b"/>
                      <a:r>
                        <a:rPr lang="en-US" sz="1300" b="1" i="0" u="none" strike="noStrike">
                          <a:solidFill>
                            <a:srgbClr val="000000"/>
                          </a:solidFill>
                          <a:effectLst/>
                          <a:latin typeface="Calibri" panose="020F0502020204030204" pitchFamily="34" charset="0"/>
                        </a:rPr>
                        <a:t>Elk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panose="020F0502020204030204" pitchFamily="34" charset="0"/>
                        </a:rPr>
                        <a:t>312</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rgbClr val="000000"/>
                          </a:solidFill>
                          <a:effectLst/>
                          <a:latin typeface="Calibri" panose="020F0502020204030204" pitchFamily="34" charset="0"/>
                        </a:rPr>
                        <a:t>$16,938K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6878639"/>
                  </a:ext>
                </a:extLst>
              </a:tr>
              <a:tr h="201796">
                <a:tc>
                  <a:txBody>
                    <a:bodyPr/>
                    <a:lstStyle/>
                    <a:p>
                      <a:pPr algn="l" fontAlgn="b"/>
                      <a:r>
                        <a:rPr lang="en-US" sz="1300" b="0" i="0" u="none" strike="noStrike">
                          <a:solidFill>
                            <a:srgbClr val="000000"/>
                          </a:solidFill>
                          <a:effectLst/>
                          <a:latin typeface="Calibri" panose="020F0502020204030204" pitchFamily="34" charset="0"/>
                        </a:rPr>
                        <a:t>Gauley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106</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Calibri" panose="020F0502020204030204" pitchFamily="34" charset="0"/>
                        </a:rPr>
                        <a:t>$8,420K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0825444"/>
                  </a:ext>
                </a:extLst>
              </a:tr>
              <a:tr h="199798">
                <a:tc>
                  <a:txBody>
                    <a:bodyPr/>
                    <a:lstStyle/>
                    <a:p>
                      <a:pPr algn="l" fontAlgn="b"/>
                      <a:endParaRPr lang="en-US" sz="1200" b="0" i="0" u="none" strike="noStrike" dirty="0">
                        <a:solidFill>
                          <a:srgbClr val="000000"/>
                        </a:solidFill>
                        <a:effectLst/>
                        <a:latin typeface="Calibri" panose="020F0502020204030204" pitchFamily="34" charset="0"/>
                      </a:endParaRPr>
                    </a:p>
                  </a:txBody>
                  <a:tcPr marL="9990" marR="9990" marT="999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990" marR="9990" marT="999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990" marR="9990" marT="999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566109"/>
                  </a:ext>
                </a:extLst>
              </a:tr>
              <a:tr h="199798">
                <a:tc>
                  <a:txBody>
                    <a:bodyPr/>
                    <a:lstStyle/>
                    <a:p>
                      <a:pPr algn="l" fontAlgn="b"/>
                      <a:r>
                        <a:rPr lang="en-US" sz="800" b="0" i="0" u="none" strike="noStrike">
                          <a:solidFill>
                            <a:srgbClr val="000000"/>
                          </a:solidFill>
                          <a:effectLst/>
                          <a:latin typeface="Calibri" panose="020F0502020204030204" pitchFamily="34" charset="0"/>
                        </a:rPr>
                        <a:t>* 2016 Disaster Restudy</a:t>
                      </a:r>
                    </a:p>
                  </a:txBody>
                  <a:tcPr marL="9990" marR="9990" marT="999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9990" marR="9990" marT="999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990" marR="9990" marT="9990" marB="0" anchor="b">
                    <a:lnL>
                      <a:noFill/>
                    </a:lnL>
                    <a:lnR>
                      <a:noFill/>
                    </a:lnR>
                    <a:lnT>
                      <a:noFill/>
                    </a:lnT>
                    <a:lnB>
                      <a:noFill/>
                    </a:lnB>
                  </a:tcPr>
                </a:tc>
                <a:extLst>
                  <a:ext uri="{0D108BD9-81ED-4DB2-BD59-A6C34878D82A}">
                    <a16:rowId xmlns:a16="http://schemas.microsoft.com/office/drawing/2014/main" val="3079135921"/>
                  </a:ext>
                </a:extLst>
              </a:tr>
            </a:tbl>
          </a:graphicData>
        </a:graphic>
      </p:graphicFrame>
      <p:sp>
        <p:nvSpPr>
          <p:cNvPr id="10" name="Rectangle 9"/>
          <p:cNvSpPr/>
          <p:nvPr/>
        </p:nvSpPr>
        <p:spPr>
          <a:xfrm>
            <a:off x="4391117" y="2383246"/>
            <a:ext cx="2168179" cy="1169551"/>
          </a:xfrm>
          <a:prstGeom prst="rect">
            <a:avLst/>
          </a:prstGeom>
          <a:solidFill>
            <a:schemeClr val="accent5">
              <a:lumMod val="20000"/>
              <a:lumOff val="80000"/>
            </a:schemeClr>
          </a:solidFill>
        </p:spPr>
        <p:txBody>
          <a:bodyPr wrap="square">
            <a:spAutoFit/>
          </a:bodyPr>
          <a:lstStyle/>
          <a:p>
            <a:r>
              <a:rPr lang="en-US" sz="1400" i="1" dirty="0">
                <a:solidFill>
                  <a:srgbClr val="000000"/>
                </a:solidFill>
                <a:latin typeface="Calibri" panose="020F0502020204030204" pitchFamily="34" charset="0"/>
              </a:rPr>
              <a:t>Greenbrier River </a:t>
            </a:r>
            <a:r>
              <a:rPr lang="en-US" sz="1400" dirty="0">
                <a:solidFill>
                  <a:srgbClr val="000000"/>
                </a:solidFill>
                <a:latin typeface="Calibri" panose="020F0502020204030204" pitchFamily="34" charset="0"/>
              </a:rPr>
              <a:t>totals for Greenbrier and Pocahontas counties:  </a:t>
            </a:r>
            <a:r>
              <a:rPr lang="en-US" sz="1400" b="1" dirty="0">
                <a:solidFill>
                  <a:schemeClr val="accent1">
                    <a:lumMod val="50000"/>
                  </a:schemeClr>
                </a:solidFill>
                <a:latin typeface="Calibri" panose="020F0502020204030204" pitchFamily="34" charset="0"/>
              </a:rPr>
              <a:t>946 buildings </a:t>
            </a:r>
            <a:r>
              <a:rPr lang="en-US" sz="1400" dirty="0">
                <a:solidFill>
                  <a:srgbClr val="000000"/>
                </a:solidFill>
                <a:latin typeface="Calibri" panose="020F0502020204030204" pitchFamily="34" charset="0"/>
              </a:rPr>
              <a:t>in 1% floodplain, </a:t>
            </a:r>
            <a:r>
              <a:rPr lang="en-US" sz="1400" b="1" dirty="0">
                <a:solidFill>
                  <a:schemeClr val="accent1">
                    <a:lumMod val="50000"/>
                  </a:schemeClr>
                </a:solidFill>
                <a:latin typeface="Calibri" panose="020F0502020204030204" pitchFamily="34" charset="0"/>
              </a:rPr>
              <a:t>$90M dollar exposure</a:t>
            </a:r>
            <a:r>
              <a:rPr lang="en-US" sz="1400" b="1" dirty="0">
                <a:solidFill>
                  <a:schemeClr val="accent1">
                    <a:lumMod val="50000"/>
                  </a:schemeClr>
                </a:solidFill>
              </a:rPr>
              <a:t> </a:t>
            </a:r>
          </a:p>
        </p:txBody>
      </p:sp>
      <p:sp>
        <p:nvSpPr>
          <p:cNvPr id="11" name="Rectangle 10"/>
          <p:cNvSpPr/>
          <p:nvPr/>
        </p:nvSpPr>
        <p:spPr>
          <a:xfrm>
            <a:off x="509127" y="5482508"/>
            <a:ext cx="3409894" cy="276999"/>
          </a:xfrm>
          <a:prstGeom prst="rect">
            <a:avLst/>
          </a:prstGeom>
        </p:spPr>
        <p:txBody>
          <a:bodyPr wrap="square">
            <a:spAutoFit/>
          </a:bodyPr>
          <a:lstStyle/>
          <a:p>
            <a:r>
              <a:rPr lang="en-US" sz="1200" dirty="0">
                <a:solidFill>
                  <a:srgbClr val="000000"/>
                </a:solidFill>
                <a:latin typeface="Calibri" panose="020F0502020204030204" pitchFamily="34" charset="0"/>
              </a:rPr>
              <a:t>RA Tables:  </a:t>
            </a:r>
            <a:r>
              <a:rPr lang="en-US" sz="1200" dirty="0">
                <a:solidFill>
                  <a:srgbClr val="000000"/>
                </a:solidFill>
                <a:latin typeface="Calibri" panose="020F0502020204030204" pitchFamily="34" charset="0"/>
                <a:hlinkClick r:id="rId5"/>
              </a:rPr>
              <a:t>Buildings by River/Stream Name</a:t>
            </a:r>
            <a:endParaRPr lang="en-US" sz="1200" dirty="0"/>
          </a:p>
        </p:txBody>
      </p:sp>
      <p:sp>
        <p:nvSpPr>
          <p:cNvPr id="12" name="TextBox 11"/>
          <p:cNvSpPr txBox="1"/>
          <p:nvPr/>
        </p:nvSpPr>
        <p:spPr>
          <a:xfrm>
            <a:off x="2758144" y="943391"/>
            <a:ext cx="6459794" cy="369332"/>
          </a:xfrm>
          <a:prstGeom prst="rect">
            <a:avLst/>
          </a:prstGeom>
          <a:noFill/>
        </p:spPr>
        <p:txBody>
          <a:bodyPr wrap="square" rtlCol="0">
            <a:spAutoFit/>
          </a:bodyPr>
          <a:lstStyle/>
          <a:p>
            <a:r>
              <a:rPr lang="en-US" b="1" dirty="0">
                <a:solidFill>
                  <a:schemeClr val="accent1">
                    <a:lumMod val="50000"/>
                  </a:schemeClr>
                </a:solidFill>
              </a:rPr>
              <a:t>Building Counts and Building Exposure $ Values by </a:t>
            </a:r>
            <a:r>
              <a:rPr lang="en-US" b="1" i="1" dirty="0">
                <a:solidFill>
                  <a:schemeClr val="accent1">
                    <a:lumMod val="50000"/>
                  </a:schemeClr>
                </a:solidFill>
              </a:rPr>
              <a:t>Stream Name</a:t>
            </a:r>
          </a:p>
        </p:txBody>
      </p:sp>
      <p:sp>
        <p:nvSpPr>
          <p:cNvPr id="14" name="Speech Bubble: Rectangle with Corners Rounded 14">
            <a:extLst>
              <a:ext uri="{FF2B5EF4-FFF2-40B4-BE49-F238E27FC236}">
                <a16:creationId xmlns:a16="http://schemas.microsoft.com/office/drawing/2014/main" id="{0ED1C770-B1D6-4603-BB25-A749DDCA06CF}"/>
              </a:ext>
            </a:extLst>
          </p:cNvPr>
          <p:cNvSpPr/>
          <p:nvPr/>
        </p:nvSpPr>
        <p:spPr>
          <a:xfrm flipH="1">
            <a:off x="4391117" y="1396945"/>
            <a:ext cx="2394364" cy="882440"/>
          </a:xfrm>
          <a:prstGeom prst="wedgeRoundRectCallout">
            <a:avLst>
              <a:gd name="adj1" fmla="val -132715"/>
              <a:gd name="adj2" fmla="val 32716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Greenbrier River in Region 4 has the most structures in the 1%-annual-chance floodplain</a:t>
            </a:r>
            <a:endParaRPr lang="en-US" sz="1400" dirty="0">
              <a:solidFill>
                <a:schemeClr val="bg1"/>
              </a:solidFill>
            </a:endParaRPr>
          </a:p>
        </p:txBody>
      </p:sp>
      <p:sp>
        <p:nvSpPr>
          <p:cNvPr id="15" name="Speech Bubble: Rectangle with Corners Rounded 14">
            <a:extLst>
              <a:ext uri="{FF2B5EF4-FFF2-40B4-BE49-F238E27FC236}">
                <a16:creationId xmlns:a16="http://schemas.microsoft.com/office/drawing/2014/main" id="{0ED1C770-B1D6-4603-BB25-A749DDCA06CF}"/>
              </a:ext>
            </a:extLst>
          </p:cNvPr>
          <p:cNvSpPr/>
          <p:nvPr/>
        </p:nvSpPr>
        <p:spPr>
          <a:xfrm flipH="1">
            <a:off x="9778770" y="3872698"/>
            <a:ext cx="2108430" cy="1125298"/>
          </a:xfrm>
          <a:prstGeom prst="wedgeRoundRectCallout">
            <a:avLst>
              <a:gd name="adj1" fmla="val 95205"/>
              <a:gd name="adj2" fmla="val 101820"/>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Howard Creek in Greenbrier County has the highest building dollar exposure of all communities in Region 4</a:t>
            </a:r>
            <a:endParaRPr lang="en-US" sz="1400" dirty="0">
              <a:solidFill>
                <a:schemeClr val="bg1"/>
              </a:solidFill>
            </a:endParaRPr>
          </a:p>
        </p:txBody>
      </p:sp>
      <p:sp>
        <p:nvSpPr>
          <p:cNvPr id="16" name="TextBox 15"/>
          <p:cNvSpPr txBox="1"/>
          <p:nvPr/>
        </p:nvSpPr>
        <p:spPr>
          <a:xfrm>
            <a:off x="163513" y="5944565"/>
            <a:ext cx="3372167" cy="830997"/>
          </a:xfrm>
          <a:prstGeom prst="rect">
            <a:avLst/>
          </a:prstGeom>
          <a:noFill/>
        </p:spPr>
        <p:txBody>
          <a:bodyPr wrap="square" rtlCol="0">
            <a:spAutoFit/>
          </a:bodyPr>
          <a:lstStyle/>
          <a:p>
            <a:pPr algn="ctr"/>
            <a:r>
              <a:rPr lang="en-US" sz="2400" b="1" dirty="0"/>
              <a:t>REGION &amp; FLOOD SOURCE SCALES</a:t>
            </a:r>
          </a:p>
        </p:txBody>
      </p:sp>
    </p:spTree>
    <p:extLst>
      <p:ext uri="{BB962C8B-B14F-4D97-AF65-F5344CB8AC3E}">
        <p14:creationId xmlns:p14="http://schemas.microsoft.com/office/powerpoint/2010/main" val="3210954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42C530-9A7C-2D12-0872-63D4232DCD77}"/>
              </a:ext>
            </a:extLst>
          </p:cNvPr>
          <p:cNvPicPr>
            <a:picLocks noChangeAspect="1"/>
          </p:cNvPicPr>
          <p:nvPr/>
        </p:nvPicPr>
        <p:blipFill rotWithShape="1">
          <a:blip r:embed="rId3"/>
          <a:srcRect l="194" b="15095"/>
          <a:stretch/>
        </p:blipFill>
        <p:spPr>
          <a:xfrm>
            <a:off x="69576" y="978049"/>
            <a:ext cx="12046359" cy="5822833"/>
          </a:xfrm>
          <a:prstGeom prst="rect">
            <a:avLst/>
          </a:prstGeom>
          <a:ln>
            <a:solidFill>
              <a:schemeClr val="bg1"/>
            </a:solidFill>
          </a:ln>
        </p:spPr>
      </p:pic>
      <p:sp>
        <p:nvSpPr>
          <p:cNvPr id="5" name="Title 1"/>
          <p:cNvSpPr txBox="1">
            <a:spLocks/>
          </p:cNvSpPr>
          <p:nvPr/>
        </p:nvSpPr>
        <p:spPr>
          <a:xfrm>
            <a:off x="0" y="2"/>
            <a:ext cx="12191999"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GRAPHICAL VIEW: WV Flood Tool’s Risk Map </a:t>
            </a:r>
          </a:p>
        </p:txBody>
      </p:sp>
      <p:pic>
        <p:nvPicPr>
          <p:cNvPr id="10" name="Picture 9"/>
          <p:cNvPicPr/>
          <p:nvPr/>
        </p:nvPicPr>
        <p:blipFill>
          <a:blip r:embed="rId4"/>
          <a:stretch>
            <a:fillRect/>
          </a:stretch>
        </p:blipFill>
        <p:spPr>
          <a:xfrm>
            <a:off x="227545" y="4675283"/>
            <a:ext cx="3127672" cy="1923920"/>
          </a:xfrm>
          <a:prstGeom prst="rect">
            <a:avLst/>
          </a:prstGeom>
          <a:ln>
            <a:solidFill>
              <a:schemeClr val="tx1"/>
            </a:solidFill>
          </a:ln>
        </p:spPr>
      </p:pic>
      <p:sp>
        <p:nvSpPr>
          <p:cNvPr id="12" name="Rectangle 11">
            <a:extLst>
              <a:ext uri="{FF2B5EF4-FFF2-40B4-BE49-F238E27FC236}">
                <a16:creationId xmlns:a16="http://schemas.microsoft.com/office/drawing/2014/main" id="{F0183173-C0ED-561C-4ABB-B2CB144DA537}"/>
              </a:ext>
            </a:extLst>
          </p:cNvPr>
          <p:cNvSpPr/>
          <p:nvPr/>
        </p:nvSpPr>
        <p:spPr>
          <a:xfrm>
            <a:off x="921984" y="1764448"/>
            <a:ext cx="697423"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peech Bubble: Rectangle 19">
            <a:extLst>
              <a:ext uri="{FF2B5EF4-FFF2-40B4-BE49-F238E27FC236}">
                <a16:creationId xmlns:a16="http://schemas.microsoft.com/office/drawing/2014/main" id="{D43C8902-A60A-CE18-D4D5-33F847A416B4}"/>
              </a:ext>
            </a:extLst>
          </p:cNvPr>
          <p:cNvSpPr/>
          <p:nvPr/>
        </p:nvSpPr>
        <p:spPr>
          <a:xfrm>
            <a:off x="559336" y="3019506"/>
            <a:ext cx="3690646" cy="596067"/>
          </a:xfrm>
          <a:prstGeom prst="wedgeRectCallout">
            <a:avLst>
              <a:gd name="adj1" fmla="val 88948"/>
              <a:gd name="adj2" fmla="val 150604"/>
            </a:avLst>
          </a:prstGeom>
          <a:solidFill>
            <a:srgbClr val="FE6A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Residential Structure in Floodway</a:t>
            </a:r>
            <a:br>
              <a:rPr lang="en-US" b="1" dirty="0">
                <a:solidFill>
                  <a:schemeClr val="tx1"/>
                </a:solidFill>
              </a:rPr>
            </a:br>
            <a:r>
              <a:rPr lang="en-US" sz="1600" i="1" dirty="0">
                <a:solidFill>
                  <a:schemeClr val="tx1"/>
                </a:solidFill>
              </a:rPr>
              <a:t>Bldg. 13-17-0008-0139-0000 </a:t>
            </a:r>
            <a:endParaRPr lang="en-US" i="1" dirty="0">
              <a:solidFill>
                <a:schemeClr val="tx1"/>
              </a:solidFill>
            </a:endParaRPr>
          </a:p>
        </p:txBody>
      </p:sp>
      <p:sp>
        <p:nvSpPr>
          <p:cNvPr id="21" name="Speech Bubble: Rectangle 20">
            <a:extLst>
              <a:ext uri="{FF2B5EF4-FFF2-40B4-BE49-F238E27FC236}">
                <a16:creationId xmlns:a16="http://schemas.microsoft.com/office/drawing/2014/main" id="{B2E98C24-0B75-C9BA-F1B6-2304E7DC7384}"/>
              </a:ext>
            </a:extLst>
          </p:cNvPr>
          <p:cNvSpPr/>
          <p:nvPr/>
        </p:nvSpPr>
        <p:spPr>
          <a:xfrm>
            <a:off x="6437789" y="2994738"/>
            <a:ext cx="1641792" cy="322801"/>
          </a:xfrm>
          <a:prstGeom prst="wedgeRectCallout">
            <a:avLst>
              <a:gd name="adj1" fmla="val -1532"/>
              <a:gd name="adj2" fmla="val 8307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6">
                    <a:lumMod val="50000"/>
                  </a:schemeClr>
                </a:solidFill>
              </a:rPr>
              <a:t>Buyout Property</a:t>
            </a:r>
          </a:p>
        </p:txBody>
      </p:sp>
      <p:pic>
        <p:nvPicPr>
          <p:cNvPr id="26" name="Picture 2" descr="https://data.wvgis.wvu.edu/pub/Clearinghouse/hazards/BldgPhotos/13-17-0008-0139-0000_220.jpg">
            <a:extLst>
              <a:ext uri="{FF2B5EF4-FFF2-40B4-BE49-F238E27FC236}">
                <a16:creationId xmlns:a16="http://schemas.microsoft.com/office/drawing/2014/main" id="{282B8DBA-88AA-4C82-D946-0C02578B20B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054" t="11831" b="20837"/>
          <a:stretch/>
        </p:blipFill>
        <p:spPr bwMode="auto">
          <a:xfrm>
            <a:off x="227545" y="4278080"/>
            <a:ext cx="4863482" cy="2432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1">
            <a:extLst>
              <a:ext uri="{FF2B5EF4-FFF2-40B4-BE49-F238E27FC236}">
                <a16:creationId xmlns:a16="http://schemas.microsoft.com/office/drawing/2014/main" id="{7370E2FF-D820-0166-D5F1-C6CF7B08FC69}"/>
              </a:ext>
            </a:extLst>
          </p:cNvPr>
          <p:cNvSpPr/>
          <p:nvPr/>
        </p:nvSpPr>
        <p:spPr>
          <a:xfrm flipV="1">
            <a:off x="9232580" y="5078899"/>
            <a:ext cx="1487837" cy="526138"/>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1067639-499B-52E4-D889-355E96E93364}"/>
              </a:ext>
            </a:extLst>
          </p:cNvPr>
          <p:cNvSpPr txBox="1"/>
          <p:nvPr/>
        </p:nvSpPr>
        <p:spPr>
          <a:xfrm>
            <a:off x="2227779" y="4709567"/>
            <a:ext cx="2518611" cy="369332"/>
          </a:xfrm>
          <a:prstGeom prst="rect">
            <a:avLst/>
          </a:prstGeom>
          <a:noFill/>
        </p:spPr>
        <p:txBody>
          <a:bodyPr wrap="square" rtlCol="0">
            <a:spAutoFit/>
          </a:bodyPr>
          <a:lstStyle/>
          <a:p>
            <a:r>
              <a:rPr lang="en-US" b="1" dirty="0">
                <a:solidFill>
                  <a:schemeClr val="accent1">
                    <a:lumMod val="50000"/>
                  </a:schemeClr>
                </a:solidFill>
              </a:rPr>
              <a:t>Street View Image</a:t>
            </a:r>
          </a:p>
        </p:txBody>
      </p:sp>
    </p:spTree>
    <p:extLst>
      <p:ext uri="{BB962C8B-B14F-4D97-AF65-F5344CB8AC3E}">
        <p14:creationId xmlns:p14="http://schemas.microsoft.com/office/powerpoint/2010/main" val="150374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20" grpId="0" animBg="1"/>
      <p:bldP spid="21" grpId="0" animBg="1"/>
      <p:bldP spid="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42C530-9A7C-2D12-0872-63D4232DCD77}"/>
              </a:ext>
            </a:extLst>
          </p:cNvPr>
          <p:cNvPicPr>
            <a:picLocks noChangeAspect="1"/>
          </p:cNvPicPr>
          <p:nvPr/>
        </p:nvPicPr>
        <p:blipFill rotWithShape="1">
          <a:blip r:embed="rId3"/>
          <a:srcRect l="194" b="15095"/>
          <a:stretch/>
        </p:blipFill>
        <p:spPr>
          <a:xfrm>
            <a:off x="108488" y="978049"/>
            <a:ext cx="12046359" cy="5822833"/>
          </a:xfrm>
          <a:prstGeom prst="rect">
            <a:avLst/>
          </a:prstGeom>
          <a:ln>
            <a:solidFill>
              <a:schemeClr val="bg1"/>
            </a:solidFill>
          </a:ln>
        </p:spPr>
      </p:pic>
      <p:grpSp>
        <p:nvGrpSpPr>
          <p:cNvPr id="19" name="Group 18">
            <a:extLst>
              <a:ext uri="{FF2B5EF4-FFF2-40B4-BE49-F238E27FC236}">
                <a16:creationId xmlns:a16="http://schemas.microsoft.com/office/drawing/2014/main" id="{34119236-205F-7F4E-0446-9972EC9A6D19}"/>
              </a:ext>
            </a:extLst>
          </p:cNvPr>
          <p:cNvGrpSpPr/>
          <p:nvPr/>
        </p:nvGrpSpPr>
        <p:grpSpPr>
          <a:xfrm>
            <a:off x="204464" y="2207215"/>
            <a:ext cx="3941201" cy="4564110"/>
            <a:chOff x="-3711594" y="2403359"/>
            <a:chExt cx="3979599" cy="4454641"/>
          </a:xfrm>
        </p:grpSpPr>
        <p:pic>
          <p:nvPicPr>
            <p:cNvPr id="11" name="Picture 10">
              <a:extLst>
                <a:ext uri="{FF2B5EF4-FFF2-40B4-BE49-F238E27FC236}">
                  <a16:creationId xmlns:a16="http://schemas.microsoft.com/office/drawing/2014/main" id="{FDB6A650-7AA5-EFCC-4DC8-AE9F742FB4EC}"/>
                </a:ext>
              </a:extLst>
            </p:cNvPr>
            <p:cNvPicPr>
              <a:picLocks noChangeAspect="1"/>
            </p:cNvPicPr>
            <p:nvPr/>
          </p:nvPicPr>
          <p:blipFill>
            <a:blip r:embed="rId4"/>
            <a:stretch>
              <a:fillRect/>
            </a:stretch>
          </p:blipFill>
          <p:spPr>
            <a:xfrm>
              <a:off x="-3711594" y="2403359"/>
              <a:ext cx="3979599" cy="4454641"/>
            </a:xfrm>
            <a:prstGeom prst="rect">
              <a:avLst/>
            </a:prstGeom>
          </p:spPr>
        </p:pic>
        <p:sp>
          <p:nvSpPr>
            <p:cNvPr id="15" name="TextBox 14">
              <a:extLst>
                <a:ext uri="{FF2B5EF4-FFF2-40B4-BE49-F238E27FC236}">
                  <a16:creationId xmlns:a16="http://schemas.microsoft.com/office/drawing/2014/main" id="{60E1A238-EEDE-706A-FEA6-48F98B2F523A}"/>
                </a:ext>
              </a:extLst>
            </p:cNvPr>
            <p:cNvSpPr txBox="1"/>
            <p:nvPr/>
          </p:nvSpPr>
          <p:spPr>
            <a:xfrm>
              <a:off x="-1450672" y="6110540"/>
              <a:ext cx="1450672" cy="646331"/>
            </a:xfrm>
            <a:prstGeom prst="rect">
              <a:avLst/>
            </a:prstGeom>
            <a:solidFill>
              <a:srgbClr val="FF0000"/>
            </a:solidFill>
          </p:spPr>
          <p:txBody>
            <a:bodyPr wrap="square" rtlCol="0">
              <a:spAutoFit/>
            </a:bodyPr>
            <a:lstStyle/>
            <a:p>
              <a:pPr algn="ctr"/>
              <a:r>
                <a:rPr lang="en-US" b="1" dirty="0">
                  <a:solidFill>
                    <a:schemeClr val="bg1"/>
                  </a:solidFill>
                </a:rPr>
                <a:t>HAZUS Loss Estimate</a:t>
              </a:r>
            </a:p>
          </p:txBody>
        </p:sp>
        <p:sp>
          <p:nvSpPr>
            <p:cNvPr id="16" name="TextBox 15">
              <a:extLst>
                <a:ext uri="{FF2B5EF4-FFF2-40B4-BE49-F238E27FC236}">
                  <a16:creationId xmlns:a16="http://schemas.microsoft.com/office/drawing/2014/main" id="{72480919-726C-775B-3959-23363C994B5F}"/>
                </a:ext>
              </a:extLst>
            </p:cNvPr>
            <p:cNvSpPr txBox="1"/>
            <p:nvPr/>
          </p:nvSpPr>
          <p:spPr>
            <a:xfrm>
              <a:off x="-1444515" y="3475494"/>
              <a:ext cx="1450672" cy="646331"/>
            </a:xfrm>
            <a:prstGeom prst="rect">
              <a:avLst/>
            </a:prstGeom>
            <a:solidFill>
              <a:srgbClr val="FFFF00"/>
            </a:solidFill>
          </p:spPr>
          <p:txBody>
            <a:bodyPr wrap="square" rtlCol="0">
              <a:spAutoFit/>
            </a:bodyPr>
            <a:lstStyle/>
            <a:p>
              <a:pPr algn="ctr"/>
              <a:r>
                <a:rPr lang="en-US" b="1" dirty="0">
                  <a:solidFill>
                    <a:schemeClr val="accent1">
                      <a:lumMod val="50000"/>
                    </a:schemeClr>
                  </a:solidFill>
                </a:rPr>
                <a:t>Building</a:t>
              </a:r>
              <a:br>
                <a:rPr lang="en-US" b="1" dirty="0">
                  <a:solidFill>
                    <a:schemeClr val="accent1">
                      <a:lumMod val="50000"/>
                    </a:schemeClr>
                  </a:solidFill>
                </a:rPr>
              </a:br>
              <a:r>
                <a:rPr lang="en-US" b="1" dirty="0">
                  <a:solidFill>
                    <a:schemeClr val="accent1">
                      <a:lumMod val="50000"/>
                    </a:schemeClr>
                  </a:solidFill>
                </a:rPr>
                <a:t>Exposure</a:t>
              </a:r>
            </a:p>
          </p:txBody>
        </p:sp>
      </p:grpSp>
      <p:sp>
        <p:nvSpPr>
          <p:cNvPr id="5" name="Title 1"/>
          <p:cNvSpPr txBox="1">
            <a:spLocks/>
          </p:cNvSpPr>
          <p:nvPr/>
        </p:nvSpPr>
        <p:spPr>
          <a:xfrm>
            <a:off x="0" y="2"/>
            <a:ext cx="12191999"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Visualizations - WV Flood Tool</a:t>
            </a:r>
          </a:p>
        </p:txBody>
      </p:sp>
      <p:sp>
        <p:nvSpPr>
          <p:cNvPr id="12" name="Rectangle 11">
            <a:extLst>
              <a:ext uri="{FF2B5EF4-FFF2-40B4-BE49-F238E27FC236}">
                <a16:creationId xmlns:a16="http://schemas.microsoft.com/office/drawing/2014/main" id="{F0183173-C0ED-561C-4ABB-B2CB144DA537}"/>
              </a:ext>
            </a:extLst>
          </p:cNvPr>
          <p:cNvSpPr/>
          <p:nvPr/>
        </p:nvSpPr>
        <p:spPr>
          <a:xfrm>
            <a:off x="960896" y="1764448"/>
            <a:ext cx="697423"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4B447D8-074F-71F8-949A-9C9CD94292AE}"/>
              </a:ext>
            </a:extLst>
          </p:cNvPr>
          <p:cNvSpPr/>
          <p:nvPr/>
        </p:nvSpPr>
        <p:spPr>
          <a:xfrm flipV="1">
            <a:off x="9271493" y="6371713"/>
            <a:ext cx="1487837" cy="526138"/>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C170F7C-E5DB-ABF5-72F8-EACF50C8B24C}"/>
              </a:ext>
            </a:extLst>
          </p:cNvPr>
          <p:cNvSpPr txBox="1"/>
          <p:nvPr/>
        </p:nvSpPr>
        <p:spPr>
          <a:xfrm>
            <a:off x="6559566" y="5712962"/>
            <a:ext cx="3715810" cy="369332"/>
          </a:xfrm>
          <a:prstGeom prst="rect">
            <a:avLst/>
          </a:prstGeom>
          <a:noFill/>
        </p:spPr>
        <p:txBody>
          <a:bodyPr wrap="square" rtlCol="0">
            <a:spAutoFit/>
          </a:bodyPr>
          <a:lstStyle/>
          <a:p>
            <a:r>
              <a:rPr lang="en-US" b="1" dirty="0">
                <a:solidFill>
                  <a:schemeClr val="accent1">
                    <a:lumMod val="50000"/>
                  </a:schemeClr>
                </a:solidFill>
              </a:rPr>
              <a:t>Base Flood Depth – 3D Visualization</a:t>
            </a:r>
          </a:p>
        </p:txBody>
      </p:sp>
      <p:pic>
        <p:nvPicPr>
          <p:cNvPr id="25" name="Picture 24">
            <a:extLst>
              <a:ext uri="{FF2B5EF4-FFF2-40B4-BE49-F238E27FC236}">
                <a16:creationId xmlns:a16="http://schemas.microsoft.com/office/drawing/2014/main" id="{52236D0E-728D-2029-2892-4E6EBF65CE4F}"/>
              </a:ext>
            </a:extLst>
          </p:cNvPr>
          <p:cNvPicPr>
            <a:picLocks noChangeAspect="1"/>
          </p:cNvPicPr>
          <p:nvPr/>
        </p:nvPicPr>
        <p:blipFill>
          <a:blip r:embed="rId5"/>
          <a:stretch>
            <a:fillRect/>
          </a:stretch>
        </p:blipFill>
        <p:spPr>
          <a:xfrm>
            <a:off x="4277533" y="2207215"/>
            <a:ext cx="7802990" cy="4564110"/>
          </a:xfrm>
          <a:prstGeom prst="rect">
            <a:avLst/>
          </a:prstGeom>
        </p:spPr>
      </p:pic>
      <p:cxnSp>
        <p:nvCxnSpPr>
          <p:cNvPr id="7" name="Connector: Curved 6">
            <a:extLst>
              <a:ext uri="{FF2B5EF4-FFF2-40B4-BE49-F238E27FC236}">
                <a16:creationId xmlns:a16="http://schemas.microsoft.com/office/drawing/2014/main" id="{E3938C26-812F-26DE-D0A1-F9969F32AAC4}"/>
              </a:ext>
            </a:extLst>
          </p:cNvPr>
          <p:cNvCxnSpPr>
            <a:cxnSpLocks/>
          </p:cNvCxnSpPr>
          <p:nvPr/>
        </p:nvCxnSpPr>
        <p:spPr>
          <a:xfrm>
            <a:off x="2781633" y="3025302"/>
            <a:ext cx="3084146" cy="1225685"/>
          </a:xfrm>
          <a:prstGeom prst="curvedConnector3">
            <a:avLst>
              <a:gd name="adj1" fmla="val 45269"/>
            </a:avLst>
          </a:prstGeom>
          <a:ln w="76200">
            <a:solidFill>
              <a:schemeClr val="tx2">
                <a:lumMod val="50000"/>
              </a:schemeClr>
            </a:solidFill>
            <a:tailEnd type="triangle"/>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74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14400"/>
            <a:ext cx="12192000" cy="59212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STATISTICAL VIEW: Community Risk Dashboard</a:t>
            </a:r>
          </a:p>
        </p:txBody>
      </p:sp>
      <p:grpSp>
        <p:nvGrpSpPr>
          <p:cNvPr id="52" name="Group 51">
            <a:extLst>
              <a:ext uri="{FF2B5EF4-FFF2-40B4-BE49-F238E27FC236}">
                <a16:creationId xmlns:a16="http://schemas.microsoft.com/office/drawing/2014/main" id="{57573137-5565-4765-B64B-4F158D7F3F67}"/>
              </a:ext>
            </a:extLst>
          </p:cNvPr>
          <p:cNvGrpSpPr/>
          <p:nvPr/>
        </p:nvGrpSpPr>
        <p:grpSpPr>
          <a:xfrm>
            <a:off x="1786583" y="1021594"/>
            <a:ext cx="8624713" cy="876766"/>
            <a:chOff x="298777" y="1115978"/>
            <a:chExt cx="8624713" cy="876766"/>
          </a:xfrm>
        </p:grpSpPr>
        <p:sp>
          <p:nvSpPr>
            <p:cNvPr id="68" name="Rectangle 67">
              <a:extLst>
                <a:ext uri="{FF2B5EF4-FFF2-40B4-BE49-F238E27FC236}">
                  <a16:creationId xmlns:a16="http://schemas.microsoft.com/office/drawing/2014/main" id="{501A1D74-4197-42C8-B8D5-D86CC08696E8}"/>
                </a:ext>
              </a:extLst>
            </p:cNvPr>
            <p:cNvSpPr/>
            <p:nvPr/>
          </p:nvSpPr>
          <p:spPr>
            <a:xfrm>
              <a:off x="761456" y="1115978"/>
              <a:ext cx="8162034" cy="871654"/>
            </a:xfrm>
            <a:prstGeom prst="rect">
              <a:avLst/>
            </a:prstGeom>
            <a:solidFill>
              <a:srgbClr val="5B739B"/>
            </a:solidFill>
            <a:ln w="19050">
              <a:solidFill>
                <a:srgbClr val="5B73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a:ea typeface="Calibri" panose="020F0502020204030204" pitchFamily="34" charset="0"/>
                  <a:cs typeface="Times New Roman" panose="02020603050405020304" pitchFamily="18" charset="0"/>
                </a:rPr>
                <a:t> </a:t>
              </a:r>
            </a:p>
          </p:txBody>
        </p:sp>
        <p:sp>
          <p:nvSpPr>
            <p:cNvPr id="69" name="Rectangle 68">
              <a:extLst>
                <a:ext uri="{FF2B5EF4-FFF2-40B4-BE49-F238E27FC236}">
                  <a16:creationId xmlns:a16="http://schemas.microsoft.com/office/drawing/2014/main" id="{AF8B2253-4218-479D-8B83-0076705C2767}"/>
                </a:ext>
              </a:extLst>
            </p:cNvPr>
            <p:cNvSpPr/>
            <p:nvPr/>
          </p:nvSpPr>
          <p:spPr>
            <a:xfrm>
              <a:off x="298777" y="1115978"/>
              <a:ext cx="386372" cy="876766"/>
            </a:xfrm>
            <a:prstGeom prst="rect">
              <a:avLst/>
            </a:prstGeom>
            <a:solidFill>
              <a:srgbClr val="5B739B"/>
            </a:solidFill>
            <a:ln w="19050">
              <a:solidFill>
                <a:srgbClr val="5B73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pPr>
              <a:r>
                <a:rPr lang="en-US" b="1" dirty="0">
                  <a:solidFill>
                    <a:srgbClr val="FFFFFF"/>
                  </a:solidFill>
                  <a:ea typeface="Calibri" panose="020F0502020204030204" pitchFamily="34" charset="0"/>
                  <a:cs typeface="Times New Roman" panose="02020603050405020304" pitchFamily="18" charset="0"/>
                </a:rPr>
                <a:t>Hazard</a:t>
              </a:r>
              <a:endParaRPr lang="en-US" sz="1100" dirty="0">
                <a:ea typeface="Calibri" panose="020F0502020204030204" pitchFamily="34" charset="0"/>
                <a:cs typeface="Times New Roman" panose="02020603050405020304" pitchFamily="18" charset="0"/>
              </a:endParaRPr>
            </a:p>
          </p:txBody>
        </p:sp>
        <p:sp>
          <p:nvSpPr>
            <p:cNvPr id="70" name="Rectangle: Rounded Corners 69">
              <a:extLst>
                <a:ext uri="{FF2B5EF4-FFF2-40B4-BE49-F238E27FC236}">
                  <a16:creationId xmlns:a16="http://schemas.microsoft.com/office/drawing/2014/main" id="{A2C3757C-8957-444E-AB56-770079068266}"/>
                </a:ext>
              </a:extLst>
            </p:cNvPr>
            <p:cNvSpPr/>
            <p:nvPr/>
          </p:nvSpPr>
          <p:spPr>
            <a:xfrm>
              <a:off x="835677" y="1168799"/>
              <a:ext cx="3722781" cy="765108"/>
            </a:xfrm>
            <a:prstGeom prst="roundRect">
              <a:avLst/>
            </a:prstGeom>
            <a:solidFill>
              <a:srgbClr val="DAE3F3"/>
            </a:solidFill>
            <a:ln w="12700" cap="flat" cmpd="sng" algn="ctr">
              <a:solidFill>
                <a:schemeClr val="accent1">
                  <a:lumMod val="20000"/>
                  <a:lumOff val="8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pPr>
              <a:r>
                <a:rPr lang="en-US" sz="120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71" name="Rectangle: Rounded Corners 70">
              <a:extLst>
                <a:ext uri="{FF2B5EF4-FFF2-40B4-BE49-F238E27FC236}">
                  <a16:creationId xmlns:a16="http://schemas.microsoft.com/office/drawing/2014/main" id="{EF7CC17D-B10B-49B7-8F81-24E562DB14F9}"/>
                </a:ext>
              </a:extLst>
            </p:cNvPr>
            <p:cNvSpPr/>
            <p:nvPr/>
          </p:nvSpPr>
          <p:spPr>
            <a:xfrm>
              <a:off x="4634765" y="1182653"/>
              <a:ext cx="4204442" cy="740498"/>
            </a:xfrm>
            <a:prstGeom prst="roundRect">
              <a:avLst/>
            </a:prstGeom>
            <a:solidFill>
              <a:srgbClr val="DAE3F3"/>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sz="120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1100">
                <a:ea typeface="Calibri" panose="020F0502020204030204" pitchFamily="34" charset="0"/>
                <a:cs typeface="Times New Roman" panose="02020603050405020304" pitchFamily="18" charset="0"/>
              </a:endParaRPr>
            </a:p>
          </p:txBody>
        </p:sp>
        <p:pic>
          <p:nvPicPr>
            <p:cNvPr id="72" name="Picture 71" descr="A picture containing kitchenware&#10;&#10;Description automatically generated">
              <a:extLst>
                <a:ext uri="{FF2B5EF4-FFF2-40B4-BE49-F238E27FC236}">
                  <a16:creationId xmlns:a16="http://schemas.microsoft.com/office/drawing/2014/main" id="{03DDADDC-DC58-49A1-A0E3-1118B670DE1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45399" y="1386717"/>
              <a:ext cx="699656" cy="339742"/>
            </a:xfrm>
            <a:prstGeom prst="rect">
              <a:avLst/>
            </a:prstGeom>
          </p:spPr>
        </p:pic>
        <p:pic>
          <p:nvPicPr>
            <p:cNvPr id="73" name="Picture 72" descr="Icon&#10;&#10;Description automatically generated">
              <a:extLst>
                <a:ext uri="{FF2B5EF4-FFF2-40B4-BE49-F238E27FC236}">
                  <a16:creationId xmlns:a16="http://schemas.microsoft.com/office/drawing/2014/main" id="{904BD8C9-4116-408B-9442-3876590585F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744119" y="1279345"/>
              <a:ext cx="959195" cy="477390"/>
            </a:xfrm>
            <a:prstGeom prst="rect">
              <a:avLst/>
            </a:prstGeom>
          </p:spPr>
        </p:pic>
        <p:sp>
          <p:nvSpPr>
            <p:cNvPr id="74" name="Text Box 2">
              <a:extLst>
                <a:ext uri="{FF2B5EF4-FFF2-40B4-BE49-F238E27FC236}">
                  <a16:creationId xmlns:a16="http://schemas.microsoft.com/office/drawing/2014/main" id="{EE561DB7-F4DC-4631-BFF3-A18AD4D25EDB}"/>
                </a:ext>
              </a:extLst>
            </p:cNvPr>
            <p:cNvSpPr txBox="1">
              <a:spLocks noChangeArrowheads="1"/>
            </p:cNvSpPr>
            <p:nvPr/>
          </p:nvSpPr>
          <p:spPr bwMode="auto">
            <a:xfrm>
              <a:off x="1537478" y="1184369"/>
              <a:ext cx="3081064" cy="711437"/>
            </a:xfrm>
            <a:prstGeom prst="rect">
              <a:avLst/>
            </a:prstGeom>
            <a:noFill/>
            <a:ln w="9525">
              <a:noFill/>
              <a:miter lim="800000"/>
              <a:headEnd/>
              <a:tailEnd/>
            </a:ln>
          </p:spPr>
          <p:txBody>
            <a:bodyPr rot="0" vert="horz" wrap="square" lIns="91440" tIns="45720" rIns="91440" bIns="45720" anchor="t" anchorCtr="0">
              <a:noAutofit/>
            </a:bodyPr>
            <a:lstStyle/>
            <a:p>
              <a:pPr algn="ctr">
                <a:lnSpc>
                  <a:spcPct val="90000"/>
                </a:lnSpc>
                <a:spcAft>
                  <a:spcPts val="800"/>
                </a:spcAft>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Ratio of Floodplain to       Community Area</a:t>
              </a:r>
              <a:r>
                <a:rPr lang="en-US"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r>
                <a:rPr lang="en-US" sz="11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9.2%</a:t>
              </a:r>
            </a:p>
            <a:p>
              <a:pPr algn="ctr">
                <a:lnSpc>
                  <a:spcPct val="80000"/>
                </a:lnSpc>
                <a:spcAft>
                  <a:spcPts val="800"/>
                </a:spcAft>
              </a:pPr>
              <a:r>
                <a:rPr lang="en-US" sz="1100" b="1" dirty="0">
                  <a:solidFill>
                    <a:srgbClr val="5B739B"/>
                  </a:solidFill>
                  <a:latin typeface="Arial" panose="020B0604020202020204" pitchFamily="34" charset="0"/>
                  <a:ea typeface="Calibri" panose="020F0502020204030204" pitchFamily="34" charset="0"/>
                  <a:cs typeface="Times New Roman" panose="02020603050405020304" pitchFamily="18" charset="0"/>
                </a:rPr>
                <a:t>Incorporated Community Median: 10.2%</a:t>
              </a:r>
              <a:endParaRPr lang="en-US" sz="1100" b="1" dirty="0">
                <a:solidFill>
                  <a:srgbClr val="5B739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5" name="Text Box 2">
              <a:extLst>
                <a:ext uri="{FF2B5EF4-FFF2-40B4-BE49-F238E27FC236}">
                  <a16:creationId xmlns:a16="http://schemas.microsoft.com/office/drawing/2014/main" id="{84C2995E-D1C3-4AFC-83B5-7279332E02B2}"/>
                </a:ext>
              </a:extLst>
            </p:cNvPr>
            <p:cNvSpPr txBox="1">
              <a:spLocks noChangeArrowheads="1"/>
            </p:cNvSpPr>
            <p:nvPr/>
          </p:nvSpPr>
          <p:spPr bwMode="auto">
            <a:xfrm>
              <a:off x="5673196" y="1179322"/>
              <a:ext cx="3081064" cy="801075"/>
            </a:xfrm>
            <a:prstGeom prst="rect">
              <a:avLst/>
            </a:prstGeom>
            <a:noFill/>
            <a:ln w="9525">
              <a:noFill/>
              <a:miter lim="800000"/>
              <a:headEnd/>
              <a:tailEnd/>
            </a:ln>
          </p:spPr>
          <p:txBody>
            <a:bodyPr rot="0" vert="horz" wrap="square" lIns="91440" tIns="45720" rIns="91440" bIns="45720" anchor="t" anchorCtr="0">
              <a:noAutofit/>
            </a:bodyPr>
            <a:lstStyle/>
            <a:p>
              <a:pPr algn="ctr">
                <a:lnSpc>
                  <a:spcPct val="90000"/>
                </a:lnSpc>
                <a:spcAft>
                  <a:spcPts val="800"/>
                </a:spcAft>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Federally Declared Flood Disasters in Greenbrier County since 1989</a:t>
              </a:r>
              <a:r>
                <a:rPr lang="en-US"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9</a:t>
              </a:r>
            </a:p>
            <a:p>
              <a:pPr algn="ctr">
                <a:lnSpc>
                  <a:spcPct val="80000"/>
                </a:lnSpc>
                <a:spcAft>
                  <a:spcPts val="800"/>
                </a:spcAft>
              </a:pPr>
              <a:r>
                <a:rPr lang="en-US" sz="1100" b="1" dirty="0">
                  <a:solidFill>
                    <a:srgbClr val="5B739B"/>
                  </a:solidFill>
                  <a:latin typeface="Arial" panose="020B0604020202020204" pitchFamily="34" charset="0"/>
                  <a:ea typeface="Calibri" panose="020F0502020204030204" pitchFamily="34" charset="0"/>
                  <a:cs typeface="Times New Roman" panose="02020603050405020304" pitchFamily="18" charset="0"/>
                </a:rPr>
                <a:t>Statewide County Median: 12</a:t>
              </a:r>
              <a:endParaRPr lang="en-US" sz="1100" b="1" dirty="0">
                <a:solidFill>
                  <a:srgbClr val="5B739B"/>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4" name="Group 53">
            <a:extLst>
              <a:ext uri="{FF2B5EF4-FFF2-40B4-BE49-F238E27FC236}">
                <a16:creationId xmlns:a16="http://schemas.microsoft.com/office/drawing/2014/main" id="{71F65DF0-AFE1-459C-86FD-20F0CE5B14B5}"/>
              </a:ext>
            </a:extLst>
          </p:cNvPr>
          <p:cNvGrpSpPr/>
          <p:nvPr/>
        </p:nvGrpSpPr>
        <p:grpSpPr>
          <a:xfrm>
            <a:off x="1782959" y="1944550"/>
            <a:ext cx="8613721" cy="3132048"/>
            <a:chOff x="295153" y="1976591"/>
            <a:chExt cx="8613721" cy="3132048"/>
          </a:xfrm>
        </p:grpSpPr>
        <p:sp>
          <p:nvSpPr>
            <p:cNvPr id="77" name="Rectangle 76">
              <a:extLst>
                <a:ext uri="{FF2B5EF4-FFF2-40B4-BE49-F238E27FC236}">
                  <a16:creationId xmlns:a16="http://schemas.microsoft.com/office/drawing/2014/main" id="{220F10F8-A487-4538-BF8E-713C253AFCC4}"/>
                </a:ext>
              </a:extLst>
            </p:cNvPr>
            <p:cNvSpPr/>
            <p:nvPr/>
          </p:nvSpPr>
          <p:spPr>
            <a:xfrm>
              <a:off x="6014011" y="2005719"/>
              <a:ext cx="2894863" cy="3095402"/>
            </a:xfrm>
            <a:prstGeom prst="rect">
              <a:avLst/>
            </a:prstGeom>
            <a:solidFill>
              <a:srgbClr val="B9AB79"/>
            </a:solidFill>
            <a:ln w="19050" cap="flat" cmpd="sng" algn="ctr">
              <a:solidFill>
                <a:srgbClr val="B9AB79"/>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a:latin typeface="Calibri" panose="020F0502020204030204" pitchFamily="34" charset="0"/>
                  <a:ea typeface="Calibri" panose="020F0502020204030204" pitchFamily="34" charset="0"/>
                  <a:cs typeface="Times New Roman" panose="02020603050405020304" pitchFamily="18" charset="0"/>
                </a:rPr>
                <a:t> </a:t>
              </a:r>
            </a:p>
          </p:txBody>
        </p:sp>
        <p:grpSp>
          <p:nvGrpSpPr>
            <p:cNvPr id="53" name="Group 52">
              <a:extLst>
                <a:ext uri="{FF2B5EF4-FFF2-40B4-BE49-F238E27FC236}">
                  <a16:creationId xmlns:a16="http://schemas.microsoft.com/office/drawing/2014/main" id="{FF611544-63E0-4B57-9B05-78806A706CAD}"/>
                </a:ext>
              </a:extLst>
            </p:cNvPr>
            <p:cNvGrpSpPr/>
            <p:nvPr/>
          </p:nvGrpSpPr>
          <p:grpSpPr>
            <a:xfrm>
              <a:off x="295153" y="1976591"/>
              <a:ext cx="8544054" cy="3132048"/>
              <a:chOff x="295153" y="1976591"/>
              <a:chExt cx="8544054" cy="3132048"/>
            </a:xfrm>
          </p:grpSpPr>
          <p:sp>
            <p:nvSpPr>
              <p:cNvPr id="76" name="Rectangle 75">
                <a:extLst>
                  <a:ext uri="{FF2B5EF4-FFF2-40B4-BE49-F238E27FC236}">
                    <a16:creationId xmlns:a16="http://schemas.microsoft.com/office/drawing/2014/main" id="{89FB99BA-D54A-41A9-9725-0AC606876C97}"/>
                  </a:ext>
                </a:extLst>
              </p:cNvPr>
              <p:cNvSpPr/>
              <p:nvPr/>
            </p:nvSpPr>
            <p:spPr>
              <a:xfrm>
                <a:off x="761456" y="2005719"/>
                <a:ext cx="5178334" cy="3095402"/>
              </a:xfrm>
              <a:prstGeom prst="rect">
                <a:avLst/>
              </a:prstGeom>
              <a:solidFill>
                <a:srgbClr val="B9AB79"/>
              </a:solidFill>
              <a:ln w="19050">
                <a:solidFill>
                  <a:srgbClr val="B9AB7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dirty="0">
                    <a:ea typeface="Calibri" panose="020F0502020204030204" pitchFamily="34" charset="0"/>
                    <a:cs typeface="Times New Roman" panose="02020603050405020304" pitchFamily="18" charset="0"/>
                  </a:rPr>
                  <a:t> </a:t>
                </a:r>
              </a:p>
            </p:txBody>
          </p:sp>
          <p:sp>
            <p:nvSpPr>
              <p:cNvPr id="79" name="Rectangle: Rounded Corners 78">
                <a:extLst>
                  <a:ext uri="{FF2B5EF4-FFF2-40B4-BE49-F238E27FC236}">
                    <a16:creationId xmlns:a16="http://schemas.microsoft.com/office/drawing/2014/main" id="{73EC03FF-FDA6-41AD-9A47-CAC49639BCFB}"/>
                  </a:ext>
                </a:extLst>
              </p:cNvPr>
              <p:cNvSpPr/>
              <p:nvPr/>
            </p:nvSpPr>
            <p:spPr>
              <a:xfrm>
                <a:off x="837891" y="2299679"/>
                <a:ext cx="5036332" cy="649497"/>
              </a:xfrm>
              <a:prstGeom prst="roundRect">
                <a:avLst/>
              </a:prstGeom>
              <a:solidFill>
                <a:schemeClr val="accent4">
                  <a:lumMod val="20000"/>
                  <a:lumOff val="80000"/>
                </a:schemeClr>
              </a:solidFill>
              <a:ln w="12700" cap="flat" cmpd="sng" algn="ctr">
                <a:solidFill>
                  <a:schemeClr val="accent4">
                    <a:lumMod val="20000"/>
                    <a:lumOff val="8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b="1">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78" name="Rectangle 77">
                <a:extLst>
                  <a:ext uri="{FF2B5EF4-FFF2-40B4-BE49-F238E27FC236}">
                    <a16:creationId xmlns:a16="http://schemas.microsoft.com/office/drawing/2014/main" id="{2F757840-5661-4B6C-AE6C-1CABC4660101}"/>
                  </a:ext>
                </a:extLst>
              </p:cNvPr>
              <p:cNvSpPr/>
              <p:nvPr/>
            </p:nvSpPr>
            <p:spPr>
              <a:xfrm>
                <a:off x="295153" y="2013237"/>
                <a:ext cx="386372" cy="3095402"/>
              </a:xfrm>
              <a:prstGeom prst="rect">
                <a:avLst/>
              </a:prstGeom>
              <a:solidFill>
                <a:srgbClr val="B9AB79"/>
              </a:solidFill>
              <a:ln w="19050">
                <a:solidFill>
                  <a:srgbClr val="B9AB7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pPr>
                <a:r>
                  <a:rPr lang="en-US" b="1" dirty="0">
                    <a:solidFill>
                      <a:srgbClr val="FFFFFF"/>
                    </a:solidFill>
                    <a:ea typeface="Calibri" panose="020F0502020204030204" pitchFamily="34" charset="0"/>
                    <a:cs typeface="Calibri" panose="020F0502020204030204" pitchFamily="34" charset="0"/>
                  </a:rPr>
                  <a:t>Exposure</a:t>
                </a:r>
                <a:endParaRPr lang="en-US" sz="1100" dirty="0">
                  <a:ea typeface="Calibri" panose="020F0502020204030204" pitchFamily="34" charset="0"/>
                  <a:cs typeface="Times New Roman" panose="02020603050405020304" pitchFamily="18" charset="0"/>
                </a:endParaRPr>
              </a:p>
            </p:txBody>
          </p:sp>
          <p:sp>
            <p:nvSpPr>
              <p:cNvPr id="80" name="Rectangle: Rounded Corners 79">
                <a:extLst>
                  <a:ext uri="{FF2B5EF4-FFF2-40B4-BE49-F238E27FC236}">
                    <a16:creationId xmlns:a16="http://schemas.microsoft.com/office/drawing/2014/main" id="{946A8D2C-E70F-428F-BCC4-82870618D601}"/>
                  </a:ext>
                </a:extLst>
              </p:cNvPr>
              <p:cNvSpPr/>
              <p:nvPr/>
            </p:nvSpPr>
            <p:spPr>
              <a:xfrm>
                <a:off x="6081641" y="2303539"/>
                <a:ext cx="2757566" cy="970459"/>
              </a:xfrm>
              <a:prstGeom prst="roundRect">
                <a:avLst/>
              </a:prstGeom>
              <a:solidFill>
                <a:srgbClr val="FFC000">
                  <a:lumMod val="20000"/>
                  <a:lumOff val="80000"/>
                </a:srgbClr>
              </a:solidFill>
              <a:ln w="12700" cap="flat" cmpd="sng" algn="ctr">
                <a:solidFill>
                  <a:srgbClr val="FFC000">
                    <a:lumMod val="20000"/>
                    <a:lumOff val="8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b="1">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81" name="Rectangle: Rounded Corners 80">
                <a:extLst>
                  <a:ext uri="{FF2B5EF4-FFF2-40B4-BE49-F238E27FC236}">
                    <a16:creationId xmlns:a16="http://schemas.microsoft.com/office/drawing/2014/main" id="{6A787391-1876-48AD-AD65-7F0E9E17BBC0}"/>
                  </a:ext>
                </a:extLst>
              </p:cNvPr>
              <p:cNvSpPr/>
              <p:nvPr/>
            </p:nvSpPr>
            <p:spPr>
              <a:xfrm>
                <a:off x="835678" y="3026357"/>
                <a:ext cx="2346006" cy="992648"/>
              </a:xfrm>
              <a:prstGeom prst="roundRect">
                <a:avLst/>
              </a:prstGeom>
              <a:solidFill>
                <a:srgbClr val="FFC000">
                  <a:lumMod val="20000"/>
                  <a:lumOff val="80000"/>
                </a:srgbClr>
              </a:solidFill>
              <a:ln w="12700" cap="flat" cmpd="sng" algn="ctr">
                <a:solidFill>
                  <a:srgbClr val="FFC000">
                    <a:lumMod val="20000"/>
                    <a:lumOff val="8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400" dirty="0">
                    <a:latin typeface="Arial" panose="020B0604020202020204" pitchFamily="34" charset="0"/>
                    <a:ea typeface="Calibri" panose="020F0502020204030204" pitchFamily="34" charset="0"/>
                    <a:cs typeface="Times New Roman" panose="02020603050405020304" pitchFamily="18" charset="0"/>
                  </a:rPr>
                  <a:t>Newly Mapped in Structures: </a:t>
                </a:r>
                <a:r>
                  <a:rPr lang="en-US" b="1" dirty="0">
                    <a:latin typeface="Arial" panose="020B0604020202020204" pitchFamily="34" charset="0"/>
                    <a:ea typeface="Calibri" panose="020F0502020204030204" pitchFamily="34" charset="0"/>
                    <a:cs typeface="Times New Roman" panose="02020603050405020304" pitchFamily="18" charset="0"/>
                  </a:rPr>
                  <a:t>329</a:t>
                </a:r>
              </a:p>
              <a:p>
                <a:pPr algn="ctr">
                  <a:lnSpc>
                    <a:spcPct val="90000"/>
                  </a:lnSpc>
                </a:pPr>
                <a:endParaRPr lang="en-US" sz="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Newly Mapped out Structures</a:t>
                </a:r>
                <a:r>
                  <a:rPr lang="en-US"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0</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2" name="Rectangle: Rounded Corners 81">
                <a:extLst>
                  <a:ext uri="{FF2B5EF4-FFF2-40B4-BE49-F238E27FC236}">
                    <a16:creationId xmlns:a16="http://schemas.microsoft.com/office/drawing/2014/main" id="{D4C85A5E-493A-443B-A580-2497CE817539}"/>
                  </a:ext>
                </a:extLst>
              </p:cNvPr>
              <p:cNvSpPr/>
              <p:nvPr/>
            </p:nvSpPr>
            <p:spPr>
              <a:xfrm>
                <a:off x="3248281" y="3022113"/>
                <a:ext cx="2625941" cy="997155"/>
              </a:xfrm>
              <a:prstGeom prst="roundRect">
                <a:avLst/>
              </a:prstGeom>
              <a:solidFill>
                <a:srgbClr val="FFC000">
                  <a:lumMod val="20000"/>
                  <a:lumOff val="80000"/>
                </a:srgbClr>
              </a:solidFill>
              <a:ln w="12700" cap="flat" cmpd="sng" algn="ctr">
                <a:solidFill>
                  <a:srgbClr val="FFC000">
                    <a:lumMod val="20000"/>
                    <a:lumOff val="8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Total Building Value in Floodplains: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$16,120K</a:t>
                </a:r>
              </a:p>
              <a:p>
                <a:pPr algn="ctr">
                  <a:lnSpc>
                    <a:spcPct val="115000"/>
                  </a:lnSpc>
                  <a:spcBef>
                    <a:spcPts val="400"/>
                  </a:spcBef>
                </a:pPr>
                <a:r>
                  <a:rPr lang="en-US" sz="1100" b="1" dirty="0">
                    <a:solidFill>
                      <a:srgbClr val="B9AB79"/>
                    </a:solidFill>
                    <a:latin typeface="Arial" panose="020B0604020202020204" pitchFamily="34" charset="0"/>
                    <a:ea typeface="Calibri" panose="020F0502020204030204" pitchFamily="34" charset="0"/>
                    <a:cs typeface="Times New Roman" panose="02020603050405020304" pitchFamily="18" charset="0"/>
                  </a:rPr>
                  <a:t>Incorporated Community Median: $6,417K </a:t>
                </a:r>
                <a:endParaRPr lang="en-US" sz="1100" b="1" dirty="0">
                  <a:solidFill>
                    <a:srgbClr val="B9AB7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3" name="Rectangle: Rounded Corners 82">
                <a:extLst>
                  <a:ext uri="{FF2B5EF4-FFF2-40B4-BE49-F238E27FC236}">
                    <a16:creationId xmlns:a16="http://schemas.microsoft.com/office/drawing/2014/main" id="{45B02275-FAD5-424A-8DB2-B534B192712B}"/>
                  </a:ext>
                </a:extLst>
              </p:cNvPr>
              <p:cNvSpPr/>
              <p:nvPr/>
            </p:nvSpPr>
            <p:spPr>
              <a:xfrm>
                <a:off x="6081642" y="3346847"/>
                <a:ext cx="2757565" cy="877722"/>
              </a:xfrm>
              <a:prstGeom prst="roundRect">
                <a:avLst/>
              </a:prstGeom>
              <a:solidFill>
                <a:srgbClr val="FFC000">
                  <a:lumMod val="20000"/>
                  <a:lumOff val="80000"/>
                </a:srgbClr>
              </a:solidFill>
              <a:ln w="12700" cap="flat" cmpd="sng" algn="ctr">
                <a:solidFill>
                  <a:srgbClr val="FFC000">
                    <a:lumMod val="20000"/>
                    <a:lumOff val="8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Estimated Population Displaced by Flooding</a:t>
                </a:r>
                <a:r>
                  <a:rPr lang="en-US"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90000"/>
                  </a:lnSpc>
                </a:pP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492</a:t>
                </a:r>
              </a:p>
              <a:p>
                <a:pPr algn="ctr">
                  <a:lnSpc>
                    <a:spcPct val="115000"/>
                  </a:lnSpc>
                </a:pPr>
                <a:r>
                  <a:rPr lang="en-US" sz="1100" b="1" dirty="0">
                    <a:solidFill>
                      <a:srgbClr val="B9AB79"/>
                    </a:solidFill>
                    <a:latin typeface="Arial" panose="020B0604020202020204" pitchFamily="34" charset="0"/>
                    <a:ea typeface="Calibri" panose="020F0502020204030204" pitchFamily="34" charset="0"/>
                    <a:cs typeface="Times New Roman" panose="02020603050405020304" pitchFamily="18" charset="0"/>
                  </a:rPr>
                  <a:t>Incorporated Community Median: 56</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4" name="Rectangle: Rounded Corners 83">
                <a:extLst>
                  <a:ext uri="{FF2B5EF4-FFF2-40B4-BE49-F238E27FC236}">
                    <a16:creationId xmlns:a16="http://schemas.microsoft.com/office/drawing/2014/main" id="{B09ADC5B-2C83-4DBC-834B-178DF905DA6C}"/>
                  </a:ext>
                </a:extLst>
              </p:cNvPr>
              <p:cNvSpPr/>
              <p:nvPr/>
            </p:nvSpPr>
            <p:spPr>
              <a:xfrm>
                <a:off x="6081641" y="4296711"/>
                <a:ext cx="2757565" cy="757746"/>
              </a:xfrm>
              <a:prstGeom prst="roundRect">
                <a:avLst/>
              </a:prstGeom>
              <a:solidFill>
                <a:srgbClr val="FFC000">
                  <a:lumMod val="20000"/>
                  <a:lumOff val="80000"/>
                </a:srgbClr>
              </a:solidFill>
              <a:ln w="12700" cap="flat" cmpd="sng" algn="ctr">
                <a:solidFill>
                  <a:srgbClr val="FFC000">
                    <a:lumMod val="20000"/>
                    <a:lumOff val="8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Estimated Population in Need of Short-Term Shelters</a:t>
                </a:r>
                <a:r>
                  <a:rPr lang="en-US"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123</a:t>
                </a:r>
              </a:p>
              <a:p>
                <a:pPr algn="ctr">
                  <a:lnSpc>
                    <a:spcPct val="115000"/>
                  </a:lnSpc>
                  <a:spcBef>
                    <a:spcPts val="400"/>
                  </a:spcBef>
                </a:pPr>
                <a:r>
                  <a:rPr lang="en-US" sz="1100" b="1" dirty="0">
                    <a:solidFill>
                      <a:srgbClr val="B9AB79"/>
                    </a:solidFill>
                    <a:latin typeface="Arial" panose="020B0604020202020204" pitchFamily="34" charset="0"/>
                    <a:ea typeface="Calibri" panose="020F0502020204030204" pitchFamily="34" charset="0"/>
                    <a:cs typeface="Times New Roman" panose="02020603050405020304" pitchFamily="18" charset="0"/>
                  </a:rPr>
                  <a:t>Incorporated Community Median: 12</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5" name="Rectangle: Rounded Corners 84">
                <a:extLst>
                  <a:ext uri="{FF2B5EF4-FFF2-40B4-BE49-F238E27FC236}">
                    <a16:creationId xmlns:a16="http://schemas.microsoft.com/office/drawing/2014/main" id="{1A089009-DF0D-4215-B050-8499F245A3B7}"/>
                  </a:ext>
                </a:extLst>
              </p:cNvPr>
              <p:cNvSpPr/>
              <p:nvPr/>
            </p:nvSpPr>
            <p:spPr>
              <a:xfrm>
                <a:off x="3248277" y="4078217"/>
                <a:ext cx="2625945" cy="964420"/>
              </a:xfrm>
              <a:prstGeom prst="roundRect">
                <a:avLst/>
              </a:prstGeom>
              <a:solidFill>
                <a:srgbClr val="FFC000">
                  <a:lumMod val="20000"/>
                  <a:lumOff val="80000"/>
                </a:srgbClr>
              </a:solidFill>
              <a:ln w="12700" cap="flat" cmpd="sng" algn="ctr">
                <a:solidFill>
                  <a:srgbClr val="FFC000">
                    <a:lumMod val="20000"/>
                    <a:lumOff val="8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Total Estimated Building Loss: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$997K</a:t>
                </a:r>
              </a:p>
              <a:p>
                <a:pPr algn="ctr">
                  <a:lnSpc>
                    <a:spcPct val="115000"/>
                  </a:lnSpc>
                </a:pPr>
                <a:r>
                  <a:rPr lang="en-US" sz="1100" b="1" dirty="0">
                    <a:solidFill>
                      <a:srgbClr val="B9AB79"/>
                    </a:solidFill>
                    <a:latin typeface="Arial" panose="020B0604020202020204" pitchFamily="34" charset="0"/>
                    <a:ea typeface="Calibri" panose="020F0502020204030204" pitchFamily="34" charset="0"/>
                    <a:cs typeface="Times New Roman" panose="02020603050405020304" pitchFamily="18" charset="0"/>
                  </a:rPr>
                  <a:t>Incorporated Community Median: $240K</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6" name="Rectangle: Rounded Corners 85">
                <a:extLst>
                  <a:ext uri="{FF2B5EF4-FFF2-40B4-BE49-F238E27FC236}">
                    <a16:creationId xmlns:a16="http://schemas.microsoft.com/office/drawing/2014/main" id="{C3E402B4-ED6C-40A6-B44F-12E59FAC41CF}"/>
                  </a:ext>
                </a:extLst>
              </p:cNvPr>
              <p:cNvSpPr/>
              <p:nvPr/>
            </p:nvSpPr>
            <p:spPr>
              <a:xfrm>
                <a:off x="835677" y="4090037"/>
                <a:ext cx="2346003" cy="964420"/>
              </a:xfrm>
              <a:prstGeom prst="roundRect">
                <a:avLst/>
              </a:prstGeom>
              <a:solidFill>
                <a:srgbClr val="FFC000">
                  <a:lumMod val="20000"/>
                  <a:lumOff val="80000"/>
                </a:srgbClr>
              </a:solidFill>
              <a:ln w="12700" cap="flat" cmpd="sng" algn="ctr">
                <a:solidFill>
                  <a:srgbClr val="FFC000">
                    <a:lumMod val="20000"/>
                    <a:lumOff val="8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Total At-Risk Residential Structures: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251</a:t>
                </a:r>
              </a:p>
              <a:p>
                <a:pPr algn="ctr">
                  <a:lnSpc>
                    <a:spcPct val="115000"/>
                  </a:lnSpc>
                </a:pPr>
                <a:r>
                  <a:rPr lang="en-US" sz="1100" b="1" dirty="0">
                    <a:solidFill>
                      <a:srgbClr val="B9AB79"/>
                    </a:solidFill>
                    <a:latin typeface="Arial" panose="020B0604020202020204" pitchFamily="34" charset="0"/>
                    <a:ea typeface="Calibri" panose="020F0502020204030204" pitchFamily="34" charset="0"/>
                    <a:cs typeface="Times New Roman" panose="02020603050405020304" pitchFamily="18" charset="0"/>
                  </a:rPr>
                  <a:t>Incorporated Community Median: 44</a:t>
                </a:r>
                <a:endParaRPr lang="en-US" sz="1100" b="1" dirty="0">
                  <a:solidFill>
                    <a:srgbClr val="B9AB79"/>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7" name="Picture 86" descr="Icon&#10;&#10;Description automatically generated">
                <a:extLst>
                  <a:ext uri="{FF2B5EF4-FFF2-40B4-BE49-F238E27FC236}">
                    <a16:creationId xmlns:a16="http://schemas.microsoft.com/office/drawing/2014/main" id="{63C9B5F0-6B5F-4738-BF8D-ED35AD174EEF}"/>
                  </a:ext>
                </a:extLst>
              </p:cNvPr>
              <p:cNvPicPr/>
              <p:nvPr/>
            </p:nvPicPr>
            <p:blipFill rotWithShape="1">
              <a:blip r:embed="rId5" cstate="print">
                <a:extLst>
                  <a:ext uri="{28A0092B-C50C-407E-A947-70E740481C1C}">
                    <a14:useLocalDpi xmlns:a14="http://schemas.microsoft.com/office/drawing/2010/main" val="0"/>
                  </a:ext>
                </a:extLst>
              </a:blip>
              <a:srcRect l="12083" t="6937" r="11054" b="13075"/>
              <a:stretch/>
            </p:blipFill>
            <p:spPr bwMode="auto">
              <a:xfrm>
                <a:off x="6149094" y="2466643"/>
                <a:ext cx="486806" cy="502129"/>
              </a:xfrm>
              <a:prstGeom prst="rect">
                <a:avLst/>
              </a:prstGeom>
              <a:ln>
                <a:noFill/>
              </a:ln>
              <a:extLst>
                <a:ext uri="{53640926-AAD7-44D8-BBD7-CCE9431645EC}">
                  <a14:shadowObscured xmlns:a14="http://schemas.microsoft.com/office/drawing/2010/main"/>
                </a:ext>
              </a:extLst>
            </p:spPr>
          </p:pic>
          <p:sp>
            <p:nvSpPr>
              <p:cNvPr id="88" name="Text Box 2">
                <a:extLst>
                  <a:ext uri="{FF2B5EF4-FFF2-40B4-BE49-F238E27FC236}">
                    <a16:creationId xmlns:a16="http://schemas.microsoft.com/office/drawing/2014/main" id="{E1F97C40-2E5A-4E58-B044-14C85C9A9A58}"/>
                  </a:ext>
                </a:extLst>
              </p:cNvPr>
              <p:cNvSpPr txBox="1">
                <a:spLocks noChangeArrowheads="1"/>
              </p:cNvSpPr>
              <p:nvPr/>
            </p:nvSpPr>
            <p:spPr bwMode="auto">
              <a:xfrm>
                <a:off x="1493477" y="2285481"/>
                <a:ext cx="4136855" cy="552450"/>
              </a:xfrm>
              <a:prstGeom prst="rect">
                <a:avLst/>
              </a:prstGeom>
              <a:noFill/>
              <a:ln w="9525">
                <a:noFill/>
                <a:miter lim="800000"/>
                <a:headEnd/>
                <a:tailEnd/>
              </a:ln>
            </p:spPr>
            <p:txBody>
              <a:bodyPr rot="0" vert="horz" wrap="square" lIns="91440" tIns="45720" rIns="91440" bIns="45720" anchor="t" anchorCtr="0">
                <a:noAutofit/>
              </a:bodyPr>
              <a:lstStyle/>
              <a:p>
                <a:pPr algn="ctr">
                  <a:lnSpc>
                    <a:spcPct val="12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Total Buildings in High-Risk Floodplains: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338</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lnSpc>
                    <a:spcPct val="120000"/>
                  </a:lnSpc>
                  <a:spcBef>
                    <a:spcPts val="400"/>
                  </a:spcBef>
                  <a:spcAft>
                    <a:spcPts val="800"/>
                  </a:spcAft>
                </a:pPr>
                <a:r>
                  <a:rPr lang="en-US" sz="1100" b="1" dirty="0">
                    <a:solidFill>
                      <a:srgbClr val="B9AB79"/>
                    </a:solidFill>
                    <a:latin typeface="Arial" panose="020B0604020202020204" pitchFamily="34" charset="0"/>
                    <a:ea typeface="Calibri" panose="020F0502020204030204" pitchFamily="34" charset="0"/>
                    <a:cs typeface="Times New Roman" panose="02020603050405020304" pitchFamily="18" charset="0"/>
                  </a:rPr>
                  <a:t>Incorporated Community Median: 59</a:t>
                </a:r>
                <a:endParaRPr lang="en-US" sz="1100" b="1" dirty="0">
                  <a:solidFill>
                    <a:srgbClr val="B9AB79"/>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9" name="Picture 88" descr="Icon&#10;&#10;Description automatically generated">
                <a:extLst>
                  <a:ext uri="{FF2B5EF4-FFF2-40B4-BE49-F238E27FC236}">
                    <a16:creationId xmlns:a16="http://schemas.microsoft.com/office/drawing/2014/main" id="{F26D1005-6B5E-4BC7-902C-38DEECDA73AF}"/>
                  </a:ext>
                </a:extLst>
              </p:cNvPr>
              <p:cNvPicPr/>
              <p:nvPr/>
            </p:nvPicPr>
            <p:blipFill rotWithShape="1">
              <a:blip r:embed="rId6" cstate="print">
                <a:extLst>
                  <a:ext uri="{28A0092B-C50C-407E-A947-70E740481C1C}">
                    <a14:useLocalDpi xmlns:a14="http://schemas.microsoft.com/office/drawing/2010/main" val="0"/>
                  </a:ext>
                </a:extLst>
              </a:blip>
              <a:srcRect b="11094"/>
              <a:stretch/>
            </p:blipFill>
            <p:spPr bwMode="auto">
              <a:xfrm>
                <a:off x="940074" y="2344792"/>
                <a:ext cx="541823" cy="550289"/>
              </a:xfrm>
              <a:prstGeom prst="rect">
                <a:avLst/>
              </a:prstGeom>
              <a:ln>
                <a:noFill/>
              </a:ln>
              <a:extLst>
                <a:ext uri="{53640926-AAD7-44D8-BBD7-CCE9431645EC}">
                  <a14:shadowObscured xmlns:a14="http://schemas.microsoft.com/office/drawing/2010/main"/>
                </a:ext>
              </a:extLst>
            </p:spPr>
          </p:pic>
          <p:sp>
            <p:nvSpPr>
              <p:cNvPr id="90" name="Text Box 2">
                <a:extLst>
                  <a:ext uri="{FF2B5EF4-FFF2-40B4-BE49-F238E27FC236}">
                    <a16:creationId xmlns:a16="http://schemas.microsoft.com/office/drawing/2014/main" id="{3379873C-A01A-45E6-87EA-BE1662A69AB2}"/>
                  </a:ext>
                </a:extLst>
              </p:cNvPr>
              <p:cNvSpPr txBox="1">
                <a:spLocks noChangeArrowheads="1"/>
              </p:cNvSpPr>
              <p:nvPr/>
            </p:nvSpPr>
            <p:spPr bwMode="auto">
              <a:xfrm>
                <a:off x="2841035" y="1976591"/>
                <a:ext cx="1019175" cy="34290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16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Physical</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1" name="Text Box 2">
                <a:extLst>
                  <a:ext uri="{FF2B5EF4-FFF2-40B4-BE49-F238E27FC236}">
                    <a16:creationId xmlns:a16="http://schemas.microsoft.com/office/drawing/2014/main" id="{3371B307-9D68-4860-804F-D6B8C7F448FC}"/>
                  </a:ext>
                </a:extLst>
              </p:cNvPr>
              <p:cNvSpPr txBox="1">
                <a:spLocks noChangeArrowheads="1"/>
              </p:cNvSpPr>
              <p:nvPr/>
            </p:nvSpPr>
            <p:spPr bwMode="auto">
              <a:xfrm>
                <a:off x="7026455" y="1982241"/>
                <a:ext cx="885190" cy="34290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16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Human</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2" name="Text Box 2">
                <a:extLst>
                  <a:ext uri="{FF2B5EF4-FFF2-40B4-BE49-F238E27FC236}">
                    <a16:creationId xmlns:a16="http://schemas.microsoft.com/office/drawing/2014/main" id="{EE9FCC8D-0901-4FBA-B3CE-AC262768C646}"/>
                  </a:ext>
                </a:extLst>
              </p:cNvPr>
              <p:cNvSpPr txBox="1">
                <a:spLocks noChangeArrowheads="1"/>
              </p:cNvSpPr>
              <p:nvPr/>
            </p:nvSpPr>
            <p:spPr bwMode="auto">
              <a:xfrm>
                <a:off x="6102439" y="2306891"/>
                <a:ext cx="2736691" cy="936627"/>
              </a:xfrm>
              <a:prstGeom prst="rect">
                <a:avLst/>
              </a:prstGeom>
              <a:noFill/>
              <a:ln w="9525">
                <a:noFill/>
                <a:miter lim="800000"/>
                <a:headEnd/>
                <a:tailEnd/>
              </a:ln>
            </p:spPr>
            <p:txBody>
              <a:bodyPr rot="0" vert="horz" wrap="square" lIns="91440" tIns="45720" rIns="91440" bIns="45720" anchor="t" anchorCtr="0">
                <a:noAutofit/>
              </a:bodyPr>
              <a:lstStyle/>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    Estimated Population </a:t>
                </a:r>
              </a:p>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    Residing in High-Risk </a:t>
                </a:r>
              </a:p>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    Floodplains: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582</a:t>
                </a:r>
              </a:p>
              <a:p>
                <a:pPr algn="ctr">
                  <a:lnSpc>
                    <a:spcPct val="115000"/>
                  </a:lnSpc>
                  <a:spcBef>
                    <a:spcPts val="400"/>
                  </a:spcBef>
                </a:pPr>
                <a:r>
                  <a:rPr lang="en-US" sz="1100" b="1" dirty="0">
                    <a:solidFill>
                      <a:srgbClr val="B9AB79"/>
                    </a:solidFill>
                    <a:latin typeface="Arial" panose="020B0604020202020204" pitchFamily="34" charset="0"/>
                    <a:ea typeface="Calibri" panose="020F0502020204030204" pitchFamily="34" charset="0"/>
                    <a:cs typeface="Times New Roman" panose="02020603050405020304" pitchFamily="18" charset="0"/>
                  </a:rPr>
                  <a:t>Incorporated Community Median: 114</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grpSp>
      </p:grpSp>
      <p:grpSp>
        <p:nvGrpSpPr>
          <p:cNvPr id="55" name="Group 54">
            <a:extLst>
              <a:ext uri="{FF2B5EF4-FFF2-40B4-BE49-F238E27FC236}">
                <a16:creationId xmlns:a16="http://schemas.microsoft.com/office/drawing/2014/main" id="{D4B7ED98-28BE-4443-A790-7ACBC5591A32}"/>
              </a:ext>
            </a:extLst>
          </p:cNvPr>
          <p:cNvGrpSpPr/>
          <p:nvPr/>
        </p:nvGrpSpPr>
        <p:grpSpPr>
          <a:xfrm>
            <a:off x="1784670" y="5151386"/>
            <a:ext cx="8612011" cy="1648103"/>
            <a:chOff x="277814" y="5140246"/>
            <a:chExt cx="8612011" cy="1648103"/>
          </a:xfrm>
        </p:grpSpPr>
        <p:sp>
          <p:nvSpPr>
            <p:cNvPr id="96" name="Rectangle 95">
              <a:extLst>
                <a:ext uri="{FF2B5EF4-FFF2-40B4-BE49-F238E27FC236}">
                  <a16:creationId xmlns:a16="http://schemas.microsoft.com/office/drawing/2014/main" id="{D228A4FE-6425-4FD3-8183-AF13BB049C4D}"/>
                </a:ext>
              </a:extLst>
            </p:cNvPr>
            <p:cNvSpPr/>
            <p:nvPr/>
          </p:nvSpPr>
          <p:spPr>
            <a:xfrm>
              <a:off x="742406" y="5140246"/>
              <a:ext cx="8147419" cy="1574417"/>
            </a:xfrm>
            <a:prstGeom prst="rect">
              <a:avLst/>
            </a:prstGeom>
            <a:solidFill>
              <a:srgbClr val="765A52"/>
            </a:solidFill>
            <a:ln w="19050">
              <a:solidFill>
                <a:srgbClr val="765A5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dirty="0">
                  <a:ea typeface="Calibri" panose="020F0502020204030204" pitchFamily="34" charset="0"/>
                  <a:cs typeface="Times New Roman" panose="02020603050405020304" pitchFamily="18" charset="0"/>
                </a:rPr>
                <a:t> </a:t>
              </a:r>
            </a:p>
          </p:txBody>
        </p:sp>
        <p:sp>
          <p:nvSpPr>
            <p:cNvPr id="97" name="Rectangle 96">
              <a:extLst>
                <a:ext uri="{FF2B5EF4-FFF2-40B4-BE49-F238E27FC236}">
                  <a16:creationId xmlns:a16="http://schemas.microsoft.com/office/drawing/2014/main" id="{65D8BFE3-2763-43E2-8B85-B4C767640485}"/>
                </a:ext>
              </a:extLst>
            </p:cNvPr>
            <p:cNvSpPr/>
            <p:nvPr/>
          </p:nvSpPr>
          <p:spPr>
            <a:xfrm>
              <a:off x="277814" y="5140246"/>
              <a:ext cx="384662" cy="1574417"/>
            </a:xfrm>
            <a:prstGeom prst="rect">
              <a:avLst/>
            </a:prstGeom>
            <a:solidFill>
              <a:srgbClr val="765A52"/>
            </a:solidFill>
            <a:ln w="19050">
              <a:solidFill>
                <a:srgbClr val="765A5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pPr>
              <a:r>
                <a:rPr lang="en-US" b="1" dirty="0">
                  <a:solidFill>
                    <a:srgbClr val="FFFFFF"/>
                  </a:solidFill>
                  <a:ea typeface="Calibri" panose="020F0502020204030204" pitchFamily="34" charset="0"/>
                  <a:cs typeface="Times New Roman" panose="02020603050405020304" pitchFamily="18" charset="0"/>
                </a:rPr>
                <a:t>Vulnerability</a:t>
              </a:r>
              <a:endParaRPr lang="en-US" sz="1100" dirty="0">
                <a:ea typeface="Calibri" panose="020F0502020204030204" pitchFamily="34" charset="0"/>
                <a:cs typeface="Times New Roman" panose="02020603050405020304" pitchFamily="18" charset="0"/>
              </a:endParaRPr>
            </a:p>
          </p:txBody>
        </p:sp>
        <p:sp>
          <p:nvSpPr>
            <p:cNvPr id="98" name="Rectangle: Rounded Corners 97">
              <a:extLst>
                <a:ext uri="{FF2B5EF4-FFF2-40B4-BE49-F238E27FC236}">
                  <a16:creationId xmlns:a16="http://schemas.microsoft.com/office/drawing/2014/main" id="{E3CC2754-AFAA-4E4A-AD75-BB085509317F}"/>
                </a:ext>
              </a:extLst>
            </p:cNvPr>
            <p:cNvSpPr/>
            <p:nvPr/>
          </p:nvSpPr>
          <p:spPr>
            <a:xfrm>
              <a:off x="816627" y="5191078"/>
              <a:ext cx="2708159" cy="730549"/>
            </a:xfrm>
            <a:prstGeom prst="roundRect">
              <a:avLst/>
            </a:prstGeom>
            <a:solidFill>
              <a:srgbClr val="FCEBE0"/>
            </a:solidFill>
            <a:ln w="12700" cap="flat" cmpd="sng" algn="ctr">
              <a:solidFill>
                <a:srgbClr val="FCEBE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sz="120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99" name="Rectangle: Rounded Corners 98">
              <a:extLst>
                <a:ext uri="{FF2B5EF4-FFF2-40B4-BE49-F238E27FC236}">
                  <a16:creationId xmlns:a16="http://schemas.microsoft.com/office/drawing/2014/main" id="{4F816A0C-558D-47EC-A434-8457D7C70FF5}"/>
                </a:ext>
              </a:extLst>
            </p:cNvPr>
            <p:cNvSpPr/>
            <p:nvPr/>
          </p:nvSpPr>
          <p:spPr>
            <a:xfrm>
              <a:off x="3594456" y="5193060"/>
              <a:ext cx="5225700" cy="723957"/>
            </a:xfrm>
            <a:prstGeom prst="roundRect">
              <a:avLst/>
            </a:prstGeom>
            <a:solidFill>
              <a:srgbClr val="FCEBE0"/>
            </a:solidFill>
            <a:ln w="12700" cap="flat" cmpd="sng" algn="ctr">
              <a:solidFill>
                <a:srgbClr val="FCEBE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sz="120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100" name="Rectangle: Rounded Corners 99">
              <a:extLst>
                <a:ext uri="{FF2B5EF4-FFF2-40B4-BE49-F238E27FC236}">
                  <a16:creationId xmlns:a16="http://schemas.microsoft.com/office/drawing/2014/main" id="{DD3423A5-FEB3-4679-84F2-2557DAB3C8B9}"/>
                </a:ext>
              </a:extLst>
            </p:cNvPr>
            <p:cNvSpPr/>
            <p:nvPr/>
          </p:nvSpPr>
          <p:spPr>
            <a:xfrm>
              <a:off x="816626" y="5992659"/>
              <a:ext cx="2702719" cy="673915"/>
            </a:xfrm>
            <a:prstGeom prst="roundRect">
              <a:avLst/>
            </a:prstGeom>
            <a:solidFill>
              <a:srgbClr val="FCEBE0"/>
            </a:solidFill>
            <a:ln w="12700" cap="flat" cmpd="sng" algn="ctr">
              <a:solidFill>
                <a:srgbClr val="FCEBE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sz="120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101" name="Rectangle: Rounded Corners 100">
              <a:extLst>
                <a:ext uri="{FF2B5EF4-FFF2-40B4-BE49-F238E27FC236}">
                  <a16:creationId xmlns:a16="http://schemas.microsoft.com/office/drawing/2014/main" id="{75519049-40C5-4C6A-88AB-7944C347E2F5}"/>
                </a:ext>
              </a:extLst>
            </p:cNvPr>
            <p:cNvSpPr/>
            <p:nvPr/>
          </p:nvSpPr>
          <p:spPr>
            <a:xfrm>
              <a:off x="3589016" y="5992659"/>
              <a:ext cx="5231139" cy="673914"/>
            </a:xfrm>
            <a:prstGeom prst="roundRect">
              <a:avLst/>
            </a:prstGeom>
            <a:solidFill>
              <a:srgbClr val="FCEBE0"/>
            </a:solidFill>
            <a:ln w="12700" cap="flat" cmpd="sng" algn="ctr">
              <a:solidFill>
                <a:srgbClr val="FCEBE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sz="120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pic>
          <p:nvPicPr>
            <p:cNvPr id="103" name="Picture 102" descr="Icon&#10;&#10;Description automatically generated">
              <a:extLst>
                <a:ext uri="{FF2B5EF4-FFF2-40B4-BE49-F238E27FC236}">
                  <a16:creationId xmlns:a16="http://schemas.microsoft.com/office/drawing/2014/main" id="{17121505-8C3F-4212-9119-D767EE726D52}"/>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882399" y="5358821"/>
              <a:ext cx="457054" cy="349406"/>
            </a:xfrm>
            <a:prstGeom prst="rect">
              <a:avLst/>
            </a:prstGeom>
          </p:spPr>
        </p:pic>
        <p:pic>
          <p:nvPicPr>
            <p:cNvPr id="104" name="Picture 103" descr="Icon&#10;&#10;Description automatically generated">
              <a:extLst>
                <a:ext uri="{FF2B5EF4-FFF2-40B4-BE49-F238E27FC236}">
                  <a16:creationId xmlns:a16="http://schemas.microsoft.com/office/drawing/2014/main" id="{85B74320-7120-4A50-83D2-F5E0D5A5157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890964" y="6024523"/>
              <a:ext cx="464872" cy="458857"/>
            </a:xfrm>
            <a:prstGeom prst="rect">
              <a:avLst/>
            </a:prstGeom>
          </p:spPr>
        </p:pic>
        <p:pic>
          <p:nvPicPr>
            <p:cNvPr id="105" name="Picture 104" descr="A picture containing text, clipart&#10;&#10;Description automatically generated">
              <a:extLst>
                <a:ext uri="{FF2B5EF4-FFF2-40B4-BE49-F238E27FC236}">
                  <a16:creationId xmlns:a16="http://schemas.microsoft.com/office/drawing/2014/main" id="{B6E93B9B-E831-45CF-A2EE-EF09F2C973E2}"/>
                </a:ext>
              </a:extLst>
            </p:cNvPr>
            <p:cNvPicPr/>
            <p:nvPr/>
          </p:nvPicPr>
          <p:blipFill rotWithShape="1">
            <a:blip r:embed="rId9" cstate="print">
              <a:extLst>
                <a:ext uri="{28A0092B-C50C-407E-A947-70E740481C1C}">
                  <a14:useLocalDpi xmlns:a14="http://schemas.microsoft.com/office/drawing/2010/main" val="0"/>
                </a:ext>
              </a:extLst>
            </a:blip>
            <a:srcRect b="6709"/>
            <a:stretch/>
          </p:blipFill>
          <p:spPr bwMode="auto">
            <a:xfrm>
              <a:off x="3674965" y="5283980"/>
              <a:ext cx="643483" cy="538510"/>
            </a:xfrm>
            <a:prstGeom prst="rect">
              <a:avLst/>
            </a:prstGeom>
            <a:ln>
              <a:noFill/>
            </a:ln>
            <a:extLst>
              <a:ext uri="{53640926-AAD7-44D8-BBD7-CCE9431645EC}">
                <a14:shadowObscured xmlns:a14="http://schemas.microsoft.com/office/drawing/2010/main"/>
              </a:ext>
            </a:extLst>
          </p:spPr>
        </p:pic>
        <p:sp>
          <p:nvSpPr>
            <p:cNvPr id="106" name="Text Box 2">
              <a:extLst>
                <a:ext uri="{FF2B5EF4-FFF2-40B4-BE49-F238E27FC236}">
                  <a16:creationId xmlns:a16="http://schemas.microsoft.com/office/drawing/2014/main" id="{22CB9E60-6228-45E5-A005-04DF9430DA82}"/>
                </a:ext>
              </a:extLst>
            </p:cNvPr>
            <p:cNvSpPr txBox="1">
              <a:spLocks noChangeArrowheads="1"/>
            </p:cNvSpPr>
            <p:nvPr/>
          </p:nvSpPr>
          <p:spPr bwMode="auto">
            <a:xfrm>
              <a:off x="844619" y="5217546"/>
              <a:ext cx="2709135" cy="824470"/>
            </a:xfrm>
            <a:prstGeom prst="rect">
              <a:avLst/>
            </a:prstGeom>
            <a:noFill/>
            <a:ln w="9525">
              <a:noFill/>
              <a:miter lim="800000"/>
              <a:headEnd/>
              <a:tailEnd/>
            </a:ln>
          </p:spPr>
          <p:txBody>
            <a:bodyPr rot="0" vert="horz" wrap="square" lIns="91440" tIns="45720" rIns="91440" bIns="45720" anchor="t" anchorCtr="0">
              <a:noAutofit/>
            </a:bodyPr>
            <a:lstStyle/>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Mobile Homes </a:t>
              </a:r>
            </a:p>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in Floodplains</a:t>
              </a:r>
              <a:r>
                <a:rPr lang="en-US"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14</a:t>
              </a:r>
            </a:p>
            <a:p>
              <a:pPr algn="ctr">
                <a:lnSpc>
                  <a:spcPct val="90000"/>
                </a:lnSpc>
                <a:spcBef>
                  <a:spcPts val="400"/>
                </a:spcBef>
              </a:pPr>
              <a:r>
                <a:rPr lang="en-US" sz="1100" b="1" dirty="0">
                  <a:solidFill>
                    <a:srgbClr val="765A52"/>
                  </a:solidFill>
                  <a:latin typeface="Arial" panose="020B0604020202020204" pitchFamily="34" charset="0"/>
                  <a:ea typeface="Calibri" panose="020F0502020204030204" pitchFamily="34" charset="0"/>
                  <a:cs typeface="Times New Roman" panose="02020603050405020304" pitchFamily="18" charset="0"/>
                </a:rPr>
                <a:t>Incorporated Community Median: 5</a:t>
              </a:r>
              <a:endParaRPr lang="en-US" sz="1100" dirty="0">
                <a:solidFill>
                  <a:srgbClr val="765A5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7" name="Text Box 2">
              <a:extLst>
                <a:ext uri="{FF2B5EF4-FFF2-40B4-BE49-F238E27FC236}">
                  <a16:creationId xmlns:a16="http://schemas.microsoft.com/office/drawing/2014/main" id="{48B07F8A-B777-421B-8E4F-3D0FA1C1861B}"/>
                </a:ext>
              </a:extLst>
            </p:cNvPr>
            <p:cNvSpPr txBox="1">
              <a:spLocks noChangeArrowheads="1"/>
            </p:cNvSpPr>
            <p:nvPr/>
          </p:nvSpPr>
          <p:spPr bwMode="auto">
            <a:xfrm>
              <a:off x="975229" y="5963880"/>
              <a:ext cx="2622310" cy="824469"/>
            </a:xfrm>
            <a:prstGeom prst="rect">
              <a:avLst/>
            </a:prstGeom>
            <a:noFill/>
            <a:ln w="9525">
              <a:noFill/>
              <a:miter lim="800000"/>
              <a:headEnd/>
              <a:tailEnd/>
            </a:ln>
          </p:spPr>
          <p:txBody>
            <a:bodyPr rot="0" vert="horz" wrap="square" lIns="91440" tIns="45720" rIns="91440" bIns="45720" anchor="t" anchorCtr="0">
              <a:noAutofit/>
            </a:bodyPr>
            <a:lstStyle/>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Renters Ratio </a:t>
              </a:r>
            </a:p>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in Floodplains: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39%</a:t>
              </a:r>
            </a:p>
            <a:p>
              <a:pPr algn="ctr">
                <a:lnSpc>
                  <a:spcPct val="90000"/>
                </a:lnSpc>
                <a:spcBef>
                  <a:spcPts val="400"/>
                </a:spcBef>
              </a:pPr>
              <a:r>
                <a:rPr lang="en-US" sz="1100" b="1" dirty="0">
                  <a:solidFill>
                    <a:srgbClr val="765A52"/>
                  </a:solidFill>
                  <a:latin typeface="Arial" panose="020B0604020202020204" pitchFamily="34" charset="0"/>
                  <a:ea typeface="Calibri" panose="020F0502020204030204" pitchFamily="34" charset="0"/>
                  <a:cs typeface="Times New Roman" panose="02020603050405020304" pitchFamily="18" charset="0"/>
                </a:rPr>
                <a:t>Incorporated Community Med.</a:t>
              </a:r>
              <a:r>
                <a:rPr lang="en-US" sz="1100" b="1" dirty="0">
                  <a:solidFill>
                    <a:srgbClr val="765A52"/>
                  </a:solidFill>
                  <a:latin typeface="Arial" panose="020B0604020202020204" pitchFamily="34" charset="0"/>
                  <a:cs typeface="Times New Roman" panose="02020603050405020304" pitchFamily="18" charset="0"/>
                </a:rPr>
                <a:t>: 35% </a:t>
              </a:r>
            </a:p>
          </p:txBody>
        </p:sp>
        <p:sp>
          <p:nvSpPr>
            <p:cNvPr id="108" name="Text Box 2">
              <a:extLst>
                <a:ext uri="{FF2B5EF4-FFF2-40B4-BE49-F238E27FC236}">
                  <a16:creationId xmlns:a16="http://schemas.microsoft.com/office/drawing/2014/main" id="{7F5009C8-9718-4896-8AF6-724740778EEF}"/>
                </a:ext>
              </a:extLst>
            </p:cNvPr>
            <p:cNvSpPr txBox="1">
              <a:spLocks noChangeArrowheads="1"/>
            </p:cNvSpPr>
            <p:nvPr/>
          </p:nvSpPr>
          <p:spPr bwMode="auto">
            <a:xfrm>
              <a:off x="4232300" y="5220521"/>
              <a:ext cx="4456165" cy="626218"/>
            </a:xfrm>
            <a:prstGeom prst="rect">
              <a:avLst/>
            </a:prstGeom>
            <a:noFill/>
            <a:ln w="9525">
              <a:noFill/>
              <a:miter lim="800000"/>
              <a:headEnd/>
              <a:tailEnd/>
            </a:ln>
          </p:spPr>
          <p:txBody>
            <a:bodyPr rot="0" vert="horz" wrap="square" lIns="91440" tIns="45720" rIns="91440" bIns="45720" anchor="t" anchorCtr="0">
              <a:noAutofit/>
            </a:bodyPr>
            <a:lstStyle/>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Critical Buildings in Floodplains (Essential Facilities and Non-Historical Community Assets):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8</a:t>
              </a:r>
            </a:p>
            <a:p>
              <a:pPr algn="ctr">
                <a:lnSpc>
                  <a:spcPct val="90000"/>
                </a:lnSpc>
                <a:spcBef>
                  <a:spcPts val="400"/>
                </a:spcBef>
              </a:pPr>
              <a:r>
                <a:rPr lang="en-US" sz="1100" b="1" dirty="0">
                  <a:solidFill>
                    <a:srgbClr val="765A52"/>
                  </a:solidFill>
                  <a:latin typeface="Arial" panose="020B0604020202020204" pitchFamily="34" charset="0"/>
                  <a:ea typeface="Calibri" panose="020F0502020204030204" pitchFamily="34" charset="0"/>
                  <a:cs typeface="Times New Roman" panose="02020603050405020304" pitchFamily="18" charset="0"/>
                </a:rPr>
                <a:t>Incorporated Community Median: 3</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9" name="Text Box 2">
              <a:extLst>
                <a:ext uri="{FF2B5EF4-FFF2-40B4-BE49-F238E27FC236}">
                  <a16:creationId xmlns:a16="http://schemas.microsoft.com/office/drawing/2014/main" id="{F0532064-4B80-424C-B9C3-33E39C0D7B27}"/>
                </a:ext>
              </a:extLst>
            </p:cNvPr>
            <p:cNvSpPr txBox="1">
              <a:spLocks noChangeArrowheads="1"/>
            </p:cNvSpPr>
            <p:nvPr/>
          </p:nvSpPr>
          <p:spPr bwMode="auto">
            <a:xfrm>
              <a:off x="3939092" y="5969973"/>
              <a:ext cx="4790722" cy="658499"/>
            </a:xfrm>
            <a:prstGeom prst="rect">
              <a:avLst/>
            </a:prstGeom>
            <a:noFill/>
            <a:ln w="9525">
              <a:noFill/>
              <a:miter lim="800000"/>
              <a:headEnd/>
              <a:tailEnd/>
            </a:ln>
          </p:spPr>
          <p:txBody>
            <a:bodyPr rot="0" vert="horz" wrap="square" lIns="91440" tIns="45720" rIns="91440" bIns="45720" anchor="t" anchorCtr="0">
              <a:noAutofit/>
            </a:bodyPr>
            <a:lstStyle/>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Social Vulnerability Index (SVI) </a:t>
              </a:r>
            </a:p>
            <a:p>
              <a:pPr algn="ctr">
                <a:lnSpc>
                  <a:spcPct val="90000"/>
                </a:lnSpc>
              </a:pPr>
              <a:r>
                <a:rPr lang="en-US"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of Greenbrier County: </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0.55</a:t>
              </a:r>
            </a:p>
            <a:p>
              <a:pPr algn="ctr">
                <a:lnSpc>
                  <a:spcPct val="90000"/>
                </a:lnSpc>
                <a:spcBef>
                  <a:spcPts val="400"/>
                </a:spcBef>
              </a:pPr>
              <a:r>
                <a:rPr lang="en-US" sz="1100" b="1" dirty="0">
                  <a:solidFill>
                    <a:srgbClr val="765A52"/>
                  </a:solidFill>
                  <a:latin typeface="Arial" panose="020B0604020202020204" pitchFamily="34" charset="0"/>
                  <a:ea typeface="Calibri" panose="020F0502020204030204" pitchFamily="34" charset="0"/>
                  <a:cs typeface="Times New Roman" panose="02020603050405020304" pitchFamily="18" charset="0"/>
                </a:rPr>
                <a:t>Statewide County Median: 0.48</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1200" dirty="0">
                  <a:latin typeface="Arial" panose="020B060402020202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7" name="Picture 46" descr="Logo&#10;&#10;Description automatically generated">
            <a:extLst>
              <a:ext uri="{FF2B5EF4-FFF2-40B4-BE49-F238E27FC236}">
                <a16:creationId xmlns:a16="http://schemas.microsoft.com/office/drawing/2014/main" id="{EB5C17BD-1C30-49BF-9420-E1FA988B5313}"/>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5222871" y="6182158"/>
            <a:ext cx="577330" cy="342790"/>
          </a:xfrm>
          <a:prstGeom prst="rect">
            <a:avLst/>
          </a:prstGeom>
        </p:spPr>
      </p:pic>
      <p:sp>
        <p:nvSpPr>
          <p:cNvPr id="5" name="TextBox 4">
            <a:extLst>
              <a:ext uri="{FF2B5EF4-FFF2-40B4-BE49-F238E27FC236}">
                <a16:creationId xmlns:a16="http://schemas.microsoft.com/office/drawing/2014/main" id="{76E11829-2112-B75E-E74F-7D8F6E1B8447}"/>
              </a:ext>
            </a:extLst>
          </p:cNvPr>
          <p:cNvSpPr txBox="1"/>
          <p:nvPr/>
        </p:nvSpPr>
        <p:spPr>
          <a:xfrm>
            <a:off x="73000" y="1084938"/>
            <a:ext cx="1533346" cy="1384995"/>
          </a:xfrm>
          <a:prstGeom prst="rect">
            <a:avLst/>
          </a:prstGeom>
          <a:noFill/>
        </p:spPr>
        <p:txBody>
          <a:bodyPr wrap="square" rtlCol="0">
            <a:spAutoFit/>
          </a:bodyPr>
          <a:lstStyle/>
          <a:p>
            <a:pPr algn="ctr"/>
            <a:r>
              <a:rPr lang="en-US" sz="2800" dirty="0">
                <a:solidFill>
                  <a:srgbClr val="FFFF00"/>
                </a:solidFill>
              </a:rPr>
              <a:t>FLOOD RISK FACTORS</a:t>
            </a:r>
          </a:p>
        </p:txBody>
      </p:sp>
      <p:sp>
        <p:nvSpPr>
          <p:cNvPr id="7" name="TextBox 6">
            <a:extLst>
              <a:ext uri="{FF2B5EF4-FFF2-40B4-BE49-F238E27FC236}">
                <a16:creationId xmlns:a16="http://schemas.microsoft.com/office/drawing/2014/main" id="{4EAE759A-AC8C-F6B3-7F6F-D6BA1A9783B4}"/>
              </a:ext>
            </a:extLst>
          </p:cNvPr>
          <p:cNvSpPr txBox="1"/>
          <p:nvPr/>
        </p:nvSpPr>
        <p:spPr>
          <a:xfrm>
            <a:off x="10614994" y="1032345"/>
            <a:ext cx="1533346" cy="2000548"/>
          </a:xfrm>
          <a:prstGeom prst="rect">
            <a:avLst/>
          </a:prstGeom>
          <a:noFill/>
        </p:spPr>
        <p:txBody>
          <a:bodyPr wrap="square" rtlCol="0">
            <a:spAutoFit/>
          </a:bodyPr>
          <a:lstStyle/>
          <a:p>
            <a:pPr algn="ctr"/>
            <a:r>
              <a:rPr lang="en-US" sz="2800" b="1" dirty="0">
                <a:solidFill>
                  <a:schemeClr val="bg1"/>
                </a:solidFill>
              </a:rPr>
              <a:t>Rainelle,</a:t>
            </a:r>
            <a:br>
              <a:rPr lang="en-US" sz="2800" b="1" dirty="0">
                <a:solidFill>
                  <a:schemeClr val="bg1"/>
                </a:solidFill>
              </a:rPr>
            </a:br>
            <a:r>
              <a:rPr lang="en-US" sz="2800" b="1" dirty="0">
                <a:solidFill>
                  <a:schemeClr val="bg1"/>
                </a:solidFill>
              </a:rPr>
              <a:t>WV</a:t>
            </a:r>
            <a:br>
              <a:rPr lang="en-US" sz="2800" b="1" dirty="0">
                <a:solidFill>
                  <a:schemeClr val="bg1"/>
                </a:solidFill>
              </a:rPr>
            </a:br>
            <a:br>
              <a:rPr lang="en-US" sz="2800" b="1" dirty="0">
                <a:solidFill>
                  <a:schemeClr val="bg1"/>
                </a:solidFill>
              </a:rPr>
            </a:br>
            <a:r>
              <a:rPr lang="en-US" sz="2000" b="1" dirty="0">
                <a:solidFill>
                  <a:schemeClr val="bg1"/>
                </a:solidFill>
              </a:rPr>
              <a:t>Greenbrier County</a:t>
            </a:r>
            <a:endParaRPr lang="en-US" sz="2800" b="1" dirty="0">
              <a:solidFill>
                <a:schemeClr val="bg1"/>
              </a:solidFill>
            </a:endParaRPr>
          </a:p>
        </p:txBody>
      </p:sp>
    </p:spTree>
    <p:extLst>
      <p:ext uri="{BB962C8B-B14F-4D97-AF65-F5344CB8AC3E}">
        <p14:creationId xmlns:p14="http://schemas.microsoft.com/office/powerpoint/2010/main" val="226295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Social Vulnerability Indicators </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White Sulphur Springs and Rainelle</a:t>
            </a:r>
            <a:r>
              <a:rPr lang="en-US" sz="1100" dirty="0">
                <a:solidFill>
                  <a:schemeClr val="bg1"/>
                </a:solidFill>
              </a:rPr>
              <a:t>     </a:t>
            </a:r>
          </a:p>
        </p:txBody>
      </p:sp>
      <p:graphicFrame>
        <p:nvGraphicFramePr>
          <p:cNvPr id="4" name="Table 4">
            <a:extLst>
              <a:ext uri="{FF2B5EF4-FFF2-40B4-BE49-F238E27FC236}">
                <a16:creationId xmlns:a16="http://schemas.microsoft.com/office/drawing/2014/main" id="{064D6C48-3E95-4AA3-8F06-135D21432687}"/>
              </a:ext>
            </a:extLst>
          </p:cNvPr>
          <p:cNvGraphicFramePr>
            <a:graphicFrameLocks noGrp="1"/>
          </p:cNvGraphicFramePr>
          <p:nvPr>
            <p:extLst>
              <p:ext uri="{D42A27DB-BD31-4B8C-83A1-F6EECF244321}">
                <p14:modId xmlns:p14="http://schemas.microsoft.com/office/powerpoint/2010/main" val="194492649"/>
              </p:ext>
            </p:extLst>
          </p:nvPr>
        </p:nvGraphicFramePr>
        <p:xfrm>
          <a:off x="2936735" y="1097038"/>
          <a:ext cx="8627676" cy="5493366"/>
        </p:xfrm>
        <a:graphic>
          <a:graphicData uri="http://schemas.openxmlformats.org/drawingml/2006/table">
            <a:tbl>
              <a:tblPr firstRow="1" bandRow="1">
                <a:tableStyleId>{5C22544A-7EE6-4342-B048-85BDC9FD1C3A}</a:tableStyleId>
              </a:tblPr>
              <a:tblGrid>
                <a:gridCol w="638175">
                  <a:extLst>
                    <a:ext uri="{9D8B030D-6E8A-4147-A177-3AD203B41FA5}">
                      <a16:colId xmlns:a16="http://schemas.microsoft.com/office/drawing/2014/main" val="1264197615"/>
                    </a:ext>
                  </a:extLst>
                </a:gridCol>
                <a:gridCol w="2770959">
                  <a:extLst>
                    <a:ext uri="{9D8B030D-6E8A-4147-A177-3AD203B41FA5}">
                      <a16:colId xmlns:a16="http://schemas.microsoft.com/office/drawing/2014/main" val="1438507270"/>
                    </a:ext>
                  </a:extLst>
                </a:gridCol>
                <a:gridCol w="1349828">
                  <a:extLst>
                    <a:ext uri="{9D8B030D-6E8A-4147-A177-3AD203B41FA5}">
                      <a16:colId xmlns:a16="http://schemas.microsoft.com/office/drawing/2014/main" val="1218352812"/>
                    </a:ext>
                  </a:extLst>
                </a:gridCol>
                <a:gridCol w="1393372">
                  <a:extLst>
                    <a:ext uri="{9D8B030D-6E8A-4147-A177-3AD203B41FA5}">
                      <a16:colId xmlns:a16="http://schemas.microsoft.com/office/drawing/2014/main" val="796239596"/>
                    </a:ext>
                  </a:extLst>
                </a:gridCol>
                <a:gridCol w="1280160">
                  <a:extLst>
                    <a:ext uri="{9D8B030D-6E8A-4147-A177-3AD203B41FA5}">
                      <a16:colId xmlns:a16="http://schemas.microsoft.com/office/drawing/2014/main" val="717488461"/>
                    </a:ext>
                  </a:extLst>
                </a:gridCol>
                <a:gridCol w="1195182">
                  <a:extLst>
                    <a:ext uri="{9D8B030D-6E8A-4147-A177-3AD203B41FA5}">
                      <a16:colId xmlns:a16="http://schemas.microsoft.com/office/drawing/2014/main" val="1301006452"/>
                    </a:ext>
                  </a:extLst>
                </a:gridCol>
              </a:tblGrid>
              <a:tr h="652712">
                <a:tc gridSpan="2">
                  <a:txBody>
                    <a:bodyPr/>
                    <a:lstStyle/>
                    <a:p>
                      <a:pPr algn="ctr"/>
                      <a:r>
                        <a:rPr lang="en-US" sz="1800" dirty="0"/>
                        <a:t>Vulnerability Indicators</a:t>
                      </a:r>
                    </a:p>
                  </a:txBody>
                  <a:tcPr anchor="ct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hMerge="1">
                  <a:txBody>
                    <a:bodyPr/>
                    <a:lstStyle/>
                    <a:p>
                      <a:pPr algn="ctr"/>
                      <a:endParaRPr lang="en-US" sz="1800" dirty="0"/>
                    </a:p>
                  </a:txBody>
                  <a:tcPr anchor="ctr">
                    <a:solidFill>
                      <a:srgbClr val="5B739B"/>
                    </a:solidFill>
                  </a:tcPr>
                </a:tc>
                <a:tc>
                  <a:txBody>
                    <a:bodyPr/>
                    <a:lstStyle/>
                    <a:p>
                      <a:pPr algn="ctr"/>
                      <a:r>
                        <a:rPr lang="en-US" sz="1800" dirty="0"/>
                        <a:t>White Sulphur Springs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800" dirty="0"/>
                        <a:t>Rainelle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800" dirty="0"/>
                        <a:t>State Ratio</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800" dirty="0"/>
                        <a:t>National Ratio</a:t>
                      </a:r>
                    </a:p>
                  </a:txBody>
                  <a:tcPr anchor="ct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solidFill>
                      <a:srgbClr val="5B739B"/>
                    </a:solidFill>
                  </a:tcPr>
                </a:tc>
                <a:extLst>
                  <a:ext uri="{0D108BD9-81ED-4DB2-BD59-A6C34878D82A}">
                    <a16:rowId xmlns:a16="http://schemas.microsoft.com/office/drawing/2014/main" val="3513940923"/>
                  </a:ext>
                </a:extLst>
              </a:tr>
              <a:tr h="643781">
                <a:tc>
                  <a:txBody>
                    <a:bodyPr/>
                    <a:lstStyle/>
                    <a:p>
                      <a:pPr algn="ctr"/>
                      <a:endParaRPr lang="en-US" sz="1800" dirty="0">
                        <a:solidFill>
                          <a:schemeClr val="bg1"/>
                        </a:solidFill>
                      </a:endParaRPr>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l"/>
                      <a:r>
                        <a:rPr lang="en-US" sz="1600" b="1" dirty="0">
                          <a:solidFill>
                            <a:schemeClr val="bg1"/>
                          </a:solidFill>
                        </a:rPr>
                        <a:t>Poverty Rate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800" b="1" dirty="0">
                          <a:solidFill>
                            <a:srgbClr val="5B739B"/>
                          </a:solidFill>
                        </a:rPr>
                        <a:t>14.4%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800" b="1" dirty="0">
                          <a:solidFill>
                            <a:srgbClr val="C00000"/>
                          </a:solidFill>
                        </a:rPr>
                        <a:t>37.0%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800" b="0" dirty="0">
                          <a:solidFill>
                            <a:srgbClr val="5B739B"/>
                          </a:solidFill>
                        </a:rPr>
                        <a:t>17.3%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800" b="0" dirty="0">
                          <a:solidFill>
                            <a:srgbClr val="5B739B"/>
                          </a:solidFill>
                        </a:rPr>
                        <a:t>12.9%</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4062377285"/>
                  </a:ext>
                </a:extLst>
              </a:tr>
              <a:tr h="643781">
                <a:tc>
                  <a:txBody>
                    <a:bodyPr/>
                    <a:lstStyle/>
                    <a:p>
                      <a:pPr algn="ctr"/>
                      <a:endParaRPr lang="en-US" sz="1800" dirty="0"/>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l"/>
                      <a:r>
                        <a:rPr lang="en-US" sz="1600" b="1" dirty="0">
                          <a:solidFill>
                            <a:schemeClr val="bg1"/>
                          </a:solidFill>
                        </a:rPr>
                        <a:t>Unemployment Rate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800" b="1" dirty="0">
                          <a:solidFill>
                            <a:srgbClr val="5B739B"/>
                          </a:solidFill>
                        </a:rPr>
                        <a:t>21.4%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800" b="1" dirty="0">
                          <a:solidFill>
                            <a:srgbClr val="C00000"/>
                          </a:solidFill>
                        </a:rPr>
                        <a:t>33.6%</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800" b="0" dirty="0">
                          <a:solidFill>
                            <a:srgbClr val="5B739B"/>
                          </a:solidFill>
                        </a:rPr>
                        <a:t>23.8%</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800" b="0" dirty="0">
                          <a:solidFill>
                            <a:srgbClr val="5B739B"/>
                          </a:solidFill>
                        </a:rPr>
                        <a:t>14.7%</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1342225796"/>
                  </a:ext>
                </a:extLst>
              </a:tr>
              <a:tr h="643781">
                <a:tc>
                  <a:txBody>
                    <a:bodyPr/>
                    <a:lstStyle/>
                    <a:p>
                      <a:pPr algn="ctr"/>
                      <a:endParaRPr lang="en-US" sz="1800" dirty="0"/>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l"/>
                      <a:r>
                        <a:rPr lang="en-US" sz="1600" b="1" dirty="0">
                          <a:solidFill>
                            <a:schemeClr val="bg1"/>
                          </a:solidFill>
                        </a:rPr>
                        <a:t>Vulnerable Ages Ratio</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800" b="1" dirty="0">
                          <a:solidFill>
                            <a:srgbClr val="C00000"/>
                          </a:solidFill>
                        </a:rPr>
                        <a:t>41.7%</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800" b="1" dirty="0">
                          <a:solidFill>
                            <a:srgbClr val="C00000"/>
                          </a:solidFill>
                        </a:rPr>
                        <a:t>39.8%</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800" b="0" dirty="0">
                          <a:solidFill>
                            <a:srgbClr val="5B739B"/>
                          </a:solidFill>
                        </a:rPr>
                        <a:t>30.8%</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800" b="0" dirty="0">
                          <a:solidFill>
                            <a:srgbClr val="5B739B"/>
                          </a:solidFill>
                        </a:rPr>
                        <a:t>28.3%</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941388248"/>
                  </a:ext>
                </a:extLst>
              </a:tr>
              <a:tr h="643781">
                <a:tc>
                  <a:txBody>
                    <a:bodyPr/>
                    <a:lstStyle/>
                    <a:p>
                      <a:pPr algn="ctr"/>
                      <a:endParaRPr lang="en-US" sz="1800" dirty="0"/>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l"/>
                      <a:r>
                        <a:rPr lang="en-US" sz="1600" b="1" dirty="0">
                          <a:solidFill>
                            <a:schemeClr val="bg1"/>
                          </a:solidFill>
                        </a:rPr>
                        <a:t>Disability Ratio</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800" b="1" dirty="0">
                          <a:solidFill>
                            <a:srgbClr val="5B739B"/>
                          </a:solidFill>
                        </a:rPr>
                        <a:t>17.8%</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800" b="1" dirty="0">
                          <a:solidFill>
                            <a:srgbClr val="C00000"/>
                          </a:solidFill>
                        </a:rPr>
                        <a:t>26.9%</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800" b="0" dirty="0">
                          <a:solidFill>
                            <a:srgbClr val="5B739B"/>
                          </a:solidFill>
                        </a:rPr>
                        <a:t>18.7%</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800" b="0" dirty="0">
                          <a:solidFill>
                            <a:srgbClr val="5B739B"/>
                          </a:solidFill>
                        </a:rPr>
                        <a:t>13.0%</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1660948193"/>
                  </a:ext>
                </a:extLst>
              </a:tr>
              <a:tr h="643781">
                <a:tc>
                  <a:txBody>
                    <a:bodyPr/>
                    <a:lstStyle/>
                    <a:p>
                      <a:pPr algn="ctr"/>
                      <a:endParaRPr lang="en-US" sz="1800" dirty="0"/>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l"/>
                      <a:r>
                        <a:rPr lang="en-US" sz="1600" b="1" dirty="0">
                          <a:solidFill>
                            <a:schemeClr val="bg1"/>
                          </a:solidFill>
                        </a:rPr>
                        <a:t>Population Growth Ratio</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800" b="1" dirty="0">
                          <a:solidFill>
                            <a:srgbClr val="C00000"/>
                          </a:solidFill>
                        </a:rPr>
                        <a:t>-9.1%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800" b="1" dirty="0">
                          <a:solidFill>
                            <a:srgbClr val="C00000"/>
                          </a:solidFill>
                        </a:rPr>
                        <a:t>-20.9%</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800" b="0" dirty="0">
                          <a:solidFill>
                            <a:srgbClr val="5B739B"/>
                          </a:solidFill>
                        </a:rPr>
                        <a:t>-3.2%</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800" b="0" dirty="0">
                          <a:solidFill>
                            <a:srgbClr val="5B739B"/>
                          </a:solidFill>
                        </a:rPr>
                        <a:t>7.4%</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4129055087"/>
                  </a:ext>
                </a:extLst>
              </a:tr>
              <a:tr h="643781">
                <a:tc>
                  <a:txBody>
                    <a:bodyPr/>
                    <a:lstStyle/>
                    <a:p>
                      <a:pPr algn="ctr"/>
                      <a:endParaRPr lang="en-US" sz="1800" dirty="0"/>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l"/>
                      <a:r>
                        <a:rPr lang="en-US" sz="1600" b="1" dirty="0">
                          <a:solidFill>
                            <a:schemeClr val="bg1"/>
                          </a:solidFill>
                        </a:rPr>
                        <a:t>Renter-Occupied Ratio</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5B739B"/>
                    </a:solidFill>
                  </a:tcPr>
                </a:tc>
                <a:tc>
                  <a:txBody>
                    <a:bodyPr/>
                    <a:lstStyle/>
                    <a:p>
                      <a:pPr algn="ctr"/>
                      <a:r>
                        <a:rPr lang="en-US" sz="1800" b="1" dirty="0">
                          <a:solidFill>
                            <a:srgbClr val="C00000"/>
                          </a:solidFill>
                        </a:rPr>
                        <a:t>42.8%</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800" b="1" dirty="0">
                          <a:solidFill>
                            <a:srgbClr val="C00000"/>
                          </a:solidFill>
                        </a:rPr>
                        <a:t>43.0%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800" b="0" dirty="0">
                          <a:solidFill>
                            <a:srgbClr val="5B739B"/>
                          </a:solidFill>
                        </a:rPr>
                        <a:t>26.8%</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tc>
                  <a:txBody>
                    <a:bodyPr/>
                    <a:lstStyle/>
                    <a:p>
                      <a:pPr algn="ctr"/>
                      <a:r>
                        <a:rPr lang="en-US" sz="1800" b="0" dirty="0">
                          <a:solidFill>
                            <a:srgbClr val="5B739B"/>
                          </a:solidFill>
                        </a:rPr>
                        <a:t>36.0%</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AD7EE"/>
                    </a:solidFill>
                  </a:tcPr>
                </a:tc>
                <a:extLst>
                  <a:ext uri="{0D108BD9-81ED-4DB2-BD59-A6C34878D82A}">
                    <a16:rowId xmlns:a16="http://schemas.microsoft.com/office/drawing/2014/main" val="1221970460"/>
                  </a:ext>
                </a:extLst>
              </a:tr>
              <a:tr h="674480">
                <a:tc>
                  <a:txBody>
                    <a:bodyPr/>
                    <a:lstStyle/>
                    <a:p>
                      <a:pPr algn="ctr"/>
                      <a:endParaRPr lang="en-US" sz="1800" dirty="0"/>
                    </a:p>
                  </a:txBody>
                  <a:tcPr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rgbClr val="5B739B"/>
                    </a:solidFill>
                  </a:tcPr>
                </a:tc>
                <a:tc>
                  <a:txBody>
                    <a:bodyPr/>
                    <a:lstStyle/>
                    <a:p>
                      <a:pPr algn="l"/>
                      <a:r>
                        <a:rPr lang="en-US" sz="1600" b="1" dirty="0">
                          <a:solidFill>
                            <a:schemeClr val="bg1"/>
                          </a:solidFill>
                        </a:rPr>
                        <a:t>Housing Values Less than $50K</a:t>
                      </a:r>
                    </a:p>
                    <a:p>
                      <a:pPr algn="l"/>
                      <a:endParaRPr lang="en-US" sz="500" b="1" dirty="0">
                        <a:solidFill>
                          <a:schemeClr val="bg1"/>
                        </a:solidFill>
                      </a:endParaRPr>
                    </a:p>
                    <a:p>
                      <a:pPr algn="l"/>
                      <a:r>
                        <a:rPr lang="en-US" sz="1600" b="1" dirty="0">
                          <a:solidFill>
                            <a:schemeClr val="bg1"/>
                          </a:solidFill>
                        </a:rPr>
                        <a:t>Housing Median Value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rgbClr val="5B739B"/>
                    </a:solidFill>
                  </a:tcPr>
                </a:tc>
                <a:tc>
                  <a:txBody>
                    <a:bodyPr/>
                    <a:lstStyle/>
                    <a:p>
                      <a:pPr algn="ctr"/>
                      <a:r>
                        <a:rPr lang="en-US" sz="1800" b="1" dirty="0">
                          <a:solidFill>
                            <a:srgbClr val="5B739B"/>
                          </a:solidFill>
                        </a:rPr>
                        <a:t>3.9%</a:t>
                      </a:r>
                    </a:p>
                    <a:p>
                      <a:pPr algn="ctr"/>
                      <a:endParaRPr lang="en-US" sz="500" b="1" dirty="0">
                        <a:solidFill>
                          <a:srgbClr val="5B739B"/>
                        </a:solidFill>
                      </a:endParaRPr>
                    </a:p>
                    <a:p>
                      <a:pPr algn="ctr"/>
                      <a:r>
                        <a:rPr lang="en-US" sz="1800" b="1" dirty="0">
                          <a:solidFill>
                            <a:srgbClr val="5B739B"/>
                          </a:solidFill>
                        </a:rPr>
                        <a:t>$125,700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rgbClr val="CAD7EE"/>
                    </a:solidFill>
                  </a:tcPr>
                </a:tc>
                <a:tc>
                  <a:txBody>
                    <a:bodyPr/>
                    <a:lstStyle/>
                    <a:p>
                      <a:pPr algn="ctr"/>
                      <a:r>
                        <a:rPr lang="en-US" sz="1800" b="1" dirty="0">
                          <a:solidFill>
                            <a:srgbClr val="C00000"/>
                          </a:solidFill>
                        </a:rPr>
                        <a:t>37.5%</a:t>
                      </a:r>
                    </a:p>
                    <a:p>
                      <a:pPr algn="ctr"/>
                      <a:endParaRPr lang="en-US" sz="500" b="1" dirty="0">
                        <a:solidFill>
                          <a:srgbClr val="C00000"/>
                        </a:solidFill>
                      </a:endParaRPr>
                    </a:p>
                    <a:p>
                      <a:pPr algn="ctr"/>
                      <a:r>
                        <a:rPr lang="en-US" sz="1800" b="1" dirty="0">
                          <a:solidFill>
                            <a:srgbClr val="C00000"/>
                          </a:solidFill>
                        </a:rPr>
                        <a:t>$59,400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rgbClr val="CAD7EE"/>
                    </a:solidFill>
                  </a:tcPr>
                </a:tc>
                <a:tc>
                  <a:txBody>
                    <a:bodyPr/>
                    <a:lstStyle/>
                    <a:p>
                      <a:pPr algn="ctr"/>
                      <a:r>
                        <a:rPr lang="en-US" sz="1800" b="0" dirty="0">
                          <a:solidFill>
                            <a:srgbClr val="5B739B"/>
                          </a:solidFill>
                        </a:rPr>
                        <a:t>16.9%</a:t>
                      </a:r>
                    </a:p>
                    <a:p>
                      <a:pPr algn="ctr"/>
                      <a:endParaRPr lang="en-US" sz="500" b="0" dirty="0">
                        <a:solidFill>
                          <a:srgbClr val="5B739B"/>
                        </a:solidFill>
                      </a:endParaRPr>
                    </a:p>
                    <a:p>
                      <a:pPr algn="ctr"/>
                      <a:r>
                        <a:rPr lang="en-US" sz="1800" b="0" dirty="0">
                          <a:solidFill>
                            <a:srgbClr val="5B739B"/>
                          </a:solidFill>
                        </a:rPr>
                        <a:t>$119,600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rgbClr val="CAD7EE"/>
                    </a:solidFill>
                  </a:tcPr>
                </a:tc>
                <a:tc>
                  <a:txBody>
                    <a:bodyPr/>
                    <a:lstStyle/>
                    <a:p>
                      <a:pPr algn="ctr"/>
                      <a:r>
                        <a:rPr lang="en-US" sz="1800" b="0" dirty="0">
                          <a:solidFill>
                            <a:srgbClr val="5B739B"/>
                          </a:solidFill>
                        </a:rPr>
                        <a:t>6.6%</a:t>
                      </a:r>
                    </a:p>
                    <a:p>
                      <a:pPr algn="ctr"/>
                      <a:endParaRPr lang="en-US" sz="500" b="0" dirty="0">
                        <a:solidFill>
                          <a:srgbClr val="5B739B"/>
                        </a:solidFill>
                      </a:endParaRPr>
                    </a:p>
                    <a:p>
                      <a:pPr algn="ctr"/>
                      <a:r>
                        <a:rPr lang="en-US" sz="1800" b="0" dirty="0">
                          <a:solidFill>
                            <a:srgbClr val="5B739B"/>
                          </a:solidFill>
                        </a:rPr>
                        <a:t>$229,800</a:t>
                      </a:r>
                    </a:p>
                  </a:txBody>
                  <a:tcPr anchor="ct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solidFill>
                      <a:srgbClr val="CAD7EE"/>
                    </a:solidFill>
                  </a:tcPr>
                </a:tc>
                <a:extLst>
                  <a:ext uri="{0D108BD9-81ED-4DB2-BD59-A6C34878D82A}">
                    <a16:rowId xmlns:a16="http://schemas.microsoft.com/office/drawing/2014/main" val="1544426867"/>
                  </a:ext>
                </a:extLst>
              </a:tr>
            </a:tbl>
          </a:graphicData>
        </a:graphic>
      </p:graphicFrame>
      <p:grpSp>
        <p:nvGrpSpPr>
          <p:cNvPr id="31" name="Group 30">
            <a:extLst>
              <a:ext uri="{FF2B5EF4-FFF2-40B4-BE49-F238E27FC236}">
                <a16:creationId xmlns:a16="http://schemas.microsoft.com/office/drawing/2014/main" id="{0CB80BCA-5C53-4F01-96AD-2FD9A4706A9C}"/>
              </a:ext>
            </a:extLst>
          </p:cNvPr>
          <p:cNvGrpSpPr/>
          <p:nvPr/>
        </p:nvGrpSpPr>
        <p:grpSpPr>
          <a:xfrm>
            <a:off x="2998435" y="1821318"/>
            <a:ext cx="532585" cy="4413083"/>
            <a:chOff x="318874" y="2074538"/>
            <a:chExt cx="532585" cy="4413083"/>
          </a:xfrm>
        </p:grpSpPr>
        <p:pic>
          <p:nvPicPr>
            <p:cNvPr id="16" name="Picture 15" descr="Icon&#10;&#10;Description automatically generated">
              <a:extLst>
                <a:ext uri="{FF2B5EF4-FFF2-40B4-BE49-F238E27FC236}">
                  <a16:creationId xmlns:a16="http://schemas.microsoft.com/office/drawing/2014/main" id="{BD33A2B5-793E-4AB6-9CAB-124BBFBA5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874" y="3354432"/>
              <a:ext cx="523875" cy="523875"/>
            </a:xfrm>
            <a:prstGeom prst="rect">
              <a:avLst/>
            </a:prstGeom>
          </p:spPr>
        </p:pic>
        <p:pic>
          <p:nvPicPr>
            <p:cNvPr id="18" name="Picture 17" descr="Icon&#10;&#10;Description automatically generated">
              <a:extLst>
                <a:ext uri="{FF2B5EF4-FFF2-40B4-BE49-F238E27FC236}">
                  <a16:creationId xmlns:a16="http://schemas.microsoft.com/office/drawing/2014/main" id="{42E59A85-C5AD-4AE3-B19E-7A8DDA7576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874" y="2074538"/>
              <a:ext cx="523875" cy="523875"/>
            </a:xfrm>
            <a:prstGeom prst="rect">
              <a:avLst/>
            </a:prstGeom>
          </p:spPr>
        </p:pic>
        <p:pic>
          <p:nvPicPr>
            <p:cNvPr id="20" name="Picture 19" descr="Logo, icon&#10;&#10;Description automatically generated">
              <a:extLst>
                <a:ext uri="{FF2B5EF4-FFF2-40B4-BE49-F238E27FC236}">
                  <a16:creationId xmlns:a16="http://schemas.microsoft.com/office/drawing/2014/main" id="{5C67CE8A-890F-4A42-AE40-6D3297F1A0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874" y="2708635"/>
              <a:ext cx="523875" cy="523875"/>
            </a:xfrm>
            <a:prstGeom prst="rect">
              <a:avLst/>
            </a:prstGeom>
          </p:spPr>
        </p:pic>
        <p:pic>
          <p:nvPicPr>
            <p:cNvPr id="22" name="Picture 21" descr="Icon&#10;&#10;Description automatically generated">
              <a:extLst>
                <a:ext uri="{FF2B5EF4-FFF2-40B4-BE49-F238E27FC236}">
                  <a16:creationId xmlns:a16="http://schemas.microsoft.com/office/drawing/2014/main" id="{8B249A28-8C49-4192-B9E5-738F3F3327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874" y="3991520"/>
              <a:ext cx="523875" cy="523875"/>
            </a:xfrm>
            <a:prstGeom prst="rect">
              <a:avLst/>
            </a:prstGeom>
          </p:spPr>
        </p:pic>
        <p:pic>
          <p:nvPicPr>
            <p:cNvPr id="26" name="Picture 25" descr="Icon&#10;&#10;Description automatically generated">
              <a:extLst>
                <a:ext uri="{FF2B5EF4-FFF2-40B4-BE49-F238E27FC236}">
                  <a16:creationId xmlns:a16="http://schemas.microsoft.com/office/drawing/2014/main" id="{EDACA5E3-B07C-43CB-BADF-76E00C306C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8874" y="4637318"/>
              <a:ext cx="523875" cy="523875"/>
            </a:xfrm>
            <a:prstGeom prst="rect">
              <a:avLst/>
            </a:prstGeom>
          </p:spPr>
        </p:pic>
        <p:pic>
          <p:nvPicPr>
            <p:cNvPr id="28" name="Picture 27" descr="Icon&#10;&#10;Description automatically generated">
              <a:extLst>
                <a:ext uri="{FF2B5EF4-FFF2-40B4-BE49-F238E27FC236}">
                  <a16:creationId xmlns:a16="http://schemas.microsoft.com/office/drawing/2014/main" id="{3E945633-B6AE-47F4-B127-0A0507AFE2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874" y="5274407"/>
              <a:ext cx="532585" cy="532585"/>
            </a:xfrm>
            <a:prstGeom prst="rect">
              <a:avLst/>
            </a:prstGeom>
          </p:spPr>
        </p:pic>
        <p:pic>
          <p:nvPicPr>
            <p:cNvPr id="30" name="Picture 29" descr="Icon&#10;&#10;Description automatically generated">
              <a:extLst>
                <a:ext uri="{FF2B5EF4-FFF2-40B4-BE49-F238E27FC236}">
                  <a16:creationId xmlns:a16="http://schemas.microsoft.com/office/drawing/2014/main" id="{33907CD4-C9C7-4FAC-AE67-A69F86A6BD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8874" y="5955036"/>
              <a:ext cx="532585" cy="532585"/>
            </a:xfrm>
            <a:prstGeom prst="rect">
              <a:avLst/>
            </a:prstGeom>
          </p:spPr>
        </p:pic>
      </p:grpSp>
      <p:sp>
        <p:nvSpPr>
          <p:cNvPr id="93" name="Text Box 2">
            <a:extLst>
              <a:ext uri="{FF2B5EF4-FFF2-40B4-BE49-F238E27FC236}">
                <a16:creationId xmlns:a16="http://schemas.microsoft.com/office/drawing/2014/main" id="{4347FC74-99D3-4BBC-AE60-7E051B6D4360}"/>
              </a:ext>
            </a:extLst>
          </p:cNvPr>
          <p:cNvSpPr txBox="1">
            <a:spLocks noChangeArrowheads="1"/>
          </p:cNvSpPr>
          <p:nvPr/>
        </p:nvSpPr>
        <p:spPr bwMode="auto">
          <a:xfrm>
            <a:off x="2853737" y="6638254"/>
            <a:ext cx="6897183" cy="251631"/>
          </a:xfrm>
          <a:prstGeom prst="rect">
            <a:avLst/>
          </a:prstGeom>
          <a:noFill/>
          <a:ln w="9525">
            <a:noFill/>
            <a:miter lim="800000"/>
            <a:headEnd/>
            <a:tailEnd/>
          </a:ln>
        </p:spPr>
        <p:txBody>
          <a:bodyPr rot="0" vert="horz" wrap="square" lIns="91440" tIns="45720" rIns="91440" bIns="45720" anchor="t" anchorCtr="0">
            <a:noAutofit/>
          </a:bodyPr>
          <a:lstStyle/>
          <a:p>
            <a:pPr>
              <a:lnSpc>
                <a:spcPct val="90000"/>
              </a:lnSpc>
              <a:spcAft>
                <a:spcPts val="800"/>
              </a:spcAft>
            </a:pPr>
            <a:r>
              <a:rPr lang="en-US" sz="1100" dirty="0">
                <a:solidFill>
                  <a:srgbClr val="C00000"/>
                </a:solidFill>
                <a:latin typeface="Arial" panose="020B0604020202020204" pitchFamily="34" charset="0"/>
                <a:ea typeface="Calibri" panose="020F0502020204030204" pitchFamily="34" charset="0"/>
                <a:cs typeface="Times New Roman" panose="02020603050405020304" pitchFamily="18" charset="0"/>
              </a:rPr>
              <a:t>The red texts show more than 5% of difference, to the vulnerability side, from the state ratios</a:t>
            </a:r>
            <a:r>
              <a:rPr lang="en-US" sz="11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a:t>
            </a:r>
            <a:endParaRPr lang="en-US" sz="11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A6202E38-1BCF-7E01-B732-6815A02B88E9}"/>
              </a:ext>
            </a:extLst>
          </p:cNvPr>
          <p:cNvSpPr txBox="1"/>
          <p:nvPr/>
        </p:nvSpPr>
        <p:spPr>
          <a:xfrm>
            <a:off x="43711" y="3013501"/>
            <a:ext cx="2317652" cy="1938992"/>
          </a:xfrm>
          <a:prstGeom prst="rect">
            <a:avLst/>
          </a:prstGeom>
          <a:noFill/>
        </p:spPr>
        <p:txBody>
          <a:bodyPr wrap="square" rtlCol="0">
            <a:spAutoFit/>
          </a:bodyPr>
          <a:lstStyle/>
          <a:p>
            <a:pPr algn="ctr"/>
            <a:r>
              <a:rPr lang="en-US" sz="2400" b="1" dirty="0">
                <a:solidFill>
                  <a:schemeClr val="bg1"/>
                </a:solidFill>
                <a:highlight>
                  <a:srgbClr val="FF0000"/>
                </a:highlight>
              </a:rPr>
              <a:t>Social Vulnerabilities</a:t>
            </a:r>
          </a:p>
          <a:p>
            <a:pPr algn="ctr"/>
            <a:endParaRPr lang="en-US" sz="2400" b="1" dirty="0">
              <a:solidFill>
                <a:schemeClr val="bg1"/>
              </a:solidFill>
            </a:endParaRPr>
          </a:p>
          <a:p>
            <a:pPr algn="ctr"/>
            <a:r>
              <a:rPr lang="en-US" sz="2400" b="1" dirty="0">
                <a:solidFill>
                  <a:schemeClr val="bg1"/>
                </a:solidFill>
              </a:rPr>
              <a:t>Risk Factor Findings</a:t>
            </a:r>
            <a:endParaRPr lang="en-US" sz="2400" b="1" i="1" dirty="0">
              <a:solidFill>
                <a:schemeClr val="bg1"/>
              </a:solidFill>
            </a:endParaRPr>
          </a:p>
        </p:txBody>
      </p:sp>
    </p:spTree>
    <p:extLst>
      <p:ext uri="{BB962C8B-B14F-4D97-AF65-F5344CB8AC3E}">
        <p14:creationId xmlns:p14="http://schemas.microsoft.com/office/powerpoint/2010/main" val="3485117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Building Physical Exposure / Vulnerability</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White Sulphur Springs and Rainelle</a:t>
            </a:r>
            <a:r>
              <a:rPr lang="en-US" sz="1100" dirty="0">
                <a:solidFill>
                  <a:schemeClr val="bg1"/>
                </a:solidFill>
              </a:rPr>
              <a:t>     </a:t>
            </a:r>
          </a:p>
        </p:txBody>
      </p:sp>
      <p:graphicFrame>
        <p:nvGraphicFramePr>
          <p:cNvPr id="2" name="Table 2">
            <a:extLst>
              <a:ext uri="{FF2B5EF4-FFF2-40B4-BE49-F238E27FC236}">
                <a16:creationId xmlns:a16="http://schemas.microsoft.com/office/drawing/2014/main" id="{DE937CD3-CCA5-4C5B-ACE5-2960B9B1ED50}"/>
              </a:ext>
            </a:extLst>
          </p:cNvPr>
          <p:cNvGraphicFramePr>
            <a:graphicFrameLocks noGrp="1"/>
          </p:cNvGraphicFramePr>
          <p:nvPr>
            <p:extLst>
              <p:ext uri="{D42A27DB-BD31-4B8C-83A1-F6EECF244321}">
                <p14:modId xmlns:p14="http://schemas.microsoft.com/office/powerpoint/2010/main" val="1826717473"/>
              </p:ext>
            </p:extLst>
          </p:nvPr>
        </p:nvGraphicFramePr>
        <p:xfrm>
          <a:off x="1999627" y="1109026"/>
          <a:ext cx="8973173" cy="5532933"/>
        </p:xfrm>
        <a:graphic>
          <a:graphicData uri="http://schemas.openxmlformats.org/drawingml/2006/table">
            <a:tbl>
              <a:tblPr firstRow="1" bandRow="1">
                <a:tableStyleId>{5C22544A-7EE6-4342-B048-85BDC9FD1C3A}</a:tableStyleId>
              </a:tblPr>
              <a:tblGrid>
                <a:gridCol w="1028304">
                  <a:extLst>
                    <a:ext uri="{9D8B030D-6E8A-4147-A177-3AD203B41FA5}">
                      <a16:colId xmlns:a16="http://schemas.microsoft.com/office/drawing/2014/main" val="4203218459"/>
                    </a:ext>
                  </a:extLst>
                </a:gridCol>
                <a:gridCol w="4355402">
                  <a:extLst>
                    <a:ext uri="{9D8B030D-6E8A-4147-A177-3AD203B41FA5}">
                      <a16:colId xmlns:a16="http://schemas.microsoft.com/office/drawing/2014/main" val="660922194"/>
                    </a:ext>
                  </a:extLst>
                </a:gridCol>
                <a:gridCol w="1206955">
                  <a:extLst>
                    <a:ext uri="{9D8B030D-6E8A-4147-A177-3AD203B41FA5}">
                      <a16:colId xmlns:a16="http://schemas.microsoft.com/office/drawing/2014/main" val="3934378209"/>
                    </a:ext>
                  </a:extLst>
                </a:gridCol>
                <a:gridCol w="1034636">
                  <a:extLst>
                    <a:ext uri="{9D8B030D-6E8A-4147-A177-3AD203B41FA5}">
                      <a16:colId xmlns:a16="http://schemas.microsoft.com/office/drawing/2014/main" val="3437275542"/>
                    </a:ext>
                  </a:extLst>
                </a:gridCol>
                <a:gridCol w="1347876">
                  <a:extLst>
                    <a:ext uri="{9D8B030D-6E8A-4147-A177-3AD203B41FA5}">
                      <a16:colId xmlns:a16="http://schemas.microsoft.com/office/drawing/2014/main" val="602500551"/>
                    </a:ext>
                  </a:extLst>
                </a:gridCol>
              </a:tblGrid>
              <a:tr h="853653">
                <a:tc>
                  <a:txBody>
                    <a:bodyPr/>
                    <a:lstStyle/>
                    <a:p>
                      <a:r>
                        <a:rPr lang="en-US" sz="1600" dirty="0"/>
                        <a:t>Category</a:t>
                      </a:r>
                    </a:p>
                  </a:txBody>
                  <a:tcPr anchor="ctr">
                    <a:solidFill>
                      <a:srgbClr val="5B739B"/>
                    </a:solidFill>
                  </a:tcPr>
                </a:tc>
                <a:tc>
                  <a:txBody>
                    <a:bodyPr/>
                    <a:lstStyle/>
                    <a:p>
                      <a:pPr algn="ctr"/>
                      <a:r>
                        <a:rPr lang="en-US" sz="1600" dirty="0"/>
                        <a:t>Exposure Indicator</a:t>
                      </a:r>
                    </a:p>
                  </a:txBody>
                  <a:tcPr anchor="ctr">
                    <a:solidFill>
                      <a:srgbClr val="5B739B"/>
                    </a:solidFill>
                  </a:tcPr>
                </a:tc>
                <a:tc>
                  <a:txBody>
                    <a:bodyPr/>
                    <a:lstStyle/>
                    <a:p>
                      <a:pPr algn="ctr"/>
                      <a:r>
                        <a:rPr lang="en-US" sz="1600" dirty="0"/>
                        <a:t>White Sulphur Springs</a:t>
                      </a:r>
                    </a:p>
                  </a:txBody>
                  <a:tcPr anchor="ctr">
                    <a:solidFill>
                      <a:srgbClr val="5B739B"/>
                    </a:solidFill>
                  </a:tcPr>
                </a:tc>
                <a:tc>
                  <a:txBody>
                    <a:bodyPr/>
                    <a:lstStyle/>
                    <a:p>
                      <a:pPr algn="ctr"/>
                      <a:r>
                        <a:rPr lang="en-US" sz="1600" dirty="0"/>
                        <a:t>Rainelle</a:t>
                      </a:r>
                    </a:p>
                  </a:txBody>
                  <a:tcPr anchor="ctr">
                    <a:solidFill>
                      <a:srgbClr val="5B739B"/>
                    </a:solidFill>
                  </a:tcPr>
                </a:tc>
                <a:tc>
                  <a:txBody>
                    <a:bodyPr/>
                    <a:lstStyle/>
                    <a:p>
                      <a:pPr algn="ctr"/>
                      <a:r>
                        <a:rPr lang="en-US" sz="1600" dirty="0"/>
                        <a:t>Ratio* in WV Incorporated Areas (2021)</a:t>
                      </a:r>
                    </a:p>
                  </a:txBody>
                  <a:tcPr anchor="ctr">
                    <a:solidFill>
                      <a:srgbClr val="5B739B"/>
                    </a:solidFill>
                  </a:tcPr>
                </a:tc>
                <a:extLst>
                  <a:ext uri="{0D108BD9-81ED-4DB2-BD59-A6C34878D82A}">
                    <a16:rowId xmlns:a16="http://schemas.microsoft.com/office/drawing/2014/main" val="156113477"/>
                  </a:ext>
                </a:extLst>
              </a:tr>
              <a:tr h="521677">
                <a:tc rowSpan="10">
                  <a:txBody>
                    <a:bodyPr/>
                    <a:lstStyle/>
                    <a:p>
                      <a:pPr algn="ctr"/>
                      <a:r>
                        <a:rPr lang="en-US" sz="1600" b="1" dirty="0">
                          <a:solidFill>
                            <a:schemeClr val="bg1"/>
                          </a:solidFill>
                        </a:rPr>
                        <a:t>Buildings by Flood Zone (Count &amp; Value)</a:t>
                      </a:r>
                    </a:p>
                  </a:txBody>
                  <a:tcPr vert="vert270" anchor="ctr">
                    <a:solidFill>
                      <a:srgbClr val="5B739B"/>
                    </a:solidFill>
                  </a:tcPr>
                </a:tc>
                <a:tc>
                  <a:txBody>
                    <a:bodyPr/>
                    <a:lstStyle/>
                    <a:p>
                      <a:r>
                        <a:rPr lang="en-US" sz="1600" dirty="0">
                          <a:solidFill>
                            <a:schemeClr val="bg1"/>
                          </a:solidFill>
                        </a:rPr>
                        <a:t>Total Primary Building Count in Floodplain</a:t>
                      </a:r>
                    </a:p>
                  </a:txBody>
                  <a:tcPr anchor="ctr">
                    <a:lnB w="12700" cap="flat" cmpd="sng" algn="ctr">
                      <a:noFill/>
                      <a:prstDash val="solid"/>
                      <a:round/>
                      <a:headEnd type="none" w="med" len="med"/>
                      <a:tailEnd type="none" w="med" len="med"/>
                    </a:lnB>
                    <a:solidFill>
                      <a:srgbClr val="5B739B"/>
                    </a:solidFill>
                  </a:tcPr>
                </a:tc>
                <a:tc>
                  <a:txBody>
                    <a:bodyPr/>
                    <a:lstStyle/>
                    <a:p>
                      <a:pPr algn="ctr"/>
                      <a:r>
                        <a:rPr lang="en-US" sz="1600" b="1" dirty="0">
                          <a:solidFill>
                            <a:srgbClr val="C00000"/>
                          </a:solidFill>
                        </a:rPr>
                        <a:t>423 </a:t>
                      </a:r>
                    </a:p>
                    <a:p>
                      <a:pPr algn="ctr"/>
                      <a:r>
                        <a:rPr lang="en-US" sz="1100" b="0" dirty="0">
                          <a:solidFill>
                            <a:schemeClr val="tx1"/>
                          </a:solidFill>
                        </a:rPr>
                        <a:t>(Rank***: 12</a:t>
                      </a:r>
                      <a:r>
                        <a:rPr lang="en-US" sz="1100" b="0" baseline="30000" dirty="0">
                          <a:solidFill>
                            <a:schemeClr val="tx1"/>
                          </a:solidFill>
                        </a:rPr>
                        <a:t>th</a:t>
                      </a:r>
                      <a:r>
                        <a:rPr lang="en-US" sz="1100" b="0" dirty="0">
                          <a:solidFill>
                            <a:schemeClr val="tx1"/>
                          </a:solidFill>
                        </a:rPr>
                        <a:t>)</a:t>
                      </a:r>
                    </a:p>
                  </a:txBody>
                  <a:tcPr anchor="ctr">
                    <a:lnB w="12700" cap="flat" cmpd="sng" algn="ctr">
                      <a:noFill/>
                      <a:prstDash val="solid"/>
                      <a:round/>
                      <a:headEnd type="none" w="med" len="med"/>
                      <a:tailEnd type="none" w="med" len="med"/>
                    </a:lnB>
                  </a:tcPr>
                </a:tc>
                <a:tc>
                  <a:txBody>
                    <a:bodyPr/>
                    <a:lstStyle/>
                    <a:p>
                      <a:pPr algn="ctr"/>
                      <a:r>
                        <a:rPr lang="en-US" sz="1600" b="1" dirty="0">
                          <a:solidFill>
                            <a:srgbClr val="C00000"/>
                          </a:solidFill>
                        </a:rPr>
                        <a:t>338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(Rank: 18</a:t>
                      </a:r>
                      <a:r>
                        <a:rPr lang="en-US" sz="1100" b="0" baseline="30000" dirty="0">
                          <a:solidFill>
                            <a:schemeClr val="tx1"/>
                          </a:solidFill>
                        </a:rPr>
                        <a:t>th</a:t>
                      </a:r>
                      <a:r>
                        <a:rPr lang="en-US" sz="1100" b="0" dirty="0">
                          <a:solidFill>
                            <a:schemeClr val="tx1"/>
                          </a:solidFill>
                        </a:rPr>
                        <a:t>)</a:t>
                      </a:r>
                    </a:p>
                  </a:txBody>
                  <a:tcPr anchor="ctr">
                    <a:lnB w="12700" cap="flat" cmpd="sng" algn="ctr">
                      <a:noFill/>
                      <a:prstDash val="solid"/>
                      <a:round/>
                      <a:headEnd type="none" w="med" len="med"/>
                      <a:tailEnd type="none" w="med" len="med"/>
                    </a:lnB>
                  </a:tcPr>
                </a:tc>
                <a:tc>
                  <a:txBody>
                    <a:bodyPr/>
                    <a:lstStyle/>
                    <a:p>
                      <a:pPr algn="ctr"/>
                      <a:r>
                        <a:rPr lang="en-US" sz="1600" dirty="0"/>
                        <a:t>59 </a:t>
                      </a:r>
                      <a:r>
                        <a:rPr lang="en-US" sz="1600" dirty="0">
                          <a:solidFill>
                            <a:schemeClr val="tx1"/>
                          </a:solidFill>
                        </a:rPr>
                        <a:t>(Median)</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2330936814"/>
                  </a:ext>
                </a:extLst>
              </a:tr>
              <a:tr h="347784">
                <a:tc vMerge="1">
                  <a:txBody>
                    <a:bodyPr/>
                    <a:lstStyle/>
                    <a:p>
                      <a:endParaRPr lang="en-US" sz="1600" dirty="0"/>
                    </a:p>
                  </a:txBody>
                  <a:tcPr anchor="ctr">
                    <a:solidFill>
                      <a:srgbClr val="5B739B"/>
                    </a:solidFill>
                  </a:tcPr>
                </a:tc>
                <a:tc>
                  <a:txBody>
                    <a:bodyPr/>
                    <a:lstStyle/>
                    <a:p>
                      <a:r>
                        <a:rPr lang="en-US" sz="1600" dirty="0">
                          <a:solidFill>
                            <a:schemeClr val="bg1"/>
                          </a:solidFill>
                        </a:rPr>
                        <a:t>Building Ratio b/w Floodplain &amp; Community Total</a:t>
                      </a:r>
                    </a:p>
                  </a:txBody>
                  <a:tcPr anchor="ctr">
                    <a:lnT w="12700" cap="flat" cmpd="sng" algn="ctr">
                      <a:noFill/>
                      <a:prstDash val="solid"/>
                      <a:round/>
                      <a:headEnd type="none" w="med" len="med"/>
                      <a:tailEnd type="none" w="med" len="med"/>
                    </a:lnT>
                    <a:solidFill>
                      <a:srgbClr val="5B739B"/>
                    </a:solidFill>
                  </a:tcPr>
                </a:tc>
                <a:tc>
                  <a:txBody>
                    <a:bodyPr/>
                    <a:lstStyle/>
                    <a:p>
                      <a:pPr algn="ctr"/>
                      <a:r>
                        <a:rPr lang="en-US" sz="1600" b="1" dirty="0">
                          <a:solidFill>
                            <a:srgbClr val="C00000"/>
                          </a:solidFill>
                        </a:rPr>
                        <a:t>26%</a:t>
                      </a:r>
                    </a:p>
                  </a:txBody>
                  <a:tcPr anchor="ctr">
                    <a:lnT w="12700" cap="flat" cmpd="sng" algn="ctr">
                      <a:noFill/>
                      <a:prstDash val="solid"/>
                      <a:round/>
                      <a:headEnd type="none" w="med" len="med"/>
                      <a:tailEnd type="none" w="med" len="med"/>
                    </a:lnT>
                  </a:tcPr>
                </a:tc>
                <a:tc>
                  <a:txBody>
                    <a:bodyPr/>
                    <a:lstStyle/>
                    <a:p>
                      <a:pPr algn="ctr"/>
                      <a:r>
                        <a:rPr lang="en-US" sz="1600" b="1" dirty="0">
                          <a:solidFill>
                            <a:srgbClr val="C00000"/>
                          </a:solidFill>
                        </a:rPr>
                        <a:t>34%</a:t>
                      </a:r>
                    </a:p>
                  </a:txBody>
                  <a:tcPr anchor="ctr">
                    <a:lnT w="12700" cap="flat" cmpd="sng" algn="ctr">
                      <a:noFill/>
                      <a:prstDash val="solid"/>
                      <a:round/>
                      <a:headEnd type="none" w="med" len="med"/>
                      <a:tailEnd type="none" w="med" len="med"/>
                    </a:lnT>
                  </a:tcPr>
                </a:tc>
                <a:tc>
                  <a:txBody>
                    <a:bodyPr/>
                    <a:lstStyle/>
                    <a:p>
                      <a:pPr algn="ctr"/>
                      <a:r>
                        <a:rPr lang="en-US" sz="1600" dirty="0"/>
                        <a:t>9%</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3898356691"/>
                  </a:ext>
                </a:extLst>
              </a:tr>
              <a:tr h="600718">
                <a:tc vMerge="1">
                  <a:txBody>
                    <a:bodyPr/>
                    <a:lstStyle/>
                    <a:p>
                      <a:endParaRPr lang="en-US" sz="1600" dirty="0"/>
                    </a:p>
                  </a:txBody>
                  <a:tcPr anchor="ctr">
                    <a:solidFill>
                      <a:srgbClr val="5B739B"/>
                    </a:solidFill>
                  </a:tcPr>
                </a:tc>
                <a:tc>
                  <a:txBody>
                    <a:bodyPr/>
                    <a:lstStyle/>
                    <a:p>
                      <a:r>
                        <a:rPr lang="en-US" sz="1600" dirty="0">
                          <a:solidFill>
                            <a:schemeClr val="bg1"/>
                          </a:solidFill>
                        </a:rPr>
                        <a:t>Total Primary Building Value in Floodplain of Community</a:t>
                      </a:r>
                    </a:p>
                  </a:txBody>
                  <a:tcPr anchor="ctr">
                    <a:lnB w="12700" cap="flat" cmpd="sng" algn="ctr">
                      <a:noFill/>
                      <a:prstDash val="solid"/>
                      <a:round/>
                      <a:headEnd type="none" w="med" len="med"/>
                      <a:tailEnd type="none" w="med" len="med"/>
                    </a:lnB>
                    <a:solidFill>
                      <a:srgbClr val="5B739B"/>
                    </a:solidFill>
                  </a:tcPr>
                </a:tc>
                <a:tc>
                  <a:txBody>
                    <a:bodyPr/>
                    <a:lstStyle/>
                    <a:p>
                      <a:pPr algn="ctr"/>
                      <a:r>
                        <a:rPr lang="en-US" sz="1600" b="1" dirty="0"/>
                        <a:t>$40,881K</a:t>
                      </a:r>
                    </a:p>
                    <a:p>
                      <a:pPr algn="ctr"/>
                      <a:r>
                        <a:rPr lang="en-US" sz="1100" b="0" dirty="0">
                          <a:solidFill>
                            <a:schemeClr val="tx1"/>
                          </a:solidFill>
                        </a:rPr>
                        <a:t>(Rank: 16</a:t>
                      </a:r>
                      <a:r>
                        <a:rPr lang="en-US" sz="1100" b="0" baseline="30000" dirty="0">
                          <a:solidFill>
                            <a:schemeClr val="tx1"/>
                          </a:solidFill>
                        </a:rPr>
                        <a:t>th</a:t>
                      </a:r>
                      <a:r>
                        <a:rPr lang="en-US" sz="1100" b="0" dirty="0">
                          <a:solidFill>
                            <a:schemeClr val="tx1"/>
                          </a:solidFill>
                        </a:rPr>
                        <a:t>)</a:t>
                      </a:r>
                      <a:r>
                        <a:rPr lang="en-US" sz="1100" b="0" baseline="30000" dirty="0">
                          <a:solidFill>
                            <a:schemeClr val="tx1"/>
                          </a:solidFill>
                        </a:rPr>
                        <a:t> </a:t>
                      </a:r>
                      <a:endParaRPr lang="en-US" sz="1100" b="1" dirty="0"/>
                    </a:p>
                  </a:txBody>
                  <a:tcPr anchor="ctr">
                    <a:lnB w="12700" cap="flat" cmpd="sng" algn="ctr">
                      <a:noFill/>
                      <a:prstDash val="solid"/>
                      <a:round/>
                      <a:headEnd type="none" w="med" len="med"/>
                      <a:tailEnd type="none" w="med" len="med"/>
                    </a:lnB>
                  </a:tcPr>
                </a:tc>
                <a:tc>
                  <a:txBody>
                    <a:bodyPr/>
                    <a:lstStyle/>
                    <a:p>
                      <a:pPr algn="ctr"/>
                      <a:r>
                        <a:rPr lang="en-US" sz="1600" b="1" dirty="0"/>
                        <a:t>$16,120K</a:t>
                      </a:r>
                    </a:p>
                  </a:txBody>
                  <a:tcPr anchor="ctr">
                    <a:lnB w="12700" cap="flat" cmpd="sng" algn="ctr">
                      <a:noFill/>
                      <a:prstDash val="solid"/>
                      <a:round/>
                      <a:headEnd type="none" w="med" len="med"/>
                      <a:tailEnd type="none" w="med" len="med"/>
                    </a:lnB>
                  </a:tcPr>
                </a:tc>
                <a:tc>
                  <a:txBody>
                    <a:bodyPr/>
                    <a:lstStyle/>
                    <a:p>
                      <a:pPr algn="ctr"/>
                      <a:r>
                        <a:rPr lang="en-US" sz="1600" dirty="0"/>
                        <a:t>$6,417K (</a:t>
                      </a:r>
                      <a:r>
                        <a:rPr lang="en-US" sz="1600" dirty="0">
                          <a:solidFill>
                            <a:schemeClr val="tx1"/>
                          </a:solidFill>
                        </a:rPr>
                        <a:t>Median</a:t>
                      </a:r>
                      <a:r>
                        <a:rPr lang="en-US" sz="1600" dirty="0"/>
                        <a:t>)</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351056148"/>
                  </a:ext>
                </a:extLst>
              </a:tr>
              <a:tr h="347784">
                <a:tc vMerge="1">
                  <a:txBody>
                    <a:bodyPr/>
                    <a:lstStyle/>
                    <a:p>
                      <a:endParaRPr lang="en-US" sz="1600" dirty="0"/>
                    </a:p>
                  </a:txBody>
                  <a:tcPr anchor="ctr">
                    <a:solidFill>
                      <a:srgbClr val="5B739B"/>
                    </a:solidFill>
                  </a:tcPr>
                </a:tc>
                <a:tc>
                  <a:txBody>
                    <a:bodyPr/>
                    <a:lstStyle/>
                    <a:p>
                      <a:r>
                        <a:rPr lang="en-US" sz="1600" dirty="0">
                          <a:solidFill>
                            <a:schemeClr val="bg1"/>
                          </a:solidFill>
                        </a:rPr>
                        <a:t>Median Building Value in Floodplain</a:t>
                      </a:r>
                    </a:p>
                  </a:txBody>
                  <a:tcPr anchor="ctr">
                    <a:lnT w="12700" cap="flat" cmpd="sng" algn="ctr">
                      <a:noFill/>
                      <a:prstDash val="solid"/>
                      <a:round/>
                      <a:headEnd type="none" w="med" len="med"/>
                      <a:tailEnd type="none" w="med" len="med"/>
                    </a:lnT>
                    <a:solidFill>
                      <a:srgbClr val="5B739B"/>
                    </a:solidFill>
                  </a:tcPr>
                </a:tc>
                <a:tc>
                  <a:txBody>
                    <a:bodyPr/>
                    <a:lstStyle/>
                    <a:p>
                      <a:pPr algn="ctr"/>
                      <a:r>
                        <a:rPr lang="en-US" sz="1600" b="1" dirty="0"/>
                        <a:t>$49K</a:t>
                      </a:r>
                    </a:p>
                  </a:txBody>
                  <a:tcPr anchor="ctr">
                    <a:lnT w="12700" cap="flat" cmpd="sng" algn="ctr">
                      <a:noFill/>
                      <a:prstDash val="solid"/>
                      <a:round/>
                      <a:headEnd type="none" w="med" len="med"/>
                      <a:tailEnd type="none" w="med" len="med"/>
                    </a:lnT>
                  </a:tcPr>
                </a:tc>
                <a:tc>
                  <a:txBody>
                    <a:bodyPr/>
                    <a:lstStyle/>
                    <a:p>
                      <a:pPr algn="ctr"/>
                      <a:r>
                        <a:rPr lang="en-US" sz="1600" b="1" dirty="0"/>
                        <a:t>$38K</a:t>
                      </a:r>
                    </a:p>
                  </a:txBody>
                  <a:tcPr anchor="ctr">
                    <a:lnT w="12700" cap="flat" cmpd="sng" algn="ctr">
                      <a:noFill/>
                      <a:prstDash val="solid"/>
                      <a:round/>
                      <a:headEnd type="none" w="med" len="med"/>
                      <a:tailEnd type="none" w="med" len="med"/>
                    </a:lnT>
                  </a:tcPr>
                </a:tc>
                <a:tc>
                  <a:txBody>
                    <a:bodyPr/>
                    <a:lstStyle/>
                    <a:p>
                      <a:pPr algn="ctr"/>
                      <a:r>
                        <a:rPr lang="en-US" sz="1600" dirty="0"/>
                        <a:t>$42K</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3784731491"/>
                  </a:ext>
                </a:extLst>
              </a:tr>
              <a:tr h="521677">
                <a:tc vMerge="1">
                  <a:txBody>
                    <a:bodyPr/>
                    <a:lstStyle/>
                    <a:p>
                      <a:endParaRPr lang="en-US" sz="1600" dirty="0"/>
                    </a:p>
                  </a:txBody>
                  <a:tcPr anchor="ctr">
                    <a:solidFill>
                      <a:srgbClr val="5B739B"/>
                    </a:solidFill>
                  </a:tcPr>
                </a:tc>
                <a:tc>
                  <a:txBody>
                    <a:bodyPr/>
                    <a:lstStyle/>
                    <a:p>
                      <a:r>
                        <a:rPr lang="en-US" sz="1600" dirty="0">
                          <a:solidFill>
                            <a:schemeClr val="bg1"/>
                          </a:solidFill>
                        </a:rPr>
                        <a:t>Building Count in Floodway** (High Velocity)</a:t>
                      </a:r>
                    </a:p>
                  </a:txBody>
                  <a:tcPr anchor="ctr">
                    <a:lnB w="12700" cap="flat" cmpd="sng" algn="ctr">
                      <a:noFill/>
                      <a:prstDash val="solid"/>
                      <a:round/>
                      <a:headEnd type="none" w="med" len="med"/>
                      <a:tailEnd type="none" w="med" len="med"/>
                    </a:lnB>
                    <a:solidFill>
                      <a:srgbClr val="5B739B"/>
                    </a:solidFill>
                  </a:tcPr>
                </a:tc>
                <a:tc>
                  <a:txBody>
                    <a:bodyPr/>
                    <a:lstStyle/>
                    <a:p>
                      <a:pPr algn="ctr"/>
                      <a:r>
                        <a:rPr lang="en-US" sz="1600" b="1" dirty="0">
                          <a:solidFill>
                            <a:srgbClr val="C00000"/>
                          </a:solidFill>
                        </a:rPr>
                        <a:t>65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(Rank: 13</a:t>
                      </a:r>
                      <a:r>
                        <a:rPr lang="en-US" sz="1100" b="0" baseline="30000" dirty="0">
                          <a:solidFill>
                            <a:schemeClr val="tx1"/>
                          </a:solidFill>
                        </a:rPr>
                        <a:t>th</a:t>
                      </a:r>
                      <a:r>
                        <a:rPr lang="en-US" sz="1100" b="0" dirty="0">
                          <a:solidFill>
                            <a:schemeClr val="tx1"/>
                          </a:solidFill>
                        </a:rPr>
                        <a:t>)</a:t>
                      </a:r>
                      <a:r>
                        <a:rPr lang="en-US" sz="1100" b="0" baseline="30000" dirty="0">
                          <a:solidFill>
                            <a:schemeClr val="tx1"/>
                          </a:solidFill>
                        </a:rPr>
                        <a:t> </a:t>
                      </a:r>
                      <a:endParaRPr lang="en-US" sz="1100" b="1" dirty="0"/>
                    </a:p>
                  </a:txBody>
                  <a:tcPr anchor="ctr">
                    <a:lnB w="12700" cap="flat" cmpd="sng" algn="ctr">
                      <a:noFill/>
                      <a:prstDash val="solid"/>
                      <a:round/>
                      <a:headEnd type="none" w="med" len="med"/>
                      <a:tailEnd type="none" w="med" len="med"/>
                    </a:lnB>
                  </a:tcPr>
                </a:tc>
                <a:tc>
                  <a:txBody>
                    <a:bodyPr/>
                    <a:lstStyle/>
                    <a:p>
                      <a:pPr algn="ctr"/>
                      <a:r>
                        <a:rPr lang="en-US" sz="1600" b="1" dirty="0">
                          <a:solidFill>
                            <a:schemeClr val="accent6">
                              <a:lumMod val="75000"/>
                            </a:schemeClr>
                          </a:solidFill>
                        </a:rPr>
                        <a:t>9</a:t>
                      </a:r>
                    </a:p>
                  </a:txBody>
                  <a:tcPr anchor="ctr">
                    <a:lnB w="12700" cap="flat" cmpd="sng" algn="ctr">
                      <a:noFill/>
                      <a:prstDash val="solid"/>
                      <a:round/>
                      <a:headEnd type="none" w="med" len="med"/>
                      <a:tailEnd type="none" w="med" len="med"/>
                    </a:lnB>
                  </a:tcPr>
                </a:tc>
                <a:tc>
                  <a:txBody>
                    <a:bodyPr/>
                    <a:lstStyle/>
                    <a:p>
                      <a:pPr algn="ctr"/>
                      <a:r>
                        <a:rPr lang="en-US" sz="1600" dirty="0"/>
                        <a:t>12 (Avg.)</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3001853888"/>
                  </a:ext>
                </a:extLst>
              </a:tr>
              <a:tr h="600718">
                <a:tc vMerge="1">
                  <a:txBody>
                    <a:bodyPr/>
                    <a:lstStyle/>
                    <a:p>
                      <a:endParaRPr lang="en-US" sz="1600" dirty="0"/>
                    </a:p>
                  </a:txBody>
                  <a:tcPr anchor="ctr">
                    <a:solidFill>
                      <a:srgbClr val="5B739B"/>
                    </a:solidFill>
                  </a:tcPr>
                </a:tc>
                <a:tc>
                  <a:txBody>
                    <a:bodyPr/>
                    <a:lstStyle/>
                    <a:p>
                      <a:r>
                        <a:rPr lang="en-US" sz="1600" dirty="0">
                          <a:solidFill>
                            <a:schemeClr val="bg1"/>
                          </a:solidFill>
                        </a:rPr>
                        <a:t>Percent Building Count in Floodway** (High Velocity &amp; Depth)</a:t>
                      </a:r>
                    </a:p>
                  </a:txBody>
                  <a:tcPr anchor="ctr">
                    <a:lnT w="12700" cap="flat" cmpd="sng" algn="ctr">
                      <a:noFill/>
                      <a:prstDash val="solid"/>
                      <a:round/>
                      <a:headEnd type="none" w="med" len="med"/>
                      <a:tailEnd type="none" w="med" len="med"/>
                    </a:lnT>
                    <a:solidFill>
                      <a:srgbClr val="5B739B"/>
                    </a:solidFill>
                  </a:tcPr>
                </a:tc>
                <a:tc>
                  <a:txBody>
                    <a:bodyPr/>
                    <a:lstStyle/>
                    <a:p>
                      <a:pPr algn="ctr"/>
                      <a:r>
                        <a:rPr lang="en-US" sz="1600" b="1" dirty="0">
                          <a:solidFill>
                            <a:srgbClr val="C00000"/>
                          </a:solidFill>
                        </a:rPr>
                        <a:t>15%</a:t>
                      </a:r>
                    </a:p>
                  </a:txBody>
                  <a:tcPr anchor="ctr">
                    <a:lnT w="12700" cap="flat" cmpd="sng" algn="ctr">
                      <a:noFill/>
                      <a:prstDash val="solid"/>
                      <a:round/>
                      <a:headEnd type="none" w="med" len="med"/>
                      <a:tailEnd type="none" w="med" len="med"/>
                    </a:lnT>
                  </a:tcPr>
                </a:tc>
                <a:tc>
                  <a:txBody>
                    <a:bodyPr/>
                    <a:lstStyle/>
                    <a:p>
                      <a:pPr algn="ctr"/>
                      <a:r>
                        <a:rPr lang="en-US" sz="1600" b="1" dirty="0">
                          <a:solidFill>
                            <a:schemeClr val="accent6">
                              <a:lumMod val="75000"/>
                            </a:schemeClr>
                          </a:solidFill>
                        </a:rPr>
                        <a:t>3%</a:t>
                      </a:r>
                    </a:p>
                  </a:txBody>
                  <a:tcPr anchor="ctr">
                    <a:lnT w="12700" cap="flat" cmpd="sng" algn="ctr">
                      <a:noFill/>
                      <a:prstDash val="solid"/>
                      <a:round/>
                      <a:headEnd type="none" w="med" len="med"/>
                      <a:tailEnd type="none" w="med" len="med"/>
                    </a:lnT>
                  </a:tcPr>
                </a:tc>
                <a:tc>
                  <a:txBody>
                    <a:bodyPr/>
                    <a:lstStyle/>
                    <a:p>
                      <a:pPr algn="ctr"/>
                      <a:r>
                        <a:rPr lang="en-US" sz="1600" dirty="0"/>
                        <a:t>8%</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4135358807"/>
                  </a:ext>
                </a:extLst>
              </a:tr>
              <a:tr h="521677">
                <a:tc vMerge="1">
                  <a:txBody>
                    <a:bodyPr/>
                    <a:lstStyle/>
                    <a:p>
                      <a:endParaRPr lang="en-US" sz="1600" dirty="0"/>
                    </a:p>
                  </a:txBody>
                  <a:tcPr anchor="ctr">
                    <a:solidFill>
                      <a:srgbClr val="5B739B"/>
                    </a:solidFill>
                  </a:tcPr>
                </a:tc>
                <a:tc>
                  <a:txBody>
                    <a:bodyPr/>
                    <a:lstStyle/>
                    <a:p>
                      <a:r>
                        <a:rPr lang="en-US" sz="1600" dirty="0">
                          <a:solidFill>
                            <a:schemeClr val="bg1"/>
                          </a:solidFill>
                        </a:rPr>
                        <a:t>New Maps: Bldgs. “Mapped In” SFHA</a:t>
                      </a:r>
                    </a:p>
                  </a:txBody>
                  <a:tcPr anchor="ctr">
                    <a:lnB w="12700" cap="flat" cmpd="sng" algn="ctr">
                      <a:noFill/>
                      <a:prstDash val="solid"/>
                      <a:round/>
                      <a:headEnd type="none" w="med" len="med"/>
                      <a:tailEnd type="none" w="med" len="med"/>
                    </a:lnB>
                    <a:solidFill>
                      <a:srgbClr val="5B739B"/>
                    </a:solidFill>
                  </a:tcPr>
                </a:tc>
                <a:tc>
                  <a:txBody>
                    <a:bodyPr/>
                    <a:lstStyle/>
                    <a:p>
                      <a:pPr algn="ctr"/>
                      <a:r>
                        <a:rPr lang="en-US" sz="1600" b="1" dirty="0"/>
                        <a:t>72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(Rank: 12</a:t>
                      </a:r>
                      <a:r>
                        <a:rPr lang="en-US" sz="1100" b="0" baseline="30000" dirty="0">
                          <a:solidFill>
                            <a:schemeClr val="tx1"/>
                          </a:solidFill>
                        </a:rPr>
                        <a:t>th</a:t>
                      </a:r>
                      <a:r>
                        <a:rPr lang="en-US" sz="1100" b="0" dirty="0">
                          <a:solidFill>
                            <a:schemeClr val="tx1"/>
                          </a:solidFill>
                        </a:rPr>
                        <a:t>)</a:t>
                      </a:r>
                      <a:r>
                        <a:rPr lang="en-US" sz="1100" b="0" baseline="30000" dirty="0">
                          <a:solidFill>
                            <a:schemeClr val="tx1"/>
                          </a:solidFill>
                        </a:rPr>
                        <a:t> </a:t>
                      </a:r>
                      <a:endParaRPr lang="en-US" sz="1100" b="1" dirty="0"/>
                    </a:p>
                  </a:txBody>
                  <a:tcPr anchor="ctr">
                    <a:lnB w="12700" cap="flat" cmpd="sng" algn="ctr">
                      <a:noFill/>
                      <a:prstDash val="solid"/>
                      <a:round/>
                      <a:headEnd type="none" w="med" len="med"/>
                      <a:tailEnd type="none" w="med" len="med"/>
                    </a:lnB>
                  </a:tcPr>
                </a:tc>
                <a:tc>
                  <a:txBody>
                    <a:bodyPr/>
                    <a:lstStyle/>
                    <a:p>
                      <a:pPr algn="ctr"/>
                      <a:r>
                        <a:rPr lang="en-US" sz="1600" b="1" dirty="0">
                          <a:solidFill>
                            <a:srgbClr val="C00000"/>
                          </a:solidFill>
                        </a:rPr>
                        <a:t>329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(Rank: 3</a:t>
                      </a:r>
                      <a:r>
                        <a:rPr lang="en-US" sz="1100" b="0" baseline="30000" dirty="0">
                          <a:solidFill>
                            <a:schemeClr val="tx1"/>
                          </a:solidFill>
                        </a:rPr>
                        <a:t>rd</a:t>
                      </a:r>
                      <a:r>
                        <a:rPr lang="en-US" sz="1100" b="0" dirty="0">
                          <a:solidFill>
                            <a:schemeClr val="tx1"/>
                          </a:solidFill>
                        </a:rPr>
                        <a:t>)</a:t>
                      </a:r>
                      <a:r>
                        <a:rPr lang="en-US" sz="1100" b="0" baseline="30000" dirty="0">
                          <a:solidFill>
                            <a:schemeClr val="tx1"/>
                          </a:solidFill>
                        </a:rPr>
                        <a:t> </a:t>
                      </a:r>
                      <a:endParaRPr lang="en-US" sz="1100" b="1" dirty="0"/>
                    </a:p>
                  </a:txBody>
                  <a:tcPr anchor="ctr">
                    <a:lnB w="12700" cap="flat" cmpd="sng" algn="ctr">
                      <a:noFill/>
                      <a:prstDash val="solid"/>
                      <a:round/>
                      <a:headEnd type="none" w="med" len="med"/>
                      <a:tailEnd type="none" w="med" len="med"/>
                    </a:lnB>
                  </a:tcPr>
                </a:tc>
                <a:tc>
                  <a:txBody>
                    <a:bodyPr/>
                    <a:lstStyle/>
                    <a:p>
                      <a:pPr algn="ctr"/>
                      <a:r>
                        <a:rPr lang="en-US" sz="1600" dirty="0"/>
                        <a:t>19 (Avg.)</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786470563"/>
                  </a:ext>
                </a:extLst>
              </a:tr>
              <a:tr h="347784">
                <a:tc vMerge="1">
                  <a:txBody>
                    <a:bodyPr/>
                    <a:lstStyle/>
                    <a:p>
                      <a:endParaRPr lang="en-US" sz="1600" dirty="0"/>
                    </a:p>
                  </a:txBody>
                  <a:tcPr anchor="ctr">
                    <a:solidFill>
                      <a:srgbClr val="5B739B"/>
                    </a:solidFill>
                  </a:tcPr>
                </a:tc>
                <a:tc>
                  <a:txBody>
                    <a:bodyPr/>
                    <a:lstStyle/>
                    <a:p>
                      <a:r>
                        <a:rPr lang="en-US" sz="1600" dirty="0">
                          <a:solidFill>
                            <a:schemeClr val="bg1"/>
                          </a:solidFill>
                        </a:rPr>
                        <a:t>New Maps: Bldgs. % Count “Mapped In” SFHA</a:t>
                      </a:r>
                    </a:p>
                  </a:txBody>
                  <a:tcPr anchor="ctr">
                    <a:lnT w="12700" cap="flat" cmpd="sng" algn="ctr">
                      <a:noFill/>
                      <a:prstDash val="solid"/>
                      <a:round/>
                      <a:headEnd type="none" w="med" len="med"/>
                      <a:tailEnd type="none" w="med" len="med"/>
                    </a:lnT>
                    <a:solidFill>
                      <a:srgbClr val="5B739B"/>
                    </a:solidFill>
                  </a:tcPr>
                </a:tc>
                <a:tc>
                  <a:txBody>
                    <a:bodyPr/>
                    <a:lstStyle/>
                    <a:p>
                      <a:pPr algn="ctr"/>
                      <a:r>
                        <a:rPr lang="en-US" sz="1600" b="1" dirty="0"/>
                        <a:t>17%</a:t>
                      </a:r>
                    </a:p>
                  </a:txBody>
                  <a:tcPr anchor="ctr">
                    <a:lnT w="12700" cap="flat" cmpd="sng" algn="ctr">
                      <a:noFill/>
                      <a:prstDash val="solid"/>
                      <a:round/>
                      <a:headEnd type="none" w="med" len="med"/>
                      <a:tailEnd type="none" w="med" len="med"/>
                    </a:lnT>
                  </a:tcPr>
                </a:tc>
                <a:tc>
                  <a:txBody>
                    <a:bodyPr/>
                    <a:lstStyle/>
                    <a:p>
                      <a:pPr algn="ctr"/>
                      <a:r>
                        <a:rPr lang="en-US" sz="1600" b="1" dirty="0">
                          <a:solidFill>
                            <a:srgbClr val="C00000"/>
                          </a:solidFill>
                        </a:rPr>
                        <a:t>97%</a:t>
                      </a:r>
                    </a:p>
                  </a:txBody>
                  <a:tcPr anchor="ctr">
                    <a:lnT w="12700" cap="flat" cmpd="sng" algn="ctr">
                      <a:noFill/>
                      <a:prstDash val="solid"/>
                      <a:round/>
                      <a:headEnd type="none" w="med" len="med"/>
                      <a:tailEnd type="none" w="med" len="med"/>
                    </a:lnT>
                  </a:tcPr>
                </a:tc>
                <a:tc>
                  <a:txBody>
                    <a:bodyPr/>
                    <a:lstStyle/>
                    <a:p>
                      <a:pPr algn="ctr"/>
                      <a:r>
                        <a:rPr lang="en-US" sz="1600" dirty="0"/>
                        <a:t>14%</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1321797539"/>
                  </a:ext>
                </a:extLst>
              </a:tr>
              <a:tr h="521677">
                <a:tc vMerge="1">
                  <a:txBody>
                    <a:bodyPr/>
                    <a:lstStyle/>
                    <a:p>
                      <a:endParaRPr lang="en-US" sz="1600" dirty="0"/>
                    </a:p>
                  </a:txBody>
                  <a:tcPr anchor="ctr">
                    <a:solidFill>
                      <a:srgbClr val="5B739B"/>
                    </a:solidFill>
                  </a:tcPr>
                </a:tc>
                <a:tc>
                  <a:txBody>
                    <a:bodyPr/>
                    <a:lstStyle/>
                    <a:p>
                      <a:r>
                        <a:rPr lang="en-US" sz="1600" dirty="0">
                          <a:solidFill>
                            <a:schemeClr val="bg1"/>
                          </a:solidFill>
                        </a:rPr>
                        <a:t>New Maps: Bldgs. “Mapped Out” SFHA</a:t>
                      </a:r>
                    </a:p>
                  </a:txBody>
                  <a:tcPr anchor="ctr">
                    <a:lnB w="12700" cap="flat" cmpd="sng" algn="ctr">
                      <a:noFill/>
                      <a:prstDash val="solid"/>
                      <a:round/>
                      <a:headEnd type="none" w="med" len="med"/>
                      <a:tailEnd type="none" w="med" len="med"/>
                    </a:lnB>
                    <a:solidFill>
                      <a:srgbClr val="5B739B"/>
                    </a:solidFill>
                  </a:tcPr>
                </a:tc>
                <a:tc>
                  <a:txBody>
                    <a:bodyPr/>
                    <a:lstStyle/>
                    <a:p>
                      <a:pPr algn="ctr"/>
                      <a:r>
                        <a:rPr lang="en-US" sz="1600" b="1" dirty="0">
                          <a:solidFill>
                            <a:schemeClr val="accent6">
                              <a:lumMod val="75000"/>
                            </a:schemeClr>
                          </a:solidFill>
                        </a:rPr>
                        <a:t>118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(Rank: 8</a:t>
                      </a:r>
                      <a:r>
                        <a:rPr lang="en-US" sz="1100" b="0" baseline="30000" dirty="0">
                          <a:solidFill>
                            <a:schemeClr val="tx1"/>
                          </a:solidFill>
                        </a:rPr>
                        <a:t>th</a:t>
                      </a:r>
                      <a:r>
                        <a:rPr lang="en-US" sz="1100" b="0" dirty="0">
                          <a:solidFill>
                            <a:schemeClr val="tx1"/>
                          </a:solidFill>
                        </a:rPr>
                        <a:t>)</a:t>
                      </a:r>
                      <a:r>
                        <a:rPr lang="en-US" sz="1100" b="0" baseline="30000" dirty="0">
                          <a:solidFill>
                            <a:schemeClr val="tx1"/>
                          </a:solidFill>
                        </a:rPr>
                        <a:t> </a:t>
                      </a:r>
                      <a:endParaRPr lang="en-US" sz="1100" b="1" dirty="0"/>
                    </a:p>
                  </a:txBody>
                  <a:tcPr anchor="ctr">
                    <a:lnB w="12700" cap="flat" cmpd="sng" algn="ctr">
                      <a:noFill/>
                      <a:prstDash val="solid"/>
                      <a:round/>
                      <a:headEnd type="none" w="med" len="med"/>
                      <a:tailEnd type="none" w="med" len="med"/>
                    </a:lnB>
                  </a:tcPr>
                </a:tc>
                <a:tc>
                  <a:txBody>
                    <a:bodyPr/>
                    <a:lstStyle/>
                    <a:p>
                      <a:pPr algn="ctr"/>
                      <a:r>
                        <a:rPr lang="en-US" sz="1600" b="1" dirty="0"/>
                        <a:t>0</a:t>
                      </a:r>
                    </a:p>
                  </a:txBody>
                  <a:tcPr anchor="ctr">
                    <a:lnB w="12700" cap="flat" cmpd="sng" algn="ctr">
                      <a:noFill/>
                      <a:prstDash val="solid"/>
                      <a:round/>
                      <a:headEnd type="none" w="med" len="med"/>
                      <a:tailEnd type="none" w="med" len="med"/>
                    </a:lnB>
                  </a:tcPr>
                </a:tc>
                <a:tc>
                  <a:txBody>
                    <a:bodyPr/>
                    <a:lstStyle/>
                    <a:p>
                      <a:pPr algn="ctr"/>
                      <a:r>
                        <a:rPr lang="en-US" sz="1600" dirty="0"/>
                        <a:t>19 (Avg.)</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3248741160"/>
                  </a:ext>
                </a:extLst>
              </a:tr>
              <a:tr h="347784">
                <a:tc vMerge="1">
                  <a:txBody>
                    <a:bodyPr/>
                    <a:lstStyle/>
                    <a:p>
                      <a:endParaRPr lang="en-US" sz="1600" dirty="0"/>
                    </a:p>
                  </a:txBody>
                  <a:tcPr anchor="ctr">
                    <a:solidFill>
                      <a:srgbClr val="5B739B"/>
                    </a:solidFill>
                  </a:tcPr>
                </a:tc>
                <a:tc>
                  <a:txBody>
                    <a:bodyPr/>
                    <a:lstStyle/>
                    <a:p>
                      <a:r>
                        <a:rPr lang="en-US" sz="1600" dirty="0">
                          <a:solidFill>
                            <a:schemeClr val="bg1"/>
                          </a:solidFill>
                        </a:rPr>
                        <a:t>New Maps: Bldgs. % Count “Mapped Out” SFHA</a:t>
                      </a:r>
                    </a:p>
                  </a:txBody>
                  <a:tcPr anchor="ctr">
                    <a:lnT w="12700" cap="flat" cmpd="sng" algn="ctr">
                      <a:noFill/>
                      <a:prstDash val="solid"/>
                      <a:round/>
                      <a:headEnd type="none" w="med" len="med"/>
                      <a:tailEnd type="none" w="med" len="med"/>
                    </a:lnT>
                    <a:solidFill>
                      <a:srgbClr val="5B739B"/>
                    </a:solidFill>
                  </a:tcPr>
                </a:tc>
                <a:tc>
                  <a:txBody>
                    <a:bodyPr/>
                    <a:lstStyle/>
                    <a:p>
                      <a:pPr algn="ctr"/>
                      <a:r>
                        <a:rPr lang="en-US" sz="1600" b="1" dirty="0">
                          <a:solidFill>
                            <a:schemeClr val="accent6">
                              <a:lumMod val="75000"/>
                            </a:schemeClr>
                          </a:solidFill>
                        </a:rPr>
                        <a:t>28%</a:t>
                      </a:r>
                    </a:p>
                  </a:txBody>
                  <a:tcPr anchor="ctr">
                    <a:lnT w="12700" cap="flat" cmpd="sng" algn="ctr">
                      <a:noFill/>
                      <a:prstDash val="solid"/>
                      <a:round/>
                      <a:headEnd type="none" w="med" len="med"/>
                      <a:tailEnd type="none" w="med" len="med"/>
                    </a:lnT>
                  </a:tcPr>
                </a:tc>
                <a:tc>
                  <a:txBody>
                    <a:bodyPr/>
                    <a:lstStyle/>
                    <a:p>
                      <a:pPr algn="ctr"/>
                      <a:r>
                        <a:rPr lang="en-US" sz="1600" b="1" dirty="0"/>
                        <a:t>0%</a:t>
                      </a:r>
                    </a:p>
                  </a:txBody>
                  <a:tcPr anchor="ctr">
                    <a:lnT w="12700" cap="flat" cmpd="sng" algn="ctr">
                      <a:noFill/>
                      <a:prstDash val="solid"/>
                      <a:round/>
                      <a:headEnd type="none" w="med" len="med"/>
                      <a:tailEnd type="none" w="med" len="med"/>
                    </a:lnT>
                  </a:tcPr>
                </a:tc>
                <a:tc>
                  <a:txBody>
                    <a:bodyPr/>
                    <a:lstStyle/>
                    <a:p>
                      <a:pPr algn="ctr"/>
                      <a:r>
                        <a:rPr lang="en-US" sz="1600" dirty="0"/>
                        <a:t>14%</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4056776360"/>
                  </a:ext>
                </a:extLst>
              </a:tr>
            </a:tbl>
          </a:graphicData>
        </a:graphic>
      </p:graphicFrame>
      <p:sp>
        <p:nvSpPr>
          <p:cNvPr id="4" name="TextBox 3">
            <a:extLst>
              <a:ext uri="{FF2B5EF4-FFF2-40B4-BE49-F238E27FC236}">
                <a16:creationId xmlns:a16="http://schemas.microsoft.com/office/drawing/2014/main" id="{C32E8E28-64C1-B902-5BC8-6BAE7CF9900D}"/>
              </a:ext>
            </a:extLst>
          </p:cNvPr>
          <p:cNvSpPr txBox="1"/>
          <p:nvPr/>
        </p:nvSpPr>
        <p:spPr>
          <a:xfrm>
            <a:off x="134146" y="2769469"/>
            <a:ext cx="1654466" cy="1938992"/>
          </a:xfrm>
          <a:prstGeom prst="rect">
            <a:avLst/>
          </a:prstGeom>
          <a:noFill/>
        </p:spPr>
        <p:txBody>
          <a:bodyPr wrap="square" rtlCol="0">
            <a:spAutoFit/>
          </a:bodyPr>
          <a:lstStyle/>
          <a:p>
            <a:pPr algn="ctr"/>
            <a:r>
              <a:rPr lang="en-US" sz="2400" b="1" dirty="0">
                <a:solidFill>
                  <a:schemeClr val="bg1"/>
                </a:solidFill>
                <a:highlight>
                  <a:srgbClr val="FF0000"/>
                </a:highlight>
              </a:rPr>
              <a:t>Building</a:t>
            </a:r>
            <a:br>
              <a:rPr lang="en-US" sz="2400" b="1" dirty="0">
                <a:solidFill>
                  <a:schemeClr val="bg1"/>
                </a:solidFill>
                <a:highlight>
                  <a:srgbClr val="FF0000"/>
                </a:highlight>
              </a:rPr>
            </a:br>
            <a:r>
              <a:rPr lang="en-US" sz="2400" b="1" dirty="0">
                <a:solidFill>
                  <a:schemeClr val="bg1"/>
                </a:solidFill>
                <a:highlight>
                  <a:srgbClr val="FF0000"/>
                </a:highlight>
              </a:rPr>
              <a:t>Exposure</a:t>
            </a:r>
          </a:p>
          <a:p>
            <a:pPr algn="ctr"/>
            <a:endParaRPr lang="en-US" sz="2400" b="1" dirty="0">
              <a:solidFill>
                <a:schemeClr val="bg1"/>
              </a:solidFill>
            </a:endParaRPr>
          </a:p>
          <a:p>
            <a:pPr algn="ctr"/>
            <a:r>
              <a:rPr lang="en-US" sz="2400" b="1" dirty="0">
                <a:solidFill>
                  <a:schemeClr val="bg1"/>
                </a:solidFill>
              </a:rPr>
              <a:t>Risk Factor Findings</a:t>
            </a:r>
            <a:endParaRPr lang="en-US" sz="2400" b="1" i="1" dirty="0">
              <a:solidFill>
                <a:schemeClr val="bg1"/>
              </a:solidFill>
            </a:endParaRPr>
          </a:p>
        </p:txBody>
      </p:sp>
    </p:spTree>
    <p:extLst>
      <p:ext uri="{BB962C8B-B14F-4D97-AF65-F5344CB8AC3E}">
        <p14:creationId xmlns:p14="http://schemas.microsoft.com/office/powerpoint/2010/main" val="1105445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ACE946-915C-4B4C-8A3F-5C47D942F6D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270" r="9407"/>
          <a:stretch/>
        </p:blipFill>
        <p:spPr>
          <a:xfrm>
            <a:off x="4919669" y="1084938"/>
            <a:ext cx="5361124" cy="1334271"/>
          </a:xfrm>
          <a:prstGeom prst="rect">
            <a:avLst/>
          </a:prstGeom>
        </p:spPr>
      </p:pic>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Building Exposure, High-Value Structures</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Rainelle</a:t>
            </a:r>
            <a:endParaRPr lang="en-US" sz="1100" dirty="0">
              <a:solidFill>
                <a:schemeClr val="bg1"/>
              </a:solidFill>
            </a:endParaRPr>
          </a:p>
        </p:txBody>
      </p:sp>
      <p:sp>
        <p:nvSpPr>
          <p:cNvPr id="93" name="Text Box 2">
            <a:extLst>
              <a:ext uri="{FF2B5EF4-FFF2-40B4-BE49-F238E27FC236}">
                <a16:creationId xmlns:a16="http://schemas.microsoft.com/office/drawing/2014/main" id="{4347FC74-99D3-4BBC-AE60-7E051B6D4360}"/>
              </a:ext>
            </a:extLst>
          </p:cNvPr>
          <p:cNvSpPr txBox="1">
            <a:spLocks noChangeArrowheads="1"/>
          </p:cNvSpPr>
          <p:nvPr/>
        </p:nvSpPr>
        <p:spPr bwMode="auto">
          <a:xfrm>
            <a:off x="1915905" y="1065948"/>
            <a:ext cx="3821876" cy="1601838"/>
          </a:xfrm>
          <a:prstGeom prst="rect">
            <a:avLst/>
          </a:prstGeom>
          <a:noFill/>
          <a:ln w="9525">
            <a:noFill/>
            <a:miter lim="800000"/>
            <a:headEnd/>
            <a:tailEnd/>
          </a:ln>
        </p:spPr>
        <p:txBody>
          <a:bodyPr rot="0" vert="horz" wrap="square" lIns="91440" tIns="45720" rIns="91440" bIns="45720" anchor="t" anchorCtr="0">
            <a:noAutofit/>
          </a:bodyPr>
          <a:lstStyle/>
          <a:p>
            <a:pPr>
              <a:spcBef>
                <a:spcPts val="50"/>
              </a:spcBef>
            </a:pPr>
            <a:r>
              <a:rPr lang="en-US" sz="1600" b="1" dirty="0">
                <a:latin typeface="Arial" panose="020B0604020202020204" pitchFamily="34" charset="0"/>
                <a:cs typeface="Times New Roman" panose="02020603050405020304" pitchFamily="18" charset="0"/>
              </a:rPr>
              <a:t>Highest Value:</a:t>
            </a:r>
          </a:p>
          <a:p>
            <a:pPr>
              <a:spcBef>
                <a:spcPts val="50"/>
              </a:spcBef>
            </a:pPr>
            <a:endParaRPr lang="en-US" sz="500" dirty="0">
              <a:latin typeface="Arial" panose="020B0604020202020204" pitchFamily="34" charset="0"/>
              <a:cs typeface="Times New Roman" panose="02020603050405020304" pitchFamily="18" charset="0"/>
            </a:endParaRPr>
          </a:p>
          <a:p>
            <a:pPr>
              <a:spcBef>
                <a:spcPts val="50"/>
              </a:spcBef>
            </a:pPr>
            <a:r>
              <a:rPr lang="en-US" sz="1200" dirty="0">
                <a:latin typeface="Arial" panose="020B0604020202020204" pitchFamily="34" charset="0"/>
                <a:cs typeface="Times New Roman" panose="02020603050405020304" pitchFamily="18" charset="0"/>
              </a:rPr>
              <a:t>Building ID: 13-13-0004-0194-0000_506</a:t>
            </a:r>
          </a:p>
          <a:p>
            <a:pPr>
              <a:spcBef>
                <a:spcPts val="50"/>
              </a:spcBef>
            </a:pPr>
            <a:r>
              <a:rPr lang="en-US" sz="1200" dirty="0">
                <a:latin typeface="Arial" panose="020B0604020202020204" pitchFamily="34" charset="0"/>
                <a:cs typeface="Times New Roman" panose="02020603050405020304" pitchFamily="18" charset="0"/>
              </a:rPr>
              <a:t>Hazard Occupancy Class: </a:t>
            </a:r>
          </a:p>
          <a:p>
            <a:pPr>
              <a:spcBef>
                <a:spcPts val="50"/>
              </a:spcBef>
            </a:pPr>
            <a:r>
              <a:rPr lang="en-US" sz="1200" dirty="0">
                <a:latin typeface="Arial" panose="020B0604020202020204" pitchFamily="34" charset="0"/>
                <a:cs typeface="Times New Roman" panose="02020603050405020304" pitchFamily="18" charset="0"/>
              </a:rPr>
              <a:t>FIRM Status: Post-FIRM (1994)</a:t>
            </a:r>
          </a:p>
          <a:p>
            <a:pPr>
              <a:spcBef>
                <a:spcPts val="50"/>
              </a:spcBef>
            </a:pPr>
            <a:r>
              <a:rPr lang="en-US" sz="1200" dirty="0">
                <a:latin typeface="Arial" panose="020B0604020202020204" pitchFamily="34" charset="0"/>
                <a:cs typeface="Times New Roman" panose="02020603050405020304" pitchFamily="18" charset="0"/>
              </a:rPr>
              <a:t>    regulated to Pre-FIRM</a:t>
            </a:r>
          </a:p>
          <a:p>
            <a:pPr>
              <a:spcBef>
                <a:spcPts val="50"/>
              </a:spcBef>
            </a:pPr>
            <a:r>
              <a:rPr lang="en-US" sz="1200" dirty="0">
                <a:latin typeface="Arial" panose="020B0604020202020204" pitchFamily="34" charset="0"/>
                <a:cs typeface="Times New Roman" panose="02020603050405020304" pitchFamily="18" charset="0"/>
              </a:rPr>
              <a:t>Appraised Value: $1,443,900</a:t>
            </a:r>
          </a:p>
          <a:p>
            <a:pPr>
              <a:spcBef>
                <a:spcPts val="50"/>
              </a:spcBef>
            </a:pPr>
            <a:r>
              <a:rPr lang="en-US" sz="1200" dirty="0">
                <a:latin typeface="Arial" panose="020B0604020202020204" pitchFamily="34" charset="0"/>
                <a:cs typeface="Times New Roman" panose="02020603050405020304" pitchFamily="18" charset="0"/>
                <a:hlinkClick r:id="rId5"/>
              </a:rPr>
              <a:t>Flood Tool Link</a:t>
            </a:r>
            <a:r>
              <a:rPr lang="en-US" sz="1200" dirty="0">
                <a:latin typeface="Arial" panose="020B0604020202020204" pitchFamily="34" charset="0"/>
                <a:cs typeface="Times New Roman" panose="02020603050405020304" pitchFamily="18" charset="0"/>
              </a:rPr>
              <a:t> (New flood study mapped-in SFHA)</a:t>
            </a:r>
          </a:p>
          <a:p>
            <a:pPr>
              <a:spcBef>
                <a:spcPts val="50"/>
              </a:spcBef>
            </a:pPr>
            <a:endParaRPr lang="en-US" sz="1200" dirty="0">
              <a:latin typeface="Arial" panose="020B0604020202020204" pitchFamily="34" charset="0"/>
              <a:cs typeface="Times New Roman" panose="02020603050405020304" pitchFamily="18" charset="0"/>
            </a:endParaRPr>
          </a:p>
        </p:txBody>
      </p:sp>
      <p:sp>
        <p:nvSpPr>
          <p:cNvPr id="8" name="Text Box 2">
            <a:extLst>
              <a:ext uri="{FF2B5EF4-FFF2-40B4-BE49-F238E27FC236}">
                <a16:creationId xmlns:a16="http://schemas.microsoft.com/office/drawing/2014/main" id="{320E7F1C-D01F-425D-8B00-2EBD5AE53F35}"/>
              </a:ext>
            </a:extLst>
          </p:cNvPr>
          <p:cNvSpPr txBox="1">
            <a:spLocks noChangeArrowheads="1"/>
          </p:cNvSpPr>
          <p:nvPr/>
        </p:nvSpPr>
        <p:spPr bwMode="auto">
          <a:xfrm>
            <a:off x="1915906" y="3024736"/>
            <a:ext cx="4058185" cy="1334271"/>
          </a:xfrm>
          <a:prstGeom prst="rect">
            <a:avLst/>
          </a:prstGeom>
          <a:noFill/>
          <a:ln w="9525">
            <a:noFill/>
            <a:miter lim="800000"/>
            <a:headEnd/>
            <a:tailEnd/>
          </a:ln>
        </p:spPr>
        <p:txBody>
          <a:bodyPr rot="0" vert="horz" wrap="square" lIns="91440" tIns="45720" rIns="91440" bIns="45720" anchor="t" anchorCtr="0">
            <a:noAutofit/>
          </a:bodyPr>
          <a:lstStyle/>
          <a:p>
            <a:pPr>
              <a:spcBef>
                <a:spcPts val="50"/>
              </a:spcBef>
            </a:pPr>
            <a:r>
              <a:rPr lang="en-US" sz="1600" b="1" dirty="0">
                <a:latin typeface="Arial" panose="020B0604020202020204" pitchFamily="34" charset="0"/>
                <a:cs typeface="Times New Roman" panose="02020603050405020304" pitchFamily="18" charset="0"/>
              </a:rPr>
              <a:t>Highest Residential (RESx) Value:</a:t>
            </a:r>
          </a:p>
          <a:p>
            <a:pPr>
              <a:spcBef>
                <a:spcPts val="50"/>
              </a:spcBef>
            </a:pPr>
            <a:endParaRPr lang="en-US" sz="500" dirty="0">
              <a:latin typeface="Arial" panose="020B0604020202020204" pitchFamily="34" charset="0"/>
              <a:cs typeface="Times New Roman" panose="02020603050405020304" pitchFamily="18" charset="0"/>
            </a:endParaRPr>
          </a:p>
          <a:p>
            <a:pPr>
              <a:spcBef>
                <a:spcPts val="50"/>
              </a:spcBef>
            </a:pPr>
            <a:r>
              <a:rPr lang="en-US" sz="1200" dirty="0">
                <a:latin typeface="Arial" panose="020B0604020202020204" pitchFamily="34" charset="0"/>
                <a:cs typeface="Times New Roman" panose="02020603050405020304" pitchFamily="18" charset="0"/>
              </a:rPr>
              <a:t>Building ID: 13-13-0009-0011-0000_242</a:t>
            </a:r>
          </a:p>
          <a:p>
            <a:pPr>
              <a:spcBef>
                <a:spcPts val="50"/>
              </a:spcBef>
            </a:pPr>
            <a:r>
              <a:rPr lang="en-US" sz="1200" dirty="0">
                <a:latin typeface="Arial" panose="020B0604020202020204" pitchFamily="34" charset="0"/>
                <a:cs typeface="Times New Roman" panose="02020603050405020304" pitchFamily="18" charset="0"/>
              </a:rPr>
              <a:t>Hazard Occupancy Class: RES1 (Residential 1 Family)</a:t>
            </a:r>
          </a:p>
          <a:p>
            <a:pPr>
              <a:spcBef>
                <a:spcPts val="50"/>
              </a:spcBef>
            </a:pPr>
            <a:r>
              <a:rPr lang="en-US" sz="1200" dirty="0">
                <a:latin typeface="Arial" panose="020B0604020202020204" pitchFamily="34" charset="0"/>
                <a:cs typeface="Times New Roman" panose="02020603050405020304" pitchFamily="18" charset="0"/>
              </a:rPr>
              <a:t>FIRM Status: Pre-FIRM (1967)</a:t>
            </a:r>
          </a:p>
          <a:p>
            <a:pPr>
              <a:spcBef>
                <a:spcPts val="50"/>
              </a:spcBef>
            </a:pPr>
            <a:r>
              <a:rPr lang="en-US" sz="1200" dirty="0">
                <a:latin typeface="Arial" panose="020B0604020202020204" pitchFamily="34" charset="0"/>
                <a:cs typeface="Times New Roman" panose="02020603050405020304" pitchFamily="18" charset="0"/>
              </a:rPr>
              <a:t>Appraised Value: $107,400</a:t>
            </a:r>
          </a:p>
          <a:p>
            <a:pPr>
              <a:spcBef>
                <a:spcPts val="50"/>
              </a:spcBef>
            </a:pPr>
            <a:r>
              <a:rPr lang="en-US" sz="1200" dirty="0">
                <a:latin typeface="Arial" panose="020B0604020202020204" pitchFamily="34" charset="0"/>
                <a:cs typeface="Times New Roman" panose="02020603050405020304" pitchFamily="18" charset="0"/>
                <a:hlinkClick r:id="rId6"/>
              </a:rPr>
              <a:t>Flood Tool Link</a:t>
            </a:r>
            <a:r>
              <a:rPr lang="en-US" sz="1200" dirty="0">
                <a:latin typeface="Arial" panose="020B0604020202020204" pitchFamily="34" charset="0"/>
                <a:cs typeface="Times New Roman" panose="02020603050405020304" pitchFamily="18" charset="0"/>
              </a:rPr>
              <a:t> (New flood study mapped-in SFHA)</a:t>
            </a:r>
          </a:p>
          <a:p>
            <a:pPr>
              <a:spcBef>
                <a:spcPts val="50"/>
              </a:spcBef>
            </a:pPr>
            <a:endParaRPr lang="en-US" sz="1200" dirty="0">
              <a:latin typeface="Arial" panose="020B0604020202020204" pitchFamily="34" charset="0"/>
              <a:cs typeface="Times New Roman" panose="02020603050405020304" pitchFamily="18" charset="0"/>
            </a:endParaRPr>
          </a:p>
          <a:p>
            <a:pPr>
              <a:spcBef>
                <a:spcPts val="50"/>
              </a:spcBef>
            </a:pPr>
            <a:endParaRPr lang="en-US" sz="1200" dirty="0">
              <a:latin typeface="Arial" panose="020B06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125856A7-68F9-4A75-96EE-5265464595B5}"/>
              </a:ext>
            </a:extLst>
          </p:cNvPr>
          <p:cNvSpPr txBox="1">
            <a:spLocks noChangeArrowheads="1"/>
          </p:cNvSpPr>
          <p:nvPr/>
        </p:nvSpPr>
        <p:spPr bwMode="auto">
          <a:xfrm>
            <a:off x="1915905" y="4904759"/>
            <a:ext cx="4354266" cy="1333470"/>
          </a:xfrm>
          <a:prstGeom prst="rect">
            <a:avLst/>
          </a:prstGeom>
          <a:noFill/>
          <a:ln w="9525">
            <a:noFill/>
            <a:miter lim="800000"/>
            <a:headEnd/>
            <a:tailEnd/>
          </a:ln>
        </p:spPr>
        <p:txBody>
          <a:bodyPr rot="0" vert="horz" wrap="square" lIns="91440" tIns="45720" rIns="91440" bIns="45720" anchor="t" anchorCtr="0">
            <a:noAutofit/>
          </a:bodyPr>
          <a:lstStyle/>
          <a:p>
            <a:pPr>
              <a:spcBef>
                <a:spcPts val="50"/>
              </a:spcBef>
            </a:pPr>
            <a:r>
              <a:rPr lang="en-US" sz="1600" b="1" dirty="0">
                <a:latin typeface="Arial" panose="020B0604020202020204" pitchFamily="34" charset="0"/>
                <a:cs typeface="Times New Roman" panose="02020603050405020304" pitchFamily="18" charset="0"/>
              </a:rPr>
              <a:t>Highest Apartment Building Value:</a:t>
            </a:r>
          </a:p>
          <a:p>
            <a:pPr>
              <a:spcBef>
                <a:spcPts val="50"/>
              </a:spcBef>
            </a:pPr>
            <a:endParaRPr lang="en-US" sz="500" dirty="0">
              <a:latin typeface="Arial" panose="020B0604020202020204" pitchFamily="34" charset="0"/>
              <a:cs typeface="Times New Roman" panose="02020603050405020304" pitchFamily="18" charset="0"/>
            </a:endParaRPr>
          </a:p>
          <a:p>
            <a:pPr>
              <a:spcBef>
                <a:spcPts val="50"/>
              </a:spcBef>
            </a:pPr>
            <a:r>
              <a:rPr lang="en-US" sz="1200" dirty="0">
                <a:latin typeface="Arial" panose="020B0604020202020204" pitchFamily="34" charset="0"/>
                <a:cs typeface="Times New Roman" panose="02020603050405020304" pitchFamily="18" charset="0"/>
              </a:rPr>
              <a:t>Building ID: 13-13-0005-0341-0000_249</a:t>
            </a:r>
          </a:p>
          <a:p>
            <a:pPr>
              <a:spcBef>
                <a:spcPts val="50"/>
              </a:spcBef>
            </a:pPr>
            <a:r>
              <a:rPr lang="en-US" sz="1200" dirty="0">
                <a:latin typeface="Arial" panose="020B0604020202020204" pitchFamily="34" charset="0"/>
                <a:cs typeface="Times New Roman" panose="02020603050405020304" pitchFamily="18" charset="0"/>
              </a:rPr>
              <a:t>Hazard Occupancy Class: RES3B (Multi-Family 3-4 Units)</a:t>
            </a:r>
          </a:p>
          <a:p>
            <a:pPr>
              <a:spcBef>
                <a:spcPts val="50"/>
              </a:spcBef>
            </a:pPr>
            <a:r>
              <a:rPr lang="en-US" sz="1200" dirty="0">
                <a:latin typeface="Arial" panose="020B0604020202020204" pitchFamily="34" charset="0"/>
                <a:cs typeface="Times New Roman" panose="02020603050405020304" pitchFamily="18" charset="0"/>
              </a:rPr>
              <a:t>FIRM Status: Pre-FIRM (1960)</a:t>
            </a:r>
          </a:p>
          <a:p>
            <a:pPr>
              <a:spcBef>
                <a:spcPts val="50"/>
              </a:spcBef>
            </a:pPr>
            <a:r>
              <a:rPr lang="en-US" sz="1200" dirty="0">
                <a:latin typeface="Arial" panose="020B0604020202020204" pitchFamily="34" charset="0"/>
                <a:cs typeface="Times New Roman" panose="02020603050405020304" pitchFamily="18" charset="0"/>
              </a:rPr>
              <a:t>Appraised Value: $63,900</a:t>
            </a:r>
          </a:p>
          <a:p>
            <a:pPr>
              <a:spcBef>
                <a:spcPts val="50"/>
              </a:spcBef>
            </a:pPr>
            <a:r>
              <a:rPr lang="en-US" sz="1200" dirty="0">
                <a:latin typeface="Arial" panose="020B0604020202020204" pitchFamily="34" charset="0"/>
                <a:cs typeface="Times New Roman" panose="02020603050405020304" pitchFamily="18" charset="0"/>
                <a:hlinkClick r:id="rId7"/>
              </a:rPr>
              <a:t>Flood Tool Link</a:t>
            </a:r>
            <a:r>
              <a:rPr lang="en-US" sz="1200" dirty="0">
                <a:latin typeface="Arial" panose="020B0604020202020204" pitchFamily="34" charset="0"/>
                <a:cs typeface="Times New Roman" panose="02020603050405020304" pitchFamily="18" charset="0"/>
              </a:rPr>
              <a:t> (New flood study mapped-in SFHA)</a:t>
            </a:r>
          </a:p>
          <a:p>
            <a:pPr>
              <a:spcBef>
                <a:spcPts val="50"/>
              </a:spcBef>
            </a:pPr>
            <a:endParaRPr lang="en-US" sz="1200" dirty="0">
              <a:latin typeface="Arial" panose="020B0604020202020204" pitchFamily="34" charset="0"/>
              <a:cs typeface="Times New Roman" panose="02020603050405020304" pitchFamily="18" charset="0"/>
            </a:endParaRPr>
          </a:p>
          <a:p>
            <a:pPr>
              <a:spcBef>
                <a:spcPts val="50"/>
              </a:spcBef>
            </a:pPr>
            <a:endParaRPr lang="en-US" sz="1200" dirty="0">
              <a:latin typeface="Arial" panose="020B060402020202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FC8B68CC-B38D-4815-85E8-D545033D2E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9169" y="4910065"/>
            <a:ext cx="3776926" cy="1727331"/>
          </a:xfrm>
          <a:prstGeom prst="rect">
            <a:avLst/>
          </a:prstGeom>
        </p:spPr>
      </p:pic>
      <p:pic>
        <p:nvPicPr>
          <p:cNvPr id="18" name="Picture 17" descr="A picture containing text, bag&#10;&#10;Description automatically generated">
            <a:extLst>
              <a:ext uri="{FF2B5EF4-FFF2-40B4-BE49-F238E27FC236}">
                <a16:creationId xmlns:a16="http://schemas.microsoft.com/office/drawing/2014/main" id="{A99BE738-9DE0-45BE-B7E7-B641DC6E9A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99169" y="2779639"/>
            <a:ext cx="3776926" cy="1791875"/>
          </a:xfrm>
          <a:prstGeom prst="rect">
            <a:avLst/>
          </a:prstGeom>
        </p:spPr>
      </p:pic>
      <p:sp>
        <p:nvSpPr>
          <p:cNvPr id="2" name="TextBox 1">
            <a:extLst>
              <a:ext uri="{FF2B5EF4-FFF2-40B4-BE49-F238E27FC236}">
                <a16:creationId xmlns:a16="http://schemas.microsoft.com/office/drawing/2014/main" id="{7006535B-7753-E5D2-1D22-873172DEDF47}"/>
              </a:ext>
            </a:extLst>
          </p:cNvPr>
          <p:cNvSpPr txBox="1"/>
          <p:nvPr/>
        </p:nvSpPr>
        <p:spPr>
          <a:xfrm>
            <a:off x="43710" y="2809662"/>
            <a:ext cx="1654466" cy="830997"/>
          </a:xfrm>
          <a:prstGeom prst="rect">
            <a:avLst/>
          </a:prstGeom>
          <a:noFill/>
        </p:spPr>
        <p:txBody>
          <a:bodyPr wrap="square" rtlCol="0">
            <a:spAutoFit/>
          </a:bodyPr>
          <a:lstStyle/>
          <a:p>
            <a:pPr algn="ctr"/>
            <a:r>
              <a:rPr lang="en-US" sz="2400" b="1" dirty="0">
                <a:solidFill>
                  <a:srgbClr val="FF0000"/>
                </a:solidFill>
              </a:rPr>
              <a:t>Hi-Value</a:t>
            </a:r>
          </a:p>
          <a:p>
            <a:pPr algn="ctr"/>
            <a:r>
              <a:rPr lang="en-US" sz="2400" b="1" dirty="0">
                <a:solidFill>
                  <a:srgbClr val="FF0000"/>
                </a:solidFill>
              </a:rPr>
              <a:t>Structures</a:t>
            </a:r>
          </a:p>
        </p:txBody>
      </p:sp>
    </p:spTree>
    <p:extLst>
      <p:ext uri="{BB962C8B-B14F-4D97-AF65-F5344CB8AC3E}">
        <p14:creationId xmlns:p14="http://schemas.microsoft.com/office/powerpoint/2010/main" val="1027670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0" y="2"/>
            <a:ext cx="12277344"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WV </a:t>
            </a:r>
            <a:r>
              <a:rPr lang="en-US" sz="3600" dirty="0">
                <a:solidFill>
                  <a:srgbClr val="FFFF00"/>
                </a:solidFill>
                <a:latin typeface="Arial" panose="020B0604020202020204" pitchFamily="34" charset="0"/>
                <a:cs typeface="Arial" panose="020B0604020202020204" pitchFamily="34" charset="0"/>
              </a:rPr>
              <a:t>Building-Level</a:t>
            </a:r>
            <a:r>
              <a:rPr lang="en-US" sz="3600" dirty="0">
                <a:solidFill>
                  <a:schemeClr val="bg1"/>
                </a:solidFill>
                <a:latin typeface="Arial" panose="020B0604020202020204" pitchFamily="34" charset="0"/>
                <a:cs typeface="Arial" panose="020B0604020202020204" pitchFamily="34" charset="0"/>
              </a:rPr>
              <a:t> Flood Risk Assessment</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2" name="Diagram 1"/>
          <p:cNvGraphicFramePr/>
          <p:nvPr>
            <p:extLst>
              <p:ext uri="{D42A27DB-BD31-4B8C-83A1-F6EECF244321}">
                <p14:modId xmlns:p14="http://schemas.microsoft.com/office/powerpoint/2010/main" val="1449984850"/>
              </p:ext>
            </p:extLst>
          </p:nvPr>
        </p:nvGraphicFramePr>
        <p:xfrm>
          <a:off x="3418113" y="1035592"/>
          <a:ext cx="8298102" cy="57291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451381" y="5258757"/>
            <a:ext cx="2556588" cy="1415772"/>
          </a:xfrm>
          <a:prstGeom prst="rect">
            <a:avLst/>
          </a:prstGeom>
          <a:solidFill>
            <a:schemeClr val="accent1">
              <a:lumMod val="40000"/>
              <a:lumOff val="60000"/>
            </a:schemeClr>
          </a:solidFill>
        </p:spPr>
        <p:txBody>
          <a:bodyPr wrap="square" rtlCol="0">
            <a:spAutoFit/>
          </a:bodyPr>
          <a:lstStyle/>
          <a:p>
            <a:r>
              <a:rPr lang="en-US" sz="1600" dirty="0"/>
              <a:t>Methodology</a:t>
            </a:r>
          </a:p>
          <a:p>
            <a:pPr marL="285750" indent="-285750">
              <a:buFont typeface="Wingdings" panose="05000000000000000000" pitchFamily="2" charset="2"/>
              <a:buChar char="§"/>
            </a:pPr>
            <a:r>
              <a:rPr lang="en-US" sz="1400" dirty="0"/>
              <a:t>Consistent methodology statewide</a:t>
            </a:r>
          </a:p>
          <a:p>
            <a:pPr marL="285750" indent="-285750">
              <a:buFont typeface="Wingdings" panose="05000000000000000000" pitchFamily="2" charset="2"/>
              <a:buChar char="§"/>
            </a:pPr>
            <a:r>
              <a:rPr lang="en-US" sz="1400" dirty="0"/>
              <a:t>Semi-automated workflows</a:t>
            </a:r>
          </a:p>
          <a:p>
            <a:pPr marL="285750" indent="-285750">
              <a:buFont typeface="Wingdings" panose="05000000000000000000" pitchFamily="2" charset="2"/>
              <a:buChar char="§"/>
            </a:pPr>
            <a:r>
              <a:rPr lang="en-US" sz="1400" dirty="0"/>
              <a:t>Continuous cycle to improve and update assessments</a:t>
            </a:r>
          </a:p>
        </p:txBody>
      </p:sp>
      <p:sp>
        <p:nvSpPr>
          <p:cNvPr id="7" name="TextBox 6"/>
          <p:cNvSpPr txBox="1"/>
          <p:nvPr/>
        </p:nvSpPr>
        <p:spPr>
          <a:xfrm>
            <a:off x="451381" y="1036787"/>
            <a:ext cx="2556588" cy="1446550"/>
          </a:xfrm>
          <a:prstGeom prst="rect">
            <a:avLst/>
          </a:prstGeom>
          <a:solidFill>
            <a:schemeClr val="accent1">
              <a:lumMod val="40000"/>
              <a:lumOff val="60000"/>
            </a:schemeClr>
          </a:solidFill>
        </p:spPr>
        <p:txBody>
          <a:bodyPr wrap="square" rtlCol="0">
            <a:spAutoFit/>
          </a:bodyPr>
          <a:lstStyle/>
          <a:p>
            <a:r>
              <a:rPr lang="en-US" sz="1600" dirty="0"/>
              <a:t>Building-Level Flood Risk Assessments support:</a:t>
            </a:r>
          </a:p>
          <a:p>
            <a:pPr marL="285750" indent="-285750">
              <a:buFont typeface="Wingdings" panose="05000000000000000000" pitchFamily="2" charset="2"/>
              <a:buChar char="§"/>
            </a:pPr>
            <a:r>
              <a:rPr lang="en-US" sz="1400" dirty="0"/>
              <a:t>Hazard Mitigation Plans </a:t>
            </a:r>
          </a:p>
          <a:p>
            <a:pPr marL="285750" indent="-285750">
              <a:buFont typeface="Wingdings" panose="05000000000000000000" pitchFamily="2" charset="2"/>
              <a:buChar char="§"/>
            </a:pPr>
            <a:r>
              <a:rPr lang="en-US" sz="1400" dirty="0"/>
              <a:t>Floodplain Management</a:t>
            </a:r>
          </a:p>
          <a:p>
            <a:pPr marL="285750" indent="-285750">
              <a:buFont typeface="Wingdings" panose="05000000000000000000" pitchFamily="2" charset="2"/>
              <a:buChar char="§"/>
            </a:pPr>
            <a:r>
              <a:rPr lang="en-US" sz="1400" dirty="0"/>
              <a:t>Community Assisted Visits </a:t>
            </a:r>
          </a:p>
          <a:p>
            <a:pPr marL="285750" indent="-285750">
              <a:buFont typeface="Wingdings" panose="05000000000000000000" pitchFamily="2" charset="2"/>
              <a:buChar char="§"/>
            </a:pPr>
            <a:r>
              <a:rPr lang="en-US" sz="1400" dirty="0"/>
              <a:t>Community Rating System</a:t>
            </a:r>
          </a:p>
        </p:txBody>
      </p:sp>
      <p:sp>
        <p:nvSpPr>
          <p:cNvPr id="9" name="TextBox 8"/>
          <p:cNvSpPr txBox="1"/>
          <p:nvPr/>
        </p:nvSpPr>
        <p:spPr>
          <a:xfrm>
            <a:off x="451381" y="2713199"/>
            <a:ext cx="2556588" cy="2277547"/>
          </a:xfrm>
          <a:prstGeom prst="rect">
            <a:avLst/>
          </a:prstGeom>
          <a:solidFill>
            <a:schemeClr val="accent1">
              <a:lumMod val="40000"/>
              <a:lumOff val="60000"/>
            </a:schemeClr>
          </a:solidFill>
        </p:spPr>
        <p:txBody>
          <a:bodyPr wrap="square" rtlCol="0">
            <a:spAutoFit/>
          </a:bodyPr>
          <a:lstStyle/>
          <a:p>
            <a:r>
              <a:rPr lang="en-US" sz="1600" dirty="0"/>
              <a:t>Benefits</a:t>
            </a:r>
          </a:p>
          <a:p>
            <a:pPr marL="285750" indent="-285750">
              <a:buFont typeface="Wingdings" panose="05000000000000000000" pitchFamily="2" charset="2"/>
              <a:buChar char="§"/>
            </a:pPr>
            <a:r>
              <a:rPr lang="en-US" sz="1400" dirty="0"/>
              <a:t>More detailed and accurate assessments</a:t>
            </a:r>
          </a:p>
          <a:p>
            <a:pPr marL="285750" indent="-285750">
              <a:buFont typeface="Wingdings" panose="05000000000000000000" pitchFamily="2" charset="2"/>
              <a:buChar char="§"/>
            </a:pPr>
            <a:r>
              <a:rPr lang="en-US" sz="1400" dirty="0"/>
              <a:t>Automated scripts generate outputs quickly </a:t>
            </a:r>
          </a:p>
          <a:p>
            <a:pPr marL="285750" indent="-285750">
              <a:buFont typeface="Wingdings" panose="05000000000000000000" pitchFamily="2" charset="2"/>
              <a:buChar char="§"/>
            </a:pPr>
            <a:r>
              <a:rPr lang="en-US" sz="1400" dirty="0"/>
              <a:t>Cost savings through efficiencies</a:t>
            </a:r>
          </a:p>
          <a:p>
            <a:pPr marL="285750" indent="-285750">
              <a:buFont typeface="Wingdings" panose="05000000000000000000" pitchFamily="2" charset="2"/>
              <a:buChar char="§"/>
            </a:pPr>
            <a:r>
              <a:rPr lang="en-US" sz="1400" dirty="0"/>
              <a:t>Helps multiple stakeholders</a:t>
            </a:r>
          </a:p>
          <a:p>
            <a:pPr marL="285750" indent="-285750">
              <a:buFont typeface="Wingdings" panose="05000000000000000000" pitchFamily="2" charset="2"/>
              <a:buChar char="§"/>
            </a:pPr>
            <a:r>
              <a:rPr lang="en-US" sz="1400" dirty="0"/>
              <a:t>Comprehensive Building Risk Spatial Database</a:t>
            </a:r>
          </a:p>
        </p:txBody>
      </p:sp>
      <p:sp>
        <p:nvSpPr>
          <p:cNvPr id="6" name="TextBox 5"/>
          <p:cNvSpPr txBox="1"/>
          <p:nvPr/>
        </p:nvSpPr>
        <p:spPr>
          <a:xfrm>
            <a:off x="6769341" y="3143572"/>
            <a:ext cx="1640438" cy="969496"/>
          </a:xfrm>
          <a:prstGeom prst="rect">
            <a:avLst/>
          </a:prstGeom>
          <a:noFill/>
        </p:spPr>
        <p:txBody>
          <a:bodyPr wrap="square" rtlCol="0">
            <a:spAutoFit/>
          </a:bodyPr>
          <a:lstStyle/>
          <a:p>
            <a:pPr algn="ctr"/>
            <a:r>
              <a:rPr lang="en-US" sz="1600" dirty="0"/>
              <a:t>Building-Level Risk Assessment (BLRA) Cycle</a:t>
            </a:r>
            <a:br>
              <a:rPr lang="en-US" sz="1600" dirty="0"/>
            </a:br>
            <a:endParaRPr lang="en-US" sz="900" dirty="0">
              <a:solidFill>
                <a:schemeClr val="bg2">
                  <a:lumMod val="50000"/>
                </a:schemeClr>
              </a:solidFill>
            </a:endParaRPr>
          </a:p>
        </p:txBody>
      </p:sp>
      <p:sp>
        <p:nvSpPr>
          <p:cNvPr id="12" name="TextBox 11"/>
          <p:cNvSpPr txBox="1"/>
          <p:nvPr/>
        </p:nvSpPr>
        <p:spPr>
          <a:xfrm>
            <a:off x="7425201" y="1035592"/>
            <a:ext cx="231408" cy="276999"/>
          </a:xfrm>
          <a:prstGeom prst="rect">
            <a:avLst/>
          </a:prstGeom>
          <a:solidFill>
            <a:schemeClr val="tx1"/>
          </a:solidFill>
        </p:spPr>
        <p:txBody>
          <a:bodyPr wrap="square" rtlCol="0">
            <a:spAutoFit/>
          </a:bodyPr>
          <a:lstStyle/>
          <a:p>
            <a:pPr algn="ctr"/>
            <a:r>
              <a:rPr lang="en-US" sz="1200" b="1" dirty="0">
                <a:solidFill>
                  <a:schemeClr val="bg1"/>
                </a:solidFill>
              </a:rPr>
              <a:t>1</a:t>
            </a:r>
          </a:p>
        </p:txBody>
      </p:sp>
      <p:sp>
        <p:nvSpPr>
          <p:cNvPr id="13" name="TextBox 12"/>
          <p:cNvSpPr txBox="1"/>
          <p:nvPr/>
        </p:nvSpPr>
        <p:spPr>
          <a:xfrm>
            <a:off x="9434030" y="3048255"/>
            <a:ext cx="231408" cy="276999"/>
          </a:xfrm>
          <a:prstGeom prst="rect">
            <a:avLst/>
          </a:prstGeom>
          <a:solidFill>
            <a:schemeClr val="tx1"/>
          </a:solidFill>
        </p:spPr>
        <p:txBody>
          <a:bodyPr wrap="square" rtlCol="0">
            <a:spAutoFit/>
          </a:bodyPr>
          <a:lstStyle/>
          <a:p>
            <a:pPr algn="ctr"/>
            <a:r>
              <a:rPr lang="en-US" sz="1200" b="1" dirty="0">
                <a:solidFill>
                  <a:schemeClr val="bg1"/>
                </a:solidFill>
              </a:rPr>
              <a:t>2</a:t>
            </a:r>
          </a:p>
        </p:txBody>
      </p:sp>
      <p:sp>
        <p:nvSpPr>
          <p:cNvPr id="14" name="TextBox 13"/>
          <p:cNvSpPr txBox="1"/>
          <p:nvPr/>
        </p:nvSpPr>
        <p:spPr>
          <a:xfrm>
            <a:off x="7436050" y="4812264"/>
            <a:ext cx="231408" cy="276999"/>
          </a:xfrm>
          <a:prstGeom prst="rect">
            <a:avLst/>
          </a:prstGeom>
          <a:solidFill>
            <a:schemeClr val="tx1"/>
          </a:solidFill>
        </p:spPr>
        <p:txBody>
          <a:bodyPr wrap="square" rtlCol="0">
            <a:spAutoFit/>
          </a:bodyPr>
          <a:lstStyle/>
          <a:p>
            <a:pPr algn="ctr"/>
            <a:r>
              <a:rPr lang="en-US" sz="1200" b="1" dirty="0">
                <a:solidFill>
                  <a:schemeClr val="bg1"/>
                </a:solidFill>
              </a:rPr>
              <a:t>3</a:t>
            </a:r>
          </a:p>
        </p:txBody>
      </p:sp>
      <p:sp>
        <p:nvSpPr>
          <p:cNvPr id="15" name="TextBox 14"/>
          <p:cNvSpPr txBox="1"/>
          <p:nvPr/>
        </p:nvSpPr>
        <p:spPr>
          <a:xfrm>
            <a:off x="5498021" y="3048255"/>
            <a:ext cx="231408" cy="276999"/>
          </a:xfrm>
          <a:prstGeom prst="rect">
            <a:avLst/>
          </a:prstGeom>
          <a:solidFill>
            <a:schemeClr val="tx1"/>
          </a:solidFill>
        </p:spPr>
        <p:txBody>
          <a:bodyPr wrap="square" rtlCol="0">
            <a:spAutoFit/>
          </a:bodyPr>
          <a:lstStyle/>
          <a:p>
            <a:pPr algn="ctr"/>
            <a:r>
              <a:rPr lang="en-US" sz="1200" b="1" dirty="0">
                <a:solidFill>
                  <a:schemeClr val="bg1"/>
                </a:solidFill>
              </a:rPr>
              <a:t>4</a:t>
            </a:r>
          </a:p>
        </p:txBody>
      </p:sp>
      <p:pic>
        <p:nvPicPr>
          <p:cNvPr id="5" name="Picture 4">
            <a:extLst>
              <a:ext uri="{FF2B5EF4-FFF2-40B4-BE49-F238E27FC236}">
                <a16:creationId xmlns:a16="http://schemas.microsoft.com/office/drawing/2014/main" id="{438815E4-ECE6-429B-A2D8-02B4A6FB213A}"/>
              </a:ext>
            </a:extLst>
          </p:cNvPr>
          <p:cNvPicPr>
            <a:picLocks noChangeAspect="1"/>
          </p:cNvPicPr>
          <p:nvPr/>
        </p:nvPicPr>
        <p:blipFill rotWithShape="1">
          <a:blip r:embed="rId8"/>
          <a:srcRect l="1965" t="5238" r="9886" b="3882"/>
          <a:stretch/>
        </p:blipFill>
        <p:spPr>
          <a:xfrm>
            <a:off x="8621074" y="5319970"/>
            <a:ext cx="1804331" cy="131429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6" name="Picture 15">
            <a:extLst>
              <a:ext uri="{FF2B5EF4-FFF2-40B4-BE49-F238E27FC236}">
                <a16:creationId xmlns:a16="http://schemas.microsoft.com/office/drawing/2014/main" id="{D9607252-A067-43AF-83ED-75177EADFD18}"/>
              </a:ext>
            </a:extLst>
          </p:cNvPr>
          <p:cNvPicPr>
            <a:picLocks noChangeAspect="1"/>
          </p:cNvPicPr>
          <p:nvPr/>
        </p:nvPicPr>
        <p:blipFill>
          <a:blip r:embed="rId9"/>
          <a:stretch>
            <a:fillRect/>
          </a:stretch>
        </p:blipFill>
        <p:spPr>
          <a:xfrm>
            <a:off x="4487243" y="5393164"/>
            <a:ext cx="1954386" cy="138455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9" name="TextBox 18">
            <a:extLst>
              <a:ext uri="{FF2B5EF4-FFF2-40B4-BE49-F238E27FC236}">
                <a16:creationId xmlns:a16="http://schemas.microsoft.com/office/drawing/2014/main" id="{86A3AE2A-B197-4537-AAF4-6A311B3D3B9D}"/>
              </a:ext>
            </a:extLst>
          </p:cNvPr>
          <p:cNvSpPr txBox="1"/>
          <p:nvPr/>
        </p:nvSpPr>
        <p:spPr>
          <a:xfrm>
            <a:off x="4818382" y="5336217"/>
            <a:ext cx="1147864" cy="276999"/>
          </a:xfrm>
          <a:prstGeom prst="rect">
            <a:avLst/>
          </a:prstGeom>
          <a:noFill/>
        </p:spPr>
        <p:txBody>
          <a:bodyPr wrap="square" rtlCol="0">
            <a:spAutoFit/>
          </a:bodyPr>
          <a:lstStyle/>
          <a:p>
            <a:r>
              <a:rPr lang="en-US" sz="1200" dirty="0"/>
              <a:t>Tabular Output</a:t>
            </a:r>
          </a:p>
        </p:txBody>
      </p:sp>
      <p:sp>
        <p:nvSpPr>
          <p:cNvPr id="20" name="TextBox 19">
            <a:extLst>
              <a:ext uri="{FF2B5EF4-FFF2-40B4-BE49-F238E27FC236}">
                <a16:creationId xmlns:a16="http://schemas.microsoft.com/office/drawing/2014/main" id="{EC76B673-EB6A-4286-A005-1AE27455F917}"/>
              </a:ext>
            </a:extLst>
          </p:cNvPr>
          <p:cNvSpPr txBox="1"/>
          <p:nvPr/>
        </p:nvSpPr>
        <p:spPr>
          <a:xfrm>
            <a:off x="9216061" y="5235209"/>
            <a:ext cx="1147864" cy="276999"/>
          </a:xfrm>
          <a:prstGeom prst="rect">
            <a:avLst/>
          </a:prstGeom>
          <a:noFill/>
        </p:spPr>
        <p:txBody>
          <a:bodyPr wrap="square" rtlCol="0">
            <a:spAutoFit/>
          </a:bodyPr>
          <a:lstStyle/>
          <a:p>
            <a:r>
              <a:rPr lang="en-US" sz="1200" dirty="0"/>
              <a:t>Map Output</a:t>
            </a:r>
          </a:p>
        </p:txBody>
      </p:sp>
      <p:pic>
        <p:nvPicPr>
          <p:cNvPr id="18" name="Picture 17">
            <a:extLst>
              <a:ext uri="{FF2B5EF4-FFF2-40B4-BE49-F238E27FC236}">
                <a16:creationId xmlns:a16="http://schemas.microsoft.com/office/drawing/2014/main" id="{6C92D24A-4505-4BA2-95B6-000BC3B66BCB}"/>
              </a:ext>
            </a:extLst>
          </p:cNvPr>
          <p:cNvPicPr>
            <a:picLocks noChangeAspect="1"/>
          </p:cNvPicPr>
          <p:nvPr/>
        </p:nvPicPr>
        <p:blipFill>
          <a:blip r:embed="rId10"/>
          <a:stretch>
            <a:fillRect/>
          </a:stretch>
        </p:blipFill>
        <p:spPr>
          <a:xfrm>
            <a:off x="7272114" y="3998691"/>
            <a:ext cx="740683" cy="637674"/>
          </a:xfrm>
          <a:prstGeom prst="rect">
            <a:avLst/>
          </a:prstGeom>
        </p:spPr>
      </p:pic>
      <p:sp>
        <p:nvSpPr>
          <p:cNvPr id="22" name="TextBox 21"/>
          <p:cNvSpPr txBox="1"/>
          <p:nvPr/>
        </p:nvSpPr>
        <p:spPr>
          <a:xfrm>
            <a:off x="6716588" y="5861930"/>
            <a:ext cx="1851732" cy="261610"/>
          </a:xfrm>
          <a:prstGeom prst="rect">
            <a:avLst/>
          </a:prstGeom>
          <a:noFill/>
        </p:spPr>
        <p:txBody>
          <a:bodyPr wrap="square" rtlCol="0">
            <a:spAutoFit/>
          </a:bodyPr>
          <a:lstStyle/>
          <a:p>
            <a:r>
              <a:rPr lang="en-US" sz="1100" b="1" i="1" dirty="0">
                <a:solidFill>
                  <a:srgbClr val="FFFF00"/>
                </a:solidFill>
              </a:rPr>
              <a:t>Published to WV Flood Tool</a:t>
            </a:r>
          </a:p>
        </p:txBody>
      </p:sp>
      <p:sp>
        <p:nvSpPr>
          <p:cNvPr id="8" name="TextBox 7">
            <a:hlinkClick r:id="rId11"/>
          </p:cNvPr>
          <p:cNvSpPr txBox="1"/>
          <p:nvPr/>
        </p:nvSpPr>
        <p:spPr>
          <a:xfrm>
            <a:off x="4487243" y="1135051"/>
            <a:ext cx="2282098" cy="292388"/>
          </a:xfrm>
          <a:prstGeom prst="rect">
            <a:avLst/>
          </a:prstGeom>
          <a:noFill/>
        </p:spPr>
        <p:txBody>
          <a:bodyPr wrap="square" rtlCol="0">
            <a:spAutoFit/>
          </a:bodyPr>
          <a:lstStyle/>
          <a:p>
            <a:r>
              <a:rPr lang="en-US" sz="1300" dirty="0">
                <a:hlinkClick r:id="rId11"/>
              </a:rPr>
              <a:t>BLRA Cycle and Methodology</a:t>
            </a:r>
            <a:endParaRPr lang="en-US" sz="1300" dirty="0"/>
          </a:p>
        </p:txBody>
      </p:sp>
    </p:spTree>
    <p:extLst>
      <p:ext uri="{BB962C8B-B14F-4D97-AF65-F5344CB8AC3E}">
        <p14:creationId xmlns:p14="http://schemas.microsoft.com/office/powerpoint/2010/main" val="1578706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Building Exposure, High-Value Structures</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White Sulphur Springs</a:t>
            </a:r>
            <a:endParaRPr lang="en-US" sz="1100" dirty="0">
              <a:solidFill>
                <a:schemeClr val="bg1"/>
              </a:solidFill>
            </a:endParaRPr>
          </a:p>
        </p:txBody>
      </p:sp>
      <p:sp>
        <p:nvSpPr>
          <p:cNvPr id="93" name="Text Box 2">
            <a:extLst>
              <a:ext uri="{FF2B5EF4-FFF2-40B4-BE49-F238E27FC236}">
                <a16:creationId xmlns:a16="http://schemas.microsoft.com/office/drawing/2014/main" id="{4347FC74-99D3-4BBC-AE60-7E051B6D4360}"/>
              </a:ext>
            </a:extLst>
          </p:cNvPr>
          <p:cNvSpPr txBox="1">
            <a:spLocks noChangeArrowheads="1"/>
          </p:cNvSpPr>
          <p:nvPr/>
        </p:nvSpPr>
        <p:spPr bwMode="auto">
          <a:xfrm>
            <a:off x="1626642" y="1032246"/>
            <a:ext cx="4254753" cy="1334271"/>
          </a:xfrm>
          <a:prstGeom prst="rect">
            <a:avLst/>
          </a:prstGeom>
          <a:noFill/>
          <a:ln w="9525">
            <a:noFill/>
            <a:miter lim="800000"/>
            <a:headEnd/>
            <a:tailEnd/>
          </a:ln>
        </p:spPr>
        <p:txBody>
          <a:bodyPr rot="0" vert="horz" wrap="square" lIns="91440" tIns="45720" rIns="91440" bIns="45720" anchor="t" anchorCtr="0">
            <a:noAutofit/>
          </a:bodyPr>
          <a:lstStyle/>
          <a:p>
            <a:pPr>
              <a:spcBef>
                <a:spcPts val="50"/>
              </a:spcBef>
            </a:pPr>
            <a:r>
              <a:rPr lang="en-US" sz="1600" b="1" dirty="0">
                <a:latin typeface="Arial" panose="020B0604020202020204" pitchFamily="34" charset="0"/>
                <a:cs typeface="Times New Roman" panose="02020603050405020304" pitchFamily="18" charset="0"/>
              </a:rPr>
              <a:t>Highest Value:</a:t>
            </a:r>
          </a:p>
          <a:p>
            <a:pPr>
              <a:spcBef>
                <a:spcPts val="50"/>
              </a:spcBef>
            </a:pPr>
            <a:endParaRPr lang="en-US" sz="500" dirty="0">
              <a:latin typeface="Arial" panose="020B0604020202020204" pitchFamily="34" charset="0"/>
              <a:cs typeface="Times New Roman" panose="02020603050405020304" pitchFamily="18" charset="0"/>
            </a:endParaRPr>
          </a:p>
          <a:p>
            <a:pPr>
              <a:spcBef>
                <a:spcPts val="50"/>
              </a:spcBef>
            </a:pPr>
            <a:r>
              <a:rPr lang="en-US" sz="1200" dirty="0">
                <a:latin typeface="Arial" panose="020B0604020202020204" pitchFamily="34" charset="0"/>
                <a:cs typeface="Times New Roman" panose="02020603050405020304" pitchFamily="18" charset="0"/>
              </a:rPr>
              <a:t>Building ID: 13-17-0009-0342-0000_150 (WSS Elementary) </a:t>
            </a:r>
          </a:p>
          <a:p>
            <a:pPr>
              <a:spcBef>
                <a:spcPts val="50"/>
              </a:spcBef>
            </a:pPr>
            <a:r>
              <a:rPr lang="en-US" sz="1200" dirty="0">
                <a:latin typeface="Arial" panose="020B0604020202020204" pitchFamily="34" charset="0"/>
                <a:cs typeface="Times New Roman" panose="02020603050405020304" pitchFamily="18" charset="0"/>
              </a:rPr>
              <a:t>Hazard Occupancy Class: EDU1 (School)</a:t>
            </a:r>
          </a:p>
          <a:p>
            <a:pPr>
              <a:spcBef>
                <a:spcPts val="50"/>
              </a:spcBef>
            </a:pPr>
            <a:r>
              <a:rPr lang="en-US" sz="1200" dirty="0">
                <a:latin typeface="Arial" panose="020B0604020202020204" pitchFamily="34" charset="0"/>
                <a:cs typeface="Times New Roman" panose="02020603050405020304" pitchFamily="18" charset="0"/>
              </a:rPr>
              <a:t>FIRM Status: Post-FIRM (2003)</a:t>
            </a:r>
          </a:p>
          <a:p>
            <a:pPr>
              <a:spcBef>
                <a:spcPts val="50"/>
              </a:spcBef>
            </a:pPr>
            <a:r>
              <a:rPr lang="en-US" sz="1200" dirty="0">
                <a:latin typeface="Arial" panose="020B0604020202020204" pitchFamily="34" charset="0"/>
                <a:cs typeface="Times New Roman" panose="02020603050405020304" pitchFamily="18" charset="0"/>
              </a:rPr>
              <a:t>Appraised Value: $8,542,982</a:t>
            </a:r>
          </a:p>
          <a:p>
            <a:pPr>
              <a:spcBef>
                <a:spcPts val="50"/>
              </a:spcBef>
            </a:pPr>
            <a:r>
              <a:rPr lang="en-US" sz="1200" dirty="0">
                <a:latin typeface="Arial" panose="020B0604020202020204" pitchFamily="34" charset="0"/>
                <a:cs typeface="Times New Roman" panose="02020603050405020304" pitchFamily="18" charset="0"/>
                <a:hlinkClick r:id="rId3"/>
              </a:rPr>
              <a:t>Flood Tool Link</a:t>
            </a:r>
            <a:r>
              <a:rPr lang="en-US" sz="1200" dirty="0">
                <a:latin typeface="Arial" panose="020B0604020202020204" pitchFamily="34" charset="0"/>
                <a:cs typeface="Times New Roman" panose="02020603050405020304" pitchFamily="18" charset="0"/>
              </a:rPr>
              <a:t> (New flood study mapped-out SFHA)</a:t>
            </a:r>
          </a:p>
        </p:txBody>
      </p:sp>
      <p:sp>
        <p:nvSpPr>
          <p:cNvPr id="8" name="Text Box 2">
            <a:extLst>
              <a:ext uri="{FF2B5EF4-FFF2-40B4-BE49-F238E27FC236}">
                <a16:creationId xmlns:a16="http://schemas.microsoft.com/office/drawing/2014/main" id="{320E7F1C-D01F-425D-8B00-2EBD5AE53F35}"/>
              </a:ext>
            </a:extLst>
          </p:cNvPr>
          <p:cNvSpPr txBox="1">
            <a:spLocks noChangeArrowheads="1"/>
          </p:cNvSpPr>
          <p:nvPr/>
        </p:nvSpPr>
        <p:spPr bwMode="auto">
          <a:xfrm>
            <a:off x="1626644" y="2484362"/>
            <a:ext cx="4058185" cy="1334271"/>
          </a:xfrm>
          <a:prstGeom prst="rect">
            <a:avLst/>
          </a:prstGeom>
          <a:noFill/>
          <a:ln w="9525">
            <a:noFill/>
            <a:miter lim="800000"/>
            <a:headEnd/>
            <a:tailEnd/>
          </a:ln>
        </p:spPr>
        <p:txBody>
          <a:bodyPr rot="0" vert="horz" wrap="square" lIns="91440" tIns="45720" rIns="91440" bIns="45720" anchor="t" anchorCtr="0">
            <a:noAutofit/>
          </a:bodyPr>
          <a:lstStyle/>
          <a:p>
            <a:pPr>
              <a:spcBef>
                <a:spcPts val="50"/>
              </a:spcBef>
            </a:pPr>
            <a:r>
              <a:rPr lang="en-US" sz="1600" b="1" dirty="0">
                <a:latin typeface="Arial" panose="020B0604020202020204" pitchFamily="34" charset="0"/>
                <a:cs typeface="Times New Roman" panose="02020603050405020304" pitchFamily="18" charset="0"/>
              </a:rPr>
              <a:t>Highest Residential (RESx) Value:</a:t>
            </a:r>
          </a:p>
          <a:p>
            <a:pPr>
              <a:spcBef>
                <a:spcPts val="50"/>
              </a:spcBef>
            </a:pPr>
            <a:endParaRPr lang="en-US" sz="500" dirty="0">
              <a:latin typeface="Arial" panose="020B0604020202020204" pitchFamily="34" charset="0"/>
              <a:cs typeface="Times New Roman" panose="02020603050405020304" pitchFamily="18" charset="0"/>
            </a:endParaRPr>
          </a:p>
          <a:p>
            <a:pPr>
              <a:spcBef>
                <a:spcPts val="50"/>
              </a:spcBef>
            </a:pPr>
            <a:r>
              <a:rPr lang="en-US" sz="1200" dirty="0">
                <a:latin typeface="Arial" panose="020B0604020202020204" pitchFamily="34" charset="0"/>
                <a:cs typeface="Times New Roman" panose="02020603050405020304" pitchFamily="18" charset="0"/>
              </a:rPr>
              <a:t>Building ID: 13-17-0011-0246-0000_559</a:t>
            </a:r>
          </a:p>
          <a:p>
            <a:pPr>
              <a:spcBef>
                <a:spcPts val="50"/>
              </a:spcBef>
            </a:pPr>
            <a:r>
              <a:rPr lang="en-US" sz="1200" dirty="0">
                <a:latin typeface="Arial" panose="020B0604020202020204" pitchFamily="34" charset="0"/>
                <a:cs typeface="Times New Roman" panose="02020603050405020304" pitchFamily="18" charset="0"/>
              </a:rPr>
              <a:t>Hazard Occupancy Class: RES4 (Hotel/Motel - Low Rise)</a:t>
            </a:r>
          </a:p>
          <a:p>
            <a:pPr>
              <a:spcBef>
                <a:spcPts val="50"/>
              </a:spcBef>
            </a:pPr>
            <a:r>
              <a:rPr lang="en-US" sz="1200" dirty="0">
                <a:latin typeface="Arial" panose="020B0604020202020204" pitchFamily="34" charset="0"/>
                <a:cs typeface="Times New Roman" panose="02020603050405020304" pitchFamily="18" charset="0"/>
              </a:rPr>
              <a:t>FIRM Status: Pre-FIRM (1951)</a:t>
            </a:r>
          </a:p>
          <a:p>
            <a:pPr>
              <a:spcBef>
                <a:spcPts val="50"/>
              </a:spcBef>
            </a:pPr>
            <a:r>
              <a:rPr lang="en-US" sz="1200" dirty="0">
                <a:latin typeface="Arial" panose="020B0604020202020204" pitchFamily="34" charset="0"/>
                <a:cs typeface="Times New Roman" panose="02020603050405020304" pitchFamily="18" charset="0"/>
              </a:rPr>
              <a:t>Appraised Value: $254,400</a:t>
            </a:r>
          </a:p>
          <a:p>
            <a:pPr>
              <a:spcBef>
                <a:spcPts val="50"/>
              </a:spcBef>
            </a:pPr>
            <a:r>
              <a:rPr lang="en-US" sz="1200" dirty="0">
                <a:latin typeface="Arial" panose="020B0604020202020204" pitchFamily="34" charset="0"/>
                <a:cs typeface="Times New Roman" panose="02020603050405020304" pitchFamily="18" charset="0"/>
                <a:hlinkClick r:id="rId4"/>
              </a:rPr>
              <a:t>Flood Tool Link</a:t>
            </a:r>
            <a:r>
              <a:rPr lang="en-US" sz="1200" dirty="0">
                <a:latin typeface="Arial" panose="020B0604020202020204" pitchFamily="34" charset="0"/>
                <a:cs typeface="Times New Roman" panose="02020603050405020304" pitchFamily="18" charset="0"/>
              </a:rPr>
              <a:t> (New flood study mapped-in SFHA)</a:t>
            </a:r>
          </a:p>
          <a:p>
            <a:pPr>
              <a:spcBef>
                <a:spcPts val="50"/>
              </a:spcBef>
            </a:pPr>
            <a:endParaRPr lang="en-US" sz="1200" dirty="0">
              <a:latin typeface="Arial" panose="020B0604020202020204" pitchFamily="34" charset="0"/>
              <a:cs typeface="Times New Roman" panose="02020603050405020304" pitchFamily="18" charset="0"/>
            </a:endParaRPr>
          </a:p>
        </p:txBody>
      </p:sp>
      <p:pic>
        <p:nvPicPr>
          <p:cNvPr id="7" name="Picture 6" descr="A picture containing text, grass, outdoor, tree&#10;&#10;Description automatically generated">
            <a:extLst>
              <a:ext uri="{FF2B5EF4-FFF2-40B4-BE49-F238E27FC236}">
                <a16:creationId xmlns:a16="http://schemas.microsoft.com/office/drawing/2014/main" id="{E3EA2922-8AC0-4647-8C54-DCE62EBB90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4966" r="5306" b="16387"/>
          <a:stretch/>
        </p:blipFill>
        <p:spPr>
          <a:xfrm>
            <a:off x="6711813" y="2488060"/>
            <a:ext cx="3771766" cy="1334271"/>
          </a:xfrm>
          <a:prstGeom prst="rect">
            <a:avLst/>
          </a:prstGeom>
        </p:spPr>
      </p:pic>
      <p:sp>
        <p:nvSpPr>
          <p:cNvPr id="11" name="Text Box 2">
            <a:extLst>
              <a:ext uri="{FF2B5EF4-FFF2-40B4-BE49-F238E27FC236}">
                <a16:creationId xmlns:a16="http://schemas.microsoft.com/office/drawing/2014/main" id="{069DEF97-DAA3-4041-92B8-7A338A836923}"/>
              </a:ext>
            </a:extLst>
          </p:cNvPr>
          <p:cNvSpPr txBox="1">
            <a:spLocks noChangeArrowheads="1"/>
          </p:cNvSpPr>
          <p:nvPr/>
        </p:nvSpPr>
        <p:spPr bwMode="auto">
          <a:xfrm>
            <a:off x="1626643" y="5349224"/>
            <a:ext cx="4058185" cy="1334271"/>
          </a:xfrm>
          <a:prstGeom prst="rect">
            <a:avLst/>
          </a:prstGeom>
          <a:noFill/>
          <a:ln w="9525">
            <a:noFill/>
            <a:miter lim="800000"/>
            <a:headEnd/>
            <a:tailEnd/>
          </a:ln>
        </p:spPr>
        <p:txBody>
          <a:bodyPr rot="0" vert="horz" wrap="square" lIns="91440" tIns="45720" rIns="91440" bIns="45720" anchor="t" anchorCtr="0">
            <a:noAutofit/>
          </a:bodyPr>
          <a:lstStyle/>
          <a:p>
            <a:pPr>
              <a:spcBef>
                <a:spcPts val="50"/>
              </a:spcBef>
            </a:pPr>
            <a:r>
              <a:rPr lang="en-US" sz="1600" b="1" dirty="0">
                <a:latin typeface="Arial" panose="020B0604020202020204" pitchFamily="34" charset="0"/>
                <a:cs typeface="Times New Roman" panose="02020603050405020304" pitchFamily="18" charset="0"/>
              </a:rPr>
              <a:t>Highest Single-Family Value:</a:t>
            </a:r>
          </a:p>
          <a:p>
            <a:pPr>
              <a:spcBef>
                <a:spcPts val="50"/>
              </a:spcBef>
            </a:pPr>
            <a:endParaRPr lang="en-US" sz="500" dirty="0">
              <a:latin typeface="Arial" panose="020B0604020202020204" pitchFamily="34" charset="0"/>
              <a:cs typeface="Times New Roman" panose="02020603050405020304" pitchFamily="18" charset="0"/>
            </a:endParaRPr>
          </a:p>
          <a:p>
            <a:pPr>
              <a:spcBef>
                <a:spcPts val="50"/>
              </a:spcBef>
            </a:pPr>
            <a:r>
              <a:rPr lang="en-US" sz="1200" dirty="0">
                <a:latin typeface="Arial" panose="020B0604020202020204" pitchFamily="34" charset="0"/>
                <a:cs typeface="Times New Roman" panose="02020603050405020304" pitchFamily="18" charset="0"/>
              </a:rPr>
              <a:t>Building ID: 13-17-0008-0523-0000_192</a:t>
            </a:r>
          </a:p>
          <a:p>
            <a:pPr>
              <a:spcBef>
                <a:spcPts val="50"/>
              </a:spcBef>
            </a:pPr>
            <a:r>
              <a:rPr lang="en-US" sz="1200" dirty="0">
                <a:latin typeface="Arial" panose="020B0604020202020204" pitchFamily="34" charset="0"/>
                <a:cs typeface="Times New Roman" panose="02020603050405020304" pitchFamily="18" charset="0"/>
              </a:rPr>
              <a:t>Hazard Occupancy Class: RES1 (Residential 1 Family)</a:t>
            </a:r>
          </a:p>
          <a:p>
            <a:pPr>
              <a:spcBef>
                <a:spcPts val="50"/>
              </a:spcBef>
            </a:pPr>
            <a:r>
              <a:rPr lang="en-US" sz="1200" dirty="0">
                <a:latin typeface="Arial" panose="020B0604020202020204" pitchFamily="34" charset="0"/>
                <a:cs typeface="Times New Roman" panose="02020603050405020304" pitchFamily="18" charset="0"/>
              </a:rPr>
              <a:t>FIRM Status: Post-FIRM (1993)</a:t>
            </a:r>
          </a:p>
          <a:p>
            <a:pPr>
              <a:spcBef>
                <a:spcPts val="50"/>
              </a:spcBef>
            </a:pPr>
            <a:r>
              <a:rPr lang="en-US" sz="1200" dirty="0">
                <a:latin typeface="Arial" panose="020B0604020202020204" pitchFamily="34" charset="0"/>
                <a:cs typeface="Times New Roman" panose="02020603050405020304" pitchFamily="18" charset="0"/>
              </a:rPr>
              <a:t>Appraised Value: $192,700</a:t>
            </a:r>
          </a:p>
          <a:p>
            <a:pPr>
              <a:spcBef>
                <a:spcPts val="50"/>
              </a:spcBef>
            </a:pPr>
            <a:r>
              <a:rPr lang="en-US" sz="1200" dirty="0">
                <a:latin typeface="Arial" panose="020B0604020202020204" pitchFamily="34" charset="0"/>
                <a:cs typeface="Times New Roman" panose="02020603050405020304" pitchFamily="18" charset="0"/>
                <a:hlinkClick r:id="rId6"/>
              </a:rPr>
              <a:t>Flood Tool Link</a:t>
            </a:r>
            <a:endParaRPr lang="en-US" sz="1200" dirty="0">
              <a:latin typeface="Arial" panose="020B06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9A62A56F-C58E-44BE-85C8-A5893167193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t="8982" b="8247"/>
          <a:stretch/>
        </p:blipFill>
        <p:spPr>
          <a:xfrm>
            <a:off x="6711812" y="5349224"/>
            <a:ext cx="3771766" cy="1397599"/>
          </a:xfrm>
          <a:prstGeom prst="rect">
            <a:avLst/>
          </a:prstGeom>
        </p:spPr>
      </p:pic>
      <p:sp>
        <p:nvSpPr>
          <p:cNvPr id="16" name="Text Box 2">
            <a:extLst>
              <a:ext uri="{FF2B5EF4-FFF2-40B4-BE49-F238E27FC236}">
                <a16:creationId xmlns:a16="http://schemas.microsoft.com/office/drawing/2014/main" id="{125856A7-68F9-4A75-96EE-5265464595B5}"/>
              </a:ext>
            </a:extLst>
          </p:cNvPr>
          <p:cNvSpPr txBox="1">
            <a:spLocks noChangeArrowheads="1"/>
          </p:cNvSpPr>
          <p:nvPr/>
        </p:nvSpPr>
        <p:spPr bwMode="auto">
          <a:xfrm>
            <a:off x="1626645" y="3949628"/>
            <a:ext cx="4180095" cy="1334271"/>
          </a:xfrm>
          <a:prstGeom prst="rect">
            <a:avLst/>
          </a:prstGeom>
          <a:noFill/>
          <a:ln w="9525">
            <a:noFill/>
            <a:miter lim="800000"/>
            <a:headEnd/>
            <a:tailEnd/>
          </a:ln>
        </p:spPr>
        <p:txBody>
          <a:bodyPr rot="0" vert="horz" wrap="square" lIns="91440" tIns="45720" rIns="91440" bIns="45720" anchor="t" anchorCtr="0">
            <a:noAutofit/>
          </a:bodyPr>
          <a:lstStyle/>
          <a:p>
            <a:pPr>
              <a:spcBef>
                <a:spcPts val="50"/>
              </a:spcBef>
            </a:pPr>
            <a:r>
              <a:rPr lang="en-US" sz="1600" b="1" dirty="0">
                <a:latin typeface="Arial" panose="020B0604020202020204" pitchFamily="34" charset="0"/>
                <a:cs typeface="Times New Roman" panose="02020603050405020304" pitchFamily="18" charset="0"/>
              </a:rPr>
              <a:t>Highest Apartment Building Value:</a:t>
            </a:r>
          </a:p>
          <a:p>
            <a:pPr>
              <a:spcBef>
                <a:spcPts val="50"/>
              </a:spcBef>
            </a:pPr>
            <a:endParaRPr lang="en-US" sz="500" dirty="0">
              <a:latin typeface="Arial" panose="020B0604020202020204" pitchFamily="34" charset="0"/>
              <a:cs typeface="Times New Roman" panose="02020603050405020304" pitchFamily="18" charset="0"/>
            </a:endParaRPr>
          </a:p>
          <a:p>
            <a:pPr>
              <a:spcBef>
                <a:spcPts val="50"/>
              </a:spcBef>
            </a:pPr>
            <a:r>
              <a:rPr lang="en-US" sz="1200" dirty="0">
                <a:latin typeface="Arial" panose="020B0604020202020204" pitchFamily="34" charset="0"/>
                <a:cs typeface="Times New Roman" panose="02020603050405020304" pitchFamily="18" charset="0"/>
              </a:rPr>
              <a:t>Building ID: 13-17-0009-0054-0001_767</a:t>
            </a:r>
          </a:p>
          <a:p>
            <a:pPr>
              <a:spcBef>
                <a:spcPts val="50"/>
              </a:spcBef>
            </a:pPr>
            <a:r>
              <a:rPr lang="en-US" sz="1200" dirty="0">
                <a:latin typeface="Arial" panose="020B0604020202020204" pitchFamily="34" charset="0"/>
                <a:cs typeface="Times New Roman" panose="02020603050405020304" pitchFamily="18" charset="0"/>
              </a:rPr>
              <a:t>Hazard Occupancy Class: RES3B (Multi-Family 3-4 Units)</a:t>
            </a:r>
          </a:p>
          <a:p>
            <a:pPr>
              <a:spcBef>
                <a:spcPts val="50"/>
              </a:spcBef>
            </a:pPr>
            <a:r>
              <a:rPr lang="en-US" sz="1200" dirty="0">
                <a:latin typeface="Arial" panose="020B0604020202020204" pitchFamily="34" charset="0"/>
                <a:cs typeface="Times New Roman" panose="02020603050405020304" pitchFamily="18" charset="0"/>
              </a:rPr>
              <a:t>FIRM Status: Pre-FIRM (1950)</a:t>
            </a:r>
          </a:p>
          <a:p>
            <a:pPr>
              <a:spcBef>
                <a:spcPts val="50"/>
              </a:spcBef>
            </a:pPr>
            <a:r>
              <a:rPr lang="en-US" sz="1200" dirty="0">
                <a:latin typeface="Arial" panose="020B0604020202020204" pitchFamily="34" charset="0"/>
                <a:cs typeface="Times New Roman" panose="02020603050405020304" pitchFamily="18" charset="0"/>
              </a:rPr>
              <a:t>Appraised Value: $227,600</a:t>
            </a:r>
          </a:p>
          <a:p>
            <a:pPr>
              <a:spcBef>
                <a:spcPts val="50"/>
              </a:spcBef>
            </a:pPr>
            <a:r>
              <a:rPr lang="en-US" sz="1200" dirty="0">
                <a:latin typeface="Arial" panose="020B0604020202020204" pitchFamily="34" charset="0"/>
                <a:cs typeface="Times New Roman" panose="02020603050405020304" pitchFamily="18" charset="0"/>
                <a:hlinkClick r:id="rId9"/>
              </a:rPr>
              <a:t>Flood Tool Link</a:t>
            </a:r>
            <a:endParaRPr lang="en-US" sz="1200" dirty="0">
              <a:latin typeface="Arial" panose="020B0604020202020204" pitchFamily="34" charset="0"/>
              <a:cs typeface="Times New Roman" panose="02020603050405020304" pitchFamily="18" charset="0"/>
            </a:endParaRPr>
          </a:p>
          <a:p>
            <a:pPr>
              <a:spcBef>
                <a:spcPts val="50"/>
              </a:spcBef>
            </a:pPr>
            <a:endParaRPr lang="en-US" sz="1200" dirty="0">
              <a:latin typeface="Arial" panose="020B060402020202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ED6A8AF9-796E-4597-B130-BDD4740CBDD6}"/>
              </a:ext>
            </a:extLst>
          </p:cNvPr>
          <p:cNvPicPr>
            <a:picLocks noChangeAspect="1"/>
          </p:cNvPicPr>
          <p:nvPr/>
        </p:nvPicPr>
        <p:blipFill rotWithShape="1">
          <a:blip r:embed="rId10">
            <a:extLst>
              <a:ext uri="{28A0092B-C50C-407E-A947-70E740481C1C}">
                <a14:useLocalDpi xmlns:a14="http://schemas.microsoft.com/office/drawing/2010/main" val="0"/>
              </a:ext>
            </a:extLst>
          </a:blip>
          <a:srcRect t="7647" b="4317"/>
          <a:stretch/>
        </p:blipFill>
        <p:spPr>
          <a:xfrm>
            <a:off x="6711812" y="3949829"/>
            <a:ext cx="3771766" cy="1271897"/>
          </a:xfrm>
          <a:prstGeom prst="rect">
            <a:avLst/>
          </a:prstGeom>
        </p:spPr>
      </p:pic>
      <p:pic>
        <p:nvPicPr>
          <p:cNvPr id="4" name="Picture 3" descr="A picture containing text, grass, outdoor, road&#10;&#10;Description automatically generated">
            <a:extLst>
              <a:ext uri="{FF2B5EF4-FFF2-40B4-BE49-F238E27FC236}">
                <a16:creationId xmlns:a16="http://schemas.microsoft.com/office/drawing/2014/main" id="{26A0DDC8-0892-4D18-8604-90482FD40F2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l="3571" r="4286"/>
          <a:stretch/>
        </p:blipFill>
        <p:spPr>
          <a:xfrm>
            <a:off x="5798304" y="1081470"/>
            <a:ext cx="4685274" cy="1271897"/>
          </a:xfrm>
          <a:prstGeom prst="rect">
            <a:avLst/>
          </a:prstGeom>
        </p:spPr>
      </p:pic>
      <p:sp>
        <p:nvSpPr>
          <p:cNvPr id="2" name="TextBox 1">
            <a:extLst>
              <a:ext uri="{FF2B5EF4-FFF2-40B4-BE49-F238E27FC236}">
                <a16:creationId xmlns:a16="http://schemas.microsoft.com/office/drawing/2014/main" id="{CE48A68F-4060-80D9-BF89-52C7EF6A71D8}"/>
              </a:ext>
            </a:extLst>
          </p:cNvPr>
          <p:cNvSpPr txBox="1"/>
          <p:nvPr/>
        </p:nvSpPr>
        <p:spPr>
          <a:xfrm>
            <a:off x="43710" y="2809662"/>
            <a:ext cx="1654466" cy="830997"/>
          </a:xfrm>
          <a:prstGeom prst="rect">
            <a:avLst/>
          </a:prstGeom>
          <a:noFill/>
        </p:spPr>
        <p:txBody>
          <a:bodyPr wrap="square" rtlCol="0">
            <a:spAutoFit/>
          </a:bodyPr>
          <a:lstStyle/>
          <a:p>
            <a:pPr algn="ctr"/>
            <a:r>
              <a:rPr lang="en-US" sz="2400" b="1" dirty="0">
                <a:solidFill>
                  <a:srgbClr val="FF0000"/>
                </a:solidFill>
              </a:rPr>
              <a:t>Hi-Value</a:t>
            </a:r>
          </a:p>
          <a:p>
            <a:pPr algn="ctr"/>
            <a:r>
              <a:rPr lang="en-US" sz="2400" b="1" dirty="0">
                <a:solidFill>
                  <a:srgbClr val="FF0000"/>
                </a:solidFill>
              </a:rPr>
              <a:t>Structures</a:t>
            </a:r>
          </a:p>
        </p:txBody>
      </p:sp>
    </p:spTree>
    <p:extLst>
      <p:ext uri="{BB962C8B-B14F-4D97-AF65-F5344CB8AC3E}">
        <p14:creationId xmlns:p14="http://schemas.microsoft.com/office/powerpoint/2010/main" val="910812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C8CD666-1648-58D4-4EA0-A71A003749AD}"/>
              </a:ext>
            </a:extLst>
          </p:cNvPr>
          <p:cNvPicPr>
            <a:picLocks noChangeAspect="1"/>
          </p:cNvPicPr>
          <p:nvPr/>
        </p:nvPicPr>
        <p:blipFill>
          <a:blip r:embed="rId3"/>
          <a:stretch>
            <a:fillRect/>
          </a:stretch>
        </p:blipFill>
        <p:spPr>
          <a:xfrm>
            <a:off x="145774" y="894798"/>
            <a:ext cx="11529315" cy="5976452"/>
          </a:xfrm>
          <a:prstGeom prst="rect">
            <a:avLst/>
          </a:prstGeom>
        </p:spPr>
      </p:pic>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Structures in Floodway</a:t>
            </a:r>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White Sulphur Springs</a:t>
            </a:r>
            <a:endParaRPr lang="en-US" sz="1100" dirty="0">
              <a:solidFill>
                <a:schemeClr val="bg1"/>
              </a:solidFill>
            </a:endParaRPr>
          </a:p>
        </p:txBody>
      </p:sp>
      <p:sp>
        <p:nvSpPr>
          <p:cNvPr id="5" name="TextBox 4">
            <a:extLst>
              <a:ext uri="{FF2B5EF4-FFF2-40B4-BE49-F238E27FC236}">
                <a16:creationId xmlns:a16="http://schemas.microsoft.com/office/drawing/2014/main" id="{5F3877F4-7149-FD9D-88CB-9BCB1FCE411A}"/>
              </a:ext>
            </a:extLst>
          </p:cNvPr>
          <p:cNvSpPr txBox="1"/>
          <p:nvPr/>
        </p:nvSpPr>
        <p:spPr>
          <a:xfrm>
            <a:off x="4441534" y="5563740"/>
            <a:ext cx="1654466" cy="1200329"/>
          </a:xfrm>
          <a:prstGeom prst="rect">
            <a:avLst/>
          </a:prstGeom>
          <a:noFill/>
        </p:spPr>
        <p:txBody>
          <a:bodyPr wrap="square" rtlCol="0">
            <a:spAutoFit/>
          </a:bodyPr>
          <a:lstStyle/>
          <a:p>
            <a:pPr algn="ctr"/>
            <a:r>
              <a:rPr lang="en-US" sz="2400" b="1" dirty="0">
                <a:solidFill>
                  <a:schemeClr val="bg1"/>
                </a:solidFill>
                <a:highlight>
                  <a:srgbClr val="FF0000"/>
                </a:highlight>
              </a:rPr>
              <a:t>Structures in Floodway</a:t>
            </a:r>
          </a:p>
        </p:txBody>
      </p:sp>
      <p:sp>
        <p:nvSpPr>
          <p:cNvPr id="13" name="TextBox 12">
            <a:extLst>
              <a:ext uri="{FF2B5EF4-FFF2-40B4-BE49-F238E27FC236}">
                <a16:creationId xmlns:a16="http://schemas.microsoft.com/office/drawing/2014/main" id="{D5875ACC-EEAE-5B3D-A153-41025C97AFA3}"/>
              </a:ext>
            </a:extLst>
          </p:cNvPr>
          <p:cNvSpPr txBox="1"/>
          <p:nvPr/>
        </p:nvSpPr>
        <p:spPr>
          <a:xfrm>
            <a:off x="6403845" y="5376289"/>
            <a:ext cx="1654466" cy="1200329"/>
          </a:xfrm>
          <a:prstGeom prst="rect">
            <a:avLst/>
          </a:prstGeom>
          <a:noFill/>
        </p:spPr>
        <p:txBody>
          <a:bodyPr wrap="square" rtlCol="0">
            <a:spAutoFit/>
          </a:bodyPr>
          <a:lstStyle/>
          <a:p>
            <a:pPr algn="ctr"/>
            <a:endParaRPr lang="en-US" sz="2400" b="1" dirty="0">
              <a:solidFill>
                <a:schemeClr val="bg1"/>
              </a:solidFill>
            </a:endParaRPr>
          </a:p>
          <a:p>
            <a:pPr algn="ctr"/>
            <a:r>
              <a:rPr lang="en-US" sz="2400" b="1" dirty="0">
                <a:solidFill>
                  <a:schemeClr val="bg1"/>
                </a:solidFill>
              </a:rPr>
              <a:t>Risk Factor Findings</a:t>
            </a:r>
            <a:endParaRPr lang="en-US" sz="2400" b="1" i="1" dirty="0">
              <a:solidFill>
                <a:schemeClr val="bg1"/>
              </a:solidFill>
            </a:endParaRPr>
          </a:p>
        </p:txBody>
      </p:sp>
      <p:sp>
        <p:nvSpPr>
          <p:cNvPr id="14" name="Speech Bubble: Rectangle with Corners Rounded 13">
            <a:extLst>
              <a:ext uri="{FF2B5EF4-FFF2-40B4-BE49-F238E27FC236}">
                <a16:creationId xmlns:a16="http://schemas.microsoft.com/office/drawing/2014/main" id="{84262791-A171-E620-A048-FD23FA87B9C8}"/>
              </a:ext>
            </a:extLst>
          </p:cNvPr>
          <p:cNvSpPr/>
          <p:nvPr/>
        </p:nvSpPr>
        <p:spPr>
          <a:xfrm flipH="1">
            <a:off x="863599" y="2552701"/>
            <a:ext cx="3009899" cy="660400"/>
          </a:xfrm>
          <a:prstGeom prst="wedgeRoundRectCallout">
            <a:avLst>
              <a:gd name="adj1" fmla="val -65857"/>
              <a:gd name="adj2" fmla="val 242694"/>
              <a:gd name="adj3" fmla="val 16667"/>
            </a:avLst>
          </a:prstGeom>
          <a:solidFill>
            <a:srgbClr val="FE6A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More Structures mapped into Floodway on new maps</a:t>
            </a:r>
            <a:endParaRPr lang="en-US" dirty="0">
              <a:solidFill>
                <a:schemeClr val="tx1"/>
              </a:solidFill>
            </a:endParaRPr>
          </a:p>
        </p:txBody>
      </p:sp>
      <p:pic>
        <p:nvPicPr>
          <p:cNvPr id="15" name="Picture 14">
            <a:extLst>
              <a:ext uri="{FF2B5EF4-FFF2-40B4-BE49-F238E27FC236}">
                <a16:creationId xmlns:a16="http://schemas.microsoft.com/office/drawing/2014/main" id="{570ADA14-DD03-8698-4346-B14188914551}"/>
              </a:ext>
            </a:extLst>
          </p:cNvPr>
          <p:cNvPicPr/>
          <p:nvPr/>
        </p:nvPicPr>
        <p:blipFill>
          <a:blip r:embed="rId4"/>
          <a:stretch>
            <a:fillRect/>
          </a:stretch>
        </p:blipFill>
        <p:spPr>
          <a:xfrm>
            <a:off x="200533" y="5661508"/>
            <a:ext cx="2049518" cy="1134682"/>
          </a:xfrm>
          <a:prstGeom prst="rect">
            <a:avLst/>
          </a:prstGeom>
          <a:ln>
            <a:solidFill>
              <a:schemeClr val="tx1"/>
            </a:solidFill>
          </a:ln>
        </p:spPr>
      </p:pic>
    </p:spTree>
    <p:extLst>
      <p:ext uri="{BB962C8B-B14F-4D97-AF65-F5344CB8AC3E}">
        <p14:creationId xmlns:p14="http://schemas.microsoft.com/office/powerpoint/2010/main" val="182043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Rainelle 1977 FHBM</a:t>
            </a:r>
          </a:p>
        </p:txBody>
      </p:sp>
      <p:pic>
        <p:nvPicPr>
          <p:cNvPr id="4" name="Picture 3">
            <a:extLst>
              <a:ext uri="{FF2B5EF4-FFF2-40B4-BE49-F238E27FC236}">
                <a16:creationId xmlns:a16="http://schemas.microsoft.com/office/drawing/2014/main" id="{41CAD1A0-0A5B-40EA-9C26-D4546C5C3991}"/>
              </a:ext>
            </a:extLst>
          </p:cNvPr>
          <p:cNvPicPr>
            <a:picLocks noChangeAspect="1"/>
          </p:cNvPicPr>
          <p:nvPr/>
        </p:nvPicPr>
        <p:blipFill>
          <a:blip r:embed="rId3"/>
          <a:stretch>
            <a:fillRect/>
          </a:stretch>
        </p:blipFill>
        <p:spPr>
          <a:xfrm>
            <a:off x="2616688" y="1338403"/>
            <a:ext cx="8526162" cy="3785779"/>
          </a:xfrm>
          <a:prstGeom prst="rect">
            <a:avLst/>
          </a:prstGeom>
        </p:spPr>
      </p:pic>
      <p:pic>
        <p:nvPicPr>
          <p:cNvPr id="7" name="Picture 6">
            <a:extLst>
              <a:ext uri="{FF2B5EF4-FFF2-40B4-BE49-F238E27FC236}">
                <a16:creationId xmlns:a16="http://schemas.microsoft.com/office/drawing/2014/main" id="{48CC89C0-772F-43AB-B1BA-F7058D55C53B}"/>
              </a:ext>
            </a:extLst>
          </p:cNvPr>
          <p:cNvPicPr>
            <a:picLocks noChangeAspect="1"/>
          </p:cNvPicPr>
          <p:nvPr/>
        </p:nvPicPr>
        <p:blipFill>
          <a:blip r:embed="rId4"/>
          <a:stretch>
            <a:fillRect/>
          </a:stretch>
        </p:blipFill>
        <p:spPr>
          <a:xfrm>
            <a:off x="3012104" y="5300565"/>
            <a:ext cx="8130746" cy="846397"/>
          </a:xfrm>
          <a:prstGeom prst="rect">
            <a:avLst/>
          </a:prstGeom>
        </p:spPr>
      </p:pic>
      <p:sp>
        <p:nvSpPr>
          <p:cNvPr id="12" name="TextBox 11">
            <a:extLst>
              <a:ext uri="{FF2B5EF4-FFF2-40B4-BE49-F238E27FC236}">
                <a16:creationId xmlns:a16="http://schemas.microsoft.com/office/drawing/2014/main" id="{C1F472B3-F84B-4525-B259-2DC14DCFD3DC}"/>
              </a:ext>
            </a:extLst>
          </p:cNvPr>
          <p:cNvSpPr txBox="1"/>
          <p:nvPr/>
        </p:nvSpPr>
        <p:spPr>
          <a:xfrm>
            <a:off x="3123315" y="6323344"/>
            <a:ext cx="5585254" cy="369332"/>
          </a:xfrm>
          <a:prstGeom prst="rect">
            <a:avLst/>
          </a:prstGeom>
          <a:noFill/>
        </p:spPr>
        <p:txBody>
          <a:bodyPr wrap="square">
            <a:spAutoFit/>
          </a:bodyPr>
          <a:lstStyle/>
          <a:p>
            <a:r>
              <a:rPr lang="en-US" dirty="0">
                <a:hlinkClick r:id="rId5"/>
              </a:rPr>
              <a:t>https://map1.msc.fema.gov/firm?id=540228</a:t>
            </a:r>
            <a:endParaRPr lang="en-US" dirty="0"/>
          </a:p>
        </p:txBody>
      </p:sp>
      <p:sp>
        <p:nvSpPr>
          <p:cNvPr id="2" name="TextBox 1">
            <a:extLst>
              <a:ext uri="{FF2B5EF4-FFF2-40B4-BE49-F238E27FC236}">
                <a16:creationId xmlns:a16="http://schemas.microsoft.com/office/drawing/2014/main" id="{BF71F4D2-6CA2-59FC-B8E2-2D17BAEED999}"/>
              </a:ext>
            </a:extLst>
          </p:cNvPr>
          <p:cNvSpPr txBox="1"/>
          <p:nvPr/>
        </p:nvSpPr>
        <p:spPr>
          <a:xfrm>
            <a:off x="202248" y="1351508"/>
            <a:ext cx="2258849" cy="4154984"/>
          </a:xfrm>
          <a:prstGeom prst="rect">
            <a:avLst/>
          </a:prstGeom>
          <a:noFill/>
        </p:spPr>
        <p:txBody>
          <a:bodyPr wrap="square" rtlCol="0">
            <a:spAutoFit/>
          </a:bodyPr>
          <a:lstStyle/>
          <a:p>
            <a:pPr algn="ctr"/>
            <a:r>
              <a:rPr lang="en-US" sz="2400" b="1" dirty="0">
                <a:solidFill>
                  <a:schemeClr val="bg1"/>
                </a:solidFill>
                <a:highlight>
                  <a:srgbClr val="FF0000"/>
                </a:highlight>
              </a:rPr>
              <a:t>Structures in SFHA</a:t>
            </a:r>
          </a:p>
          <a:p>
            <a:pPr algn="ctr"/>
            <a:endParaRPr lang="en-US" sz="2400" b="1" dirty="0">
              <a:solidFill>
                <a:schemeClr val="bg1"/>
              </a:solidFill>
            </a:endParaRPr>
          </a:p>
          <a:p>
            <a:pPr algn="ctr"/>
            <a:r>
              <a:rPr lang="en-US" sz="2400" b="1" dirty="0">
                <a:solidFill>
                  <a:schemeClr val="bg1"/>
                </a:solidFill>
              </a:rPr>
              <a:t>Map Accuracy is important!</a:t>
            </a:r>
          </a:p>
          <a:p>
            <a:pPr algn="ctr"/>
            <a:endParaRPr lang="en-US" sz="2400" b="1" i="1" dirty="0">
              <a:solidFill>
                <a:schemeClr val="bg1"/>
              </a:solidFill>
            </a:endParaRPr>
          </a:p>
          <a:p>
            <a:pPr algn="ctr"/>
            <a:r>
              <a:rPr lang="en-US" sz="2400" b="1" i="1" dirty="0">
                <a:solidFill>
                  <a:schemeClr val="bg1"/>
                </a:solidFill>
              </a:rPr>
              <a:t>Low map accuracy for 1977 map – </a:t>
            </a:r>
            <a:br>
              <a:rPr lang="en-US" sz="2400" b="1" i="1" dirty="0">
                <a:solidFill>
                  <a:schemeClr val="bg1"/>
                </a:solidFill>
              </a:rPr>
            </a:br>
            <a:r>
              <a:rPr lang="en-US" sz="2400" b="1" i="1" dirty="0">
                <a:solidFill>
                  <a:schemeClr val="bg1"/>
                </a:solidFill>
              </a:rPr>
              <a:t>no detailed flood zones</a:t>
            </a:r>
          </a:p>
        </p:txBody>
      </p:sp>
    </p:spTree>
    <p:extLst>
      <p:ext uri="{BB962C8B-B14F-4D97-AF65-F5344CB8AC3E}">
        <p14:creationId xmlns:p14="http://schemas.microsoft.com/office/powerpoint/2010/main" val="3637587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B205E-7B13-4B65-8F47-447E97C50164}"/>
              </a:ext>
            </a:extLst>
          </p:cNvPr>
          <p:cNvPicPr>
            <a:picLocks noChangeAspect="1"/>
          </p:cNvPicPr>
          <p:nvPr/>
        </p:nvPicPr>
        <p:blipFill>
          <a:blip r:embed="rId3"/>
          <a:stretch>
            <a:fillRect/>
          </a:stretch>
        </p:blipFill>
        <p:spPr>
          <a:xfrm>
            <a:off x="3829179" y="1274809"/>
            <a:ext cx="5744588" cy="5056501"/>
          </a:xfrm>
          <a:prstGeom prst="rect">
            <a:avLst/>
          </a:prstGeom>
        </p:spPr>
      </p:pic>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Rainelle 1987 FIRM </a:t>
            </a:r>
          </a:p>
        </p:txBody>
      </p:sp>
      <p:sp>
        <p:nvSpPr>
          <p:cNvPr id="17" name="TextBox 16">
            <a:extLst>
              <a:ext uri="{FF2B5EF4-FFF2-40B4-BE49-F238E27FC236}">
                <a16:creationId xmlns:a16="http://schemas.microsoft.com/office/drawing/2014/main" id="{136B314B-3942-4A3F-A5E5-8D5BCB2739F4}"/>
              </a:ext>
            </a:extLst>
          </p:cNvPr>
          <p:cNvSpPr txBox="1"/>
          <p:nvPr/>
        </p:nvSpPr>
        <p:spPr>
          <a:xfrm>
            <a:off x="3754554" y="6468266"/>
            <a:ext cx="3989746" cy="307777"/>
          </a:xfrm>
          <a:prstGeom prst="rect">
            <a:avLst/>
          </a:prstGeom>
          <a:noFill/>
        </p:spPr>
        <p:txBody>
          <a:bodyPr wrap="square">
            <a:spAutoFit/>
          </a:bodyPr>
          <a:lstStyle/>
          <a:p>
            <a:r>
              <a:rPr lang="en-US" sz="1400" dirty="0">
                <a:hlinkClick r:id="rId4"/>
              </a:rPr>
              <a:t>https://map1.msc.fema.gov/firm?id=5402280001A</a:t>
            </a:r>
            <a:endParaRPr lang="en-US" dirty="0"/>
          </a:p>
        </p:txBody>
      </p:sp>
      <p:pic>
        <p:nvPicPr>
          <p:cNvPr id="18" name="Picture 17">
            <a:extLst>
              <a:ext uri="{FF2B5EF4-FFF2-40B4-BE49-F238E27FC236}">
                <a16:creationId xmlns:a16="http://schemas.microsoft.com/office/drawing/2014/main" id="{5838F8E3-7118-424A-88D2-874558D197B7}"/>
              </a:ext>
            </a:extLst>
          </p:cNvPr>
          <p:cNvPicPr>
            <a:picLocks noChangeAspect="1"/>
          </p:cNvPicPr>
          <p:nvPr/>
        </p:nvPicPr>
        <p:blipFill>
          <a:blip r:embed="rId5"/>
          <a:stretch>
            <a:fillRect/>
          </a:stretch>
        </p:blipFill>
        <p:spPr>
          <a:xfrm>
            <a:off x="10021377" y="1137853"/>
            <a:ext cx="1656576" cy="3941804"/>
          </a:xfrm>
          <a:prstGeom prst="rect">
            <a:avLst/>
          </a:prstGeom>
        </p:spPr>
      </p:pic>
      <p:pic>
        <p:nvPicPr>
          <p:cNvPr id="20" name="Picture 19">
            <a:extLst>
              <a:ext uri="{FF2B5EF4-FFF2-40B4-BE49-F238E27FC236}">
                <a16:creationId xmlns:a16="http://schemas.microsoft.com/office/drawing/2014/main" id="{C36E6168-118F-498E-8DBE-24A0965732E3}"/>
              </a:ext>
            </a:extLst>
          </p:cNvPr>
          <p:cNvPicPr>
            <a:picLocks noChangeAspect="1"/>
          </p:cNvPicPr>
          <p:nvPr/>
        </p:nvPicPr>
        <p:blipFill>
          <a:blip r:embed="rId6"/>
          <a:stretch>
            <a:fillRect/>
          </a:stretch>
        </p:blipFill>
        <p:spPr>
          <a:xfrm>
            <a:off x="7937421" y="1295018"/>
            <a:ext cx="1337628" cy="2133982"/>
          </a:xfrm>
          <a:prstGeom prst="rect">
            <a:avLst/>
          </a:prstGeom>
        </p:spPr>
      </p:pic>
      <p:sp>
        <p:nvSpPr>
          <p:cNvPr id="2" name="TextBox 1">
            <a:extLst>
              <a:ext uri="{FF2B5EF4-FFF2-40B4-BE49-F238E27FC236}">
                <a16:creationId xmlns:a16="http://schemas.microsoft.com/office/drawing/2014/main" id="{B58464F6-1C51-0F0C-D2DD-DEDA03BFB54E}"/>
              </a:ext>
            </a:extLst>
          </p:cNvPr>
          <p:cNvSpPr txBox="1"/>
          <p:nvPr/>
        </p:nvSpPr>
        <p:spPr>
          <a:xfrm>
            <a:off x="514047" y="1641907"/>
            <a:ext cx="2814099" cy="2308324"/>
          </a:xfrm>
          <a:prstGeom prst="rect">
            <a:avLst/>
          </a:prstGeom>
          <a:noFill/>
        </p:spPr>
        <p:txBody>
          <a:bodyPr wrap="square" rtlCol="0">
            <a:spAutoFit/>
          </a:bodyPr>
          <a:lstStyle/>
          <a:p>
            <a:pPr algn="ctr"/>
            <a:r>
              <a:rPr lang="en-US" sz="2400" b="1" dirty="0">
                <a:solidFill>
                  <a:schemeClr val="bg1"/>
                </a:solidFill>
                <a:highlight>
                  <a:srgbClr val="FF0000"/>
                </a:highlight>
              </a:rPr>
              <a:t>Structures in SFHA</a:t>
            </a:r>
          </a:p>
          <a:p>
            <a:pPr algn="ctr"/>
            <a:endParaRPr lang="en-US" sz="2400" b="1" dirty="0">
              <a:solidFill>
                <a:schemeClr val="bg1"/>
              </a:solidFill>
            </a:endParaRPr>
          </a:p>
          <a:p>
            <a:pPr algn="ctr"/>
            <a:r>
              <a:rPr lang="en-US" sz="2400" b="1" dirty="0">
                <a:solidFill>
                  <a:schemeClr val="bg1"/>
                </a:solidFill>
              </a:rPr>
              <a:t>Map Accuracy</a:t>
            </a:r>
          </a:p>
          <a:p>
            <a:pPr algn="ctr"/>
            <a:endParaRPr lang="en-US" sz="2400" b="1" i="1" dirty="0">
              <a:solidFill>
                <a:schemeClr val="bg1"/>
              </a:solidFill>
            </a:endParaRPr>
          </a:p>
          <a:p>
            <a:pPr algn="ctr"/>
            <a:r>
              <a:rPr lang="en-US" sz="2400" b="1" i="1" dirty="0">
                <a:solidFill>
                  <a:schemeClr val="bg1"/>
                </a:solidFill>
              </a:rPr>
              <a:t>Improved with Base Flood Elevations</a:t>
            </a:r>
          </a:p>
        </p:txBody>
      </p:sp>
    </p:spTree>
    <p:extLst>
      <p:ext uri="{BB962C8B-B14F-4D97-AF65-F5344CB8AC3E}">
        <p14:creationId xmlns:p14="http://schemas.microsoft.com/office/powerpoint/2010/main" val="892934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Rainelle 2012 FIRM (Incomplete) </a:t>
            </a:r>
          </a:p>
        </p:txBody>
      </p:sp>
      <p:pic>
        <p:nvPicPr>
          <p:cNvPr id="4" name="Picture 3">
            <a:extLst>
              <a:ext uri="{FF2B5EF4-FFF2-40B4-BE49-F238E27FC236}">
                <a16:creationId xmlns:a16="http://schemas.microsoft.com/office/drawing/2014/main" id="{5B2198E1-EF46-43CA-BB86-3F57742F9189}"/>
              </a:ext>
            </a:extLst>
          </p:cNvPr>
          <p:cNvPicPr>
            <a:picLocks noChangeAspect="1"/>
          </p:cNvPicPr>
          <p:nvPr/>
        </p:nvPicPr>
        <p:blipFill>
          <a:blip r:embed="rId3"/>
          <a:stretch>
            <a:fillRect/>
          </a:stretch>
        </p:blipFill>
        <p:spPr>
          <a:xfrm>
            <a:off x="3008883" y="1030556"/>
            <a:ext cx="8893594" cy="5180937"/>
          </a:xfrm>
          <a:prstGeom prst="rect">
            <a:avLst/>
          </a:prstGeom>
        </p:spPr>
      </p:pic>
      <p:pic>
        <p:nvPicPr>
          <p:cNvPr id="7" name="Picture 6">
            <a:extLst>
              <a:ext uri="{FF2B5EF4-FFF2-40B4-BE49-F238E27FC236}">
                <a16:creationId xmlns:a16="http://schemas.microsoft.com/office/drawing/2014/main" id="{E538F9A1-C884-4A2F-BF04-4F263B276F7F}"/>
              </a:ext>
            </a:extLst>
          </p:cNvPr>
          <p:cNvPicPr>
            <a:picLocks noChangeAspect="1"/>
          </p:cNvPicPr>
          <p:nvPr/>
        </p:nvPicPr>
        <p:blipFill>
          <a:blip r:embed="rId4"/>
          <a:stretch>
            <a:fillRect/>
          </a:stretch>
        </p:blipFill>
        <p:spPr>
          <a:xfrm>
            <a:off x="10327590" y="3085617"/>
            <a:ext cx="1497167" cy="2526926"/>
          </a:xfrm>
          <a:prstGeom prst="rect">
            <a:avLst/>
          </a:prstGeom>
        </p:spPr>
      </p:pic>
      <p:pic>
        <p:nvPicPr>
          <p:cNvPr id="10" name="Picture 9">
            <a:extLst>
              <a:ext uri="{FF2B5EF4-FFF2-40B4-BE49-F238E27FC236}">
                <a16:creationId xmlns:a16="http://schemas.microsoft.com/office/drawing/2014/main" id="{4D3CA0B0-11B3-4111-B6D8-D5D9163C431D}"/>
              </a:ext>
            </a:extLst>
          </p:cNvPr>
          <p:cNvPicPr>
            <a:picLocks noChangeAspect="1"/>
          </p:cNvPicPr>
          <p:nvPr/>
        </p:nvPicPr>
        <p:blipFill>
          <a:blip r:embed="rId5"/>
          <a:stretch>
            <a:fillRect/>
          </a:stretch>
        </p:blipFill>
        <p:spPr>
          <a:xfrm>
            <a:off x="9311640" y="1245457"/>
            <a:ext cx="2513116" cy="394300"/>
          </a:xfrm>
          <a:prstGeom prst="rect">
            <a:avLst/>
          </a:prstGeom>
        </p:spPr>
      </p:pic>
      <p:sp>
        <p:nvSpPr>
          <p:cNvPr id="2" name="Rectangle 1"/>
          <p:cNvSpPr/>
          <p:nvPr/>
        </p:nvSpPr>
        <p:spPr>
          <a:xfrm>
            <a:off x="3091423" y="1072167"/>
            <a:ext cx="3347145" cy="276999"/>
          </a:xfrm>
          <a:prstGeom prst="rect">
            <a:avLst/>
          </a:prstGeom>
          <a:solidFill>
            <a:schemeClr val="bg1"/>
          </a:solidFill>
        </p:spPr>
        <p:txBody>
          <a:bodyPr wrap="square">
            <a:spAutoFit/>
          </a:bodyPr>
          <a:lstStyle/>
          <a:p>
            <a:r>
              <a:rPr lang="en-US" sz="1200" dirty="0">
                <a:hlinkClick r:id="rId6"/>
              </a:rPr>
              <a:t>https://map1.msc.fema.gov/firm?id=54025C0357E</a:t>
            </a:r>
            <a:endParaRPr lang="en-US" sz="1200" dirty="0"/>
          </a:p>
        </p:txBody>
      </p:sp>
      <p:sp>
        <p:nvSpPr>
          <p:cNvPr id="6" name="TextBox 5"/>
          <p:cNvSpPr txBox="1"/>
          <p:nvPr/>
        </p:nvSpPr>
        <p:spPr>
          <a:xfrm>
            <a:off x="3008883" y="5931047"/>
            <a:ext cx="8893594" cy="830997"/>
          </a:xfrm>
          <a:prstGeom prst="rect">
            <a:avLst/>
          </a:prstGeom>
          <a:solidFill>
            <a:schemeClr val="accent2">
              <a:lumMod val="20000"/>
              <a:lumOff val="80000"/>
            </a:schemeClr>
          </a:solidFill>
        </p:spPr>
        <p:txBody>
          <a:bodyPr wrap="square" rtlCol="0">
            <a:spAutoFit/>
          </a:bodyPr>
          <a:lstStyle/>
          <a:p>
            <a:r>
              <a:rPr lang="en-US" sz="1600" dirty="0"/>
              <a:t>Only the floodway was shown on FEMA’s 2012 Flood Insurance Rate Map (FIRM).  The floodway fringe, a major portion of the Special Flood Hazard Area (SFHA) that previously covered Rainelle, significantly narrowed and was not included in the 2012 FIRM.</a:t>
            </a:r>
          </a:p>
        </p:txBody>
      </p:sp>
      <p:sp>
        <p:nvSpPr>
          <p:cNvPr id="3" name="TextBox 2"/>
          <p:cNvSpPr txBox="1"/>
          <p:nvPr/>
        </p:nvSpPr>
        <p:spPr>
          <a:xfrm>
            <a:off x="3073838" y="1383194"/>
            <a:ext cx="1930652" cy="1815882"/>
          </a:xfrm>
          <a:prstGeom prst="rect">
            <a:avLst/>
          </a:prstGeom>
          <a:solidFill>
            <a:schemeClr val="accent4">
              <a:lumMod val="40000"/>
              <a:lumOff val="60000"/>
            </a:schemeClr>
          </a:solidFill>
        </p:spPr>
        <p:txBody>
          <a:bodyPr wrap="square" rtlCol="0">
            <a:spAutoFit/>
          </a:bodyPr>
          <a:lstStyle/>
          <a:p>
            <a:r>
              <a:rPr lang="en-US" sz="1400" dirty="0"/>
              <a:t>Incomplete mapping of SFHA resulted in: </a:t>
            </a:r>
          </a:p>
          <a:p>
            <a:pPr marL="342900" indent="-342900">
              <a:buFont typeface="Arial" panose="020B0604020202020204" pitchFamily="34" charset="0"/>
              <a:buChar char="•"/>
            </a:pPr>
            <a:r>
              <a:rPr lang="en-US" sz="1200" dirty="0"/>
              <a:t>Residents underinsured for major flood in 2016</a:t>
            </a:r>
          </a:p>
          <a:p>
            <a:pPr marL="342900" indent="-342900">
              <a:buFont typeface="Arial" panose="020B0604020202020204" pitchFamily="34" charset="0"/>
              <a:buChar char="•"/>
            </a:pPr>
            <a:r>
              <a:rPr lang="en-US" sz="1200" dirty="0"/>
              <a:t>FEMA damage assessments not conducted outside the SFHA</a:t>
            </a:r>
          </a:p>
        </p:txBody>
      </p:sp>
      <p:sp>
        <p:nvSpPr>
          <p:cNvPr id="9" name="TextBox 8">
            <a:extLst>
              <a:ext uri="{FF2B5EF4-FFF2-40B4-BE49-F238E27FC236}">
                <a16:creationId xmlns:a16="http://schemas.microsoft.com/office/drawing/2014/main" id="{BCA7E828-5182-E8E6-2636-56403C5F1CA9}"/>
              </a:ext>
            </a:extLst>
          </p:cNvPr>
          <p:cNvSpPr txBox="1"/>
          <p:nvPr/>
        </p:nvSpPr>
        <p:spPr>
          <a:xfrm>
            <a:off x="117063" y="1072167"/>
            <a:ext cx="2814099" cy="2677656"/>
          </a:xfrm>
          <a:prstGeom prst="rect">
            <a:avLst/>
          </a:prstGeom>
          <a:noFill/>
        </p:spPr>
        <p:txBody>
          <a:bodyPr wrap="square" rtlCol="0">
            <a:spAutoFit/>
          </a:bodyPr>
          <a:lstStyle/>
          <a:p>
            <a:pPr algn="ctr"/>
            <a:r>
              <a:rPr lang="en-US" sz="2400" b="1" dirty="0">
                <a:solidFill>
                  <a:schemeClr val="bg1"/>
                </a:solidFill>
                <a:highlight>
                  <a:srgbClr val="FF0000"/>
                </a:highlight>
              </a:rPr>
              <a:t>Structures in SFHA</a:t>
            </a:r>
          </a:p>
          <a:p>
            <a:pPr algn="ctr"/>
            <a:endParaRPr lang="en-US" sz="2400" b="1" dirty="0">
              <a:solidFill>
                <a:schemeClr val="bg1"/>
              </a:solidFill>
            </a:endParaRPr>
          </a:p>
          <a:p>
            <a:pPr algn="ctr"/>
            <a:br>
              <a:rPr lang="en-US" sz="2400" b="1" dirty="0">
                <a:solidFill>
                  <a:schemeClr val="bg1"/>
                </a:solidFill>
              </a:rPr>
            </a:br>
            <a:br>
              <a:rPr lang="en-US" sz="2400" b="1" dirty="0">
                <a:solidFill>
                  <a:schemeClr val="bg1"/>
                </a:solidFill>
              </a:rPr>
            </a:br>
            <a:r>
              <a:rPr lang="en-US" sz="2400" b="1" dirty="0">
                <a:solidFill>
                  <a:schemeClr val="bg1"/>
                </a:solidFill>
              </a:rPr>
              <a:t>Map Accuracy</a:t>
            </a:r>
          </a:p>
          <a:p>
            <a:pPr algn="ctr"/>
            <a:endParaRPr lang="en-US" sz="2400" b="1" i="1" dirty="0">
              <a:solidFill>
                <a:schemeClr val="bg1"/>
              </a:solidFill>
            </a:endParaRPr>
          </a:p>
          <a:p>
            <a:pPr algn="ctr"/>
            <a:r>
              <a:rPr lang="en-US" sz="2400" b="1" i="1" dirty="0">
                <a:solidFill>
                  <a:schemeClr val="bg1"/>
                </a:solidFill>
              </a:rPr>
              <a:t>Incomplete</a:t>
            </a:r>
          </a:p>
        </p:txBody>
      </p:sp>
    </p:spTree>
    <p:extLst>
      <p:ext uri="{BB962C8B-B14F-4D97-AF65-F5344CB8AC3E}">
        <p14:creationId xmlns:p14="http://schemas.microsoft.com/office/powerpoint/2010/main" val="3490413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09EE376-81BD-4BAB-9C4E-6E9719E996FA}"/>
              </a:ext>
            </a:extLst>
          </p:cNvPr>
          <p:cNvPicPr>
            <a:picLocks noChangeAspect="1"/>
          </p:cNvPicPr>
          <p:nvPr/>
        </p:nvPicPr>
        <p:blipFill>
          <a:blip r:embed="rId3"/>
          <a:stretch>
            <a:fillRect/>
          </a:stretch>
        </p:blipFill>
        <p:spPr>
          <a:xfrm>
            <a:off x="2924747" y="395412"/>
            <a:ext cx="8915400" cy="4591050"/>
          </a:xfrm>
          <a:prstGeom prst="rect">
            <a:avLst/>
          </a:prstGeom>
        </p:spPr>
      </p:pic>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Rainelle 2022 Preliminary FIRM (Effective 2023) </a:t>
            </a:r>
          </a:p>
        </p:txBody>
      </p:sp>
      <p:pic>
        <p:nvPicPr>
          <p:cNvPr id="22" name="Picture 21">
            <a:extLst>
              <a:ext uri="{FF2B5EF4-FFF2-40B4-BE49-F238E27FC236}">
                <a16:creationId xmlns:a16="http://schemas.microsoft.com/office/drawing/2014/main" id="{95E7D59E-91B4-49A8-B36C-C65A0D135A85}"/>
              </a:ext>
            </a:extLst>
          </p:cNvPr>
          <p:cNvPicPr>
            <a:picLocks noChangeAspect="1"/>
          </p:cNvPicPr>
          <p:nvPr/>
        </p:nvPicPr>
        <p:blipFill>
          <a:blip r:embed="rId4"/>
          <a:stretch>
            <a:fillRect/>
          </a:stretch>
        </p:blipFill>
        <p:spPr>
          <a:xfrm>
            <a:off x="2962847" y="4974105"/>
            <a:ext cx="8877300" cy="2895600"/>
          </a:xfrm>
          <a:prstGeom prst="rect">
            <a:avLst/>
          </a:prstGeom>
        </p:spPr>
      </p:pic>
      <p:sp>
        <p:nvSpPr>
          <p:cNvPr id="25" name="TextBox 24">
            <a:extLst>
              <a:ext uri="{FF2B5EF4-FFF2-40B4-BE49-F238E27FC236}">
                <a16:creationId xmlns:a16="http://schemas.microsoft.com/office/drawing/2014/main" id="{5230F11E-1820-4F39-BDCA-267C1262A908}"/>
              </a:ext>
            </a:extLst>
          </p:cNvPr>
          <p:cNvSpPr txBox="1"/>
          <p:nvPr/>
        </p:nvSpPr>
        <p:spPr>
          <a:xfrm>
            <a:off x="7382448" y="6581002"/>
            <a:ext cx="2109705" cy="276999"/>
          </a:xfrm>
          <a:prstGeom prst="rect">
            <a:avLst/>
          </a:prstGeom>
          <a:solidFill>
            <a:schemeClr val="accent6">
              <a:lumMod val="40000"/>
              <a:lumOff val="60000"/>
            </a:schemeClr>
          </a:solidFill>
        </p:spPr>
        <p:txBody>
          <a:bodyPr wrap="square" rtlCol="0">
            <a:spAutoFit/>
          </a:bodyPr>
          <a:lstStyle/>
          <a:p>
            <a:r>
              <a:rPr lang="en-US" sz="1200" dirty="0"/>
              <a:t>Panels  </a:t>
            </a:r>
            <a:r>
              <a:rPr lang="en-US" sz="1200" u="sng" dirty="0">
                <a:hlinkClick r:id="rId5"/>
              </a:rPr>
              <a:t>FIRM Index and Panels</a:t>
            </a:r>
            <a:endParaRPr lang="en-US" sz="1200" dirty="0"/>
          </a:p>
        </p:txBody>
      </p:sp>
      <p:pic>
        <p:nvPicPr>
          <p:cNvPr id="27" name="Picture 26">
            <a:extLst>
              <a:ext uri="{FF2B5EF4-FFF2-40B4-BE49-F238E27FC236}">
                <a16:creationId xmlns:a16="http://schemas.microsoft.com/office/drawing/2014/main" id="{11D903D7-7649-4A91-8D00-71430AFAFFBF}"/>
              </a:ext>
            </a:extLst>
          </p:cNvPr>
          <p:cNvPicPr>
            <a:picLocks noChangeAspect="1"/>
          </p:cNvPicPr>
          <p:nvPr/>
        </p:nvPicPr>
        <p:blipFill>
          <a:blip r:embed="rId6"/>
          <a:stretch>
            <a:fillRect/>
          </a:stretch>
        </p:blipFill>
        <p:spPr>
          <a:xfrm>
            <a:off x="10079295" y="1009853"/>
            <a:ext cx="1615021" cy="2525203"/>
          </a:xfrm>
          <a:prstGeom prst="rect">
            <a:avLst/>
          </a:prstGeom>
        </p:spPr>
      </p:pic>
      <p:pic>
        <p:nvPicPr>
          <p:cNvPr id="29" name="Picture 28">
            <a:extLst>
              <a:ext uri="{FF2B5EF4-FFF2-40B4-BE49-F238E27FC236}">
                <a16:creationId xmlns:a16="http://schemas.microsoft.com/office/drawing/2014/main" id="{53566ED9-3147-45C2-84C0-515F44B2FF5E}"/>
              </a:ext>
            </a:extLst>
          </p:cNvPr>
          <p:cNvPicPr>
            <a:picLocks noChangeAspect="1"/>
          </p:cNvPicPr>
          <p:nvPr/>
        </p:nvPicPr>
        <p:blipFill>
          <a:blip r:embed="rId7"/>
          <a:stretch>
            <a:fillRect/>
          </a:stretch>
        </p:blipFill>
        <p:spPr>
          <a:xfrm>
            <a:off x="2967128" y="1004806"/>
            <a:ext cx="3881407" cy="1441665"/>
          </a:xfrm>
          <a:prstGeom prst="rect">
            <a:avLst/>
          </a:prstGeom>
        </p:spPr>
      </p:pic>
      <p:pic>
        <p:nvPicPr>
          <p:cNvPr id="31" name="Picture 30">
            <a:extLst>
              <a:ext uri="{FF2B5EF4-FFF2-40B4-BE49-F238E27FC236}">
                <a16:creationId xmlns:a16="http://schemas.microsoft.com/office/drawing/2014/main" id="{E15BFC43-081D-46C8-A3CF-D4908C3501FE}"/>
              </a:ext>
            </a:extLst>
          </p:cNvPr>
          <p:cNvPicPr>
            <a:picLocks noChangeAspect="1"/>
          </p:cNvPicPr>
          <p:nvPr/>
        </p:nvPicPr>
        <p:blipFill>
          <a:blip r:embed="rId8"/>
          <a:stretch>
            <a:fillRect/>
          </a:stretch>
        </p:blipFill>
        <p:spPr>
          <a:xfrm>
            <a:off x="3782670" y="2443091"/>
            <a:ext cx="3065864" cy="424346"/>
          </a:xfrm>
          <a:prstGeom prst="rect">
            <a:avLst/>
          </a:prstGeom>
        </p:spPr>
      </p:pic>
      <p:sp>
        <p:nvSpPr>
          <p:cNvPr id="2" name="TextBox 1">
            <a:extLst>
              <a:ext uri="{FF2B5EF4-FFF2-40B4-BE49-F238E27FC236}">
                <a16:creationId xmlns:a16="http://schemas.microsoft.com/office/drawing/2014/main" id="{050C9E60-3C6B-DB04-FCC7-EC8AC82F8943}"/>
              </a:ext>
            </a:extLst>
          </p:cNvPr>
          <p:cNvSpPr txBox="1"/>
          <p:nvPr/>
        </p:nvSpPr>
        <p:spPr>
          <a:xfrm>
            <a:off x="110648" y="1213250"/>
            <a:ext cx="2814099" cy="3416320"/>
          </a:xfrm>
          <a:prstGeom prst="rect">
            <a:avLst/>
          </a:prstGeom>
          <a:noFill/>
        </p:spPr>
        <p:txBody>
          <a:bodyPr wrap="square" rtlCol="0">
            <a:spAutoFit/>
          </a:bodyPr>
          <a:lstStyle/>
          <a:p>
            <a:pPr algn="ctr"/>
            <a:r>
              <a:rPr lang="en-US" sz="2400" b="1" dirty="0">
                <a:solidFill>
                  <a:schemeClr val="bg1"/>
                </a:solidFill>
                <a:highlight>
                  <a:srgbClr val="FF0000"/>
                </a:highlight>
              </a:rPr>
              <a:t>Structures in SFHA</a:t>
            </a:r>
          </a:p>
          <a:p>
            <a:pPr algn="ctr"/>
            <a:endParaRPr lang="en-US" sz="2400" b="1" dirty="0">
              <a:solidFill>
                <a:schemeClr val="bg1"/>
              </a:solidFill>
            </a:endParaRPr>
          </a:p>
          <a:p>
            <a:pPr algn="ctr"/>
            <a:endParaRPr lang="en-US" sz="2400" b="1" dirty="0">
              <a:solidFill>
                <a:schemeClr val="bg1"/>
              </a:solidFill>
            </a:endParaRPr>
          </a:p>
          <a:p>
            <a:pPr algn="ctr"/>
            <a:br>
              <a:rPr lang="en-US" sz="2400" b="1" dirty="0">
                <a:solidFill>
                  <a:schemeClr val="bg1"/>
                </a:solidFill>
              </a:rPr>
            </a:br>
            <a:r>
              <a:rPr lang="en-US" sz="2400" b="1" dirty="0">
                <a:solidFill>
                  <a:schemeClr val="bg1"/>
                </a:solidFill>
              </a:rPr>
              <a:t>Map Accuracy</a:t>
            </a:r>
          </a:p>
          <a:p>
            <a:pPr algn="ctr"/>
            <a:endParaRPr lang="en-US" sz="2400" b="1" i="1" dirty="0">
              <a:solidFill>
                <a:schemeClr val="bg1"/>
              </a:solidFill>
            </a:endParaRPr>
          </a:p>
          <a:p>
            <a:pPr algn="ctr"/>
            <a:r>
              <a:rPr lang="en-US" sz="2400" b="1" i="1" dirty="0">
                <a:solidFill>
                  <a:schemeClr val="bg1"/>
                </a:solidFill>
              </a:rPr>
              <a:t>Complete and Significantly More Accurate</a:t>
            </a:r>
          </a:p>
        </p:txBody>
      </p:sp>
    </p:spTree>
    <p:extLst>
      <p:ext uri="{BB962C8B-B14F-4D97-AF65-F5344CB8AC3E}">
        <p14:creationId xmlns:p14="http://schemas.microsoft.com/office/powerpoint/2010/main" val="481551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204619-BC29-4814-8BC9-C57E65B7DD8A}"/>
              </a:ext>
            </a:extLst>
          </p:cNvPr>
          <p:cNvPicPr>
            <a:picLocks noChangeAspect="1"/>
          </p:cNvPicPr>
          <p:nvPr/>
        </p:nvPicPr>
        <p:blipFill>
          <a:blip r:embed="rId3"/>
          <a:stretch>
            <a:fillRect/>
          </a:stretch>
        </p:blipFill>
        <p:spPr>
          <a:xfrm>
            <a:off x="3981260" y="954593"/>
            <a:ext cx="7362364" cy="5872456"/>
          </a:xfrm>
          <a:prstGeom prst="rect">
            <a:avLst/>
          </a:prstGeom>
        </p:spPr>
      </p:pic>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Rainelle 2022 Preliminary FIRM </a:t>
            </a:r>
          </a:p>
        </p:txBody>
      </p:sp>
      <p:sp>
        <p:nvSpPr>
          <p:cNvPr id="25" name="TextBox 24">
            <a:extLst>
              <a:ext uri="{FF2B5EF4-FFF2-40B4-BE49-F238E27FC236}">
                <a16:creationId xmlns:a16="http://schemas.microsoft.com/office/drawing/2014/main" id="{5230F11E-1820-4F39-BDCA-267C1262A908}"/>
              </a:ext>
            </a:extLst>
          </p:cNvPr>
          <p:cNvSpPr txBox="1"/>
          <p:nvPr/>
        </p:nvSpPr>
        <p:spPr>
          <a:xfrm>
            <a:off x="7860949" y="6460042"/>
            <a:ext cx="1086420" cy="276999"/>
          </a:xfrm>
          <a:prstGeom prst="rect">
            <a:avLst/>
          </a:prstGeom>
          <a:solidFill>
            <a:schemeClr val="bg1">
              <a:lumMod val="85000"/>
            </a:schemeClr>
          </a:solidFill>
        </p:spPr>
        <p:txBody>
          <a:bodyPr wrap="square" rtlCol="0">
            <a:spAutoFit/>
          </a:bodyPr>
          <a:lstStyle/>
          <a:p>
            <a:r>
              <a:rPr lang="en-US" sz="1200" dirty="0">
                <a:hlinkClick r:id="rId4"/>
              </a:rPr>
              <a:t>WV Flood Tool</a:t>
            </a:r>
            <a:endParaRPr lang="en-US" sz="1200" dirty="0"/>
          </a:p>
        </p:txBody>
      </p:sp>
      <p:sp>
        <p:nvSpPr>
          <p:cNvPr id="2" name="TextBox 1"/>
          <p:cNvSpPr txBox="1"/>
          <p:nvPr/>
        </p:nvSpPr>
        <p:spPr>
          <a:xfrm>
            <a:off x="6892659" y="3769786"/>
            <a:ext cx="1065007" cy="369332"/>
          </a:xfrm>
          <a:prstGeom prst="rect">
            <a:avLst/>
          </a:prstGeom>
          <a:noFill/>
        </p:spPr>
        <p:txBody>
          <a:bodyPr wrap="square" rtlCol="0">
            <a:spAutoFit/>
          </a:bodyPr>
          <a:lstStyle/>
          <a:p>
            <a:r>
              <a:rPr lang="en-US" dirty="0"/>
              <a:t>Rainelle</a:t>
            </a:r>
          </a:p>
        </p:txBody>
      </p:sp>
      <p:sp>
        <p:nvSpPr>
          <p:cNvPr id="4" name="TextBox 3"/>
          <p:cNvSpPr txBox="1"/>
          <p:nvPr/>
        </p:nvSpPr>
        <p:spPr>
          <a:xfrm>
            <a:off x="4052638" y="1460194"/>
            <a:ext cx="337411" cy="369332"/>
          </a:xfrm>
          <a:prstGeom prst="rect">
            <a:avLst/>
          </a:prstGeom>
          <a:solidFill>
            <a:schemeClr val="accent4">
              <a:lumMod val="60000"/>
              <a:lumOff val="40000"/>
            </a:schemeClr>
          </a:solidFill>
          <a:ln>
            <a:solidFill>
              <a:schemeClr val="accent4">
                <a:lumMod val="75000"/>
              </a:schemeClr>
            </a:solidFill>
          </a:ln>
        </p:spPr>
        <p:txBody>
          <a:bodyPr wrap="square" rtlCol="0">
            <a:spAutoFit/>
          </a:bodyPr>
          <a:lstStyle/>
          <a:p>
            <a:endParaRPr lang="en-US" dirty="0"/>
          </a:p>
        </p:txBody>
      </p:sp>
      <p:sp>
        <p:nvSpPr>
          <p:cNvPr id="6" name="TextBox 5"/>
          <p:cNvSpPr txBox="1"/>
          <p:nvPr/>
        </p:nvSpPr>
        <p:spPr>
          <a:xfrm>
            <a:off x="4390048" y="1431808"/>
            <a:ext cx="2438062" cy="276999"/>
          </a:xfrm>
          <a:prstGeom prst="rect">
            <a:avLst/>
          </a:prstGeom>
          <a:noFill/>
        </p:spPr>
        <p:txBody>
          <a:bodyPr wrap="square" rtlCol="0">
            <a:spAutoFit/>
          </a:bodyPr>
          <a:lstStyle/>
          <a:p>
            <a:r>
              <a:rPr lang="en-US" sz="1200" dirty="0"/>
              <a:t>2022 FIRM (floodway and fringe)</a:t>
            </a:r>
          </a:p>
        </p:txBody>
      </p:sp>
      <p:sp>
        <p:nvSpPr>
          <p:cNvPr id="8" name="TextBox 7"/>
          <p:cNvSpPr txBox="1"/>
          <p:nvPr/>
        </p:nvSpPr>
        <p:spPr>
          <a:xfrm>
            <a:off x="4390048" y="1083663"/>
            <a:ext cx="2438062" cy="276999"/>
          </a:xfrm>
          <a:prstGeom prst="rect">
            <a:avLst/>
          </a:prstGeom>
          <a:noFill/>
        </p:spPr>
        <p:txBody>
          <a:bodyPr wrap="square" rtlCol="0">
            <a:spAutoFit/>
          </a:bodyPr>
          <a:lstStyle/>
          <a:p>
            <a:r>
              <a:rPr lang="en-US" sz="1200" dirty="0"/>
              <a:t>2012 FIRM (floodway only mapped)</a:t>
            </a:r>
          </a:p>
        </p:txBody>
      </p:sp>
      <p:sp>
        <p:nvSpPr>
          <p:cNvPr id="9" name="TextBox 8"/>
          <p:cNvSpPr txBox="1"/>
          <p:nvPr/>
        </p:nvSpPr>
        <p:spPr>
          <a:xfrm>
            <a:off x="4052638" y="1114942"/>
            <a:ext cx="337411" cy="369332"/>
          </a:xfrm>
          <a:prstGeom prst="rect">
            <a:avLst/>
          </a:prstGeom>
          <a:solidFill>
            <a:srgbClr val="FB836B"/>
          </a:solidFill>
          <a:ln>
            <a:solidFill>
              <a:srgbClr val="FF0000"/>
            </a:solidFill>
          </a:ln>
        </p:spPr>
        <p:txBody>
          <a:bodyPr wrap="square" rtlCol="0">
            <a:spAutoFit/>
          </a:bodyPr>
          <a:lstStyle/>
          <a:p>
            <a:endParaRPr lang="en-US" dirty="0"/>
          </a:p>
        </p:txBody>
      </p:sp>
      <p:sp>
        <p:nvSpPr>
          <p:cNvPr id="7" name="TextBox 6"/>
          <p:cNvSpPr txBox="1"/>
          <p:nvPr/>
        </p:nvSpPr>
        <p:spPr>
          <a:xfrm>
            <a:off x="4052637" y="1955055"/>
            <a:ext cx="2431230" cy="584775"/>
          </a:xfrm>
          <a:prstGeom prst="rect">
            <a:avLst/>
          </a:prstGeom>
          <a:solidFill>
            <a:schemeClr val="bg1"/>
          </a:solidFill>
        </p:spPr>
        <p:txBody>
          <a:bodyPr wrap="square" rtlCol="0">
            <a:spAutoFit/>
          </a:bodyPr>
          <a:lstStyle/>
          <a:p>
            <a:pPr algn="ctr"/>
            <a:r>
              <a:rPr lang="en-US" sz="1600" dirty="0">
                <a:solidFill>
                  <a:srgbClr val="FF0000"/>
                </a:solidFill>
              </a:rPr>
              <a:t>High Risk Flood Zones for</a:t>
            </a:r>
            <a:br>
              <a:rPr lang="en-US" sz="1600" dirty="0">
                <a:solidFill>
                  <a:srgbClr val="FF0000"/>
                </a:solidFill>
              </a:rPr>
            </a:br>
            <a:r>
              <a:rPr lang="en-US" sz="1600" dirty="0">
                <a:solidFill>
                  <a:srgbClr val="FF0000"/>
                </a:solidFill>
              </a:rPr>
              <a:t> 1%-chance (100-yr) flood</a:t>
            </a:r>
          </a:p>
        </p:txBody>
      </p:sp>
      <p:sp>
        <p:nvSpPr>
          <p:cNvPr id="10" name="TextBox 9"/>
          <p:cNvSpPr txBox="1"/>
          <p:nvPr/>
        </p:nvSpPr>
        <p:spPr>
          <a:xfrm>
            <a:off x="9925435" y="954594"/>
            <a:ext cx="1441524" cy="2462213"/>
          </a:xfrm>
          <a:prstGeom prst="rect">
            <a:avLst/>
          </a:prstGeom>
          <a:noFill/>
        </p:spPr>
        <p:txBody>
          <a:bodyPr wrap="square" rtlCol="0">
            <a:spAutoFit/>
          </a:bodyPr>
          <a:lstStyle/>
          <a:p>
            <a:r>
              <a:rPr lang="en-US" sz="1400" dirty="0"/>
              <a:t>The </a:t>
            </a:r>
            <a:r>
              <a:rPr lang="en-US" sz="1400" b="1" dirty="0"/>
              <a:t>Special Flood Hazard Area (SFHA) </a:t>
            </a:r>
            <a:r>
              <a:rPr lang="en-US" sz="1400" dirty="0"/>
              <a:t>is the land in the floodplain subject to a one percent (100-year) or greater chance  of flooding in any given year</a:t>
            </a:r>
          </a:p>
        </p:txBody>
      </p:sp>
      <p:sp>
        <p:nvSpPr>
          <p:cNvPr id="13" name="TextBox 12"/>
          <p:cNvSpPr txBox="1"/>
          <p:nvPr/>
        </p:nvSpPr>
        <p:spPr>
          <a:xfrm>
            <a:off x="4052637" y="2636699"/>
            <a:ext cx="2040852" cy="954107"/>
          </a:xfrm>
          <a:prstGeom prst="rect">
            <a:avLst/>
          </a:prstGeom>
          <a:solidFill>
            <a:schemeClr val="accent2">
              <a:lumMod val="20000"/>
              <a:lumOff val="80000"/>
            </a:schemeClr>
          </a:solidFill>
        </p:spPr>
        <p:txBody>
          <a:bodyPr wrap="square" rtlCol="0">
            <a:spAutoFit/>
          </a:bodyPr>
          <a:lstStyle/>
          <a:p>
            <a:r>
              <a:rPr lang="en-US" sz="1400" dirty="0"/>
              <a:t>2022 Flood Map: Total acreage of high-risk flood zones increased significantly by </a:t>
            </a:r>
            <a:r>
              <a:rPr lang="en-US" sz="1400" b="1" dirty="0">
                <a:solidFill>
                  <a:schemeClr val="accent1">
                    <a:lumMod val="50000"/>
                  </a:schemeClr>
                </a:solidFill>
              </a:rPr>
              <a:t>143 acres</a:t>
            </a:r>
          </a:p>
        </p:txBody>
      </p:sp>
      <p:sp>
        <p:nvSpPr>
          <p:cNvPr id="12" name="TextBox 11">
            <a:extLst>
              <a:ext uri="{FF2B5EF4-FFF2-40B4-BE49-F238E27FC236}">
                <a16:creationId xmlns:a16="http://schemas.microsoft.com/office/drawing/2014/main" id="{BDF9C269-1272-3A46-A41B-F9BF22EB97AD}"/>
              </a:ext>
            </a:extLst>
          </p:cNvPr>
          <p:cNvSpPr txBox="1"/>
          <p:nvPr/>
        </p:nvSpPr>
        <p:spPr>
          <a:xfrm>
            <a:off x="459338" y="2247442"/>
            <a:ext cx="2823587" cy="1569660"/>
          </a:xfrm>
          <a:prstGeom prst="rect">
            <a:avLst/>
          </a:prstGeom>
          <a:noFill/>
        </p:spPr>
        <p:txBody>
          <a:bodyPr wrap="square" rtlCol="0">
            <a:spAutoFit/>
          </a:bodyPr>
          <a:lstStyle/>
          <a:p>
            <a:pPr algn="ctr"/>
            <a:r>
              <a:rPr lang="en-US" sz="2400" b="1" dirty="0">
                <a:solidFill>
                  <a:schemeClr val="bg1"/>
                </a:solidFill>
                <a:highlight>
                  <a:srgbClr val="FF0000"/>
                </a:highlight>
              </a:rPr>
              <a:t>Expanded SFHA increases 143 acres</a:t>
            </a:r>
          </a:p>
          <a:p>
            <a:pPr algn="ctr"/>
            <a:endParaRPr lang="en-US" sz="2400" b="1" dirty="0">
              <a:solidFill>
                <a:schemeClr val="bg1"/>
              </a:solidFill>
            </a:endParaRPr>
          </a:p>
          <a:p>
            <a:pPr algn="ctr"/>
            <a:r>
              <a:rPr lang="en-US" sz="2400" b="1" dirty="0">
                <a:solidFill>
                  <a:schemeClr val="bg1"/>
                </a:solidFill>
              </a:rPr>
              <a:t>Risk Factor Findings</a:t>
            </a:r>
            <a:endParaRPr lang="en-US" sz="2400" b="1" i="1" dirty="0">
              <a:solidFill>
                <a:schemeClr val="bg1"/>
              </a:solidFill>
            </a:endParaRPr>
          </a:p>
        </p:txBody>
      </p:sp>
    </p:spTree>
    <p:extLst>
      <p:ext uri="{BB962C8B-B14F-4D97-AF65-F5344CB8AC3E}">
        <p14:creationId xmlns:p14="http://schemas.microsoft.com/office/powerpoint/2010/main" val="2544853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0C887B-6454-4B8D-B9C2-4E7CD914EEB8}"/>
              </a:ext>
            </a:extLst>
          </p:cNvPr>
          <p:cNvPicPr/>
          <p:nvPr/>
        </p:nvPicPr>
        <p:blipFill>
          <a:blip r:embed="rId2">
            <a:extLst>
              <a:ext uri="{28A0092B-C50C-407E-A947-70E740481C1C}">
                <a14:useLocalDpi xmlns:a14="http://schemas.microsoft.com/office/drawing/2010/main" val="0"/>
              </a:ext>
            </a:extLst>
          </a:blip>
          <a:stretch>
            <a:fillRect/>
          </a:stretch>
        </p:blipFill>
        <p:spPr>
          <a:xfrm>
            <a:off x="3377281" y="1014072"/>
            <a:ext cx="8154298" cy="5362688"/>
          </a:xfrm>
          <a:prstGeom prst="rect">
            <a:avLst/>
          </a:prstGeom>
          <a:ln>
            <a:solidFill>
              <a:schemeClr val="tx1"/>
            </a:solidFill>
          </a:ln>
        </p:spPr>
      </p:pic>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Preliminary NFHL (Rainelle, WV)</a:t>
            </a:r>
          </a:p>
        </p:txBody>
      </p:sp>
      <p:sp>
        <p:nvSpPr>
          <p:cNvPr id="8" name="Rectangle 7">
            <a:extLst>
              <a:ext uri="{FF2B5EF4-FFF2-40B4-BE49-F238E27FC236}">
                <a16:creationId xmlns:a16="http://schemas.microsoft.com/office/drawing/2014/main" id="{C1F319D6-79CA-4787-94DD-B18A3732FF19}"/>
              </a:ext>
            </a:extLst>
          </p:cNvPr>
          <p:cNvSpPr/>
          <p:nvPr/>
        </p:nvSpPr>
        <p:spPr>
          <a:xfrm>
            <a:off x="3278862" y="6375724"/>
            <a:ext cx="8351135" cy="487569"/>
          </a:xfrm>
          <a:prstGeom prst="rect">
            <a:avLst/>
          </a:prstGeom>
        </p:spPr>
        <p:txBody>
          <a:bodyPr wrap="square">
            <a:spAutoFit/>
          </a:bodyPr>
          <a:lstStyle/>
          <a:p>
            <a:pPr>
              <a:lnSpc>
                <a:spcPct val="107000"/>
              </a:lnSpc>
              <a:spcAft>
                <a:spcPts val="800"/>
              </a:spcAft>
            </a:pPr>
            <a:r>
              <a:rPr lang="en-US" sz="1200" dirty="0">
                <a:solidFill>
                  <a:schemeClr val="bg1"/>
                </a:solidFill>
                <a:latin typeface="Calibri" panose="020F0502020204030204" pitchFamily="34" charset="0"/>
                <a:ea typeface="Calibri" panose="020F0502020204030204" pitchFamily="34" charset="0"/>
              </a:rPr>
              <a:t>Example of mapped in structures to new SFHA from Preliminary Flood Study of </a:t>
            </a:r>
            <a:r>
              <a:rPr lang="en-US" sz="1200" dirty="0">
                <a:solidFill>
                  <a:schemeClr val="accent1">
                    <a:lumMod val="60000"/>
                    <a:lumOff val="40000"/>
                  </a:schemeClr>
                </a:solidFill>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Rainelle, WV</a:t>
            </a:r>
            <a:r>
              <a:rPr lang="en-US" sz="1200" dirty="0">
                <a:solidFill>
                  <a:schemeClr val="bg1"/>
                </a:solidFill>
                <a:latin typeface="Calibri" panose="020F0502020204030204" pitchFamily="34" charset="0"/>
                <a:ea typeface="Calibri" panose="020F0502020204030204" pitchFamily="34" charset="0"/>
              </a:rPr>
              <a:t>.  Mapped in structures (orange circles) and flood loss estimates are updated in the statewide Building Level Risk Assessment (BLRA).</a:t>
            </a:r>
            <a:endParaRPr lang="en-US" sz="1200" dirty="0">
              <a:solidFill>
                <a:schemeClr val="bg1"/>
              </a:solidFill>
              <a:latin typeface="Times New Roman" panose="02020603050405020304" pitchFamily="18" charset="0"/>
              <a:ea typeface="Calibri" panose="020F0502020204030204" pitchFamily="34" charset="0"/>
            </a:endParaRPr>
          </a:p>
        </p:txBody>
      </p:sp>
      <p:sp>
        <p:nvSpPr>
          <p:cNvPr id="2" name="TextBox 1">
            <a:extLst>
              <a:ext uri="{FF2B5EF4-FFF2-40B4-BE49-F238E27FC236}">
                <a16:creationId xmlns:a16="http://schemas.microsoft.com/office/drawing/2014/main" id="{8784BC23-B1E7-4976-8588-7794E48D14E0}"/>
              </a:ext>
            </a:extLst>
          </p:cNvPr>
          <p:cNvSpPr txBox="1"/>
          <p:nvPr/>
        </p:nvSpPr>
        <p:spPr>
          <a:xfrm>
            <a:off x="5954243" y="5760262"/>
            <a:ext cx="3000375" cy="369332"/>
          </a:xfrm>
          <a:prstGeom prst="rect">
            <a:avLst/>
          </a:prstGeom>
          <a:solidFill>
            <a:srgbClr val="FFC000"/>
          </a:solidFill>
        </p:spPr>
        <p:txBody>
          <a:bodyPr wrap="square" rtlCol="0">
            <a:spAutoFit/>
          </a:bodyPr>
          <a:lstStyle/>
          <a:p>
            <a:r>
              <a:rPr lang="en-US" dirty="0"/>
              <a:t>Rainelle, Greenbrier County</a:t>
            </a:r>
          </a:p>
        </p:txBody>
      </p:sp>
      <p:sp>
        <p:nvSpPr>
          <p:cNvPr id="3" name="TextBox 2">
            <a:extLst>
              <a:ext uri="{FF2B5EF4-FFF2-40B4-BE49-F238E27FC236}">
                <a16:creationId xmlns:a16="http://schemas.microsoft.com/office/drawing/2014/main" id="{C71376B0-BF44-5908-BF26-3A0E67ADB0F3}"/>
              </a:ext>
            </a:extLst>
          </p:cNvPr>
          <p:cNvSpPr txBox="1"/>
          <p:nvPr/>
        </p:nvSpPr>
        <p:spPr>
          <a:xfrm>
            <a:off x="394518" y="3025149"/>
            <a:ext cx="2479311" cy="2308324"/>
          </a:xfrm>
          <a:prstGeom prst="rect">
            <a:avLst/>
          </a:prstGeom>
          <a:noFill/>
        </p:spPr>
        <p:txBody>
          <a:bodyPr wrap="square" rtlCol="0">
            <a:spAutoFit/>
          </a:bodyPr>
          <a:lstStyle/>
          <a:p>
            <a:pPr algn="ctr"/>
            <a:r>
              <a:rPr lang="en-US" sz="2400" b="1" dirty="0">
                <a:solidFill>
                  <a:schemeClr val="bg1"/>
                </a:solidFill>
                <a:highlight>
                  <a:srgbClr val="FF0000"/>
                </a:highlight>
              </a:rPr>
              <a:t>329 Structures Mapped into Higher Risk SFHA</a:t>
            </a:r>
          </a:p>
          <a:p>
            <a:pPr algn="ctr"/>
            <a:endParaRPr lang="en-US" sz="2400" b="1" dirty="0">
              <a:solidFill>
                <a:schemeClr val="bg1"/>
              </a:solidFill>
            </a:endParaRPr>
          </a:p>
          <a:p>
            <a:pPr algn="ctr"/>
            <a:r>
              <a:rPr lang="en-US" sz="2400" b="1" dirty="0">
                <a:solidFill>
                  <a:schemeClr val="bg1"/>
                </a:solidFill>
              </a:rPr>
              <a:t>Risk Factor Findings</a:t>
            </a:r>
            <a:endParaRPr lang="en-US" sz="2400" b="1" i="1" dirty="0">
              <a:solidFill>
                <a:schemeClr val="bg1"/>
              </a:solidFill>
            </a:endParaRPr>
          </a:p>
        </p:txBody>
      </p:sp>
    </p:spTree>
    <p:extLst>
      <p:ext uri="{BB962C8B-B14F-4D97-AF65-F5344CB8AC3E}">
        <p14:creationId xmlns:p14="http://schemas.microsoft.com/office/powerpoint/2010/main" val="2296081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FINDINGS:  </a:t>
            </a:r>
            <a:r>
              <a:rPr lang="en-US" sz="2400" b="1" dirty="0">
                <a:solidFill>
                  <a:schemeClr val="bg1"/>
                </a:solidFill>
                <a:latin typeface="Arial" panose="020B0604020202020204" pitchFamily="34" charset="0"/>
                <a:cs typeface="Arial" panose="020B0604020202020204" pitchFamily="34" charset="0"/>
              </a:rPr>
              <a:t>Building Exposure / Vulnerability</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White Sulphur Springs and Rainelle</a:t>
            </a:r>
            <a:r>
              <a:rPr lang="en-US" sz="1100" dirty="0">
                <a:solidFill>
                  <a:schemeClr val="bg1"/>
                </a:solidFill>
              </a:rPr>
              <a:t>     </a:t>
            </a:r>
          </a:p>
        </p:txBody>
      </p:sp>
      <p:graphicFrame>
        <p:nvGraphicFramePr>
          <p:cNvPr id="2" name="Table 2">
            <a:extLst>
              <a:ext uri="{FF2B5EF4-FFF2-40B4-BE49-F238E27FC236}">
                <a16:creationId xmlns:a16="http://schemas.microsoft.com/office/drawing/2014/main" id="{DE937CD3-CCA5-4C5B-ACE5-2960B9B1ED50}"/>
              </a:ext>
            </a:extLst>
          </p:cNvPr>
          <p:cNvGraphicFramePr>
            <a:graphicFrameLocks noGrp="1"/>
          </p:cNvGraphicFramePr>
          <p:nvPr>
            <p:extLst>
              <p:ext uri="{D42A27DB-BD31-4B8C-83A1-F6EECF244321}">
                <p14:modId xmlns:p14="http://schemas.microsoft.com/office/powerpoint/2010/main" val="440828452"/>
              </p:ext>
            </p:extLst>
          </p:nvPr>
        </p:nvGraphicFramePr>
        <p:xfrm>
          <a:off x="1698175" y="959494"/>
          <a:ext cx="8820536" cy="5836920"/>
        </p:xfrm>
        <a:graphic>
          <a:graphicData uri="http://schemas.openxmlformats.org/drawingml/2006/table">
            <a:tbl>
              <a:tblPr firstRow="1" bandRow="1">
                <a:tableStyleId>{5C22544A-7EE6-4342-B048-85BDC9FD1C3A}</a:tableStyleId>
              </a:tblPr>
              <a:tblGrid>
                <a:gridCol w="1010813">
                  <a:extLst>
                    <a:ext uri="{9D8B030D-6E8A-4147-A177-3AD203B41FA5}">
                      <a16:colId xmlns:a16="http://schemas.microsoft.com/office/drawing/2014/main" val="1853621748"/>
                    </a:ext>
                  </a:extLst>
                </a:gridCol>
                <a:gridCol w="4444287">
                  <a:extLst>
                    <a:ext uri="{9D8B030D-6E8A-4147-A177-3AD203B41FA5}">
                      <a16:colId xmlns:a16="http://schemas.microsoft.com/office/drawing/2014/main" val="660922194"/>
                    </a:ext>
                  </a:extLst>
                </a:gridCol>
                <a:gridCol w="1032782">
                  <a:extLst>
                    <a:ext uri="{9D8B030D-6E8A-4147-A177-3AD203B41FA5}">
                      <a16:colId xmlns:a16="http://schemas.microsoft.com/office/drawing/2014/main" val="3934378209"/>
                    </a:ext>
                  </a:extLst>
                </a:gridCol>
                <a:gridCol w="933061">
                  <a:extLst>
                    <a:ext uri="{9D8B030D-6E8A-4147-A177-3AD203B41FA5}">
                      <a16:colId xmlns:a16="http://schemas.microsoft.com/office/drawing/2014/main" val="3437275542"/>
                    </a:ext>
                  </a:extLst>
                </a:gridCol>
                <a:gridCol w="1399593">
                  <a:extLst>
                    <a:ext uri="{9D8B030D-6E8A-4147-A177-3AD203B41FA5}">
                      <a16:colId xmlns:a16="http://schemas.microsoft.com/office/drawing/2014/main" val="602500551"/>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Category</a:t>
                      </a:r>
                    </a:p>
                  </a:txBody>
                  <a:tcPr anchor="ctr">
                    <a:solidFill>
                      <a:srgbClr val="5B739B"/>
                    </a:solidFill>
                  </a:tcPr>
                </a:tc>
                <a:tc>
                  <a:txBody>
                    <a:bodyPr/>
                    <a:lstStyle/>
                    <a:p>
                      <a:pPr algn="ctr"/>
                      <a:r>
                        <a:rPr lang="en-US" sz="1600" dirty="0"/>
                        <a:t>Exposure Indicator</a:t>
                      </a:r>
                    </a:p>
                  </a:txBody>
                  <a:tcPr anchor="ctr">
                    <a:solidFill>
                      <a:srgbClr val="5B739B"/>
                    </a:solidFill>
                  </a:tcPr>
                </a:tc>
                <a:tc>
                  <a:txBody>
                    <a:bodyPr/>
                    <a:lstStyle/>
                    <a:p>
                      <a:pPr algn="ctr"/>
                      <a:r>
                        <a:rPr lang="en-US" sz="1600" dirty="0"/>
                        <a:t>White Sulphur Springs</a:t>
                      </a:r>
                    </a:p>
                  </a:txBody>
                  <a:tcPr anchor="ctr">
                    <a:solidFill>
                      <a:srgbClr val="5B739B"/>
                    </a:solidFill>
                  </a:tcPr>
                </a:tc>
                <a:tc>
                  <a:txBody>
                    <a:bodyPr/>
                    <a:lstStyle/>
                    <a:p>
                      <a:pPr algn="ctr"/>
                      <a:r>
                        <a:rPr lang="en-US" sz="1600" dirty="0"/>
                        <a:t>Rainelle</a:t>
                      </a:r>
                    </a:p>
                  </a:txBody>
                  <a:tcPr anchor="ctr">
                    <a:solidFill>
                      <a:srgbClr val="5B739B"/>
                    </a:solidFill>
                  </a:tcPr>
                </a:tc>
                <a:tc>
                  <a:txBody>
                    <a:bodyPr/>
                    <a:lstStyle/>
                    <a:p>
                      <a:pPr algn="ctr"/>
                      <a:r>
                        <a:rPr lang="en-US" sz="1600" dirty="0"/>
                        <a:t>Ratio* in WV Incorporated Areas (2021)</a:t>
                      </a:r>
                    </a:p>
                  </a:txBody>
                  <a:tcPr anchor="ctr">
                    <a:solidFill>
                      <a:srgbClr val="5B739B"/>
                    </a:solidFill>
                  </a:tcPr>
                </a:tc>
                <a:extLst>
                  <a:ext uri="{0D108BD9-81ED-4DB2-BD59-A6C34878D82A}">
                    <a16:rowId xmlns:a16="http://schemas.microsoft.com/office/drawing/2014/main" val="156113477"/>
                  </a:ext>
                </a:extLst>
              </a:tr>
              <a:tr h="0">
                <a:tc rowSpan="2">
                  <a:txBody>
                    <a:bodyPr/>
                    <a:lstStyle/>
                    <a:p>
                      <a:pPr algn="ctr"/>
                      <a:r>
                        <a:rPr lang="en-US" sz="1400" b="1" dirty="0">
                          <a:solidFill>
                            <a:schemeClr val="bg1"/>
                          </a:solidFill>
                        </a:rPr>
                        <a:t>Building Ownership</a:t>
                      </a:r>
                    </a:p>
                  </a:txBody>
                  <a:tcPr vert="vert270" anchor="ctr">
                    <a:solidFill>
                      <a:srgbClr val="5B739B"/>
                    </a:solidFill>
                  </a:tcPr>
                </a:tc>
                <a:tc>
                  <a:txBody>
                    <a:bodyPr/>
                    <a:lstStyle/>
                    <a:p>
                      <a:r>
                        <a:rPr lang="en-US" sz="1600" dirty="0">
                          <a:solidFill>
                            <a:schemeClr val="bg1"/>
                          </a:solidFill>
                        </a:rPr>
                        <a:t>Owner Occupied Residential Buildings in Floodplain</a:t>
                      </a:r>
                    </a:p>
                  </a:txBody>
                  <a:tcPr anchor="ctr">
                    <a:lnB w="12700" cap="flat" cmpd="sng" algn="ctr">
                      <a:noFill/>
                      <a:prstDash val="solid"/>
                      <a:round/>
                      <a:headEnd type="none" w="med" len="med"/>
                      <a:tailEnd type="none" w="med" len="med"/>
                    </a:lnB>
                    <a:solidFill>
                      <a:srgbClr val="5B739B"/>
                    </a:solidFill>
                  </a:tcPr>
                </a:tc>
                <a:tc>
                  <a:txBody>
                    <a:bodyPr/>
                    <a:lstStyle/>
                    <a:p>
                      <a:pPr algn="ctr"/>
                      <a:r>
                        <a:rPr lang="en-US" sz="1600" b="1" dirty="0">
                          <a:solidFill>
                            <a:srgbClr val="C00000"/>
                          </a:solidFill>
                        </a:rPr>
                        <a:t>205</a:t>
                      </a:r>
                    </a:p>
                  </a:txBody>
                  <a:tcPr anchor="ctr">
                    <a:lnB w="12700" cap="flat" cmpd="sng" algn="ctr">
                      <a:noFill/>
                      <a:prstDash val="solid"/>
                      <a:round/>
                      <a:headEnd type="none" w="med" len="med"/>
                      <a:tailEnd type="none" w="med" len="med"/>
                    </a:lnB>
                  </a:tcPr>
                </a:tc>
                <a:tc>
                  <a:txBody>
                    <a:bodyPr/>
                    <a:lstStyle/>
                    <a:p>
                      <a:pPr algn="ctr"/>
                      <a:r>
                        <a:rPr lang="en-US" sz="1600" b="1" dirty="0">
                          <a:solidFill>
                            <a:srgbClr val="C00000"/>
                          </a:solidFill>
                        </a:rPr>
                        <a:t>152</a:t>
                      </a:r>
                    </a:p>
                  </a:txBody>
                  <a:tcPr anchor="ctr">
                    <a:lnB w="12700" cap="flat" cmpd="sng" algn="ctr">
                      <a:noFill/>
                      <a:prstDash val="solid"/>
                      <a:round/>
                      <a:headEnd type="none" w="med" len="med"/>
                      <a:tailEnd type="none" w="med" len="med"/>
                    </a:lnB>
                  </a:tcPr>
                </a:tc>
                <a:tc rowSpan="2">
                  <a:txBody>
                    <a:bodyPr/>
                    <a:lstStyle/>
                    <a:p>
                      <a:pPr algn="ctr"/>
                      <a:r>
                        <a:rPr lang="en-US" sz="1600" dirty="0"/>
                        <a:t>65%</a:t>
                      </a:r>
                    </a:p>
                  </a:txBody>
                  <a:tcPr anchor="ctr">
                    <a:solidFill>
                      <a:srgbClr val="EAEFF7"/>
                    </a:solidFill>
                  </a:tcPr>
                </a:tc>
                <a:extLst>
                  <a:ext uri="{0D108BD9-81ED-4DB2-BD59-A6C34878D82A}">
                    <a16:rowId xmlns:a16="http://schemas.microsoft.com/office/drawing/2014/main" val="2330936814"/>
                  </a:ext>
                </a:extLst>
              </a:tr>
              <a:tr h="329722">
                <a:tc vMerge="1">
                  <a:txBody>
                    <a:bodyPr/>
                    <a:lstStyle/>
                    <a:p>
                      <a:endParaRPr lang="en-US" sz="1600" dirty="0">
                        <a:solidFill>
                          <a:schemeClr val="bg1"/>
                        </a:solidFill>
                      </a:endParaRPr>
                    </a:p>
                  </a:txBody>
                  <a:tcPr anchor="ctr">
                    <a:lnT w="12700" cap="flat" cmpd="sng" algn="ctr">
                      <a:noFill/>
                      <a:prstDash val="solid"/>
                      <a:round/>
                      <a:headEnd type="none" w="med" len="med"/>
                      <a:tailEnd type="none" w="med" len="med"/>
                    </a:lnT>
                    <a:solidFill>
                      <a:srgbClr val="5B739B"/>
                    </a:solidFill>
                  </a:tcPr>
                </a:tc>
                <a:tc>
                  <a:txBody>
                    <a:bodyPr/>
                    <a:lstStyle/>
                    <a:p>
                      <a:r>
                        <a:rPr lang="en-US" sz="1600" dirty="0">
                          <a:solidFill>
                            <a:schemeClr val="bg1"/>
                          </a:solidFill>
                        </a:rPr>
                        <a:t>Percent Owner Occupied Residential Buildings in Floodplain</a:t>
                      </a:r>
                    </a:p>
                  </a:txBody>
                  <a:tcPr anchor="ctr">
                    <a:lnT w="12700" cap="flat" cmpd="sng" algn="ctr">
                      <a:noFill/>
                      <a:prstDash val="solid"/>
                      <a:round/>
                      <a:headEnd type="none" w="med" len="med"/>
                      <a:tailEnd type="none" w="med" len="med"/>
                    </a:lnT>
                    <a:solidFill>
                      <a:srgbClr val="5B739B"/>
                    </a:solidFill>
                  </a:tcPr>
                </a:tc>
                <a:tc>
                  <a:txBody>
                    <a:bodyPr/>
                    <a:lstStyle/>
                    <a:p>
                      <a:pPr algn="ctr"/>
                      <a:r>
                        <a:rPr lang="en-US" sz="1600" b="1" dirty="0">
                          <a:solidFill>
                            <a:srgbClr val="C00000"/>
                          </a:solidFill>
                        </a:rPr>
                        <a:t>48%</a:t>
                      </a:r>
                    </a:p>
                  </a:txBody>
                  <a:tcPr anchor="ctr">
                    <a:lnT w="12700" cap="flat" cmpd="sng" algn="ctr">
                      <a:noFill/>
                      <a:prstDash val="solid"/>
                      <a:round/>
                      <a:headEnd type="none" w="med" len="med"/>
                      <a:tailEnd type="none" w="med" len="med"/>
                    </a:lnT>
                  </a:tcPr>
                </a:tc>
                <a:tc>
                  <a:txBody>
                    <a:bodyPr/>
                    <a:lstStyle/>
                    <a:p>
                      <a:pPr algn="ctr"/>
                      <a:r>
                        <a:rPr lang="en-US" sz="1600" b="1" dirty="0">
                          <a:solidFill>
                            <a:srgbClr val="C00000"/>
                          </a:solidFill>
                        </a:rPr>
                        <a:t>45%</a:t>
                      </a:r>
                    </a:p>
                  </a:txBody>
                  <a:tcPr anchor="ctr">
                    <a:lnT w="12700" cap="flat" cmpd="sng" algn="ctr">
                      <a:noFill/>
                      <a:prstDash val="solid"/>
                      <a:round/>
                      <a:headEnd type="none" w="med" len="med"/>
                      <a:tailEnd type="none" w="med" len="med"/>
                    </a:lnT>
                  </a:tcPr>
                </a:tc>
                <a:tc vMerge="1">
                  <a:txBody>
                    <a:bodyPr/>
                    <a:lstStyle/>
                    <a:p>
                      <a:pPr algn="ctr"/>
                      <a:endParaRPr lang="en-US" sz="1600" dirty="0"/>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3898356691"/>
                  </a:ext>
                </a:extLst>
              </a:tr>
              <a:tr h="169817">
                <a:tc rowSpan="10">
                  <a:txBody>
                    <a:bodyPr/>
                    <a:lstStyle/>
                    <a:p>
                      <a:pPr algn="ctr"/>
                      <a:r>
                        <a:rPr lang="en-US" sz="1600" b="1" dirty="0">
                          <a:solidFill>
                            <a:schemeClr val="bg1"/>
                          </a:solidFill>
                        </a:rPr>
                        <a:t>Building Occupancy and Value</a:t>
                      </a:r>
                    </a:p>
                  </a:txBody>
                  <a:tcPr vert="vert270" anchor="ctr">
                    <a:solidFill>
                      <a:srgbClr val="5B739B"/>
                    </a:solidFill>
                  </a:tcPr>
                </a:tc>
                <a:tc>
                  <a:txBody>
                    <a:bodyPr/>
                    <a:lstStyle/>
                    <a:p>
                      <a:r>
                        <a:rPr lang="en-US" sz="1600" dirty="0">
                          <a:solidFill>
                            <a:schemeClr val="bg1"/>
                          </a:solidFill>
                        </a:rPr>
                        <a:t>Residential Building Count in Floodplain</a:t>
                      </a:r>
                    </a:p>
                  </a:txBody>
                  <a:tcPr anchor="ctr">
                    <a:lnB w="12700" cap="flat" cmpd="sng" algn="ctr">
                      <a:noFill/>
                      <a:prstDash val="solid"/>
                      <a:round/>
                      <a:headEnd type="none" w="med" len="med"/>
                      <a:tailEnd type="none" w="med" len="med"/>
                    </a:lnB>
                    <a:solidFill>
                      <a:srgbClr val="5B739B"/>
                    </a:solidFill>
                  </a:tcPr>
                </a:tc>
                <a:tc>
                  <a:txBody>
                    <a:bodyPr/>
                    <a:lstStyle/>
                    <a:p>
                      <a:pPr algn="ctr"/>
                      <a:r>
                        <a:rPr lang="en-US" sz="1600" b="1" dirty="0"/>
                        <a:t>370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(Rank: 12</a:t>
                      </a:r>
                      <a:r>
                        <a:rPr lang="en-US" sz="1100" b="0" baseline="30000" dirty="0">
                          <a:solidFill>
                            <a:schemeClr val="tx1"/>
                          </a:solidFill>
                        </a:rPr>
                        <a:t>th</a:t>
                      </a:r>
                      <a:r>
                        <a:rPr lang="en-US" sz="1100" b="0" dirty="0">
                          <a:solidFill>
                            <a:schemeClr val="tx1"/>
                          </a:solidFill>
                        </a:rPr>
                        <a:t>)</a:t>
                      </a:r>
                    </a:p>
                  </a:txBody>
                  <a:tcPr anchor="ctr">
                    <a:lnB w="12700" cap="flat" cmpd="sng" algn="ctr">
                      <a:noFill/>
                      <a:prstDash val="solid"/>
                      <a:round/>
                      <a:headEnd type="none" w="med" len="med"/>
                      <a:tailEnd type="none" w="med" len="med"/>
                    </a:lnB>
                  </a:tcPr>
                </a:tc>
                <a:tc>
                  <a:txBody>
                    <a:bodyPr/>
                    <a:lstStyle/>
                    <a:p>
                      <a:pPr algn="ctr"/>
                      <a:r>
                        <a:rPr lang="en-US" sz="1600" b="1" dirty="0"/>
                        <a:t>251</a:t>
                      </a:r>
                    </a:p>
                  </a:txBody>
                  <a:tcPr anchor="ctr">
                    <a:lnB w="12700" cap="flat" cmpd="sng" algn="ctr">
                      <a:noFill/>
                      <a:prstDash val="solid"/>
                      <a:round/>
                      <a:headEnd type="none" w="med" len="med"/>
                      <a:tailEnd type="none" w="med" len="med"/>
                    </a:lnB>
                  </a:tcPr>
                </a:tc>
                <a:tc>
                  <a:txBody>
                    <a:bodyPr/>
                    <a:lstStyle/>
                    <a:p>
                      <a:pPr algn="ctr"/>
                      <a:r>
                        <a:rPr lang="en-US" sz="1600" dirty="0"/>
                        <a:t>44</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351056148"/>
                  </a:ext>
                </a:extLst>
              </a:tr>
              <a:tr h="0">
                <a:tc vMerge="1">
                  <a:txBody>
                    <a:bodyPr/>
                    <a:lstStyle/>
                    <a:p>
                      <a:endParaRPr lang="en-US" sz="1600" dirty="0">
                        <a:solidFill>
                          <a:schemeClr val="bg1"/>
                        </a:solidFill>
                      </a:endParaRPr>
                    </a:p>
                  </a:txBody>
                  <a:tcPr anchor="ctr">
                    <a:lnT w="12700" cap="flat" cmpd="sng" algn="ctr">
                      <a:noFill/>
                      <a:prstDash val="solid"/>
                      <a:round/>
                      <a:headEnd type="none" w="med" len="med"/>
                      <a:tailEnd type="none" w="med" len="med"/>
                    </a:lnT>
                    <a:solidFill>
                      <a:srgbClr val="5B739B"/>
                    </a:solidFill>
                  </a:tcPr>
                </a:tc>
                <a:tc>
                  <a:txBody>
                    <a:bodyPr/>
                    <a:lstStyle/>
                    <a:p>
                      <a:r>
                        <a:rPr lang="en-US" sz="1600" dirty="0">
                          <a:solidFill>
                            <a:schemeClr val="bg1"/>
                          </a:solidFill>
                        </a:rPr>
                        <a:t>Percent Count Residential Building in Floodplain</a:t>
                      </a:r>
                    </a:p>
                  </a:txBody>
                  <a:tcPr anchor="ctr">
                    <a:lnT w="12700" cap="flat" cmpd="sng" algn="ctr">
                      <a:noFill/>
                      <a:prstDash val="solid"/>
                      <a:round/>
                      <a:headEnd type="none" w="med" len="med"/>
                      <a:tailEnd type="none" w="med" len="med"/>
                    </a:lnT>
                    <a:solidFill>
                      <a:srgbClr val="5B739B"/>
                    </a:solidFill>
                  </a:tcPr>
                </a:tc>
                <a:tc>
                  <a:txBody>
                    <a:bodyPr/>
                    <a:lstStyle/>
                    <a:p>
                      <a:pPr algn="ctr"/>
                      <a:r>
                        <a:rPr lang="en-US" sz="1600" b="1" dirty="0"/>
                        <a:t>87%</a:t>
                      </a:r>
                    </a:p>
                  </a:txBody>
                  <a:tcPr anchor="ctr">
                    <a:lnT w="12700" cap="flat" cmpd="sng" algn="ctr">
                      <a:noFill/>
                      <a:prstDash val="solid"/>
                      <a:round/>
                      <a:headEnd type="none" w="med" len="med"/>
                      <a:tailEnd type="none" w="med" len="med"/>
                    </a:lnT>
                  </a:tcPr>
                </a:tc>
                <a:tc>
                  <a:txBody>
                    <a:bodyPr/>
                    <a:lstStyle/>
                    <a:p>
                      <a:pPr algn="ctr"/>
                      <a:r>
                        <a:rPr lang="en-US" sz="1600" b="1" dirty="0"/>
                        <a:t>74%</a:t>
                      </a:r>
                    </a:p>
                  </a:txBody>
                  <a:tcPr anchor="ctr">
                    <a:lnT w="12700" cap="flat" cmpd="sng" algn="ctr">
                      <a:noFill/>
                      <a:prstDash val="solid"/>
                      <a:round/>
                      <a:headEnd type="none" w="med" len="med"/>
                      <a:tailEnd type="none" w="med" len="med"/>
                    </a:lnT>
                  </a:tcPr>
                </a:tc>
                <a:tc>
                  <a:txBody>
                    <a:bodyPr/>
                    <a:lstStyle/>
                    <a:p>
                      <a:pPr algn="ctr"/>
                      <a:r>
                        <a:rPr lang="en-US" sz="1600" dirty="0"/>
                        <a:t>81%</a:t>
                      </a:r>
                    </a:p>
                  </a:txBody>
                  <a:tcPr anchor="ctr">
                    <a:lnT w="12700" cap="flat" cmpd="sng" algn="ctr">
                      <a:noFill/>
                      <a:prstDash val="solid"/>
                      <a:round/>
                      <a:headEnd type="none" w="med" len="med"/>
                      <a:tailEnd type="none" w="med" len="med"/>
                    </a:lnT>
                    <a:solidFill>
                      <a:srgbClr val="EAEFF7"/>
                    </a:solidFill>
                  </a:tcPr>
                </a:tc>
                <a:extLst>
                  <a:ext uri="{0D108BD9-81ED-4DB2-BD59-A6C34878D82A}">
                    <a16:rowId xmlns:a16="http://schemas.microsoft.com/office/drawing/2014/main" val="3784731491"/>
                  </a:ext>
                </a:extLst>
              </a:tr>
              <a:tr h="0">
                <a:tc vMerge="1">
                  <a:txBody>
                    <a:bodyPr/>
                    <a:lstStyle/>
                    <a:p>
                      <a:endParaRPr lang="en-US" sz="1600" dirty="0">
                        <a:solidFill>
                          <a:schemeClr val="bg1"/>
                        </a:solidFill>
                      </a:endParaRPr>
                    </a:p>
                  </a:txBody>
                  <a:tcPr anchor="ctr">
                    <a:lnB w="12700" cap="flat" cmpd="sng" algn="ctr">
                      <a:noFill/>
                      <a:prstDash val="solid"/>
                      <a:round/>
                      <a:headEnd type="none" w="med" len="med"/>
                      <a:tailEnd type="none" w="med" len="med"/>
                    </a:lnB>
                    <a:solidFill>
                      <a:srgbClr val="5B739B"/>
                    </a:solidFill>
                  </a:tcPr>
                </a:tc>
                <a:tc>
                  <a:txBody>
                    <a:bodyPr/>
                    <a:lstStyle/>
                    <a:p>
                      <a:r>
                        <a:rPr lang="en-US" sz="1600" dirty="0">
                          <a:solidFill>
                            <a:schemeClr val="bg1"/>
                          </a:solidFill>
                        </a:rPr>
                        <a:t>Non-Residential Building Count in Floodplain</a:t>
                      </a:r>
                    </a:p>
                  </a:txBody>
                  <a:tcPr anchor="ctr">
                    <a:lnB w="12700" cap="flat" cmpd="sng" algn="ctr">
                      <a:noFill/>
                      <a:prstDash val="solid"/>
                      <a:round/>
                      <a:headEnd type="none" w="med" len="med"/>
                      <a:tailEnd type="none" w="med" len="med"/>
                    </a:lnB>
                    <a:solidFill>
                      <a:srgbClr val="5B739B"/>
                    </a:solidFill>
                  </a:tcPr>
                </a:tc>
                <a:tc>
                  <a:txBody>
                    <a:bodyPr/>
                    <a:lstStyle/>
                    <a:p>
                      <a:pPr algn="ctr"/>
                      <a:r>
                        <a:rPr lang="en-US" sz="1600" b="1" dirty="0">
                          <a:solidFill>
                            <a:schemeClr val="tx1"/>
                          </a:solidFill>
                        </a:rPr>
                        <a:t>53</a:t>
                      </a:r>
                    </a:p>
                  </a:txBody>
                  <a:tcPr anchor="ctr">
                    <a:lnB w="12700" cap="flat" cmpd="sng" algn="ctr">
                      <a:noFill/>
                      <a:prstDash val="solid"/>
                      <a:round/>
                      <a:headEnd type="none" w="med" len="med"/>
                      <a:tailEnd type="none" w="med" len="med"/>
                    </a:lnB>
                  </a:tcPr>
                </a:tc>
                <a:tc>
                  <a:txBody>
                    <a:bodyPr/>
                    <a:lstStyle/>
                    <a:p>
                      <a:pPr algn="ctr"/>
                      <a:r>
                        <a:rPr lang="en-US" sz="1600" b="1" dirty="0">
                          <a:solidFill>
                            <a:srgbClr val="C00000"/>
                          </a:solidFill>
                        </a:rPr>
                        <a:t>87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(Rank: 11</a:t>
                      </a:r>
                      <a:r>
                        <a:rPr lang="en-US" sz="1100" b="0" baseline="30000" dirty="0">
                          <a:solidFill>
                            <a:schemeClr val="tx1"/>
                          </a:solidFill>
                        </a:rPr>
                        <a:t>th</a:t>
                      </a:r>
                      <a:r>
                        <a:rPr lang="en-US" sz="1100" b="0" dirty="0">
                          <a:solidFill>
                            <a:schemeClr val="tx1"/>
                          </a:solidFill>
                        </a:rPr>
                        <a:t>)</a:t>
                      </a:r>
                    </a:p>
                  </a:txBody>
                  <a:tcPr anchor="ctr">
                    <a:lnB w="12700" cap="flat" cmpd="sng" algn="ctr">
                      <a:noFill/>
                      <a:prstDash val="solid"/>
                      <a:round/>
                      <a:headEnd type="none" w="med" len="med"/>
                      <a:tailEnd type="none" w="med" len="med"/>
                    </a:lnB>
                  </a:tcPr>
                </a:tc>
                <a:tc>
                  <a:txBody>
                    <a:bodyPr/>
                    <a:lstStyle/>
                    <a:p>
                      <a:pPr algn="ctr"/>
                      <a:r>
                        <a:rPr lang="en-US" sz="1600" dirty="0"/>
                        <a:t>12</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3001853888"/>
                  </a:ext>
                </a:extLst>
              </a:tr>
              <a:tr h="0">
                <a:tc vMerge="1">
                  <a:txBody>
                    <a:bodyPr/>
                    <a:lstStyle/>
                    <a:p>
                      <a:endParaRPr lang="en-US" sz="1600" dirty="0">
                        <a:solidFill>
                          <a:schemeClr val="bg1"/>
                        </a:solidFill>
                      </a:endParaRPr>
                    </a:p>
                  </a:txBody>
                  <a:tcPr anchor="ctr">
                    <a:lnT w="12700" cap="flat" cmpd="sng" algn="ctr">
                      <a:noFill/>
                      <a:prstDash val="solid"/>
                      <a:round/>
                      <a:headEnd type="none" w="med" len="med"/>
                      <a:tailEnd type="none" w="med" len="med"/>
                    </a:lnT>
                    <a:solidFill>
                      <a:srgbClr val="5B739B"/>
                    </a:solidFill>
                  </a:tcPr>
                </a:tc>
                <a:tc>
                  <a:txBody>
                    <a:bodyPr/>
                    <a:lstStyle/>
                    <a:p>
                      <a:r>
                        <a:rPr lang="en-US" sz="1600" dirty="0">
                          <a:solidFill>
                            <a:schemeClr val="bg1"/>
                          </a:solidFill>
                        </a:rPr>
                        <a:t>Percent Count Non-Residential  Bldgs. in Floodplain</a:t>
                      </a:r>
                    </a:p>
                  </a:txBody>
                  <a:tcPr anchor="ctr">
                    <a:lnT w="12700" cap="flat" cmpd="sng" algn="ctr">
                      <a:noFill/>
                      <a:prstDash val="solid"/>
                      <a:round/>
                      <a:headEnd type="none" w="med" len="med"/>
                      <a:tailEnd type="none" w="med" len="med"/>
                    </a:lnT>
                    <a:solidFill>
                      <a:srgbClr val="5B739B"/>
                    </a:solidFill>
                  </a:tcPr>
                </a:tc>
                <a:tc>
                  <a:txBody>
                    <a:bodyPr/>
                    <a:lstStyle/>
                    <a:p>
                      <a:pPr algn="ctr"/>
                      <a:r>
                        <a:rPr lang="en-US" sz="1600" b="1" dirty="0">
                          <a:solidFill>
                            <a:schemeClr val="tx1"/>
                          </a:solidFill>
                        </a:rPr>
                        <a:t>13%</a:t>
                      </a:r>
                    </a:p>
                  </a:txBody>
                  <a:tcPr anchor="ctr">
                    <a:lnT w="12700" cap="flat" cmpd="sng" algn="ctr">
                      <a:noFill/>
                      <a:prstDash val="solid"/>
                      <a:round/>
                      <a:headEnd type="none" w="med" len="med"/>
                      <a:tailEnd type="none" w="med" len="med"/>
                    </a:lnT>
                  </a:tcPr>
                </a:tc>
                <a:tc>
                  <a:txBody>
                    <a:bodyPr/>
                    <a:lstStyle/>
                    <a:p>
                      <a:pPr algn="ctr"/>
                      <a:r>
                        <a:rPr lang="en-US" sz="1600" b="1" dirty="0">
                          <a:solidFill>
                            <a:srgbClr val="C00000"/>
                          </a:solidFill>
                        </a:rPr>
                        <a:t>26%</a:t>
                      </a:r>
                    </a:p>
                  </a:txBody>
                  <a:tcPr anchor="ctr">
                    <a:lnT w="12700" cap="flat" cmpd="sng" algn="ctr">
                      <a:noFill/>
                      <a:prstDash val="solid"/>
                      <a:round/>
                      <a:headEnd type="none" w="med" len="med"/>
                      <a:tailEnd type="none" w="med" len="med"/>
                    </a:lnT>
                  </a:tcPr>
                </a:tc>
                <a:tc>
                  <a:txBody>
                    <a:bodyPr/>
                    <a:lstStyle/>
                    <a:p>
                      <a:pPr algn="ctr"/>
                      <a:r>
                        <a:rPr lang="en-US" sz="1600" dirty="0"/>
                        <a:t>19%</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4135358807"/>
                  </a:ext>
                </a:extLst>
              </a:tr>
              <a:tr h="0">
                <a:tc vMerge="1">
                  <a:txBody>
                    <a:bodyPr/>
                    <a:lstStyle/>
                    <a:p>
                      <a:endParaRPr lang="en-US" sz="1600" dirty="0">
                        <a:solidFill>
                          <a:schemeClr val="bg1"/>
                        </a:solidFill>
                      </a:endParaRPr>
                    </a:p>
                  </a:txBody>
                  <a:tcPr anchor="ctr">
                    <a:lnB w="12700" cap="flat" cmpd="sng" algn="ctr">
                      <a:noFill/>
                      <a:prstDash val="solid"/>
                      <a:round/>
                      <a:headEnd type="none" w="med" len="med"/>
                      <a:tailEnd type="none" w="med" len="med"/>
                    </a:lnB>
                    <a:solidFill>
                      <a:srgbClr val="5B739B"/>
                    </a:solidFill>
                  </a:tcPr>
                </a:tc>
                <a:tc>
                  <a:txBody>
                    <a:bodyPr/>
                    <a:lstStyle/>
                    <a:p>
                      <a:r>
                        <a:rPr lang="en-US" sz="1600" dirty="0">
                          <a:solidFill>
                            <a:schemeClr val="bg1"/>
                          </a:solidFill>
                        </a:rPr>
                        <a:t>Residential Building Value in Floodplain</a:t>
                      </a:r>
                    </a:p>
                  </a:txBody>
                  <a:tcPr anchor="ctr">
                    <a:lnB w="12700" cap="flat" cmpd="sng" algn="ctr">
                      <a:noFill/>
                      <a:prstDash val="solid"/>
                      <a:round/>
                      <a:headEnd type="none" w="med" len="med"/>
                      <a:tailEnd type="none" w="med" len="med"/>
                    </a:lnB>
                    <a:solidFill>
                      <a:srgbClr val="5B739B"/>
                    </a:solidFill>
                  </a:tcPr>
                </a:tc>
                <a:tc>
                  <a:txBody>
                    <a:bodyPr/>
                    <a:lstStyle/>
                    <a:p>
                      <a:pPr algn="ctr"/>
                      <a:r>
                        <a:rPr lang="en-US" sz="1600" b="1" dirty="0"/>
                        <a:t>$20,321K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(Rank: 16</a:t>
                      </a:r>
                      <a:r>
                        <a:rPr lang="en-US" sz="1100" b="0" baseline="30000" dirty="0">
                          <a:solidFill>
                            <a:schemeClr val="tx1"/>
                          </a:solidFill>
                        </a:rPr>
                        <a:t>th</a:t>
                      </a:r>
                      <a:r>
                        <a:rPr lang="en-US" sz="1100" b="0" dirty="0">
                          <a:solidFill>
                            <a:schemeClr val="tx1"/>
                          </a:solidFill>
                        </a:rPr>
                        <a:t>)</a:t>
                      </a:r>
                    </a:p>
                  </a:txBody>
                  <a:tcPr anchor="ctr">
                    <a:lnB w="12700" cap="flat" cmpd="sng" algn="ctr">
                      <a:noFill/>
                      <a:prstDash val="solid"/>
                      <a:round/>
                      <a:headEnd type="none" w="med" len="med"/>
                      <a:tailEnd type="none" w="med" len="med"/>
                    </a:lnB>
                  </a:tcPr>
                </a:tc>
                <a:tc>
                  <a:txBody>
                    <a:bodyPr/>
                    <a:lstStyle/>
                    <a:p>
                      <a:pPr algn="ctr"/>
                      <a:r>
                        <a:rPr lang="en-US" sz="1600" b="1" dirty="0">
                          <a:solidFill>
                            <a:schemeClr val="tx1"/>
                          </a:solidFill>
                        </a:rPr>
                        <a:t>$9,265K</a:t>
                      </a:r>
                    </a:p>
                  </a:txBody>
                  <a:tcPr anchor="ctr">
                    <a:lnB w="12700" cap="flat" cmpd="sng" algn="ctr">
                      <a:noFill/>
                      <a:prstDash val="solid"/>
                      <a:round/>
                      <a:headEnd type="none" w="med" len="med"/>
                      <a:tailEnd type="none" w="med" len="med"/>
                    </a:lnB>
                  </a:tcPr>
                </a:tc>
                <a:tc>
                  <a:txBody>
                    <a:bodyPr/>
                    <a:lstStyle/>
                    <a:p>
                      <a:pPr algn="ctr"/>
                      <a:r>
                        <a:rPr lang="en-US" sz="1600" dirty="0"/>
                        <a:t>$2,105K</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786470563"/>
                  </a:ext>
                </a:extLst>
              </a:tr>
              <a:tr h="0">
                <a:tc vMerge="1">
                  <a:txBody>
                    <a:bodyPr/>
                    <a:lstStyle/>
                    <a:p>
                      <a:endParaRPr lang="en-US" sz="1600" dirty="0">
                        <a:solidFill>
                          <a:schemeClr val="bg1"/>
                        </a:solidFill>
                      </a:endParaRPr>
                    </a:p>
                  </a:txBody>
                  <a:tcPr anchor="ctr">
                    <a:lnT w="12700" cap="flat" cmpd="sng" algn="ctr">
                      <a:noFill/>
                      <a:prstDash val="solid"/>
                      <a:round/>
                      <a:headEnd type="none" w="med" len="med"/>
                      <a:tailEnd type="none" w="med" len="med"/>
                    </a:lnT>
                    <a:solidFill>
                      <a:srgbClr val="5B739B"/>
                    </a:solidFill>
                  </a:tcPr>
                </a:tc>
                <a:tc>
                  <a:txBody>
                    <a:bodyPr/>
                    <a:lstStyle/>
                    <a:p>
                      <a:r>
                        <a:rPr lang="en-US" sz="1600" dirty="0">
                          <a:solidFill>
                            <a:schemeClr val="bg1"/>
                          </a:solidFill>
                        </a:rPr>
                        <a:t>Percent Residential Value in Floodplain</a:t>
                      </a:r>
                    </a:p>
                  </a:txBody>
                  <a:tcPr anchor="ct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t>50%</a:t>
                      </a:r>
                    </a:p>
                  </a:txBody>
                  <a:tcPr anchor="ct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b="1" dirty="0">
                          <a:solidFill>
                            <a:schemeClr val="tx1"/>
                          </a:solidFill>
                        </a:rPr>
                        <a:t>57%</a:t>
                      </a:r>
                    </a:p>
                  </a:txBody>
                  <a:tcPr anchor="ct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dirty="0"/>
                        <a:t>31%</a:t>
                      </a:r>
                    </a:p>
                  </a:txBody>
                  <a:tcPr anchor="ct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21797539"/>
                  </a:ext>
                </a:extLst>
              </a:tr>
              <a:tr h="0">
                <a:tc vMerge="1">
                  <a:txBody>
                    <a:bodyPr/>
                    <a:lstStyle/>
                    <a:p>
                      <a:endParaRPr lang="en-US" sz="1600" dirty="0">
                        <a:solidFill>
                          <a:schemeClr val="bg1"/>
                        </a:solidFill>
                      </a:endParaRPr>
                    </a:p>
                  </a:txBody>
                  <a:tcPr anchor="ctr">
                    <a:lnB w="12700" cap="flat" cmpd="sng" algn="ctr">
                      <a:noFill/>
                      <a:prstDash val="solid"/>
                      <a:round/>
                      <a:headEnd type="none" w="med" len="med"/>
                      <a:tailEnd type="none" w="med" len="med"/>
                    </a:lnB>
                    <a:solidFill>
                      <a:srgbClr val="5B739B"/>
                    </a:solidFill>
                  </a:tcPr>
                </a:tc>
                <a:tc>
                  <a:txBody>
                    <a:bodyPr/>
                    <a:lstStyle/>
                    <a:p>
                      <a:r>
                        <a:rPr lang="en-US" sz="1600" dirty="0">
                          <a:solidFill>
                            <a:schemeClr val="bg1"/>
                          </a:solidFill>
                        </a:rPr>
                        <a:t>Non-Residential Building Value in Floodplain</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5B739B"/>
                    </a:solidFill>
                  </a:tcPr>
                </a:tc>
                <a:tc>
                  <a:txBody>
                    <a:bodyPr/>
                    <a:lstStyle/>
                    <a:p>
                      <a:pPr algn="ctr"/>
                      <a:r>
                        <a:rPr lang="en-US" sz="1600" b="1" dirty="0">
                          <a:solidFill>
                            <a:schemeClr val="tx1"/>
                          </a:solidFill>
                        </a:rPr>
                        <a:t>$20,560K</a:t>
                      </a:r>
                    </a:p>
                  </a:txBody>
                  <a:tcPr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b="1" dirty="0"/>
                        <a:t>$6,757K</a:t>
                      </a:r>
                    </a:p>
                  </a:txBody>
                  <a:tcPr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t>$2,988K</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48741160"/>
                  </a:ext>
                </a:extLst>
              </a:tr>
              <a:tr h="0">
                <a:tc vMerge="1">
                  <a:txBody>
                    <a:bodyPr/>
                    <a:lstStyle/>
                    <a:p>
                      <a:endParaRPr lang="en-US" sz="1600" dirty="0">
                        <a:solidFill>
                          <a:schemeClr val="bg1"/>
                        </a:solidFill>
                      </a:endParaRPr>
                    </a:p>
                  </a:txBody>
                  <a:tcPr anchor="ctr">
                    <a:lnT w="12700" cap="flat" cmpd="sng" algn="ctr">
                      <a:noFill/>
                      <a:prstDash val="solid"/>
                      <a:round/>
                      <a:headEnd type="none" w="med" len="med"/>
                      <a:tailEnd type="none" w="med" len="med"/>
                    </a:lnT>
                    <a:lnB w="12700" cmpd="sng">
                      <a:noFill/>
                    </a:lnB>
                    <a:solidFill>
                      <a:srgbClr val="5B739B"/>
                    </a:solidFill>
                  </a:tcPr>
                </a:tc>
                <a:tc>
                  <a:txBody>
                    <a:bodyPr/>
                    <a:lstStyle/>
                    <a:p>
                      <a:r>
                        <a:rPr lang="en-US" sz="1600" dirty="0">
                          <a:solidFill>
                            <a:schemeClr val="bg1"/>
                          </a:solidFill>
                        </a:rPr>
                        <a:t>Percent Non-Residential Value in Floodplain</a:t>
                      </a:r>
                    </a:p>
                  </a:txBody>
                  <a:tcPr anchor="ct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tx1"/>
                          </a:solidFill>
                        </a:rPr>
                        <a:t>50%</a:t>
                      </a:r>
                    </a:p>
                  </a:txBody>
                  <a:tcPr anchor="ct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b="1" dirty="0"/>
                        <a:t>44%</a:t>
                      </a:r>
                    </a:p>
                  </a:txBody>
                  <a:tcPr anchor="ct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dirty="0"/>
                        <a:t>69%</a:t>
                      </a:r>
                    </a:p>
                  </a:txBody>
                  <a:tcPr anchor="ct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56776360"/>
                  </a:ext>
                </a:extLst>
              </a:tr>
              <a:tr h="0">
                <a:tc vMerge="1">
                  <a:txBody>
                    <a:bodyPr/>
                    <a:lstStyle/>
                    <a:p>
                      <a:endParaRPr lang="en-US" sz="1600" dirty="0">
                        <a:solidFill>
                          <a:schemeClr val="bg1"/>
                        </a:solidFill>
                      </a:endParaRPr>
                    </a:p>
                  </a:txBody>
                  <a:tcPr anchor="ctr">
                    <a:lnT w="12700" cap="flat" cmpd="sng" algn="ctr">
                      <a:noFill/>
                      <a:prstDash val="solid"/>
                      <a:round/>
                      <a:headEnd type="none" w="med" len="med"/>
                      <a:tailEnd type="none" w="med" len="med"/>
                    </a:lnT>
                    <a:lnB w="12700" cmpd="sng">
                      <a:noFill/>
                    </a:lnB>
                    <a:solidFill>
                      <a:srgbClr val="5B739B"/>
                    </a:solidFill>
                  </a:tcPr>
                </a:tc>
                <a:tc>
                  <a:txBody>
                    <a:bodyPr/>
                    <a:lstStyle/>
                    <a:p>
                      <a:r>
                        <a:rPr lang="en-US" sz="1600" dirty="0">
                          <a:solidFill>
                            <a:schemeClr val="bg1"/>
                          </a:solidFill>
                        </a:rPr>
                        <a:t>Mobile Homes in Floodplain</a:t>
                      </a:r>
                    </a:p>
                  </a:txBody>
                  <a:tcPr anchor="ctr">
                    <a:lnT w="12700" cap="flat" cmpd="sng" algn="ctr">
                      <a:solidFill>
                        <a:schemeClr val="bg1"/>
                      </a:solidFill>
                      <a:prstDash val="solid"/>
                      <a:round/>
                      <a:headEnd type="none" w="med" len="med"/>
                      <a:tailEnd type="none" w="med" len="med"/>
                    </a:lnT>
                    <a:lnB w="12700" cmpd="sng">
                      <a:noFill/>
                    </a:lnB>
                    <a:solidFill>
                      <a:srgbClr val="5B739B"/>
                    </a:solidFill>
                  </a:tcPr>
                </a:tc>
                <a:tc>
                  <a:txBody>
                    <a:bodyPr/>
                    <a:lstStyle/>
                    <a:p>
                      <a:pPr algn="ctr"/>
                      <a:r>
                        <a:rPr lang="en-US" sz="1600" b="1" dirty="0">
                          <a:solidFill>
                            <a:schemeClr val="tx1"/>
                          </a:solidFill>
                        </a:rPr>
                        <a:t>4</a:t>
                      </a:r>
                    </a:p>
                  </a:txBody>
                  <a:tcPr anchor="ctr">
                    <a:lnT w="12700" cap="flat" cmpd="sng" algn="ctr">
                      <a:solidFill>
                        <a:schemeClr val="bg1"/>
                      </a:solidFill>
                      <a:prstDash val="solid"/>
                      <a:round/>
                      <a:headEnd type="none" w="med" len="med"/>
                      <a:tailEnd type="none" w="med" len="med"/>
                    </a:lnT>
                    <a:lnB w="12700" cmpd="sng">
                      <a:noFill/>
                    </a:lnB>
                  </a:tcPr>
                </a:tc>
                <a:tc>
                  <a:txBody>
                    <a:bodyPr/>
                    <a:lstStyle/>
                    <a:p>
                      <a:pPr algn="ctr"/>
                      <a:r>
                        <a:rPr lang="en-US" sz="1600" b="1" dirty="0"/>
                        <a:t>14</a:t>
                      </a:r>
                    </a:p>
                  </a:txBody>
                  <a:tcPr anchor="ctr">
                    <a:lnT w="12700" cap="flat" cmpd="sng" algn="ctr">
                      <a:solidFill>
                        <a:schemeClr val="bg1"/>
                      </a:solidFill>
                      <a:prstDash val="solid"/>
                      <a:round/>
                      <a:headEnd type="none" w="med" len="med"/>
                      <a:tailEnd type="none" w="med" len="med"/>
                    </a:lnT>
                    <a:lnB w="12700" cmpd="sng">
                      <a:noFill/>
                    </a:lnB>
                  </a:tcPr>
                </a:tc>
                <a:tc>
                  <a:txBody>
                    <a:bodyPr/>
                    <a:lstStyle/>
                    <a:p>
                      <a:pPr algn="ctr"/>
                      <a:r>
                        <a:rPr lang="en-US" sz="1600" dirty="0"/>
                        <a:t>5</a:t>
                      </a:r>
                    </a:p>
                  </a:txBody>
                  <a:tcPr anchor="ctr">
                    <a:lnT w="12700" cap="flat" cmpd="sng" algn="ctr">
                      <a:solidFill>
                        <a:schemeClr val="bg1"/>
                      </a:solidFill>
                      <a:prstDash val="solid"/>
                      <a:round/>
                      <a:headEnd type="none" w="med" len="med"/>
                      <a:tailEnd type="none" w="med" len="med"/>
                    </a:lnT>
                    <a:lnB w="12700" cmpd="sng">
                      <a:noFill/>
                    </a:lnB>
                  </a:tcPr>
                </a:tc>
                <a:extLst>
                  <a:ext uri="{0D108BD9-81ED-4DB2-BD59-A6C34878D82A}">
                    <a16:rowId xmlns:a16="http://schemas.microsoft.com/office/drawing/2014/main" val="2793228275"/>
                  </a:ext>
                </a:extLst>
              </a:tr>
              <a:tr h="0">
                <a:tc vMerge="1">
                  <a:txBody>
                    <a:bodyPr/>
                    <a:lstStyle/>
                    <a:p>
                      <a:endParaRPr lang="en-US" sz="1600" dirty="0">
                        <a:solidFill>
                          <a:schemeClr val="bg1"/>
                        </a:solidFill>
                      </a:endParaRPr>
                    </a:p>
                  </a:txBody>
                  <a:tcPr anchor="ctr">
                    <a:lnT w="12700" cap="flat" cmpd="sng" algn="ctr">
                      <a:noFill/>
                      <a:prstDash val="solid"/>
                      <a:round/>
                      <a:headEnd type="none" w="med" len="med"/>
                      <a:tailEnd type="none" w="med" len="med"/>
                    </a:lnT>
                    <a:solidFill>
                      <a:srgbClr val="5B739B"/>
                    </a:solidFill>
                  </a:tcPr>
                </a:tc>
                <a:tc>
                  <a:txBody>
                    <a:bodyPr/>
                    <a:lstStyle/>
                    <a:p>
                      <a:r>
                        <a:rPr lang="en-US" sz="1600" dirty="0">
                          <a:solidFill>
                            <a:schemeClr val="bg1"/>
                          </a:solidFill>
                        </a:rPr>
                        <a:t>Percent Mobile Homes in Residential Buildings in Floodplain</a:t>
                      </a:r>
                    </a:p>
                  </a:txBody>
                  <a:tcPr anchor="ctr">
                    <a:lnT w="12700" cap="flat" cmpd="sng" algn="ctr">
                      <a:noFill/>
                      <a:prstDash val="solid"/>
                      <a:round/>
                      <a:headEnd type="none" w="med" len="med"/>
                      <a:tailEnd type="none" w="med" len="med"/>
                    </a:lnT>
                    <a:solidFill>
                      <a:srgbClr val="5B739B"/>
                    </a:solidFill>
                  </a:tcPr>
                </a:tc>
                <a:tc>
                  <a:txBody>
                    <a:bodyPr/>
                    <a:lstStyle/>
                    <a:p>
                      <a:pPr algn="ctr"/>
                      <a:r>
                        <a:rPr lang="en-US" sz="1600" b="1" dirty="0">
                          <a:solidFill>
                            <a:schemeClr val="accent6">
                              <a:lumMod val="75000"/>
                            </a:schemeClr>
                          </a:solidFill>
                        </a:rPr>
                        <a:t>1%</a:t>
                      </a:r>
                    </a:p>
                  </a:txBody>
                  <a:tcPr anchor="ctr">
                    <a:lnT w="12700" cap="flat" cmpd="sng" algn="ctr">
                      <a:noFill/>
                      <a:prstDash val="solid"/>
                      <a:round/>
                      <a:headEnd type="none" w="med" len="med"/>
                      <a:tailEnd type="none" w="med" len="med"/>
                    </a:lnT>
                  </a:tcPr>
                </a:tc>
                <a:tc>
                  <a:txBody>
                    <a:bodyPr/>
                    <a:lstStyle/>
                    <a:p>
                      <a:pPr algn="ctr"/>
                      <a:r>
                        <a:rPr lang="en-US" sz="1600" b="1" dirty="0">
                          <a:solidFill>
                            <a:schemeClr val="accent6">
                              <a:lumMod val="75000"/>
                            </a:schemeClr>
                          </a:solidFill>
                        </a:rPr>
                        <a:t>4%</a:t>
                      </a:r>
                    </a:p>
                  </a:txBody>
                  <a:tcPr anchor="ctr">
                    <a:lnT w="12700" cap="flat" cmpd="sng" algn="ctr">
                      <a:noFill/>
                      <a:prstDash val="solid"/>
                      <a:round/>
                      <a:headEnd type="none" w="med" len="med"/>
                      <a:tailEnd type="none" w="med" len="med"/>
                    </a:lnT>
                  </a:tcPr>
                </a:tc>
                <a:tc>
                  <a:txBody>
                    <a:bodyPr/>
                    <a:lstStyle/>
                    <a:p>
                      <a:pPr algn="ctr"/>
                      <a:r>
                        <a:rPr lang="en-US" sz="1600" dirty="0"/>
                        <a:t>11%</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3384417790"/>
                  </a:ext>
                </a:extLst>
              </a:tr>
            </a:tbl>
          </a:graphicData>
        </a:graphic>
      </p:graphicFrame>
      <p:sp>
        <p:nvSpPr>
          <p:cNvPr id="3" name="TextBox 2">
            <a:extLst>
              <a:ext uri="{FF2B5EF4-FFF2-40B4-BE49-F238E27FC236}">
                <a16:creationId xmlns:a16="http://schemas.microsoft.com/office/drawing/2014/main" id="{0B3D2208-54DD-0967-EEF5-EE2BECDD6B5B}"/>
              </a:ext>
            </a:extLst>
          </p:cNvPr>
          <p:cNvSpPr txBox="1"/>
          <p:nvPr/>
        </p:nvSpPr>
        <p:spPr>
          <a:xfrm>
            <a:off x="43710" y="2809662"/>
            <a:ext cx="1654466" cy="1938992"/>
          </a:xfrm>
          <a:prstGeom prst="rect">
            <a:avLst/>
          </a:prstGeom>
          <a:noFill/>
        </p:spPr>
        <p:txBody>
          <a:bodyPr wrap="square" rtlCol="0">
            <a:spAutoFit/>
          </a:bodyPr>
          <a:lstStyle/>
          <a:p>
            <a:pPr algn="ctr"/>
            <a:r>
              <a:rPr lang="en-US" sz="2400" b="1" dirty="0">
                <a:solidFill>
                  <a:schemeClr val="bg1"/>
                </a:solidFill>
                <a:highlight>
                  <a:srgbClr val="FF0000"/>
                </a:highlight>
              </a:rPr>
              <a:t>Building</a:t>
            </a:r>
            <a:br>
              <a:rPr lang="en-US" sz="2400" b="1" dirty="0">
                <a:solidFill>
                  <a:schemeClr val="bg1"/>
                </a:solidFill>
                <a:highlight>
                  <a:srgbClr val="FF0000"/>
                </a:highlight>
              </a:rPr>
            </a:br>
            <a:r>
              <a:rPr lang="en-US" sz="2400" b="1" dirty="0">
                <a:solidFill>
                  <a:schemeClr val="bg1"/>
                </a:solidFill>
                <a:highlight>
                  <a:srgbClr val="FF0000"/>
                </a:highlight>
              </a:rPr>
              <a:t>Exposure</a:t>
            </a:r>
          </a:p>
          <a:p>
            <a:pPr algn="ctr"/>
            <a:endParaRPr lang="en-US" sz="2400" b="1" dirty="0">
              <a:solidFill>
                <a:schemeClr val="bg1"/>
              </a:solidFill>
            </a:endParaRPr>
          </a:p>
          <a:p>
            <a:pPr algn="ctr"/>
            <a:r>
              <a:rPr lang="en-US" sz="2400" b="1" dirty="0">
                <a:solidFill>
                  <a:schemeClr val="bg1"/>
                </a:solidFill>
              </a:rPr>
              <a:t>Risk Factor Findings</a:t>
            </a:r>
            <a:endParaRPr lang="en-US" sz="2400" b="1" i="1" dirty="0">
              <a:solidFill>
                <a:schemeClr val="bg1"/>
              </a:solidFill>
            </a:endParaRPr>
          </a:p>
        </p:txBody>
      </p:sp>
    </p:spTree>
    <p:extLst>
      <p:ext uri="{BB962C8B-B14F-4D97-AF65-F5344CB8AC3E}">
        <p14:creationId xmlns:p14="http://schemas.microsoft.com/office/powerpoint/2010/main" val="1762630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Residential vs. Non-Residential Parcels</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Rainelle</a:t>
            </a:r>
            <a:endParaRPr lang="en-US" sz="1100" dirty="0">
              <a:solidFill>
                <a:schemeClr val="bg1"/>
              </a:solidFill>
            </a:endParaRPr>
          </a:p>
        </p:txBody>
      </p:sp>
      <p:pic>
        <p:nvPicPr>
          <p:cNvPr id="4" name="Picture 3" descr="Map&#10;&#10;Description automatically generated">
            <a:extLst>
              <a:ext uri="{FF2B5EF4-FFF2-40B4-BE49-F238E27FC236}">
                <a16:creationId xmlns:a16="http://schemas.microsoft.com/office/drawing/2014/main" id="{F817202A-4DD2-42EC-AE79-74EAD7A761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3843" y="1010194"/>
            <a:ext cx="7404315" cy="5721516"/>
          </a:xfrm>
          <a:prstGeom prst="rect">
            <a:avLst/>
          </a:prstGeom>
        </p:spPr>
      </p:pic>
      <p:sp>
        <p:nvSpPr>
          <p:cNvPr id="2" name="TextBox 1">
            <a:extLst>
              <a:ext uri="{FF2B5EF4-FFF2-40B4-BE49-F238E27FC236}">
                <a16:creationId xmlns:a16="http://schemas.microsoft.com/office/drawing/2014/main" id="{7A7731EF-21D8-7E54-0C4E-CECADFFEC0A7}"/>
              </a:ext>
            </a:extLst>
          </p:cNvPr>
          <p:cNvSpPr txBox="1"/>
          <p:nvPr/>
        </p:nvSpPr>
        <p:spPr>
          <a:xfrm>
            <a:off x="281835" y="1424128"/>
            <a:ext cx="1654466" cy="2308324"/>
          </a:xfrm>
          <a:prstGeom prst="rect">
            <a:avLst/>
          </a:prstGeom>
          <a:noFill/>
        </p:spPr>
        <p:txBody>
          <a:bodyPr wrap="square" rtlCol="0">
            <a:spAutoFit/>
          </a:bodyPr>
          <a:lstStyle/>
          <a:p>
            <a:pPr algn="ctr"/>
            <a:r>
              <a:rPr lang="en-US" sz="2400" b="1" dirty="0">
                <a:solidFill>
                  <a:schemeClr val="bg1"/>
                </a:solidFill>
                <a:highlight>
                  <a:srgbClr val="FF0000"/>
                </a:highlight>
              </a:rPr>
              <a:t>Non-Residential Structures</a:t>
            </a:r>
          </a:p>
          <a:p>
            <a:pPr algn="ctr"/>
            <a:endParaRPr lang="en-US" sz="2400" b="1" dirty="0">
              <a:solidFill>
                <a:schemeClr val="bg1"/>
              </a:solidFill>
              <a:highlight>
                <a:srgbClr val="FF0000"/>
              </a:highlight>
            </a:endParaRPr>
          </a:p>
          <a:p>
            <a:pPr algn="ctr"/>
            <a:r>
              <a:rPr lang="en-US" sz="2400" b="1" dirty="0">
                <a:solidFill>
                  <a:schemeClr val="bg1"/>
                </a:solidFill>
              </a:rPr>
              <a:t>Risk Factor Findings</a:t>
            </a:r>
            <a:endParaRPr lang="en-US" sz="2400" b="1" i="1" dirty="0">
              <a:solidFill>
                <a:schemeClr val="bg1"/>
              </a:solidFill>
            </a:endParaRPr>
          </a:p>
        </p:txBody>
      </p:sp>
      <p:sp>
        <p:nvSpPr>
          <p:cNvPr id="3" name="TextBox 2">
            <a:extLst>
              <a:ext uri="{FF2B5EF4-FFF2-40B4-BE49-F238E27FC236}">
                <a16:creationId xmlns:a16="http://schemas.microsoft.com/office/drawing/2014/main" id="{2A23FF57-C459-D40F-F2BC-AFF9D62D20F7}"/>
              </a:ext>
            </a:extLst>
          </p:cNvPr>
          <p:cNvSpPr txBox="1"/>
          <p:nvPr/>
        </p:nvSpPr>
        <p:spPr>
          <a:xfrm>
            <a:off x="9982199" y="1952412"/>
            <a:ext cx="1927966" cy="1938992"/>
          </a:xfrm>
          <a:prstGeom prst="rect">
            <a:avLst/>
          </a:prstGeom>
          <a:noFill/>
        </p:spPr>
        <p:txBody>
          <a:bodyPr wrap="square" rtlCol="0">
            <a:spAutoFit/>
          </a:bodyPr>
          <a:lstStyle/>
          <a:p>
            <a:pPr algn="ctr"/>
            <a:r>
              <a:rPr lang="en-US" sz="2000" i="1" dirty="0">
                <a:solidFill>
                  <a:schemeClr val="bg1"/>
                </a:solidFill>
              </a:rPr>
              <a:t>Non-residential structures typically are more challenging to mitigate</a:t>
            </a:r>
          </a:p>
        </p:txBody>
      </p:sp>
    </p:spTree>
    <p:extLst>
      <p:ext uri="{BB962C8B-B14F-4D97-AF65-F5344CB8AC3E}">
        <p14:creationId xmlns:p14="http://schemas.microsoft.com/office/powerpoint/2010/main" val="1220752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975579-F6BA-45E4-9D4F-21F2DEE78B2F}"/>
              </a:ext>
            </a:extLst>
          </p:cNvPr>
          <p:cNvPicPr>
            <a:picLocks noChangeAspect="1"/>
          </p:cNvPicPr>
          <p:nvPr/>
        </p:nvPicPr>
        <p:blipFill>
          <a:blip r:embed="rId3"/>
          <a:stretch>
            <a:fillRect/>
          </a:stretch>
        </p:blipFill>
        <p:spPr>
          <a:xfrm>
            <a:off x="2329039" y="914400"/>
            <a:ext cx="7546501" cy="5804452"/>
          </a:xfrm>
          <a:prstGeom prst="rect">
            <a:avLst/>
          </a:prstGeom>
        </p:spPr>
      </p:pic>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Riverine Flood Hazard Assessment</a:t>
            </a:r>
          </a:p>
        </p:txBody>
      </p:sp>
      <p:sp>
        <p:nvSpPr>
          <p:cNvPr id="7" name="TextBox 6"/>
          <p:cNvSpPr txBox="1"/>
          <p:nvPr/>
        </p:nvSpPr>
        <p:spPr>
          <a:xfrm>
            <a:off x="6410632" y="989253"/>
            <a:ext cx="3094490" cy="1169551"/>
          </a:xfrm>
          <a:prstGeom prst="rect">
            <a:avLst/>
          </a:prstGeom>
          <a:solidFill>
            <a:schemeClr val="tx2">
              <a:lumMod val="20000"/>
              <a:lumOff val="80000"/>
            </a:schemeClr>
          </a:solidFill>
        </p:spPr>
        <p:txBody>
          <a:bodyPr wrap="square" rtlCol="0">
            <a:spAutoFit/>
          </a:bodyPr>
          <a:lstStyle/>
          <a:p>
            <a:r>
              <a:rPr lang="en-US" sz="1400" b="1" dirty="0"/>
              <a:t>294 Statistical Geographies </a:t>
            </a:r>
            <a:r>
              <a:rPr lang="en-US" sz="1400" dirty="0"/>
              <a:t>form</a:t>
            </a:r>
            <a:br>
              <a:rPr lang="en-US" sz="1400" dirty="0"/>
            </a:br>
            <a:r>
              <a:rPr lang="en-US" sz="1400" b="1" dirty="0"/>
              <a:t>286 Communities </a:t>
            </a:r>
            <a:r>
              <a:rPr lang="en-US" sz="1400" dirty="0"/>
              <a:t>which form</a:t>
            </a:r>
          </a:p>
          <a:p>
            <a:r>
              <a:rPr lang="en-US" sz="1400" b="1" dirty="0"/>
              <a:t>55 Counties </a:t>
            </a:r>
            <a:r>
              <a:rPr lang="en-US" sz="1400" dirty="0"/>
              <a:t>which form</a:t>
            </a:r>
          </a:p>
          <a:p>
            <a:r>
              <a:rPr lang="en-US" sz="1400" b="1" dirty="0"/>
              <a:t>11 PDC Regions </a:t>
            </a:r>
            <a:r>
              <a:rPr lang="en-US" sz="1400" dirty="0"/>
              <a:t>which form</a:t>
            </a:r>
          </a:p>
          <a:p>
            <a:r>
              <a:rPr lang="en-US" sz="1400" b="1" dirty="0"/>
              <a:t>1 Statewide </a:t>
            </a:r>
            <a:r>
              <a:rPr lang="en-US" sz="1400" dirty="0"/>
              <a:t>Flood Risk Assessment</a:t>
            </a:r>
            <a:endParaRPr lang="en-US" sz="1600" dirty="0"/>
          </a:p>
        </p:txBody>
      </p:sp>
      <p:graphicFrame>
        <p:nvGraphicFramePr>
          <p:cNvPr id="4" name="Table 3"/>
          <p:cNvGraphicFramePr>
            <a:graphicFrameLocks noGrp="1"/>
          </p:cNvGraphicFramePr>
          <p:nvPr/>
        </p:nvGraphicFramePr>
        <p:xfrm>
          <a:off x="7040538" y="5475009"/>
          <a:ext cx="2464584" cy="1054840"/>
        </p:xfrm>
        <a:graphic>
          <a:graphicData uri="http://schemas.openxmlformats.org/drawingml/2006/table">
            <a:tbl>
              <a:tblPr>
                <a:tableStyleId>{5C22544A-7EE6-4342-B048-85BDC9FD1C3A}</a:tableStyleId>
              </a:tblPr>
              <a:tblGrid>
                <a:gridCol w="1098662">
                  <a:extLst>
                    <a:ext uri="{9D8B030D-6E8A-4147-A177-3AD203B41FA5}">
                      <a16:colId xmlns:a16="http://schemas.microsoft.com/office/drawing/2014/main" val="1034709628"/>
                    </a:ext>
                  </a:extLst>
                </a:gridCol>
                <a:gridCol w="607078">
                  <a:extLst>
                    <a:ext uri="{9D8B030D-6E8A-4147-A177-3AD203B41FA5}">
                      <a16:colId xmlns:a16="http://schemas.microsoft.com/office/drawing/2014/main" val="1970709682"/>
                    </a:ext>
                  </a:extLst>
                </a:gridCol>
                <a:gridCol w="758844">
                  <a:extLst>
                    <a:ext uri="{9D8B030D-6E8A-4147-A177-3AD203B41FA5}">
                      <a16:colId xmlns:a16="http://schemas.microsoft.com/office/drawing/2014/main" val="953797708"/>
                    </a:ext>
                  </a:extLst>
                </a:gridCol>
              </a:tblGrid>
              <a:tr h="145808">
                <a:tc>
                  <a:txBody>
                    <a:bodyPr/>
                    <a:lstStyle/>
                    <a:p>
                      <a:pPr algn="ctr" fontAlgn="b"/>
                      <a:r>
                        <a:rPr lang="en-US" sz="800" b="1" u="none" strike="noStrike" dirty="0">
                          <a:solidFill>
                            <a:srgbClr val="FF0000"/>
                          </a:solidFill>
                          <a:effectLst/>
                        </a:rPr>
                        <a:t>SPLIT COMMUNITY</a:t>
                      </a:r>
                      <a:endParaRPr lang="en-US" sz="800" b="1" i="0" u="none" strike="noStrike" dirty="0">
                        <a:solidFill>
                          <a:srgbClr val="FF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ctr" fontAlgn="b"/>
                      <a:r>
                        <a:rPr lang="en-US" sz="800" b="1" u="none" strike="noStrike" dirty="0">
                          <a:effectLst/>
                        </a:rPr>
                        <a:t>COUNTY 1</a:t>
                      </a:r>
                      <a:endParaRPr lang="en-US" sz="800" b="1"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ctr" fontAlgn="b"/>
                      <a:r>
                        <a:rPr lang="en-US" sz="800" b="1" u="none" strike="noStrike" dirty="0">
                          <a:effectLst/>
                        </a:rPr>
                        <a:t>COUNTY 2</a:t>
                      </a:r>
                      <a:endParaRPr lang="en-US" sz="800" b="1"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672212200"/>
                  </a:ext>
                </a:extLst>
              </a:tr>
              <a:tr h="90323">
                <a:tc>
                  <a:txBody>
                    <a:bodyPr/>
                    <a:lstStyle/>
                    <a:p>
                      <a:pPr algn="l" fontAlgn="b"/>
                      <a:r>
                        <a:rPr lang="en-US" sz="700" u="none" strike="noStrike" dirty="0">
                          <a:effectLst/>
                        </a:rPr>
                        <a:t>Alderson</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dirty="0">
                          <a:effectLst/>
                        </a:rPr>
                        <a:t>Greenbrier</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a:effectLst/>
                        </a:rPr>
                        <a:t>Monroe</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465829494"/>
                  </a:ext>
                </a:extLst>
              </a:tr>
              <a:tr h="90323">
                <a:tc>
                  <a:txBody>
                    <a:bodyPr/>
                    <a:lstStyle/>
                    <a:p>
                      <a:pPr algn="l" fontAlgn="b"/>
                      <a:r>
                        <a:rPr lang="en-US" sz="700" u="none" strike="noStrike" dirty="0">
                          <a:effectLst/>
                        </a:rPr>
                        <a:t>Huntington</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dirty="0">
                          <a:effectLst/>
                        </a:rPr>
                        <a:t>Cabell</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Wayne</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2465024661"/>
                  </a:ext>
                </a:extLst>
              </a:tr>
              <a:tr h="90323">
                <a:tc>
                  <a:txBody>
                    <a:bodyPr/>
                    <a:lstStyle/>
                    <a:p>
                      <a:pPr algn="l" fontAlgn="b"/>
                      <a:r>
                        <a:rPr lang="en-US" sz="700" u="none" strike="noStrike" dirty="0">
                          <a:effectLst/>
                        </a:rPr>
                        <a:t>Montgomery</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dirty="0">
                          <a:effectLst/>
                        </a:rPr>
                        <a:t>Fayette</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Kanawha</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2358738905"/>
                  </a:ext>
                </a:extLst>
              </a:tr>
              <a:tr h="90323">
                <a:tc>
                  <a:txBody>
                    <a:bodyPr/>
                    <a:lstStyle/>
                    <a:p>
                      <a:pPr algn="l" fontAlgn="b"/>
                      <a:r>
                        <a:rPr lang="en-US" sz="700" u="none" strike="noStrike" dirty="0">
                          <a:effectLst/>
                        </a:rPr>
                        <a:t>Nitro</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a:effectLst/>
                        </a:rPr>
                        <a:t>Kanawha</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Putnam</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2462982332"/>
                  </a:ext>
                </a:extLst>
              </a:tr>
              <a:tr h="90323">
                <a:tc>
                  <a:txBody>
                    <a:bodyPr/>
                    <a:lstStyle/>
                    <a:p>
                      <a:pPr algn="l" fontAlgn="b"/>
                      <a:r>
                        <a:rPr lang="en-US" sz="700" u="none" strike="noStrike" dirty="0">
                          <a:effectLst/>
                        </a:rPr>
                        <a:t>Paden City</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dirty="0">
                          <a:effectLst/>
                        </a:rPr>
                        <a:t>Tyler</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Wetzel</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831682028"/>
                  </a:ext>
                </a:extLst>
              </a:tr>
              <a:tr h="90323">
                <a:tc>
                  <a:txBody>
                    <a:bodyPr/>
                    <a:lstStyle/>
                    <a:p>
                      <a:pPr algn="l" fontAlgn="b"/>
                      <a:r>
                        <a:rPr lang="en-US" sz="700" u="none" strike="noStrike" dirty="0">
                          <a:effectLst/>
                        </a:rPr>
                        <a:t>Smithers</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a:effectLst/>
                        </a:rPr>
                        <a:t>Fayette</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Kanawha</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701509620"/>
                  </a:ext>
                </a:extLst>
              </a:tr>
              <a:tr h="90323">
                <a:tc>
                  <a:txBody>
                    <a:bodyPr/>
                    <a:lstStyle/>
                    <a:p>
                      <a:pPr algn="l" fontAlgn="b"/>
                      <a:r>
                        <a:rPr lang="en-US" sz="700" u="none" strike="noStrike" dirty="0">
                          <a:effectLst/>
                        </a:rPr>
                        <a:t>Wheeling</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a:effectLst/>
                        </a:rPr>
                        <a:t>Marshall</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Ohio</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2407900371"/>
                  </a:ext>
                </a:extLst>
              </a:tr>
              <a:tr h="90323">
                <a:tc>
                  <a:txBody>
                    <a:bodyPr/>
                    <a:lstStyle/>
                    <a:p>
                      <a:pPr algn="l" fontAlgn="b"/>
                      <a:r>
                        <a:rPr lang="en-US" sz="700" u="none" strike="noStrike" dirty="0">
                          <a:effectLst/>
                        </a:rPr>
                        <a:t>Weirton</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a:effectLst/>
                        </a:rPr>
                        <a:t>Brooke</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Hancock</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813778389"/>
                  </a:ext>
                </a:extLst>
              </a:tr>
            </a:tbl>
          </a:graphicData>
        </a:graphic>
      </p:graphicFrame>
      <p:sp>
        <p:nvSpPr>
          <p:cNvPr id="10" name="TextBox 9">
            <a:extLst>
              <a:ext uri="{FF2B5EF4-FFF2-40B4-BE49-F238E27FC236}">
                <a16:creationId xmlns:a16="http://schemas.microsoft.com/office/drawing/2014/main" id="{6EE35AB0-F3A4-47CB-A66F-0B4654F54EC3}"/>
              </a:ext>
            </a:extLst>
          </p:cNvPr>
          <p:cNvSpPr txBox="1"/>
          <p:nvPr/>
        </p:nvSpPr>
        <p:spPr>
          <a:xfrm>
            <a:off x="2161889" y="2579858"/>
            <a:ext cx="2512882" cy="784830"/>
          </a:xfrm>
          <a:prstGeom prst="rect">
            <a:avLst/>
          </a:prstGeom>
          <a:noFill/>
        </p:spPr>
        <p:txBody>
          <a:bodyPr wrap="square" rtlCol="0">
            <a:spAutoFit/>
          </a:bodyPr>
          <a:lstStyle/>
          <a:p>
            <a:pPr algn="ctr"/>
            <a:r>
              <a:rPr lang="en-US" sz="1500" dirty="0">
                <a:solidFill>
                  <a:schemeClr val="bg1">
                    <a:lumMod val="50000"/>
                  </a:schemeClr>
                </a:solidFill>
              </a:rPr>
              <a:t>94% of WV Communities have Special Flood Hazard Areas (SFHA)</a:t>
            </a:r>
          </a:p>
        </p:txBody>
      </p:sp>
      <p:sp>
        <p:nvSpPr>
          <p:cNvPr id="3" name="Rectangle 2">
            <a:extLst>
              <a:ext uri="{FF2B5EF4-FFF2-40B4-BE49-F238E27FC236}">
                <a16:creationId xmlns:a16="http://schemas.microsoft.com/office/drawing/2014/main" id="{26A51261-D249-4F4E-8262-079FD8530AB7}"/>
              </a:ext>
            </a:extLst>
          </p:cNvPr>
          <p:cNvSpPr/>
          <p:nvPr/>
        </p:nvSpPr>
        <p:spPr>
          <a:xfrm>
            <a:off x="2686878" y="6349520"/>
            <a:ext cx="1298220" cy="369332"/>
          </a:xfrm>
          <a:prstGeom prst="rect">
            <a:avLst/>
          </a:prstGeom>
        </p:spPr>
        <p:txBody>
          <a:bodyPr wrap="square">
            <a:spAutoFit/>
          </a:bodyPr>
          <a:lstStyle/>
          <a:p>
            <a:r>
              <a:rPr lang="en-US" sz="900" dirty="0">
                <a:solidFill>
                  <a:schemeClr val="accent1">
                    <a:lumMod val="50000"/>
                  </a:schemeClr>
                </a:solidFill>
                <a:hlinkClick r:id="rId4"/>
              </a:rPr>
              <a:t>PDF Map</a:t>
            </a:r>
            <a:endParaRPr lang="en-US" sz="900" dirty="0">
              <a:solidFill>
                <a:schemeClr val="accent1">
                  <a:lumMod val="50000"/>
                </a:schemeClr>
              </a:solidFill>
            </a:endParaRPr>
          </a:p>
          <a:p>
            <a:endParaRPr lang="en-US" sz="900" dirty="0"/>
          </a:p>
        </p:txBody>
      </p:sp>
      <p:sp>
        <p:nvSpPr>
          <p:cNvPr id="8" name="TextBox 7">
            <a:extLst>
              <a:ext uri="{FF2B5EF4-FFF2-40B4-BE49-F238E27FC236}">
                <a16:creationId xmlns:a16="http://schemas.microsoft.com/office/drawing/2014/main" id="{8CB2CFAD-E91D-4B94-808E-8EB2968AFCF9}"/>
              </a:ext>
            </a:extLst>
          </p:cNvPr>
          <p:cNvSpPr txBox="1"/>
          <p:nvPr/>
        </p:nvSpPr>
        <p:spPr>
          <a:xfrm>
            <a:off x="2435219" y="989252"/>
            <a:ext cx="2564788" cy="1600438"/>
          </a:xfrm>
          <a:prstGeom prst="rect">
            <a:avLst/>
          </a:prstGeom>
          <a:solidFill>
            <a:schemeClr val="bg1">
              <a:lumMod val="95000"/>
            </a:schemeClr>
          </a:solidFill>
        </p:spPr>
        <p:txBody>
          <a:bodyPr wrap="square" rtlCol="0">
            <a:spAutoFit/>
          </a:bodyPr>
          <a:lstStyle/>
          <a:p>
            <a:r>
              <a:rPr lang="en-US" sz="1400" dirty="0"/>
              <a:t>213  incorporated areas</a:t>
            </a:r>
          </a:p>
          <a:p>
            <a:r>
              <a:rPr lang="en-US" sz="1400" u="sng" dirty="0"/>
              <a:t>+55  unincorporated areas</a:t>
            </a:r>
            <a:br>
              <a:rPr lang="en-US" sz="1400" dirty="0"/>
            </a:br>
            <a:r>
              <a:rPr lang="en-US" sz="1400" b="1" dirty="0"/>
              <a:t>268  NFIP Communities</a:t>
            </a:r>
            <a:br>
              <a:rPr lang="en-US" sz="1400" dirty="0"/>
            </a:br>
            <a:r>
              <a:rPr lang="en-US" sz="1400" u="sng" dirty="0"/>
              <a:t>+18  no SFHA communities</a:t>
            </a:r>
            <a:endParaRPr lang="en-US" sz="1400" dirty="0"/>
          </a:p>
          <a:p>
            <a:r>
              <a:rPr lang="en-US" sz="1400" b="1" dirty="0"/>
              <a:t>286  WV Communities</a:t>
            </a:r>
          </a:p>
          <a:p>
            <a:r>
              <a:rPr lang="en-US" sz="1400" u="sng" dirty="0"/>
              <a:t> + 8  split communities</a:t>
            </a:r>
          </a:p>
          <a:p>
            <a:r>
              <a:rPr lang="en-US" sz="1400" dirty="0"/>
              <a:t>294  </a:t>
            </a:r>
            <a:r>
              <a:rPr lang="en-US" sz="1400" b="1" dirty="0"/>
              <a:t>Statistical Geographies</a:t>
            </a:r>
            <a:endParaRPr lang="en-US" sz="1600" b="1" dirty="0"/>
          </a:p>
        </p:txBody>
      </p:sp>
      <p:sp>
        <p:nvSpPr>
          <p:cNvPr id="12" name="Speech Bubble: Rectangle with Corners Rounded 14">
            <a:extLst>
              <a:ext uri="{FF2B5EF4-FFF2-40B4-BE49-F238E27FC236}">
                <a16:creationId xmlns:a16="http://schemas.microsoft.com/office/drawing/2014/main" id="{0ED1C770-B1D6-4603-BB25-A749DDCA06CF}"/>
              </a:ext>
            </a:extLst>
          </p:cNvPr>
          <p:cNvSpPr/>
          <p:nvPr/>
        </p:nvSpPr>
        <p:spPr>
          <a:xfrm flipH="1">
            <a:off x="7957878" y="3466875"/>
            <a:ext cx="1690949" cy="971952"/>
          </a:xfrm>
          <a:prstGeom prst="wedgeRoundRectCallout">
            <a:avLst>
              <a:gd name="adj1" fmla="val 135325"/>
              <a:gd name="adj2" fmla="val 73283"/>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26 Flood-Prone Communities in</a:t>
            </a:r>
            <a:br>
              <a:rPr lang="en-US" sz="1100" b="1" dirty="0">
                <a:solidFill>
                  <a:schemeClr val="bg1"/>
                </a:solidFill>
              </a:rPr>
            </a:br>
            <a:r>
              <a:rPr lang="en-US" sz="1100" b="1" dirty="0">
                <a:solidFill>
                  <a:schemeClr val="bg1"/>
                </a:solidFill>
              </a:rPr>
              <a:t>Region 4 (5 counties)</a:t>
            </a:r>
            <a:endParaRPr lang="en-US" sz="1100" dirty="0">
              <a:solidFill>
                <a:schemeClr val="bg1"/>
              </a:solidFill>
            </a:endParaRPr>
          </a:p>
        </p:txBody>
      </p:sp>
      <p:sp>
        <p:nvSpPr>
          <p:cNvPr id="2" name="TextBox 1">
            <a:extLst>
              <a:ext uri="{FF2B5EF4-FFF2-40B4-BE49-F238E27FC236}">
                <a16:creationId xmlns:a16="http://schemas.microsoft.com/office/drawing/2014/main" id="{8FC9EDC1-45C1-36BA-08C6-A64606114024}"/>
              </a:ext>
            </a:extLst>
          </p:cNvPr>
          <p:cNvSpPr txBox="1"/>
          <p:nvPr/>
        </p:nvSpPr>
        <p:spPr>
          <a:xfrm>
            <a:off x="5865585" y="5811092"/>
            <a:ext cx="1064734" cy="646331"/>
          </a:xfrm>
          <a:prstGeom prst="rect">
            <a:avLst/>
          </a:prstGeom>
          <a:solidFill>
            <a:schemeClr val="tx2"/>
          </a:solidFill>
        </p:spPr>
        <p:txBody>
          <a:bodyPr wrap="square" rtlCol="0">
            <a:spAutoFit/>
          </a:bodyPr>
          <a:lstStyle/>
          <a:p>
            <a:pPr algn="ctr"/>
            <a:r>
              <a:rPr lang="en-US" sz="1200" dirty="0">
                <a:solidFill>
                  <a:schemeClr val="bg1"/>
                </a:solidFill>
              </a:rPr>
              <a:t>White Sulphur Springs</a:t>
            </a:r>
          </a:p>
        </p:txBody>
      </p:sp>
      <p:sp>
        <p:nvSpPr>
          <p:cNvPr id="6" name="Oval 5">
            <a:extLst>
              <a:ext uri="{FF2B5EF4-FFF2-40B4-BE49-F238E27FC236}">
                <a16:creationId xmlns:a16="http://schemas.microsoft.com/office/drawing/2014/main" id="{32CC6B7E-B486-5620-9362-3E4EA2CADEE7}"/>
              </a:ext>
            </a:extLst>
          </p:cNvPr>
          <p:cNvSpPr/>
          <p:nvPr/>
        </p:nvSpPr>
        <p:spPr>
          <a:xfrm>
            <a:off x="5228002" y="5237734"/>
            <a:ext cx="249946" cy="224716"/>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F0E550C-2EA7-B28C-1B17-EB5CAB9767B1}"/>
              </a:ext>
            </a:extLst>
          </p:cNvPr>
          <p:cNvSpPr/>
          <p:nvPr/>
        </p:nvSpPr>
        <p:spPr>
          <a:xfrm>
            <a:off x="5865585" y="5505831"/>
            <a:ext cx="249946" cy="224716"/>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B53F2F0-51C7-D56C-A8E8-311BCCA7918D}"/>
              </a:ext>
            </a:extLst>
          </p:cNvPr>
          <p:cNvSpPr txBox="1"/>
          <p:nvPr/>
        </p:nvSpPr>
        <p:spPr>
          <a:xfrm>
            <a:off x="4301394" y="5174059"/>
            <a:ext cx="698613" cy="276999"/>
          </a:xfrm>
          <a:prstGeom prst="rect">
            <a:avLst/>
          </a:prstGeom>
          <a:solidFill>
            <a:schemeClr val="tx2"/>
          </a:solidFill>
        </p:spPr>
        <p:txBody>
          <a:bodyPr wrap="square" rtlCol="0">
            <a:spAutoFit/>
          </a:bodyPr>
          <a:lstStyle/>
          <a:p>
            <a:pPr algn="ctr"/>
            <a:r>
              <a:rPr lang="en-US" sz="1200" dirty="0">
                <a:solidFill>
                  <a:schemeClr val="bg1"/>
                </a:solidFill>
              </a:rPr>
              <a:t>Rainelle</a:t>
            </a:r>
          </a:p>
        </p:txBody>
      </p:sp>
    </p:spTree>
    <p:extLst>
      <p:ext uri="{BB962C8B-B14F-4D97-AF65-F5344CB8AC3E}">
        <p14:creationId xmlns:p14="http://schemas.microsoft.com/office/powerpoint/2010/main" val="183563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Tax Class, Owner- vs. Renter-Occupied Parcels</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White Sulphur Springs</a:t>
            </a:r>
            <a:endParaRPr lang="en-US" sz="1100" dirty="0">
              <a:solidFill>
                <a:schemeClr val="bg1"/>
              </a:solidFill>
            </a:endParaRPr>
          </a:p>
        </p:txBody>
      </p:sp>
      <p:pic>
        <p:nvPicPr>
          <p:cNvPr id="4" name="Picture 3" descr="Diagram&#10;&#10;Description automatically generated with low confidence">
            <a:extLst>
              <a:ext uri="{FF2B5EF4-FFF2-40B4-BE49-F238E27FC236}">
                <a16:creationId xmlns:a16="http://schemas.microsoft.com/office/drawing/2014/main" id="{7E4EFAAE-2E19-4EF4-A7DE-C53B09EBEA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8050" y="1071234"/>
            <a:ext cx="7235901" cy="5591378"/>
          </a:xfrm>
          <a:prstGeom prst="rect">
            <a:avLst/>
          </a:prstGeom>
        </p:spPr>
      </p:pic>
      <p:sp>
        <p:nvSpPr>
          <p:cNvPr id="2" name="TextBox 1">
            <a:extLst>
              <a:ext uri="{FF2B5EF4-FFF2-40B4-BE49-F238E27FC236}">
                <a16:creationId xmlns:a16="http://schemas.microsoft.com/office/drawing/2014/main" id="{A3C19E23-86D8-FF08-FB2F-EF50C0CFBB66}"/>
              </a:ext>
            </a:extLst>
          </p:cNvPr>
          <p:cNvSpPr txBox="1"/>
          <p:nvPr/>
        </p:nvSpPr>
        <p:spPr>
          <a:xfrm>
            <a:off x="291360" y="2066712"/>
            <a:ext cx="1654466" cy="1938992"/>
          </a:xfrm>
          <a:prstGeom prst="rect">
            <a:avLst/>
          </a:prstGeom>
          <a:noFill/>
        </p:spPr>
        <p:txBody>
          <a:bodyPr wrap="square" rtlCol="0">
            <a:spAutoFit/>
          </a:bodyPr>
          <a:lstStyle/>
          <a:p>
            <a:pPr algn="ctr"/>
            <a:r>
              <a:rPr lang="en-US" sz="2400" b="1" dirty="0">
                <a:solidFill>
                  <a:schemeClr val="bg1"/>
                </a:solidFill>
                <a:highlight>
                  <a:srgbClr val="FF0000"/>
                </a:highlight>
              </a:rPr>
              <a:t>Renter Occupied</a:t>
            </a:r>
          </a:p>
          <a:p>
            <a:pPr algn="ctr"/>
            <a:endParaRPr lang="en-US" sz="2400" b="1" dirty="0">
              <a:solidFill>
                <a:schemeClr val="bg1"/>
              </a:solidFill>
            </a:endParaRPr>
          </a:p>
          <a:p>
            <a:pPr algn="ctr"/>
            <a:r>
              <a:rPr lang="en-US" sz="2400" b="1" dirty="0">
                <a:solidFill>
                  <a:schemeClr val="bg1"/>
                </a:solidFill>
              </a:rPr>
              <a:t>Risk Factor Findings</a:t>
            </a:r>
            <a:endParaRPr lang="en-US" sz="2400" b="1" i="1" dirty="0">
              <a:solidFill>
                <a:schemeClr val="bg1"/>
              </a:solidFill>
            </a:endParaRPr>
          </a:p>
        </p:txBody>
      </p:sp>
      <p:sp>
        <p:nvSpPr>
          <p:cNvPr id="3" name="TextBox 2">
            <a:extLst>
              <a:ext uri="{FF2B5EF4-FFF2-40B4-BE49-F238E27FC236}">
                <a16:creationId xmlns:a16="http://schemas.microsoft.com/office/drawing/2014/main" id="{D9354D6A-DD60-B492-DD5E-13D3104FA839}"/>
              </a:ext>
            </a:extLst>
          </p:cNvPr>
          <p:cNvSpPr txBox="1"/>
          <p:nvPr/>
        </p:nvSpPr>
        <p:spPr>
          <a:xfrm>
            <a:off x="9972674" y="2276262"/>
            <a:ext cx="1927966" cy="1631216"/>
          </a:xfrm>
          <a:prstGeom prst="rect">
            <a:avLst/>
          </a:prstGeom>
          <a:noFill/>
        </p:spPr>
        <p:txBody>
          <a:bodyPr wrap="square" rtlCol="0">
            <a:spAutoFit/>
          </a:bodyPr>
          <a:lstStyle/>
          <a:p>
            <a:pPr algn="ctr"/>
            <a:r>
              <a:rPr lang="en-US" sz="2000" i="1" dirty="0">
                <a:solidFill>
                  <a:schemeClr val="bg1"/>
                </a:solidFill>
              </a:rPr>
              <a:t>Rental structures and tenants typically are more vulnerable to flooding</a:t>
            </a:r>
          </a:p>
        </p:txBody>
      </p:sp>
    </p:spTree>
    <p:extLst>
      <p:ext uri="{BB962C8B-B14F-4D97-AF65-F5344CB8AC3E}">
        <p14:creationId xmlns:p14="http://schemas.microsoft.com/office/powerpoint/2010/main" val="648720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FINDINGS:  </a:t>
            </a:r>
            <a:r>
              <a:rPr lang="en-US" sz="2400" dirty="0">
                <a:solidFill>
                  <a:schemeClr val="bg1"/>
                </a:solidFill>
                <a:latin typeface="Arial" panose="020B0604020202020204" pitchFamily="34" charset="0"/>
                <a:cs typeface="Arial" panose="020B0604020202020204" pitchFamily="34" charset="0"/>
              </a:rPr>
              <a:t>Building Exposure / Physical Vulnerability</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White Sulphur Springs and Rainelle</a:t>
            </a:r>
            <a:r>
              <a:rPr lang="en-US" sz="1100" dirty="0">
                <a:solidFill>
                  <a:schemeClr val="bg1"/>
                </a:solidFill>
              </a:rPr>
              <a:t>     </a:t>
            </a:r>
          </a:p>
        </p:txBody>
      </p:sp>
      <p:graphicFrame>
        <p:nvGraphicFramePr>
          <p:cNvPr id="2" name="Table 2">
            <a:extLst>
              <a:ext uri="{FF2B5EF4-FFF2-40B4-BE49-F238E27FC236}">
                <a16:creationId xmlns:a16="http://schemas.microsoft.com/office/drawing/2014/main" id="{DE937CD3-CCA5-4C5B-ACE5-2960B9B1ED50}"/>
              </a:ext>
            </a:extLst>
          </p:cNvPr>
          <p:cNvGraphicFramePr>
            <a:graphicFrameLocks noGrp="1"/>
          </p:cNvGraphicFramePr>
          <p:nvPr>
            <p:extLst>
              <p:ext uri="{D42A27DB-BD31-4B8C-83A1-F6EECF244321}">
                <p14:modId xmlns:p14="http://schemas.microsoft.com/office/powerpoint/2010/main" val="4175153"/>
              </p:ext>
            </p:extLst>
          </p:nvPr>
        </p:nvGraphicFramePr>
        <p:xfrm>
          <a:off x="1899139" y="1093315"/>
          <a:ext cx="9860112" cy="5585769"/>
        </p:xfrm>
        <a:graphic>
          <a:graphicData uri="http://schemas.openxmlformats.org/drawingml/2006/table">
            <a:tbl>
              <a:tblPr firstRow="1" bandRow="1">
                <a:tableStyleId>{5C22544A-7EE6-4342-B048-85BDC9FD1C3A}</a:tableStyleId>
              </a:tblPr>
              <a:tblGrid>
                <a:gridCol w="1452260">
                  <a:extLst>
                    <a:ext uri="{9D8B030D-6E8A-4147-A177-3AD203B41FA5}">
                      <a16:colId xmlns:a16="http://schemas.microsoft.com/office/drawing/2014/main" val="3234687274"/>
                    </a:ext>
                  </a:extLst>
                </a:gridCol>
                <a:gridCol w="4721599">
                  <a:extLst>
                    <a:ext uri="{9D8B030D-6E8A-4147-A177-3AD203B41FA5}">
                      <a16:colId xmlns:a16="http://schemas.microsoft.com/office/drawing/2014/main" val="660922194"/>
                    </a:ext>
                  </a:extLst>
                </a:gridCol>
                <a:gridCol w="1042295">
                  <a:extLst>
                    <a:ext uri="{9D8B030D-6E8A-4147-A177-3AD203B41FA5}">
                      <a16:colId xmlns:a16="http://schemas.microsoft.com/office/drawing/2014/main" val="3934378209"/>
                    </a:ext>
                  </a:extLst>
                </a:gridCol>
                <a:gridCol w="1000604">
                  <a:extLst>
                    <a:ext uri="{9D8B030D-6E8A-4147-A177-3AD203B41FA5}">
                      <a16:colId xmlns:a16="http://schemas.microsoft.com/office/drawing/2014/main" val="3437275542"/>
                    </a:ext>
                  </a:extLst>
                </a:gridCol>
                <a:gridCol w="1643354">
                  <a:extLst>
                    <a:ext uri="{9D8B030D-6E8A-4147-A177-3AD203B41FA5}">
                      <a16:colId xmlns:a16="http://schemas.microsoft.com/office/drawing/2014/main" val="602500551"/>
                    </a:ext>
                  </a:extLst>
                </a:gridCol>
              </a:tblGrid>
              <a:tr h="1217219">
                <a:tc>
                  <a:txBody>
                    <a:bodyPr/>
                    <a:lstStyle/>
                    <a:p>
                      <a:pPr algn="ctr"/>
                      <a:r>
                        <a:rPr lang="en-US" sz="1600" dirty="0"/>
                        <a:t>Category</a:t>
                      </a:r>
                    </a:p>
                  </a:txBody>
                  <a:tcPr anchor="ctr">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dirty="0"/>
                        <a:t>Exposure Indicator</a:t>
                      </a:r>
                    </a:p>
                  </a:txBody>
                  <a:tcPr anchor="ctr">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dirty="0"/>
                        <a:t>White Sulphur Springs</a:t>
                      </a:r>
                    </a:p>
                  </a:txBody>
                  <a:tcPr anchor="ctr">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dirty="0"/>
                        <a:t>Rainelle</a:t>
                      </a:r>
                    </a:p>
                  </a:txBody>
                  <a:tcPr anchor="ctr">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dirty="0"/>
                        <a:t>Median &amp; Ratio in WV Incorporated Areas (2021)</a:t>
                      </a:r>
                    </a:p>
                  </a:txBody>
                  <a:tcPr anchor="ctr">
                    <a:lnB w="12700" cap="flat" cmpd="sng" algn="ctr">
                      <a:solidFill>
                        <a:schemeClr val="bg1"/>
                      </a:solidFill>
                      <a:prstDash val="solid"/>
                      <a:round/>
                      <a:headEnd type="none" w="med" len="med"/>
                      <a:tailEnd type="none" w="med" len="med"/>
                    </a:lnB>
                    <a:solidFill>
                      <a:srgbClr val="5B739B"/>
                    </a:solidFill>
                  </a:tcPr>
                </a:tc>
                <a:extLst>
                  <a:ext uri="{0D108BD9-81ED-4DB2-BD59-A6C34878D82A}">
                    <a16:rowId xmlns:a16="http://schemas.microsoft.com/office/drawing/2014/main" val="156113477"/>
                  </a:ext>
                </a:extLst>
              </a:tr>
              <a:tr h="382555">
                <a:tc rowSpan="3">
                  <a:txBody>
                    <a:bodyPr/>
                    <a:lstStyle/>
                    <a:p>
                      <a:pPr algn="ctr"/>
                      <a:r>
                        <a:rPr lang="en-US" sz="1600" b="1" dirty="0">
                          <a:solidFill>
                            <a:schemeClr val="bg1"/>
                          </a:solidFill>
                        </a:rPr>
                        <a:t>Building Year Construction/ FIRM Status</a:t>
                      </a:r>
                    </a:p>
                  </a:txBody>
                  <a:tcPr vert="vert27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5B739B"/>
                    </a:solidFill>
                  </a:tcPr>
                </a:tc>
                <a:tc>
                  <a:txBody>
                    <a:bodyPr/>
                    <a:lstStyle/>
                    <a:p>
                      <a:r>
                        <a:rPr lang="en-US" sz="1600" dirty="0">
                          <a:solidFill>
                            <a:schemeClr val="bg1"/>
                          </a:solidFill>
                        </a:rPr>
                        <a:t>Median Construction Year in Floodplain</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tx1"/>
                          </a:solidFill>
                        </a:rPr>
                        <a:t>1940</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b="1" dirty="0">
                          <a:solidFill>
                            <a:schemeClr val="tx1"/>
                          </a:solidFill>
                        </a:rPr>
                        <a:t>1950</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2DEEF"/>
                    </a:solidFill>
                  </a:tcPr>
                </a:tc>
                <a:tc>
                  <a:txBody>
                    <a:bodyPr/>
                    <a:lstStyle/>
                    <a:p>
                      <a:pPr algn="ctr"/>
                      <a:r>
                        <a:rPr lang="en-US" sz="1600" dirty="0"/>
                        <a:t>1947</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2DEEF"/>
                    </a:solidFill>
                  </a:tcPr>
                </a:tc>
                <a:extLst>
                  <a:ext uri="{0D108BD9-81ED-4DB2-BD59-A6C34878D82A}">
                    <a16:rowId xmlns:a16="http://schemas.microsoft.com/office/drawing/2014/main" val="2330936814"/>
                  </a:ext>
                </a:extLst>
              </a:tr>
              <a:tr h="577781">
                <a:tc vMerge="1">
                  <a:txBody>
                    <a:bodyPr/>
                    <a:lstStyle/>
                    <a:p>
                      <a:endParaRPr lang="en-US" sz="1600" dirty="0">
                        <a:solidFill>
                          <a:schemeClr val="bg1"/>
                        </a:solidFill>
                      </a:endParaRPr>
                    </a:p>
                  </a:txBody>
                  <a:tcPr anchor="ctr">
                    <a:lnT w="12700" cap="flat" cmpd="sng" algn="ctr">
                      <a:solidFill>
                        <a:schemeClr val="bg1"/>
                      </a:solidFill>
                      <a:prstDash val="solid"/>
                      <a:round/>
                      <a:headEnd type="none" w="med" len="med"/>
                      <a:tailEnd type="none" w="med" len="med"/>
                    </a:lnT>
                    <a:solidFill>
                      <a:srgbClr val="5B739B"/>
                    </a:solidFill>
                  </a:tcPr>
                </a:tc>
                <a:tc>
                  <a:txBody>
                    <a:bodyPr/>
                    <a:lstStyle/>
                    <a:p>
                      <a:r>
                        <a:rPr lang="en-US" sz="1600" dirty="0">
                          <a:solidFill>
                            <a:schemeClr val="bg1"/>
                          </a:solidFill>
                        </a:rPr>
                        <a:t>% Pre-FIRM Structures (includes “unknown”)</a:t>
                      </a:r>
                    </a:p>
                  </a:txBody>
                  <a:tcPr anchor="ctr">
                    <a:lnT w="12700" cap="flat" cmpd="sng" algn="ctr">
                      <a:solidFill>
                        <a:schemeClr val="bg1"/>
                      </a:solidFill>
                      <a:prstDash val="solid"/>
                      <a:round/>
                      <a:headEnd type="none" w="med" len="med"/>
                      <a:tailEnd type="none" w="med" len="med"/>
                    </a:lnT>
                    <a:solidFill>
                      <a:srgbClr val="5B739B"/>
                    </a:solidFill>
                  </a:tcPr>
                </a:tc>
                <a:tc>
                  <a:txBody>
                    <a:bodyPr/>
                    <a:lstStyle/>
                    <a:p>
                      <a:pPr algn="ctr"/>
                      <a:r>
                        <a:rPr lang="en-US" sz="1600" b="1" dirty="0">
                          <a:solidFill>
                            <a:schemeClr val="tx1"/>
                          </a:solidFill>
                        </a:rPr>
                        <a:t>88%</a:t>
                      </a:r>
                    </a:p>
                  </a:txBody>
                  <a:tcPr anchor="ctr">
                    <a:lnT w="12700" cap="flat" cmpd="sng" algn="ctr">
                      <a:solidFill>
                        <a:schemeClr val="bg1"/>
                      </a:solidFill>
                      <a:prstDash val="solid"/>
                      <a:round/>
                      <a:headEnd type="none" w="med" len="med"/>
                      <a:tailEnd type="none" w="med" len="med"/>
                    </a:lnT>
                  </a:tcPr>
                </a:tc>
                <a:tc>
                  <a:txBody>
                    <a:bodyPr/>
                    <a:lstStyle/>
                    <a:p>
                      <a:pPr algn="ctr"/>
                      <a:r>
                        <a:rPr lang="en-US" sz="1600" b="1" dirty="0">
                          <a:solidFill>
                            <a:schemeClr val="tx1"/>
                          </a:solidFill>
                        </a:rPr>
                        <a:t>77%</a:t>
                      </a:r>
                    </a:p>
                  </a:txBody>
                  <a:tcPr anchor="ctr">
                    <a:lnT w="12700" cap="flat" cmpd="sng" algn="ctr">
                      <a:solidFill>
                        <a:schemeClr val="bg1"/>
                      </a:solidFill>
                      <a:prstDash val="solid"/>
                      <a:round/>
                      <a:headEnd type="none" w="med" len="med"/>
                      <a:tailEnd type="none" w="med" len="med"/>
                    </a:lnT>
                  </a:tcPr>
                </a:tc>
                <a:tc>
                  <a:txBody>
                    <a:bodyPr/>
                    <a:lstStyle/>
                    <a:p>
                      <a:pPr algn="ctr"/>
                      <a:r>
                        <a:rPr lang="en-US" sz="1600" dirty="0"/>
                        <a:t>77%</a:t>
                      </a:r>
                    </a:p>
                  </a:txBody>
                  <a:tcPr anchor="ctr">
                    <a:lnT w="12700" cap="flat" cmpd="sng" algn="ctr">
                      <a:solidFill>
                        <a:schemeClr val="bg1"/>
                      </a:solidFill>
                      <a:prstDash val="solid"/>
                      <a:round/>
                      <a:headEnd type="none" w="med" len="med"/>
                      <a:tailEnd type="none" w="med" len="med"/>
                    </a:lnT>
                    <a:solidFill>
                      <a:srgbClr val="EAEFF7"/>
                    </a:solidFill>
                  </a:tcPr>
                </a:tc>
                <a:extLst>
                  <a:ext uri="{0D108BD9-81ED-4DB2-BD59-A6C34878D82A}">
                    <a16:rowId xmlns:a16="http://schemas.microsoft.com/office/drawing/2014/main" val="3898356691"/>
                  </a:ext>
                </a:extLst>
              </a:tr>
              <a:tr h="660776">
                <a:tc vMerge="1">
                  <a:txBody>
                    <a:bodyPr/>
                    <a:lstStyle/>
                    <a:p>
                      <a:endParaRPr lang="en-US" sz="1600" dirty="0">
                        <a:solidFill>
                          <a:schemeClr val="bg1"/>
                        </a:solidFill>
                      </a:endParaRPr>
                    </a:p>
                  </a:txBody>
                  <a:tcPr anchor="ctr">
                    <a:solidFill>
                      <a:srgbClr val="5B739B"/>
                    </a:solidFill>
                  </a:tcPr>
                </a:tc>
                <a:tc>
                  <a:txBody>
                    <a:bodyPr/>
                    <a:lstStyle/>
                    <a:p>
                      <a:r>
                        <a:rPr lang="en-US" sz="1600" dirty="0">
                          <a:solidFill>
                            <a:schemeClr val="bg1"/>
                          </a:solidFill>
                        </a:rPr>
                        <a:t>% Post-FIRM Structures (also “mapped-in SFHA” Post-FIRM structures regulated to Pre-FIRM)</a:t>
                      </a:r>
                    </a:p>
                  </a:txBody>
                  <a:tcPr anchor="ctr">
                    <a:solidFill>
                      <a:srgbClr val="5B739B"/>
                    </a:solidFill>
                  </a:tcPr>
                </a:tc>
                <a:tc>
                  <a:txBody>
                    <a:bodyPr/>
                    <a:lstStyle/>
                    <a:p>
                      <a:pPr algn="ctr"/>
                      <a:r>
                        <a:rPr lang="en-US" sz="1600" b="1" dirty="0">
                          <a:solidFill>
                            <a:schemeClr val="tx1"/>
                          </a:solidFill>
                        </a:rPr>
                        <a:t>12%</a:t>
                      </a:r>
                    </a:p>
                  </a:txBody>
                  <a:tcPr anchor="ctr"/>
                </a:tc>
                <a:tc>
                  <a:txBody>
                    <a:bodyPr/>
                    <a:lstStyle/>
                    <a:p>
                      <a:pPr algn="ctr"/>
                      <a:r>
                        <a:rPr lang="en-US" sz="1600" b="1" dirty="0">
                          <a:solidFill>
                            <a:schemeClr val="tx1"/>
                          </a:solidFill>
                        </a:rPr>
                        <a:t>23%</a:t>
                      </a:r>
                    </a:p>
                  </a:txBody>
                  <a:tcPr anchor="ctr"/>
                </a:tc>
                <a:tc>
                  <a:txBody>
                    <a:bodyPr/>
                    <a:lstStyle/>
                    <a:p>
                      <a:pPr algn="ctr"/>
                      <a:r>
                        <a:rPr lang="en-US" sz="1600" dirty="0"/>
                        <a:t>13%</a:t>
                      </a:r>
                    </a:p>
                  </a:txBody>
                  <a:tcPr anchor="ctr">
                    <a:solidFill>
                      <a:srgbClr val="D2DEEF"/>
                    </a:solidFill>
                  </a:tcPr>
                </a:tc>
                <a:extLst>
                  <a:ext uri="{0D108BD9-81ED-4DB2-BD59-A6C34878D82A}">
                    <a16:rowId xmlns:a16="http://schemas.microsoft.com/office/drawing/2014/main" val="2739474503"/>
                  </a:ext>
                </a:extLst>
              </a:tr>
              <a:tr h="382555">
                <a:tc rowSpan="5">
                  <a:txBody>
                    <a:bodyPr/>
                    <a:lstStyle/>
                    <a:p>
                      <a:pPr algn="ctr"/>
                      <a:r>
                        <a:rPr lang="en-US" sz="1600" b="1" dirty="0">
                          <a:solidFill>
                            <a:schemeClr val="bg1"/>
                          </a:solidFill>
                        </a:rPr>
                        <a:t>Physical Structural Vulnerability (Basements, Stories, &amp; Value)</a:t>
                      </a:r>
                    </a:p>
                  </a:txBody>
                  <a:tcPr vert="vert270" anchor="ctr">
                    <a:solidFill>
                      <a:srgbClr val="5B739B"/>
                    </a:solidFill>
                  </a:tcPr>
                </a:tc>
                <a:tc>
                  <a:txBody>
                    <a:bodyPr/>
                    <a:lstStyle/>
                    <a:p>
                      <a:r>
                        <a:rPr lang="en-US" sz="1600" dirty="0">
                          <a:solidFill>
                            <a:schemeClr val="bg1"/>
                          </a:solidFill>
                        </a:rPr>
                        <a:t>Primary Buildings with Basements in Floodplain</a:t>
                      </a:r>
                    </a:p>
                  </a:txBody>
                  <a:tcPr anchor="ctr">
                    <a:lnB w="12700" cap="flat" cmpd="sng" algn="ctr">
                      <a:noFill/>
                      <a:prstDash val="solid"/>
                      <a:round/>
                      <a:headEnd type="none" w="med" len="med"/>
                      <a:tailEnd type="none" w="med" len="med"/>
                    </a:lnB>
                    <a:solidFill>
                      <a:srgbClr val="5B739B"/>
                    </a:solidFill>
                  </a:tcPr>
                </a:tc>
                <a:tc>
                  <a:txBody>
                    <a:bodyPr/>
                    <a:lstStyle/>
                    <a:p>
                      <a:pPr algn="ctr"/>
                      <a:r>
                        <a:rPr lang="en-US" sz="1600" b="1" dirty="0">
                          <a:solidFill>
                            <a:schemeClr val="tx1"/>
                          </a:solidFill>
                        </a:rPr>
                        <a:t>93</a:t>
                      </a:r>
                    </a:p>
                  </a:txBody>
                  <a:tcPr anchor="ctr">
                    <a:lnB w="12700" cap="flat" cmpd="sng" algn="ctr">
                      <a:noFill/>
                      <a:prstDash val="solid"/>
                      <a:round/>
                      <a:headEnd type="none" w="med" len="med"/>
                      <a:tailEnd type="none" w="med" len="med"/>
                    </a:lnB>
                  </a:tcPr>
                </a:tc>
                <a:tc>
                  <a:txBody>
                    <a:bodyPr/>
                    <a:lstStyle/>
                    <a:p>
                      <a:pPr algn="ctr"/>
                      <a:r>
                        <a:rPr lang="en-US" sz="1600" b="1" dirty="0">
                          <a:solidFill>
                            <a:schemeClr val="accent6">
                              <a:lumMod val="75000"/>
                            </a:schemeClr>
                          </a:solidFill>
                        </a:rPr>
                        <a:t>27</a:t>
                      </a:r>
                    </a:p>
                  </a:txBody>
                  <a:tcPr anchor="ctr">
                    <a:lnB w="12700" cap="flat" cmpd="sng" algn="ctr">
                      <a:noFill/>
                      <a:prstDash val="solid"/>
                      <a:round/>
                      <a:headEnd type="none" w="med" len="med"/>
                      <a:tailEnd type="none" w="med" len="med"/>
                    </a:lnB>
                  </a:tcPr>
                </a:tc>
                <a:tc rowSpan="2">
                  <a:txBody>
                    <a:bodyPr/>
                    <a:lstStyle/>
                    <a:p>
                      <a:pPr algn="ctr"/>
                      <a:r>
                        <a:rPr lang="en-US" sz="1600" dirty="0"/>
                        <a:t>37%</a:t>
                      </a:r>
                    </a:p>
                  </a:txBody>
                  <a:tcPr anchor="ctr"/>
                </a:tc>
                <a:extLst>
                  <a:ext uri="{0D108BD9-81ED-4DB2-BD59-A6C34878D82A}">
                    <a16:rowId xmlns:a16="http://schemas.microsoft.com/office/drawing/2014/main" val="351056148"/>
                  </a:ext>
                </a:extLst>
              </a:tr>
              <a:tr h="660776">
                <a:tc vMerge="1">
                  <a:txBody>
                    <a:bodyPr/>
                    <a:lstStyle/>
                    <a:p>
                      <a:endParaRPr lang="en-US" sz="1600" dirty="0">
                        <a:solidFill>
                          <a:schemeClr val="bg1"/>
                        </a:solidFill>
                      </a:endParaRPr>
                    </a:p>
                  </a:txBody>
                  <a:tcPr anchor="ctr">
                    <a:lnT w="12700" cap="flat" cmpd="sng" algn="ctr">
                      <a:noFill/>
                      <a:prstDash val="solid"/>
                      <a:round/>
                      <a:headEnd type="none" w="med" len="med"/>
                      <a:tailEnd type="none" w="med" len="med"/>
                    </a:lnT>
                    <a:solidFill>
                      <a:srgbClr val="5B739B"/>
                    </a:solidFill>
                  </a:tcPr>
                </a:tc>
                <a:tc>
                  <a:txBody>
                    <a:bodyPr/>
                    <a:lstStyle/>
                    <a:p>
                      <a:r>
                        <a:rPr lang="en-US" sz="1600" dirty="0">
                          <a:solidFill>
                            <a:schemeClr val="bg1"/>
                          </a:solidFill>
                        </a:rPr>
                        <a:t>Percent Count Buildings with Basements in Floodplain</a:t>
                      </a:r>
                    </a:p>
                  </a:txBody>
                  <a:tcPr anchor="ctr">
                    <a:lnT w="12700" cap="flat" cmpd="sng" algn="ctr">
                      <a:noFill/>
                      <a:prstDash val="solid"/>
                      <a:round/>
                      <a:headEnd type="none" w="med" len="med"/>
                      <a:tailEnd type="none" w="med" len="med"/>
                    </a:lnT>
                    <a:solidFill>
                      <a:srgbClr val="5B739B"/>
                    </a:solidFill>
                  </a:tcPr>
                </a:tc>
                <a:tc>
                  <a:txBody>
                    <a:bodyPr/>
                    <a:lstStyle/>
                    <a:p>
                      <a:pPr algn="ctr"/>
                      <a:r>
                        <a:rPr lang="en-US" sz="1600" b="1" dirty="0">
                          <a:solidFill>
                            <a:schemeClr val="tx1"/>
                          </a:solidFill>
                        </a:rPr>
                        <a:t>22%</a:t>
                      </a:r>
                    </a:p>
                  </a:txBody>
                  <a:tcPr anchor="ctr">
                    <a:lnT w="12700" cap="flat" cmpd="sng" algn="ctr">
                      <a:noFill/>
                      <a:prstDash val="solid"/>
                      <a:round/>
                      <a:headEnd type="none" w="med" len="med"/>
                      <a:tailEnd type="none" w="med" len="med"/>
                    </a:lnT>
                  </a:tcPr>
                </a:tc>
                <a:tc>
                  <a:txBody>
                    <a:bodyPr/>
                    <a:lstStyle/>
                    <a:p>
                      <a:pPr algn="ctr"/>
                      <a:r>
                        <a:rPr lang="en-US" sz="1600" b="1" dirty="0">
                          <a:solidFill>
                            <a:schemeClr val="accent6">
                              <a:lumMod val="75000"/>
                            </a:schemeClr>
                          </a:solidFill>
                        </a:rPr>
                        <a:t>8%</a:t>
                      </a:r>
                    </a:p>
                  </a:txBody>
                  <a:tcPr anchor="ctr">
                    <a:lnT w="12700" cap="flat" cmpd="sng" algn="ctr">
                      <a:noFill/>
                      <a:prstDash val="solid"/>
                      <a:round/>
                      <a:headEnd type="none" w="med" len="med"/>
                      <a:tailEnd type="none" w="med" len="med"/>
                    </a:lnT>
                  </a:tcPr>
                </a:tc>
                <a:tc vMerge="1">
                  <a:txBody>
                    <a:bodyPr/>
                    <a:lstStyle/>
                    <a:p>
                      <a:pPr algn="ctr"/>
                      <a:endParaRPr lang="en-US" sz="1600" dirty="0"/>
                    </a:p>
                  </a:txBody>
                  <a:tcPr anchor="ctr">
                    <a:lnT w="12700" cap="flat" cmpd="sng" algn="ctr">
                      <a:noFill/>
                      <a:prstDash val="solid"/>
                      <a:round/>
                      <a:headEnd type="none" w="med" len="med"/>
                      <a:tailEnd type="none" w="med" len="med"/>
                    </a:lnT>
                    <a:solidFill>
                      <a:srgbClr val="D2DEEF"/>
                    </a:solidFill>
                  </a:tcPr>
                </a:tc>
                <a:extLst>
                  <a:ext uri="{0D108BD9-81ED-4DB2-BD59-A6C34878D82A}">
                    <a16:rowId xmlns:a16="http://schemas.microsoft.com/office/drawing/2014/main" val="3784731491"/>
                  </a:ext>
                </a:extLst>
              </a:tr>
              <a:tr h="382555">
                <a:tc vMerge="1">
                  <a:txBody>
                    <a:bodyPr/>
                    <a:lstStyle/>
                    <a:p>
                      <a:endParaRPr lang="en-US" sz="1600" dirty="0">
                        <a:solidFill>
                          <a:schemeClr val="bg1"/>
                        </a:solidFill>
                      </a:endParaRPr>
                    </a:p>
                  </a:txBody>
                  <a:tcPr anchor="ctr">
                    <a:lnB w="12700" cap="flat" cmpd="sng" algn="ctr">
                      <a:noFill/>
                      <a:prstDash val="solid"/>
                      <a:round/>
                      <a:headEnd type="none" w="med" len="med"/>
                      <a:tailEnd type="none" w="med" len="med"/>
                    </a:lnB>
                    <a:solidFill>
                      <a:srgbClr val="5B739B"/>
                    </a:solidFill>
                  </a:tcPr>
                </a:tc>
                <a:tc>
                  <a:txBody>
                    <a:bodyPr/>
                    <a:lstStyle/>
                    <a:p>
                      <a:r>
                        <a:rPr lang="en-US" sz="1600" dirty="0">
                          <a:solidFill>
                            <a:schemeClr val="bg1"/>
                          </a:solidFill>
                        </a:rPr>
                        <a:t>One-Story Residential Buildings in Floodplain</a:t>
                      </a:r>
                    </a:p>
                  </a:txBody>
                  <a:tcPr anchor="ctr">
                    <a:lnB w="12700" cap="flat" cmpd="sng" algn="ctr">
                      <a:noFill/>
                      <a:prstDash val="solid"/>
                      <a:round/>
                      <a:headEnd type="none" w="med" len="med"/>
                      <a:tailEnd type="none" w="med" len="med"/>
                    </a:lnB>
                    <a:solidFill>
                      <a:srgbClr val="5B739B"/>
                    </a:solidFill>
                  </a:tcPr>
                </a:tc>
                <a:tc>
                  <a:txBody>
                    <a:bodyPr/>
                    <a:lstStyle/>
                    <a:p>
                      <a:pPr algn="ctr"/>
                      <a:r>
                        <a:rPr lang="en-US" sz="1600" b="1" dirty="0">
                          <a:solidFill>
                            <a:srgbClr val="C00000"/>
                          </a:solidFill>
                        </a:rPr>
                        <a:t>334</a:t>
                      </a:r>
                    </a:p>
                  </a:txBody>
                  <a:tcPr anchor="ctr">
                    <a:lnB w="12700" cap="flat" cmpd="sng" algn="ctr">
                      <a:noFill/>
                      <a:prstDash val="solid"/>
                      <a:round/>
                      <a:headEnd type="none" w="med" len="med"/>
                      <a:tailEnd type="none" w="med" len="med"/>
                    </a:lnB>
                  </a:tcPr>
                </a:tc>
                <a:tc>
                  <a:txBody>
                    <a:bodyPr/>
                    <a:lstStyle/>
                    <a:p>
                      <a:pPr algn="ctr"/>
                      <a:r>
                        <a:rPr lang="en-US" sz="1600" b="1" dirty="0">
                          <a:solidFill>
                            <a:srgbClr val="C00000"/>
                          </a:solidFill>
                        </a:rPr>
                        <a:t>292</a:t>
                      </a:r>
                    </a:p>
                  </a:txBody>
                  <a:tcPr anchor="ctr">
                    <a:lnB w="12700" cap="flat" cmpd="sng" algn="ctr">
                      <a:noFill/>
                      <a:prstDash val="solid"/>
                      <a:round/>
                      <a:headEnd type="none" w="med" len="med"/>
                      <a:tailEnd type="none" w="med" len="med"/>
                    </a:lnB>
                  </a:tcPr>
                </a:tc>
                <a:tc rowSpan="2">
                  <a:txBody>
                    <a:bodyPr/>
                    <a:lstStyle/>
                    <a:p>
                      <a:pPr algn="ctr"/>
                      <a:r>
                        <a:rPr lang="en-US" sz="1600" dirty="0"/>
                        <a:t>69%</a:t>
                      </a:r>
                    </a:p>
                  </a:txBody>
                  <a:tcPr anchor="ctr">
                    <a:lnB w="12700" cap="flat" cmpd="sng" algn="ctr">
                      <a:solidFill>
                        <a:schemeClr val="bg1"/>
                      </a:solidFill>
                      <a:prstDash val="solid"/>
                      <a:round/>
                      <a:headEnd type="none" w="med" len="med"/>
                      <a:tailEnd type="none" w="med" len="med"/>
                    </a:lnB>
                    <a:solidFill>
                      <a:srgbClr val="D2DEEF"/>
                    </a:solidFill>
                  </a:tcPr>
                </a:tc>
                <a:extLst>
                  <a:ext uri="{0D108BD9-81ED-4DB2-BD59-A6C34878D82A}">
                    <a16:rowId xmlns:a16="http://schemas.microsoft.com/office/drawing/2014/main" val="3001853888"/>
                  </a:ext>
                </a:extLst>
              </a:tr>
              <a:tr h="660776">
                <a:tc vMerge="1">
                  <a:txBody>
                    <a:bodyPr/>
                    <a:lstStyle/>
                    <a:p>
                      <a:endParaRPr lang="en-US" sz="1600" dirty="0">
                        <a:solidFill>
                          <a:schemeClr val="bg1"/>
                        </a:solidFill>
                      </a:endParaRPr>
                    </a:p>
                  </a:txBody>
                  <a:tcPr anchor="ctr">
                    <a:lnT w="12700" cap="flat" cmpd="sng" algn="ctr">
                      <a:noFill/>
                      <a:prstDash val="solid"/>
                      <a:round/>
                      <a:headEnd type="none" w="med" len="med"/>
                      <a:tailEnd type="none" w="med" len="med"/>
                    </a:lnT>
                    <a:solidFill>
                      <a:srgbClr val="5B739B"/>
                    </a:solidFill>
                  </a:tcPr>
                </a:tc>
                <a:tc>
                  <a:txBody>
                    <a:bodyPr/>
                    <a:lstStyle/>
                    <a:p>
                      <a:r>
                        <a:rPr lang="en-US" sz="1600" dirty="0">
                          <a:solidFill>
                            <a:schemeClr val="bg1"/>
                          </a:solidFill>
                        </a:rPr>
                        <a:t>Percent Count One-Story Residential Buildings in Floodplain</a:t>
                      </a:r>
                    </a:p>
                  </a:txBody>
                  <a:tcPr anchor="ct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rgbClr val="C00000"/>
                          </a:solidFill>
                        </a:rPr>
                        <a:t>79%</a:t>
                      </a:r>
                    </a:p>
                  </a:txBody>
                  <a:tcPr anchor="ct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b="1" dirty="0">
                          <a:solidFill>
                            <a:srgbClr val="C00000"/>
                          </a:solidFill>
                        </a:rPr>
                        <a:t>86%</a:t>
                      </a:r>
                    </a:p>
                  </a:txBody>
                  <a:tcPr anchor="ct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pPr algn="ctr"/>
                      <a:endParaRPr lang="en-US" sz="1600" dirty="0"/>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4135358807"/>
                  </a:ext>
                </a:extLst>
              </a:tr>
              <a:tr h="660776">
                <a:tc vMerge="1">
                  <a:txBody>
                    <a:bodyPr/>
                    <a:lstStyle/>
                    <a:p>
                      <a:pPr algn="ctr"/>
                      <a:endParaRPr lang="en-US" sz="1600" b="1" dirty="0">
                        <a:solidFill>
                          <a:schemeClr val="bg1"/>
                        </a:solidFill>
                      </a:endParaRPr>
                    </a:p>
                  </a:txBody>
                  <a:tcPr vert="vert270" anchor="ctr">
                    <a:solidFill>
                      <a:srgbClr val="5B739B"/>
                    </a:solidFill>
                  </a:tcPr>
                </a:tc>
                <a:tc>
                  <a:txBody>
                    <a:bodyPr/>
                    <a:lstStyle/>
                    <a:p>
                      <a:r>
                        <a:rPr lang="en-US" sz="1600" dirty="0">
                          <a:solidFill>
                            <a:schemeClr val="bg1"/>
                          </a:solidFill>
                        </a:rPr>
                        <a:t>Red Tag: Dilapidated/Vacant Residential &amp; Commercial Buildings</a:t>
                      </a:r>
                    </a:p>
                  </a:txBody>
                  <a:tcPr anchor="ctr">
                    <a:lnT w="12700" cap="flat" cmpd="sng" algn="ctr">
                      <a:solidFill>
                        <a:schemeClr val="bg1"/>
                      </a:solidFill>
                      <a:prstDash val="solid"/>
                      <a:round/>
                      <a:headEnd type="none" w="med" len="med"/>
                      <a:tailEnd type="none" w="med" len="med"/>
                    </a:lnT>
                    <a:solidFill>
                      <a:srgbClr val="5B739B"/>
                    </a:solidFill>
                  </a:tcPr>
                </a:tc>
                <a:tc>
                  <a:txBody>
                    <a:bodyPr/>
                    <a:lstStyle/>
                    <a:p>
                      <a:pPr algn="ctr"/>
                      <a:r>
                        <a:rPr lang="en-US" sz="1600" b="1" dirty="0">
                          <a:solidFill>
                            <a:schemeClr val="tx1"/>
                          </a:solidFill>
                        </a:rPr>
                        <a:t>14</a:t>
                      </a:r>
                    </a:p>
                  </a:txBody>
                  <a:tcPr anchor="ctr">
                    <a:lnT w="12700" cap="flat" cmpd="sng" algn="ctr">
                      <a:solidFill>
                        <a:schemeClr val="bg1"/>
                      </a:solidFill>
                      <a:prstDash val="solid"/>
                      <a:round/>
                      <a:headEnd type="none" w="med" len="med"/>
                      <a:tailEnd type="none" w="med" len="med"/>
                    </a:lnT>
                  </a:tcPr>
                </a:tc>
                <a:tc>
                  <a:txBody>
                    <a:bodyPr/>
                    <a:lstStyle/>
                    <a:p>
                      <a:pPr algn="ctr"/>
                      <a:r>
                        <a:rPr lang="en-US" sz="1600" b="1" dirty="0">
                          <a:solidFill>
                            <a:srgbClr val="FF0000"/>
                          </a:solidFill>
                        </a:rPr>
                        <a:t>49</a:t>
                      </a:r>
                    </a:p>
                  </a:txBody>
                  <a:tcPr anchor="ctr">
                    <a:lnT w="12700" cap="flat" cmpd="sng" algn="ctr">
                      <a:solidFill>
                        <a:schemeClr val="bg1"/>
                      </a:solidFill>
                      <a:prstDash val="solid"/>
                      <a:round/>
                      <a:headEnd type="none" w="med" len="med"/>
                      <a:tailEnd type="none" w="med" len="med"/>
                    </a:lnT>
                  </a:tcPr>
                </a:tc>
                <a:tc>
                  <a:txBody>
                    <a:bodyPr/>
                    <a:lstStyle/>
                    <a:p>
                      <a:pPr algn="ctr"/>
                      <a:r>
                        <a:rPr lang="en-US" sz="1400" kern="1200" dirty="0">
                          <a:solidFill>
                            <a:schemeClr val="dk1"/>
                          </a:solidFill>
                          <a:latin typeface="+mn-lt"/>
                          <a:ea typeface="+mn-ea"/>
                          <a:cs typeface="+mn-cs"/>
                        </a:rPr>
                        <a:t>Not available</a:t>
                      </a:r>
                    </a:p>
                  </a:txBody>
                  <a:tcPr anchor="ctr">
                    <a:lnT w="12700" cap="flat" cmpd="sng" algn="ctr">
                      <a:solidFill>
                        <a:schemeClr val="bg1"/>
                      </a:solidFill>
                      <a:prstDash val="solid"/>
                      <a:round/>
                      <a:headEnd type="none" w="med" len="med"/>
                      <a:tailEnd type="none" w="med" len="med"/>
                    </a:lnT>
                    <a:solidFill>
                      <a:srgbClr val="EAEFF7"/>
                    </a:solidFill>
                  </a:tcPr>
                </a:tc>
                <a:extLst>
                  <a:ext uri="{0D108BD9-81ED-4DB2-BD59-A6C34878D82A}">
                    <a16:rowId xmlns:a16="http://schemas.microsoft.com/office/drawing/2014/main" val="1004664912"/>
                  </a:ext>
                </a:extLst>
              </a:tr>
            </a:tbl>
          </a:graphicData>
        </a:graphic>
      </p:graphicFrame>
      <p:sp>
        <p:nvSpPr>
          <p:cNvPr id="5" name="Text Box 2">
            <a:extLst>
              <a:ext uri="{FF2B5EF4-FFF2-40B4-BE49-F238E27FC236}">
                <a16:creationId xmlns:a16="http://schemas.microsoft.com/office/drawing/2014/main" id="{32843110-4D7A-4F71-B849-28C8CCF308DB}"/>
              </a:ext>
            </a:extLst>
          </p:cNvPr>
          <p:cNvSpPr txBox="1">
            <a:spLocks noChangeArrowheads="1"/>
          </p:cNvSpPr>
          <p:nvPr/>
        </p:nvSpPr>
        <p:spPr bwMode="auto">
          <a:xfrm>
            <a:off x="2116184" y="6857998"/>
            <a:ext cx="8820535" cy="1046878"/>
          </a:xfrm>
          <a:prstGeom prst="rect">
            <a:avLst/>
          </a:prstGeom>
          <a:noFill/>
          <a:ln w="9525">
            <a:noFill/>
            <a:miter lim="800000"/>
            <a:headEnd/>
            <a:tailEnd/>
          </a:ln>
        </p:spPr>
        <p:txBody>
          <a:bodyPr rot="0" vert="horz" wrap="square" lIns="91440" tIns="45720" rIns="91440" bIns="45720" anchor="t" anchorCtr="0">
            <a:noAutofit/>
          </a:bodyPr>
          <a:lstStyle/>
          <a:p>
            <a:pPr>
              <a:spcBef>
                <a:spcPts val="50"/>
              </a:spcBef>
            </a:pPr>
            <a:r>
              <a:rPr lang="en-US" sz="1100" dirty="0">
                <a:latin typeface="Arial" panose="020B0604020202020204" pitchFamily="34" charset="0"/>
                <a:ea typeface="Calibri" panose="020F0502020204030204" pitchFamily="34" charset="0"/>
                <a:cs typeface="Times New Roman" panose="02020603050405020304" pitchFamily="18" charset="0"/>
              </a:rPr>
              <a:t>* For numbers and dollar values, used median, or average where the median was zero or too low, in the state’s 213 incorporated areas</a:t>
            </a:r>
          </a:p>
          <a:p>
            <a:pPr>
              <a:spcBef>
                <a:spcPts val="50"/>
              </a:spcBef>
            </a:pPr>
            <a:r>
              <a:rPr lang="en-US" sz="1100" dirty="0">
                <a:latin typeface="Arial" panose="020B0604020202020204" pitchFamily="34" charset="0"/>
                <a:ea typeface="Calibri" panose="020F0502020204030204" pitchFamily="34" charset="0"/>
                <a:cs typeface="Times New Roman" panose="02020603050405020304" pitchFamily="18" charset="0"/>
              </a:rPr>
              <a:t>** Floodway includes both the effective and advisory floodways (2012 &amp; 2022 checked manually)</a:t>
            </a:r>
          </a:p>
          <a:p>
            <a:pPr>
              <a:spcBef>
                <a:spcPts val="50"/>
              </a:spcBef>
            </a:pPr>
            <a:r>
              <a:rPr lang="en-US" sz="1100" dirty="0">
                <a:latin typeface="Arial" panose="020B0604020202020204" pitchFamily="34" charset="0"/>
                <a:ea typeface="Calibri" panose="020F0502020204030204" pitchFamily="34" charset="0"/>
                <a:cs typeface="Times New Roman" panose="02020603050405020304" pitchFamily="18" charset="0"/>
              </a:rPr>
              <a:t>*** Ranks mentioned based on the BLRA data of April 2022 where the community is among the top 20 incorporated areas in WV</a:t>
            </a:r>
          </a:p>
          <a:p>
            <a:pPr>
              <a:spcBef>
                <a:spcPts val="50"/>
              </a:spcBef>
            </a:pPr>
            <a:r>
              <a:rPr lang="en-US" sz="1100" dirty="0">
                <a:solidFill>
                  <a:srgbClr val="C00000"/>
                </a:solidFill>
                <a:latin typeface="Arial" panose="020B0604020202020204" pitchFamily="34" charset="0"/>
                <a:ea typeface="Calibri" panose="020F0502020204030204" pitchFamily="34" charset="0"/>
                <a:cs typeface="Times New Roman" panose="02020603050405020304" pitchFamily="18" charset="0"/>
              </a:rPr>
              <a:t>The red texts show large difference, to the risk side, from the state ratios</a:t>
            </a:r>
            <a:r>
              <a:rPr lang="en-US" sz="11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a:t>
            </a:r>
          </a:p>
          <a:p>
            <a:pPr>
              <a:spcBef>
                <a:spcPts val="50"/>
              </a:spcBef>
            </a:pPr>
            <a:r>
              <a:rPr lang="en-US" sz="1100" dirty="0">
                <a:solidFill>
                  <a:schemeClr val="accent6">
                    <a:lumMod val="75000"/>
                  </a:schemeClr>
                </a:solidFill>
                <a:latin typeface="Arial" panose="020B0604020202020204" pitchFamily="34" charset="0"/>
                <a:cs typeface="Times New Roman" panose="02020603050405020304" pitchFamily="18" charset="0"/>
              </a:rPr>
              <a:t>The green texts show large difference, to the resilience side, from the state ratios.</a:t>
            </a:r>
          </a:p>
          <a:p>
            <a:pPr>
              <a:lnSpc>
                <a:spcPct val="90000"/>
              </a:lnSpc>
              <a:spcAft>
                <a:spcPts val="800"/>
              </a:spcAft>
            </a:pPr>
            <a:endParaRPr lang="en-US" sz="11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8116490" y="3269042"/>
            <a:ext cx="885179" cy="230832"/>
          </a:xfrm>
          <a:prstGeom prst="rect">
            <a:avLst/>
          </a:prstGeom>
        </p:spPr>
        <p:txBody>
          <a:bodyPr wrap="none">
            <a:spAutoFit/>
          </a:bodyPr>
          <a:lstStyle/>
          <a:p>
            <a:r>
              <a:rPr lang="en-US" sz="900" dirty="0">
                <a:solidFill>
                  <a:schemeClr val="bg2">
                    <a:lumMod val="10000"/>
                  </a:schemeClr>
                </a:solidFill>
              </a:rPr>
              <a:t>After 8/1/1978</a:t>
            </a:r>
          </a:p>
        </p:txBody>
      </p:sp>
      <p:sp>
        <p:nvSpPr>
          <p:cNvPr id="7" name="Rectangle 6"/>
          <p:cNvSpPr/>
          <p:nvPr/>
        </p:nvSpPr>
        <p:spPr>
          <a:xfrm>
            <a:off x="9112858" y="3269042"/>
            <a:ext cx="1075936" cy="230832"/>
          </a:xfrm>
          <a:prstGeom prst="rect">
            <a:avLst/>
          </a:prstGeom>
        </p:spPr>
        <p:txBody>
          <a:bodyPr wrap="none">
            <a:spAutoFit/>
          </a:bodyPr>
          <a:lstStyle/>
          <a:p>
            <a:r>
              <a:rPr lang="en-US" sz="900" dirty="0">
                <a:solidFill>
                  <a:schemeClr val="bg2">
                    <a:lumMod val="10000"/>
                  </a:schemeClr>
                </a:solidFill>
              </a:rPr>
              <a:t>Before 11/19/1987</a:t>
            </a:r>
          </a:p>
        </p:txBody>
      </p:sp>
      <p:sp>
        <p:nvSpPr>
          <p:cNvPr id="8" name="Rectangle 7"/>
          <p:cNvSpPr/>
          <p:nvPr/>
        </p:nvSpPr>
        <p:spPr>
          <a:xfrm>
            <a:off x="8116490" y="2672904"/>
            <a:ext cx="960519" cy="230832"/>
          </a:xfrm>
          <a:prstGeom prst="rect">
            <a:avLst/>
          </a:prstGeom>
        </p:spPr>
        <p:txBody>
          <a:bodyPr wrap="none">
            <a:spAutoFit/>
          </a:bodyPr>
          <a:lstStyle/>
          <a:p>
            <a:r>
              <a:rPr lang="en-US" sz="900" dirty="0">
                <a:solidFill>
                  <a:schemeClr val="bg2">
                    <a:lumMod val="10000"/>
                  </a:schemeClr>
                </a:solidFill>
              </a:rPr>
              <a:t>Before 8/1/1978</a:t>
            </a:r>
          </a:p>
        </p:txBody>
      </p:sp>
      <p:sp>
        <p:nvSpPr>
          <p:cNvPr id="9" name="Rectangle 8"/>
          <p:cNvSpPr/>
          <p:nvPr/>
        </p:nvSpPr>
        <p:spPr>
          <a:xfrm>
            <a:off x="9112858" y="2665796"/>
            <a:ext cx="1116011" cy="230832"/>
          </a:xfrm>
          <a:prstGeom prst="rect">
            <a:avLst/>
          </a:prstGeom>
        </p:spPr>
        <p:txBody>
          <a:bodyPr wrap="none">
            <a:spAutoFit/>
          </a:bodyPr>
          <a:lstStyle/>
          <a:p>
            <a:r>
              <a:rPr lang="en-US" sz="900" dirty="0">
                <a:solidFill>
                  <a:schemeClr val="bg2">
                    <a:lumMod val="10000"/>
                  </a:schemeClr>
                </a:solidFill>
              </a:rPr>
              <a:t>Before 11/19/1987</a:t>
            </a:r>
          </a:p>
        </p:txBody>
      </p:sp>
      <p:sp>
        <p:nvSpPr>
          <p:cNvPr id="10" name="TextBox 9">
            <a:extLst>
              <a:ext uri="{FF2B5EF4-FFF2-40B4-BE49-F238E27FC236}">
                <a16:creationId xmlns:a16="http://schemas.microsoft.com/office/drawing/2014/main" id="{2F3F0FE5-2D5A-B73C-5A47-B822C1AA29CB}"/>
              </a:ext>
            </a:extLst>
          </p:cNvPr>
          <p:cNvSpPr txBox="1"/>
          <p:nvPr/>
        </p:nvSpPr>
        <p:spPr>
          <a:xfrm>
            <a:off x="31168" y="2688663"/>
            <a:ext cx="1654466" cy="1938992"/>
          </a:xfrm>
          <a:prstGeom prst="rect">
            <a:avLst/>
          </a:prstGeom>
          <a:noFill/>
        </p:spPr>
        <p:txBody>
          <a:bodyPr wrap="square" rtlCol="0">
            <a:spAutoFit/>
          </a:bodyPr>
          <a:lstStyle/>
          <a:p>
            <a:pPr algn="ctr"/>
            <a:r>
              <a:rPr lang="en-US" sz="2400" b="1" dirty="0">
                <a:solidFill>
                  <a:schemeClr val="bg1"/>
                </a:solidFill>
                <a:highlight>
                  <a:srgbClr val="FF0000"/>
                </a:highlight>
              </a:rPr>
              <a:t>Building</a:t>
            </a:r>
            <a:br>
              <a:rPr lang="en-US" sz="2400" b="1" dirty="0">
                <a:solidFill>
                  <a:schemeClr val="bg1"/>
                </a:solidFill>
                <a:highlight>
                  <a:srgbClr val="FF0000"/>
                </a:highlight>
              </a:rPr>
            </a:br>
            <a:r>
              <a:rPr lang="en-US" sz="2400" b="1" dirty="0">
                <a:solidFill>
                  <a:schemeClr val="bg1"/>
                </a:solidFill>
                <a:highlight>
                  <a:srgbClr val="FF0000"/>
                </a:highlight>
              </a:rPr>
              <a:t>Exposure</a:t>
            </a:r>
          </a:p>
          <a:p>
            <a:pPr algn="ctr"/>
            <a:endParaRPr lang="en-US" sz="2400" b="1" dirty="0">
              <a:solidFill>
                <a:schemeClr val="bg1"/>
              </a:solidFill>
            </a:endParaRPr>
          </a:p>
          <a:p>
            <a:pPr algn="ctr"/>
            <a:r>
              <a:rPr lang="en-US" sz="2400" b="1" dirty="0">
                <a:solidFill>
                  <a:schemeClr val="bg1"/>
                </a:solidFill>
              </a:rPr>
              <a:t>Risk Factor Findings</a:t>
            </a:r>
            <a:endParaRPr lang="en-US" sz="2400" b="1" i="1" dirty="0">
              <a:solidFill>
                <a:schemeClr val="bg1"/>
              </a:solidFill>
            </a:endParaRPr>
          </a:p>
        </p:txBody>
      </p:sp>
    </p:spTree>
    <p:extLst>
      <p:ext uri="{BB962C8B-B14F-4D97-AF65-F5344CB8AC3E}">
        <p14:creationId xmlns:p14="http://schemas.microsoft.com/office/powerpoint/2010/main" val="4036635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Exposure, Examples of Low Valued Structures in Floodplain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White Sulphur Springs</a:t>
            </a:r>
            <a:endParaRPr lang="en-US" sz="1100" dirty="0">
              <a:solidFill>
                <a:schemeClr val="bg1"/>
              </a:solidFill>
            </a:endParaRPr>
          </a:p>
        </p:txBody>
      </p:sp>
      <p:sp>
        <p:nvSpPr>
          <p:cNvPr id="12" name="Text Box 2">
            <a:extLst>
              <a:ext uri="{FF2B5EF4-FFF2-40B4-BE49-F238E27FC236}">
                <a16:creationId xmlns:a16="http://schemas.microsoft.com/office/drawing/2014/main" id="{42269384-7C1A-4596-A25E-A42D0BE2B4CC}"/>
              </a:ext>
            </a:extLst>
          </p:cNvPr>
          <p:cNvSpPr txBox="1">
            <a:spLocks noChangeArrowheads="1"/>
          </p:cNvSpPr>
          <p:nvPr/>
        </p:nvSpPr>
        <p:spPr bwMode="auto">
          <a:xfrm>
            <a:off x="3444311" y="5776621"/>
            <a:ext cx="5303379"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IDs: 13-17-0009-0270-0000_208  &amp;  13-17-0009-0269-0000_196</a:t>
            </a:r>
          </a:p>
          <a:p>
            <a:pPr algn="ctr">
              <a:spcBef>
                <a:spcPts val="50"/>
              </a:spcBef>
            </a:pPr>
            <a:r>
              <a:rPr lang="en-US" sz="1200" dirty="0">
                <a:latin typeface="Arial" panose="020B0604020202020204" pitchFamily="34" charset="0"/>
                <a:cs typeface="Times New Roman" panose="02020603050405020304" pitchFamily="18" charset="0"/>
                <a:hlinkClick r:id="rId3"/>
              </a:rPr>
              <a:t>Flood Tool Link</a:t>
            </a:r>
            <a:endParaRPr lang="en-US" sz="1200" dirty="0">
              <a:latin typeface="Arial" panose="020B0604020202020204" pitchFamily="34" charset="0"/>
              <a:cs typeface="Times New Roman" panose="02020603050405020304" pitchFamily="18" charset="0"/>
            </a:endParaRPr>
          </a:p>
        </p:txBody>
      </p:sp>
      <p:pic>
        <p:nvPicPr>
          <p:cNvPr id="3" name="Picture 2" descr="A picture containing grass, tree, outdoor, house&#10;&#10;Description automatically generated">
            <a:extLst>
              <a:ext uri="{FF2B5EF4-FFF2-40B4-BE49-F238E27FC236}">
                <a16:creationId xmlns:a16="http://schemas.microsoft.com/office/drawing/2014/main" id="{CCD08ED7-8474-4679-B18B-0B7D299B6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7299" y="1267968"/>
            <a:ext cx="8128772" cy="4436667"/>
          </a:xfrm>
          <a:prstGeom prst="rect">
            <a:avLst/>
          </a:prstGeom>
        </p:spPr>
      </p:pic>
      <p:sp>
        <p:nvSpPr>
          <p:cNvPr id="2" name="TextBox 1">
            <a:extLst>
              <a:ext uri="{FF2B5EF4-FFF2-40B4-BE49-F238E27FC236}">
                <a16:creationId xmlns:a16="http://schemas.microsoft.com/office/drawing/2014/main" id="{88FE165A-8B26-2B37-0A40-5370A9E5EA98}"/>
              </a:ext>
            </a:extLst>
          </p:cNvPr>
          <p:cNvSpPr txBox="1"/>
          <p:nvPr/>
        </p:nvSpPr>
        <p:spPr>
          <a:xfrm>
            <a:off x="-96962" y="2809662"/>
            <a:ext cx="1654466" cy="830997"/>
          </a:xfrm>
          <a:prstGeom prst="rect">
            <a:avLst/>
          </a:prstGeom>
          <a:noFill/>
        </p:spPr>
        <p:txBody>
          <a:bodyPr wrap="square" rtlCol="0">
            <a:spAutoFit/>
          </a:bodyPr>
          <a:lstStyle/>
          <a:p>
            <a:pPr algn="ctr"/>
            <a:r>
              <a:rPr lang="en-US" sz="2400" b="1" dirty="0">
                <a:solidFill>
                  <a:schemeClr val="bg1"/>
                </a:solidFill>
                <a:highlight>
                  <a:srgbClr val="FF0000"/>
                </a:highlight>
              </a:rPr>
              <a:t>Low Value Structures</a:t>
            </a:r>
            <a:endParaRPr lang="en-US" sz="2400" b="1" i="1" dirty="0">
              <a:solidFill>
                <a:schemeClr val="bg1"/>
              </a:solidFill>
              <a:highlight>
                <a:srgbClr val="FF0000"/>
              </a:highlight>
            </a:endParaRPr>
          </a:p>
        </p:txBody>
      </p:sp>
    </p:spTree>
    <p:extLst>
      <p:ext uri="{BB962C8B-B14F-4D97-AF65-F5344CB8AC3E}">
        <p14:creationId xmlns:p14="http://schemas.microsoft.com/office/powerpoint/2010/main" val="2537707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Exposure, Examples of Low Valued Structures in Floodplain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Rainelle</a:t>
            </a:r>
            <a:endParaRPr lang="en-US" sz="1100" dirty="0">
              <a:solidFill>
                <a:schemeClr val="bg1"/>
              </a:solidFill>
            </a:endParaRPr>
          </a:p>
        </p:txBody>
      </p:sp>
      <p:pic>
        <p:nvPicPr>
          <p:cNvPr id="3" name="Picture 2" descr="A picture containing grass, outdoor, tree, house&#10;&#10;Description automatically generated">
            <a:extLst>
              <a:ext uri="{FF2B5EF4-FFF2-40B4-BE49-F238E27FC236}">
                <a16:creationId xmlns:a16="http://schemas.microsoft.com/office/drawing/2014/main" id="{5D2F9A40-6A3F-431B-B9F6-3DDCC6A0A39C}"/>
              </a:ext>
            </a:extLst>
          </p:cNvPr>
          <p:cNvPicPr>
            <a:picLocks noChangeAspect="1"/>
          </p:cNvPicPr>
          <p:nvPr/>
        </p:nvPicPr>
        <p:blipFill rotWithShape="1">
          <a:blip r:embed="rId3">
            <a:extLst>
              <a:ext uri="{28A0092B-C50C-407E-A947-70E740481C1C}">
                <a14:useLocalDpi xmlns:a14="http://schemas.microsoft.com/office/drawing/2010/main" val="0"/>
              </a:ext>
            </a:extLst>
          </a:blip>
          <a:srcRect t="11927" b="12429"/>
          <a:stretch/>
        </p:blipFill>
        <p:spPr>
          <a:xfrm>
            <a:off x="3667862" y="4082334"/>
            <a:ext cx="4856277" cy="2199976"/>
          </a:xfrm>
          <a:prstGeom prst="rect">
            <a:avLst/>
          </a:prstGeom>
        </p:spPr>
      </p:pic>
      <p:pic>
        <p:nvPicPr>
          <p:cNvPr id="5" name="Picture 4" descr="A picture containing grass, tree, outdoor, house&#10;&#10;Description automatically generated">
            <a:extLst>
              <a:ext uri="{FF2B5EF4-FFF2-40B4-BE49-F238E27FC236}">
                <a16:creationId xmlns:a16="http://schemas.microsoft.com/office/drawing/2014/main" id="{7FDF0DCB-B391-43B8-B76A-537C7BFC16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771" b="6973"/>
          <a:stretch/>
        </p:blipFill>
        <p:spPr>
          <a:xfrm>
            <a:off x="4250973" y="1027251"/>
            <a:ext cx="3690052" cy="2446679"/>
          </a:xfrm>
          <a:prstGeom prst="rect">
            <a:avLst/>
          </a:prstGeom>
        </p:spPr>
      </p:pic>
      <p:sp>
        <p:nvSpPr>
          <p:cNvPr id="7" name="Text Box 2">
            <a:extLst>
              <a:ext uri="{FF2B5EF4-FFF2-40B4-BE49-F238E27FC236}">
                <a16:creationId xmlns:a16="http://schemas.microsoft.com/office/drawing/2014/main" id="{DDD83983-CBAC-40E2-A040-2321E7A06C44}"/>
              </a:ext>
            </a:extLst>
          </p:cNvPr>
          <p:cNvSpPr txBox="1">
            <a:spLocks noChangeArrowheads="1"/>
          </p:cNvSpPr>
          <p:nvPr/>
        </p:nvSpPr>
        <p:spPr bwMode="auto">
          <a:xfrm>
            <a:off x="3444310" y="3454336"/>
            <a:ext cx="5303379"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13-13-0001-0176-0000_214</a:t>
            </a:r>
          </a:p>
          <a:p>
            <a:pPr algn="ctr">
              <a:spcBef>
                <a:spcPts val="50"/>
              </a:spcBef>
            </a:pPr>
            <a:r>
              <a:rPr lang="en-US" sz="1200" dirty="0">
                <a:latin typeface="Arial" panose="020B0604020202020204" pitchFamily="34" charset="0"/>
                <a:cs typeface="Times New Roman" panose="02020603050405020304" pitchFamily="18" charset="0"/>
                <a:hlinkClick r:id="rId5"/>
              </a:rPr>
              <a:t>Flood Tool Link</a:t>
            </a:r>
            <a:endParaRPr lang="en-US" sz="1200" dirty="0">
              <a:latin typeface="Arial" panose="020B0604020202020204" pitchFamily="34" charset="0"/>
              <a:cs typeface="Times New Roman" panose="02020603050405020304" pitchFamily="18" charset="0"/>
            </a:endParaRPr>
          </a:p>
        </p:txBody>
      </p:sp>
      <p:sp>
        <p:nvSpPr>
          <p:cNvPr id="8" name="Text Box 2">
            <a:extLst>
              <a:ext uri="{FF2B5EF4-FFF2-40B4-BE49-F238E27FC236}">
                <a16:creationId xmlns:a16="http://schemas.microsoft.com/office/drawing/2014/main" id="{8C12E567-E7F0-4D39-83EC-608D5E0BEE53}"/>
              </a:ext>
            </a:extLst>
          </p:cNvPr>
          <p:cNvSpPr txBox="1">
            <a:spLocks noChangeArrowheads="1"/>
          </p:cNvSpPr>
          <p:nvPr/>
        </p:nvSpPr>
        <p:spPr bwMode="auto">
          <a:xfrm>
            <a:off x="3444309" y="6282311"/>
            <a:ext cx="5303379"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13-13-0001-0127-0000_178</a:t>
            </a:r>
          </a:p>
          <a:p>
            <a:pPr algn="ctr">
              <a:spcBef>
                <a:spcPts val="50"/>
              </a:spcBef>
            </a:pPr>
            <a:r>
              <a:rPr lang="en-US" sz="1200" dirty="0">
                <a:latin typeface="Arial" panose="020B0604020202020204" pitchFamily="34" charset="0"/>
                <a:cs typeface="Times New Roman" panose="02020603050405020304" pitchFamily="18" charset="0"/>
                <a:hlinkClick r:id="rId6"/>
              </a:rPr>
              <a:t>Flood Tool Link</a:t>
            </a:r>
            <a:endParaRPr lang="en-US" sz="1200" dirty="0">
              <a:latin typeface="Arial" panose="020B06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7512D089-81B8-A504-15FF-48F8F60193C7}"/>
              </a:ext>
            </a:extLst>
          </p:cNvPr>
          <p:cNvSpPr txBox="1"/>
          <p:nvPr/>
        </p:nvSpPr>
        <p:spPr>
          <a:xfrm>
            <a:off x="559280" y="3251337"/>
            <a:ext cx="1654466" cy="830997"/>
          </a:xfrm>
          <a:prstGeom prst="rect">
            <a:avLst/>
          </a:prstGeom>
          <a:noFill/>
        </p:spPr>
        <p:txBody>
          <a:bodyPr wrap="square" rtlCol="0">
            <a:spAutoFit/>
          </a:bodyPr>
          <a:lstStyle/>
          <a:p>
            <a:pPr algn="ctr"/>
            <a:r>
              <a:rPr lang="en-US" sz="2400" b="1" dirty="0">
                <a:solidFill>
                  <a:schemeClr val="bg1"/>
                </a:solidFill>
                <a:highlight>
                  <a:srgbClr val="FF0000"/>
                </a:highlight>
              </a:rPr>
              <a:t>Low Value Structures</a:t>
            </a:r>
            <a:endParaRPr lang="en-US" sz="2400" b="1" i="1" dirty="0">
              <a:solidFill>
                <a:schemeClr val="bg1"/>
              </a:solidFill>
              <a:highlight>
                <a:srgbClr val="FF0000"/>
              </a:highlight>
            </a:endParaRPr>
          </a:p>
        </p:txBody>
      </p:sp>
    </p:spTree>
    <p:extLst>
      <p:ext uri="{BB962C8B-B14F-4D97-AF65-F5344CB8AC3E}">
        <p14:creationId xmlns:p14="http://schemas.microsoft.com/office/powerpoint/2010/main" val="1955953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Infrastructure Exposure, Inundated Transportation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White Sulphur Springs</a:t>
            </a:r>
            <a:endParaRPr lang="en-US" sz="1100" dirty="0">
              <a:solidFill>
                <a:schemeClr val="bg1"/>
              </a:solidFill>
            </a:endParaRPr>
          </a:p>
        </p:txBody>
      </p:sp>
      <p:pic>
        <p:nvPicPr>
          <p:cNvPr id="4" name="Picture 3" descr="Diagram, map&#10;&#10;Description automatically generated">
            <a:extLst>
              <a:ext uri="{FF2B5EF4-FFF2-40B4-BE49-F238E27FC236}">
                <a16:creationId xmlns:a16="http://schemas.microsoft.com/office/drawing/2014/main" id="{2FD6925B-236C-4FA9-AA3C-C1682C5DE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650" y="1085387"/>
            <a:ext cx="5745891" cy="4440007"/>
          </a:xfrm>
          <a:prstGeom prst="rect">
            <a:avLst/>
          </a:prstGeom>
        </p:spPr>
      </p:pic>
      <p:pic>
        <p:nvPicPr>
          <p:cNvPr id="2" name="Picture 1" descr="Diagram&#10;&#10;Description automatically generated">
            <a:extLst>
              <a:ext uri="{FF2B5EF4-FFF2-40B4-BE49-F238E27FC236}">
                <a16:creationId xmlns:a16="http://schemas.microsoft.com/office/drawing/2014/main" id="{0198336F-7F9C-7182-1972-596AE7CED3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8463" y="1085389"/>
            <a:ext cx="5745890" cy="4440005"/>
          </a:xfrm>
          <a:prstGeom prst="rect">
            <a:avLst/>
          </a:prstGeom>
        </p:spPr>
      </p:pic>
      <p:sp>
        <p:nvSpPr>
          <p:cNvPr id="3" name="TextBox 2">
            <a:extLst>
              <a:ext uri="{FF2B5EF4-FFF2-40B4-BE49-F238E27FC236}">
                <a16:creationId xmlns:a16="http://schemas.microsoft.com/office/drawing/2014/main" id="{2889D5DE-561F-EFA0-DAED-502991895531}"/>
              </a:ext>
            </a:extLst>
          </p:cNvPr>
          <p:cNvSpPr txBox="1"/>
          <p:nvPr/>
        </p:nvSpPr>
        <p:spPr>
          <a:xfrm>
            <a:off x="1348133" y="5915172"/>
            <a:ext cx="9219596" cy="461665"/>
          </a:xfrm>
          <a:prstGeom prst="rect">
            <a:avLst/>
          </a:prstGeom>
          <a:noFill/>
        </p:spPr>
        <p:txBody>
          <a:bodyPr wrap="square" rtlCol="0">
            <a:spAutoFit/>
          </a:bodyPr>
          <a:lstStyle/>
          <a:p>
            <a:pPr algn="ctr"/>
            <a:r>
              <a:rPr lang="en-US" sz="2400" b="1" dirty="0">
                <a:solidFill>
                  <a:schemeClr val="bg1"/>
                </a:solidFill>
              </a:rPr>
              <a:t>U.S. Route 60 inundated for 1% Annual (100-year) Chance Flood </a:t>
            </a:r>
            <a:endParaRPr lang="en-US" sz="2400" b="1" i="1" dirty="0">
              <a:solidFill>
                <a:schemeClr val="bg1"/>
              </a:solidFill>
            </a:endParaRPr>
          </a:p>
        </p:txBody>
      </p:sp>
      <p:sp>
        <p:nvSpPr>
          <p:cNvPr id="5" name="TextBox 4">
            <a:extLst>
              <a:ext uri="{FF2B5EF4-FFF2-40B4-BE49-F238E27FC236}">
                <a16:creationId xmlns:a16="http://schemas.microsoft.com/office/drawing/2014/main" id="{AE0B1A46-2039-0FBE-E718-D689F6430F5B}"/>
              </a:ext>
            </a:extLst>
          </p:cNvPr>
          <p:cNvSpPr txBox="1"/>
          <p:nvPr/>
        </p:nvSpPr>
        <p:spPr>
          <a:xfrm>
            <a:off x="730102" y="2689525"/>
            <a:ext cx="1654466" cy="830997"/>
          </a:xfrm>
          <a:prstGeom prst="rect">
            <a:avLst/>
          </a:prstGeom>
          <a:noFill/>
        </p:spPr>
        <p:txBody>
          <a:bodyPr wrap="square" rtlCol="0">
            <a:spAutoFit/>
          </a:bodyPr>
          <a:lstStyle/>
          <a:p>
            <a:pPr algn="ctr"/>
            <a:r>
              <a:rPr lang="en-US" sz="2400" b="1" dirty="0">
                <a:solidFill>
                  <a:schemeClr val="bg1"/>
                </a:solidFill>
                <a:highlight>
                  <a:srgbClr val="FF0000"/>
                </a:highlight>
              </a:rPr>
              <a:t>Road Inundation</a:t>
            </a:r>
            <a:endParaRPr lang="en-US" sz="2400" b="1" i="1" dirty="0">
              <a:solidFill>
                <a:schemeClr val="bg1"/>
              </a:solidFill>
              <a:highlight>
                <a:srgbClr val="FF0000"/>
              </a:highlight>
            </a:endParaRPr>
          </a:p>
        </p:txBody>
      </p:sp>
    </p:spTree>
    <p:extLst>
      <p:ext uri="{BB962C8B-B14F-4D97-AF65-F5344CB8AC3E}">
        <p14:creationId xmlns:p14="http://schemas.microsoft.com/office/powerpoint/2010/main" val="3908831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Transportation Infrastructure Inundation</a:t>
            </a:r>
            <a:endParaRPr lang="en-US" sz="1100" dirty="0">
              <a:solidFill>
                <a:schemeClr val="bg1"/>
              </a:solidFill>
            </a:endParaRPr>
          </a:p>
        </p:txBody>
      </p:sp>
      <p:pic>
        <p:nvPicPr>
          <p:cNvPr id="3" name="Picture 2">
            <a:extLst>
              <a:ext uri="{FF2B5EF4-FFF2-40B4-BE49-F238E27FC236}">
                <a16:creationId xmlns:a16="http://schemas.microsoft.com/office/drawing/2014/main" id="{5510EF2B-44BC-4863-8B6B-BE701C38BC3B}"/>
              </a:ext>
            </a:extLst>
          </p:cNvPr>
          <p:cNvPicPr>
            <a:picLocks noChangeAspect="1"/>
          </p:cNvPicPr>
          <p:nvPr/>
        </p:nvPicPr>
        <p:blipFill>
          <a:blip r:embed="rId3"/>
          <a:stretch>
            <a:fillRect/>
          </a:stretch>
        </p:blipFill>
        <p:spPr>
          <a:xfrm>
            <a:off x="932151" y="1061664"/>
            <a:ext cx="10026248" cy="5618927"/>
          </a:xfrm>
          <a:prstGeom prst="rect">
            <a:avLst/>
          </a:prstGeom>
        </p:spPr>
      </p:pic>
    </p:spTree>
    <p:extLst>
      <p:ext uri="{BB962C8B-B14F-4D97-AF65-F5344CB8AC3E}">
        <p14:creationId xmlns:p14="http://schemas.microsoft.com/office/powerpoint/2010/main" val="1375778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Human Exposure</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White Sulphur Springs and Rainelle</a:t>
            </a:r>
            <a:r>
              <a:rPr lang="en-US" sz="1100" dirty="0">
                <a:solidFill>
                  <a:schemeClr val="bg1"/>
                </a:solidFill>
              </a:rPr>
              <a:t>     </a:t>
            </a:r>
          </a:p>
        </p:txBody>
      </p:sp>
      <p:sp>
        <p:nvSpPr>
          <p:cNvPr id="93" name="Text Box 2">
            <a:extLst>
              <a:ext uri="{FF2B5EF4-FFF2-40B4-BE49-F238E27FC236}">
                <a16:creationId xmlns:a16="http://schemas.microsoft.com/office/drawing/2014/main" id="{4347FC74-99D3-4BBC-AE60-7E051B6D4360}"/>
              </a:ext>
            </a:extLst>
          </p:cNvPr>
          <p:cNvSpPr txBox="1">
            <a:spLocks noChangeArrowheads="1"/>
          </p:cNvSpPr>
          <p:nvPr/>
        </p:nvSpPr>
        <p:spPr bwMode="auto">
          <a:xfrm>
            <a:off x="1698177" y="4854731"/>
            <a:ext cx="8820535" cy="241038"/>
          </a:xfrm>
          <a:prstGeom prst="rect">
            <a:avLst/>
          </a:prstGeom>
          <a:noFill/>
          <a:ln w="9525">
            <a:noFill/>
            <a:miter lim="800000"/>
            <a:headEnd/>
            <a:tailEnd/>
          </a:ln>
        </p:spPr>
        <p:txBody>
          <a:bodyPr rot="0" vert="horz" wrap="square" lIns="91440" tIns="45720" rIns="91440" bIns="45720" anchor="t" anchorCtr="0">
            <a:noAutofit/>
          </a:bodyPr>
          <a:lstStyle/>
          <a:p>
            <a:pPr>
              <a:spcBef>
                <a:spcPts val="50"/>
              </a:spcBef>
            </a:pPr>
            <a:r>
              <a:rPr lang="en-US" sz="1000" dirty="0">
                <a:solidFill>
                  <a:srgbClr val="C00000"/>
                </a:solidFill>
                <a:latin typeface="Arial" panose="020B0604020202020204" pitchFamily="34" charset="0"/>
                <a:ea typeface="Calibri" panose="020F0502020204030204" pitchFamily="34" charset="0"/>
                <a:cs typeface="Times New Roman" panose="02020603050405020304" pitchFamily="18" charset="0"/>
              </a:rPr>
              <a:t>The red texts show large difference, to the risk side, from the state ratios</a:t>
            </a:r>
            <a:r>
              <a:rPr lang="en-US" sz="10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a:t>
            </a:r>
          </a:p>
        </p:txBody>
      </p:sp>
      <p:graphicFrame>
        <p:nvGraphicFramePr>
          <p:cNvPr id="2" name="Table 2">
            <a:extLst>
              <a:ext uri="{FF2B5EF4-FFF2-40B4-BE49-F238E27FC236}">
                <a16:creationId xmlns:a16="http://schemas.microsoft.com/office/drawing/2014/main" id="{DE937CD3-CCA5-4C5B-ACE5-2960B9B1ED50}"/>
              </a:ext>
            </a:extLst>
          </p:cNvPr>
          <p:cNvGraphicFramePr>
            <a:graphicFrameLocks noGrp="1"/>
          </p:cNvGraphicFramePr>
          <p:nvPr/>
        </p:nvGraphicFramePr>
        <p:xfrm>
          <a:off x="1698177" y="1184993"/>
          <a:ext cx="8820535" cy="3640182"/>
        </p:xfrm>
        <a:graphic>
          <a:graphicData uri="http://schemas.openxmlformats.org/drawingml/2006/table">
            <a:tbl>
              <a:tblPr firstRow="1" bandRow="1">
                <a:tableStyleId>{5C22544A-7EE6-4342-B048-85BDC9FD1C3A}</a:tableStyleId>
              </a:tblPr>
              <a:tblGrid>
                <a:gridCol w="1010812">
                  <a:extLst>
                    <a:ext uri="{9D8B030D-6E8A-4147-A177-3AD203B41FA5}">
                      <a16:colId xmlns:a16="http://schemas.microsoft.com/office/drawing/2014/main" val="4203218459"/>
                    </a:ext>
                  </a:extLst>
                </a:gridCol>
                <a:gridCol w="4338734">
                  <a:extLst>
                    <a:ext uri="{9D8B030D-6E8A-4147-A177-3AD203B41FA5}">
                      <a16:colId xmlns:a16="http://schemas.microsoft.com/office/drawing/2014/main" val="660922194"/>
                    </a:ext>
                  </a:extLst>
                </a:gridCol>
                <a:gridCol w="1129005">
                  <a:extLst>
                    <a:ext uri="{9D8B030D-6E8A-4147-A177-3AD203B41FA5}">
                      <a16:colId xmlns:a16="http://schemas.microsoft.com/office/drawing/2014/main" val="3934378209"/>
                    </a:ext>
                  </a:extLst>
                </a:gridCol>
                <a:gridCol w="1017036">
                  <a:extLst>
                    <a:ext uri="{9D8B030D-6E8A-4147-A177-3AD203B41FA5}">
                      <a16:colId xmlns:a16="http://schemas.microsoft.com/office/drawing/2014/main" val="3437275542"/>
                    </a:ext>
                  </a:extLst>
                </a:gridCol>
                <a:gridCol w="1324948">
                  <a:extLst>
                    <a:ext uri="{9D8B030D-6E8A-4147-A177-3AD203B41FA5}">
                      <a16:colId xmlns:a16="http://schemas.microsoft.com/office/drawing/2014/main" val="602500551"/>
                    </a:ext>
                  </a:extLst>
                </a:gridCol>
              </a:tblGrid>
              <a:tr h="0">
                <a:tc>
                  <a:txBody>
                    <a:bodyPr/>
                    <a:lstStyle/>
                    <a:p>
                      <a:r>
                        <a:rPr lang="en-US" sz="1600"/>
                        <a:t>Category</a:t>
                      </a:r>
                      <a:endParaRPr lang="en-US" sz="1600" dirty="0"/>
                    </a:p>
                  </a:txBody>
                  <a:tcPr anchor="ctr">
                    <a:solidFill>
                      <a:srgbClr val="5B739B"/>
                    </a:solidFill>
                  </a:tcPr>
                </a:tc>
                <a:tc>
                  <a:txBody>
                    <a:bodyPr/>
                    <a:lstStyle/>
                    <a:p>
                      <a:pPr algn="ctr"/>
                      <a:r>
                        <a:rPr lang="en-US" sz="1600" dirty="0"/>
                        <a:t>Exposure Indicator</a:t>
                      </a:r>
                    </a:p>
                  </a:txBody>
                  <a:tcPr anchor="ctr">
                    <a:solidFill>
                      <a:srgbClr val="5B739B"/>
                    </a:solidFill>
                  </a:tcPr>
                </a:tc>
                <a:tc>
                  <a:txBody>
                    <a:bodyPr/>
                    <a:lstStyle/>
                    <a:p>
                      <a:pPr algn="ctr"/>
                      <a:r>
                        <a:rPr lang="en-US" sz="1600" dirty="0"/>
                        <a:t>White Sulphur Springs</a:t>
                      </a:r>
                    </a:p>
                  </a:txBody>
                  <a:tcPr anchor="ctr">
                    <a:solidFill>
                      <a:srgbClr val="5B739B"/>
                    </a:solidFill>
                  </a:tcPr>
                </a:tc>
                <a:tc>
                  <a:txBody>
                    <a:bodyPr/>
                    <a:lstStyle/>
                    <a:p>
                      <a:pPr algn="ctr"/>
                      <a:r>
                        <a:rPr lang="en-US" sz="1600" dirty="0"/>
                        <a:t>Rainelle</a:t>
                      </a:r>
                    </a:p>
                  </a:txBody>
                  <a:tcPr anchor="ctr">
                    <a:solidFill>
                      <a:srgbClr val="5B739B"/>
                    </a:solidFill>
                  </a:tcPr>
                </a:tc>
                <a:tc>
                  <a:txBody>
                    <a:bodyPr/>
                    <a:lstStyle/>
                    <a:p>
                      <a:pPr algn="ctr"/>
                      <a:r>
                        <a:rPr lang="en-US" sz="1600" dirty="0"/>
                        <a:t>Median &amp; Ratio in WV Incorporated Areas (2021)</a:t>
                      </a:r>
                    </a:p>
                  </a:txBody>
                  <a:tcPr anchor="ctr">
                    <a:solidFill>
                      <a:srgbClr val="5B739B"/>
                    </a:solidFill>
                  </a:tcPr>
                </a:tc>
                <a:extLst>
                  <a:ext uri="{0D108BD9-81ED-4DB2-BD59-A6C34878D82A}">
                    <a16:rowId xmlns:a16="http://schemas.microsoft.com/office/drawing/2014/main" val="156113477"/>
                  </a:ext>
                </a:extLst>
              </a:tr>
              <a:tr h="1201782">
                <a:tc rowSpan="2">
                  <a:txBody>
                    <a:bodyPr/>
                    <a:lstStyle/>
                    <a:p>
                      <a:pPr algn="ctr"/>
                      <a:r>
                        <a:rPr lang="en-US" sz="1600" b="1" dirty="0">
                          <a:solidFill>
                            <a:schemeClr val="bg1"/>
                          </a:solidFill>
                        </a:rPr>
                        <a:t>Human Exposure</a:t>
                      </a:r>
                    </a:p>
                  </a:txBody>
                  <a:tcPr vert="vert270" anchor="ctr">
                    <a:solidFill>
                      <a:srgbClr val="5B739B"/>
                    </a:solidFill>
                  </a:tcPr>
                </a:tc>
                <a:tc>
                  <a:txBody>
                    <a:bodyPr/>
                    <a:lstStyle/>
                    <a:p>
                      <a:r>
                        <a:rPr lang="en-US" sz="1600" dirty="0">
                          <a:solidFill>
                            <a:schemeClr val="bg1"/>
                          </a:solidFill>
                        </a:rPr>
                        <a:t>Estimated Population Residing in High-Risk Flood Zones</a:t>
                      </a:r>
                    </a:p>
                  </a:txBody>
                  <a:tcPr anchor="ctr">
                    <a:lnB w="12700" cap="flat" cmpd="sng" algn="ctr">
                      <a:noFill/>
                      <a:prstDash val="solid"/>
                      <a:round/>
                      <a:headEnd type="none" w="med" len="med"/>
                      <a:tailEnd type="none" w="med" len="med"/>
                    </a:lnB>
                    <a:solidFill>
                      <a:srgbClr val="5B739B"/>
                    </a:solidFill>
                  </a:tcPr>
                </a:tc>
                <a:tc>
                  <a:txBody>
                    <a:bodyPr/>
                    <a:lstStyle/>
                    <a:p>
                      <a:pPr algn="ctr"/>
                      <a:r>
                        <a:rPr lang="en-US" sz="1600" b="1" dirty="0">
                          <a:solidFill>
                            <a:srgbClr val="C00000"/>
                          </a:solidFill>
                        </a:rPr>
                        <a:t>1026</a:t>
                      </a:r>
                    </a:p>
                  </a:txBody>
                  <a:tcPr anchor="ctr">
                    <a:lnB w="12700" cap="flat" cmpd="sng" algn="ctr">
                      <a:noFill/>
                      <a:prstDash val="solid"/>
                      <a:round/>
                      <a:headEnd type="none" w="med" len="med"/>
                      <a:tailEnd type="none" w="med" len="med"/>
                    </a:lnB>
                  </a:tcPr>
                </a:tc>
                <a:tc>
                  <a:txBody>
                    <a:bodyPr/>
                    <a:lstStyle/>
                    <a:p>
                      <a:pPr algn="ctr"/>
                      <a:r>
                        <a:rPr lang="en-US" sz="1600" b="1" dirty="0">
                          <a:solidFill>
                            <a:srgbClr val="C00000"/>
                          </a:solidFill>
                        </a:rPr>
                        <a:t>582</a:t>
                      </a:r>
                    </a:p>
                  </a:txBody>
                  <a:tcPr anchor="ctr">
                    <a:lnB w="12700" cap="flat" cmpd="sng" algn="ctr">
                      <a:noFill/>
                      <a:prstDash val="solid"/>
                      <a:round/>
                      <a:headEnd type="none" w="med" len="med"/>
                      <a:tailEnd type="none" w="med" len="med"/>
                    </a:lnB>
                  </a:tcPr>
                </a:tc>
                <a:tc>
                  <a:txBody>
                    <a:bodyPr/>
                    <a:lstStyle/>
                    <a:p>
                      <a:pPr algn="ctr"/>
                      <a:r>
                        <a:rPr lang="en-US" sz="1600" dirty="0">
                          <a:solidFill>
                            <a:schemeClr val="tx1"/>
                          </a:solidFill>
                        </a:rPr>
                        <a:t>114</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2330936814"/>
                  </a:ext>
                </a:extLst>
              </a:tr>
              <a:tr h="1371600">
                <a:tc vMerge="1">
                  <a:txBody>
                    <a:bodyPr/>
                    <a:lstStyle/>
                    <a:p>
                      <a:endParaRPr lang="en-US" sz="1600" dirty="0"/>
                    </a:p>
                  </a:txBody>
                  <a:tcPr anchor="ctr">
                    <a:solidFill>
                      <a:srgbClr val="5B739B"/>
                    </a:solidFill>
                  </a:tcPr>
                </a:tc>
                <a:tc>
                  <a:txBody>
                    <a:bodyPr/>
                    <a:lstStyle/>
                    <a:p>
                      <a:r>
                        <a:rPr lang="en-US" sz="1600" dirty="0">
                          <a:solidFill>
                            <a:schemeClr val="bg1"/>
                          </a:solidFill>
                        </a:rPr>
                        <a:t>Percentage of Population Residing in High-Risk Flood Zones</a:t>
                      </a:r>
                    </a:p>
                  </a:txBody>
                  <a:tcPr anchor="ctr">
                    <a:lnT w="12700" cap="flat" cmpd="sng" algn="ctr">
                      <a:noFill/>
                      <a:prstDash val="solid"/>
                      <a:round/>
                      <a:headEnd type="none" w="med" len="med"/>
                      <a:tailEnd type="none" w="med" len="med"/>
                    </a:lnT>
                    <a:solidFill>
                      <a:srgbClr val="5B739B"/>
                    </a:solidFill>
                  </a:tcPr>
                </a:tc>
                <a:tc>
                  <a:txBody>
                    <a:bodyPr/>
                    <a:lstStyle/>
                    <a:p>
                      <a:pPr algn="ctr"/>
                      <a:r>
                        <a:rPr lang="en-US" sz="1600" b="1" dirty="0">
                          <a:solidFill>
                            <a:srgbClr val="C00000"/>
                          </a:solidFill>
                        </a:rPr>
                        <a:t>39%</a:t>
                      </a:r>
                    </a:p>
                  </a:txBody>
                  <a:tcPr anchor="ctr">
                    <a:lnT w="12700" cap="flat" cmpd="sng" algn="ctr">
                      <a:noFill/>
                      <a:prstDash val="solid"/>
                      <a:round/>
                      <a:headEnd type="none" w="med" len="med"/>
                      <a:tailEnd type="none" w="med" len="med"/>
                    </a:lnT>
                  </a:tcPr>
                </a:tc>
                <a:tc>
                  <a:txBody>
                    <a:bodyPr/>
                    <a:lstStyle/>
                    <a:p>
                      <a:pPr algn="ctr"/>
                      <a:r>
                        <a:rPr lang="en-US" sz="1600" b="1" dirty="0">
                          <a:solidFill>
                            <a:srgbClr val="C00000"/>
                          </a:solidFill>
                        </a:rPr>
                        <a:t>43%</a:t>
                      </a:r>
                    </a:p>
                  </a:txBody>
                  <a:tcPr anchor="ctr">
                    <a:lnT w="12700" cap="flat" cmpd="sng" algn="ctr">
                      <a:noFill/>
                      <a:prstDash val="solid"/>
                      <a:round/>
                      <a:headEnd type="none" w="med" len="med"/>
                      <a:tailEnd type="none" w="med" len="med"/>
                    </a:lnT>
                  </a:tcPr>
                </a:tc>
                <a:tc>
                  <a:txBody>
                    <a:bodyPr/>
                    <a:lstStyle/>
                    <a:p>
                      <a:pPr algn="ctr"/>
                      <a:r>
                        <a:rPr lang="en-US" sz="1600" dirty="0"/>
                        <a:t>10%</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3898356691"/>
                  </a:ext>
                </a:extLst>
              </a:tr>
            </a:tbl>
          </a:graphicData>
        </a:graphic>
      </p:graphicFrame>
      <p:sp>
        <p:nvSpPr>
          <p:cNvPr id="3" name="TextBox 2">
            <a:extLst>
              <a:ext uri="{FF2B5EF4-FFF2-40B4-BE49-F238E27FC236}">
                <a16:creationId xmlns:a16="http://schemas.microsoft.com/office/drawing/2014/main" id="{57D8F7B4-2A1D-E54F-5937-AE1DD7BD2DDC}"/>
              </a:ext>
            </a:extLst>
          </p:cNvPr>
          <p:cNvSpPr txBox="1"/>
          <p:nvPr/>
        </p:nvSpPr>
        <p:spPr>
          <a:xfrm>
            <a:off x="0" y="2459504"/>
            <a:ext cx="1654466" cy="1938992"/>
          </a:xfrm>
          <a:prstGeom prst="rect">
            <a:avLst/>
          </a:prstGeom>
          <a:noFill/>
        </p:spPr>
        <p:txBody>
          <a:bodyPr wrap="square" rtlCol="0">
            <a:spAutoFit/>
          </a:bodyPr>
          <a:lstStyle/>
          <a:p>
            <a:pPr algn="ctr"/>
            <a:r>
              <a:rPr lang="en-US" sz="2400" b="1" dirty="0">
                <a:solidFill>
                  <a:schemeClr val="bg1"/>
                </a:solidFill>
                <a:highlight>
                  <a:srgbClr val="FF0000"/>
                </a:highlight>
              </a:rPr>
              <a:t>Human Exposure</a:t>
            </a:r>
          </a:p>
          <a:p>
            <a:pPr algn="ctr"/>
            <a:endParaRPr lang="en-US" sz="2400" b="1" dirty="0">
              <a:solidFill>
                <a:schemeClr val="bg1"/>
              </a:solidFill>
            </a:endParaRPr>
          </a:p>
          <a:p>
            <a:pPr algn="ctr"/>
            <a:r>
              <a:rPr lang="en-US" sz="2400" b="1" dirty="0">
                <a:solidFill>
                  <a:schemeClr val="bg1"/>
                </a:solidFill>
              </a:rPr>
              <a:t>Risk Factor Findings</a:t>
            </a:r>
            <a:endParaRPr lang="en-US" sz="2400" b="1" i="1" dirty="0">
              <a:solidFill>
                <a:schemeClr val="bg1"/>
              </a:solidFill>
            </a:endParaRPr>
          </a:p>
        </p:txBody>
      </p:sp>
      <p:pic>
        <p:nvPicPr>
          <p:cNvPr id="5" name="Picture 4">
            <a:extLst>
              <a:ext uri="{FF2B5EF4-FFF2-40B4-BE49-F238E27FC236}">
                <a16:creationId xmlns:a16="http://schemas.microsoft.com/office/drawing/2014/main" id="{A7F42876-2946-07FB-75F0-D0BBEAA320BF}"/>
              </a:ext>
            </a:extLst>
          </p:cNvPr>
          <p:cNvPicPr>
            <a:picLocks noChangeAspect="1"/>
          </p:cNvPicPr>
          <p:nvPr/>
        </p:nvPicPr>
        <p:blipFill>
          <a:blip r:embed="rId3"/>
          <a:stretch>
            <a:fillRect/>
          </a:stretch>
        </p:blipFill>
        <p:spPr>
          <a:xfrm>
            <a:off x="4623210" y="5125325"/>
            <a:ext cx="2390775" cy="1619250"/>
          </a:xfrm>
          <a:prstGeom prst="rect">
            <a:avLst/>
          </a:prstGeom>
        </p:spPr>
      </p:pic>
    </p:spTree>
    <p:extLst>
      <p:ext uri="{BB962C8B-B14F-4D97-AF65-F5344CB8AC3E}">
        <p14:creationId xmlns:p14="http://schemas.microsoft.com/office/powerpoint/2010/main" val="91683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Physical Flood Loss (Hazus Flood Damage Estimates)</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White Sulphur Springs and Rainelle</a:t>
            </a:r>
            <a:r>
              <a:rPr lang="en-US" sz="1100" dirty="0">
                <a:solidFill>
                  <a:schemeClr val="bg1"/>
                </a:solidFill>
              </a:rPr>
              <a:t>     </a:t>
            </a:r>
          </a:p>
        </p:txBody>
      </p:sp>
      <p:graphicFrame>
        <p:nvGraphicFramePr>
          <p:cNvPr id="2" name="Table 2">
            <a:extLst>
              <a:ext uri="{FF2B5EF4-FFF2-40B4-BE49-F238E27FC236}">
                <a16:creationId xmlns:a16="http://schemas.microsoft.com/office/drawing/2014/main" id="{DE937CD3-CCA5-4C5B-ACE5-2960B9B1ED50}"/>
              </a:ext>
            </a:extLst>
          </p:cNvPr>
          <p:cNvGraphicFramePr>
            <a:graphicFrameLocks noGrp="1"/>
          </p:cNvGraphicFramePr>
          <p:nvPr>
            <p:extLst>
              <p:ext uri="{D42A27DB-BD31-4B8C-83A1-F6EECF244321}">
                <p14:modId xmlns:p14="http://schemas.microsoft.com/office/powerpoint/2010/main" val="3212875101"/>
              </p:ext>
            </p:extLst>
          </p:nvPr>
        </p:nvGraphicFramePr>
        <p:xfrm>
          <a:off x="1734852" y="1095269"/>
          <a:ext cx="9469060" cy="5554019"/>
        </p:xfrm>
        <a:graphic>
          <a:graphicData uri="http://schemas.openxmlformats.org/drawingml/2006/table">
            <a:tbl>
              <a:tblPr firstRow="1" bandRow="1">
                <a:tableStyleId>{5C22544A-7EE6-4342-B048-85BDC9FD1C3A}</a:tableStyleId>
              </a:tblPr>
              <a:tblGrid>
                <a:gridCol w="1152481">
                  <a:extLst>
                    <a:ext uri="{9D8B030D-6E8A-4147-A177-3AD203B41FA5}">
                      <a16:colId xmlns:a16="http://schemas.microsoft.com/office/drawing/2014/main" val="778730652"/>
                    </a:ext>
                  </a:extLst>
                </a:gridCol>
                <a:gridCol w="3724482">
                  <a:extLst>
                    <a:ext uri="{9D8B030D-6E8A-4147-A177-3AD203B41FA5}">
                      <a16:colId xmlns:a16="http://schemas.microsoft.com/office/drawing/2014/main" val="660922194"/>
                    </a:ext>
                  </a:extLst>
                </a:gridCol>
                <a:gridCol w="1609174">
                  <a:extLst>
                    <a:ext uri="{9D8B030D-6E8A-4147-A177-3AD203B41FA5}">
                      <a16:colId xmlns:a16="http://schemas.microsoft.com/office/drawing/2014/main" val="3934378209"/>
                    </a:ext>
                  </a:extLst>
                </a:gridCol>
                <a:gridCol w="1279226">
                  <a:extLst>
                    <a:ext uri="{9D8B030D-6E8A-4147-A177-3AD203B41FA5}">
                      <a16:colId xmlns:a16="http://schemas.microsoft.com/office/drawing/2014/main" val="3437275542"/>
                    </a:ext>
                  </a:extLst>
                </a:gridCol>
                <a:gridCol w="1703697">
                  <a:extLst>
                    <a:ext uri="{9D8B030D-6E8A-4147-A177-3AD203B41FA5}">
                      <a16:colId xmlns:a16="http://schemas.microsoft.com/office/drawing/2014/main" val="602500551"/>
                    </a:ext>
                  </a:extLst>
                </a:gridCol>
              </a:tblGrid>
              <a:tr h="8684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Category</a:t>
                      </a:r>
                    </a:p>
                  </a:txBody>
                  <a:tcPr anchor="ctr">
                    <a:solidFill>
                      <a:srgbClr val="5B739B"/>
                    </a:solidFill>
                  </a:tcPr>
                </a:tc>
                <a:tc>
                  <a:txBody>
                    <a:bodyPr/>
                    <a:lstStyle/>
                    <a:p>
                      <a:r>
                        <a:rPr lang="en-US" sz="1600" dirty="0"/>
                        <a:t>Loss Indicator</a:t>
                      </a:r>
                    </a:p>
                  </a:txBody>
                  <a:tcPr anchor="ctr">
                    <a:solidFill>
                      <a:srgbClr val="5B739B"/>
                    </a:solidFill>
                  </a:tcPr>
                </a:tc>
                <a:tc>
                  <a:txBody>
                    <a:bodyPr/>
                    <a:lstStyle/>
                    <a:p>
                      <a:pPr algn="ctr"/>
                      <a:r>
                        <a:rPr lang="en-US" sz="1600" dirty="0"/>
                        <a:t>White Sulphur Springs</a:t>
                      </a:r>
                    </a:p>
                  </a:txBody>
                  <a:tcPr anchor="ctr">
                    <a:solidFill>
                      <a:srgbClr val="5B739B"/>
                    </a:solidFill>
                  </a:tcPr>
                </a:tc>
                <a:tc>
                  <a:txBody>
                    <a:bodyPr/>
                    <a:lstStyle/>
                    <a:p>
                      <a:pPr algn="ctr"/>
                      <a:r>
                        <a:rPr lang="en-US" sz="1600" dirty="0"/>
                        <a:t>Rainelle</a:t>
                      </a:r>
                    </a:p>
                  </a:txBody>
                  <a:tcPr anchor="ctr">
                    <a:solidFill>
                      <a:srgbClr val="5B739B"/>
                    </a:solidFill>
                  </a:tcPr>
                </a:tc>
                <a:tc>
                  <a:txBody>
                    <a:bodyPr/>
                    <a:lstStyle/>
                    <a:p>
                      <a:pPr algn="ctr"/>
                      <a:r>
                        <a:rPr lang="en-US" sz="1600" dirty="0"/>
                        <a:t>Rate* in WV Incorporated Areas (2021)</a:t>
                      </a:r>
                    </a:p>
                  </a:txBody>
                  <a:tcPr anchor="ctr">
                    <a:solidFill>
                      <a:srgbClr val="5B739B"/>
                    </a:solidFill>
                  </a:tcPr>
                </a:tc>
                <a:extLst>
                  <a:ext uri="{0D108BD9-81ED-4DB2-BD59-A6C34878D82A}">
                    <a16:rowId xmlns:a16="http://schemas.microsoft.com/office/drawing/2014/main" val="156113477"/>
                  </a:ext>
                </a:extLst>
              </a:tr>
              <a:tr h="353831">
                <a:tc rowSpan="11">
                  <a:txBody>
                    <a:bodyPr/>
                    <a:lstStyle/>
                    <a:p>
                      <a:pPr algn="ctr"/>
                      <a:r>
                        <a:rPr lang="en-US" sz="1600" b="1" dirty="0">
                          <a:solidFill>
                            <a:schemeClr val="bg1"/>
                          </a:solidFill>
                        </a:rPr>
                        <a:t>Physical (Building) Loss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By 1%-Annual-Chance Flood Event</a:t>
                      </a:r>
                    </a:p>
                  </a:txBody>
                  <a:tcPr vert="vert270" anchor="ctr">
                    <a:lnB w="12700" cap="flat" cmpd="sng" algn="ctr">
                      <a:solidFill>
                        <a:schemeClr val="bg1"/>
                      </a:solidFill>
                      <a:prstDash val="solid"/>
                      <a:round/>
                      <a:headEnd type="none" w="med" len="med"/>
                      <a:tailEnd type="none" w="med" len="med"/>
                    </a:lnB>
                    <a:solidFill>
                      <a:srgbClr val="5B739B"/>
                    </a:solidFill>
                  </a:tcPr>
                </a:tc>
                <a:tc>
                  <a:txBody>
                    <a:bodyPr/>
                    <a:lstStyle/>
                    <a:p>
                      <a:r>
                        <a:rPr lang="en-US" sz="1600" dirty="0">
                          <a:solidFill>
                            <a:schemeClr val="bg1"/>
                          </a:solidFill>
                        </a:rPr>
                        <a:t>TEIF Building Dollar Loss Estimates</a:t>
                      </a:r>
                    </a:p>
                  </a:txBody>
                  <a:tcPr anchor="ctr">
                    <a:lnB w="12700" cap="flat" cmpd="sng" algn="ctr">
                      <a:noFill/>
                      <a:prstDash val="solid"/>
                      <a:round/>
                      <a:headEnd type="none" w="med" len="med"/>
                      <a:tailEnd type="none" w="med" len="med"/>
                    </a:lnB>
                    <a:solidFill>
                      <a:srgbClr val="5B739B"/>
                    </a:solidFill>
                  </a:tcPr>
                </a:tc>
                <a:tc>
                  <a:txBody>
                    <a:bodyPr/>
                    <a:lstStyle/>
                    <a:p>
                      <a:pPr algn="ctr"/>
                      <a:r>
                        <a:rPr lang="en-US" sz="1600" b="1" dirty="0">
                          <a:solidFill>
                            <a:schemeClr val="tx1"/>
                          </a:solidFill>
                        </a:rPr>
                        <a:t>$1,225K</a:t>
                      </a:r>
                    </a:p>
                  </a:txBody>
                  <a:tcPr anchor="ctr">
                    <a:lnB w="12700" cap="flat" cmpd="sng" algn="ctr">
                      <a:noFill/>
                      <a:prstDash val="solid"/>
                      <a:round/>
                      <a:headEnd type="none" w="med" len="med"/>
                      <a:tailEnd type="none" w="med" len="med"/>
                    </a:lnB>
                  </a:tcPr>
                </a:tc>
                <a:tc>
                  <a:txBody>
                    <a:bodyPr/>
                    <a:lstStyle/>
                    <a:p>
                      <a:pPr algn="ctr"/>
                      <a:r>
                        <a:rPr lang="en-US" sz="1600" b="1" dirty="0">
                          <a:solidFill>
                            <a:schemeClr val="tx1"/>
                          </a:solidFill>
                        </a:rPr>
                        <a:t>$997K</a:t>
                      </a:r>
                    </a:p>
                  </a:txBody>
                  <a:tcPr anchor="ctr">
                    <a:lnB w="12700" cap="flat" cmpd="sng" algn="ctr">
                      <a:noFill/>
                      <a:prstDash val="solid"/>
                      <a:round/>
                      <a:headEnd type="none" w="med" len="med"/>
                      <a:tailEnd type="none" w="med" len="med"/>
                    </a:lnB>
                  </a:tcPr>
                </a:tc>
                <a:tc>
                  <a:txBody>
                    <a:bodyPr/>
                    <a:lstStyle/>
                    <a:p>
                      <a:pPr algn="ctr"/>
                      <a:r>
                        <a:rPr lang="en-US" sz="1600" dirty="0">
                          <a:solidFill>
                            <a:schemeClr val="tx1"/>
                          </a:solidFill>
                        </a:rPr>
                        <a:t>$1,246K (Avg.)</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2330936814"/>
                  </a:ext>
                </a:extLst>
              </a:tr>
              <a:tr h="353831">
                <a:tc vMerge="1">
                  <a:txBody>
                    <a:bodyPr/>
                    <a:lstStyle/>
                    <a:p>
                      <a:endParaRPr lang="en-US" sz="1600" dirty="0">
                        <a:solidFill>
                          <a:schemeClr val="bg1"/>
                        </a:solidFill>
                      </a:endParaRPr>
                    </a:p>
                  </a:txBody>
                  <a:tcPr anchor="ctr">
                    <a:lnT w="12700" cap="flat" cmpd="sng" algn="ctr">
                      <a:noFill/>
                      <a:prstDash val="solid"/>
                      <a:round/>
                      <a:headEnd type="none" w="med" len="med"/>
                      <a:tailEnd type="none" w="med" len="med"/>
                    </a:lnT>
                    <a:solidFill>
                      <a:srgbClr val="5B739B"/>
                    </a:solidFill>
                  </a:tcPr>
                </a:tc>
                <a:tc>
                  <a:txBody>
                    <a:bodyPr/>
                    <a:lstStyle/>
                    <a:p>
                      <a:r>
                        <a:rPr lang="en-US" sz="1600" dirty="0">
                          <a:solidFill>
                            <a:schemeClr val="bg1"/>
                          </a:solidFill>
                        </a:rPr>
                        <a:t>TEIF Building Loss Ratio</a:t>
                      </a:r>
                    </a:p>
                  </a:txBody>
                  <a:tcPr anchor="ctr">
                    <a:lnT w="12700" cap="flat" cmpd="sng" algn="ctr">
                      <a:noFill/>
                      <a:prstDash val="solid"/>
                      <a:round/>
                      <a:headEnd type="none" w="med" len="med"/>
                      <a:tailEnd type="none" w="med" len="med"/>
                    </a:lnT>
                    <a:solidFill>
                      <a:srgbClr val="5B739B"/>
                    </a:solidFill>
                  </a:tcPr>
                </a:tc>
                <a:tc>
                  <a:txBody>
                    <a:bodyPr/>
                    <a:lstStyle/>
                    <a:p>
                      <a:pPr algn="ctr"/>
                      <a:r>
                        <a:rPr lang="en-US" sz="1600" b="1" dirty="0">
                          <a:solidFill>
                            <a:schemeClr val="tx1"/>
                          </a:solidFill>
                        </a:rPr>
                        <a:t>3%</a:t>
                      </a:r>
                    </a:p>
                  </a:txBody>
                  <a:tcPr anchor="ctr">
                    <a:lnT w="12700" cap="flat" cmpd="sng" algn="ctr">
                      <a:noFill/>
                      <a:prstDash val="solid"/>
                      <a:round/>
                      <a:headEnd type="none" w="med" len="med"/>
                      <a:tailEnd type="none" w="med" len="med"/>
                    </a:lnT>
                  </a:tcPr>
                </a:tc>
                <a:tc>
                  <a:txBody>
                    <a:bodyPr/>
                    <a:lstStyle/>
                    <a:p>
                      <a:pPr algn="ctr"/>
                      <a:r>
                        <a:rPr lang="en-US" sz="1600" b="1" dirty="0">
                          <a:solidFill>
                            <a:schemeClr val="tx1"/>
                          </a:solidFill>
                        </a:rPr>
                        <a:t>6%</a:t>
                      </a:r>
                    </a:p>
                  </a:txBody>
                  <a:tcPr anchor="ctr">
                    <a:lnT w="12700" cap="flat" cmpd="sng" algn="ctr">
                      <a:noFill/>
                      <a:prstDash val="solid"/>
                      <a:round/>
                      <a:headEnd type="none" w="med" len="med"/>
                      <a:tailEnd type="none" w="med" len="med"/>
                    </a:lnT>
                  </a:tcPr>
                </a:tc>
                <a:tc>
                  <a:txBody>
                    <a:bodyPr/>
                    <a:lstStyle/>
                    <a:p>
                      <a:pPr algn="ctr"/>
                      <a:r>
                        <a:rPr lang="en-US" sz="1600" dirty="0"/>
                        <a:t>10%</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3898356691"/>
                  </a:ext>
                </a:extLst>
              </a:tr>
              <a:tr h="353831">
                <a:tc vMerge="1">
                  <a:txBody>
                    <a:bodyPr/>
                    <a:lstStyle/>
                    <a:p>
                      <a:endParaRPr lang="en-US" sz="1600" dirty="0">
                        <a:solidFill>
                          <a:schemeClr val="bg1"/>
                        </a:solidFill>
                      </a:endParaRPr>
                    </a:p>
                  </a:txBody>
                  <a:tcPr anchor="ctr">
                    <a:lnB w="12700" cap="flat" cmpd="sng" algn="ctr">
                      <a:solidFill>
                        <a:schemeClr val="bg1"/>
                      </a:solidFill>
                      <a:prstDash val="solid"/>
                      <a:round/>
                      <a:headEnd type="none" w="med" len="med"/>
                      <a:tailEnd type="none" w="med" len="med"/>
                    </a:lnB>
                    <a:solidFill>
                      <a:srgbClr val="5B739B"/>
                    </a:solidFill>
                  </a:tcPr>
                </a:tc>
                <a:tc>
                  <a:txBody>
                    <a:bodyPr/>
                    <a:lstStyle/>
                    <a:p>
                      <a:r>
                        <a:rPr lang="en-US" sz="1600" dirty="0">
                          <a:solidFill>
                            <a:schemeClr val="bg1"/>
                          </a:solidFill>
                        </a:rPr>
                        <a:t>Median Individual Building Damage</a:t>
                      </a:r>
                    </a:p>
                  </a:txBody>
                  <a:tcPr anchor="ctr">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tx1"/>
                          </a:solidFill>
                        </a:rPr>
                        <a:t>$3K</a:t>
                      </a:r>
                    </a:p>
                  </a:txBody>
                  <a:tcPr anchor="ctr">
                    <a:lnB w="12700" cap="flat" cmpd="sng" algn="ctr">
                      <a:solidFill>
                        <a:schemeClr val="bg1"/>
                      </a:solidFill>
                      <a:prstDash val="solid"/>
                      <a:round/>
                      <a:headEnd type="none" w="med" len="med"/>
                      <a:tailEnd type="none" w="med" len="med"/>
                    </a:lnB>
                  </a:tcPr>
                </a:tc>
                <a:tc>
                  <a:txBody>
                    <a:bodyPr/>
                    <a:lstStyle/>
                    <a:p>
                      <a:pPr algn="ctr"/>
                      <a:r>
                        <a:rPr lang="en-US" sz="1600" b="1" dirty="0">
                          <a:solidFill>
                            <a:schemeClr val="tx1"/>
                          </a:solidFill>
                        </a:rPr>
                        <a:t>$2K</a:t>
                      </a:r>
                    </a:p>
                  </a:txBody>
                  <a:tcPr anchor="ctr">
                    <a:lnB w="12700" cap="flat" cmpd="sng" algn="ctr">
                      <a:solidFill>
                        <a:schemeClr val="bg1"/>
                      </a:solidFill>
                      <a:prstDash val="solid"/>
                      <a:round/>
                      <a:headEnd type="none" w="med" len="med"/>
                      <a:tailEnd type="none" w="med" len="med"/>
                    </a:lnB>
                  </a:tcPr>
                </a:tc>
                <a:tc>
                  <a:txBody>
                    <a:bodyPr/>
                    <a:lstStyle/>
                    <a:p>
                      <a:pPr algn="ctr"/>
                      <a:r>
                        <a:rPr lang="en-US" sz="1600" dirty="0"/>
                        <a:t>$7K (Median)</a:t>
                      </a: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1056148"/>
                  </a:ext>
                </a:extLst>
              </a:tr>
              <a:tr h="514663">
                <a:tc vMerge="1">
                  <a:txBody>
                    <a:bodyPr/>
                    <a:lstStyle/>
                    <a:p>
                      <a:endParaRPr lang="en-US" sz="1600" dirty="0">
                        <a:solidFill>
                          <a:schemeClr val="bg1"/>
                        </a:solidFill>
                      </a:endParaRPr>
                    </a:p>
                  </a:txBody>
                  <a:tcPr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5B739B"/>
                    </a:solidFill>
                  </a:tcPr>
                </a:tc>
                <a:tc>
                  <a:txBody>
                    <a:bodyPr/>
                    <a:lstStyle/>
                    <a:p>
                      <a:r>
                        <a:rPr lang="en-US" sz="1600" dirty="0">
                          <a:solidFill>
                            <a:schemeClr val="bg1"/>
                          </a:solidFill>
                        </a:rPr>
                        <a:t>Substantial Damage (&gt;50%) Estimates</a:t>
                      </a:r>
                    </a:p>
                  </a:txBody>
                  <a:tcPr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5B739B"/>
                    </a:solidFill>
                  </a:tcPr>
                </a:tc>
                <a:tc>
                  <a:txBody>
                    <a:bodyPr/>
                    <a:lstStyle/>
                    <a:p>
                      <a:pPr algn="ctr"/>
                      <a:r>
                        <a:rPr lang="en-US" sz="1400" b="1" dirty="0">
                          <a:solidFill>
                            <a:schemeClr val="tx1"/>
                          </a:solidFill>
                        </a:rPr>
                        <a:t>0 (Hazus 1% Flood)</a:t>
                      </a:r>
                    </a:p>
                    <a:p>
                      <a:pPr algn="ctr"/>
                      <a:r>
                        <a:rPr lang="en-US" sz="1400" b="1" dirty="0">
                          <a:solidFill>
                            <a:srgbClr val="C00000"/>
                          </a:solidFill>
                        </a:rPr>
                        <a:t>89 in 2016 Flood</a:t>
                      </a:r>
                    </a:p>
                  </a:txBody>
                  <a:tcPr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b="1" dirty="0">
                          <a:solidFill>
                            <a:schemeClr val="tx1"/>
                          </a:solidFill>
                        </a:rPr>
                        <a:t>1 (Hazus)</a:t>
                      </a:r>
                    </a:p>
                  </a:txBody>
                  <a:tcPr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t>7 (Avg.)</a:t>
                      </a:r>
                    </a:p>
                  </a:txBody>
                  <a:tcPr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84731491"/>
                  </a:ext>
                </a:extLst>
              </a:tr>
              <a:tr h="353831">
                <a:tc vMerge="1">
                  <a:txBody>
                    <a:bodyPr/>
                    <a:lstStyle/>
                    <a:p>
                      <a:endParaRPr lang="en-US" sz="1600" dirty="0">
                        <a:solidFill>
                          <a:schemeClr val="bg1"/>
                        </a:solidFill>
                      </a:endParaRPr>
                    </a:p>
                  </a:txBody>
                  <a:tcPr anchor="ct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r>
                        <a:rPr lang="en-US" sz="1600" dirty="0">
                          <a:solidFill>
                            <a:schemeClr val="bg1"/>
                          </a:solidFill>
                        </a:rPr>
                        <a:t>Percent Substantial Damage Estimates</a:t>
                      </a:r>
                    </a:p>
                  </a:txBody>
                  <a:tcPr anchor="ct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tx1"/>
                          </a:solidFill>
                        </a:rPr>
                        <a:t>0%</a:t>
                      </a:r>
                    </a:p>
                  </a:txBody>
                  <a:tcPr anchor="ct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b="1" dirty="0">
                          <a:solidFill>
                            <a:schemeClr val="tx1"/>
                          </a:solidFill>
                        </a:rPr>
                        <a:t>0%</a:t>
                      </a:r>
                    </a:p>
                  </a:txBody>
                  <a:tcPr anchor="ct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dirty="0"/>
                        <a:t>6% (Avg.)</a:t>
                      </a:r>
                    </a:p>
                  </a:txBody>
                  <a:tcPr anchor="ct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01853888"/>
                  </a:ext>
                </a:extLst>
              </a:tr>
              <a:tr h="514663">
                <a:tc vMerge="1">
                  <a:txBody>
                    <a:bodyPr/>
                    <a:lstStyle/>
                    <a:p>
                      <a:endParaRPr lang="en-US"/>
                    </a:p>
                  </a:txBody>
                  <a:tcPr/>
                </a:tc>
                <a:tc>
                  <a:txBody>
                    <a:bodyPr/>
                    <a:lstStyle/>
                    <a:p>
                      <a:r>
                        <a:rPr lang="en-US" sz="1600" dirty="0">
                          <a:solidFill>
                            <a:schemeClr val="bg1"/>
                          </a:solidFill>
                        </a:rPr>
                        <a:t>Moderate Damage (10-50%) Estimates</a:t>
                      </a:r>
                    </a:p>
                  </a:txBody>
                  <a:tcPr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5B739B"/>
                    </a:solidFill>
                  </a:tcPr>
                </a:tc>
                <a:tc>
                  <a:txBody>
                    <a:bodyPr/>
                    <a:lstStyle/>
                    <a:p>
                      <a:pPr algn="ctr"/>
                      <a:r>
                        <a:rPr lang="en-US" sz="1600" b="1" dirty="0">
                          <a:solidFill>
                            <a:schemeClr val="tx1"/>
                          </a:solidFill>
                        </a:rPr>
                        <a:t>78</a:t>
                      </a:r>
                    </a:p>
                    <a:p>
                      <a:pPr algn="ctr"/>
                      <a:r>
                        <a:rPr lang="en-US" sz="1400" b="1" kern="1200" dirty="0">
                          <a:solidFill>
                            <a:srgbClr val="C00000"/>
                          </a:solidFill>
                          <a:latin typeface="+mn-lt"/>
                          <a:ea typeface="+mn-ea"/>
                          <a:cs typeface="+mn-cs"/>
                        </a:rPr>
                        <a:t>98 in 2016 Flood</a:t>
                      </a:r>
                    </a:p>
                  </a:txBody>
                  <a:tcPr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b="1" dirty="0">
                          <a:solidFill>
                            <a:schemeClr val="tx1"/>
                          </a:solidFill>
                        </a:rPr>
                        <a:t>109</a:t>
                      </a:r>
                    </a:p>
                  </a:txBody>
                  <a:tcPr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dirty="0"/>
                        <a:t>47 (Avg.)</a:t>
                      </a:r>
                    </a:p>
                  </a:txBody>
                  <a:tcPr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581051600"/>
                  </a:ext>
                </a:extLst>
              </a:tr>
              <a:tr h="353831">
                <a:tc vMerge="1">
                  <a:txBody>
                    <a:bodyPr/>
                    <a:lstStyle/>
                    <a:p>
                      <a:endParaRPr lang="en-US"/>
                    </a:p>
                  </a:txBody>
                  <a:tcPr/>
                </a:tc>
                <a:tc>
                  <a:txBody>
                    <a:bodyPr/>
                    <a:lstStyle/>
                    <a:p>
                      <a:r>
                        <a:rPr lang="en-US" sz="1600" dirty="0">
                          <a:solidFill>
                            <a:schemeClr val="bg1"/>
                          </a:solidFill>
                        </a:rPr>
                        <a:t>Percent Moderate Damage Estimates</a:t>
                      </a:r>
                    </a:p>
                  </a:txBody>
                  <a:tcPr anchor="ct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accent6">
                              <a:lumMod val="75000"/>
                            </a:schemeClr>
                          </a:solidFill>
                        </a:rPr>
                        <a:t>18%</a:t>
                      </a:r>
                    </a:p>
                  </a:txBody>
                  <a:tcPr anchor="ct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b="1" dirty="0">
                          <a:solidFill>
                            <a:schemeClr val="tx1"/>
                          </a:solidFill>
                        </a:rPr>
                        <a:t>32%</a:t>
                      </a:r>
                    </a:p>
                  </a:txBody>
                  <a:tcPr anchor="ct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dirty="0"/>
                        <a:t>34% (Avg.)</a:t>
                      </a:r>
                    </a:p>
                  </a:txBody>
                  <a:tcPr anchor="ct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64581634"/>
                  </a:ext>
                </a:extLst>
              </a:tr>
              <a:tr h="353831">
                <a:tc vMerge="1">
                  <a:txBody>
                    <a:bodyPr/>
                    <a:lstStyle/>
                    <a:p>
                      <a:endParaRPr lang="en-US" sz="1600" dirty="0">
                        <a:solidFill>
                          <a:schemeClr val="bg1"/>
                        </a:solidFill>
                      </a:endParaRPr>
                    </a:p>
                  </a:txBody>
                  <a:tcPr anchor="ctr">
                    <a:lnT w="12700" cap="flat" cmpd="sng" algn="ctr">
                      <a:solidFill>
                        <a:schemeClr val="bg1"/>
                      </a:solidFill>
                      <a:prstDash val="solid"/>
                      <a:round/>
                      <a:headEnd type="none" w="med" len="med"/>
                      <a:tailEnd type="none" w="med" len="med"/>
                    </a:lnT>
                    <a:solidFill>
                      <a:srgbClr val="5B739B"/>
                    </a:solidFill>
                  </a:tcPr>
                </a:tc>
                <a:tc>
                  <a:txBody>
                    <a:bodyPr/>
                    <a:lstStyle/>
                    <a:p>
                      <a:r>
                        <a:rPr lang="en-US" sz="1600" dirty="0">
                          <a:solidFill>
                            <a:schemeClr val="bg1"/>
                          </a:solidFill>
                        </a:rPr>
                        <a:t>Building Debris Removal Estimates</a:t>
                      </a:r>
                    </a:p>
                  </a:txBody>
                  <a:tcPr anchor="ctr">
                    <a:lnT w="12700" cap="flat" cmpd="sng" algn="ctr">
                      <a:solidFill>
                        <a:schemeClr val="bg1"/>
                      </a:solidFill>
                      <a:prstDash val="solid"/>
                      <a:round/>
                      <a:headEnd type="none" w="med" len="med"/>
                      <a:tailEnd type="none" w="med" len="med"/>
                    </a:lnT>
                    <a:solidFill>
                      <a:srgbClr val="5B739B"/>
                    </a:solidFill>
                  </a:tcPr>
                </a:tc>
                <a:tc>
                  <a:txBody>
                    <a:bodyPr/>
                    <a:lstStyle/>
                    <a:p>
                      <a:pPr algn="ctr"/>
                      <a:r>
                        <a:rPr lang="en-US" sz="1600" b="1" dirty="0">
                          <a:solidFill>
                            <a:srgbClr val="C00000"/>
                          </a:solidFill>
                        </a:rPr>
                        <a:t>450 ton</a:t>
                      </a:r>
                    </a:p>
                  </a:txBody>
                  <a:tcPr anchor="ctr">
                    <a:lnT w="12700" cap="flat" cmpd="sng" algn="ctr">
                      <a:solidFill>
                        <a:schemeClr val="bg1"/>
                      </a:solidFill>
                      <a:prstDash val="solid"/>
                      <a:round/>
                      <a:headEnd type="none" w="med" len="med"/>
                      <a:tailEnd type="none" w="med" len="med"/>
                    </a:lnT>
                  </a:tcPr>
                </a:tc>
                <a:tc>
                  <a:txBody>
                    <a:bodyPr/>
                    <a:lstStyle/>
                    <a:p>
                      <a:pPr algn="ctr"/>
                      <a:r>
                        <a:rPr lang="en-US" sz="1600" b="1" dirty="0">
                          <a:solidFill>
                            <a:srgbClr val="C00000"/>
                          </a:solidFill>
                        </a:rPr>
                        <a:t>814 ton</a:t>
                      </a:r>
                    </a:p>
                  </a:txBody>
                  <a:tcPr anchor="ctr">
                    <a:lnT w="12700" cap="flat" cmpd="sng" algn="ctr">
                      <a:solidFill>
                        <a:schemeClr val="bg1"/>
                      </a:solidFill>
                      <a:prstDash val="solid"/>
                      <a:round/>
                      <a:headEnd type="none" w="med" len="med"/>
                      <a:tailEnd type="none" w="med" len="med"/>
                    </a:lnT>
                  </a:tcPr>
                </a:tc>
                <a:tc>
                  <a:txBody>
                    <a:bodyPr/>
                    <a:lstStyle/>
                    <a:p>
                      <a:pPr algn="ctr"/>
                      <a:r>
                        <a:rPr lang="en-US" sz="1600" dirty="0"/>
                        <a:t>165 ton (Median)</a:t>
                      </a:r>
                    </a:p>
                  </a:txBody>
                  <a:tcPr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135358807"/>
                  </a:ext>
                </a:extLst>
              </a:tr>
              <a:tr h="530746">
                <a:tc vMerge="1">
                  <a:txBody>
                    <a:bodyPr/>
                    <a:lstStyle/>
                    <a:p>
                      <a:endParaRPr lang="en-US"/>
                    </a:p>
                  </a:txBody>
                  <a:tcPr>
                    <a:lnT w="12700" cap="flat" cmpd="sng" algn="ctr">
                      <a:solidFill>
                        <a:schemeClr val="bg1"/>
                      </a:solidFill>
                      <a:prstDash val="solid"/>
                      <a:round/>
                      <a:headEnd type="none" w="med" len="med"/>
                      <a:tailEnd type="none" w="med" len="med"/>
                    </a:lnT>
                  </a:tcPr>
                </a:tc>
                <a:tc>
                  <a:txBody>
                    <a:bodyPr/>
                    <a:lstStyle/>
                    <a:p>
                      <a:r>
                        <a:rPr lang="en-US" sz="1600" dirty="0">
                          <a:solidFill>
                            <a:schemeClr val="bg1"/>
                          </a:solidFill>
                        </a:rPr>
                        <a:t>Number of Previous Paid Losses</a:t>
                      </a:r>
                    </a:p>
                  </a:txBody>
                  <a:tcPr anchor="ctr">
                    <a:solidFill>
                      <a:srgbClr val="5B739B"/>
                    </a:solidFill>
                  </a:tcPr>
                </a:tc>
                <a:tc>
                  <a:txBody>
                    <a:bodyPr/>
                    <a:lstStyle/>
                    <a:p>
                      <a:pPr algn="ctr"/>
                      <a:r>
                        <a:rPr lang="en-US" sz="1600" b="1" kern="1200" dirty="0">
                          <a:solidFill>
                            <a:schemeClr val="tx1"/>
                          </a:solidFill>
                          <a:latin typeface="+mn-lt"/>
                          <a:ea typeface="+mn-ea"/>
                          <a:cs typeface="+mn-cs"/>
                        </a:rPr>
                        <a:t>89</a:t>
                      </a:r>
                    </a:p>
                  </a:txBody>
                  <a:tcPr anchor="ctr"/>
                </a:tc>
                <a:tc>
                  <a:txBody>
                    <a:bodyPr/>
                    <a:lstStyle/>
                    <a:p>
                      <a:pPr algn="ctr"/>
                      <a:r>
                        <a:rPr lang="en-US" sz="1600" b="1" kern="1200" dirty="0">
                          <a:solidFill>
                            <a:srgbClr val="C00000"/>
                          </a:solidFill>
                          <a:latin typeface="+mn-lt"/>
                          <a:ea typeface="+mn-ea"/>
                          <a:cs typeface="+mn-cs"/>
                        </a:rPr>
                        <a:t>152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(Rank**: 20</a:t>
                      </a:r>
                      <a:r>
                        <a:rPr lang="en-US" sz="1100" b="0" baseline="30000" dirty="0">
                          <a:solidFill>
                            <a:schemeClr val="tx1"/>
                          </a:solidFill>
                        </a:rPr>
                        <a:t>th</a:t>
                      </a:r>
                      <a:r>
                        <a:rPr lang="en-US" sz="1100" b="0" dirty="0">
                          <a:solidFill>
                            <a:schemeClr val="tx1"/>
                          </a:solidFill>
                        </a:rPr>
                        <a:t>)</a:t>
                      </a:r>
                    </a:p>
                  </a:txBody>
                  <a:tcPr anchor="ctr"/>
                </a:tc>
                <a:tc>
                  <a:txBody>
                    <a:bodyPr/>
                    <a:lstStyle/>
                    <a:p>
                      <a:pPr algn="ctr"/>
                      <a:r>
                        <a:rPr lang="en-US" sz="1600" dirty="0"/>
                        <a:t>63 (Avg.)</a:t>
                      </a:r>
                    </a:p>
                  </a:txBody>
                  <a:tcPr anchor="ctr"/>
                </a:tc>
                <a:extLst>
                  <a:ext uri="{0D108BD9-81ED-4DB2-BD59-A6C34878D82A}">
                    <a16:rowId xmlns:a16="http://schemas.microsoft.com/office/drawing/2014/main" val="3708689779"/>
                  </a:ext>
                </a:extLst>
              </a:tr>
              <a:tr h="611162">
                <a:tc vMerge="1">
                  <a:txBody>
                    <a:bodyPr/>
                    <a:lstStyle/>
                    <a:p>
                      <a:endParaRPr lang="en-US" sz="1600" dirty="0">
                        <a:solidFill>
                          <a:schemeClr val="bg1"/>
                        </a:solidFill>
                      </a:endParaRPr>
                    </a:p>
                  </a:txBody>
                  <a:tcPr anchor="ctr">
                    <a:lnB w="12700" cap="flat" cmpd="sng" algn="ctr">
                      <a:solidFill>
                        <a:schemeClr val="bg1"/>
                      </a:solidFill>
                      <a:prstDash val="solid"/>
                      <a:round/>
                      <a:headEnd type="none" w="med" len="med"/>
                      <a:tailEnd type="none" w="med" len="med"/>
                    </a:lnB>
                    <a:solidFill>
                      <a:srgbClr val="5B739B"/>
                    </a:solidFill>
                  </a:tcPr>
                </a:tc>
                <a:tc>
                  <a:txBody>
                    <a:bodyPr/>
                    <a:lstStyle/>
                    <a:p>
                      <a:r>
                        <a:rPr lang="en-US" sz="1600" dirty="0">
                          <a:solidFill>
                            <a:schemeClr val="bg1"/>
                          </a:solidFill>
                        </a:rPr>
                        <a:t>Dollar Amount of Previous Insurance Claims</a:t>
                      </a:r>
                    </a:p>
                  </a:txBody>
                  <a:tcPr anchor="ctr">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kern="1200" dirty="0">
                          <a:solidFill>
                            <a:srgbClr val="C00000"/>
                          </a:solidFill>
                          <a:latin typeface="+mn-lt"/>
                          <a:ea typeface="+mn-ea"/>
                          <a:cs typeface="+mn-cs"/>
                        </a:rPr>
                        <a:t>$2,975K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(Rank: 15</a:t>
                      </a:r>
                      <a:r>
                        <a:rPr lang="en-US" sz="1100" b="0" baseline="30000" dirty="0">
                          <a:solidFill>
                            <a:schemeClr val="tx1"/>
                          </a:solidFill>
                        </a:rPr>
                        <a:t>th</a:t>
                      </a:r>
                      <a:r>
                        <a:rPr lang="en-US" sz="1100" b="0" dirty="0">
                          <a:solidFill>
                            <a:schemeClr val="tx1"/>
                          </a:solidFill>
                        </a:rPr>
                        <a:t>)</a:t>
                      </a:r>
                    </a:p>
                  </a:txBody>
                  <a:tcPr anchor="ctr">
                    <a:lnB w="12700" cap="flat" cmpd="sng" algn="ctr">
                      <a:solidFill>
                        <a:schemeClr val="bg1"/>
                      </a:solidFill>
                      <a:prstDash val="solid"/>
                      <a:round/>
                      <a:headEnd type="none" w="med" len="med"/>
                      <a:tailEnd type="none" w="med" len="med"/>
                    </a:lnB>
                  </a:tcPr>
                </a:tc>
                <a:tc>
                  <a:txBody>
                    <a:bodyPr/>
                    <a:lstStyle/>
                    <a:p>
                      <a:pPr algn="ctr"/>
                      <a:r>
                        <a:rPr lang="en-US" sz="1600" b="1" kern="1200" dirty="0">
                          <a:solidFill>
                            <a:srgbClr val="C00000"/>
                          </a:solidFill>
                          <a:latin typeface="+mn-lt"/>
                          <a:ea typeface="+mn-ea"/>
                          <a:cs typeface="+mn-cs"/>
                        </a:rPr>
                        <a:t>$3,720K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(Rank: 10</a:t>
                      </a:r>
                      <a:r>
                        <a:rPr lang="en-US" sz="1100" b="0" baseline="30000" dirty="0">
                          <a:solidFill>
                            <a:schemeClr val="tx1"/>
                          </a:solidFill>
                        </a:rPr>
                        <a:t>th</a:t>
                      </a:r>
                      <a:r>
                        <a:rPr lang="en-US" sz="1100" b="0" dirty="0">
                          <a:solidFill>
                            <a:schemeClr val="tx1"/>
                          </a:solidFill>
                        </a:rPr>
                        <a:t>)</a:t>
                      </a:r>
                    </a:p>
                  </a:txBody>
                  <a:tcPr anchor="ctr">
                    <a:lnB w="12700" cap="flat" cmpd="sng" algn="ctr">
                      <a:solidFill>
                        <a:schemeClr val="bg1"/>
                      </a:solidFill>
                      <a:prstDash val="solid"/>
                      <a:round/>
                      <a:headEnd type="none" w="med" len="med"/>
                      <a:tailEnd type="none" w="med" len="med"/>
                    </a:lnB>
                  </a:tcPr>
                </a:tc>
                <a:tc>
                  <a:txBody>
                    <a:bodyPr/>
                    <a:lstStyle/>
                    <a:p>
                      <a:pPr algn="ctr"/>
                      <a:r>
                        <a:rPr lang="en-US" sz="1600" dirty="0"/>
                        <a:t>$845K (Avg.)</a:t>
                      </a: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86470563"/>
                  </a:ext>
                </a:extLst>
              </a:tr>
              <a:tr h="353831">
                <a:tc vMerge="1">
                  <a:txBody>
                    <a:bodyPr/>
                    <a:lstStyle/>
                    <a:p>
                      <a:endParaRPr lang="en-US" sz="1600" dirty="0">
                        <a:solidFill>
                          <a:schemeClr val="bg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r>
                        <a:rPr lang="en-US" sz="1600" dirty="0">
                          <a:solidFill>
                            <a:schemeClr val="bg1"/>
                          </a:solidFill>
                        </a:rPr>
                        <a:t>Number of Repetitive Loss Structures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t>2</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b="1" dirty="0">
                          <a:solidFill>
                            <a:srgbClr val="C00000"/>
                          </a:solidFill>
                        </a:rPr>
                        <a:t>23</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dirty="0"/>
                        <a:t>3 (Median)</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21797539"/>
                  </a:ext>
                </a:extLst>
              </a:tr>
            </a:tbl>
          </a:graphicData>
        </a:graphic>
      </p:graphicFrame>
      <p:sp>
        <p:nvSpPr>
          <p:cNvPr id="3" name="TextBox 2">
            <a:extLst>
              <a:ext uri="{FF2B5EF4-FFF2-40B4-BE49-F238E27FC236}">
                <a16:creationId xmlns:a16="http://schemas.microsoft.com/office/drawing/2014/main" id="{F897FD05-B940-D979-1466-C2E027AA014B}"/>
              </a:ext>
            </a:extLst>
          </p:cNvPr>
          <p:cNvSpPr txBox="1"/>
          <p:nvPr/>
        </p:nvSpPr>
        <p:spPr>
          <a:xfrm>
            <a:off x="80386" y="2990156"/>
            <a:ext cx="1654466" cy="2308324"/>
          </a:xfrm>
          <a:prstGeom prst="rect">
            <a:avLst/>
          </a:prstGeom>
          <a:noFill/>
        </p:spPr>
        <p:txBody>
          <a:bodyPr wrap="square" rtlCol="0">
            <a:spAutoFit/>
          </a:bodyPr>
          <a:lstStyle/>
          <a:p>
            <a:pPr algn="ctr"/>
            <a:r>
              <a:rPr lang="en-US" sz="2400" b="1" dirty="0">
                <a:solidFill>
                  <a:schemeClr val="bg1"/>
                </a:solidFill>
                <a:highlight>
                  <a:srgbClr val="FF0000"/>
                </a:highlight>
              </a:rPr>
              <a:t>Physical</a:t>
            </a:r>
          </a:p>
          <a:p>
            <a:pPr algn="ctr"/>
            <a:r>
              <a:rPr lang="en-US" sz="2400" b="1" dirty="0">
                <a:solidFill>
                  <a:schemeClr val="bg1"/>
                </a:solidFill>
                <a:highlight>
                  <a:srgbClr val="FF0000"/>
                </a:highlight>
              </a:rPr>
              <a:t>Loss Estimates</a:t>
            </a:r>
          </a:p>
          <a:p>
            <a:pPr algn="ctr"/>
            <a:endParaRPr lang="en-US" sz="2400" b="1" dirty="0">
              <a:solidFill>
                <a:schemeClr val="bg1"/>
              </a:solidFill>
            </a:endParaRPr>
          </a:p>
          <a:p>
            <a:pPr algn="ctr"/>
            <a:r>
              <a:rPr lang="en-US" sz="2400" b="1" dirty="0">
                <a:solidFill>
                  <a:schemeClr val="bg1"/>
                </a:solidFill>
              </a:rPr>
              <a:t>Risk Factor Findings</a:t>
            </a:r>
            <a:endParaRPr lang="en-US" sz="2400" b="1" i="1" dirty="0">
              <a:solidFill>
                <a:schemeClr val="bg1"/>
              </a:solidFill>
            </a:endParaRPr>
          </a:p>
        </p:txBody>
      </p:sp>
    </p:spTree>
    <p:extLst>
      <p:ext uri="{BB962C8B-B14F-4D97-AF65-F5344CB8AC3E}">
        <p14:creationId xmlns:p14="http://schemas.microsoft.com/office/powerpoint/2010/main" val="390345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Substantial Damage (2016 Flood – Field Surveys)</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White Sulphur Springs</a:t>
            </a:r>
            <a:endParaRPr lang="en-US" sz="1100" dirty="0">
              <a:solidFill>
                <a:schemeClr val="bg1"/>
              </a:solidFill>
            </a:endParaRPr>
          </a:p>
        </p:txBody>
      </p:sp>
      <p:pic>
        <p:nvPicPr>
          <p:cNvPr id="7" name="Picture 6" descr="Map&#10;&#10;Description automatically generated">
            <a:extLst>
              <a:ext uri="{FF2B5EF4-FFF2-40B4-BE49-F238E27FC236}">
                <a16:creationId xmlns:a16="http://schemas.microsoft.com/office/drawing/2014/main" id="{539E37BE-FE39-4F02-A6ED-3CD0B7CCE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3133" y="1029495"/>
            <a:ext cx="7425733" cy="5738067"/>
          </a:xfrm>
          <a:prstGeom prst="rect">
            <a:avLst/>
          </a:prstGeom>
        </p:spPr>
      </p:pic>
      <p:sp>
        <p:nvSpPr>
          <p:cNvPr id="2" name="TextBox 1">
            <a:extLst>
              <a:ext uri="{FF2B5EF4-FFF2-40B4-BE49-F238E27FC236}">
                <a16:creationId xmlns:a16="http://schemas.microsoft.com/office/drawing/2014/main" id="{1A527289-FFF6-1EE6-6EF8-C381BC86FFA0}"/>
              </a:ext>
            </a:extLst>
          </p:cNvPr>
          <p:cNvSpPr txBox="1"/>
          <p:nvPr/>
        </p:nvSpPr>
        <p:spPr>
          <a:xfrm>
            <a:off x="271304" y="3241365"/>
            <a:ext cx="1654466" cy="1938992"/>
          </a:xfrm>
          <a:prstGeom prst="rect">
            <a:avLst/>
          </a:prstGeom>
          <a:noFill/>
        </p:spPr>
        <p:txBody>
          <a:bodyPr wrap="square" rtlCol="0">
            <a:spAutoFit/>
          </a:bodyPr>
          <a:lstStyle/>
          <a:p>
            <a:pPr algn="ctr"/>
            <a:r>
              <a:rPr lang="en-US" sz="2400" b="1" dirty="0">
                <a:solidFill>
                  <a:schemeClr val="bg1"/>
                </a:solidFill>
                <a:highlight>
                  <a:srgbClr val="FF0000"/>
                </a:highlight>
              </a:rPr>
              <a:t>89 Substantial Damaged</a:t>
            </a:r>
            <a:br>
              <a:rPr lang="en-US" sz="2400" b="1" dirty="0">
                <a:solidFill>
                  <a:schemeClr val="bg1"/>
                </a:solidFill>
                <a:highlight>
                  <a:srgbClr val="FF0000"/>
                </a:highlight>
              </a:rPr>
            </a:br>
            <a:r>
              <a:rPr lang="en-US" sz="2400" b="1" dirty="0">
                <a:solidFill>
                  <a:schemeClr val="bg1"/>
                </a:solidFill>
                <a:highlight>
                  <a:srgbClr val="FF0000"/>
                </a:highlight>
              </a:rPr>
              <a:t>Structures</a:t>
            </a:r>
          </a:p>
          <a:p>
            <a:pPr algn="ctr"/>
            <a:r>
              <a:rPr lang="en-US" sz="2400" b="1" dirty="0">
                <a:solidFill>
                  <a:schemeClr val="bg1"/>
                </a:solidFill>
              </a:rPr>
              <a:t> 2016 Flood</a:t>
            </a:r>
            <a:endParaRPr lang="en-US" sz="2400" b="1" i="1" dirty="0">
              <a:solidFill>
                <a:schemeClr val="bg1"/>
              </a:solidFill>
            </a:endParaRPr>
          </a:p>
        </p:txBody>
      </p:sp>
    </p:spTree>
    <p:extLst>
      <p:ext uri="{BB962C8B-B14F-4D97-AF65-F5344CB8AC3E}">
        <p14:creationId xmlns:p14="http://schemas.microsoft.com/office/powerpoint/2010/main" val="34612451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Building Damage Loss Estimates</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Rainelle</a:t>
            </a:r>
            <a:endParaRPr lang="en-US" sz="1100" dirty="0">
              <a:solidFill>
                <a:schemeClr val="bg1"/>
              </a:solidFill>
            </a:endParaRPr>
          </a:p>
        </p:txBody>
      </p:sp>
      <p:pic>
        <p:nvPicPr>
          <p:cNvPr id="8" name="Picture 7" descr="Map&#10;&#10;Description automatically generated">
            <a:extLst>
              <a:ext uri="{FF2B5EF4-FFF2-40B4-BE49-F238E27FC236}">
                <a16:creationId xmlns:a16="http://schemas.microsoft.com/office/drawing/2014/main" id="{F063D9C0-93E5-43EC-996A-94E7653720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3808" y="994299"/>
            <a:ext cx="7404385" cy="5721570"/>
          </a:xfrm>
          <a:prstGeom prst="rect">
            <a:avLst/>
          </a:prstGeom>
        </p:spPr>
      </p:pic>
      <p:sp>
        <p:nvSpPr>
          <p:cNvPr id="2" name="TextBox 1">
            <a:extLst>
              <a:ext uri="{FF2B5EF4-FFF2-40B4-BE49-F238E27FC236}">
                <a16:creationId xmlns:a16="http://schemas.microsoft.com/office/drawing/2014/main" id="{62F2A961-2EDA-EDD4-EAE3-E5C080BDBC27}"/>
              </a:ext>
            </a:extLst>
          </p:cNvPr>
          <p:cNvSpPr txBox="1"/>
          <p:nvPr/>
        </p:nvSpPr>
        <p:spPr>
          <a:xfrm>
            <a:off x="361739" y="1854693"/>
            <a:ext cx="1654466" cy="3785652"/>
          </a:xfrm>
          <a:prstGeom prst="rect">
            <a:avLst/>
          </a:prstGeom>
          <a:noFill/>
        </p:spPr>
        <p:txBody>
          <a:bodyPr wrap="square" rtlCol="0">
            <a:spAutoFit/>
          </a:bodyPr>
          <a:lstStyle/>
          <a:p>
            <a:pPr algn="ctr"/>
            <a:r>
              <a:rPr lang="en-US" sz="2400" b="1" dirty="0">
                <a:solidFill>
                  <a:schemeClr val="bg1"/>
                </a:solidFill>
                <a:highlight>
                  <a:srgbClr val="FF0000"/>
                </a:highlight>
              </a:rPr>
              <a:t>Substantial Damage</a:t>
            </a:r>
            <a:br>
              <a:rPr lang="en-US" sz="2400" b="1" dirty="0">
                <a:solidFill>
                  <a:schemeClr val="bg1"/>
                </a:solidFill>
                <a:highlight>
                  <a:srgbClr val="FF0000"/>
                </a:highlight>
              </a:rPr>
            </a:br>
            <a:r>
              <a:rPr lang="en-US" sz="2400" b="1" dirty="0">
                <a:solidFill>
                  <a:schemeClr val="bg1"/>
                </a:solidFill>
                <a:highlight>
                  <a:srgbClr val="FF0000"/>
                </a:highlight>
              </a:rPr>
              <a:t>Estimates</a:t>
            </a:r>
            <a:br>
              <a:rPr lang="en-US" sz="2400" b="1" dirty="0">
                <a:solidFill>
                  <a:schemeClr val="bg1"/>
                </a:solidFill>
              </a:rPr>
            </a:br>
            <a:endParaRPr lang="en-US" sz="2400" b="1" dirty="0">
              <a:solidFill>
                <a:schemeClr val="bg1"/>
              </a:solidFill>
            </a:endParaRPr>
          </a:p>
          <a:p>
            <a:pPr algn="ctr"/>
            <a:r>
              <a:rPr lang="en-US" sz="2400" b="1" dirty="0">
                <a:solidFill>
                  <a:schemeClr val="bg1"/>
                </a:solidFill>
              </a:rPr>
              <a:t>Hazus Loss Models for 1% Annual Chance (100-yr) Flood</a:t>
            </a:r>
            <a:endParaRPr lang="en-US" sz="2400" b="1" i="1" dirty="0">
              <a:solidFill>
                <a:schemeClr val="bg1"/>
              </a:solidFill>
            </a:endParaRPr>
          </a:p>
        </p:txBody>
      </p:sp>
    </p:spTree>
    <p:extLst>
      <p:ext uri="{BB962C8B-B14F-4D97-AF65-F5344CB8AC3E}">
        <p14:creationId xmlns:p14="http://schemas.microsoft.com/office/powerpoint/2010/main" val="4009783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1742784" y="1374897"/>
            <a:ext cx="4637185" cy="5371816"/>
          </a:xfrm>
          <a:prstGeom prst="rect">
            <a:avLst/>
          </a:prstGeom>
        </p:spPr>
      </p:pic>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Assessment Data &amp; Maps</a:t>
            </a:r>
          </a:p>
        </p:txBody>
      </p:sp>
      <p:sp>
        <p:nvSpPr>
          <p:cNvPr id="6" name="TextBox 5"/>
          <p:cNvSpPr txBox="1"/>
          <p:nvPr/>
        </p:nvSpPr>
        <p:spPr>
          <a:xfrm>
            <a:off x="6889100" y="1881340"/>
            <a:ext cx="3461659" cy="4278094"/>
          </a:xfrm>
          <a:prstGeom prst="rect">
            <a:avLst/>
          </a:prstGeom>
          <a:solidFill>
            <a:schemeClr val="accent2">
              <a:lumMod val="20000"/>
              <a:lumOff val="80000"/>
            </a:schemeClr>
          </a:solidFill>
        </p:spPr>
        <p:txBody>
          <a:bodyPr wrap="square" rtlCol="0">
            <a:spAutoFit/>
          </a:bodyPr>
          <a:lstStyle/>
          <a:p>
            <a:pPr algn="ctr"/>
            <a:r>
              <a:rPr lang="en-US" sz="2000" dirty="0">
                <a:solidFill>
                  <a:srgbClr val="C00000"/>
                </a:solidFill>
              </a:rPr>
              <a:t>Building Level Risk Assessment (BLRA) Products</a:t>
            </a:r>
          </a:p>
          <a:p>
            <a:r>
              <a:rPr lang="en-US" u="sng" dirty="0"/>
              <a:t> </a:t>
            </a:r>
          </a:p>
          <a:p>
            <a:pPr marL="285750" indent="-285750">
              <a:buFont typeface="Arial" panose="020B0604020202020204" pitchFamily="34" charset="0"/>
              <a:buChar char="•"/>
            </a:pPr>
            <a:r>
              <a:rPr lang="en-US" b="1" dirty="0">
                <a:solidFill>
                  <a:schemeClr val="accent1">
                    <a:lumMod val="50000"/>
                  </a:schemeClr>
                </a:solidFill>
              </a:rPr>
              <a:t>GIS Files</a:t>
            </a:r>
          </a:p>
          <a:p>
            <a:pPr marL="285750" indent="-285750">
              <a:buFont typeface="Arial" panose="020B0604020202020204" pitchFamily="34" charset="0"/>
              <a:buChar char="•"/>
            </a:pPr>
            <a:r>
              <a:rPr lang="en-US" b="1" dirty="0">
                <a:solidFill>
                  <a:schemeClr val="accent1">
                    <a:lumMod val="50000"/>
                  </a:schemeClr>
                </a:solidFill>
              </a:rPr>
              <a:t>Tables</a:t>
            </a:r>
            <a:r>
              <a:rPr lang="en-US" dirty="0"/>
              <a:t> </a:t>
            </a:r>
            <a:r>
              <a:rPr lang="en-US" dirty="0">
                <a:solidFill>
                  <a:schemeClr val="tx1">
                    <a:lumMod val="85000"/>
                    <a:lumOff val="15000"/>
                  </a:schemeClr>
                </a:solidFill>
              </a:rPr>
              <a:t>(Excel)</a:t>
            </a:r>
          </a:p>
          <a:p>
            <a:pPr marL="742950" lvl="1" indent="-285750">
              <a:buFont typeface="Courier New" panose="02070309020205020404" pitchFamily="49" charset="0"/>
              <a:buChar char="o"/>
            </a:pPr>
            <a:r>
              <a:rPr lang="en-US" sz="1600" dirty="0">
                <a:solidFill>
                  <a:schemeClr val="tx1">
                    <a:lumMod val="85000"/>
                    <a:lumOff val="15000"/>
                  </a:schemeClr>
                </a:solidFill>
              </a:rPr>
              <a:t>Community Level</a:t>
            </a:r>
          </a:p>
          <a:p>
            <a:pPr marL="742950" lvl="1" indent="-285750">
              <a:buFont typeface="Courier New" panose="02070309020205020404" pitchFamily="49" charset="0"/>
              <a:buChar char="o"/>
            </a:pPr>
            <a:r>
              <a:rPr lang="en-US" sz="1600" dirty="0">
                <a:solidFill>
                  <a:schemeClr val="tx1">
                    <a:lumMod val="85000"/>
                    <a:lumOff val="15000"/>
                  </a:schemeClr>
                </a:solidFill>
              </a:rPr>
              <a:t>Building (and Feature) Levels with links to online maps </a:t>
            </a:r>
          </a:p>
          <a:p>
            <a:pPr marL="1200150" lvl="2" indent="-285750">
              <a:buFont typeface="Wingdings" panose="05000000000000000000" pitchFamily="2" charset="2"/>
              <a:buChar char="§"/>
            </a:pPr>
            <a:r>
              <a:rPr lang="en-US" sz="1400" dirty="0">
                <a:solidFill>
                  <a:schemeClr val="tx1">
                    <a:lumMod val="85000"/>
                    <a:lumOff val="15000"/>
                  </a:schemeClr>
                </a:solidFill>
              </a:rPr>
              <a:t>Table Extracts</a:t>
            </a:r>
          </a:p>
          <a:p>
            <a:pPr marL="1200150" lvl="2" indent="-285750">
              <a:buFont typeface="Wingdings" panose="05000000000000000000" pitchFamily="2" charset="2"/>
              <a:buChar char="§"/>
            </a:pPr>
            <a:r>
              <a:rPr lang="en-US" sz="1400" dirty="0">
                <a:solidFill>
                  <a:schemeClr val="tx1">
                    <a:lumMod val="85000"/>
                    <a:lumOff val="15000"/>
                  </a:schemeClr>
                </a:solidFill>
              </a:rPr>
              <a:t>Top Lists </a:t>
            </a:r>
          </a:p>
          <a:p>
            <a:pPr marL="285750" indent="-285750">
              <a:buFont typeface="Arial" panose="020B0604020202020204" pitchFamily="34" charset="0"/>
              <a:buChar char="•"/>
            </a:pPr>
            <a:r>
              <a:rPr lang="en-US" b="1" dirty="0">
                <a:solidFill>
                  <a:schemeClr val="accent1">
                    <a:lumMod val="50000"/>
                  </a:schemeClr>
                </a:solidFill>
              </a:rPr>
              <a:t>Maps</a:t>
            </a:r>
          </a:p>
          <a:p>
            <a:pPr marL="742950" lvl="1" indent="-285750">
              <a:buFont typeface="Courier New" panose="02070309020205020404" pitchFamily="49" charset="0"/>
              <a:buChar char="o"/>
            </a:pPr>
            <a:r>
              <a:rPr lang="en-US" sz="1600" dirty="0">
                <a:solidFill>
                  <a:schemeClr val="tx1">
                    <a:lumMod val="85000"/>
                    <a:lumOff val="15000"/>
                  </a:schemeClr>
                </a:solidFill>
              </a:rPr>
              <a:t>Interactive Web Maps</a:t>
            </a:r>
          </a:p>
          <a:p>
            <a:pPr marL="742950" lvl="1" indent="-285750">
              <a:buFont typeface="Courier New" panose="02070309020205020404" pitchFamily="49" charset="0"/>
              <a:buChar char="o"/>
            </a:pPr>
            <a:r>
              <a:rPr lang="en-US" sz="1600" dirty="0">
                <a:solidFill>
                  <a:schemeClr val="tx1">
                    <a:lumMod val="85000"/>
                    <a:lumOff val="15000"/>
                  </a:schemeClr>
                </a:solidFill>
              </a:rPr>
              <a:t>Graphics and Maps</a:t>
            </a:r>
            <a:br>
              <a:rPr lang="en-US" sz="1600" dirty="0"/>
            </a:br>
            <a:endParaRPr lang="en-US" sz="1600" dirty="0"/>
          </a:p>
          <a:p>
            <a:pPr marL="285750" indent="-285750">
              <a:buFont typeface="Arial" panose="020B0604020202020204" pitchFamily="34" charset="0"/>
              <a:buChar char="•"/>
            </a:pPr>
            <a:r>
              <a:rPr lang="en-US" b="1" dirty="0">
                <a:solidFill>
                  <a:schemeClr val="accent1">
                    <a:lumMod val="50000"/>
                  </a:schemeClr>
                </a:solidFill>
              </a:rPr>
              <a:t>Reports </a:t>
            </a:r>
            <a:r>
              <a:rPr lang="en-US" dirty="0">
                <a:solidFill>
                  <a:schemeClr val="tx1">
                    <a:lumMod val="85000"/>
                    <a:lumOff val="15000"/>
                  </a:schemeClr>
                </a:solidFill>
              </a:rPr>
              <a:t>(Word Docs)</a:t>
            </a:r>
          </a:p>
          <a:p>
            <a:pPr marL="285750" indent="-285750">
              <a:buFont typeface="Arial" panose="020B0604020202020204" pitchFamily="34" charset="0"/>
              <a:buChar char="•"/>
            </a:pPr>
            <a:r>
              <a:rPr lang="en-US" b="1" dirty="0">
                <a:solidFill>
                  <a:schemeClr val="accent1">
                    <a:lumMod val="50000"/>
                  </a:schemeClr>
                </a:solidFill>
              </a:rPr>
              <a:t>3D Flood Visualizations</a:t>
            </a:r>
          </a:p>
        </p:txBody>
      </p:sp>
      <p:cxnSp>
        <p:nvCxnSpPr>
          <p:cNvPr id="8" name="Straight Connector 7"/>
          <p:cNvCxnSpPr/>
          <p:nvPr/>
        </p:nvCxnSpPr>
        <p:spPr>
          <a:xfrm flipV="1">
            <a:off x="6898432" y="2572540"/>
            <a:ext cx="3461659" cy="933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134410" y="970403"/>
            <a:ext cx="5737212" cy="369332"/>
          </a:xfrm>
          <a:prstGeom prst="rect">
            <a:avLst/>
          </a:prstGeom>
          <a:noFill/>
        </p:spPr>
        <p:txBody>
          <a:bodyPr wrap="none" rtlCol="0">
            <a:spAutoFit/>
          </a:bodyPr>
          <a:lstStyle/>
          <a:p>
            <a:r>
              <a:rPr lang="en-US" dirty="0"/>
              <a:t>Use the </a:t>
            </a:r>
            <a:r>
              <a:rPr lang="en-US" dirty="0">
                <a:solidFill>
                  <a:srgbClr val="0070C0"/>
                </a:solidFill>
                <a:hlinkClick r:id="rId4">
                  <a:extLst>
                    <a:ext uri="{A12FA001-AC4F-418D-AE19-62706E023703}">
                      <ahyp:hlinkClr xmlns:ahyp="http://schemas.microsoft.com/office/drawing/2018/hyperlinkcolor" val="tx"/>
                    </a:ext>
                  </a:extLst>
                </a:hlinkClick>
              </a:rPr>
              <a:t>Risk Information Index</a:t>
            </a:r>
            <a:r>
              <a:rPr lang="en-US" dirty="0"/>
              <a:t> to access Data and Products</a:t>
            </a:r>
          </a:p>
        </p:txBody>
      </p:sp>
      <p:sp>
        <p:nvSpPr>
          <p:cNvPr id="9" name="TextBox 8">
            <a:extLst>
              <a:ext uri="{FF2B5EF4-FFF2-40B4-BE49-F238E27FC236}">
                <a16:creationId xmlns:a16="http://schemas.microsoft.com/office/drawing/2014/main" id="{1FDE3F97-8171-47DF-B23A-68D3661A6684}"/>
              </a:ext>
            </a:extLst>
          </p:cNvPr>
          <p:cNvSpPr txBox="1"/>
          <p:nvPr/>
        </p:nvSpPr>
        <p:spPr>
          <a:xfrm>
            <a:off x="6844781" y="6235805"/>
            <a:ext cx="3568958" cy="520399"/>
          </a:xfrm>
          <a:prstGeom prst="rect">
            <a:avLst/>
          </a:prstGeom>
          <a:noFill/>
        </p:spPr>
        <p:txBody>
          <a:bodyPr wrap="square">
            <a:spAutoFit/>
          </a:bodyPr>
          <a:lstStyle/>
          <a:p>
            <a:pPr>
              <a:lnSpc>
                <a:spcPct val="107000"/>
              </a:lnSpc>
              <a:spcAft>
                <a:spcPts val="800"/>
              </a:spcAft>
            </a:pPr>
            <a:r>
              <a:rPr lang="en-US" sz="13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Most of the risk assessment data can be viewed on the </a:t>
            </a:r>
            <a:r>
              <a:rPr lang="en-US" sz="1300" b="1"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RiskMAP View </a:t>
            </a:r>
            <a:r>
              <a:rPr lang="en-US" sz="13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of the </a:t>
            </a:r>
            <a:r>
              <a:rPr lang="en-US" sz="1300" dirty="0">
                <a:latin typeface="Calibri" panose="020F0502020204030204" pitchFamily="34" charset="0"/>
                <a:ea typeface="Calibri" panose="020F0502020204030204" pitchFamily="34" charset="0"/>
                <a:cs typeface="Times New Roman" panose="02020603050405020304" pitchFamily="18" charset="0"/>
                <a:hlinkClick r:id="rId5"/>
              </a:rPr>
              <a:t>WV Flood Tool</a:t>
            </a:r>
            <a:endParaRPr lang="en-US" sz="13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2963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0" y="2"/>
            <a:ext cx="10668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Structures with High Building Loss</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White Sulphur Springs</a:t>
            </a:r>
            <a:endParaRPr lang="en-US" sz="1100" dirty="0">
              <a:solidFill>
                <a:schemeClr val="bg1"/>
              </a:solidFill>
            </a:endParaRPr>
          </a:p>
        </p:txBody>
      </p:sp>
      <p:sp>
        <p:nvSpPr>
          <p:cNvPr id="8" name="Text Box 2">
            <a:extLst>
              <a:ext uri="{FF2B5EF4-FFF2-40B4-BE49-F238E27FC236}">
                <a16:creationId xmlns:a16="http://schemas.microsoft.com/office/drawing/2014/main" id="{CF09EB7C-38AC-4031-9974-51E4C3406FAF}"/>
              </a:ext>
            </a:extLst>
          </p:cNvPr>
          <p:cNvSpPr txBox="1">
            <a:spLocks noChangeArrowheads="1"/>
          </p:cNvSpPr>
          <p:nvPr/>
        </p:nvSpPr>
        <p:spPr bwMode="auto">
          <a:xfrm>
            <a:off x="1702844" y="1124690"/>
            <a:ext cx="4257692" cy="2304310"/>
          </a:xfrm>
          <a:prstGeom prst="rect">
            <a:avLst/>
          </a:prstGeom>
          <a:noFill/>
          <a:ln w="9525">
            <a:noFill/>
            <a:miter lim="800000"/>
            <a:headEnd/>
            <a:tailEnd/>
          </a:ln>
        </p:spPr>
        <p:txBody>
          <a:bodyPr rot="0" vert="horz" wrap="square" lIns="91440" tIns="45720" rIns="91440" bIns="45720" anchor="t" anchorCtr="0">
            <a:noAutofit/>
          </a:bodyPr>
          <a:lstStyle/>
          <a:p>
            <a:pPr>
              <a:spcBef>
                <a:spcPts val="50"/>
              </a:spcBef>
            </a:pPr>
            <a:r>
              <a:rPr lang="en-US" sz="1600" b="1" dirty="0">
                <a:latin typeface="Arial" panose="020B0604020202020204" pitchFamily="34" charset="0"/>
                <a:cs typeface="Times New Roman" panose="02020603050405020304" pitchFamily="18" charset="0"/>
              </a:rPr>
              <a:t>Highest Building Loss (USD)</a:t>
            </a:r>
          </a:p>
          <a:p>
            <a:pPr>
              <a:spcBef>
                <a:spcPts val="50"/>
              </a:spcBef>
            </a:pPr>
            <a:r>
              <a:rPr lang="en-US" sz="1600" b="1" dirty="0">
                <a:latin typeface="Arial" panose="020B0604020202020204" pitchFamily="34" charset="0"/>
                <a:cs typeface="Times New Roman" panose="02020603050405020304" pitchFamily="18" charset="0"/>
              </a:rPr>
              <a:t>in White Sulphur Springs:</a:t>
            </a:r>
          </a:p>
          <a:p>
            <a:pPr>
              <a:spcBef>
                <a:spcPts val="50"/>
              </a:spcBef>
            </a:pPr>
            <a:endParaRPr lang="en-US" sz="500" dirty="0">
              <a:latin typeface="Arial" panose="020B0604020202020204" pitchFamily="34" charset="0"/>
              <a:cs typeface="Times New Roman" panose="02020603050405020304" pitchFamily="18" charset="0"/>
            </a:endParaRPr>
          </a:p>
          <a:p>
            <a:pPr>
              <a:spcBef>
                <a:spcPts val="50"/>
              </a:spcBef>
            </a:pPr>
            <a:r>
              <a:rPr lang="en-US" sz="1200" dirty="0">
                <a:latin typeface="Arial" panose="020B0604020202020204" pitchFamily="34" charset="0"/>
                <a:cs typeface="Times New Roman" panose="02020603050405020304" pitchFamily="18" charset="0"/>
              </a:rPr>
              <a:t>Building ID: 13-17-0008-0186-0000_703</a:t>
            </a:r>
          </a:p>
          <a:p>
            <a:pPr>
              <a:spcBef>
                <a:spcPts val="50"/>
              </a:spcBef>
            </a:pPr>
            <a:r>
              <a:rPr lang="en-US" sz="1200" dirty="0">
                <a:latin typeface="Arial" panose="020B0604020202020204" pitchFamily="34" charset="0"/>
                <a:cs typeface="Times New Roman" panose="02020603050405020304" pitchFamily="18" charset="0"/>
              </a:rPr>
              <a:t>Hazard Occupancy Class: </a:t>
            </a:r>
            <a:r>
              <a:rPr lang="en-US" sz="1200" b="1" dirty="0">
                <a:latin typeface="Arial" panose="020B0604020202020204" pitchFamily="34" charset="0"/>
                <a:cs typeface="Times New Roman" panose="02020603050405020304" pitchFamily="18" charset="0"/>
              </a:rPr>
              <a:t>COM8 (Restaurant)</a:t>
            </a:r>
          </a:p>
          <a:p>
            <a:pPr>
              <a:spcBef>
                <a:spcPts val="50"/>
              </a:spcBef>
            </a:pPr>
            <a:r>
              <a:rPr lang="en-US" sz="1200" dirty="0">
                <a:latin typeface="Arial" panose="020B0604020202020204" pitchFamily="34" charset="0"/>
                <a:cs typeface="Times New Roman" panose="02020603050405020304" pitchFamily="18" charset="0"/>
              </a:rPr>
              <a:t>FIRM Status: Pre-FIRM (1968)</a:t>
            </a:r>
          </a:p>
          <a:p>
            <a:pPr>
              <a:spcBef>
                <a:spcPts val="50"/>
              </a:spcBef>
            </a:pPr>
            <a:r>
              <a:rPr lang="en-US" sz="1200" dirty="0">
                <a:latin typeface="Arial" panose="020B0604020202020204" pitchFamily="34" charset="0"/>
                <a:cs typeface="Times New Roman" panose="02020603050405020304" pitchFamily="18" charset="0"/>
              </a:rPr>
              <a:t>Water Depth in Structure: 1.2 ft (minus rated -1 ft)</a:t>
            </a:r>
          </a:p>
          <a:p>
            <a:pPr>
              <a:spcBef>
                <a:spcPts val="50"/>
              </a:spcBef>
            </a:pPr>
            <a:r>
              <a:rPr lang="en-US" sz="1200" dirty="0">
                <a:latin typeface="Arial" panose="020B0604020202020204" pitchFamily="34" charset="0"/>
                <a:cs typeface="Times New Roman" panose="02020603050405020304" pitchFamily="18" charset="0"/>
              </a:rPr>
              <a:t>Appraised Value: $1,422,200</a:t>
            </a:r>
          </a:p>
          <a:p>
            <a:pPr>
              <a:spcBef>
                <a:spcPts val="50"/>
              </a:spcBef>
            </a:pPr>
            <a:r>
              <a:rPr lang="en-US" sz="1200" dirty="0">
                <a:latin typeface="Arial" panose="020B0604020202020204" pitchFamily="34" charset="0"/>
                <a:cs typeface="Times New Roman" panose="02020603050405020304" pitchFamily="18" charset="0"/>
              </a:rPr>
              <a:t>Estimated Building Loss: </a:t>
            </a:r>
            <a:r>
              <a:rPr lang="en-US" sz="1200" b="1" dirty="0">
                <a:latin typeface="Arial" panose="020B0604020202020204" pitchFamily="34" charset="0"/>
                <a:cs typeface="Times New Roman" panose="02020603050405020304" pitchFamily="18" charset="0"/>
              </a:rPr>
              <a:t>$133,687</a:t>
            </a:r>
          </a:p>
          <a:p>
            <a:pPr>
              <a:spcBef>
                <a:spcPts val="50"/>
              </a:spcBef>
            </a:pPr>
            <a:r>
              <a:rPr lang="en-US" sz="1200" dirty="0">
                <a:latin typeface="Arial" panose="020B0604020202020204" pitchFamily="34" charset="0"/>
                <a:cs typeface="Times New Roman" panose="02020603050405020304" pitchFamily="18" charset="0"/>
              </a:rPr>
              <a:t>Building Damage Percentage: </a:t>
            </a:r>
            <a:r>
              <a:rPr lang="en-US" sz="1200" b="1" dirty="0">
                <a:latin typeface="Arial" panose="020B0604020202020204" pitchFamily="34" charset="0"/>
                <a:cs typeface="Times New Roman" panose="02020603050405020304" pitchFamily="18" charset="0"/>
              </a:rPr>
              <a:t>10%</a:t>
            </a:r>
          </a:p>
          <a:p>
            <a:pPr>
              <a:spcBef>
                <a:spcPts val="50"/>
              </a:spcBef>
            </a:pPr>
            <a:r>
              <a:rPr lang="en-US" sz="1200" dirty="0">
                <a:latin typeface="Arial" panose="020B0604020202020204" pitchFamily="34" charset="0"/>
                <a:cs typeface="Times New Roman" panose="02020603050405020304" pitchFamily="18" charset="0"/>
                <a:hlinkClick r:id="rId3"/>
              </a:rPr>
              <a:t>Flood Tool Link</a:t>
            </a:r>
            <a:endParaRPr lang="en-US" sz="1200" dirty="0">
              <a:latin typeface="Arial" panose="020B0604020202020204" pitchFamily="34" charset="0"/>
              <a:cs typeface="Times New Roman" panose="02020603050405020304" pitchFamily="18" charset="0"/>
            </a:endParaRPr>
          </a:p>
        </p:txBody>
      </p:sp>
      <p:sp>
        <p:nvSpPr>
          <p:cNvPr id="9" name="Text Box 2">
            <a:extLst>
              <a:ext uri="{FF2B5EF4-FFF2-40B4-BE49-F238E27FC236}">
                <a16:creationId xmlns:a16="http://schemas.microsoft.com/office/drawing/2014/main" id="{16FE4ECB-42A4-445D-BC96-4FCF0CB52683}"/>
              </a:ext>
            </a:extLst>
          </p:cNvPr>
          <p:cNvSpPr txBox="1">
            <a:spLocks noChangeArrowheads="1"/>
          </p:cNvSpPr>
          <p:nvPr/>
        </p:nvSpPr>
        <p:spPr bwMode="auto">
          <a:xfrm>
            <a:off x="1702844" y="3998517"/>
            <a:ext cx="4257692" cy="2304310"/>
          </a:xfrm>
          <a:prstGeom prst="rect">
            <a:avLst/>
          </a:prstGeom>
          <a:noFill/>
          <a:ln w="9525">
            <a:noFill/>
            <a:miter lim="800000"/>
            <a:headEnd/>
            <a:tailEnd/>
          </a:ln>
        </p:spPr>
        <p:txBody>
          <a:bodyPr rot="0" vert="horz" wrap="square" lIns="91440" tIns="45720" rIns="91440" bIns="45720" anchor="t" anchorCtr="0">
            <a:noAutofit/>
          </a:bodyPr>
          <a:lstStyle/>
          <a:p>
            <a:pPr>
              <a:spcBef>
                <a:spcPts val="50"/>
              </a:spcBef>
            </a:pPr>
            <a:r>
              <a:rPr lang="en-US" sz="1600" b="1" dirty="0">
                <a:latin typeface="Arial" panose="020B0604020202020204" pitchFamily="34" charset="0"/>
                <a:cs typeface="Times New Roman" panose="02020603050405020304" pitchFamily="18" charset="0"/>
              </a:rPr>
              <a:t>Highest Building Damage Percentage </a:t>
            </a:r>
          </a:p>
          <a:p>
            <a:pPr>
              <a:spcBef>
                <a:spcPts val="50"/>
              </a:spcBef>
            </a:pPr>
            <a:r>
              <a:rPr lang="en-US" sz="1600" b="1" dirty="0">
                <a:latin typeface="Arial" panose="020B0604020202020204" pitchFamily="34" charset="0"/>
                <a:cs typeface="Times New Roman" panose="02020603050405020304" pitchFamily="18" charset="0"/>
              </a:rPr>
              <a:t>in White Sulphur Springs:</a:t>
            </a:r>
          </a:p>
          <a:p>
            <a:pPr>
              <a:spcBef>
                <a:spcPts val="50"/>
              </a:spcBef>
            </a:pPr>
            <a:endParaRPr lang="en-US" sz="500" dirty="0">
              <a:latin typeface="Arial" panose="020B0604020202020204" pitchFamily="34" charset="0"/>
              <a:cs typeface="Times New Roman" panose="02020603050405020304" pitchFamily="18" charset="0"/>
            </a:endParaRPr>
          </a:p>
          <a:p>
            <a:pPr>
              <a:spcBef>
                <a:spcPts val="50"/>
              </a:spcBef>
            </a:pPr>
            <a:r>
              <a:rPr lang="en-US" sz="1200" dirty="0">
                <a:latin typeface="Arial" panose="020B0604020202020204" pitchFamily="34" charset="0"/>
                <a:cs typeface="Times New Roman" panose="02020603050405020304" pitchFamily="18" charset="0"/>
              </a:rPr>
              <a:t>Building ID: 13-17-0008-0435-0000_382</a:t>
            </a:r>
          </a:p>
          <a:p>
            <a:pPr>
              <a:spcBef>
                <a:spcPts val="50"/>
              </a:spcBef>
            </a:pPr>
            <a:r>
              <a:rPr lang="en-US" sz="1200" dirty="0">
                <a:latin typeface="Arial" panose="020B0604020202020204" pitchFamily="34" charset="0"/>
                <a:cs typeface="Times New Roman" panose="02020603050405020304" pitchFamily="18" charset="0"/>
              </a:rPr>
              <a:t>Hazard Occupancy Class: RES1 (Residential 1 Family)</a:t>
            </a:r>
          </a:p>
          <a:p>
            <a:pPr>
              <a:spcBef>
                <a:spcPts val="50"/>
              </a:spcBef>
            </a:pPr>
            <a:r>
              <a:rPr lang="en-US" sz="1200" dirty="0">
                <a:latin typeface="Arial" panose="020B0604020202020204" pitchFamily="34" charset="0"/>
                <a:cs typeface="Times New Roman" panose="02020603050405020304" pitchFamily="18" charset="0"/>
              </a:rPr>
              <a:t>FIRM Status: Post-FIRM (1988)</a:t>
            </a:r>
          </a:p>
          <a:p>
            <a:pPr>
              <a:spcBef>
                <a:spcPts val="50"/>
              </a:spcBef>
            </a:pPr>
            <a:r>
              <a:rPr lang="en-US" sz="1200" dirty="0">
                <a:latin typeface="Arial" panose="020B0604020202020204" pitchFamily="34" charset="0"/>
                <a:cs typeface="Times New Roman" panose="02020603050405020304" pitchFamily="18" charset="0"/>
              </a:rPr>
              <a:t>Water Depth in Structure: 3.9 ft (minus rated -4 ft) </a:t>
            </a:r>
          </a:p>
          <a:p>
            <a:pPr>
              <a:spcBef>
                <a:spcPts val="50"/>
              </a:spcBef>
            </a:pPr>
            <a:r>
              <a:rPr lang="en-US" sz="1200" dirty="0">
                <a:latin typeface="Arial" panose="020B0604020202020204" pitchFamily="34" charset="0"/>
                <a:cs typeface="Times New Roman" panose="02020603050405020304" pitchFamily="18" charset="0"/>
              </a:rPr>
              <a:t>Appraised Value: $62,200</a:t>
            </a:r>
          </a:p>
          <a:p>
            <a:pPr>
              <a:spcBef>
                <a:spcPts val="50"/>
              </a:spcBef>
            </a:pPr>
            <a:r>
              <a:rPr lang="en-US" sz="1200" dirty="0">
                <a:latin typeface="Arial" panose="020B0604020202020204" pitchFamily="34" charset="0"/>
                <a:cs typeface="Times New Roman" panose="02020603050405020304" pitchFamily="18" charset="0"/>
              </a:rPr>
              <a:t>Estimated Building Loss: </a:t>
            </a:r>
            <a:r>
              <a:rPr lang="en-US" sz="1200" b="1" dirty="0">
                <a:latin typeface="Arial" panose="020B0604020202020204" pitchFamily="34" charset="0"/>
                <a:cs typeface="Times New Roman" panose="02020603050405020304" pitchFamily="18" charset="0"/>
              </a:rPr>
              <a:t>$28,799</a:t>
            </a:r>
          </a:p>
          <a:p>
            <a:pPr>
              <a:spcBef>
                <a:spcPts val="50"/>
              </a:spcBef>
            </a:pPr>
            <a:r>
              <a:rPr lang="en-US" sz="1200" dirty="0">
                <a:latin typeface="Arial" panose="020B0604020202020204" pitchFamily="34" charset="0"/>
                <a:cs typeface="Times New Roman" panose="02020603050405020304" pitchFamily="18" charset="0"/>
              </a:rPr>
              <a:t>Building Damage Percentage: </a:t>
            </a:r>
            <a:r>
              <a:rPr lang="en-US" sz="1200" b="1" dirty="0">
                <a:latin typeface="Arial" panose="020B0604020202020204" pitchFamily="34" charset="0"/>
                <a:cs typeface="Times New Roman" panose="02020603050405020304" pitchFamily="18" charset="0"/>
              </a:rPr>
              <a:t>46%</a:t>
            </a:r>
          </a:p>
          <a:p>
            <a:pPr>
              <a:spcBef>
                <a:spcPts val="50"/>
              </a:spcBef>
            </a:pPr>
            <a:r>
              <a:rPr lang="en-US" sz="1200" dirty="0">
                <a:latin typeface="Arial" panose="020B0604020202020204" pitchFamily="34" charset="0"/>
                <a:cs typeface="Times New Roman" panose="02020603050405020304" pitchFamily="18" charset="0"/>
                <a:hlinkClick r:id="rId4"/>
              </a:rPr>
              <a:t>Flood Tool Link</a:t>
            </a:r>
            <a:endParaRPr lang="en-US" sz="1200" dirty="0">
              <a:latin typeface="Arial" panose="020B0604020202020204" pitchFamily="34" charset="0"/>
              <a:cs typeface="Times New Roman" panose="02020603050405020304" pitchFamily="18" charset="0"/>
            </a:endParaRPr>
          </a:p>
        </p:txBody>
      </p:sp>
      <p:pic>
        <p:nvPicPr>
          <p:cNvPr id="10" name="Picture 9" descr="A building with a sign on it&#10;&#10;Description automatically generated with low confidence">
            <a:extLst>
              <a:ext uri="{FF2B5EF4-FFF2-40B4-BE49-F238E27FC236}">
                <a16:creationId xmlns:a16="http://schemas.microsoft.com/office/drawing/2014/main" id="{7C7B1B79-69DB-4BC7-83FF-A04BE4D52CEF}"/>
              </a:ext>
            </a:extLst>
          </p:cNvPr>
          <p:cNvPicPr>
            <a:picLocks noChangeAspect="1"/>
          </p:cNvPicPr>
          <p:nvPr/>
        </p:nvPicPr>
        <p:blipFill rotWithShape="1">
          <a:blip r:embed="rId5">
            <a:extLst>
              <a:ext uri="{28A0092B-C50C-407E-A947-70E740481C1C}">
                <a14:useLocalDpi xmlns:a14="http://schemas.microsoft.com/office/drawing/2010/main" val="0"/>
              </a:ext>
            </a:extLst>
          </a:blip>
          <a:srcRect t="2355" b="9916"/>
          <a:stretch/>
        </p:blipFill>
        <p:spPr>
          <a:xfrm>
            <a:off x="6096000" y="1124691"/>
            <a:ext cx="4257692" cy="2511825"/>
          </a:xfrm>
          <a:prstGeom prst="rect">
            <a:avLst/>
          </a:prstGeom>
        </p:spPr>
      </p:pic>
      <p:pic>
        <p:nvPicPr>
          <p:cNvPr id="12" name="Picture 11" descr="A picture containing grass, outdoor, sky, house&#10;&#10;Description automatically generated">
            <a:extLst>
              <a:ext uri="{FF2B5EF4-FFF2-40B4-BE49-F238E27FC236}">
                <a16:creationId xmlns:a16="http://schemas.microsoft.com/office/drawing/2014/main" id="{D90D384E-15BB-44BF-96DD-04363CF094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594" b="10627"/>
          <a:stretch/>
        </p:blipFill>
        <p:spPr>
          <a:xfrm>
            <a:off x="6824133" y="4134299"/>
            <a:ext cx="3529559" cy="2168528"/>
          </a:xfrm>
          <a:prstGeom prst="rect">
            <a:avLst/>
          </a:prstGeom>
        </p:spPr>
      </p:pic>
      <p:sp>
        <p:nvSpPr>
          <p:cNvPr id="2" name="TextBox 1">
            <a:extLst>
              <a:ext uri="{FF2B5EF4-FFF2-40B4-BE49-F238E27FC236}">
                <a16:creationId xmlns:a16="http://schemas.microsoft.com/office/drawing/2014/main" id="{A30CEFAA-90D6-E55C-7FAB-B54AE5B03D61}"/>
              </a:ext>
            </a:extLst>
          </p:cNvPr>
          <p:cNvSpPr txBox="1"/>
          <p:nvPr/>
        </p:nvSpPr>
        <p:spPr>
          <a:xfrm>
            <a:off x="48378" y="3303302"/>
            <a:ext cx="1654466" cy="1569660"/>
          </a:xfrm>
          <a:prstGeom prst="rect">
            <a:avLst/>
          </a:prstGeom>
          <a:noFill/>
        </p:spPr>
        <p:txBody>
          <a:bodyPr wrap="square" rtlCol="0">
            <a:spAutoFit/>
          </a:bodyPr>
          <a:lstStyle/>
          <a:p>
            <a:pPr algn="ctr"/>
            <a:r>
              <a:rPr lang="en-US" sz="2400" b="1" dirty="0">
                <a:solidFill>
                  <a:srgbClr val="FF0000"/>
                </a:solidFill>
              </a:rPr>
              <a:t>Structure</a:t>
            </a:r>
          </a:p>
          <a:p>
            <a:pPr algn="ctr"/>
            <a:r>
              <a:rPr lang="en-US" sz="2400" b="1" dirty="0">
                <a:solidFill>
                  <a:srgbClr val="FF0000"/>
                </a:solidFill>
              </a:rPr>
              <a:t>Damage</a:t>
            </a:r>
            <a:br>
              <a:rPr lang="en-US" sz="2400" b="1" dirty="0">
                <a:solidFill>
                  <a:srgbClr val="FF0000"/>
                </a:solidFill>
              </a:rPr>
            </a:br>
            <a:r>
              <a:rPr lang="en-US" sz="2400" b="1" dirty="0">
                <a:solidFill>
                  <a:srgbClr val="FF0000"/>
                </a:solidFill>
              </a:rPr>
              <a:t>Loss</a:t>
            </a:r>
          </a:p>
          <a:p>
            <a:pPr algn="ctr"/>
            <a:r>
              <a:rPr lang="en-US" sz="2400" b="1" dirty="0">
                <a:solidFill>
                  <a:srgbClr val="FF0000"/>
                </a:solidFill>
              </a:rPr>
              <a:t>Estimates</a:t>
            </a:r>
          </a:p>
        </p:txBody>
      </p:sp>
    </p:spTree>
    <p:extLst>
      <p:ext uri="{BB962C8B-B14F-4D97-AF65-F5344CB8AC3E}">
        <p14:creationId xmlns:p14="http://schemas.microsoft.com/office/powerpoint/2010/main" val="298209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1524000" y="2"/>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Structures with High Building Loss</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Rainelle</a:t>
            </a:r>
            <a:endParaRPr lang="en-US" sz="1100" dirty="0">
              <a:solidFill>
                <a:schemeClr val="bg1"/>
              </a:solidFill>
            </a:endParaRPr>
          </a:p>
        </p:txBody>
      </p:sp>
      <p:sp>
        <p:nvSpPr>
          <p:cNvPr id="93" name="Text Box 2">
            <a:extLst>
              <a:ext uri="{FF2B5EF4-FFF2-40B4-BE49-F238E27FC236}">
                <a16:creationId xmlns:a16="http://schemas.microsoft.com/office/drawing/2014/main" id="{4347FC74-99D3-4BBC-AE60-7E051B6D4360}"/>
              </a:ext>
            </a:extLst>
          </p:cNvPr>
          <p:cNvSpPr txBox="1">
            <a:spLocks noChangeArrowheads="1"/>
          </p:cNvSpPr>
          <p:nvPr/>
        </p:nvSpPr>
        <p:spPr bwMode="auto">
          <a:xfrm>
            <a:off x="1702844" y="1124690"/>
            <a:ext cx="4257692" cy="2304310"/>
          </a:xfrm>
          <a:prstGeom prst="rect">
            <a:avLst/>
          </a:prstGeom>
          <a:noFill/>
          <a:ln w="9525">
            <a:noFill/>
            <a:miter lim="800000"/>
            <a:headEnd/>
            <a:tailEnd/>
          </a:ln>
        </p:spPr>
        <p:txBody>
          <a:bodyPr rot="0" vert="horz" wrap="square" lIns="91440" tIns="45720" rIns="91440" bIns="45720" anchor="t" anchorCtr="0">
            <a:noAutofit/>
          </a:bodyPr>
          <a:lstStyle/>
          <a:p>
            <a:pPr>
              <a:spcBef>
                <a:spcPts val="50"/>
              </a:spcBef>
            </a:pPr>
            <a:r>
              <a:rPr lang="en-US" sz="1600" b="1" dirty="0">
                <a:latin typeface="Arial" panose="020B0604020202020204" pitchFamily="34" charset="0"/>
                <a:cs typeface="Times New Roman" panose="02020603050405020304" pitchFamily="18" charset="0"/>
              </a:rPr>
              <a:t>Highest Building Loss (USD)</a:t>
            </a:r>
          </a:p>
          <a:p>
            <a:pPr>
              <a:spcBef>
                <a:spcPts val="50"/>
              </a:spcBef>
            </a:pPr>
            <a:r>
              <a:rPr lang="en-US" sz="1600" b="1" dirty="0">
                <a:latin typeface="Arial" panose="020B0604020202020204" pitchFamily="34" charset="0"/>
                <a:cs typeface="Times New Roman" panose="02020603050405020304" pitchFamily="18" charset="0"/>
              </a:rPr>
              <a:t>in Rainelle:</a:t>
            </a:r>
          </a:p>
          <a:p>
            <a:pPr>
              <a:spcBef>
                <a:spcPts val="50"/>
              </a:spcBef>
            </a:pPr>
            <a:endParaRPr lang="en-US" sz="500" dirty="0">
              <a:latin typeface="Arial" panose="020B0604020202020204" pitchFamily="34" charset="0"/>
              <a:cs typeface="Times New Roman" panose="02020603050405020304" pitchFamily="18" charset="0"/>
            </a:endParaRPr>
          </a:p>
          <a:p>
            <a:pPr>
              <a:spcBef>
                <a:spcPts val="50"/>
              </a:spcBef>
            </a:pPr>
            <a:r>
              <a:rPr lang="en-US" sz="1200" dirty="0">
                <a:latin typeface="Arial" panose="020B0604020202020204" pitchFamily="34" charset="0"/>
                <a:cs typeface="Times New Roman" panose="02020603050405020304" pitchFamily="18" charset="0"/>
              </a:rPr>
              <a:t>Building ID: 13-13-0001-0077-0000_144 </a:t>
            </a:r>
          </a:p>
          <a:p>
            <a:pPr>
              <a:spcBef>
                <a:spcPts val="50"/>
              </a:spcBef>
            </a:pPr>
            <a:r>
              <a:rPr lang="en-US" sz="1200" dirty="0">
                <a:latin typeface="Arial" panose="020B0604020202020204" pitchFamily="34" charset="0"/>
                <a:cs typeface="Times New Roman" panose="02020603050405020304" pitchFamily="18" charset="0"/>
              </a:rPr>
              <a:t>Hazard Occupancy Class: </a:t>
            </a:r>
            <a:r>
              <a:rPr lang="en-US" sz="1200" b="1" dirty="0">
                <a:latin typeface="Arial" panose="020B0604020202020204" pitchFamily="34" charset="0"/>
                <a:cs typeface="Times New Roman" panose="02020603050405020304" pitchFamily="18" charset="0"/>
              </a:rPr>
              <a:t>RES1 (Residential 1 Family)</a:t>
            </a:r>
          </a:p>
          <a:p>
            <a:pPr>
              <a:spcBef>
                <a:spcPts val="50"/>
              </a:spcBef>
            </a:pPr>
            <a:r>
              <a:rPr lang="en-US" sz="1200" dirty="0">
                <a:latin typeface="Arial" panose="020B0604020202020204" pitchFamily="34" charset="0"/>
                <a:cs typeface="Times New Roman" panose="02020603050405020304" pitchFamily="18" charset="0"/>
              </a:rPr>
              <a:t>FIRM Status: Post-FIRM regulated to Pre-FIRM (2005)</a:t>
            </a:r>
          </a:p>
          <a:p>
            <a:pPr>
              <a:spcBef>
                <a:spcPts val="50"/>
              </a:spcBef>
            </a:pPr>
            <a:r>
              <a:rPr lang="en-US" sz="1200" dirty="0">
                <a:latin typeface="Arial" panose="020B0604020202020204" pitchFamily="34" charset="0"/>
                <a:cs typeface="Times New Roman" panose="02020603050405020304" pitchFamily="18" charset="0"/>
              </a:rPr>
              <a:t>Water Depth in Structure: 3.7 ft (minus rated -4 ft)</a:t>
            </a:r>
          </a:p>
          <a:p>
            <a:pPr>
              <a:spcBef>
                <a:spcPts val="50"/>
              </a:spcBef>
            </a:pPr>
            <a:r>
              <a:rPr lang="en-US" sz="1200" dirty="0">
                <a:latin typeface="Arial" panose="020B0604020202020204" pitchFamily="34" charset="0"/>
                <a:cs typeface="Times New Roman" panose="02020603050405020304" pitchFamily="18" charset="0"/>
              </a:rPr>
              <a:t>Appraised Value: $92,800</a:t>
            </a:r>
          </a:p>
          <a:p>
            <a:pPr>
              <a:spcBef>
                <a:spcPts val="50"/>
              </a:spcBef>
            </a:pPr>
            <a:r>
              <a:rPr lang="en-US" sz="1200" dirty="0">
                <a:latin typeface="Arial" panose="020B0604020202020204" pitchFamily="34" charset="0"/>
                <a:cs typeface="Times New Roman" panose="02020603050405020304" pitchFamily="18" charset="0"/>
              </a:rPr>
              <a:t>Estimated Building Loss: </a:t>
            </a:r>
            <a:r>
              <a:rPr lang="en-US" sz="1200" b="1" dirty="0">
                <a:latin typeface="Arial" panose="020B0604020202020204" pitchFamily="34" charset="0"/>
                <a:cs typeface="Times New Roman" panose="02020603050405020304" pitchFamily="18" charset="0"/>
              </a:rPr>
              <a:t>$41,667</a:t>
            </a:r>
          </a:p>
          <a:p>
            <a:pPr>
              <a:spcBef>
                <a:spcPts val="50"/>
              </a:spcBef>
            </a:pPr>
            <a:r>
              <a:rPr lang="en-US" sz="1200" dirty="0">
                <a:latin typeface="Arial" panose="020B0604020202020204" pitchFamily="34" charset="0"/>
                <a:cs typeface="Times New Roman" panose="02020603050405020304" pitchFamily="18" charset="0"/>
              </a:rPr>
              <a:t>Building Damage Percentage: </a:t>
            </a:r>
            <a:r>
              <a:rPr lang="en-US" sz="1200" b="1" dirty="0">
                <a:latin typeface="Arial" panose="020B0604020202020204" pitchFamily="34" charset="0"/>
                <a:cs typeface="Times New Roman" panose="02020603050405020304" pitchFamily="18" charset="0"/>
              </a:rPr>
              <a:t>45%</a:t>
            </a:r>
          </a:p>
          <a:p>
            <a:pPr>
              <a:spcBef>
                <a:spcPts val="50"/>
              </a:spcBef>
            </a:pPr>
            <a:r>
              <a:rPr lang="en-US" sz="1200" dirty="0">
                <a:latin typeface="Arial" panose="020B0604020202020204" pitchFamily="34" charset="0"/>
                <a:cs typeface="Times New Roman" panose="02020603050405020304" pitchFamily="18" charset="0"/>
                <a:hlinkClick r:id="rId3"/>
              </a:rPr>
              <a:t>Flood Tool Link</a:t>
            </a:r>
            <a:endParaRPr lang="en-US" sz="1200" dirty="0">
              <a:latin typeface="Arial" panose="020B0604020202020204" pitchFamily="34" charset="0"/>
              <a:cs typeface="Times New Roman" panose="02020603050405020304" pitchFamily="18" charset="0"/>
            </a:endParaRPr>
          </a:p>
        </p:txBody>
      </p:sp>
      <p:pic>
        <p:nvPicPr>
          <p:cNvPr id="4" name="Picture 3" descr="A picture containing grass, outdoor, sky, house&#10;&#10;Description automatically generated">
            <a:extLst>
              <a:ext uri="{FF2B5EF4-FFF2-40B4-BE49-F238E27FC236}">
                <a16:creationId xmlns:a16="http://schemas.microsoft.com/office/drawing/2014/main" id="{08A8DF22-56E1-43DD-A100-6B8AFAE18A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66" r="3826" b="7766"/>
          <a:stretch/>
        </p:blipFill>
        <p:spPr>
          <a:xfrm>
            <a:off x="5960536" y="1202460"/>
            <a:ext cx="4350822" cy="2148771"/>
          </a:xfrm>
          <a:prstGeom prst="rect">
            <a:avLst/>
          </a:prstGeom>
        </p:spPr>
      </p:pic>
      <p:sp>
        <p:nvSpPr>
          <p:cNvPr id="8" name="Text Box 2">
            <a:extLst>
              <a:ext uri="{FF2B5EF4-FFF2-40B4-BE49-F238E27FC236}">
                <a16:creationId xmlns:a16="http://schemas.microsoft.com/office/drawing/2014/main" id="{A2B9375B-3952-4C4C-A656-1CB037A2A3FB}"/>
              </a:ext>
            </a:extLst>
          </p:cNvPr>
          <p:cNvSpPr txBox="1">
            <a:spLocks noChangeArrowheads="1"/>
          </p:cNvSpPr>
          <p:nvPr/>
        </p:nvSpPr>
        <p:spPr bwMode="auto">
          <a:xfrm>
            <a:off x="1702844" y="3922320"/>
            <a:ext cx="4257692" cy="2304310"/>
          </a:xfrm>
          <a:prstGeom prst="rect">
            <a:avLst/>
          </a:prstGeom>
          <a:noFill/>
          <a:ln w="9525">
            <a:noFill/>
            <a:miter lim="800000"/>
            <a:headEnd/>
            <a:tailEnd/>
          </a:ln>
        </p:spPr>
        <p:txBody>
          <a:bodyPr rot="0" vert="horz" wrap="square" lIns="91440" tIns="45720" rIns="91440" bIns="45720" anchor="t" anchorCtr="0">
            <a:noAutofit/>
          </a:bodyPr>
          <a:lstStyle/>
          <a:p>
            <a:pPr>
              <a:spcBef>
                <a:spcPts val="50"/>
              </a:spcBef>
            </a:pPr>
            <a:r>
              <a:rPr lang="en-US" sz="1600" b="1" dirty="0">
                <a:latin typeface="Arial" panose="020B0604020202020204" pitchFamily="34" charset="0"/>
                <a:cs typeface="Times New Roman" panose="02020603050405020304" pitchFamily="18" charset="0"/>
              </a:rPr>
              <a:t>Highest Building Damage Percentage </a:t>
            </a:r>
          </a:p>
          <a:p>
            <a:pPr>
              <a:spcBef>
                <a:spcPts val="50"/>
              </a:spcBef>
            </a:pPr>
            <a:r>
              <a:rPr lang="en-US" sz="1600" b="1" dirty="0">
                <a:latin typeface="Arial" panose="020B0604020202020204" pitchFamily="34" charset="0"/>
                <a:cs typeface="Times New Roman" panose="02020603050405020304" pitchFamily="18" charset="0"/>
              </a:rPr>
              <a:t>in Rainelle:</a:t>
            </a:r>
          </a:p>
          <a:p>
            <a:pPr>
              <a:spcBef>
                <a:spcPts val="50"/>
              </a:spcBef>
            </a:pPr>
            <a:endParaRPr lang="en-US" sz="500" dirty="0">
              <a:latin typeface="Arial" panose="020B0604020202020204" pitchFamily="34" charset="0"/>
              <a:cs typeface="Times New Roman" panose="02020603050405020304" pitchFamily="18" charset="0"/>
            </a:endParaRPr>
          </a:p>
          <a:p>
            <a:pPr>
              <a:spcBef>
                <a:spcPts val="50"/>
              </a:spcBef>
            </a:pPr>
            <a:r>
              <a:rPr lang="en-US" sz="1200" dirty="0">
                <a:latin typeface="Arial" panose="020B0604020202020204" pitchFamily="34" charset="0"/>
                <a:cs typeface="Times New Roman" panose="02020603050405020304" pitchFamily="18" charset="0"/>
              </a:rPr>
              <a:t>Building ID: 13-13-0001-0091-0000_435</a:t>
            </a:r>
          </a:p>
          <a:p>
            <a:pPr>
              <a:spcBef>
                <a:spcPts val="50"/>
              </a:spcBef>
            </a:pPr>
            <a:r>
              <a:rPr lang="en-US" sz="1200" dirty="0">
                <a:latin typeface="Arial" panose="020B0604020202020204" pitchFamily="34" charset="0"/>
                <a:cs typeface="Times New Roman" panose="02020603050405020304" pitchFamily="18" charset="0"/>
              </a:rPr>
              <a:t>Hazard Occupancy Class: </a:t>
            </a:r>
            <a:r>
              <a:rPr lang="en-US" sz="1200" b="1" dirty="0">
                <a:latin typeface="Arial" panose="020B0604020202020204" pitchFamily="34" charset="0"/>
                <a:cs typeface="Times New Roman" panose="02020603050405020304" pitchFamily="18" charset="0"/>
              </a:rPr>
              <a:t>RES2 (Mobile Home)</a:t>
            </a:r>
          </a:p>
          <a:p>
            <a:pPr>
              <a:spcBef>
                <a:spcPts val="50"/>
              </a:spcBef>
            </a:pPr>
            <a:r>
              <a:rPr lang="en-US" sz="1200" dirty="0">
                <a:latin typeface="Arial" panose="020B0604020202020204" pitchFamily="34" charset="0"/>
                <a:cs typeface="Times New Roman" panose="02020603050405020304" pitchFamily="18" charset="0"/>
              </a:rPr>
              <a:t>FIRM Status: Pre-FIRM (1973)</a:t>
            </a:r>
          </a:p>
          <a:p>
            <a:pPr>
              <a:spcBef>
                <a:spcPts val="50"/>
              </a:spcBef>
            </a:pPr>
            <a:r>
              <a:rPr lang="en-US" sz="1200" dirty="0">
                <a:latin typeface="Arial" panose="020B0604020202020204" pitchFamily="34" charset="0"/>
                <a:cs typeface="Times New Roman" panose="02020603050405020304" pitchFamily="18" charset="0"/>
              </a:rPr>
              <a:t>Water Depth in Structure: 2.7 ft (minus rated -3 ft)</a:t>
            </a:r>
          </a:p>
          <a:p>
            <a:pPr>
              <a:spcBef>
                <a:spcPts val="50"/>
              </a:spcBef>
            </a:pPr>
            <a:r>
              <a:rPr lang="en-US" sz="1200" dirty="0">
                <a:latin typeface="Arial" panose="020B0604020202020204" pitchFamily="34" charset="0"/>
                <a:cs typeface="Times New Roman" panose="02020603050405020304" pitchFamily="18" charset="0"/>
              </a:rPr>
              <a:t>Appraised Value: $11,600</a:t>
            </a:r>
          </a:p>
          <a:p>
            <a:pPr>
              <a:spcBef>
                <a:spcPts val="50"/>
              </a:spcBef>
            </a:pPr>
            <a:r>
              <a:rPr lang="en-US" sz="1200" dirty="0">
                <a:latin typeface="Arial" panose="020B0604020202020204" pitchFamily="34" charset="0"/>
                <a:cs typeface="Times New Roman" panose="02020603050405020304" pitchFamily="18" charset="0"/>
              </a:rPr>
              <a:t>Estimated Building Loss: </a:t>
            </a:r>
            <a:r>
              <a:rPr lang="en-US" sz="1200" b="1" dirty="0">
                <a:latin typeface="Arial" panose="020B0604020202020204" pitchFamily="34" charset="0"/>
                <a:cs typeface="Times New Roman" panose="02020603050405020304" pitchFamily="18" charset="0"/>
              </a:rPr>
              <a:t>$8,120</a:t>
            </a:r>
          </a:p>
          <a:p>
            <a:pPr>
              <a:spcBef>
                <a:spcPts val="50"/>
              </a:spcBef>
            </a:pPr>
            <a:r>
              <a:rPr lang="en-US" sz="1200" dirty="0">
                <a:latin typeface="Arial" panose="020B0604020202020204" pitchFamily="34" charset="0"/>
                <a:cs typeface="Times New Roman" panose="02020603050405020304" pitchFamily="18" charset="0"/>
              </a:rPr>
              <a:t>Building Damage Percentage: </a:t>
            </a:r>
            <a:r>
              <a:rPr lang="en-US" sz="1200" b="1" dirty="0">
                <a:latin typeface="Arial" panose="020B0604020202020204" pitchFamily="34" charset="0"/>
                <a:cs typeface="Times New Roman" panose="02020603050405020304" pitchFamily="18" charset="0"/>
              </a:rPr>
              <a:t>70%</a:t>
            </a:r>
          </a:p>
          <a:p>
            <a:pPr>
              <a:spcBef>
                <a:spcPts val="50"/>
              </a:spcBef>
            </a:pPr>
            <a:r>
              <a:rPr lang="en-US" sz="1200" dirty="0">
                <a:latin typeface="Arial" panose="020B0604020202020204" pitchFamily="34" charset="0"/>
                <a:cs typeface="Times New Roman" panose="02020603050405020304" pitchFamily="18" charset="0"/>
                <a:hlinkClick r:id="rId5"/>
              </a:rPr>
              <a:t>Flood Tool Link</a:t>
            </a:r>
            <a:endParaRPr lang="en-US" sz="1200" dirty="0">
              <a:latin typeface="Arial" panose="020B0604020202020204" pitchFamily="34" charset="0"/>
              <a:cs typeface="Times New Roman" panose="02020603050405020304" pitchFamily="18" charset="0"/>
            </a:endParaRPr>
          </a:p>
        </p:txBody>
      </p:sp>
      <p:pic>
        <p:nvPicPr>
          <p:cNvPr id="3" name="Picture 2" descr="A house with a fence around it&#10;&#10;Description automatically generated with low confidence">
            <a:extLst>
              <a:ext uri="{FF2B5EF4-FFF2-40B4-BE49-F238E27FC236}">
                <a16:creationId xmlns:a16="http://schemas.microsoft.com/office/drawing/2014/main" id="{E55BA52B-11CC-4A67-A690-B619DF4439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148" b="10964"/>
          <a:stretch/>
        </p:blipFill>
        <p:spPr>
          <a:xfrm>
            <a:off x="5960536" y="4000091"/>
            <a:ext cx="4350822" cy="2130785"/>
          </a:xfrm>
          <a:prstGeom prst="rect">
            <a:avLst/>
          </a:prstGeom>
        </p:spPr>
      </p:pic>
      <p:sp>
        <p:nvSpPr>
          <p:cNvPr id="2" name="TextBox 1">
            <a:extLst>
              <a:ext uri="{FF2B5EF4-FFF2-40B4-BE49-F238E27FC236}">
                <a16:creationId xmlns:a16="http://schemas.microsoft.com/office/drawing/2014/main" id="{E2D4CBCB-9578-4A26-D485-629D136CD737}"/>
              </a:ext>
            </a:extLst>
          </p:cNvPr>
          <p:cNvSpPr txBox="1"/>
          <p:nvPr/>
        </p:nvSpPr>
        <p:spPr>
          <a:xfrm>
            <a:off x="48378" y="2644170"/>
            <a:ext cx="1654466" cy="1569660"/>
          </a:xfrm>
          <a:prstGeom prst="rect">
            <a:avLst/>
          </a:prstGeom>
          <a:noFill/>
        </p:spPr>
        <p:txBody>
          <a:bodyPr wrap="square" rtlCol="0">
            <a:spAutoFit/>
          </a:bodyPr>
          <a:lstStyle/>
          <a:p>
            <a:pPr algn="ctr"/>
            <a:r>
              <a:rPr lang="en-US" sz="2400" b="1" dirty="0">
                <a:solidFill>
                  <a:srgbClr val="FF0000"/>
                </a:solidFill>
              </a:rPr>
              <a:t>Structure</a:t>
            </a:r>
          </a:p>
          <a:p>
            <a:pPr algn="ctr"/>
            <a:r>
              <a:rPr lang="en-US" sz="2400" b="1" dirty="0">
                <a:solidFill>
                  <a:srgbClr val="FF0000"/>
                </a:solidFill>
              </a:rPr>
              <a:t>Damage</a:t>
            </a:r>
            <a:br>
              <a:rPr lang="en-US" sz="2400" b="1" dirty="0">
                <a:solidFill>
                  <a:srgbClr val="FF0000"/>
                </a:solidFill>
              </a:rPr>
            </a:br>
            <a:r>
              <a:rPr lang="en-US" sz="2400" b="1" dirty="0">
                <a:solidFill>
                  <a:srgbClr val="FF0000"/>
                </a:solidFill>
              </a:rPr>
              <a:t>Loss</a:t>
            </a:r>
          </a:p>
          <a:p>
            <a:pPr algn="ctr"/>
            <a:r>
              <a:rPr lang="en-US" sz="2400" b="1" dirty="0">
                <a:solidFill>
                  <a:srgbClr val="FF0000"/>
                </a:solidFill>
              </a:rPr>
              <a:t>Estimates</a:t>
            </a:r>
          </a:p>
        </p:txBody>
      </p:sp>
    </p:spTree>
    <p:extLst>
      <p:ext uri="{BB962C8B-B14F-4D97-AF65-F5344CB8AC3E}">
        <p14:creationId xmlns:p14="http://schemas.microsoft.com/office/powerpoint/2010/main" val="39254855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0668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Human Flood Loss</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White Sulphur Springs and Rainelle</a:t>
            </a:r>
            <a:r>
              <a:rPr lang="en-US" sz="1100" dirty="0">
                <a:solidFill>
                  <a:schemeClr val="bg1"/>
                </a:solidFill>
              </a:rPr>
              <a:t>     </a:t>
            </a:r>
          </a:p>
        </p:txBody>
      </p:sp>
      <p:graphicFrame>
        <p:nvGraphicFramePr>
          <p:cNvPr id="2" name="Table 2">
            <a:extLst>
              <a:ext uri="{FF2B5EF4-FFF2-40B4-BE49-F238E27FC236}">
                <a16:creationId xmlns:a16="http://schemas.microsoft.com/office/drawing/2014/main" id="{DE937CD3-CCA5-4C5B-ACE5-2960B9B1ED50}"/>
              </a:ext>
            </a:extLst>
          </p:cNvPr>
          <p:cNvGraphicFramePr>
            <a:graphicFrameLocks noGrp="1"/>
          </p:cNvGraphicFramePr>
          <p:nvPr>
            <p:extLst>
              <p:ext uri="{D42A27DB-BD31-4B8C-83A1-F6EECF244321}">
                <p14:modId xmlns:p14="http://schemas.microsoft.com/office/powerpoint/2010/main" val="2844911733"/>
              </p:ext>
            </p:extLst>
          </p:nvPr>
        </p:nvGraphicFramePr>
        <p:xfrm>
          <a:off x="2705012" y="1436914"/>
          <a:ext cx="8412481" cy="3169919"/>
        </p:xfrm>
        <a:graphic>
          <a:graphicData uri="http://schemas.openxmlformats.org/drawingml/2006/table">
            <a:tbl>
              <a:tblPr firstRow="1" bandRow="1">
                <a:tableStyleId>{5C22544A-7EE6-4342-B048-85BDC9FD1C3A}</a:tableStyleId>
              </a:tblPr>
              <a:tblGrid>
                <a:gridCol w="1023884">
                  <a:extLst>
                    <a:ext uri="{9D8B030D-6E8A-4147-A177-3AD203B41FA5}">
                      <a16:colId xmlns:a16="http://schemas.microsoft.com/office/drawing/2014/main" val="778730652"/>
                    </a:ext>
                  </a:extLst>
                </a:gridCol>
                <a:gridCol w="3623148">
                  <a:extLst>
                    <a:ext uri="{9D8B030D-6E8A-4147-A177-3AD203B41FA5}">
                      <a16:colId xmlns:a16="http://schemas.microsoft.com/office/drawing/2014/main" val="660922194"/>
                    </a:ext>
                  </a:extLst>
                </a:gridCol>
                <a:gridCol w="1115367">
                  <a:extLst>
                    <a:ext uri="{9D8B030D-6E8A-4147-A177-3AD203B41FA5}">
                      <a16:colId xmlns:a16="http://schemas.microsoft.com/office/drawing/2014/main" val="3934378209"/>
                    </a:ext>
                  </a:extLst>
                </a:gridCol>
                <a:gridCol w="1136487">
                  <a:extLst>
                    <a:ext uri="{9D8B030D-6E8A-4147-A177-3AD203B41FA5}">
                      <a16:colId xmlns:a16="http://schemas.microsoft.com/office/drawing/2014/main" val="3437275542"/>
                    </a:ext>
                  </a:extLst>
                </a:gridCol>
                <a:gridCol w="1513595">
                  <a:extLst>
                    <a:ext uri="{9D8B030D-6E8A-4147-A177-3AD203B41FA5}">
                      <a16:colId xmlns:a16="http://schemas.microsoft.com/office/drawing/2014/main" val="602500551"/>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Category</a:t>
                      </a:r>
                    </a:p>
                  </a:txBody>
                  <a:tcPr anchor="ctr">
                    <a:solidFill>
                      <a:srgbClr val="5B739B"/>
                    </a:solidFill>
                  </a:tcPr>
                </a:tc>
                <a:tc>
                  <a:txBody>
                    <a:bodyPr/>
                    <a:lstStyle/>
                    <a:p>
                      <a:r>
                        <a:rPr lang="en-US" sz="1600" dirty="0"/>
                        <a:t>Loss Indicator</a:t>
                      </a:r>
                    </a:p>
                  </a:txBody>
                  <a:tcPr anchor="ctr">
                    <a:solidFill>
                      <a:srgbClr val="5B739B"/>
                    </a:solidFill>
                  </a:tcPr>
                </a:tc>
                <a:tc>
                  <a:txBody>
                    <a:bodyPr/>
                    <a:lstStyle/>
                    <a:p>
                      <a:pPr algn="ctr"/>
                      <a:r>
                        <a:rPr lang="en-US" sz="1600" dirty="0"/>
                        <a:t>White Sulphur Springs</a:t>
                      </a:r>
                    </a:p>
                  </a:txBody>
                  <a:tcPr anchor="ctr">
                    <a:solidFill>
                      <a:srgbClr val="5B739B"/>
                    </a:solidFill>
                  </a:tcPr>
                </a:tc>
                <a:tc>
                  <a:txBody>
                    <a:bodyPr/>
                    <a:lstStyle/>
                    <a:p>
                      <a:pPr algn="ctr"/>
                      <a:r>
                        <a:rPr lang="en-US" sz="1600" dirty="0"/>
                        <a:t>Rainelle</a:t>
                      </a:r>
                    </a:p>
                  </a:txBody>
                  <a:tcPr anchor="ctr">
                    <a:solidFill>
                      <a:srgbClr val="5B739B"/>
                    </a:solidFill>
                  </a:tcPr>
                </a:tc>
                <a:tc>
                  <a:txBody>
                    <a:bodyPr/>
                    <a:lstStyle/>
                    <a:p>
                      <a:pPr algn="ctr"/>
                      <a:r>
                        <a:rPr lang="en-US" sz="1600" dirty="0"/>
                        <a:t>Rate* in WV Incorporated Areas (2021)</a:t>
                      </a:r>
                    </a:p>
                  </a:txBody>
                  <a:tcPr anchor="ctr">
                    <a:solidFill>
                      <a:srgbClr val="5B739B"/>
                    </a:solidFill>
                  </a:tcPr>
                </a:tc>
                <a:extLst>
                  <a:ext uri="{0D108BD9-81ED-4DB2-BD59-A6C34878D82A}">
                    <a16:rowId xmlns:a16="http://schemas.microsoft.com/office/drawing/2014/main" val="156113477"/>
                  </a:ext>
                </a:extLst>
              </a:tr>
              <a:tr h="1146829">
                <a:tc rowSpan="2">
                  <a:txBody>
                    <a:bodyPr/>
                    <a:lstStyle/>
                    <a:p>
                      <a:pPr algn="ctr"/>
                      <a:r>
                        <a:rPr lang="en-US" sz="1600" b="1" dirty="0">
                          <a:solidFill>
                            <a:schemeClr val="bg1"/>
                          </a:solidFill>
                        </a:rPr>
                        <a:t>Human Loss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By 1%-Annual-Chance Flood Event</a:t>
                      </a:r>
                    </a:p>
                  </a:txBody>
                  <a:tcPr vert="vert270" anchor="ctr">
                    <a:solidFill>
                      <a:srgbClr val="5B739B"/>
                    </a:solidFill>
                  </a:tcPr>
                </a:tc>
                <a:tc>
                  <a:txBody>
                    <a:bodyPr/>
                    <a:lstStyle/>
                    <a:p>
                      <a:r>
                        <a:rPr lang="en-US" sz="1600" dirty="0">
                          <a:solidFill>
                            <a:schemeClr val="bg1"/>
                          </a:solidFill>
                        </a:rPr>
                        <a:t>Displaced Population Estimates</a:t>
                      </a:r>
                    </a:p>
                  </a:txBody>
                  <a:tcPr anchor="ctr">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rgbClr val="C00000"/>
                          </a:solidFill>
                        </a:rPr>
                        <a:t>481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(Rank: 17</a:t>
                      </a:r>
                      <a:r>
                        <a:rPr lang="en-US" sz="1100" b="0" baseline="30000" dirty="0">
                          <a:solidFill>
                            <a:schemeClr val="tx1"/>
                          </a:solidFill>
                        </a:rPr>
                        <a:t>th</a:t>
                      </a:r>
                      <a:r>
                        <a:rPr lang="en-US" sz="1100" b="0" dirty="0">
                          <a:solidFill>
                            <a:schemeClr val="tx1"/>
                          </a:solidFill>
                        </a:rPr>
                        <a:t>)</a:t>
                      </a:r>
                    </a:p>
                  </a:txBody>
                  <a:tcPr anchor="ctr">
                    <a:lnB w="12700" cap="flat" cmpd="sng" algn="ctr">
                      <a:solidFill>
                        <a:schemeClr val="bg1"/>
                      </a:solidFill>
                      <a:prstDash val="solid"/>
                      <a:round/>
                      <a:headEnd type="none" w="med" len="med"/>
                      <a:tailEnd type="none" w="med" len="med"/>
                    </a:lnB>
                  </a:tcPr>
                </a:tc>
                <a:tc>
                  <a:txBody>
                    <a:bodyPr/>
                    <a:lstStyle/>
                    <a:p>
                      <a:pPr algn="ctr"/>
                      <a:r>
                        <a:rPr lang="en-US" sz="1600" b="1" dirty="0">
                          <a:solidFill>
                            <a:srgbClr val="C00000"/>
                          </a:solidFill>
                        </a:rPr>
                        <a:t>492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(Rank: 16</a:t>
                      </a:r>
                      <a:r>
                        <a:rPr lang="en-US" sz="1100" b="0" baseline="30000" dirty="0">
                          <a:solidFill>
                            <a:schemeClr val="tx1"/>
                          </a:solidFill>
                        </a:rPr>
                        <a:t>th</a:t>
                      </a:r>
                      <a:r>
                        <a:rPr lang="en-US" sz="1100" b="0" dirty="0">
                          <a:solidFill>
                            <a:schemeClr val="tx1"/>
                          </a:solidFill>
                        </a:rPr>
                        <a:t>)</a:t>
                      </a:r>
                    </a:p>
                  </a:txBody>
                  <a:tcPr anchor="ctr">
                    <a:lnB w="12700" cap="flat" cmpd="sng" algn="ctr">
                      <a:solidFill>
                        <a:schemeClr val="bg1"/>
                      </a:solidFill>
                      <a:prstDash val="solid"/>
                      <a:round/>
                      <a:headEnd type="none" w="med" len="med"/>
                      <a:tailEnd type="none" w="med" len="med"/>
                    </a:lnB>
                  </a:tcPr>
                </a:tc>
                <a:tc>
                  <a:txBody>
                    <a:bodyPr/>
                    <a:lstStyle/>
                    <a:p>
                      <a:pPr algn="ctr"/>
                      <a:r>
                        <a:rPr lang="en-US" sz="1600" dirty="0"/>
                        <a:t>173 (Avg.)</a:t>
                      </a: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84197683"/>
                  </a:ext>
                </a:extLst>
              </a:tr>
              <a:tr h="1200130">
                <a:tc vMerge="1">
                  <a:txBody>
                    <a:bodyPr/>
                    <a:lstStyle/>
                    <a:p>
                      <a:endParaRPr lang="en-US" sz="1600" dirty="0">
                        <a:solidFill>
                          <a:schemeClr val="bg1"/>
                        </a:solidFill>
                      </a:endParaRPr>
                    </a:p>
                  </a:txBody>
                  <a:tcPr anchor="ctr">
                    <a:lnT w="12700" cap="flat" cmpd="sng" algn="ctr">
                      <a:solidFill>
                        <a:schemeClr val="bg1"/>
                      </a:solidFill>
                      <a:prstDash val="solid"/>
                      <a:round/>
                      <a:headEnd type="none" w="med" len="med"/>
                      <a:tailEnd type="none" w="med" len="med"/>
                    </a:lnT>
                    <a:solidFill>
                      <a:srgbClr val="5B739B"/>
                    </a:solidFill>
                  </a:tcPr>
                </a:tc>
                <a:tc>
                  <a:txBody>
                    <a:bodyPr/>
                    <a:lstStyle/>
                    <a:p>
                      <a:r>
                        <a:rPr lang="en-US" sz="1600" dirty="0">
                          <a:solidFill>
                            <a:schemeClr val="bg1"/>
                          </a:solidFill>
                        </a:rPr>
                        <a:t>Estimated Population in Need of Short-Term Shelter</a:t>
                      </a:r>
                    </a:p>
                  </a:txBody>
                  <a:tcPr anchor="ctr">
                    <a:lnT w="12700" cap="flat" cmpd="sng" algn="ctr">
                      <a:solidFill>
                        <a:schemeClr val="bg1"/>
                      </a:solidFill>
                      <a:prstDash val="solid"/>
                      <a:round/>
                      <a:headEnd type="none" w="med" len="med"/>
                      <a:tailEnd type="none" w="med" len="med"/>
                    </a:lnT>
                    <a:solidFill>
                      <a:srgbClr val="5B739B"/>
                    </a:solidFill>
                  </a:tcPr>
                </a:tc>
                <a:tc>
                  <a:txBody>
                    <a:bodyPr/>
                    <a:lstStyle/>
                    <a:p>
                      <a:pPr algn="ctr"/>
                      <a:r>
                        <a:rPr lang="en-US" sz="1600" b="1" dirty="0">
                          <a:solidFill>
                            <a:srgbClr val="C00000"/>
                          </a:solidFill>
                        </a:rPr>
                        <a:t>104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(Rank: 18</a:t>
                      </a:r>
                      <a:r>
                        <a:rPr lang="en-US" sz="1100" b="0" baseline="30000" dirty="0">
                          <a:solidFill>
                            <a:schemeClr val="tx1"/>
                          </a:solidFill>
                        </a:rPr>
                        <a:t>th</a:t>
                      </a:r>
                      <a:r>
                        <a:rPr lang="en-US" sz="1100" b="0" dirty="0">
                          <a:solidFill>
                            <a:schemeClr val="tx1"/>
                          </a:solidFill>
                        </a:rPr>
                        <a:t>)</a:t>
                      </a:r>
                    </a:p>
                  </a:txBody>
                  <a:tcPr anchor="ctr">
                    <a:lnT w="12700" cap="flat" cmpd="sng" algn="ctr">
                      <a:solidFill>
                        <a:schemeClr val="bg1"/>
                      </a:solidFill>
                      <a:prstDash val="solid"/>
                      <a:round/>
                      <a:headEnd type="none" w="med" len="med"/>
                      <a:tailEnd type="none" w="med" len="med"/>
                    </a:lnT>
                  </a:tcPr>
                </a:tc>
                <a:tc>
                  <a:txBody>
                    <a:bodyPr/>
                    <a:lstStyle/>
                    <a:p>
                      <a:pPr algn="ctr"/>
                      <a:r>
                        <a:rPr lang="en-US" sz="1600" b="1" dirty="0">
                          <a:solidFill>
                            <a:srgbClr val="C00000"/>
                          </a:solidFill>
                        </a:rPr>
                        <a:t>123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(Rank: 14</a:t>
                      </a:r>
                      <a:r>
                        <a:rPr lang="en-US" sz="1100" b="0" baseline="30000" dirty="0">
                          <a:solidFill>
                            <a:schemeClr val="tx1"/>
                          </a:solidFill>
                        </a:rPr>
                        <a:t>th</a:t>
                      </a:r>
                      <a:r>
                        <a:rPr lang="en-US" sz="1100" b="0" dirty="0">
                          <a:solidFill>
                            <a:schemeClr val="tx1"/>
                          </a:solidFill>
                        </a:rPr>
                        <a:t>)</a:t>
                      </a:r>
                    </a:p>
                  </a:txBody>
                  <a:tcPr anchor="ctr">
                    <a:lnT w="12700" cap="flat" cmpd="sng" algn="ctr">
                      <a:solidFill>
                        <a:schemeClr val="bg1"/>
                      </a:solidFill>
                      <a:prstDash val="solid"/>
                      <a:round/>
                      <a:headEnd type="none" w="med" len="med"/>
                      <a:tailEnd type="none" w="med" len="med"/>
                    </a:lnT>
                  </a:tcPr>
                </a:tc>
                <a:tc>
                  <a:txBody>
                    <a:bodyPr/>
                    <a:lstStyle/>
                    <a:p>
                      <a:pPr algn="ctr"/>
                      <a:r>
                        <a:rPr lang="en-US" sz="1600" dirty="0"/>
                        <a:t>37 (Avg.)</a:t>
                      </a:r>
                    </a:p>
                  </a:txBody>
                  <a:tcPr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256478149"/>
                  </a:ext>
                </a:extLst>
              </a:tr>
            </a:tbl>
          </a:graphicData>
        </a:graphic>
      </p:graphicFrame>
      <p:sp>
        <p:nvSpPr>
          <p:cNvPr id="5" name="Text Box 2">
            <a:extLst>
              <a:ext uri="{FF2B5EF4-FFF2-40B4-BE49-F238E27FC236}">
                <a16:creationId xmlns:a16="http://schemas.microsoft.com/office/drawing/2014/main" id="{0E9F58F7-36A4-4B7E-A670-57FD08CA14E3}"/>
              </a:ext>
            </a:extLst>
          </p:cNvPr>
          <p:cNvSpPr txBox="1">
            <a:spLocks noChangeArrowheads="1"/>
          </p:cNvSpPr>
          <p:nvPr/>
        </p:nvSpPr>
        <p:spPr bwMode="auto">
          <a:xfrm>
            <a:off x="2705012" y="4725659"/>
            <a:ext cx="8820535" cy="1046878"/>
          </a:xfrm>
          <a:prstGeom prst="rect">
            <a:avLst/>
          </a:prstGeom>
          <a:noFill/>
          <a:ln w="9525">
            <a:noFill/>
            <a:miter lim="800000"/>
            <a:headEnd/>
            <a:tailEnd/>
          </a:ln>
        </p:spPr>
        <p:txBody>
          <a:bodyPr rot="0" vert="horz" wrap="square" lIns="91440" tIns="45720" rIns="91440" bIns="45720" anchor="t" anchorCtr="0">
            <a:noAutofit/>
          </a:bodyPr>
          <a:lstStyle/>
          <a:p>
            <a:pPr>
              <a:spcBef>
                <a:spcPts val="50"/>
              </a:spcBef>
            </a:pPr>
            <a:r>
              <a:rPr lang="en-US" sz="1100" dirty="0">
                <a:latin typeface="Arial" panose="020B0604020202020204" pitchFamily="34" charset="0"/>
                <a:ea typeface="Calibri" panose="020F0502020204030204" pitchFamily="34" charset="0"/>
                <a:cs typeface="Times New Roman" panose="02020603050405020304" pitchFamily="18" charset="0"/>
              </a:rPr>
              <a:t>* For numbers and dollar values, used median, or average where the median was zero or too low, in the state’s 213 incorporated areas</a:t>
            </a:r>
          </a:p>
          <a:p>
            <a:pPr>
              <a:spcBef>
                <a:spcPts val="50"/>
              </a:spcBef>
            </a:pPr>
            <a:r>
              <a:rPr lang="en-US" sz="1100" dirty="0">
                <a:latin typeface="Arial" panose="020B0604020202020204" pitchFamily="34" charset="0"/>
                <a:ea typeface="Calibri" panose="020F0502020204030204" pitchFamily="34" charset="0"/>
                <a:cs typeface="Times New Roman" panose="02020603050405020304" pitchFamily="18" charset="0"/>
              </a:rPr>
              <a:t>** Ranks mentioned based on the BLRA data of April 2022 where the community is among the top 20 incorporated areas in WV</a:t>
            </a:r>
          </a:p>
          <a:p>
            <a:pPr>
              <a:spcBef>
                <a:spcPts val="50"/>
              </a:spcBef>
            </a:pPr>
            <a:r>
              <a:rPr lang="en-US" sz="1100" dirty="0">
                <a:solidFill>
                  <a:srgbClr val="C00000"/>
                </a:solidFill>
                <a:latin typeface="Arial" panose="020B0604020202020204" pitchFamily="34" charset="0"/>
                <a:ea typeface="Calibri" panose="020F0502020204030204" pitchFamily="34" charset="0"/>
                <a:cs typeface="Times New Roman" panose="02020603050405020304" pitchFamily="18" charset="0"/>
              </a:rPr>
              <a:t>The red texts show large difference, to the risk side, from the state ratios</a:t>
            </a:r>
            <a:r>
              <a:rPr lang="en-US" sz="11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a:t>
            </a:r>
          </a:p>
          <a:p>
            <a:pPr>
              <a:spcBef>
                <a:spcPts val="50"/>
              </a:spcBef>
            </a:pPr>
            <a:r>
              <a:rPr lang="en-US" sz="1100" dirty="0">
                <a:solidFill>
                  <a:schemeClr val="accent6">
                    <a:lumMod val="75000"/>
                  </a:schemeClr>
                </a:solidFill>
                <a:latin typeface="Arial" panose="020B0604020202020204" pitchFamily="34" charset="0"/>
                <a:cs typeface="Times New Roman" panose="02020603050405020304" pitchFamily="18" charset="0"/>
              </a:rPr>
              <a:t>The green texts show large difference, to the resilience side, from the state ratios.</a:t>
            </a:r>
          </a:p>
          <a:p>
            <a:pPr>
              <a:lnSpc>
                <a:spcPct val="90000"/>
              </a:lnSpc>
              <a:spcAft>
                <a:spcPts val="800"/>
              </a:spcAft>
            </a:pPr>
            <a:endParaRPr lang="en-US" sz="11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315B155-4DB3-1C09-A1B7-DC7877E3C123}"/>
              </a:ext>
            </a:extLst>
          </p:cNvPr>
          <p:cNvSpPr txBox="1"/>
          <p:nvPr/>
        </p:nvSpPr>
        <p:spPr>
          <a:xfrm>
            <a:off x="241159" y="1867711"/>
            <a:ext cx="2200589" cy="2308324"/>
          </a:xfrm>
          <a:prstGeom prst="rect">
            <a:avLst/>
          </a:prstGeom>
          <a:noFill/>
        </p:spPr>
        <p:txBody>
          <a:bodyPr wrap="square" rtlCol="0">
            <a:spAutoFit/>
          </a:bodyPr>
          <a:lstStyle/>
          <a:p>
            <a:pPr algn="ctr"/>
            <a:r>
              <a:rPr lang="en-US" sz="2400" b="1" dirty="0">
                <a:solidFill>
                  <a:schemeClr val="bg1"/>
                </a:solidFill>
                <a:highlight>
                  <a:srgbClr val="FF0000"/>
                </a:highlight>
              </a:rPr>
              <a:t>Population Displacement Estimates</a:t>
            </a:r>
          </a:p>
          <a:p>
            <a:pPr algn="ctr"/>
            <a:endParaRPr lang="en-US" sz="2400" b="1" dirty="0">
              <a:solidFill>
                <a:schemeClr val="bg1"/>
              </a:solidFill>
            </a:endParaRPr>
          </a:p>
          <a:p>
            <a:pPr algn="ctr"/>
            <a:r>
              <a:rPr lang="en-US" sz="2400" b="1" dirty="0">
                <a:solidFill>
                  <a:schemeClr val="bg1"/>
                </a:solidFill>
              </a:rPr>
              <a:t>Risk Factor Findings</a:t>
            </a:r>
            <a:endParaRPr lang="en-US" sz="2400" b="1" i="1" dirty="0">
              <a:solidFill>
                <a:schemeClr val="bg1"/>
              </a:solidFill>
            </a:endParaRPr>
          </a:p>
        </p:txBody>
      </p:sp>
    </p:spTree>
    <p:extLst>
      <p:ext uri="{BB962C8B-B14F-4D97-AF65-F5344CB8AC3E}">
        <p14:creationId xmlns:p14="http://schemas.microsoft.com/office/powerpoint/2010/main" val="23330511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Criteria, Rationale, and Data Sources</a:t>
            </a:r>
          </a:p>
        </p:txBody>
      </p:sp>
      <p:graphicFrame>
        <p:nvGraphicFramePr>
          <p:cNvPr id="4" name="Table 4">
            <a:extLst>
              <a:ext uri="{FF2B5EF4-FFF2-40B4-BE49-F238E27FC236}">
                <a16:creationId xmlns:a16="http://schemas.microsoft.com/office/drawing/2014/main" id="{064D6C48-3E95-4AA3-8F06-135D21432687}"/>
              </a:ext>
            </a:extLst>
          </p:cNvPr>
          <p:cNvGraphicFramePr>
            <a:graphicFrameLocks noGrp="1"/>
          </p:cNvGraphicFramePr>
          <p:nvPr>
            <p:extLst>
              <p:ext uri="{D42A27DB-BD31-4B8C-83A1-F6EECF244321}">
                <p14:modId xmlns:p14="http://schemas.microsoft.com/office/powerpoint/2010/main" val="501608829"/>
              </p:ext>
            </p:extLst>
          </p:nvPr>
        </p:nvGraphicFramePr>
        <p:xfrm>
          <a:off x="2851723" y="997533"/>
          <a:ext cx="8917579" cy="5539014"/>
        </p:xfrm>
        <a:graphic>
          <a:graphicData uri="http://schemas.openxmlformats.org/drawingml/2006/table">
            <a:tbl>
              <a:tblPr firstRow="1" bandRow="1">
                <a:tableStyleId>{5C22544A-7EE6-4342-B048-85BDC9FD1C3A}</a:tableStyleId>
              </a:tblPr>
              <a:tblGrid>
                <a:gridCol w="1959429">
                  <a:extLst>
                    <a:ext uri="{9D8B030D-6E8A-4147-A177-3AD203B41FA5}">
                      <a16:colId xmlns:a16="http://schemas.microsoft.com/office/drawing/2014/main" val="1438507270"/>
                    </a:ext>
                  </a:extLst>
                </a:gridCol>
                <a:gridCol w="2646274">
                  <a:extLst>
                    <a:ext uri="{9D8B030D-6E8A-4147-A177-3AD203B41FA5}">
                      <a16:colId xmlns:a16="http://schemas.microsoft.com/office/drawing/2014/main" val="1218352812"/>
                    </a:ext>
                  </a:extLst>
                </a:gridCol>
                <a:gridCol w="2494271">
                  <a:extLst>
                    <a:ext uri="{9D8B030D-6E8A-4147-A177-3AD203B41FA5}">
                      <a16:colId xmlns:a16="http://schemas.microsoft.com/office/drawing/2014/main" val="796239596"/>
                    </a:ext>
                  </a:extLst>
                </a:gridCol>
                <a:gridCol w="1817605">
                  <a:extLst>
                    <a:ext uri="{9D8B030D-6E8A-4147-A177-3AD203B41FA5}">
                      <a16:colId xmlns:a16="http://schemas.microsoft.com/office/drawing/2014/main" val="717488461"/>
                    </a:ext>
                  </a:extLst>
                </a:gridCol>
              </a:tblGrid>
              <a:tr h="185505">
                <a:tc>
                  <a:txBody>
                    <a:bodyPr/>
                    <a:lstStyle/>
                    <a:p>
                      <a:pPr algn="ctr"/>
                      <a:r>
                        <a:rPr lang="en-US" sz="1050" dirty="0"/>
                        <a:t>Exposure Indicator</a:t>
                      </a:r>
                    </a:p>
                  </a:txBody>
                  <a:tcPr anchor="ctr">
                    <a:lnL w="12700"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5B739B"/>
                    </a:solidFill>
                  </a:tcPr>
                </a:tc>
                <a:tc>
                  <a:txBody>
                    <a:bodyPr/>
                    <a:lstStyle/>
                    <a:p>
                      <a:pPr algn="ctr"/>
                      <a:r>
                        <a:rPr lang="en-US" sz="1050" dirty="0"/>
                        <a:t>Criteria </a:t>
                      </a:r>
                    </a:p>
                  </a:txBody>
                  <a:tcPr marL="54105" marR="54105" marT="27053" marB="27053"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ctr"/>
                      <a:r>
                        <a:rPr lang="en-US" sz="1050" dirty="0"/>
                        <a:t>Rationale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ctr"/>
                      <a:r>
                        <a:rPr lang="en-US" sz="1050" dirty="0"/>
                        <a:t>Data Source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3513940923"/>
                  </a:ext>
                </a:extLst>
              </a:tr>
              <a:tr h="2377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Total Primary Building Count in Floodplain</a:t>
                      </a:r>
                    </a:p>
                    <a:p>
                      <a:pPr algn="l"/>
                      <a:endParaRPr lang="en-US" sz="1050" b="1"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bg1"/>
                          </a:solidFill>
                        </a:rPr>
                        <a:t>All primary insurable structures in the Special Flood Hazard Area (SFHA)* or 100-year floodplain</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Higher number of buildings in the floodplain indicates higher physical and human exposure and flood risk in a community.</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b="0" dirty="0">
                          <a:solidFill>
                            <a:schemeClr val="bg1"/>
                          </a:solidFill>
                        </a:rPr>
                        <a:t>BLRA of 10/19/2022 (based on 2022 tax assessment) &amp; FEMA FIRM (2012 &amp; 2022)</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4062377285"/>
                  </a:ext>
                </a:extLst>
              </a:tr>
              <a:tr h="7033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Building Ratio b/w Floodplain &amp; Community Total</a:t>
                      </a:r>
                    </a:p>
                    <a:p>
                      <a:pPr algn="l"/>
                      <a:endParaRPr lang="en-US" sz="1050" b="1"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1050" b="0" dirty="0">
                          <a:solidFill>
                            <a:schemeClr val="bg1"/>
                          </a:solidFill>
                        </a:rPr>
                        <a:t>Ratio of the primary buildings in the floodplain to all E911 addresses in community</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b="0" dirty="0">
                          <a:solidFill>
                            <a:schemeClr val="bg1"/>
                          </a:solidFill>
                        </a:rPr>
                        <a:t>BLRA of 10/19/2022 (based on 2022 tax assessment) &amp; E911 Addresses from Statewide Addressing and Mapping System (SAMS) 2021</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342225796"/>
                  </a:ext>
                </a:extLst>
              </a:tr>
              <a:tr h="3612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Total Primary Building Value in Floodplain of Community</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dirty="0">
                          <a:solidFill>
                            <a:schemeClr val="bg1"/>
                          </a:solidFill>
                        </a:rPr>
                        <a:t>Sum &amp; median appraised values of all primary structures in floodplains</a:t>
                      </a:r>
                    </a:p>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Higher building values increase substantial damage thresholds and mitigation reconstruction costs.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BLRA of 10/19/2022 (based on 2022 tax assessment) &amp; FEMA FIRM  (2012 &amp; 2022)</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941388248"/>
                  </a:ext>
                </a:extLst>
              </a:tr>
              <a:tr h="2297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Median Building Value in Floodplain</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660948193"/>
                  </a:ext>
                </a:extLst>
              </a:tr>
              <a:tr h="3655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Building Count in Floodway (High Velocity &amp; Depth)</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rowSpan="2">
                  <a:txBody>
                    <a:bodyPr/>
                    <a:lstStyle/>
                    <a:p>
                      <a:pPr algn="l"/>
                      <a:r>
                        <a:rPr lang="en-US" sz="1050" b="0" dirty="0">
                          <a:solidFill>
                            <a:schemeClr val="bg1"/>
                          </a:solidFill>
                        </a:rPr>
                        <a:t>Primary buildings intersecting either floodways of 2012 or 2022 (effective or advisory)</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Buildings in the main floodway channel of the river or stream, or close to the flood source, will be subject to the greatest flood depths, highest velocities, and greatest debris potential.</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BLRA of 10/19/2022 (based on 2022 tax assessment) &amp; FEMA FIRM (2012 &amp; 2022)</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412905508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Percent Count in Floodway (High Velocity &amp; Depth)</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221970460"/>
                  </a:ext>
                </a:extLst>
              </a:tr>
              <a:tr h="4635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Count Mapped in SFHA</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rowSpan="2">
                  <a:txBody>
                    <a:bodyPr/>
                    <a:lstStyle/>
                    <a:p>
                      <a:pPr algn="l"/>
                      <a:r>
                        <a:rPr lang="en-US" sz="1050" b="0" dirty="0">
                          <a:solidFill>
                            <a:schemeClr val="bg1"/>
                          </a:solidFill>
                        </a:rPr>
                        <a:t>Primary buildings that most likely will be included in the SFHA when future FEMA Restudies are done and new FIRMs become effective.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Communities should review all "mapped-in" structures.  Homeowners are at higher risk to flooding and should be contacted about Flood Insurance Preferred Risk Policies and other potential mitigation measures.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BLRA of 10/19/2022 (based on 2022 tax assessment) &amp; FEMA FIRM (2012 &amp; 2022)</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544426867"/>
                  </a:ext>
                </a:extLst>
              </a:tr>
              <a:tr h="0">
                <a:tc>
                  <a:txBody>
                    <a:bodyPr/>
                    <a:lstStyle/>
                    <a:p>
                      <a:pPr algn="l"/>
                      <a:r>
                        <a:rPr lang="en-US" sz="1050" b="1" dirty="0">
                          <a:solidFill>
                            <a:schemeClr val="bg1"/>
                          </a:solidFill>
                        </a:rPr>
                        <a:t>Percent Count Mapped in SFHA</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76621271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Count Mapped out SFHA</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rowSpan="2">
                  <a:txBody>
                    <a:bodyPr/>
                    <a:lstStyle/>
                    <a:p>
                      <a:pPr algn="l"/>
                      <a:r>
                        <a:rPr lang="en-US" sz="1050" b="0" dirty="0">
                          <a:solidFill>
                            <a:schemeClr val="bg1"/>
                          </a:solidFill>
                        </a:rPr>
                        <a:t>Primary buildings no longer located within the high-risk flood zones of 2022</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The flood risk has only been reduced, not removed and flood insurance coverage is still recommended.</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BLRA of 10/19/2022 (based on 2022 tax assessment) &amp; FEMA FIRM (2012 &amp; 2022)</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87603049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Percent Count Mapped out SFHA</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302544396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Owner Occupied Residential Buildings in Floodplain</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rowSpan="2">
                  <a:txBody>
                    <a:bodyPr/>
                    <a:lstStyle/>
                    <a:p>
                      <a:pPr algn="l"/>
                      <a:r>
                        <a:rPr lang="en-US" sz="1050" b="0" dirty="0">
                          <a:solidFill>
                            <a:schemeClr val="bg1"/>
                          </a:solidFill>
                        </a:rPr>
                        <a:t>Residential buildings occupied by owners (tax class 2)</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Renters may not have flood insurance and be at higher risk. Renters may have less long-term commitment to the community.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BLRA of 10/19/2022 (based on 2022 tax assessment)</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253519957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Percent Owner Occupied Residential Buildings in Floodplain</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881925475"/>
                  </a:ext>
                </a:extLst>
              </a:tr>
            </a:tbl>
          </a:graphicData>
        </a:graphic>
      </p:graphicFrame>
      <p:sp>
        <p:nvSpPr>
          <p:cNvPr id="5" name="Text Box 2">
            <a:extLst>
              <a:ext uri="{FF2B5EF4-FFF2-40B4-BE49-F238E27FC236}">
                <a16:creationId xmlns:a16="http://schemas.microsoft.com/office/drawing/2014/main" id="{5EE09ACE-17DA-4165-9BDB-49466E2376DD}"/>
              </a:ext>
            </a:extLst>
          </p:cNvPr>
          <p:cNvSpPr txBox="1">
            <a:spLocks noChangeArrowheads="1"/>
          </p:cNvSpPr>
          <p:nvPr/>
        </p:nvSpPr>
        <p:spPr bwMode="auto">
          <a:xfrm>
            <a:off x="1588312" y="6536547"/>
            <a:ext cx="8820535" cy="215845"/>
          </a:xfrm>
          <a:prstGeom prst="rect">
            <a:avLst/>
          </a:prstGeom>
          <a:noFill/>
          <a:ln w="9525">
            <a:noFill/>
            <a:miter lim="800000"/>
            <a:headEnd/>
            <a:tailEnd/>
          </a:ln>
        </p:spPr>
        <p:txBody>
          <a:bodyPr rot="0" vert="horz" wrap="square" lIns="91440" tIns="45720" rIns="91440" bIns="45720" anchor="t" anchorCtr="0">
            <a:noAutofit/>
          </a:bodyPr>
          <a:lstStyle/>
          <a:p>
            <a:pPr>
              <a:spcBef>
                <a:spcPts val="50"/>
              </a:spcBef>
            </a:pPr>
            <a:r>
              <a:rPr lang="en-US" sz="1000" dirty="0">
                <a:latin typeface="Arial" panose="020B0604020202020204" pitchFamily="34" charset="0"/>
                <a:ea typeface="Calibri" panose="020F0502020204030204" pitchFamily="34" charset="0"/>
                <a:cs typeface="Times New Roman" panose="02020603050405020304" pitchFamily="18" charset="0"/>
              </a:rPr>
              <a:t>* SFHA includes both the high-risk effective and advisory 1%-annual chance floodplains.</a:t>
            </a:r>
            <a:endParaRPr lang="en-US" sz="1000" b="1" dirty="0">
              <a:latin typeface="Arial" panose="020B0604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77743212-D3B6-FEB9-6982-342D361FCA9F}"/>
              </a:ext>
            </a:extLst>
          </p:cNvPr>
          <p:cNvSpPr txBox="1"/>
          <p:nvPr/>
        </p:nvSpPr>
        <p:spPr>
          <a:xfrm>
            <a:off x="422697" y="2693585"/>
            <a:ext cx="1948713" cy="1938992"/>
          </a:xfrm>
          <a:prstGeom prst="rect">
            <a:avLst/>
          </a:prstGeom>
          <a:noFill/>
        </p:spPr>
        <p:txBody>
          <a:bodyPr wrap="square" rtlCol="0">
            <a:spAutoFit/>
          </a:bodyPr>
          <a:lstStyle/>
          <a:p>
            <a:pPr algn="ctr"/>
            <a:r>
              <a:rPr lang="en-US" sz="2400" b="1" dirty="0">
                <a:solidFill>
                  <a:schemeClr val="bg1"/>
                </a:solidFill>
              </a:rPr>
              <a:t>Rationale &amp; Metadata</a:t>
            </a:r>
            <a:br>
              <a:rPr lang="en-US" sz="2400" b="1" dirty="0">
                <a:solidFill>
                  <a:schemeClr val="bg1"/>
                </a:solidFill>
              </a:rPr>
            </a:br>
            <a:r>
              <a:rPr lang="en-US" sz="2400" b="1" dirty="0">
                <a:solidFill>
                  <a:schemeClr val="bg1"/>
                </a:solidFill>
              </a:rPr>
              <a:t> for</a:t>
            </a:r>
          </a:p>
          <a:p>
            <a:pPr algn="ctr"/>
            <a:r>
              <a:rPr lang="en-US" sz="2400" b="1" dirty="0">
                <a:solidFill>
                  <a:schemeClr val="bg1"/>
                </a:solidFill>
              </a:rPr>
              <a:t>Risk Factor Findings</a:t>
            </a:r>
            <a:endParaRPr lang="en-US" sz="2400" b="1" i="1" dirty="0">
              <a:solidFill>
                <a:schemeClr val="bg1"/>
              </a:solidFill>
            </a:endParaRPr>
          </a:p>
        </p:txBody>
      </p:sp>
    </p:spTree>
    <p:extLst>
      <p:ext uri="{BB962C8B-B14F-4D97-AF65-F5344CB8AC3E}">
        <p14:creationId xmlns:p14="http://schemas.microsoft.com/office/powerpoint/2010/main" val="1774678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Characteristics</a:t>
            </a:r>
          </a:p>
        </p:txBody>
      </p:sp>
      <p:sp>
        <p:nvSpPr>
          <p:cNvPr id="10" name="TextBox 9"/>
          <p:cNvSpPr txBox="1"/>
          <p:nvPr/>
        </p:nvSpPr>
        <p:spPr>
          <a:xfrm>
            <a:off x="2743201" y="995600"/>
            <a:ext cx="8906608" cy="5786199"/>
          </a:xfrm>
          <a:prstGeom prst="rect">
            <a:avLst/>
          </a:prstGeom>
          <a:solidFill>
            <a:schemeClr val="bg1">
              <a:lumMod val="95000"/>
            </a:schemeClr>
          </a:solidFill>
        </p:spPr>
        <p:txBody>
          <a:bodyPr wrap="square" rtlCol="0">
            <a:spAutoFit/>
          </a:bodyPr>
          <a:lstStyle/>
          <a:p>
            <a:pPr algn="ctr"/>
            <a:r>
              <a:rPr lang="en-US" b="1" dirty="0">
                <a:solidFill>
                  <a:schemeClr val="accent1">
                    <a:lumMod val="50000"/>
                  </a:schemeClr>
                </a:solidFill>
              </a:rPr>
              <a:t>Flood Characteristics Impacting Community</a:t>
            </a:r>
          </a:p>
          <a:p>
            <a:pPr marL="285750" indent="-285750">
              <a:buFont typeface="Arial" panose="020B0604020202020204" pitchFamily="34" charset="0"/>
              <a:buChar char="•"/>
            </a:pPr>
            <a:r>
              <a:rPr lang="en-US" sz="1600" b="1" i="1" dirty="0">
                <a:solidFill>
                  <a:schemeClr val="accent1">
                    <a:lumMod val="50000"/>
                  </a:schemeClr>
                </a:solidFill>
                <a:highlight>
                  <a:srgbClr val="FFFF00"/>
                </a:highlight>
              </a:rPr>
              <a:t>Frequency: </a:t>
            </a:r>
            <a:r>
              <a:rPr lang="en-US" sz="1600" b="1" dirty="0">
                <a:solidFill>
                  <a:schemeClr val="accent1">
                    <a:lumMod val="50000"/>
                  </a:schemeClr>
                </a:solidFill>
                <a:highlight>
                  <a:srgbClr val="FFFF00"/>
                </a:highlight>
              </a:rPr>
              <a:t> Probability that a flood of a specific size will be equaled or exceeded in any given year   </a:t>
            </a:r>
          </a:p>
          <a:p>
            <a:pPr marL="742950" lvl="1" indent="-285750">
              <a:buFont typeface="Courier New" panose="02070309020205020404" pitchFamily="49" charset="0"/>
              <a:buChar char="o"/>
            </a:pPr>
            <a:r>
              <a:rPr lang="en-US" sz="1200" dirty="0">
                <a:solidFill>
                  <a:schemeClr val="accent1">
                    <a:lumMod val="50000"/>
                  </a:schemeClr>
                </a:solidFill>
              </a:rPr>
              <a:t>5-, 10-, 20-, 25-, 50-, 100-, and 500-year flood elevations (above sea level) refer to expected water levels of the 20%,  10%, 5%, 4%, 2%, 1%, and 0.2% annual chance flood events. A 1000-yr flood has a 0.1% chance of happening in any given year.</a:t>
            </a:r>
          </a:p>
          <a:p>
            <a:pPr marL="742950" lvl="1" indent="-285750">
              <a:buFont typeface="Courier New" panose="02070309020205020404" pitchFamily="49" charset="0"/>
              <a:buChar char="o"/>
            </a:pPr>
            <a:r>
              <a:rPr lang="en-US" sz="1200" dirty="0">
                <a:solidFill>
                  <a:schemeClr val="accent1">
                    <a:lumMod val="50000"/>
                  </a:schemeClr>
                </a:solidFill>
              </a:rPr>
              <a:t>FEMA’s 1%+ flood elevations measure how high the 100-year flood could be given the statistical uncertainties in flood modeling.  It represents the upper 84-percent confidence limit of the statistical error for calculating the 1-percent annual chance event.</a:t>
            </a:r>
          </a:p>
          <a:p>
            <a:pPr marL="742950" lvl="1" indent="-285750">
              <a:buFont typeface="Courier New" panose="02070309020205020404" pitchFamily="49" charset="0"/>
              <a:buChar char="o"/>
            </a:pPr>
            <a:r>
              <a:rPr lang="en-US" sz="1200" dirty="0">
                <a:solidFill>
                  <a:schemeClr val="accent1">
                    <a:lumMod val="50000"/>
                  </a:schemeClr>
                </a:solidFill>
              </a:rPr>
              <a:t>The relative frequency of any given flood (e.g., 5-year or 10-year) serves as a useful reference point when selecting a mitigation options and evaluating cost effectiveness. </a:t>
            </a:r>
          </a:p>
          <a:p>
            <a:pPr marL="285750" indent="-285750">
              <a:buFont typeface="Arial" panose="020B0604020202020204" pitchFamily="34" charset="0"/>
              <a:buChar char="•"/>
            </a:pPr>
            <a:r>
              <a:rPr lang="en-US" sz="1600" b="1" i="1" dirty="0">
                <a:solidFill>
                  <a:schemeClr val="accent1">
                    <a:lumMod val="50000"/>
                  </a:schemeClr>
                </a:solidFill>
                <a:highlight>
                  <a:srgbClr val="FFFF00"/>
                </a:highlight>
              </a:rPr>
              <a:t>Depth:  </a:t>
            </a:r>
            <a:r>
              <a:rPr lang="en-US" sz="1600" b="1" dirty="0">
                <a:solidFill>
                  <a:schemeClr val="accent1">
                    <a:lumMod val="50000"/>
                  </a:schemeClr>
                </a:solidFill>
                <a:highlight>
                  <a:srgbClr val="FFFF00"/>
                </a:highlight>
              </a:rPr>
              <a:t>Flood depth or water surface elevation above the ground surface</a:t>
            </a:r>
          </a:p>
          <a:p>
            <a:pPr marL="742950" lvl="1" indent="-285750">
              <a:buFont typeface="Courier New" panose="02070309020205020404" pitchFamily="49" charset="0"/>
              <a:buChar char="o"/>
            </a:pPr>
            <a:r>
              <a:rPr lang="en-US" sz="1200" dirty="0">
                <a:solidFill>
                  <a:schemeClr val="accent1">
                    <a:lumMod val="50000"/>
                  </a:schemeClr>
                </a:solidFill>
              </a:rPr>
              <a:t>Critical during design considerations, as it is often the primary factor in evaluating the potential for flood damage  </a:t>
            </a:r>
          </a:p>
          <a:p>
            <a:pPr marL="742950" lvl="1" indent="-285750">
              <a:buFont typeface="Courier New" panose="02070309020205020404" pitchFamily="49" charset="0"/>
              <a:buChar char="o"/>
            </a:pPr>
            <a:r>
              <a:rPr lang="en-US" sz="1200" dirty="0">
                <a:solidFill>
                  <a:schemeClr val="accent1">
                    <a:lumMod val="50000"/>
                  </a:schemeClr>
                </a:solidFill>
              </a:rPr>
              <a:t>Flood depth sources include flood models and high-water marks which measure the degree of flooding</a:t>
            </a:r>
          </a:p>
          <a:p>
            <a:pPr marL="285750" indent="-285750">
              <a:buFont typeface="Arial" panose="020B0604020202020204" pitchFamily="34" charset="0"/>
              <a:buChar char="•"/>
            </a:pPr>
            <a:r>
              <a:rPr lang="en-US" sz="1600" b="1" i="1" dirty="0">
                <a:solidFill>
                  <a:schemeClr val="accent1">
                    <a:lumMod val="50000"/>
                  </a:schemeClr>
                </a:solidFill>
                <a:highlight>
                  <a:srgbClr val="FFFF00"/>
                </a:highlight>
              </a:rPr>
              <a:t>Velocity:  S</a:t>
            </a:r>
            <a:r>
              <a:rPr lang="en-US" sz="1600" b="1" dirty="0">
                <a:solidFill>
                  <a:schemeClr val="accent1">
                    <a:lumMod val="50000"/>
                  </a:schemeClr>
                </a:solidFill>
                <a:highlight>
                  <a:srgbClr val="FFFF00"/>
                </a:highlight>
              </a:rPr>
              <a:t>peed at which the floodwaters are flowing</a:t>
            </a:r>
          </a:p>
          <a:p>
            <a:pPr marL="742950" lvl="1" indent="-285750">
              <a:buFont typeface="Courier New" panose="02070309020205020404" pitchFamily="49" charset="0"/>
              <a:buChar char="o"/>
            </a:pPr>
            <a:r>
              <a:rPr lang="en-US" sz="1200" dirty="0">
                <a:solidFill>
                  <a:schemeClr val="accent1">
                    <a:lumMod val="50000"/>
                  </a:schemeClr>
                </a:solidFill>
              </a:rPr>
              <a:t>Flowing water often causes erosion and scour, as well as debris impacts and hydrodynamic forces.</a:t>
            </a:r>
          </a:p>
          <a:p>
            <a:pPr marL="742950" lvl="1" indent="-285750">
              <a:buFont typeface="Courier New" panose="02070309020205020404" pitchFamily="49" charset="0"/>
              <a:buChar char="o"/>
            </a:pPr>
            <a:r>
              <a:rPr lang="en-US" sz="1200" dirty="0">
                <a:solidFill>
                  <a:schemeClr val="accent1">
                    <a:lumMod val="50000"/>
                  </a:schemeClr>
                </a:solidFill>
              </a:rPr>
              <a:t>FEMA’s detailed engineering studies provide river/stream flows </a:t>
            </a:r>
          </a:p>
          <a:p>
            <a:pPr marL="285750" indent="-285750">
              <a:buFont typeface="Arial" panose="020B0604020202020204" pitchFamily="34" charset="0"/>
              <a:buChar char="•"/>
            </a:pPr>
            <a:r>
              <a:rPr lang="en-US" sz="1600" b="1" i="1" dirty="0">
                <a:solidFill>
                  <a:schemeClr val="accent1">
                    <a:lumMod val="50000"/>
                  </a:schemeClr>
                </a:solidFill>
                <a:highlight>
                  <a:srgbClr val="FFFF00"/>
                </a:highlight>
              </a:rPr>
              <a:t>Duration</a:t>
            </a:r>
            <a:r>
              <a:rPr lang="en-US" sz="1600" b="1" dirty="0">
                <a:solidFill>
                  <a:schemeClr val="accent1">
                    <a:lumMod val="50000"/>
                  </a:schemeClr>
                </a:solidFill>
                <a:highlight>
                  <a:srgbClr val="FFFF00"/>
                </a:highlight>
              </a:rPr>
              <a:t>:  Measure of how long water remains above normal levels.</a:t>
            </a:r>
          </a:p>
          <a:p>
            <a:pPr marL="742950" lvl="1" indent="-285750">
              <a:buFont typeface="Courier New" panose="02070309020205020404" pitchFamily="49" charset="0"/>
              <a:buChar char="o"/>
            </a:pPr>
            <a:r>
              <a:rPr lang="en-US" sz="1200" dirty="0">
                <a:solidFill>
                  <a:schemeClr val="accent1">
                    <a:lumMod val="50000"/>
                  </a:schemeClr>
                </a:solidFill>
              </a:rPr>
              <a:t>Prolonged contact with floodwaters may make some mitigation measures, including dry flood-proofing, inappropriate because of the increased chance of seepage and potential structural failure. </a:t>
            </a:r>
          </a:p>
          <a:p>
            <a:pPr marL="742950" lvl="1" indent="-285750">
              <a:buFont typeface="Courier New" panose="02070309020205020404" pitchFamily="49" charset="0"/>
              <a:buChar char="o"/>
            </a:pPr>
            <a:r>
              <a:rPr lang="en-US" sz="1200" dirty="0">
                <a:solidFill>
                  <a:schemeClr val="accent1">
                    <a:lumMod val="50000"/>
                  </a:schemeClr>
                </a:solidFill>
              </a:rPr>
              <a:t>Long periods of inundation are more likely to cause greater damage to structural members and finishes than short periods of flooding.</a:t>
            </a:r>
          </a:p>
          <a:p>
            <a:pPr marL="285750" indent="-285750">
              <a:buFont typeface="Arial" panose="020B0604020202020204" pitchFamily="34" charset="0"/>
              <a:buChar char="•"/>
            </a:pPr>
            <a:r>
              <a:rPr lang="en-US" sz="1600" b="1" i="1" dirty="0">
                <a:solidFill>
                  <a:schemeClr val="accent1">
                    <a:lumMod val="50000"/>
                  </a:schemeClr>
                </a:solidFill>
                <a:highlight>
                  <a:srgbClr val="FFFF00"/>
                </a:highlight>
              </a:rPr>
              <a:t>Rate of Floodwater Rise and Fall</a:t>
            </a:r>
            <a:r>
              <a:rPr lang="en-US" sz="1600" b="1" dirty="0">
                <a:solidFill>
                  <a:schemeClr val="accent1">
                    <a:lumMod val="50000"/>
                  </a:schemeClr>
                </a:solidFill>
                <a:highlight>
                  <a:srgbClr val="FFFF00"/>
                </a:highlight>
              </a:rPr>
              <a:t>:   Floodwater that rises very quickly with little or now warning</a:t>
            </a:r>
          </a:p>
          <a:p>
            <a:pPr marL="742950" lvl="1" indent="-285750">
              <a:buFont typeface="Courier New" panose="02070309020205020404" pitchFamily="49" charset="0"/>
              <a:buChar char="o"/>
            </a:pPr>
            <a:r>
              <a:rPr lang="en-US" sz="1200" dirty="0">
                <a:solidFill>
                  <a:schemeClr val="accent1">
                    <a:lumMod val="50000"/>
                  </a:schemeClr>
                </a:solidFill>
              </a:rPr>
              <a:t>Steep topography and locations with small drainage areas may experience flash flooding in which floodwater can rise very quickly with little or no warning.</a:t>
            </a:r>
          </a:p>
          <a:p>
            <a:pPr marL="742950" lvl="1" indent="-285750">
              <a:buFont typeface="Courier New" panose="02070309020205020404" pitchFamily="49" charset="0"/>
              <a:buChar char="o"/>
            </a:pPr>
            <a:r>
              <a:rPr lang="en-US" sz="1200" dirty="0">
                <a:solidFill>
                  <a:schemeClr val="accent1">
                    <a:lumMod val="50000"/>
                  </a:schemeClr>
                </a:solidFill>
              </a:rPr>
              <a:t>High-velocity water flows usually accompany flash floods and preclude certain types of flood mitigation measures, especially those requiring human intervention</a:t>
            </a:r>
          </a:p>
          <a:p>
            <a:pPr marL="742950" lvl="1" indent="-285750">
              <a:buFont typeface="Courier New" panose="02070309020205020404" pitchFamily="49" charset="0"/>
              <a:buChar char="o"/>
            </a:pPr>
            <a:r>
              <a:rPr lang="en-US" sz="1200" dirty="0">
                <a:solidFill>
                  <a:schemeClr val="accent1">
                    <a:lumMod val="50000"/>
                  </a:schemeClr>
                </a:solidFill>
              </a:rPr>
              <a:t>Rapid rates of the rise and fall of floodwater can also lead to unequal hydrostatic pressures on a building. The probability of unequal hydrostatic pressures increases when building exteriors are designed to be watertight</a:t>
            </a:r>
          </a:p>
          <a:p>
            <a:pPr marL="285750" indent="-285750">
              <a:buFont typeface="Arial" panose="020B0604020202020204" pitchFamily="34" charset="0"/>
              <a:buChar char="•"/>
            </a:pPr>
            <a:r>
              <a:rPr lang="en-US" sz="1600" b="1" i="1" dirty="0">
                <a:solidFill>
                  <a:schemeClr val="accent1">
                    <a:lumMod val="50000"/>
                  </a:schemeClr>
                </a:solidFill>
              </a:rPr>
              <a:t>Historical Information</a:t>
            </a:r>
            <a:r>
              <a:rPr lang="en-US" sz="1600" b="1" dirty="0">
                <a:solidFill>
                  <a:schemeClr val="accent1">
                    <a:lumMod val="50000"/>
                  </a:schemeClr>
                </a:solidFill>
              </a:rPr>
              <a:t>:  Use past information like the high-water marks of the 2016 Flood as an indication of the nature and severity of effects likely to occur during future events.</a:t>
            </a:r>
          </a:p>
        </p:txBody>
      </p:sp>
      <p:sp>
        <p:nvSpPr>
          <p:cNvPr id="2" name="TextBox 1"/>
          <p:cNvSpPr txBox="1"/>
          <p:nvPr/>
        </p:nvSpPr>
        <p:spPr>
          <a:xfrm>
            <a:off x="9951357" y="6504800"/>
            <a:ext cx="1482213" cy="276999"/>
          </a:xfrm>
          <a:prstGeom prst="rect">
            <a:avLst/>
          </a:prstGeom>
          <a:noFill/>
        </p:spPr>
        <p:txBody>
          <a:bodyPr wrap="square" rtlCol="0">
            <a:spAutoFit/>
          </a:bodyPr>
          <a:lstStyle/>
          <a:p>
            <a:r>
              <a:rPr lang="en-US" sz="1200" dirty="0"/>
              <a:t>Source:  </a:t>
            </a:r>
            <a:r>
              <a:rPr lang="en-US" sz="1200" dirty="0">
                <a:hlinkClick r:id="rId3"/>
              </a:rPr>
              <a:t>FEMA 2013</a:t>
            </a:r>
            <a:endParaRPr lang="en-US" sz="1200" dirty="0"/>
          </a:p>
        </p:txBody>
      </p:sp>
      <p:sp>
        <p:nvSpPr>
          <p:cNvPr id="3" name="TextBox 2">
            <a:extLst>
              <a:ext uri="{FF2B5EF4-FFF2-40B4-BE49-F238E27FC236}">
                <a16:creationId xmlns:a16="http://schemas.microsoft.com/office/drawing/2014/main" id="{F75EEB77-EB56-EA23-8986-3C175F79E824}"/>
              </a:ext>
            </a:extLst>
          </p:cNvPr>
          <p:cNvSpPr txBox="1"/>
          <p:nvPr/>
        </p:nvSpPr>
        <p:spPr>
          <a:xfrm>
            <a:off x="219497" y="1327407"/>
            <a:ext cx="2257003" cy="1938992"/>
          </a:xfrm>
          <a:prstGeom prst="rect">
            <a:avLst/>
          </a:prstGeom>
          <a:noFill/>
        </p:spPr>
        <p:txBody>
          <a:bodyPr wrap="square" rtlCol="0">
            <a:spAutoFit/>
          </a:bodyPr>
          <a:lstStyle/>
          <a:p>
            <a:pPr algn="ctr"/>
            <a:r>
              <a:rPr lang="en-US" sz="2400" b="1" dirty="0">
                <a:solidFill>
                  <a:schemeClr val="bg1"/>
                </a:solidFill>
                <a:highlight>
                  <a:srgbClr val="FF0000"/>
                </a:highlight>
              </a:rPr>
              <a:t>Hazard Characteristics</a:t>
            </a:r>
            <a:br>
              <a:rPr lang="en-US" sz="2400" b="1" dirty="0">
                <a:solidFill>
                  <a:schemeClr val="bg1"/>
                </a:solidFill>
              </a:rPr>
            </a:br>
            <a:br>
              <a:rPr lang="en-US" sz="2400" b="1" dirty="0">
                <a:solidFill>
                  <a:schemeClr val="bg1"/>
                </a:solidFill>
              </a:rPr>
            </a:br>
            <a:r>
              <a:rPr lang="en-US" sz="2400" b="1" dirty="0">
                <a:solidFill>
                  <a:schemeClr val="bg1"/>
                </a:solidFill>
              </a:rPr>
              <a:t>Risk Factor Findings</a:t>
            </a:r>
            <a:endParaRPr lang="en-US" sz="2400" b="1" i="1" dirty="0">
              <a:solidFill>
                <a:schemeClr val="bg1"/>
              </a:solidFill>
            </a:endParaRPr>
          </a:p>
        </p:txBody>
      </p:sp>
    </p:spTree>
    <p:extLst>
      <p:ext uri="{BB962C8B-B14F-4D97-AF65-F5344CB8AC3E}">
        <p14:creationId xmlns:p14="http://schemas.microsoft.com/office/powerpoint/2010/main" val="2707674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0" y="10016"/>
            <a:ext cx="12192000" cy="748936"/>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r>
              <a:rPr lang="en-US" sz="2800" b="1" dirty="0">
                <a:solidFill>
                  <a:schemeClr val="bg1"/>
                </a:solidFill>
                <a:latin typeface="Arial" panose="020B0604020202020204" pitchFamily="34" charset="0"/>
                <a:cs typeface="Arial" panose="020B0604020202020204" pitchFamily="34" charset="0"/>
              </a:rPr>
              <a:t>Flood Characteristics</a:t>
            </a:r>
            <a:endParaRPr lang="en-US" sz="2800" dirty="0">
              <a:solidFill>
                <a:schemeClr val="bg1"/>
              </a:solidFill>
              <a:latin typeface="Arial" panose="020B0604020202020204" pitchFamily="34" charset="0"/>
              <a:cs typeface="Arial" panose="020B0604020202020204" pitchFamily="34" charset="0"/>
            </a:endParaRPr>
          </a:p>
        </p:txBody>
      </p:sp>
      <p:graphicFrame>
        <p:nvGraphicFramePr>
          <p:cNvPr id="5" name="Table 2">
            <a:extLst>
              <a:ext uri="{FF2B5EF4-FFF2-40B4-BE49-F238E27FC236}">
                <a16:creationId xmlns:a16="http://schemas.microsoft.com/office/drawing/2014/main" id="{DE937CD3-CCA5-4C5B-ACE5-2960B9B1ED50}"/>
              </a:ext>
            </a:extLst>
          </p:cNvPr>
          <p:cNvGraphicFramePr>
            <a:graphicFrameLocks noGrp="1"/>
          </p:cNvGraphicFramePr>
          <p:nvPr>
            <p:extLst>
              <p:ext uri="{D42A27DB-BD31-4B8C-83A1-F6EECF244321}">
                <p14:modId xmlns:p14="http://schemas.microsoft.com/office/powerpoint/2010/main" val="3794363660"/>
              </p:ext>
            </p:extLst>
          </p:nvPr>
        </p:nvGraphicFramePr>
        <p:xfrm>
          <a:off x="2882761" y="982738"/>
          <a:ext cx="8727440" cy="5608320"/>
        </p:xfrm>
        <a:graphic>
          <a:graphicData uri="http://schemas.openxmlformats.org/drawingml/2006/table">
            <a:tbl>
              <a:tblPr firstRow="1" bandRow="1">
                <a:tableStyleId>{5C22544A-7EE6-4342-B048-85BDC9FD1C3A}</a:tableStyleId>
              </a:tblPr>
              <a:tblGrid>
                <a:gridCol w="1709632">
                  <a:extLst>
                    <a:ext uri="{9D8B030D-6E8A-4147-A177-3AD203B41FA5}">
                      <a16:colId xmlns:a16="http://schemas.microsoft.com/office/drawing/2014/main" val="2130072375"/>
                    </a:ext>
                  </a:extLst>
                </a:gridCol>
                <a:gridCol w="4477808">
                  <a:extLst>
                    <a:ext uri="{9D8B030D-6E8A-4147-A177-3AD203B41FA5}">
                      <a16:colId xmlns:a16="http://schemas.microsoft.com/office/drawing/2014/main" val="660922194"/>
                    </a:ext>
                  </a:extLst>
                </a:gridCol>
                <a:gridCol w="1320800">
                  <a:extLst>
                    <a:ext uri="{9D8B030D-6E8A-4147-A177-3AD203B41FA5}">
                      <a16:colId xmlns:a16="http://schemas.microsoft.com/office/drawing/2014/main" val="3934378209"/>
                    </a:ext>
                  </a:extLst>
                </a:gridCol>
                <a:gridCol w="1219200">
                  <a:extLst>
                    <a:ext uri="{9D8B030D-6E8A-4147-A177-3AD203B41FA5}">
                      <a16:colId xmlns:a16="http://schemas.microsoft.com/office/drawing/2014/main" val="3437275542"/>
                    </a:ext>
                  </a:extLst>
                </a:gridCol>
              </a:tblGrid>
              <a:tr h="275497">
                <a:tc>
                  <a:txBody>
                    <a:bodyPr/>
                    <a:lstStyle/>
                    <a:p>
                      <a:pPr algn="ctr"/>
                      <a:r>
                        <a:rPr lang="en-US" sz="1600" dirty="0"/>
                        <a:t>Category</a:t>
                      </a:r>
                    </a:p>
                  </a:txBody>
                  <a:tcPr anchor="ctr">
                    <a:solidFill>
                      <a:srgbClr val="5B739B"/>
                    </a:solidFill>
                  </a:tcPr>
                </a:tc>
                <a:tc>
                  <a:txBody>
                    <a:bodyPr/>
                    <a:lstStyle/>
                    <a:p>
                      <a:pPr algn="ctr"/>
                      <a:r>
                        <a:rPr lang="en-US" sz="1600" dirty="0"/>
                        <a:t>Flood Characteristic</a:t>
                      </a:r>
                    </a:p>
                  </a:txBody>
                  <a:tcPr anchor="ctr">
                    <a:solidFill>
                      <a:srgbClr val="5B739B"/>
                    </a:solidFill>
                  </a:tcPr>
                </a:tc>
                <a:tc>
                  <a:txBody>
                    <a:bodyPr/>
                    <a:lstStyle/>
                    <a:p>
                      <a:pPr algn="ctr"/>
                      <a:r>
                        <a:rPr lang="en-US" sz="1600" dirty="0"/>
                        <a:t>White Sulphur Springs</a:t>
                      </a:r>
                    </a:p>
                  </a:txBody>
                  <a:tcPr anchor="ctr">
                    <a:solidFill>
                      <a:srgbClr val="5B739B"/>
                    </a:solidFill>
                  </a:tcPr>
                </a:tc>
                <a:tc>
                  <a:txBody>
                    <a:bodyPr/>
                    <a:lstStyle/>
                    <a:p>
                      <a:pPr algn="ctr"/>
                      <a:r>
                        <a:rPr lang="en-US" sz="1600" dirty="0"/>
                        <a:t>Rainelle</a:t>
                      </a:r>
                    </a:p>
                  </a:txBody>
                  <a:tcPr anchor="ctr">
                    <a:solidFill>
                      <a:srgbClr val="5B739B"/>
                    </a:solidFill>
                  </a:tcPr>
                </a:tc>
                <a:extLst>
                  <a:ext uri="{0D108BD9-81ED-4DB2-BD59-A6C34878D82A}">
                    <a16:rowId xmlns:a16="http://schemas.microsoft.com/office/drawing/2014/main" val="156113477"/>
                  </a:ext>
                </a:extLst>
              </a:tr>
              <a:tr h="167640">
                <a:tc rowSpan="3">
                  <a:txBody>
                    <a:bodyPr/>
                    <a:lstStyle/>
                    <a:p>
                      <a:pPr algn="ctr"/>
                      <a:r>
                        <a:rPr lang="en-US" sz="1600" b="1" dirty="0">
                          <a:solidFill>
                            <a:schemeClr val="bg1"/>
                          </a:solidFill>
                        </a:rPr>
                        <a:t>Frequency</a:t>
                      </a:r>
                      <a:br>
                        <a:rPr lang="en-US" sz="1600" b="1" dirty="0">
                          <a:solidFill>
                            <a:schemeClr val="bg1"/>
                          </a:solidFill>
                        </a:rPr>
                      </a:br>
                      <a:br>
                        <a:rPr lang="en-US" sz="1600" b="1" dirty="0">
                          <a:solidFill>
                            <a:schemeClr val="bg1"/>
                          </a:solidFill>
                        </a:rPr>
                      </a:br>
                      <a:r>
                        <a:rPr lang="en-US" sz="1600" b="1" dirty="0">
                          <a:solidFill>
                            <a:schemeClr val="bg1"/>
                          </a:solidFill>
                        </a:rPr>
                        <a:t>(new flood maps)</a:t>
                      </a:r>
                    </a:p>
                  </a:txBody>
                  <a:tcPr anchor="ctr">
                    <a:solidFill>
                      <a:srgbClr val="5B739B"/>
                    </a:solidFill>
                  </a:tcPr>
                </a:tc>
                <a:tc>
                  <a:txBody>
                    <a:bodyPr/>
                    <a:lstStyle/>
                    <a:p>
                      <a:r>
                        <a:rPr lang="en-US" sz="1600" dirty="0">
                          <a:solidFill>
                            <a:schemeClr val="bg1"/>
                          </a:solidFill>
                        </a:rPr>
                        <a:t>Probability that a flood of a specific size will be equaled or exceeded in any given year </a:t>
                      </a:r>
                    </a:p>
                  </a:txBody>
                  <a:tcPr anchor="ctr">
                    <a:solidFill>
                      <a:srgbClr val="5B739B"/>
                    </a:solidFill>
                  </a:tcPr>
                </a:tc>
                <a:tc>
                  <a:txBody>
                    <a:bodyPr/>
                    <a:lstStyle/>
                    <a:p>
                      <a:pPr algn="ctr"/>
                      <a:endParaRPr lang="en-US" sz="1600" b="0" dirty="0">
                        <a:solidFill>
                          <a:schemeClr val="tx1"/>
                        </a:solidFill>
                      </a:endParaRPr>
                    </a:p>
                  </a:txBody>
                  <a:tcPr anchor="ctr"/>
                </a:tc>
                <a:tc>
                  <a:txBody>
                    <a:bodyPr/>
                    <a:lstStyle/>
                    <a:p>
                      <a:pPr algn="ctr"/>
                      <a:endParaRPr lang="en-US" sz="1600" b="0" dirty="0">
                        <a:solidFill>
                          <a:schemeClr val="tx1"/>
                        </a:solidFill>
                      </a:endParaRPr>
                    </a:p>
                  </a:txBody>
                  <a:tcPr anchor="ctr"/>
                </a:tc>
                <a:extLst>
                  <a:ext uri="{0D108BD9-81ED-4DB2-BD59-A6C34878D82A}">
                    <a16:rowId xmlns:a16="http://schemas.microsoft.com/office/drawing/2014/main" val="3582815772"/>
                  </a:ext>
                </a:extLst>
              </a:tr>
              <a:tr h="167640">
                <a:tc vMerge="1">
                  <a:txBody>
                    <a:bodyPr/>
                    <a:lstStyle/>
                    <a:p>
                      <a:pPr algn="l"/>
                      <a:endParaRPr lang="en-US" sz="1600" b="1" dirty="0">
                        <a:solidFill>
                          <a:schemeClr val="bg1"/>
                        </a:solidFill>
                      </a:endParaRPr>
                    </a:p>
                  </a:txBody>
                  <a:tcPr anchor="ctr">
                    <a:solidFill>
                      <a:srgbClr val="5B739B"/>
                    </a:solidFill>
                  </a:tcPr>
                </a:tc>
                <a:tc>
                  <a:txBody>
                    <a:bodyPr/>
                    <a:lstStyle/>
                    <a:p>
                      <a:r>
                        <a:rPr lang="en-US" sz="1600" dirty="0">
                          <a:solidFill>
                            <a:schemeClr val="bg1"/>
                          </a:solidFill>
                        </a:rPr>
                        <a:t>FEMA Flood Models:  10-, 25-, 50-, 100-, 100+, and 500-year flood elevations.  FEMA’s 1%+ flood elevations measure how high the 100-year flood could be given the statistical uncertainties in flood modeling (upper 84-percent confidence limit).</a:t>
                      </a:r>
                    </a:p>
                  </a:txBody>
                  <a:tcPr anchor="ctr">
                    <a:solidFill>
                      <a:srgbClr val="5B739B"/>
                    </a:solidFill>
                  </a:tcPr>
                </a:tc>
                <a:tc>
                  <a:txBody>
                    <a:bodyPr/>
                    <a:lstStyle/>
                    <a:p>
                      <a:pPr algn="ctr"/>
                      <a:r>
                        <a:rPr lang="en-US" sz="1600" b="0" dirty="0">
                          <a:solidFill>
                            <a:schemeClr val="tx1"/>
                          </a:solidFill>
                        </a:rPr>
                        <a:t>See</a:t>
                      </a:r>
                      <a:r>
                        <a:rPr lang="en-US" sz="1600" b="0" baseline="0" dirty="0">
                          <a:solidFill>
                            <a:schemeClr val="tx1"/>
                          </a:solidFill>
                        </a:rPr>
                        <a:t> models</a:t>
                      </a:r>
                      <a:endParaRPr lang="en-US" sz="1600" b="0" dirty="0">
                        <a:solidFill>
                          <a:schemeClr val="tx1"/>
                        </a:solidFill>
                      </a:endParaRPr>
                    </a:p>
                  </a:txBody>
                  <a:tcPr anchor="ctr"/>
                </a:tc>
                <a:tc>
                  <a:txBody>
                    <a:bodyPr/>
                    <a:lstStyle/>
                    <a:p>
                      <a:pPr algn="ctr"/>
                      <a:r>
                        <a:rPr lang="en-US" sz="1600" b="0" dirty="0">
                          <a:solidFill>
                            <a:schemeClr val="tx1"/>
                          </a:solidFill>
                        </a:rPr>
                        <a:t>See</a:t>
                      </a:r>
                      <a:r>
                        <a:rPr lang="en-US" sz="1600" b="0" baseline="0" dirty="0">
                          <a:solidFill>
                            <a:schemeClr val="tx1"/>
                          </a:solidFill>
                        </a:rPr>
                        <a:t> models</a:t>
                      </a:r>
                      <a:endParaRPr lang="en-US" sz="1600" b="0" dirty="0">
                        <a:solidFill>
                          <a:schemeClr val="tx1"/>
                        </a:solidFill>
                      </a:endParaRPr>
                    </a:p>
                  </a:txBody>
                  <a:tcPr anchor="ctr"/>
                </a:tc>
                <a:extLst>
                  <a:ext uri="{0D108BD9-81ED-4DB2-BD59-A6C34878D82A}">
                    <a16:rowId xmlns:a16="http://schemas.microsoft.com/office/drawing/2014/main" val="453066066"/>
                  </a:ext>
                </a:extLst>
              </a:tr>
              <a:tr h="16764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First Street Foundation Flood</a:t>
                      </a:r>
                      <a:r>
                        <a:rPr lang="en-US" sz="1600" baseline="0" dirty="0">
                          <a:solidFill>
                            <a:schemeClr val="bg1"/>
                          </a:solidFill>
                        </a:rPr>
                        <a:t> Models</a:t>
                      </a:r>
                      <a:r>
                        <a:rPr lang="en-US" sz="1600" dirty="0">
                          <a:solidFill>
                            <a:schemeClr val="bg1"/>
                          </a:solidFill>
                        </a:rPr>
                        <a:t>: 5-, 20-, 100-, and 500-year flood elevations.</a:t>
                      </a:r>
                      <a:r>
                        <a:rPr lang="en-US" sz="1600" baseline="0" dirty="0">
                          <a:solidFill>
                            <a:schemeClr val="bg1"/>
                          </a:solidFill>
                        </a:rPr>
                        <a:t>  Climate models based on 2052 or 30 years in the future.</a:t>
                      </a:r>
                      <a:endParaRPr lang="en-US" sz="1600" dirty="0">
                        <a:solidFill>
                          <a:schemeClr val="bg1"/>
                        </a:solidFill>
                      </a:endParaRPr>
                    </a:p>
                  </a:txBody>
                  <a:tcPr anchor="ctr">
                    <a:solidFill>
                      <a:srgbClr val="5B739B"/>
                    </a:solidFill>
                  </a:tcPr>
                </a:tc>
                <a:tc>
                  <a:txBody>
                    <a:bodyPr/>
                    <a:lstStyle/>
                    <a:p>
                      <a:pPr algn="ctr"/>
                      <a:r>
                        <a:rPr lang="en-US" sz="1600" b="0" dirty="0">
                          <a:solidFill>
                            <a:schemeClr val="tx1"/>
                          </a:solidFill>
                        </a:rPr>
                        <a:t>See</a:t>
                      </a:r>
                      <a:r>
                        <a:rPr lang="en-US" sz="1600" b="0" baseline="0" dirty="0">
                          <a:solidFill>
                            <a:schemeClr val="tx1"/>
                          </a:solidFill>
                        </a:rPr>
                        <a:t> models</a:t>
                      </a:r>
                      <a:endParaRPr lang="en-US" sz="1600" b="0" dirty="0">
                        <a:solidFill>
                          <a:schemeClr val="tx1"/>
                        </a:solidFill>
                      </a:endParaRPr>
                    </a:p>
                  </a:txBody>
                  <a:tcPr anchor="ctr"/>
                </a:tc>
                <a:tc>
                  <a:txBody>
                    <a:bodyPr/>
                    <a:lstStyle/>
                    <a:p>
                      <a:pPr algn="ctr"/>
                      <a:r>
                        <a:rPr lang="en-US" sz="1600" b="0" dirty="0">
                          <a:solidFill>
                            <a:schemeClr val="tx1"/>
                          </a:solidFill>
                        </a:rPr>
                        <a:t>See</a:t>
                      </a:r>
                      <a:r>
                        <a:rPr lang="en-US" sz="1600" b="0" baseline="0" dirty="0">
                          <a:solidFill>
                            <a:schemeClr val="tx1"/>
                          </a:solidFill>
                        </a:rPr>
                        <a:t> models</a:t>
                      </a:r>
                      <a:endParaRPr lang="en-US" sz="1600" b="0" dirty="0">
                        <a:solidFill>
                          <a:schemeClr val="tx1"/>
                        </a:solidFill>
                      </a:endParaRPr>
                    </a:p>
                  </a:txBody>
                  <a:tcPr anchor="ctr"/>
                </a:tc>
                <a:extLst>
                  <a:ext uri="{0D108BD9-81ED-4DB2-BD59-A6C34878D82A}">
                    <a16:rowId xmlns:a16="http://schemas.microsoft.com/office/drawing/2014/main" val="3895732901"/>
                  </a:ext>
                </a:extLst>
              </a:tr>
              <a:tr h="167640">
                <a:tc>
                  <a:txBody>
                    <a:bodyPr/>
                    <a:lstStyle/>
                    <a:p>
                      <a:pPr algn="ctr"/>
                      <a:r>
                        <a:rPr lang="en-US" sz="1600" b="1" dirty="0">
                          <a:solidFill>
                            <a:schemeClr val="bg1"/>
                          </a:solidFill>
                        </a:rPr>
                        <a:t>Depth</a:t>
                      </a:r>
                    </a:p>
                  </a:txBody>
                  <a:tcPr anchor="ctr">
                    <a:solidFill>
                      <a:srgbClr val="5B739B"/>
                    </a:solidFill>
                  </a:tcPr>
                </a:tc>
                <a:tc>
                  <a:txBody>
                    <a:bodyPr/>
                    <a:lstStyle/>
                    <a:p>
                      <a:r>
                        <a:rPr lang="en-US" sz="1600" dirty="0">
                          <a:solidFill>
                            <a:schemeClr val="bg1"/>
                          </a:solidFill>
                        </a:rPr>
                        <a:t>Flood depth or water surface elevation above the ground surface.  Source USGS high-water</a:t>
                      </a:r>
                      <a:r>
                        <a:rPr lang="en-US" sz="1600" baseline="0" dirty="0">
                          <a:solidFill>
                            <a:schemeClr val="bg1"/>
                          </a:solidFill>
                        </a:rPr>
                        <a:t> marks.</a:t>
                      </a:r>
                      <a:endParaRPr lang="en-US" sz="1600" dirty="0">
                        <a:solidFill>
                          <a:schemeClr val="bg1"/>
                        </a:solidFill>
                      </a:endParaRPr>
                    </a:p>
                  </a:txBody>
                  <a:tcPr anchor="ctr">
                    <a:solidFill>
                      <a:srgbClr val="5B739B"/>
                    </a:solidFill>
                  </a:tcPr>
                </a:tc>
                <a:tc>
                  <a:txBody>
                    <a:bodyPr/>
                    <a:lstStyle/>
                    <a:p>
                      <a:pPr algn="ctr"/>
                      <a:r>
                        <a:rPr lang="en-US" sz="1600" b="0" dirty="0">
                          <a:solidFill>
                            <a:schemeClr val="tx1"/>
                          </a:solidFill>
                        </a:rPr>
                        <a:t>6 feet</a:t>
                      </a:r>
                    </a:p>
                  </a:txBody>
                  <a:tcPr anchor="ctr"/>
                </a:tc>
                <a:tc>
                  <a:txBody>
                    <a:bodyPr/>
                    <a:lstStyle/>
                    <a:p>
                      <a:pPr algn="ctr"/>
                      <a:r>
                        <a:rPr lang="en-US" sz="1600" b="1" dirty="0">
                          <a:solidFill>
                            <a:srgbClr val="C00000"/>
                          </a:solidFill>
                        </a:rPr>
                        <a:t>8 feet</a:t>
                      </a:r>
                    </a:p>
                  </a:txBody>
                  <a:tcPr anchor="ctr"/>
                </a:tc>
                <a:extLst>
                  <a:ext uri="{0D108BD9-81ED-4DB2-BD59-A6C34878D82A}">
                    <a16:rowId xmlns:a16="http://schemas.microsoft.com/office/drawing/2014/main" val="2353977355"/>
                  </a:ext>
                </a:extLst>
              </a:tr>
              <a:tr h="118187">
                <a:tc>
                  <a:txBody>
                    <a:bodyPr/>
                    <a:lstStyle/>
                    <a:p>
                      <a:pPr algn="ctr"/>
                      <a:r>
                        <a:rPr lang="en-US" sz="1600" b="1" dirty="0">
                          <a:solidFill>
                            <a:schemeClr val="bg1"/>
                          </a:solidFill>
                        </a:rPr>
                        <a:t>Velocity</a:t>
                      </a:r>
                    </a:p>
                  </a:txBody>
                  <a:tcPr anchor="ctr">
                    <a:solidFill>
                      <a:srgbClr val="5B739B"/>
                    </a:solidFill>
                  </a:tcPr>
                </a:tc>
                <a:tc>
                  <a:txBody>
                    <a:bodyPr/>
                    <a:lstStyle/>
                    <a:p>
                      <a:r>
                        <a:rPr lang="en-US" sz="1600" dirty="0">
                          <a:solidFill>
                            <a:schemeClr val="bg1"/>
                          </a:solidFill>
                        </a:rPr>
                        <a:t>Speed at which the floodwaters are flowing</a:t>
                      </a:r>
                    </a:p>
                  </a:txBody>
                  <a:tcPr anchor="ctr">
                    <a:solidFill>
                      <a:srgbClr val="5B739B"/>
                    </a:solidFill>
                  </a:tcPr>
                </a:tc>
                <a:tc>
                  <a:txBody>
                    <a:bodyPr/>
                    <a:lstStyle/>
                    <a:p>
                      <a:pPr algn="ctr"/>
                      <a:r>
                        <a:rPr lang="en-US" sz="1600" b="1" dirty="0">
                          <a:solidFill>
                            <a:srgbClr val="C00000"/>
                          </a:solidFill>
                        </a:rPr>
                        <a:t>High</a:t>
                      </a:r>
                    </a:p>
                  </a:txBody>
                  <a:tcPr anchor="ctr"/>
                </a:tc>
                <a:tc>
                  <a:txBody>
                    <a:bodyPr/>
                    <a:lstStyle/>
                    <a:p>
                      <a:pPr algn="ctr"/>
                      <a:r>
                        <a:rPr lang="en-US" sz="1600" b="0" dirty="0">
                          <a:solidFill>
                            <a:schemeClr val="tx1"/>
                          </a:solidFill>
                        </a:rPr>
                        <a:t>Moderate</a:t>
                      </a:r>
                    </a:p>
                  </a:txBody>
                  <a:tcPr anchor="ctr"/>
                </a:tc>
                <a:extLst>
                  <a:ext uri="{0D108BD9-81ED-4DB2-BD59-A6C34878D82A}">
                    <a16:rowId xmlns:a16="http://schemas.microsoft.com/office/drawing/2014/main" val="3050883764"/>
                  </a:ext>
                </a:extLst>
              </a:tr>
              <a:tr h="167640">
                <a:tc>
                  <a:txBody>
                    <a:bodyPr/>
                    <a:lstStyle/>
                    <a:p>
                      <a:pPr algn="ctr"/>
                      <a:r>
                        <a:rPr lang="en-US" sz="1600" b="1" dirty="0">
                          <a:solidFill>
                            <a:schemeClr val="bg1"/>
                          </a:solidFill>
                        </a:rPr>
                        <a:t>Duration</a:t>
                      </a: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Measure of how long water remains above normal levels</a:t>
                      </a:r>
                    </a:p>
                  </a:txBody>
                  <a:tcPr anchor="ctr">
                    <a:solidFill>
                      <a:srgbClr val="5B739B"/>
                    </a:solidFill>
                  </a:tcPr>
                </a:tc>
                <a:tc>
                  <a:txBody>
                    <a:bodyPr/>
                    <a:lstStyle/>
                    <a:p>
                      <a:pPr algn="ctr"/>
                      <a:r>
                        <a:rPr lang="en-US" sz="1600" b="0" dirty="0"/>
                        <a:t>24 hours</a:t>
                      </a:r>
                    </a:p>
                  </a:txBody>
                  <a:tcPr anchor="ctr"/>
                </a:tc>
                <a:tc>
                  <a:txBody>
                    <a:bodyPr/>
                    <a:lstStyle/>
                    <a:p>
                      <a:pPr algn="ctr"/>
                      <a:r>
                        <a:rPr lang="en-US" sz="1600" b="1" dirty="0">
                          <a:solidFill>
                            <a:srgbClr val="C00000"/>
                          </a:solidFill>
                        </a:rPr>
                        <a:t>72 hours</a:t>
                      </a:r>
                    </a:p>
                  </a:txBody>
                  <a:tcPr anchor="ctr"/>
                </a:tc>
                <a:extLst>
                  <a:ext uri="{0D108BD9-81ED-4DB2-BD59-A6C34878D82A}">
                    <a16:rowId xmlns:a16="http://schemas.microsoft.com/office/drawing/2014/main" val="2022271208"/>
                  </a:ext>
                </a:extLst>
              </a:tr>
              <a:tr h="118187">
                <a:tc>
                  <a:txBody>
                    <a:bodyPr/>
                    <a:lstStyle/>
                    <a:p>
                      <a:pPr algn="ctr"/>
                      <a:r>
                        <a:rPr lang="en-US" sz="1600" b="1" dirty="0">
                          <a:solidFill>
                            <a:schemeClr val="bg1"/>
                          </a:solidFill>
                        </a:rPr>
                        <a:t>Rise and Fall</a:t>
                      </a:r>
                    </a:p>
                  </a:txBody>
                  <a:tcPr anchor="ctr">
                    <a:solidFill>
                      <a:srgbClr val="5B739B"/>
                    </a:solidFill>
                  </a:tcPr>
                </a:tc>
                <a:tc>
                  <a:txBody>
                    <a:bodyPr/>
                    <a:lstStyle/>
                    <a:p>
                      <a:r>
                        <a:rPr lang="en-US" sz="1600" dirty="0">
                          <a:solidFill>
                            <a:schemeClr val="bg1"/>
                          </a:solidFill>
                        </a:rPr>
                        <a:t>Floodwater that rises very quickly with little or no warning</a:t>
                      </a:r>
                    </a:p>
                  </a:txBody>
                  <a:tcPr anchor="ctr">
                    <a:solidFill>
                      <a:srgbClr val="5B739B"/>
                    </a:solidFill>
                  </a:tcPr>
                </a:tc>
                <a:tc>
                  <a:txBody>
                    <a:bodyPr/>
                    <a:lstStyle/>
                    <a:p>
                      <a:pPr algn="ctr"/>
                      <a:r>
                        <a:rPr lang="en-US" sz="1600" b="0" dirty="0"/>
                        <a:t>Quick</a:t>
                      </a:r>
                      <a:r>
                        <a:rPr lang="en-US" sz="1600" b="0" baseline="0" dirty="0"/>
                        <a:t> Rise</a:t>
                      </a:r>
                      <a:endParaRPr lang="en-US" sz="1600" b="0" dirty="0"/>
                    </a:p>
                  </a:txBody>
                  <a:tcPr anchor="ctr"/>
                </a:tc>
                <a:tc>
                  <a:txBody>
                    <a:bodyPr/>
                    <a:lstStyle/>
                    <a:p>
                      <a:pPr algn="ctr"/>
                      <a:r>
                        <a:rPr lang="en-US" sz="1600" b="0" dirty="0"/>
                        <a:t>Quick Rise</a:t>
                      </a:r>
                    </a:p>
                  </a:txBody>
                  <a:tcPr anchor="ctr"/>
                </a:tc>
                <a:extLst>
                  <a:ext uri="{0D108BD9-81ED-4DB2-BD59-A6C34878D82A}">
                    <a16:rowId xmlns:a16="http://schemas.microsoft.com/office/drawing/2014/main" val="3607165000"/>
                  </a:ext>
                </a:extLst>
              </a:tr>
            </a:tbl>
          </a:graphicData>
        </a:graphic>
      </p:graphicFrame>
      <p:sp>
        <p:nvSpPr>
          <p:cNvPr id="7" name="Text Box 2">
            <a:extLst>
              <a:ext uri="{FF2B5EF4-FFF2-40B4-BE49-F238E27FC236}">
                <a16:creationId xmlns:a16="http://schemas.microsoft.com/office/drawing/2014/main" id="{98AA7107-B3E2-43A3-B43F-D9B5B8C7683A}"/>
              </a:ext>
            </a:extLst>
          </p:cNvPr>
          <p:cNvSpPr txBox="1">
            <a:spLocks noChangeArrowheads="1"/>
          </p:cNvSpPr>
          <p:nvPr/>
        </p:nvSpPr>
        <p:spPr bwMode="auto">
          <a:xfrm>
            <a:off x="2973197" y="6591058"/>
            <a:ext cx="5670935" cy="270873"/>
          </a:xfrm>
          <a:prstGeom prst="rect">
            <a:avLst/>
          </a:prstGeom>
          <a:noFill/>
          <a:ln w="9525">
            <a:noFill/>
            <a:miter lim="800000"/>
            <a:headEnd/>
            <a:tailEnd/>
          </a:ln>
        </p:spPr>
        <p:txBody>
          <a:bodyPr rot="0" vert="horz" wrap="square" lIns="91440" tIns="45720" rIns="91440" bIns="45720" anchor="t" anchorCtr="0">
            <a:noAutofit/>
          </a:bodyPr>
          <a:lstStyle/>
          <a:p>
            <a:pPr>
              <a:spcBef>
                <a:spcPts val="50"/>
              </a:spcBef>
            </a:pPr>
            <a:r>
              <a:rPr lang="en-US" sz="1100" dirty="0">
                <a:latin typeface="Arial" panose="020B0604020202020204" pitchFamily="34" charset="0"/>
                <a:cs typeface="Times New Roman" panose="02020603050405020304" pitchFamily="18" charset="0"/>
              </a:rPr>
              <a:t>Notes:  Flood characteristics are based on the 2016 flood and FEMA’s new flood studies</a:t>
            </a:r>
            <a:endParaRPr lang="en-US" sz="1100" dirty="0">
              <a:solidFill>
                <a:schemeClr val="accent6">
                  <a:lumMod val="75000"/>
                </a:schemeClr>
              </a:solidFill>
              <a:latin typeface="Arial" panose="020B06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636F2E71-2A0F-6306-C391-A66AD7E86093}"/>
              </a:ext>
            </a:extLst>
          </p:cNvPr>
          <p:cNvSpPr txBox="1"/>
          <p:nvPr/>
        </p:nvSpPr>
        <p:spPr>
          <a:xfrm>
            <a:off x="251207" y="2721821"/>
            <a:ext cx="2200589" cy="1569660"/>
          </a:xfrm>
          <a:prstGeom prst="rect">
            <a:avLst/>
          </a:prstGeom>
          <a:noFill/>
        </p:spPr>
        <p:txBody>
          <a:bodyPr wrap="square" rtlCol="0">
            <a:spAutoFit/>
          </a:bodyPr>
          <a:lstStyle/>
          <a:p>
            <a:pPr algn="ctr"/>
            <a:r>
              <a:rPr lang="en-US" sz="2400" b="1" dirty="0">
                <a:solidFill>
                  <a:schemeClr val="bg1"/>
                </a:solidFill>
                <a:highlight>
                  <a:srgbClr val="FF0000"/>
                </a:highlight>
              </a:rPr>
              <a:t>Riverine Hazard </a:t>
            </a:r>
          </a:p>
          <a:p>
            <a:pPr algn="ctr"/>
            <a:endParaRPr lang="en-US" sz="2400" b="1" dirty="0">
              <a:solidFill>
                <a:schemeClr val="bg1"/>
              </a:solidFill>
            </a:endParaRPr>
          </a:p>
          <a:p>
            <a:pPr algn="ctr"/>
            <a:r>
              <a:rPr lang="en-US" sz="2400" b="1" dirty="0">
                <a:solidFill>
                  <a:schemeClr val="bg1"/>
                </a:solidFill>
              </a:rPr>
              <a:t>Risk Factor Findings</a:t>
            </a:r>
            <a:endParaRPr lang="en-US" sz="2400" b="1" i="1" dirty="0">
              <a:solidFill>
                <a:schemeClr val="bg1"/>
              </a:solidFill>
            </a:endParaRPr>
          </a:p>
        </p:txBody>
      </p:sp>
    </p:spTree>
    <p:extLst>
      <p:ext uri="{BB962C8B-B14F-4D97-AF65-F5344CB8AC3E}">
        <p14:creationId xmlns:p14="http://schemas.microsoft.com/office/powerpoint/2010/main" val="227819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E06B6F0-FABE-404A-AF8B-5CFD00B30070}"/>
              </a:ext>
            </a:extLst>
          </p:cNvPr>
          <p:cNvPicPr>
            <a:picLocks noChangeAspect="1"/>
          </p:cNvPicPr>
          <p:nvPr/>
        </p:nvPicPr>
        <p:blipFill>
          <a:blip r:embed="rId3"/>
          <a:stretch>
            <a:fillRect/>
          </a:stretch>
        </p:blipFill>
        <p:spPr>
          <a:xfrm>
            <a:off x="8186090" y="4692340"/>
            <a:ext cx="3561176" cy="1528787"/>
          </a:xfrm>
          <a:prstGeom prst="rect">
            <a:avLst/>
          </a:prstGeom>
        </p:spPr>
      </p:pic>
      <p:pic>
        <p:nvPicPr>
          <p:cNvPr id="3" name="Picture 2">
            <a:extLst>
              <a:ext uri="{FF2B5EF4-FFF2-40B4-BE49-F238E27FC236}">
                <a16:creationId xmlns:a16="http://schemas.microsoft.com/office/drawing/2014/main" id="{78D38148-6C98-4C28-8BAA-78E8BF1F58C1}"/>
              </a:ext>
            </a:extLst>
          </p:cNvPr>
          <p:cNvPicPr>
            <a:picLocks noChangeAspect="1"/>
          </p:cNvPicPr>
          <p:nvPr/>
        </p:nvPicPr>
        <p:blipFill>
          <a:blip r:embed="rId4"/>
          <a:stretch>
            <a:fillRect/>
          </a:stretch>
        </p:blipFill>
        <p:spPr>
          <a:xfrm>
            <a:off x="2750321" y="1367905"/>
            <a:ext cx="5059127" cy="5155622"/>
          </a:xfrm>
          <a:prstGeom prst="rect">
            <a:avLst/>
          </a:prstGeom>
          <a:ln>
            <a:solidFill>
              <a:schemeClr val="tx1"/>
            </a:solidFill>
          </a:ln>
        </p:spPr>
      </p:pic>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Rainelle:  Sewell Creek Flood Study Profile</a:t>
            </a:r>
          </a:p>
        </p:txBody>
      </p:sp>
      <p:pic>
        <p:nvPicPr>
          <p:cNvPr id="9" name="Picture 8">
            <a:extLst>
              <a:ext uri="{FF2B5EF4-FFF2-40B4-BE49-F238E27FC236}">
                <a16:creationId xmlns:a16="http://schemas.microsoft.com/office/drawing/2014/main" id="{892FE4A8-D5DC-4648-ABD0-775BEB3D1B72}"/>
              </a:ext>
            </a:extLst>
          </p:cNvPr>
          <p:cNvPicPr>
            <a:picLocks noChangeAspect="1"/>
          </p:cNvPicPr>
          <p:nvPr/>
        </p:nvPicPr>
        <p:blipFill>
          <a:blip r:embed="rId5"/>
          <a:stretch>
            <a:fillRect/>
          </a:stretch>
        </p:blipFill>
        <p:spPr>
          <a:xfrm>
            <a:off x="5638769" y="4695497"/>
            <a:ext cx="2113110" cy="1428750"/>
          </a:xfrm>
          <a:prstGeom prst="rect">
            <a:avLst/>
          </a:prstGeom>
        </p:spPr>
      </p:pic>
      <p:sp>
        <p:nvSpPr>
          <p:cNvPr id="10" name="TextBox 9">
            <a:extLst>
              <a:ext uri="{FF2B5EF4-FFF2-40B4-BE49-F238E27FC236}">
                <a16:creationId xmlns:a16="http://schemas.microsoft.com/office/drawing/2014/main" id="{6A1BDED3-3E2E-415F-8A0D-529B37895B2A}"/>
              </a:ext>
            </a:extLst>
          </p:cNvPr>
          <p:cNvSpPr txBox="1"/>
          <p:nvPr/>
        </p:nvSpPr>
        <p:spPr>
          <a:xfrm>
            <a:off x="2985441" y="990932"/>
            <a:ext cx="8525435" cy="338554"/>
          </a:xfrm>
          <a:prstGeom prst="rect">
            <a:avLst/>
          </a:prstGeom>
          <a:solidFill>
            <a:schemeClr val="accent1">
              <a:lumMod val="40000"/>
              <a:lumOff val="60000"/>
            </a:schemeClr>
          </a:solidFill>
        </p:spPr>
        <p:txBody>
          <a:bodyPr wrap="square" rtlCol="0">
            <a:spAutoFit/>
          </a:bodyPr>
          <a:lstStyle/>
          <a:p>
            <a:r>
              <a:rPr lang="en-US" sz="1600" dirty="0"/>
              <a:t>2022 Preliminary 1% Base Flood (100-Yr) Elevation 1850.7 ft for Building 13-17-0009-0026-0000_138</a:t>
            </a:r>
          </a:p>
        </p:txBody>
      </p:sp>
      <p:sp>
        <p:nvSpPr>
          <p:cNvPr id="11" name="TextBox 10">
            <a:extLst>
              <a:ext uri="{FF2B5EF4-FFF2-40B4-BE49-F238E27FC236}">
                <a16:creationId xmlns:a16="http://schemas.microsoft.com/office/drawing/2014/main" id="{BD25F666-FDF9-4CA5-AC22-E9C0882A3C80}"/>
              </a:ext>
            </a:extLst>
          </p:cNvPr>
          <p:cNvSpPr txBox="1"/>
          <p:nvPr/>
        </p:nvSpPr>
        <p:spPr>
          <a:xfrm>
            <a:off x="7886609" y="1367905"/>
            <a:ext cx="3893288" cy="3262432"/>
          </a:xfrm>
          <a:prstGeom prst="rect">
            <a:avLst/>
          </a:prstGeom>
          <a:solidFill>
            <a:schemeClr val="accent2">
              <a:lumMod val="20000"/>
              <a:lumOff val="80000"/>
            </a:schemeClr>
          </a:solidFill>
        </p:spPr>
        <p:txBody>
          <a:bodyPr wrap="square" rtlCol="0">
            <a:spAutoFit/>
          </a:bodyPr>
          <a:lstStyle/>
          <a:p>
            <a:pPr algn="ctr"/>
            <a:r>
              <a:rPr lang="en-US" sz="1400" u="sng" dirty="0"/>
              <a:t>New 2022 FEMA Maps</a:t>
            </a:r>
          </a:p>
          <a:p>
            <a:r>
              <a:rPr lang="en-US" sz="1200" dirty="0"/>
              <a:t>The </a:t>
            </a:r>
            <a:r>
              <a:rPr lang="en-US" sz="1200" b="1" dirty="0">
                <a:solidFill>
                  <a:schemeClr val="accent1">
                    <a:lumMod val="50000"/>
                  </a:schemeClr>
                </a:solidFill>
              </a:rPr>
              <a:t>2012 FEMA flood maps </a:t>
            </a:r>
            <a:r>
              <a:rPr lang="en-US" sz="1200" dirty="0">
                <a:solidFill>
                  <a:schemeClr val="tx2">
                    <a:lumMod val="50000"/>
                  </a:schemeClr>
                </a:solidFill>
              </a:rPr>
              <a:t>were incomplete in that the high-risk flood areas were not fully mapped.  The </a:t>
            </a:r>
            <a:r>
              <a:rPr lang="en-US" sz="1200" dirty="0"/>
              <a:t>floodplain narrowed significantly and most of the town was no longer in the Special Flood Hazard Area (SFHA). </a:t>
            </a:r>
          </a:p>
          <a:p>
            <a:endParaRPr lang="en-US" sz="1200" dirty="0"/>
          </a:p>
          <a:p>
            <a:r>
              <a:rPr lang="en-US" sz="1200" dirty="0"/>
              <a:t>The </a:t>
            </a:r>
            <a:r>
              <a:rPr lang="en-US" sz="1200" b="1" dirty="0">
                <a:solidFill>
                  <a:schemeClr val="accent1">
                    <a:lumMod val="50000"/>
                  </a:schemeClr>
                </a:solidFill>
              </a:rPr>
              <a:t>2022 base flood elevation </a:t>
            </a:r>
            <a:r>
              <a:rPr lang="en-US" sz="1200" dirty="0"/>
              <a:t>(100-yr) for a majority of Rainelle between 1</a:t>
            </a:r>
            <a:r>
              <a:rPr lang="en-US" sz="1200" baseline="30000" dirty="0"/>
              <a:t>st</a:t>
            </a:r>
            <a:r>
              <a:rPr lang="en-US" sz="1200" dirty="0"/>
              <a:t> and 14</a:t>
            </a:r>
            <a:r>
              <a:rPr lang="en-US" sz="1200" baseline="30000" dirty="0"/>
              <a:t>th</a:t>
            </a:r>
            <a:r>
              <a:rPr lang="en-US" sz="1200" dirty="0"/>
              <a:t> Streets is </a:t>
            </a:r>
            <a:r>
              <a:rPr lang="en-US" sz="1200" b="1" dirty="0">
                <a:solidFill>
                  <a:schemeClr val="accent1">
                    <a:lumMod val="50000"/>
                  </a:schemeClr>
                </a:solidFill>
              </a:rPr>
              <a:t>2,393 feet</a:t>
            </a:r>
            <a:r>
              <a:rPr lang="en-US" sz="1200" dirty="0"/>
              <a:t>.  A similar base flood elevation was mapped for the </a:t>
            </a:r>
            <a:r>
              <a:rPr lang="en-US" sz="1200" b="1" dirty="0">
                <a:solidFill>
                  <a:schemeClr val="accent1">
                    <a:lumMod val="50000"/>
                  </a:schemeClr>
                </a:solidFill>
              </a:rPr>
              <a:t>1987 flood maps </a:t>
            </a:r>
            <a:r>
              <a:rPr lang="en-US" sz="1200" dirty="0"/>
              <a:t>for structures northwest of Main Street (U.S. 60).</a:t>
            </a:r>
          </a:p>
          <a:p>
            <a:endParaRPr lang="en-US" sz="1200" dirty="0"/>
          </a:p>
          <a:p>
            <a:r>
              <a:rPr lang="en-US" sz="1200" dirty="0"/>
              <a:t>The “1-percent plus” is a measure of how high the 1% flood could be given the statistical uncertainties in flood modeling.  The backwater flooding from Meadow River results in more uncertainty of the flood model and thus a wider confidence level.  The </a:t>
            </a:r>
            <a:r>
              <a:rPr lang="en-US" sz="1200" b="1" dirty="0">
                <a:solidFill>
                  <a:schemeClr val="accent1">
                    <a:lumMod val="50000"/>
                  </a:schemeClr>
                </a:solidFill>
              </a:rPr>
              <a:t>1%+ flood elevation</a:t>
            </a:r>
            <a:r>
              <a:rPr lang="en-US" sz="1200" dirty="0"/>
              <a:t> is </a:t>
            </a:r>
            <a:r>
              <a:rPr lang="en-US" sz="1200" b="1" dirty="0">
                <a:solidFill>
                  <a:schemeClr val="accent1">
                    <a:lumMod val="50000"/>
                  </a:schemeClr>
                </a:solidFill>
              </a:rPr>
              <a:t>six feet higher </a:t>
            </a:r>
            <a:r>
              <a:rPr lang="en-US" sz="1200" dirty="0"/>
              <a:t>than 1% elevation and same as the 02%.</a:t>
            </a:r>
          </a:p>
        </p:txBody>
      </p:sp>
      <p:sp>
        <p:nvSpPr>
          <p:cNvPr id="12" name="Rectangular Callout 7">
            <a:extLst>
              <a:ext uri="{FF2B5EF4-FFF2-40B4-BE49-F238E27FC236}">
                <a16:creationId xmlns:a16="http://schemas.microsoft.com/office/drawing/2014/main" id="{48A19F05-4026-452F-BEF7-1077E4EF32D8}"/>
              </a:ext>
            </a:extLst>
          </p:cNvPr>
          <p:cNvSpPr/>
          <p:nvPr/>
        </p:nvSpPr>
        <p:spPr>
          <a:xfrm>
            <a:off x="3846375" y="3587790"/>
            <a:ext cx="1564262" cy="288659"/>
          </a:xfrm>
          <a:prstGeom prst="wedgeRectCallout">
            <a:avLst>
              <a:gd name="adj1" fmla="val -24815"/>
              <a:gd name="adj2" fmla="val 320945"/>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800" dirty="0">
                <a:latin typeface="Arial Narrow" panose="020B0606020202030204" pitchFamily="34" charset="0"/>
              </a:rPr>
              <a:t>182 7</a:t>
            </a:r>
            <a:r>
              <a:rPr lang="en-US" sz="800" baseline="30000" dirty="0">
                <a:latin typeface="Arial Narrow" panose="020B0606020202030204" pitchFamily="34" charset="0"/>
              </a:rPr>
              <a:t>th</a:t>
            </a:r>
            <a:r>
              <a:rPr lang="en-US" sz="800" dirty="0">
                <a:latin typeface="Arial Narrow" panose="020B0606020202030204" pitchFamily="34" charset="0"/>
              </a:rPr>
              <a:t> Street</a:t>
            </a:r>
            <a:br>
              <a:rPr lang="en-US" sz="800" dirty="0">
                <a:latin typeface="Arial Narrow" panose="020B0606020202030204" pitchFamily="34" charset="0"/>
              </a:rPr>
            </a:br>
            <a:r>
              <a:rPr lang="en-US" sz="800" dirty="0">
                <a:latin typeface="Arial Narrow" panose="020B0606020202030204" pitchFamily="34" charset="0"/>
              </a:rPr>
              <a:t>(Bldg.13-13-0001-0054-0000_182 </a:t>
            </a:r>
          </a:p>
        </p:txBody>
      </p:sp>
      <p:sp>
        <p:nvSpPr>
          <p:cNvPr id="15" name="TextBox 14">
            <a:extLst>
              <a:ext uri="{FF2B5EF4-FFF2-40B4-BE49-F238E27FC236}">
                <a16:creationId xmlns:a16="http://schemas.microsoft.com/office/drawing/2014/main" id="{E411D9CB-7935-4BEF-A462-361DE10A104D}"/>
              </a:ext>
            </a:extLst>
          </p:cNvPr>
          <p:cNvSpPr txBox="1"/>
          <p:nvPr/>
        </p:nvSpPr>
        <p:spPr>
          <a:xfrm>
            <a:off x="3714144" y="3025837"/>
            <a:ext cx="1055216" cy="369332"/>
          </a:xfrm>
          <a:prstGeom prst="rect">
            <a:avLst/>
          </a:prstGeom>
          <a:solidFill>
            <a:schemeClr val="bg1"/>
          </a:solidFill>
        </p:spPr>
        <p:txBody>
          <a:bodyPr wrap="square" rtlCol="0">
            <a:spAutoFit/>
          </a:bodyPr>
          <a:lstStyle/>
          <a:p>
            <a:pPr algn="ctr"/>
            <a:r>
              <a:rPr lang="en-US" sz="900" dirty="0"/>
              <a:t>Confluence of Little Sewell Creek</a:t>
            </a:r>
          </a:p>
        </p:txBody>
      </p:sp>
      <p:sp>
        <p:nvSpPr>
          <p:cNvPr id="16" name="TextBox 15">
            <a:extLst>
              <a:ext uri="{FF2B5EF4-FFF2-40B4-BE49-F238E27FC236}">
                <a16:creationId xmlns:a16="http://schemas.microsoft.com/office/drawing/2014/main" id="{643C1BFB-B08F-4C3F-872E-F45250DACD41}"/>
              </a:ext>
            </a:extLst>
          </p:cNvPr>
          <p:cNvSpPr txBox="1"/>
          <p:nvPr/>
        </p:nvSpPr>
        <p:spPr>
          <a:xfrm>
            <a:off x="6206388" y="3218457"/>
            <a:ext cx="1055216" cy="369332"/>
          </a:xfrm>
          <a:prstGeom prst="rect">
            <a:avLst/>
          </a:prstGeom>
          <a:solidFill>
            <a:schemeClr val="bg1"/>
          </a:solidFill>
        </p:spPr>
        <p:txBody>
          <a:bodyPr wrap="square" rtlCol="0">
            <a:spAutoFit/>
          </a:bodyPr>
          <a:lstStyle/>
          <a:p>
            <a:pPr algn="ctr"/>
            <a:r>
              <a:rPr lang="en-US" sz="900" dirty="0"/>
              <a:t>Confluence of </a:t>
            </a:r>
            <a:r>
              <a:rPr lang="en-US" sz="900" dirty="0" err="1"/>
              <a:t>Wolfren</a:t>
            </a:r>
            <a:r>
              <a:rPr lang="en-US" sz="900" dirty="0"/>
              <a:t> Creek</a:t>
            </a:r>
          </a:p>
        </p:txBody>
      </p:sp>
      <p:sp>
        <p:nvSpPr>
          <p:cNvPr id="8" name="TextBox 7">
            <a:extLst>
              <a:ext uri="{FF2B5EF4-FFF2-40B4-BE49-F238E27FC236}">
                <a16:creationId xmlns:a16="http://schemas.microsoft.com/office/drawing/2014/main" id="{C2E067DE-F981-431B-B666-F46F734280EC}"/>
              </a:ext>
            </a:extLst>
          </p:cNvPr>
          <p:cNvSpPr txBox="1"/>
          <p:nvPr/>
        </p:nvSpPr>
        <p:spPr>
          <a:xfrm>
            <a:off x="4445891" y="6570875"/>
            <a:ext cx="2542427" cy="276999"/>
          </a:xfrm>
          <a:prstGeom prst="rect">
            <a:avLst/>
          </a:prstGeom>
          <a:noFill/>
        </p:spPr>
        <p:txBody>
          <a:bodyPr wrap="none" rtlCol="0">
            <a:spAutoFit/>
          </a:bodyPr>
          <a:lstStyle/>
          <a:p>
            <a:r>
              <a:rPr lang="en-US" sz="1200" dirty="0"/>
              <a:t>Sewell Creek 2022 </a:t>
            </a:r>
            <a:r>
              <a:rPr lang="en-US" sz="1200" dirty="0">
                <a:hlinkClick r:id="rId6"/>
              </a:rPr>
              <a:t>Flood Study Profile</a:t>
            </a:r>
            <a:endParaRPr lang="en-US" sz="1200" dirty="0"/>
          </a:p>
        </p:txBody>
      </p:sp>
      <p:sp>
        <p:nvSpPr>
          <p:cNvPr id="21" name="TextBox 20">
            <a:extLst>
              <a:ext uri="{FF2B5EF4-FFF2-40B4-BE49-F238E27FC236}">
                <a16:creationId xmlns:a16="http://schemas.microsoft.com/office/drawing/2014/main" id="{E72B41ED-E351-41EE-B8E7-BA729C3BC3C9}"/>
              </a:ext>
            </a:extLst>
          </p:cNvPr>
          <p:cNvSpPr txBox="1"/>
          <p:nvPr/>
        </p:nvSpPr>
        <p:spPr>
          <a:xfrm>
            <a:off x="8186090" y="6203366"/>
            <a:ext cx="3647514" cy="646331"/>
          </a:xfrm>
          <a:prstGeom prst="rect">
            <a:avLst/>
          </a:prstGeom>
          <a:noFill/>
        </p:spPr>
        <p:txBody>
          <a:bodyPr wrap="square">
            <a:spAutoFit/>
          </a:bodyPr>
          <a:lstStyle/>
          <a:p>
            <a:r>
              <a:rPr lang="en-US" sz="900" dirty="0">
                <a:solidFill>
                  <a:schemeClr val="bg1"/>
                </a:solidFill>
              </a:rPr>
              <a:t>The "Regulatory Floodway" is the channel of a river or other watercourse and the adjacent land areas that must be reserved in order to discharge the base flood without cumulatively increasing the water surface elevation more than a designated height.  Source: FEMA</a:t>
            </a:r>
          </a:p>
        </p:txBody>
      </p:sp>
      <p:sp>
        <p:nvSpPr>
          <p:cNvPr id="2" name="TextBox 1"/>
          <p:cNvSpPr txBox="1"/>
          <p:nvPr/>
        </p:nvSpPr>
        <p:spPr>
          <a:xfrm>
            <a:off x="3706654" y="5145895"/>
            <a:ext cx="1062706" cy="723275"/>
          </a:xfrm>
          <a:prstGeom prst="rect">
            <a:avLst/>
          </a:prstGeom>
          <a:solidFill>
            <a:schemeClr val="accent1">
              <a:lumMod val="60000"/>
              <a:lumOff val="40000"/>
            </a:schemeClr>
          </a:solidFill>
        </p:spPr>
        <p:txBody>
          <a:bodyPr wrap="square" rtlCol="0">
            <a:spAutoFit/>
          </a:bodyPr>
          <a:lstStyle/>
          <a:p>
            <a:pPr algn="ctr"/>
            <a:r>
              <a:rPr lang="en-US" sz="1100" u="sng" dirty="0"/>
              <a:t>2016 Flood</a:t>
            </a:r>
          </a:p>
          <a:p>
            <a:pPr algn="ctr"/>
            <a:r>
              <a:rPr lang="en-US" sz="1000" b="1" dirty="0"/>
              <a:t>2,396.4 ft.</a:t>
            </a:r>
            <a:br>
              <a:rPr lang="en-US" sz="1000" dirty="0"/>
            </a:br>
            <a:r>
              <a:rPr lang="en-US" sz="1000" dirty="0"/>
              <a:t> (BFE + 3.4 ft. to reach HWM)</a:t>
            </a:r>
          </a:p>
        </p:txBody>
      </p:sp>
      <p:sp>
        <p:nvSpPr>
          <p:cNvPr id="4" name="TextBox 3">
            <a:extLst>
              <a:ext uri="{FF2B5EF4-FFF2-40B4-BE49-F238E27FC236}">
                <a16:creationId xmlns:a16="http://schemas.microsoft.com/office/drawing/2014/main" id="{551335D3-0C06-5F7A-CB52-B6FFB1BEB9B4}"/>
              </a:ext>
            </a:extLst>
          </p:cNvPr>
          <p:cNvSpPr txBox="1"/>
          <p:nvPr/>
        </p:nvSpPr>
        <p:spPr>
          <a:xfrm>
            <a:off x="170823" y="2248961"/>
            <a:ext cx="2377036" cy="2677656"/>
          </a:xfrm>
          <a:prstGeom prst="rect">
            <a:avLst/>
          </a:prstGeom>
          <a:noFill/>
        </p:spPr>
        <p:txBody>
          <a:bodyPr wrap="square" rtlCol="0">
            <a:spAutoFit/>
          </a:bodyPr>
          <a:lstStyle/>
          <a:p>
            <a:pPr algn="ctr"/>
            <a:r>
              <a:rPr lang="en-US" sz="2400" b="1" dirty="0">
                <a:solidFill>
                  <a:schemeClr val="bg1"/>
                </a:solidFill>
                <a:highlight>
                  <a:srgbClr val="FF0000"/>
                </a:highlight>
              </a:rPr>
              <a:t>High-Water Backwater Inundation &amp; Duration</a:t>
            </a:r>
          </a:p>
          <a:p>
            <a:pPr algn="ctr"/>
            <a:endParaRPr lang="en-US" sz="2400" b="1" dirty="0">
              <a:solidFill>
                <a:schemeClr val="bg1"/>
              </a:solidFill>
            </a:endParaRPr>
          </a:p>
          <a:p>
            <a:pPr algn="ctr"/>
            <a:r>
              <a:rPr lang="en-US" sz="2400" b="1" dirty="0">
                <a:solidFill>
                  <a:schemeClr val="bg1"/>
                </a:solidFill>
              </a:rPr>
              <a:t>Risk Factor Findings</a:t>
            </a:r>
            <a:endParaRPr lang="en-US" sz="2400" b="1" i="1" dirty="0">
              <a:solidFill>
                <a:schemeClr val="bg1"/>
              </a:solidFill>
            </a:endParaRPr>
          </a:p>
        </p:txBody>
      </p:sp>
    </p:spTree>
    <p:extLst>
      <p:ext uri="{BB962C8B-B14F-4D97-AF65-F5344CB8AC3E}">
        <p14:creationId xmlns:p14="http://schemas.microsoft.com/office/powerpoint/2010/main" val="28193800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WSS:  Howard Creek Flood Study Profile</a:t>
            </a:r>
          </a:p>
        </p:txBody>
      </p:sp>
      <p:sp>
        <p:nvSpPr>
          <p:cNvPr id="6" name="TextBox 5">
            <a:extLst>
              <a:ext uri="{FF2B5EF4-FFF2-40B4-BE49-F238E27FC236}">
                <a16:creationId xmlns:a16="http://schemas.microsoft.com/office/drawing/2014/main" id="{E20944E8-3C3F-4726-97AD-E45DD8552BB7}"/>
              </a:ext>
            </a:extLst>
          </p:cNvPr>
          <p:cNvSpPr txBox="1"/>
          <p:nvPr/>
        </p:nvSpPr>
        <p:spPr>
          <a:xfrm>
            <a:off x="2970119" y="6274820"/>
            <a:ext cx="5112775" cy="276999"/>
          </a:xfrm>
          <a:prstGeom prst="rect">
            <a:avLst/>
          </a:prstGeom>
          <a:noFill/>
        </p:spPr>
        <p:txBody>
          <a:bodyPr wrap="square">
            <a:spAutoFit/>
          </a:bodyPr>
          <a:lstStyle/>
          <a:p>
            <a:r>
              <a:rPr lang="en-US" sz="1200" dirty="0">
                <a:hlinkClick r:id="rId3"/>
              </a:rPr>
              <a:t>https://data.wvgis.wvu.edu/pub/NSF/FloodProfiles/54025CV002B.pdf#page=43</a:t>
            </a:r>
            <a:endParaRPr lang="en-US" dirty="0"/>
          </a:p>
        </p:txBody>
      </p:sp>
      <p:pic>
        <p:nvPicPr>
          <p:cNvPr id="7" name="Picture 6">
            <a:extLst>
              <a:ext uri="{FF2B5EF4-FFF2-40B4-BE49-F238E27FC236}">
                <a16:creationId xmlns:a16="http://schemas.microsoft.com/office/drawing/2014/main" id="{2A21EF24-E531-44F0-9CAE-6DE6F5D3F321}"/>
              </a:ext>
            </a:extLst>
          </p:cNvPr>
          <p:cNvPicPr>
            <a:picLocks noChangeAspect="1"/>
          </p:cNvPicPr>
          <p:nvPr/>
        </p:nvPicPr>
        <p:blipFill>
          <a:blip r:embed="rId4"/>
          <a:stretch>
            <a:fillRect/>
          </a:stretch>
        </p:blipFill>
        <p:spPr>
          <a:xfrm>
            <a:off x="2976843" y="1452972"/>
            <a:ext cx="8245289" cy="4814479"/>
          </a:xfrm>
          <a:prstGeom prst="rect">
            <a:avLst/>
          </a:prstGeom>
          <a:ln w="12700">
            <a:solidFill>
              <a:schemeClr val="tx1"/>
            </a:solidFill>
          </a:ln>
        </p:spPr>
      </p:pic>
      <p:pic>
        <p:nvPicPr>
          <p:cNvPr id="9" name="Picture 8">
            <a:extLst>
              <a:ext uri="{FF2B5EF4-FFF2-40B4-BE49-F238E27FC236}">
                <a16:creationId xmlns:a16="http://schemas.microsoft.com/office/drawing/2014/main" id="{892FE4A8-D5DC-4648-ABD0-775BEB3D1B72}"/>
              </a:ext>
            </a:extLst>
          </p:cNvPr>
          <p:cNvPicPr>
            <a:picLocks noChangeAspect="1"/>
          </p:cNvPicPr>
          <p:nvPr/>
        </p:nvPicPr>
        <p:blipFill>
          <a:blip r:embed="rId5"/>
          <a:stretch>
            <a:fillRect/>
          </a:stretch>
        </p:blipFill>
        <p:spPr>
          <a:xfrm>
            <a:off x="8417837" y="4690654"/>
            <a:ext cx="2113110" cy="1428750"/>
          </a:xfrm>
          <a:prstGeom prst="rect">
            <a:avLst/>
          </a:prstGeom>
        </p:spPr>
      </p:pic>
      <p:sp>
        <p:nvSpPr>
          <p:cNvPr id="10" name="TextBox 9">
            <a:extLst>
              <a:ext uri="{FF2B5EF4-FFF2-40B4-BE49-F238E27FC236}">
                <a16:creationId xmlns:a16="http://schemas.microsoft.com/office/drawing/2014/main" id="{6A1BDED3-3E2E-415F-8A0D-529B37895B2A}"/>
              </a:ext>
            </a:extLst>
          </p:cNvPr>
          <p:cNvSpPr txBox="1"/>
          <p:nvPr/>
        </p:nvSpPr>
        <p:spPr>
          <a:xfrm>
            <a:off x="2884956" y="1026102"/>
            <a:ext cx="8525435" cy="338554"/>
          </a:xfrm>
          <a:prstGeom prst="rect">
            <a:avLst/>
          </a:prstGeom>
          <a:solidFill>
            <a:schemeClr val="accent1">
              <a:lumMod val="40000"/>
              <a:lumOff val="60000"/>
            </a:schemeClr>
          </a:solidFill>
        </p:spPr>
        <p:txBody>
          <a:bodyPr wrap="square" rtlCol="0">
            <a:spAutoFit/>
          </a:bodyPr>
          <a:lstStyle/>
          <a:p>
            <a:r>
              <a:rPr lang="en-US" sz="1600" dirty="0"/>
              <a:t>2022 Preliminary 1% Base Flood (100-Yr) Elevation 1850.7 ft for Building 13-17-0009-0026-0000_138</a:t>
            </a:r>
          </a:p>
        </p:txBody>
      </p:sp>
      <p:sp>
        <p:nvSpPr>
          <p:cNvPr id="11" name="TextBox 10">
            <a:extLst>
              <a:ext uri="{FF2B5EF4-FFF2-40B4-BE49-F238E27FC236}">
                <a16:creationId xmlns:a16="http://schemas.microsoft.com/office/drawing/2014/main" id="{BD25F666-FDF9-4CA5-AC22-E9C0882A3C80}"/>
              </a:ext>
            </a:extLst>
          </p:cNvPr>
          <p:cNvSpPr txBox="1"/>
          <p:nvPr/>
        </p:nvSpPr>
        <p:spPr>
          <a:xfrm>
            <a:off x="8082893" y="1653484"/>
            <a:ext cx="2479948" cy="984885"/>
          </a:xfrm>
          <a:prstGeom prst="rect">
            <a:avLst/>
          </a:prstGeom>
          <a:solidFill>
            <a:schemeClr val="accent2">
              <a:lumMod val="20000"/>
              <a:lumOff val="80000"/>
            </a:schemeClr>
          </a:solidFill>
        </p:spPr>
        <p:txBody>
          <a:bodyPr wrap="square" rtlCol="0">
            <a:spAutoFit/>
          </a:bodyPr>
          <a:lstStyle/>
          <a:p>
            <a:pPr algn="ctr"/>
            <a:r>
              <a:rPr lang="en-US" sz="1400" u="sng" dirty="0"/>
              <a:t>Preliminary 2022 FEMA Maps</a:t>
            </a:r>
          </a:p>
          <a:p>
            <a:r>
              <a:rPr lang="en-US" sz="1100" dirty="0"/>
              <a:t>2022 </a:t>
            </a:r>
            <a:r>
              <a:rPr lang="en-US" sz="1100" b="1" dirty="0">
                <a:solidFill>
                  <a:schemeClr val="accent1">
                    <a:lumMod val="50000"/>
                  </a:schemeClr>
                </a:solidFill>
              </a:rPr>
              <a:t>Base Flood Elevation </a:t>
            </a:r>
            <a:r>
              <a:rPr lang="en-US" sz="1100" dirty="0"/>
              <a:t>increased </a:t>
            </a:r>
            <a:r>
              <a:rPr lang="en-US" sz="1100" b="1" dirty="0">
                <a:solidFill>
                  <a:schemeClr val="accent1">
                    <a:lumMod val="50000"/>
                  </a:schemeClr>
                </a:solidFill>
              </a:rPr>
              <a:t>1 to 1.5 feet </a:t>
            </a:r>
            <a:r>
              <a:rPr lang="en-US" sz="1100" dirty="0"/>
              <a:t>from the 2012 FEMA Map between Dry Creek Bridge (Big Draft Rd) and Wades Creek Bridge (Garden St)</a:t>
            </a:r>
          </a:p>
        </p:txBody>
      </p:sp>
      <p:sp>
        <p:nvSpPr>
          <p:cNvPr id="12" name="Rectangular Callout 7">
            <a:extLst>
              <a:ext uri="{FF2B5EF4-FFF2-40B4-BE49-F238E27FC236}">
                <a16:creationId xmlns:a16="http://schemas.microsoft.com/office/drawing/2014/main" id="{48A19F05-4026-452F-BEF7-1077E4EF32D8}"/>
              </a:ext>
            </a:extLst>
          </p:cNvPr>
          <p:cNvSpPr/>
          <p:nvPr/>
        </p:nvSpPr>
        <p:spPr>
          <a:xfrm>
            <a:off x="5445178" y="3200400"/>
            <a:ext cx="1425388" cy="288659"/>
          </a:xfrm>
          <a:prstGeom prst="wedgeRectCallout">
            <a:avLst>
              <a:gd name="adj1" fmla="val -10067"/>
              <a:gd name="adj2" fmla="val 247991"/>
            </a:avLst>
          </a:prstGeom>
          <a:solidFill>
            <a:schemeClr val="accent2">
              <a:lumMod val="50000"/>
            </a:schemeClr>
          </a:solidFill>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800" dirty="0">
                <a:latin typeface="Arial Narrow" panose="020B0606020202030204" pitchFamily="34" charset="0"/>
              </a:rPr>
              <a:t>Bldg. 13-17-0009-0026-0000_138</a:t>
            </a:r>
            <a:br>
              <a:rPr lang="en-US" sz="800" dirty="0">
                <a:latin typeface="Arial Narrow" panose="020B0606020202030204" pitchFamily="34" charset="0"/>
              </a:rPr>
            </a:br>
            <a:r>
              <a:rPr lang="en-US" sz="800" dirty="0">
                <a:latin typeface="Arial Narrow" panose="020B0606020202030204" pitchFamily="34" charset="0"/>
              </a:rPr>
              <a:t>1% WSEL 1850.7 ft.</a:t>
            </a:r>
          </a:p>
        </p:txBody>
      </p:sp>
      <p:sp>
        <p:nvSpPr>
          <p:cNvPr id="15" name="TextBox 14">
            <a:extLst>
              <a:ext uri="{FF2B5EF4-FFF2-40B4-BE49-F238E27FC236}">
                <a16:creationId xmlns:a16="http://schemas.microsoft.com/office/drawing/2014/main" id="{E411D9CB-7935-4BEF-A462-361DE10A104D}"/>
              </a:ext>
            </a:extLst>
          </p:cNvPr>
          <p:cNvSpPr txBox="1"/>
          <p:nvPr/>
        </p:nvSpPr>
        <p:spPr>
          <a:xfrm>
            <a:off x="5048840" y="1884173"/>
            <a:ext cx="837347" cy="369332"/>
          </a:xfrm>
          <a:prstGeom prst="rect">
            <a:avLst/>
          </a:prstGeom>
          <a:solidFill>
            <a:schemeClr val="bg1"/>
          </a:solidFill>
        </p:spPr>
        <p:txBody>
          <a:bodyPr wrap="square" rtlCol="0">
            <a:spAutoFit/>
          </a:bodyPr>
          <a:lstStyle/>
          <a:p>
            <a:pPr algn="ctr"/>
            <a:r>
              <a:rPr lang="en-US" sz="900" dirty="0"/>
              <a:t>Confluence of Dry Creek</a:t>
            </a:r>
          </a:p>
        </p:txBody>
      </p:sp>
      <p:sp>
        <p:nvSpPr>
          <p:cNvPr id="16" name="TextBox 15">
            <a:extLst>
              <a:ext uri="{FF2B5EF4-FFF2-40B4-BE49-F238E27FC236}">
                <a16:creationId xmlns:a16="http://schemas.microsoft.com/office/drawing/2014/main" id="{643C1BFB-B08F-4C3F-872E-F45250DACD41}"/>
              </a:ext>
            </a:extLst>
          </p:cNvPr>
          <p:cNvSpPr txBox="1"/>
          <p:nvPr/>
        </p:nvSpPr>
        <p:spPr>
          <a:xfrm>
            <a:off x="6680813" y="1873611"/>
            <a:ext cx="837347" cy="369332"/>
          </a:xfrm>
          <a:prstGeom prst="rect">
            <a:avLst/>
          </a:prstGeom>
          <a:solidFill>
            <a:schemeClr val="bg1"/>
          </a:solidFill>
        </p:spPr>
        <p:txBody>
          <a:bodyPr wrap="square" rtlCol="0">
            <a:spAutoFit/>
          </a:bodyPr>
          <a:lstStyle/>
          <a:p>
            <a:pPr algn="ctr"/>
            <a:r>
              <a:rPr lang="en-US" sz="900" dirty="0"/>
              <a:t>Confluence of Wades Creek</a:t>
            </a:r>
          </a:p>
        </p:txBody>
      </p:sp>
      <p:sp>
        <p:nvSpPr>
          <p:cNvPr id="2" name="Rectangle 1"/>
          <p:cNvSpPr/>
          <p:nvPr/>
        </p:nvSpPr>
        <p:spPr>
          <a:xfrm>
            <a:off x="8881524" y="2715770"/>
            <a:ext cx="1681317" cy="1546577"/>
          </a:xfrm>
          <a:prstGeom prst="rect">
            <a:avLst/>
          </a:prstGeom>
          <a:solidFill>
            <a:schemeClr val="bg1"/>
          </a:solidFill>
        </p:spPr>
        <p:txBody>
          <a:bodyPr wrap="square">
            <a:spAutoFit/>
          </a:bodyPr>
          <a:lstStyle/>
          <a:p>
            <a:r>
              <a:rPr lang="en-US" sz="1050" dirty="0"/>
              <a:t>For bridges shown on the flood profile, the structure is represented by an “I” symbol. The top of the bridge symbol represents the top of road and the bottom of the symbol represents the low chord (or low steel) of the bridge.</a:t>
            </a:r>
          </a:p>
        </p:txBody>
      </p:sp>
      <p:sp>
        <p:nvSpPr>
          <p:cNvPr id="13" name="Rectangular Callout 7">
            <a:extLst>
              <a:ext uri="{FF2B5EF4-FFF2-40B4-BE49-F238E27FC236}">
                <a16:creationId xmlns:a16="http://schemas.microsoft.com/office/drawing/2014/main" id="{48A19F05-4026-452F-BEF7-1077E4EF32D8}"/>
              </a:ext>
            </a:extLst>
          </p:cNvPr>
          <p:cNvSpPr/>
          <p:nvPr/>
        </p:nvSpPr>
        <p:spPr>
          <a:xfrm>
            <a:off x="7275419" y="3985281"/>
            <a:ext cx="1425388" cy="288659"/>
          </a:xfrm>
          <a:prstGeom prst="wedgeRectCallout">
            <a:avLst>
              <a:gd name="adj1" fmla="val -69044"/>
              <a:gd name="adj2" fmla="val 2746"/>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800" dirty="0">
                <a:latin typeface="Arial Narrow" panose="020B0606020202030204" pitchFamily="34" charset="0"/>
              </a:rPr>
              <a:t>1.5’ ponding upslope </a:t>
            </a:r>
          </a:p>
          <a:p>
            <a:pPr algn="ctr"/>
            <a:r>
              <a:rPr lang="en-US" sz="800" dirty="0">
                <a:latin typeface="Arial Narrow" panose="020B0606020202030204" pitchFamily="34" charset="0"/>
              </a:rPr>
              <a:t>of Garden Street Bridge</a:t>
            </a:r>
          </a:p>
        </p:txBody>
      </p:sp>
      <p:sp>
        <p:nvSpPr>
          <p:cNvPr id="3" name="TextBox 2"/>
          <p:cNvSpPr txBox="1"/>
          <p:nvPr/>
        </p:nvSpPr>
        <p:spPr>
          <a:xfrm>
            <a:off x="2970118" y="6570843"/>
            <a:ext cx="2580968" cy="276999"/>
          </a:xfrm>
          <a:prstGeom prst="rect">
            <a:avLst/>
          </a:prstGeom>
          <a:noFill/>
        </p:spPr>
        <p:txBody>
          <a:bodyPr wrap="square" rtlCol="0">
            <a:spAutoFit/>
          </a:bodyPr>
          <a:lstStyle/>
          <a:p>
            <a:r>
              <a:rPr lang="en-US" sz="1200" dirty="0">
                <a:hlinkClick r:id="rId6"/>
              </a:rPr>
              <a:t>FEMA FIS Technical Reference 2019</a:t>
            </a:r>
            <a:endParaRPr lang="en-US" sz="1200" dirty="0"/>
          </a:p>
        </p:txBody>
      </p:sp>
      <p:sp>
        <p:nvSpPr>
          <p:cNvPr id="14" name="Rectangular Callout 7">
            <a:extLst>
              <a:ext uri="{FF2B5EF4-FFF2-40B4-BE49-F238E27FC236}">
                <a16:creationId xmlns:a16="http://schemas.microsoft.com/office/drawing/2014/main" id="{48A19F05-4026-452F-BEF7-1077E4EF32D8}"/>
              </a:ext>
            </a:extLst>
          </p:cNvPr>
          <p:cNvSpPr/>
          <p:nvPr/>
        </p:nvSpPr>
        <p:spPr>
          <a:xfrm>
            <a:off x="3703851" y="3669913"/>
            <a:ext cx="1425388" cy="288659"/>
          </a:xfrm>
          <a:prstGeom prst="wedgeRectCallout">
            <a:avLst>
              <a:gd name="adj1" fmla="val 59258"/>
              <a:gd name="adj2" fmla="val 115150"/>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800" dirty="0">
                <a:latin typeface="Arial Narrow" panose="020B0606020202030204" pitchFamily="34" charset="0"/>
              </a:rPr>
              <a:t>3.5’ ponding upslope </a:t>
            </a:r>
          </a:p>
          <a:p>
            <a:pPr algn="ctr"/>
            <a:r>
              <a:rPr lang="en-US" sz="800" dirty="0">
                <a:latin typeface="Arial Narrow" panose="020B0606020202030204" pitchFamily="34" charset="0"/>
              </a:rPr>
              <a:t>of Big Draft Bridge</a:t>
            </a:r>
          </a:p>
        </p:txBody>
      </p:sp>
      <p:sp>
        <p:nvSpPr>
          <p:cNvPr id="17" name="TextBox 16"/>
          <p:cNvSpPr txBox="1"/>
          <p:nvPr/>
        </p:nvSpPr>
        <p:spPr>
          <a:xfrm>
            <a:off x="5618106" y="4578173"/>
            <a:ext cx="1336536" cy="723275"/>
          </a:xfrm>
          <a:prstGeom prst="rect">
            <a:avLst/>
          </a:prstGeom>
          <a:solidFill>
            <a:schemeClr val="accent1">
              <a:lumMod val="60000"/>
              <a:lumOff val="40000"/>
            </a:schemeClr>
          </a:solidFill>
        </p:spPr>
        <p:txBody>
          <a:bodyPr wrap="square" rtlCol="0">
            <a:spAutoFit/>
          </a:bodyPr>
          <a:lstStyle/>
          <a:p>
            <a:pPr algn="ctr"/>
            <a:r>
              <a:rPr lang="en-US" sz="1100" u="sng" dirty="0"/>
              <a:t>2016 Flood</a:t>
            </a:r>
          </a:p>
          <a:p>
            <a:pPr algn="ctr"/>
            <a:r>
              <a:rPr lang="en-US" sz="1000" b="1" dirty="0"/>
              <a:t>1,852.5 ft.</a:t>
            </a:r>
            <a:br>
              <a:rPr lang="en-US" sz="1000" dirty="0"/>
            </a:br>
            <a:r>
              <a:rPr lang="en-US" sz="1000" dirty="0"/>
              <a:t>  (BFE + 1.8 ft. to reach HWM)</a:t>
            </a:r>
          </a:p>
        </p:txBody>
      </p:sp>
      <p:sp>
        <p:nvSpPr>
          <p:cNvPr id="4" name="TextBox 3">
            <a:extLst>
              <a:ext uri="{FF2B5EF4-FFF2-40B4-BE49-F238E27FC236}">
                <a16:creationId xmlns:a16="http://schemas.microsoft.com/office/drawing/2014/main" id="{E5CC3A57-B183-1F07-B1F1-91E9BD48731F}"/>
              </a:ext>
            </a:extLst>
          </p:cNvPr>
          <p:cNvSpPr txBox="1"/>
          <p:nvPr/>
        </p:nvSpPr>
        <p:spPr>
          <a:xfrm>
            <a:off x="292310" y="1628936"/>
            <a:ext cx="2200589" cy="3046988"/>
          </a:xfrm>
          <a:prstGeom prst="rect">
            <a:avLst/>
          </a:prstGeom>
          <a:noFill/>
        </p:spPr>
        <p:txBody>
          <a:bodyPr wrap="square" rtlCol="0">
            <a:spAutoFit/>
          </a:bodyPr>
          <a:lstStyle/>
          <a:p>
            <a:pPr algn="ctr"/>
            <a:r>
              <a:rPr lang="en-US" sz="2400" b="1" dirty="0">
                <a:solidFill>
                  <a:schemeClr val="bg1"/>
                </a:solidFill>
                <a:highlight>
                  <a:srgbClr val="FF0000"/>
                </a:highlight>
              </a:rPr>
              <a:t>Flood Velocity</a:t>
            </a:r>
          </a:p>
          <a:p>
            <a:pPr algn="ctr"/>
            <a:endParaRPr lang="en-US" sz="2400" b="1" dirty="0">
              <a:solidFill>
                <a:schemeClr val="bg1"/>
              </a:solidFill>
              <a:highlight>
                <a:srgbClr val="FF0000"/>
              </a:highlight>
            </a:endParaRPr>
          </a:p>
          <a:p>
            <a:pPr algn="ctr"/>
            <a:r>
              <a:rPr lang="en-US" sz="2400" b="1" dirty="0">
                <a:solidFill>
                  <a:schemeClr val="bg1"/>
                </a:solidFill>
                <a:highlight>
                  <a:srgbClr val="FF0000"/>
                </a:highlight>
              </a:rPr>
              <a:t>Debris and Ponding at Bridges</a:t>
            </a:r>
          </a:p>
          <a:p>
            <a:pPr algn="ctr"/>
            <a:endParaRPr lang="en-US" sz="2400" b="1" dirty="0">
              <a:solidFill>
                <a:schemeClr val="bg1"/>
              </a:solidFill>
            </a:endParaRPr>
          </a:p>
          <a:p>
            <a:pPr algn="ctr"/>
            <a:r>
              <a:rPr lang="en-US" sz="2400" b="1" dirty="0">
                <a:solidFill>
                  <a:schemeClr val="bg1"/>
                </a:solidFill>
              </a:rPr>
              <a:t>Risk Factor Findings</a:t>
            </a:r>
            <a:endParaRPr lang="en-US" sz="2400" b="1" i="1" dirty="0">
              <a:solidFill>
                <a:schemeClr val="bg1"/>
              </a:solidFill>
            </a:endParaRPr>
          </a:p>
        </p:txBody>
      </p:sp>
    </p:spTree>
    <p:extLst>
      <p:ext uri="{BB962C8B-B14F-4D97-AF65-F5344CB8AC3E}">
        <p14:creationId xmlns:p14="http://schemas.microsoft.com/office/powerpoint/2010/main" val="35020780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FEMA &amp; FSF Models: Frequency and Magnitude</a:t>
            </a:r>
          </a:p>
        </p:txBody>
      </p:sp>
      <p:sp>
        <p:nvSpPr>
          <p:cNvPr id="8" name="TextBox 7"/>
          <p:cNvSpPr txBox="1"/>
          <p:nvPr/>
        </p:nvSpPr>
        <p:spPr>
          <a:xfrm>
            <a:off x="5478888" y="6381279"/>
            <a:ext cx="7422776" cy="369332"/>
          </a:xfrm>
          <a:prstGeom prst="rect">
            <a:avLst/>
          </a:prstGeom>
          <a:noFill/>
        </p:spPr>
        <p:txBody>
          <a:bodyPr wrap="square" rtlCol="0">
            <a:spAutoFit/>
          </a:bodyPr>
          <a:lstStyle/>
          <a:p>
            <a:r>
              <a:rPr lang="en-US" dirty="0">
                <a:solidFill>
                  <a:schemeClr val="bg1"/>
                </a:solidFill>
              </a:rPr>
              <a:t>2022 Flood Study Sources:  </a:t>
            </a:r>
            <a:r>
              <a:rPr lang="en-US" b="1" dirty="0">
                <a:solidFill>
                  <a:schemeClr val="bg1"/>
                </a:solidFill>
              </a:rPr>
              <a:t>FEMA</a:t>
            </a:r>
            <a:r>
              <a:rPr lang="en-US" dirty="0">
                <a:solidFill>
                  <a:schemeClr val="bg1"/>
                </a:solidFill>
              </a:rPr>
              <a:t> and </a:t>
            </a:r>
            <a:r>
              <a:rPr lang="en-US" b="1" dirty="0">
                <a:solidFill>
                  <a:schemeClr val="bg1"/>
                </a:solidFill>
              </a:rPr>
              <a:t>First Street Foundation </a:t>
            </a:r>
            <a:r>
              <a:rPr lang="en-US" dirty="0">
                <a:solidFill>
                  <a:schemeClr val="bg1"/>
                </a:solidFill>
              </a:rPr>
              <a:t>(FSF)</a:t>
            </a:r>
          </a:p>
        </p:txBody>
      </p:sp>
      <p:sp>
        <p:nvSpPr>
          <p:cNvPr id="2" name="Rectangle 1"/>
          <p:cNvSpPr/>
          <p:nvPr/>
        </p:nvSpPr>
        <p:spPr>
          <a:xfrm>
            <a:off x="377952" y="1035251"/>
            <a:ext cx="11521440" cy="954107"/>
          </a:xfrm>
          <a:prstGeom prst="rect">
            <a:avLst/>
          </a:prstGeom>
          <a:solidFill>
            <a:schemeClr val="bg1">
              <a:lumMod val="95000"/>
            </a:schemeClr>
          </a:solidFill>
        </p:spPr>
        <p:txBody>
          <a:bodyPr wrap="square">
            <a:spAutoFit/>
          </a:bodyPr>
          <a:lstStyle/>
          <a:p>
            <a:r>
              <a:rPr lang="en-US" sz="1400" i="1" dirty="0">
                <a:solidFill>
                  <a:srgbClr val="1F4E79"/>
                </a:solidFill>
              </a:rPr>
              <a:t>Frequency: </a:t>
            </a:r>
            <a:r>
              <a:rPr lang="en-US" sz="1400" dirty="0">
                <a:solidFill>
                  <a:srgbClr val="1F4E79"/>
                </a:solidFill>
              </a:rPr>
              <a:t>Probability that a flood of a specific size will be equaled or exceeded in any given year.</a:t>
            </a:r>
          </a:p>
          <a:p>
            <a:endParaRPr lang="en-US" sz="1400" dirty="0">
              <a:solidFill>
                <a:srgbClr val="1F4E79"/>
              </a:solidFill>
            </a:endParaRPr>
          </a:p>
          <a:p>
            <a:r>
              <a:rPr lang="en-US" sz="1400" dirty="0">
                <a:solidFill>
                  <a:srgbClr val="1F4E79"/>
                </a:solidFill>
              </a:rPr>
              <a:t> 5-, 10-, 20-, 25-, 50-, 100-, and 500-year flood elevations (above sea level) refer to expected water levels of the 20%,  10%, 5%, 4%, 2%, 1%, and 0.2% annual chance flood events. </a:t>
            </a:r>
            <a:endParaRPr lang="en-US" sz="1400" dirty="0">
              <a:solidFill>
                <a:srgbClr val="1F4E79"/>
              </a:solidFill>
              <a:latin typeface="Calibri" panose="020F050202020403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570120298"/>
              </p:ext>
            </p:extLst>
          </p:nvPr>
        </p:nvGraphicFramePr>
        <p:xfrm>
          <a:off x="377952" y="2080760"/>
          <a:ext cx="11521440" cy="3745094"/>
        </p:xfrm>
        <a:graphic>
          <a:graphicData uri="http://schemas.openxmlformats.org/drawingml/2006/table">
            <a:tbl>
              <a:tblPr/>
              <a:tblGrid>
                <a:gridCol w="1717403">
                  <a:extLst>
                    <a:ext uri="{9D8B030D-6E8A-4147-A177-3AD203B41FA5}">
                      <a16:colId xmlns:a16="http://schemas.microsoft.com/office/drawing/2014/main" val="2675564365"/>
                    </a:ext>
                  </a:extLst>
                </a:gridCol>
                <a:gridCol w="1323035">
                  <a:extLst>
                    <a:ext uri="{9D8B030D-6E8A-4147-A177-3AD203B41FA5}">
                      <a16:colId xmlns:a16="http://schemas.microsoft.com/office/drawing/2014/main" val="3182089226"/>
                    </a:ext>
                  </a:extLst>
                </a:gridCol>
                <a:gridCol w="1238226">
                  <a:extLst>
                    <a:ext uri="{9D8B030D-6E8A-4147-A177-3AD203B41FA5}">
                      <a16:colId xmlns:a16="http://schemas.microsoft.com/office/drawing/2014/main" val="3526537236"/>
                    </a:ext>
                  </a:extLst>
                </a:gridCol>
                <a:gridCol w="1221264">
                  <a:extLst>
                    <a:ext uri="{9D8B030D-6E8A-4147-A177-3AD203B41FA5}">
                      <a16:colId xmlns:a16="http://schemas.microsoft.com/office/drawing/2014/main" val="2687160263"/>
                    </a:ext>
                  </a:extLst>
                </a:gridCol>
                <a:gridCol w="288354">
                  <a:extLst>
                    <a:ext uri="{9D8B030D-6E8A-4147-A177-3AD203B41FA5}">
                      <a16:colId xmlns:a16="http://schemas.microsoft.com/office/drawing/2014/main" val="1603189388"/>
                    </a:ext>
                  </a:extLst>
                </a:gridCol>
                <a:gridCol w="1390885">
                  <a:extLst>
                    <a:ext uri="{9D8B030D-6E8A-4147-A177-3AD203B41FA5}">
                      <a16:colId xmlns:a16="http://schemas.microsoft.com/office/drawing/2014/main" val="4166317929"/>
                    </a:ext>
                  </a:extLst>
                </a:gridCol>
                <a:gridCol w="1306074">
                  <a:extLst>
                    <a:ext uri="{9D8B030D-6E8A-4147-A177-3AD203B41FA5}">
                      <a16:colId xmlns:a16="http://schemas.microsoft.com/office/drawing/2014/main" val="3390423960"/>
                    </a:ext>
                  </a:extLst>
                </a:gridCol>
                <a:gridCol w="1119492">
                  <a:extLst>
                    <a:ext uri="{9D8B030D-6E8A-4147-A177-3AD203B41FA5}">
                      <a16:colId xmlns:a16="http://schemas.microsoft.com/office/drawing/2014/main" val="3399336501"/>
                    </a:ext>
                  </a:extLst>
                </a:gridCol>
                <a:gridCol w="1916707">
                  <a:extLst>
                    <a:ext uri="{9D8B030D-6E8A-4147-A177-3AD203B41FA5}">
                      <a16:colId xmlns:a16="http://schemas.microsoft.com/office/drawing/2014/main" val="3641782784"/>
                    </a:ext>
                  </a:extLst>
                </a:gridCol>
              </a:tblGrid>
              <a:tr h="219104">
                <a:tc gridSpan="4">
                  <a:txBody>
                    <a:bodyPr/>
                    <a:lstStyle/>
                    <a:p>
                      <a:pPr algn="ctr" fontAlgn="b"/>
                      <a:r>
                        <a:rPr lang="en-US" sz="2400" b="1" i="0" u="none" strike="noStrike" dirty="0">
                          <a:solidFill>
                            <a:srgbClr val="000000"/>
                          </a:solidFill>
                          <a:effectLst/>
                          <a:latin typeface="Calibri" panose="020F0502020204030204" pitchFamily="34" charset="0"/>
                        </a:rPr>
                        <a:t>FEMA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en-US" sz="2400" b="1" i="0" u="none" strike="noStrike" dirty="0">
                          <a:solidFill>
                            <a:srgbClr val="000000"/>
                          </a:solidFill>
                          <a:effectLst/>
                          <a:latin typeface="Calibri" panose="020F0502020204030204" pitchFamily="34" charset="0"/>
                        </a:rPr>
                        <a:t>First Street Foundation (FSF)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5940747"/>
                  </a:ext>
                </a:extLst>
              </a:tr>
              <a:tr h="1058066">
                <a:tc>
                  <a:txBody>
                    <a:bodyPr/>
                    <a:lstStyle/>
                    <a:p>
                      <a:pPr algn="ctr" fontAlgn="t"/>
                      <a:r>
                        <a:rPr lang="en-US" sz="1400" b="0" i="0" u="none" strike="noStrike" dirty="0">
                          <a:solidFill>
                            <a:srgbClr val="000000"/>
                          </a:solidFill>
                          <a:effectLst/>
                          <a:latin typeface="Calibri" panose="020F0502020204030204" pitchFamily="34" charset="0"/>
                        </a:rPr>
                        <a:t>Return period or Flood Size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1400" b="0" i="0" u="none" strike="noStrike" dirty="0">
                          <a:solidFill>
                            <a:srgbClr val="000000"/>
                          </a:solidFill>
                          <a:effectLst/>
                          <a:latin typeface="Calibri" panose="020F0502020204030204" pitchFamily="34" charset="0"/>
                        </a:rPr>
                        <a:t>Annual Probability </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1400" b="0" i="0" u="none" strike="noStrike" dirty="0">
                          <a:solidFill>
                            <a:srgbClr val="000000"/>
                          </a:solidFill>
                          <a:effectLst/>
                          <a:latin typeface="Calibri" panose="020F0502020204030204" pitchFamily="34" charset="0"/>
                        </a:rPr>
                        <a:t>Cumulative Probability - Flooding at least once over 30 years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1400" b="0" i="0" u="none" strike="noStrike" dirty="0">
                          <a:solidFill>
                            <a:srgbClr val="000000"/>
                          </a:solidFill>
                          <a:effectLst/>
                          <a:latin typeface="Calibri" panose="020F0502020204030204" pitchFamily="34" charset="0"/>
                        </a:rPr>
                        <a:t>FEMA Risk Description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t"/>
                      <a:endParaRPr lang="en-US" sz="1400" b="0" i="0" u="none" strike="noStrike" dirty="0">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t"/>
                      <a:r>
                        <a:rPr lang="en-US" sz="1400" b="0" i="0" u="none" strike="noStrike" dirty="0">
                          <a:solidFill>
                            <a:srgbClr val="000000"/>
                          </a:solidFill>
                          <a:effectLst/>
                          <a:latin typeface="Calibri" panose="020F0502020204030204" pitchFamily="34" charset="0"/>
                        </a:rPr>
                        <a:t>Return period or Flood Size (2022, 2037, 2052)*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US" sz="1400" b="0" i="0" u="none" strike="noStrike" dirty="0">
                          <a:solidFill>
                            <a:srgbClr val="000000"/>
                          </a:solidFill>
                          <a:effectLst/>
                          <a:latin typeface="Calibri" panose="020F0502020204030204" pitchFamily="34" charset="0"/>
                        </a:rPr>
                        <a:t>Annual Probability (flooding at least 1 cm)</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US" sz="1400" b="0" i="0" u="none" strike="noStrike">
                          <a:solidFill>
                            <a:srgbClr val="000000"/>
                          </a:solidFill>
                          <a:effectLst/>
                          <a:latin typeface="Calibri" panose="020F0502020204030204" pitchFamily="34" charset="0"/>
                        </a:rPr>
                        <a:t>Cumulative Probability - Flooding at least once over 30 years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t"/>
                      <a:r>
                        <a:rPr lang="en-US" sz="1400" b="0" i="0" u="none" strike="noStrike">
                          <a:solidFill>
                            <a:srgbClr val="000000"/>
                          </a:solidFill>
                          <a:effectLst/>
                          <a:latin typeface="Calibri" panose="020F0502020204030204" pitchFamily="34" charset="0"/>
                        </a:rPr>
                        <a:t>First Street Risk Description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981346059"/>
                  </a:ext>
                </a:extLst>
              </a:tr>
              <a:tr h="219104">
                <a:tc>
                  <a:txBody>
                    <a:bodyPr/>
                    <a:lstStyle/>
                    <a:p>
                      <a:pPr algn="l" fontAlgn="ctr"/>
                      <a:r>
                        <a:rPr lang="en-US" sz="14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0" i="0" u="none" strike="noStrike" dirty="0">
                          <a:solidFill>
                            <a:srgbClr val="000000"/>
                          </a:solidFill>
                          <a:effectLst/>
                          <a:latin typeface="Calibri" panose="020F0502020204030204" pitchFamily="34" charset="0"/>
                        </a:rPr>
                        <a:t>0.2% + 1 ft.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0" i="0" u="none" strike="noStrike">
                          <a:solidFill>
                            <a:srgbClr val="000000"/>
                          </a:solidFill>
                          <a:effectLst/>
                          <a:latin typeface="Calibri" panose="020F0502020204030204" pitchFamily="34" charset="0"/>
                        </a:rPr>
                        <a:t>Risk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en-US"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424224867"/>
                  </a:ext>
                </a:extLst>
              </a:tr>
              <a:tr h="219104">
                <a:tc>
                  <a:txBody>
                    <a:bodyPr/>
                    <a:lstStyle/>
                    <a:p>
                      <a:pPr algn="l" fontAlgn="ctr"/>
                      <a:r>
                        <a:rPr lang="en-US" sz="1400" b="1" i="0" u="none" strike="noStrike">
                          <a:solidFill>
                            <a:srgbClr val="000000"/>
                          </a:solidFill>
                          <a:effectLst/>
                          <a:latin typeface="Calibri" panose="020F0502020204030204" pitchFamily="34" charset="0"/>
                        </a:rPr>
                        <a:t>500 yr (1 in 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dirty="0">
                          <a:solidFill>
                            <a:srgbClr val="000000"/>
                          </a:solidFill>
                          <a:effectLst/>
                          <a:latin typeface="Calibri" panose="020F0502020204030204" pitchFamily="34" charset="0"/>
                        </a:rPr>
                        <a:t>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1" i="0" u="none" strike="noStrike">
                          <a:solidFill>
                            <a:srgbClr val="000000"/>
                          </a:solidFill>
                          <a:effectLst/>
                          <a:latin typeface="Calibri" panose="020F0502020204030204" pitchFamily="34" charset="0"/>
                        </a:rPr>
                        <a:t>Moderate Risk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en-US" sz="1400" b="1"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400" b="1" i="0" u="none" strike="noStrike" dirty="0">
                          <a:solidFill>
                            <a:srgbClr val="000000"/>
                          </a:solidFill>
                          <a:effectLst/>
                          <a:latin typeface="Calibri" panose="020F0502020204030204" pitchFamily="34" charset="0"/>
                        </a:rPr>
                        <a:t>500 yr (1 in 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1" i="0" u="none" strike="noStrike">
                          <a:solidFill>
                            <a:srgbClr val="000000"/>
                          </a:solidFill>
                          <a:effectLst/>
                          <a:latin typeface="Calibri" panose="020F0502020204030204" pitchFamily="34" charset="0"/>
                        </a:rPr>
                        <a:t>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1" i="0" u="none" strike="noStrike" dirty="0">
                          <a:solidFill>
                            <a:srgbClr val="000000"/>
                          </a:solidFill>
                          <a:effectLst/>
                          <a:latin typeface="Calibri" panose="020F0502020204030204" pitchFamily="34" charset="0"/>
                        </a:rPr>
                        <a:t>&gt;0%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1" i="0" u="none" strike="noStrike">
                          <a:solidFill>
                            <a:srgbClr val="000000"/>
                          </a:solidFill>
                          <a:effectLst/>
                          <a:latin typeface="Calibri" panose="020F0502020204030204" pitchFamily="34" charset="0"/>
                        </a:rPr>
                        <a:t>Any Risk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750119044"/>
                  </a:ext>
                </a:extLst>
              </a:tr>
              <a:tr h="449444">
                <a:tc>
                  <a:txBody>
                    <a:bodyPr/>
                    <a:lstStyle/>
                    <a:p>
                      <a:pPr algn="l" fontAlgn="ctr"/>
                      <a:r>
                        <a:rPr lang="en-US" sz="1400" b="0" i="0" u="none" strike="noStrike" dirty="0">
                          <a:solidFill>
                            <a:srgbClr val="000000"/>
                          </a:solidFill>
                          <a:effectLst/>
                          <a:latin typeface="Calibri" panose="020F0502020204030204" pitchFamily="34" charset="0"/>
                        </a:rPr>
                        <a:t>100 yr (1 in 100) Plus confidence error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en-US"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733596852"/>
                  </a:ext>
                </a:extLst>
              </a:tr>
              <a:tr h="219104">
                <a:tc>
                  <a:txBody>
                    <a:bodyPr/>
                    <a:lstStyle/>
                    <a:p>
                      <a:pPr algn="l" fontAlgn="ctr"/>
                      <a:r>
                        <a:rPr lang="en-US" sz="1800" b="1" i="0" u="none" strike="noStrike" dirty="0">
                          <a:solidFill>
                            <a:srgbClr val="000000"/>
                          </a:solidFill>
                          <a:effectLst/>
                          <a:latin typeface="Calibri" panose="020F0502020204030204" pitchFamily="34" charset="0"/>
                        </a:rPr>
                        <a:t>100 yr (1 in 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800" b="1"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800" b="1" i="0" u="none" strike="noStrike" dirty="0">
                          <a:solidFill>
                            <a:srgbClr val="000000"/>
                          </a:solidFill>
                          <a:effectLst/>
                          <a:latin typeface="Calibri" panose="020F050202020403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800" b="1" i="0" u="none" strike="noStrike" dirty="0">
                          <a:solidFill>
                            <a:srgbClr val="000000"/>
                          </a:solidFill>
                          <a:effectLst/>
                          <a:latin typeface="Calibri" panose="020F0502020204030204" pitchFamily="34" charset="0"/>
                        </a:rPr>
                        <a:t>High Risk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en-US" sz="1400" b="1"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600" b="1" i="0" u="none" strike="noStrike" dirty="0">
                          <a:solidFill>
                            <a:srgbClr val="000000"/>
                          </a:solidFill>
                          <a:effectLst/>
                          <a:latin typeface="Calibri" panose="020F0502020204030204" pitchFamily="34" charset="0"/>
                        </a:rPr>
                        <a:t>100 yr (1 in 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600" b="1"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600" b="1" i="0" u="none" strike="noStrike" dirty="0">
                          <a:solidFill>
                            <a:srgbClr val="000000"/>
                          </a:solidFill>
                          <a:effectLst/>
                          <a:latin typeface="Calibri" panose="020F0502020204030204" pitchFamily="34" charset="0"/>
                        </a:rPr>
                        <a:t>&gt;26%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600" b="1" i="0" u="none" strike="noStrike" dirty="0">
                          <a:solidFill>
                            <a:srgbClr val="000000"/>
                          </a:solidFill>
                          <a:effectLst/>
                          <a:latin typeface="Calibri" panose="020F0502020204030204" pitchFamily="34" charset="0"/>
                        </a:rPr>
                        <a:t>Substantial Risk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919562621"/>
                  </a:ext>
                </a:extLst>
              </a:tr>
              <a:tr h="219104">
                <a:tc>
                  <a:txBody>
                    <a:bodyPr/>
                    <a:lstStyle/>
                    <a:p>
                      <a:pPr algn="l" fontAlgn="ctr"/>
                      <a:r>
                        <a:rPr lang="en-US" sz="1400" b="0" i="0" u="none" strike="noStrike">
                          <a:solidFill>
                            <a:srgbClr val="000000"/>
                          </a:solidFill>
                          <a:effectLst/>
                          <a:latin typeface="Calibri" panose="020F0502020204030204" pitchFamily="34" charset="0"/>
                        </a:rPr>
                        <a:t>50 yr (1 in 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0" i="0" u="none" strike="noStrike" dirty="0">
                          <a:solidFill>
                            <a:srgbClr val="000000"/>
                          </a:solidFill>
                          <a:effectLst/>
                          <a:latin typeface="Calibri" panose="020F0502020204030204" pitchFamily="34" charset="0"/>
                        </a:rPr>
                        <a:t>High Risk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en-US"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4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580803199"/>
                  </a:ext>
                </a:extLst>
              </a:tr>
              <a:tr h="219104">
                <a:tc>
                  <a:txBody>
                    <a:bodyPr/>
                    <a:lstStyle/>
                    <a:p>
                      <a:pPr algn="l" fontAlgn="ctr"/>
                      <a:r>
                        <a:rPr lang="en-US" sz="1400" b="0" i="0" u="none" strike="noStrike">
                          <a:solidFill>
                            <a:srgbClr val="000000"/>
                          </a:solidFill>
                          <a:effectLst/>
                          <a:latin typeface="Calibri" panose="020F0502020204030204" pitchFamily="34" charset="0"/>
                        </a:rPr>
                        <a:t>25 yr (1 in 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0" i="0" u="none" strike="noStrike">
                          <a:solidFill>
                            <a:srgbClr val="000000"/>
                          </a:solidFill>
                          <a:effectLst/>
                          <a:latin typeface="Calibri" panose="020F050202020403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0" i="0" u="none" strike="noStrike" dirty="0">
                          <a:solidFill>
                            <a:srgbClr val="000000"/>
                          </a:solidFill>
                          <a:effectLst/>
                          <a:latin typeface="Calibri" panose="020F0502020204030204" pitchFamily="34" charset="0"/>
                        </a:rPr>
                        <a:t>High Risk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en-US"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4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264251097"/>
                  </a:ext>
                </a:extLst>
              </a:tr>
              <a:tr h="219104">
                <a:tc>
                  <a:txBody>
                    <a:bodyPr/>
                    <a:lstStyle/>
                    <a:p>
                      <a:pPr algn="l" fontAlgn="ctr"/>
                      <a:r>
                        <a:rPr lang="en-US" sz="14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14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en-US"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400" b="0" i="0" u="none" strike="noStrike" dirty="0">
                          <a:solidFill>
                            <a:srgbClr val="000000"/>
                          </a:solidFill>
                          <a:effectLst/>
                          <a:latin typeface="Calibri" panose="020F0502020204030204" pitchFamily="34" charset="0"/>
                        </a:rPr>
                        <a:t>20 yr (1 in 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0" i="0" u="none" strike="noStrike" dirty="0">
                          <a:solidFill>
                            <a:srgbClr val="000000"/>
                          </a:solidFill>
                          <a:effectLst/>
                          <a:latin typeface="Calibri" panose="020F0502020204030204" pitchFamily="34" charset="0"/>
                        </a:rPr>
                        <a:t>&gt;85%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117549189"/>
                  </a:ext>
                </a:extLst>
              </a:tr>
              <a:tr h="219104">
                <a:tc>
                  <a:txBody>
                    <a:bodyPr/>
                    <a:lstStyle/>
                    <a:p>
                      <a:pPr algn="l" fontAlgn="ctr"/>
                      <a:r>
                        <a:rPr lang="en-US" sz="1400" b="0" i="0" u="none" strike="noStrike">
                          <a:solidFill>
                            <a:srgbClr val="000000"/>
                          </a:solidFill>
                          <a:effectLst/>
                          <a:latin typeface="Calibri" panose="020F0502020204030204" pitchFamily="34" charset="0"/>
                        </a:rPr>
                        <a:t>10 yr (1 in 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0" i="0" u="none" strike="noStrike">
                          <a:solidFill>
                            <a:srgbClr val="000000"/>
                          </a:solidFill>
                          <a:effectLst/>
                          <a:latin typeface="Calibri" panose="020F0502020204030204" pitchFamily="34" charset="0"/>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0" i="0" u="none" strike="noStrike" dirty="0">
                          <a:solidFill>
                            <a:srgbClr val="000000"/>
                          </a:solidFill>
                          <a:effectLst/>
                          <a:latin typeface="Calibri" panose="020F0502020204030204" pitchFamily="34" charset="0"/>
                        </a:rPr>
                        <a:t>High Risk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en-US"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4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689733862"/>
                  </a:ext>
                </a:extLst>
              </a:tr>
              <a:tr h="219104">
                <a:tc>
                  <a:txBody>
                    <a:bodyPr/>
                    <a:lstStyle/>
                    <a:p>
                      <a:pPr algn="l" fontAlgn="ctr"/>
                      <a:r>
                        <a:rPr lang="en-US" sz="14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1400" b="0" i="0" u="none" strike="noStrike" dirty="0">
                          <a:solidFill>
                            <a:srgbClr val="000000"/>
                          </a:solidFill>
                          <a:effectLst/>
                          <a:latin typeface="Calibri" panose="020F050202020403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1400" b="0" i="0" u="none" strike="noStrike" dirty="0">
                          <a:solidFill>
                            <a:srgbClr val="000000"/>
                          </a:solidFill>
                          <a:effectLst/>
                          <a:latin typeface="Calibri" panose="020F050202020403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en-US"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400" b="0" i="0" u="none" strike="noStrike">
                          <a:solidFill>
                            <a:srgbClr val="000000"/>
                          </a:solidFill>
                          <a:effectLst/>
                          <a:latin typeface="Calibri" panose="020F0502020204030204" pitchFamily="34" charset="0"/>
                        </a:rPr>
                        <a:t>5 yr (1 in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0" i="0" u="none" strike="noStrike">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0" i="0" u="none" strike="noStrike">
                          <a:solidFill>
                            <a:srgbClr val="000000"/>
                          </a:solidFill>
                          <a:effectLst/>
                          <a:latin typeface="Calibri" panose="020F0502020204030204" pitchFamily="34" charset="0"/>
                        </a:rPr>
                        <a:t>&gt;99%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400" b="0" i="0" u="none" strike="noStrike" dirty="0">
                          <a:solidFill>
                            <a:srgbClr val="000000"/>
                          </a:solidFill>
                          <a:effectLst/>
                          <a:latin typeface="Calibri" panose="020F0502020204030204" pitchFamily="34" charset="0"/>
                        </a:rPr>
                        <a:t>Almost Certain Risk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53127535"/>
                  </a:ext>
                </a:extLst>
              </a:tr>
            </a:tbl>
          </a:graphicData>
        </a:graphic>
      </p:graphicFrame>
      <p:sp>
        <p:nvSpPr>
          <p:cNvPr id="7" name="Rectangle 6"/>
          <p:cNvSpPr/>
          <p:nvPr/>
        </p:nvSpPr>
        <p:spPr>
          <a:xfrm>
            <a:off x="6071410" y="5757839"/>
            <a:ext cx="5779008" cy="523220"/>
          </a:xfrm>
          <a:prstGeom prst="rect">
            <a:avLst/>
          </a:prstGeom>
        </p:spPr>
        <p:txBody>
          <a:bodyPr wrap="square">
            <a:spAutoFit/>
          </a:bodyPr>
          <a:lstStyle/>
          <a:p>
            <a:r>
              <a:rPr lang="en-US" sz="1400" i="1" dirty="0">
                <a:solidFill>
                  <a:schemeClr val="bg1"/>
                </a:solidFill>
              </a:rPr>
              <a:t>Climate scenarios available for 3 flood depth years (2022-today, 2037-15 years, 2052-30 years)</a:t>
            </a:r>
          </a:p>
        </p:txBody>
      </p:sp>
      <p:sp>
        <p:nvSpPr>
          <p:cNvPr id="9" name="Rectangle 8"/>
          <p:cNvSpPr/>
          <p:nvPr/>
        </p:nvSpPr>
        <p:spPr>
          <a:xfrm>
            <a:off x="353568" y="5740622"/>
            <a:ext cx="5050853" cy="523220"/>
          </a:xfrm>
          <a:prstGeom prst="rect">
            <a:avLst/>
          </a:prstGeom>
        </p:spPr>
        <p:txBody>
          <a:bodyPr wrap="square">
            <a:spAutoFit/>
          </a:bodyPr>
          <a:lstStyle/>
          <a:p>
            <a:r>
              <a:rPr lang="en-US" sz="1400" i="1" dirty="0">
                <a:solidFill>
                  <a:schemeClr val="bg1"/>
                </a:solidFill>
              </a:rPr>
              <a:t>Climate scenarios: Above High-Water Marks, BFE + freeboard amount (2 to 4 ft.), 1%+ and 0.2% Return Periods</a:t>
            </a:r>
          </a:p>
        </p:txBody>
      </p:sp>
      <p:sp>
        <p:nvSpPr>
          <p:cNvPr id="3" name="TextBox 2">
            <a:extLst>
              <a:ext uri="{FF2B5EF4-FFF2-40B4-BE49-F238E27FC236}">
                <a16:creationId xmlns:a16="http://schemas.microsoft.com/office/drawing/2014/main" id="{5708BE8D-180E-AE3D-ABC7-24FF1C859E57}"/>
              </a:ext>
            </a:extLst>
          </p:cNvPr>
          <p:cNvSpPr txBox="1"/>
          <p:nvPr/>
        </p:nvSpPr>
        <p:spPr>
          <a:xfrm>
            <a:off x="377952" y="6381279"/>
            <a:ext cx="3999495" cy="461665"/>
          </a:xfrm>
          <a:prstGeom prst="rect">
            <a:avLst/>
          </a:prstGeom>
          <a:noFill/>
        </p:spPr>
        <p:txBody>
          <a:bodyPr wrap="square" rtlCol="0">
            <a:spAutoFit/>
          </a:bodyPr>
          <a:lstStyle/>
          <a:p>
            <a:pPr algn="ctr"/>
            <a:r>
              <a:rPr lang="en-US" sz="2400" b="1" dirty="0">
                <a:solidFill>
                  <a:schemeClr val="bg1"/>
                </a:solidFill>
                <a:highlight>
                  <a:srgbClr val="FF0000"/>
                </a:highlight>
              </a:rPr>
              <a:t>Riverine Hazard Models</a:t>
            </a:r>
            <a:endParaRPr lang="en-US" sz="2400" b="1" dirty="0">
              <a:solidFill>
                <a:schemeClr val="bg1"/>
              </a:solidFill>
            </a:endParaRPr>
          </a:p>
        </p:txBody>
      </p:sp>
    </p:spTree>
    <p:extLst>
      <p:ext uri="{BB962C8B-B14F-4D97-AF65-F5344CB8AC3E}">
        <p14:creationId xmlns:p14="http://schemas.microsoft.com/office/powerpoint/2010/main" val="15123721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0" y="10016"/>
            <a:ext cx="12192000" cy="748936"/>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r>
              <a:rPr lang="en-US" sz="2800" b="1" dirty="0">
                <a:solidFill>
                  <a:schemeClr val="bg1"/>
                </a:solidFill>
                <a:latin typeface="Arial" panose="020B0604020202020204" pitchFamily="34" charset="0"/>
                <a:cs typeface="Arial" panose="020B0604020202020204" pitchFamily="34" charset="0"/>
              </a:rPr>
              <a:t>FEMA Flood Models:  Likelihood and Magnitude                                      </a:t>
            </a:r>
            <a:endParaRPr lang="en-US" sz="2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628640" y="758952"/>
            <a:ext cx="7703147" cy="5932308"/>
          </a:xfrm>
          <a:prstGeom prst="rect">
            <a:avLst/>
          </a:prstGeom>
        </p:spPr>
      </p:pic>
      <p:sp>
        <p:nvSpPr>
          <p:cNvPr id="2" name="TextBox 1">
            <a:extLst>
              <a:ext uri="{FF2B5EF4-FFF2-40B4-BE49-F238E27FC236}">
                <a16:creationId xmlns:a16="http://schemas.microsoft.com/office/drawing/2014/main" id="{EB0BE236-7986-F3E4-70DE-28EE589675AB}"/>
              </a:ext>
            </a:extLst>
          </p:cNvPr>
          <p:cNvSpPr txBox="1"/>
          <p:nvPr/>
        </p:nvSpPr>
        <p:spPr>
          <a:xfrm>
            <a:off x="251207" y="2721821"/>
            <a:ext cx="2200589" cy="2677656"/>
          </a:xfrm>
          <a:prstGeom prst="rect">
            <a:avLst/>
          </a:prstGeom>
          <a:noFill/>
        </p:spPr>
        <p:txBody>
          <a:bodyPr wrap="square" rtlCol="0">
            <a:spAutoFit/>
          </a:bodyPr>
          <a:lstStyle/>
          <a:p>
            <a:pPr algn="ctr"/>
            <a:r>
              <a:rPr lang="en-US" sz="2400" b="1" dirty="0">
                <a:solidFill>
                  <a:schemeClr val="bg1"/>
                </a:solidFill>
                <a:highlight>
                  <a:srgbClr val="FF0000"/>
                </a:highlight>
              </a:rPr>
              <a:t>FEMA Flood Models – </a:t>
            </a:r>
            <a:br>
              <a:rPr lang="en-US" sz="2400" b="1" dirty="0">
                <a:solidFill>
                  <a:schemeClr val="bg1"/>
                </a:solidFill>
                <a:highlight>
                  <a:srgbClr val="FF0000"/>
                </a:highlight>
              </a:rPr>
            </a:br>
            <a:r>
              <a:rPr lang="en-US" sz="2400" b="1" dirty="0">
                <a:solidFill>
                  <a:schemeClr val="bg1"/>
                </a:solidFill>
                <a:highlight>
                  <a:srgbClr val="FF0000"/>
                </a:highlight>
              </a:rPr>
              <a:t>Flood Frequency</a:t>
            </a:r>
          </a:p>
          <a:p>
            <a:pPr algn="ctr"/>
            <a:endParaRPr lang="en-US" sz="2400" b="1" dirty="0">
              <a:solidFill>
                <a:schemeClr val="bg1"/>
              </a:solidFill>
            </a:endParaRPr>
          </a:p>
          <a:p>
            <a:pPr algn="ctr"/>
            <a:r>
              <a:rPr lang="en-US" sz="2400" b="1" dirty="0">
                <a:solidFill>
                  <a:schemeClr val="bg1"/>
                </a:solidFill>
              </a:rPr>
              <a:t>Risk Factor Findings</a:t>
            </a:r>
            <a:endParaRPr lang="en-US" sz="2400" b="1" i="1" dirty="0">
              <a:solidFill>
                <a:schemeClr val="bg1"/>
              </a:solidFill>
            </a:endParaRPr>
          </a:p>
        </p:txBody>
      </p:sp>
    </p:spTree>
    <p:extLst>
      <p:ext uri="{BB962C8B-B14F-4D97-AF65-F5344CB8AC3E}">
        <p14:creationId xmlns:p14="http://schemas.microsoft.com/office/powerpoint/2010/main" val="2177012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A2B45EAD-CC42-4EBC-8FBC-B65723022AC5}"/>
              </a:ext>
            </a:extLst>
          </p:cNvPr>
          <p:cNvGrpSpPr/>
          <p:nvPr/>
        </p:nvGrpSpPr>
        <p:grpSpPr>
          <a:xfrm>
            <a:off x="2251585" y="316993"/>
            <a:ext cx="7521677" cy="5737694"/>
            <a:chOff x="499825" y="1205612"/>
            <a:chExt cx="6853753" cy="4454345"/>
          </a:xfrm>
        </p:grpSpPr>
        <p:sp>
          <p:nvSpPr>
            <p:cNvPr id="48" name="Rectangle 40">
              <a:extLst>
                <a:ext uri="{FF2B5EF4-FFF2-40B4-BE49-F238E27FC236}">
                  <a16:creationId xmlns:a16="http://schemas.microsoft.com/office/drawing/2014/main" id="{7EABAEC2-61B2-4F43-854D-70491140BCF9}"/>
                </a:ext>
              </a:extLst>
            </p:cNvPr>
            <p:cNvSpPr/>
            <p:nvPr/>
          </p:nvSpPr>
          <p:spPr>
            <a:xfrm>
              <a:off x="1037272" y="1205612"/>
              <a:ext cx="5819775" cy="371357"/>
            </a:xfrm>
            <a:prstGeom prst="round2SameRect">
              <a:avLst/>
            </a:prstGeom>
            <a:solidFill>
              <a:srgbClr val="FDF1E9"/>
            </a:solidFill>
            <a:ln>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en-US" sz="1636" b="1" dirty="0">
                  <a:solidFill>
                    <a:schemeClr val="tx1"/>
                  </a:solidFill>
                  <a:latin typeface="Calibri" panose="020F0502020204030204" pitchFamily="34" charset="0"/>
                  <a:ea typeface="Calibri" panose="020F0502020204030204" pitchFamily="34" charset="0"/>
                  <a:cs typeface="Times New Roman" panose="02020603050405020304" pitchFamily="18" charset="0"/>
                </a:rPr>
                <a:t>West Virginia Flood Resilience Framework (WVFRF)</a:t>
              </a:r>
              <a:endParaRPr lang="en-US" sz="1636"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FDBBA122-BAA4-49D0-B9EC-FE5CCE382F17}"/>
                </a:ext>
              </a:extLst>
            </p:cNvPr>
            <p:cNvGrpSpPr/>
            <p:nvPr/>
          </p:nvGrpSpPr>
          <p:grpSpPr>
            <a:xfrm>
              <a:off x="4013178" y="1717916"/>
              <a:ext cx="3336535" cy="3857562"/>
              <a:chOff x="4648948" y="520722"/>
              <a:chExt cx="4139619" cy="4786053"/>
            </a:xfrm>
          </p:grpSpPr>
          <p:sp>
            <p:nvSpPr>
              <p:cNvPr id="19" name="Rectangle: Top Corners Rounded 18">
                <a:extLst>
                  <a:ext uri="{FF2B5EF4-FFF2-40B4-BE49-F238E27FC236}">
                    <a16:creationId xmlns:a16="http://schemas.microsoft.com/office/drawing/2014/main" id="{AB8BBAB0-DD6E-45D7-8428-2D0D6BA0B980}"/>
                  </a:ext>
                </a:extLst>
              </p:cNvPr>
              <p:cNvSpPr/>
              <p:nvPr/>
            </p:nvSpPr>
            <p:spPr>
              <a:xfrm>
                <a:off x="4648948" y="520722"/>
                <a:ext cx="4139619" cy="4786053"/>
              </a:xfrm>
              <a:prstGeom prst="round2SameRect">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20"/>
              </a:p>
            </p:txBody>
          </p:sp>
          <p:sp>
            <p:nvSpPr>
              <p:cNvPr id="17" name="Rectangle 16">
                <a:extLst>
                  <a:ext uri="{FF2B5EF4-FFF2-40B4-BE49-F238E27FC236}">
                    <a16:creationId xmlns:a16="http://schemas.microsoft.com/office/drawing/2014/main" id="{B904F597-6895-468B-A72D-D463B2FF6BF5}"/>
                  </a:ext>
                </a:extLst>
              </p:cNvPr>
              <p:cNvSpPr/>
              <p:nvPr/>
            </p:nvSpPr>
            <p:spPr>
              <a:xfrm>
                <a:off x="4721047" y="570833"/>
                <a:ext cx="3995412" cy="460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r>
                  <a:rPr lang="en-US" b="1" dirty="0">
                    <a:solidFill>
                      <a:schemeClr val="tx1"/>
                    </a:solidFill>
                    <a:latin typeface="Calibri" panose="020F0502020204030204" pitchFamily="34" charset="0"/>
                    <a:ea typeface="Calibri" panose="020F0502020204030204" pitchFamily="34" charset="0"/>
                    <a:cs typeface="Times New Roman" panose="02020603050405020304" pitchFamily="18" charset="0"/>
                  </a:rPr>
                  <a:t>Flood Resilience Factors</a:t>
                </a: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18171299-1D43-40E0-A8F9-FF98040D5487}"/>
                  </a:ext>
                </a:extLst>
              </p:cNvPr>
              <p:cNvSpPr/>
              <p:nvPr/>
            </p:nvSpPr>
            <p:spPr>
              <a:xfrm>
                <a:off x="4789006" y="1054424"/>
                <a:ext cx="3859495" cy="4112527"/>
              </a:xfrm>
              <a:prstGeom prst="rect">
                <a:avLst/>
              </a:prstGeom>
              <a:solidFill>
                <a:srgbClr val="D6E0CE"/>
              </a:solidFill>
              <a:ln>
                <a:solidFill>
                  <a:srgbClr val="D6E0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818"/>
                  </a:spcAft>
                  <a:buFont typeface="Arial" panose="020B0604020202020204" pitchFamily="34" charset="0"/>
                  <a:buChar char="•"/>
                </a:pPr>
                <a:r>
                  <a:rPr lang="en-US" sz="1600" dirty="0">
                    <a:solidFill>
                      <a:schemeClr val="tx1"/>
                    </a:solidFill>
                    <a:latin typeface="Calibri" panose="020F0502020204030204" pitchFamily="34" charset="0"/>
                    <a:ea typeface="Calibri" panose="020F0502020204030204" pitchFamily="34" charset="0"/>
                    <a:cs typeface="Times New Roman" panose="02020603050405020304" pitchFamily="18" charset="0"/>
                  </a:rPr>
                  <a:t>Pre-Disaster Community Planning &amp; Cross-Organizational Coordination</a:t>
                </a:r>
              </a:p>
              <a:p>
                <a:pPr marL="285750" indent="-285750">
                  <a:spcAft>
                    <a:spcPts val="818"/>
                  </a:spcAft>
                  <a:buFont typeface="Arial" panose="020B0604020202020204" pitchFamily="34" charset="0"/>
                  <a:buChar char="•"/>
                </a:pPr>
                <a:r>
                  <a:rPr lang="en-US" sz="1600" dirty="0">
                    <a:solidFill>
                      <a:schemeClr val="tx1"/>
                    </a:solidFill>
                    <a:latin typeface="Calibri" panose="020F0502020204030204" pitchFamily="34" charset="0"/>
                    <a:ea typeface="Calibri" panose="020F0502020204030204" pitchFamily="34" charset="0"/>
                    <a:cs typeface="Times New Roman" panose="02020603050405020304" pitchFamily="18" charset="0"/>
                  </a:rPr>
                  <a:t>Community-Engaged Flood Risk Visualizations &amp; Communication</a:t>
                </a:r>
              </a:p>
              <a:p>
                <a:pPr marL="285750" indent="-285750">
                  <a:spcAft>
                    <a:spcPts val="818"/>
                  </a:spcAft>
                  <a:buFont typeface="Arial" panose="020B0604020202020204" pitchFamily="34" charset="0"/>
                  <a:buChar char="•"/>
                </a:pPr>
                <a:r>
                  <a:rPr lang="en-US" sz="1600" dirty="0">
                    <a:solidFill>
                      <a:schemeClr val="tx1"/>
                    </a:solidFill>
                    <a:latin typeface="Calibri" panose="020F0502020204030204" pitchFamily="34" charset="0"/>
                    <a:ea typeface="Calibri" panose="020F0502020204030204" pitchFamily="34" charset="0"/>
                    <a:cs typeface="Times New Roman" panose="02020603050405020304" pitchFamily="18" charset="0"/>
                  </a:rPr>
                  <a:t>Household Flood Insurance</a:t>
                </a:r>
              </a:p>
              <a:p>
                <a:pPr marL="285750" indent="-285750">
                  <a:spcAft>
                    <a:spcPts val="818"/>
                  </a:spcAft>
                  <a:buFont typeface="Arial" panose="020B0604020202020204" pitchFamily="34" charset="0"/>
                  <a:buChar char="•"/>
                </a:pPr>
                <a:r>
                  <a:rPr lang="en-US" sz="1600" dirty="0">
                    <a:solidFill>
                      <a:schemeClr val="tx1"/>
                    </a:solidFill>
                    <a:latin typeface="Calibri" panose="020F0502020204030204" pitchFamily="34" charset="0"/>
                    <a:ea typeface="Calibri" panose="020F0502020204030204" pitchFamily="34" charset="0"/>
                    <a:cs typeface="Times New Roman" panose="02020603050405020304" pitchFamily="18" charset="0"/>
                  </a:rPr>
                  <a:t>Community Rating System (CRS) Participation</a:t>
                </a:r>
              </a:p>
              <a:p>
                <a:pPr marL="285750" indent="-285750">
                  <a:spcAft>
                    <a:spcPts val="818"/>
                  </a:spcAft>
                  <a:buFont typeface="Arial" panose="020B0604020202020204" pitchFamily="34" charset="0"/>
                  <a:buChar char="•"/>
                </a:pPr>
                <a:r>
                  <a:rPr lang="en-US" sz="1600" dirty="0">
                    <a:solidFill>
                      <a:schemeClr val="tx1"/>
                    </a:solidFill>
                    <a:latin typeface="Calibri" panose="020F0502020204030204" pitchFamily="34" charset="0"/>
                    <a:ea typeface="Calibri" panose="020F0502020204030204" pitchFamily="34" charset="0"/>
                    <a:cs typeface="Times New Roman" panose="02020603050405020304" pitchFamily="18" charset="0"/>
                  </a:rPr>
                  <a:t>Structure-Level Mitigation</a:t>
                </a:r>
              </a:p>
              <a:p>
                <a:pPr marL="285750" indent="-285750">
                  <a:spcAft>
                    <a:spcPts val="818"/>
                  </a:spcAft>
                  <a:buFont typeface="Arial" panose="020B0604020202020204" pitchFamily="34" charset="0"/>
                  <a:buChar char="•"/>
                </a:pPr>
                <a:r>
                  <a:rPr lang="en-US" sz="1600" dirty="0">
                    <a:solidFill>
                      <a:schemeClr val="tx1"/>
                    </a:solidFill>
                    <a:latin typeface="Calibri" panose="020F0502020204030204" pitchFamily="34" charset="0"/>
                    <a:ea typeface="Calibri" panose="020F0502020204030204" pitchFamily="34" charset="0"/>
                    <a:cs typeface="Times New Roman" panose="02020603050405020304" pitchFamily="18" charset="0"/>
                  </a:rPr>
                  <a:t>Floodplain Management</a:t>
                </a:r>
              </a:p>
              <a:p>
                <a:pPr marL="285750" indent="-285750">
                  <a:spcAft>
                    <a:spcPts val="818"/>
                  </a:spcAft>
                  <a:buFont typeface="Arial" panose="020B0604020202020204" pitchFamily="34" charset="0"/>
                  <a:buChar char="•"/>
                </a:pPr>
                <a:r>
                  <a:rPr lang="en-US" sz="1600" dirty="0">
                    <a:solidFill>
                      <a:schemeClr val="tx1"/>
                    </a:solidFill>
                    <a:latin typeface="Calibri" panose="020F0502020204030204" pitchFamily="34" charset="0"/>
                    <a:ea typeface="Calibri" panose="020F0502020204030204" pitchFamily="34" charset="0"/>
                    <a:cs typeface="Times New Roman" panose="02020603050405020304" pitchFamily="18" charset="0"/>
                  </a:rPr>
                  <a:t>Post-Disaster Recovery Assessments</a:t>
                </a:r>
              </a:p>
              <a:p>
                <a:pPr marL="285750" indent="-285750">
                  <a:spcAft>
                    <a:spcPts val="818"/>
                  </a:spcAft>
                  <a:buFont typeface="Arial" panose="020B0604020202020204" pitchFamily="34" charset="0"/>
                  <a:buChar char="•"/>
                </a:pPr>
                <a:r>
                  <a:rPr lang="en-US" sz="1600" dirty="0">
                    <a:solidFill>
                      <a:schemeClr val="tx1"/>
                    </a:solidFill>
                    <a:latin typeface="Calibri" panose="020F0502020204030204" pitchFamily="34" charset="0"/>
                    <a:ea typeface="Calibri" panose="020F0502020204030204" pitchFamily="34" charset="0"/>
                    <a:cs typeface="Times New Roman" panose="02020603050405020304" pitchFamily="18" charset="0"/>
                  </a:rPr>
                  <a:t>Other Mitigation Measures</a:t>
                </a:r>
              </a:p>
            </p:txBody>
          </p:sp>
        </p:grpSp>
        <p:sp>
          <p:nvSpPr>
            <p:cNvPr id="40" name="Rectangle 39">
              <a:extLst>
                <a:ext uri="{FF2B5EF4-FFF2-40B4-BE49-F238E27FC236}">
                  <a16:creationId xmlns:a16="http://schemas.microsoft.com/office/drawing/2014/main" id="{C51F3C12-2B9A-44B4-90F0-00EF9554FC82}"/>
                </a:ext>
              </a:extLst>
            </p:cNvPr>
            <p:cNvSpPr/>
            <p:nvPr/>
          </p:nvSpPr>
          <p:spPr>
            <a:xfrm>
              <a:off x="499825" y="5585489"/>
              <a:ext cx="6853753" cy="74468"/>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20"/>
            </a:p>
          </p:txBody>
        </p:sp>
        <p:grpSp>
          <p:nvGrpSpPr>
            <p:cNvPr id="52" name="Group 51">
              <a:extLst>
                <a:ext uri="{FF2B5EF4-FFF2-40B4-BE49-F238E27FC236}">
                  <a16:creationId xmlns:a16="http://schemas.microsoft.com/office/drawing/2014/main" id="{C3AA1F98-1CAC-4915-8B41-D2D435DBBDF1}"/>
                </a:ext>
              </a:extLst>
            </p:cNvPr>
            <p:cNvGrpSpPr/>
            <p:nvPr/>
          </p:nvGrpSpPr>
          <p:grpSpPr>
            <a:xfrm>
              <a:off x="501021" y="1717916"/>
              <a:ext cx="3332425" cy="3857561"/>
              <a:chOff x="501021" y="1717916"/>
              <a:chExt cx="3332425" cy="3857561"/>
            </a:xfrm>
          </p:grpSpPr>
          <p:sp>
            <p:nvSpPr>
              <p:cNvPr id="3" name="Rectangle: Top Corners Rounded 2">
                <a:extLst>
                  <a:ext uri="{FF2B5EF4-FFF2-40B4-BE49-F238E27FC236}">
                    <a16:creationId xmlns:a16="http://schemas.microsoft.com/office/drawing/2014/main" id="{97317E0A-19FD-44AF-B5AB-8CD60603A66C}"/>
                  </a:ext>
                </a:extLst>
              </p:cNvPr>
              <p:cNvSpPr/>
              <p:nvPr/>
            </p:nvSpPr>
            <p:spPr>
              <a:xfrm>
                <a:off x="501021" y="1717916"/>
                <a:ext cx="3332425" cy="3857561"/>
              </a:xfrm>
              <a:prstGeom prst="round2SameRect">
                <a:avLst/>
              </a:prstGeom>
              <a:solidFill>
                <a:schemeClr val="bg1">
                  <a:lumMod val="95000"/>
                </a:schemeClr>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20" dirty="0"/>
              </a:p>
            </p:txBody>
          </p:sp>
          <p:sp>
            <p:nvSpPr>
              <p:cNvPr id="4" name="Rectangle 3">
                <a:extLst>
                  <a:ext uri="{FF2B5EF4-FFF2-40B4-BE49-F238E27FC236}">
                    <a16:creationId xmlns:a16="http://schemas.microsoft.com/office/drawing/2014/main" id="{86E1D2A6-B5D3-48EC-9E39-D0F9B9C17D6D}"/>
                  </a:ext>
                </a:extLst>
              </p:cNvPr>
              <p:cNvSpPr/>
              <p:nvPr/>
            </p:nvSpPr>
            <p:spPr>
              <a:xfrm>
                <a:off x="612689" y="2148079"/>
                <a:ext cx="1850753" cy="1103330"/>
              </a:xfrm>
              <a:prstGeom prst="rect">
                <a:avLst/>
              </a:prstGeom>
              <a:solidFill>
                <a:srgbClr val="F2E5B4"/>
              </a:solidFill>
              <a:ln>
                <a:solidFill>
                  <a:srgbClr val="F2E5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r>
                  <a:rPr lang="en-US" sz="16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Hazard</a:t>
                </a:r>
                <a:endParaRPr lang="en-US" sz="16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(Riverine Flood Models, Flood Characteristics)</a:t>
                </a:r>
              </a:p>
            </p:txBody>
          </p:sp>
          <p:sp>
            <p:nvSpPr>
              <p:cNvPr id="5" name="Rectangle 4">
                <a:extLst>
                  <a:ext uri="{FF2B5EF4-FFF2-40B4-BE49-F238E27FC236}">
                    <a16:creationId xmlns:a16="http://schemas.microsoft.com/office/drawing/2014/main" id="{61B4F9A3-3948-476B-B86A-AD52A5245B8C}"/>
                  </a:ext>
                </a:extLst>
              </p:cNvPr>
              <p:cNvSpPr/>
              <p:nvPr/>
            </p:nvSpPr>
            <p:spPr>
              <a:xfrm>
                <a:off x="2660073" y="2148079"/>
                <a:ext cx="1072587" cy="1103330"/>
              </a:xfrm>
              <a:prstGeom prst="rect">
                <a:avLst/>
              </a:prstGeom>
              <a:solidFill>
                <a:srgbClr val="F2E5B4"/>
              </a:solidFill>
              <a:ln>
                <a:solidFill>
                  <a:srgbClr val="F2E5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pPr>
                <a:r>
                  <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Frequency</a:t>
                </a:r>
              </a:p>
              <a:p>
                <a:pPr>
                  <a:lnSpc>
                    <a:spcPct val="107000"/>
                  </a:lnSpc>
                </a:pPr>
                <a:r>
                  <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Depth</a:t>
                </a:r>
              </a:p>
              <a:p>
                <a:pPr>
                  <a:lnSpc>
                    <a:spcPct val="107000"/>
                  </a:lnSpc>
                </a:pPr>
                <a:r>
                  <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Duration</a:t>
                </a:r>
              </a:p>
              <a:p>
                <a:pPr>
                  <a:lnSpc>
                    <a:spcPct val="107000"/>
                  </a:lnSpc>
                </a:pPr>
                <a:r>
                  <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Velocity</a:t>
                </a:r>
              </a:p>
              <a:p>
                <a:pPr>
                  <a:lnSpc>
                    <a:spcPct val="107000"/>
                  </a:lnSpc>
                </a:pPr>
                <a:r>
                  <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Rise/Fall</a:t>
                </a:r>
              </a:p>
            </p:txBody>
          </p:sp>
          <p:sp>
            <p:nvSpPr>
              <p:cNvPr id="6" name="Rectangle 5">
                <a:extLst>
                  <a:ext uri="{FF2B5EF4-FFF2-40B4-BE49-F238E27FC236}">
                    <a16:creationId xmlns:a16="http://schemas.microsoft.com/office/drawing/2014/main" id="{DC400EDF-D2F0-40E2-A3E2-316AA1A889E0}"/>
                  </a:ext>
                </a:extLst>
              </p:cNvPr>
              <p:cNvSpPr/>
              <p:nvPr/>
            </p:nvSpPr>
            <p:spPr>
              <a:xfrm>
                <a:off x="612689" y="3418984"/>
                <a:ext cx="1850753" cy="942315"/>
              </a:xfrm>
              <a:prstGeom prst="rect">
                <a:avLst/>
              </a:prstGeom>
              <a:solidFill>
                <a:srgbClr val="ACC0BE"/>
              </a:solidFill>
              <a:ln>
                <a:solidFill>
                  <a:srgbClr val="ACC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r>
                  <a:rPr lang="en-US" sz="16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Exposure</a:t>
                </a:r>
                <a:endParaRPr lang="en-US" sz="16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9BB6944-1AAB-4364-977B-81D118A2F514}"/>
                  </a:ext>
                </a:extLst>
              </p:cNvPr>
              <p:cNvSpPr/>
              <p:nvPr/>
            </p:nvSpPr>
            <p:spPr>
              <a:xfrm>
                <a:off x="2660073" y="3415475"/>
                <a:ext cx="1072587" cy="424720"/>
              </a:xfrm>
              <a:prstGeom prst="rect">
                <a:avLst/>
              </a:prstGeom>
              <a:solidFill>
                <a:srgbClr val="ACC0BE"/>
              </a:solidFill>
              <a:ln>
                <a:solidFill>
                  <a:srgbClr val="ACC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pPr>
                <a:r>
                  <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Human</a:t>
                </a:r>
              </a:p>
            </p:txBody>
          </p:sp>
          <p:sp>
            <p:nvSpPr>
              <p:cNvPr id="9" name="Rectangle 8">
                <a:extLst>
                  <a:ext uri="{FF2B5EF4-FFF2-40B4-BE49-F238E27FC236}">
                    <a16:creationId xmlns:a16="http://schemas.microsoft.com/office/drawing/2014/main" id="{5FF2218F-ADAB-42E0-9C2F-1BDAF27EEADF}"/>
                  </a:ext>
                </a:extLst>
              </p:cNvPr>
              <p:cNvSpPr/>
              <p:nvPr/>
            </p:nvSpPr>
            <p:spPr>
              <a:xfrm>
                <a:off x="612689" y="4522723"/>
                <a:ext cx="1850753" cy="942315"/>
              </a:xfrm>
              <a:prstGeom prst="rect">
                <a:avLst/>
              </a:prstGeom>
              <a:solidFill>
                <a:srgbClr val="E1BC78"/>
              </a:solidFill>
              <a:ln>
                <a:solidFill>
                  <a:srgbClr val="E1B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r>
                  <a:rPr lang="en-US" sz="16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Vulnerability</a:t>
                </a:r>
                <a:endParaRPr lang="en-US" sz="16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2D6BAC9F-2A32-4CC3-9F35-1A47CC5108C6}"/>
                  </a:ext>
                </a:extLst>
              </p:cNvPr>
              <p:cNvSpPr/>
              <p:nvPr/>
            </p:nvSpPr>
            <p:spPr>
              <a:xfrm>
                <a:off x="2660073" y="3936578"/>
                <a:ext cx="1072587" cy="424720"/>
              </a:xfrm>
              <a:prstGeom prst="rect">
                <a:avLst/>
              </a:prstGeom>
              <a:solidFill>
                <a:srgbClr val="ACC0BE"/>
              </a:solidFill>
              <a:ln>
                <a:solidFill>
                  <a:srgbClr val="ACC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pPr>
                <a:r>
                  <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Physical</a:t>
                </a:r>
              </a:p>
            </p:txBody>
          </p:sp>
          <p:sp>
            <p:nvSpPr>
              <p:cNvPr id="13" name="Rectangle 12">
                <a:extLst>
                  <a:ext uri="{FF2B5EF4-FFF2-40B4-BE49-F238E27FC236}">
                    <a16:creationId xmlns:a16="http://schemas.microsoft.com/office/drawing/2014/main" id="{B9CB9873-6CCF-4BF2-9352-9D55B579698D}"/>
                  </a:ext>
                </a:extLst>
              </p:cNvPr>
              <p:cNvSpPr/>
              <p:nvPr/>
            </p:nvSpPr>
            <p:spPr>
              <a:xfrm>
                <a:off x="2660073" y="4519216"/>
                <a:ext cx="1072587" cy="286479"/>
              </a:xfrm>
              <a:prstGeom prst="rect">
                <a:avLst/>
              </a:prstGeom>
              <a:solidFill>
                <a:srgbClr val="E1BC78"/>
              </a:solidFill>
              <a:ln>
                <a:solidFill>
                  <a:srgbClr val="E1B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pPr>
                <a:r>
                  <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Institutional</a:t>
                </a:r>
              </a:p>
            </p:txBody>
          </p:sp>
          <p:sp>
            <p:nvSpPr>
              <p:cNvPr id="14" name="Rectangle 13">
                <a:extLst>
                  <a:ext uri="{FF2B5EF4-FFF2-40B4-BE49-F238E27FC236}">
                    <a16:creationId xmlns:a16="http://schemas.microsoft.com/office/drawing/2014/main" id="{A32F2D77-6FE5-40F7-9468-4D63DD9B3BBB}"/>
                  </a:ext>
                </a:extLst>
              </p:cNvPr>
              <p:cNvSpPr/>
              <p:nvPr/>
            </p:nvSpPr>
            <p:spPr>
              <a:xfrm>
                <a:off x="2660073" y="4850643"/>
                <a:ext cx="1072587" cy="286479"/>
              </a:xfrm>
              <a:prstGeom prst="rect">
                <a:avLst/>
              </a:prstGeom>
              <a:solidFill>
                <a:srgbClr val="E1BC78"/>
              </a:solidFill>
              <a:ln>
                <a:solidFill>
                  <a:srgbClr val="E1B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pPr>
                <a:r>
                  <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Social</a:t>
                </a:r>
              </a:p>
            </p:txBody>
          </p:sp>
          <p:sp>
            <p:nvSpPr>
              <p:cNvPr id="15" name="Rectangle 14">
                <a:extLst>
                  <a:ext uri="{FF2B5EF4-FFF2-40B4-BE49-F238E27FC236}">
                    <a16:creationId xmlns:a16="http://schemas.microsoft.com/office/drawing/2014/main" id="{1C34B81F-E4A3-46C8-BBB0-5D58D4D31A2E}"/>
                  </a:ext>
                </a:extLst>
              </p:cNvPr>
              <p:cNvSpPr/>
              <p:nvPr/>
            </p:nvSpPr>
            <p:spPr>
              <a:xfrm>
                <a:off x="2660072" y="5176300"/>
                <a:ext cx="1072587" cy="286479"/>
              </a:xfrm>
              <a:prstGeom prst="rect">
                <a:avLst/>
              </a:prstGeom>
              <a:solidFill>
                <a:srgbClr val="E1BC78"/>
              </a:solidFill>
              <a:ln>
                <a:solidFill>
                  <a:srgbClr val="E1B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pPr>
                <a:r>
                  <a:rPr lang="en-US"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Physical</a:t>
                </a:r>
              </a:p>
            </p:txBody>
          </p:sp>
          <p:sp>
            <p:nvSpPr>
              <p:cNvPr id="16" name="Rectangle 15">
                <a:extLst>
                  <a:ext uri="{FF2B5EF4-FFF2-40B4-BE49-F238E27FC236}">
                    <a16:creationId xmlns:a16="http://schemas.microsoft.com/office/drawing/2014/main" id="{6ADBB6E6-EC25-4BEE-AD61-A7B8C4ABE35B}"/>
                  </a:ext>
                </a:extLst>
              </p:cNvPr>
              <p:cNvSpPr/>
              <p:nvPr/>
            </p:nvSpPr>
            <p:spPr>
              <a:xfrm>
                <a:off x="557081" y="1746900"/>
                <a:ext cx="3220305" cy="371358"/>
              </a:xfrm>
              <a:prstGeom prst="rect">
                <a:avLst/>
              </a:prstGeom>
              <a:noFill/>
              <a:ln>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r>
                  <a:rPr lang="en-US" b="1" dirty="0">
                    <a:solidFill>
                      <a:schemeClr val="tx1"/>
                    </a:solidFill>
                    <a:latin typeface="Calibri" panose="020F0502020204030204" pitchFamily="34" charset="0"/>
                    <a:ea typeface="Calibri" panose="020F0502020204030204" pitchFamily="34" charset="0"/>
                    <a:cs typeface="Times New Roman" panose="02020603050405020304" pitchFamily="18" charset="0"/>
                  </a:rPr>
                  <a:t>Flood Risk Factors</a:t>
                </a: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1" name="Arrow: Pentagon 30">
                <a:extLst>
                  <a:ext uri="{FF2B5EF4-FFF2-40B4-BE49-F238E27FC236}">
                    <a16:creationId xmlns:a16="http://schemas.microsoft.com/office/drawing/2014/main" id="{B26D6F36-2974-4359-9377-17E3A0F1AABD}"/>
                  </a:ext>
                </a:extLst>
              </p:cNvPr>
              <p:cNvSpPr/>
              <p:nvPr/>
            </p:nvSpPr>
            <p:spPr>
              <a:xfrm>
                <a:off x="2492826" y="2633715"/>
                <a:ext cx="144106" cy="142107"/>
              </a:xfrm>
              <a:prstGeom prst="homePlate">
                <a:avLst/>
              </a:prstGeom>
              <a:solidFill>
                <a:srgbClr val="F2E5B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endParaRPr lang="en-US" sz="1023" b="1">
                  <a:solidFill>
                    <a:schemeClr val="tx1"/>
                  </a:solidFill>
                  <a:latin typeface="Calibri" panose="020F0502020204030204" pitchFamily="34" charset="0"/>
                  <a:cs typeface="Times New Roman" panose="02020603050405020304" pitchFamily="18" charset="0"/>
                </a:endParaRPr>
              </a:p>
            </p:txBody>
          </p:sp>
          <p:sp>
            <p:nvSpPr>
              <p:cNvPr id="34" name="Arrow: Pentagon 33">
                <a:extLst>
                  <a:ext uri="{FF2B5EF4-FFF2-40B4-BE49-F238E27FC236}">
                    <a16:creationId xmlns:a16="http://schemas.microsoft.com/office/drawing/2014/main" id="{2E0450F3-77B0-4136-AFF4-A43EB74D82DA}"/>
                  </a:ext>
                </a:extLst>
              </p:cNvPr>
              <p:cNvSpPr/>
              <p:nvPr/>
            </p:nvSpPr>
            <p:spPr>
              <a:xfrm>
                <a:off x="2492826" y="3555140"/>
                <a:ext cx="144106" cy="142107"/>
              </a:xfrm>
              <a:prstGeom prst="homePlate">
                <a:avLst/>
              </a:prstGeom>
              <a:solidFill>
                <a:srgbClr val="ACC0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endParaRPr lang="en-US" sz="1227" b="1">
                  <a:solidFill>
                    <a:schemeClr val="tx1"/>
                  </a:solidFill>
                  <a:latin typeface="Calibri" panose="020F0502020204030204" pitchFamily="34" charset="0"/>
                  <a:cs typeface="Times New Roman" panose="02020603050405020304" pitchFamily="18" charset="0"/>
                </a:endParaRPr>
              </a:p>
            </p:txBody>
          </p:sp>
          <p:sp>
            <p:nvSpPr>
              <p:cNvPr id="35" name="Arrow: Pentagon 34">
                <a:extLst>
                  <a:ext uri="{FF2B5EF4-FFF2-40B4-BE49-F238E27FC236}">
                    <a16:creationId xmlns:a16="http://schemas.microsoft.com/office/drawing/2014/main" id="{E50E68B0-A4F6-4407-9B1E-1575C8BB6D67}"/>
                  </a:ext>
                </a:extLst>
              </p:cNvPr>
              <p:cNvSpPr/>
              <p:nvPr/>
            </p:nvSpPr>
            <p:spPr>
              <a:xfrm>
                <a:off x="2492826" y="4076242"/>
                <a:ext cx="144106" cy="142107"/>
              </a:xfrm>
              <a:prstGeom prst="homePlate">
                <a:avLst/>
              </a:prstGeom>
              <a:solidFill>
                <a:srgbClr val="ACC0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endParaRPr lang="en-US" sz="1227" b="1">
                  <a:solidFill>
                    <a:schemeClr val="tx1"/>
                  </a:solidFill>
                  <a:latin typeface="Calibri" panose="020F0502020204030204" pitchFamily="34" charset="0"/>
                  <a:cs typeface="Times New Roman" panose="02020603050405020304" pitchFamily="18" charset="0"/>
                </a:endParaRPr>
              </a:p>
            </p:txBody>
          </p:sp>
          <p:sp>
            <p:nvSpPr>
              <p:cNvPr id="36" name="Arrow: Pentagon 35">
                <a:extLst>
                  <a:ext uri="{FF2B5EF4-FFF2-40B4-BE49-F238E27FC236}">
                    <a16:creationId xmlns:a16="http://schemas.microsoft.com/office/drawing/2014/main" id="{F2562583-ACAE-47CC-88F7-7B32F81B9F5A}"/>
                  </a:ext>
                </a:extLst>
              </p:cNvPr>
              <p:cNvSpPr/>
              <p:nvPr/>
            </p:nvSpPr>
            <p:spPr>
              <a:xfrm>
                <a:off x="2494734" y="4589759"/>
                <a:ext cx="144106" cy="142107"/>
              </a:xfrm>
              <a:prstGeom prst="homePlate">
                <a:avLst/>
              </a:prstGeom>
              <a:solidFill>
                <a:srgbClr val="E1BC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endParaRPr lang="en-US" sz="1227" b="1">
                  <a:solidFill>
                    <a:schemeClr val="tx1"/>
                  </a:solidFill>
                  <a:latin typeface="Calibri" panose="020F0502020204030204" pitchFamily="34" charset="0"/>
                  <a:cs typeface="Times New Roman" panose="02020603050405020304" pitchFamily="18" charset="0"/>
                </a:endParaRPr>
              </a:p>
            </p:txBody>
          </p:sp>
          <p:sp>
            <p:nvSpPr>
              <p:cNvPr id="37" name="Arrow: Pentagon 36">
                <a:extLst>
                  <a:ext uri="{FF2B5EF4-FFF2-40B4-BE49-F238E27FC236}">
                    <a16:creationId xmlns:a16="http://schemas.microsoft.com/office/drawing/2014/main" id="{211498A3-237D-4D28-B6CB-2EFE402A2AEE}"/>
                  </a:ext>
                </a:extLst>
              </p:cNvPr>
              <p:cNvSpPr/>
              <p:nvPr/>
            </p:nvSpPr>
            <p:spPr>
              <a:xfrm>
                <a:off x="2492826" y="4917640"/>
                <a:ext cx="144106" cy="142107"/>
              </a:xfrm>
              <a:prstGeom prst="homePlate">
                <a:avLst/>
              </a:prstGeom>
              <a:solidFill>
                <a:srgbClr val="E1BC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endParaRPr lang="en-US" sz="1227" b="1">
                  <a:solidFill>
                    <a:schemeClr val="tx1"/>
                  </a:solidFill>
                  <a:latin typeface="Calibri" panose="020F0502020204030204" pitchFamily="34" charset="0"/>
                  <a:cs typeface="Times New Roman" panose="02020603050405020304" pitchFamily="18" charset="0"/>
                </a:endParaRPr>
              </a:p>
            </p:txBody>
          </p:sp>
          <p:sp>
            <p:nvSpPr>
              <p:cNvPr id="38" name="Arrow: Pentagon 37">
                <a:extLst>
                  <a:ext uri="{FF2B5EF4-FFF2-40B4-BE49-F238E27FC236}">
                    <a16:creationId xmlns:a16="http://schemas.microsoft.com/office/drawing/2014/main" id="{507A10C7-37F7-4546-A7AE-6D02F27F15B3}"/>
                  </a:ext>
                </a:extLst>
              </p:cNvPr>
              <p:cNvSpPr/>
              <p:nvPr/>
            </p:nvSpPr>
            <p:spPr>
              <a:xfrm>
                <a:off x="2492826" y="5246842"/>
                <a:ext cx="144106" cy="142107"/>
              </a:xfrm>
              <a:prstGeom prst="homePlate">
                <a:avLst/>
              </a:prstGeom>
              <a:solidFill>
                <a:srgbClr val="E1BC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endParaRPr lang="en-US" sz="1227" b="1">
                  <a:solidFill>
                    <a:schemeClr val="tx1"/>
                  </a:solidFill>
                  <a:latin typeface="Calibri" panose="020F0502020204030204" pitchFamily="34" charset="0"/>
                  <a:cs typeface="Times New Roman" panose="02020603050405020304" pitchFamily="18" charset="0"/>
                </a:endParaRPr>
              </a:p>
            </p:txBody>
          </p:sp>
        </p:grpSp>
      </p:grpSp>
      <p:sp>
        <p:nvSpPr>
          <p:cNvPr id="39" name="Arrow: Pentagon 45">
            <a:extLst>
              <a:ext uri="{FF2B5EF4-FFF2-40B4-BE49-F238E27FC236}">
                <a16:creationId xmlns:a16="http://schemas.microsoft.com/office/drawing/2014/main" id="{F3421BF5-6863-44FD-ADE1-257FB2E46A08}"/>
              </a:ext>
            </a:extLst>
          </p:cNvPr>
          <p:cNvSpPr/>
          <p:nvPr/>
        </p:nvSpPr>
        <p:spPr>
          <a:xfrm rot="5400000">
            <a:off x="5827341" y="5917395"/>
            <a:ext cx="165482" cy="691672"/>
          </a:xfrm>
          <a:prstGeom prst="homePlat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43" name="Rectangle 40">
            <a:extLst>
              <a:ext uri="{FF2B5EF4-FFF2-40B4-BE49-F238E27FC236}">
                <a16:creationId xmlns:a16="http://schemas.microsoft.com/office/drawing/2014/main" id="{70BD530D-E751-4B30-9AC8-AF1CDAC00684}"/>
              </a:ext>
            </a:extLst>
          </p:cNvPr>
          <p:cNvSpPr/>
          <p:nvPr/>
        </p:nvSpPr>
        <p:spPr>
          <a:xfrm>
            <a:off x="2576281" y="6471776"/>
            <a:ext cx="6872287" cy="265755"/>
          </a:xfrm>
          <a:prstGeom prst="round2SameRect">
            <a:avLst/>
          </a:prstGeom>
          <a:noFill/>
          <a:ln>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r>
              <a:rPr lang="en-US" sz="1364" b="1" dirty="0">
                <a:solidFill>
                  <a:schemeClr val="tx1"/>
                </a:solidFill>
                <a:latin typeface="Calibri" panose="020F0502020204030204" pitchFamily="34" charset="0"/>
                <a:ea typeface="Calibri" panose="020F0502020204030204" pitchFamily="34" charset="0"/>
                <a:cs typeface="Times New Roman" panose="02020603050405020304" pitchFamily="18" charset="0"/>
              </a:rPr>
              <a:t>Tools for Building Community Flood Resilience</a:t>
            </a:r>
          </a:p>
        </p:txBody>
      </p:sp>
      <p:sp>
        <p:nvSpPr>
          <p:cNvPr id="55" name="Title 1"/>
          <p:cNvSpPr txBox="1">
            <a:spLocks/>
          </p:cNvSpPr>
          <p:nvPr/>
        </p:nvSpPr>
        <p:spPr>
          <a:xfrm>
            <a:off x="11327" y="-12869"/>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Resilience Framework</a:t>
            </a:r>
          </a:p>
        </p:txBody>
      </p:sp>
    </p:spTree>
    <p:extLst>
      <p:ext uri="{BB962C8B-B14F-4D97-AF65-F5344CB8AC3E}">
        <p14:creationId xmlns:p14="http://schemas.microsoft.com/office/powerpoint/2010/main" val="18049832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0" y="10016"/>
            <a:ext cx="12192000" cy="748936"/>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r>
              <a:rPr lang="en-US" sz="2800" b="1" dirty="0">
                <a:solidFill>
                  <a:schemeClr val="bg1"/>
                </a:solidFill>
                <a:latin typeface="Arial" panose="020B0604020202020204" pitchFamily="34" charset="0"/>
                <a:cs typeface="Arial" panose="020B0604020202020204" pitchFamily="34" charset="0"/>
              </a:rPr>
              <a:t>FSF Flood Models:  Likelihood and Magnitude                                      </a:t>
            </a:r>
            <a:endParaRPr lang="en-US" sz="28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942618" y="758952"/>
            <a:ext cx="7806662" cy="6021214"/>
          </a:xfrm>
          <a:prstGeom prst="rect">
            <a:avLst/>
          </a:prstGeom>
        </p:spPr>
      </p:pic>
      <p:sp>
        <p:nvSpPr>
          <p:cNvPr id="3" name="TextBox 2">
            <a:extLst>
              <a:ext uri="{FF2B5EF4-FFF2-40B4-BE49-F238E27FC236}">
                <a16:creationId xmlns:a16="http://schemas.microsoft.com/office/drawing/2014/main" id="{FA410ECF-FA8B-A8D5-59CA-294739E8E179}"/>
              </a:ext>
            </a:extLst>
          </p:cNvPr>
          <p:cNvSpPr txBox="1"/>
          <p:nvPr/>
        </p:nvSpPr>
        <p:spPr>
          <a:xfrm>
            <a:off x="251207" y="2721821"/>
            <a:ext cx="2200589" cy="3046988"/>
          </a:xfrm>
          <a:prstGeom prst="rect">
            <a:avLst/>
          </a:prstGeom>
          <a:noFill/>
        </p:spPr>
        <p:txBody>
          <a:bodyPr wrap="square" rtlCol="0">
            <a:spAutoFit/>
          </a:bodyPr>
          <a:lstStyle/>
          <a:p>
            <a:pPr algn="ctr"/>
            <a:r>
              <a:rPr lang="en-US" sz="2400" b="1" dirty="0">
                <a:solidFill>
                  <a:schemeClr val="bg1"/>
                </a:solidFill>
                <a:highlight>
                  <a:srgbClr val="FF0000"/>
                </a:highlight>
              </a:rPr>
              <a:t>FSF Flood Models – </a:t>
            </a:r>
            <a:br>
              <a:rPr lang="en-US" sz="2400" b="1" dirty="0">
                <a:solidFill>
                  <a:schemeClr val="bg1"/>
                </a:solidFill>
                <a:highlight>
                  <a:srgbClr val="FF0000"/>
                </a:highlight>
              </a:rPr>
            </a:br>
            <a:r>
              <a:rPr lang="en-US" sz="2400" b="1" dirty="0">
                <a:solidFill>
                  <a:schemeClr val="bg1"/>
                </a:solidFill>
                <a:highlight>
                  <a:srgbClr val="FF0000"/>
                </a:highlight>
              </a:rPr>
              <a:t>Flood Frequency</a:t>
            </a:r>
          </a:p>
          <a:p>
            <a:pPr algn="ctr"/>
            <a:endParaRPr lang="en-US" sz="2400" b="1" dirty="0">
              <a:solidFill>
                <a:schemeClr val="bg1"/>
              </a:solidFill>
              <a:highlight>
                <a:srgbClr val="FF0000"/>
              </a:highlight>
            </a:endParaRPr>
          </a:p>
          <a:p>
            <a:pPr algn="ctr"/>
            <a:endParaRPr lang="en-US" sz="2400" b="1" dirty="0">
              <a:solidFill>
                <a:schemeClr val="bg1"/>
              </a:solidFill>
            </a:endParaRPr>
          </a:p>
          <a:p>
            <a:pPr algn="ctr"/>
            <a:r>
              <a:rPr lang="en-US" sz="2400" b="1" dirty="0">
                <a:solidFill>
                  <a:schemeClr val="bg1"/>
                </a:solidFill>
              </a:rPr>
              <a:t>Risk Factor Findings</a:t>
            </a:r>
            <a:endParaRPr lang="en-US" sz="2400" b="1" i="1" dirty="0">
              <a:solidFill>
                <a:schemeClr val="bg1"/>
              </a:solidFill>
            </a:endParaRPr>
          </a:p>
        </p:txBody>
      </p:sp>
    </p:spTree>
    <p:extLst>
      <p:ext uri="{BB962C8B-B14F-4D97-AF65-F5344CB8AC3E}">
        <p14:creationId xmlns:p14="http://schemas.microsoft.com/office/powerpoint/2010/main" val="40367555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0" y="10016"/>
            <a:ext cx="12192000" cy="748936"/>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r>
              <a:rPr lang="en-US" sz="2800" b="1" dirty="0">
                <a:solidFill>
                  <a:schemeClr val="bg1"/>
                </a:solidFill>
                <a:latin typeface="Arial" panose="020B0604020202020204" pitchFamily="34" charset="0"/>
                <a:cs typeface="Arial" panose="020B0604020202020204" pitchFamily="34" charset="0"/>
              </a:rPr>
              <a:t>FEMA and FSF Model Comparison - 1% Annual (100-yr) Chance                                      </a:t>
            </a:r>
            <a:endParaRPr lang="en-US" sz="28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7BB0AED-5125-162D-E843-1FD1E6D866CE}"/>
              </a:ext>
            </a:extLst>
          </p:cNvPr>
          <p:cNvPicPr>
            <a:picLocks noChangeAspect="1"/>
          </p:cNvPicPr>
          <p:nvPr/>
        </p:nvPicPr>
        <p:blipFill>
          <a:blip r:embed="rId3"/>
          <a:stretch>
            <a:fillRect/>
          </a:stretch>
        </p:blipFill>
        <p:spPr>
          <a:xfrm>
            <a:off x="288887" y="1101969"/>
            <a:ext cx="5705668" cy="4390024"/>
          </a:xfrm>
          <a:prstGeom prst="rect">
            <a:avLst/>
          </a:prstGeom>
        </p:spPr>
      </p:pic>
      <p:pic>
        <p:nvPicPr>
          <p:cNvPr id="6" name="Picture 5">
            <a:extLst>
              <a:ext uri="{FF2B5EF4-FFF2-40B4-BE49-F238E27FC236}">
                <a16:creationId xmlns:a16="http://schemas.microsoft.com/office/drawing/2014/main" id="{22E46A7C-6A51-DDC8-3EA3-986AE2465EFE}"/>
              </a:ext>
            </a:extLst>
          </p:cNvPr>
          <p:cNvPicPr>
            <a:picLocks noChangeAspect="1"/>
          </p:cNvPicPr>
          <p:nvPr/>
        </p:nvPicPr>
        <p:blipFill>
          <a:blip r:embed="rId4"/>
          <a:stretch>
            <a:fillRect/>
          </a:stretch>
        </p:blipFill>
        <p:spPr>
          <a:xfrm>
            <a:off x="6096000" y="1101968"/>
            <a:ext cx="5700889" cy="4390025"/>
          </a:xfrm>
          <a:prstGeom prst="rect">
            <a:avLst/>
          </a:prstGeom>
        </p:spPr>
      </p:pic>
      <p:sp>
        <p:nvSpPr>
          <p:cNvPr id="7" name="TextBox 6">
            <a:extLst>
              <a:ext uri="{FF2B5EF4-FFF2-40B4-BE49-F238E27FC236}">
                <a16:creationId xmlns:a16="http://schemas.microsoft.com/office/drawing/2014/main" id="{351F8A3B-F2B8-630E-F3CD-649A61EAB459}"/>
              </a:ext>
            </a:extLst>
          </p:cNvPr>
          <p:cNvSpPr txBox="1"/>
          <p:nvPr/>
        </p:nvSpPr>
        <p:spPr>
          <a:xfrm>
            <a:off x="1721710" y="5976691"/>
            <a:ext cx="8545689" cy="461665"/>
          </a:xfrm>
          <a:prstGeom prst="rect">
            <a:avLst/>
          </a:prstGeom>
          <a:noFill/>
        </p:spPr>
        <p:txBody>
          <a:bodyPr wrap="square" rtlCol="0">
            <a:spAutoFit/>
          </a:bodyPr>
          <a:lstStyle/>
          <a:p>
            <a:pPr algn="ctr"/>
            <a:r>
              <a:rPr lang="en-US" sz="2400" b="1" dirty="0">
                <a:solidFill>
                  <a:schemeClr val="bg1"/>
                </a:solidFill>
                <a:highlight>
                  <a:srgbClr val="FF0000"/>
                </a:highlight>
              </a:rPr>
              <a:t>FEMA &amp; FSF Flood Hazard Models:  100-yr Flood Frequency</a:t>
            </a:r>
            <a:endParaRPr lang="en-US" sz="2400" b="1" dirty="0">
              <a:solidFill>
                <a:schemeClr val="bg1"/>
              </a:solidFill>
            </a:endParaRPr>
          </a:p>
        </p:txBody>
      </p:sp>
    </p:spTree>
    <p:extLst>
      <p:ext uri="{BB962C8B-B14F-4D97-AF65-F5344CB8AC3E}">
        <p14:creationId xmlns:p14="http://schemas.microsoft.com/office/powerpoint/2010/main" val="6855385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98AA7107-B3E2-43A3-B43F-D9B5B8C7683A}"/>
              </a:ext>
            </a:extLst>
          </p:cNvPr>
          <p:cNvSpPr txBox="1">
            <a:spLocks noChangeArrowheads="1"/>
          </p:cNvSpPr>
          <p:nvPr/>
        </p:nvSpPr>
        <p:spPr bwMode="auto">
          <a:xfrm>
            <a:off x="1574800" y="6316617"/>
            <a:ext cx="9042400" cy="457645"/>
          </a:xfrm>
          <a:prstGeom prst="rect">
            <a:avLst/>
          </a:prstGeom>
          <a:noFill/>
          <a:ln w="9525">
            <a:noFill/>
            <a:miter lim="800000"/>
            <a:headEnd/>
            <a:tailEnd/>
          </a:ln>
        </p:spPr>
        <p:txBody>
          <a:bodyPr rot="0" vert="horz" wrap="square" lIns="91440" tIns="45720" rIns="91440" bIns="45720" anchor="t" anchorCtr="0">
            <a:noAutofit/>
          </a:bodyPr>
          <a:lstStyle/>
          <a:p>
            <a:pPr>
              <a:spcBef>
                <a:spcPts val="50"/>
              </a:spcBef>
            </a:pPr>
            <a:r>
              <a:rPr lang="en-US" sz="1100" dirty="0">
                <a:solidFill>
                  <a:schemeClr val="bg1"/>
                </a:solidFill>
                <a:latin typeface="Arial" panose="020B0604020202020204" pitchFamily="34" charset="0"/>
                <a:cs typeface="Times New Roman" panose="02020603050405020304" pitchFamily="18" charset="0"/>
              </a:rPr>
              <a:t>Notes:  </a:t>
            </a:r>
            <a:r>
              <a:rPr lang="en-US" sz="1100" b="1" dirty="0">
                <a:solidFill>
                  <a:schemeClr val="bg1"/>
                </a:solidFill>
                <a:latin typeface="Arial" panose="020B0604020202020204" pitchFamily="34" charset="0"/>
                <a:cs typeface="Times New Roman" panose="02020603050405020304" pitchFamily="18" charset="0"/>
              </a:rPr>
              <a:t>Drone Video </a:t>
            </a:r>
            <a:r>
              <a:rPr lang="en-US" sz="1100" dirty="0">
                <a:solidFill>
                  <a:schemeClr val="bg1"/>
                </a:solidFill>
                <a:latin typeface="Arial" panose="020B0604020202020204" pitchFamily="34" charset="0"/>
                <a:cs typeface="Times New Roman" panose="02020603050405020304" pitchFamily="18" charset="0"/>
              </a:rPr>
              <a:t>flood elevation:  2,392.5 ft.; </a:t>
            </a:r>
            <a:r>
              <a:rPr lang="en-US" sz="1100" b="1" dirty="0">
                <a:solidFill>
                  <a:schemeClr val="bg1"/>
                </a:solidFill>
                <a:latin typeface="Arial" panose="020B0604020202020204" pitchFamily="34" charset="0"/>
                <a:cs typeface="Times New Roman" panose="02020603050405020304" pitchFamily="18" charset="0"/>
              </a:rPr>
              <a:t>Base Flood </a:t>
            </a:r>
            <a:r>
              <a:rPr lang="en-US" sz="1100" dirty="0">
                <a:solidFill>
                  <a:schemeClr val="bg1"/>
                </a:solidFill>
                <a:latin typeface="Arial" panose="020B0604020202020204" pitchFamily="34" charset="0"/>
                <a:cs typeface="Times New Roman" panose="02020603050405020304" pitchFamily="18" charset="0"/>
              </a:rPr>
              <a:t>(100-yr elevation) is 2,930.0 ft., or a half foot above video footage; </a:t>
            </a:r>
            <a:r>
              <a:rPr lang="en-US" sz="1100" b="1" dirty="0">
                <a:solidFill>
                  <a:schemeClr val="bg1"/>
                </a:solidFill>
                <a:latin typeface="Arial" panose="020B0604020202020204" pitchFamily="34" charset="0"/>
                <a:cs typeface="Times New Roman" panose="02020603050405020304" pitchFamily="18" charset="0"/>
              </a:rPr>
              <a:t>2016 Flood Elevation </a:t>
            </a:r>
            <a:r>
              <a:rPr lang="en-US" sz="1100" dirty="0">
                <a:solidFill>
                  <a:schemeClr val="bg1"/>
                </a:solidFill>
                <a:latin typeface="Arial" panose="020B0604020202020204" pitchFamily="34" charset="0"/>
                <a:cs typeface="Times New Roman" panose="02020603050405020304" pitchFamily="18" charset="0"/>
              </a:rPr>
              <a:t>high-water mark: 2,396.4 ft. (about 4 feet higher than video);  </a:t>
            </a:r>
            <a:r>
              <a:rPr lang="en-US" sz="1100" b="1" dirty="0">
                <a:solidFill>
                  <a:schemeClr val="bg1"/>
                </a:solidFill>
                <a:latin typeface="Arial" panose="020B0604020202020204" pitchFamily="34" charset="0"/>
                <a:cs typeface="Times New Roman" panose="02020603050405020304" pitchFamily="18" charset="0"/>
              </a:rPr>
              <a:t>500-yr Flood elevation</a:t>
            </a:r>
            <a:r>
              <a:rPr lang="en-US" sz="1100" dirty="0">
                <a:solidFill>
                  <a:schemeClr val="bg1"/>
                </a:solidFill>
                <a:latin typeface="Arial" panose="020B0604020202020204" pitchFamily="34" charset="0"/>
                <a:cs typeface="Times New Roman" panose="02020603050405020304" pitchFamily="18" charset="0"/>
              </a:rPr>
              <a:t> is 2,399.0 ft. or 6.5 feet above video elevation.</a:t>
            </a:r>
          </a:p>
        </p:txBody>
      </p:sp>
      <p:pic>
        <p:nvPicPr>
          <p:cNvPr id="2" name="Picture 1"/>
          <p:cNvPicPr>
            <a:picLocks noChangeAspect="1"/>
          </p:cNvPicPr>
          <p:nvPr/>
        </p:nvPicPr>
        <p:blipFill>
          <a:blip r:embed="rId3"/>
          <a:stretch>
            <a:fillRect/>
          </a:stretch>
        </p:blipFill>
        <p:spPr>
          <a:xfrm>
            <a:off x="2292667" y="697993"/>
            <a:ext cx="7865088" cy="5388293"/>
          </a:xfrm>
          <a:prstGeom prst="rect">
            <a:avLst/>
          </a:prstGeom>
          <a:ln>
            <a:solidFill>
              <a:schemeClr val="tx1"/>
            </a:solidFill>
          </a:ln>
        </p:spPr>
      </p:pic>
      <p:sp>
        <p:nvSpPr>
          <p:cNvPr id="3" name="TextBox 2"/>
          <p:cNvSpPr txBox="1"/>
          <p:nvPr/>
        </p:nvSpPr>
        <p:spPr>
          <a:xfrm>
            <a:off x="8788400" y="5398516"/>
            <a:ext cx="1249680" cy="369332"/>
          </a:xfrm>
          <a:prstGeom prst="rect">
            <a:avLst/>
          </a:prstGeom>
          <a:noFill/>
        </p:spPr>
        <p:txBody>
          <a:bodyPr wrap="square" rtlCol="0">
            <a:spAutoFit/>
          </a:bodyPr>
          <a:lstStyle/>
          <a:p>
            <a:r>
              <a:rPr lang="en-US" dirty="0">
                <a:hlinkClick r:id="rId4"/>
              </a:rPr>
              <a:t>Video Link</a:t>
            </a:r>
            <a:endParaRPr lang="en-US" dirty="0"/>
          </a:p>
        </p:txBody>
      </p:sp>
      <p:sp>
        <p:nvSpPr>
          <p:cNvPr id="15" name="Title 1"/>
          <p:cNvSpPr txBox="1">
            <a:spLocks/>
          </p:cNvSpPr>
          <p:nvPr/>
        </p:nvSpPr>
        <p:spPr>
          <a:xfrm>
            <a:off x="0" y="10016"/>
            <a:ext cx="12192000" cy="748936"/>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lgn="ctr"/>
            <a:r>
              <a:rPr lang="en-US" sz="2800" b="1" dirty="0">
                <a:solidFill>
                  <a:schemeClr val="bg1"/>
                </a:solidFill>
                <a:latin typeface="Arial" panose="020B0604020202020204" pitchFamily="34" charset="0"/>
                <a:cs typeface="Arial" panose="020B0604020202020204" pitchFamily="34" charset="0"/>
              </a:rPr>
              <a:t>2016 Flood Drone Video (Rainelle, WV)</a:t>
            </a:r>
            <a:endParaRPr lang="en-US" sz="28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496993-055D-7BB6-FEDB-88BC34592BDD}"/>
              </a:ext>
            </a:extLst>
          </p:cNvPr>
          <p:cNvSpPr txBox="1"/>
          <p:nvPr/>
        </p:nvSpPr>
        <p:spPr>
          <a:xfrm>
            <a:off x="92078" y="2721821"/>
            <a:ext cx="2200589" cy="1938992"/>
          </a:xfrm>
          <a:prstGeom prst="rect">
            <a:avLst/>
          </a:prstGeom>
          <a:noFill/>
        </p:spPr>
        <p:txBody>
          <a:bodyPr wrap="square" rtlCol="0">
            <a:spAutoFit/>
          </a:bodyPr>
          <a:lstStyle/>
          <a:p>
            <a:pPr algn="ctr"/>
            <a:r>
              <a:rPr lang="en-US" sz="2400" b="1" dirty="0">
                <a:solidFill>
                  <a:schemeClr val="bg1"/>
                </a:solidFill>
                <a:highlight>
                  <a:srgbClr val="FF0000"/>
                </a:highlight>
              </a:rPr>
              <a:t>Flood Depth</a:t>
            </a:r>
            <a:br>
              <a:rPr lang="en-US" sz="2400" b="1" dirty="0">
                <a:solidFill>
                  <a:schemeClr val="bg1"/>
                </a:solidFill>
                <a:highlight>
                  <a:srgbClr val="FF0000"/>
                </a:highlight>
              </a:rPr>
            </a:br>
            <a:r>
              <a:rPr lang="en-US" sz="2400" b="1" dirty="0">
                <a:solidFill>
                  <a:schemeClr val="bg1"/>
                </a:solidFill>
                <a:highlight>
                  <a:srgbClr val="FF0000"/>
                </a:highlight>
              </a:rPr>
              <a:t> &amp; Extent</a:t>
            </a:r>
          </a:p>
          <a:p>
            <a:pPr algn="ctr"/>
            <a:endParaRPr lang="en-US" sz="2400" b="1" dirty="0">
              <a:solidFill>
                <a:schemeClr val="bg1"/>
              </a:solidFill>
            </a:endParaRPr>
          </a:p>
          <a:p>
            <a:pPr algn="ctr"/>
            <a:r>
              <a:rPr lang="en-US" sz="2400" b="1" dirty="0">
                <a:solidFill>
                  <a:schemeClr val="bg1"/>
                </a:solidFill>
              </a:rPr>
              <a:t>Risk Factor Findings</a:t>
            </a:r>
            <a:endParaRPr lang="en-US" sz="2400" b="1" i="1" dirty="0">
              <a:solidFill>
                <a:schemeClr val="bg1"/>
              </a:solidFill>
            </a:endParaRPr>
          </a:p>
        </p:txBody>
      </p:sp>
    </p:spTree>
    <p:extLst>
      <p:ext uri="{BB962C8B-B14F-4D97-AF65-F5344CB8AC3E}">
        <p14:creationId xmlns:p14="http://schemas.microsoft.com/office/powerpoint/2010/main" val="32292647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0034"/>
            <a:ext cx="9144000" cy="6837967"/>
          </a:xfrm>
          <a:prstGeom prst="rect">
            <a:avLst/>
          </a:prstGeom>
        </p:spPr>
      </p:pic>
      <p:sp>
        <p:nvSpPr>
          <p:cNvPr id="3" name="Title 1"/>
          <p:cNvSpPr txBox="1">
            <a:spLocks/>
          </p:cNvSpPr>
          <p:nvPr/>
        </p:nvSpPr>
        <p:spPr>
          <a:xfrm>
            <a:off x="1524000" y="10017"/>
            <a:ext cx="9144000" cy="487823"/>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FEMA 10% Annual Chance (10-year)                     </a:t>
            </a:r>
            <a:r>
              <a:rPr lang="en-US" sz="2400" dirty="0">
                <a:solidFill>
                  <a:schemeClr val="bg1"/>
                </a:solidFill>
                <a:latin typeface="Arial" panose="020B0604020202020204" pitchFamily="34" charset="0"/>
                <a:cs typeface="Arial" panose="020B0604020202020204" pitchFamily="34" charset="0"/>
              </a:rPr>
              <a:t>Rainelle, WV </a:t>
            </a:r>
          </a:p>
        </p:txBody>
      </p:sp>
      <p:pic>
        <p:nvPicPr>
          <p:cNvPr id="5" name="Picture 4"/>
          <p:cNvPicPr>
            <a:picLocks noChangeAspect="1"/>
          </p:cNvPicPr>
          <p:nvPr/>
        </p:nvPicPr>
        <p:blipFill>
          <a:blip r:embed="rId4"/>
          <a:stretch>
            <a:fillRect/>
          </a:stretch>
        </p:blipFill>
        <p:spPr>
          <a:xfrm>
            <a:off x="9207129" y="6293405"/>
            <a:ext cx="1241416" cy="406846"/>
          </a:xfrm>
          <a:prstGeom prst="rect">
            <a:avLst/>
          </a:prstGeom>
        </p:spPr>
      </p:pic>
      <p:grpSp>
        <p:nvGrpSpPr>
          <p:cNvPr id="8" name="Group 7"/>
          <p:cNvGrpSpPr/>
          <p:nvPr/>
        </p:nvGrpSpPr>
        <p:grpSpPr>
          <a:xfrm>
            <a:off x="1588626" y="1187710"/>
            <a:ext cx="767479" cy="2207912"/>
            <a:chOff x="7191197" y="2976827"/>
            <a:chExt cx="2415385" cy="3715240"/>
          </a:xfrm>
        </p:grpSpPr>
        <p:sp>
          <p:nvSpPr>
            <p:cNvPr id="9" name="Content Placeholder 2"/>
            <p:cNvSpPr txBox="1">
              <a:spLocks/>
            </p:cNvSpPr>
            <p:nvPr/>
          </p:nvSpPr>
          <p:spPr>
            <a:xfrm>
              <a:off x="7540032" y="3010607"/>
              <a:ext cx="2066550" cy="368146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latin typeface="Arial Narrow" panose="020B0606020202030204" pitchFamily="34" charset="0"/>
                </a:rPr>
                <a:t>0 ft.</a:t>
              </a:r>
            </a:p>
            <a:p>
              <a:endParaRPr lang="en-US" sz="1050" dirty="0">
                <a:latin typeface="Arial Narrow" panose="020B0606020202030204" pitchFamily="34" charset="0"/>
              </a:endParaRPr>
            </a:p>
            <a:p>
              <a:endParaRPr lang="en-US" sz="1050" dirty="0">
                <a:latin typeface="Arial Narrow" panose="020B0606020202030204" pitchFamily="34" charset="0"/>
              </a:endParaRPr>
            </a:p>
            <a:p>
              <a:pPr marL="0" indent="0">
                <a:buNone/>
              </a:pPr>
              <a:r>
                <a:rPr lang="en-US" sz="1050" dirty="0">
                  <a:latin typeface="Arial Narrow" panose="020B0606020202030204" pitchFamily="34" charset="0"/>
                </a:rPr>
                <a:t>FLOOD DEPTH</a:t>
              </a:r>
            </a:p>
            <a:p>
              <a:pPr marL="0" indent="0">
                <a:buNone/>
              </a:pPr>
              <a:br>
                <a:rPr lang="en-US" sz="1050" dirty="0">
                  <a:latin typeface="Arial Narrow" panose="020B0606020202030204" pitchFamily="34" charset="0"/>
                </a:rPr>
              </a:br>
              <a:br>
                <a:rPr lang="en-US" sz="1050" dirty="0">
                  <a:latin typeface="Arial Narrow" panose="020B0606020202030204" pitchFamily="34" charset="0"/>
                </a:rPr>
              </a:br>
              <a:br>
                <a:rPr lang="en-US" sz="1050" dirty="0">
                  <a:latin typeface="Arial Narrow" panose="020B0606020202030204" pitchFamily="34" charset="0"/>
                </a:rPr>
              </a:br>
              <a:endParaRPr lang="en-US" sz="1050" dirty="0">
                <a:latin typeface="Arial Narrow" panose="020B0606020202030204" pitchFamily="34" charset="0"/>
              </a:endParaRPr>
            </a:p>
            <a:p>
              <a:pPr marL="0" indent="0">
                <a:buNone/>
              </a:pPr>
              <a:r>
                <a:rPr lang="en-US" sz="1050" dirty="0">
                  <a:latin typeface="Arial Narrow" panose="020B0606020202030204" pitchFamily="34" charset="0"/>
                </a:rPr>
                <a:t>35 ft.</a:t>
              </a:r>
            </a:p>
          </p:txBody>
        </p:sp>
        <p:pic>
          <p:nvPicPr>
            <p:cNvPr id="10" name="Picture 9"/>
            <p:cNvPicPr>
              <a:picLocks noChangeAspect="1"/>
            </p:cNvPicPr>
            <p:nvPr/>
          </p:nvPicPr>
          <p:blipFill>
            <a:blip r:embed="rId5"/>
            <a:stretch>
              <a:fillRect/>
            </a:stretch>
          </p:blipFill>
          <p:spPr>
            <a:xfrm rot="16200000">
              <a:off x="5515271" y="4652753"/>
              <a:ext cx="3700688" cy="348836"/>
            </a:xfrm>
            <a:prstGeom prst="rect">
              <a:avLst/>
            </a:prstGeom>
          </p:spPr>
        </p:pic>
      </p:grpSp>
      <p:sp>
        <p:nvSpPr>
          <p:cNvPr id="11" name="TextBox 10"/>
          <p:cNvSpPr txBox="1"/>
          <p:nvPr/>
        </p:nvSpPr>
        <p:spPr>
          <a:xfrm>
            <a:off x="4706112" y="6496405"/>
            <a:ext cx="3611880" cy="276999"/>
          </a:xfrm>
          <a:prstGeom prst="rect">
            <a:avLst/>
          </a:prstGeom>
          <a:noFill/>
        </p:spPr>
        <p:txBody>
          <a:bodyPr wrap="square" rtlCol="0">
            <a:spAutoFit/>
          </a:bodyPr>
          <a:lstStyle/>
          <a:p>
            <a:r>
              <a:rPr lang="en-US" sz="1200" b="1" dirty="0">
                <a:solidFill>
                  <a:schemeClr val="bg1"/>
                </a:solidFill>
              </a:rPr>
              <a:t>96% probability </a:t>
            </a:r>
            <a:r>
              <a:rPr lang="en-US" sz="1200" dirty="0">
                <a:solidFill>
                  <a:schemeClr val="bg1"/>
                </a:solidFill>
              </a:rPr>
              <a:t>of flooding at least once over 30 years</a:t>
            </a:r>
          </a:p>
        </p:txBody>
      </p:sp>
    </p:spTree>
    <p:extLst>
      <p:ext uri="{BB962C8B-B14F-4D97-AF65-F5344CB8AC3E}">
        <p14:creationId xmlns:p14="http://schemas.microsoft.com/office/powerpoint/2010/main" val="10951943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017"/>
            <a:ext cx="9144000" cy="6837967"/>
          </a:xfrm>
          <a:prstGeom prst="rect">
            <a:avLst/>
          </a:prstGeom>
        </p:spPr>
      </p:pic>
      <p:sp>
        <p:nvSpPr>
          <p:cNvPr id="3" name="Title 1"/>
          <p:cNvSpPr txBox="1">
            <a:spLocks/>
          </p:cNvSpPr>
          <p:nvPr/>
        </p:nvSpPr>
        <p:spPr>
          <a:xfrm>
            <a:off x="1524000" y="10017"/>
            <a:ext cx="9144000" cy="487823"/>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FEMA   4% Annual Chance (25-year)                     </a:t>
            </a:r>
            <a:r>
              <a:rPr lang="en-US" sz="2400" dirty="0">
                <a:solidFill>
                  <a:schemeClr val="bg1"/>
                </a:solidFill>
                <a:latin typeface="Arial" panose="020B0604020202020204" pitchFamily="34" charset="0"/>
                <a:cs typeface="Arial" panose="020B0604020202020204" pitchFamily="34" charset="0"/>
              </a:rPr>
              <a:t>Rainelle, WV </a:t>
            </a:r>
          </a:p>
        </p:txBody>
      </p:sp>
      <p:grpSp>
        <p:nvGrpSpPr>
          <p:cNvPr id="6" name="Group 5"/>
          <p:cNvGrpSpPr/>
          <p:nvPr/>
        </p:nvGrpSpPr>
        <p:grpSpPr>
          <a:xfrm>
            <a:off x="1588626" y="1187710"/>
            <a:ext cx="767479" cy="2207912"/>
            <a:chOff x="7191197" y="2976827"/>
            <a:chExt cx="2415385" cy="3715240"/>
          </a:xfrm>
        </p:grpSpPr>
        <p:sp>
          <p:nvSpPr>
            <p:cNvPr id="7" name="Content Placeholder 2"/>
            <p:cNvSpPr txBox="1">
              <a:spLocks/>
            </p:cNvSpPr>
            <p:nvPr/>
          </p:nvSpPr>
          <p:spPr>
            <a:xfrm>
              <a:off x="7540032" y="3010607"/>
              <a:ext cx="2066550" cy="368146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latin typeface="Arial Narrow" panose="020B0606020202030204" pitchFamily="34" charset="0"/>
                </a:rPr>
                <a:t>0 ft.</a:t>
              </a:r>
            </a:p>
            <a:p>
              <a:endParaRPr lang="en-US" sz="1050" dirty="0">
                <a:latin typeface="Arial Narrow" panose="020B0606020202030204" pitchFamily="34" charset="0"/>
              </a:endParaRPr>
            </a:p>
            <a:p>
              <a:endParaRPr lang="en-US" sz="1050" dirty="0">
                <a:latin typeface="Arial Narrow" panose="020B0606020202030204" pitchFamily="34" charset="0"/>
              </a:endParaRPr>
            </a:p>
            <a:p>
              <a:pPr marL="0" indent="0">
                <a:buNone/>
              </a:pPr>
              <a:r>
                <a:rPr lang="en-US" sz="1050" dirty="0">
                  <a:latin typeface="Arial Narrow" panose="020B0606020202030204" pitchFamily="34" charset="0"/>
                </a:rPr>
                <a:t>FLOOD DEPTH</a:t>
              </a:r>
            </a:p>
            <a:p>
              <a:pPr marL="0" indent="0">
                <a:buNone/>
              </a:pPr>
              <a:br>
                <a:rPr lang="en-US" sz="1050" dirty="0">
                  <a:latin typeface="Arial Narrow" panose="020B0606020202030204" pitchFamily="34" charset="0"/>
                </a:rPr>
              </a:br>
              <a:br>
                <a:rPr lang="en-US" sz="1050" dirty="0">
                  <a:latin typeface="Arial Narrow" panose="020B0606020202030204" pitchFamily="34" charset="0"/>
                </a:rPr>
              </a:br>
              <a:br>
                <a:rPr lang="en-US" sz="1050" dirty="0">
                  <a:latin typeface="Arial Narrow" panose="020B0606020202030204" pitchFamily="34" charset="0"/>
                </a:rPr>
              </a:br>
              <a:endParaRPr lang="en-US" sz="1050" dirty="0">
                <a:latin typeface="Arial Narrow" panose="020B0606020202030204" pitchFamily="34" charset="0"/>
              </a:endParaRPr>
            </a:p>
            <a:p>
              <a:pPr marL="0" indent="0">
                <a:buNone/>
              </a:pPr>
              <a:r>
                <a:rPr lang="en-US" sz="1050" dirty="0">
                  <a:latin typeface="Arial Narrow" panose="020B0606020202030204" pitchFamily="34" charset="0"/>
                </a:rPr>
                <a:t>35 ft.</a:t>
              </a:r>
            </a:p>
          </p:txBody>
        </p:sp>
        <p:pic>
          <p:nvPicPr>
            <p:cNvPr id="8" name="Picture 7"/>
            <p:cNvPicPr>
              <a:picLocks noChangeAspect="1"/>
            </p:cNvPicPr>
            <p:nvPr/>
          </p:nvPicPr>
          <p:blipFill>
            <a:blip r:embed="rId4"/>
            <a:stretch>
              <a:fillRect/>
            </a:stretch>
          </p:blipFill>
          <p:spPr>
            <a:xfrm rot="16200000">
              <a:off x="5515271" y="4652753"/>
              <a:ext cx="3700688" cy="348836"/>
            </a:xfrm>
            <a:prstGeom prst="rect">
              <a:avLst/>
            </a:prstGeom>
          </p:spPr>
        </p:pic>
      </p:grpSp>
      <p:pic>
        <p:nvPicPr>
          <p:cNvPr id="9" name="Picture 8"/>
          <p:cNvPicPr>
            <a:picLocks noChangeAspect="1"/>
          </p:cNvPicPr>
          <p:nvPr/>
        </p:nvPicPr>
        <p:blipFill>
          <a:blip r:embed="rId5"/>
          <a:stretch>
            <a:fillRect/>
          </a:stretch>
        </p:blipFill>
        <p:spPr>
          <a:xfrm>
            <a:off x="9207129" y="6293405"/>
            <a:ext cx="1241416" cy="406846"/>
          </a:xfrm>
          <a:prstGeom prst="rect">
            <a:avLst/>
          </a:prstGeom>
        </p:spPr>
      </p:pic>
      <p:sp>
        <p:nvSpPr>
          <p:cNvPr id="11" name="TextBox 10"/>
          <p:cNvSpPr txBox="1"/>
          <p:nvPr/>
        </p:nvSpPr>
        <p:spPr>
          <a:xfrm>
            <a:off x="4706112" y="6496405"/>
            <a:ext cx="3621024" cy="276999"/>
          </a:xfrm>
          <a:prstGeom prst="rect">
            <a:avLst/>
          </a:prstGeom>
          <a:noFill/>
        </p:spPr>
        <p:txBody>
          <a:bodyPr wrap="square" rtlCol="0">
            <a:spAutoFit/>
          </a:bodyPr>
          <a:lstStyle/>
          <a:p>
            <a:r>
              <a:rPr lang="en-US" sz="1200" b="1" dirty="0">
                <a:solidFill>
                  <a:schemeClr val="bg1"/>
                </a:solidFill>
              </a:rPr>
              <a:t>71% probability </a:t>
            </a:r>
            <a:r>
              <a:rPr lang="en-US" sz="1200" dirty="0">
                <a:solidFill>
                  <a:schemeClr val="bg1"/>
                </a:solidFill>
              </a:rPr>
              <a:t>of flooding at least once over 30 years</a:t>
            </a:r>
          </a:p>
        </p:txBody>
      </p:sp>
    </p:spTree>
    <p:extLst>
      <p:ext uri="{BB962C8B-B14F-4D97-AF65-F5344CB8AC3E}">
        <p14:creationId xmlns:p14="http://schemas.microsoft.com/office/powerpoint/2010/main" val="10215295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017"/>
            <a:ext cx="9144000" cy="6837967"/>
          </a:xfrm>
          <a:prstGeom prst="rect">
            <a:avLst/>
          </a:prstGeom>
        </p:spPr>
      </p:pic>
      <p:sp>
        <p:nvSpPr>
          <p:cNvPr id="3" name="Title 1"/>
          <p:cNvSpPr txBox="1">
            <a:spLocks/>
          </p:cNvSpPr>
          <p:nvPr/>
        </p:nvSpPr>
        <p:spPr>
          <a:xfrm>
            <a:off x="1524000" y="10017"/>
            <a:ext cx="9144000" cy="487823"/>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FEMA   2% Annual Chance (50-year)                     </a:t>
            </a:r>
            <a:r>
              <a:rPr lang="en-US" sz="2400" dirty="0">
                <a:solidFill>
                  <a:schemeClr val="bg1"/>
                </a:solidFill>
                <a:latin typeface="Arial" panose="020B0604020202020204" pitchFamily="34" charset="0"/>
                <a:cs typeface="Arial" panose="020B0604020202020204" pitchFamily="34" charset="0"/>
              </a:rPr>
              <a:t>Rainelle, WV </a:t>
            </a:r>
          </a:p>
        </p:txBody>
      </p:sp>
      <p:grpSp>
        <p:nvGrpSpPr>
          <p:cNvPr id="6" name="Group 5"/>
          <p:cNvGrpSpPr/>
          <p:nvPr/>
        </p:nvGrpSpPr>
        <p:grpSpPr>
          <a:xfrm>
            <a:off x="1588626" y="1187710"/>
            <a:ext cx="767479" cy="2207912"/>
            <a:chOff x="7191197" y="2976827"/>
            <a:chExt cx="2415385" cy="3715240"/>
          </a:xfrm>
        </p:grpSpPr>
        <p:sp>
          <p:nvSpPr>
            <p:cNvPr id="7" name="Content Placeholder 2"/>
            <p:cNvSpPr txBox="1">
              <a:spLocks/>
            </p:cNvSpPr>
            <p:nvPr/>
          </p:nvSpPr>
          <p:spPr>
            <a:xfrm>
              <a:off x="7540032" y="3010607"/>
              <a:ext cx="2066550" cy="368146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latin typeface="Arial Narrow" panose="020B0606020202030204" pitchFamily="34" charset="0"/>
                </a:rPr>
                <a:t>0 ft.</a:t>
              </a:r>
            </a:p>
            <a:p>
              <a:endParaRPr lang="en-US" sz="1050" dirty="0">
                <a:latin typeface="Arial Narrow" panose="020B0606020202030204" pitchFamily="34" charset="0"/>
              </a:endParaRPr>
            </a:p>
            <a:p>
              <a:endParaRPr lang="en-US" sz="1050" dirty="0">
                <a:latin typeface="Arial Narrow" panose="020B0606020202030204" pitchFamily="34" charset="0"/>
              </a:endParaRPr>
            </a:p>
            <a:p>
              <a:pPr marL="0" indent="0">
                <a:buNone/>
              </a:pPr>
              <a:r>
                <a:rPr lang="en-US" sz="1050" dirty="0">
                  <a:latin typeface="Arial Narrow" panose="020B0606020202030204" pitchFamily="34" charset="0"/>
                </a:rPr>
                <a:t>FLOOD DEPTH</a:t>
              </a:r>
            </a:p>
            <a:p>
              <a:pPr marL="0" indent="0">
                <a:buNone/>
              </a:pPr>
              <a:br>
                <a:rPr lang="en-US" sz="1050" dirty="0">
                  <a:latin typeface="Arial Narrow" panose="020B0606020202030204" pitchFamily="34" charset="0"/>
                </a:rPr>
              </a:br>
              <a:br>
                <a:rPr lang="en-US" sz="1050" dirty="0">
                  <a:latin typeface="Arial Narrow" panose="020B0606020202030204" pitchFamily="34" charset="0"/>
                </a:rPr>
              </a:br>
              <a:br>
                <a:rPr lang="en-US" sz="1050" dirty="0">
                  <a:latin typeface="Arial Narrow" panose="020B0606020202030204" pitchFamily="34" charset="0"/>
                </a:rPr>
              </a:br>
              <a:endParaRPr lang="en-US" sz="1050" dirty="0">
                <a:latin typeface="Arial Narrow" panose="020B0606020202030204" pitchFamily="34" charset="0"/>
              </a:endParaRPr>
            </a:p>
            <a:p>
              <a:pPr marL="0" indent="0">
                <a:buNone/>
              </a:pPr>
              <a:r>
                <a:rPr lang="en-US" sz="1050" dirty="0">
                  <a:latin typeface="Arial Narrow" panose="020B0606020202030204" pitchFamily="34" charset="0"/>
                </a:rPr>
                <a:t>35 ft.</a:t>
              </a:r>
            </a:p>
          </p:txBody>
        </p:sp>
        <p:pic>
          <p:nvPicPr>
            <p:cNvPr id="8" name="Picture 7"/>
            <p:cNvPicPr>
              <a:picLocks noChangeAspect="1"/>
            </p:cNvPicPr>
            <p:nvPr/>
          </p:nvPicPr>
          <p:blipFill>
            <a:blip r:embed="rId4"/>
            <a:stretch>
              <a:fillRect/>
            </a:stretch>
          </p:blipFill>
          <p:spPr>
            <a:xfrm rot="16200000">
              <a:off x="5515271" y="4652753"/>
              <a:ext cx="3700688" cy="348836"/>
            </a:xfrm>
            <a:prstGeom prst="rect">
              <a:avLst/>
            </a:prstGeom>
          </p:spPr>
        </p:pic>
      </p:grpSp>
      <p:pic>
        <p:nvPicPr>
          <p:cNvPr id="9" name="Picture 8"/>
          <p:cNvPicPr>
            <a:picLocks noChangeAspect="1"/>
          </p:cNvPicPr>
          <p:nvPr/>
        </p:nvPicPr>
        <p:blipFill>
          <a:blip r:embed="rId5"/>
          <a:stretch>
            <a:fillRect/>
          </a:stretch>
        </p:blipFill>
        <p:spPr>
          <a:xfrm>
            <a:off x="9207129" y="6293405"/>
            <a:ext cx="1241416" cy="406846"/>
          </a:xfrm>
          <a:prstGeom prst="rect">
            <a:avLst/>
          </a:prstGeom>
        </p:spPr>
      </p:pic>
      <p:sp>
        <p:nvSpPr>
          <p:cNvPr id="11" name="TextBox 10"/>
          <p:cNvSpPr txBox="1"/>
          <p:nvPr/>
        </p:nvSpPr>
        <p:spPr>
          <a:xfrm>
            <a:off x="4706112" y="6496405"/>
            <a:ext cx="3803904" cy="276999"/>
          </a:xfrm>
          <a:prstGeom prst="rect">
            <a:avLst/>
          </a:prstGeom>
          <a:noFill/>
        </p:spPr>
        <p:txBody>
          <a:bodyPr wrap="square" rtlCol="0">
            <a:spAutoFit/>
          </a:bodyPr>
          <a:lstStyle/>
          <a:p>
            <a:r>
              <a:rPr lang="en-US" sz="1200" b="1" dirty="0">
                <a:solidFill>
                  <a:schemeClr val="bg1"/>
                </a:solidFill>
              </a:rPr>
              <a:t>45% probability </a:t>
            </a:r>
            <a:r>
              <a:rPr lang="en-US" sz="1200" dirty="0">
                <a:solidFill>
                  <a:schemeClr val="bg1"/>
                </a:solidFill>
              </a:rPr>
              <a:t>of flooding at least once over 30 years</a:t>
            </a:r>
          </a:p>
        </p:txBody>
      </p:sp>
    </p:spTree>
    <p:extLst>
      <p:ext uri="{BB962C8B-B14F-4D97-AF65-F5344CB8AC3E}">
        <p14:creationId xmlns:p14="http://schemas.microsoft.com/office/powerpoint/2010/main" val="12094448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017"/>
            <a:ext cx="9144000" cy="6837967"/>
          </a:xfrm>
          <a:prstGeom prst="rect">
            <a:avLst/>
          </a:prstGeom>
        </p:spPr>
      </p:pic>
      <p:sp>
        <p:nvSpPr>
          <p:cNvPr id="3" name="Title 1"/>
          <p:cNvSpPr txBox="1">
            <a:spLocks/>
          </p:cNvSpPr>
          <p:nvPr/>
        </p:nvSpPr>
        <p:spPr>
          <a:xfrm>
            <a:off x="1524000" y="10017"/>
            <a:ext cx="9144000" cy="487823"/>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FEMA   1% Annual Chance (100-year)                   </a:t>
            </a:r>
            <a:r>
              <a:rPr lang="en-US" sz="2400" dirty="0">
                <a:solidFill>
                  <a:schemeClr val="bg1"/>
                </a:solidFill>
                <a:latin typeface="Arial" panose="020B0604020202020204" pitchFamily="34" charset="0"/>
                <a:cs typeface="Arial" panose="020B0604020202020204" pitchFamily="34" charset="0"/>
              </a:rPr>
              <a:t>Rainelle, WV </a:t>
            </a:r>
          </a:p>
        </p:txBody>
      </p:sp>
      <p:grpSp>
        <p:nvGrpSpPr>
          <p:cNvPr id="5" name="Group 4"/>
          <p:cNvGrpSpPr/>
          <p:nvPr/>
        </p:nvGrpSpPr>
        <p:grpSpPr>
          <a:xfrm>
            <a:off x="1588626" y="1187710"/>
            <a:ext cx="767479" cy="2207912"/>
            <a:chOff x="7191197" y="2976827"/>
            <a:chExt cx="2415385" cy="3715240"/>
          </a:xfrm>
        </p:grpSpPr>
        <p:sp>
          <p:nvSpPr>
            <p:cNvPr id="6" name="Content Placeholder 2"/>
            <p:cNvSpPr txBox="1">
              <a:spLocks/>
            </p:cNvSpPr>
            <p:nvPr/>
          </p:nvSpPr>
          <p:spPr>
            <a:xfrm>
              <a:off x="7540032" y="3010607"/>
              <a:ext cx="2066550" cy="368146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latin typeface="Arial Narrow" panose="020B0606020202030204" pitchFamily="34" charset="0"/>
                </a:rPr>
                <a:t>0 ft.</a:t>
              </a:r>
            </a:p>
            <a:p>
              <a:endParaRPr lang="en-US" sz="1050" dirty="0">
                <a:latin typeface="Arial Narrow" panose="020B0606020202030204" pitchFamily="34" charset="0"/>
              </a:endParaRPr>
            </a:p>
            <a:p>
              <a:endParaRPr lang="en-US" sz="1050" dirty="0">
                <a:latin typeface="Arial Narrow" panose="020B0606020202030204" pitchFamily="34" charset="0"/>
              </a:endParaRPr>
            </a:p>
            <a:p>
              <a:pPr marL="0" indent="0">
                <a:buNone/>
              </a:pPr>
              <a:r>
                <a:rPr lang="en-US" sz="1050" dirty="0">
                  <a:latin typeface="Arial Narrow" panose="020B0606020202030204" pitchFamily="34" charset="0"/>
                </a:rPr>
                <a:t>FLOOD DEPTH</a:t>
              </a:r>
            </a:p>
            <a:p>
              <a:pPr marL="0" indent="0">
                <a:buNone/>
              </a:pPr>
              <a:br>
                <a:rPr lang="en-US" sz="1050" dirty="0">
                  <a:latin typeface="Arial Narrow" panose="020B0606020202030204" pitchFamily="34" charset="0"/>
                </a:rPr>
              </a:br>
              <a:br>
                <a:rPr lang="en-US" sz="1050" dirty="0">
                  <a:latin typeface="Arial Narrow" panose="020B0606020202030204" pitchFamily="34" charset="0"/>
                </a:rPr>
              </a:br>
              <a:br>
                <a:rPr lang="en-US" sz="1050" dirty="0">
                  <a:latin typeface="Arial Narrow" panose="020B0606020202030204" pitchFamily="34" charset="0"/>
                </a:rPr>
              </a:br>
              <a:endParaRPr lang="en-US" sz="1050" dirty="0">
                <a:latin typeface="Arial Narrow" panose="020B0606020202030204" pitchFamily="34" charset="0"/>
              </a:endParaRPr>
            </a:p>
            <a:p>
              <a:pPr marL="0" indent="0">
                <a:buNone/>
              </a:pPr>
              <a:r>
                <a:rPr lang="en-US" sz="1050" dirty="0">
                  <a:latin typeface="Arial Narrow" panose="020B0606020202030204" pitchFamily="34" charset="0"/>
                </a:rPr>
                <a:t>35 ft.</a:t>
              </a:r>
            </a:p>
          </p:txBody>
        </p:sp>
        <p:pic>
          <p:nvPicPr>
            <p:cNvPr id="7" name="Picture 6"/>
            <p:cNvPicPr>
              <a:picLocks noChangeAspect="1"/>
            </p:cNvPicPr>
            <p:nvPr/>
          </p:nvPicPr>
          <p:blipFill>
            <a:blip r:embed="rId4"/>
            <a:stretch>
              <a:fillRect/>
            </a:stretch>
          </p:blipFill>
          <p:spPr>
            <a:xfrm rot="16200000">
              <a:off x="5515271" y="4652753"/>
              <a:ext cx="3700688" cy="348836"/>
            </a:xfrm>
            <a:prstGeom prst="rect">
              <a:avLst/>
            </a:prstGeom>
          </p:spPr>
        </p:pic>
      </p:grpSp>
      <p:pic>
        <p:nvPicPr>
          <p:cNvPr id="8" name="Picture 7"/>
          <p:cNvPicPr>
            <a:picLocks noChangeAspect="1"/>
          </p:cNvPicPr>
          <p:nvPr/>
        </p:nvPicPr>
        <p:blipFill>
          <a:blip r:embed="rId5"/>
          <a:stretch>
            <a:fillRect/>
          </a:stretch>
        </p:blipFill>
        <p:spPr>
          <a:xfrm>
            <a:off x="9207129" y="6293405"/>
            <a:ext cx="1241416" cy="406846"/>
          </a:xfrm>
          <a:prstGeom prst="rect">
            <a:avLst/>
          </a:prstGeom>
        </p:spPr>
      </p:pic>
      <p:sp>
        <p:nvSpPr>
          <p:cNvPr id="10" name="TextBox 9"/>
          <p:cNvSpPr txBox="1"/>
          <p:nvPr/>
        </p:nvSpPr>
        <p:spPr>
          <a:xfrm>
            <a:off x="4706112" y="6496405"/>
            <a:ext cx="3758184" cy="276999"/>
          </a:xfrm>
          <a:prstGeom prst="rect">
            <a:avLst/>
          </a:prstGeom>
          <a:noFill/>
        </p:spPr>
        <p:txBody>
          <a:bodyPr wrap="square" rtlCol="0">
            <a:spAutoFit/>
          </a:bodyPr>
          <a:lstStyle/>
          <a:p>
            <a:r>
              <a:rPr lang="en-US" sz="1200" b="1" dirty="0">
                <a:solidFill>
                  <a:schemeClr val="bg1"/>
                </a:solidFill>
              </a:rPr>
              <a:t>26% probability </a:t>
            </a:r>
            <a:r>
              <a:rPr lang="en-US" sz="1200" dirty="0">
                <a:solidFill>
                  <a:schemeClr val="bg1"/>
                </a:solidFill>
              </a:rPr>
              <a:t>of flooding at least once over 30 years</a:t>
            </a:r>
          </a:p>
        </p:txBody>
      </p:sp>
    </p:spTree>
    <p:extLst>
      <p:ext uri="{BB962C8B-B14F-4D97-AF65-F5344CB8AC3E}">
        <p14:creationId xmlns:p14="http://schemas.microsoft.com/office/powerpoint/2010/main" val="33682212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017"/>
            <a:ext cx="9144000" cy="6837967"/>
          </a:xfrm>
          <a:prstGeom prst="rect">
            <a:avLst/>
          </a:prstGeom>
        </p:spPr>
      </p:pic>
      <p:sp>
        <p:nvSpPr>
          <p:cNvPr id="3" name="Title 1"/>
          <p:cNvSpPr txBox="1">
            <a:spLocks/>
          </p:cNvSpPr>
          <p:nvPr/>
        </p:nvSpPr>
        <p:spPr>
          <a:xfrm>
            <a:off x="1524000" y="10017"/>
            <a:ext cx="9144000" cy="487823"/>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b="1" dirty="0">
                <a:solidFill>
                  <a:schemeClr val="bg1"/>
                </a:solidFill>
                <a:latin typeface="Arial" panose="020B0604020202020204" pitchFamily="34" charset="0"/>
                <a:cs typeface="Arial" panose="020B0604020202020204" pitchFamily="34" charset="0"/>
              </a:rPr>
              <a:t>FEMA 0.2% Annual Chance (500-year)                  </a:t>
            </a:r>
            <a:r>
              <a:rPr lang="en-US" sz="2400" dirty="0">
                <a:solidFill>
                  <a:schemeClr val="bg1"/>
                </a:solidFill>
                <a:latin typeface="Arial" panose="020B0604020202020204" pitchFamily="34" charset="0"/>
                <a:cs typeface="Arial" panose="020B0604020202020204" pitchFamily="34" charset="0"/>
              </a:rPr>
              <a:t>Rainelle, WV</a:t>
            </a:r>
          </a:p>
        </p:txBody>
      </p:sp>
      <p:grpSp>
        <p:nvGrpSpPr>
          <p:cNvPr id="4" name="Group 3"/>
          <p:cNvGrpSpPr/>
          <p:nvPr/>
        </p:nvGrpSpPr>
        <p:grpSpPr>
          <a:xfrm>
            <a:off x="1588626" y="1187710"/>
            <a:ext cx="767479" cy="2207912"/>
            <a:chOff x="7191197" y="2976827"/>
            <a:chExt cx="2415385" cy="3715240"/>
          </a:xfrm>
        </p:grpSpPr>
        <p:sp>
          <p:nvSpPr>
            <p:cNvPr id="5" name="Content Placeholder 2"/>
            <p:cNvSpPr txBox="1">
              <a:spLocks/>
            </p:cNvSpPr>
            <p:nvPr/>
          </p:nvSpPr>
          <p:spPr>
            <a:xfrm>
              <a:off x="7540032" y="3010607"/>
              <a:ext cx="2066550" cy="368146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dirty="0">
                  <a:latin typeface="Arial Narrow" panose="020B0606020202030204" pitchFamily="34" charset="0"/>
                </a:rPr>
                <a:t>0 ft.</a:t>
              </a:r>
            </a:p>
            <a:p>
              <a:endParaRPr lang="en-US" sz="1050" dirty="0">
                <a:latin typeface="Arial Narrow" panose="020B0606020202030204" pitchFamily="34" charset="0"/>
              </a:endParaRPr>
            </a:p>
            <a:p>
              <a:endParaRPr lang="en-US" sz="1050" dirty="0">
                <a:latin typeface="Arial Narrow" panose="020B0606020202030204" pitchFamily="34" charset="0"/>
              </a:endParaRPr>
            </a:p>
            <a:p>
              <a:pPr marL="0" indent="0">
                <a:buNone/>
              </a:pPr>
              <a:r>
                <a:rPr lang="en-US" sz="1050" dirty="0">
                  <a:latin typeface="Arial Narrow" panose="020B0606020202030204" pitchFamily="34" charset="0"/>
                </a:rPr>
                <a:t>FLOOD DEPTH</a:t>
              </a:r>
            </a:p>
            <a:p>
              <a:pPr marL="0" indent="0">
                <a:buNone/>
              </a:pPr>
              <a:br>
                <a:rPr lang="en-US" sz="1050" dirty="0">
                  <a:latin typeface="Arial Narrow" panose="020B0606020202030204" pitchFamily="34" charset="0"/>
                </a:rPr>
              </a:br>
              <a:br>
                <a:rPr lang="en-US" sz="1050" dirty="0">
                  <a:latin typeface="Arial Narrow" panose="020B0606020202030204" pitchFamily="34" charset="0"/>
                </a:rPr>
              </a:br>
              <a:br>
                <a:rPr lang="en-US" sz="1050" dirty="0">
                  <a:latin typeface="Arial Narrow" panose="020B0606020202030204" pitchFamily="34" charset="0"/>
                </a:rPr>
              </a:br>
              <a:endParaRPr lang="en-US" sz="1050" dirty="0">
                <a:latin typeface="Arial Narrow" panose="020B0606020202030204" pitchFamily="34" charset="0"/>
              </a:endParaRPr>
            </a:p>
            <a:p>
              <a:pPr marL="0" indent="0">
                <a:buNone/>
              </a:pPr>
              <a:r>
                <a:rPr lang="en-US" sz="1050" dirty="0">
                  <a:latin typeface="Arial Narrow" panose="020B0606020202030204" pitchFamily="34" charset="0"/>
                </a:rPr>
                <a:t>35 ft.</a:t>
              </a:r>
            </a:p>
          </p:txBody>
        </p:sp>
        <p:pic>
          <p:nvPicPr>
            <p:cNvPr id="6" name="Picture 5"/>
            <p:cNvPicPr>
              <a:picLocks noChangeAspect="1"/>
            </p:cNvPicPr>
            <p:nvPr/>
          </p:nvPicPr>
          <p:blipFill>
            <a:blip r:embed="rId4"/>
            <a:stretch>
              <a:fillRect/>
            </a:stretch>
          </p:blipFill>
          <p:spPr>
            <a:xfrm rot="16200000">
              <a:off x="5515271" y="4652753"/>
              <a:ext cx="3700688" cy="348836"/>
            </a:xfrm>
            <a:prstGeom prst="rect">
              <a:avLst/>
            </a:prstGeom>
          </p:spPr>
        </p:pic>
      </p:grpSp>
      <p:pic>
        <p:nvPicPr>
          <p:cNvPr id="7" name="Picture 6"/>
          <p:cNvPicPr>
            <a:picLocks noChangeAspect="1"/>
          </p:cNvPicPr>
          <p:nvPr/>
        </p:nvPicPr>
        <p:blipFill>
          <a:blip r:embed="rId5"/>
          <a:stretch>
            <a:fillRect/>
          </a:stretch>
        </p:blipFill>
        <p:spPr>
          <a:xfrm>
            <a:off x="9207129" y="6293405"/>
            <a:ext cx="1241416" cy="406846"/>
          </a:xfrm>
          <a:prstGeom prst="rect">
            <a:avLst/>
          </a:prstGeom>
        </p:spPr>
      </p:pic>
      <p:sp>
        <p:nvSpPr>
          <p:cNvPr id="8" name="TextBox 7"/>
          <p:cNvSpPr txBox="1"/>
          <p:nvPr/>
        </p:nvSpPr>
        <p:spPr>
          <a:xfrm>
            <a:off x="4706112" y="6496405"/>
            <a:ext cx="3685032" cy="276999"/>
          </a:xfrm>
          <a:prstGeom prst="rect">
            <a:avLst/>
          </a:prstGeom>
          <a:noFill/>
        </p:spPr>
        <p:txBody>
          <a:bodyPr wrap="square" rtlCol="0">
            <a:spAutoFit/>
          </a:bodyPr>
          <a:lstStyle/>
          <a:p>
            <a:r>
              <a:rPr lang="en-US" sz="1200" b="1" dirty="0">
                <a:solidFill>
                  <a:schemeClr val="bg1"/>
                </a:solidFill>
              </a:rPr>
              <a:t>  6% probability </a:t>
            </a:r>
            <a:r>
              <a:rPr lang="en-US" sz="1200" dirty="0">
                <a:solidFill>
                  <a:schemeClr val="bg1"/>
                </a:solidFill>
              </a:rPr>
              <a:t>of flooding at least once over 30 years</a:t>
            </a:r>
          </a:p>
        </p:txBody>
      </p:sp>
    </p:spTree>
    <p:extLst>
      <p:ext uri="{BB962C8B-B14F-4D97-AF65-F5344CB8AC3E}">
        <p14:creationId xmlns:p14="http://schemas.microsoft.com/office/powerpoint/2010/main" val="19652788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13479" t="-8919" r="20410" b="29121"/>
          <a:stretch/>
        </p:blipFill>
        <p:spPr>
          <a:xfrm>
            <a:off x="33010" y="699514"/>
            <a:ext cx="9727440" cy="5750082"/>
          </a:xfrm>
          <a:prstGeom prst="rect">
            <a:avLst/>
          </a:prstGeom>
          <a:ln w="57150">
            <a:solidFill>
              <a:schemeClr val="tx1"/>
            </a:solidFill>
          </a:ln>
        </p:spPr>
      </p:pic>
      <p:sp>
        <p:nvSpPr>
          <p:cNvPr id="14" name="Rectangle 13">
            <a:extLst>
              <a:ext uri="{FF2B5EF4-FFF2-40B4-BE49-F238E27FC236}">
                <a16:creationId xmlns:a16="http://schemas.microsoft.com/office/drawing/2014/main" id="{BBF53E53-5E7B-ED6D-C431-9F4868360F98}"/>
              </a:ext>
            </a:extLst>
          </p:cNvPr>
          <p:cNvSpPr/>
          <p:nvPr/>
        </p:nvSpPr>
        <p:spPr>
          <a:xfrm>
            <a:off x="9359419" y="1360912"/>
            <a:ext cx="2768205" cy="508495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0" y="5"/>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Mitigation Reconstruction (Rainelle, WV)</a:t>
            </a:r>
          </a:p>
        </p:txBody>
      </p:sp>
      <p:sp>
        <p:nvSpPr>
          <p:cNvPr id="3" name="TextBox 2"/>
          <p:cNvSpPr txBox="1"/>
          <p:nvPr/>
        </p:nvSpPr>
        <p:spPr>
          <a:xfrm>
            <a:off x="116393" y="1427369"/>
            <a:ext cx="8591108" cy="369332"/>
          </a:xfrm>
          <a:prstGeom prst="rect">
            <a:avLst/>
          </a:prstGeom>
          <a:solidFill>
            <a:schemeClr val="accent6">
              <a:lumMod val="40000"/>
              <a:lumOff val="60000"/>
            </a:schemeClr>
          </a:solidFill>
        </p:spPr>
        <p:txBody>
          <a:bodyPr wrap="square" rtlCol="0">
            <a:spAutoFit/>
          </a:bodyPr>
          <a:lstStyle/>
          <a:p>
            <a:r>
              <a:rPr lang="en-US" b="1" dirty="0">
                <a:latin typeface="Arial" panose="020B0604020202020204" pitchFamily="34" charset="0"/>
                <a:cs typeface="Arial" panose="020B0604020202020204" pitchFamily="34" charset="0"/>
              </a:rPr>
              <a:t>First Floor Height ABOVE:  FEMA 1% Chance (100-yr) flood; 2016 Flood HWM </a:t>
            </a:r>
            <a:endParaRPr lang="en-US" dirty="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CEA04FE7-C037-446A-B7DD-1B4E277A2F5F}"/>
              </a:ext>
            </a:extLst>
          </p:cNvPr>
          <p:cNvSpPr/>
          <p:nvPr/>
        </p:nvSpPr>
        <p:spPr>
          <a:xfrm>
            <a:off x="1760131" y="5113733"/>
            <a:ext cx="6617426" cy="45719"/>
          </a:xfrm>
          <a:prstGeom prst="rect">
            <a:avLst/>
          </a:prstGeom>
          <a:solidFill>
            <a:schemeClr val="accent1"/>
          </a:solid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5FE6AAF-9A07-4C4A-A7A8-730B4BC62154}"/>
              </a:ext>
            </a:extLst>
          </p:cNvPr>
          <p:cNvSpPr/>
          <p:nvPr/>
        </p:nvSpPr>
        <p:spPr>
          <a:xfrm>
            <a:off x="189684" y="5088501"/>
            <a:ext cx="2256677" cy="288421"/>
          </a:xfrm>
          <a:prstGeom prst="rect">
            <a:avLst/>
          </a:prstGeom>
          <a:solidFill>
            <a:schemeClr val="accent1"/>
          </a:solidFill>
          <a:ln w="28575">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6">
                    <a:lumMod val="40000"/>
                    <a:lumOff val="60000"/>
                  </a:schemeClr>
                </a:solidFill>
                <a:latin typeface="Arial Narrow" panose="020B0606020202030204" pitchFamily="34" charset="0"/>
              </a:rPr>
              <a:t>3.9’   (FEMA 1% / 100-Yr)</a:t>
            </a:r>
          </a:p>
        </p:txBody>
      </p:sp>
      <p:sp>
        <p:nvSpPr>
          <p:cNvPr id="34" name="Rectangle 33">
            <a:extLst>
              <a:ext uri="{FF2B5EF4-FFF2-40B4-BE49-F238E27FC236}">
                <a16:creationId xmlns:a16="http://schemas.microsoft.com/office/drawing/2014/main" id="{85EC798C-E6D7-42BE-94D9-5F1FA5EE785B}"/>
              </a:ext>
            </a:extLst>
          </p:cNvPr>
          <p:cNvSpPr/>
          <p:nvPr/>
        </p:nvSpPr>
        <p:spPr>
          <a:xfrm>
            <a:off x="1755723" y="4664862"/>
            <a:ext cx="6617426" cy="4571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781FD22-E15E-44A8-82E6-1A7E6503196F}"/>
              </a:ext>
            </a:extLst>
          </p:cNvPr>
          <p:cNvSpPr/>
          <p:nvPr/>
        </p:nvSpPr>
        <p:spPr>
          <a:xfrm>
            <a:off x="185276" y="4606216"/>
            <a:ext cx="2261084" cy="264815"/>
          </a:xfrm>
          <a:prstGeom prst="rect">
            <a:avLst/>
          </a:prstGeom>
          <a:solidFill>
            <a:schemeClr val="tx1"/>
          </a:solid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6">
                    <a:lumMod val="40000"/>
                    <a:lumOff val="60000"/>
                  </a:schemeClr>
                </a:solidFill>
                <a:latin typeface="Arial Narrow" panose="020B0606020202030204" pitchFamily="34" charset="0"/>
              </a:rPr>
              <a:t>6.5’   (2016 High Water) </a:t>
            </a:r>
          </a:p>
        </p:txBody>
      </p:sp>
      <p:sp>
        <p:nvSpPr>
          <p:cNvPr id="38" name="Rectangle 37">
            <a:extLst>
              <a:ext uri="{FF2B5EF4-FFF2-40B4-BE49-F238E27FC236}">
                <a16:creationId xmlns:a16="http://schemas.microsoft.com/office/drawing/2014/main" id="{6B856CD2-21F1-4FD1-986C-DD2839FCA6EE}"/>
              </a:ext>
            </a:extLst>
          </p:cNvPr>
          <p:cNvSpPr/>
          <p:nvPr/>
        </p:nvSpPr>
        <p:spPr>
          <a:xfrm>
            <a:off x="1755152" y="4046402"/>
            <a:ext cx="6617426" cy="41563"/>
          </a:xfrm>
          <a:prstGeom prst="rect">
            <a:avLst/>
          </a:prstGeom>
          <a:solidFill>
            <a:schemeClr val="accent1"/>
          </a:solid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E3D3F22-7591-4C87-BD45-224B61A8FAF4}"/>
              </a:ext>
            </a:extLst>
          </p:cNvPr>
          <p:cNvSpPr/>
          <p:nvPr/>
        </p:nvSpPr>
        <p:spPr>
          <a:xfrm>
            <a:off x="185276" y="3980549"/>
            <a:ext cx="2261085" cy="241767"/>
          </a:xfrm>
          <a:prstGeom prst="rect">
            <a:avLst/>
          </a:prstGeom>
          <a:solidFill>
            <a:schemeClr val="accent1"/>
          </a:solidFill>
          <a:ln w="28575">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40000"/>
                    <a:lumOff val="60000"/>
                  </a:schemeClr>
                </a:solidFill>
                <a:latin typeface="Arial Narrow" panose="020B0606020202030204" pitchFamily="34" charset="0"/>
              </a:rPr>
              <a:t>9.9’ (FEMA; 0.2% / 500-Yr)</a:t>
            </a:r>
          </a:p>
        </p:txBody>
      </p:sp>
      <p:sp>
        <p:nvSpPr>
          <p:cNvPr id="40" name="Rectangle 39">
            <a:extLst>
              <a:ext uri="{FF2B5EF4-FFF2-40B4-BE49-F238E27FC236}">
                <a16:creationId xmlns:a16="http://schemas.microsoft.com/office/drawing/2014/main" id="{A2238AE5-4A9B-4BDB-A224-EDF1D0A8A9EB}"/>
              </a:ext>
            </a:extLst>
          </p:cNvPr>
          <p:cNvSpPr/>
          <p:nvPr/>
        </p:nvSpPr>
        <p:spPr>
          <a:xfrm>
            <a:off x="1755152" y="3905478"/>
            <a:ext cx="6617426" cy="45719"/>
          </a:xfrm>
          <a:prstGeom prst="rect">
            <a:avLst/>
          </a:prstGeom>
          <a:solidFill>
            <a:schemeClr val="accent1">
              <a:lumMod val="50000"/>
            </a:schemeClr>
          </a:solidFill>
          <a:ln w="1905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6957E0E-7230-4DF3-B7EC-3AAAD07E2571}"/>
              </a:ext>
            </a:extLst>
          </p:cNvPr>
          <p:cNvSpPr/>
          <p:nvPr/>
        </p:nvSpPr>
        <p:spPr>
          <a:xfrm>
            <a:off x="184706" y="3697787"/>
            <a:ext cx="2261655" cy="241767"/>
          </a:xfrm>
          <a:prstGeom prst="rect">
            <a:avLst/>
          </a:prstGeom>
          <a:solidFill>
            <a:schemeClr val="accent1">
              <a:lumMod val="50000"/>
            </a:schemeClr>
          </a:solidFill>
          <a:ln w="28575">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40000"/>
                    <a:lumOff val="60000"/>
                  </a:schemeClr>
                </a:solidFill>
                <a:latin typeface="Arial Narrow" panose="020B0606020202030204" pitchFamily="34" charset="0"/>
              </a:rPr>
              <a:t>12.2’ (FSF 0.2% / 500-Yr )</a:t>
            </a:r>
          </a:p>
        </p:txBody>
      </p:sp>
      <p:sp>
        <p:nvSpPr>
          <p:cNvPr id="4" name="Rectangle 3">
            <a:extLst>
              <a:ext uri="{FF2B5EF4-FFF2-40B4-BE49-F238E27FC236}">
                <a16:creationId xmlns:a16="http://schemas.microsoft.com/office/drawing/2014/main" id="{E3A2CE9C-54CF-A7DA-2F13-FA9FE145E794}"/>
              </a:ext>
            </a:extLst>
          </p:cNvPr>
          <p:cNvSpPr/>
          <p:nvPr/>
        </p:nvSpPr>
        <p:spPr>
          <a:xfrm>
            <a:off x="9522447" y="2989364"/>
            <a:ext cx="307122" cy="140608"/>
          </a:xfrm>
          <a:prstGeom prst="rect">
            <a:avLst/>
          </a:prstGeom>
          <a:solidFill>
            <a:schemeClr val="tx2"/>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DAF0666-50CF-C8EB-B329-5ADBAD319615}"/>
              </a:ext>
            </a:extLst>
          </p:cNvPr>
          <p:cNvSpPr txBox="1"/>
          <p:nvPr/>
        </p:nvSpPr>
        <p:spPr>
          <a:xfrm>
            <a:off x="9795632" y="2921169"/>
            <a:ext cx="2060000" cy="276999"/>
          </a:xfrm>
          <a:prstGeom prst="rect">
            <a:avLst/>
          </a:prstGeom>
          <a:noFill/>
        </p:spPr>
        <p:txBody>
          <a:bodyPr wrap="square" rtlCol="0">
            <a:spAutoFit/>
          </a:bodyPr>
          <a:lstStyle/>
          <a:p>
            <a:r>
              <a:rPr lang="en-US" sz="1200" dirty="0">
                <a:solidFill>
                  <a:schemeClr val="bg1"/>
                </a:solidFill>
              </a:rPr>
              <a:t>First Street Foundation (FSF)</a:t>
            </a:r>
          </a:p>
        </p:txBody>
      </p:sp>
      <p:sp>
        <p:nvSpPr>
          <p:cNvPr id="7" name="Rectangle 6">
            <a:extLst>
              <a:ext uri="{FF2B5EF4-FFF2-40B4-BE49-F238E27FC236}">
                <a16:creationId xmlns:a16="http://schemas.microsoft.com/office/drawing/2014/main" id="{DDBB6F5A-CE02-4D47-6E25-5DDCABC41077}"/>
              </a:ext>
            </a:extLst>
          </p:cNvPr>
          <p:cNvSpPr/>
          <p:nvPr/>
        </p:nvSpPr>
        <p:spPr>
          <a:xfrm>
            <a:off x="9522447" y="2589347"/>
            <a:ext cx="307122" cy="140608"/>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FF98115-BFEB-DBE4-91DF-14F87B62168E}"/>
              </a:ext>
            </a:extLst>
          </p:cNvPr>
          <p:cNvSpPr txBox="1"/>
          <p:nvPr/>
        </p:nvSpPr>
        <p:spPr>
          <a:xfrm>
            <a:off x="9795632" y="2513179"/>
            <a:ext cx="570401" cy="276999"/>
          </a:xfrm>
          <a:prstGeom prst="rect">
            <a:avLst/>
          </a:prstGeom>
          <a:noFill/>
        </p:spPr>
        <p:txBody>
          <a:bodyPr wrap="square" rtlCol="0">
            <a:spAutoFit/>
          </a:bodyPr>
          <a:lstStyle/>
          <a:p>
            <a:r>
              <a:rPr lang="en-US" sz="1200" dirty="0">
                <a:solidFill>
                  <a:schemeClr val="bg1"/>
                </a:solidFill>
              </a:rPr>
              <a:t>FEMA</a:t>
            </a:r>
          </a:p>
        </p:txBody>
      </p:sp>
      <p:sp>
        <p:nvSpPr>
          <p:cNvPr id="9" name="Rectangle 8">
            <a:extLst>
              <a:ext uri="{FF2B5EF4-FFF2-40B4-BE49-F238E27FC236}">
                <a16:creationId xmlns:a16="http://schemas.microsoft.com/office/drawing/2014/main" id="{DED8054E-CFE9-84EB-60AB-2FF92C727D13}"/>
              </a:ext>
            </a:extLst>
          </p:cNvPr>
          <p:cNvSpPr/>
          <p:nvPr/>
        </p:nvSpPr>
        <p:spPr>
          <a:xfrm>
            <a:off x="9522447" y="3379087"/>
            <a:ext cx="307121" cy="155066"/>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07973F4-9EE7-D01F-0E83-7639B8AF4073}"/>
              </a:ext>
            </a:extLst>
          </p:cNvPr>
          <p:cNvSpPr txBox="1"/>
          <p:nvPr/>
        </p:nvSpPr>
        <p:spPr>
          <a:xfrm>
            <a:off x="9795632" y="3325701"/>
            <a:ext cx="2487809" cy="276999"/>
          </a:xfrm>
          <a:prstGeom prst="rect">
            <a:avLst/>
          </a:prstGeom>
          <a:noFill/>
        </p:spPr>
        <p:txBody>
          <a:bodyPr wrap="square" rtlCol="0">
            <a:spAutoFit/>
          </a:bodyPr>
          <a:lstStyle/>
          <a:p>
            <a:r>
              <a:rPr lang="en-US" sz="1200" dirty="0">
                <a:solidFill>
                  <a:schemeClr val="bg1"/>
                </a:solidFill>
              </a:rPr>
              <a:t>USGS 2016 Flood High Water Mark</a:t>
            </a:r>
          </a:p>
        </p:txBody>
      </p:sp>
      <p:pic>
        <p:nvPicPr>
          <p:cNvPr id="11" name="Picture 10">
            <a:extLst>
              <a:ext uri="{FF2B5EF4-FFF2-40B4-BE49-F238E27FC236}">
                <a16:creationId xmlns:a16="http://schemas.microsoft.com/office/drawing/2014/main" id="{F27588BA-638C-D033-C705-51C1EA605B19}"/>
              </a:ext>
            </a:extLst>
          </p:cNvPr>
          <p:cNvPicPr>
            <a:picLocks noChangeAspect="1"/>
          </p:cNvPicPr>
          <p:nvPr/>
        </p:nvPicPr>
        <p:blipFill>
          <a:blip r:embed="rId4"/>
          <a:stretch>
            <a:fillRect/>
          </a:stretch>
        </p:blipFill>
        <p:spPr>
          <a:xfrm>
            <a:off x="9523640" y="4513404"/>
            <a:ext cx="2603984" cy="1430611"/>
          </a:xfrm>
          <a:prstGeom prst="rect">
            <a:avLst/>
          </a:prstGeom>
        </p:spPr>
      </p:pic>
      <p:sp>
        <p:nvSpPr>
          <p:cNvPr id="12" name="TextBox 11">
            <a:extLst>
              <a:ext uri="{FF2B5EF4-FFF2-40B4-BE49-F238E27FC236}">
                <a16:creationId xmlns:a16="http://schemas.microsoft.com/office/drawing/2014/main" id="{6D24D00B-11C1-4941-6243-634985C05BBE}"/>
              </a:ext>
            </a:extLst>
          </p:cNvPr>
          <p:cNvSpPr txBox="1"/>
          <p:nvPr/>
        </p:nvSpPr>
        <p:spPr>
          <a:xfrm>
            <a:off x="9553813" y="5610322"/>
            <a:ext cx="2605177" cy="369332"/>
          </a:xfrm>
          <a:prstGeom prst="rect">
            <a:avLst/>
          </a:prstGeom>
          <a:noFill/>
        </p:spPr>
        <p:txBody>
          <a:bodyPr wrap="square" rtlCol="0">
            <a:spAutoFit/>
          </a:bodyPr>
          <a:lstStyle/>
          <a:p>
            <a:r>
              <a:rPr lang="en-US" dirty="0">
                <a:solidFill>
                  <a:schemeClr val="bg1"/>
                </a:solidFill>
              </a:rPr>
              <a:t>Flood Visualization (8 ft.)</a:t>
            </a:r>
          </a:p>
        </p:txBody>
      </p:sp>
      <p:sp>
        <p:nvSpPr>
          <p:cNvPr id="13" name="TextBox 12">
            <a:extLst>
              <a:ext uri="{FF2B5EF4-FFF2-40B4-BE49-F238E27FC236}">
                <a16:creationId xmlns:a16="http://schemas.microsoft.com/office/drawing/2014/main" id="{55936619-5F67-465C-80C2-3CB0614F6036}"/>
              </a:ext>
            </a:extLst>
          </p:cNvPr>
          <p:cNvSpPr txBox="1"/>
          <p:nvPr/>
        </p:nvSpPr>
        <p:spPr>
          <a:xfrm>
            <a:off x="9470430" y="1696949"/>
            <a:ext cx="2605177" cy="646331"/>
          </a:xfrm>
          <a:prstGeom prst="rect">
            <a:avLst/>
          </a:prstGeom>
          <a:noFill/>
        </p:spPr>
        <p:txBody>
          <a:bodyPr wrap="square" rtlCol="0">
            <a:spAutoFit/>
          </a:bodyPr>
          <a:lstStyle/>
          <a:p>
            <a:pPr algn="ctr"/>
            <a:r>
              <a:rPr lang="en-US" dirty="0">
                <a:solidFill>
                  <a:schemeClr val="bg1"/>
                </a:solidFill>
              </a:rPr>
              <a:t>Flood Depths marked on Mitigated Structure </a:t>
            </a:r>
          </a:p>
        </p:txBody>
      </p:sp>
      <p:sp>
        <p:nvSpPr>
          <p:cNvPr id="27" name="TextBox 26"/>
          <p:cNvSpPr txBox="1"/>
          <p:nvPr/>
        </p:nvSpPr>
        <p:spPr>
          <a:xfrm>
            <a:off x="109210" y="1427369"/>
            <a:ext cx="8597312" cy="369332"/>
          </a:xfrm>
          <a:prstGeom prst="rect">
            <a:avLst/>
          </a:prstGeom>
          <a:solidFill>
            <a:schemeClr val="accent2">
              <a:lumMod val="40000"/>
              <a:lumOff val="60000"/>
            </a:schemeClr>
          </a:solidFill>
        </p:spPr>
        <p:txBody>
          <a:bodyPr wrap="square" rtlCol="0">
            <a:spAutoFit/>
          </a:bodyPr>
          <a:lstStyle/>
          <a:p>
            <a:r>
              <a:rPr lang="en-US" b="1" dirty="0">
                <a:latin typeface="Arial" panose="020B0604020202020204" pitchFamily="34" charset="0"/>
                <a:cs typeface="Arial" panose="020B0604020202020204" pitchFamily="34" charset="0"/>
              </a:rPr>
              <a:t>First Floor Height BELOW:  FEMA/FSF 0.2-percent chance (500-yr) floods</a:t>
            </a:r>
            <a:endParaRPr lang="en-US" sz="105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578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30" grpId="0" animBg="1"/>
      <p:bldP spid="31" grpId="0" animBg="1"/>
      <p:bldP spid="34" grpId="0" animBg="1"/>
      <p:bldP spid="35" grpId="0" animBg="1"/>
      <p:bldP spid="38" grpId="0" animBg="1"/>
      <p:bldP spid="39" grpId="0" animBg="1"/>
      <p:bldP spid="40" grpId="0" animBg="1"/>
      <p:bldP spid="41" grpId="0" animBg="1"/>
      <p:bldP spid="2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208855" cy="6858000"/>
          </a:xfrm>
          <a:prstGeom prst="rect">
            <a:avLst/>
          </a:prstGeom>
        </p:spPr>
      </p:pic>
      <p:sp>
        <p:nvSpPr>
          <p:cNvPr id="5" name="Title 1"/>
          <p:cNvSpPr txBox="1">
            <a:spLocks/>
          </p:cNvSpPr>
          <p:nvPr/>
        </p:nvSpPr>
        <p:spPr>
          <a:xfrm>
            <a:off x="0" y="-21314"/>
            <a:ext cx="12208854"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Visualization  4 feet</a:t>
            </a:r>
          </a:p>
        </p:txBody>
      </p:sp>
      <p:sp>
        <p:nvSpPr>
          <p:cNvPr id="2" name="TextBox 1">
            <a:extLst>
              <a:ext uri="{FF2B5EF4-FFF2-40B4-BE49-F238E27FC236}">
                <a16:creationId xmlns:a16="http://schemas.microsoft.com/office/drawing/2014/main" id="{2311E495-1BD0-F82E-3F1E-4F9D148E75ED}"/>
              </a:ext>
            </a:extLst>
          </p:cNvPr>
          <p:cNvSpPr txBox="1"/>
          <p:nvPr/>
        </p:nvSpPr>
        <p:spPr>
          <a:xfrm>
            <a:off x="0" y="6509982"/>
            <a:ext cx="12192000" cy="369332"/>
          </a:xfrm>
          <a:prstGeom prst="rect">
            <a:avLst/>
          </a:prstGeom>
          <a:solidFill>
            <a:schemeClr val="accent6">
              <a:lumMod val="40000"/>
              <a:lumOff val="60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ABOVE:  1% Chance (100-yr) flood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6865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55227" y="1212020"/>
            <a:ext cx="8739966" cy="5446962"/>
          </a:xfrm>
          <a:prstGeom prst="rect">
            <a:avLst/>
          </a:prstGeom>
        </p:spPr>
      </p:pic>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Floodplain Building-Level Risk</a:t>
            </a:r>
          </a:p>
        </p:txBody>
      </p:sp>
      <p:pic>
        <p:nvPicPr>
          <p:cNvPr id="10" name="Picture 9"/>
          <p:cNvPicPr/>
          <p:nvPr/>
        </p:nvPicPr>
        <p:blipFill>
          <a:blip r:embed="rId4"/>
          <a:stretch>
            <a:fillRect/>
          </a:stretch>
        </p:blipFill>
        <p:spPr>
          <a:xfrm>
            <a:off x="8289591" y="3058036"/>
            <a:ext cx="2049518" cy="1134682"/>
          </a:xfrm>
          <a:prstGeom prst="rect">
            <a:avLst/>
          </a:prstGeom>
          <a:ln>
            <a:solidFill>
              <a:schemeClr val="tx1"/>
            </a:solidFill>
          </a:ln>
        </p:spPr>
      </p:pic>
      <p:sp>
        <p:nvSpPr>
          <p:cNvPr id="3" name="TextBox 2"/>
          <p:cNvSpPr txBox="1"/>
          <p:nvPr/>
        </p:nvSpPr>
        <p:spPr>
          <a:xfrm>
            <a:off x="6978870" y="2175642"/>
            <a:ext cx="3478924" cy="584775"/>
          </a:xfrm>
          <a:prstGeom prst="rect">
            <a:avLst/>
          </a:prstGeom>
          <a:solidFill>
            <a:schemeClr val="bg1">
              <a:lumMod val="50000"/>
            </a:schemeClr>
          </a:solidFill>
        </p:spPr>
        <p:txBody>
          <a:bodyPr wrap="square" rtlCol="0">
            <a:spAutoFit/>
          </a:bodyPr>
          <a:lstStyle/>
          <a:p>
            <a:pPr algn="ctr"/>
            <a:r>
              <a:rPr lang="en-US" sz="1600" dirty="0">
                <a:solidFill>
                  <a:schemeClr val="bg1"/>
                </a:solidFill>
              </a:rPr>
              <a:t>High-Risk Effective &amp; Advisory</a:t>
            </a:r>
          </a:p>
          <a:p>
            <a:pPr algn="ctr"/>
            <a:r>
              <a:rPr lang="en-US" sz="1600" dirty="0">
                <a:solidFill>
                  <a:schemeClr val="bg1"/>
                </a:solidFill>
              </a:rPr>
              <a:t> 1%-Annual-Chance (100-Yr) Floodplains</a:t>
            </a:r>
          </a:p>
        </p:txBody>
      </p:sp>
      <p:sp>
        <p:nvSpPr>
          <p:cNvPr id="6" name="Speech Bubble: Rectangle with Corners Rounded 14">
            <a:extLst>
              <a:ext uri="{FF2B5EF4-FFF2-40B4-BE49-F238E27FC236}">
                <a16:creationId xmlns:a16="http://schemas.microsoft.com/office/drawing/2014/main" id="{0ED1C770-B1D6-4603-BB25-A749DDCA06CF}"/>
              </a:ext>
            </a:extLst>
          </p:cNvPr>
          <p:cNvSpPr/>
          <p:nvPr/>
        </p:nvSpPr>
        <p:spPr>
          <a:xfrm flipH="1">
            <a:off x="147547" y="3935501"/>
            <a:ext cx="2425646" cy="1639406"/>
          </a:xfrm>
          <a:prstGeom prst="wedgeRoundRectCallout">
            <a:avLst>
              <a:gd name="adj1" fmla="val -72175"/>
              <a:gd name="adj2" fmla="val -73442"/>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Most Risk Assessment and Mitigation Layers are displayed on the RiskMAP View of the WV Flood Tool</a:t>
            </a:r>
            <a:endParaRPr lang="en-US" sz="1600" dirty="0">
              <a:solidFill>
                <a:schemeClr val="bg1"/>
              </a:solidFill>
            </a:endParaRPr>
          </a:p>
        </p:txBody>
      </p:sp>
      <p:sp>
        <p:nvSpPr>
          <p:cNvPr id="2" name="TextBox 1"/>
          <p:cNvSpPr txBox="1"/>
          <p:nvPr/>
        </p:nvSpPr>
        <p:spPr>
          <a:xfrm>
            <a:off x="147547" y="2760418"/>
            <a:ext cx="1451595" cy="830997"/>
          </a:xfrm>
          <a:prstGeom prst="rect">
            <a:avLst/>
          </a:prstGeom>
          <a:noFill/>
        </p:spPr>
        <p:txBody>
          <a:bodyPr wrap="square" rtlCol="0">
            <a:spAutoFit/>
          </a:bodyPr>
          <a:lstStyle/>
          <a:p>
            <a:pPr algn="ctr"/>
            <a:r>
              <a:rPr lang="en-US" sz="2400" b="1" dirty="0">
                <a:solidFill>
                  <a:schemeClr val="bg1"/>
                </a:solidFill>
              </a:rPr>
              <a:t>BUILDING SCALE</a:t>
            </a:r>
          </a:p>
        </p:txBody>
      </p:sp>
    </p:spTree>
    <p:extLst>
      <p:ext uri="{BB962C8B-B14F-4D97-AF65-F5344CB8AC3E}">
        <p14:creationId xmlns:p14="http://schemas.microsoft.com/office/powerpoint/2010/main" val="3685109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
            <a:ext cx="12211076" cy="6857998"/>
          </a:xfrm>
          <a:prstGeom prst="rect">
            <a:avLst/>
          </a:prstGeom>
        </p:spPr>
      </p:pic>
      <p:sp>
        <p:nvSpPr>
          <p:cNvPr id="4" name="Title 1">
            <a:extLst>
              <a:ext uri="{FF2B5EF4-FFF2-40B4-BE49-F238E27FC236}">
                <a16:creationId xmlns:a16="http://schemas.microsoft.com/office/drawing/2014/main" id="{37E7D72F-30BE-6724-81A6-41935DB04554}"/>
              </a:ext>
            </a:extLst>
          </p:cNvPr>
          <p:cNvSpPr txBox="1">
            <a:spLocks/>
          </p:cNvSpPr>
          <p:nvPr/>
        </p:nvSpPr>
        <p:spPr>
          <a:xfrm>
            <a:off x="0" y="-21314"/>
            <a:ext cx="12208854"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Visualization  7 feet</a:t>
            </a:r>
          </a:p>
        </p:txBody>
      </p:sp>
      <p:sp>
        <p:nvSpPr>
          <p:cNvPr id="9" name="TextBox 8">
            <a:extLst>
              <a:ext uri="{FF2B5EF4-FFF2-40B4-BE49-F238E27FC236}">
                <a16:creationId xmlns:a16="http://schemas.microsoft.com/office/drawing/2014/main" id="{30DDC1AD-5C4D-A878-C241-83A3D911EB77}"/>
              </a:ext>
            </a:extLst>
          </p:cNvPr>
          <p:cNvSpPr txBox="1"/>
          <p:nvPr/>
        </p:nvSpPr>
        <p:spPr>
          <a:xfrm>
            <a:off x="0" y="6509982"/>
            <a:ext cx="12208854" cy="369332"/>
          </a:xfrm>
          <a:prstGeom prst="rect">
            <a:avLst/>
          </a:prstGeom>
          <a:solidFill>
            <a:schemeClr val="accent6">
              <a:lumMod val="40000"/>
              <a:lumOff val="60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ABOVE:  2016 Flood High Water Mark</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49455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353F3C-D018-1262-65BC-A070D0373581}"/>
              </a:ext>
            </a:extLst>
          </p:cNvPr>
          <p:cNvPicPr>
            <a:picLocks noChangeAspect="1"/>
          </p:cNvPicPr>
          <p:nvPr/>
        </p:nvPicPr>
        <p:blipFill>
          <a:blip r:embed="rId3"/>
          <a:stretch>
            <a:fillRect/>
          </a:stretch>
        </p:blipFill>
        <p:spPr>
          <a:xfrm>
            <a:off x="0" y="0"/>
            <a:ext cx="12192000" cy="6910487"/>
          </a:xfrm>
          <a:prstGeom prst="rect">
            <a:avLst/>
          </a:prstGeom>
        </p:spPr>
      </p:pic>
      <p:sp>
        <p:nvSpPr>
          <p:cNvPr id="4" name="Title 1">
            <a:extLst>
              <a:ext uri="{FF2B5EF4-FFF2-40B4-BE49-F238E27FC236}">
                <a16:creationId xmlns:a16="http://schemas.microsoft.com/office/drawing/2014/main" id="{37E7D72F-30BE-6724-81A6-41935DB04554}"/>
              </a:ext>
            </a:extLst>
          </p:cNvPr>
          <p:cNvSpPr txBox="1">
            <a:spLocks/>
          </p:cNvSpPr>
          <p:nvPr/>
        </p:nvSpPr>
        <p:spPr>
          <a:xfrm>
            <a:off x="0" y="-21314"/>
            <a:ext cx="12208854"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Visualization 10 feet</a:t>
            </a:r>
          </a:p>
        </p:txBody>
      </p:sp>
      <p:sp>
        <p:nvSpPr>
          <p:cNvPr id="9" name="TextBox 8">
            <a:extLst>
              <a:ext uri="{FF2B5EF4-FFF2-40B4-BE49-F238E27FC236}">
                <a16:creationId xmlns:a16="http://schemas.microsoft.com/office/drawing/2014/main" id="{30DDC1AD-5C4D-A878-C241-83A3D911EB77}"/>
              </a:ext>
            </a:extLst>
          </p:cNvPr>
          <p:cNvSpPr txBox="1"/>
          <p:nvPr/>
        </p:nvSpPr>
        <p:spPr>
          <a:xfrm>
            <a:off x="0" y="6524629"/>
            <a:ext cx="12208854" cy="369332"/>
          </a:xfrm>
          <a:prstGeom prst="rect">
            <a:avLst/>
          </a:prstGeom>
          <a:solidFill>
            <a:schemeClr val="accent2">
              <a:lumMod val="60000"/>
              <a:lumOff val="40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BELOW:  0.2% Chance (500-yr) Flood Models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42972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536B461-AD1C-477F-B82A-D01FD605E3F4}"/>
              </a:ext>
            </a:extLst>
          </p:cNvPr>
          <p:cNvPicPr>
            <a:picLocks noChangeAspect="1"/>
          </p:cNvPicPr>
          <p:nvPr/>
        </p:nvPicPr>
        <p:blipFill rotWithShape="1">
          <a:blip r:embed="rId3"/>
          <a:srcRect l="6975" r="466"/>
          <a:stretch/>
        </p:blipFill>
        <p:spPr>
          <a:xfrm>
            <a:off x="1826846" y="2108898"/>
            <a:ext cx="8463592" cy="4273517"/>
          </a:xfrm>
          <a:prstGeom prst="rect">
            <a:avLst/>
          </a:prstGeom>
        </p:spPr>
      </p:pic>
      <p:sp>
        <p:nvSpPr>
          <p:cNvPr id="5" name="Title 1"/>
          <p:cNvSpPr txBox="1">
            <a:spLocks/>
          </p:cNvSpPr>
          <p:nvPr/>
        </p:nvSpPr>
        <p:spPr>
          <a:xfrm>
            <a:off x="1524000" y="2"/>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WSS Mitigation Reconstruction</a:t>
            </a:r>
          </a:p>
        </p:txBody>
      </p:sp>
      <p:sp>
        <p:nvSpPr>
          <p:cNvPr id="3" name="TextBox 2"/>
          <p:cNvSpPr txBox="1"/>
          <p:nvPr/>
        </p:nvSpPr>
        <p:spPr>
          <a:xfrm>
            <a:off x="1833050" y="1048019"/>
            <a:ext cx="8463592" cy="369332"/>
          </a:xfrm>
          <a:prstGeom prst="rect">
            <a:avLst/>
          </a:prstGeom>
          <a:solidFill>
            <a:schemeClr val="accent6">
              <a:lumMod val="60000"/>
              <a:lumOff val="40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(FFH) ABOVE 1-percent chance (100-yr) flood</a:t>
            </a:r>
            <a:endParaRPr lang="en-US" sz="1050" dirty="0">
              <a:latin typeface="Arial" panose="020B0604020202020204" pitchFamily="34" charset="0"/>
              <a:cs typeface="Arial" panose="020B0604020202020204" pitchFamily="34" charset="0"/>
            </a:endParaRPr>
          </a:p>
        </p:txBody>
      </p:sp>
      <p:sp>
        <p:nvSpPr>
          <p:cNvPr id="6" name="Rectangular Callout 5"/>
          <p:cNvSpPr/>
          <p:nvPr/>
        </p:nvSpPr>
        <p:spPr>
          <a:xfrm>
            <a:off x="6087080" y="4175636"/>
            <a:ext cx="1494305" cy="140039"/>
          </a:xfrm>
          <a:prstGeom prst="wedgeRectCallout">
            <a:avLst>
              <a:gd name="adj1" fmla="val 71775"/>
              <a:gd name="adj2" fmla="val 51559"/>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7.4’   (FEMA 1% / 100-Yr + 2’ FBD)</a:t>
            </a:r>
          </a:p>
        </p:txBody>
      </p:sp>
      <p:sp>
        <p:nvSpPr>
          <p:cNvPr id="7" name="Rectangular Callout 6"/>
          <p:cNvSpPr/>
          <p:nvPr/>
        </p:nvSpPr>
        <p:spPr>
          <a:xfrm>
            <a:off x="3325291" y="4601041"/>
            <a:ext cx="1465727" cy="161345"/>
          </a:xfrm>
          <a:prstGeom prst="wedgeRectCallout">
            <a:avLst>
              <a:gd name="adj1" fmla="val 403784"/>
              <a:gd name="adj2" fmla="val -16565"/>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6.4’  (FEMA 1%+;  Climate BFE+1)</a:t>
            </a:r>
          </a:p>
        </p:txBody>
      </p:sp>
      <p:sp>
        <p:nvSpPr>
          <p:cNvPr id="8" name="Rectangular Callout 7"/>
          <p:cNvSpPr/>
          <p:nvPr/>
        </p:nvSpPr>
        <p:spPr>
          <a:xfrm>
            <a:off x="1858345" y="4449759"/>
            <a:ext cx="1396700" cy="138582"/>
          </a:xfrm>
          <a:prstGeom prst="wedgeRectCallout">
            <a:avLst>
              <a:gd name="adj1" fmla="val 531594"/>
              <a:gd name="adj2" fmla="val 22884"/>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6.5’   (2016 High Water) </a:t>
            </a:r>
          </a:p>
        </p:txBody>
      </p:sp>
      <p:sp>
        <p:nvSpPr>
          <p:cNvPr id="9" name="Rectangular Callout 8"/>
          <p:cNvSpPr/>
          <p:nvPr/>
        </p:nvSpPr>
        <p:spPr>
          <a:xfrm>
            <a:off x="8523991" y="4185840"/>
            <a:ext cx="1395483" cy="138582"/>
          </a:xfrm>
          <a:prstGeom prst="wedgeRectCallout">
            <a:avLst>
              <a:gd name="adj1" fmla="val -83068"/>
              <a:gd name="adj2" fmla="val 42366"/>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7.4’  (FSF 0.2% / 500-Yr)</a:t>
            </a:r>
          </a:p>
        </p:txBody>
      </p:sp>
      <p:sp>
        <p:nvSpPr>
          <p:cNvPr id="10" name="Rectangular Callout 9"/>
          <p:cNvSpPr/>
          <p:nvPr/>
        </p:nvSpPr>
        <p:spPr>
          <a:xfrm>
            <a:off x="1859563" y="4255131"/>
            <a:ext cx="1396700" cy="138582"/>
          </a:xfrm>
          <a:prstGeom prst="wedgeRectCallout">
            <a:avLst>
              <a:gd name="adj1" fmla="val 531095"/>
              <a:gd name="adj2" fmla="val 35186"/>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7.2’  (FEMA 0.2% / 500-Yr )</a:t>
            </a:r>
          </a:p>
        </p:txBody>
      </p:sp>
      <p:graphicFrame>
        <p:nvGraphicFramePr>
          <p:cNvPr id="11" name="Table 10"/>
          <p:cNvGraphicFramePr>
            <a:graphicFrameLocks noGrp="1"/>
          </p:cNvGraphicFramePr>
          <p:nvPr/>
        </p:nvGraphicFramePr>
        <p:xfrm>
          <a:off x="6539923" y="2162914"/>
          <a:ext cx="1465728" cy="1823089"/>
        </p:xfrm>
        <a:graphic>
          <a:graphicData uri="http://schemas.openxmlformats.org/drawingml/2006/table">
            <a:tbl>
              <a:tblPr>
                <a:tableStyleId>{5C22544A-7EE6-4342-B048-85BDC9FD1C3A}</a:tableStyleId>
              </a:tblPr>
              <a:tblGrid>
                <a:gridCol w="900174">
                  <a:extLst>
                    <a:ext uri="{9D8B030D-6E8A-4147-A177-3AD203B41FA5}">
                      <a16:colId xmlns:a16="http://schemas.microsoft.com/office/drawing/2014/main" val="2046477427"/>
                    </a:ext>
                  </a:extLst>
                </a:gridCol>
                <a:gridCol w="565554">
                  <a:extLst>
                    <a:ext uri="{9D8B030D-6E8A-4147-A177-3AD203B41FA5}">
                      <a16:colId xmlns:a16="http://schemas.microsoft.com/office/drawing/2014/main" val="2529517874"/>
                    </a:ext>
                  </a:extLst>
                </a:gridCol>
              </a:tblGrid>
              <a:tr h="152401">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800" u="none" strike="noStrike" dirty="0">
                          <a:effectLst/>
                        </a:rPr>
                        <a:t>HEIGHT (ft.)</a:t>
                      </a:r>
                      <a:endParaRPr lang="en-US" sz="800" b="0"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21987">
                <a:tc>
                  <a:txBody>
                    <a:bodyPr/>
                    <a:lstStyle/>
                    <a:p>
                      <a:pPr algn="l" fontAlgn="b"/>
                      <a:r>
                        <a:rPr lang="en-US" sz="800" b="1" u="none" strike="noStrike" dirty="0">
                          <a:effectLst/>
                        </a:rPr>
                        <a:t>BUILDING </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95338125"/>
                  </a:ext>
                </a:extLst>
              </a:tr>
              <a:tr h="121987">
                <a:tc>
                  <a:txBody>
                    <a:bodyPr/>
                    <a:lstStyle/>
                    <a:p>
                      <a:pPr algn="l" fontAlgn="b"/>
                      <a:r>
                        <a:rPr lang="en-US" sz="800" u="none" strike="noStrike" dirty="0">
                          <a:effectLst/>
                        </a:rPr>
                        <a:t>First Flood Height</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6.4</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41545975"/>
                  </a:ext>
                </a:extLst>
              </a:tr>
              <a:tr h="121987">
                <a:tc>
                  <a:txBody>
                    <a:bodyPr/>
                    <a:lstStyle/>
                    <a:p>
                      <a:pPr algn="l" fontAlgn="b"/>
                      <a:r>
                        <a:rPr lang="en-US" sz="800" u="none" strike="noStrike" dirty="0">
                          <a:effectLst/>
                        </a:rPr>
                        <a:t>Freeboard (FBD)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4907731"/>
                  </a:ext>
                </a:extLst>
              </a:tr>
              <a:tr h="121987">
                <a:tc>
                  <a:txBody>
                    <a:bodyPr/>
                    <a:lstStyle/>
                    <a:p>
                      <a:pPr algn="l" fontAlgn="b"/>
                      <a:r>
                        <a:rPr lang="en-US" sz="800" b="1" u="none" strike="noStrike" dirty="0">
                          <a:effectLst/>
                        </a:rPr>
                        <a:t>FLOOD DEPTH</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15486144"/>
                  </a:ext>
                </a:extLst>
              </a:tr>
              <a:tr h="121987">
                <a:tc>
                  <a:txBody>
                    <a:bodyPr/>
                    <a:lstStyle/>
                    <a:p>
                      <a:pPr algn="l" fontAlgn="b"/>
                      <a:r>
                        <a:rPr lang="en-US" sz="800" b="0" i="0" u="none" strike="noStrike" dirty="0">
                          <a:solidFill>
                            <a:srgbClr val="000000"/>
                          </a:solidFill>
                          <a:effectLst/>
                          <a:latin typeface="Calibri" panose="020F0502020204030204" pitchFamily="34" charset="0"/>
                        </a:rPr>
                        <a:t>FSF</a:t>
                      </a:r>
                      <a:r>
                        <a:rPr lang="en-US" sz="800" b="0" i="0" u="none" strike="noStrike" baseline="0" dirty="0">
                          <a:solidFill>
                            <a:srgbClr val="000000"/>
                          </a:solidFill>
                          <a:effectLst/>
                          <a:latin typeface="Calibri" panose="020F0502020204030204" pitchFamily="34" charset="0"/>
                        </a:rPr>
                        <a:t> 20% (5-Yr)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b="0" i="0" u="none" strike="noStrike" dirty="0">
                          <a:solidFill>
                            <a:srgbClr val="000000"/>
                          </a:solidFill>
                          <a:effectLst/>
                          <a:latin typeface="Calibri" panose="020F0502020204030204" pitchFamily="34" charset="0"/>
                        </a:rPr>
                        <a:t>3.4</a:t>
                      </a:r>
                    </a:p>
                  </a:txBody>
                  <a:tcPr marL="7144" marR="7144" marT="7144" marB="0" anchor="b"/>
                </a:tc>
                <a:extLst>
                  <a:ext uri="{0D108BD9-81ED-4DB2-BD59-A6C34878D82A}">
                    <a16:rowId xmlns:a16="http://schemas.microsoft.com/office/drawing/2014/main" val="1165418921"/>
                  </a:ext>
                </a:extLst>
              </a:tr>
              <a:tr h="121987">
                <a:tc>
                  <a:txBody>
                    <a:bodyPr/>
                    <a:lstStyle/>
                    <a:p>
                      <a:pPr algn="l" fontAlgn="b"/>
                      <a:r>
                        <a:rPr lang="en-US" sz="800" u="none" strike="noStrike" dirty="0">
                          <a:effectLst/>
                        </a:rPr>
                        <a:t>FEMA 1% (100-Yr) </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5.4</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536308481"/>
                  </a:ext>
                </a:extLst>
              </a:tr>
              <a:tr h="121987">
                <a:tc>
                  <a:txBody>
                    <a:bodyPr/>
                    <a:lstStyle/>
                    <a:p>
                      <a:pPr algn="l" fontAlgn="b"/>
                      <a:r>
                        <a:rPr lang="en-US" sz="800" u="none" strike="noStrike" dirty="0">
                          <a:effectLst/>
                        </a:rPr>
                        <a:t>FSF 1% (100-Yr)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5.7</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83780853"/>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u="none" strike="noStrike" dirty="0">
                          <a:effectLst/>
                        </a:rPr>
                        <a:t>FEMA 1%+; Climate</a:t>
                      </a:r>
                      <a:br>
                        <a:rPr lang="en-US" sz="800" u="none" strike="noStrike" dirty="0">
                          <a:effectLst/>
                        </a:rPr>
                      </a:br>
                      <a:r>
                        <a:rPr lang="en-US" sz="800" u="none" strike="noStrike" dirty="0">
                          <a:effectLst/>
                        </a:rPr>
                        <a:t>(BFE + 1ft)</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6.4</a:t>
                      </a:r>
                    </a:p>
                  </a:txBody>
                  <a:tcPr marL="7144" marR="7144" marT="7144" marB="0" anchor="b">
                    <a:solidFill>
                      <a:schemeClr val="accent2">
                        <a:lumMod val="60000"/>
                        <a:lumOff val="40000"/>
                      </a:schemeClr>
                    </a:solidFill>
                  </a:tcPr>
                </a:tc>
                <a:extLst>
                  <a:ext uri="{0D108BD9-81ED-4DB2-BD59-A6C34878D82A}">
                    <a16:rowId xmlns:a16="http://schemas.microsoft.com/office/drawing/2014/main" val="2576018308"/>
                  </a:ext>
                </a:extLst>
              </a:tr>
              <a:tr h="121987">
                <a:tc>
                  <a:txBody>
                    <a:bodyPr/>
                    <a:lstStyle/>
                    <a:p>
                      <a:pPr algn="l" fontAlgn="b"/>
                      <a:r>
                        <a:rPr lang="en-US" sz="800" u="none" strike="noStrike" dirty="0">
                          <a:effectLst/>
                        </a:rPr>
                        <a:t>2016 Flood HWM</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6.5</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823741667"/>
                  </a:ext>
                </a:extLst>
              </a:tr>
              <a:tr h="121987">
                <a:tc>
                  <a:txBody>
                    <a:bodyPr/>
                    <a:lstStyle/>
                    <a:p>
                      <a:pPr algn="l" fontAlgn="b"/>
                      <a:r>
                        <a:rPr lang="en-US" sz="800" u="none" strike="noStrike" dirty="0">
                          <a:effectLst/>
                        </a:rPr>
                        <a:t>FEMA </a:t>
                      </a:r>
                      <a:r>
                        <a:rPr lang="en-US" sz="800" u="none" strike="noStrike" baseline="0" dirty="0">
                          <a:effectLst/>
                        </a:rPr>
                        <a:t>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7.2</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3781653846"/>
                  </a:ext>
                </a:extLst>
              </a:tr>
              <a:tr h="121987">
                <a:tc>
                  <a:txBody>
                    <a:bodyPr/>
                    <a:lstStyle/>
                    <a:p>
                      <a:pPr algn="l" fontAlgn="b"/>
                      <a:r>
                        <a:rPr lang="en-US" sz="800" u="none" strike="noStrike" dirty="0">
                          <a:effectLst/>
                        </a:rPr>
                        <a:t>FEMA 100-Yr + FBD</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7.4</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571880593"/>
                  </a:ext>
                </a:extLst>
              </a:tr>
              <a:tr h="121987">
                <a:tc>
                  <a:txBody>
                    <a:bodyPr/>
                    <a:lstStyle/>
                    <a:p>
                      <a:pPr algn="l" fontAlgn="b"/>
                      <a:r>
                        <a:rPr lang="en-US" sz="800" u="none" strike="noStrike" dirty="0">
                          <a:effectLst/>
                        </a:rPr>
                        <a:t>FSF 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7.4</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2060924349"/>
                  </a:ext>
                </a:extLst>
              </a:tr>
            </a:tbl>
          </a:graphicData>
        </a:graphic>
      </p:graphicFrame>
      <p:sp>
        <p:nvSpPr>
          <p:cNvPr id="12" name="TextBox 11"/>
          <p:cNvSpPr txBox="1"/>
          <p:nvPr/>
        </p:nvSpPr>
        <p:spPr>
          <a:xfrm>
            <a:off x="6379335" y="6018620"/>
            <a:ext cx="3911104" cy="300082"/>
          </a:xfrm>
          <a:prstGeom prst="rect">
            <a:avLst/>
          </a:prstGeom>
          <a:noFill/>
        </p:spPr>
        <p:txBody>
          <a:bodyPr wrap="square" rtlCol="0">
            <a:spAutoFit/>
          </a:bodyPr>
          <a:lstStyle/>
          <a:p>
            <a:r>
              <a:rPr lang="en-US" sz="1350" b="1" dirty="0">
                <a:solidFill>
                  <a:schemeClr val="bg1"/>
                </a:solidFill>
              </a:rPr>
              <a:t>138 Mill Street, White Sulphur Springs, WV, 24986</a:t>
            </a:r>
          </a:p>
        </p:txBody>
      </p:sp>
      <p:sp>
        <p:nvSpPr>
          <p:cNvPr id="13" name="TextBox 12"/>
          <p:cNvSpPr txBox="1"/>
          <p:nvPr/>
        </p:nvSpPr>
        <p:spPr>
          <a:xfrm>
            <a:off x="7992030" y="5051731"/>
            <a:ext cx="2061883" cy="230832"/>
          </a:xfrm>
          <a:prstGeom prst="rect">
            <a:avLst/>
          </a:prstGeom>
          <a:noFill/>
        </p:spPr>
        <p:txBody>
          <a:bodyPr wrap="square" rtlCol="0">
            <a:spAutoFit/>
          </a:bodyPr>
          <a:lstStyle/>
          <a:p>
            <a:r>
              <a:rPr lang="en-US" sz="900" dirty="0"/>
              <a:t>Building </a:t>
            </a:r>
            <a:r>
              <a:rPr lang="en-US" sz="900" u="sng" dirty="0">
                <a:hlinkClick r:id="rId4"/>
              </a:rPr>
              <a:t>13-17-0009-0026-0000_138</a:t>
            </a:r>
            <a:r>
              <a:rPr lang="en-US" sz="900" dirty="0"/>
              <a:t> </a:t>
            </a:r>
          </a:p>
        </p:txBody>
      </p:sp>
      <p:sp>
        <p:nvSpPr>
          <p:cNvPr id="16" name="Rectangular Callout 15"/>
          <p:cNvSpPr/>
          <p:nvPr/>
        </p:nvSpPr>
        <p:spPr>
          <a:xfrm>
            <a:off x="1859564" y="4853918"/>
            <a:ext cx="1395483" cy="138582"/>
          </a:xfrm>
          <a:prstGeom prst="wedgeRectCallout">
            <a:avLst>
              <a:gd name="adj1" fmla="val 531543"/>
              <a:gd name="adj2" fmla="val -10614"/>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5.4’   (FEMA 1% / 100-Yr) </a:t>
            </a:r>
          </a:p>
        </p:txBody>
      </p:sp>
      <p:sp>
        <p:nvSpPr>
          <p:cNvPr id="17" name="Rectangular Callout 16"/>
          <p:cNvSpPr/>
          <p:nvPr/>
        </p:nvSpPr>
        <p:spPr>
          <a:xfrm>
            <a:off x="1859563" y="5312750"/>
            <a:ext cx="1395482" cy="138582"/>
          </a:xfrm>
          <a:prstGeom prst="wedgeRectCallout">
            <a:avLst>
              <a:gd name="adj1" fmla="val 533047"/>
              <a:gd name="adj2" fmla="val -15260"/>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3.4’   (FSF 20% / 5-Yr)</a:t>
            </a:r>
          </a:p>
        </p:txBody>
      </p:sp>
      <p:sp>
        <p:nvSpPr>
          <p:cNvPr id="2" name="Rectangle 1"/>
          <p:cNvSpPr/>
          <p:nvPr/>
        </p:nvSpPr>
        <p:spPr>
          <a:xfrm>
            <a:off x="5253512" y="6550797"/>
            <a:ext cx="318052" cy="140608"/>
          </a:xfrm>
          <a:prstGeom prst="rect">
            <a:avLst/>
          </a:prstGeom>
          <a:solidFill>
            <a:schemeClr val="tx2"/>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521870" y="6474630"/>
            <a:ext cx="1965609" cy="276999"/>
          </a:xfrm>
          <a:prstGeom prst="rect">
            <a:avLst/>
          </a:prstGeom>
          <a:noFill/>
        </p:spPr>
        <p:txBody>
          <a:bodyPr wrap="square" rtlCol="0">
            <a:spAutoFit/>
          </a:bodyPr>
          <a:lstStyle/>
          <a:p>
            <a:r>
              <a:rPr lang="en-US" sz="1200" dirty="0">
                <a:solidFill>
                  <a:schemeClr val="bg1"/>
                </a:solidFill>
              </a:rPr>
              <a:t>First Street Foundation (FSF)</a:t>
            </a:r>
          </a:p>
        </p:txBody>
      </p:sp>
      <p:sp>
        <p:nvSpPr>
          <p:cNvPr id="19" name="TextBox 18"/>
          <p:cNvSpPr txBox="1"/>
          <p:nvPr/>
        </p:nvSpPr>
        <p:spPr>
          <a:xfrm>
            <a:off x="1833050" y="6478885"/>
            <a:ext cx="1223914" cy="276999"/>
          </a:xfrm>
          <a:prstGeom prst="rect">
            <a:avLst/>
          </a:prstGeom>
          <a:noFill/>
        </p:spPr>
        <p:txBody>
          <a:bodyPr wrap="square" rtlCol="0">
            <a:spAutoFit/>
          </a:bodyPr>
          <a:lstStyle/>
          <a:p>
            <a:r>
              <a:rPr lang="en-US" sz="1200" dirty="0"/>
              <a:t>FLOOD DEPTHS:</a:t>
            </a:r>
          </a:p>
        </p:txBody>
      </p:sp>
      <p:sp>
        <p:nvSpPr>
          <p:cNvPr id="20" name="Rectangle 19"/>
          <p:cNvSpPr/>
          <p:nvPr/>
        </p:nvSpPr>
        <p:spPr>
          <a:xfrm>
            <a:off x="3381641" y="6550797"/>
            <a:ext cx="318052" cy="140608"/>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649999" y="6474630"/>
            <a:ext cx="590701" cy="276999"/>
          </a:xfrm>
          <a:prstGeom prst="rect">
            <a:avLst/>
          </a:prstGeom>
          <a:noFill/>
        </p:spPr>
        <p:txBody>
          <a:bodyPr wrap="square" rtlCol="0">
            <a:spAutoFit/>
          </a:bodyPr>
          <a:lstStyle/>
          <a:p>
            <a:r>
              <a:rPr lang="en-US" sz="1200" dirty="0">
                <a:solidFill>
                  <a:schemeClr val="bg1"/>
                </a:solidFill>
              </a:rPr>
              <a:t>FEMA</a:t>
            </a:r>
          </a:p>
        </p:txBody>
      </p:sp>
      <p:sp>
        <p:nvSpPr>
          <p:cNvPr id="22" name="Rectangle 21"/>
          <p:cNvSpPr/>
          <p:nvPr/>
        </p:nvSpPr>
        <p:spPr>
          <a:xfrm>
            <a:off x="7864846" y="6531325"/>
            <a:ext cx="281610" cy="13729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096760" y="6451849"/>
            <a:ext cx="2404493" cy="276999"/>
          </a:xfrm>
          <a:prstGeom prst="rect">
            <a:avLst/>
          </a:prstGeom>
          <a:noFill/>
        </p:spPr>
        <p:txBody>
          <a:bodyPr wrap="square" rtlCol="0">
            <a:spAutoFit/>
          </a:bodyPr>
          <a:lstStyle/>
          <a:p>
            <a:r>
              <a:rPr lang="en-US" sz="1200" dirty="0">
                <a:solidFill>
                  <a:schemeClr val="bg1"/>
                </a:solidFill>
              </a:rPr>
              <a:t>USGS 2016 Flood High Water Mark</a:t>
            </a:r>
          </a:p>
        </p:txBody>
      </p:sp>
      <p:sp>
        <p:nvSpPr>
          <p:cNvPr id="27" name="TextBox 26"/>
          <p:cNvSpPr txBox="1"/>
          <p:nvPr/>
        </p:nvSpPr>
        <p:spPr>
          <a:xfrm>
            <a:off x="1826846" y="1518223"/>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BELOW 2016 HWM; 1%+,0.2-percent chance (500-yr) floods</a:t>
            </a:r>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84195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DD9D7D-9256-3445-CAF6-5CC96C6B235E}"/>
              </a:ext>
            </a:extLst>
          </p:cNvPr>
          <p:cNvSpPr txBox="1"/>
          <p:nvPr/>
        </p:nvSpPr>
        <p:spPr>
          <a:xfrm>
            <a:off x="0" y="0"/>
            <a:ext cx="12192000"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 Flood Mitigation Map</a:t>
            </a:r>
          </a:p>
        </p:txBody>
      </p:sp>
      <p:pic>
        <p:nvPicPr>
          <p:cNvPr id="4" name="Picture 3">
            <a:extLst>
              <a:ext uri="{FF2B5EF4-FFF2-40B4-BE49-F238E27FC236}">
                <a16:creationId xmlns:a16="http://schemas.microsoft.com/office/drawing/2014/main" id="{441E578E-F377-6481-D0CD-B9D399F61205}"/>
              </a:ext>
            </a:extLst>
          </p:cNvPr>
          <p:cNvPicPr>
            <a:picLocks noChangeAspect="1"/>
          </p:cNvPicPr>
          <p:nvPr/>
        </p:nvPicPr>
        <p:blipFill>
          <a:blip r:embed="rId3"/>
          <a:stretch>
            <a:fillRect/>
          </a:stretch>
        </p:blipFill>
        <p:spPr>
          <a:xfrm>
            <a:off x="719190" y="695464"/>
            <a:ext cx="4578693" cy="5554020"/>
          </a:xfrm>
          <a:prstGeom prst="rect">
            <a:avLst/>
          </a:prstGeom>
        </p:spPr>
      </p:pic>
      <p:grpSp>
        <p:nvGrpSpPr>
          <p:cNvPr id="35" name="Group 34">
            <a:extLst>
              <a:ext uri="{FF2B5EF4-FFF2-40B4-BE49-F238E27FC236}">
                <a16:creationId xmlns:a16="http://schemas.microsoft.com/office/drawing/2014/main" id="{950F75CF-92D2-89DA-8026-C104FF263B27}"/>
              </a:ext>
            </a:extLst>
          </p:cNvPr>
          <p:cNvGrpSpPr/>
          <p:nvPr/>
        </p:nvGrpSpPr>
        <p:grpSpPr>
          <a:xfrm>
            <a:off x="6426946" y="695463"/>
            <a:ext cx="4578693" cy="5534039"/>
            <a:chOff x="6426946" y="703784"/>
            <a:chExt cx="4936478" cy="5936682"/>
          </a:xfrm>
        </p:grpSpPr>
        <p:sp>
          <p:nvSpPr>
            <p:cNvPr id="29" name="Rectangle 28">
              <a:extLst>
                <a:ext uri="{FF2B5EF4-FFF2-40B4-BE49-F238E27FC236}">
                  <a16:creationId xmlns:a16="http://schemas.microsoft.com/office/drawing/2014/main" id="{A399CC39-8FEF-A069-955F-B3F562CBCBF7}"/>
                </a:ext>
              </a:extLst>
            </p:cNvPr>
            <p:cNvSpPr/>
            <p:nvPr/>
          </p:nvSpPr>
          <p:spPr>
            <a:xfrm>
              <a:off x="6426946" y="703784"/>
              <a:ext cx="4936478" cy="59366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90BAC7CB-ED24-5AEF-0FD1-94677D54A1C2}"/>
                </a:ext>
              </a:extLst>
            </p:cNvPr>
            <p:cNvPicPr>
              <a:picLocks noChangeAspect="1"/>
            </p:cNvPicPr>
            <p:nvPr/>
          </p:nvPicPr>
          <p:blipFill rotWithShape="1">
            <a:blip r:embed="rId4"/>
            <a:srcRect t="3264" r="49929"/>
            <a:stretch/>
          </p:blipFill>
          <p:spPr>
            <a:xfrm>
              <a:off x="6528176" y="914400"/>
              <a:ext cx="4714178" cy="4123636"/>
            </a:xfrm>
            <a:prstGeom prst="rect">
              <a:avLst/>
            </a:prstGeom>
          </p:spPr>
        </p:pic>
        <p:pic>
          <p:nvPicPr>
            <p:cNvPr id="31" name="Picture 30">
              <a:extLst>
                <a:ext uri="{FF2B5EF4-FFF2-40B4-BE49-F238E27FC236}">
                  <a16:creationId xmlns:a16="http://schemas.microsoft.com/office/drawing/2014/main" id="{76EAAAD8-1D71-EC80-8084-1AF81B12FD33}"/>
                </a:ext>
              </a:extLst>
            </p:cNvPr>
            <p:cNvPicPr>
              <a:picLocks noChangeAspect="1"/>
            </p:cNvPicPr>
            <p:nvPr/>
          </p:nvPicPr>
          <p:blipFill rotWithShape="1">
            <a:blip r:embed="rId4"/>
            <a:srcRect l="50792" t="1337" r="293" b="56178"/>
            <a:stretch/>
          </p:blipFill>
          <p:spPr>
            <a:xfrm>
              <a:off x="6693590" y="4876288"/>
              <a:ext cx="4634232" cy="1756572"/>
            </a:xfrm>
            <a:prstGeom prst="rect">
              <a:avLst/>
            </a:prstGeom>
          </p:spPr>
        </p:pic>
        <p:sp>
          <p:nvSpPr>
            <p:cNvPr id="32" name="Rectangle 31">
              <a:extLst>
                <a:ext uri="{FF2B5EF4-FFF2-40B4-BE49-F238E27FC236}">
                  <a16:creationId xmlns:a16="http://schemas.microsoft.com/office/drawing/2014/main" id="{EAB8BAED-2C01-C9D8-0725-CF6605043E39}"/>
                </a:ext>
              </a:extLst>
            </p:cNvPr>
            <p:cNvSpPr/>
            <p:nvPr/>
          </p:nvSpPr>
          <p:spPr>
            <a:xfrm>
              <a:off x="6528176" y="4837099"/>
              <a:ext cx="4835247" cy="174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B44A08D-544C-CB65-01A2-DDEB9E119FD3}"/>
                </a:ext>
              </a:extLst>
            </p:cNvPr>
            <p:cNvSpPr/>
            <p:nvPr/>
          </p:nvSpPr>
          <p:spPr>
            <a:xfrm flipH="1">
              <a:off x="6528176" y="914400"/>
              <a:ext cx="165414" cy="4123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C9A3CC40-A937-357B-A45F-0563C86D71A3}"/>
              </a:ext>
            </a:extLst>
          </p:cNvPr>
          <p:cNvSpPr txBox="1"/>
          <p:nvPr/>
        </p:nvSpPr>
        <p:spPr>
          <a:xfrm>
            <a:off x="4075538" y="780839"/>
            <a:ext cx="986319" cy="923330"/>
          </a:xfrm>
          <a:prstGeom prst="rect">
            <a:avLst/>
          </a:prstGeom>
          <a:noFill/>
        </p:spPr>
        <p:txBody>
          <a:bodyPr wrap="square" rtlCol="0">
            <a:spAutoFit/>
          </a:bodyPr>
          <a:lstStyle/>
          <a:p>
            <a:pPr algn="ctr"/>
            <a:r>
              <a:rPr lang="en-US" dirty="0"/>
              <a:t>White Sulphur Springs</a:t>
            </a:r>
          </a:p>
        </p:txBody>
      </p:sp>
      <p:sp>
        <p:nvSpPr>
          <p:cNvPr id="38" name="TextBox 37">
            <a:extLst>
              <a:ext uri="{FF2B5EF4-FFF2-40B4-BE49-F238E27FC236}">
                <a16:creationId xmlns:a16="http://schemas.microsoft.com/office/drawing/2014/main" id="{14F6EF01-C053-0D83-A6E9-91A1B04D75C1}"/>
              </a:ext>
            </a:extLst>
          </p:cNvPr>
          <p:cNvSpPr txBox="1"/>
          <p:nvPr/>
        </p:nvSpPr>
        <p:spPr>
          <a:xfrm>
            <a:off x="2535839" y="6309341"/>
            <a:ext cx="821410" cy="461665"/>
          </a:xfrm>
          <a:prstGeom prst="rect">
            <a:avLst/>
          </a:prstGeom>
          <a:noFill/>
        </p:spPr>
        <p:txBody>
          <a:bodyPr wrap="square" rtlCol="0">
            <a:spAutoFit/>
          </a:bodyPr>
          <a:lstStyle/>
          <a:p>
            <a:r>
              <a:rPr lang="en-US" sz="2400" i="1" dirty="0">
                <a:solidFill>
                  <a:schemeClr val="bg1"/>
                </a:solidFill>
              </a:rPr>
              <a:t>Map</a:t>
            </a:r>
          </a:p>
        </p:txBody>
      </p:sp>
      <p:sp>
        <p:nvSpPr>
          <p:cNvPr id="39" name="TextBox 38">
            <a:extLst>
              <a:ext uri="{FF2B5EF4-FFF2-40B4-BE49-F238E27FC236}">
                <a16:creationId xmlns:a16="http://schemas.microsoft.com/office/drawing/2014/main" id="{B57C983A-68D5-03AA-FDB5-F2B68E860292}"/>
              </a:ext>
            </a:extLst>
          </p:cNvPr>
          <p:cNvSpPr txBox="1"/>
          <p:nvPr/>
        </p:nvSpPr>
        <p:spPr>
          <a:xfrm>
            <a:off x="8125907" y="6309341"/>
            <a:ext cx="1297783" cy="461665"/>
          </a:xfrm>
          <a:prstGeom prst="rect">
            <a:avLst/>
          </a:prstGeom>
          <a:noFill/>
        </p:spPr>
        <p:txBody>
          <a:bodyPr wrap="square" rtlCol="0">
            <a:spAutoFit/>
          </a:bodyPr>
          <a:lstStyle/>
          <a:p>
            <a:r>
              <a:rPr lang="en-US" sz="2400" i="1" dirty="0">
                <a:solidFill>
                  <a:schemeClr val="bg1"/>
                </a:solidFill>
              </a:rPr>
              <a:t>Legend</a:t>
            </a:r>
          </a:p>
        </p:txBody>
      </p:sp>
    </p:spTree>
    <p:extLst>
      <p:ext uri="{BB962C8B-B14F-4D97-AF65-F5344CB8AC3E}">
        <p14:creationId xmlns:p14="http://schemas.microsoft.com/office/powerpoint/2010/main" val="27079917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plant, tree&#10;&#10;Description automatically generated">
            <a:extLst>
              <a:ext uri="{FF2B5EF4-FFF2-40B4-BE49-F238E27FC236}">
                <a16:creationId xmlns:a16="http://schemas.microsoft.com/office/drawing/2014/main" id="{5F4A1344-AA79-4E79-90E8-F2EE5C7B4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7619"/>
            <a:ext cx="12192000" cy="5993309"/>
          </a:xfrm>
          <a:prstGeom prst="rect">
            <a:avLst/>
          </a:prstGeom>
        </p:spPr>
      </p:pic>
      <p:sp>
        <p:nvSpPr>
          <p:cNvPr id="6" name="TextBox 5">
            <a:extLst>
              <a:ext uri="{FF2B5EF4-FFF2-40B4-BE49-F238E27FC236}">
                <a16:creationId xmlns:a16="http://schemas.microsoft.com/office/drawing/2014/main" id="{5FD36577-041A-46F0-9192-3FF7D0AE65D2}"/>
              </a:ext>
            </a:extLst>
          </p:cNvPr>
          <p:cNvSpPr txBox="1"/>
          <p:nvPr/>
        </p:nvSpPr>
        <p:spPr>
          <a:xfrm>
            <a:off x="0" y="0"/>
            <a:ext cx="8725989"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Pre-Disaster 2016 Aerial View</a:t>
            </a:r>
          </a:p>
        </p:txBody>
      </p:sp>
      <p:grpSp>
        <p:nvGrpSpPr>
          <p:cNvPr id="12" name="Group 11">
            <a:extLst>
              <a:ext uri="{FF2B5EF4-FFF2-40B4-BE49-F238E27FC236}">
                <a16:creationId xmlns:a16="http://schemas.microsoft.com/office/drawing/2014/main" id="{6827CBE3-95F5-4215-9512-B219A8AB3EDE}"/>
              </a:ext>
            </a:extLst>
          </p:cNvPr>
          <p:cNvGrpSpPr/>
          <p:nvPr/>
        </p:nvGrpSpPr>
        <p:grpSpPr>
          <a:xfrm>
            <a:off x="0" y="6136528"/>
            <a:ext cx="3160503" cy="575279"/>
            <a:chOff x="138956" y="6205209"/>
            <a:chExt cx="3160503" cy="575279"/>
          </a:xfrm>
        </p:grpSpPr>
        <p:pic>
          <p:nvPicPr>
            <p:cNvPr id="13" name="Picture 12" descr="Graphical user interface, website&#10;&#10;Description automatically generated">
              <a:extLst>
                <a:ext uri="{FF2B5EF4-FFF2-40B4-BE49-F238E27FC236}">
                  <a16:creationId xmlns:a16="http://schemas.microsoft.com/office/drawing/2014/main" id="{D333695D-6FA0-4F52-98FE-1BB42A12FE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956" y="6205209"/>
              <a:ext cx="950703" cy="496705"/>
            </a:xfrm>
            <a:prstGeom prst="rect">
              <a:avLst/>
            </a:prstGeom>
          </p:spPr>
        </p:pic>
        <p:sp>
          <p:nvSpPr>
            <p:cNvPr id="14" name="TextBox 13">
              <a:extLst>
                <a:ext uri="{FF2B5EF4-FFF2-40B4-BE49-F238E27FC236}">
                  <a16:creationId xmlns:a16="http://schemas.microsoft.com/office/drawing/2014/main" id="{F95365B9-0337-41F0-B603-E1A443B20669}"/>
                </a:ext>
              </a:extLst>
            </p:cNvPr>
            <p:cNvSpPr txBox="1"/>
            <p:nvPr/>
          </p:nvSpPr>
          <p:spPr>
            <a:xfrm>
              <a:off x="1089659" y="6518878"/>
              <a:ext cx="2209800" cy="261610"/>
            </a:xfrm>
            <a:prstGeom prst="rect">
              <a:avLst/>
            </a:prstGeom>
            <a:noFill/>
          </p:spPr>
          <p:txBody>
            <a:bodyPr wrap="square" rtlCol="0">
              <a:spAutoFit/>
            </a:bodyPr>
            <a:lstStyle/>
            <a:p>
              <a:r>
                <a:rPr lang="en-US" sz="1100" dirty="0">
                  <a:solidFill>
                    <a:schemeClr val="bg1"/>
                  </a:solidFill>
                </a:rPr>
                <a:t>Image courtesy of Google Earth Pro</a:t>
              </a:r>
            </a:p>
          </p:txBody>
        </p:sp>
      </p:grpSp>
      <p:sp>
        <p:nvSpPr>
          <p:cNvPr id="15" name="TextBox 14">
            <a:extLst>
              <a:ext uri="{FF2B5EF4-FFF2-40B4-BE49-F238E27FC236}">
                <a16:creationId xmlns:a16="http://schemas.microsoft.com/office/drawing/2014/main" id="{0633E39F-B289-4FA3-A62D-4443C714A752}"/>
              </a:ext>
            </a:extLst>
          </p:cNvPr>
          <p:cNvSpPr txBox="1"/>
          <p:nvPr/>
        </p:nvSpPr>
        <p:spPr>
          <a:xfrm>
            <a:off x="9591675" y="-4356"/>
            <a:ext cx="2600325" cy="646331"/>
          </a:xfrm>
          <a:prstGeom prst="rect">
            <a:avLst/>
          </a:prstGeom>
          <a:noFill/>
        </p:spPr>
        <p:txBody>
          <a:bodyPr wrap="square" rtlCol="0">
            <a:spAutoFit/>
          </a:bodyPr>
          <a:lstStyle/>
          <a:p>
            <a:pPr algn="r"/>
            <a:r>
              <a:rPr lang="en-US" dirty="0">
                <a:solidFill>
                  <a:schemeClr val="bg1"/>
                </a:solidFill>
              </a:rPr>
              <a:t>White Sulphur Springs</a:t>
            </a:r>
          </a:p>
          <a:p>
            <a:pPr algn="r"/>
            <a:r>
              <a:rPr lang="en-US" dirty="0">
                <a:solidFill>
                  <a:schemeClr val="bg1"/>
                </a:solidFill>
              </a:rPr>
              <a:t>Imagery of June 2016</a:t>
            </a:r>
          </a:p>
        </p:txBody>
      </p:sp>
      <p:sp>
        <p:nvSpPr>
          <p:cNvPr id="4" name="TextBox 3">
            <a:extLst>
              <a:ext uri="{FF2B5EF4-FFF2-40B4-BE49-F238E27FC236}">
                <a16:creationId xmlns:a16="http://schemas.microsoft.com/office/drawing/2014/main" id="{6F8A7472-0A38-5697-944F-63AF67E567BD}"/>
              </a:ext>
            </a:extLst>
          </p:cNvPr>
          <p:cNvSpPr txBox="1"/>
          <p:nvPr/>
        </p:nvSpPr>
        <p:spPr>
          <a:xfrm>
            <a:off x="91440" y="690720"/>
            <a:ext cx="2600325" cy="646331"/>
          </a:xfrm>
          <a:prstGeom prst="rect">
            <a:avLst/>
          </a:prstGeom>
          <a:solidFill>
            <a:schemeClr val="accent1">
              <a:lumMod val="50000"/>
            </a:schemeClr>
          </a:solid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Flood</a:t>
            </a:r>
          </a:p>
          <a:p>
            <a:pPr algn="ctr"/>
            <a:r>
              <a:rPr lang="en-US" dirty="0">
                <a:solidFill>
                  <a:schemeClr val="bg1"/>
                </a:solidFill>
                <a:latin typeface="Arial" panose="020B0604020202020204" pitchFamily="34" charset="0"/>
                <a:cs typeface="Arial" panose="020B0604020202020204" pitchFamily="34" charset="0"/>
              </a:rPr>
              <a:t>Resiliency Factors</a:t>
            </a:r>
          </a:p>
        </p:txBody>
      </p:sp>
    </p:spTree>
    <p:extLst>
      <p:ext uri="{BB962C8B-B14F-4D97-AF65-F5344CB8AC3E}">
        <p14:creationId xmlns:p14="http://schemas.microsoft.com/office/powerpoint/2010/main" val="21518153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4A1344-AA79-4E79-90E8-F2EE5C7B45A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637619"/>
            <a:ext cx="12192000" cy="5993308"/>
          </a:xfrm>
          <a:prstGeom prst="rect">
            <a:avLst/>
          </a:prstGeom>
        </p:spPr>
      </p:pic>
      <p:grpSp>
        <p:nvGrpSpPr>
          <p:cNvPr id="11" name="Group 10">
            <a:extLst>
              <a:ext uri="{FF2B5EF4-FFF2-40B4-BE49-F238E27FC236}">
                <a16:creationId xmlns:a16="http://schemas.microsoft.com/office/drawing/2014/main" id="{94B53CDF-DB57-4502-B8DF-CB00F21ECEF7}"/>
              </a:ext>
            </a:extLst>
          </p:cNvPr>
          <p:cNvGrpSpPr/>
          <p:nvPr/>
        </p:nvGrpSpPr>
        <p:grpSpPr>
          <a:xfrm>
            <a:off x="0" y="6136528"/>
            <a:ext cx="3160503" cy="589450"/>
            <a:chOff x="138956" y="6205209"/>
            <a:chExt cx="3160503" cy="589450"/>
          </a:xfrm>
        </p:grpSpPr>
        <p:pic>
          <p:nvPicPr>
            <p:cNvPr id="12" name="Picture 11" descr="Graphical user interface, website&#10;&#10;Description automatically generated">
              <a:extLst>
                <a:ext uri="{FF2B5EF4-FFF2-40B4-BE49-F238E27FC236}">
                  <a16:creationId xmlns:a16="http://schemas.microsoft.com/office/drawing/2014/main" id="{AC735BBD-73F7-443A-B854-F238D88032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956" y="6205209"/>
              <a:ext cx="950703" cy="496705"/>
            </a:xfrm>
            <a:prstGeom prst="rect">
              <a:avLst/>
            </a:prstGeom>
          </p:spPr>
        </p:pic>
        <p:sp>
          <p:nvSpPr>
            <p:cNvPr id="13" name="TextBox 12">
              <a:extLst>
                <a:ext uri="{FF2B5EF4-FFF2-40B4-BE49-F238E27FC236}">
                  <a16:creationId xmlns:a16="http://schemas.microsoft.com/office/drawing/2014/main" id="{C5AEBF87-687B-4464-8570-2C342EE24656}"/>
                </a:ext>
              </a:extLst>
            </p:cNvPr>
            <p:cNvSpPr txBox="1"/>
            <p:nvPr/>
          </p:nvSpPr>
          <p:spPr>
            <a:xfrm>
              <a:off x="1089659" y="6363772"/>
              <a:ext cx="2209800" cy="430887"/>
            </a:xfrm>
            <a:prstGeom prst="rect">
              <a:avLst/>
            </a:prstGeom>
            <a:noFill/>
          </p:spPr>
          <p:txBody>
            <a:bodyPr wrap="square" rtlCol="0">
              <a:spAutoFit/>
            </a:bodyPr>
            <a:lstStyle/>
            <a:p>
              <a:r>
                <a:rPr lang="en-US" sz="1100" dirty="0">
                  <a:solidFill>
                    <a:schemeClr val="bg1"/>
                  </a:solidFill>
                </a:rPr>
                <a:t>Image courtesy of Google Earth Pro &amp; Google Street View</a:t>
              </a:r>
            </a:p>
          </p:txBody>
        </p:sp>
      </p:grpSp>
      <p:grpSp>
        <p:nvGrpSpPr>
          <p:cNvPr id="14" name="Group 13">
            <a:extLst>
              <a:ext uri="{FF2B5EF4-FFF2-40B4-BE49-F238E27FC236}">
                <a16:creationId xmlns:a16="http://schemas.microsoft.com/office/drawing/2014/main" id="{88E712F4-568E-4F2F-BEF6-E5CB74433B02}"/>
              </a:ext>
            </a:extLst>
          </p:cNvPr>
          <p:cNvGrpSpPr/>
          <p:nvPr/>
        </p:nvGrpSpPr>
        <p:grpSpPr>
          <a:xfrm>
            <a:off x="8763552" y="6077103"/>
            <a:ext cx="2893394" cy="307777"/>
            <a:chOff x="3018030" y="625151"/>
            <a:chExt cx="3394494" cy="307777"/>
          </a:xfrm>
        </p:grpSpPr>
        <p:sp>
          <p:nvSpPr>
            <p:cNvPr id="15" name="TextBox 14">
              <a:extLst>
                <a:ext uri="{FF2B5EF4-FFF2-40B4-BE49-F238E27FC236}">
                  <a16:creationId xmlns:a16="http://schemas.microsoft.com/office/drawing/2014/main" id="{5DFE5C90-E912-47B4-9A9A-43D37A7DD9E5}"/>
                </a:ext>
              </a:extLst>
            </p:cNvPr>
            <p:cNvSpPr txBox="1"/>
            <p:nvPr/>
          </p:nvSpPr>
          <p:spPr>
            <a:xfrm>
              <a:off x="3247292" y="625151"/>
              <a:ext cx="3165232" cy="307777"/>
            </a:xfrm>
            <a:prstGeom prst="rect">
              <a:avLst/>
            </a:prstGeom>
            <a:solidFill>
              <a:srgbClr val="EFECE7"/>
            </a:solidFill>
          </p:spPr>
          <p:txBody>
            <a:bodyPr wrap="square" rtlCol="0">
              <a:spAutoFit/>
            </a:bodyPr>
            <a:lstStyle/>
            <a:p>
              <a:r>
                <a:rPr lang="en-US" sz="1400" dirty="0"/>
                <a:t>Building REMOVED (Vacant Parcel)</a:t>
              </a:r>
            </a:p>
          </p:txBody>
        </p:sp>
        <p:pic>
          <p:nvPicPr>
            <p:cNvPr id="16" name="Picture 15" descr="Shape&#10;&#10;Description automatically generated">
              <a:extLst>
                <a:ext uri="{FF2B5EF4-FFF2-40B4-BE49-F238E27FC236}">
                  <a16:creationId xmlns:a16="http://schemas.microsoft.com/office/drawing/2014/main" id="{35C42961-C7FA-4513-AB4E-CB8B4CDD8C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8030" y="625152"/>
              <a:ext cx="283484" cy="307776"/>
            </a:xfrm>
            <a:prstGeom prst="rect">
              <a:avLst/>
            </a:prstGeom>
          </p:spPr>
        </p:pic>
      </p:grpSp>
      <p:pic>
        <p:nvPicPr>
          <p:cNvPr id="3" name="Picture 2" descr="A picture containing text, tree, grass, sky&#10;&#10;Description automatically generated">
            <a:extLst>
              <a:ext uri="{FF2B5EF4-FFF2-40B4-BE49-F238E27FC236}">
                <a16:creationId xmlns:a16="http://schemas.microsoft.com/office/drawing/2014/main" id="{DAFC716F-D679-46B0-8595-35AC236D13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407" y="844420"/>
            <a:ext cx="3501466" cy="2020077"/>
          </a:xfrm>
          <a:prstGeom prst="rect">
            <a:avLst/>
          </a:prstGeom>
        </p:spPr>
      </p:pic>
      <p:sp>
        <p:nvSpPr>
          <p:cNvPr id="8" name="TextBox 7">
            <a:extLst>
              <a:ext uri="{FF2B5EF4-FFF2-40B4-BE49-F238E27FC236}">
                <a16:creationId xmlns:a16="http://schemas.microsoft.com/office/drawing/2014/main" id="{014A8253-FFFF-2808-BE00-63FBD646983F}"/>
              </a:ext>
            </a:extLst>
          </p:cNvPr>
          <p:cNvSpPr txBox="1"/>
          <p:nvPr/>
        </p:nvSpPr>
        <p:spPr>
          <a:xfrm>
            <a:off x="0" y="0"/>
            <a:ext cx="8725989"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Structures Removed Post-Disaster</a:t>
            </a:r>
          </a:p>
        </p:txBody>
      </p:sp>
      <p:sp>
        <p:nvSpPr>
          <p:cNvPr id="9" name="TextBox 8">
            <a:extLst>
              <a:ext uri="{FF2B5EF4-FFF2-40B4-BE49-F238E27FC236}">
                <a16:creationId xmlns:a16="http://schemas.microsoft.com/office/drawing/2014/main" id="{6131A61F-130B-4C97-3612-F89B9786EC02}"/>
              </a:ext>
            </a:extLst>
          </p:cNvPr>
          <p:cNvSpPr txBox="1"/>
          <p:nvPr/>
        </p:nvSpPr>
        <p:spPr>
          <a:xfrm>
            <a:off x="9591675" y="-4356"/>
            <a:ext cx="2600325" cy="646331"/>
          </a:xfrm>
          <a:prstGeom prst="rect">
            <a:avLst/>
          </a:prstGeom>
          <a:noFill/>
        </p:spPr>
        <p:txBody>
          <a:bodyPr wrap="square" rtlCol="0">
            <a:spAutoFit/>
          </a:bodyPr>
          <a:lstStyle/>
          <a:p>
            <a:pPr algn="r"/>
            <a:r>
              <a:rPr lang="en-US" dirty="0">
                <a:solidFill>
                  <a:schemeClr val="bg1"/>
                </a:solidFill>
              </a:rPr>
              <a:t>White Sulphur Springs</a:t>
            </a:r>
          </a:p>
          <a:p>
            <a:pPr algn="r"/>
            <a:r>
              <a:rPr lang="en-US" dirty="0">
                <a:solidFill>
                  <a:schemeClr val="bg1"/>
                </a:solidFill>
              </a:rPr>
              <a:t>Imagery of June 2016</a:t>
            </a:r>
          </a:p>
        </p:txBody>
      </p:sp>
    </p:spTree>
    <p:extLst>
      <p:ext uri="{BB962C8B-B14F-4D97-AF65-F5344CB8AC3E}">
        <p14:creationId xmlns:p14="http://schemas.microsoft.com/office/powerpoint/2010/main" val="12337661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4A1344-AA79-4E79-90E8-F2EE5C7B45A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 y="637619"/>
            <a:ext cx="12191998" cy="5993308"/>
          </a:xfrm>
          <a:prstGeom prst="rect">
            <a:avLst/>
          </a:prstGeom>
        </p:spPr>
      </p:pic>
      <p:grpSp>
        <p:nvGrpSpPr>
          <p:cNvPr id="11" name="Group 10">
            <a:extLst>
              <a:ext uri="{FF2B5EF4-FFF2-40B4-BE49-F238E27FC236}">
                <a16:creationId xmlns:a16="http://schemas.microsoft.com/office/drawing/2014/main" id="{94B53CDF-DB57-4502-B8DF-CB00F21ECEF7}"/>
              </a:ext>
            </a:extLst>
          </p:cNvPr>
          <p:cNvGrpSpPr/>
          <p:nvPr/>
        </p:nvGrpSpPr>
        <p:grpSpPr>
          <a:xfrm>
            <a:off x="0" y="6136528"/>
            <a:ext cx="3160503" cy="589450"/>
            <a:chOff x="138956" y="6205209"/>
            <a:chExt cx="3160503" cy="589450"/>
          </a:xfrm>
        </p:grpSpPr>
        <p:pic>
          <p:nvPicPr>
            <p:cNvPr id="12" name="Picture 11" descr="Graphical user interface, website&#10;&#10;Description automatically generated">
              <a:extLst>
                <a:ext uri="{FF2B5EF4-FFF2-40B4-BE49-F238E27FC236}">
                  <a16:creationId xmlns:a16="http://schemas.microsoft.com/office/drawing/2014/main" id="{AC735BBD-73F7-443A-B854-F238D88032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956" y="6205209"/>
              <a:ext cx="950703" cy="496705"/>
            </a:xfrm>
            <a:prstGeom prst="rect">
              <a:avLst/>
            </a:prstGeom>
          </p:spPr>
        </p:pic>
        <p:sp>
          <p:nvSpPr>
            <p:cNvPr id="13" name="TextBox 12">
              <a:extLst>
                <a:ext uri="{FF2B5EF4-FFF2-40B4-BE49-F238E27FC236}">
                  <a16:creationId xmlns:a16="http://schemas.microsoft.com/office/drawing/2014/main" id="{C5AEBF87-687B-4464-8570-2C342EE24656}"/>
                </a:ext>
              </a:extLst>
            </p:cNvPr>
            <p:cNvSpPr txBox="1"/>
            <p:nvPr/>
          </p:nvSpPr>
          <p:spPr>
            <a:xfrm>
              <a:off x="1089659" y="6363772"/>
              <a:ext cx="2209800" cy="430887"/>
            </a:xfrm>
            <a:prstGeom prst="rect">
              <a:avLst/>
            </a:prstGeom>
            <a:noFill/>
          </p:spPr>
          <p:txBody>
            <a:bodyPr wrap="square" rtlCol="0">
              <a:spAutoFit/>
            </a:bodyPr>
            <a:lstStyle/>
            <a:p>
              <a:r>
                <a:rPr lang="en-US" sz="1100" dirty="0">
                  <a:solidFill>
                    <a:schemeClr val="bg1"/>
                  </a:solidFill>
                </a:rPr>
                <a:t>Image courtesy of Google Earth Pro &amp; Google Street View</a:t>
              </a:r>
            </a:p>
          </p:txBody>
        </p:sp>
      </p:grpSp>
      <p:grpSp>
        <p:nvGrpSpPr>
          <p:cNvPr id="17" name="Group 16">
            <a:extLst>
              <a:ext uri="{FF2B5EF4-FFF2-40B4-BE49-F238E27FC236}">
                <a16:creationId xmlns:a16="http://schemas.microsoft.com/office/drawing/2014/main" id="{040898EB-B56C-4312-A5BD-0AC2BD779CA0}"/>
              </a:ext>
            </a:extLst>
          </p:cNvPr>
          <p:cNvGrpSpPr/>
          <p:nvPr/>
        </p:nvGrpSpPr>
        <p:grpSpPr>
          <a:xfrm>
            <a:off x="8880391" y="6076685"/>
            <a:ext cx="2776555" cy="308195"/>
            <a:chOff x="3018030" y="625150"/>
            <a:chExt cx="3257420" cy="308195"/>
          </a:xfrm>
        </p:grpSpPr>
        <p:sp>
          <p:nvSpPr>
            <p:cNvPr id="18" name="TextBox 17">
              <a:extLst>
                <a:ext uri="{FF2B5EF4-FFF2-40B4-BE49-F238E27FC236}">
                  <a16:creationId xmlns:a16="http://schemas.microsoft.com/office/drawing/2014/main" id="{E986BAF0-67DC-43FE-84C1-1EFBA7E74BCD}"/>
                </a:ext>
              </a:extLst>
            </p:cNvPr>
            <p:cNvSpPr txBox="1"/>
            <p:nvPr/>
          </p:nvSpPr>
          <p:spPr>
            <a:xfrm>
              <a:off x="3247292" y="625151"/>
              <a:ext cx="3028158" cy="307777"/>
            </a:xfrm>
            <a:prstGeom prst="rect">
              <a:avLst/>
            </a:prstGeom>
            <a:solidFill>
              <a:srgbClr val="EFECE7"/>
            </a:solidFill>
          </p:spPr>
          <p:txBody>
            <a:bodyPr wrap="square" rtlCol="0">
              <a:spAutoFit/>
            </a:bodyPr>
            <a:lstStyle/>
            <a:p>
              <a:r>
                <a:rPr lang="en-US" sz="1400" dirty="0"/>
                <a:t>ACQUISITION or Buyout Property</a:t>
              </a:r>
            </a:p>
          </p:txBody>
        </p:sp>
        <p:pic>
          <p:nvPicPr>
            <p:cNvPr id="19" name="Picture 18">
              <a:extLst>
                <a:ext uri="{FF2B5EF4-FFF2-40B4-BE49-F238E27FC236}">
                  <a16:creationId xmlns:a16="http://schemas.microsoft.com/office/drawing/2014/main" id="{A587D224-44A3-45AE-AE03-85DD1C0CB8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018030" y="625150"/>
              <a:ext cx="301932" cy="308195"/>
            </a:xfrm>
            <a:prstGeom prst="rect">
              <a:avLst/>
            </a:prstGeom>
          </p:spPr>
        </p:pic>
      </p:grpSp>
      <p:pic>
        <p:nvPicPr>
          <p:cNvPr id="4" name="Picture 3" descr="A picture containing grass, tree, sky, outdoor&#10;&#10;Description automatically generated">
            <a:extLst>
              <a:ext uri="{FF2B5EF4-FFF2-40B4-BE49-F238E27FC236}">
                <a16:creationId xmlns:a16="http://schemas.microsoft.com/office/drawing/2014/main" id="{E8887570-942F-4EB7-9669-CD288FFC96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150" y="806122"/>
            <a:ext cx="3664933" cy="1955739"/>
          </a:xfrm>
          <a:prstGeom prst="rect">
            <a:avLst/>
          </a:prstGeom>
        </p:spPr>
      </p:pic>
      <p:sp>
        <p:nvSpPr>
          <p:cNvPr id="3" name="TextBox 2">
            <a:extLst>
              <a:ext uri="{FF2B5EF4-FFF2-40B4-BE49-F238E27FC236}">
                <a16:creationId xmlns:a16="http://schemas.microsoft.com/office/drawing/2014/main" id="{B6F2E011-892D-5E92-A6BD-F0F6BFB5EF92}"/>
              </a:ext>
            </a:extLst>
          </p:cNvPr>
          <p:cNvSpPr txBox="1"/>
          <p:nvPr/>
        </p:nvSpPr>
        <p:spPr>
          <a:xfrm>
            <a:off x="0" y="0"/>
            <a:ext cx="8725989"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Structures Acquired for Buyouts</a:t>
            </a:r>
          </a:p>
        </p:txBody>
      </p:sp>
      <p:sp>
        <p:nvSpPr>
          <p:cNvPr id="8" name="TextBox 7">
            <a:extLst>
              <a:ext uri="{FF2B5EF4-FFF2-40B4-BE49-F238E27FC236}">
                <a16:creationId xmlns:a16="http://schemas.microsoft.com/office/drawing/2014/main" id="{BEDFADAD-D1A2-6D31-BBD0-0294A427F88F}"/>
              </a:ext>
            </a:extLst>
          </p:cNvPr>
          <p:cNvSpPr txBox="1"/>
          <p:nvPr/>
        </p:nvSpPr>
        <p:spPr>
          <a:xfrm>
            <a:off x="9591675" y="-4356"/>
            <a:ext cx="2600325" cy="646331"/>
          </a:xfrm>
          <a:prstGeom prst="rect">
            <a:avLst/>
          </a:prstGeom>
          <a:noFill/>
        </p:spPr>
        <p:txBody>
          <a:bodyPr wrap="square" rtlCol="0">
            <a:spAutoFit/>
          </a:bodyPr>
          <a:lstStyle/>
          <a:p>
            <a:pPr algn="r"/>
            <a:r>
              <a:rPr lang="en-US" dirty="0">
                <a:solidFill>
                  <a:schemeClr val="bg1"/>
                </a:solidFill>
              </a:rPr>
              <a:t>White Sulphur Springs</a:t>
            </a:r>
          </a:p>
          <a:p>
            <a:pPr algn="r"/>
            <a:r>
              <a:rPr lang="en-US" dirty="0">
                <a:solidFill>
                  <a:schemeClr val="bg1"/>
                </a:solidFill>
              </a:rPr>
              <a:t>Imagery of Oct. 2019</a:t>
            </a:r>
          </a:p>
        </p:txBody>
      </p:sp>
      <p:sp>
        <p:nvSpPr>
          <p:cNvPr id="10" name="TextBox 9">
            <a:extLst>
              <a:ext uri="{FF2B5EF4-FFF2-40B4-BE49-F238E27FC236}">
                <a16:creationId xmlns:a16="http://schemas.microsoft.com/office/drawing/2014/main" id="{3B6BD5E7-069A-C9E7-A004-E76E542C3F3E}"/>
              </a:ext>
            </a:extLst>
          </p:cNvPr>
          <p:cNvSpPr txBox="1"/>
          <p:nvPr/>
        </p:nvSpPr>
        <p:spPr>
          <a:xfrm>
            <a:off x="406150" y="2761861"/>
            <a:ext cx="3664933" cy="369332"/>
          </a:xfrm>
          <a:prstGeom prst="rect">
            <a:avLst/>
          </a:prstGeom>
          <a:solidFill>
            <a:schemeClr val="accent6">
              <a:lumMod val="40000"/>
              <a:lumOff val="60000"/>
            </a:schemeClr>
          </a:solidFill>
        </p:spPr>
        <p:txBody>
          <a:bodyPr wrap="square" rtlCol="0">
            <a:spAutoFit/>
          </a:bodyPr>
          <a:lstStyle/>
          <a:p>
            <a:pPr algn="ctr"/>
            <a:r>
              <a:rPr lang="en-US" dirty="0"/>
              <a:t>Buyout Property</a:t>
            </a:r>
          </a:p>
        </p:txBody>
      </p:sp>
      <p:cxnSp>
        <p:nvCxnSpPr>
          <p:cNvPr id="14" name="Connector: Elbow 13">
            <a:extLst>
              <a:ext uri="{FF2B5EF4-FFF2-40B4-BE49-F238E27FC236}">
                <a16:creationId xmlns:a16="http://schemas.microsoft.com/office/drawing/2014/main" id="{2093A05B-DF6E-D234-A219-04C5901D6FFE}"/>
              </a:ext>
            </a:extLst>
          </p:cNvPr>
          <p:cNvCxnSpPr>
            <a:cxnSpLocks/>
            <a:stCxn id="10" idx="3"/>
          </p:cNvCxnSpPr>
          <p:nvPr/>
        </p:nvCxnSpPr>
        <p:spPr>
          <a:xfrm>
            <a:off x="4071083" y="2946527"/>
            <a:ext cx="1428203" cy="936452"/>
          </a:xfrm>
          <a:prstGeom prst="bentConnector3">
            <a:avLst>
              <a:gd name="adj1" fmla="val 100047"/>
            </a:avLst>
          </a:prstGeom>
          <a:ln w="5715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1592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4A1344-AA79-4E79-90E8-F2EE5C7B45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637619"/>
            <a:ext cx="12191998" cy="5993307"/>
          </a:xfrm>
          <a:prstGeom prst="rect">
            <a:avLst/>
          </a:prstGeom>
        </p:spPr>
      </p:pic>
      <p:grpSp>
        <p:nvGrpSpPr>
          <p:cNvPr id="11" name="Group 10">
            <a:extLst>
              <a:ext uri="{FF2B5EF4-FFF2-40B4-BE49-F238E27FC236}">
                <a16:creationId xmlns:a16="http://schemas.microsoft.com/office/drawing/2014/main" id="{94B53CDF-DB57-4502-B8DF-CB00F21ECEF7}"/>
              </a:ext>
            </a:extLst>
          </p:cNvPr>
          <p:cNvGrpSpPr/>
          <p:nvPr/>
        </p:nvGrpSpPr>
        <p:grpSpPr>
          <a:xfrm>
            <a:off x="0" y="6136528"/>
            <a:ext cx="3160503" cy="589450"/>
            <a:chOff x="138956" y="6205209"/>
            <a:chExt cx="3160503" cy="589450"/>
          </a:xfrm>
        </p:grpSpPr>
        <p:pic>
          <p:nvPicPr>
            <p:cNvPr id="12" name="Picture 11" descr="Graphical user interface, website&#10;&#10;Description automatically generated">
              <a:extLst>
                <a:ext uri="{FF2B5EF4-FFF2-40B4-BE49-F238E27FC236}">
                  <a16:creationId xmlns:a16="http://schemas.microsoft.com/office/drawing/2014/main" id="{AC735BBD-73F7-443A-B854-F238D88032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956" y="6205209"/>
              <a:ext cx="950703" cy="496705"/>
            </a:xfrm>
            <a:prstGeom prst="rect">
              <a:avLst/>
            </a:prstGeom>
          </p:spPr>
        </p:pic>
        <p:sp>
          <p:nvSpPr>
            <p:cNvPr id="13" name="TextBox 12">
              <a:extLst>
                <a:ext uri="{FF2B5EF4-FFF2-40B4-BE49-F238E27FC236}">
                  <a16:creationId xmlns:a16="http://schemas.microsoft.com/office/drawing/2014/main" id="{C5AEBF87-687B-4464-8570-2C342EE24656}"/>
                </a:ext>
              </a:extLst>
            </p:cNvPr>
            <p:cNvSpPr txBox="1"/>
            <p:nvPr/>
          </p:nvSpPr>
          <p:spPr>
            <a:xfrm>
              <a:off x="1089659" y="6363772"/>
              <a:ext cx="2209800" cy="430887"/>
            </a:xfrm>
            <a:prstGeom prst="rect">
              <a:avLst/>
            </a:prstGeom>
            <a:noFill/>
          </p:spPr>
          <p:txBody>
            <a:bodyPr wrap="square" rtlCol="0">
              <a:spAutoFit/>
            </a:bodyPr>
            <a:lstStyle/>
            <a:p>
              <a:r>
                <a:rPr lang="en-US" sz="1100" dirty="0">
                  <a:solidFill>
                    <a:schemeClr val="bg1"/>
                  </a:solidFill>
                </a:rPr>
                <a:t>Image courtesy of Google Earth Pro &amp; Google Street View</a:t>
              </a:r>
            </a:p>
          </p:txBody>
        </p:sp>
      </p:grpSp>
      <p:grpSp>
        <p:nvGrpSpPr>
          <p:cNvPr id="14" name="Group 13">
            <a:extLst>
              <a:ext uri="{FF2B5EF4-FFF2-40B4-BE49-F238E27FC236}">
                <a16:creationId xmlns:a16="http://schemas.microsoft.com/office/drawing/2014/main" id="{EA160ECB-B5DE-478C-A99F-EEC9C7EE87C2}"/>
              </a:ext>
            </a:extLst>
          </p:cNvPr>
          <p:cNvGrpSpPr/>
          <p:nvPr/>
        </p:nvGrpSpPr>
        <p:grpSpPr>
          <a:xfrm>
            <a:off x="7522920" y="6077103"/>
            <a:ext cx="4134026" cy="307777"/>
            <a:chOff x="3013326" y="625151"/>
            <a:chExt cx="4849987" cy="307777"/>
          </a:xfrm>
        </p:grpSpPr>
        <p:sp>
          <p:nvSpPr>
            <p:cNvPr id="15" name="TextBox 14">
              <a:extLst>
                <a:ext uri="{FF2B5EF4-FFF2-40B4-BE49-F238E27FC236}">
                  <a16:creationId xmlns:a16="http://schemas.microsoft.com/office/drawing/2014/main" id="{3AC3181B-1FC4-41CE-9590-34BBBA7429C4}"/>
                </a:ext>
              </a:extLst>
            </p:cNvPr>
            <p:cNvSpPr txBox="1"/>
            <p:nvPr/>
          </p:nvSpPr>
          <p:spPr>
            <a:xfrm>
              <a:off x="3247290" y="625151"/>
              <a:ext cx="4616023" cy="307777"/>
            </a:xfrm>
            <a:prstGeom prst="rect">
              <a:avLst/>
            </a:prstGeom>
            <a:solidFill>
              <a:srgbClr val="EFECE7"/>
            </a:solidFill>
          </p:spPr>
          <p:txBody>
            <a:bodyPr wrap="square" rtlCol="0">
              <a:spAutoFit/>
            </a:bodyPr>
            <a:lstStyle/>
            <a:p>
              <a:r>
                <a:rPr lang="en-US" sz="1400" dirty="0"/>
                <a:t>REPAIRED of Substantially Damaged (&gt;50%) Building</a:t>
              </a:r>
            </a:p>
          </p:txBody>
        </p:sp>
        <p:pic>
          <p:nvPicPr>
            <p:cNvPr id="16" name="Picture 15">
              <a:extLst>
                <a:ext uri="{FF2B5EF4-FFF2-40B4-BE49-F238E27FC236}">
                  <a16:creationId xmlns:a16="http://schemas.microsoft.com/office/drawing/2014/main" id="{6CA7ECFE-C39C-4F5E-AB64-82EA9261A26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13326" y="625151"/>
              <a:ext cx="304069" cy="307777"/>
            </a:xfrm>
            <a:prstGeom prst="rect">
              <a:avLst/>
            </a:prstGeom>
          </p:spPr>
        </p:pic>
      </p:grpSp>
      <p:sp>
        <p:nvSpPr>
          <p:cNvPr id="8" name="TextBox 7">
            <a:extLst>
              <a:ext uri="{FF2B5EF4-FFF2-40B4-BE49-F238E27FC236}">
                <a16:creationId xmlns:a16="http://schemas.microsoft.com/office/drawing/2014/main" id="{EC9CE4E6-15ED-73CE-5D56-3CA876F58E7E}"/>
              </a:ext>
            </a:extLst>
          </p:cNvPr>
          <p:cNvSpPr txBox="1"/>
          <p:nvPr/>
        </p:nvSpPr>
        <p:spPr>
          <a:xfrm>
            <a:off x="0" y="0"/>
            <a:ext cx="8725989"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Structures Repaired (Non-Mitigated)</a:t>
            </a:r>
          </a:p>
        </p:txBody>
      </p:sp>
      <p:pic>
        <p:nvPicPr>
          <p:cNvPr id="9" name="Picture 2" descr="https://data.wvgis.wvu.edu/pub/Clearinghouse/hazards/BldgPhotos/13-17-0008-0139-0000_220.jpg">
            <a:extLst>
              <a:ext uri="{FF2B5EF4-FFF2-40B4-BE49-F238E27FC236}">
                <a16:creationId xmlns:a16="http://schemas.microsoft.com/office/drawing/2014/main" id="{8F4D4650-7D85-7D5D-926B-01BA6B2D943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54" t="11831" b="20837"/>
          <a:stretch/>
        </p:blipFill>
        <p:spPr bwMode="auto">
          <a:xfrm>
            <a:off x="168630" y="792869"/>
            <a:ext cx="4367835" cy="147856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79295BA-96A1-16B8-4EC8-9C5B71023B21}"/>
              </a:ext>
            </a:extLst>
          </p:cNvPr>
          <p:cNvSpPr txBox="1"/>
          <p:nvPr/>
        </p:nvSpPr>
        <p:spPr>
          <a:xfrm>
            <a:off x="9591675" y="-4356"/>
            <a:ext cx="2600325" cy="646331"/>
          </a:xfrm>
          <a:prstGeom prst="rect">
            <a:avLst/>
          </a:prstGeom>
          <a:noFill/>
        </p:spPr>
        <p:txBody>
          <a:bodyPr wrap="square" rtlCol="0">
            <a:spAutoFit/>
          </a:bodyPr>
          <a:lstStyle/>
          <a:p>
            <a:pPr algn="r"/>
            <a:r>
              <a:rPr lang="en-US" dirty="0">
                <a:solidFill>
                  <a:schemeClr val="bg1"/>
                </a:solidFill>
              </a:rPr>
              <a:t>White Sulphur Springs</a:t>
            </a:r>
          </a:p>
          <a:p>
            <a:pPr algn="r"/>
            <a:r>
              <a:rPr lang="en-US" dirty="0">
                <a:solidFill>
                  <a:schemeClr val="bg1"/>
                </a:solidFill>
              </a:rPr>
              <a:t>Imagery of Oct. 2019</a:t>
            </a:r>
          </a:p>
        </p:txBody>
      </p:sp>
      <p:sp>
        <p:nvSpPr>
          <p:cNvPr id="18" name="TextBox 17">
            <a:extLst>
              <a:ext uri="{FF2B5EF4-FFF2-40B4-BE49-F238E27FC236}">
                <a16:creationId xmlns:a16="http://schemas.microsoft.com/office/drawing/2014/main" id="{B21057DA-8A33-51A5-BD9C-2725CC786C3E}"/>
              </a:ext>
            </a:extLst>
          </p:cNvPr>
          <p:cNvSpPr txBox="1"/>
          <p:nvPr/>
        </p:nvSpPr>
        <p:spPr>
          <a:xfrm>
            <a:off x="168629" y="2300107"/>
            <a:ext cx="4367835" cy="369332"/>
          </a:xfrm>
          <a:prstGeom prst="rect">
            <a:avLst/>
          </a:prstGeom>
          <a:solidFill>
            <a:schemeClr val="accent2">
              <a:lumMod val="40000"/>
              <a:lumOff val="60000"/>
            </a:schemeClr>
          </a:solidFill>
        </p:spPr>
        <p:txBody>
          <a:bodyPr wrap="square" rtlCol="0">
            <a:spAutoFit/>
          </a:bodyPr>
          <a:lstStyle/>
          <a:p>
            <a:pPr algn="ctr"/>
            <a:r>
              <a:rPr lang="en-US" dirty="0"/>
              <a:t>Substantially Damaged Structure Repaired</a:t>
            </a:r>
          </a:p>
        </p:txBody>
      </p:sp>
      <p:cxnSp>
        <p:nvCxnSpPr>
          <p:cNvPr id="19" name="Connector: Elbow 18">
            <a:extLst>
              <a:ext uri="{FF2B5EF4-FFF2-40B4-BE49-F238E27FC236}">
                <a16:creationId xmlns:a16="http://schemas.microsoft.com/office/drawing/2014/main" id="{E56BC10F-6402-0A01-C4F7-F19FAA7A24FF}"/>
              </a:ext>
            </a:extLst>
          </p:cNvPr>
          <p:cNvCxnSpPr>
            <a:cxnSpLocks/>
            <a:stCxn id="18" idx="3"/>
          </p:cNvCxnSpPr>
          <p:nvPr/>
        </p:nvCxnSpPr>
        <p:spPr>
          <a:xfrm>
            <a:off x="4536464" y="2484773"/>
            <a:ext cx="611732" cy="1149501"/>
          </a:xfrm>
          <a:prstGeom prst="bentConnector2">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4290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4A1344-AA79-4E79-90E8-F2EE5C7B45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37619"/>
            <a:ext cx="12191996" cy="5993307"/>
          </a:xfrm>
          <a:prstGeom prst="rect">
            <a:avLst/>
          </a:prstGeom>
        </p:spPr>
      </p:pic>
      <p:grpSp>
        <p:nvGrpSpPr>
          <p:cNvPr id="11" name="Group 10">
            <a:extLst>
              <a:ext uri="{FF2B5EF4-FFF2-40B4-BE49-F238E27FC236}">
                <a16:creationId xmlns:a16="http://schemas.microsoft.com/office/drawing/2014/main" id="{94B53CDF-DB57-4502-B8DF-CB00F21ECEF7}"/>
              </a:ext>
            </a:extLst>
          </p:cNvPr>
          <p:cNvGrpSpPr/>
          <p:nvPr/>
        </p:nvGrpSpPr>
        <p:grpSpPr>
          <a:xfrm>
            <a:off x="0" y="6136528"/>
            <a:ext cx="3160503" cy="589450"/>
            <a:chOff x="138956" y="6205209"/>
            <a:chExt cx="3160503" cy="589450"/>
          </a:xfrm>
        </p:grpSpPr>
        <p:pic>
          <p:nvPicPr>
            <p:cNvPr id="12" name="Picture 11" descr="Graphical user interface, website&#10;&#10;Description automatically generated">
              <a:extLst>
                <a:ext uri="{FF2B5EF4-FFF2-40B4-BE49-F238E27FC236}">
                  <a16:creationId xmlns:a16="http://schemas.microsoft.com/office/drawing/2014/main" id="{AC735BBD-73F7-443A-B854-F238D88032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956" y="6205209"/>
              <a:ext cx="950703" cy="496705"/>
            </a:xfrm>
            <a:prstGeom prst="rect">
              <a:avLst/>
            </a:prstGeom>
          </p:spPr>
        </p:pic>
        <p:sp>
          <p:nvSpPr>
            <p:cNvPr id="13" name="TextBox 12">
              <a:extLst>
                <a:ext uri="{FF2B5EF4-FFF2-40B4-BE49-F238E27FC236}">
                  <a16:creationId xmlns:a16="http://schemas.microsoft.com/office/drawing/2014/main" id="{C5AEBF87-687B-4464-8570-2C342EE24656}"/>
                </a:ext>
              </a:extLst>
            </p:cNvPr>
            <p:cNvSpPr txBox="1"/>
            <p:nvPr/>
          </p:nvSpPr>
          <p:spPr>
            <a:xfrm>
              <a:off x="1089659" y="6363772"/>
              <a:ext cx="2209800" cy="430887"/>
            </a:xfrm>
            <a:prstGeom prst="rect">
              <a:avLst/>
            </a:prstGeom>
            <a:noFill/>
          </p:spPr>
          <p:txBody>
            <a:bodyPr wrap="square" rtlCol="0">
              <a:spAutoFit/>
            </a:bodyPr>
            <a:lstStyle/>
            <a:p>
              <a:r>
                <a:rPr lang="en-US" sz="1100" dirty="0">
                  <a:solidFill>
                    <a:schemeClr val="bg1"/>
                  </a:solidFill>
                </a:rPr>
                <a:t>Image courtesy of Google Earth Pro &amp; Google Street View</a:t>
              </a:r>
            </a:p>
          </p:txBody>
        </p:sp>
      </p:grpSp>
      <p:grpSp>
        <p:nvGrpSpPr>
          <p:cNvPr id="20" name="Group 19">
            <a:extLst>
              <a:ext uri="{FF2B5EF4-FFF2-40B4-BE49-F238E27FC236}">
                <a16:creationId xmlns:a16="http://schemas.microsoft.com/office/drawing/2014/main" id="{3BC4A335-EA60-4E0C-8124-43392523BFD0}"/>
              </a:ext>
            </a:extLst>
          </p:cNvPr>
          <p:cNvGrpSpPr/>
          <p:nvPr/>
        </p:nvGrpSpPr>
        <p:grpSpPr>
          <a:xfrm>
            <a:off x="9014885" y="6075736"/>
            <a:ext cx="2642061" cy="307952"/>
            <a:chOff x="4763678" y="624976"/>
            <a:chExt cx="3099633" cy="307952"/>
          </a:xfrm>
        </p:grpSpPr>
        <p:sp>
          <p:nvSpPr>
            <p:cNvPr id="21" name="TextBox 20">
              <a:extLst>
                <a:ext uri="{FF2B5EF4-FFF2-40B4-BE49-F238E27FC236}">
                  <a16:creationId xmlns:a16="http://schemas.microsoft.com/office/drawing/2014/main" id="{6268B372-6364-475B-9883-831B5DBCCD93}"/>
                </a:ext>
              </a:extLst>
            </p:cNvPr>
            <p:cNvSpPr txBox="1"/>
            <p:nvPr/>
          </p:nvSpPr>
          <p:spPr>
            <a:xfrm>
              <a:off x="5067748" y="625151"/>
              <a:ext cx="2795563" cy="307777"/>
            </a:xfrm>
            <a:prstGeom prst="rect">
              <a:avLst/>
            </a:prstGeom>
            <a:solidFill>
              <a:srgbClr val="EFECE7"/>
            </a:solidFill>
          </p:spPr>
          <p:txBody>
            <a:bodyPr wrap="square" rtlCol="0">
              <a:spAutoFit/>
            </a:bodyPr>
            <a:lstStyle/>
            <a:p>
              <a:r>
                <a:rPr lang="en-US" sz="1400" dirty="0"/>
                <a:t>Mitigation RECONSTRUCTION</a:t>
              </a:r>
            </a:p>
          </p:txBody>
        </p:sp>
        <p:pic>
          <p:nvPicPr>
            <p:cNvPr id="22" name="Picture 21">
              <a:extLst>
                <a:ext uri="{FF2B5EF4-FFF2-40B4-BE49-F238E27FC236}">
                  <a16:creationId xmlns:a16="http://schemas.microsoft.com/office/drawing/2014/main" id="{20C86923-2410-43CB-B5B5-ED0E80F7057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63678" y="624976"/>
              <a:ext cx="312020" cy="307952"/>
            </a:xfrm>
            <a:prstGeom prst="rect">
              <a:avLst/>
            </a:prstGeom>
          </p:spPr>
        </p:pic>
      </p:grpSp>
      <p:sp>
        <p:nvSpPr>
          <p:cNvPr id="3" name="TextBox 2">
            <a:extLst>
              <a:ext uri="{FF2B5EF4-FFF2-40B4-BE49-F238E27FC236}">
                <a16:creationId xmlns:a16="http://schemas.microsoft.com/office/drawing/2014/main" id="{67BFD896-29B3-4A83-AF70-9400BE8ABE39}"/>
              </a:ext>
            </a:extLst>
          </p:cNvPr>
          <p:cNvSpPr txBox="1"/>
          <p:nvPr/>
        </p:nvSpPr>
        <p:spPr>
          <a:xfrm>
            <a:off x="0" y="0"/>
            <a:ext cx="10068128" cy="1200329"/>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Structures Reconstructed (Mitigated) Reconstruction)</a:t>
            </a:r>
          </a:p>
        </p:txBody>
      </p:sp>
      <p:sp>
        <p:nvSpPr>
          <p:cNvPr id="8" name="TextBox 7">
            <a:extLst>
              <a:ext uri="{FF2B5EF4-FFF2-40B4-BE49-F238E27FC236}">
                <a16:creationId xmlns:a16="http://schemas.microsoft.com/office/drawing/2014/main" id="{1338E4A9-86C4-F440-83D1-662F76296F8C}"/>
              </a:ext>
            </a:extLst>
          </p:cNvPr>
          <p:cNvSpPr txBox="1"/>
          <p:nvPr/>
        </p:nvSpPr>
        <p:spPr>
          <a:xfrm>
            <a:off x="9591675" y="-4356"/>
            <a:ext cx="2600325" cy="646331"/>
          </a:xfrm>
          <a:prstGeom prst="rect">
            <a:avLst/>
          </a:prstGeom>
          <a:noFill/>
        </p:spPr>
        <p:txBody>
          <a:bodyPr wrap="square" rtlCol="0">
            <a:spAutoFit/>
          </a:bodyPr>
          <a:lstStyle/>
          <a:p>
            <a:pPr algn="r"/>
            <a:r>
              <a:rPr lang="en-US" dirty="0">
                <a:solidFill>
                  <a:schemeClr val="bg1"/>
                </a:solidFill>
              </a:rPr>
              <a:t>White Sulphur Springs</a:t>
            </a:r>
          </a:p>
          <a:p>
            <a:pPr algn="r"/>
            <a:r>
              <a:rPr lang="en-US" dirty="0">
                <a:solidFill>
                  <a:schemeClr val="bg1"/>
                </a:solidFill>
              </a:rPr>
              <a:t>Imagery of Oct. 2019</a:t>
            </a:r>
          </a:p>
        </p:txBody>
      </p:sp>
      <p:pic>
        <p:nvPicPr>
          <p:cNvPr id="10" name="Picture 9">
            <a:extLst>
              <a:ext uri="{FF2B5EF4-FFF2-40B4-BE49-F238E27FC236}">
                <a16:creationId xmlns:a16="http://schemas.microsoft.com/office/drawing/2014/main" id="{2EEE4FD2-DD5A-43B1-C58C-27A158821057}"/>
              </a:ext>
            </a:extLst>
          </p:cNvPr>
          <p:cNvPicPr>
            <a:picLocks noChangeAspect="1"/>
          </p:cNvPicPr>
          <p:nvPr/>
        </p:nvPicPr>
        <p:blipFill>
          <a:blip r:embed="rId6"/>
          <a:stretch>
            <a:fillRect/>
          </a:stretch>
        </p:blipFill>
        <p:spPr>
          <a:xfrm>
            <a:off x="140527" y="741025"/>
            <a:ext cx="3942958" cy="1935921"/>
          </a:xfrm>
          <a:prstGeom prst="rect">
            <a:avLst/>
          </a:prstGeom>
          <a:ln>
            <a:solidFill>
              <a:schemeClr val="bg1"/>
            </a:solidFill>
          </a:ln>
        </p:spPr>
      </p:pic>
      <p:sp>
        <p:nvSpPr>
          <p:cNvPr id="14" name="TextBox 13">
            <a:extLst>
              <a:ext uri="{FF2B5EF4-FFF2-40B4-BE49-F238E27FC236}">
                <a16:creationId xmlns:a16="http://schemas.microsoft.com/office/drawing/2014/main" id="{C3029425-2BFB-D6A7-1FA8-F0CAD4185E70}"/>
              </a:ext>
            </a:extLst>
          </p:cNvPr>
          <p:cNvSpPr txBox="1"/>
          <p:nvPr/>
        </p:nvSpPr>
        <p:spPr>
          <a:xfrm>
            <a:off x="140527" y="2709010"/>
            <a:ext cx="3942958" cy="369332"/>
          </a:xfrm>
          <a:prstGeom prst="rect">
            <a:avLst/>
          </a:prstGeom>
          <a:solidFill>
            <a:schemeClr val="accent6">
              <a:lumMod val="40000"/>
              <a:lumOff val="60000"/>
            </a:schemeClr>
          </a:solidFill>
        </p:spPr>
        <p:txBody>
          <a:bodyPr wrap="square" rtlCol="0">
            <a:spAutoFit/>
          </a:bodyPr>
          <a:lstStyle/>
          <a:p>
            <a:pPr algn="ctr"/>
            <a:r>
              <a:rPr lang="en-US" dirty="0"/>
              <a:t>Elevated Structure (with flood vents)</a:t>
            </a:r>
          </a:p>
        </p:txBody>
      </p:sp>
      <p:cxnSp>
        <p:nvCxnSpPr>
          <p:cNvPr id="23" name="Connector: Elbow 22">
            <a:extLst>
              <a:ext uri="{FF2B5EF4-FFF2-40B4-BE49-F238E27FC236}">
                <a16:creationId xmlns:a16="http://schemas.microsoft.com/office/drawing/2014/main" id="{2FFAA8B4-4278-7E90-4C8B-7F40B77BB6B8}"/>
              </a:ext>
            </a:extLst>
          </p:cNvPr>
          <p:cNvCxnSpPr>
            <a:cxnSpLocks/>
          </p:cNvCxnSpPr>
          <p:nvPr/>
        </p:nvCxnSpPr>
        <p:spPr>
          <a:xfrm>
            <a:off x="3979312" y="2893676"/>
            <a:ext cx="1854818" cy="615817"/>
          </a:xfrm>
          <a:prstGeom prst="bentConnector3">
            <a:avLst>
              <a:gd name="adj1" fmla="val 76732"/>
            </a:avLst>
          </a:prstGeom>
          <a:ln w="5715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06685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4A1344-AA79-4E79-90E8-F2EE5C7B45A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37619"/>
            <a:ext cx="12191996" cy="5993306"/>
          </a:xfrm>
          <a:prstGeom prst="rect">
            <a:avLst/>
          </a:prstGeom>
        </p:spPr>
      </p:pic>
      <p:grpSp>
        <p:nvGrpSpPr>
          <p:cNvPr id="9" name="Group 8">
            <a:extLst>
              <a:ext uri="{FF2B5EF4-FFF2-40B4-BE49-F238E27FC236}">
                <a16:creationId xmlns:a16="http://schemas.microsoft.com/office/drawing/2014/main" id="{582E1856-3232-4037-9711-063B75FAFFC4}"/>
              </a:ext>
            </a:extLst>
          </p:cNvPr>
          <p:cNvGrpSpPr/>
          <p:nvPr/>
        </p:nvGrpSpPr>
        <p:grpSpPr>
          <a:xfrm>
            <a:off x="0" y="6136528"/>
            <a:ext cx="3160503" cy="575279"/>
            <a:chOff x="138956" y="6205209"/>
            <a:chExt cx="3160503" cy="575279"/>
          </a:xfrm>
        </p:grpSpPr>
        <p:pic>
          <p:nvPicPr>
            <p:cNvPr id="10" name="Picture 9" descr="Graphical user interface, website&#10;&#10;Description automatically generated">
              <a:extLst>
                <a:ext uri="{FF2B5EF4-FFF2-40B4-BE49-F238E27FC236}">
                  <a16:creationId xmlns:a16="http://schemas.microsoft.com/office/drawing/2014/main" id="{FBF7A573-8BC1-4E3C-BC95-53629242CF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956" y="6205209"/>
              <a:ext cx="950703" cy="496705"/>
            </a:xfrm>
            <a:prstGeom prst="rect">
              <a:avLst/>
            </a:prstGeom>
          </p:spPr>
        </p:pic>
        <p:sp>
          <p:nvSpPr>
            <p:cNvPr id="14" name="TextBox 13">
              <a:extLst>
                <a:ext uri="{FF2B5EF4-FFF2-40B4-BE49-F238E27FC236}">
                  <a16:creationId xmlns:a16="http://schemas.microsoft.com/office/drawing/2014/main" id="{F5D1EF37-64C3-4510-84D9-3AA0A71C533E}"/>
                </a:ext>
              </a:extLst>
            </p:cNvPr>
            <p:cNvSpPr txBox="1"/>
            <p:nvPr/>
          </p:nvSpPr>
          <p:spPr>
            <a:xfrm>
              <a:off x="1089659" y="6518878"/>
              <a:ext cx="2209800" cy="261610"/>
            </a:xfrm>
            <a:prstGeom prst="rect">
              <a:avLst/>
            </a:prstGeom>
            <a:noFill/>
          </p:spPr>
          <p:txBody>
            <a:bodyPr wrap="square" rtlCol="0">
              <a:spAutoFit/>
            </a:bodyPr>
            <a:lstStyle/>
            <a:p>
              <a:r>
                <a:rPr lang="en-US" sz="1100" dirty="0">
                  <a:solidFill>
                    <a:schemeClr val="bg1"/>
                  </a:solidFill>
                </a:rPr>
                <a:t>Image courtesy of Google Earth Pro</a:t>
              </a:r>
            </a:p>
          </p:txBody>
        </p:sp>
      </p:grpSp>
      <p:grpSp>
        <p:nvGrpSpPr>
          <p:cNvPr id="15" name="Group 14">
            <a:extLst>
              <a:ext uri="{FF2B5EF4-FFF2-40B4-BE49-F238E27FC236}">
                <a16:creationId xmlns:a16="http://schemas.microsoft.com/office/drawing/2014/main" id="{97771E31-6AB7-4DCC-A6E0-66EEFF090C3D}"/>
              </a:ext>
            </a:extLst>
          </p:cNvPr>
          <p:cNvGrpSpPr/>
          <p:nvPr/>
        </p:nvGrpSpPr>
        <p:grpSpPr>
          <a:xfrm>
            <a:off x="7768557" y="5310950"/>
            <a:ext cx="4134026" cy="1222020"/>
            <a:chOff x="4676265" y="5103911"/>
            <a:chExt cx="4134026" cy="1222020"/>
          </a:xfrm>
        </p:grpSpPr>
        <p:grpSp>
          <p:nvGrpSpPr>
            <p:cNvPr id="16" name="Group 15">
              <a:extLst>
                <a:ext uri="{FF2B5EF4-FFF2-40B4-BE49-F238E27FC236}">
                  <a16:creationId xmlns:a16="http://schemas.microsoft.com/office/drawing/2014/main" id="{EC24A944-3D4D-4D7C-BF00-759FC411843C}"/>
                </a:ext>
              </a:extLst>
            </p:cNvPr>
            <p:cNvGrpSpPr/>
            <p:nvPr/>
          </p:nvGrpSpPr>
          <p:grpSpPr>
            <a:xfrm>
              <a:off x="4676265" y="5103911"/>
              <a:ext cx="4133267" cy="307777"/>
              <a:chOff x="3018030" y="625151"/>
              <a:chExt cx="4849097" cy="307777"/>
            </a:xfrm>
          </p:grpSpPr>
          <p:sp>
            <p:nvSpPr>
              <p:cNvPr id="26" name="TextBox 25">
                <a:extLst>
                  <a:ext uri="{FF2B5EF4-FFF2-40B4-BE49-F238E27FC236}">
                    <a16:creationId xmlns:a16="http://schemas.microsoft.com/office/drawing/2014/main" id="{E5622494-CDF4-4702-8BA0-1B153505377B}"/>
                  </a:ext>
                </a:extLst>
              </p:cNvPr>
              <p:cNvSpPr txBox="1"/>
              <p:nvPr/>
            </p:nvSpPr>
            <p:spPr>
              <a:xfrm>
                <a:off x="3247290" y="625151"/>
                <a:ext cx="4619837" cy="307777"/>
              </a:xfrm>
              <a:prstGeom prst="rect">
                <a:avLst/>
              </a:prstGeom>
              <a:solidFill>
                <a:srgbClr val="EFECE7"/>
              </a:solidFill>
            </p:spPr>
            <p:txBody>
              <a:bodyPr wrap="square" rtlCol="0">
                <a:spAutoFit/>
              </a:bodyPr>
              <a:lstStyle/>
              <a:p>
                <a:r>
                  <a:rPr lang="en-US" sz="1400" dirty="0"/>
                  <a:t>Building REMOVED (Vacant Parcel)</a:t>
                </a:r>
              </a:p>
            </p:txBody>
          </p:sp>
          <p:pic>
            <p:nvPicPr>
              <p:cNvPr id="27" name="Picture 26" descr="Shape&#10;&#10;Description automatically generated">
                <a:extLst>
                  <a:ext uri="{FF2B5EF4-FFF2-40B4-BE49-F238E27FC236}">
                    <a16:creationId xmlns:a16="http://schemas.microsoft.com/office/drawing/2014/main" id="{5C41DC94-230C-4B1C-A2A1-BBFEF9C127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8030" y="625152"/>
                <a:ext cx="283484" cy="307776"/>
              </a:xfrm>
              <a:prstGeom prst="rect">
                <a:avLst/>
              </a:prstGeom>
            </p:spPr>
          </p:pic>
        </p:grpSp>
        <p:grpSp>
          <p:nvGrpSpPr>
            <p:cNvPr id="17" name="Group 16">
              <a:extLst>
                <a:ext uri="{FF2B5EF4-FFF2-40B4-BE49-F238E27FC236}">
                  <a16:creationId xmlns:a16="http://schemas.microsoft.com/office/drawing/2014/main" id="{BCA87345-C533-4274-8A7C-E77162595BB7}"/>
                </a:ext>
              </a:extLst>
            </p:cNvPr>
            <p:cNvGrpSpPr/>
            <p:nvPr/>
          </p:nvGrpSpPr>
          <p:grpSpPr>
            <a:xfrm>
              <a:off x="4677362" y="5408704"/>
              <a:ext cx="4132169" cy="308195"/>
              <a:chOff x="3018030" y="625150"/>
              <a:chExt cx="4847810" cy="308195"/>
            </a:xfrm>
          </p:grpSpPr>
          <p:sp>
            <p:nvSpPr>
              <p:cNvPr id="24" name="TextBox 23">
                <a:extLst>
                  <a:ext uri="{FF2B5EF4-FFF2-40B4-BE49-F238E27FC236}">
                    <a16:creationId xmlns:a16="http://schemas.microsoft.com/office/drawing/2014/main" id="{7782D1D0-1F3D-4D65-BD01-9BFEF2E96D2A}"/>
                  </a:ext>
                </a:extLst>
              </p:cNvPr>
              <p:cNvSpPr txBox="1"/>
              <p:nvPr/>
            </p:nvSpPr>
            <p:spPr>
              <a:xfrm>
                <a:off x="3247292" y="625151"/>
                <a:ext cx="4618548" cy="307777"/>
              </a:xfrm>
              <a:prstGeom prst="rect">
                <a:avLst/>
              </a:prstGeom>
              <a:solidFill>
                <a:srgbClr val="EFECE7"/>
              </a:solidFill>
            </p:spPr>
            <p:txBody>
              <a:bodyPr wrap="square" rtlCol="0">
                <a:spAutoFit/>
              </a:bodyPr>
              <a:lstStyle/>
              <a:p>
                <a:r>
                  <a:rPr lang="en-US" sz="1400" dirty="0"/>
                  <a:t>ACQUISITION or Buyout Property</a:t>
                </a:r>
              </a:p>
            </p:txBody>
          </p:sp>
          <p:pic>
            <p:nvPicPr>
              <p:cNvPr id="25" name="Picture 24">
                <a:extLst>
                  <a:ext uri="{FF2B5EF4-FFF2-40B4-BE49-F238E27FC236}">
                    <a16:creationId xmlns:a16="http://schemas.microsoft.com/office/drawing/2014/main" id="{37B06914-7A85-45E3-A2FD-4D8F0E3E431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18030" y="625150"/>
                <a:ext cx="301932" cy="308195"/>
              </a:xfrm>
              <a:prstGeom prst="rect">
                <a:avLst/>
              </a:prstGeom>
            </p:spPr>
          </p:pic>
        </p:grpSp>
        <p:grpSp>
          <p:nvGrpSpPr>
            <p:cNvPr id="18" name="Group 17">
              <a:extLst>
                <a:ext uri="{FF2B5EF4-FFF2-40B4-BE49-F238E27FC236}">
                  <a16:creationId xmlns:a16="http://schemas.microsoft.com/office/drawing/2014/main" id="{245FE292-0578-418D-A2CD-B49CB45CEE08}"/>
                </a:ext>
              </a:extLst>
            </p:cNvPr>
            <p:cNvGrpSpPr/>
            <p:nvPr/>
          </p:nvGrpSpPr>
          <p:grpSpPr>
            <a:xfrm>
              <a:off x="4676265" y="5713340"/>
              <a:ext cx="4134026" cy="307777"/>
              <a:chOff x="3013326" y="625151"/>
              <a:chExt cx="4849987" cy="307777"/>
            </a:xfrm>
          </p:grpSpPr>
          <p:sp>
            <p:nvSpPr>
              <p:cNvPr id="22" name="TextBox 21">
                <a:extLst>
                  <a:ext uri="{FF2B5EF4-FFF2-40B4-BE49-F238E27FC236}">
                    <a16:creationId xmlns:a16="http://schemas.microsoft.com/office/drawing/2014/main" id="{9636925A-FD83-4DDD-97CA-2631205BE181}"/>
                  </a:ext>
                </a:extLst>
              </p:cNvPr>
              <p:cNvSpPr txBox="1"/>
              <p:nvPr/>
            </p:nvSpPr>
            <p:spPr>
              <a:xfrm>
                <a:off x="3247290" y="625151"/>
                <a:ext cx="4616023" cy="307777"/>
              </a:xfrm>
              <a:prstGeom prst="rect">
                <a:avLst/>
              </a:prstGeom>
              <a:solidFill>
                <a:srgbClr val="EFECE7"/>
              </a:solidFill>
            </p:spPr>
            <p:txBody>
              <a:bodyPr wrap="square" rtlCol="0">
                <a:spAutoFit/>
              </a:bodyPr>
              <a:lstStyle/>
              <a:p>
                <a:r>
                  <a:rPr lang="en-US" sz="1400" dirty="0"/>
                  <a:t>REPAIRED of Substantially Damaged (&gt;50%) Building</a:t>
                </a:r>
              </a:p>
            </p:txBody>
          </p:sp>
          <p:pic>
            <p:nvPicPr>
              <p:cNvPr id="23" name="Picture 22">
                <a:extLst>
                  <a:ext uri="{FF2B5EF4-FFF2-40B4-BE49-F238E27FC236}">
                    <a16:creationId xmlns:a16="http://schemas.microsoft.com/office/drawing/2014/main" id="{6523A028-7DE2-4A51-BEF9-2CE0CF7B88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013326" y="625151"/>
                <a:ext cx="304069" cy="307777"/>
              </a:xfrm>
              <a:prstGeom prst="rect">
                <a:avLst/>
              </a:prstGeom>
            </p:spPr>
          </p:pic>
        </p:grpSp>
        <p:grpSp>
          <p:nvGrpSpPr>
            <p:cNvPr id="19" name="Group 18">
              <a:extLst>
                <a:ext uri="{FF2B5EF4-FFF2-40B4-BE49-F238E27FC236}">
                  <a16:creationId xmlns:a16="http://schemas.microsoft.com/office/drawing/2014/main" id="{BA3A8FD6-1F2C-47D0-BF87-F043178FE9A2}"/>
                </a:ext>
              </a:extLst>
            </p:cNvPr>
            <p:cNvGrpSpPr/>
            <p:nvPr/>
          </p:nvGrpSpPr>
          <p:grpSpPr>
            <a:xfrm>
              <a:off x="4677362" y="6017979"/>
              <a:ext cx="4132670" cy="307952"/>
              <a:chOff x="4763678" y="624976"/>
              <a:chExt cx="4848396" cy="307952"/>
            </a:xfrm>
          </p:grpSpPr>
          <p:sp>
            <p:nvSpPr>
              <p:cNvPr id="20" name="TextBox 19">
                <a:extLst>
                  <a:ext uri="{FF2B5EF4-FFF2-40B4-BE49-F238E27FC236}">
                    <a16:creationId xmlns:a16="http://schemas.microsoft.com/office/drawing/2014/main" id="{ECD1BD4C-D2AE-41D5-BDB0-3ADFB5ED65C1}"/>
                  </a:ext>
                </a:extLst>
              </p:cNvPr>
              <p:cNvSpPr txBox="1"/>
              <p:nvPr/>
            </p:nvSpPr>
            <p:spPr>
              <a:xfrm>
                <a:off x="5067748" y="625151"/>
                <a:ext cx="4544326" cy="307777"/>
              </a:xfrm>
              <a:prstGeom prst="rect">
                <a:avLst/>
              </a:prstGeom>
              <a:solidFill>
                <a:srgbClr val="EFECE7"/>
              </a:solidFill>
            </p:spPr>
            <p:txBody>
              <a:bodyPr wrap="square" rtlCol="0">
                <a:spAutoFit/>
              </a:bodyPr>
              <a:lstStyle/>
              <a:p>
                <a:r>
                  <a:rPr lang="en-US" sz="1400" dirty="0"/>
                  <a:t>Mitigation RECONSTRUCTION</a:t>
                </a:r>
              </a:p>
            </p:txBody>
          </p:sp>
          <p:pic>
            <p:nvPicPr>
              <p:cNvPr id="21" name="Picture 20">
                <a:extLst>
                  <a:ext uri="{FF2B5EF4-FFF2-40B4-BE49-F238E27FC236}">
                    <a16:creationId xmlns:a16="http://schemas.microsoft.com/office/drawing/2014/main" id="{B7AFD5B5-3FF8-4701-8FC6-7DED021B47F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763678" y="624976"/>
                <a:ext cx="312020" cy="307952"/>
              </a:xfrm>
              <a:prstGeom prst="rect">
                <a:avLst/>
              </a:prstGeom>
            </p:spPr>
          </p:pic>
        </p:grpSp>
      </p:grpSp>
      <p:sp>
        <p:nvSpPr>
          <p:cNvPr id="2" name="TextBox 1">
            <a:extLst>
              <a:ext uri="{FF2B5EF4-FFF2-40B4-BE49-F238E27FC236}">
                <a16:creationId xmlns:a16="http://schemas.microsoft.com/office/drawing/2014/main" id="{2CDD9D7D-9256-3445-CAF6-5CC96C6B235E}"/>
              </a:ext>
            </a:extLst>
          </p:cNvPr>
          <p:cNvSpPr txBox="1"/>
          <p:nvPr/>
        </p:nvSpPr>
        <p:spPr>
          <a:xfrm>
            <a:off x="0" y="0"/>
            <a:ext cx="8725989"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Mitigated and Non-Mitigated Properties</a:t>
            </a:r>
          </a:p>
        </p:txBody>
      </p:sp>
      <p:sp>
        <p:nvSpPr>
          <p:cNvPr id="8" name="TextBox 7">
            <a:extLst>
              <a:ext uri="{FF2B5EF4-FFF2-40B4-BE49-F238E27FC236}">
                <a16:creationId xmlns:a16="http://schemas.microsoft.com/office/drawing/2014/main" id="{BE02FCFF-CE42-39AA-D844-856262DAC192}"/>
              </a:ext>
            </a:extLst>
          </p:cNvPr>
          <p:cNvSpPr txBox="1"/>
          <p:nvPr/>
        </p:nvSpPr>
        <p:spPr>
          <a:xfrm>
            <a:off x="9591675" y="-4356"/>
            <a:ext cx="2600325" cy="646331"/>
          </a:xfrm>
          <a:prstGeom prst="rect">
            <a:avLst/>
          </a:prstGeom>
          <a:noFill/>
        </p:spPr>
        <p:txBody>
          <a:bodyPr wrap="square" rtlCol="0">
            <a:spAutoFit/>
          </a:bodyPr>
          <a:lstStyle/>
          <a:p>
            <a:pPr algn="r"/>
            <a:r>
              <a:rPr lang="en-US" dirty="0">
                <a:solidFill>
                  <a:schemeClr val="bg1"/>
                </a:solidFill>
              </a:rPr>
              <a:t>White Sulphur Springs</a:t>
            </a:r>
          </a:p>
          <a:p>
            <a:pPr algn="r"/>
            <a:r>
              <a:rPr lang="en-US" dirty="0">
                <a:solidFill>
                  <a:schemeClr val="bg1"/>
                </a:solidFill>
              </a:rPr>
              <a:t>Imagery of Oct. 2019</a:t>
            </a:r>
          </a:p>
        </p:txBody>
      </p:sp>
      <p:sp>
        <p:nvSpPr>
          <p:cNvPr id="11" name="TextBox 10">
            <a:extLst>
              <a:ext uri="{FF2B5EF4-FFF2-40B4-BE49-F238E27FC236}">
                <a16:creationId xmlns:a16="http://schemas.microsoft.com/office/drawing/2014/main" id="{204CB023-0CC8-E041-EE01-DAC92A0A75FC}"/>
              </a:ext>
            </a:extLst>
          </p:cNvPr>
          <p:cNvSpPr txBox="1"/>
          <p:nvPr/>
        </p:nvSpPr>
        <p:spPr>
          <a:xfrm>
            <a:off x="91440" y="690720"/>
            <a:ext cx="2600325" cy="646331"/>
          </a:xfrm>
          <a:prstGeom prst="rect">
            <a:avLst/>
          </a:prstGeom>
          <a:solidFill>
            <a:schemeClr val="accent1">
              <a:lumMod val="50000"/>
            </a:schemeClr>
          </a:solid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Flood</a:t>
            </a:r>
          </a:p>
          <a:p>
            <a:pPr algn="ctr"/>
            <a:r>
              <a:rPr lang="en-US" dirty="0">
                <a:solidFill>
                  <a:schemeClr val="bg1"/>
                </a:solidFill>
                <a:latin typeface="Arial" panose="020B0604020202020204" pitchFamily="34" charset="0"/>
                <a:cs typeface="Arial" panose="020B0604020202020204" pitchFamily="34" charset="0"/>
              </a:rPr>
              <a:t>Resiliency Factors</a:t>
            </a:r>
          </a:p>
        </p:txBody>
      </p:sp>
    </p:spTree>
    <p:extLst>
      <p:ext uri="{BB962C8B-B14F-4D97-AF65-F5344CB8AC3E}">
        <p14:creationId xmlns:p14="http://schemas.microsoft.com/office/powerpoint/2010/main" val="2697650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06656"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Residential: Top Single-Family $ Exposure</a:t>
            </a:r>
          </a:p>
        </p:txBody>
      </p:sp>
      <p:pic>
        <p:nvPicPr>
          <p:cNvPr id="3" name="Picture 2"/>
          <p:cNvPicPr>
            <a:picLocks noChangeAspect="1"/>
          </p:cNvPicPr>
          <p:nvPr/>
        </p:nvPicPr>
        <p:blipFill>
          <a:blip r:embed="rId3"/>
          <a:stretch>
            <a:fillRect/>
          </a:stretch>
        </p:blipFill>
        <p:spPr>
          <a:xfrm>
            <a:off x="2243193" y="1026496"/>
            <a:ext cx="7438489" cy="5711454"/>
          </a:xfrm>
          <a:prstGeom prst="rect">
            <a:avLst/>
          </a:prstGeom>
          <a:ln>
            <a:solidFill>
              <a:schemeClr val="tx1"/>
            </a:solidFill>
          </a:ln>
        </p:spPr>
      </p:pic>
      <p:sp>
        <p:nvSpPr>
          <p:cNvPr id="2" name="Rectangular Callout 1"/>
          <p:cNvSpPr/>
          <p:nvPr/>
        </p:nvSpPr>
        <p:spPr>
          <a:xfrm>
            <a:off x="7391400" y="5210176"/>
            <a:ext cx="1752600" cy="1343025"/>
          </a:xfrm>
          <a:prstGeom prst="wedgeRectCallout">
            <a:avLst>
              <a:gd name="adj1" fmla="val -159339"/>
              <a:gd name="adj2" fmla="val -15612"/>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74% of million-dollar RESIDENTIAL structures in State are located along </a:t>
            </a:r>
            <a:r>
              <a:rPr lang="en-US" sz="1400" b="1" dirty="0">
                <a:solidFill>
                  <a:srgbClr val="FFFF00"/>
                </a:solidFill>
              </a:rPr>
              <a:t>Howard Creek </a:t>
            </a:r>
            <a:r>
              <a:rPr lang="en-US" sz="1400" dirty="0"/>
              <a:t>in Greenbrier County</a:t>
            </a:r>
          </a:p>
        </p:txBody>
      </p:sp>
      <p:sp>
        <p:nvSpPr>
          <p:cNvPr id="6" name="TextBox 5"/>
          <p:cNvSpPr txBox="1"/>
          <p:nvPr/>
        </p:nvSpPr>
        <p:spPr>
          <a:xfrm>
            <a:off x="5629085" y="5743188"/>
            <a:ext cx="1129385" cy="276999"/>
          </a:xfrm>
          <a:prstGeom prst="rect">
            <a:avLst/>
          </a:prstGeom>
          <a:noFill/>
        </p:spPr>
        <p:txBody>
          <a:bodyPr wrap="square" rtlCol="0">
            <a:spAutoFit/>
          </a:bodyPr>
          <a:lstStyle/>
          <a:p>
            <a:r>
              <a:rPr lang="en-US" sz="1200" i="1" dirty="0">
                <a:solidFill>
                  <a:srgbClr val="0070C0"/>
                </a:solidFill>
              </a:rPr>
              <a:t>Howard Creek</a:t>
            </a:r>
          </a:p>
        </p:txBody>
      </p:sp>
      <p:sp>
        <p:nvSpPr>
          <p:cNvPr id="7" name="TextBox 6"/>
          <p:cNvSpPr txBox="1"/>
          <p:nvPr/>
        </p:nvSpPr>
        <p:spPr>
          <a:xfrm>
            <a:off x="207264" y="2833570"/>
            <a:ext cx="1731263" cy="1938992"/>
          </a:xfrm>
          <a:prstGeom prst="rect">
            <a:avLst/>
          </a:prstGeom>
          <a:noFill/>
        </p:spPr>
        <p:txBody>
          <a:bodyPr wrap="square" rtlCol="0">
            <a:spAutoFit/>
          </a:bodyPr>
          <a:lstStyle/>
          <a:p>
            <a:pPr algn="ctr"/>
            <a:r>
              <a:rPr lang="en-US" sz="2400" b="1" dirty="0">
                <a:solidFill>
                  <a:schemeClr val="bg1"/>
                </a:solidFill>
              </a:rPr>
              <a:t>STATEWIDE SCALE</a:t>
            </a:r>
            <a:br>
              <a:rPr lang="en-US" sz="2400" b="1" dirty="0">
                <a:solidFill>
                  <a:schemeClr val="bg1"/>
                </a:solidFill>
              </a:rPr>
            </a:br>
            <a:br>
              <a:rPr lang="en-US" sz="2400" b="1" dirty="0">
                <a:solidFill>
                  <a:schemeClr val="bg1"/>
                </a:solidFill>
              </a:rPr>
            </a:br>
            <a:r>
              <a:rPr lang="en-US" sz="2400" b="1" i="1" dirty="0">
                <a:solidFill>
                  <a:schemeClr val="bg1"/>
                </a:solidFill>
              </a:rPr>
              <a:t>graphical &amp; tabular</a:t>
            </a:r>
          </a:p>
        </p:txBody>
      </p:sp>
    </p:spTree>
    <p:extLst>
      <p:ext uri="{BB962C8B-B14F-4D97-AF65-F5344CB8AC3E}">
        <p14:creationId xmlns:p14="http://schemas.microsoft.com/office/powerpoint/2010/main" val="41393183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Examples of Mitigation Reconstruction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White Sulphur Springs</a:t>
            </a:r>
            <a:endParaRPr lang="en-US" sz="1100" dirty="0">
              <a:solidFill>
                <a:schemeClr val="bg1"/>
              </a:solidFill>
            </a:endParaRPr>
          </a:p>
        </p:txBody>
      </p:sp>
      <p:sp>
        <p:nvSpPr>
          <p:cNvPr id="5" name="Text Box 2">
            <a:extLst>
              <a:ext uri="{FF2B5EF4-FFF2-40B4-BE49-F238E27FC236}">
                <a16:creationId xmlns:a16="http://schemas.microsoft.com/office/drawing/2014/main" id="{F4F5AC2D-0C52-4F66-B898-3A8DC05C0F71}"/>
              </a:ext>
            </a:extLst>
          </p:cNvPr>
          <p:cNvSpPr txBox="1">
            <a:spLocks noChangeArrowheads="1"/>
          </p:cNvSpPr>
          <p:nvPr/>
        </p:nvSpPr>
        <p:spPr bwMode="auto">
          <a:xfrm>
            <a:off x="6694014" y="6309051"/>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13-17-0008-0152-0000_195</a:t>
            </a:r>
          </a:p>
          <a:p>
            <a:pPr algn="ctr">
              <a:spcBef>
                <a:spcPts val="50"/>
              </a:spcBef>
            </a:pPr>
            <a:r>
              <a:rPr lang="en-US" sz="1200" dirty="0">
                <a:latin typeface="Arial" panose="020B0604020202020204" pitchFamily="34" charset="0"/>
                <a:cs typeface="Times New Roman" panose="02020603050405020304" pitchFamily="18" charset="0"/>
                <a:hlinkClick r:id="rId3"/>
              </a:rPr>
              <a:t>Flood Tool Link</a:t>
            </a:r>
            <a:endParaRPr lang="en-US" sz="1200" dirty="0">
              <a:latin typeface="Arial" panose="020B0604020202020204" pitchFamily="34" charset="0"/>
              <a:cs typeface="Times New Roman" panose="02020603050405020304" pitchFamily="18" charset="0"/>
            </a:endParaRPr>
          </a:p>
        </p:txBody>
      </p:sp>
      <p:pic>
        <p:nvPicPr>
          <p:cNvPr id="9" name="Picture 8" descr="A picture containing grass, outdoor, house, building&#10;&#10;Description automatically generated">
            <a:extLst>
              <a:ext uri="{FF2B5EF4-FFF2-40B4-BE49-F238E27FC236}">
                <a16:creationId xmlns:a16="http://schemas.microsoft.com/office/drawing/2014/main" id="{C23AE043-26FE-4F30-A77D-9FA694EA2F58}"/>
              </a:ext>
            </a:extLst>
          </p:cNvPr>
          <p:cNvPicPr>
            <a:picLocks noChangeAspect="1"/>
          </p:cNvPicPr>
          <p:nvPr/>
        </p:nvPicPr>
        <p:blipFill rotWithShape="1">
          <a:blip r:embed="rId4">
            <a:extLst>
              <a:ext uri="{28A0092B-C50C-407E-A947-70E740481C1C}">
                <a14:useLocalDpi xmlns:a14="http://schemas.microsoft.com/office/drawing/2010/main" val="0"/>
              </a:ext>
            </a:extLst>
          </a:blip>
          <a:srcRect l="5299" b="19868"/>
          <a:stretch/>
        </p:blipFill>
        <p:spPr>
          <a:xfrm>
            <a:off x="6173342" y="3631319"/>
            <a:ext cx="4247960" cy="2688483"/>
          </a:xfrm>
          <a:prstGeom prst="rect">
            <a:avLst/>
          </a:prstGeom>
        </p:spPr>
      </p:pic>
      <p:pic>
        <p:nvPicPr>
          <p:cNvPr id="11" name="Picture 10" descr="A house with a car parked in front of it&#10;&#10;Description automatically generated with medium confidence">
            <a:extLst>
              <a:ext uri="{FF2B5EF4-FFF2-40B4-BE49-F238E27FC236}">
                <a16:creationId xmlns:a16="http://schemas.microsoft.com/office/drawing/2014/main" id="{48305586-0444-4E3E-A557-69109584A4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403"/>
          <a:stretch/>
        </p:blipFill>
        <p:spPr>
          <a:xfrm>
            <a:off x="1770699" y="3631320"/>
            <a:ext cx="4187947" cy="2688483"/>
          </a:xfrm>
          <a:prstGeom prst="rect">
            <a:avLst/>
          </a:prstGeom>
        </p:spPr>
      </p:pic>
      <p:sp>
        <p:nvSpPr>
          <p:cNvPr id="12" name="Text Box 2">
            <a:extLst>
              <a:ext uri="{FF2B5EF4-FFF2-40B4-BE49-F238E27FC236}">
                <a16:creationId xmlns:a16="http://schemas.microsoft.com/office/drawing/2014/main" id="{307BDAFA-A8B6-413E-8348-5BEA733B375D}"/>
              </a:ext>
            </a:extLst>
          </p:cNvPr>
          <p:cNvSpPr txBox="1">
            <a:spLocks noChangeArrowheads="1"/>
          </p:cNvSpPr>
          <p:nvPr/>
        </p:nvSpPr>
        <p:spPr bwMode="auto">
          <a:xfrm>
            <a:off x="2273953" y="6309632"/>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13-17-0009-0009-0000_148</a:t>
            </a:r>
          </a:p>
          <a:p>
            <a:pPr algn="ctr">
              <a:spcBef>
                <a:spcPts val="50"/>
              </a:spcBef>
            </a:pPr>
            <a:r>
              <a:rPr lang="en-US" sz="1200" dirty="0">
                <a:latin typeface="Arial" panose="020B0604020202020204" pitchFamily="34" charset="0"/>
                <a:cs typeface="Times New Roman" panose="02020603050405020304" pitchFamily="18" charset="0"/>
                <a:hlinkClick r:id="rId6"/>
              </a:rPr>
              <a:t>Flood Tool Link</a:t>
            </a:r>
            <a:endParaRPr lang="en-US" sz="1200" dirty="0">
              <a:latin typeface="Arial" panose="020B0604020202020204" pitchFamily="34" charset="0"/>
              <a:cs typeface="Times New Roman" panose="02020603050405020304" pitchFamily="18" charset="0"/>
            </a:endParaRPr>
          </a:p>
        </p:txBody>
      </p:sp>
      <p:pic>
        <p:nvPicPr>
          <p:cNvPr id="14" name="Picture 13" descr="A car parked in front of a house&#10;&#10;Description automatically generated">
            <a:extLst>
              <a:ext uri="{FF2B5EF4-FFF2-40B4-BE49-F238E27FC236}">
                <a16:creationId xmlns:a16="http://schemas.microsoft.com/office/drawing/2014/main" id="{37099625-C97C-41A2-82CA-3FB90ADD1CF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888" b="25597"/>
          <a:stretch/>
        </p:blipFill>
        <p:spPr>
          <a:xfrm>
            <a:off x="3230880" y="1061858"/>
            <a:ext cx="5730240" cy="1986484"/>
          </a:xfrm>
          <a:prstGeom prst="rect">
            <a:avLst/>
          </a:prstGeom>
        </p:spPr>
      </p:pic>
      <p:sp>
        <p:nvSpPr>
          <p:cNvPr id="15" name="Text Box 2">
            <a:extLst>
              <a:ext uri="{FF2B5EF4-FFF2-40B4-BE49-F238E27FC236}">
                <a16:creationId xmlns:a16="http://schemas.microsoft.com/office/drawing/2014/main" id="{8CE3353A-EB28-453D-95B4-8E02E2832D41}"/>
              </a:ext>
            </a:extLst>
          </p:cNvPr>
          <p:cNvSpPr txBox="1">
            <a:spLocks noChangeArrowheads="1"/>
          </p:cNvSpPr>
          <p:nvPr/>
        </p:nvSpPr>
        <p:spPr bwMode="auto">
          <a:xfrm>
            <a:off x="4355337" y="3030713"/>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13-17-0009-0009-0000_148</a:t>
            </a:r>
          </a:p>
          <a:p>
            <a:pPr algn="ctr">
              <a:spcBef>
                <a:spcPts val="50"/>
              </a:spcBef>
            </a:pPr>
            <a:r>
              <a:rPr lang="en-US" sz="1200" dirty="0">
                <a:latin typeface="Arial" panose="020B0604020202020204" pitchFamily="34" charset="0"/>
                <a:cs typeface="Times New Roman" panose="02020603050405020304" pitchFamily="18" charset="0"/>
                <a:hlinkClick r:id="rId6"/>
              </a:rPr>
              <a:t>Flood Tool Link</a:t>
            </a:r>
            <a:endParaRPr lang="en-US" sz="1200"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8038960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Example of Mitigation Reconstruction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Rainelle</a:t>
            </a:r>
            <a:r>
              <a:rPr lang="en-US" sz="1100" dirty="0">
                <a:solidFill>
                  <a:schemeClr val="bg1"/>
                </a:solidFill>
              </a:rPr>
              <a:t>     </a:t>
            </a:r>
          </a:p>
        </p:txBody>
      </p:sp>
      <p:pic>
        <p:nvPicPr>
          <p:cNvPr id="7" name="Picture 6" descr="A picture containing outdoor, grass, tree, sky&#10;&#10;Description automatically generated">
            <a:extLst>
              <a:ext uri="{FF2B5EF4-FFF2-40B4-BE49-F238E27FC236}">
                <a16:creationId xmlns:a16="http://schemas.microsoft.com/office/drawing/2014/main" id="{EB5AA61C-CF2E-491D-A117-481485D410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6" t="3459" r="16952" b="6084"/>
          <a:stretch/>
        </p:blipFill>
        <p:spPr>
          <a:xfrm>
            <a:off x="6083164" y="1057092"/>
            <a:ext cx="4378570" cy="2757259"/>
          </a:xfrm>
          <a:prstGeom prst="rect">
            <a:avLst/>
          </a:prstGeom>
        </p:spPr>
      </p:pic>
      <p:sp>
        <p:nvSpPr>
          <p:cNvPr id="8" name="Text Box 2">
            <a:extLst>
              <a:ext uri="{FF2B5EF4-FFF2-40B4-BE49-F238E27FC236}">
                <a16:creationId xmlns:a16="http://schemas.microsoft.com/office/drawing/2014/main" id="{0AF0E778-FADA-41BA-A008-D8DA5E4C7B62}"/>
              </a:ext>
            </a:extLst>
          </p:cNvPr>
          <p:cNvSpPr txBox="1">
            <a:spLocks noChangeArrowheads="1"/>
          </p:cNvSpPr>
          <p:nvPr/>
        </p:nvSpPr>
        <p:spPr bwMode="auto">
          <a:xfrm>
            <a:off x="6669141" y="3778271"/>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13-13-0001-0069-0000_108</a:t>
            </a:r>
          </a:p>
          <a:p>
            <a:pPr algn="ctr">
              <a:spcBef>
                <a:spcPts val="50"/>
              </a:spcBef>
            </a:pPr>
            <a:r>
              <a:rPr lang="en-US" sz="1200" dirty="0">
                <a:latin typeface="Arial" panose="020B0604020202020204" pitchFamily="34" charset="0"/>
                <a:cs typeface="Times New Roman" panose="02020603050405020304" pitchFamily="18" charset="0"/>
                <a:hlinkClick r:id="rId4"/>
              </a:rPr>
              <a:t>Flood Tool Link</a:t>
            </a:r>
            <a:endParaRPr lang="en-US" sz="1200" dirty="0">
              <a:latin typeface="Arial" panose="020B0604020202020204" pitchFamily="34" charset="0"/>
              <a:cs typeface="Times New Roman" panose="02020603050405020304" pitchFamily="18" charset="0"/>
            </a:endParaRPr>
          </a:p>
        </p:txBody>
      </p:sp>
      <p:pic>
        <p:nvPicPr>
          <p:cNvPr id="10" name="Picture 9" descr="A picture containing grass, sky, outdoor, house&#10;&#10;Description automatically generated">
            <a:extLst>
              <a:ext uri="{FF2B5EF4-FFF2-40B4-BE49-F238E27FC236}">
                <a16:creationId xmlns:a16="http://schemas.microsoft.com/office/drawing/2014/main" id="{CD733511-D45E-449A-8506-5AE815AC74E3}"/>
              </a:ext>
            </a:extLst>
          </p:cNvPr>
          <p:cNvPicPr>
            <a:picLocks noChangeAspect="1"/>
          </p:cNvPicPr>
          <p:nvPr/>
        </p:nvPicPr>
        <p:blipFill rotWithShape="1">
          <a:blip r:embed="rId5">
            <a:extLst>
              <a:ext uri="{28A0092B-C50C-407E-A947-70E740481C1C}">
                <a14:useLocalDpi xmlns:a14="http://schemas.microsoft.com/office/drawing/2010/main" val="0"/>
              </a:ext>
            </a:extLst>
          </a:blip>
          <a:srcRect l="13736" t="9604" r="25756" b="26412"/>
          <a:stretch/>
        </p:blipFill>
        <p:spPr>
          <a:xfrm>
            <a:off x="1730266" y="1057090"/>
            <a:ext cx="4121894" cy="2757260"/>
          </a:xfrm>
          <a:prstGeom prst="rect">
            <a:avLst/>
          </a:prstGeom>
        </p:spPr>
      </p:pic>
      <p:sp>
        <p:nvSpPr>
          <p:cNvPr id="11" name="Text Box 2">
            <a:extLst>
              <a:ext uri="{FF2B5EF4-FFF2-40B4-BE49-F238E27FC236}">
                <a16:creationId xmlns:a16="http://schemas.microsoft.com/office/drawing/2014/main" id="{680923C8-3401-43F5-8567-1E082D5297FF}"/>
              </a:ext>
            </a:extLst>
          </p:cNvPr>
          <p:cNvSpPr txBox="1">
            <a:spLocks noChangeArrowheads="1"/>
          </p:cNvSpPr>
          <p:nvPr/>
        </p:nvSpPr>
        <p:spPr bwMode="auto">
          <a:xfrm>
            <a:off x="2187905" y="3778270"/>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13-13-0005-0165-0000_256</a:t>
            </a:r>
          </a:p>
          <a:p>
            <a:pPr algn="ctr">
              <a:spcBef>
                <a:spcPts val="50"/>
              </a:spcBef>
            </a:pPr>
            <a:r>
              <a:rPr lang="en-US" sz="1200" dirty="0">
                <a:latin typeface="Arial" panose="020B0604020202020204" pitchFamily="34" charset="0"/>
                <a:cs typeface="Times New Roman" panose="02020603050405020304" pitchFamily="18" charset="0"/>
                <a:hlinkClick r:id="rId6"/>
              </a:rPr>
              <a:t>Flood Tool Link</a:t>
            </a:r>
            <a:endParaRPr lang="en-US" sz="1200" dirty="0">
              <a:latin typeface="Arial" panose="020B0604020202020204" pitchFamily="34" charset="0"/>
              <a:cs typeface="Times New Roman" panose="02020603050405020304" pitchFamily="18" charset="0"/>
            </a:endParaRPr>
          </a:p>
        </p:txBody>
      </p:sp>
      <p:pic>
        <p:nvPicPr>
          <p:cNvPr id="13" name="Picture 12" descr="A picture containing tree, outdoor, grass, ground&#10;&#10;Description automatically generated">
            <a:extLst>
              <a:ext uri="{FF2B5EF4-FFF2-40B4-BE49-F238E27FC236}">
                <a16:creationId xmlns:a16="http://schemas.microsoft.com/office/drawing/2014/main" id="{675D5E1B-067C-43D2-BDD9-BDD92C5B7B6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2275" r="7428" b="22868"/>
          <a:stretch/>
        </p:blipFill>
        <p:spPr>
          <a:xfrm>
            <a:off x="3058449" y="4332229"/>
            <a:ext cx="6075103" cy="2025025"/>
          </a:xfrm>
          <a:prstGeom prst="rect">
            <a:avLst/>
          </a:prstGeom>
        </p:spPr>
      </p:pic>
      <p:sp>
        <p:nvSpPr>
          <p:cNvPr id="14" name="Text Box 2">
            <a:extLst>
              <a:ext uri="{FF2B5EF4-FFF2-40B4-BE49-F238E27FC236}">
                <a16:creationId xmlns:a16="http://schemas.microsoft.com/office/drawing/2014/main" id="{D1B3CC80-459F-4AD5-8ADF-10A6B1904976}"/>
              </a:ext>
            </a:extLst>
          </p:cNvPr>
          <p:cNvSpPr txBox="1">
            <a:spLocks noChangeArrowheads="1"/>
          </p:cNvSpPr>
          <p:nvPr/>
        </p:nvSpPr>
        <p:spPr bwMode="auto">
          <a:xfrm>
            <a:off x="4621950" y="6325870"/>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13-13-0001-0054-0000_182</a:t>
            </a:r>
          </a:p>
          <a:p>
            <a:pPr algn="ctr">
              <a:spcBef>
                <a:spcPts val="50"/>
              </a:spcBef>
            </a:pPr>
            <a:r>
              <a:rPr lang="en-US" sz="1200" dirty="0">
                <a:latin typeface="Arial" panose="020B0604020202020204" pitchFamily="34" charset="0"/>
                <a:cs typeface="Times New Roman" panose="02020603050405020304" pitchFamily="18" charset="0"/>
                <a:hlinkClick r:id="rId8"/>
              </a:rPr>
              <a:t>Flood Tool Link</a:t>
            </a:r>
            <a:endParaRPr lang="en-US" sz="1200"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9845487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6588370" y="6443632"/>
            <a:ext cx="3938954" cy="230832"/>
          </a:xfrm>
          <a:prstGeom prst="rect">
            <a:avLst/>
          </a:prstGeom>
          <a:solidFill>
            <a:schemeClr val="bg1">
              <a:lumMod val="75000"/>
            </a:schemeClr>
          </a:solidFill>
        </p:spPr>
        <p:txBody>
          <a:bodyPr wrap="square" rtlCol="0">
            <a:spAutoFit/>
          </a:bodyPr>
          <a:lstStyle/>
          <a:p>
            <a:r>
              <a:rPr lang="en-US" sz="900" dirty="0"/>
              <a:t>190 Crescent Avenue, White Sulphur Springs, WV, 24986</a:t>
            </a:r>
          </a:p>
        </p:txBody>
      </p:sp>
      <p:pic>
        <p:nvPicPr>
          <p:cNvPr id="8" name="Content Placeholder 7"/>
          <p:cNvPicPr>
            <a:picLocks noGrp="1" noChangeAspect="1"/>
          </p:cNvPicPr>
          <p:nvPr>
            <p:ph idx="1"/>
          </p:nvPr>
        </p:nvPicPr>
        <p:blipFill>
          <a:blip r:embed="rId2"/>
          <a:stretch>
            <a:fillRect/>
          </a:stretch>
        </p:blipFill>
        <p:spPr>
          <a:xfrm>
            <a:off x="6586023" y="1104596"/>
            <a:ext cx="3935413" cy="2735885"/>
          </a:xfrm>
          <a:prstGeom prst="rect">
            <a:avLst/>
          </a:prstGeom>
        </p:spPr>
      </p:pic>
      <p:grpSp>
        <p:nvGrpSpPr>
          <p:cNvPr id="24" name="Group 23"/>
          <p:cNvGrpSpPr/>
          <p:nvPr/>
        </p:nvGrpSpPr>
        <p:grpSpPr>
          <a:xfrm>
            <a:off x="6612199" y="1179391"/>
            <a:ext cx="2991551" cy="2578778"/>
            <a:chOff x="5074550" y="1165743"/>
            <a:chExt cx="2991551" cy="2578778"/>
          </a:xfrm>
        </p:grpSpPr>
        <p:sp>
          <p:nvSpPr>
            <p:cNvPr id="5" name="Rectangle 4"/>
            <p:cNvSpPr/>
            <p:nvPr/>
          </p:nvSpPr>
          <p:spPr>
            <a:xfrm>
              <a:off x="5796321" y="3222006"/>
              <a:ext cx="655092" cy="31389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76800" y="2913046"/>
              <a:ext cx="423081" cy="3957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8061338" y="3520684"/>
              <a:ext cx="4763" cy="223837"/>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16696" y="1165743"/>
              <a:ext cx="1685998" cy="784830"/>
            </a:xfrm>
            <a:prstGeom prst="rect">
              <a:avLst/>
            </a:prstGeom>
            <a:solidFill>
              <a:srgbClr val="FFFFFF">
                <a:alpha val="89804"/>
              </a:srgbClr>
            </a:solidFill>
            <a:ln>
              <a:solidFill>
                <a:schemeClr val="tx1"/>
              </a:solidFill>
            </a:ln>
          </p:spPr>
          <p:txBody>
            <a:bodyPr wrap="square" rtlCol="0">
              <a:spAutoFit/>
            </a:bodyPr>
            <a:lstStyle/>
            <a:p>
              <a:r>
                <a:rPr lang="en-US" sz="900" dirty="0">
                  <a:solidFill>
                    <a:srgbClr val="00B050"/>
                  </a:solidFill>
                </a:rPr>
                <a:t>Flood vents &lt; 1ft from ground </a:t>
              </a:r>
            </a:p>
            <a:p>
              <a:r>
                <a:rPr lang="en-US" sz="900" dirty="0">
                  <a:solidFill>
                    <a:schemeClr val="accent4">
                      <a:lumMod val="75000"/>
                    </a:schemeClr>
                  </a:solidFill>
                </a:rPr>
                <a:t>Elevated (potentially to BFE), but not to DFE (highest depth for structure = 2.5 </a:t>
              </a:r>
              <a:r>
                <a:rPr lang="en-US" sz="900" dirty="0" err="1">
                  <a:solidFill>
                    <a:schemeClr val="accent4">
                      <a:lumMod val="75000"/>
                    </a:schemeClr>
                  </a:solidFill>
                </a:rPr>
                <a:t>ft</a:t>
              </a:r>
              <a:r>
                <a:rPr lang="en-US" sz="900" dirty="0">
                  <a:solidFill>
                    <a:schemeClr val="accent4">
                      <a:lumMod val="75000"/>
                    </a:schemeClr>
                  </a:solidFill>
                </a:rPr>
                <a:t>)</a:t>
              </a:r>
            </a:p>
            <a:p>
              <a:r>
                <a:rPr lang="en-US" sz="900" dirty="0">
                  <a:solidFill>
                    <a:srgbClr val="FF0000"/>
                  </a:solidFill>
                </a:rPr>
                <a:t>Mechanicals at ground level </a:t>
              </a:r>
            </a:p>
          </p:txBody>
        </p:sp>
        <p:sp>
          <p:nvSpPr>
            <p:cNvPr id="14" name="TextBox 13"/>
            <p:cNvSpPr txBox="1"/>
            <p:nvPr/>
          </p:nvSpPr>
          <p:spPr>
            <a:xfrm>
              <a:off x="5074550" y="3488496"/>
              <a:ext cx="2014538" cy="230832"/>
            </a:xfrm>
            <a:prstGeom prst="rect">
              <a:avLst/>
            </a:prstGeom>
            <a:noFill/>
          </p:spPr>
          <p:txBody>
            <a:bodyPr wrap="square" rtlCol="0">
              <a:spAutoFit/>
            </a:bodyPr>
            <a:lstStyle/>
            <a:p>
              <a:r>
                <a:rPr lang="en-US" sz="900" dirty="0">
                  <a:solidFill>
                    <a:schemeClr val="bg1"/>
                  </a:solidFill>
                </a:rPr>
                <a:t>354 Horton Ave. E, Rainelle, WV, 25962</a:t>
              </a:r>
            </a:p>
          </p:txBody>
        </p:sp>
      </p:grpSp>
      <p:grpSp>
        <p:nvGrpSpPr>
          <p:cNvPr id="23" name="Group 22"/>
          <p:cNvGrpSpPr/>
          <p:nvPr/>
        </p:nvGrpSpPr>
        <p:grpSpPr>
          <a:xfrm>
            <a:off x="1698712" y="3967990"/>
            <a:ext cx="4867188" cy="2779908"/>
            <a:chOff x="349793" y="3694057"/>
            <a:chExt cx="4727173" cy="2702507"/>
          </a:xfrm>
        </p:grpSpPr>
        <p:pic>
          <p:nvPicPr>
            <p:cNvPr id="15" name="Picture 14"/>
            <p:cNvPicPr>
              <a:picLocks noChangeAspect="1"/>
            </p:cNvPicPr>
            <p:nvPr/>
          </p:nvPicPr>
          <p:blipFill>
            <a:blip r:embed="rId3"/>
            <a:stretch>
              <a:fillRect/>
            </a:stretch>
          </p:blipFill>
          <p:spPr>
            <a:xfrm>
              <a:off x="349793" y="3694057"/>
              <a:ext cx="4685925" cy="2631681"/>
            </a:xfrm>
            <a:prstGeom prst="rect">
              <a:avLst/>
            </a:prstGeom>
          </p:spPr>
        </p:pic>
        <p:sp>
          <p:nvSpPr>
            <p:cNvPr id="16" name="Rectangle 15"/>
            <p:cNvSpPr/>
            <p:nvPr/>
          </p:nvSpPr>
          <p:spPr>
            <a:xfrm>
              <a:off x="1467625" y="5398100"/>
              <a:ext cx="735258" cy="6543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067267" y="5742999"/>
              <a:ext cx="433384" cy="20742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224561" y="5550085"/>
              <a:ext cx="201632" cy="21117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flipV="1">
              <a:off x="918294" y="5565162"/>
              <a:ext cx="4763" cy="223837"/>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354591" y="3778827"/>
              <a:ext cx="1611317" cy="784830"/>
            </a:xfrm>
            <a:prstGeom prst="rect">
              <a:avLst/>
            </a:prstGeom>
            <a:solidFill>
              <a:srgbClr val="FFFFFF">
                <a:alpha val="89804"/>
              </a:srgbClr>
            </a:solidFill>
            <a:ln>
              <a:solidFill>
                <a:schemeClr val="tx1">
                  <a:lumMod val="95000"/>
                  <a:lumOff val="5000"/>
                </a:schemeClr>
              </a:solidFill>
            </a:ln>
          </p:spPr>
          <p:txBody>
            <a:bodyPr wrap="square">
              <a:spAutoFit/>
            </a:bodyPr>
            <a:lstStyle/>
            <a:p>
              <a:r>
                <a:rPr lang="en-US" sz="900" dirty="0">
                  <a:solidFill>
                    <a:srgbClr val="00B050"/>
                  </a:solidFill>
                </a:rPr>
                <a:t>Some flood vents &lt; 1 </a:t>
              </a:r>
              <a:r>
                <a:rPr lang="en-US" sz="900" dirty="0" err="1">
                  <a:solidFill>
                    <a:srgbClr val="00B050"/>
                  </a:solidFill>
                </a:rPr>
                <a:t>ft</a:t>
              </a:r>
              <a:r>
                <a:rPr lang="en-US" sz="900" dirty="0">
                  <a:solidFill>
                    <a:srgbClr val="00B050"/>
                  </a:solidFill>
                </a:rPr>
                <a:t> from ground</a:t>
              </a:r>
            </a:p>
            <a:p>
              <a:r>
                <a:rPr lang="en-US" sz="900" dirty="0">
                  <a:solidFill>
                    <a:schemeClr val="accent4">
                      <a:lumMod val="75000"/>
                    </a:schemeClr>
                  </a:solidFill>
                </a:rPr>
                <a:t>Some vents &gt; 1ft from ground; Elevated but not to BFE (3.4 </a:t>
              </a:r>
              <a:r>
                <a:rPr lang="en-US" sz="900" dirty="0" err="1">
                  <a:solidFill>
                    <a:schemeClr val="accent4">
                      <a:lumMod val="75000"/>
                    </a:schemeClr>
                  </a:solidFill>
                </a:rPr>
                <a:t>ft</a:t>
              </a:r>
              <a:r>
                <a:rPr lang="en-US" sz="900" dirty="0">
                  <a:solidFill>
                    <a:schemeClr val="accent4">
                      <a:lumMod val="75000"/>
                    </a:schemeClr>
                  </a:solidFill>
                </a:rPr>
                <a:t>)</a:t>
              </a:r>
            </a:p>
            <a:p>
              <a:r>
                <a:rPr lang="en-US" sz="900" dirty="0">
                  <a:solidFill>
                    <a:srgbClr val="FF0000"/>
                  </a:solidFill>
                </a:rPr>
                <a:t>Mechanicals at ground level </a:t>
              </a:r>
            </a:p>
          </p:txBody>
        </p:sp>
        <p:sp>
          <p:nvSpPr>
            <p:cNvPr id="21" name="TextBox 20"/>
            <p:cNvSpPr txBox="1"/>
            <p:nvPr/>
          </p:nvSpPr>
          <p:spPr>
            <a:xfrm>
              <a:off x="2354239" y="6165732"/>
              <a:ext cx="2722727" cy="230832"/>
            </a:xfrm>
            <a:prstGeom prst="rect">
              <a:avLst/>
            </a:prstGeom>
            <a:noFill/>
          </p:spPr>
          <p:txBody>
            <a:bodyPr wrap="square" rtlCol="0">
              <a:spAutoFit/>
            </a:bodyPr>
            <a:lstStyle/>
            <a:p>
              <a:r>
                <a:rPr lang="en-US" sz="900" dirty="0">
                  <a:solidFill>
                    <a:schemeClr val="bg1"/>
                  </a:solidFill>
                </a:rPr>
                <a:t>184 Central Venue, White Sulphur Springs, WV, 24986</a:t>
              </a:r>
            </a:p>
          </p:txBody>
        </p:sp>
      </p:gr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2591" y="1107697"/>
            <a:ext cx="4818937" cy="2729925"/>
          </a:xfrm>
          <a:prstGeom prst="rect">
            <a:avLst/>
          </a:prstGeom>
        </p:spPr>
      </p:pic>
      <p:sp>
        <p:nvSpPr>
          <p:cNvPr id="26" name="Rectangle 25"/>
          <p:cNvSpPr/>
          <p:nvPr/>
        </p:nvSpPr>
        <p:spPr>
          <a:xfrm>
            <a:off x="3030675" y="2717336"/>
            <a:ext cx="766392" cy="4591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flipH="1" flipV="1">
            <a:off x="4117076" y="2474729"/>
            <a:ext cx="8659" cy="38424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rot="1554033">
            <a:off x="2316363" y="2599097"/>
            <a:ext cx="655092" cy="1687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932323" y="1193429"/>
            <a:ext cx="1513126" cy="507831"/>
          </a:xfrm>
          <a:prstGeom prst="rect">
            <a:avLst/>
          </a:prstGeom>
          <a:solidFill>
            <a:srgbClr val="FFFFFF">
              <a:alpha val="89804"/>
            </a:srgbClr>
          </a:solidFill>
          <a:ln>
            <a:solidFill>
              <a:schemeClr val="tx1"/>
            </a:solidFill>
          </a:ln>
        </p:spPr>
        <p:txBody>
          <a:bodyPr wrap="square" rtlCol="0">
            <a:spAutoFit/>
          </a:bodyPr>
          <a:lstStyle/>
          <a:p>
            <a:r>
              <a:rPr lang="en-US" sz="900" dirty="0">
                <a:solidFill>
                  <a:srgbClr val="00B050"/>
                </a:solidFill>
              </a:rPr>
              <a:t>Elevated</a:t>
            </a:r>
          </a:p>
          <a:p>
            <a:r>
              <a:rPr lang="en-US" sz="900" dirty="0">
                <a:solidFill>
                  <a:srgbClr val="FF0000"/>
                </a:solidFill>
              </a:rPr>
              <a:t>No flood vents</a:t>
            </a:r>
          </a:p>
          <a:p>
            <a:r>
              <a:rPr lang="en-US" sz="900" dirty="0">
                <a:solidFill>
                  <a:srgbClr val="FF0000"/>
                </a:solidFill>
              </a:rPr>
              <a:t>Mechanicals at ground level </a:t>
            </a:r>
          </a:p>
        </p:txBody>
      </p:sp>
      <p:pic>
        <p:nvPicPr>
          <p:cNvPr id="31" name="Picture 30"/>
          <p:cNvPicPr>
            <a:picLocks noChangeAspect="1"/>
          </p:cNvPicPr>
          <p:nvPr/>
        </p:nvPicPr>
        <p:blipFill>
          <a:blip r:embed="rId5"/>
          <a:stretch>
            <a:fillRect/>
          </a:stretch>
        </p:blipFill>
        <p:spPr>
          <a:xfrm>
            <a:off x="6589261" y="3969480"/>
            <a:ext cx="3937239" cy="2499648"/>
          </a:xfrm>
          <a:prstGeom prst="rect">
            <a:avLst/>
          </a:prstGeom>
        </p:spPr>
      </p:pic>
      <p:sp>
        <p:nvSpPr>
          <p:cNvPr id="32" name="Rectangle 31"/>
          <p:cNvSpPr/>
          <p:nvPr/>
        </p:nvSpPr>
        <p:spPr>
          <a:xfrm>
            <a:off x="6640827" y="4013745"/>
            <a:ext cx="1649985" cy="507831"/>
          </a:xfrm>
          <a:prstGeom prst="rect">
            <a:avLst/>
          </a:prstGeom>
          <a:solidFill>
            <a:srgbClr val="FFFFFF">
              <a:alpha val="89804"/>
            </a:srgbClr>
          </a:solidFill>
          <a:ln>
            <a:solidFill>
              <a:schemeClr val="tx1">
                <a:lumMod val="95000"/>
                <a:lumOff val="5000"/>
              </a:schemeClr>
            </a:solidFill>
          </a:ln>
        </p:spPr>
        <p:txBody>
          <a:bodyPr wrap="square">
            <a:spAutoFit/>
          </a:bodyPr>
          <a:lstStyle/>
          <a:p>
            <a:r>
              <a:rPr lang="en-US" sz="900" dirty="0">
                <a:solidFill>
                  <a:srgbClr val="00B050"/>
                </a:solidFill>
              </a:rPr>
              <a:t>Flood vents &lt; 1 </a:t>
            </a:r>
            <a:r>
              <a:rPr lang="en-US" sz="900" dirty="0" err="1">
                <a:solidFill>
                  <a:srgbClr val="00B050"/>
                </a:solidFill>
              </a:rPr>
              <a:t>ft</a:t>
            </a:r>
            <a:r>
              <a:rPr lang="en-US" sz="900" dirty="0">
                <a:solidFill>
                  <a:srgbClr val="00B050"/>
                </a:solidFill>
              </a:rPr>
              <a:t> from ground</a:t>
            </a:r>
          </a:p>
          <a:p>
            <a:r>
              <a:rPr lang="en-US" sz="900" dirty="0">
                <a:solidFill>
                  <a:srgbClr val="00B050"/>
                </a:solidFill>
              </a:rPr>
              <a:t>Mechanicals elevated</a:t>
            </a:r>
          </a:p>
          <a:p>
            <a:r>
              <a:rPr lang="en-US" sz="900" dirty="0">
                <a:solidFill>
                  <a:srgbClr val="FF0000"/>
                </a:solidFill>
              </a:rPr>
              <a:t>Elevated, but not to BFE (3.9 </a:t>
            </a:r>
            <a:r>
              <a:rPr lang="en-US" sz="900" dirty="0" err="1">
                <a:solidFill>
                  <a:srgbClr val="FF0000"/>
                </a:solidFill>
              </a:rPr>
              <a:t>ft</a:t>
            </a:r>
            <a:r>
              <a:rPr lang="en-US" sz="900" dirty="0">
                <a:solidFill>
                  <a:srgbClr val="FF0000"/>
                </a:solidFill>
              </a:rPr>
              <a:t>)</a:t>
            </a:r>
          </a:p>
        </p:txBody>
      </p:sp>
      <p:sp>
        <p:nvSpPr>
          <p:cNvPr id="33" name="Rectangle 32"/>
          <p:cNvSpPr/>
          <p:nvPr/>
        </p:nvSpPr>
        <p:spPr>
          <a:xfrm>
            <a:off x="9060312" y="5799708"/>
            <a:ext cx="489046" cy="28205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9884202" y="5149164"/>
            <a:ext cx="561834" cy="46857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p:nvPr/>
        </p:nvCxnSpPr>
        <p:spPr>
          <a:xfrm flipH="1" flipV="1">
            <a:off x="9732848" y="5856676"/>
            <a:ext cx="4763" cy="2238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3CC07430-95FD-4162-934C-692D1721F749}"/>
              </a:ext>
            </a:extLst>
          </p:cNvPr>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Partial Mitigation Examples</a:t>
            </a:r>
          </a:p>
        </p:txBody>
      </p:sp>
    </p:spTree>
    <p:extLst>
      <p:ext uri="{BB962C8B-B14F-4D97-AF65-F5344CB8AC3E}">
        <p14:creationId xmlns:p14="http://schemas.microsoft.com/office/powerpoint/2010/main" val="7923351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ata.wvgis.wvu.edu/pub/Clearinghouse/hazards/BldgPhotos/13-17-0008-0139-0000_2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342" y="2134739"/>
            <a:ext cx="8686800" cy="39719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33050" y="1048019"/>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(FFH) BELOW FEMA 1-percent chance (100-yr) flood</a:t>
            </a:r>
            <a:endParaRPr lang="en-US" sz="1050" dirty="0">
              <a:latin typeface="Arial" panose="020B0604020202020204" pitchFamily="34" charset="0"/>
              <a:cs typeface="Arial" panose="020B0604020202020204" pitchFamily="34" charset="0"/>
            </a:endParaRPr>
          </a:p>
        </p:txBody>
      </p:sp>
      <p:sp>
        <p:nvSpPr>
          <p:cNvPr id="6" name="Rectangular Callout 5"/>
          <p:cNvSpPr/>
          <p:nvPr/>
        </p:nvSpPr>
        <p:spPr>
          <a:xfrm>
            <a:off x="5527521" y="3854915"/>
            <a:ext cx="1494305" cy="140039"/>
          </a:xfrm>
          <a:prstGeom prst="wedgeRectCallout">
            <a:avLst>
              <a:gd name="adj1" fmla="val 182744"/>
              <a:gd name="adj2" fmla="val 17448"/>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6.0’   (FEMA 1% / 100-Yr + 2’ FBD)</a:t>
            </a:r>
          </a:p>
        </p:txBody>
      </p:sp>
      <p:sp>
        <p:nvSpPr>
          <p:cNvPr id="7" name="Rectangular Callout 6"/>
          <p:cNvSpPr/>
          <p:nvPr/>
        </p:nvSpPr>
        <p:spPr>
          <a:xfrm>
            <a:off x="4348873" y="4048308"/>
            <a:ext cx="1465727" cy="161345"/>
          </a:xfrm>
          <a:prstGeom prst="wedgeRectCallout">
            <a:avLst>
              <a:gd name="adj1" fmla="val 93254"/>
              <a:gd name="adj2" fmla="val 38416"/>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4.5’  (FEMA 1%+; Climate)</a:t>
            </a:r>
          </a:p>
        </p:txBody>
      </p:sp>
      <p:sp>
        <p:nvSpPr>
          <p:cNvPr id="8" name="Rectangular Callout 7"/>
          <p:cNvSpPr/>
          <p:nvPr/>
        </p:nvSpPr>
        <p:spPr>
          <a:xfrm>
            <a:off x="9037066" y="4217749"/>
            <a:ext cx="1396700" cy="138582"/>
          </a:xfrm>
          <a:prstGeom prst="wedgeRectCallout">
            <a:avLst>
              <a:gd name="adj1" fmla="val -237418"/>
              <a:gd name="adj2" fmla="val -21433"/>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4.0’   (2016 High Water) </a:t>
            </a:r>
          </a:p>
        </p:txBody>
      </p:sp>
      <p:sp>
        <p:nvSpPr>
          <p:cNvPr id="9" name="Rectangular Callout 8"/>
          <p:cNvSpPr/>
          <p:nvPr/>
        </p:nvSpPr>
        <p:spPr>
          <a:xfrm>
            <a:off x="5842205" y="4342789"/>
            <a:ext cx="1395483" cy="138582"/>
          </a:xfrm>
          <a:prstGeom prst="wedgeRectCallout">
            <a:avLst>
              <a:gd name="adj1" fmla="val -117298"/>
              <a:gd name="adj2" fmla="val -21646"/>
            </a:avLst>
          </a:prstGeom>
          <a:solidFill>
            <a:schemeClr val="accent1">
              <a:lumMod val="50000"/>
            </a:schemeClr>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3.4’  (FSF 0.2% / 500-Yr)</a:t>
            </a:r>
          </a:p>
        </p:txBody>
      </p:sp>
      <p:sp>
        <p:nvSpPr>
          <p:cNvPr id="10" name="Rectangular Callout 9"/>
          <p:cNvSpPr/>
          <p:nvPr/>
        </p:nvSpPr>
        <p:spPr>
          <a:xfrm>
            <a:off x="9058757" y="4016297"/>
            <a:ext cx="1396700" cy="138582"/>
          </a:xfrm>
          <a:prstGeom prst="wedgeRectCallout">
            <a:avLst>
              <a:gd name="adj1" fmla="val -265277"/>
              <a:gd name="adj2" fmla="val -23905"/>
            </a:avLst>
          </a:prstGeom>
          <a:solidFill>
            <a:schemeClr val="accent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5.3’  (FEMA 0.2% / 500-Yr )</a:t>
            </a:r>
          </a:p>
        </p:txBody>
      </p:sp>
      <p:graphicFrame>
        <p:nvGraphicFramePr>
          <p:cNvPr id="11" name="Table 10"/>
          <p:cNvGraphicFramePr>
            <a:graphicFrameLocks noGrp="1"/>
          </p:cNvGraphicFramePr>
          <p:nvPr/>
        </p:nvGraphicFramePr>
        <p:xfrm>
          <a:off x="1797326" y="2237977"/>
          <a:ext cx="1465728" cy="1701169"/>
        </p:xfrm>
        <a:graphic>
          <a:graphicData uri="http://schemas.openxmlformats.org/drawingml/2006/table">
            <a:tbl>
              <a:tblPr>
                <a:tableStyleId>{5C22544A-7EE6-4342-B048-85BDC9FD1C3A}</a:tableStyleId>
              </a:tblPr>
              <a:tblGrid>
                <a:gridCol w="900174">
                  <a:extLst>
                    <a:ext uri="{9D8B030D-6E8A-4147-A177-3AD203B41FA5}">
                      <a16:colId xmlns:a16="http://schemas.microsoft.com/office/drawing/2014/main" val="2046477427"/>
                    </a:ext>
                  </a:extLst>
                </a:gridCol>
                <a:gridCol w="565554">
                  <a:extLst>
                    <a:ext uri="{9D8B030D-6E8A-4147-A177-3AD203B41FA5}">
                      <a16:colId xmlns:a16="http://schemas.microsoft.com/office/drawing/2014/main" val="2529517874"/>
                    </a:ext>
                  </a:extLst>
                </a:gridCol>
              </a:tblGrid>
              <a:tr h="152401">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800" u="none" strike="noStrike" dirty="0">
                          <a:effectLst/>
                        </a:rPr>
                        <a:t>HEIGHT (ft.)</a:t>
                      </a:r>
                      <a:endParaRPr lang="en-US" sz="800" b="0"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21987">
                <a:tc>
                  <a:txBody>
                    <a:bodyPr/>
                    <a:lstStyle/>
                    <a:p>
                      <a:pPr algn="l" fontAlgn="b"/>
                      <a:r>
                        <a:rPr lang="en-US" sz="800" b="1" u="none" strike="noStrike" dirty="0">
                          <a:effectLst/>
                        </a:rPr>
                        <a:t>BUILDING </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95338125"/>
                  </a:ext>
                </a:extLst>
              </a:tr>
              <a:tr h="121987">
                <a:tc>
                  <a:txBody>
                    <a:bodyPr/>
                    <a:lstStyle/>
                    <a:p>
                      <a:pPr algn="l" fontAlgn="b"/>
                      <a:r>
                        <a:rPr lang="en-US" sz="800" u="none" strike="noStrike" dirty="0">
                          <a:effectLst/>
                        </a:rPr>
                        <a:t>First Floor Height</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41545975"/>
                  </a:ext>
                </a:extLst>
              </a:tr>
              <a:tr h="121987">
                <a:tc>
                  <a:txBody>
                    <a:bodyPr/>
                    <a:lstStyle/>
                    <a:p>
                      <a:pPr algn="l" fontAlgn="b"/>
                      <a:r>
                        <a:rPr lang="en-US" sz="800" u="none" strike="noStrike" dirty="0">
                          <a:effectLst/>
                        </a:rPr>
                        <a:t>Freeboard (FBD)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4907731"/>
                  </a:ext>
                </a:extLst>
              </a:tr>
              <a:tr h="121987">
                <a:tc>
                  <a:txBody>
                    <a:bodyPr/>
                    <a:lstStyle/>
                    <a:p>
                      <a:pPr algn="l" fontAlgn="b"/>
                      <a:r>
                        <a:rPr lang="en-US" sz="800" b="1" u="none" strike="noStrike" dirty="0">
                          <a:effectLst/>
                        </a:rPr>
                        <a:t>FLOOD DEPTH</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15486144"/>
                  </a:ext>
                </a:extLst>
              </a:tr>
              <a:tr h="121987">
                <a:tc>
                  <a:txBody>
                    <a:bodyPr/>
                    <a:lstStyle/>
                    <a:p>
                      <a:pPr algn="l" fontAlgn="b"/>
                      <a:r>
                        <a:rPr lang="en-US" sz="800" b="0" i="0" u="none" strike="noStrike" dirty="0">
                          <a:solidFill>
                            <a:srgbClr val="000000"/>
                          </a:solidFill>
                          <a:effectLst/>
                          <a:latin typeface="Calibri" panose="020F0502020204030204" pitchFamily="34" charset="0"/>
                        </a:rPr>
                        <a:t>FSF</a:t>
                      </a:r>
                      <a:r>
                        <a:rPr lang="en-US" sz="800" b="0" i="0" u="none" strike="noStrike" baseline="0" dirty="0">
                          <a:solidFill>
                            <a:srgbClr val="000000"/>
                          </a:solidFill>
                          <a:effectLst/>
                          <a:latin typeface="Calibri" panose="020F0502020204030204" pitchFamily="34" charset="0"/>
                        </a:rPr>
                        <a:t> 20% (5-Yr)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b="0" i="0" u="none" strike="noStrike" dirty="0">
                          <a:solidFill>
                            <a:srgbClr val="000000"/>
                          </a:solidFill>
                          <a:effectLst/>
                          <a:latin typeface="Calibri" panose="020F0502020204030204" pitchFamily="34" charset="0"/>
                        </a:rPr>
                        <a:t>0.0</a:t>
                      </a:r>
                    </a:p>
                  </a:txBody>
                  <a:tcPr marL="7144" marR="7144" marT="7144" marB="0" anchor="b"/>
                </a:tc>
                <a:extLst>
                  <a:ext uri="{0D108BD9-81ED-4DB2-BD59-A6C34878D82A}">
                    <a16:rowId xmlns:a16="http://schemas.microsoft.com/office/drawing/2014/main" val="1165418921"/>
                  </a:ext>
                </a:extLst>
              </a:tr>
              <a:tr h="121987">
                <a:tc>
                  <a:txBody>
                    <a:bodyPr/>
                    <a:lstStyle/>
                    <a:p>
                      <a:pPr algn="l" fontAlgn="b"/>
                      <a:r>
                        <a:rPr lang="en-US" sz="800" u="none" strike="noStrike" dirty="0">
                          <a:effectLst/>
                        </a:rPr>
                        <a:t>FSF 1% (100-Yr)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1.5</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83780853"/>
                  </a:ext>
                </a:extLst>
              </a:tr>
              <a:tr h="0">
                <a:tc>
                  <a:txBody>
                    <a:bodyPr/>
                    <a:lstStyle/>
                    <a:p>
                      <a:pPr algn="l" fontAlgn="b"/>
                      <a:r>
                        <a:rPr lang="en-US" sz="800" u="none" strike="noStrike" dirty="0">
                          <a:effectLst/>
                        </a:rPr>
                        <a:t>FSF 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3.4</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2451855798"/>
                  </a:ext>
                </a:extLst>
              </a:tr>
              <a:tr h="0">
                <a:tc>
                  <a:txBody>
                    <a:bodyPr/>
                    <a:lstStyle/>
                    <a:p>
                      <a:pPr algn="l" fontAlgn="b"/>
                      <a:r>
                        <a:rPr lang="en-US" sz="800" u="none" strike="noStrike" dirty="0">
                          <a:effectLst/>
                        </a:rPr>
                        <a:t>FEMA 1% (100-Yr)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chemeClr val="dk1"/>
                          </a:solidFill>
                          <a:effectLst/>
                          <a:latin typeface="+mn-lt"/>
                        </a:rPr>
                        <a:t>4.0</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408798514"/>
                  </a:ext>
                </a:extLst>
              </a:tr>
              <a:tr h="0">
                <a:tc>
                  <a:txBody>
                    <a:bodyPr/>
                    <a:lstStyle/>
                    <a:p>
                      <a:pPr algn="l" fontAlgn="b"/>
                      <a:r>
                        <a:rPr lang="en-US" sz="800" u="none" strike="noStrike" dirty="0">
                          <a:effectLst/>
                        </a:rPr>
                        <a:t>2016 Flood HWM</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chemeClr val="dk1"/>
                          </a:solidFill>
                          <a:effectLst/>
                          <a:latin typeface="+mn-lt"/>
                        </a:rPr>
                        <a:t>4.0</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1150803067"/>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u="none" strike="noStrike" dirty="0">
                          <a:effectLst/>
                        </a:rPr>
                        <a:t>FEMA 1%+ (Climate)</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4.5</a:t>
                      </a:r>
                    </a:p>
                  </a:txBody>
                  <a:tcPr marL="7144" marR="7144" marT="7144" marB="0" anchor="b">
                    <a:solidFill>
                      <a:schemeClr val="accent2">
                        <a:lumMod val="60000"/>
                        <a:lumOff val="40000"/>
                      </a:schemeClr>
                    </a:solidFill>
                  </a:tcPr>
                </a:tc>
                <a:extLst>
                  <a:ext uri="{0D108BD9-81ED-4DB2-BD59-A6C34878D82A}">
                    <a16:rowId xmlns:a16="http://schemas.microsoft.com/office/drawing/2014/main" val="2576018308"/>
                  </a:ext>
                </a:extLst>
              </a:tr>
              <a:tr h="121987">
                <a:tc>
                  <a:txBody>
                    <a:bodyPr/>
                    <a:lstStyle/>
                    <a:p>
                      <a:pPr algn="l" fontAlgn="b"/>
                      <a:r>
                        <a:rPr lang="en-US" sz="800" u="none" strike="noStrike" dirty="0">
                          <a:effectLst/>
                        </a:rPr>
                        <a:t>FEMA </a:t>
                      </a:r>
                      <a:r>
                        <a:rPr lang="en-US" sz="800" u="none" strike="noStrike" baseline="0" dirty="0">
                          <a:effectLst/>
                        </a:rPr>
                        <a:t>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5.3</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3781653846"/>
                  </a:ext>
                </a:extLst>
              </a:tr>
              <a:tr h="121987">
                <a:tc>
                  <a:txBody>
                    <a:bodyPr/>
                    <a:lstStyle/>
                    <a:p>
                      <a:pPr algn="l" fontAlgn="b"/>
                      <a:r>
                        <a:rPr lang="en-US" sz="800" u="none" strike="noStrike" dirty="0">
                          <a:effectLst/>
                        </a:rPr>
                        <a:t>FEMA 100-Yr + FBD</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6.0</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571880593"/>
                  </a:ext>
                </a:extLst>
              </a:tr>
            </a:tbl>
          </a:graphicData>
        </a:graphic>
      </p:graphicFrame>
      <p:sp>
        <p:nvSpPr>
          <p:cNvPr id="12" name="TextBox 11"/>
          <p:cNvSpPr txBox="1"/>
          <p:nvPr/>
        </p:nvSpPr>
        <p:spPr>
          <a:xfrm>
            <a:off x="6362132" y="5800256"/>
            <a:ext cx="4194439" cy="300082"/>
          </a:xfrm>
          <a:prstGeom prst="rect">
            <a:avLst/>
          </a:prstGeom>
          <a:noFill/>
        </p:spPr>
        <p:txBody>
          <a:bodyPr wrap="square" rtlCol="0">
            <a:spAutoFit/>
          </a:bodyPr>
          <a:lstStyle/>
          <a:p>
            <a:r>
              <a:rPr lang="en-US" sz="1350" b="1" dirty="0">
                <a:solidFill>
                  <a:schemeClr val="bg1"/>
                </a:solidFill>
              </a:rPr>
              <a:t>220 Central Avenue, White Sulphur Springs, WV, 24986</a:t>
            </a:r>
          </a:p>
        </p:txBody>
      </p:sp>
      <p:sp>
        <p:nvSpPr>
          <p:cNvPr id="13" name="TextBox 12"/>
          <p:cNvSpPr txBox="1"/>
          <p:nvPr/>
        </p:nvSpPr>
        <p:spPr>
          <a:xfrm>
            <a:off x="8606118" y="6245911"/>
            <a:ext cx="2061883" cy="230832"/>
          </a:xfrm>
          <a:prstGeom prst="rect">
            <a:avLst/>
          </a:prstGeom>
          <a:noFill/>
        </p:spPr>
        <p:txBody>
          <a:bodyPr wrap="square" rtlCol="0">
            <a:spAutoFit/>
          </a:bodyPr>
          <a:lstStyle/>
          <a:p>
            <a:r>
              <a:rPr lang="en-US" sz="900" dirty="0"/>
              <a:t>Building </a:t>
            </a:r>
            <a:r>
              <a:rPr lang="en-US" sz="900" u="sng" dirty="0">
                <a:solidFill>
                  <a:schemeClr val="accent1">
                    <a:lumMod val="75000"/>
                  </a:schemeClr>
                </a:solidFill>
                <a:hlinkClick r:id="rId4"/>
              </a:rPr>
              <a:t>13-17-0008-0139-0000_220</a:t>
            </a:r>
            <a:r>
              <a:rPr lang="en-US" sz="900" dirty="0"/>
              <a:t> </a:t>
            </a:r>
          </a:p>
        </p:txBody>
      </p:sp>
      <p:sp>
        <p:nvSpPr>
          <p:cNvPr id="16" name="Rectangular Callout 15"/>
          <p:cNvSpPr/>
          <p:nvPr/>
        </p:nvSpPr>
        <p:spPr>
          <a:xfrm>
            <a:off x="1832269" y="4205650"/>
            <a:ext cx="1395483" cy="138582"/>
          </a:xfrm>
          <a:prstGeom prst="wedgeRectCallout">
            <a:avLst>
              <a:gd name="adj1" fmla="val 262105"/>
              <a:gd name="adj2" fmla="val -10614"/>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4.0’   (FEMA 1% / 100-Yr) </a:t>
            </a:r>
          </a:p>
        </p:txBody>
      </p:sp>
      <p:sp>
        <p:nvSpPr>
          <p:cNvPr id="2" name="Rectangle 1"/>
          <p:cNvSpPr/>
          <p:nvPr/>
        </p:nvSpPr>
        <p:spPr>
          <a:xfrm>
            <a:off x="5253512" y="6550797"/>
            <a:ext cx="318052" cy="140608"/>
          </a:xfrm>
          <a:prstGeom prst="rect">
            <a:avLst/>
          </a:prstGeom>
          <a:solidFill>
            <a:schemeClr val="tx2"/>
          </a:solidFill>
          <a:ln w="190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521870" y="6474630"/>
            <a:ext cx="1965609" cy="276999"/>
          </a:xfrm>
          <a:prstGeom prst="rect">
            <a:avLst/>
          </a:prstGeom>
          <a:noFill/>
        </p:spPr>
        <p:txBody>
          <a:bodyPr wrap="square" rtlCol="0">
            <a:spAutoFit/>
          </a:bodyPr>
          <a:lstStyle/>
          <a:p>
            <a:r>
              <a:rPr lang="en-US" sz="1200" dirty="0">
                <a:solidFill>
                  <a:schemeClr val="bg1"/>
                </a:solidFill>
              </a:rPr>
              <a:t>First Street Foundation (FSF)</a:t>
            </a:r>
          </a:p>
        </p:txBody>
      </p:sp>
      <p:sp>
        <p:nvSpPr>
          <p:cNvPr id="19" name="TextBox 18"/>
          <p:cNvSpPr txBox="1"/>
          <p:nvPr/>
        </p:nvSpPr>
        <p:spPr>
          <a:xfrm>
            <a:off x="1833050" y="6478885"/>
            <a:ext cx="1223914" cy="276999"/>
          </a:xfrm>
          <a:prstGeom prst="rect">
            <a:avLst/>
          </a:prstGeom>
          <a:noFill/>
        </p:spPr>
        <p:txBody>
          <a:bodyPr wrap="square" rtlCol="0">
            <a:spAutoFit/>
          </a:bodyPr>
          <a:lstStyle/>
          <a:p>
            <a:r>
              <a:rPr lang="en-US" sz="1200" dirty="0"/>
              <a:t>FLOOD DEPTHS:</a:t>
            </a:r>
          </a:p>
        </p:txBody>
      </p:sp>
      <p:sp>
        <p:nvSpPr>
          <p:cNvPr id="20" name="Rectangle 19"/>
          <p:cNvSpPr/>
          <p:nvPr/>
        </p:nvSpPr>
        <p:spPr>
          <a:xfrm>
            <a:off x="3381641" y="6550797"/>
            <a:ext cx="318052" cy="140608"/>
          </a:xfrm>
          <a:prstGeom prst="rect">
            <a:avLst/>
          </a:prstGeom>
          <a:solidFill>
            <a:schemeClr val="accent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649999" y="6474630"/>
            <a:ext cx="590701" cy="276999"/>
          </a:xfrm>
          <a:prstGeom prst="rect">
            <a:avLst/>
          </a:prstGeom>
          <a:noFill/>
        </p:spPr>
        <p:txBody>
          <a:bodyPr wrap="square" rtlCol="0">
            <a:spAutoFit/>
          </a:bodyPr>
          <a:lstStyle/>
          <a:p>
            <a:r>
              <a:rPr lang="en-US" sz="1200" dirty="0">
                <a:solidFill>
                  <a:schemeClr val="bg1"/>
                </a:solidFill>
              </a:rPr>
              <a:t>FEMA</a:t>
            </a:r>
          </a:p>
        </p:txBody>
      </p:sp>
      <p:sp>
        <p:nvSpPr>
          <p:cNvPr id="22" name="Rectangle 21"/>
          <p:cNvSpPr/>
          <p:nvPr/>
        </p:nvSpPr>
        <p:spPr>
          <a:xfrm>
            <a:off x="7864846" y="6531325"/>
            <a:ext cx="281610" cy="13729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096760" y="6451849"/>
            <a:ext cx="2404493" cy="276999"/>
          </a:xfrm>
          <a:prstGeom prst="rect">
            <a:avLst/>
          </a:prstGeom>
          <a:noFill/>
        </p:spPr>
        <p:txBody>
          <a:bodyPr wrap="square" rtlCol="0">
            <a:spAutoFit/>
          </a:bodyPr>
          <a:lstStyle/>
          <a:p>
            <a:r>
              <a:rPr lang="en-US" sz="1200" dirty="0">
                <a:solidFill>
                  <a:schemeClr val="bg1"/>
                </a:solidFill>
              </a:rPr>
              <a:t>USGS 2016 Flood High Water Mark</a:t>
            </a:r>
          </a:p>
        </p:txBody>
      </p:sp>
      <p:sp>
        <p:nvSpPr>
          <p:cNvPr id="27" name="TextBox 26"/>
          <p:cNvSpPr txBox="1"/>
          <p:nvPr/>
        </p:nvSpPr>
        <p:spPr>
          <a:xfrm>
            <a:off x="1826846" y="1518223"/>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BELOW 2016 HWM; 1%+,0.2-percent chance (500-yr) floods</a:t>
            </a:r>
            <a:endParaRPr lang="en-US" sz="1050" dirty="0">
              <a:latin typeface="Arial" panose="020B0604020202020204" pitchFamily="34" charset="0"/>
              <a:cs typeface="Arial" panose="020B0604020202020204" pitchFamily="34" charset="0"/>
            </a:endParaRPr>
          </a:p>
        </p:txBody>
      </p:sp>
      <p:cxnSp>
        <p:nvCxnSpPr>
          <p:cNvPr id="24" name="Straight Connector 23"/>
          <p:cNvCxnSpPr/>
          <p:nvPr/>
        </p:nvCxnSpPr>
        <p:spPr>
          <a:xfrm>
            <a:off x="-573206" y="5991366"/>
            <a:ext cx="12283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ular Callout 27"/>
          <p:cNvSpPr/>
          <p:nvPr/>
        </p:nvSpPr>
        <p:spPr>
          <a:xfrm>
            <a:off x="4745834" y="4611195"/>
            <a:ext cx="1395483" cy="138582"/>
          </a:xfrm>
          <a:prstGeom prst="wedgeRectCallout">
            <a:avLst>
              <a:gd name="adj1" fmla="val 251896"/>
              <a:gd name="adj2" fmla="val -31495"/>
            </a:avLst>
          </a:prstGeom>
          <a:solidFill>
            <a:schemeClr val="accent1">
              <a:lumMod val="50000"/>
            </a:schemeClr>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1.5’  (FSF 1% / 100-Yr)</a:t>
            </a:r>
          </a:p>
        </p:txBody>
      </p:sp>
      <p:sp>
        <p:nvSpPr>
          <p:cNvPr id="25" name="Title 1">
            <a:extLst>
              <a:ext uri="{FF2B5EF4-FFF2-40B4-BE49-F238E27FC236}">
                <a16:creationId xmlns:a16="http://schemas.microsoft.com/office/drawing/2014/main" id="{056DEB71-8016-4E89-BB23-254ABF49E7D9}"/>
              </a:ext>
            </a:extLst>
          </p:cNvPr>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Unmitigated Example</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White Sulphur Springs</a:t>
            </a:r>
            <a:r>
              <a:rPr lang="en-US" sz="1100" dirty="0">
                <a:solidFill>
                  <a:schemeClr val="bg1"/>
                </a:solidFill>
              </a:rPr>
              <a:t>   </a:t>
            </a:r>
          </a:p>
        </p:txBody>
      </p:sp>
    </p:spTree>
    <p:extLst>
      <p:ext uri="{BB962C8B-B14F-4D97-AF65-F5344CB8AC3E}">
        <p14:creationId xmlns:p14="http://schemas.microsoft.com/office/powerpoint/2010/main" val="5284347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3260892" y="1987881"/>
            <a:ext cx="5605605" cy="4323777"/>
          </a:xfrm>
          <a:prstGeom prst="rect">
            <a:avLst/>
          </a:prstGeom>
        </p:spPr>
      </p:pic>
      <p:sp>
        <p:nvSpPr>
          <p:cNvPr id="3" name="TextBox 2"/>
          <p:cNvSpPr txBox="1"/>
          <p:nvPr/>
        </p:nvSpPr>
        <p:spPr>
          <a:xfrm>
            <a:off x="1833050" y="1048019"/>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(FFH) BELOW FEMA 1-percent chance (100-yr) flood</a:t>
            </a:r>
            <a:endParaRPr lang="en-US" sz="1050" dirty="0">
              <a:latin typeface="Arial" panose="020B0604020202020204" pitchFamily="34" charset="0"/>
              <a:cs typeface="Arial" panose="020B0604020202020204" pitchFamily="34" charset="0"/>
            </a:endParaRPr>
          </a:p>
        </p:txBody>
      </p:sp>
      <p:sp>
        <p:nvSpPr>
          <p:cNvPr id="6" name="Rectangular Callout 5"/>
          <p:cNvSpPr/>
          <p:nvPr/>
        </p:nvSpPr>
        <p:spPr>
          <a:xfrm>
            <a:off x="2136052" y="4516831"/>
            <a:ext cx="1494305" cy="140039"/>
          </a:xfrm>
          <a:prstGeom prst="wedgeRectCallout">
            <a:avLst>
              <a:gd name="adj1" fmla="val 323852"/>
              <a:gd name="adj2" fmla="val -55645"/>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6.0’   (FEMA 1% / 100-Yr + 2’ FBD)</a:t>
            </a:r>
          </a:p>
        </p:txBody>
      </p:sp>
      <p:sp>
        <p:nvSpPr>
          <p:cNvPr id="7" name="Rectangular Callout 6"/>
          <p:cNvSpPr/>
          <p:nvPr/>
        </p:nvSpPr>
        <p:spPr>
          <a:xfrm>
            <a:off x="8586717" y="3835021"/>
            <a:ext cx="1398897" cy="116006"/>
          </a:xfrm>
          <a:prstGeom prst="wedgeRectCallout">
            <a:avLst>
              <a:gd name="adj1" fmla="val -332062"/>
              <a:gd name="adj2" fmla="val -20795"/>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10.1’  (FEMA 1%+; Climate)</a:t>
            </a:r>
          </a:p>
        </p:txBody>
      </p:sp>
      <p:sp>
        <p:nvSpPr>
          <p:cNvPr id="8" name="Rectangular Callout 7"/>
          <p:cNvSpPr/>
          <p:nvPr/>
        </p:nvSpPr>
        <p:spPr>
          <a:xfrm>
            <a:off x="8593511" y="4019858"/>
            <a:ext cx="1396700" cy="138582"/>
          </a:xfrm>
          <a:prstGeom prst="wedgeRectCallout">
            <a:avLst>
              <a:gd name="adj1" fmla="val -329758"/>
              <a:gd name="adj2" fmla="val 37656"/>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8.3’   (2016 High Water) </a:t>
            </a:r>
          </a:p>
        </p:txBody>
      </p:sp>
      <p:sp>
        <p:nvSpPr>
          <p:cNvPr id="9" name="Rectangular Callout 8"/>
          <p:cNvSpPr/>
          <p:nvPr/>
        </p:nvSpPr>
        <p:spPr>
          <a:xfrm>
            <a:off x="8612701" y="3435213"/>
            <a:ext cx="1395483" cy="138582"/>
          </a:xfrm>
          <a:prstGeom prst="wedgeRectCallout">
            <a:avLst>
              <a:gd name="adj1" fmla="val -334902"/>
              <a:gd name="adj2" fmla="val 2976"/>
            </a:avLst>
          </a:prstGeom>
          <a:solidFill>
            <a:schemeClr val="accent1">
              <a:lumMod val="50000"/>
            </a:schemeClr>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12.1’  (FSF 0.2% / 500-Yr)</a:t>
            </a:r>
          </a:p>
        </p:txBody>
      </p:sp>
      <p:sp>
        <p:nvSpPr>
          <p:cNvPr id="10" name="Rectangular Callout 9"/>
          <p:cNvSpPr/>
          <p:nvPr/>
        </p:nvSpPr>
        <p:spPr>
          <a:xfrm>
            <a:off x="2125695" y="3818404"/>
            <a:ext cx="1396700" cy="138582"/>
          </a:xfrm>
          <a:prstGeom prst="wedgeRectCallout">
            <a:avLst>
              <a:gd name="adj1" fmla="val 340062"/>
              <a:gd name="adj2" fmla="val 35185"/>
            </a:avLst>
          </a:prstGeom>
          <a:solidFill>
            <a:schemeClr val="accent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9.9’  (FEMA 0.2% / 500-Yr )</a:t>
            </a:r>
          </a:p>
        </p:txBody>
      </p:sp>
      <p:graphicFrame>
        <p:nvGraphicFramePr>
          <p:cNvPr id="11" name="Table 10"/>
          <p:cNvGraphicFramePr>
            <a:graphicFrameLocks noGrp="1"/>
          </p:cNvGraphicFramePr>
          <p:nvPr/>
        </p:nvGraphicFramePr>
        <p:xfrm>
          <a:off x="1947451" y="1951375"/>
          <a:ext cx="1465728" cy="1734537"/>
        </p:xfrm>
        <a:graphic>
          <a:graphicData uri="http://schemas.openxmlformats.org/drawingml/2006/table">
            <a:tbl>
              <a:tblPr>
                <a:tableStyleId>{5C22544A-7EE6-4342-B048-85BDC9FD1C3A}</a:tableStyleId>
              </a:tblPr>
              <a:tblGrid>
                <a:gridCol w="900174">
                  <a:extLst>
                    <a:ext uri="{9D8B030D-6E8A-4147-A177-3AD203B41FA5}">
                      <a16:colId xmlns:a16="http://schemas.microsoft.com/office/drawing/2014/main" val="2046477427"/>
                    </a:ext>
                  </a:extLst>
                </a:gridCol>
                <a:gridCol w="565554">
                  <a:extLst>
                    <a:ext uri="{9D8B030D-6E8A-4147-A177-3AD203B41FA5}">
                      <a16:colId xmlns:a16="http://schemas.microsoft.com/office/drawing/2014/main" val="2529517874"/>
                    </a:ext>
                  </a:extLst>
                </a:gridCol>
              </a:tblGrid>
              <a:tr h="152401">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800" u="none" strike="noStrike" dirty="0">
                          <a:effectLst/>
                        </a:rPr>
                        <a:t>HEIGHT (ft.)</a:t>
                      </a:r>
                      <a:endParaRPr lang="en-US" sz="800" b="0"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21987">
                <a:tc>
                  <a:txBody>
                    <a:bodyPr/>
                    <a:lstStyle/>
                    <a:p>
                      <a:pPr algn="l" fontAlgn="b"/>
                      <a:r>
                        <a:rPr lang="en-US" sz="800" b="1" u="none" strike="noStrike" dirty="0">
                          <a:effectLst/>
                        </a:rPr>
                        <a:t>BUILDING </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95338125"/>
                  </a:ext>
                </a:extLst>
              </a:tr>
              <a:tr h="121987">
                <a:tc>
                  <a:txBody>
                    <a:bodyPr/>
                    <a:lstStyle/>
                    <a:p>
                      <a:pPr algn="l" fontAlgn="b"/>
                      <a:r>
                        <a:rPr lang="en-US" sz="800" u="none" strike="noStrike" dirty="0">
                          <a:effectLst/>
                        </a:rPr>
                        <a:t>First Floor Height</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0.0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41545975"/>
                  </a:ext>
                </a:extLst>
              </a:tr>
              <a:tr h="121987">
                <a:tc>
                  <a:txBody>
                    <a:bodyPr/>
                    <a:lstStyle/>
                    <a:p>
                      <a:pPr algn="l" fontAlgn="b"/>
                      <a:r>
                        <a:rPr lang="en-US" sz="800" u="none" strike="noStrike" dirty="0">
                          <a:effectLst/>
                        </a:rPr>
                        <a:t>Freeboard (FBD)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4907731"/>
                  </a:ext>
                </a:extLst>
              </a:tr>
              <a:tr h="121987">
                <a:tc>
                  <a:txBody>
                    <a:bodyPr/>
                    <a:lstStyle/>
                    <a:p>
                      <a:pPr algn="l" fontAlgn="b"/>
                      <a:r>
                        <a:rPr lang="en-US" sz="800" b="1" u="none" strike="noStrike" dirty="0">
                          <a:effectLst/>
                        </a:rPr>
                        <a:t>FLOOD DEPTH</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15486144"/>
                  </a:ext>
                </a:extLst>
              </a:tr>
              <a:tr h="121987">
                <a:tc>
                  <a:txBody>
                    <a:bodyPr/>
                    <a:lstStyle/>
                    <a:p>
                      <a:pPr algn="l" fontAlgn="b"/>
                      <a:r>
                        <a:rPr lang="en-US" sz="800" b="0" i="0" u="none" strike="noStrike" dirty="0">
                          <a:solidFill>
                            <a:srgbClr val="000000"/>
                          </a:solidFill>
                          <a:effectLst/>
                          <a:latin typeface="Calibri" panose="020F0502020204030204" pitchFamily="34" charset="0"/>
                        </a:rPr>
                        <a:t>FSF</a:t>
                      </a:r>
                      <a:r>
                        <a:rPr lang="en-US" sz="800" b="0" i="0" u="none" strike="noStrike" baseline="0" dirty="0">
                          <a:solidFill>
                            <a:srgbClr val="000000"/>
                          </a:solidFill>
                          <a:effectLst/>
                          <a:latin typeface="Calibri" panose="020F0502020204030204" pitchFamily="34" charset="0"/>
                        </a:rPr>
                        <a:t> 20% (5-Yr)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2.1</a:t>
                      </a:r>
                    </a:p>
                  </a:txBody>
                  <a:tcPr marL="7144" marR="7144" marT="7144" marB="0" anchor="b">
                    <a:solidFill>
                      <a:schemeClr val="accent2">
                        <a:lumMod val="60000"/>
                        <a:lumOff val="40000"/>
                      </a:schemeClr>
                    </a:solidFill>
                  </a:tcPr>
                </a:tc>
                <a:extLst>
                  <a:ext uri="{0D108BD9-81ED-4DB2-BD59-A6C34878D82A}">
                    <a16:rowId xmlns:a16="http://schemas.microsoft.com/office/drawing/2014/main" val="1165418921"/>
                  </a:ext>
                </a:extLst>
              </a:tr>
              <a:tr h="121987">
                <a:tc>
                  <a:txBody>
                    <a:bodyPr/>
                    <a:lstStyle/>
                    <a:p>
                      <a:pPr algn="l" fontAlgn="b"/>
                      <a:r>
                        <a:rPr lang="en-US" sz="800" u="none" strike="noStrike" dirty="0">
                          <a:effectLst/>
                        </a:rPr>
                        <a:t>FEMA 1% (100-Yr)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4.0</a:t>
                      </a:r>
                    </a:p>
                  </a:txBody>
                  <a:tcPr marL="7144" marR="7144" marT="7144" marB="0" anchor="b">
                    <a:solidFill>
                      <a:schemeClr val="accent2">
                        <a:lumMod val="60000"/>
                        <a:lumOff val="40000"/>
                      </a:schemeClr>
                    </a:solidFill>
                  </a:tcPr>
                </a:tc>
                <a:extLst>
                  <a:ext uri="{0D108BD9-81ED-4DB2-BD59-A6C34878D82A}">
                    <a16:rowId xmlns:a16="http://schemas.microsoft.com/office/drawing/2014/main" val="1200727858"/>
                  </a:ext>
                </a:extLst>
              </a:tr>
              <a:tr h="121987">
                <a:tc>
                  <a:txBody>
                    <a:bodyPr/>
                    <a:lstStyle/>
                    <a:p>
                      <a:pPr algn="l" fontAlgn="b"/>
                      <a:r>
                        <a:rPr lang="en-US" sz="800" u="none" strike="noStrike" dirty="0">
                          <a:effectLst/>
                        </a:rPr>
                        <a:t>FEMA 100-Yr + FBD</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6.0</a:t>
                      </a:r>
                    </a:p>
                  </a:txBody>
                  <a:tcPr marL="7144" marR="7144" marT="7144" marB="0" anchor="b">
                    <a:solidFill>
                      <a:schemeClr val="accent2">
                        <a:lumMod val="60000"/>
                        <a:lumOff val="40000"/>
                      </a:schemeClr>
                    </a:solidFill>
                  </a:tcPr>
                </a:tc>
                <a:extLst>
                  <a:ext uri="{0D108BD9-81ED-4DB2-BD59-A6C34878D82A}">
                    <a16:rowId xmlns:a16="http://schemas.microsoft.com/office/drawing/2014/main" val="367194066"/>
                  </a:ext>
                </a:extLst>
              </a:tr>
              <a:tr h="137406">
                <a:tc>
                  <a:txBody>
                    <a:bodyPr/>
                    <a:lstStyle/>
                    <a:p>
                      <a:pPr algn="l" fontAlgn="b"/>
                      <a:r>
                        <a:rPr lang="en-US" sz="800" u="none" strike="noStrike" dirty="0">
                          <a:effectLst/>
                        </a:rPr>
                        <a:t>FSF 1% (100-Yr)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chemeClr val="dk1"/>
                          </a:solidFill>
                          <a:effectLst/>
                          <a:latin typeface="+mn-lt"/>
                        </a:rPr>
                        <a:t>8.1</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683780853"/>
                  </a:ext>
                </a:extLst>
              </a:tr>
              <a:tr h="137406">
                <a:tc>
                  <a:txBody>
                    <a:bodyPr/>
                    <a:lstStyle/>
                    <a:p>
                      <a:pPr algn="l" fontAlgn="b"/>
                      <a:r>
                        <a:rPr lang="en-US" sz="800" u="none" strike="noStrike" dirty="0">
                          <a:effectLst/>
                        </a:rPr>
                        <a:t>2016 Flood HWM</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8.3</a:t>
                      </a:r>
                    </a:p>
                  </a:txBody>
                  <a:tcPr marL="7144" marR="7144" marT="7144" marB="0" anchor="b">
                    <a:solidFill>
                      <a:schemeClr val="accent2">
                        <a:lumMod val="60000"/>
                        <a:lumOff val="40000"/>
                      </a:schemeClr>
                    </a:solidFill>
                  </a:tcPr>
                </a:tc>
                <a:extLst>
                  <a:ext uri="{0D108BD9-81ED-4DB2-BD59-A6C34878D82A}">
                    <a16:rowId xmlns:a16="http://schemas.microsoft.com/office/drawing/2014/main" val="3031640683"/>
                  </a:ext>
                </a:extLst>
              </a:tr>
              <a:tr h="137406">
                <a:tc>
                  <a:txBody>
                    <a:bodyPr/>
                    <a:lstStyle/>
                    <a:p>
                      <a:pPr algn="l" fontAlgn="b"/>
                      <a:r>
                        <a:rPr lang="en-US" sz="800" u="none" strike="noStrike" dirty="0">
                          <a:effectLst/>
                        </a:rPr>
                        <a:t>FEMA </a:t>
                      </a:r>
                      <a:r>
                        <a:rPr lang="en-US" sz="800" u="none" strike="noStrike" baseline="0" dirty="0">
                          <a:effectLst/>
                        </a:rPr>
                        <a:t>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9.9</a:t>
                      </a:r>
                    </a:p>
                  </a:txBody>
                  <a:tcPr marL="7144" marR="7144" marT="7144" marB="0" anchor="b">
                    <a:solidFill>
                      <a:schemeClr val="accent2">
                        <a:lumMod val="60000"/>
                        <a:lumOff val="40000"/>
                      </a:schemeClr>
                    </a:solidFill>
                  </a:tcPr>
                </a:tc>
                <a:extLst>
                  <a:ext uri="{0D108BD9-81ED-4DB2-BD59-A6C34878D82A}">
                    <a16:rowId xmlns:a16="http://schemas.microsoft.com/office/drawing/2014/main" val="2576914326"/>
                  </a:ext>
                </a:extLst>
              </a:tr>
              <a:tr h="13740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u="none" strike="noStrike" dirty="0">
                          <a:effectLst/>
                        </a:rPr>
                        <a:t>FEMA 1%+ (Climate)</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10.1</a:t>
                      </a:r>
                    </a:p>
                  </a:txBody>
                  <a:tcPr marL="7144" marR="7144" marT="7144" marB="0" anchor="b">
                    <a:solidFill>
                      <a:schemeClr val="accent2">
                        <a:lumMod val="60000"/>
                        <a:lumOff val="40000"/>
                      </a:schemeClr>
                    </a:solidFill>
                  </a:tcPr>
                </a:tc>
                <a:extLst>
                  <a:ext uri="{0D108BD9-81ED-4DB2-BD59-A6C34878D82A}">
                    <a16:rowId xmlns:a16="http://schemas.microsoft.com/office/drawing/2014/main" val="671464759"/>
                  </a:ext>
                </a:extLst>
              </a:tr>
              <a:tr h="0">
                <a:tc>
                  <a:txBody>
                    <a:bodyPr/>
                    <a:lstStyle/>
                    <a:p>
                      <a:pPr algn="l" fontAlgn="b"/>
                      <a:r>
                        <a:rPr lang="en-US" sz="800" u="none" strike="noStrike" dirty="0">
                          <a:effectLst/>
                        </a:rPr>
                        <a:t>FSF 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chemeClr val="dk1"/>
                          </a:solidFill>
                          <a:effectLst/>
                          <a:latin typeface="+mn-lt"/>
                        </a:rPr>
                        <a:t>12.1</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2451855798"/>
                  </a:ext>
                </a:extLst>
              </a:tr>
            </a:tbl>
          </a:graphicData>
        </a:graphic>
      </p:graphicFrame>
      <p:sp>
        <p:nvSpPr>
          <p:cNvPr id="12" name="TextBox 11"/>
          <p:cNvSpPr txBox="1"/>
          <p:nvPr/>
        </p:nvSpPr>
        <p:spPr>
          <a:xfrm>
            <a:off x="6208738" y="5984500"/>
            <a:ext cx="3911104" cy="300082"/>
          </a:xfrm>
          <a:prstGeom prst="rect">
            <a:avLst/>
          </a:prstGeom>
          <a:noFill/>
        </p:spPr>
        <p:txBody>
          <a:bodyPr wrap="square" rtlCol="0">
            <a:spAutoFit/>
          </a:bodyPr>
          <a:lstStyle/>
          <a:p>
            <a:r>
              <a:rPr lang="en-US" sz="1350" b="1" dirty="0">
                <a:solidFill>
                  <a:schemeClr val="bg1"/>
                </a:solidFill>
              </a:rPr>
              <a:t>166 7</a:t>
            </a:r>
            <a:r>
              <a:rPr lang="en-US" sz="1350" b="1" baseline="30000" dirty="0">
                <a:solidFill>
                  <a:schemeClr val="bg1"/>
                </a:solidFill>
              </a:rPr>
              <a:t>th</a:t>
            </a:r>
            <a:r>
              <a:rPr lang="en-US" sz="1350" b="1" dirty="0">
                <a:solidFill>
                  <a:schemeClr val="bg1"/>
                </a:solidFill>
              </a:rPr>
              <a:t> Street, Rainelle, WV, 25962</a:t>
            </a:r>
          </a:p>
        </p:txBody>
      </p:sp>
      <p:sp>
        <p:nvSpPr>
          <p:cNvPr id="13" name="TextBox 12"/>
          <p:cNvSpPr txBox="1"/>
          <p:nvPr/>
        </p:nvSpPr>
        <p:spPr>
          <a:xfrm>
            <a:off x="3459987" y="6067259"/>
            <a:ext cx="2061883" cy="230832"/>
          </a:xfrm>
          <a:prstGeom prst="rect">
            <a:avLst/>
          </a:prstGeom>
          <a:noFill/>
        </p:spPr>
        <p:txBody>
          <a:bodyPr wrap="square" rtlCol="0">
            <a:spAutoFit/>
          </a:bodyPr>
          <a:lstStyle/>
          <a:p>
            <a:r>
              <a:rPr lang="en-US" sz="900" dirty="0"/>
              <a:t>Building </a:t>
            </a:r>
            <a:r>
              <a:rPr lang="en-US" sz="900" u="sng" dirty="0">
                <a:solidFill>
                  <a:schemeClr val="accent1">
                    <a:lumMod val="75000"/>
                  </a:schemeClr>
                </a:solidFill>
                <a:hlinkClick r:id="rId4"/>
              </a:rPr>
              <a:t>13-13-0001-0047-0000_166</a:t>
            </a:r>
            <a:r>
              <a:rPr lang="en-US" sz="900" dirty="0"/>
              <a:t> </a:t>
            </a:r>
          </a:p>
        </p:txBody>
      </p:sp>
      <p:sp>
        <p:nvSpPr>
          <p:cNvPr id="16" name="Rectangular Callout 15"/>
          <p:cNvSpPr/>
          <p:nvPr/>
        </p:nvSpPr>
        <p:spPr>
          <a:xfrm>
            <a:off x="2146168" y="4853918"/>
            <a:ext cx="1395483" cy="138582"/>
          </a:xfrm>
          <a:prstGeom prst="wedgeRectCallout">
            <a:avLst>
              <a:gd name="adj1" fmla="val 348658"/>
              <a:gd name="adj2" fmla="val -40157"/>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4.0’   (FEMA 1% / 100-Yr) </a:t>
            </a:r>
          </a:p>
        </p:txBody>
      </p:sp>
      <p:sp>
        <p:nvSpPr>
          <p:cNvPr id="2" name="Rectangle 1"/>
          <p:cNvSpPr/>
          <p:nvPr/>
        </p:nvSpPr>
        <p:spPr>
          <a:xfrm>
            <a:off x="5253512" y="6550797"/>
            <a:ext cx="318052" cy="140608"/>
          </a:xfrm>
          <a:prstGeom prst="rect">
            <a:avLst/>
          </a:prstGeom>
          <a:solidFill>
            <a:schemeClr val="tx2"/>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521870" y="6474630"/>
            <a:ext cx="1965609" cy="276999"/>
          </a:xfrm>
          <a:prstGeom prst="rect">
            <a:avLst/>
          </a:prstGeom>
          <a:noFill/>
        </p:spPr>
        <p:txBody>
          <a:bodyPr wrap="square" rtlCol="0">
            <a:spAutoFit/>
          </a:bodyPr>
          <a:lstStyle/>
          <a:p>
            <a:r>
              <a:rPr lang="en-US" sz="1200" dirty="0">
                <a:solidFill>
                  <a:schemeClr val="bg1"/>
                </a:solidFill>
              </a:rPr>
              <a:t>First Street Foundation (FSF)</a:t>
            </a:r>
          </a:p>
        </p:txBody>
      </p:sp>
      <p:sp>
        <p:nvSpPr>
          <p:cNvPr id="19" name="TextBox 18"/>
          <p:cNvSpPr txBox="1"/>
          <p:nvPr/>
        </p:nvSpPr>
        <p:spPr>
          <a:xfrm>
            <a:off x="1833050" y="6478885"/>
            <a:ext cx="1223914" cy="276999"/>
          </a:xfrm>
          <a:prstGeom prst="rect">
            <a:avLst/>
          </a:prstGeom>
          <a:noFill/>
        </p:spPr>
        <p:txBody>
          <a:bodyPr wrap="square" rtlCol="0">
            <a:spAutoFit/>
          </a:bodyPr>
          <a:lstStyle/>
          <a:p>
            <a:r>
              <a:rPr lang="en-US" sz="1200" dirty="0"/>
              <a:t>FLOOD DEPTHS:</a:t>
            </a:r>
          </a:p>
        </p:txBody>
      </p:sp>
      <p:sp>
        <p:nvSpPr>
          <p:cNvPr id="20" name="Rectangle 19"/>
          <p:cNvSpPr/>
          <p:nvPr/>
        </p:nvSpPr>
        <p:spPr>
          <a:xfrm>
            <a:off x="3381641" y="6550797"/>
            <a:ext cx="318052" cy="140608"/>
          </a:xfrm>
          <a:prstGeom prst="rect">
            <a:avLst/>
          </a:prstGeom>
          <a:solidFill>
            <a:schemeClr val="accent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649999" y="6474630"/>
            <a:ext cx="590701" cy="276999"/>
          </a:xfrm>
          <a:prstGeom prst="rect">
            <a:avLst/>
          </a:prstGeom>
          <a:noFill/>
        </p:spPr>
        <p:txBody>
          <a:bodyPr wrap="square" rtlCol="0">
            <a:spAutoFit/>
          </a:bodyPr>
          <a:lstStyle/>
          <a:p>
            <a:r>
              <a:rPr lang="en-US" sz="1200" dirty="0">
                <a:solidFill>
                  <a:schemeClr val="bg1"/>
                </a:solidFill>
              </a:rPr>
              <a:t>FEMA</a:t>
            </a:r>
          </a:p>
        </p:txBody>
      </p:sp>
      <p:sp>
        <p:nvSpPr>
          <p:cNvPr id="22" name="Rectangle 21"/>
          <p:cNvSpPr/>
          <p:nvPr/>
        </p:nvSpPr>
        <p:spPr>
          <a:xfrm>
            <a:off x="7864846" y="6531325"/>
            <a:ext cx="281610" cy="13729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096760" y="6451849"/>
            <a:ext cx="2404493" cy="276999"/>
          </a:xfrm>
          <a:prstGeom prst="rect">
            <a:avLst/>
          </a:prstGeom>
          <a:noFill/>
        </p:spPr>
        <p:txBody>
          <a:bodyPr wrap="square" rtlCol="0">
            <a:spAutoFit/>
          </a:bodyPr>
          <a:lstStyle/>
          <a:p>
            <a:r>
              <a:rPr lang="en-US" sz="1200" dirty="0">
                <a:solidFill>
                  <a:schemeClr val="bg1"/>
                </a:solidFill>
              </a:rPr>
              <a:t>USGS 2016 Flood High Water Mark</a:t>
            </a:r>
          </a:p>
        </p:txBody>
      </p:sp>
      <p:sp>
        <p:nvSpPr>
          <p:cNvPr id="27" name="TextBox 26"/>
          <p:cNvSpPr txBox="1"/>
          <p:nvPr/>
        </p:nvSpPr>
        <p:spPr>
          <a:xfrm>
            <a:off x="1826846" y="1518223"/>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BELOW 2016 HWM; 1%+,0.2-percent chance (500-yr) floods</a:t>
            </a:r>
            <a:endParaRPr lang="en-US" sz="1050" dirty="0">
              <a:latin typeface="Arial" panose="020B0604020202020204" pitchFamily="34" charset="0"/>
              <a:cs typeface="Arial" panose="020B0604020202020204" pitchFamily="34" charset="0"/>
            </a:endParaRPr>
          </a:p>
        </p:txBody>
      </p:sp>
      <p:cxnSp>
        <p:nvCxnSpPr>
          <p:cNvPr id="24" name="Straight Connector 23"/>
          <p:cNvCxnSpPr/>
          <p:nvPr/>
        </p:nvCxnSpPr>
        <p:spPr>
          <a:xfrm>
            <a:off x="-573206" y="5991366"/>
            <a:ext cx="12283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ular Callout 27"/>
          <p:cNvSpPr/>
          <p:nvPr/>
        </p:nvSpPr>
        <p:spPr>
          <a:xfrm>
            <a:off x="2139112" y="4133524"/>
            <a:ext cx="1395483" cy="138582"/>
          </a:xfrm>
          <a:prstGeom prst="wedgeRectCallout">
            <a:avLst>
              <a:gd name="adj1" fmla="val 123290"/>
              <a:gd name="adj2" fmla="val -26571"/>
            </a:avLst>
          </a:prstGeom>
          <a:solidFill>
            <a:schemeClr val="accent1">
              <a:lumMod val="50000"/>
            </a:schemeClr>
          </a:solid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8.1’  (FSF 1% / 100-Yr)</a:t>
            </a:r>
          </a:p>
        </p:txBody>
      </p:sp>
      <p:sp>
        <p:nvSpPr>
          <p:cNvPr id="29" name="Rectangular Callout 28"/>
          <p:cNvSpPr/>
          <p:nvPr/>
        </p:nvSpPr>
        <p:spPr>
          <a:xfrm>
            <a:off x="8628622" y="5314056"/>
            <a:ext cx="1395483" cy="138582"/>
          </a:xfrm>
          <a:prstGeom prst="wedgeRectCallout">
            <a:avLst>
              <a:gd name="adj1" fmla="val -332457"/>
              <a:gd name="adj2" fmla="val -26571"/>
            </a:avLst>
          </a:prstGeom>
          <a:solidFill>
            <a:schemeClr val="accent1">
              <a:lumMod val="50000"/>
            </a:schemeClr>
          </a:solid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2.1’  (FSF 1% / 100-Yr)</a:t>
            </a:r>
          </a:p>
        </p:txBody>
      </p:sp>
      <p:sp>
        <p:nvSpPr>
          <p:cNvPr id="25" name="Title 1">
            <a:extLst>
              <a:ext uri="{FF2B5EF4-FFF2-40B4-BE49-F238E27FC236}">
                <a16:creationId xmlns:a16="http://schemas.microsoft.com/office/drawing/2014/main" id="{F6E38919-CD59-4413-8273-7809D68C21E1}"/>
              </a:ext>
            </a:extLst>
          </p:cNvPr>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Unmitigated Example</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Rainelle</a:t>
            </a:r>
            <a:endParaRPr lang="en-US" sz="1100" dirty="0">
              <a:solidFill>
                <a:schemeClr val="bg1"/>
              </a:solidFill>
            </a:endParaRPr>
          </a:p>
        </p:txBody>
      </p:sp>
    </p:spTree>
    <p:extLst>
      <p:ext uri="{BB962C8B-B14F-4D97-AF65-F5344CB8AC3E}">
        <p14:creationId xmlns:p14="http://schemas.microsoft.com/office/powerpoint/2010/main" val="8848554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Rainelle Relocation Community</a:t>
            </a:r>
          </a:p>
        </p:txBody>
      </p:sp>
      <p:pic>
        <p:nvPicPr>
          <p:cNvPr id="2" name="Picture 1"/>
          <p:cNvPicPr>
            <a:picLocks noChangeAspect="1"/>
          </p:cNvPicPr>
          <p:nvPr/>
        </p:nvPicPr>
        <p:blipFill>
          <a:blip r:embed="rId3"/>
          <a:stretch>
            <a:fillRect/>
          </a:stretch>
        </p:blipFill>
        <p:spPr>
          <a:xfrm>
            <a:off x="2311503" y="914400"/>
            <a:ext cx="7700513" cy="5943600"/>
          </a:xfrm>
          <a:prstGeom prst="rect">
            <a:avLst/>
          </a:prstGeom>
        </p:spPr>
      </p:pic>
    </p:spTree>
    <p:extLst>
      <p:ext uri="{BB962C8B-B14F-4D97-AF65-F5344CB8AC3E}">
        <p14:creationId xmlns:p14="http://schemas.microsoft.com/office/powerpoint/2010/main" val="41849458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WSS Relocation Community</a:t>
            </a:r>
          </a:p>
        </p:txBody>
      </p:sp>
      <p:pic>
        <p:nvPicPr>
          <p:cNvPr id="3" name="Picture 2"/>
          <p:cNvPicPr>
            <a:picLocks noChangeAspect="1"/>
          </p:cNvPicPr>
          <p:nvPr/>
        </p:nvPicPr>
        <p:blipFill>
          <a:blip r:embed="rId3"/>
          <a:stretch>
            <a:fillRect/>
          </a:stretch>
        </p:blipFill>
        <p:spPr>
          <a:xfrm>
            <a:off x="2246672" y="903925"/>
            <a:ext cx="7674077" cy="5938097"/>
          </a:xfrm>
          <a:prstGeom prst="rect">
            <a:avLst/>
          </a:prstGeom>
        </p:spPr>
      </p:pic>
    </p:spTree>
    <p:extLst>
      <p:ext uri="{BB962C8B-B14F-4D97-AF65-F5344CB8AC3E}">
        <p14:creationId xmlns:p14="http://schemas.microsoft.com/office/powerpoint/2010/main" val="3124308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Damage (2016 Flood) and Mitigation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Freeland Ave., White Sulphur Springs</a:t>
            </a:r>
            <a:endParaRPr lang="en-US" sz="1100" dirty="0">
              <a:solidFill>
                <a:schemeClr val="bg1"/>
              </a:solidFill>
            </a:endParaRPr>
          </a:p>
        </p:txBody>
      </p:sp>
      <p:pic>
        <p:nvPicPr>
          <p:cNvPr id="3" name="Picture 2">
            <a:extLst>
              <a:ext uri="{FF2B5EF4-FFF2-40B4-BE49-F238E27FC236}">
                <a16:creationId xmlns:a16="http://schemas.microsoft.com/office/drawing/2014/main" id="{C1624B88-5205-4084-8411-47C8592F9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1" y="1627310"/>
            <a:ext cx="9143999" cy="4404568"/>
          </a:xfrm>
          <a:prstGeom prst="rect">
            <a:avLst/>
          </a:prstGeom>
        </p:spPr>
      </p:pic>
    </p:spTree>
    <p:extLst>
      <p:ext uri="{BB962C8B-B14F-4D97-AF65-F5344CB8AC3E}">
        <p14:creationId xmlns:p14="http://schemas.microsoft.com/office/powerpoint/2010/main" val="19881889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Recovery: Building Value</a:t>
            </a:r>
          </a:p>
        </p:txBody>
      </p:sp>
      <p:graphicFrame>
        <p:nvGraphicFramePr>
          <p:cNvPr id="4" name="Chart 3"/>
          <p:cNvGraphicFramePr>
            <a:graphicFrameLocks/>
          </p:cNvGraphicFramePr>
          <p:nvPr>
            <p:extLst>
              <p:ext uri="{D42A27DB-BD31-4B8C-83A1-F6EECF244321}">
                <p14:modId xmlns:p14="http://schemas.microsoft.com/office/powerpoint/2010/main" val="3131373462"/>
              </p:ext>
            </p:extLst>
          </p:nvPr>
        </p:nvGraphicFramePr>
        <p:xfrm>
          <a:off x="1637211" y="1006374"/>
          <a:ext cx="8865328" cy="49755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25192128"/>
              </p:ext>
            </p:extLst>
          </p:nvPr>
        </p:nvGraphicFramePr>
        <p:xfrm>
          <a:off x="1637211" y="6123757"/>
          <a:ext cx="8865328" cy="623106"/>
        </p:xfrm>
        <a:graphic>
          <a:graphicData uri="http://schemas.openxmlformats.org/drawingml/2006/table">
            <a:tbl>
              <a:tblPr/>
              <a:tblGrid>
                <a:gridCol w="1920384">
                  <a:extLst>
                    <a:ext uri="{9D8B030D-6E8A-4147-A177-3AD203B41FA5}">
                      <a16:colId xmlns:a16="http://schemas.microsoft.com/office/drawing/2014/main" val="566542333"/>
                    </a:ext>
                  </a:extLst>
                </a:gridCol>
                <a:gridCol w="868118">
                  <a:extLst>
                    <a:ext uri="{9D8B030D-6E8A-4147-A177-3AD203B41FA5}">
                      <a16:colId xmlns:a16="http://schemas.microsoft.com/office/drawing/2014/main" val="2721631602"/>
                    </a:ext>
                  </a:extLst>
                </a:gridCol>
                <a:gridCol w="868118">
                  <a:extLst>
                    <a:ext uri="{9D8B030D-6E8A-4147-A177-3AD203B41FA5}">
                      <a16:colId xmlns:a16="http://schemas.microsoft.com/office/drawing/2014/main" val="2150288086"/>
                    </a:ext>
                  </a:extLst>
                </a:gridCol>
                <a:gridCol w="868118">
                  <a:extLst>
                    <a:ext uri="{9D8B030D-6E8A-4147-A177-3AD203B41FA5}">
                      <a16:colId xmlns:a16="http://schemas.microsoft.com/office/drawing/2014/main" val="3020483282"/>
                    </a:ext>
                  </a:extLst>
                </a:gridCol>
                <a:gridCol w="868118">
                  <a:extLst>
                    <a:ext uri="{9D8B030D-6E8A-4147-A177-3AD203B41FA5}">
                      <a16:colId xmlns:a16="http://schemas.microsoft.com/office/drawing/2014/main" val="1809554393"/>
                    </a:ext>
                  </a:extLst>
                </a:gridCol>
                <a:gridCol w="868118">
                  <a:extLst>
                    <a:ext uri="{9D8B030D-6E8A-4147-A177-3AD203B41FA5}">
                      <a16:colId xmlns:a16="http://schemas.microsoft.com/office/drawing/2014/main" val="1060326028"/>
                    </a:ext>
                  </a:extLst>
                </a:gridCol>
                <a:gridCol w="868118">
                  <a:extLst>
                    <a:ext uri="{9D8B030D-6E8A-4147-A177-3AD203B41FA5}">
                      <a16:colId xmlns:a16="http://schemas.microsoft.com/office/drawing/2014/main" val="732048802"/>
                    </a:ext>
                  </a:extLst>
                </a:gridCol>
                <a:gridCol w="868118">
                  <a:extLst>
                    <a:ext uri="{9D8B030D-6E8A-4147-A177-3AD203B41FA5}">
                      <a16:colId xmlns:a16="http://schemas.microsoft.com/office/drawing/2014/main" val="412747733"/>
                    </a:ext>
                  </a:extLst>
                </a:gridCol>
                <a:gridCol w="868118">
                  <a:extLst>
                    <a:ext uri="{9D8B030D-6E8A-4147-A177-3AD203B41FA5}">
                      <a16:colId xmlns:a16="http://schemas.microsoft.com/office/drawing/2014/main" val="3399812047"/>
                    </a:ext>
                  </a:extLst>
                </a:gridCol>
              </a:tblGrid>
              <a:tr h="207702">
                <a:tc>
                  <a:txBody>
                    <a:bodyPr/>
                    <a:lstStyle/>
                    <a:p>
                      <a:pPr algn="ctr" fontAlgn="b"/>
                      <a:r>
                        <a:rPr lang="en-US" sz="1200" b="1" i="0" u="none" strike="noStrike" dirty="0">
                          <a:solidFill>
                            <a:srgbClr val="FFFFFF"/>
                          </a:solidFill>
                          <a:effectLst/>
                          <a:latin typeface="Calibri" panose="020F0502020204030204" pitchFamily="34" charset="0"/>
                        </a:rPr>
                        <a:t>COMMUNITY</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200" b="1" i="0" u="none" strike="noStrike">
                          <a:solidFill>
                            <a:srgbClr val="FFFFFF"/>
                          </a:solidFill>
                          <a:effectLst/>
                          <a:latin typeface="Calibri" panose="020F0502020204030204" pitchFamily="34" charset="0"/>
                        </a:rPr>
                        <a:t>2015</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200" b="1" i="0" u="none" strike="noStrike">
                          <a:solidFill>
                            <a:srgbClr val="FFFFFF"/>
                          </a:solidFill>
                          <a:effectLst/>
                          <a:latin typeface="Calibri" panose="020F0502020204030204" pitchFamily="34" charset="0"/>
                        </a:rPr>
                        <a:t>2016</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200" b="1" i="0" u="none" strike="noStrike" dirty="0">
                          <a:solidFill>
                            <a:srgbClr val="FFFFFF"/>
                          </a:solidFill>
                          <a:effectLst/>
                          <a:latin typeface="Calibri" panose="020F0502020204030204" pitchFamily="34" charset="0"/>
                        </a:rPr>
                        <a:t>2017</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200" b="1" i="0" u="none" strike="noStrike">
                          <a:solidFill>
                            <a:srgbClr val="FFFFFF"/>
                          </a:solidFill>
                          <a:effectLst/>
                          <a:latin typeface="Calibri" panose="020F0502020204030204" pitchFamily="34" charset="0"/>
                        </a:rPr>
                        <a:t>2018</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200" b="1" i="0" u="none" strike="noStrike">
                          <a:solidFill>
                            <a:srgbClr val="FFFFFF"/>
                          </a:solidFill>
                          <a:effectLst/>
                          <a:latin typeface="Calibri" panose="020F0502020204030204" pitchFamily="34" charset="0"/>
                        </a:rPr>
                        <a:t>2019</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200" b="1" i="0" u="none" strike="noStrike">
                          <a:solidFill>
                            <a:srgbClr val="FFFFFF"/>
                          </a:solidFill>
                          <a:effectLst/>
                          <a:latin typeface="Calibri" panose="020F0502020204030204" pitchFamily="34" charset="0"/>
                        </a:rPr>
                        <a:t>2020</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200" b="1" i="0" u="none" strike="noStrike">
                          <a:solidFill>
                            <a:srgbClr val="FFFFFF"/>
                          </a:solidFill>
                          <a:effectLst/>
                          <a:latin typeface="Calibri" panose="020F0502020204030204" pitchFamily="34" charset="0"/>
                        </a:rPr>
                        <a:t>2021</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200" b="1" i="0" u="none" strike="noStrike">
                          <a:solidFill>
                            <a:srgbClr val="FFFFFF"/>
                          </a:solidFill>
                          <a:effectLst/>
                          <a:latin typeface="Calibri" panose="020F0502020204030204" pitchFamily="34" charset="0"/>
                        </a:rPr>
                        <a:t>2022</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extLst>
                  <a:ext uri="{0D108BD9-81ED-4DB2-BD59-A6C34878D82A}">
                    <a16:rowId xmlns:a16="http://schemas.microsoft.com/office/drawing/2014/main" val="612527345"/>
                  </a:ext>
                </a:extLst>
              </a:tr>
              <a:tr h="207702">
                <a:tc>
                  <a:txBody>
                    <a:bodyPr/>
                    <a:lstStyle/>
                    <a:p>
                      <a:pPr algn="l" fontAlgn="b"/>
                      <a:r>
                        <a:rPr lang="en-US" sz="1200" b="0" i="0" u="none" strike="noStrike" dirty="0">
                          <a:solidFill>
                            <a:srgbClr val="000000"/>
                          </a:solidFill>
                          <a:effectLst/>
                          <a:latin typeface="Calibri" panose="020F0502020204030204" pitchFamily="34" charset="0"/>
                        </a:rPr>
                        <a:t>Rainelle (n=326)</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13.1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13.3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5.0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FF0000"/>
                          </a:solidFill>
                          <a:effectLst/>
                          <a:latin typeface="Calibri" panose="020F0502020204030204" pitchFamily="34" charset="0"/>
                        </a:rPr>
                        <a:t>9.4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FF0000"/>
                          </a:solidFill>
                          <a:effectLst/>
                          <a:latin typeface="Calibri" panose="020F0502020204030204" pitchFamily="34" charset="0"/>
                        </a:rPr>
                        <a:t>11.0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FF0000"/>
                          </a:solidFill>
                          <a:effectLst/>
                          <a:latin typeface="Calibri" panose="020F0502020204030204" pitchFamily="34" charset="0"/>
                        </a:rPr>
                        <a:t>11.1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FF0000"/>
                          </a:solidFill>
                          <a:effectLst/>
                          <a:latin typeface="Calibri" panose="020F0502020204030204" pitchFamily="34" charset="0"/>
                        </a:rPr>
                        <a:t>11.3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solidFill>
                            <a:srgbClr val="FF0000"/>
                          </a:solidFill>
                          <a:effectLst/>
                          <a:latin typeface="Calibri" panose="020F0502020204030204" pitchFamily="34" charset="0"/>
                        </a:rPr>
                        <a:t>12.3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54202048"/>
                  </a:ext>
                </a:extLst>
              </a:tr>
              <a:tr h="207702">
                <a:tc>
                  <a:txBody>
                    <a:bodyPr/>
                    <a:lstStyle/>
                    <a:p>
                      <a:pPr algn="l" fontAlgn="b"/>
                      <a:r>
                        <a:rPr lang="en-US" sz="1200" b="0" i="0" u="none" strike="noStrike" dirty="0">
                          <a:solidFill>
                            <a:srgbClr val="000000"/>
                          </a:solidFill>
                          <a:effectLst/>
                          <a:latin typeface="Calibri" panose="020F0502020204030204" pitchFamily="34" charset="0"/>
                        </a:rPr>
                        <a:t>White Sulphur Springs (n=409)</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22.6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dirty="0">
                          <a:solidFill>
                            <a:srgbClr val="000000"/>
                          </a:solidFill>
                          <a:effectLst/>
                          <a:latin typeface="Calibri" panose="020F0502020204030204" pitchFamily="34" charset="0"/>
                        </a:rPr>
                        <a:t>23.0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13.4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FF0000"/>
                          </a:solidFill>
                          <a:effectLst/>
                          <a:latin typeface="Calibri" panose="020F0502020204030204" pitchFamily="34" charset="0"/>
                        </a:rPr>
                        <a:t>21.5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FF0000"/>
                          </a:solidFill>
                          <a:effectLst/>
                          <a:latin typeface="Calibri" panose="020F0502020204030204" pitchFamily="34" charset="0"/>
                        </a:rPr>
                        <a:t>22.4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22.9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26.2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29.2 Million</a:t>
                      </a:r>
                    </a:p>
                  </a:txBody>
                  <a:tcPr marL="9260" marR="9260" marT="92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49555532"/>
                  </a:ext>
                </a:extLst>
              </a:tr>
            </a:tbl>
          </a:graphicData>
        </a:graphic>
      </p:graphicFrame>
      <p:sp>
        <p:nvSpPr>
          <p:cNvPr id="2" name="TextBox 1">
            <a:extLst>
              <a:ext uri="{FF2B5EF4-FFF2-40B4-BE49-F238E27FC236}">
                <a16:creationId xmlns:a16="http://schemas.microsoft.com/office/drawing/2014/main" id="{01BDFA54-3CB5-1811-BE5A-BFF7FD2AF51E}"/>
              </a:ext>
            </a:extLst>
          </p:cNvPr>
          <p:cNvSpPr txBox="1"/>
          <p:nvPr/>
        </p:nvSpPr>
        <p:spPr>
          <a:xfrm>
            <a:off x="7367451" y="1672045"/>
            <a:ext cx="2364378"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White Sulphur Spring</a:t>
            </a:r>
          </a:p>
        </p:txBody>
      </p:sp>
      <p:sp>
        <p:nvSpPr>
          <p:cNvPr id="3" name="TextBox 2">
            <a:extLst>
              <a:ext uri="{FF2B5EF4-FFF2-40B4-BE49-F238E27FC236}">
                <a16:creationId xmlns:a16="http://schemas.microsoft.com/office/drawing/2014/main" id="{6893CA13-049F-1DE8-529B-CB618A3DEB71}"/>
              </a:ext>
            </a:extLst>
          </p:cNvPr>
          <p:cNvSpPr txBox="1"/>
          <p:nvPr/>
        </p:nvSpPr>
        <p:spPr>
          <a:xfrm>
            <a:off x="7367451" y="4028106"/>
            <a:ext cx="2364378" cy="369332"/>
          </a:xfrm>
          <a:prstGeom prst="rect">
            <a:avLst/>
          </a:prstGeom>
          <a:solidFill>
            <a:schemeClr val="accent2">
              <a:lumMod val="50000"/>
            </a:schemeClr>
          </a:solidFill>
        </p:spPr>
        <p:txBody>
          <a:bodyPr wrap="square" rtlCol="0">
            <a:spAutoFit/>
          </a:bodyPr>
          <a:lstStyle/>
          <a:p>
            <a:pPr algn="ctr"/>
            <a:r>
              <a:rPr lang="en-US" dirty="0">
                <a:solidFill>
                  <a:schemeClr val="bg1"/>
                </a:solidFill>
              </a:rPr>
              <a:t>Rainelle</a:t>
            </a:r>
          </a:p>
        </p:txBody>
      </p:sp>
    </p:spTree>
    <p:extLst>
      <p:ext uri="{BB962C8B-B14F-4D97-AF65-F5344CB8AC3E}">
        <p14:creationId xmlns:p14="http://schemas.microsoft.com/office/powerpoint/2010/main" val="89579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4" grpId="0">
        <p:bldAsOne/>
      </p:bldGraphic>
      <p:bldP spid="2" grpId="0" animBg="1"/>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New </a:t>
            </a:r>
            <a:r>
              <a:rPr lang="en-US" sz="2400" dirty="0" err="1">
                <a:solidFill>
                  <a:schemeClr val="bg1"/>
                </a:solidFill>
                <a:latin typeface="Arial" panose="020B0604020202020204" pitchFamily="34" charset="0"/>
                <a:cs typeface="Arial" panose="020B0604020202020204" pitchFamily="34" charset="0"/>
              </a:rPr>
              <a:t>Streamgages</a:t>
            </a:r>
            <a:endParaRPr lang="en-US" sz="2400" dirty="0">
              <a:solidFill>
                <a:schemeClr val="bg1"/>
              </a:solidFill>
              <a:latin typeface="Arial" panose="020B0604020202020204" pitchFamily="34" charset="0"/>
              <a:cs typeface="Arial" panose="020B0604020202020204" pitchFamily="34" charset="0"/>
            </a:endParaRP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White Sulphur Springs and Rainelle</a:t>
            </a:r>
            <a:endParaRPr lang="en-US" sz="1100" dirty="0">
              <a:solidFill>
                <a:schemeClr val="bg1"/>
              </a:solidFill>
            </a:endParaRPr>
          </a:p>
        </p:txBody>
      </p:sp>
      <p:pic>
        <p:nvPicPr>
          <p:cNvPr id="24" name="Picture 23" descr="A picture containing grass, tree, outdoor, river&#10;&#10;Description automatically generated">
            <a:extLst>
              <a:ext uri="{FF2B5EF4-FFF2-40B4-BE49-F238E27FC236}">
                <a16:creationId xmlns:a16="http://schemas.microsoft.com/office/drawing/2014/main" id="{4EE615A8-20C4-4888-8B57-79A6516AD153}"/>
              </a:ext>
            </a:extLst>
          </p:cNvPr>
          <p:cNvPicPr>
            <a:picLocks noChangeAspect="1"/>
          </p:cNvPicPr>
          <p:nvPr/>
        </p:nvPicPr>
        <p:blipFill rotWithShape="1">
          <a:blip r:embed="rId3">
            <a:extLst>
              <a:ext uri="{28A0092B-C50C-407E-A947-70E740481C1C}">
                <a14:useLocalDpi xmlns:a14="http://schemas.microsoft.com/office/drawing/2010/main" val="0"/>
              </a:ext>
            </a:extLst>
          </a:blip>
          <a:srcRect l="16559"/>
          <a:stretch/>
        </p:blipFill>
        <p:spPr>
          <a:xfrm>
            <a:off x="655720" y="3987508"/>
            <a:ext cx="4079059" cy="2713764"/>
          </a:xfrm>
          <a:prstGeom prst="rect">
            <a:avLst/>
          </a:prstGeom>
        </p:spPr>
      </p:pic>
      <p:pic>
        <p:nvPicPr>
          <p:cNvPr id="26" name="Picture 25" descr="A bridge over a river&#10;&#10;Description automatically generated with low confidence">
            <a:extLst>
              <a:ext uri="{FF2B5EF4-FFF2-40B4-BE49-F238E27FC236}">
                <a16:creationId xmlns:a16="http://schemas.microsoft.com/office/drawing/2014/main" id="{D7A6AEE6-8B6E-42DD-BF6E-77D80786DB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127" r="12688" b="6159"/>
          <a:stretch/>
        </p:blipFill>
        <p:spPr>
          <a:xfrm>
            <a:off x="655720" y="1020493"/>
            <a:ext cx="4079059" cy="2801156"/>
          </a:xfrm>
          <a:prstGeom prst="rect">
            <a:avLst/>
          </a:prstGeom>
        </p:spPr>
      </p:pic>
      <p:pic>
        <p:nvPicPr>
          <p:cNvPr id="3" name="Picture 2" descr="A group of men standing in front of a sign&#10;&#10;Description automatically generated with medium confidence">
            <a:extLst>
              <a:ext uri="{FF2B5EF4-FFF2-40B4-BE49-F238E27FC236}">
                <a16:creationId xmlns:a16="http://schemas.microsoft.com/office/drawing/2014/main" id="{A0C6DF48-7E41-30ED-2F77-53D5BBC81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2082" y="1031902"/>
            <a:ext cx="4252219" cy="5669625"/>
          </a:xfrm>
          <a:prstGeom prst="rect">
            <a:avLst/>
          </a:prstGeom>
        </p:spPr>
      </p:pic>
    </p:spTree>
    <p:extLst>
      <p:ext uri="{BB962C8B-B14F-4D97-AF65-F5344CB8AC3E}">
        <p14:creationId xmlns:p14="http://schemas.microsoft.com/office/powerpoint/2010/main" val="903490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66925" y="932286"/>
            <a:ext cx="7505700" cy="5800521"/>
          </a:xfrm>
          <a:prstGeom prst="rect">
            <a:avLst/>
          </a:prstGeom>
        </p:spPr>
      </p:pic>
      <p:sp>
        <p:nvSpPr>
          <p:cNvPr id="5"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Counts in 1% Floodplain</a:t>
            </a:r>
          </a:p>
        </p:txBody>
      </p:sp>
      <p:sp>
        <p:nvSpPr>
          <p:cNvPr id="7" name="TextBox 6"/>
          <p:cNvSpPr txBox="1"/>
          <p:nvPr/>
        </p:nvSpPr>
        <p:spPr>
          <a:xfrm>
            <a:off x="2318338" y="1101166"/>
            <a:ext cx="2303025" cy="400110"/>
          </a:xfrm>
          <a:prstGeom prst="rect">
            <a:avLst/>
          </a:prstGeom>
          <a:solidFill>
            <a:schemeClr val="accent1">
              <a:lumMod val="50000"/>
            </a:schemeClr>
          </a:solidFill>
        </p:spPr>
        <p:txBody>
          <a:bodyPr wrap="square" rtlCol="0" anchor="ctr">
            <a:spAutoFit/>
          </a:bodyPr>
          <a:lstStyle/>
          <a:p>
            <a:pPr algn="ctr"/>
            <a:r>
              <a:rPr lang="en-US" sz="2000" b="1" dirty="0">
                <a:solidFill>
                  <a:schemeClr val="bg1"/>
                </a:solidFill>
              </a:rPr>
              <a:t>County</a:t>
            </a:r>
            <a:r>
              <a:rPr lang="en-US" sz="2000" dirty="0">
                <a:solidFill>
                  <a:schemeClr val="bg1"/>
                </a:solidFill>
              </a:rPr>
              <a:t>-Wide</a:t>
            </a:r>
          </a:p>
        </p:txBody>
      </p:sp>
      <p:sp>
        <p:nvSpPr>
          <p:cNvPr id="4" name="TextBox 3"/>
          <p:cNvSpPr txBox="1"/>
          <p:nvPr/>
        </p:nvSpPr>
        <p:spPr>
          <a:xfrm>
            <a:off x="5200650" y="5381626"/>
            <a:ext cx="819150" cy="307777"/>
          </a:xfrm>
          <a:prstGeom prst="rect">
            <a:avLst/>
          </a:prstGeom>
          <a:noFill/>
        </p:spPr>
        <p:txBody>
          <a:bodyPr wrap="square" rtlCol="0">
            <a:spAutoFit/>
          </a:bodyPr>
          <a:lstStyle/>
          <a:p>
            <a:r>
              <a:rPr lang="en-US" sz="1400" dirty="0"/>
              <a:t>2,225</a:t>
            </a:r>
          </a:p>
        </p:txBody>
      </p:sp>
      <p:sp>
        <p:nvSpPr>
          <p:cNvPr id="8" name="TextBox 7"/>
          <p:cNvSpPr txBox="1"/>
          <p:nvPr/>
        </p:nvSpPr>
        <p:spPr>
          <a:xfrm>
            <a:off x="4781550" y="4813307"/>
            <a:ext cx="819150" cy="307777"/>
          </a:xfrm>
          <a:prstGeom prst="rect">
            <a:avLst/>
          </a:prstGeom>
          <a:noFill/>
        </p:spPr>
        <p:txBody>
          <a:bodyPr wrap="square" rtlCol="0">
            <a:spAutoFit/>
          </a:bodyPr>
          <a:lstStyle/>
          <a:p>
            <a:r>
              <a:rPr lang="en-US" sz="1400" dirty="0"/>
              <a:t>1,056</a:t>
            </a:r>
          </a:p>
        </p:txBody>
      </p:sp>
      <p:sp>
        <p:nvSpPr>
          <p:cNvPr id="9" name="TextBox 8"/>
          <p:cNvSpPr txBox="1"/>
          <p:nvPr/>
        </p:nvSpPr>
        <p:spPr>
          <a:xfrm>
            <a:off x="5200650" y="4487645"/>
            <a:ext cx="819150" cy="307777"/>
          </a:xfrm>
          <a:prstGeom prst="rect">
            <a:avLst/>
          </a:prstGeom>
          <a:noFill/>
        </p:spPr>
        <p:txBody>
          <a:bodyPr wrap="square" rtlCol="0">
            <a:spAutoFit/>
          </a:bodyPr>
          <a:lstStyle/>
          <a:p>
            <a:r>
              <a:rPr lang="en-US" sz="1400" dirty="0"/>
              <a:t>1,074</a:t>
            </a:r>
          </a:p>
        </p:txBody>
      </p:sp>
      <p:sp>
        <p:nvSpPr>
          <p:cNvPr id="10" name="TextBox 9"/>
          <p:cNvSpPr txBox="1"/>
          <p:nvPr/>
        </p:nvSpPr>
        <p:spPr>
          <a:xfrm>
            <a:off x="4467225" y="5227737"/>
            <a:ext cx="819150" cy="307777"/>
          </a:xfrm>
          <a:prstGeom prst="rect">
            <a:avLst/>
          </a:prstGeom>
          <a:noFill/>
        </p:spPr>
        <p:txBody>
          <a:bodyPr wrap="square" rtlCol="0">
            <a:spAutoFit/>
          </a:bodyPr>
          <a:lstStyle/>
          <a:p>
            <a:r>
              <a:rPr lang="en-US" sz="1400" dirty="0"/>
              <a:t>1,819</a:t>
            </a:r>
          </a:p>
        </p:txBody>
      </p:sp>
      <p:sp>
        <p:nvSpPr>
          <p:cNvPr id="11" name="TextBox 10"/>
          <p:cNvSpPr txBox="1"/>
          <p:nvPr/>
        </p:nvSpPr>
        <p:spPr>
          <a:xfrm>
            <a:off x="5676900" y="4843761"/>
            <a:ext cx="819150" cy="307777"/>
          </a:xfrm>
          <a:prstGeom prst="rect">
            <a:avLst/>
          </a:prstGeom>
          <a:noFill/>
        </p:spPr>
        <p:txBody>
          <a:bodyPr wrap="square" rtlCol="0">
            <a:spAutoFit/>
          </a:bodyPr>
          <a:lstStyle/>
          <a:p>
            <a:r>
              <a:rPr lang="en-US" sz="1400" dirty="0"/>
              <a:t>948</a:t>
            </a:r>
          </a:p>
        </p:txBody>
      </p:sp>
      <p:sp>
        <p:nvSpPr>
          <p:cNvPr id="12" name="Speech Bubble: Rectangle with Corners Rounded 14">
            <a:extLst>
              <a:ext uri="{FF2B5EF4-FFF2-40B4-BE49-F238E27FC236}">
                <a16:creationId xmlns:a16="http://schemas.microsoft.com/office/drawing/2014/main" id="{0ED1C770-B1D6-4603-BB25-A749DDCA06CF}"/>
              </a:ext>
            </a:extLst>
          </p:cNvPr>
          <p:cNvSpPr/>
          <p:nvPr/>
        </p:nvSpPr>
        <p:spPr>
          <a:xfrm flipH="1">
            <a:off x="5846617" y="5737742"/>
            <a:ext cx="1708727" cy="866259"/>
          </a:xfrm>
          <a:prstGeom prst="wedgeRoundRectCallout">
            <a:avLst>
              <a:gd name="adj1" fmla="val 53105"/>
              <a:gd name="adj2" fmla="val -9225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FF00"/>
                </a:solidFill>
              </a:rPr>
              <a:t>Greenbrier County </a:t>
            </a:r>
            <a:r>
              <a:rPr lang="en-US" sz="1100" b="1" dirty="0">
                <a:solidFill>
                  <a:schemeClr val="bg1"/>
                </a:solidFill>
              </a:rPr>
              <a:t>(Region 4) has the most buildings in the 1% Annual Chance Floodplain</a:t>
            </a:r>
            <a:endParaRPr lang="en-US" sz="1100" dirty="0">
              <a:solidFill>
                <a:schemeClr val="bg1"/>
              </a:solidFill>
            </a:endParaRPr>
          </a:p>
        </p:txBody>
      </p:sp>
      <p:sp>
        <p:nvSpPr>
          <p:cNvPr id="3" name="TextBox 2"/>
          <p:cNvSpPr txBox="1"/>
          <p:nvPr/>
        </p:nvSpPr>
        <p:spPr>
          <a:xfrm>
            <a:off x="2324388" y="1492255"/>
            <a:ext cx="2296974" cy="954107"/>
          </a:xfrm>
          <a:prstGeom prst="rect">
            <a:avLst/>
          </a:prstGeom>
          <a:solidFill>
            <a:schemeClr val="bg1">
              <a:lumMod val="95000"/>
            </a:schemeClr>
          </a:solidFill>
        </p:spPr>
        <p:txBody>
          <a:bodyPr wrap="square" rtlCol="0">
            <a:spAutoFit/>
          </a:bodyPr>
          <a:lstStyle/>
          <a:p>
            <a:r>
              <a:rPr lang="en-US" sz="1400" dirty="0"/>
              <a:t>Primary structures located in high-risk </a:t>
            </a:r>
            <a:r>
              <a:rPr lang="en-US" sz="1400" i="1" dirty="0"/>
              <a:t>effective </a:t>
            </a:r>
            <a:r>
              <a:rPr lang="en-US" sz="1400" dirty="0"/>
              <a:t>and </a:t>
            </a:r>
            <a:r>
              <a:rPr lang="en-US" sz="1400" i="1" dirty="0"/>
              <a:t>advisory</a:t>
            </a:r>
            <a:r>
              <a:rPr lang="en-US" sz="1400" dirty="0"/>
              <a:t> 1%-annual-chance (100 year) floodplains</a:t>
            </a:r>
          </a:p>
        </p:txBody>
      </p:sp>
      <p:sp>
        <p:nvSpPr>
          <p:cNvPr id="13" name="TextBox 12"/>
          <p:cNvSpPr txBox="1"/>
          <p:nvPr/>
        </p:nvSpPr>
        <p:spPr>
          <a:xfrm>
            <a:off x="207264" y="2833570"/>
            <a:ext cx="1731263" cy="1569660"/>
          </a:xfrm>
          <a:prstGeom prst="rect">
            <a:avLst/>
          </a:prstGeom>
          <a:noFill/>
        </p:spPr>
        <p:txBody>
          <a:bodyPr wrap="square" rtlCol="0">
            <a:spAutoFit/>
          </a:bodyPr>
          <a:lstStyle/>
          <a:p>
            <a:pPr algn="ctr"/>
            <a:r>
              <a:rPr lang="en-US" sz="2400" b="1" dirty="0">
                <a:solidFill>
                  <a:schemeClr val="bg1"/>
                </a:solidFill>
              </a:rPr>
              <a:t>COUNTY SCALE</a:t>
            </a:r>
            <a:br>
              <a:rPr lang="en-US" sz="2400" b="1" dirty="0">
                <a:solidFill>
                  <a:schemeClr val="bg1"/>
                </a:solidFill>
              </a:rPr>
            </a:br>
            <a:br>
              <a:rPr lang="en-US" sz="2400" b="1" dirty="0">
                <a:solidFill>
                  <a:schemeClr val="bg1"/>
                </a:solidFill>
              </a:rPr>
            </a:br>
            <a:r>
              <a:rPr lang="en-US" sz="2400" b="1" i="1" dirty="0">
                <a:solidFill>
                  <a:schemeClr val="bg1"/>
                </a:solidFill>
              </a:rPr>
              <a:t>graphical</a:t>
            </a:r>
          </a:p>
        </p:txBody>
      </p:sp>
    </p:spTree>
    <p:extLst>
      <p:ext uri="{BB962C8B-B14F-4D97-AF65-F5344CB8AC3E}">
        <p14:creationId xmlns:p14="http://schemas.microsoft.com/office/powerpoint/2010/main" val="964222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Rainelle: Building Design Flood Elevation</a:t>
            </a:r>
          </a:p>
        </p:txBody>
      </p:sp>
      <p:pic>
        <p:nvPicPr>
          <p:cNvPr id="3" name="Picture 2"/>
          <p:cNvPicPr>
            <a:picLocks noChangeAspect="1"/>
          </p:cNvPicPr>
          <p:nvPr/>
        </p:nvPicPr>
        <p:blipFill>
          <a:blip r:embed="rId3"/>
          <a:stretch>
            <a:fillRect/>
          </a:stretch>
        </p:blipFill>
        <p:spPr>
          <a:xfrm>
            <a:off x="4119937" y="999875"/>
            <a:ext cx="7464323" cy="5761298"/>
          </a:xfrm>
          <a:prstGeom prst="rect">
            <a:avLst/>
          </a:prstGeom>
        </p:spPr>
      </p:pic>
      <p:sp>
        <p:nvSpPr>
          <p:cNvPr id="2" name="TextBox 1">
            <a:extLst>
              <a:ext uri="{FF2B5EF4-FFF2-40B4-BE49-F238E27FC236}">
                <a16:creationId xmlns:a16="http://schemas.microsoft.com/office/drawing/2014/main" id="{2FA1C6AF-E925-30C8-1202-60E2B36B580F}"/>
              </a:ext>
            </a:extLst>
          </p:cNvPr>
          <p:cNvSpPr txBox="1"/>
          <p:nvPr/>
        </p:nvSpPr>
        <p:spPr>
          <a:xfrm>
            <a:off x="741304" y="1565920"/>
            <a:ext cx="2200589" cy="3416320"/>
          </a:xfrm>
          <a:prstGeom prst="rect">
            <a:avLst/>
          </a:prstGeom>
          <a:noFill/>
        </p:spPr>
        <p:txBody>
          <a:bodyPr wrap="square" rtlCol="0">
            <a:spAutoFit/>
          </a:bodyPr>
          <a:lstStyle/>
          <a:p>
            <a:pPr algn="ctr"/>
            <a:r>
              <a:rPr lang="en-US" sz="2400" b="1" dirty="0">
                <a:solidFill>
                  <a:schemeClr val="bg1"/>
                </a:solidFill>
                <a:highlight>
                  <a:srgbClr val="FF0000"/>
                </a:highlight>
              </a:rPr>
              <a:t>70% of structures in Rainelle are currently not built to DFE</a:t>
            </a:r>
          </a:p>
          <a:p>
            <a:pPr algn="ctr"/>
            <a:endParaRPr lang="en-US" sz="2400" b="1" dirty="0">
              <a:solidFill>
                <a:schemeClr val="bg1"/>
              </a:solidFill>
              <a:highlight>
                <a:srgbClr val="FF0000"/>
              </a:highlight>
            </a:endParaRPr>
          </a:p>
          <a:p>
            <a:pPr algn="ctr"/>
            <a:endParaRPr lang="en-US" sz="2400" b="1" dirty="0">
              <a:solidFill>
                <a:schemeClr val="bg1"/>
              </a:solidFill>
            </a:endParaRPr>
          </a:p>
          <a:p>
            <a:pPr algn="ctr"/>
            <a:r>
              <a:rPr lang="en-US" sz="2400" b="1" dirty="0">
                <a:solidFill>
                  <a:schemeClr val="bg1"/>
                </a:solidFill>
              </a:rPr>
              <a:t>Risk Factor Findings</a:t>
            </a:r>
            <a:endParaRPr lang="en-US" sz="2400" b="1" i="1" dirty="0">
              <a:solidFill>
                <a:schemeClr val="bg1"/>
              </a:solidFill>
            </a:endParaRPr>
          </a:p>
        </p:txBody>
      </p:sp>
    </p:spTree>
    <p:extLst>
      <p:ext uri="{BB962C8B-B14F-4D97-AF65-F5344CB8AC3E}">
        <p14:creationId xmlns:p14="http://schemas.microsoft.com/office/powerpoint/2010/main" val="34363095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WSS: Building Design Flood Elevation</a:t>
            </a:r>
          </a:p>
        </p:txBody>
      </p:sp>
      <p:pic>
        <p:nvPicPr>
          <p:cNvPr id="2" name="Picture 1"/>
          <p:cNvPicPr>
            <a:picLocks noChangeAspect="1"/>
          </p:cNvPicPr>
          <p:nvPr/>
        </p:nvPicPr>
        <p:blipFill>
          <a:blip r:embed="rId3"/>
          <a:stretch>
            <a:fillRect/>
          </a:stretch>
        </p:blipFill>
        <p:spPr>
          <a:xfrm>
            <a:off x="4335694" y="1032042"/>
            <a:ext cx="7414738" cy="5733489"/>
          </a:xfrm>
          <a:prstGeom prst="rect">
            <a:avLst/>
          </a:prstGeom>
        </p:spPr>
      </p:pic>
      <p:sp>
        <p:nvSpPr>
          <p:cNvPr id="5" name="TextBox 4">
            <a:extLst>
              <a:ext uri="{FF2B5EF4-FFF2-40B4-BE49-F238E27FC236}">
                <a16:creationId xmlns:a16="http://schemas.microsoft.com/office/drawing/2014/main" id="{290DB15C-7A73-AA9A-B39A-EAAEC8632A91}"/>
              </a:ext>
            </a:extLst>
          </p:cNvPr>
          <p:cNvSpPr txBox="1"/>
          <p:nvPr/>
        </p:nvSpPr>
        <p:spPr>
          <a:xfrm>
            <a:off x="741304" y="1565920"/>
            <a:ext cx="2200589" cy="3416320"/>
          </a:xfrm>
          <a:prstGeom prst="rect">
            <a:avLst/>
          </a:prstGeom>
          <a:noFill/>
        </p:spPr>
        <p:txBody>
          <a:bodyPr wrap="square" rtlCol="0">
            <a:spAutoFit/>
          </a:bodyPr>
          <a:lstStyle/>
          <a:p>
            <a:pPr algn="ctr"/>
            <a:r>
              <a:rPr lang="en-US" sz="2400" b="1" dirty="0">
                <a:solidFill>
                  <a:schemeClr val="bg1"/>
                </a:solidFill>
                <a:highlight>
                  <a:srgbClr val="FF0000"/>
                </a:highlight>
              </a:rPr>
              <a:t>42% of structures in Rainelle are currently not built to DFE</a:t>
            </a:r>
          </a:p>
          <a:p>
            <a:pPr algn="ctr"/>
            <a:endParaRPr lang="en-US" sz="2400" b="1" dirty="0">
              <a:solidFill>
                <a:schemeClr val="bg1"/>
              </a:solidFill>
              <a:highlight>
                <a:srgbClr val="FF0000"/>
              </a:highlight>
            </a:endParaRPr>
          </a:p>
          <a:p>
            <a:pPr algn="ctr"/>
            <a:endParaRPr lang="en-US" sz="2400" b="1" dirty="0">
              <a:solidFill>
                <a:schemeClr val="bg1"/>
              </a:solidFill>
            </a:endParaRPr>
          </a:p>
          <a:p>
            <a:pPr algn="ctr"/>
            <a:r>
              <a:rPr lang="en-US" sz="2400" b="1" dirty="0">
                <a:solidFill>
                  <a:schemeClr val="bg1"/>
                </a:solidFill>
              </a:rPr>
              <a:t>Risk Factor Findings</a:t>
            </a:r>
            <a:endParaRPr lang="en-US" sz="2400" b="1" i="1" dirty="0">
              <a:solidFill>
                <a:schemeClr val="bg1"/>
              </a:solidFill>
            </a:endParaRPr>
          </a:p>
        </p:txBody>
      </p:sp>
    </p:spTree>
    <p:extLst>
      <p:ext uri="{BB962C8B-B14F-4D97-AF65-F5344CB8AC3E}">
        <p14:creationId xmlns:p14="http://schemas.microsoft.com/office/powerpoint/2010/main" val="27963571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68062" y="1048618"/>
            <a:ext cx="8942223" cy="5240491"/>
          </a:xfrm>
          <a:prstGeom prst="rect">
            <a:avLst/>
          </a:prstGeom>
        </p:spPr>
      </p:pic>
      <p:sp>
        <p:nvSpPr>
          <p:cNvPr id="5" name="Title 1"/>
          <p:cNvSpPr txBox="1">
            <a:spLocks/>
          </p:cNvSpPr>
          <p:nvPr/>
        </p:nvSpPr>
        <p:spPr>
          <a:xfrm>
            <a:off x="0" y="2"/>
            <a:ext cx="12192000" cy="914399"/>
          </a:xfrm>
          <a:prstGeom prst="rect">
            <a:avLst/>
          </a:prstGeom>
          <a:solidFill>
            <a:schemeClr val="accent6">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Areas of Mitigation Interests /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Repetitive Loss Areas</a:t>
            </a:r>
          </a:p>
        </p:txBody>
      </p:sp>
      <p:sp>
        <p:nvSpPr>
          <p:cNvPr id="12" name="Rectangle 11"/>
          <p:cNvSpPr/>
          <p:nvPr/>
        </p:nvSpPr>
        <p:spPr>
          <a:xfrm>
            <a:off x="3362325" y="6423327"/>
            <a:ext cx="6496050" cy="276999"/>
          </a:xfrm>
          <a:prstGeom prst="rect">
            <a:avLst/>
          </a:prstGeom>
        </p:spPr>
        <p:txBody>
          <a:bodyPr wrap="square">
            <a:spAutoFit/>
          </a:bodyPr>
          <a:lstStyle/>
          <a:p>
            <a:r>
              <a:rPr lang="en-US" sz="1200" dirty="0">
                <a:hlinkClick r:id="rId4"/>
              </a:rPr>
              <a:t>https://www.mapwv.gov/flood/map/?wkid=102100&amp;x=-8669471&amp;y=4802931&amp;l=9&amp;v=2</a:t>
            </a:r>
            <a:endParaRPr lang="en-US" sz="1200" dirty="0"/>
          </a:p>
        </p:txBody>
      </p:sp>
      <p:sp>
        <p:nvSpPr>
          <p:cNvPr id="13" name="TextBox 12"/>
          <p:cNvSpPr txBox="1"/>
          <p:nvPr/>
        </p:nvSpPr>
        <p:spPr>
          <a:xfrm>
            <a:off x="267128" y="3191809"/>
            <a:ext cx="2512253" cy="1477328"/>
          </a:xfrm>
          <a:prstGeom prst="rect">
            <a:avLst/>
          </a:prstGeom>
          <a:solidFill>
            <a:schemeClr val="accent6">
              <a:lumMod val="20000"/>
              <a:lumOff val="80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US" dirty="0"/>
              <a:t>Repetitive Loss Areas</a:t>
            </a:r>
          </a:p>
          <a:p>
            <a:pPr marL="285750" indent="-285750">
              <a:buFont typeface="Arial" panose="020B0604020202020204" pitchFamily="34" charset="0"/>
              <a:buChar char="•"/>
            </a:pPr>
            <a:r>
              <a:rPr lang="en-US" dirty="0"/>
              <a:t>Substantial Damage Estimates</a:t>
            </a:r>
          </a:p>
          <a:p>
            <a:pPr marL="285750" indent="-285750">
              <a:buFont typeface="Arial" panose="020B0604020202020204" pitchFamily="34" charset="0"/>
              <a:buChar char="•"/>
            </a:pPr>
            <a:r>
              <a:rPr lang="en-US" dirty="0"/>
              <a:t>High-Water Marks</a:t>
            </a:r>
          </a:p>
          <a:p>
            <a:pPr marL="285750" indent="-285750">
              <a:buFont typeface="Arial" panose="020B0604020202020204" pitchFamily="34" charset="0"/>
              <a:buChar char="•"/>
            </a:pPr>
            <a:r>
              <a:rPr lang="en-US" dirty="0"/>
              <a:t>Buyout Properties</a:t>
            </a:r>
          </a:p>
        </p:txBody>
      </p:sp>
      <p:pic>
        <p:nvPicPr>
          <p:cNvPr id="14" name="Picture 13"/>
          <p:cNvPicPr>
            <a:picLocks noChangeAspect="1"/>
          </p:cNvPicPr>
          <p:nvPr/>
        </p:nvPicPr>
        <p:blipFill>
          <a:blip r:embed="rId5"/>
          <a:stretch>
            <a:fillRect/>
          </a:stretch>
        </p:blipFill>
        <p:spPr>
          <a:xfrm>
            <a:off x="8789878" y="4927636"/>
            <a:ext cx="2931726" cy="1247543"/>
          </a:xfrm>
          <a:prstGeom prst="rect">
            <a:avLst/>
          </a:prstGeom>
          <a:ln>
            <a:solidFill>
              <a:schemeClr val="tx1"/>
            </a:solidFill>
          </a:ln>
        </p:spPr>
      </p:pic>
    </p:spTree>
    <p:extLst>
      <p:ext uri="{BB962C8B-B14F-4D97-AF65-F5344CB8AC3E}">
        <p14:creationId xmlns:p14="http://schemas.microsoft.com/office/powerpoint/2010/main" val="42337683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Areas of Mitigation (AoMI) Interest</a:t>
            </a:r>
            <a:endParaRPr lang="en-US"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76BEA0B-7DE4-46BA-87C1-48C6E99B416D}"/>
              </a:ext>
            </a:extLst>
          </p:cNvPr>
          <p:cNvSpPr txBox="1"/>
          <p:nvPr/>
        </p:nvSpPr>
        <p:spPr>
          <a:xfrm>
            <a:off x="7812186" y="6330462"/>
            <a:ext cx="924162" cy="276999"/>
          </a:xfrm>
          <a:prstGeom prst="rect">
            <a:avLst/>
          </a:prstGeom>
          <a:noFill/>
        </p:spPr>
        <p:txBody>
          <a:bodyPr wrap="square" rtlCol="0">
            <a:spAutoFit/>
          </a:bodyPr>
          <a:lstStyle/>
          <a:p>
            <a:r>
              <a:rPr lang="en-US" sz="1200" dirty="0">
                <a:hlinkClick r:id="rId3"/>
              </a:rPr>
              <a:t>PDF Map</a:t>
            </a:r>
            <a:endParaRPr lang="en-US" sz="1200" dirty="0"/>
          </a:p>
        </p:txBody>
      </p:sp>
      <p:pic>
        <p:nvPicPr>
          <p:cNvPr id="2" name="Picture 1"/>
          <p:cNvPicPr>
            <a:picLocks noChangeAspect="1"/>
          </p:cNvPicPr>
          <p:nvPr/>
        </p:nvPicPr>
        <p:blipFill>
          <a:blip r:embed="rId4"/>
          <a:stretch>
            <a:fillRect/>
          </a:stretch>
        </p:blipFill>
        <p:spPr>
          <a:xfrm>
            <a:off x="2282758" y="983360"/>
            <a:ext cx="7412477" cy="5719200"/>
          </a:xfrm>
          <a:prstGeom prst="rect">
            <a:avLst/>
          </a:prstGeom>
        </p:spPr>
      </p:pic>
      <p:sp>
        <p:nvSpPr>
          <p:cNvPr id="3" name="TextBox 2"/>
          <p:cNvSpPr txBox="1"/>
          <p:nvPr/>
        </p:nvSpPr>
        <p:spPr>
          <a:xfrm>
            <a:off x="3329432" y="6391632"/>
            <a:ext cx="807396" cy="261610"/>
          </a:xfrm>
          <a:prstGeom prst="rect">
            <a:avLst/>
          </a:prstGeom>
          <a:noFill/>
        </p:spPr>
        <p:txBody>
          <a:bodyPr wrap="square" rtlCol="0">
            <a:spAutoFit/>
          </a:bodyPr>
          <a:lstStyle/>
          <a:p>
            <a:r>
              <a:rPr lang="en-US" sz="1050" dirty="0">
                <a:hlinkClick r:id="rId5"/>
              </a:rPr>
              <a:t>PDF Map</a:t>
            </a:r>
            <a:endParaRPr lang="en-US" sz="1050" dirty="0"/>
          </a:p>
        </p:txBody>
      </p:sp>
    </p:spTree>
    <p:extLst>
      <p:ext uri="{BB962C8B-B14F-4D97-AF65-F5344CB8AC3E}">
        <p14:creationId xmlns:p14="http://schemas.microsoft.com/office/powerpoint/2010/main" val="10966116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dirty="0">
                <a:solidFill>
                  <a:schemeClr val="bg1"/>
                </a:solidFill>
                <a:latin typeface="Arial" panose="020B0604020202020204" pitchFamily="34" charset="0"/>
                <a:cs typeface="Arial" panose="020B0604020202020204" pitchFamily="34" charset="0"/>
              </a:rPr>
              <a:t>Mitigation Measures</a:t>
            </a:r>
            <a:endParaRPr lang="en-US" sz="3600" dirty="0">
              <a:solidFill>
                <a:schemeClr val="bg1"/>
              </a:solidFill>
            </a:endParaRPr>
          </a:p>
        </p:txBody>
      </p:sp>
      <p:graphicFrame>
        <p:nvGraphicFramePr>
          <p:cNvPr id="2" name="Table 2">
            <a:extLst>
              <a:ext uri="{FF2B5EF4-FFF2-40B4-BE49-F238E27FC236}">
                <a16:creationId xmlns:a16="http://schemas.microsoft.com/office/drawing/2014/main" id="{DE937CD3-CCA5-4C5B-ACE5-2960B9B1ED50}"/>
              </a:ext>
            </a:extLst>
          </p:cNvPr>
          <p:cNvGraphicFramePr>
            <a:graphicFrameLocks noGrp="1"/>
          </p:cNvGraphicFramePr>
          <p:nvPr>
            <p:extLst>
              <p:ext uri="{D42A27DB-BD31-4B8C-83A1-F6EECF244321}">
                <p14:modId xmlns:p14="http://schemas.microsoft.com/office/powerpoint/2010/main" val="2168811288"/>
              </p:ext>
            </p:extLst>
          </p:nvPr>
        </p:nvGraphicFramePr>
        <p:xfrm>
          <a:off x="1695258" y="1032416"/>
          <a:ext cx="9298090" cy="5388933"/>
        </p:xfrm>
        <a:graphic>
          <a:graphicData uri="http://schemas.openxmlformats.org/drawingml/2006/table">
            <a:tbl>
              <a:tblPr firstRow="1" bandRow="1">
                <a:tableStyleId>{5C22544A-7EE6-4342-B048-85BDC9FD1C3A}</a:tableStyleId>
              </a:tblPr>
              <a:tblGrid>
                <a:gridCol w="1594388">
                  <a:extLst>
                    <a:ext uri="{9D8B030D-6E8A-4147-A177-3AD203B41FA5}">
                      <a16:colId xmlns:a16="http://schemas.microsoft.com/office/drawing/2014/main" val="2130072375"/>
                    </a:ext>
                  </a:extLst>
                </a:gridCol>
                <a:gridCol w="5268159">
                  <a:extLst>
                    <a:ext uri="{9D8B030D-6E8A-4147-A177-3AD203B41FA5}">
                      <a16:colId xmlns:a16="http://schemas.microsoft.com/office/drawing/2014/main" val="660922194"/>
                    </a:ext>
                  </a:extLst>
                </a:gridCol>
                <a:gridCol w="1335276">
                  <a:extLst>
                    <a:ext uri="{9D8B030D-6E8A-4147-A177-3AD203B41FA5}">
                      <a16:colId xmlns:a16="http://schemas.microsoft.com/office/drawing/2014/main" val="3934378209"/>
                    </a:ext>
                  </a:extLst>
                </a:gridCol>
                <a:gridCol w="1100267">
                  <a:extLst>
                    <a:ext uri="{9D8B030D-6E8A-4147-A177-3AD203B41FA5}">
                      <a16:colId xmlns:a16="http://schemas.microsoft.com/office/drawing/2014/main" val="3437275542"/>
                    </a:ext>
                  </a:extLst>
                </a:gridCol>
              </a:tblGrid>
              <a:tr h="892971">
                <a:tc>
                  <a:txBody>
                    <a:bodyPr/>
                    <a:lstStyle/>
                    <a:p>
                      <a:r>
                        <a:rPr lang="en-US" sz="1600" dirty="0"/>
                        <a:t>Category</a:t>
                      </a:r>
                    </a:p>
                  </a:txBody>
                  <a:tcPr anchor="ctr">
                    <a:solidFill>
                      <a:srgbClr val="5B739B"/>
                    </a:solidFill>
                  </a:tcPr>
                </a:tc>
                <a:tc>
                  <a:txBody>
                    <a:bodyPr/>
                    <a:lstStyle/>
                    <a:p>
                      <a:r>
                        <a:rPr lang="en-US" sz="1600" dirty="0"/>
                        <a:t>Mitigation Indicator</a:t>
                      </a:r>
                    </a:p>
                  </a:txBody>
                  <a:tcPr anchor="ctr">
                    <a:solidFill>
                      <a:srgbClr val="5B739B"/>
                    </a:solidFill>
                  </a:tcPr>
                </a:tc>
                <a:tc>
                  <a:txBody>
                    <a:bodyPr/>
                    <a:lstStyle/>
                    <a:p>
                      <a:pPr algn="ctr"/>
                      <a:r>
                        <a:rPr lang="en-US" sz="1600" dirty="0"/>
                        <a:t>White Sulphur Springs</a:t>
                      </a:r>
                    </a:p>
                  </a:txBody>
                  <a:tcPr anchor="ctr">
                    <a:solidFill>
                      <a:srgbClr val="5B739B"/>
                    </a:solidFill>
                  </a:tcPr>
                </a:tc>
                <a:tc>
                  <a:txBody>
                    <a:bodyPr/>
                    <a:lstStyle/>
                    <a:p>
                      <a:pPr algn="ctr"/>
                      <a:r>
                        <a:rPr lang="en-US" sz="1600" dirty="0"/>
                        <a:t>Rainelle</a:t>
                      </a:r>
                    </a:p>
                  </a:txBody>
                  <a:tcPr anchor="ctr">
                    <a:solidFill>
                      <a:srgbClr val="5B739B"/>
                    </a:solidFill>
                  </a:tcPr>
                </a:tc>
                <a:extLst>
                  <a:ext uri="{0D108BD9-81ED-4DB2-BD59-A6C34878D82A}">
                    <a16:rowId xmlns:a16="http://schemas.microsoft.com/office/drawing/2014/main" val="156113477"/>
                  </a:ext>
                </a:extLst>
              </a:tr>
              <a:tr h="628387">
                <a:tc rowSpan="4">
                  <a:txBody>
                    <a:bodyPr/>
                    <a:lstStyle/>
                    <a:p>
                      <a:pPr algn="l"/>
                      <a:r>
                        <a:rPr lang="en-US" sz="1600" b="1" dirty="0">
                          <a:solidFill>
                            <a:schemeClr val="bg1"/>
                          </a:solidFill>
                        </a:rPr>
                        <a:t>Mitigated Structures</a:t>
                      </a:r>
                    </a:p>
                  </a:txBody>
                  <a:tcPr anchor="ctr">
                    <a:solidFill>
                      <a:srgbClr val="5B739B"/>
                    </a:solidFill>
                  </a:tcPr>
                </a:tc>
                <a:tc>
                  <a:txBody>
                    <a:bodyPr/>
                    <a:lstStyle/>
                    <a:p>
                      <a:r>
                        <a:rPr lang="en-US" sz="1600" dirty="0">
                          <a:solidFill>
                            <a:schemeClr val="bg1"/>
                          </a:solidFill>
                        </a:rPr>
                        <a:t>Mitigation Reconstruction</a:t>
                      </a:r>
                      <a:r>
                        <a:rPr lang="en-US" sz="1600" baseline="0" dirty="0">
                          <a:solidFill>
                            <a:schemeClr val="bg1"/>
                          </a:solidFill>
                        </a:rPr>
                        <a:t> or Elevated Structures to </a:t>
                      </a:r>
                      <a:r>
                        <a:rPr lang="en-US" sz="1600" dirty="0">
                          <a:solidFill>
                            <a:schemeClr val="bg1"/>
                          </a:solidFill>
                        </a:rPr>
                        <a:t>Design Flood Elevation (DFE)</a:t>
                      </a:r>
                    </a:p>
                  </a:txBody>
                  <a:tcPr anchor="ctr">
                    <a:lnB w="12700" cap="flat" cmpd="sng" algn="ctr">
                      <a:noFill/>
                      <a:prstDash val="solid"/>
                      <a:round/>
                      <a:headEnd type="none" w="med" len="med"/>
                      <a:tailEnd type="none" w="med" len="med"/>
                    </a:lnB>
                    <a:solidFill>
                      <a:srgbClr val="5B739B"/>
                    </a:solidFill>
                  </a:tcPr>
                </a:tc>
                <a:tc>
                  <a:txBody>
                    <a:bodyPr/>
                    <a:lstStyle/>
                    <a:p>
                      <a:pPr algn="ctr"/>
                      <a:r>
                        <a:rPr lang="en-US" sz="1600" b="1" dirty="0">
                          <a:solidFill>
                            <a:schemeClr val="tx1"/>
                          </a:solidFill>
                        </a:rPr>
                        <a:t>14</a:t>
                      </a:r>
                    </a:p>
                  </a:txBody>
                  <a:tcPr anchor="ctr">
                    <a:lnB w="12700" cap="flat" cmpd="sng" algn="ctr">
                      <a:noFill/>
                      <a:prstDash val="solid"/>
                      <a:round/>
                      <a:headEnd type="none" w="med" len="med"/>
                      <a:tailEnd type="none" w="med" len="med"/>
                    </a:lnB>
                  </a:tcPr>
                </a:tc>
                <a:tc>
                  <a:txBody>
                    <a:bodyPr/>
                    <a:lstStyle/>
                    <a:p>
                      <a:pPr algn="ctr"/>
                      <a:r>
                        <a:rPr lang="en-US" sz="1600" b="1" dirty="0">
                          <a:solidFill>
                            <a:schemeClr val="accent6">
                              <a:lumMod val="75000"/>
                            </a:schemeClr>
                          </a:solidFill>
                        </a:rPr>
                        <a:t>39</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2330936814"/>
                  </a:ext>
                </a:extLst>
              </a:tr>
              <a:tr h="427983">
                <a:tc vMerge="1">
                  <a:txBody>
                    <a:bodyPr/>
                    <a:lstStyle/>
                    <a:p>
                      <a:endParaRPr lang="en-US" sz="1600" b="1" dirty="0">
                        <a:solidFill>
                          <a:schemeClr val="bg1"/>
                        </a:solidFill>
                      </a:endParaRPr>
                    </a:p>
                  </a:txBody>
                  <a:tcPr anchor="ctr">
                    <a:lnT w="12700" cap="flat" cmpd="sng" algn="ctr">
                      <a:noFill/>
                      <a:prstDash val="solid"/>
                      <a:round/>
                      <a:headEnd type="none" w="med" len="med"/>
                      <a:tailEnd type="none" w="med" len="med"/>
                    </a:lnT>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rPr>
                        <a:t>Rehabilitated/Repaired</a:t>
                      </a:r>
                      <a:r>
                        <a:rPr lang="en-US" sz="1600" b="0" baseline="0" dirty="0">
                          <a:solidFill>
                            <a:schemeClr val="bg1"/>
                          </a:solidFill>
                        </a:rPr>
                        <a:t> Structures</a:t>
                      </a:r>
                      <a:endParaRPr lang="en-US" sz="1600" b="0" dirty="0"/>
                    </a:p>
                  </a:txBody>
                  <a:tcPr anchor="ctr">
                    <a:lnT w="12700" cap="flat" cmpd="sng" algn="ctr">
                      <a:noFill/>
                      <a:prstDash val="solid"/>
                      <a:round/>
                      <a:headEnd type="none" w="med" len="med"/>
                      <a:tailEnd type="none" w="med" len="med"/>
                    </a:lnT>
                    <a:solidFill>
                      <a:srgbClr val="5B739B"/>
                    </a:solidFill>
                  </a:tcPr>
                </a:tc>
                <a:tc>
                  <a:txBody>
                    <a:bodyPr/>
                    <a:lstStyle/>
                    <a:p>
                      <a:pPr algn="ctr"/>
                      <a:r>
                        <a:rPr lang="en-US" sz="1600" b="1" dirty="0">
                          <a:solidFill>
                            <a:schemeClr val="tx1"/>
                          </a:solidFill>
                        </a:rPr>
                        <a:t>394</a:t>
                      </a:r>
                    </a:p>
                  </a:txBody>
                  <a:tcPr anchor="ctr">
                    <a:lnT w="12700" cap="flat" cmpd="sng" algn="ctr">
                      <a:noFill/>
                      <a:prstDash val="solid"/>
                      <a:round/>
                      <a:headEnd type="none" w="med" len="med"/>
                      <a:tailEnd type="none" w="med" len="med"/>
                    </a:lnT>
                  </a:tcPr>
                </a:tc>
                <a:tc>
                  <a:txBody>
                    <a:bodyPr/>
                    <a:lstStyle/>
                    <a:p>
                      <a:pPr algn="ctr"/>
                      <a:r>
                        <a:rPr lang="en-US" sz="1600" b="1" dirty="0">
                          <a:solidFill>
                            <a:schemeClr val="tx1"/>
                          </a:solidFill>
                        </a:rPr>
                        <a:t>278</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3898356691"/>
                  </a:ext>
                </a:extLst>
              </a:tr>
              <a:tr h="363803">
                <a:tc vMerge="1">
                  <a:txBody>
                    <a:bodyPr/>
                    <a:lstStyle/>
                    <a:p>
                      <a:pPr algn="l"/>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rPr>
                        <a:t>Unmitigated Low Value Structures</a:t>
                      </a:r>
                      <a:endParaRPr lang="en-US" sz="1600" b="0" dirty="0"/>
                    </a:p>
                  </a:txBody>
                  <a:tcPr anchor="ctr">
                    <a:solidFill>
                      <a:srgbClr val="5B739B"/>
                    </a:solidFill>
                  </a:tcPr>
                </a:tc>
                <a:tc>
                  <a:txBody>
                    <a:bodyPr/>
                    <a:lstStyle/>
                    <a:p>
                      <a:pPr algn="ctr"/>
                      <a:r>
                        <a:rPr lang="en-US" sz="1600" b="1" dirty="0">
                          <a:solidFill>
                            <a:schemeClr val="tx1"/>
                          </a:solidFill>
                        </a:rPr>
                        <a:t>14</a:t>
                      </a:r>
                    </a:p>
                  </a:txBody>
                  <a:tcPr anchor="ctr"/>
                </a:tc>
                <a:tc>
                  <a:txBody>
                    <a:bodyPr/>
                    <a:lstStyle/>
                    <a:p>
                      <a:pPr algn="ctr"/>
                      <a:r>
                        <a:rPr lang="en-US" sz="1600" b="1" dirty="0">
                          <a:solidFill>
                            <a:srgbClr val="C00000"/>
                          </a:solidFill>
                        </a:rPr>
                        <a:t>47</a:t>
                      </a:r>
                    </a:p>
                  </a:txBody>
                  <a:tcPr anchor="ctr"/>
                </a:tc>
                <a:extLst>
                  <a:ext uri="{0D108BD9-81ED-4DB2-BD59-A6C34878D82A}">
                    <a16:rowId xmlns:a16="http://schemas.microsoft.com/office/drawing/2014/main" val="2854503012"/>
                  </a:ext>
                </a:extLst>
              </a:tr>
              <a:tr h="363803">
                <a:tc vMerge="1">
                  <a:txBody>
                    <a:bodyPr/>
                    <a:lstStyle/>
                    <a:p>
                      <a:pPr algn="l"/>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rPr>
                        <a:t>Structures Removed (vacant parcel)</a:t>
                      </a:r>
                      <a:endParaRPr lang="en-US" sz="1600" b="0" dirty="0"/>
                    </a:p>
                  </a:txBody>
                  <a:tcPr anchor="ctr">
                    <a:solidFill>
                      <a:srgbClr val="5B739B"/>
                    </a:solidFill>
                  </a:tcPr>
                </a:tc>
                <a:tc>
                  <a:txBody>
                    <a:bodyPr/>
                    <a:lstStyle/>
                    <a:p>
                      <a:pPr algn="ctr"/>
                      <a:r>
                        <a:rPr lang="en-US" sz="1600" b="1" dirty="0">
                          <a:solidFill>
                            <a:schemeClr val="tx1"/>
                          </a:solidFill>
                        </a:rPr>
                        <a:t>49</a:t>
                      </a:r>
                    </a:p>
                  </a:txBody>
                  <a:tcPr anchor="ctr"/>
                </a:tc>
                <a:tc>
                  <a:txBody>
                    <a:bodyPr/>
                    <a:lstStyle/>
                    <a:p>
                      <a:pPr algn="ctr"/>
                      <a:r>
                        <a:rPr lang="en-US" sz="1600" b="1" dirty="0">
                          <a:solidFill>
                            <a:schemeClr val="tx1"/>
                          </a:solidFill>
                        </a:rPr>
                        <a:t>41</a:t>
                      </a:r>
                    </a:p>
                  </a:txBody>
                  <a:tcPr anchor="ctr"/>
                </a:tc>
                <a:extLst>
                  <a:ext uri="{0D108BD9-81ED-4DB2-BD59-A6C34878D82A}">
                    <a16:rowId xmlns:a16="http://schemas.microsoft.com/office/drawing/2014/main" val="2218066670"/>
                  </a:ext>
                </a:extLst>
              </a:tr>
              <a:tr h="363803">
                <a:tc rowSpan="4">
                  <a:txBody>
                    <a:bodyPr/>
                    <a:lstStyle/>
                    <a:p>
                      <a:pPr algn="l"/>
                      <a:r>
                        <a:rPr lang="en-US" sz="1600" b="1" dirty="0">
                          <a:solidFill>
                            <a:schemeClr val="bg1"/>
                          </a:solidFill>
                        </a:rPr>
                        <a:t>Open Space Preservation</a:t>
                      </a:r>
                    </a:p>
                  </a:txBody>
                  <a:tcPr anchor="ctr">
                    <a:solidFill>
                      <a:srgbClr val="5B739B"/>
                    </a:solidFill>
                  </a:tcPr>
                </a:tc>
                <a:tc>
                  <a:txBody>
                    <a:bodyPr/>
                    <a:lstStyle/>
                    <a:p>
                      <a:r>
                        <a:rPr lang="en-US" sz="1600" dirty="0">
                          <a:solidFill>
                            <a:schemeClr val="bg1"/>
                          </a:solidFill>
                        </a:rPr>
                        <a:t>Buyout Parcels (Deed Restricted)</a:t>
                      </a:r>
                    </a:p>
                  </a:txBody>
                  <a:tcPr anchor="ctr">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t>16</a:t>
                      </a:r>
                    </a:p>
                  </a:txBody>
                  <a:tcPr anchor="ctr">
                    <a:lnB w="12700" cap="flat" cmpd="sng" algn="ctr">
                      <a:solidFill>
                        <a:schemeClr val="bg1"/>
                      </a:solidFill>
                      <a:prstDash val="solid"/>
                      <a:round/>
                      <a:headEnd type="none" w="med" len="med"/>
                      <a:tailEnd type="none" w="med" len="med"/>
                    </a:lnB>
                  </a:tcPr>
                </a:tc>
                <a:tc>
                  <a:txBody>
                    <a:bodyPr/>
                    <a:lstStyle/>
                    <a:p>
                      <a:pPr algn="ctr"/>
                      <a:r>
                        <a:rPr lang="en-US" sz="1600" b="1" dirty="0"/>
                        <a:t>18</a:t>
                      </a: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1056148"/>
                  </a:ext>
                </a:extLst>
              </a:tr>
              <a:tr h="363803">
                <a:tc vMerge="1">
                  <a:txBody>
                    <a:bodyPr/>
                    <a:lstStyle/>
                    <a:p>
                      <a:endParaRPr lang="en-US"/>
                    </a:p>
                  </a:txBody>
                  <a:tcPr/>
                </a:tc>
                <a:tc>
                  <a:txBody>
                    <a:bodyPr/>
                    <a:lstStyle/>
                    <a:p>
                      <a:r>
                        <a:rPr lang="en-US" sz="1600" dirty="0">
                          <a:solidFill>
                            <a:schemeClr val="bg1"/>
                          </a:solidFill>
                        </a:rPr>
                        <a:t>Community-Owned</a:t>
                      </a:r>
                      <a:r>
                        <a:rPr lang="en-US" sz="1600" baseline="0" dirty="0">
                          <a:solidFill>
                            <a:schemeClr val="bg1"/>
                          </a:solidFill>
                        </a:rPr>
                        <a:t> Vacant Parcels</a:t>
                      </a:r>
                      <a:endParaRPr lang="en-US" sz="1600" dirty="0">
                        <a:solidFill>
                          <a:schemeClr val="bg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tx1"/>
                          </a:solidFill>
                        </a:rPr>
                        <a:t>66</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b="1" dirty="0">
                          <a:solidFill>
                            <a:schemeClr val="tx1"/>
                          </a:solidFill>
                        </a:rPr>
                        <a:t>88</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11766492"/>
                  </a:ext>
                </a:extLst>
              </a:tr>
              <a:tr h="363803">
                <a:tc vMerge="1">
                  <a:txBody>
                    <a:bodyPr/>
                    <a:lstStyle/>
                    <a:p>
                      <a:endParaRPr lang="en-US" sz="1600" b="1" dirty="0">
                        <a:solidFill>
                          <a:schemeClr val="bg1"/>
                        </a:solidFill>
                      </a:endParaRPr>
                    </a:p>
                  </a:txBody>
                  <a:tcPr anchor="ctr">
                    <a:lnB w="12700" cap="flat" cmpd="sng" algn="ctr">
                      <a:noFill/>
                      <a:prstDash val="solid"/>
                      <a:round/>
                      <a:headEnd type="none" w="med" len="med"/>
                      <a:tailEnd type="none" w="med" len="med"/>
                    </a:lnB>
                    <a:solidFill>
                      <a:srgbClr val="5B739B"/>
                    </a:solidFill>
                  </a:tcPr>
                </a:tc>
                <a:tc>
                  <a:txBody>
                    <a:bodyPr/>
                    <a:lstStyle/>
                    <a:p>
                      <a:r>
                        <a:rPr lang="en-US" sz="1600" dirty="0">
                          <a:solidFill>
                            <a:schemeClr val="bg1"/>
                          </a:solidFill>
                        </a:rPr>
                        <a:t>Area of Open Space Preservation (OSP)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tx1"/>
                          </a:solidFill>
                        </a:rPr>
                        <a:t>5 Acres</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b="1" dirty="0">
                          <a:solidFill>
                            <a:schemeClr val="tx1"/>
                          </a:solidFill>
                        </a:rPr>
                        <a:t>3 Acres</a:t>
                      </a:r>
                    </a:p>
                  </a:txBody>
                  <a:tcPr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001853888"/>
                  </a:ext>
                </a:extLst>
              </a:tr>
              <a:tr h="363803">
                <a:tc vMerge="1">
                  <a:txBody>
                    <a:bodyPr/>
                    <a:lstStyle/>
                    <a:p>
                      <a:endParaRPr lang="en-US" sz="1600" b="1" dirty="0">
                        <a:solidFill>
                          <a:schemeClr val="bg1"/>
                        </a:solidFill>
                      </a:endParaRPr>
                    </a:p>
                  </a:txBody>
                  <a:tcPr anchor="ctr">
                    <a:lnT w="12700" cap="flat" cmpd="sng" algn="ctr">
                      <a:noFill/>
                      <a:prstDash val="solid"/>
                      <a:round/>
                      <a:headEnd type="none" w="med" len="med"/>
                      <a:tailEnd type="none" w="med" len="med"/>
                    </a:lnT>
                    <a:solidFill>
                      <a:srgbClr val="5B739B"/>
                    </a:solidFill>
                  </a:tcPr>
                </a:tc>
                <a:tc>
                  <a:txBody>
                    <a:bodyPr/>
                    <a:lstStyle/>
                    <a:p>
                      <a:r>
                        <a:rPr lang="en-US" sz="1600" dirty="0">
                          <a:solidFill>
                            <a:schemeClr val="bg1"/>
                          </a:solidFill>
                        </a:rPr>
                        <a:t>Ratio of Open Space Preservation (OSP to SFHA)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tx2">
                              <a:lumMod val="50000"/>
                            </a:schemeClr>
                          </a:solidFill>
                        </a:rPr>
                        <a:t>2.6%</a:t>
                      </a:r>
                    </a:p>
                  </a:txBody>
                  <a:tcPr anchor="ct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mpd="sng">
                      <a:noFill/>
                    </a:lnB>
                  </a:tcPr>
                </a:tc>
                <a:tc>
                  <a:txBody>
                    <a:bodyPr/>
                    <a:lstStyle/>
                    <a:p>
                      <a:pPr algn="ctr"/>
                      <a:r>
                        <a:rPr lang="en-US" sz="1600" b="1" dirty="0">
                          <a:solidFill>
                            <a:schemeClr val="tx1"/>
                          </a:solidFill>
                        </a:rPr>
                        <a:t>4.5%</a:t>
                      </a:r>
                    </a:p>
                  </a:txBody>
                  <a:tcPr anchor="ctr">
                    <a:lnT w="12700" cap="flat" cmpd="sng" algn="ctr">
                      <a:noFill/>
                      <a:prstDash val="solid"/>
                      <a:round/>
                      <a:headEnd type="none" w="med" len="med"/>
                      <a:tailEnd type="none" w="med" len="med"/>
                    </a:lnT>
                    <a:lnB w="12700" cmpd="sng">
                      <a:noFill/>
                    </a:lnB>
                  </a:tcPr>
                </a:tc>
                <a:extLst>
                  <a:ext uri="{0D108BD9-81ED-4DB2-BD59-A6C34878D82A}">
                    <a16:rowId xmlns:a16="http://schemas.microsoft.com/office/drawing/2014/main" val="4135358807"/>
                  </a:ext>
                </a:extLst>
              </a:tr>
              <a:tr h="628387">
                <a:tc>
                  <a:txBody>
                    <a:bodyPr/>
                    <a:lstStyle/>
                    <a:p>
                      <a:pPr algn="l"/>
                      <a:r>
                        <a:rPr lang="en-US" sz="1600" b="1" dirty="0">
                          <a:solidFill>
                            <a:schemeClr val="bg1"/>
                          </a:solidFill>
                        </a:rPr>
                        <a:t>Building Value Recovery</a:t>
                      </a:r>
                    </a:p>
                  </a:txBody>
                  <a:tcPr anchor="ctr">
                    <a:lnR w="12700" cap="flat" cmpd="sng" algn="ctr">
                      <a:solidFill>
                        <a:schemeClr val="bg1"/>
                      </a:solidFill>
                      <a:prstDash val="solid"/>
                      <a:round/>
                      <a:headEnd type="none" w="med" len="med"/>
                      <a:tailEnd type="none" w="med" len="med"/>
                    </a:ln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Net Value 2016-2022 Tax Assessment Value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accent6">
                              <a:lumMod val="75000"/>
                            </a:schemeClr>
                          </a:solidFill>
                        </a:rPr>
                        <a:t>+ $6.1 Million</a:t>
                      </a:r>
                    </a:p>
                  </a:txBody>
                  <a:tcPr anchor="ct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mpd="sng">
                      <a:noFill/>
                    </a:lnB>
                  </a:tcPr>
                </a:tc>
                <a:tc>
                  <a:txBody>
                    <a:bodyPr/>
                    <a:lstStyle/>
                    <a:p>
                      <a:pPr algn="ctr"/>
                      <a:r>
                        <a:rPr lang="en-US" sz="1600" b="1" dirty="0">
                          <a:solidFill>
                            <a:srgbClr val="C00000"/>
                          </a:solidFill>
                        </a:rPr>
                        <a:t>- $1.0 Million</a:t>
                      </a:r>
                    </a:p>
                  </a:txBody>
                  <a:tcPr anchor="ctr">
                    <a:lnT w="12700" cap="flat" cmpd="sng" algn="ctr">
                      <a:noFill/>
                      <a:prstDash val="solid"/>
                      <a:round/>
                      <a:headEnd type="none" w="med" len="med"/>
                      <a:tailEnd type="none" w="med" len="med"/>
                    </a:lnT>
                    <a:lnB w="12700" cmpd="sng">
                      <a:noFill/>
                    </a:lnB>
                  </a:tcPr>
                </a:tc>
                <a:extLst>
                  <a:ext uri="{0D108BD9-81ED-4DB2-BD59-A6C34878D82A}">
                    <a16:rowId xmlns:a16="http://schemas.microsoft.com/office/drawing/2014/main" val="3130931852"/>
                  </a:ext>
                </a:extLst>
              </a:tr>
              <a:tr h="628387">
                <a:tc>
                  <a:txBody>
                    <a:bodyPr/>
                    <a:lstStyle/>
                    <a:p>
                      <a:pPr algn="l"/>
                      <a:r>
                        <a:rPr lang="en-US" sz="1600" b="1" dirty="0">
                          <a:solidFill>
                            <a:schemeClr val="bg1"/>
                          </a:solidFill>
                        </a:rPr>
                        <a:t>Loss Avoidance 100-year Flood</a:t>
                      </a:r>
                    </a:p>
                  </a:txBody>
                  <a:tcPr anchor="ctr">
                    <a:lnR w="12700" cap="flat" cmpd="sng" algn="ctr">
                      <a:solidFill>
                        <a:schemeClr val="bg1"/>
                      </a:solidFill>
                      <a:prstDash val="solid"/>
                      <a:round/>
                      <a:headEnd type="none" w="med" len="med"/>
                      <a:tailEnd type="none" w="med" len="med"/>
                    </a:lnR>
                    <a:solidFill>
                      <a:srgbClr val="5B739B"/>
                    </a:solidFill>
                  </a:tcPr>
                </a:tc>
                <a:tc>
                  <a:txBody>
                    <a:bodyPr/>
                    <a:lstStyle/>
                    <a:p>
                      <a:r>
                        <a:rPr lang="en-US" sz="1600" dirty="0">
                          <a:solidFill>
                            <a:schemeClr val="bg1"/>
                          </a:solidFill>
                        </a:rPr>
                        <a:t>Loss Avoidance by Elevating or Removing Structures (preliminary results)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accent6">
                              <a:lumMod val="75000"/>
                            </a:schemeClr>
                          </a:solidFill>
                        </a:rPr>
                        <a:t>$2.6 million</a:t>
                      </a:r>
                    </a:p>
                  </a:txBody>
                  <a:tcPr anchor="ct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en-US" sz="1600" b="1" dirty="0">
                          <a:solidFill>
                            <a:schemeClr val="accent6">
                              <a:lumMod val="75000"/>
                            </a:schemeClr>
                          </a:solidFill>
                        </a:rPr>
                        <a:t>$2.3 million</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2528669745"/>
                  </a:ext>
                </a:extLst>
              </a:tr>
            </a:tbl>
          </a:graphicData>
        </a:graphic>
      </p:graphicFrame>
    </p:spTree>
    <p:extLst>
      <p:ext uri="{BB962C8B-B14F-4D97-AF65-F5344CB8AC3E}">
        <p14:creationId xmlns:p14="http://schemas.microsoft.com/office/powerpoint/2010/main" val="16481638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
            <a:ext cx="12192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dirty="0">
                <a:solidFill>
                  <a:schemeClr val="bg1"/>
                </a:solidFill>
                <a:latin typeface="Arial" panose="020B0604020202020204" pitchFamily="34" charset="0"/>
                <a:cs typeface="Arial" panose="020B0604020202020204" pitchFamily="34" charset="0"/>
              </a:rPr>
              <a:t>Mitigation Measures (continued)</a:t>
            </a:r>
            <a:endParaRPr lang="en-US" sz="3200" dirty="0">
              <a:solidFill>
                <a:schemeClr val="bg1"/>
              </a:solidFill>
            </a:endParaRPr>
          </a:p>
        </p:txBody>
      </p:sp>
      <p:graphicFrame>
        <p:nvGraphicFramePr>
          <p:cNvPr id="2" name="Table 2">
            <a:extLst>
              <a:ext uri="{FF2B5EF4-FFF2-40B4-BE49-F238E27FC236}">
                <a16:creationId xmlns:a16="http://schemas.microsoft.com/office/drawing/2014/main" id="{DE937CD3-CCA5-4C5B-ACE5-2960B9B1ED50}"/>
              </a:ext>
            </a:extLst>
          </p:cNvPr>
          <p:cNvGraphicFramePr>
            <a:graphicFrameLocks noGrp="1"/>
          </p:cNvGraphicFramePr>
          <p:nvPr>
            <p:extLst>
              <p:ext uri="{D42A27DB-BD31-4B8C-83A1-F6EECF244321}">
                <p14:modId xmlns:p14="http://schemas.microsoft.com/office/powerpoint/2010/main" val="3626765382"/>
              </p:ext>
            </p:extLst>
          </p:nvPr>
        </p:nvGraphicFramePr>
        <p:xfrm>
          <a:off x="1643865" y="1109609"/>
          <a:ext cx="8710564" cy="5454928"/>
        </p:xfrm>
        <a:graphic>
          <a:graphicData uri="http://schemas.openxmlformats.org/drawingml/2006/table">
            <a:tbl>
              <a:tblPr firstRow="1" bandRow="1">
                <a:tableStyleId>{5C22544A-7EE6-4342-B048-85BDC9FD1C3A}</a:tableStyleId>
              </a:tblPr>
              <a:tblGrid>
                <a:gridCol w="1706327">
                  <a:extLst>
                    <a:ext uri="{9D8B030D-6E8A-4147-A177-3AD203B41FA5}">
                      <a16:colId xmlns:a16="http://schemas.microsoft.com/office/drawing/2014/main" val="2130072375"/>
                    </a:ext>
                  </a:extLst>
                </a:gridCol>
                <a:gridCol w="4722591">
                  <a:extLst>
                    <a:ext uri="{9D8B030D-6E8A-4147-A177-3AD203B41FA5}">
                      <a16:colId xmlns:a16="http://schemas.microsoft.com/office/drawing/2014/main" val="660922194"/>
                    </a:ext>
                  </a:extLst>
                </a:gridCol>
                <a:gridCol w="1250902">
                  <a:extLst>
                    <a:ext uri="{9D8B030D-6E8A-4147-A177-3AD203B41FA5}">
                      <a16:colId xmlns:a16="http://schemas.microsoft.com/office/drawing/2014/main" val="3934378209"/>
                    </a:ext>
                  </a:extLst>
                </a:gridCol>
                <a:gridCol w="1030744">
                  <a:extLst>
                    <a:ext uri="{9D8B030D-6E8A-4147-A177-3AD203B41FA5}">
                      <a16:colId xmlns:a16="http://schemas.microsoft.com/office/drawing/2014/main" val="3437275542"/>
                    </a:ext>
                  </a:extLst>
                </a:gridCol>
              </a:tblGrid>
              <a:tr h="846454">
                <a:tc>
                  <a:txBody>
                    <a:bodyPr/>
                    <a:lstStyle/>
                    <a:p>
                      <a:pPr algn="ctr"/>
                      <a:r>
                        <a:rPr lang="en-US" sz="1600" dirty="0"/>
                        <a:t>Category</a:t>
                      </a:r>
                    </a:p>
                  </a:txBody>
                  <a:tcPr anchor="ctr">
                    <a:solidFill>
                      <a:srgbClr val="5B739B"/>
                    </a:solidFill>
                  </a:tcPr>
                </a:tc>
                <a:tc>
                  <a:txBody>
                    <a:bodyPr/>
                    <a:lstStyle/>
                    <a:p>
                      <a:pPr algn="ctr"/>
                      <a:r>
                        <a:rPr lang="en-US" sz="1600" dirty="0"/>
                        <a:t>Mitigation Indicator</a:t>
                      </a:r>
                    </a:p>
                  </a:txBody>
                  <a:tcPr anchor="ctr">
                    <a:solidFill>
                      <a:srgbClr val="5B739B"/>
                    </a:solidFill>
                  </a:tcPr>
                </a:tc>
                <a:tc>
                  <a:txBody>
                    <a:bodyPr/>
                    <a:lstStyle/>
                    <a:p>
                      <a:pPr algn="ctr"/>
                      <a:r>
                        <a:rPr lang="en-US" sz="1600" dirty="0"/>
                        <a:t>White Sulphur Springs</a:t>
                      </a:r>
                    </a:p>
                  </a:txBody>
                  <a:tcPr anchor="ctr">
                    <a:solidFill>
                      <a:srgbClr val="5B739B"/>
                    </a:solidFill>
                  </a:tcPr>
                </a:tc>
                <a:tc>
                  <a:txBody>
                    <a:bodyPr/>
                    <a:lstStyle/>
                    <a:p>
                      <a:pPr algn="ctr"/>
                      <a:r>
                        <a:rPr lang="en-US" sz="1600" dirty="0"/>
                        <a:t>Rainelle</a:t>
                      </a:r>
                    </a:p>
                  </a:txBody>
                  <a:tcPr anchor="ctr">
                    <a:solidFill>
                      <a:srgbClr val="5B739B"/>
                    </a:solidFill>
                  </a:tcPr>
                </a:tc>
                <a:extLst>
                  <a:ext uri="{0D108BD9-81ED-4DB2-BD59-A6C34878D82A}">
                    <a16:rowId xmlns:a16="http://schemas.microsoft.com/office/drawing/2014/main" val="156113477"/>
                  </a:ext>
                </a:extLst>
              </a:tr>
              <a:tr h="595653">
                <a:tc>
                  <a:txBody>
                    <a:bodyPr/>
                    <a:lstStyle/>
                    <a:p>
                      <a:pPr algn="l"/>
                      <a:r>
                        <a:rPr lang="en-US" sz="1600" b="1" dirty="0">
                          <a:solidFill>
                            <a:schemeClr val="bg1"/>
                          </a:solidFill>
                        </a:rPr>
                        <a:t>Resiliency</a:t>
                      </a:r>
                      <a:r>
                        <a:rPr lang="en-US" sz="1600" b="1" baseline="0" dirty="0">
                          <a:solidFill>
                            <a:schemeClr val="bg1"/>
                          </a:solidFill>
                        </a:rPr>
                        <a:t> to Future Floods</a:t>
                      </a:r>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Percent Residential Structures in 100-year floodplain NOT elevated to Design Flood Elevation (DFE)</a:t>
                      </a:r>
                    </a:p>
                  </a:txBody>
                  <a:tcPr anchor="ctr">
                    <a:solidFill>
                      <a:srgbClr val="5B739B"/>
                    </a:solidFill>
                  </a:tcPr>
                </a:tc>
                <a:tc>
                  <a:txBody>
                    <a:bodyPr/>
                    <a:lstStyle/>
                    <a:p>
                      <a:pPr algn="ctr"/>
                      <a:r>
                        <a:rPr lang="en-US" sz="1600" b="1" dirty="0">
                          <a:solidFill>
                            <a:srgbClr val="C00000"/>
                          </a:solidFill>
                        </a:rPr>
                        <a:t>42%</a:t>
                      </a:r>
                    </a:p>
                  </a:txBody>
                  <a:tcPr anchor="ctr"/>
                </a:tc>
                <a:tc>
                  <a:txBody>
                    <a:bodyPr/>
                    <a:lstStyle/>
                    <a:p>
                      <a:pPr algn="ctr"/>
                      <a:r>
                        <a:rPr lang="en-US" sz="1600" b="1" dirty="0">
                          <a:solidFill>
                            <a:srgbClr val="C00000"/>
                          </a:solidFill>
                        </a:rPr>
                        <a:t>70%</a:t>
                      </a:r>
                    </a:p>
                  </a:txBody>
                  <a:tcPr anchor="ctr"/>
                </a:tc>
                <a:extLst>
                  <a:ext uri="{0D108BD9-81ED-4DB2-BD59-A6C34878D82A}">
                    <a16:rowId xmlns:a16="http://schemas.microsoft.com/office/drawing/2014/main" val="1748243930"/>
                  </a:ext>
                </a:extLst>
              </a:tr>
              <a:tr h="344852">
                <a:tc rowSpan="2">
                  <a:txBody>
                    <a:bodyPr/>
                    <a:lstStyle/>
                    <a:p>
                      <a:pPr algn="l"/>
                      <a:r>
                        <a:rPr lang="en-US" sz="1600" b="1" dirty="0">
                          <a:solidFill>
                            <a:schemeClr val="bg1"/>
                          </a:solidFill>
                        </a:rPr>
                        <a:t>Higher</a:t>
                      </a:r>
                      <a:r>
                        <a:rPr lang="en-US" sz="1600" b="1" baseline="0" dirty="0">
                          <a:solidFill>
                            <a:schemeClr val="bg1"/>
                          </a:solidFill>
                        </a:rPr>
                        <a:t> Standards</a:t>
                      </a:r>
                      <a:endParaRPr lang="en-US" sz="1600" b="1" dirty="0">
                        <a:solidFill>
                          <a:schemeClr val="bg1"/>
                        </a:solidFill>
                      </a:endParaRPr>
                    </a:p>
                  </a:txBody>
                  <a:tcPr anchor="ctr">
                    <a:solidFill>
                      <a:srgbClr val="5B739B"/>
                    </a:solidFill>
                  </a:tcPr>
                </a:tc>
                <a:tc>
                  <a:txBody>
                    <a:bodyPr/>
                    <a:lstStyle/>
                    <a:p>
                      <a:r>
                        <a:rPr lang="en-US" sz="1600" dirty="0">
                          <a:solidFill>
                            <a:schemeClr val="bg1"/>
                          </a:solidFill>
                        </a:rPr>
                        <a:t>Freeboard (safety</a:t>
                      </a:r>
                      <a:r>
                        <a:rPr lang="en-US" sz="1600" baseline="0" dirty="0">
                          <a:solidFill>
                            <a:schemeClr val="bg1"/>
                          </a:solidFill>
                        </a:rPr>
                        <a:t> elevation factor above BFE)</a:t>
                      </a:r>
                      <a:endParaRPr lang="en-US" sz="1600" dirty="0">
                        <a:solidFill>
                          <a:schemeClr val="bg1"/>
                        </a:solidFill>
                      </a:endParaRPr>
                    </a:p>
                  </a:txBody>
                  <a:tcPr anchor="ctr">
                    <a:solidFill>
                      <a:srgbClr val="5B739B"/>
                    </a:solidFill>
                  </a:tcPr>
                </a:tc>
                <a:tc>
                  <a:txBody>
                    <a:bodyPr/>
                    <a:lstStyle/>
                    <a:p>
                      <a:pPr algn="ctr"/>
                      <a:r>
                        <a:rPr lang="en-US" sz="1600" b="1" dirty="0">
                          <a:solidFill>
                            <a:schemeClr val="accent6">
                              <a:lumMod val="75000"/>
                            </a:schemeClr>
                          </a:solidFill>
                        </a:rPr>
                        <a:t>2 ft.</a:t>
                      </a:r>
                    </a:p>
                  </a:txBody>
                  <a:tcPr anchor="ctr"/>
                </a:tc>
                <a:tc>
                  <a:txBody>
                    <a:bodyPr/>
                    <a:lstStyle/>
                    <a:p>
                      <a:pPr algn="ctr"/>
                      <a:r>
                        <a:rPr lang="en-US" sz="1600" b="1" dirty="0">
                          <a:solidFill>
                            <a:schemeClr val="accent6">
                              <a:lumMod val="75000"/>
                            </a:schemeClr>
                          </a:solidFill>
                        </a:rPr>
                        <a:t>2 ft.</a:t>
                      </a:r>
                      <a:endParaRPr lang="en-US" sz="1600" b="1" dirty="0">
                        <a:solidFill>
                          <a:srgbClr val="FF0000"/>
                        </a:solidFill>
                      </a:endParaRPr>
                    </a:p>
                  </a:txBody>
                  <a:tcPr anchor="ctr"/>
                </a:tc>
                <a:extLst>
                  <a:ext uri="{0D108BD9-81ED-4DB2-BD59-A6C34878D82A}">
                    <a16:rowId xmlns:a16="http://schemas.microsoft.com/office/drawing/2014/main" val="2353977355"/>
                  </a:ext>
                </a:extLst>
              </a:tr>
              <a:tr h="344852">
                <a:tc vMerge="1">
                  <a:txBody>
                    <a:bodyPr/>
                    <a:lstStyle/>
                    <a:p>
                      <a:pPr algn="l"/>
                      <a:endParaRPr lang="en-US" sz="1600" b="1" dirty="0">
                        <a:solidFill>
                          <a:schemeClr val="bg1"/>
                        </a:solidFill>
                      </a:endParaRPr>
                    </a:p>
                  </a:txBody>
                  <a:tcPr anchor="ctr">
                    <a:solidFill>
                      <a:srgbClr val="5B739B"/>
                    </a:solidFill>
                  </a:tcPr>
                </a:tc>
                <a:tc>
                  <a:txBody>
                    <a:bodyPr/>
                    <a:lstStyle/>
                    <a:p>
                      <a:r>
                        <a:rPr lang="en-US" sz="1600" dirty="0">
                          <a:solidFill>
                            <a:schemeClr val="bg1"/>
                          </a:solidFill>
                        </a:rPr>
                        <a:t>Community Rating System</a:t>
                      </a:r>
                      <a:r>
                        <a:rPr lang="en-US" sz="1600" baseline="0" dirty="0">
                          <a:solidFill>
                            <a:schemeClr val="bg1"/>
                          </a:solidFill>
                        </a:rPr>
                        <a:t> (above min. requirements)</a:t>
                      </a:r>
                      <a:endParaRPr lang="en-US" sz="1600" dirty="0">
                        <a:solidFill>
                          <a:schemeClr val="bg1"/>
                        </a:solidFill>
                      </a:endParaRPr>
                    </a:p>
                  </a:txBody>
                  <a:tcPr anchor="ctr">
                    <a:solidFill>
                      <a:srgbClr val="5B739B"/>
                    </a:solidFill>
                  </a:tcPr>
                </a:tc>
                <a:tc>
                  <a:txBody>
                    <a:bodyPr/>
                    <a:lstStyle/>
                    <a:p>
                      <a:pPr algn="ctr"/>
                      <a:r>
                        <a:rPr lang="en-US" sz="1600" b="1" dirty="0">
                          <a:solidFill>
                            <a:schemeClr val="tx1"/>
                          </a:solidFill>
                        </a:rPr>
                        <a:t>No</a:t>
                      </a:r>
                    </a:p>
                  </a:txBody>
                  <a:tcPr anchor="ctr"/>
                </a:tc>
                <a:tc>
                  <a:txBody>
                    <a:bodyPr/>
                    <a:lstStyle/>
                    <a:p>
                      <a:pPr algn="ctr"/>
                      <a:r>
                        <a:rPr lang="en-US" sz="1600" b="1" dirty="0">
                          <a:solidFill>
                            <a:schemeClr val="tx1"/>
                          </a:solidFill>
                        </a:rPr>
                        <a:t>No</a:t>
                      </a:r>
                    </a:p>
                  </a:txBody>
                  <a:tcPr anchor="ctr"/>
                </a:tc>
                <a:extLst>
                  <a:ext uri="{0D108BD9-81ED-4DB2-BD59-A6C34878D82A}">
                    <a16:rowId xmlns:a16="http://schemas.microsoft.com/office/drawing/2014/main" val="2902505558"/>
                  </a:ext>
                </a:extLst>
              </a:tr>
              <a:tr h="595653">
                <a:tc rowSpan="3">
                  <a:txBody>
                    <a:bodyPr/>
                    <a:lstStyle/>
                    <a:p>
                      <a:pPr algn="l"/>
                      <a:r>
                        <a:rPr lang="en-US" sz="1600" b="1" dirty="0">
                          <a:solidFill>
                            <a:schemeClr val="bg1"/>
                          </a:solidFill>
                        </a:rPr>
                        <a:t>Floodplain Management</a:t>
                      </a:r>
                    </a:p>
                  </a:txBody>
                  <a:tcPr anchor="ctr">
                    <a:solidFill>
                      <a:srgbClr val="5B739B"/>
                    </a:solidFill>
                  </a:tcPr>
                </a:tc>
                <a:tc>
                  <a:txBody>
                    <a:bodyPr/>
                    <a:lstStyle/>
                    <a:p>
                      <a:r>
                        <a:rPr lang="en-US" sz="1600" dirty="0">
                          <a:solidFill>
                            <a:schemeClr val="bg1"/>
                          </a:solidFill>
                        </a:rPr>
                        <a:t>Incorporated</a:t>
                      </a:r>
                      <a:r>
                        <a:rPr lang="en-US" sz="1600" baseline="0" dirty="0">
                          <a:solidFill>
                            <a:schemeClr val="bg1"/>
                          </a:solidFill>
                        </a:rPr>
                        <a:t> Place a c</a:t>
                      </a:r>
                      <a:r>
                        <a:rPr lang="en-US" sz="1600" dirty="0">
                          <a:solidFill>
                            <a:schemeClr val="bg1"/>
                          </a:solidFill>
                        </a:rPr>
                        <a:t>ompacted</a:t>
                      </a:r>
                      <a:r>
                        <a:rPr lang="en-US" sz="1600" baseline="0" dirty="0">
                          <a:solidFill>
                            <a:schemeClr val="bg1"/>
                          </a:solidFill>
                        </a:rPr>
                        <a:t> floodplain management area to enforce floodplain ordinance</a:t>
                      </a:r>
                      <a:endParaRPr lang="en-US" sz="1600" dirty="0">
                        <a:solidFill>
                          <a:schemeClr val="bg1"/>
                        </a:solidFill>
                      </a:endParaRPr>
                    </a:p>
                  </a:txBody>
                  <a:tcPr anchor="ctr">
                    <a:solidFill>
                      <a:srgbClr val="5B739B"/>
                    </a:solidFill>
                  </a:tcPr>
                </a:tc>
                <a:tc>
                  <a:txBody>
                    <a:bodyPr/>
                    <a:lstStyle/>
                    <a:p>
                      <a:pPr algn="ctr"/>
                      <a:r>
                        <a:rPr lang="en-US" sz="1600" b="1" dirty="0"/>
                        <a:t>Yes</a:t>
                      </a:r>
                    </a:p>
                  </a:txBody>
                  <a:tcPr anchor="ctr"/>
                </a:tc>
                <a:tc>
                  <a:txBody>
                    <a:bodyPr/>
                    <a:lstStyle/>
                    <a:p>
                      <a:pPr algn="ctr"/>
                      <a:r>
                        <a:rPr lang="en-US" sz="1600" b="1" dirty="0"/>
                        <a:t>Yes</a:t>
                      </a:r>
                    </a:p>
                  </a:txBody>
                  <a:tcPr anchor="ctr"/>
                </a:tc>
                <a:extLst>
                  <a:ext uri="{0D108BD9-81ED-4DB2-BD59-A6C34878D82A}">
                    <a16:rowId xmlns:a16="http://schemas.microsoft.com/office/drawing/2014/main" val="3226595754"/>
                  </a:ext>
                </a:extLst>
              </a:tr>
              <a:tr h="595653">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Continuity</a:t>
                      </a:r>
                      <a:r>
                        <a:rPr lang="en-US" sz="1600" baseline="0" dirty="0">
                          <a:solidFill>
                            <a:schemeClr val="bg1"/>
                          </a:solidFill>
                        </a:rPr>
                        <a:t> of operations and immediate response to disasters</a:t>
                      </a:r>
                      <a:endParaRPr lang="en-US" sz="1600" dirty="0">
                        <a:solidFill>
                          <a:schemeClr val="bg1"/>
                        </a:solidFill>
                      </a:endParaRPr>
                    </a:p>
                  </a:txBody>
                  <a:tcPr anchor="ctr">
                    <a:solidFill>
                      <a:srgbClr val="5B739B"/>
                    </a:solidFill>
                  </a:tcPr>
                </a:tc>
                <a:tc>
                  <a:txBody>
                    <a:bodyPr/>
                    <a:lstStyle/>
                    <a:p>
                      <a:pPr algn="ctr"/>
                      <a:r>
                        <a:rPr lang="en-US" sz="1600" b="1" dirty="0"/>
                        <a:t>Yes</a:t>
                      </a:r>
                    </a:p>
                  </a:txBody>
                  <a:tcPr anchor="ctr"/>
                </a:tc>
                <a:tc>
                  <a:txBody>
                    <a:bodyPr/>
                    <a:lstStyle/>
                    <a:p>
                      <a:pPr algn="ctr"/>
                      <a:r>
                        <a:rPr lang="en-US" sz="1600" b="1" dirty="0">
                          <a:solidFill>
                            <a:srgbClr val="C00000"/>
                          </a:solidFill>
                        </a:rPr>
                        <a:t>No</a:t>
                      </a:r>
                    </a:p>
                  </a:txBody>
                  <a:tcPr anchor="ctr"/>
                </a:tc>
                <a:extLst>
                  <a:ext uri="{0D108BD9-81ED-4DB2-BD59-A6C34878D82A}">
                    <a16:rowId xmlns:a16="http://schemas.microsoft.com/office/drawing/2014/main" val="1213452890"/>
                  </a:ext>
                </a:extLst>
              </a:tr>
              <a:tr h="344852">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Record keeping</a:t>
                      </a:r>
                      <a:r>
                        <a:rPr lang="en-US" sz="1600" baseline="0" dirty="0">
                          <a:solidFill>
                            <a:schemeClr val="bg1"/>
                          </a:solidFill>
                        </a:rPr>
                        <a:t> (permits, EC’s, substantial damage)</a:t>
                      </a:r>
                      <a:endParaRPr lang="en-US" sz="1600" dirty="0">
                        <a:solidFill>
                          <a:schemeClr val="bg1"/>
                        </a:solidFill>
                      </a:endParaRPr>
                    </a:p>
                  </a:txBody>
                  <a:tcPr anchor="ctr">
                    <a:solidFill>
                      <a:srgbClr val="5B739B"/>
                    </a:solidFill>
                  </a:tcPr>
                </a:tc>
                <a:tc>
                  <a:txBody>
                    <a:bodyPr/>
                    <a:lstStyle/>
                    <a:p>
                      <a:pPr algn="ctr"/>
                      <a:r>
                        <a:rPr lang="en-US" sz="1600" b="1" dirty="0"/>
                        <a:t>Yes</a:t>
                      </a:r>
                    </a:p>
                  </a:txBody>
                  <a:tcPr anchor="ctr"/>
                </a:tc>
                <a:tc>
                  <a:txBody>
                    <a:bodyPr/>
                    <a:lstStyle/>
                    <a:p>
                      <a:pPr algn="ctr"/>
                      <a:r>
                        <a:rPr lang="en-US" sz="1600" b="1" dirty="0">
                          <a:solidFill>
                            <a:srgbClr val="C00000"/>
                          </a:solidFill>
                        </a:rPr>
                        <a:t>No</a:t>
                      </a:r>
                    </a:p>
                  </a:txBody>
                  <a:tcPr anchor="ctr"/>
                </a:tc>
                <a:extLst>
                  <a:ext uri="{0D108BD9-81ED-4DB2-BD59-A6C34878D82A}">
                    <a16:rowId xmlns:a16="http://schemas.microsoft.com/office/drawing/2014/main" val="2022271208"/>
                  </a:ext>
                </a:extLst>
              </a:tr>
              <a:tr h="8464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600" b="1" dirty="0">
                          <a:solidFill>
                            <a:schemeClr val="bg1"/>
                          </a:solidFill>
                        </a:rPr>
                      </a:br>
                      <a:r>
                        <a:rPr lang="en-US" sz="1600" b="1" dirty="0">
                          <a:solidFill>
                            <a:schemeClr val="bg1"/>
                          </a:solidFill>
                        </a:rPr>
                        <a:t>Flood Insurance</a:t>
                      </a:r>
                    </a:p>
                    <a:p>
                      <a:pPr algn="l"/>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600" dirty="0">
                          <a:solidFill>
                            <a:schemeClr val="bg1"/>
                          </a:solidFill>
                        </a:rPr>
                      </a:br>
                      <a:r>
                        <a:rPr lang="en-US" sz="1600" dirty="0">
                          <a:solidFill>
                            <a:schemeClr val="bg1"/>
                          </a:solidFill>
                        </a:rPr>
                        <a:t>Number of Policies 2019</a:t>
                      </a:r>
                    </a:p>
                    <a:p>
                      <a:pPr algn="l"/>
                      <a:endParaRPr lang="en-US" sz="1600" dirty="0">
                        <a:solidFill>
                          <a:schemeClr val="bg1"/>
                        </a:solidFill>
                      </a:endParaRPr>
                    </a:p>
                  </a:txBody>
                  <a:tcPr anchor="ctr">
                    <a:solidFill>
                      <a:srgbClr val="5B739B"/>
                    </a:solidFill>
                  </a:tcPr>
                </a:tc>
                <a:tc>
                  <a:txBody>
                    <a:bodyPr/>
                    <a:lstStyle/>
                    <a:p>
                      <a:pPr algn="ctr"/>
                      <a:r>
                        <a:rPr lang="en-US" sz="1600" b="1" dirty="0">
                          <a:solidFill>
                            <a:srgbClr val="C00000"/>
                          </a:solidFill>
                        </a:rPr>
                        <a:t>133</a:t>
                      </a:r>
                    </a:p>
                  </a:txBody>
                  <a:tcPr anchor="ctr"/>
                </a:tc>
                <a:tc>
                  <a:txBody>
                    <a:bodyPr/>
                    <a:lstStyle/>
                    <a:p>
                      <a:pPr algn="ctr"/>
                      <a:r>
                        <a:rPr lang="en-US" sz="1600" b="1" dirty="0">
                          <a:solidFill>
                            <a:srgbClr val="C00000"/>
                          </a:solidFill>
                        </a:rPr>
                        <a:t>44</a:t>
                      </a:r>
                    </a:p>
                  </a:txBody>
                  <a:tcPr anchor="ctr"/>
                </a:tc>
                <a:extLst>
                  <a:ext uri="{0D108BD9-81ED-4DB2-BD59-A6C34878D82A}">
                    <a16:rowId xmlns:a16="http://schemas.microsoft.com/office/drawing/2014/main" val="3607165000"/>
                  </a:ext>
                </a:extLst>
              </a:tr>
              <a:tr h="344852">
                <a:tc rowSpan="2">
                  <a:txBody>
                    <a:bodyPr/>
                    <a:lstStyle/>
                    <a:p>
                      <a:pPr algn="l"/>
                      <a:r>
                        <a:rPr lang="en-US" sz="1600" b="1" dirty="0">
                          <a:solidFill>
                            <a:schemeClr val="bg1"/>
                          </a:solidFill>
                        </a:rPr>
                        <a:t>Risk Communications</a:t>
                      </a:r>
                    </a:p>
                  </a:txBody>
                  <a:tcPr anchor="ctr">
                    <a:solidFill>
                      <a:srgbClr val="5B739B"/>
                    </a:solidFill>
                  </a:tcPr>
                </a:tc>
                <a:tc>
                  <a:txBody>
                    <a:bodyPr/>
                    <a:lstStyle/>
                    <a:p>
                      <a:r>
                        <a:rPr lang="en-US" sz="1600" dirty="0">
                          <a:solidFill>
                            <a:schemeClr val="bg1"/>
                          </a:solidFill>
                        </a:rPr>
                        <a:t>Flood Risk Disclosure Laws in</a:t>
                      </a:r>
                      <a:r>
                        <a:rPr lang="en-US" sz="1600" baseline="0" dirty="0">
                          <a:solidFill>
                            <a:schemeClr val="bg1"/>
                          </a:solidFill>
                        </a:rPr>
                        <a:t> West Virginia</a:t>
                      </a:r>
                      <a:endParaRPr lang="en-US" sz="1600" dirty="0">
                        <a:solidFill>
                          <a:schemeClr val="bg1"/>
                        </a:solidFill>
                      </a:endParaRPr>
                    </a:p>
                  </a:txBody>
                  <a:tcPr anchor="ctr">
                    <a:solidFill>
                      <a:srgbClr val="5B739B"/>
                    </a:solidFill>
                  </a:tcPr>
                </a:tc>
                <a:tc>
                  <a:txBody>
                    <a:bodyPr/>
                    <a:lstStyle/>
                    <a:p>
                      <a:pPr algn="ctr"/>
                      <a:r>
                        <a:rPr lang="en-US" sz="1600" b="1" dirty="0">
                          <a:solidFill>
                            <a:srgbClr val="C00000"/>
                          </a:solidFill>
                        </a:rPr>
                        <a:t>F grade</a:t>
                      </a:r>
                    </a:p>
                  </a:txBody>
                  <a:tcPr anchor="ctr"/>
                </a:tc>
                <a:tc>
                  <a:txBody>
                    <a:bodyPr/>
                    <a:lstStyle/>
                    <a:p>
                      <a:pPr algn="ctr"/>
                      <a:r>
                        <a:rPr lang="en-US" sz="1600" b="1" dirty="0">
                          <a:solidFill>
                            <a:srgbClr val="C00000"/>
                          </a:solidFill>
                        </a:rPr>
                        <a:t>F grade</a:t>
                      </a:r>
                    </a:p>
                  </a:txBody>
                  <a:tcPr anchor="ctr"/>
                </a:tc>
                <a:extLst>
                  <a:ext uri="{0D108BD9-81ED-4DB2-BD59-A6C34878D82A}">
                    <a16:rowId xmlns:a16="http://schemas.microsoft.com/office/drawing/2014/main" val="3086470809"/>
                  </a:ext>
                </a:extLst>
              </a:tr>
              <a:tr h="595653">
                <a:tc vMerge="1">
                  <a:txBody>
                    <a:bodyPr/>
                    <a:lstStyle/>
                    <a:p>
                      <a:pPr algn="l"/>
                      <a:endParaRPr lang="en-US" sz="1600" b="1" dirty="0">
                        <a:solidFill>
                          <a:schemeClr val="bg1"/>
                        </a:solidFill>
                      </a:endParaRPr>
                    </a:p>
                  </a:txBody>
                  <a:tcPr anchor="ctr">
                    <a:solidFill>
                      <a:srgbClr val="5B739B"/>
                    </a:solidFill>
                  </a:tcPr>
                </a:tc>
                <a:tc>
                  <a:txBody>
                    <a:bodyPr/>
                    <a:lstStyle/>
                    <a:p>
                      <a:r>
                        <a:rPr lang="en-US" sz="1600" dirty="0">
                          <a:solidFill>
                            <a:schemeClr val="bg1"/>
                          </a:solidFill>
                        </a:rPr>
                        <a:t>Outreach to property owners about</a:t>
                      </a:r>
                      <a:r>
                        <a:rPr lang="en-US" sz="1600" baseline="0" dirty="0">
                          <a:solidFill>
                            <a:schemeClr val="bg1"/>
                          </a:solidFill>
                        </a:rPr>
                        <a:t> changes to flood maps (mapped in/mapped out of SFHA)</a:t>
                      </a:r>
                      <a:endParaRPr lang="en-US" sz="1600" dirty="0">
                        <a:solidFill>
                          <a:schemeClr val="bg1"/>
                        </a:solidFill>
                      </a:endParaRPr>
                    </a:p>
                  </a:txBody>
                  <a:tcPr anchor="ctr">
                    <a:solidFill>
                      <a:srgbClr val="5B739B"/>
                    </a:solidFill>
                  </a:tcPr>
                </a:tc>
                <a:tc>
                  <a:txBody>
                    <a:bodyPr/>
                    <a:lstStyle/>
                    <a:p>
                      <a:pPr algn="ctr"/>
                      <a:r>
                        <a:rPr lang="en-US" sz="1600" b="1" dirty="0"/>
                        <a:t>?</a:t>
                      </a:r>
                    </a:p>
                  </a:txBody>
                  <a:tcPr anchor="ctr"/>
                </a:tc>
                <a:tc>
                  <a:txBody>
                    <a:bodyPr/>
                    <a:lstStyle/>
                    <a:p>
                      <a:pPr algn="ctr"/>
                      <a:r>
                        <a:rPr lang="en-US" sz="1600" b="1" dirty="0"/>
                        <a:t>?</a:t>
                      </a:r>
                    </a:p>
                  </a:txBody>
                  <a:tcPr anchor="ctr"/>
                </a:tc>
                <a:extLst>
                  <a:ext uri="{0D108BD9-81ED-4DB2-BD59-A6C34878D82A}">
                    <a16:rowId xmlns:a16="http://schemas.microsoft.com/office/drawing/2014/main" val="2883156233"/>
                  </a:ext>
                </a:extLst>
              </a:tr>
            </a:tbl>
          </a:graphicData>
        </a:graphic>
      </p:graphicFrame>
    </p:spTree>
    <p:extLst>
      <p:ext uri="{BB962C8B-B14F-4D97-AF65-F5344CB8AC3E}">
        <p14:creationId xmlns:p14="http://schemas.microsoft.com/office/powerpoint/2010/main" val="41294564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54BE8DF6-3D13-45DB-8EAC-76A119A05427}"/>
              </a:ext>
            </a:extLst>
          </p:cNvPr>
          <p:cNvSpPr>
            <a:spLocks noGrp="1"/>
          </p:cNvSpPr>
          <p:nvPr>
            <p:ph type="sldNum" sz="quarter" idx="12"/>
          </p:nvPr>
        </p:nvSpPr>
        <p:spPr>
          <a:xfrm>
            <a:off x="640557" y="6173791"/>
            <a:ext cx="10813260" cy="365125"/>
          </a:xfrm>
        </p:spPr>
        <p:txBody>
          <a:bodyPr/>
          <a:lstStyle/>
          <a:p>
            <a:pPr algn="ctr"/>
            <a:fld id="{8FCC257D-A786-9244-9E17-CE618C8B9275}" type="slidenum">
              <a:rPr lang="en-US" smtClean="0">
                <a:solidFill>
                  <a:srgbClr val="5A5B5D"/>
                </a:solidFill>
              </a:rPr>
              <a:pPr algn="ctr"/>
              <a:t>86</a:t>
            </a:fld>
            <a:endParaRPr lang="en-US" dirty="0">
              <a:solidFill>
                <a:srgbClr val="5A5B5D"/>
              </a:solidFill>
            </a:endParaRPr>
          </a:p>
        </p:txBody>
      </p:sp>
      <p:pic>
        <p:nvPicPr>
          <p:cNvPr id="3" name="Picture 2">
            <a:extLst>
              <a:ext uri="{FF2B5EF4-FFF2-40B4-BE49-F238E27FC236}">
                <a16:creationId xmlns:a16="http://schemas.microsoft.com/office/drawing/2014/main" id="{7A54259D-D90F-4B2D-8141-4D9FB38594FD}"/>
              </a:ext>
            </a:extLst>
          </p:cNvPr>
          <p:cNvPicPr>
            <a:picLocks noChangeAspect="1"/>
          </p:cNvPicPr>
          <p:nvPr/>
        </p:nvPicPr>
        <p:blipFill rotWithShape="1">
          <a:blip r:embed="rId3"/>
          <a:srcRect l="5692" t="12363" r="7669" b="18550"/>
          <a:stretch/>
        </p:blipFill>
        <p:spPr>
          <a:xfrm>
            <a:off x="640557" y="1458809"/>
            <a:ext cx="6956390" cy="2831806"/>
          </a:xfrm>
          <a:prstGeom prst="rect">
            <a:avLst/>
          </a:prstGeom>
        </p:spPr>
      </p:pic>
      <p:pic>
        <p:nvPicPr>
          <p:cNvPr id="7" name="Picture 6">
            <a:extLst>
              <a:ext uri="{FF2B5EF4-FFF2-40B4-BE49-F238E27FC236}">
                <a16:creationId xmlns:a16="http://schemas.microsoft.com/office/drawing/2014/main" id="{166C931D-7DC4-42BC-B698-BD1EDA2185FD}"/>
              </a:ext>
            </a:extLst>
          </p:cNvPr>
          <p:cNvPicPr>
            <a:picLocks noChangeAspect="1"/>
          </p:cNvPicPr>
          <p:nvPr/>
        </p:nvPicPr>
        <p:blipFill rotWithShape="1">
          <a:blip r:embed="rId4"/>
          <a:srcRect b="12104"/>
          <a:stretch/>
        </p:blipFill>
        <p:spPr>
          <a:xfrm>
            <a:off x="8185420" y="1489078"/>
            <a:ext cx="3443489" cy="2831806"/>
          </a:xfrm>
          <a:prstGeom prst="rect">
            <a:avLst/>
          </a:prstGeom>
        </p:spPr>
      </p:pic>
      <p:sp>
        <p:nvSpPr>
          <p:cNvPr id="8" name="TextBox 7">
            <a:extLst>
              <a:ext uri="{FF2B5EF4-FFF2-40B4-BE49-F238E27FC236}">
                <a16:creationId xmlns:a16="http://schemas.microsoft.com/office/drawing/2014/main" id="{FBE68D13-5F50-4EEC-A7BF-F79D2CAAEA93}"/>
              </a:ext>
            </a:extLst>
          </p:cNvPr>
          <p:cNvSpPr txBox="1"/>
          <p:nvPr/>
        </p:nvSpPr>
        <p:spPr>
          <a:xfrm>
            <a:off x="804761" y="3921453"/>
            <a:ext cx="4698460" cy="369332"/>
          </a:xfrm>
          <a:prstGeom prst="rect">
            <a:avLst/>
          </a:prstGeom>
          <a:noFill/>
        </p:spPr>
        <p:txBody>
          <a:bodyPr wrap="square" rtlCol="0">
            <a:spAutoFit/>
          </a:bodyPr>
          <a:lstStyle/>
          <a:p>
            <a:r>
              <a:rPr lang="en-US" dirty="0">
                <a:solidFill>
                  <a:schemeClr val="bg1"/>
                </a:solidFill>
              </a:rPr>
              <a:t>White Sulphur Springs, WV  (11/17/2022)</a:t>
            </a:r>
          </a:p>
        </p:txBody>
      </p:sp>
      <p:sp>
        <p:nvSpPr>
          <p:cNvPr id="9" name="TextBox 8">
            <a:extLst>
              <a:ext uri="{FF2B5EF4-FFF2-40B4-BE49-F238E27FC236}">
                <a16:creationId xmlns:a16="http://schemas.microsoft.com/office/drawing/2014/main" id="{0AF7FD7D-843F-4D6B-9AD8-0A1B91DF28CC}"/>
              </a:ext>
            </a:extLst>
          </p:cNvPr>
          <p:cNvSpPr txBox="1"/>
          <p:nvPr/>
        </p:nvSpPr>
        <p:spPr>
          <a:xfrm>
            <a:off x="8477806" y="3953019"/>
            <a:ext cx="3291748" cy="369332"/>
          </a:xfrm>
          <a:prstGeom prst="rect">
            <a:avLst/>
          </a:prstGeom>
          <a:noFill/>
        </p:spPr>
        <p:txBody>
          <a:bodyPr wrap="square" rtlCol="0">
            <a:spAutoFit/>
          </a:bodyPr>
          <a:lstStyle/>
          <a:p>
            <a:r>
              <a:rPr lang="en-US" dirty="0">
                <a:solidFill>
                  <a:schemeClr val="bg1"/>
                </a:solidFill>
              </a:rPr>
              <a:t>Rainelle, WV (11/18/2022)</a:t>
            </a:r>
          </a:p>
        </p:txBody>
      </p:sp>
      <p:sp>
        <p:nvSpPr>
          <p:cNvPr id="10" name="Rectangle 8">
            <a:extLst>
              <a:ext uri="{FF2B5EF4-FFF2-40B4-BE49-F238E27FC236}">
                <a16:creationId xmlns:a16="http://schemas.microsoft.com/office/drawing/2014/main" id="{6037B3F2-2E53-4BBC-9D1F-F2EA39C26854}"/>
              </a:ext>
            </a:extLst>
          </p:cNvPr>
          <p:cNvSpPr txBox="1">
            <a:spLocks noChangeArrowheads="1"/>
          </p:cNvSpPr>
          <p:nvPr/>
        </p:nvSpPr>
        <p:spPr>
          <a:xfrm>
            <a:off x="640557" y="4503907"/>
            <a:ext cx="6956390" cy="2188722"/>
          </a:xfrm>
          <a:prstGeom prst="rect">
            <a:avLst/>
          </a:prstGeom>
          <a:solidFill>
            <a:schemeClr val="accent1">
              <a:lumMod val="20000"/>
              <a:lumOff val="80000"/>
            </a:schemeClr>
          </a:solidFill>
        </p:spPr>
        <p:txBody>
          <a:bodyPr>
            <a:norm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2000" dirty="0"/>
              <a:t>Feedback desired from Focus Groups:</a:t>
            </a:r>
            <a:endParaRPr lang="en-US" dirty="0"/>
          </a:p>
          <a:p>
            <a:pPr lvl="1"/>
            <a:r>
              <a:rPr lang="en-US" sz="1800" dirty="0"/>
              <a:t>What lessons were learned from the immediate response and longer-term recovery from the 2016 flood?</a:t>
            </a:r>
          </a:p>
          <a:p>
            <a:pPr lvl="1"/>
            <a:r>
              <a:rPr lang="en-US" sz="1800" dirty="0"/>
              <a:t>What priorities are needed for a stronger flood response and recovery plan in the event of a future flood?</a:t>
            </a:r>
            <a:endParaRPr lang="en-US" altLang="en-US" sz="1800" b="1" dirty="0"/>
          </a:p>
          <a:p>
            <a:endParaRPr lang="en-US" dirty="0"/>
          </a:p>
        </p:txBody>
      </p:sp>
      <p:sp>
        <p:nvSpPr>
          <p:cNvPr id="11" name="Rectangle 8">
            <a:extLst>
              <a:ext uri="{FF2B5EF4-FFF2-40B4-BE49-F238E27FC236}">
                <a16:creationId xmlns:a16="http://schemas.microsoft.com/office/drawing/2014/main" id="{8502D4CF-0B41-40F8-A210-0A5809266A6C}"/>
              </a:ext>
            </a:extLst>
          </p:cNvPr>
          <p:cNvSpPr txBox="1">
            <a:spLocks noChangeArrowheads="1"/>
          </p:cNvSpPr>
          <p:nvPr/>
        </p:nvSpPr>
        <p:spPr>
          <a:xfrm>
            <a:off x="7781671" y="4503906"/>
            <a:ext cx="4250986" cy="2188723"/>
          </a:xfrm>
          <a:prstGeom prst="rect">
            <a:avLst/>
          </a:prstGeom>
          <a:solidFill>
            <a:schemeClr val="accent4">
              <a:lumMod val="20000"/>
              <a:lumOff val="80000"/>
            </a:schemeClr>
          </a:solidFill>
        </p:spPr>
        <p:txBody>
          <a:bodyPr>
            <a:normAutofit fontScale="85000" lnSpcReduction="10000"/>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2300" dirty="0"/>
              <a:t>Feedback of Flood Study Products:</a:t>
            </a:r>
          </a:p>
          <a:p>
            <a:pPr lvl="1"/>
            <a:r>
              <a:rPr lang="en-US" sz="2100" dirty="0"/>
              <a:t>Flood Characteristics and Models</a:t>
            </a:r>
          </a:p>
          <a:p>
            <a:pPr lvl="1"/>
            <a:r>
              <a:rPr lang="en-US" sz="2100" dirty="0"/>
              <a:t>Flood Risk Assessment (vulnerability, exposure, loss)</a:t>
            </a:r>
          </a:p>
          <a:p>
            <a:pPr lvl="1"/>
            <a:r>
              <a:rPr lang="en-US" sz="2100" dirty="0"/>
              <a:t>Mitigation Maps</a:t>
            </a:r>
          </a:p>
          <a:p>
            <a:pPr lvl="1"/>
            <a:r>
              <a:rPr lang="en-US" altLang="en-US" sz="2100" dirty="0"/>
              <a:t>Flood Visualization Tools</a:t>
            </a:r>
          </a:p>
          <a:p>
            <a:endParaRPr lang="en-US" dirty="0"/>
          </a:p>
        </p:txBody>
      </p:sp>
      <p:sp>
        <p:nvSpPr>
          <p:cNvPr id="12" name="Title 1">
            <a:extLst>
              <a:ext uri="{FF2B5EF4-FFF2-40B4-BE49-F238E27FC236}">
                <a16:creationId xmlns:a16="http://schemas.microsoft.com/office/drawing/2014/main" id="{47EDD46D-39A2-0527-EF93-BC4AF35ABAFD}"/>
              </a:ext>
            </a:extLst>
          </p:cNvPr>
          <p:cNvSpPr txBox="1">
            <a:spLocks/>
          </p:cNvSpPr>
          <p:nvPr/>
        </p:nvSpPr>
        <p:spPr>
          <a:xfrm>
            <a:off x="0" y="1"/>
            <a:ext cx="12192000" cy="914399"/>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Community Engagement</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9747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C0FF2C9-3960-4FCC-9507-982355B63A43}"/>
              </a:ext>
            </a:extLst>
          </p:cNvPr>
          <p:cNvSpPr txBox="1"/>
          <p:nvPr/>
        </p:nvSpPr>
        <p:spPr>
          <a:xfrm>
            <a:off x="592109" y="5809297"/>
            <a:ext cx="11007781" cy="1077218"/>
          </a:xfrm>
          <a:prstGeom prst="rect">
            <a:avLst/>
          </a:prstGeom>
          <a:solidFill>
            <a:schemeClr val="bg1"/>
          </a:solidFill>
        </p:spPr>
        <p:txBody>
          <a:bodyPr wrap="square" rtlCol="0">
            <a:spAutoFit/>
          </a:bodyPr>
          <a:lstStyle/>
          <a:p>
            <a:pPr algn="ctr"/>
            <a:endParaRPr lang="en-US" sz="1600" b="1" i="1" dirty="0"/>
          </a:p>
          <a:p>
            <a:pPr algn="ctr"/>
            <a:endParaRPr lang="en-US" sz="1600" b="1" i="1" dirty="0"/>
          </a:p>
          <a:p>
            <a:pPr algn="ctr"/>
            <a:r>
              <a:rPr lang="en-US" sz="1600" i="1" dirty="0"/>
              <a:t>A statewide </a:t>
            </a:r>
            <a:r>
              <a:rPr lang="en-US" sz="1600" b="1" i="1" dirty="0"/>
              <a:t>landslide susceptibility </a:t>
            </a:r>
            <a:r>
              <a:rPr lang="en-US" sz="1600" i="1" dirty="0"/>
              <a:t>(high, moderate, low risk) map was created from FEMA-purchased QL2 LiDAR data</a:t>
            </a:r>
          </a:p>
          <a:p>
            <a:pPr algn="ctr"/>
            <a:endParaRPr lang="en-US" sz="1600" i="1" dirty="0"/>
          </a:p>
        </p:txBody>
      </p:sp>
      <p:sp>
        <p:nvSpPr>
          <p:cNvPr id="6" name="Slide Number Placeholder 3">
            <a:extLst>
              <a:ext uri="{FF2B5EF4-FFF2-40B4-BE49-F238E27FC236}">
                <a16:creationId xmlns:a16="http://schemas.microsoft.com/office/drawing/2014/main" id="{0C78E8D0-403B-4E23-831D-2E46F34A4E45}"/>
              </a:ext>
            </a:extLst>
          </p:cNvPr>
          <p:cNvSpPr>
            <a:spLocks noGrp="1"/>
          </p:cNvSpPr>
          <p:nvPr>
            <p:ph type="sldNum" sz="quarter" idx="12"/>
          </p:nvPr>
        </p:nvSpPr>
        <p:spPr>
          <a:xfrm>
            <a:off x="471352" y="5805693"/>
            <a:ext cx="10813260" cy="365125"/>
          </a:xfrm>
        </p:spPr>
        <p:txBody>
          <a:bodyPr/>
          <a:lstStyle/>
          <a:p>
            <a:pPr algn="ctr"/>
            <a:fld id="{8FCC257D-A786-9244-9E17-CE618C8B9275}" type="slidenum">
              <a:rPr lang="en-US" smtClean="0">
                <a:solidFill>
                  <a:srgbClr val="5A5B5D"/>
                </a:solidFill>
              </a:rPr>
              <a:pPr algn="ctr"/>
              <a:t>87</a:t>
            </a:fld>
            <a:endParaRPr lang="en-US" dirty="0">
              <a:solidFill>
                <a:srgbClr val="5A5B5D"/>
              </a:solidFill>
            </a:endParaRPr>
          </a:p>
        </p:txBody>
      </p:sp>
      <p:pic>
        <p:nvPicPr>
          <p:cNvPr id="9" name="Picture 8">
            <a:extLst>
              <a:ext uri="{FF2B5EF4-FFF2-40B4-BE49-F238E27FC236}">
                <a16:creationId xmlns:a16="http://schemas.microsoft.com/office/drawing/2014/main" id="{2A9D814B-1A5C-4226-92E6-95FABBEE563C}"/>
              </a:ext>
            </a:extLst>
          </p:cNvPr>
          <p:cNvPicPr>
            <a:picLocks noChangeAspect="1"/>
          </p:cNvPicPr>
          <p:nvPr/>
        </p:nvPicPr>
        <p:blipFill rotWithShape="1">
          <a:blip r:embed="rId3"/>
          <a:srcRect b="1679"/>
          <a:stretch/>
        </p:blipFill>
        <p:spPr>
          <a:xfrm>
            <a:off x="7411754" y="1385309"/>
            <a:ext cx="2565617" cy="4922700"/>
          </a:xfrm>
          <a:prstGeom prst="rect">
            <a:avLst/>
          </a:prstGeom>
        </p:spPr>
      </p:pic>
      <p:pic>
        <p:nvPicPr>
          <p:cNvPr id="10" name="Picture 9">
            <a:extLst>
              <a:ext uri="{FF2B5EF4-FFF2-40B4-BE49-F238E27FC236}">
                <a16:creationId xmlns:a16="http://schemas.microsoft.com/office/drawing/2014/main" id="{269E9F4D-4995-4A46-B642-CA0FAF75C8F1}"/>
              </a:ext>
            </a:extLst>
          </p:cNvPr>
          <p:cNvPicPr>
            <a:picLocks noChangeAspect="1"/>
          </p:cNvPicPr>
          <p:nvPr/>
        </p:nvPicPr>
        <p:blipFill>
          <a:blip r:embed="rId4"/>
          <a:stretch>
            <a:fillRect/>
          </a:stretch>
        </p:blipFill>
        <p:spPr>
          <a:xfrm>
            <a:off x="676540" y="1480980"/>
            <a:ext cx="3373103" cy="2478431"/>
          </a:xfrm>
          <a:prstGeom prst="rect">
            <a:avLst/>
          </a:prstGeom>
          <a:ln>
            <a:noFill/>
          </a:ln>
          <a:effectLst>
            <a:outerShdw blurRad="292100" dist="139700" dir="2700000" algn="tl" rotWithShape="0">
              <a:srgbClr val="333333">
                <a:alpha val="65000"/>
              </a:srgbClr>
            </a:outerShdw>
          </a:effectLst>
        </p:spPr>
      </p:pic>
      <p:pic>
        <p:nvPicPr>
          <p:cNvPr id="11" name="Picture 4">
            <a:extLst>
              <a:ext uri="{FF2B5EF4-FFF2-40B4-BE49-F238E27FC236}">
                <a16:creationId xmlns:a16="http://schemas.microsoft.com/office/drawing/2014/main" id="{130C73BA-1E41-4BEE-A4E3-398F8E0F4E9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551" r="22106"/>
          <a:stretch/>
        </p:blipFill>
        <p:spPr bwMode="auto">
          <a:xfrm>
            <a:off x="4312453" y="1395021"/>
            <a:ext cx="2836492" cy="489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76345C40-F88C-4E6C-8134-89FB8E02A8FF}"/>
              </a:ext>
            </a:extLst>
          </p:cNvPr>
          <p:cNvSpPr txBox="1"/>
          <p:nvPr/>
        </p:nvSpPr>
        <p:spPr>
          <a:xfrm>
            <a:off x="738189" y="4109415"/>
            <a:ext cx="3242432" cy="1477328"/>
          </a:xfrm>
          <a:prstGeom prst="rect">
            <a:avLst/>
          </a:prstGeom>
          <a:solidFill>
            <a:schemeClr val="accent1">
              <a:lumMod val="20000"/>
              <a:lumOff val="80000"/>
            </a:schemeClr>
          </a:solidFill>
        </p:spPr>
        <p:txBody>
          <a:bodyPr wrap="square" rtlCol="0">
            <a:spAutoFit/>
          </a:bodyPr>
          <a:lstStyle/>
          <a:p>
            <a:pPr algn="ctr"/>
            <a:r>
              <a:rPr lang="en-US" sz="2000" dirty="0">
                <a:solidFill>
                  <a:schemeClr val="accent1">
                    <a:lumMod val="50000"/>
                  </a:schemeClr>
                </a:solidFill>
              </a:rPr>
              <a:t>April 2020 </a:t>
            </a:r>
            <a:r>
              <a:rPr lang="en-US" sz="2000" b="1" dirty="0">
                <a:solidFill>
                  <a:schemeClr val="accent1">
                    <a:lumMod val="50000"/>
                  </a:schemeClr>
                </a:solidFill>
              </a:rPr>
              <a:t>Landslide</a:t>
            </a:r>
          </a:p>
          <a:p>
            <a:endParaRPr lang="en-US" dirty="0">
              <a:solidFill>
                <a:schemeClr val="accent1">
                  <a:lumMod val="50000"/>
                </a:schemeClr>
              </a:solidFill>
            </a:endParaRPr>
          </a:p>
          <a:p>
            <a:pPr algn="ctr"/>
            <a:r>
              <a:rPr lang="en-US" dirty="0">
                <a:solidFill>
                  <a:schemeClr val="accent1">
                    <a:lumMod val="50000"/>
                  </a:schemeClr>
                </a:solidFill>
              </a:rPr>
              <a:t> Wood County, WV</a:t>
            </a:r>
            <a:br>
              <a:rPr lang="en-US" dirty="0">
                <a:solidFill>
                  <a:schemeClr val="accent1">
                    <a:lumMod val="50000"/>
                  </a:schemeClr>
                </a:solidFill>
              </a:rPr>
            </a:br>
            <a:br>
              <a:rPr lang="en-US" dirty="0">
                <a:solidFill>
                  <a:schemeClr val="accent1">
                    <a:lumMod val="50000"/>
                  </a:schemeClr>
                </a:solidFill>
              </a:rPr>
            </a:br>
            <a:r>
              <a:rPr lang="en-US" sz="1400" i="1" dirty="0">
                <a:solidFill>
                  <a:schemeClr val="accent1">
                    <a:lumMod val="50000"/>
                  </a:schemeClr>
                </a:solidFill>
              </a:rPr>
              <a:t>Impacted home moved from foundation</a:t>
            </a:r>
            <a:endParaRPr lang="en-US" sz="1400" dirty="0">
              <a:solidFill>
                <a:schemeClr val="accent1">
                  <a:lumMod val="50000"/>
                </a:schemeClr>
              </a:solidFill>
            </a:endParaRPr>
          </a:p>
        </p:txBody>
      </p:sp>
      <p:sp>
        <p:nvSpPr>
          <p:cNvPr id="13" name="Speech Bubble: Rectangle with Corners Rounded 12">
            <a:extLst>
              <a:ext uri="{FF2B5EF4-FFF2-40B4-BE49-F238E27FC236}">
                <a16:creationId xmlns:a16="http://schemas.microsoft.com/office/drawing/2014/main" id="{9225EA72-9E4F-4A3B-917F-0B12FA7CC190}"/>
              </a:ext>
            </a:extLst>
          </p:cNvPr>
          <p:cNvSpPr/>
          <p:nvPr/>
        </p:nvSpPr>
        <p:spPr>
          <a:xfrm>
            <a:off x="8694562" y="4099702"/>
            <a:ext cx="1262706" cy="845267"/>
          </a:xfrm>
          <a:prstGeom prst="wedgeRoundRectCallout">
            <a:avLst>
              <a:gd name="adj1" fmla="val -64326"/>
              <a:gd name="adj2" fmla="val -129152"/>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Landslide Susceptibility Zone</a:t>
            </a:r>
          </a:p>
        </p:txBody>
      </p:sp>
      <p:sp>
        <p:nvSpPr>
          <p:cNvPr id="14" name="Speech Bubble: Rectangle with Corners Rounded 13">
            <a:extLst>
              <a:ext uri="{FF2B5EF4-FFF2-40B4-BE49-F238E27FC236}">
                <a16:creationId xmlns:a16="http://schemas.microsoft.com/office/drawing/2014/main" id="{6FD52887-48B1-4F27-9881-471434C5CF5F}"/>
              </a:ext>
            </a:extLst>
          </p:cNvPr>
          <p:cNvSpPr/>
          <p:nvPr/>
        </p:nvSpPr>
        <p:spPr>
          <a:xfrm>
            <a:off x="8959273" y="2462873"/>
            <a:ext cx="966963" cy="466754"/>
          </a:xfrm>
          <a:prstGeom prst="wedgeRoundRectCallout">
            <a:avLst>
              <a:gd name="adj1" fmla="val -88421"/>
              <a:gd name="adj2" fmla="val -133363"/>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Impacted Home</a:t>
            </a:r>
          </a:p>
        </p:txBody>
      </p:sp>
      <p:sp>
        <p:nvSpPr>
          <p:cNvPr id="16" name="TextBox 15">
            <a:extLst>
              <a:ext uri="{FF2B5EF4-FFF2-40B4-BE49-F238E27FC236}">
                <a16:creationId xmlns:a16="http://schemas.microsoft.com/office/drawing/2014/main" id="{EF711A86-3C07-43F6-9670-B493F4BA9A85}"/>
              </a:ext>
            </a:extLst>
          </p:cNvPr>
          <p:cNvSpPr txBox="1"/>
          <p:nvPr/>
        </p:nvSpPr>
        <p:spPr>
          <a:xfrm>
            <a:off x="7622615" y="5916042"/>
            <a:ext cx="2266855" cy="338554"/>
          </a:xfrm>
          <a:prstGeom prst="rect">
            <a:avLst/>
          </a:prstGeom>
          <a:solidFill>
            <a:schemeClr val="bg1">
              <a:lumMod val="85000"/>
            </a:schemeClr>
          </a:solidFill>
        </p:spPr>
        <p:txBody>
          <a:bodyPr wrap="square" rtlCol="0">
            <a:spAutoFit/>
          </a:bodyPr>
          <a:lstStyle/>
          <a:p>
            <a:pPr algn="ctr"/>
            <a:r>
              <a:rPr lang="en-US" sz="1600" dirty="0"/>
              <a:t>Spring 2020 Imagery</a:t>
            </a:r>
          </a:p>
        </p:txBody>
      </p:sp>
      <p:sp>
        <p:nvSpPr>
          <p:cNvPr id="17" name="TextBox 16">
            <a:extLst>
              <a:ext uri="{FF2B5EF4-FFF2-40B4-BE49-F238E27FC236}">
                <a16:creationId xmlns:a16="http://schemas.microsoft.com/office/drawing/2014/main" id="{8AF94CA7-5431-4EFB-B750-B7CDD15A3DD3}"/>
              </a:ext>
            </a:extLst>
          </p:cNvPr>
          <p:cNvSpPr txBox="1"/>
          <p:nvPr/>
        </p:nvSpPr>
        <p:spPr>
          <a:xfrm>
            <a:off x="5036337" y="3691700"/>
            <a:ext cx="793643" cy="584775"/>
          </a:xfrm>
          <a:prstGeom prst="rect">
            <a:avLst/>
          </a:prstGeom>
          <a:noFill/>
        </p:spPr>
        <p:txBody>
          <a:bodyPr wrap="square" rtlCol="0">
            <a:spAutoFit/>
          </a:bodyPr>
          <a:lstStyle/>
          <a:p>
            <a:r>
              <a:rPr lang="en-US" sz="1600" dirty="0">
                <a:solidFill>
                  <a:schemeClr val="bg1"/>
                </a:solidFill>
              </a:rPr>
              <a:t>Higher Risk</a:t>
            </a:r>
          </a:p>
        </p:txBody>
      </p:sp>
      <p:sp>
        <p:nvSpPr>
          <p:cNvPr id="18" name="TextBox 17">
            <a:extLst>
              <a:ext uri="{FF2B5EF4-FFF2-40B4-BE49-F238E27FC236}">
                <a16:creationId xmlns:a16="http://schemas.microsoft.com/office/drawing/2014/main" id="{1148830F-39E6-42A3-919C-8EBB751824F6}"/>
              </a:ext>
            </a:extLst>
          </p:cNvPr>
          <p:cNvSpPr txBox="1"/>
          <p:nvPr/>
        </p:nvSpPr>
        <p:spPr>
          <a:xfrm>
            <a:off x="10149141" y="3011668"/>
            <a:ext cx="1535180" cy="369332"/>
          </a:xfrm>
          <a:prstGeom prst="rect">
            <a:avLst/>
          </a:prstGeom>
          <a:solidFill>
            <a:schemeClr val="bg1"/>
          </a:solidFill>
        </p:spPr>
        <p:txBody>
          <a:bodyPr wrap="square" rtlCol="0">
            <a:spAutoFit/>
          </a:bodyPr>
          <a:lstStyle/>
          <a:p>
            <a:r>
              <a:rPr lang="en-US" dirty="0">
                <a:hlinkClick r:id="rId6"/>
              </a:rPr>
              <a:t>WV Flood Tool</a:t>
            </a:r>
            <a:endParaRPr lang="en-US" dirty="0"/>
          </a:p>
        </p:txBody>
      </p:sp>
      <p:sp>
        <p:nvSpPr>
          <p:cNvPr id="19" name="TextBox 18">
            <a:extLst>
              <a:ext uri="{FF2B5EF4-FFF2-40B4-BE49-F238E27FC236}">
                <a16:creationId xmlns:a16="http://schemas.microsoft.com/office/drawing/2014/main" id="{83558E57-348C-4B17-AEDD-10B9CC2DD9F6}"/>
              </a:ext>
            </a:extLst>
          </p:cNvPr>
          <p:cNvSpPr txBox="1"/>
          <p:nvPr/>
        </p:nvSpPr>
        <p:spPr>
          <a:xfrm>
            <a:off x="10127688" y="3730370"/>
            <a:ext cx="1942136" cy="369332"/>
          </a:xfrm>
          <a:prstGeom prst="rect">
            <a:avLst/>
          </a:prstGeom>
          <a:solidFill>
            <a:schemeClr val="bg1"/>
          </a:solidFill>
        </p:spPr>
        <p:txBody>
          <a:bodyPr wrap="square" rtlCol="0">
            <a:spAutoFit/>
          </a:bodyPr>
          <a:lstStyle/>
          <a:p>
            <a:r>
              <a:rPr lang="en-US" dirty="0">
                <a:hlinkClick r:id="rId7"/>
              </a:rPr>
              <a:t>WV Landslide Tool</a:t>
            </a:r>
            <a:endParaRPr lang="en-US" dirty="0"/>
          </a:p>
        </p:txBody>
      </p:sp>
      <p:sp>
        <p:nvSpPr>
          <p:cNvPr id="33" name="TextBox 32">
            <a:extLst>
              <a:ext uri="{FF2B5EF4-FFF2-40B4-BE49-F238E27FC236}">
                <a16:creationId xmlns:a16="http://schemas.microsoft.com/office/drawing/2014/main" id="{D08634AF-A12B-4306-B654-81F12587807A}"/>
              </a:ext>
            </a:extLst>
          </p:cNvPr>
          <p:cNvSpPr txBox="1"/>
          <p:nvPr/>
        </p:nvSpPr>
        <p:spPr>
          <a:xfrm>
            <a:off x="4554011" y="5900860"/>
            <a:ext cx="2353375" cy="338554"/>
          </a:xfrm>
          <a:prstGeom prst="rect">
            <a:avLst/>
          </a:prstGeom>
          <a:solidFill>
            <a:schemeClr val="bg1">
              <a:lumMod val="85000"/>
            </a:schemeClr>
          </a:solidFill>
        </p:spPr>
        <p:txBody>
          <a:bodyPr wrap="square" rtlCol="0">
            <a:spAutoFit/>
          </a:bodyPr>
          <a:lstStyle/>
          <a:p>
            <a:pPr algn="ctr"/>
            <a:r>
              <a:rPr lang="en-US" sz="1600" dirty="0"/>
              <a:t>Landslide Susceptibility</a:t>
            </a:r>
          </a:p>
        </p:txBody>
      </p:sp>
      <p:sp>
        <p:nvSpPr>
          <p:cNvPr id="7" name="Title 1">
            <a:extLst>
              <a:ext uri="{FF2B5EF4-FFF2-40B4-BE49-F238E27FC236}">
                <a16:creationId xmlns:a16="http://schemas.microsoft.com/office/drawing/2014/main" id="{05BC6C8F-AD26-343F-27C8-6F722C6B6220}"/>
              </a:ext>
            </a:extLst>
          </p:cNvPr>
          <p:cNvSpPr txBox="1">
            <a:spLocks/>
          </p:cNvSpPr>
          <p:nvPr/>
        </p:nvSpPr>
        <p:spPr>
          <a:xfrm>
            <a:off x="0" y="2"/>
            <a:ext cx="12192000" cy="914399"/>
          </a:xfrm>
          <a:prstGeom prst="rect">
            <a:avLst/>
          </a:prstGeom>
          <a:solidFill>
            <a:schemeClr val="accent2">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Landslide Hazard Assessment</a:t>
            </a:r>
          </a:p>
        </p:txBody>
      </p:sp>
    </p:spTree>
    <p:extLst>
      <p:ext uri="{BB962C8B-B14F-4D97-AF65-F5344CB8AC3E}">
        <p14:creationId xmlns:p14="http://schemas.microsoft.com/office/powerpoint/2010/main" val="1460182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12192000" cy="683687"/>
          </a:xfrm>
          <a:prstGeom prst="rect">
            <a:avLst/>
          </a:prstGeom>
          <a:solidFill>
            <a:schemeClr val="accent1">
              <a:lumMod val="50000"/>
            </a:scheme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Counts in 1% Floodplain</a:t>
            </a:r>
          </a:p>
        </p:txBody>
      </p:sp>
      <p:pic>
        <p:nvPicPr>
          <p:cNvPr id="3" name="Picture 2"/>
          <p:cNvPicPr>
            <a:picLocks noChangeAspect="1"/>
          </p:cNvPicPr>
          <p:nvPr/>
        </p:nvPicPr>
        <p:blipFill>
          <a:blip r:embed="rId3"/>
          <a:stretch>
            <a:fillRect/>
          </a:stretch>
        </p:blipFill>
        <p:spPr>
          <a:xfrm>
            <a:off x="2521430" y="773764"/>
            <a:ext cx="7480723" cy="5773955"/>
          </a:xfrm>
          <a:prstGeom prst="rect">
            <a:avLst/>
          </a:prstGeom>
        </p:spPr>
      </p:pic>
      <p:sp>
        <p:nvSpPr>
          <p:cNvPr id="7" name="TextBox 6"/>
          <p:cNvSpPr txBox="1"/>
          <p:nvPr/>
        </p:nvSpPr>
        <p:spPr>
          <a:xfrm>
            <a:off x="2649212" y="892152"/>
            <a:ext cx="2303025" cy="400110"/>
          </a:xfrm>
          <a:prstGeom prst="rect">
            <a:avLst/>
          </a:prstGeom>
          <a:solidFill>
            <a:schemeClr val="accent1">
              <a:lumMod val="50000"/>
            </a:schemeClr>
          </a:solidFill>
        </p:spPr>
        <p:txBody>
          <a:bodyPr wrap="square" rtlCol="0" anchor="ctr">
            <a:spAutoFit/>
          </a:bodyPr>
          <a:lstStyle/>
          <a:p>
            <a:pPr algn="ctr"/>
            <a:r>
              <a:rPr lang="en-US" sz="2000" b="1" dirty="0">
                <a:solidFill>
                  <a:schemeClr val="bg1"/>
                </a:solidFill>
              </a:rPr>
              <a:t>Community</a:t>
            </a:r>
            <a:r>
              <a:rPr lang="en-US" sz="2000" dirty="0">
                <a:solidFill>
                  <a:schemeClr val="bg1"/>
                </a:solidFill>
              </a:rPr>
              <a:t>-Wide</a:t>
            </a:r>
          </a:p>
        </p:txBody>
      </p:sp>
      <p:sp>
        <p:nvSpPr>
          <p:cNvPr id="2" name="TextBox 1"/>
          <p:cNvSpPr txBox="1"/>
          <p:nvPr/>
        </p:nvSpPr>
        <p:spPr>
          <a:xfrm>
            <a:off x="2649212" y="1374822"/>
            <a:ext cx="2213841" cy="1754326"/>
          </a:xfrm>
          <a:prstGeom prst="rect">
            <a:avLst/>
          </a:prstGeom>
          <a:noFill/>
        </p:spPr>
        <p:txBody>
          <a:bodyPr wrap="square" rtlCol="0">
            <a:spAutoFit/>
          </a:bodyPr>
          <a:lstStyle/>
          <a:p>
            <a:r>
              <a:rPr lang="en-US" sz="1200" b="1" dirty="0">
                <a:solidFill>
                  <a:schemeClr val="accent1">
                    <a:lumMod val="50000"/>
                  </a:schemeClr>
                </a:solidFill>
              </a:rPr>
              <a:t>Region 4 </a:t>
            </a:r>
            <a:r>
              <a:rPr lang="en-US" sz="1200" dirty="0"/>
              <a:t>has a total of 7,123 structures in the high-risk effective and advisory 1%-annual-chance (100 yr.) floodplains valued at $525,285 million.</a:t>
            </a:r>
            <a:r>
              <a:rPr lang="en-US" sz="1200" i="1" dirty="0"/>
              <a:t> </a:t>
            </a:r>
            <a:r>
              <a:rPr lang="en-US" sz="1200" b="1" dirty="0">
                <a:solidFill>
                  <a:schemeClr val="accent1">
                    <a:lumMod val="50000"/>
                  </a:schemeClr>
                </a:solidFill>
              </a:rPr>
              <a:t>Greenbrier County </a:t>
            </a:r>
            <a:r>
              <a:rPr lang="en-US" sz="1200" dirty="0"/>
              <a:t>(ranked 15</a:t>
            </a:r>
            <a:r>
              <a:rPr lang="en-US" sz="1200" baseline="30000" dirty="0"/>
              <a:t>th</a:t>
            </a:r>
            <a:r>
              <a:rPr lang="en-US" sz="1200" dirty="0"/>
              <a:t> in the State) has the highest countywide building count in the region. </a:t>
            </a: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5208994" y="5882948"/>
            <a:ext cx="2513765" cy="866259"/>
          </a:xfrm>
          <a:prstGeom prst="wedgeRoundRectCallout">
            <a:avLst>
              <a:gd name="adj1" fmla="val 26342"/>
              <a:gd name="adj2" fmla="val -7543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FF00"/>
                </a:solidFill>
              </a:rPr>
              <a:t>White Sulphur Springs </a:t>
            </a:r>
            <a:r>
              <a:rPr lang="en-US" sz="1100" b="1" dirty="0">
                <a:solidFill>
                  <a:schemeClr val="bg1"/>
                </a:solidFill>
              </a:rPr>
              <a:t>(Region 4) has the most buildings in the 1% Annual Chance Floodplain.  </a:t>
            </a:r>
            <a:r>
              <a:rPr lang="en-US" sz="1100" b="1" dirty="0">
                <a:solidFill>
                  <a:srgbClr val="FFFF00"/>
                </a:solidFill>
              </a:rPr>
              <a:t>Rainelle</a:t>
            </a:r>
            <a:r>
              <a:rPr lang="en-US" sz="1100" b="1" dirty="0">
                <a:solidFill>
                  <a:schemeClr val="bg1"/>
                </a:solidFill>
              </a:rPr>
              <a:t> has the most structures mapped into SFHA.</a:t>
            </a:r>
            <a:endParaRPr lang="en-US" sz="1100" dirty="0">
              <a:solidFill>
                <a:schemeClr val="bg1"/>
              </a:solidFill>
            </a:endParaRPr>
          </a:p>
        </p:txBody>
      </p:sp>
      <p:sp>
        <p:nvSpPr>
          <p:cNvPr id="9" name="TextBox 8"/>
          <p:cNvSpPr txBox="1"/>
          <p:nvPr/>
        </p:nvSpPr>
        <p:spPr>
          <a:xfrm>
            <a:off x="6266687" y="5294095"/>
            <a:ext cx="1597892" cy="276999"/>
          </a:xfrm>
          <a:prstGeom prst="rect">
            <a:avLst/>
          </a:prstGeom>
          <a:solidFill>
            <a:schemeClr val="tx2"/>
          </a:solidFill>
        </p:spPr>
        <p:txBody>
          <a:bodyPr wrap="square" rtlCol="0">
            <a:spAutoFit/>
          </a:bodyPr>
          <a:lstStyle/>
          <a:p>
            <a:pPr algn="ctr"/>
            <a:r>
              <a:rPr lang="en-US" sz="1200" dirty="0">
                <a:solidFill>
                  <a:schemeClr val="bg1"/>
                </a:solidFill>
              </a:rPr>
              <a:t>White Sulphur Springs</a:t>
            </a:r>
          </a:p>
        </p:txBody>
      </p:sp>
      <p:sp>
        <p:nvSpPr>
          <p:cNvPr id="10" name="Oval 9"/>
          <p:cNvSpPr/>
          <p:nvPr/>
        </p:nvSpPr>
        <p:spPr>
          <a:xfrm>
            <a:off x="5420372" y="5069379"/>
            <a:ext cx="249946" cy="224716"/>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151520" y="1790320"/>
            <a:ext cx="3519050" cy="461665"/>
          </a:xfrm>
          <a:prstGeom prst="rect">
            <a:avLst/>
          </a:prstGeom>
          <a:solidFill>
            <a:schemeClr val="bg1">
              <a:lumMod val="95000"/>
            </a:schemeClr>
          </a:solidFill>
        </p:spPr>
        <p:txBody>
          <a:bodyPr wrap="square" rtlCol="0">
            <a:spAutoFit/>
          </a:bodyPr>
          <a:lstStyle/>
          <a:p>
            <a:pPr algn="ctr"/>
            <a:r>
              <a:rPr lang="en-US" sz="1200" dirty="0"/>
              <a:t>Primary structures located in high-risk </a:t>
            </a:r>
            <a:r>
              <a:rPr lang="en-US" sz="1200" i="1" dirty="0"/>
              <a:t>effective </a:t>
            </a:r>
            <a:r>
              <a:rPr lang="en-US" sz="1200" dirty="0"/>
              <a:t>and </a:t>
            </a:r>
            <a:r>
              <a:rPr lang="en-US" sz="1200" i="1" dirty="0"/>
              <a:t>advisory</a:t>
            </a:r>
            <a:r>
              <a:rPr lang="en-US" sz="1200" dirty="0"/>
              <a:t> 1%-annual-chance (100 year) floodplains</a:t>
            </a:r>
          </a:p>
        </p:txBody>
      </p:sp>
      <p:sp>
        <p:nvSpPr>
          <p:cNvPr id="13" name="TextBox 12"/>
          <p:cNvSpPr txBox="1"/>
          <p:nvPr/>
        </p:nvSpPr>
        <p:spPr>
          <a:xfrm>
            <a:off x="136076" y="2876181"/>
            <a:ext cx="2050561" cy="1569660"/>
          </a:xfrm>
          <a:prstGeom prst="rect">
            <a:avLst/>
          </a:prstGeom>
          <a:noFill/>
        </p:spPr>
        <p:txBody>
          <a:bodyPr wrap="square" rtlCol="0">
            <a:spAutoFit/>
          </a:bodyPr>
          <a:lstStyle/>
          <a:p>
            <a:pPr algn="ctr"/>
            <a:r>
              <a:rPr lang="en-US" sz="2400" b="1" dirty="0">
                <a:solidFill>
                  <a:schemeClr val="bg1"/>
                </a:solidFill>
              </a:rPr>
              <a:t>COMMUNITY SCALE</a:t>
            </a:r>
            <a:br>
              <a:rPr lang="en-US" sz="2400" b="1" dirty="0">
                <a:solidFill>
                  <a:schemeClr val="bg1"/>
                </a:solidFill>
              </a:rPr>
            </a:br>
            <a:br>
              <a:rPr lang="en-US" sz="2400" b="1" dirty="0">
                <a:solidFill>
                  <a:schemeClr val="bg1"/>
                </a:solidFill>
              </a:rPr>
            </a:br>
            <a:r>
              <a:rPr lang="en-US" sz="2400" b="1" i="1" dirty="0">
                <a:solidFill>
                  <a:schemeClr val="bg1"/>
                </a:solidFill>
              </a:rPr>
              <a:t>graphical</a:t>
            </a:r>
          </a:p>
        </p:txBody>
      </p:sp>
      <p:sp>
        <p:nvSpPr>
          <p:cNvPr id="4" name="Oval 3">
            <a:extLst>
              <a:ext uri="{FF2B5EF4-FFF2-40B4-BE49-F238E27FC236}">
                <a16:creationId xmlns:a16="http://schemas.microsoft.com/office/drawing/2014/main" id="{71E60255-6B7C-7D38-A887-6199B524F066}"/>
              </a:ext>
            </a:extLst>
          </p:cNvPr>
          <p:cNvSpPr/>
          <p:nvPr/>
        </p:nvSpPr>
        <p:spPr>
          <a:xfrm>
            <a:off x="6026547" y="5346378"/>
            <a:ext cx="249946" cy="224716"/>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78F9F35-8D5B-B8D9-D5F5-B2AC152C7C93}"/>
              </a:ext>
            </a:extLst>
          </p:cNvPr>
          <p:cNvSpPr txBox="1"/>
          <p:nvPr/>
        </p:nvSpPr>
        <p:spPr>
          <a:xfrm>
            <a:off x="4744621" y="5002976"/>
            <a:ext cx="675751" cy="276999"/>
          </a:xfrm>
          <a:prstGeom prst="rect">
            <a:avLst/>
          </a:prstGeom>
          <a:solidFill>
            <a:schemeClr val="tx2"/>
          </a:solidFill>
        </p:spPr>
        <p:txBody>
          <a:bodyPr wrap="square" rtlCol="0">
            <a:spAutoFit/>
          </a:bodyPr>
          <a:lstStyle/>
          <a:p>
            <a:pPr algn="ctr"/>
            <a:r>
              <a:rPr lang="en-US" sz="1200" dirty="0">
                <a:solidFill>
                  <a:schemeClr val="bg1"/>
                </a:solidFill>
              </a:rPr>
              <a:t>Rainelle</a:t>
            </a:r>
          </a:p>
        </p:txBody>
      </p:sp>
    </p:spTree>
    <p:extLst>
      <p:ext uri="{BB962C8B-B14F-4D97-AF65-F5344CB8AC3E}">
        <p14:creationId xmlns:p14="http://schemas.microsoft.com/office/powerpoint/2010/main" val="20342107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4104</TotalTime>
  <Words>9430</Words>
  <Application>Microsoft Office PowerPoint</Application>
  <PresentationFormat>Widescreen</PresentationFormat>
  <Paragraphs>2056</Paragraphs>
  <Slides>87</Slides>
  <Notes>81</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87</vt:i4>
      </vt:variant>
    </vt:vector>
  </HeadingPairs>
  <TitlesOfParts>
    <vt:vector size="95" baseType="lpstr">
      <vt:lpstr>Arial</vt:lpstr>
      <vt:lpstr>Arial Narrow</vt:lpstr>
      <vt:lpstr>Calibri</vt:lpstr>
      <vt:lpstr>Calibri Light</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264</cp:revision>
  <dcterms:created xsi:type="dcterms:W3CDTF">2019-08-23T20:01:46Z</dcterms:created>
  <dcterms:modified xsi:type="dcterms:W3CDTF">2023-03-22T05:50:56Z</dcterms:modified>
</cp:coreProperties>
</file>