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9" r:id="rId2"/>
    <p:sldId id="275" r:id="rId3"/>
    <p:sldId id="264" r:id="rId4"/>
    <p:sldId id="265" r:id="rId5"/>
    <p:sldId id="271" r:id="rId6"/>
    <p:sldId id="266" r:id="rId7"/>
    <p:sldId id="267" r:id="rId8"/>
    <p:sldId id="270" r:id="rId9"/>
    <p:sldId id="281" r:id="rId10"/>
    <p:sldId id="302" r:id="rId11"/>
    <p:sldId id="261" r:id="rId12"/>
    <p:sldId id="277" r:id="rId13"/>
    <p:sldId id="280" r:id="rId14"/>
    <p:sldId id="263" r:id="rId15"/>
    <p:sldId id="305" r:id="rId16"/>
    <p:sldId id="307" r:id="rId17"/>
    <p:sldId id="309" r:id="rId18"/>
    <p:sldId id="308" r:id="rId19"/>
    <p:sldId id="274" r:id="rId20"/>
    <p:sldId id="273" r:id="rId21"/>
    <p:sldId id="262" r:id="rId22"/>
    <p:sldId id="298" r:id="rId23"/>
    <p:sldId id="296" r:id="rId24"/>
    <p:sldId id="297" r:id="rId25"/>
    <p:sldId id="299" r:id="rId26"/>
    <p:sldId id="303" r:id="rId27"/>
    <p:sldId id="284" r:id="rId28"/>
    <p:sldId id="294" r:id="rId29"/>
    <p:sldId id="285" r:id="rId30"/>
    <p:sldId id="286" r:id="rId31"/>
    <p:sldId id="288" r:id="rId32"/>
    <p:sldId id="287" r:id="rId33"/>
    <p:sldId id="301" r:id="rId34"/>
    <p:sldId id="291" r:id="rId35"/>
    <p:sldId id="293" r:id="rId36"/>
    <p:sldId id="290" r:id="rId37"/>
    <p:sldId id="292" r:id="rId38"/>
    <p:sldId id="304" r:id="rId39"/>
    <p:sldId id="258" r:id="rId40"/>
    <p:sldId id="278" r:id="rId41"/>
    <p:sldId id="283" r:id="rId42"/>
    <p:sldId id="279"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1635"/>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p:cViewPr varScale="1">
        <p:scale>
          <a:sx n="84" d="100"/>
          <a:sy n="84" d="100"/>
        </p:scale>
        <p:origin x="90" y="4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tx2">
            <a:lumMod val="60000"/>
            <a:lumOff val="40000"/>
          </a:schemeClr>
        </a:solidFill>
      </dgm:spPr>
      <dgm:t>
        <a:bodyPr/>
        <a:lstStyle/>
        <a:p>
          <a:r>
            <a:rPr lang="en-US" sz="1800" dirty="0" smtClean="0"/>
            <a:t>55 County</a:t>
          </a:r>
          <a:br>
            <a:rPr lang="en-US" sz="1800" dirty="0" smtClean="0"/>
          </a:br>
          <a:r>
            <a:rPr lang="en-US" sz="1800" dirty="0" smtClean="0"/>
            <a:t>Assessor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dgm:t>
        <a:bodyPr/>
        <a:lstStyle/>
        <a:p>
          <a:endParaRPr lang="en-US"/>
        </a:p>
      </dgm:t>
    </dgm:pt>
    <dgm:pt modelId="{C435418D-6776-4952-BA04-FC80F500896D}">
      <dgm:prSet phldrT="[Text]" custT="1"/>
      <dgm:spPr/>
      <dgm:t>
        <a:bodyPr/>
        <a:lstStyle/>
        <a:p>
          <a:r>
            <a:rPr lang="en-US" sz="1800" dirty="0" smtClean="0"/>
            <a:t>WV Tax Department</a:t>
          </a:r>
          <a:endParaRPr lang="en-US" sz="18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dgm:t>
        <a:bodyPr/>
        <a:lstStyle/>
        <a:p>
          <a:endParaRPr lang="en-US"/>
        </a:p>
      </dgm:t>
    </dgm:pt>
    <dgm:pt modelId="{951825D8-5DE4-40A4-95C6-26F5FA23F314}">
      <dgm:prSet phldrT="[Text]"/>
      <dgm:spPr/>
      <dgm:t>
        <a:bodyPr/>
        <a:lstStyle/>
        <a:p>
          <a:r>
            <a:rPr lang="en-US" dirty="0" smtClean="0"/>
            <a:t>Master Surface File &amp; Assessment Records</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2_2" csCatId="accent2" phldr="1"/>
      <dgm:spPr/>
    </dgm:pt>
    <dgm:pt modelId="{4EEEB5B6-F84B-4C31-8773-B786CDDFA388}">
      <dgm:prSet phldrT="[Text]" custT="1"/>
      <dgm:spPr>
        <a:solidFill>
          <a:srgbClr val="7030A0"/>
        </a:solidFill>
      </dgm:spPr>
      <dgm:t>
        <a:bodyPr/>
        <a:lstStyle/>
        <a:p>
          <a:r>
            <a:rPr lang="en-US" sz="1800" dirty="0" smtClean="0"/>
            <a:t>55 County</a:t>
          </a:r>
          <a:br>
            <a:rPr lang="en-US" sz="1800" dirty="0" smtClean="0"/>
          </a:br>
          <a:r>
            <a:rPr lang="en-US" sz="1800" dirty="0" smtClean="0"/>
            <a:t>E-911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4">
            <a:lumMod val="60000"/>
            <a:lumOff val="40000"/>
          </a:schemeClr>
        </a:solidFill>
      </dgm:spPr>
      <dgm:t>
        <a:bodyPr/>
        <a:lstStyle/>
        <a:p>
          <a:endParaRPr lang="en-US"/>
        </a:p>
      </dgm:t>
    </dgm:pt>
    <dgm:pt modelId="{C435418D-6776-4952-BA04-FC80F500896D}">
      <dgm:prSet phldrT="[Text]"/>
      <dgm:spPr>
        <a:solidFill>
          <a:schemeClr val="accent4">
            <a:lumMod val="75000"/>
          </a:schemeClr>
        </a:solidFill>
      </dgm:spPr>
      <dgm:t>
        <a:bodyPr/>
        <a:lstStyle/>
        <a:p>
          <a:r>
            <a:rPr lang="en-US" dirty="0" smtClean="0"/>
            <a:t>WV Division of Homeland Security &amp; Emergency Management</a:t>
          </a:r>
          <a:endParaRPr lang="en-US"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4">
            <a:lumMod val="60000"/>
            <a:lumOff val="40000"/>
          </a:schemeClr>
        </a:solidFill>
      </dgm:spPr>
      <dgm:t>
        <a:bodyPr/>
        <a:lstStyle/>
        <a:p>
          <a:endParaRPr lang="en-US"/>
        </a:p>
      </dgm:t>
    </dgm:pt>
    <dgm:pt modelId="{951825D8-5DE4-40A4-95C6-26F5FA23F314}">
      <dgm:prSet phldrT="[Text]"/>
      <dgm:spPr>
        <a:solidFill>
          <a:schemeClr val="accent4">
            <a:lumMod val="75000"/>
          </a:schemeClr>
        </a:solidFill>
      </dgm:spPr>
      <dgm:t>
        <a:bodyPr/>
        <a:lstStyle/>
        <a:p>
          <a:r>
            <a:rPr lang="en-US" dirty="0" smtClean="0"/>
            <a:t>Statewide Addressing &amp; Mapping System</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accent3">
            <a:lumMod val="75000"/>
          </a:schemeClr>
        </a:solidFill>
      </dgm:spPr>
      <dgm:t>
        <a:bodyPr/>
        <a:lstStyle/>
        <a:p>
          <a:r>
            <a:rPr lang="en-US" sz="1800" dirty="0" smtClean="0"/>
            <a:t>Various Local &amp; Regional Sources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3">
            <a:lumMod val="60000"/>
            <a:lumOff val="40000"/>
          </a:schemeClr>
        </a:solidFill>
      </dgm:spPr>
      <dgm:t>
        <a:bodyPr/>
        <a:lstStyle/>
        <a:p>
          <a:endParaRPr lang="en-US"/>
        </a:p>
      </dgm:t>
    </dgm:pt>
    <dgm:pt modelId="{C435418D-6776-4952-BA04-FC80F500896D}">
      <dgm:prSet phldrT="[Text]" custT="1"/>
      <dgm:spPr>
        <a:solidFill>
          <a:schemeClr val="accent3">
            <a:lumMod val="50000"/>
          </a:schemeClr>
        </a:solidFill>
      </dgm:spPr>
      <dgm:t>
        <a:bodyPr/>
        <a:lstStyle/>
        <a:p>
          <a:r>
            <a:rPr lang="en-US" sz="1600" dirty="0" smtClean="0"/>
            <a:t>WV GIS Technical Center</a:t>
          </a:r>
          <a:endParaRPr lang="en-US" sz="16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3">
            <a:lumMod val="60000"/>
            <a:lumOff val="40000"/>
          </a:schemeClr>
        </a:solidFill>
      </dgm:spPr>
      <dgm:t>
        <a:bodyPr/>
        <a:lstStyle/>
        <a:p>
          <a:endParaRPr lang="en-US"/>
        </a:p>
      </dgm:t>
    </dgm:pt>
    <dgm:pt modelId="{951825D8-5DE4-40A4-95C6-26F5FA23F314}">
      <dgm:prSet phldrT="[Text]"/>
      <dgm:spPr>
        <a:solidFill>
          <a:schemeClr val="accent3">
            <a:lumMod val="50000"/>
          </a:schemeClr>
        </a:solidFill>
      </dgm:spPr>
      <dgm:t>
        <a:bodyPr/>
        <a:lstStyle/>
        <a:p>
          <a:r>
            <a:rPr lang="en-US" dirty="0" smtClean="0"/>
            <a:t>Statewide Imagery Web Service</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181A3F36-09DE-4CD7-918B-C51A2DD7BAFD}" type="presOf" srcId="{E026D848-ACB8-4324-9BD6-731F92A61E69}" destId="{3A2F9F61-3726-4EDF-A352-72C2C91FBABE}"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F8CAEB5C-28D7-422B-959C-6A58DC990AF3}" type="presOf" srcId="{C435418D-6776-4952-BA04-FC80F500896D}" destId="{7A6FB05A-E324-43A6-AF99-6260612905BA}" srcOrd="0"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131760" y="0"/>
          <a:ext cx="2038349" cy="1016000"/>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Assessor Offices</a:t>
          </a:r>
          <a:endParaRPr lang="en-US" sz="1800" kern="1200" dirty="0"/>
        </a:p>
      </dsp:txBody>
      <dsp:txXfrm>
        <a:off x="161518" y="29758"/>
        <a:ext cx="19788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131760" y="1523999"/>
          <a:ext cx="2038349" cy="10160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WV Tax Department</a:t>
          </a:r>
          <a:endParaRPr lang="en-US" sz="1800" kern="1200" dirty="0"/>
        </a:p>
      </dsp:txBody>
      <dsp:txXfrm>
        <a:off x="161518" y="1553757"/>
        <a:ext cx="19788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131760" y="3047999"/>
          <a:ext cx="2038349" cy="101600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Master Surface File &amp; Assessment Records</a:t>
          </a:r>
          <a:endParaRPr lang="en-US" sz="1400" kern="1200" dirty="0"/>
        </a:p>
      </dsp:txBody>
      <dsp:txXfrm>
        <a:off x="430269" y="3196789"/>
        <a:ext cx="1441331" cy="71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01610" y="0"/>
          <a:ext cx="1898649" cy="1016000"/>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E-911 Offices</a:t>
          </a:r>
          <a:endParaRPr lang="en-US" sz="1800" kern="1200" dirty="0"/>
        </a:p>
      </dsp:txBody>
      <dsp:txXfrm>
        <a:off x="231368" y="29758"/>
        <a:ext cx="18391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201610" y="1523999"/>
          <a:ext cx="1898649" cy="101600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 Division of Homeland Security &amp; Emergency Management</a:t>
          </a:r>
          <a:endParaRPr lang="en-US" sz="1400" kern="1200" dirty="0"/>
        </a:p>
      </dsp:txBody>
      <dsp:txXfrm>
        <a:off x="231368" y="1553757"/>
        <a:ext cx="18391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201610" y="3047999"/>
          <a:ext cx="1898649" cy="1016000"/>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Statewide Addressing &amp; Mapping System</a:t>
          </a:r>
          <a:endParaRPr lang="en-US" sz="1400" kern="1200" dirty="0"/>
        </a:p>
      </dsp:txBody>
      <dsp:txXfrm>
        <a:off x="479661" y="3196789"/>
        <a:ext cx="1342547" cy="718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6985" y="0"/>
          <a:ext cx="2247900" cy="1016000"/>
        </a:xfrm>
        <a:prstGeom prst="roundRect">
          <a:avLst>
            <a:gd name="adj" fmla="val 10000"/>
          </a:avLst>
        </a:prstGeom>
        <a:solidFill>
          <a:schemeClr val="accent3">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Various Local &amp; Regional Sources</a:t>
          </a:r>
          <a:endParaRPr lang="en-US" sz="1800" kern="1200" dirty="0"/>
        </a:p>
      </dsp:txBody>
      <dsp:txXfrm>
        <a:off x="56743" y="29758"/>
        <a:ext cx="2188384"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1079499"/>
        <a:ext cx="274320" cy="266699"/>
      </dsp:txXfrm>
    </dsp:sp>
    <dsp:sp modelId="{7A6FB05A-E324-43A6-AF99-6260612905BA}">
      <dsp:nvSpPr>
        <dsp:cNvPr id="0" name=""/>
        <dsp:cNvSpPr/>
      </dsp:nvSpPr>
      <dsp:spPr>
        <a:xfrm>
          <a:off x="26985" y="1523999"/>
          <a:ext cx="2247900" cy="1016000"/>
        </a:xfrm>
        <a:prstGeom prst="roundRect">
          <a:avLst>
            <a:gd name="adj" fmla="val 10000"/>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WV GIS Technical Center</a:t>
          </a:r>
          <a:endParaRPr lang="en-US" sz="1600" kern="1200" dirty="0"/>
        </a:p>
      </dsp:txBody>
      <dsp:txXfrm>
        <a:off x="56743" y="1553757"/>
        <a:ext cx="2188384"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2603499"/>
        <a:ext cx="274320" cy="266700"/>
      </dsp:txXfrm>
    </dsp:sp>
    <dsp:sp modelId="{1687625D-9126-4F47-8C3F-418A4833D4DF}">
      <dsp:nvSpPr>
        <dsp:cNvPr id="0" name=""/>
        <dsp:cNvSpPr/>
      </dsp:nvSpPr>
      <dsp:spPr>
        <a:xfrm>
          <a:off x="26985" y="3047999"/>
          <a:ext cx="2247900" cy="1016000"/>
        </a:xfrm>
        <a:prstGeom prst="ellipse">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Statewide Imagery Web Service</a:t>
          </a:r>
          <a:endParaRPr lang="en-US" sz="1500" kern="1200" dirty="0"/>
        </a:p>
      </dsp:txBody>
      <dsp:txXfrm>
        <a:off x="356182" y="3196789"/>
        <a:ext cx="1589506" cy="718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B11E1A-4F4E-41F1-8333-33CBFA3B36A3}" type="datetimeFigureOut">
              <a:rPr lang="en-US" smtClean="0"/>
              <a:t>12/14/2017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96D4A40-8459-4BFA-AE27-81533749F350}" type="slidenum">
              <a:rPr lang="en-US" smtClean="0"/>
              <a:t>‹#›</a:t>
            </a:fld>
            <a:endParaRPr lang="en-US"/>
          </a:p>
        </p:txBody>
      </p:sp>
    </p:spTree>
    <p:extLst>
      <p:ext uri="{BB962C8B-B14F-4D97-AF65-F5344CB8AC3E}">
        <p14:creationId xmlns:p14="http://schemas.microsoft.com/office/powerpoint/2010/main" val="352367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1861A6-61FF-4AD3-BB0F-9F3EFD2E5CC5}" type="datetimeFigureOut">
              <a:rPr lang="en-US" smtClean="0"/>
              <a:t>12/14/2017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216E01-FF8B-494B-A4AA-AC185B80C06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a:t>
            </a:fld>
            <a:endParaRPr lang="en-US"/>
          </a:p>
        </p:txBody>
      </p:sp>
    </p:spTree>
    <p:extLst>
      <p:ext uri="{BB962C8B-B14F-4D97-AF65-F5344CB8AC3E}">
        <p14:creationId xmlns:p14="http://schemas.microsoft.com/office/powerpoint/2010/main" val="301221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17</a:t>
            </a:fld>
            <a:endParaRPr lang="en-US"/>
          </a:p>
        </p:txBody>
      </p:sp>
    </p:spTree>
    <p:extLst>
      <p:ext uri="{BB962C8B-B14F-4D97-AF65-F5344CB8AC3E}">
        <p14:creationId xmlns:p14="http://schemas.microsoft.com/office/powerpoint/2010/main" val="302362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18</a:t>
            </a:fld>
            <a:endParaRPr lang="en-US"/>
          </a:p>
        </p:txBody>
      </p:sp>
    </p:spTree>
    <p:extLst>
      <p:ext uri="{BB962C8B-B14F-4D97-AF65-F5344CB8AC3E}">
        <p14:creationId xmlns:p14="http://schemas.microsoft.com/office/powerpoint/2010/main" val="326359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24</a:t>
            </a:fld>
            <a:endParaRPr lang="en-US"/>
          </a:p>
        </p:txBody>
      </p:sp>
    </p:spTree>
    <p:extLst>
      <p:ext uri="{BB962C8B-B14F-4D97-AF65-F5344CB8AC3E}">
        <p14:creationId xmlns:p14="http://schemas.microsoft.com/office/powerpoint/2010/main" val="2358853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5974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79268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a:t>
            </a:fld>
            <a:endParaRPr lang="en-US"/>
          </a:p>
        </p:txBody>
      </p:sp>
    </p:spTree>
    <p:extLst>
      <p:ext uri="{BB962C8B-B14F-4D97-AF65-F5344CB8AC3E}">
        <p14:creationId xmlns:p14="http://schemas.microsoft.com/office/powerpoint/2010/main" val="182467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9</a:t>
            </a:fld>
            <a:endParaRPr lang="en-US"/>
          </a:p>
        </p:txBody>
      </p:sp>
    </p:spTree>
    <p:extLst>
      <p:ext uri="{BB962C8B-B14F-4D97-AF65-F5344CB8AC3E}">
        <p14:creationId xmlns:p14="http://schemas.microsoft.com/office/powerpoint/2010/main" val="183674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10</a:t>
            </a:fld>
            <a:endParaRPr lang="en-US"/>
          </a:p>
        </p:txBody>
      </p:sp>
    </p:spTree>
    <p:extLst>
      <p:ext uri="{BB962C8B-B14F-4D97-AF65-F5344CB8AC3E}">
        <p14:creationId xmlns:p14="http://schemas.microsoft.com/office/powerpoint/2010/main" val="277848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12</a:t>
            </a:fld>
            <a:endParaRPr lang="en-US"/>
          </a:p>
        </p:txBody>
      </p:sp>
    </p:spTree>
    <p:extLst>
      <p:ext uri="{BB962C8B-B14F-4D97-AF65-F5344CB8AC3E}">
        <p14:creationId xmlns:p14="http://schemas.microsoft.com/office/powerpoint/2010/main" val="40065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13</a:t>
            </a:fld>
            <a:endParaRPr lang="en-US"/>
          </a:p>
        </p:txBody>
      </p:sp>
    </p:spTree>
    <p:extLst>
      <p:ext uri="{BB962C8B-B14F-4D97-AF65-F5344CB8AC3E}">
        <p14:creationId xmlns:p14="http://schemas.microsoft.com/office/powerpoint/2010/main" val="320552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15</a:t>
            </a:fld>
            <a:endParaRPr lang="en-US"/>
          </a:p>
        </p:txBody>
      </p:sp>
    </p:spTree>
    <p:extLst>
      <p:ext uri="{BB962C8B-B14F-4D97-AF65-F5344CB8AC3E}">
        <p14:creationId xmlns:p14="http://schemas.microsoft.com/office/powerpoint/2010/main" val="221843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16</a:t>
            </a:fld>
            <a:endParaRPr lang="en-US"/>
          </a:p>
        </p:txBody>
      </p:sp>
    </p:spTree>
    <p:extLst>
      <p:ext uri="{BB962C8B-B14F-4D97-AF65-F5344CB8AC3E}">
        <p14:creationId xmlns:p14="http://schemas.microsoft.com/office/powerpoint/2010/main" val="64323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5EFE9-67B1-4E60-A737-A4C5EE08D77A}"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25EFE9-67B1-4E60-A737-A4C5EE08D77A}"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25EFE9-67B1-4E60-A737-A4C5EE08D77A}" type="datetimeFigureOut">
              <a:rPr lang="en-US" smtClean="0"/>
              <a:t>12/14/2017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25EFE9-67B1-4E60-A737-A4C5EE08D77A}" type="datetimeFigureOut">
              <a:rPr lang="en-US" smtClean="0"/>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5EFE9-67B1-4E60-A737-A4C5EE08D77A}" type="datetimeFigureOut">
              <a:rPr lang="en-US" smtClean="0"/>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5EFE9-67B1-4E60-A737-A4C5EE08D77A}" type="datetimeFigureOut">
              <a:rPr lang="en-US" smtClean="0"/>
              <a:t>12/14/2017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BF22F-891D-42EB-8E40-E5086087AD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apwv.gov/flood/mmap/"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apwv.gov/flood/Map/?wkid=102100&amp;x=-9080275&amp;y=4759882&amp;l=8&amp;v=1"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wkid=102100&amp;x=-9104675&amp;y=4491964&amp;l=6&amp;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map/?wkid=102100&amp;x=-8903099&amp;y=4798561&amp;l=12&amp;v=1"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mapwv.gov/flood/map/?wkid=102100&amp;x=-9086441&amp;y=4536103&amp;l=9&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mapwv.gov/flood/map/?v=0&amp;pid=20-16-012E-0125-0000"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apwv.gov/flood/map/?wkid=102100&amp;x=-8901769&amp;y=4816526&amp;l=13&amp;v=0"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hyperlink" Target="mailto:eric.hopkins@mail.wv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mapwv.gov/flood/Map/?v=1&amp;pid=02-04-037M-0020-000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mapwv.gov/flood/Map/?v=1&amp;pid=02-04-037M-0020-0000" TargetMode="Externa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13.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12.png"/><Relationship Id="rId9" Type="http://schemas.openxmlformats.org/officeDocument/2006/relationships/hyperlink" Target="http://www.mapwv.gov/flood/Map/?wkid=102100&amp;x=-8708265&amp;y=4811168&amp;l=12&amp;v=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Upgrades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11281" y="1460242"/>
            <a:ext cx="7521437"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Flood Query Results Panel</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External Links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Shared Links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Parcel Search</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Building-Specific Risk Assessments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3D Flood Visualizations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Mobile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Improved Data Layers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Flood Layers</a:t>
            </a: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Advisory </a:t>
            </a:r>
            <a:r>
              <a:rPr lang="en-US" sz="2000" dirty="0" smtClean="0">
                <a:latin typeface="Arial" panose="020B0604020202020204" pitchFamily="34" charset="0"/>
                <a:cs typeface="Arial" panose="020B0604020202020204" pitchFamily="34" charset="0"/>
              </a:rPr>
              <a:t>Floodplains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Mitigated/Buyout Properties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Local Data (parcels, addresses, imagery, elevation)</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Future Statewide Coverage Goals</a:t>
            </a:r>
          </a:p>
        </p:txBody>
      </p:sp>
      <p:sp>
        <p:nvSpPr>
          <p:cNvPr id="2" name="TextBox 1"/>
          <p:cNvSpPr txBox="1"/>
          <p:nvPr/>
        </p:nvSpPr>
        <p:spPr>
          <a:xfrm>
            <a:off x="3619500" y="6477000"/>
            <a:ext cx="1600200" cy="381000"/>
          </a:xfrm>
          <a:prstGeom prst="rect">
            <a:avLst/>
          </a:prstGeom>
          <a:noFill/>
        </p:spPr>
        <p:txBody>
          <a:bodyPr wrap="square" rtlCol="0">
            <a:spAutoFit/>
          </a:bodyPr>
          <a:lstStyle/>
          <a:p>
            <a:r>
              <a:rPr lang="en-US" b="1" dirty="0" smtClean="0">
                <a:solidFill>
                  <a:schemeClr val="tx2"/>
                </a:solidFill>
              </a:rPr>
              <a:t>August 2017</a:t>
            </a:r>
            <a:endParaRPr lang="en-US" b="1" dirty="0">
              <a:solidFill>
                <a:schemeClr val="tx2"/>
              </a:solidFill>
            </a:endParaRPr>
          </a:p>
        </p:txBody>
      </p:sp>
      <p:sp>
        <p:nvSpPr>
          <p:cNvPr id="6" name="TextBox 5"/>
          <p:cNvSpPr txBox="1"/>
          <p:nvPr/>
        </p:nvSpPr>
        <p:spPr>
          <a:xfrm>
            <a:off x="2667000" y="987980"/>
            <a:ext cx="3505200" cy="461665"/>
          </a:xfrm>
          <a:prstGeom prst="rect">
            <a:avLst/>
          </a:prstGeom>
          <a:noFill/>
        </p:spPr>
        <p:txBody>
          <a:bodyPr wrap="square" rtlCol="0">
            <a:spAutoFit/>
          </a:bodyPr>
          <a:lstStyle/>
          <a:p>
            <a:r>
              <a:rPr lang="en-US" sz="2400" b="1" dirty="0" smtClean="0">
                <a:solidFill>
                  <a:schemeClr val="tx2"/>
                </a:solidFill>
              </a:rPr>
              <a:t>www.mapWV.gov/Flood</a:t>
            </a:r>
            <a:endParaRPr lang="en-US" sz="2400" b="1" dirty="0">
              <a:solidFill>
                <a:schemeClr val="tx2"/>
              </a:solidFill>
            </a:endParaRPr>
          </a:p>
        </p:txBody>
      </p:sp>
    </p:spTree>
    <p:extLst>
      <p:ext uri="{BB962C8B-B14F-4D97-AF65-F5344CB8AC3E}">
        <p14:creationId xmlns:p14="http://schemas.microsoft.com/office/powerpoint/2010/main" val="380172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Mobile Application Enhancements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1521030" y="6519446"/>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Added Fl</a:t>
            </a:r>
            <a:r>
              <a:rPr lang="en-US" altLang="en-US" sz="1600" b="1" i="1" dirty="0" smtClean="0">
                <a:latin typeface="Arial" panose="020B0604020202020204" pitchFamily="34" charset="0"/>
                <a:ea typeface="Calibri" panose="020F0502020204030204" pitchFamily="34" charset="0"/>
                <a:cs typeface="Times New Roman" panose="02020603050405020304" pitchFamily="18" charset="0"/>
              </a:rPr>
              <a:t>oodway</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5181600" y="1178141"/>
            <a:ext cx="3020620" cy="5351345"/>
          </a:xfrm>
          <a:prstGeom prst="rect">
            <a:avLst/>
          </a:prstGeom>
        </p:spPr>
      </p:pic>
      <p:pic>
        <p:nvPicPr>
          <p:cNvPr id="4" name="Picture 3"/>
          <p:cNvPicPr>
            <a:picLocks noChangeAspect="1"/>
          </p:cNvPicPr>
          <p:nvPr/>
        </p:nvPicPr>
        <p:blipFill rotWithShape="1">
          <a:blip r:embed="rId4"/>
          <a:srcRect t="603" r="16147" b="116"/>
          <a:stretch/>
        </p:blipFill>
        <p:spPr>
          <a:xfrm>
            <a:off x="5486400" y="1896128"/>
            <a:ext cx="2362200" cy="4006413"/>
          </a:xfrm>
          <a:prstGeom prst="rect">
            <a:avLst/>
          </a:prstGeom>
        </p:spPr>
      </p:pic>
      <p:pic>
        <p:nvPicPr>
          <p:cNvPr id="12" name="Picture 11"/>
          <p:cNvPicPr>
            <a:picLocks noChangeAspect="1"/>
          </p:cNvPicPr>
          <p:nvPr/>
        </p:nvPicPr>
        <p:blipFill>
          <a:blip r:embed="rId3"/>
          <a:stretch>
            <a:fillRect/>
          </a:stretch>
        </p:blipFill>
        <p:spPr>
          <a:xfrm>
            <a:off x="914400" y="1206133"/>
            <a:ext cx="3020620" cy="5351345"/>
          </a:xfrm>
          <a:prstGeom prst="rect">
            <a:avLst/>
          </a:prstGeom>
        </p:spPr>
      </p:pic>
      <p:pic>
        <p:nvPicPr>
          <p:cNvPr id="6" name="Picture 5"/>
          <p:cNvPicPr>
            <a:picLocks noChangeAspect="1"/>
          </p:cNvPicPr>
          <p:nvPr/>
        </p:nvPicPr>
        <p:blipFill rotWithShape="1">
          <a:blip r:embed="rId5"/>
          <a:srcRect l="11115" r="16821" b="12401"/>
          <a:stretch/>
        </p:blipFill>
        <p:spPr>
          <a:xfrm>
            <a:off x="1254330" y="1940141"/>
            <a:ext cx="2362200" cy="3886200"/>
          </a:xfrm>
          <a:prstGeom prst="rect">
            <a:avLst/>
          </a:prstGeom>
        </p:spPr>
      </p:pic>
      <p:sp>
        <p:nvSpPr>
          <p:cNvPr id="14" name="Rectangle 13"/>
          <p:cNvSpPr>
            <a:spLocks noChangeArrowheads="1"/>
          </p:cNvSpPr>
          <p:nvPr/>
        </p:nvSpPr>
        <p:spPr bwMode="auto">
          <a:xfrm>
            <a:off x="5181600" y="6504674"/>
            <a:ext cx="3352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Advisory Floodplain Notification</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933450" y="986414"/>
            <a:ext cx="3068535" cy="307777"/>
          </a:xfrm>
          <a:prstGeom prst="rect">
            <a:avLst/>
          </a:prstGeom>
          <a:noFill/>
          <a:ln>
            <a:noFill/>
          </a:ln>
        </p:spPr>
        <p:txBody>
          <a:bodyPr wrap="square" rtlCol="0">
            <a:spAutoFit/>
          </a:bodyPr>
          <a:lstStyle/>
          <a:p>
            <a:r>
              <a:rPr lang="en-US" sz="1400" dirty="0">
                <a:solidFill>
                  <a:schemeClr val="accent1">
                    <a:lumMod val="20000"/>
                    <a:lumOff val="80000"/>
                  </a:schemeClr>
                </a:solidFill>
                <a:hlinkClick r:id="rId6"/>
              </a:rPr>
              <a:t>http://www.mapwv.gov/flood/mmap</a:t>
            </a:r>
            <a:r>
              <a:rPr lang="en-US" sz="1400" dirty="0" smtClean="0">
                <a:solidFill>
                  <a:schemeClr val="accent1">
                    <a:lumMod val="20000"/>
                    <a:lumOff val="80000"/>
                  </a:schemeClr>
                </a:solidFill>
                <a:hlinkClick r:id="rId6"/>
              </a:rPr>
              <a:t>/</a:t>
            </a:r>
            <a:endParaRPr lang="en-US" dirty="0"/>
          </a:p>
        </p:txBody>
      </p:sp>
    </p:spTree>
    <p:extLst>
      <p:ext uri="{BB962C8B-B14F-4D97-AF65-F5344CB8AC3E}">
        <p14:creationId xmlns:p14="http://schemas.microsoft.com/office/powerpoint/2010/main" val="26112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477000"/>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New Layers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381000" y="1143000"/>
          <a:ext cx="8382001"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57600">
                  <a:extLst>
                    <a:ext uri="{9D8B030D-6E8A-4147-A177-3AD203B41FA5}">
                      <a16:colId xmlns:a16="http://schemas.microsoft.com/office/drawing/2014/main" val="20000"/>
                    </a:ext>
                  </a:extLst>
                </a:gridCol>
                <a:gridCol w="1482306">
                  <a:extLst>
                    <a:ext uri="{9D8B030D-6E8A-4147-A177-3AD203B41FA5}">
                      <a16:colId xmlns:a16="http://schemas.microsoft.com/office/drawing/2014/main" val="20001"/>
                    </a:ext>
                  </a:extLst>
                </a:gridCol>
                <a:gridCol w="1660585">
                  <a:extLst>
                    <a:ext uri="{9D8B030D-6E8A-4147-A177-3AD203B41FA5}">
                      <a16:colId xmlns:a16="http://schemas.microsoft.com/office/drawing/2014/main" val="20002"/>
                    </a:ext>
                  </a:extLst>
                </a:gridCol>
                <a:gridCol w="1581510">
                  <a:extLst>
                    <a:ext uri="{9D8B030D-6E8A-4147-A177-3AD203B41FA5}">
                      <a16:colId xmlns:a16="http://schemas.microsoft.com/office/drawing/2014/main" val="20003"/>
                    </a:ext>
                  </a:extLst>
                </a:gridCol>
              </a:tblGrid>
              <a:tr h="840935">
                <a:tc>
                  <a:txBody>
                    <a:bodyPr/>
                    <a:lstStyle/>
                    <a:p>
                      <a:r>
                        <a:rPr lang="en-US" dirty="0" smtClean="0"/>
                        <a:t>FLOOD LAYERS</a:t>
                      </a:r>
                      <a:endParaRPr lang="en-US" i="0" dirty="0"/>
                    </a:p>
                  </a:txBody>
                  <a:tcPr/>
                </a:tc>
                <a:tc>
                  <a:txBody>
                    <a:bodyPr/>
                    <a:lstStyle/>
                    <a:p>
                      <a:pPr algn="ctr"/>
                      <a:r>
                        <a:rPr lang="en-US" dirty="0" smtClean="0"/>
                        <a:t>Public View</a:t>
                      </a:r>
                      <a:br>
                        <a:rPr lang="en-US" dirty="0" smtClean="0"/>
                      </a:br>
                      <a:r>
                        <a:rPr lang="en-US" sz="1600" i="1" dirty="0" smtClean="0">
                          <a:solidFill>
                            <a:schemeClr val="tx2">
                              <a:lumMod val="50000"/>
                            </a:schemeClr>
                          </a:solidFill>
                        </a:rPr>
                        <a:t>for</a:t>
                      </a:r>
                      <a:r>
                        <a:rPr lang="en-US" sz="1600" i="1" baseline="0" dirty="0" smtClean="0">
                          <a:solidFill>
                            <a:schemeClr val="tx2">
                              <a:lumMod val="50000"/>
                            </a:schemeClr>
                          </a:solidFill>
                        </a:rPr>
                        <a:t> general public</a:t>
                      </a:r>
                      <a:endParaRPr lang="en-US" sz="1600" i="1" dirty="0">
                        <a:solidFill>
                          <a:schemeClr val="tx2">
                            <a:lumMod val="50000"/>
                          </a:schemeClr>
                        </a:solidFill>
                      </a:endParaRPr>
                    </a:p>
                  </a:txBody>
                  <a:tcPr/>
                </a:tc>
                <a:tc>
                  <a:txBody>
                    <a:bodyPr/>
                    <a:lstStyle/>
                    <a:p>
                      <a:pPr algn="ctr"/>
                      <a:r>
                        <a:rPr lang="en-US" dirty="0" smtClean="0"/>
                        <a:t>Expert View </a:t>
                      </a:r>
                    </a:p>
                    <a:p>
                      <a:pPr algn="ctr"/>
                      <a:r>
                        <a:rPr lang="en-US" sz="1600" i="1" dirty="0" smtClean="0">
                          <a:solidFill>
                            <a:schemeClr val="tx2">
                              <a:lumMod val="50000"/>
                            </a:schemeClr>
                          </a:solidFill>
                        </a:rPr>
                        <a:t>for</a:t>
                      </a:r>
                      <a:r>
                        <a:rPr lang="en-US" sz="1600" i="1" baseline="0" dirty="0" smtClean="0">
                          <a:solidFill>
                            <a:schemeClr val="tx2">
                              <a:lumMod val="50000"/>
                            </a:schemeClr>
                          </a:solidFill>
                        </a:rPr>
                        <a:t> floodplain  managers</a:t>
                      </a:r>
                      <a:endParaRPr lang="en-US" sz="1600" dirty="0"/>
                    </a:p>
                  </a:txBody>
                  <a:tcPr/>
                </a:tc>
                <a:tc>
                  <a:txBody>
                    <a:bodyPr/>
                    <a:lstStyle/>
                    <a:p>
                      <a:pPr algn="ctr"/>
                      <a:r>
                        <a:rPr lang="en-US" dirty="0" err="1" smtClean="0"/>
                        <a:t>RiskMAP</a:t>
                      </a:r>
                      <a:r>
                        <a:rPr lang="en-US"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smtClean="0">
                          <a:solidFill>
                            <a:schemeClr val="tx2">
                              <a:lumMod val="50000"/>
                            </a:schemeClr>
                          </a:solidFill>
                        </a:rPr>
                        <a:t>for</a:t>
                      </a:r>
                      <a:r>
                        <a:rPr lang="en-US" sz="1600" i="1" baseline="0" dirty="0" smtClean="0">
                          <a:solidFill>
                            <a:schemeClr val="tx2">
                              <a:lumMod val="50000"/>
                            </a:schemeClr>
                          </a:solidFill>
                        </a:rPr>
                        <a:t> flood risk planning</a:t>
                      </a:r>
                      <a:endParaRPr lang="en-US" sz="1600" dirty="0"/>
                    </a:p>
                  </a:txBody>
                  <a:tcPr/>
                </a:tc>
                <a:extLst>
                  <a:ext uri="{0D108BD9-81ED-4DB2-BD59-A6C34878D82A}">
                    <a16:rowId xmlns:a16="http://schemas.microsoft.com/office/drawing/2014/main" val="10000"/>
                  </a:ext>
                </a:extLst>
              </a:tr>
              <a:tr h="1793996">
                <a:tc>
                  <a:txBody>
                    <a:bodyPr/>
                    <a:lstStyle/>
                    <a:p>
                      <a:r>
                        <a:rPr lang="en-US" b="1" dirty="0" smtClean="0"/>
                        <a:t>Flood Hazard Layers</a:t>
                      </a:r>
                    </a:p>
                    <a:p>
                      <a:pPr lvl="0">
                        <a:buFont typeface="Arial" pitchFamily="34" charset="0"/>
                        <a:buChar char="•"/>
                      </a:pPr>
                      <a:r>
                        <a:rPr lang="en-US" sz="1600" baseline="0" dirty="0" smtClean="0"/>
                        <a:t>  Flood Hazard Zones</a:t>
                      </a:r>
                    </a:p>
                    <a:p>
                      <a:pPr lvl="0">
                        <a:buFont typeface="Arial" pitchFamily="34" charset="0"/>
                        <a:buChar char="•"/>
                      </a:pPr>
                      <a:r>
                        <a:rPr lang="en-US" sz="1600" baseline="0" dirty="0" smtClean="0"/>
                        <a:t>  Panel Index</a:t>
                      </a:r>
                    </a:p>
                    <a:p>
                      <a:pPr lvl="0">
                        <a:buFont typeface="Arial" pitchFamily="34" charset="0"/>
                        <a:buChar char="•"/>
                      </a:pPr>
                      <a:r>
                        <a:rPr lang="en-US" sz="1600" baseline="0" dirty="0" smtClean="0"/>
                        <a:t>  X-Sections</a:t>
                      </a:r>
                    </a:p>
                    <a:p>
                      <a:pPr lvl="0">
                        <a:buFont typeface="Arial" pitchFamily="34" charset="0"/>
                        <a:buChar char="•"/>
                      </a:pPr>
                      <a:r>
                        <a:rPr lang="en-US" sz="1600" baseline="0" dirty="0" smtClean="0"/>
                        <a:t>  BFE’s / Advisory Flood Heights</a:t>
                      </a:r>
                    </a:p>
                    <a:p>
                      <a:pPr lvl="0">
                        <a:buFont typeface="Arial" pitchFamily="34" charset="0"/>
                        <a:buChar char="•"/>
                      </a:pPr>
                      <a:r>
                        <a:rPr lang="en-US" sz="1600" baseline="0" dirty="0" smtClean="0"/>
                        <a:t>  </a:t>
                      </a:r>
                      <a:r>
                        <a:rPr lang="en-US" sz="1600" i="0" baseline="0" dirty="0" smtClean="0"/>
                        <a:t>LOMAs / </a:t>
                      </a:r>
                      <a:r>
                        <a:rPr lang="en-US" sz="1600" i="1" baseline="0" dirty="0" smtClean="0"/>
                        <a:t>LOMRs</a:t>
                      </a:r>
                      <a:r>
                        <a:rPr lang="en-US" sz="1600" baseline="0" dirty="0" smtClean="0"/>
                        <a:t>*</a:t>
                      </a:r>
                    </a:p>
                    <a:p>
                      <a:pPr lvl="0">
                        <a:buFont typeface="Arial" pitchFamily="34" charset="0"/>
                        <a:buChar char="•"/>
                      </a:pPr>
                      <a:r>
                        <a:rPr lang="en-US" sz="1600" baseline="0" dirty="0" smtClean="0"/>
                        <a:t>  </a:t>
                      </a:r>
                      <a:r>
                        <a:rPr lang="en-US" sz="1600" i="1" baseline="0" dirty="0" smtClean="0"/>
                        <a:t>Structures, Levees, Mile Markers</a:t>
                      </a:r>
                      <a:r>
                        <a:rPr lang="en-US" sz="1600" baseline="0" dirty="0" smtClean="0"/>
                        <a:t>*</a:t>
                      </a:r>
                      <a:endParaRPr lang="en-US" dirty="0"/>
                    </a:p>
                  </a:txBody>
                  <a:tcPr/>
                </a:tc>
                <a:tc>
                  <a:txBody>
                    <a:bodyPr/>
                    <a:lstStyle/>
                    <a:p>
                      <a:pPr algn="ctr"/>
                      <a:endParaRPr lang="en-US" sz="1600"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tc>
                  <a:txBody>
                    <a:bodyPr/>
                    <a:lstStyle/>
                    <a:p>
                      <a:pPr algn="ctr"/>
                      <a:endParaRPr lang="en-US"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Prediction</a:t>
                      </a:r>
                    </a:p>
                    <a:p>
                      <a:pPr lvl="0">
                        <a:buFont typeface="Arial" pitchFamily="34" charset="0"/>
                        <a:buChar char="•"/>
                      </a:pPr>
                      <a:r>
                        <a:rPr lang="en-US" sz="1600" baseline="0" dirty="0" smtClean="0"/>
                        <a:t> </a:t>
                      </a:r>
                      <a:r>
                        <a:rPr lang="en-US" sz="1600" i="1" baseline="0" dirty="0" smtClean="0"/>
                        <a:t>USGS </a:t>
                      </a:r>
                      <a:r>
                        <a:rPr lang="en-US" sz="1600" i="1" kern="1200" dirty="0" smtClean="0">
                          <a:solidFill>
                            <a:schemeClr val="dk1"/>
                          </a:solidFill>
                          <a:latin typeface="+mn-lt"/>
                          <a:ea typeface="+mn-ea"/>
                          <a:cs typeface="+mn-cs"/>
                        </a:rPr>
                        <a:t>Real-Time Stream Gages</a:t>
                      </a:r>
                      <a:r>
                        <a:rPr lang="en-US" sz="1600" kern="1200" dirty="0" smtClean="0">
                          <a:solidFill>
                            <a:schemeClr val="dk1"/>
                          </a:solidFill>
                          <a:latin typeface="+mn-lt"/>
                          <a:ea typeface="+mn-ea"/>
                          <a:cs typeface="+mn-cs"/>
                        </a:rPr>
                        <a:t>*</a:t>
                      </a:r>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No</a:t>
                      </a:r>
                      <a:endParaRPr lang="en-US" sz="16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Mitigation</a:t>
                      </a:r>
                    </a:p>
                    <a:p>
                      <a:pPr lvl="0">
                        <a:buFont typeface="Arial" pitchFamily="34" charset="0"/>
                        <a:buChar char="•"/>
                      </a:pPr>
                      <a:r>
                        <a:rPr lang="en-US" sz="1600" baseline="0" dirty="0" smtClean="0"/>
                        <a:t>  </a:t>
                      </a:r>
                      <a:r>
                        <a:rPr lang="en-US" sz="1600" kern="1200" dirty="0" smtClean="0">
                          <a:solidFill>
                            <a:schemeClr val="dk1"/>
                          </a:solidFill>
                          <a:latin typeface="+mn-lt"/>
                          <a:ea typeface="+mn-ea"/>
                          <a:cs typeface="+mn-cs"/>
                        </a:rPr>
                        <a:t>Mitigated/Buyout Properties</a:t>
                      </a:r>
                      <a:endParaRPr lang="en-US" sz="1600" baseline="0" dirty="0" smtClean="0"/>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extLst>
                  <a:ext uri="{0D108BD9-81ED-4DB2-BD59-A6C34878D82A}">
                    <a16:rowId xmlns:a16="http://schemas.microsoft.com/office/drawing/2014/main" val="10003"/>
                  </a:ext>
                </a:extLst>
              </a:tr>
              <a:tr h="129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Risk</a:t>
                      </a:r>
                    </a:p>
                    <a:p>
                      <a:pPr lvl="0">
                        <a:buFont typeface="Arial" pitchFamily="34" charset="0"/>
                        <a:buChar char="•"/>
                      </a:pPr>
                      <a:r>
                        <a:rPr lang="en-US" sz="1600" baseline="0" dirty="0" smtClean="0"/>
                        <a:t>  Flood Water Depths  </a:t>
                      </a:r>
                    </a:p>
                    <a:p>
                      <a:pPr lvl="0">
                        <a:buFont typeface="Arial" pitchFamily="34" charset="0"/>
                        <a:buChar char="•"/>
                      </a:pPr>
                      <a:r>
                        <a:rPr lang="en-US" sz="1600" baseline="0" dirty="0" smtClean="0"/>
                        <a:t>  </a:t>
                      </a:r>
                      <a:r>
                        <a:rPr lang="en-US" sz="1600" i="1" baseline="0" dirty="0" smtClean="0"/>
                        <a:t>Historical High Water Marks </a:t>
                      </a:r>
                    </a:p>
                    <a:p>
                      <a:pPr lvl="0">
                        <a:buFont typeface="Arial" pitchFamily="34" charset="0"/>
                        <a:buChar char="•"/>
                      </a:pPr>
                      <a:r>
                        <a:rPr lang="en-US" sz="1600" baseline="0" dirty="0" smtClean="0"/>
                        <a:t>  </a:t>
                      </a:r>
                      <a:r>
                        <a:rPr lang="en-US" sz="1600" i="1" baseline="0" dirty="0" smtClean="0"/>
                        <a:t>Site-Specific Flood Risk Assessment Data</a:t>
                      </a:r>
                    </a:p>
                    <a:p>
                      <a:pPr lvl="0">
                        <a:buFont typeface="Arial" pitchFamily="34" charset="0"/>
                        <a:buChar char="•"/>
                      </a:pPr>
                      <a:r>
                        <a:rPr lang="en-US" sz="1600" baseline="0" dirty="0" smtClean="0"/>
                        <a:t>  </a:t>
                      </a:r>
                      <a:r>
                        <a:rPr lang="en-US" sz="1600" i="0" baseline="0" dirty="0" smtClean="0"/>
                        <a:t>Flood/Dam Inundation Maps (future)</a:t>
                      </a:r>
                      <a:endParaRPr lang="en-US" i="0" dirty="0"/>
                    </a:p>
                  </a:txBody>
                  <a:tcPr/>
                </a:tc>
                <a:tc>
                  <a:txBody>
                    <a:bodyPr/>
                    <a:lstStyle/>
                    <a:p>
                      <a:pPr algn="ctr"/>
                      <a:endParaRPr lang="en-US" sz="1600" dirty="0" smtClean="0"/>
                    </a:p>
                    <a:p>
                      <a:pPr algn="ctr"/>
                      <a:r>
                        <a:rPr lang="en-US" sz="1600" dirty="0" smtClean="0"/>
                        <a:t>No</a:t>
                      </a:r>
                    </a:p>
                    <a:p>
                      <a:pPr algn="ctr"/>
                      <a:r>
                        <a:rPr lang="en-US" sz="1600" dirty="0" smtClean="0"/>
                        <a:t>No</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2906" y="304800"/>
            <a:ext cx="8358188" cy="5836886"/>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b="12458"/>
          <a:stretch/>
        </p:blipFill>
        <p:spPr>
          <a:xfrm>
            <a:off x="6096000" y="1066800"/>
            <a:ext cx="2876550" cy="2318068"/>
          </a:xfrm>
          <a:prstGeom prst="rect">
            <a:avLst/>
          </a:prstGeom>
          <a:effectLst>
            <a:glow rad="101600">
              <a:schemeClr val="accent1">
                <a:satMod val="175000"/>
                <a:alpha val="40000"/>
              </a:schemeClr>
            </a:glow>
          </a:effectLst>
        </p:spPr>
      </p:pic>
      <p:pic>
        <p:nvPicPr>
          <p:cNvPr id="8" name="Picture 7"/>
          <p:cNvPicPr>
            <a:picLocks noChangeAspect="1"/>
          </p:cNvPicPr>
          <p:nvPr/>
        </p:nvPicPr>
        <p:blipFill rotWithShape="1">
          <a:blip r:embed="rId5"/>
          <a:srcRect b="22810"/>
          <a:stretch/>
        </p:blipFill>
        <p:spPr>
          <a:xfrm>
            <a:off x="838200" y="3676766"/>
            <a:ext cx="2867025" cy="2433638"/>
          </a:xfrm>
          <a:prstGeom prst="rect">
            <a:avLst/>
          </a:prstGeom>
          <a:effectLst>
            <a:glow rad="101600">
              <a:schemeClr val="accent1">
                <a:satMod val="175000"/>
                <a:alpha val="40000"/>
              </a:schemeClr>
            </a:glow>
          </a:effectLst>
        </p:spPr>
      </p:pic>
      <p:sp>
        <p:nvSpPr>
          <p:cNvPr id="11" name="Oval 10"/>
          <p:cNvSpPr/>
          <p:nvPr/>
        </p:nvSpPr>
        <p:spPr>
          <a:xfrm>
            <a:off x="5562600" y="2762684"/>
            <a:ext cx="457200" cy="445738"/>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5809">
            <a:off x="3814870" y="4107599"/>
            <a:ext cx="1754744" cy="712241"/>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419600" y="178373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smtClean="0">
                <a:latin typeface="Arial" panose="020B0604020202020204" pitchFamily="34" charset="0"/>
                <a:cs typeface="Arial" panose="020B0604020202020204" pitchFamily="34" charset="0"/>
              </a:rPr>
              <a:t>NWIS</a:t>
            </a: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4" name="Content Placeholder 2"/>
          <p:cNvSpPr>
            <a:spLocks noGrp="1"/>
          </p:cNvSpPr>
          <p:nvPr>
            <p:ph idx="1"/>
          </p:nvPr>
        </p:nvSpPr>
        <p:spPr>
          <a:xfrm>
            <a:off x="3274219" y="5031113"/>
            <a:ext cx="1752600" cy="772222"/>
          </a:xfrm>
          <a:solidFill>
            <a:schemeClr val="accent1">
              <a:lumMod val="20000"/>
              <a:lumOff val="80000"/>
            </a:schemeClr>
          </a:solidFill>
          <a:ln w="19050">
            <a:solidFill>
              <a:schemeClr val="tx2">
                <a:lumMod val="75000"/>
              </a:schemeClr>
            </a:solidFill>
          </a:ln>
        </p:spPr>
        <p:txBody>
          <a:bodyPr>
            <a:noAutofit/>
          </a:bodyPr>
          <a:lstStyle/>
          <a:p>
            <a:pPr algn="ctr">
              <a:buNone/>
            </a:pPr>
            <a:r>
              <a:rPr lang="en-US" sz="2000" dirty="0" smtClean="0">
                <a:latin typeface="Arial" panose="020B0604020202020204" pitchFamily="34" charset="0"/>
                <a:cs typeface="Arial" panose="020B0604020202020204" pitchFamily="34" charset="0"/>
              </a:rPr>
              <a:t>Laurel Run</a:t>
            </a:r>
          </a:p>
          <a:p>
            <a:pPr algn="ctr">
              <a:buNone/>
            </a:pPr>
            <a:r>
              <a:rPr lang="en-US" sz="2000" dirty="0" smtClean="0">
                <a:latin typeface="Arial" panose="020B0604020202020204" pitchFamily="34" charset="0"/>
                <a:cs typeface="Arial" panose="020B0604020202020204" pitchFamily="34" charset="0"/>
              </a:rPr>
              <a:t>Levee</a:t>
            </a: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Levee structure and real-time stream gage located at Parkersburg, WV</a:t>
            </a:r>
            <a:endParaRPr lang="en-US" sz="1400" dirty="0"/>
          </a:p>
          <a:p>
            <a:r>
              <a:rPr lang="en-US" sz="1400" dirty="0" smtClean="0">
                <a:hlinkClick r:id="rId6"/>
              </a:rPr>
              <a:t>http://www.mapwv.gov/flood/Map/?wkid=102100&amp;x=-9080275&amp;y=4759882&amp;l=8&amp;v=1</a:t>
            </a:r>
            <a:endParaRPr lang="en-US" sz="1400" dirty="0" smtClean="0"/>
          </a:p>
          <a:p>
            <a:endParaRPr lang="en-US" dirty="0"/>
          </a:p>
        </p:txBody>
      </p:sp>
    </p:spTree>
    <p:extLst>
      <p:ext uri="{BB962C8B-B14F-4D97-AF65-F5344CB8AC3E}">
        <p14:creationId xmlns:p14="http://schemas.microsoft.com/office/powerpoint/2010/main" val="4895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NWIS Stream Gage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Real-Time Stream Gage     Data for Dry Fork at </a:t>
            </a:r>
            <a:r>
              <a:rPr lang="en-US" sz="1400" dirty="0" err="1" smtClean="0"/>
              <a:t>Beartown</a:t>
            </a:r>
            <a:r>
              <a:rPr lang="en-US" sz="1400" dirty="0" smtClean="0"/>
              <a:t>, WV   (Expert </a:t>
            </a:r>
            <a:r>
              <a:rPr lang="en-US" sz="1400" dirty="0"/>
              <a:t>View)</a:t>
            </a:r>
            <a:br>
              <a:rPr lang="en-US" sz="1400" dirty="0"/>
            </a:br>
            <a:r>
              <a:rPr lang="en-US" sz="1400" dirty="0">
                <a:hlinkClick r:id="rId3"/>
              </a:rPr>
              <a:t>https://www.mapwv.gov/flood/map/?wkid=102100&amp;x=-</a:t>
            </a:r>
            <a:r>
              <a:rPr lang="en-US" sz="1400" dirty="0" smtClean="0">
                <a:hlinkClick r:id="rId3"/>
              </a:rPr>
              <a:t>9104675&amp;y=4491964&amp;l=6&amp;v=1</a:t>
            </a:r>
            <a:endParaRPr lang="en-US" sz="1400" dirty="0" smtClean="0"/>
          </a:p>
          <a:p>
            <a:endParaRPr lang="en-US" dirty="0"/>
          </a:p>
        </p:txBody>
      </p:sp>
      <p:pic>
        <p:nvPicPr>
          <p:cNvPr id="2" name="Picture 1"/>
          <p:cNvPicPr>
            <a:picLocks noChangeAspect="1"/>
          </p:cNvPicPr>
          <p:nvPr/>
        </p:nvPicPr>
        <p:blipFill>
          <a:blip r:embed="rId4"/>
          <a:stretch>
            <a:fillRect/>
          </a:stretch>
        </p:blipFill>
        <p:spPr>
          <a:xfrm>
            <a:off x="709613" y="1056553"/>
            <a:ext cx="7672387" cy="5185417"/>
          </a:xfrm>
          <a:prstGeom prst="rect">
            <a:avLst/>
          </a:prstGeom>
        </p:spPr>
      </p:pic>
      <p:sp>
        <p:nvSpPr>
          <p:cNvPr id="16" name="Right Arrow 15"/>
          <p:cNvSpPr/>
          <p:nvPr/>
        </p:nvSpPr>
        <p:spPr>
          <a:xfrm rot="9382160">
            <a:off x="3599985" y="3979337"/>
            <a:ext cx="507834" cy="206127"/>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580796" y="142662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err="1" smtClean="0">
                <a:latin typeface="Arial" panose="020B0604020202020204" pitchFamily="34" charset="0"/>
                <a:cs typeface="Arial" panose="020B0604020202020204" pitchFamily="34" charset="0"/>
              </a:rPr>
              <a:t>Beartown</a:t>
            </a:r>
            <a:endParaRPr lang="en-US" sz="2000" dirty="0" smtClean="0">
              <a:latin typeface="Arial" panose="020B0604020202020204" pitchFamily="34" charset="0"/>
              <a:cs typeface="Arial" panose="020B0604020202020204" pitchFamily="34" charset="0"/>
            </a:endParaRP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3" name="Diamond 2"/>
          <p:cNvSpPr/>
          <p:nvPr/>
        </p:nvSpPr>
        <p:spPr>
          <a:xfrm>
            <a:off x="4702677" y="1527157"/>
            <a:ext cx="228600" cy="285316"/>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Diamond 13"/>
          <p:cNvSpPr/>
          <p:nvPr/>
        </p:nvSpPr>
        <p:spPr>
          <a:xfrm>
            <a:off x="3233154" y="624840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8" name="Diamond 17"/>
          <p:cNvSpPr/>
          <p:nvPr/>
        </p:nvSpPr>
        <p:spPr>
          <a:xfrm>
            <a:off x="4816977" y="291166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4648200" y="2895600"/>
            <a:ext cx="457200" cy="212540"/>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4551993" y="2418393"/>
            <a:ext cx="481430" cy="168184"/>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685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066800"/>
            <a:ext cx="9296400" cy="685800"/>
          </a:xfrm>
        </p:spPr>
        <p:txBody>
          <a:bodyPr>
            <a:normAutofit fontScale="70000" lnSpcReduction="20000"/>
          </a:bodyPr>
          <a:lstStyle/>
          <a:p>
            <a:pPr indent="0">
              <a:buNone/>
            </a:pPr>
            <a:r>
              <a:rPr lang="en-US" sz="2800" dirty="0" smtClean="0">
                <a:solidFill>
                  <a:schemeClr val="accent1">
                    <a:lumMod val="50000"/>
                  </a:schemeClr>
                </a:solidFill>
                <a:latin typeface="Arial" panose="020B0604020202020204" pitchFamily="34" charset="0"/>
                <a:cs typeface="Arial" panose="020B0604020202020204" pitchFamily="34" charset="0"/>
              </a:rPr>
              <a:t>New </a:t>
            </a:r>
            <a:r>
              <a:rPr lang="en-US" sz="2800" b="1" dirty="0" smtClean="0">
                <a:solidFill>
                  <a:schemeClr val="accent1">
                    <a:lumMod val="50000"/>
                  </a:schemeClr>
                </a:solidFill>
                <a:latin typeface="Arial" panose="020B0604020202020204" pitchFamily="34" charset="0"/>
                <a:cs typeface="Arial" panose="020B0604020202020204" pitchFamily="34" charset="0"/>
              </a:rPr>
              <a:t>advisory</a:t>
            </a:r>
            <a:r>
              <a:rPr lang="en-US" sz="2800" dirty="0" smtClean="0">
                <a:solidFill>
                  <a:schemeClr val="accent1">
                    <a:lumMod val="50000"/>
                  </a:schemeClr>
                </a:solidFill>
                <a:latin typeface="Arial" panose="020B0604020202020204" pitchFamily="34" charset="0"/>
                <a:cs typeface="Arial" panose="020B0604020202020204" pitchFamily="34" charset="0"/>
              </a:rPr>
              <a:t> flood heights, depth grids, and floodplain boundaries are being added to the WV Flood Tool and will exist for all counties in the near future</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1027" name="Picture 3" descr="C:\Users\Kurt\Downloads\image002.png"/>
          <p:cNvPicPr>
            <a:picLocks noChangeAspect="1" noChangeArrowheads="1"/>
          </p:cNvPicPr>
          <p:nvPr/>
        </p:nvPicPr>
        <p:blipFill>
          <a:blip r:embed="rId2" cstate="print"/>
          <a:srcRect/>
          <a:stretch>
            <a:fillRect/>
          </a:stretch>
        </p:blipFill>
        <p:spPr bwMode="auto">
          <a:xfrm>
            <a:off x="228600" y="1600200"/>
            <a:ext cx="6405080" cy="4737288"/>
          </a:xfrm>
          <a:prstGeom prst="rect">
            <a:avLst/>
          </a:prstGeom>
          <a:ln>
            <a:solidFill>
              <a:schemeClr val="tx1"/>
            </a:solidFill>
          </a:ln>
        </p:spPr>
      </p:pic>
      <p:sp>
        <p:nvSpPr>
          <p:cNvPr id="6" name="TextBox 5"/>
          <p:cNvSpPr txBox="1"/>
          <p:nvPr/>
        </p:nvSpPr>
        <p:spPr>
          <a:xfrm>
            <a:off x="6705600" y="1676400"/>
            <a:ext cx="2286000" cy="5047536"/>
          </a:xfrm>
          <a:prstGeom prst="rect">
            <a:avLst/>
          </a:prstGeom>
          <a:solidFill>
            <a:srgbClr val="FFCC66"/>
          </a:solidFill>
          <a:effectLst>
            <a:outerShdw blurRad="50800" dist="38100" dir="2700000" algn="tl" rotWithShape="0">
              <a:prstClr val="black">
                <a:alpha val="40000"/>
              </a:prstClr>
            </a:outerShdw>
          </a:effectLst>
        </p:spPr>
        <p:txBody>
          <a:bodyPr wrap="square" rtlCol="0">
            <a:spAutoFit/>
          </a:bodyPr>
          <a:lstStyle/>
          <a:p>
            <a:r>
              <a:rPr lang="en-US" sz="1400" dirty="0" smtClean="0"/>
              <a:t>A new flood zone status (</a:t>
            </a:r>
            <a:r>
              <a:rPr lang="en-US" sz="1400" dirty="0"/>
              <a:t>orange/mango color) </a:t>
            </a:r>
            <a:r>
              <a:rPr lang="en-US" sz="1400" dirty="0" smtClean="0"/>
              <a:t>has been added to </a:t>
            </a:r>
            <a:r>
              <a:rPr lang="en-US" sz="1400" dirty="0"/>
              <a:t>the WV Flood Tool when the</a:t>
            </a:r>
            <a:r>
              <a:rPr lang="en-US" sz="1400" b="1" dirty="0"/>
              <a:t> location is </a:t>
            </a:r>
            <a:r>
              <a:rPr lang="en-US" sz="1400" b="1" dirty="0" smtClean="0"/>
              <a:t>WITHIN an advisory floodplain but </a:t>
            </a:r>
            <a:r>
              <a:rPr lang="en-US" sz="1400" b="1" dirty="0"/>
              <a:t>NOT a regulatory floodplain.  </a:t>
            </a:r>
            <a:r>
              <a:rPr lang="en-US" sz="1400" dirty="0"/>
              <a:t>In the example </a:t>
            </a:r>
            <a:r>
              <a:rPr lang="en-US" sz="1400" dirty="0" smtClean="0"/>
              <a:t>on the left note how </a:t>
            </a:r>
            <a:r>
              <a:rPr lang="en-US" sz="1400" dirty="0"/>
              <a:t>a the Swanson Industries building is located in the new model-backed Advisory A Zone (blue water depth grid) but not the effective Approximate A Zone (red vertically hachured polygon).  This example represents an </a:t>
            </a:r>
            <a:r>
              <a:rPr lang="en-US" sz="1400" b="1" dirty="0"/>
              <a:t>Advisory A Zone</a:t>
            </a:r>
            <a:r>
              <a:rPr lang="en-US" sz="1400" dirty="0"/>
              <a:t> but the same could be done for new </a:t>
            </a:r>
            <a:r>
              <a:rPr lang="en-US" sz="1400" b="1" dirty="0"/>
              <a:t>Advisory AE Zones</a:t>
            </a:r>
            <a:r>
              <a:rPr lang="en-US" sz="1400" dirty="0"/>
              <a:t> generated from re-delineated AE Non-Restudy areas using new </a:t>
            </a:r>
            <a:r>
              <a:rPr lang="en-US" sz="1400" dirty="0" smtClean="0"/>
              <a:t>topography.</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304800" y="6324600"/>
            <a:ext cx="5867400" cy="738664"/>
          </a:xfrm>
          <a:prstGeom prst="rect">
            <a:avLst/>
          </a:prstGeom>
          <a:noFill/>
        </p:spPr>
        <p:txBody>
          <a:bodyPr wrap="square" rtlCol="0">
            <a:spAutoFit/>
          </a:bodyPr>
          <a:lstStyle/>
          <a:p>
            <a:r>
              <a:rPr lang="en-US" sz="1200" dirty="0"/>
              <a:t>Example:  437 Goshen Road, </a:t>
            </a:r>
            <a:r>
              <a:rPr lang="en-US" sz="1200" dirty="0" smtClean="0"/>
              <a:t>Morgantown, WV  (Swanson </a:t>
            </a:r>
            <a:r>
              <a:rPr lang="en-US" sz="1200" dirty="0"/>
              <a:t>Industries </a:t>
            </a:r>
            <a:r>
              <a:rPr lang="en-US" sz="1200" dirty="0" smtClean="0"/>
              <a:t>Plant)</a:t>
            </a:r>
            <a:endParaRPr lang="en-US" sz="1200" dirty="0"/>
          </a:p>
          <a:p>
            <a:r>
              <a:rPr lang="en-US" sz="1200" dirty="0">
                <a:hlinkClick r:id="rId3"/>
              </a:rPr>
              <a:t>https://www.mapwv.gov/flood/map/?wkid=102100&amp;x=-8903099&amp;y=4798561&amp;l=12&amp;v=1</a:t>
            </a:r>
            <a:endParaRPr lang="en-US" sz="1200" dirty="0"/>
          </a:p>
          <a:p>
            <a:endParaRPr lang="en-US" dirty="0"/>
          </a:p>
        </p:txBody>
      </p:sp>
      <p:sp>
        <p:nvSpPr>
          <p:cNvPr id="8" name="TextBox 7"/>
          <p:cNvSpPr txBox="1"/>
          <p:nvPr/>
        </p:nvSpPr>
        <p:spPr>
          <a:xfrm>
            <a:off x="2895600" y="4419600"/>
            <a:ext cx="19050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437 Goshen Road</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971800" y="3693824"/>
            <a:ext cx="1219200" cy="369332"/>
          </a:xfrm>
          <a:prstGeom prst="rect">
            <a:avLst/>
          </a:prstGeom>
          <a:solidFill>
            <a:srgbClr val="FFC000"/>
          </a:solidFill>
        </p:spPr>
        <p:txBody>
          <a:bodyPr wrap="square" rtlCol="0">
            <a:spAutoFit/>
          </a:bodyPr>
          <a:lstStyle/>
          <a:p>
            <a:r>
              <a:rPr lang="en-US" dirty="0" smtClean="0"/>
              <a:t>Advisory A</a:t>
            </a:r>
            <a:endParaRPr lang="en-US" dirty="0"/>
          </a:p>
        </p:txBody>
      </p:sp>
      <p:pic>
        <p:nvPicPr>
          <p:cNvPr id="3" name="Picture 2"/>
          <p:cNvPicPr>
            <a:picLocks noChangeAspect="1"/>
          </p:cNvPicPr>
          <p:nvPr/>
        </p:nvPicPr>
        <p:blipFill rotWithShape="1">
          <a:blip r:embed="rId4"/>
          <a:srcRect t="977" r="10802" b="1858"/>
          <a:stretch/>
        </p:blipFill>
        <p:spPr>
          <a:xfrm>
            <a:off x="304800" y="3276600"/>
            <a:ext cx="2438400" cy="2971800"/>
          </a:xfrm>
          <a:prstGeom prst="rect">
            <a:avLst/>
          </a:prstGeom>
          <a:ln>
            <a:solidFill>
              <a:schemeClr val="tx1"/>
            </a:solidFill>
          </a:ln>
        </p:spPr>
      </p:pic>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Floodplain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Advisory AE Floodplain</a:t>
            </a:r>
            <a:endParaRPr lang="en-US" sz="1600" b="1" dirty="0">
              <a:solidFill>
                <a:srgbClr val="FFC000"/>
              </a:solidFill>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Zone</a:t>
            </a:r>
            <a:endParaRPr lang="en-US" dirty="0"/>
          </a:p>
        </p:txBody>
      </p:sp>
    </p:spTree>
    <p:extLst>
      <p:ext uri="{BB962C8B-B14F-4D97-AF65-F5344CB8AC3E}">
        <p14:creationId xmlns:p14="http://schemas.microsoft.com/office/powerpoint/2010/main" val="41725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6199" y="1219200"/>
            <a:ext cx="8991601" cy="55364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41962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28600" y="984601"/>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smtClean="0">
                <a:solidFill>
                  <a:srgbClr val="FF0000"/>
                </a:solidFill>
              </a:rPr>
              <a:t>Regulatory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advisory </a:t>
            </a:r>
            <a:r>
              <a:rPr lang="en-US" dirty="0" smtClean="0"/>
              <a:t>flood </a:t>
            </a:r>
            <a:r>
              <a:rPr lang="en-US" dirty="0"/>
              <a:t>elevation </a:t>
            </a:r>
            <a:r>
              <a:rPr lang="en-US" dirty="0" smtClean="0"/>
              <a:t>to request a LOMA to amend the effective NFIP map.</a:t>
            </a:r>
            <a:endParaRPr lang="en-US" dirty="0"/>
          </a:p>
        </p:txBody>
      </p:sp>
    </p:spTree>
    <p:extLst>
      <p:ext uri="{BB962C8B-B14F-4D97-AF65-F5344CB8AC3E}">
        <p14:creationId xmlns:p14="http://schemas.microsoft.com/office/powerpoint/2010/main" val="22958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a:off x="2209800" y="4473574"/>
            <a:ext cx="1019253" cy="646331"/>
          </a:xfrm>
          <a:prstGeom prst="rect">
            <a:avLst/>
          </a:prstGeom>
          <a:noFill/>
        </p:spPr>
        <p:txBody>
          <a:bodyPr wrap="none" rtlCol="0">
            <a:spAutoFit/>
          </a:bodyPr>
          <a:lstStyle/>
          <a:p>
            <a:pPr algn="ctr"/>
            <a:r>
              <a:rPr lang="en-US" b="1" dirty="0" smtClean="0">
                <a:solidFill>
                  <a:schemeClr val="accent6">
                    <a:lumMod val="50000"/>
                  </a:schemeClr>
                </a:solidFill>
              </a:rPr>
              <a:t>Advisory</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200329"/>
          </a:xfrm>
          <a:prstGeom prst="rect">
            <a:avLst/>
          </a:prstGeom>
        </p:spPr>
        <p:txBody>
          <a:bodyPr wrap="square">
            <a:spAutoFit/>
          </a:bodyPr>
          <a:lstStyle/>
          <a:p>
            <a:r>
              <a:rPr lang="en-US" b="1" dirty="0" smtClean="0"/>
              <a:t>What do you tell the public</a:t>
            </a:r>
            <a:r>
              <a:rPr lang="en-US" b="1" dirty="0"/>
              <a:t>? </a:t>
            </a:r>
            <a:r>
              <a:rPr lang="en-US" dirty="0" smtClean="0"/>
              <a:t>Advisory </a:t>
            </a:r>
            <a:r>
              <a:rPr lang="en-US" dirty="0"/>
              <a:t>information indicates a flood hazard area and will </a:t>
            </a:r>
            <a:r>
              <a:rPr lang="en-US" dirty="0" smtClean="0"/>
              <a:t>likely be </a:t>
            </a:r>
            <a:r>
              <a:rPr lang="en-US" dirty="0"/>
              <a:t>incorporated into </a:t>
            </a:r>
            <a:r>
              <a:rPr lang="en-US" dirty="0" smtClean="0"/>
              <a:t>future </a:t>
            </a:r>
            <a:r>
              <a:rPr lang="en-US" dirty="0"/>
              <a:t>effective </a:t>
            </a:r>
            <a:r>
              <a:rPr lang="en-US" dirty="0" smtClean="0"/>
              <a:t>NFIP maps. New </a:t>
            </a:r>
            <a:r>
              <a:rPr lang="en-US" dirty="0"/>
              <a:t>development should not occur in Advisory Floodplains without a detailed study to show development reasonably safe from flooding</a:t>
            </a:r>
            <a:r>
              <a:rPr lang="en-US" dirty="0" smtClean="0"/>
              <a:t>.  Recommend purchasing flood insurance for existing structures. </a:t>
            </a:r>
            <a:endParaRPr lang="en-US" dirty="0"/>
          </a:p>
        </p:txBody>
      </p:sp>
    </p:spTree>
    <p:extLst>
      <p:ext uri="{BB962C8B-B14F-4D97-AF65-F5344CB8AC3E}">
        <p14:creationId xmlns:p14="http://schemas.microsoft.com/office/powerpoint/2010/main" val="10928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447800" y="1600200"/>
            <a:ext cx="1195327" cy="369332"/>
          </a:xfrm>
          <a:prstGeom prst="rect">
            <a:avLst/>
          </a:prstGeom>
          <a:noFill/>
        </p:spPr>
        <p:txBody>
          <a:bodyPr wrap="none" rtlCol="0">
            <a:spAutoFit/>
          </a:bodyPr>
          <a:lstStyle/>
          <a:p>
            <a:r>
              <a:rPr lang="en-US" dirty="0" smtClean="0">
                <a:solidFill>
                  <a:schemeClr val="accent1">
                    <a:lumMod val="50000"/>
                  </a:schemeClr>
                </a:solidFill>
              </a:rPr>
              <a:t>Regulatory</a:t>
            </a:r>
            <a:endParaRPr lang="en-US" dirty="0">
              <a:solidFill>
                <a:schemeClr val="accent1">
                  <a:lumMod val="50000"/>
                </a:schemeClr>
              </a:solidFill>
            </a:endParaRPr>
          </a:p>
        </p:txBody>
      </p:sp>
      <p:sp>
        <p:nvSpPr>
          <p:cNvPr id="8" name="TextBox 7"/>
          <p:cNvSpPr txBox="1"/>
          <p:nvPr/>
        </p:nvSpPr>
        <p:spPr>
          <a:xfrm>
            <a:off x="5586473" y="1600200"/>
            <a:ext cx="993734" cy="369332"/>
          </a:xfrm>
          <a:prstGeom prst="rect">
            <a:avLst/>
          </a:prstGeom>
          <a:noFill/>
        </p:spPr>
        <p:txBody>
          <a:bodyPr wrap="none" rtlCol="0">
            <a:spAutoFit/>
          </a:bodyPr>
          <a:lstStyle/>
          <a:p>
            <a:r>
              <a:rPr lang="en-US" dirty="0" smtClean="0">
                <a:solidFill>
                  <a:schemeClr val="accent1">
                    <a:lumMod val="50000"/>
                  </a:schemeClr>
                </a:solidFill>
              </a:rPr>
              <a:t>Advisory</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250099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Query Results Panel</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581475979"/>
              </p:ext>
            </p:extLst>
          </p:nvPr>
        </p:nvGraphicFramePr>
        <p:xfrm>
          <a:off x="149791" y="1048550"/>
          <a:ext cx="4083515"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12527">
                  <a:extLst>
                    <a:ext uri="{9D8B030D-6E8A-4147-A177-3AD203B41FA5}">
                      <a16:colId xmlns:a16="http://schemas.microsoft.com/office/drawing/2014/main" val="1163997975"/>
                    </a:ext>
                  </a:extLst>
                </a:gridCol>
                <a:gridCol w="3470988">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dirty="0" smtClean="0"/>
                        <a:t>In Flood Hazard Area? In Floodway?</a:t>
                      </a:r>
                      <a:endParaRPr lang="en-US" sz="140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dirty="0" smtClean="0"/>
                        <a:t>Stream name?</a:t>
                      </a:r>
                      <a:endParaRPr lang="en-US" sz="140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dirty="0" smtClean="0"/>
                        <a:t>Watershed name?</a:t>
                      </a:r>
                      <a:endParaRPr lang="en-US" sz="140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dirty="0" smtClean="0"/>
                        <a:t>FEMA Issued Flood Map?</a:t>
                      </a:r>
                      <a:endParaRPr lang="en-US" sz="140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dirty="0" smtClean="0"/>
                        <a:t>Floodplain</a:t>
                      </a:r>
                      <a:r>
                        <a:rPr lang="en-US" sz="1400" baseline="0" dirty="0" smtClean="0"/>
                        <a:t> Manager</a:t>
                      </a:r>
                      <a:r>
                        <a:rPr lang="en-US" sz="1400" dirty="0" smtClean="0"/>
                        <a:t> Contact?</a:t>
                      </a:r>
                      <a:endParaRPr lang="en-US" sz="140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dirty="0" smtClean="0"/>
                        <a:t>Flood Height value?</a:t>
                      </a:r>
                      <a:endParaRPr lang="en-US" sz="140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dirty="0" smtClean="0"/>
                        <a:t>Water Depth value?</a:t>
                      </a:r>
                      <a:endParaRPr lang="en-US" sz="140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dirty="0" smtClean="0"/>
                        <a:t>HEC-RAS Model available?</a:t>
                      </a:r>
                      <a:endParaRPr lang="en-US" sz="140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dirty="0" smtClean="0"/>
                        <a:t>Flood Profile available?</a:t>
                      </a:r>
                      <a:endParaRPr lang="en-US" sz="140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dirty="0" smtClean="0"/>
                        <a:t>In a CRS community?</a:t>
                      </a:r>
                      <a:endParaRPr lang="en-US" sz="140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dirty="0" smtClean="0"/>
                        <a:t>Coordinate </a:t>
                      </a:r>
                      <a:r>
                        <a:rPr lang="en-US" sz="1400" dirty="0" err="1" smtClean="0"/>
                        <a:t>x,y</a:t>
                      </a:r>
                      <a:r>
                        <a:rPr lang="en-US" sz="1400" dirty="0" smtClean="0"/>
                        <a:t> location?</a:t>
                      </a:r>
                      <a:endParaRPr lang="en-US" sz="140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dirty="0" smtClean="0"/>
                        <a:t>Ground elevation value?</a:t>
                      </a:r>
                      <a:endParaRPr lang="en-US" sz="140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dirty="0" smtClean="0"/>
                        <a:t>Street address location?</a:t>
                      </a:r>
                      <a:endParaRPr lang="en-US" sz="140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dirty="0" smtClean="0"/>
                        <a:t>Parcel ID location?</a:t>
                      </a:r>
                      <a:endParaRPr lang="en-US" sz="140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347207"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142548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Mitigated/Buyout Properties</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543291" y="5018726"/>
            <a:ext cx="5442778" cy="153888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Example</a:t>
            </a:r>
            <a:r>
              <a:rPr lang="en-US" sz="1400" dirty="0"/>
              <a:t>:  </a:t>
            </a:r>
            <a:r>
              <a:rPr lang="en-US" sz="1400" dirty="0" smtClean="0"/>
              <a:t>145 </a:t>
            </a:r>
            <a:r>
              <a:rPr lang="en-US" sz="1400" dirty="0" err="1" smtClean="0"/>
              <a:t>Riverbend</a:t>
            </a:r>
            <a:r>
              <a:rPr lang="en-US" sz="1400" dirty="0" smtClean="0"/>
              <a:t> Blvd, Saint Albans, WV  (adjacent to Coal River)</a:t>
            </a:r>
          </a:p>
          <a:p>
            <a:endParaRPr lang="en-US" sz="1400" u="sng" dirty="0" smtClean="0">
              <a:hlinkClick r:id="rId2"/>
            </a:endParaRPr>
          </a:p>
          <a:p>
            <a:r>
              <a:rPr lang="en-US" sz="1400" dirty="0" smtClean="0"/>
              <a:t>House still visible in default imagery of WV Flood Tool and Google </a:t>
            </a:r>
            <a:r>
              <a:rPr lang="en-US" sz="1400" dirty="0" err="1" smtClean="0"/>
              <a:t>StreetView</a:t>
            </a:r>
            <a:r>
              <a:rPr lang="en-US" sz="1400" dirty="0" smtClean="0"/>
              <a:t>; however, in Google Maps oblique view the structure has been removed.</a:t>
            </a:r>
            <a:endParaRPr lang="en-US" sz="1200" u="sng" dirty="0">
              <a:hlinkClick r:id="rId2"/>
            </a:endParaRPr>
          </a:p>
          <a:p>
            <a:endParaRPr lang="en-US" sz="1200" u="sng" dirty="0">
              <a:hlinkClick r:id="rId2"/>
            </a:endParaRPr>
          </a:p>
          <a:p>
            <a:r>
              <a:rPr lang="en-US" sz="1200" u="sng" dirty="0" smtClean="0">
                <a:hlinkClick r:id="rId2"/>
              </a:rPr>
              <a:t>https</a:t>
            </a:r>
            <a:r>
              <a:rPr lang="en-US" sz="1200" u="sng" dirty="0">
                <a:hlinkClick r:id="rId2"/>
              </a:rPr>
              <a:t>://www.mapwv.gov/flood/map/?v=0&amp;pid=20-16-012E-0125-0000</a:t>
            </a:r>
            <a:endParaRPr lang="en-US" sz="1200" dirty="0"/>
          </a:p>
        </p:txBody>
      </p:sp>
      <p:pic>
        <p:nvPicPr>
          <p:cNvPr id="2" name="Picture 1"/>
          <p:cNvPicPr>
            <a:picLocks noChangeAspect="1"/>
          </p:cNvPicPr>
          <p:nvPr/>
        </p:nvPicPr>
        <p:blipFill>
          <a:blip r:embed="rId3"/>
          <a:stretch>
            <a:fillRect/>
          </a:stretch>
        </p:blipFill>
        <p:spPr>
          <a:xfrm>
            <a:off x="3543291" y="1143000"/>
            <a:ext cx="5442778" cy="3645932"/>
          </a:xfrm>
          <a:prstGeom prst="rect">
            <a:avLst/>
          </a:prstGeom>
          <a:ln>
            <a:solidFill>
              <a:schemeClr val="tx1"/>
            </a:solidFill>
          </a:ln>
        </p:spPr>
      </p:pic>
      <p:pic>
        <p:nvPicPr>
          <p:cNvPr id="8" name="Picture 7"/>
          <p:cNvPicPr>
            <a:picLocks noChangeAspect="1"/>
          </p:cNvPicPr>
          <p:nvPr/>
        </p:nvPicPr>
        <p:blipFill rotWithShape="1">
          <a:blip r:embed="rId4"/>
          <a:srcRect l="301" t="6462" r="-301" b="1975"/>
          <a:stretch/>
        </p:blipFill>
        <p:spPr>
          <a:xfrm>
            <a:off x="304800" y="1159077"/>
            <a:ext cx="3067050" cy="5398532"/>
          </a:xfrm>
          <a:prstGeom prst="rect">
            <a:avLst/>
          </a:prstGeom>
          <a:ln>
            <a:solidFill>
              <a:schemeClr val="tx1"/>
            </a:solidFill>
          </a:ln>
        </p:spPr>
      </p:pic>
      <p:sp>
        <p:nvSpPr>
          <p:cNvPr id="10" name="TextBox 9"/>
          <p:cNvSpPr txBox="1"/>
          <p:nvPr/>
        </p:nvSpPr>
        <p:spPr>
          <a:xfrm>
            <a:off x="533399" y="1501119"/>
            <a:ext cx="2558223" cy="307777"/>
          </a:xfrm>
          <a:prstGeom prst="rect">
            <a:avLst/>
          </a:prstGeom>
          <a:solidFill>
            <a:schemeClr val="bg1"/>
          </a:solidFill>
        </p:spPr>
        <p:txBody>
          <a:bodyPr wrap="square" rtlCol="0">
            <a:spAutoFit/>
          </a:bodyPr>
          <a:lstStyle/>
          <a:p>
            <a:pPr fontAlgn="t"/>
            <a:r>
              <a:rPr lang="en-US" sz="1400" b="1" dirty="0" smtClean="0"/>
              <a:t>Address: </a:t>
            </a:r>
            <a:r>
              <a:rPr lang="en-US" sz="1400" dirty="0" smtClean="0"/>
              <a:t>145 </a:t>
            </a:r>
            <a:r>
              <a:rPr lang="en-US" sz="1400" dirty="0" err="1" smtClean="0"/>
              <a:t>Riverbend</a:t>
            </a:r>
            <a:r>
              <a:rPr lang="en-US" sz="1400" dirty="0" smtClean="0"/>
              <a:t> Blvd</a:t>
            </a:r>
            <a:endParaRPr lang="en-US" sz="1400" dirty="0"/>
          </a:p>
        </p:txBody>
      </p:sp>
      <p:sp>
        <p:nvSpPr>
          <p:cNvPr id="12" name="TextBox 11"/>
          <p:cNvSpPr txBox="1"/>
          <p:nvPr/>
        </p:nvSpPr>
        <p:spPr>
          <a:xfrm>
            <a:off x="500821" y="1923223"/>
            <a:ext cx="2590801" cy="307777"/>
          </a:xfrm>
          <a:prstGeom prst="rect">
            <a:avLst/>
          </a:prstGeom>
          <a:solidFill>
            <a:schemeClr val="bg1"/>
          </a:solidFill>
        </p:spPr>
        <p:txBody>
          <a:bodyPr wrap="square" rtlCol="0">
            <a:spAutoFit/>
          </a:bodyPr>
          <a:lstStyle/>
          <a:p>
            <a:pPr fontAlgn="t"/>
            <a:r>
              <a:rPr lang="en-US" sz="1400" b="1" dirty="0" smtClean="0"/>
              <a:t>Parcel ID</a:t>
            </a:r>
            <a:r>
              <a:rPr lang="en-US" sz="1400" b="1" dirty="0"/>
              <a:t>: </a:t>
            </a:r>
            <a:r>
              <a:rPr lang="en-US" sz="1400" dirty="0"/>
              <a:t>20-16-012E-0125-0000</a:t>
            </a:r>
          </a:p>
        </p:txBody>
      </p:sp>
      <p:sp>
        <p:nvSpPr>
          <p:cNvPr id="11" name="TextBox 10"/>
          <p:cNvSpPr txBox="1"/>
          <p:nvPr/>
        </p:nvSpPr>
        <p:spPr>
          <a:xfrm>
            <a:off x="1237004" y="5476645"/>
            <a:ext cx="1480378" cy="646331"/>
          </a:xfrm>
          <a:prstGeom prst="rect">
            <a:avLst/>
          </a:prstGeom>
          <a:noFill/>
        </p:spPr>
        <p:txBody>
          <a:bodyPr wrap="square" rtlCol="0">
            <a:spAutoFit/>
          </a:bodyPr>
          <a:lstStyle/>
          <a:p>
            <a:pPr algn="ctr"/>
            <a:r>
              <a:rPr lang="en-US" b="1" dirty="0" smtClean="0">
                <a:solidFill>
                  <a:schemeClr val="bg1"/>
                </a:solidFill>
              </a:rPr>
              <a:t>WV </a:t>
            </a:r>
          </a:p>
          <a:p>
            <a:pPr algn="ctr"/>
            <a:r>
              <a:rPr lang="en-US" b="1" dirty="0" smtClean="0">
                <a:solidFill>
                  <a:schemeClr val="bg1"/>
                </a:solidFill>
              </a:rPr>
              <a:t>Flood Tool</a:t>
            </a:r>
            <a:endParaRPr lang="en-US" b="1" dirty="0">
              <a:solidFill>
                <a:schemeClr val="bg1"/>
              </a:solidFill>
            </a:endParaRPr>
          </a:p>
        </p:txBody>
      </p:sp>
      <p:sp>
        <p:nvSpPr>
          <p:cNvPr id="14" name="TextBox 13"/>
          <p:cNvSpPr txBox="1"/>
          <p:nvPr/>
        </p:nvSpPr>
        <p:spPr>
          <a:xfrm>
            <a:off x="6553200" y="1359575"/>
            <a:ext cx="1676400" cy="369332"/>
          </a:xfrm>
          <a:prstGeom prst="rect">
            <a:avLst/>
          </a:prstGeom>
          <a:noFill/>
        </p:spPr>
        <p:txBody>
          <a:bodyPr wrap="square" rtlCol="0">
            <a:spAutoFit/>
          </a:bodyPr>
          <a:lstStyle/>
          <a:p>
            <a:r>
              <a:rPr lang="en-US" b="1" dirty="0" smtClean="0">
                <a:solidFill>
                  <a:schemeClr val="bg1"/>
                </a:solidFill>
              </a:rPr>
              <a:t>Google Maps</a:t>
            </a:r>
            <a:endParaRPr lang="en-US" b="1" dirty="0">
              <a:solidFill>
                <a:schemeClr val="bg1"/>
              </a:solidFill>
            </a:endParaRPr>
          </a:p>
        </p:txBody>
      </p:sp>
      <p:sp>
        <p:nvSpPr>
          <p:cNvPr id="15" name="Oval 14"/>
          <p:cNvSpPr/>
          <p:nvPr/>
        </p:nvSpPr>
        <p:spPr>
          <a:xfrm>
            <a:off x="4076700" y="1655007"/>
            <a:ext cx="12573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6" name="Oval 15"/>
          <p:cNvSpPr/>
          <p:nvPr/>
        </p:nvSpPr>
        <p:spPr>
          <a:xfrm>
            <a:off x="1066800" y="3759101"/>
            <a:ext cx="9906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858000" y="1958701"/>
            <a:ext cx="1257300" cy="153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960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Local Data Integration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r="13793"/>
          <a:stretch/>
        </p:blipFill>
        <p:spPr>
          <a:xfrm>
            <a:off x="228599" y="1645924"/>
            <a:ext cx="1997649" cy="236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srcRect r="12055"/>
          <a:stretch/>
        </p:blipFill>
        <p:spPr>
          <a:xfrm>
            <a:off x="2590799" y="1714048"/>
            <a:ext cx="1788583" cy="2303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7209" r="9890"/>
          <a:stretch/>
        </p:blipFill>
        <p:spPr>
          <a:xfrm>
            <a:off x="7086600" y="1657226"/>
            <a:ext cx="1828800" cy="235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20356" t="-3661" r="13359" b="32264"/>
          <a:stretch/>
        </p:blipFill>
        <p:spPr>
          <a:xfrm>
            <a:off x="4743933" y="1646179"/>
            <a:ext cx="1978117" cy="236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9" y="1198422"/>
            <a:ext cx="8763001" cy="369332"/>
          </a:xfrm>
          <a:prstGeom prst="rect">
            <a:avLst/>
          </a:prstGeom>
          <a:noFill/>
        </p:spPr>
        <p:txBody>
          <a:bodyPr wrap="square" rtlCol="0">
            <a:spAutoFit/>
          </a:bodyPr>
          <a:lstStyle/>
          <a:p>
            <a:r>
              <a:rPr lang="en-US" dirty="0" smtClean="0"/>
              <a:t>     Site Addresses                   Tax Parcels                    Aerial Imagery              Elevation Contours   </a:t>
            </a:r>
            <a:endParaRPr lang="en-US" dirty="0"/>
          </a:p>
        </p:txBody>
      </p:sp>
      <p:sp>
        <p:nvSpPr>
          <p:cNvPr id="11" name="Content Placeholder 2"/>
          <p:cNvSpPr>
            <a:spLocks noGrp="1"/>
          </p:cNvSpPr>
          <p:nvPr>
            <p:ph idx="1"/>
          </p:nvPr>
        </p:nvSpPr>
        <p:spPr>
          <a:xfrm>
            <a:off x="228599" y="4164116"/>
            <a:ext cx="1997649" cy="1855684"/>
          </a:xfr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lgn="ctr">
              <a:buNone/>
            </a:pPr>
            <a:r>
              <a:rPr lang="en-US" sz="7200" dirty="0" smtClean="0">
                <a:solidFill>
                  <a:schemeClr val="bg1"/>
                </a:solidFill>
              </a:rPr>
              <a:t>41</a:t>
            </a:r>
          </a:p>
          <a:p>
            <a:pPr marL="0" indent="0" algn="ctr">
              <a:buNone/>
            </a:pPr>
            <a:r>
              <a:rPr lang="en-US" sz="7200" dirty="0" smtClean="0">
                <a:solidFill>
                  <a:schemeClr val="bg1"/>
                </a:solidFill>
              </a:rPr>
              <a:t>E-911 offices  updated addresses to the Statewide Addressing &amp; Mapping System which links to WV Flood Tool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514600" y="4164116"/>
            <a:ext cx="1864782" cy="1855684"/>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38</a:t>
            </a:r>
          </a:p>
          <a:p>
            <a:pPr marL="0" indent="0" algn="ctr">
              <a:buFont typeface="Arial" pitchFamily="34" charset="0"/>
              <a:buNone/>
            </a:pPr>
            <a:r>
              <a:rPr lang="en-US" sz="7200" dirty="0" smtClean="0">
                <a:solidFill>
                  <a:schemeClr val="bg1"/>
                </a:solidFill>
              </a:rPr>
              <a:t> county assessors have given permission to have parcels added to the WV Flood Tool </a:t>
            </a:r>
            <a:endParaRPr lang="en-US" sz="4400" dirty="0" smtClean="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694772" y="4164116"/>
            <a:ext cx="2087028"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29</a:t>
            </a:r>
          </a:p>
          <a:p>
            <a:pPr marL="0" indent="0" algn="ctr">
              <a:buFont typeface="Arial" pitchFamily="34" charset="0"/>
              <a:buNone/>
            </a:pPr>
            <a:r>
              <a:rPr lang="en-US" sz="7200" dirty="0" smtClean="0">
                <a:solidFill>
                  <a:schemeClr val="bg1"/>
                </a:solidFill>
              </a:rPr>
              <a:t> counties have submitted their more current aerial imagery to be included in the WV Flood Tool</a:t>
            </a:r>
            <a:endParaRPr lang="en-US" sz="4400" dirty="0" smtClean="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7010400" y="4164116"/>
            <a:ext cx="1981200"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a:t>
            </a:r>
          </a:p>
          <a:p>
            <a:pPr marL="0" indent="0" algn="ctr">
              <a:buFont typeface="Arial" pitchFamily="34" charset="0"/>
              <a:buNone/>
            </a:pPr>
            <a:r>
              <a:rPr lang="en-US" sz="7200" dirty="0" smtClean="0">
                <a:solidFill>
                  <a:schemeClr val="bg1"/>
                </a:solidFill>
              </a:rPr>
              <a:t> counties have requested that their 2-foot elevation contours be displayed in the WV Flood Tool</a:t>
            </a:r>
            <a:endParaRPr lang="en-US" sz="4400" dirty="0" smtClean="0">
              <a:latin typeface="Arial" panose="020B0604020202020204" pitchFamily="34" charset="0"/>
              <a:cs typeface="Arial" panose="020B0604020202020204" pitchFamily="34" charset="0"/>
            </a:endParaRPr>
          </a:p>
        </p:txBody>
      </p:sp>
      <p:sp>
        <p:nvSpPr>
          <p:cNvPr id="15" name="TextBox 14"/>
          <p:cNvSpPr txBox="1"/>
          <p:nvPr/>
        </p:nvSpPr>
        <p:spPr>
          <a:xfrm>
            <a:off x="228599" y="6351657"/>
            <a:ext cx="8763001" cy="353943"/>
          </a:xfrm>
          <a:prstGeom prst="rect">
            <a:avLst/>
          </a:prstGeom>
          <a:noFill/>
        </p:spPr>
        <p:txBody>
          <a:bodyPr wrap="square" rtlCol="0">
            <a:spAutoFit/>
          </a:bodyPr>
          <a:lstStyle/>
          <a:p>
            <a:r>
              <a:rPr lang="en-US" sz="1700" i="1" dirty="0" smtClean="0"/>
              <a:t>County data reference layers are very important for flood determinations and flood risk products</a:t>
            </a:r>
            <a:endParaRPr lang="en-US" sz="1700" i="1" dirty="0"/>
          </a:p>
        </p:txBody>
      </p:sp>
      <p:sp>
        <p:nvSpPr>
          <p:cNvPr id="16" name="TextBox 15"/>
          <p:cNvSpPr txBox="1"/>
          <p:nvPr/>
        </p:nvSpPr>
        <p:spPr>
          <a:xfrm>
            <a:off x="2931582" y="2503868"/>
            <a:ext cx="878418" cy="646331"/>
          </a:xfrm>
          <a:prstGeom prst="rect">
            <a:avLst/>
          </a:prstGeom>
          <a:noFill/>
        </p:spPr>
        <p:txBody>
          <a:bodyPr wrap="square" rtlCol="0">
            <a:spAutoFit/>
          </a:bodyPr>
          <a:lstStyle/>
          <a:p>
            <a:r>
              <a:rPr lang="en-US" dirty="0" smtClean="0">
                <a:solidFill>
                  <a:schemeClr val="tx1">
                    <a:lumMod val="50000"/>
                    <a:lumOff val="50000"/>
                  </a:schemeClr>
                </a:solidFill>
              </a:rPr>
              <a:t>Roane County</a:t>
            </a:r>
            <a:endParaRPr lang="en-US" dirty="0">
              <a:solidFill>
                <a:schemeClr val="tx1">
                  <a:lumMod val="50000"/>
                  <a:lumOff val="50000"/>
                </a:schemeClr>
              </a:solid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8703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40011656"/>
              </p:ext>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ext uri="{D42A27DB-BD31-4B8C-83A1-F6EECF244321}">
                <p14:modId xmlns:p14="http://schemas.microsoft.com/office/powerpoint/2010/main" val="590406580"/>
              </p:ext>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26859159"/>
              </p:ext>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4144587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66349928"/>
              </p:ext>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ext uri="{D42A27DB-BD31-4B8C-83A1-F6EECF244321}">
                <p14:modId xmlns:p14="http://schemas.microsoft.com/office/powerpoint/2010/main" val="2478856295"/>
              </p:ext>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21038614"/>
              </p:ext>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ext uri="{D42A27DB-BD31-4B8C-83A1-F6EECF244321}">
                <p14:modId xmlns:p14="http://schemas.microsoft.com/office/powerpoint/2010/main" val="3169244505"/>
              </p:ext>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2614502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71600" y="1525273"/>
            <a:ext cx="7010400" cy="400110"/>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West Virginia Parcel Property Class Breakdown for Tax Year 2017</a:t>
            </a:r>
            <a:endParaRPr lang="en-US" dirty="0">
              <a:solidFill>
                <a:schemeClr val="bg1"/>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Assessment Building Info</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23597300"/>
              </p:ext>
            </p:extLst>
          </p:nvPr>
        </p:nvGraphicFramePr>
        <p:xfrm>
          <a:off x="1371600" y="2095500"/>
          <a:ext cx="7010401" cy="316230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653663">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a:t>Code</a:t>
                      </a:r>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a:solidFill>
                            <a:srgbClr val="000000"/>
                          </a:solidFill>
                          <a:effectLst/>
                          <a:latin typeface="+mn-lt"/>
                        </a:rPr>
                        <a:t>1,462,767</a:t>
                      </a: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bl>
          </a:graphicData>
        </a:graphic>
      </p:graphicFrame>
      <p:sp>
        <p:nvSpPr>
          <p:cNvPr id="15" name="TextBox 14"/>
          <p:cNvSpPr txBox="1"/>
          <p:nvPr/>
        </p:nvSpPr>
        <p:spPr>
          <a:xfrm>
            <a:off x="838200" y="5715000"/>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1607386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3" y="697661"/>
            <a:ext cx="8937248" cy="6160339"/>
          </a:xfrm>
          <a:prstGeom prst="rect">
            <a:avLst/>
          </a:prstGeom>
        </p:spPr>
      </p:pic>
      <p:sp>
        <p:nvSpPr>
          <p:cNvPr id="1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Addresses Link to Parcels</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447800" y="914400"/>
            <a:ext cx="5791200" cy="276999"/>
          </a:xfrm>
          <a:prstGeom prst="rect">
            <a:avLst/>
          </a:prstGeom>
          <a:solidFill>
            <a:schemeClr val="accent1">
              <a:lumMod val="40000"/>
              <a:lumOff val="60000"/>
            </a:schemeClr>
          </a:solidFill>
        </p:spPr>
        <p:txBody>
          <a:bodyPr wrap="square" rtlCol="0">
            <a:spAutoFit/>
          </a:bodyPr>
          <a:lstStyle/>
          <a:p>
            <a:r>
              <a:rPr lang="en-US" sz="1200" i="1" dirty="0">
                <a:hlinkClick r:id="rId3"/>
              </a:rPr>
              <a:t>https://www.mapwv.gov/flood/map/?wkid=102100&amp;x=-</a:t>
            </a:r>
            <a:r>
              <a:rPr lang="en-US" sz="1200" i="1" dirty="0" smtClean="0">
                <a:hlinkClick r:id="rId3"/>
              </a:rPr>
              <a:t>8901769&amp;y=4816526&amp;l=13&amp;v=0</a:t>
            </a:r>
            <a:endParaRPr lang="en-US" sz="1200" i="1" dirty="0"/>
          </a:p>
        </p:txBody>
      </p:sp>
      <p:pic>
        <p:nvPicPr>
          <p:cNvPr id="3" name="Picture 2"/>
          <p:cNvPicPr>
            <a:picLocks noChangeAspect="1"/>
          </p:cNvPicPr>
          <p:nvPr/>
        </p:nvPicPr>
        <p:blipFill rotWithShape="1">
          <a:blip r:embed="rId4"/>
          <a:srcRect l="5938" t="2640" r="8924" b="12894"/>
          <a:stretch/>
        </p:blipFill>
        <p:spPr>
          <a:xfrm>
            <a:off x="6833949" y="4038600"/>
            <a:ext cx="2185272" cy="2438400"/>
          </a:xfrm>
          <a:prstGeom prst="rect">
            <a:avLst/>
          </a:prstGeom>
        </p:spPr>
      </p:pic>
      <p:sp>
        <p:nvSpPr>
          <p:cNvPr id="4" name="TextBox 3"/>
          <p:cNvSpPr txBox="1"/>
          <p:nvPr/>
        </p:nvSpPr>
        <p:spPr>
          <a:xfrm>
            <a:off x="762000" y="5791200"/>
            <a:ext cx="1981200" cy="369332"/>
          </a:xfrm>
          <a:prstGeom prst="rect">
            <a:avLst/>
          </a:prstGeom>
          <a:solidFill>
            <a:srgbClr val="C00000"/>
          </a:solidFill>
        </p:spPr>
        <p:txBody>
          <a:bodyPr wrap="square" rtlCol="0">
            <a:spAutoFit/>
          </a:bodyPr>
          <a:lstStyle/>
          <a:p>
            <a:r>
              <a:rPr lang="en-US" dirty="0" smtClean="0">
                <a:solidFill>
                  <a:schemeClr val="bg1"/>
                </a:solidFill>
              </a:rPr>
              <a:t>Site Address Match</a:t>
            </a:r>
            <a:endParaRPr lang="en-US" dirty="0">
              <a:solidFill>
                <a:schemeClr val="bg1"/>
              </a:solidFill>
            </a:endParaRPr>
          </a:p>
        </p:txBody>
      </p:sp>
      <p:sp>
        <p:nvSpPr>
          <p:cNvPr id="9" name="TextBox 8"/>
          <p:cNvSpPr txBox="1"/>
          <p:nvPr/>
        </p:nvSpPr>
        <p:spPr>
          <a:xfrm>
            <a:off x="332421" y="1313202"/>
            <a:ext cx="2209800" cy="369332"/>
          </a:xfrm>
          <a:prstGeom prst="rect">
            <a:avLst/>
          </a:prstGeom>
          <a:solidFill>
            <a:schemeClr val="bg2">
              <a:lumMod val="10000"/>
            </a:schemeClr>
          </a:solidFill>
        </p:spPr>
        <p:txBody>
          <a:bodyPr wrap="square" rtlCol="0">
            <a:spAutoFit/>
          </a:bodyPr>
          <a:lstStyle/>
          <a:p>
            <a:r>
              <a:rPr lang="en-US" dirty="0" smtClean="0">
                <a:solidFill>
                  <a:schemeClr val="bg1"/>
                </a:solidFill>
              </a:rPr>
              <a:t>Parcel Building Info</a:t>
            </a:r>
            <a:endParaRPr lang="en-US" dirty="0">
              <a:solidFill>
                <a:schemeClr val="bg1"/>
              </a:solidFill>
            </a:endParaRPr>
          </a:p>
        </p:txBody>
      </p:sp>
      <p:sp>
        <p:nvSpPr>
          <p:cNvPr id="10" name="TextBox 9"/>
          <p:cNvSpPr txBox="1"/>
          <p:nvPr/>
        </p:nvSpPr>
        <p:spPr>
          <a:xfrm>
            <a:off x="6833949" y="4525122"/>
            <a:ext cx="2209799" cy="369332"/>
          </a:xfrm>
          <a:prstGeom prst="rect">
            <a:avLst/>
          </a:prstGeom>
          <a:solidFill>
            <a:srgbClr val="7030A0"/>
          </a:solidFill>
        </p:spPr>
        <p:txBody>
          <a:bodyPr wrap="square" rtlCol="0">
            <a:spAutoFit/>
          </a:bodyPr>
          <a:lstStyle/>
          <a:p>
            <a:pPr algn="ctr"/>
            <a:r>
              <a:rPr lang="en-US" dirty="0" smtClean="0">
                <a:solidFill>
                  <a:schemeClr val="bg1"/>
                </a:solidFill>
              </a:rPr>
              <a:t>Multi-Unit Addresses</a:t>
            </a:r>
            <a:endParaRPr lang="en-US" dirty="0">
              <a:solidFill>
                <a:schemeClr val="bg1"/>
              </a:solidFill>
            </a:endParaRPr>
          </a:p>
        </p:txBody>
      </p:sp>
      <p:sp>
        <p:nvSpPr>
          <p:cNvPr id="11" name="TextBox 10"/>
          <p:cNvSpPr txBox="1"/>
          <p:nvPr/>
        </p:nvSpPr>
        <p:spPr>
          <a:xfrm>
            <a:off x="1437321" y="1942837"/>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2" name="TextBox 11"/>
          <p:cNvSpPr txBox="1"/>
          <p:nvPr/>
        </p:nvSpPr>
        <p:spPr>
          <a:xfrm>
            <a:off x="7162800" y="4066367"/>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6" name="TextBox 15"/>
          <p:cNvSpPr txBox="1"/>
          <p:nvPr/>
        </p:nvSpPr>
        <p:spPr>
          <a:xfrm>
            <a:off x="449390" y="58644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17" name="TextBox 16"/>
          <p:cNvSpPr txBox="1"/>
          <p:nvPr/>
        </p:nvSpPr>
        <p:spPr>
          <a:xfrm>
            <a:off x="8450855" y="3292759"/>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8" name="TextBox 17"/>
          <p:cNvSpPr txBox="1"/>
          <p:nvPr/>
        </p:nvSpPr>
        <p:spPr>
          <a:xfrm>
            <a:off x="8335151" y="2948343"/>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9" name="TextBox 18"/>
          <p:cNvSpPr txBox="1"/>
          <p:nvPr/>
        </p:nvSpPr>
        <p:spPr>
          <a:xfrm>
            <a:off x="4800600" y="12208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10579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227702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10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pic>
        <p:nvPicPr>
          <p:cNvPr id="102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16"/>
            <a:ext cx="6815385" cy="57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71500" y="6486647"/>
            <a:ext cx="8248650" cy="369332"/>
          </a:xfrm>
          <a:prstGeom prst="rect">
            <a:avLst/>
          </a:prstGeom>
          <a:noFill/>
        </p:spPr>
        <p:txBody>
          <a:bodyPr wrap="square" rtlCol="0">
            <a:spAutoFit/>
          </a:bodyPr>
          <a:lstStyle/>
          <a:p>
            <a:r>
              <a:rPr lang="en-US" b="1" dirty="0" smtClean="0">
                <a:solidFill>
                  <a:schemeClr val="tx2"/>
                </a:solidFill>
              </a:rPr>
              <a:t>Cost estimate of $420K to achieve a current and accurate Digital Parcel Boundary file</a:t>
            </a:r>
            <a:endParaRPr lang="en-US" b="1" dirty="0">
              <a:solidFill>
                <a:schemeClr val="tx2"/>
              </a:solidFill>
            </a:endParaRPr>
          </a:p>
        </p:txBody>
      </p:sp>
      <p:sp>
        <p:nvSpPr>
          <p:cNvPr id="7" name="TextBox 6"/>
          <p:cNvSpPr txBox="1"/>
          <p:nvPr/>
        </p:nvSpPr>
        <p:spPr>
          <a:xfrm>
            <a:off x="6991393" y="5218143"/>
            <a:ext cx="2013919" cy="1323439"/>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 for parcel conversion?</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$3.00 to $3.50 per parcel</a:t>
            </a:r>
            <a:endParaRPr lang="en-US" sz="2000" dirty="0" smtClean="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61450439"/>
              </p:ext>
            </p:extLst>
          </p:nvPr>
        </p:nvGraphicFramePr>
        <p:xfrm>
          <a:off x="7005079" y="884584"/>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Boone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rPr>
                        <a:t>Braxton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Logan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McDowell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Roane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Tree>
    <p:extLst>
      <p:ext uri="{BB962C8B-B14F-4D97-AF65-F5344CB8AC3E}">
        <p14:creationId xmlns:p14="http://schemas.microsoft.com/office/powerpoint/2010/main" val="200542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t="5577"/>
          <a:stretch>
            <a:fillRect/>
          </a:stretch>
        </p:blipFill>
        <p:spPr bwMode="auto">
          <a:xfrm>
            <a:off x="304800" y="1066800"/>
            <a:ext cx="8382000" cy="5160963"/>
          </a:xfrm>
          <a:prstGeom prst="rect">
            <a:avLst/>
          </a:prstGeom>
          <a:ln>
            <a:solidFill>
              <a:schemeClr val="tx1"/>
            </a:solidFill>
          </a:ln>
        </p:spPr>
      </p:pic>
      <p:sp>
        <p:nvSpPr>
          <p:cNvPr id="4" name="Content Placeholder 2"/>
          <p:cNvSpPr>
            <a:spLocks noGrp="1"/>
          </p:cNvSpPr>
          <p:nvPr>
            <p:ph idx="1"/>
          </p:nvPr>
        </p:nvSpPr>
        <p:spPr>
          <a:xfrm>
            <a:off x="3551903" y="6202581"/>
            <a:ext cx="5105400" cy="381000"/>
          </a:xfrm>
        </p:spPr>
        <p:txBody>
          <a:bodyPr>
            <a:noAutofit/>
          </a:bodyPr>
          <a:lstStyle/>
          <a:p>
            <a:pPr>
              <a:buNone/>
            </a:pPr>
            <a:r>
              <a:rPr lang="en-US" sz="2000" dirty="0" smtClean="0">
                <a:solidFill>
                  <a:schemeClr val="tx2">
                    <a:lumMod val="50000"/>
                  </a:schemeClr>
                </a:solidFill>
                <a:cs typeface="Arial" panose="020B0604020202020204" pitchFamily="34" charset="0"/>
              </a:rPr>
              <a:t>External links launched from WV Flood Tool</a:t>
            </a:r>
            <a:endParaRPr lang="en-US" sz="2000" dirty="0" smtClean="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External Links</a:t>
            </a:r>
            <a:endParaRPr lang="en-US"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7620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endParaRPr lang="en-US" dirty="0"/>
          </a:p>
        </p:txBody>
      </p:sp>
      <p:sp>
        <p:nvSpPr>
          <p:cNvPr id="11" name="Oval 10"/>
          <p:cNvSpPr/>
          <p:nvPr/>
        </p:nvSpPr>
        <p:spPr>
          <a:xfrm>
            <a:off x="10668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a:t>
            </a:r>
            <a:endParaRPr lang="en-US" dirty="0"/>
          </a:p>
        </p:txBody>
      </p:sp>
      <p:sp>
        <p:nvSpPr>
          <p:cNvPr id="12" name="Oval 11"/>
          <p:cNvSpPr/>
          <p:nvPr/>
        </p:nvSpPr>
        <p:spPr>
          <a:xfrm>
            <a:off x="74676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3</a:t>
            </a:r>
            <a:endParaRPr lang="en-US" dirty="0"/>
          </a:p>
        </p:txBody>
      </p:sp>
      <p:sp>
        <p:nvSpPr>
          <p:cNvPr id="13" name="Oval 12"/>
          <p:cNvSpPr/>
          <p:nvPr/>
        </p:nvSpPr>
        <p:spPr>
          <a:xfrm>
            <a:off x="1295400" y="2895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Oval 13"/>
          <p:cNvSpPr/>
          <p:nvPr/>
        </p:nvSpPr>
        <p:spPr>
          <a:xfrm>
            <a:off x="6019800" y="5105400"/>
            <a:ext cx="2819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 name="Oval 14"/>
          <p:cNvSpPr/>
          <p:nvPr/>
        </p:nvSpPr>
        <p:spPr>
          <a:xfrm>
            <a:off x="80010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4</a:t>
            </a:r>
            <a:endParaRPr lang="en-US" dirty="0"/>
          </a:p>
        </p:txBody>
      </p:sp>
      <p:sp>
        <p:nvSpPr>
          <p:cNvPr id="16" name="Oval 15"/>
          <p:cNvSpPr/>
          <p:nvPr/>
        </p:nvSpPr>
        <p:spPr>
          <a:xfrm>
            <a:off x="83058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5</a:t>
            </a:r>
            <a:endParaRPr lang="en-US" dirty="0"/>
          </a:p>
        </p:txBody>
      </p:sp>
      <p:sp>
        <p:nvSpPr>
          <p:cNvPr id="17" name="TextBox 16"/>
          <p:cNvSpPr txBox="1"/>
          <p:nvPr/>
        </p:nvSpPr>
        <p:spPr>
          <a:xfrm>
            <a:off x="2362200" y="1219200"/>
            <a:ext cx="3581400"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p:spPr>
        <p:txBody>
          <a:bodyPr wrap="square" rtlCol="0">
            <a:spAutoFit/>
          </a:bodyPr>
          <a:lstStyle/>
          <a:p>
            <a:pPr marL="228600" indent="-228600" algn="ctr"/>
            <a:r>
              <a:rPr lang="en-US" sz="1400" b="1" u="sng" dirty="0" smtClean="0"/>
              <a:t>EXTERNAL WEB LINKS</a:t>
            </a:r>
          </a:p>
          <a:p>
            <a:pPr marL="228600" indent="-228600">
              <a:buAutoNum type="arabicParenBoth"/>
            </a:pPr>
            <a:r>
              <a:rPr lang="en-US" sz="1400" b="1" dirty="0" smtClean="0"/>
              <a:t>Google Street View </a:t>
            </a:r>
            <a:r>
              <a:rPr lang="en-US" sz="1400" dirty="0" smtClean="0"/>
              <a:t>(address required)</a:t>
            </a:r>
          </a:p>
          <a:p>
            <a:pPr marL="228600" indent="-228600">
              <a:buAutoNum type="arabicParenBoth"/>
            </a:pPr>
            <a:r>
              <a:rPr lang="en-US" sz="1400" b="1" dirty="0" smtClean="0"/>
              <a:t>Zillow.com </a:t>
            </a:r>
            <a:r>
              <a:rPr lang="en-US" sz="1400" dirty="0" smtClean="0"/>
              <a:t>(single address required)</a:t>
            </a:r>
          </a:p>
          <a:p>
            <a:pPr marL="228600" indent="-228600">
              <a:buAutoNum type="arabicParenBoth"/>
            </a:pPr>
            <a:r>
              <a:rPr lang="en-US" sz="1400" b="1" dirty="0" smtClean="0"/>
              <a:t>View FEMA Flood Map </a:t>
            </a:r>
            <a:r>
              <a:rPr lang="en-US" sz="1400" dirty="0" smtClean="0"/>
              <a:t>(panel ID required)</a:t>
            </a:r>
          </a:p>
          <a:p>
            <a:pPr marL="228600" indent="-228600">
              <a:buAutoNum type="arabicParenBoth"/>
            </a:pPr>
            <a:r>
              <a:rPr lang="en-US" sz="1400" b="1" dirty="0" smtClean="0"/>
              <a:t>Download FEMA Flood Map </a:t>
            </a:r>
            <a:r>
              <a:rPr lang="en-US" sz="1400" dirty="0" smtClean="0"/>
              <a:t>(panel ID)</a:t>
            </a:r>
          </a:p>
          <a:p>
            <a:pPr marL="274320" indent="-457200"/>
            <a:r>
              <a:rPr lang="en-US" sz="1400" b="1" dirty="0" smtClean="0"/>
              <a:t>(5) FEMA’s National Flood Hazard Layers (NFHL) web viewer </a:t>
            </a:r>
            <a:r>
              <a:rPr lang="en-US" sz="1400" dirty="0" smtClean="0"/>
              <a:t>(map extent and zoom level passed as parameters) </a:t>
            </a:r>
            <a:endParaRPr lang="en-US" sz="1400" dirty="0"/>
          </a:p>
        </p:txBody>
      </p:sp>
      <p:sp>
        <p:nvSpPr>
          <p:cNvPr id="18" name="TextBox 17"/>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419600"/>
            <a:ext cx="2980120"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3124200" y="6553200"/>
            <a:ext cx="5867400" cy="304800"/>
          </a:xfrm>
          <a:prstGeom prst="rect">
            <a:avLst/>
          </a:prstGeom>
          <a:no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2741745"/>
              </p:ext>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Boone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rPr>
                        <a:t>Braxton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Logan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McDowell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Roane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191591" y="6155530"/>
            <a:ext cx="8919523"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cost of $420K to achieve a current, accurate, and maintained Digital Parcel Boundary file</a:t>
            </a:r>
          </a:p>
          <a:p>
            <a:pPr marL="285750" indent="-285750">
              <a:buFont typeface="Arial" panose="020B0604020202020204" pitchFamily="34" charset="0"/>
              <a:buChar char="•"/>
            </a:pPr>
            <a:r>
              <a:rPr lang="en-US" sz="1600" b="1" dirty="0" smtClean="0">
                <a:solidFill>
                  <a:schemeClr val="tx2"/>
                </a:solidFill>
              </a:rPr>
              <a:t>SB 588 – As of July 5 will cost about $25 instead of $165,000 to acquire Statewide Parcel File</a:t>
            </a:r>
            <a:endParaRPr lang="en-US" sz="1600" b="1" dirty="0">
              <a:solidFill>
                <a:schemeClr val="tx2"/>
              </a:solidFill>
            </a:endParaRPr>
          </a:p>
        </p:txBody>
      </p:sp>
    </p:spTree>
    <p:extLst>
      <p:ext uri="{BB962C8B-B14F-4D97-AF65-F5344CB8AC3E}">
        <p14:creationId xmlns:p14="http://schemas.microsoft.com/office/powerpoint/2010/main" val="3300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367786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Paper to Digital Tax Maps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86987" y="3298404"/>
            <a:ext cx="2505845" cy="1770512"/>
          </a:xfrm>
          <a:prstGeom prst="rect">
            <a:avLst/>
          </a:prstGeom>
        </p:spPr>
      </p:pic>
      <p:pic>
        <p:nvPicPr>
          <p:cNvPr id="6" name="Picture 5"/>
          <p:cNvPicPr>
            <a:picLocks noChangeAspect="1"/>
          </p:cNvPicPr>
          <p:nvPr/>
        </p:nvPicPr>
        <p:blipFill>
          <a:blip r:embed="rId3"/>
          <a:stretch>
            <a:fillRect/>
          </a:stretch>
        </p:blipFill>
        <p:spPr>
          <a:xfrm>
            <a:off x="384466" y="3350735"/>
            <a:ext cx="2768867" cy="1718181"/>
          </a:xfrm>
          <a:prstGeom prst="rect">
            <a:avLst/>
          </a:prstGeom>
        </p:spPr>
      </p:pic>
      <p:pic>
        <p:nvPicPr>
          <p:cNvPr id="7" name="Picture 6"/>
          <p:cNvPicPr>
            <a:picLocks noChangeAspect="1"/>
          </p:cNvPicPr>
          <p:nvPr/>
        </p:nvPicPr>
        <p:blipFill>
          <a:blip r:embed="rId4"/>
          <a:stretch>
            <a:fillRect/>
          </a:stretch>
        </p:blipFill>
        <p:spPr>
          <a:xfrm>
            <a:off x="6082333" y="3298404"/>
            <a:ext cx="2809875" cy="1600200"/>
          </a:xfrm>
          <a:prstGeom prst="rect">
            <a:avLst/>
          </a:prstGeom>
        </p:spPr>
      </p:pic>
      <p:sp>
        <p:nvSpPr>
          <p:cNvPr id="8" name="TextBox 7"/>
          <p:cNvSpPr txBox="1"/>
          <p:nvPr/>
        </p:nvSpPr>
        <p:spPr>
          <a:xfrm>
            <a:off x="384466" y="2298096"/>
            <a:ext cx="7846507" cy="461665"/>
          </a:xfrm>
          <a:prstGeom prst="rect">
            <a:avLst/>
          </a:prstGeom>
          <a:noFill/>
        </p:spPr>
        <p:txBody>
          <a:bodyPr wrap="none" rtlCol="0">
            <a:spAutoFit/>
          </a:bodyPr>
          <a:lstStyle/>
          <a:p>
            <a:r>
              <a:rPr lang="en-US" sz="2400" dirty="0" smtClean="0">
                <a:solidFill>
                  <a:srgbClr val="0070C0"/>
                </a:solidFill>
              </a:rPr>
              <a:t>    MANUAL (Paper)                  TRANSITION                   DIGITAL</a:t>
            </a:r>
            <a:endParaRPr lang="en-US" sz="2400" dirty="0">
              <a:solidFill>
                <a:srgbClr val="0070C0"/>
              </a:solidFill>
            </a:endParaRPr>
          </a:p>
        </p:txBody>
      </p:sp>
      <p:sp>
        <p:nvSpPr>
          <p:cNvPr id="9" name="Rectangle 8"/>
          <p:cNvSpPr/>
          <p:nvPr/>
        </p:nvSpPr>
        <p:spPr>
          <a:xfrm>
            <a:off x="463926" y="998555"/>
            <a:ext cx="8551965" cy="1015663"/>
          </a:xfrm>
          <a:prstGeom prst="rect">
            <a:avLst/>
          </a:prstGeom>
        </p:spPr>
        <p:txBody>
          <a:bodyPr wrap="square">
            <a:spAutoFit/>
          </a:bodyPr>
          <a:lstStyle/>
          <a:p>
            <a:r>
              <a:rPr lang="en-US" sz="1600" dirty="0" smtClean="0">
                <a:solidFill>
                  <a:schemeClr val="accent1">
                    <a:lumMod val="50000"/>
                  </a:schemeClr>
                </a:solidFill>
                <a:latin typeface="Arial" panose="020B0604020202020204" pitchFamily="34" charset="0"/>
              </a:rPr>
              <a:t>Mapper:  </a:t>
            </a:r>
            <a:r>
              <a:rPr lang="en-US" sz="1600" i="1" dirty="0" smtClean="0">
                <a:solidFill>
                  <a:schemeClr val="accent1">
                    <a:lumMod val="50000"/>
                  </a:schemeClr>
                </a:solidFill>
                <a:latin typeface="Arial" panose="020B0604020202020204" pitchFamily="34" charset="0"/>
              </a:rPr>
              <a:t>“I </a:t>
            </a:r>
            <a:r>
              <a:rPr lang="en-US" sz="1600" i="1" dirty="0">
                <a:solidFill>
                  <a:schemeClr val="accent1">
                    <a:lumMod val="50000"/>
                  </a:schemeClr>
                </a:solidFill>
                <a:latin typeface="Arial" panose="020B0604020202020204" pitchFamily="34" charset="0"/>
              </a:rPr>
              <a:t>was apprehensive four years ago when our newly elected </a:t>
            </a:r>
            <a:r>
              <a:rPr lang="en-US" sz="1600" i="1" dirty="0" smtClean="0">
                <a:solidFill>
                  <a:schemeClr val="accent1">
                    <a:lumMod val="50000"/>
                  </a:schemeClr>
                </a:solidFill>
                <a:latin typeface="Arial" panose="020B0604020202020204" pitchFamily="34" charset="0"/>
              </a:rPr>
              <a:t>assessor </a:t>
            </a:r>
            <a:r>
              <a:rPr lang="en-US" sz="1600" i="1" dirty="0">
                <a:solidFill>
                  <a:schemeClr val="accent1">
                    <a:lumMod val="50000"/>
                  </a:schemeClr>
                </a:solidFill>
                <a:latin typeface="Arial" panose="020B0604020202020204" pitchFamily="34" charset="0"/>
              </a:rPr>
              <a:t>decided to digitize our parcel mapping system; but with the work done by </a:t>
            </a:r>
            <a:r>
              <a:rPr lang="en-US" sz="1600" i="1" dirty="0" smtClean="0">
                <a:solidFill>
                  <a:schemeClr val="accent1">
                    <a:lumMod val="50000"/>
                  </a:schemeClr>
                </a:solidFill>
                <a:latin typeface="Arial" panose="020B0604020202020204" pitchFamily="34" charset="0"/>
              </a:rPr>
              <a:t>the mapping contractor </a:t>
            </a:r>
            <a:r>
              <a:rPr lang="en-US" sz="1600" i="1" dirty="0">
                <a:solidFill>
                  <a:schemeClr val="accent1">
                    <a:lumMod val="50000"/>
                  </a:schemeClr>
                </a:solidFill>
                <a:latin typeface="Arial" panose="020B0604020202020204" pitchFamily="34" charset="0"/>
              </a:rPr>
              <a:t>then and their continual assistance today, I cannot imagine returning to the manual system</a:t>
            </a:r>
            <a:r>
              <a:rPr lang="en-US" sz="1600" i="1" dirty="0" smtClean="0">
                <a:solidFill>
                  <a:schemeClr val="accent1">
                    <a:lumMod val="50000"/>
                  </a:schemeClr>
                </a:solidFill>
                <a:latin typeface="Arial" panose="020B0604020202020204" pitchFamily="34" charset="0"/>
              </a:rPr>
              <a:t>.” </a:t>
            </a:r>
            <a:r>
              <a:rPr lang="en-US" sz="1200" i="1" dirty="0" smtClean="0">
                <a:solidFill>
                  <a:schemeClr val="accent1">
                    <a:lumMod val="50000"/>
                  </a:schemeClr>
                </a:solidFill>
                <a:latin typeface="Arial" panose="020B0604020202020204" pitchFamily="34" charset="0"/>
              </a:rPr>
              <a:t> Source:  2017 Tax Map Survey</a:t>
            </a:r>
            <a:endParaRPr lang="en-US" sz="1200" i="1" dirty="0">
              <a:solidFill>
                <a:schemeClr val="accent1">
                  <a:lumMod val="50000"/>
                </a:schemeClr>
              </a:solidFill>
            </a:endParaRPr>
          </a:p>
        </p:txBody>
      </p:sp>
      <p:sp>
        <p:nvSpPr>
          <p:cNvPr id="10" name="Right Arrow 9"/>
          <p:cNvSpPr/>
          <p:nvPr/>
        </p:nvSpPr>
        <p:spPr>
          <a:xfrm>
            <a:off x="3153333"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071700"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79621" y="5489578"/>
            <a:ext cx="6307649" cy="1323439"/>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of tax maps is becoming obsolete!!!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There are no schools that teach manual drafting skills</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supplies are becoming scarce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Tax Division may remove itself from drafting contract services</a:t>
            </a:r>
          </a:p>
          <a:p>
            <a:pPr marL="285750" indent="-285750">
              <a:buFont typeface="Arial" panose="020B0604020202020204" pitchFamily="34" charset="0"/>
              <a:buChar char="•"/>
            </a:pPr>
            <a:endParaRPr lang="en-US" sz="1600" dirty="0">
              <a:solidFill>
                <a:schemeClr val="accent4">
                  <a:lumMod val="50000"/>
                </a:schemeClr>
              </a:solidFill>
            </a:endParaRPr>
          </a:p>
        </p:txBody>
      </p:sp>
      <p:sp>
        <p:nvSpPr>
          <p:cNvPr id="2" name="TextBox 1"/>
          <p:cNvSpPr txBox="1"/>
          <p:nvPr/>
        </p:nvSpPr>
        <p:spPr>
          <a:xfrm>
            <a:off x="1026756" y="2718741"/>
            <a:ext cx="7050444" cy="369332"/>
          </a:xfrm>
          <a:prstGeom prst="rect">
            <a:avLst/>
          </a:prstGeom>
          <a:noFill/>
        </p:spPr>
        <p:txBody>
          <a:bodyPr wrap="square" rtlCol="0">
            <a:spAutoFit/>
          </a:bodyPr>
          <a:lstStyle/>
          <a:p>
            <a:r>
              <a:rPr lang="en-US" dirty="0" smtClean="0">
                <a:solidFill>
                  <a:schemeClr val="tx2">
                    <a:lumMod val="60000"/>
                    <a:lumOff val="40000"/>
                  </a:schemeClr>
                </a:solidFill>
              </a:rPr>
              <a:t>5 counties                                          7 counties                               43 counties</a:t>
            </a:r>
            <a:r>
              <a:rPr lang="en-US" dirty="0" smtClean="0"/>
              <a:t>            </a:t>
            </a:r>
            <a:endParaRPr lang="en-US" dirty="0"/>
          </a:p>
        </p:txBody>
      </p:sp>
    </p:spTree>
    <p:extLst>
      <p:ext uri="{BB962C8B-B14F-4D97-AF65-F5344CB8AC3E}">
        <p14:creationId xmlns:p14="http://schemas.microsoft.com/office/powerpoint/2010/main" val="2114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17106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WV Flood Tool</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33500" y="6464484"/>
            <a:ext cx="6477000" cy="338554"/>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Contact your assessor about including parcels in WV Flood Tool</a:t>
            </a:r>
            <a:endParaRPr lang="en-US" sz="1200"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85800" y="849701"/>
            <a:ext cx="7315200" cy="5593012"/>
          </a:xfrm>
          <a:prstGeom prst="rect">
            <a:avLst/>
          </a:prstGeom>
        </p:spPr>
      </p:pic>
    </p:spTree>
    <p:extLst>
      <p:ext uri="{BB962C8B-B14F-4D97-AF65-F5344CB8AC3E}">
        <p14:creationId xmlns:p14="http://schemas.microsoft.com/office/powerpoint/2010/main" val="16294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81000" y="802448"/>
            <a:ext cx="7062535" cy="5368225"/>
          </a:xfrm>
          <a:prstGeom prst="rect">
            <a:avLst/>
          </a:prstGeom>
        </p:spPr>
      </p:pic>
      <p:sp>
        <p:nvSpPr>
          <p:cNvPr id="6" name="TextBox 5"/>
          <p:cNvSpPr txBox="1"/>
          <p:nvPr/>
        </p:nvSpPr>
        <p:spPr>
          <a:xfrm>
            <a:off x="762000" y="1653300"/>
            <a:ext cx="1879600" cy="1631216"/>
          </a:xfrm>
          <a:prstGeom prst="rect">
            <a:avLst/>
          </a:prstGeom>
          <a:noFill/>
        </p:spPr>
        <p:txBody>
          <a:bodyPr wrap="square" rtlCol="0">
            <a:spAutoFit/>
          </a:bodyPr>
          <a:lstStyle/>
          <a:p>
            <a:r>
              <a:rPr lang="en-US" sz="2000" i="1" dirty="0" smtClean="0"/>
              <a:t>55% of the counties have acquired leaf-off imagery since 2010</a:t>
            </a:r>
            <a:endParaRPr lang="en-US" sz="2000" b="1" i="1" dirty="0">
              <a:solidFill>
                <a:schemeClr val="tx2"/>
              </a:solidFill>
            </a:endParaRPr>
          </a:p>
        </p:txBody>
      </p:sp>
      <p:sp>
        <p:nvSpPr>
          <p:cNvPr id="7" name="Rectangle 6"/>
          <p:cNvSpPr/>
          <p:nvPr/>
        </p:nvSpPr>
        <p:spPr>
          <a:xfrm>
            <a:off x="762000" y="6170673"/>
            <a:ext cx="6910135" cy="584775"/>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
        <p:nvSpPr>
          <p:cNvPr id="8" name="TextBox 7"/>
          <p:cNvSpPr txBox="1"/>
          <p:nvPr/>
        </p:nvSpPr>
        <p:spPr>
          <a:xfrm>
            <a:off x="7543800" y="1930299"/>
            <a:ext cx="1371600" cy="1815882"/>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$70 per square mile for aerial imagery</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stretch>
            <a:fillRect/>
          </a:stretch>
        </p:blipFill>
        <p:spPr>
          <a:xfrm>
            <a:off x="413705" y="1219200"/>
            <a:ext cx="6336665" cy="5156200"/>
          </a:xfrm>
          <a:prstGeom prst="rect">
            <a:avLst/>
          </a:prstGeom>
        </p:spPr>
      </p:pic>
      <p:pic>
        <p:nvPicPr>
          <p:cNvPr id="6" name="Picture 5"/>
          <p:cNvPicPr>
            <a:picLocks noChangeAspect="1"/>
          </p:cNvPicPr>
          <p:nvPr/>
        </p:nvPicPr>
        <p:blipFill>
          <a:blip r:embed="rId3"/>
          <a:stretch>
            <a:fillRect/>
          </a:stretch>
        </p:blipFill>
        <p:spPr>
          <a:xfrm>
            <a:off x="5400231" y="3992526"/>
            <a:ext cx="3638550" cy="2743200"/>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Leaf-Off Aerial Imagery Web Service</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219506" y="2703410"/>
            <a:ext cx="1774531" cy="1200329"/>
          </a:xfrm>
          <a:prstGeom prst="rect">
            <a:avLst/>
          </a:prstGeom>
          <a:noFill/>
        </p:spPr>
        <p:txBody>
          <a:bodyPr wrap="square" rtlCol="0">
            <a:spAutoFit/>
          </a:bodyPr>
          <a:lstStyle/>
          <a:p>
            <a:pPr algn="ctr"/>
            <a:r>
              <a:rPr lang="en-US" dirty="0" smtClean="0"/>
              <a:t>2017 Monongalia County</a:t>
            </a:r>
            <a:br>
              <a:rPr lang="en-US" dirty="0" smtClean="0"/>
            </a:br>
            <a:r>
              <a:rPr lang="en-US" dirty="0" smtClean="0"/>
              <a:t> Aerial Imagery</a:t>
            </a:r>
            <a:endParaRPr lang="en-US" dirty="0"/>
          </a:p>
        </p:txBody>
      </p:sp>
      <p:sp>
        <p:nvSpPr>
          <p:cNvPr id="8" name="Oval 7"/>
          <p:cNvSpPr/>
          <p:nvPr/>
        </p:nvSpPr>
        <p:spPr>
          <a:xfrm>
            <a:off x="3160327" y="2577997"/>
            <a:ext cx="843422" cy="42862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1118" y="769916"/>
            <a:ext cx="8693904" cy="276999"/>
          </a:xfrm>
          <a:prstGeom prst="rect">
            <a:avLst/>
          </a:prstGeom>
        </p:spPr>
        <p:txBody>
          <a:bodyPr wrap="square">
            <a:spAutoFit/>
          </a:bodyPr>
          <a:lstStyle/>
          <a:p>
            <a:r>
              <a:rPr lang="en-US" sz="1200" dirty="0"/>
              <a:t>https://services.wvgis.wvu.edu/arcgis/rest/services/ImageryBaseMaps/wv_aerial_photos_mixed_resolutions_wm/MapServer?f=jsapi</a:t>
            </a:r>
          </a:p>
        </p:txBody>
      </p:sp>
      <p:sp>
        <p:nvSpPr>
          <p:cNvPr id="10" name="TextBox 9"/>
          <p:cNvSpPr txBox="1"/>
          <p:nvPr/>
        </p:nvSpPr>
        <p:spPr>
          <a:xfrm>
            <a:off x="3644900" y="1290387"/>
            <a:ext cx="5041899" cy="830997"/>
          </a:xfrm>
          <a:prstGeom prst="rect">
            <a:avLst/>
          </a:prstGeom>
          <a:noFill/>
        </p:spPr>
        <p:txBody>
          <a:bodyPr wrap="square" rtlCol="0">
            <a:spAutoFit/>
          </a:bodyPr>
          <a:lstStyle/>
          <a:p>
            <a:r>
              <a:rPr lang="en-US" sz="2400" i="1" dirty="0" smtClean="0"/>
              <a:t>29 Counties have provided leaf-off imagery for State Imagery Web Service</a:t>
            </a:r>
            <a:endParaRPr lang="en-US" sz="2400" b="1" i="1" dirty="0">
              <a:solidFill>
                <a:schemeClr val="tx2"/>
              </a:solidFill>
            </a:endParaRPr>
          </a:p>
        </p:txBody>
      </p:sp>
    </p:spTree>
    <p:extLst>
      <p:ext uri="{BB962C8B-B14F-4D97-AF65-F5344CB8AC3E}">
        <p14:creationId xmlns:p14="http://schemas.microsoft.com/office/powerpoint/2010/main" val="885830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96" y="1046148"/>
            <a:ext cx="3646662" cy="545628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 Costs</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7333058" y="1146121"/>
            <a:ext cx="1700129" cy="1323439"/>
          </a:xfrm>
          <a:prstGeom prst="rect">
            <a:avLst/>
          </a:prstGeom>
          <a:solidFill>
            <a:srgbClr val="FFFF00"/>
          </a:solidFill>
        </p:spPr>
        <p:txBody>
          <a:bodyPr wrap="square" rtlCol="0">
            <a:spAutoFit/>
          </a:bodyPr>
          <a:lstStyle/>
          <a:p>
            <a:r>
              <a:rPr lang="en-US" sz="1600" b="1" i="1" dirty="0" smtClean="0"/>
              <a:t>Currentness</a:t>
            </a:r>
          </a:p>
          <a:p>
            <a:r>
              <a:rPr lang="en-US" sz="1600" i="1" dirty="0" smtClean="0"/>
              <a:t>Yellow highlighted counties indicates imagery older than 5 years.</a:t>
            </a:r>
            <a:endParaRPr lang="en-US" sz="1600" b="1" i="1" dirty="0">
              <a:solidFill>
                <a:schemeClr val="tx2"/>
              </a:solidFill>
            </a:endParaRPr>
          </a:p>
        </p:txBody>
      </p:sp>
      <p:sp>
        <p:nvSpPr>
          <p:cNvPr id="12" name="Curved Up Arrow 11"/>
          <p:cNvSpPr/>
          <p:nvPr/>
        </p:nvSpPr>
        <p:spPr>
          <a:xfrm>
            <a:off x="2998381" y="6363812"/>
            <a:ext cx="715805" cy="340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333058" y="2668904"/>
            <a:ext cx="1700129" cy="830997"/>
          </a:xfrm>
          <a:prstGeom prst="rect">
            <a:avLst/>
          </a:prstGeom>
          <a:solidFill>
            <a:schemeClr val="accent2">
              <a:lumMod val="40000"/>
              <a:lumOff val="60000"/>
            </a:schemeClr>
          </a:solidFill>
        </p:spPr>
        <p:txBody>
          <a:bodyPr wrap="square" rtlCol="0">
            <a:spAutoFit/>
          </a:bodyPr>
          <a:lstStyle/>
          <a:p>
            <a:r>
              <a:rPr lang="en-US" sz="1600" b="1" i="1" dirty="0" smtClean="0"/>
              <a:t>Resolution</a:t>
            </a:r>
          </a:p>
          <a:p>
            <a:r>
              <a:rPr lang="en-US" sz="1600" i="1" dirty="0" smtClean="0"/>
              <a:t>6-inch resolution or better</a:t>
            </a:r>
            <a:endParaRPr lang="en-US" sz="1600" b="1" i="1" dirty="0">
              <a:solidFill>
                <a:schemeClr val="tx2"/>
              </a:solidFill>
            </a:endParaRPr>
          </a:p>
        </p:txBody>
      </p:sp>
      <p:sp>
        <p:nvSpPr>
          <p:cNvPr id="16" name="TextBox 15"/>
          <p:cNvSpPr txBox="1"/>
          <p:nvPr/>
        </p:nvSpPr>
        <p:spPr>
          <a:xfrm>
            <a:off x="7333058" y="3774290"/>
            <a:ext cx="1700129" cy="1077218"/>
          </a:xfrm>
          <a:prstGeom prst="rect">
            <a:avLst/>
          </a:prstGeom>
          <a:solidFill>
            <a:schemeClr val="accent4">
              <a:lumMod val="40000"/>
              <a:lumOff val="60000"/>
            </a:schemeClr>
          </a:solidFill>
        </p:spPr>
        <p:txBody>
          <a:bodyPr wrap="square" rtlCol="0">
            <a:spAutoFit/>
          </a:bodyPr>
          <a:lstStyle/>
          <a:p>
            <a:r>
              <a:rPr lang="en-US" sz="1600" b="1" i="1" dirty="0" smtClean="0"/>
              <a:t>Leaf-Off</a:t>
            </a:r>
          </a:p>
          <a:p>
            <a:r>
              <a:rPr lang="en-US" sz="1600" i="1" dirty="0" smtClean="0"/>
              <a:t>WV 3</a:t>
            </a:r>
            <a:r>
              <a:rPr lang="en-US" sz="1600" i="1" baseline="30000" dirty="0" smtClean="0"/>
              <a:t>rd</a:t>
            </a:r>
            <a:r>
              <a:rPr lang="en-US" sz="1600" i="1" dirty="0" smtClean="0"/>
              <a:t> most forested state (78% forested)</a:t>
            </a:r>
            <a:endParaRPr lang="en-US" sz="1600" b="1" i="1" dirty="0">
              <a:solidFill>
                <a:schemeClr val="tx2"/>
              </a:solidFill>
            </a:endParaRPr>
          </a:p>
        </p:txBody>
      </p:sp>
      <p:sp>
        <p:nvSpPr>
          <p:cNvPr id="17" name="TextBox 16"/>
          <p:cNvSpPr txBox="1"/>
          <p:nvPr/>
        </p:nvSpPr>
        <p:spPr>
          <a:xfrm>
            <a:off x="7333057" y="5184608"/>
            <a:ext cx="1700129" cy="984885"/>
          </a:xfrm>
          <a:prstGeom prst="rect">
            <a:avLst/>
          </a:prstGeom>
          <a:solidFill>
            <a:schemeClr val="accent6">
              <a:lumMod val="20000"/>
              <a:lumOff val="80000"/>
            </a:schemeClr>
          </a:solidFill>
        </p:spPr>
        <p:txBody>
          <a:bodyPr wrap="square" rtlCol="0">
            <a:spAutoFit/>
          </a:bodyPr>
          <a:lstStyle/>
          <a:p>
            <a:r>
              <a:rPr lang="en-US" sz="1600" b="1" i="1" dirty="0" smtClean="0"/>
              <a:t>Funding Sources</a:t>
            </a:r>
          </a:p>
          <a:p>
            <a:r>
              <a:rPr lang="en-US" sz="1400" i="1" dirty="0" smtClean="0"/>
              <a:t>Assessor Valuation or County Commission Funds</a:t>
            </a:r>
            <a:endParaRPr lang="en-US" sz="1400" b="1" i="1" dirty="0">
              <a:solidFill>
                <a:schemeClr val="tx2"/>
              </a:solidFill>
            </a:endParaRPr>
          </a:p>
        </p:txBody>
      </p:sp>
      <p:pic>
        <p:nvPicPr>
          <p:cNvPr id="4" name="Picture 3"/>
          <p:cNvPicPr>
            <a:picLocks noChangeAspect="1"/>
          </p:cNvPicPr>
          <p:nvPr/>
        </p:nvPicPr>
        <p:blipFill>
          <a:blip r:embed="rId3"/>
          <a:stretch>
            <a:fillRect/>
          </a:stretch>
        </p:blipFill>
        <p:spPr>
          <a:xfrm>
            <a:off x="3758926" y="1098281"/>
            <a:ext cx="3516663" cy="5435654"/>
          </a:xfrm>
          <a:prstGeom prst="rect">
            <a:avLst/>
          </a:prstGeom>
        </p:spPr>
      </p:pic>
    </p:spTree>
    <p:extLst>
      <p:ext uri="{BB962C8B-B14F-4D97-AF65-F5344CB8AC3E}">
        <p14:creationId xmlns:p14="http://schemas.microsoft.com/office/powerpoint/2010/main" val="1007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State-Level Integration</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696819" y="5980271"/>
            <a:ext cx="106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1">
                    <a:lumMod val="50000"/>
                  </a:schemeClr>
                </a:solidFill>
                <a:latin typeface="Arial" panose="020B0604020202020204" pitchFamily="34" charset="0"/>
              </a:rPr>
              <a:t>Parcels</a:t>
            </a:r>
            <a:endParaRPr lang="en-US" sz="1600" b="1" i="1" dirty="0">
              <a:solidFill>
                <a:schemeClr val="accent1">
                  <a:lumMod val="50000"/>
                </a:schemeClr>
              </a:solidFill>
            </a:endParaRPr>
          </a:p>
        </p:txBody>
      </p:sp>
      <p:graphicFrame>
        <p:nvGraphicFramePr>
          <p:cNvPr id="3" name="Diagram 2"/>
          <p:cNvGraphicFramePr/>
          <p:nvPr>
            <p:extLst>
              <p:ext uri="{D42A27DB-BD31-4B8C-83A1-F6EECF244321}">
                <p14:modId xmlns:p14="http://schemas.microsoft.com/office/powerpoint/2010/main" val="3565793261"/>
              </p:ext>
            </p:extLst>
          </p:nvPr>
        </p:nvGraphicFramePr>
        <p:xfrm>
          <a:off x="1079284" y="1501921"/>
          <a:ext cx="23018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179397" y="1752600"/>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Local Level</a:t>
            </a:r>
            <a:endParaRPr lang="en-US" sz="1600" i="1" dirty="0"/>
          </a:p>
        </p:txBody>
      </p:sp>
      <p:graphicFrame>
        <p:nvGraphicFramePr>
          <p:cNvPr id="10" name="Diagram 9"/>
          <p:cNvGraphicFramePr/>
          <p:nvPr>
            <p:extLst>
              <p:ext uri="{D42A27DB-BD31-4B8C-83A1-F6EECF244321}">
                <p14:modId xmlns:p14="http://schemas.microsoft.com/office/powerpoint/2010/main" val="1335596782"/>
              </p:ext>
            </p:extLst>
          </p:nvPr>
        </p:nvGraphicFramePr>
        <p:xfrm>
          <a:off x="3709993" y="1508417"/>
          <a:ext cx="2301871"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1963101974"/>
              </p:ext>
            </p:extLst>
          </p:nvPr>
        </p:nvGraphicFramePr>
        <p:xfrm>
          <a:off x="6537329" y="1517942"/>
          <a:ext cx="2301871"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Rectangle 11"/>
          <p:cNvSpPr/>
          <p:nvPr/>
        </p:nvSpPr>
        <p:spPr>
          <a:xfrm>
            <a:off x="134957" y="3241533"/>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State Level</a:t>
            </a:r>
            <a:endParaRPr lang="en-US" sz="1600" i="1" dirty="0"/>
          </a:p>
        </p:txBody>
      </p:sp>
      <p:sp>
        <p:nvSpPr>
          <p:cNvPr id="13" name="Rectangle 12"/>
          <p:cNvSpPr/>
          <p:nvPr/>
        </p:nvSpPr>
        <p:spPr>
          <a:xfrm>
            <a:off x="103197" y="4730466"/>
            <a:ext cx="887403" cy="584775"/>
          </a:xfrm>
          <a:prstGeom prst="rect">
            <a:avLst/>
          </a:prstGeom>
        </p:spPr>
        <p:txBody>
          <a:bodyPr wrap="square">
            <a:spAutoFit/>
          </a:bodyPr>
          <a:lstStyle/>
          <a:p>
            <a:pPr algn="ctr"/>
            <a:r>
              <a:rPr lang="en-US" sz="1600" i="1" dirty="0" smtClean="0">
                <a:solidFill>
                  <a:srgbClr val="000000"/>
                </a:solidFill>
                <a:latin typeface="Arial" panose="020B0604020202020204" pitchFamily="34" charset="0"/>
              </a:rPr>
              <a:t>State Product</a:t>
            </a:r>
            <a:endParaRPr lang="en-US" sz="1600" i="1" dirty="0"/>
          </a:p>
        </p:txBody>
      </p:sp>
      <p:sp>
        <p:nvSpPr>
          <p:cNvPr id="14" name="Rectangle 13"/>
          <p:cNvSpPr/>
          <p:nvPr/>
        </p:nvSpPr>
        <p:spPr>
          <a:xfrm>
            <a:off x="4178536" y="5980271"/>
            <a:ext cx="148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rgbClr val="7030A0"/>
                </a:solidFill>
                <a:latin typeface="Arial" panose="020B0604020202020204" pitchFamily="34" charset="0"/>
              </a:rPr>
              <a:t>Addresses</a:t>
            </a:r>
            <a:endParaRPr lang="en-US" sz="1600" b="1" i="1" dirty="0">
              <a:solidFill>
                <a:srgbClr val="7030A0"/>
              </a:solidFill>
            </a:endParaRPr>
          </a:p>
        </p:txBody>
      </p:sp>
      <p:sp>
        <p:nvSpPr>
          <p:cNvPr id="15" name="Rectangle 14"/>
          <p:cNvSpPr/>
          <p:nvPr/>
        </p:nvSpPr>
        <p:spPr>
          <a:xfrm>
            <a:off x="7162800" y="5951696"/>
            <a:ext cx="1235072"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3">
                    <a:lumMod val="50000"/>
                  </a:schemeClr>
                </a:solidFill>
                <a:latin typeface="Arial" panose="020B0604020202020204" pitchFamily="34" charset="0"/>
              </a:rPr>
              <a:t>Imagery</a:t>
            </a:r>
            <a:endParaRPr lang="en-US" sz="1600" b="1" i="1" dirty="0">
              <a:solidFill>
                <a:schemeClr val="accent3">
                  <a:lumMod val="50000"/>
                </a:schemeClr>
              </a:solidFill>
            </a:endParaRPr>
          </a:p>
        </p:txBody>
      </p:sp>
    </p:spTree>
    <p:extLst>
      <p:ext uri="{BB962C8B-B14F-4D97-AF65-F5344CB8AC3E}">
        <p14:creationId xmlns:p14="http://schemas.microsoft.com/office/powerpoint/2010/main" val="17441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838200"/>
            <a:ext cx="8229600" cy="5943600"/>
          </a:xfrm>
        </p:spPr>
        <p:txBody>
          <a:bodyPr>
            <a:normAutofit fontScale="55000" lnSpcReduction="20000"/>
          </a:bodyPr>
          <a:lstStyle/>
          <a:p>
            <a:endParaRPr lang="en-US" sz="28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Other Enhancements Accomplished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Leaf-on USDA NAIP 2016 Statewide Imagery &amp; WV DEP </a:t>
            </a:r>
            <a:r>
              <a:rPr lang="en-US" sz="2400" b="1" dirty="0" err="1" smtClean="0">
                <a:solidFill>
                  <a:schemeClr val="accent1">
                    <a:lumMod val="50000"/>
                  </a:schemeClr>
                </a:solidFill>
                <a:latin typeface="Arial" panose="020B0604020202020204" pitchFamily="34" charset="0"/>
                <a:cs typeface="Arial" panose="020B0604020202020204" pitchFamily="34" charset="0"/>
              </a:rPr>
              <a:t>Hillshade</a:t>
            </a:r>
            <a:endParaRPr lang="en-US" sz="2400" dirty="0" smtClean="0">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Best Leaf-Off imagery updated with aerial imagery from 29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Parcels added for 36 counties, with 2 counties pledged by end of summer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Tug Fork Detailed Restudy</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Parcel ID Search tool</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Embedded FloodSmart.gov Cost Calculator  (</a:t>
            </a:r>
            <a:r>
              <a:rPr lang="en-US" sz="2400" b="1" i="1" dirty="0" smtClean="0">
                <a:solidFill>
                  <a:schemeClr val="accent1">
                    <a:lumMod val="50000"/>
                  </a:schemeClr>
                </a:solidFill>
                <a:latin typeface="Arial" panose="020B0604020202020204" pitchFamily="34" charset="0"/>
                <a:cs typeface="Arial" panose="020B0604020202020204" pitchFamily="34" charset="0"/>
              </a:rPr>
              <a:t>currently out of service due to security breach</a:t>
            </a:r>
            <a:r>
              <a:rPr lang="en-US" sz="2400" b="1" dirty="0" smtClean="0">
                <a:solidFill>
                  <a:schemeClr val="accent1">
                    <a:lumMod val="50000"/>
                  </a:schemeClr>
                </a:solidFill>
                <a:latin typeface="Arial" panose="020B0604020202020204" pitchFamily="34" charset="0"/>
                <a:cs typeface="Arial" panose="020B0604020202020204" pitchFamily="34" charset="0"/>
              </a:rPr>
              <a:t>)</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 to National Weather Service Advanced Hydrologic Prediction Service (AHPS)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Links to Flood Smart and Flood Risk Documents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Updated WV Address Locator Services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Re-programmed toolbar icons for restrictive settings on federal IE web browsers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a:t>
            </a:r>
            <a:r>
              <a:rPr lang="en-US" sz="2400" b="1" dirty="0">
                <a:solidFill>
                  <a:schemeClr val="accent1">
                    <a:lumMod val="50000"/>
                  </a:schemeClr>
                </a:solidFill>
                <a:latin typeface="Arial" panose="020B0604020202020204" pitchFamily="34" charset="0"/>
                <a:cs typeface="Arial" panose="020B0604020202020204" pitchFamily="34" charset="0"/>
              </a:rPr>
              <a:t>drawing and text markup </a:t>
            </a:r>
            <a:r>
              <a:rPr lang="en-US" sz="2400" b="1" dirty="0" smtClean="0">
                <a:solidFill>
                  <a:schemeClr val="accent1">
                    <a:lumMod val="50000"/>
                  </a:schemeClr>
                </a:solidFill>
                <a:latin typeface="Arial" panose="020B0604020202020204" pitchFamily="34" charset="0"/>
                <a:cs typeface="Arial" panose="020B0604020202020204" pitchFamily="34" charset="0"/>
              </a:rPr>
              <a:t>tools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contact list of Floodplain </a:t>
            </a:r>
            <a:r>
              <a:rPr lang="en-US" sz="2400" b="1" dirty="0" smtClean="0">
                <a:solidFill>
                  <a:schemeClr val="accent1">
                    <a:lumMod val="50000"/>
                  </a:schemeClr>
                </a:solidFill>
                <a:latin typeface="Arial" panose="020B0604020202020204" pitchFamily="34" charset="0"/>
                <a:cs typeface="Arial" panose="020B0604020202020204" pitchFamily="34" charset="0"/>
              </a:rPr>
              <a:t>Managers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statewide mitigated buyout properties flood </a:t>
            </a:r>
            <a:r>
              <a:rPr lang="en-US" sz="2400" b="1" dirty="0" smtClean="0">
                <a:solidFill>
                  <a:schemeClr val="accent1">
                    <a:lumMod val="50000"/>
                  </a:schemeClr>
                </a:solidFill>
                <a:latin typeface="Arial" panose="020B0604020202020204" pitchFamily="34" charset="0"/>
                <a:cs typeface="Arial" panose="020B0604020202020204" pitchFamily="34" charset="0"/>
              </a:rPr>
              <a:t>layer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floodway to mobile application, updated data layers, services, flood queries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nearly 1.5 million assessor attribute records for Tax Year 2017 to include building specific information for commercial/industrial/apartment properties</a:t>
            </a:r>
            <a:endParaRPr lang="en-US" sz="2400" b="1" dirty="0">
              <a:solidFill>
                <a:schemeClr val="accent1">
                  <a:lumMod val="50000"/>
                </a:schemeClr>
              </a:solidFill>
              <a:latin typeface="Arial" panose="020B0604020202020204" pitchFamily="34" charset="0"/>
              <a:cs typeface="Arial" panose="020B0604020202020204" pitchFamily="34" charset="0"/>
            </a:endParaRPr>
          </a:p>
          <a:p>
            <a:pPr lvl="1"/>
            <a:endParaRPr lang="en-US" sz="24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Future Enhancements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Upper Mon. Detailed Restudy (includes BFE grid)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new advisory floodplains and depth grids for A and AE Zones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 statewide elevation grid with new </a:t>
            </a:r>
            <a:r>
              <a:rPr lang="en-US" sz="2400" b="1" dirty="0" err="1" smtClean="0">
                <a:solidFill>
                  <a:schemeClr val="accent1">
                    <a:lumMod val="50000"/>
                  </a:schemeClr>
                </a:solidFill>
                <a:latin typeface="Arial" panose="020B0604020202020204" pitchFamily="34" charset="0"/>
                <a:cs typeface="Arial" panose="020B0604020202020204" pitchFamily="34" charset="0"/>
              </a:rPr>
              <a:t>lidar</a:t>
            </a:r>
            <a:r>
              <a:rPr lang="en-US" sz="2400" b="1" dirty="0" smtClean="0">
                <a:solidFill>
                  <a:schemeClr val="accent1">
                    <a:lumMod val="50000"/>
                  </a:schemeClr>
                </a:solidFill>
                <a:latin typeface="Arial" panose="020B0604020202020204" pitchFamily="34" charset="0"/>
                <a:cs typeface="Arial" panose="020B0604020202020204" pitchFamily="34" charset="0"/>
              </a:rPr>
              <a:t> acquisitions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Acquire digital parcel and addressing layers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flood risk assessments and products 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 building and essential facility inventories for </a:t>
            </a:r>
            <a:r>
              <a:rPr lang="en-US" sz="2400" b="1" dirty="0">
                <a:solidFill>
                  <a:schemeClr val="accent1">
                    <a:lumMod val="50000"/>
                  </a:schemeClr>
                </a:solidFill>
                <a:latin typeface="Arial" panose="020B0604020202020204" pitchFamily="34" charset="0"/>
                <a:cs typeface="Arial" panose="020B0604020202020204" pitchFamily="34" charset="0"/>
              </a:rPr>
              <a:t>risk planning</a:t>
            </a:r>
            <a:endParaRPr lang="en-US" b="1" dirty="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Incorporate 3D flood visualization models of communities (requires building footprints)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Historical Flood Inundation and Dam Break Inundation maps from external sources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Reclassify statewide water depth grid</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&amp; Future Enhancements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More Shared Links</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33400" y="1066800"/>
            <a:ext cx="8001000" cy="516435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81000" y="6324600"/>
            <a:ext cx="8610600" cy="381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Exchange</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lang="en-US" sz="1400" noProof="0" dirty="0" smtClean="0"/>
              <a:t>flood info </a:t>
            </a:r>
            <a:r>
              <a:rPr lang="en-US" sz="1400" dirty="0" smtClean="0"/>
              <a:t>with others using various </a:t>
            </a:r>
            <a:r>
              <a:rPr lang="en-US" sz="1400" noProof="0" dirty="0" smtClean="0"/>
              <a:t>link types:  (1) Map Click, (2) Map Center, (3) </a:t>
            </a:r>
            <a:r>
              <a:rPr lang="en-US" sz="1400" b="1" noProof="0" dirty="0" smtClean="0"/>
              <a:t>Parcel ID</a:t>
            </a:r>
            <a:r>
              <a:rPr lang="en-US" sz="1400" noProof="0" dirty="0" smtClean="0"/>
              <a:t>, (4) Address</a:t>
            </a:r>
            <a:r>
              <a:rPr kumimoji="0" lang="en-US" sz="1400" b="1" i="0" u="none" strike="noStrike" kern="1200" cap="none" spc="0" normalizeH="0" noProof="0" dirty="0" smtClean="0">
                <a:ln>
                  <a:noFill/>
                </a:ln>
                <a:solidFill>
                  <a:schemeClr val="tx1"/>
                </a:solidFill>
                <a:effectLst/>
                <a:uLnTx/>
                <a:uFillTx/>
                <a:latin typeface="+mn-lt"/>
                <a:ea typeface="+mn-ea"/>
                <a:cs typeface="+mn-cs"/>
              </a:rPr>
              <a:t> </a:t>
            </a:r>
            <a: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1295400" y="990600"/>
            <a:ext cx="3810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762000" y="1295400"/>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ular Callout 2"/>
          <p:cNvSpPr/>
          <p:nvPr/>
        </p:nvSpPr>
        <p:spPr>
          <a:xfrm>
            <a:off x="6629400" y="1559390"/>
            <a:ext cx="1371600" cy="287557"/>
          </a:xfrm>
          <a:prstGeom prst="wedgeRectCallout">
            <a:avLst>
              <a:gd name="adj1" fmla="val 50000"/>
              <a:gd name="adj2" fmla="val 1088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Share Link</a:t>
            </a:r>
          </a:p>
        </p:txBody>
      </p:sp>
      <p:sp>
        <p:nvSpPr>
          <p:cNvPr id="14" name="Oval 13"/>
          <p:cNvSpPr/>
          <p:nvPr/>
        </p:nvSpPr>
        <p:spPr>
          <a:xfrm>
            <a:off x="7924800" y="2034737"/>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Clear Browser Cache</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17713" y="914400"/>
            <a:ext cx="8763001" cy="353943"/>
          </a:xfrm>
          <a:prstGeom prst="rect">
            <a:avLst/>
          </a:prstGeom>
          <a:noFill/>
        </p:spPr>
        <p:txBody>
          <a:bodyPr wrap="square" rtlCol="0">
            <a:spAutoFit/>
          </a:bodyPr>
          <a:lstStyle/>
          <a:p>
            <a:r>
              <a:rPr lang="en-US" sz="1700" i="1" dirty="0" smtClean="0"/>
              <a:t>Remember to clear browser cache to access all the current information and updates of Flood Tool</a:t>
            </a:r>
            <a:endParaRPr lang="en-US" sz="1700" i="1" dirty="0"/>
          </a:p>
        </p:txBody>
      </p:sp>
      <p:sp>
        <p:nvSpPr>
          <p:cNvPr id="7" name="Content Placeholder 6"/>
          <p:cNvSpPr>
            <a:spLocks noGrp="1"/>
          </p:cNvSpPr>
          <p:nvPr>
            <p:ph idx="1"/>
          </p:nvPr>
        </p:nvSpPr>
        <p:spPr>
          <a:xfrm>
            <a:off x="222377" y="1545592"/>
            <a:ext cx="4462231"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r>
              <a:rPr lang="en-US" dirty="0">
                <a:latin typeface="inherit"/>
              </a:rPr>
              <a:t>Step 1</a:t>
            </a:r>
            <a:endParaRPr lang="en-US" dirty="0">
              <a:latin typeface="merriweatherregular"/>
            </a:endParaRPr>
          </a:p>
          <a:p>
            <a:pPr lvl="1"/>
            <a:r>
              <a:rPr lang="en-US" sz="2600" dirty="0">
                <a:latin typeface="inherit"/>
              </a:rPr>
              <a:t>Press [Control]+[F5] on the keyboard. This is a FORCED refresh</a:t>
            </a:r>
            <a:r>
              <a:rPr lang="en-US" sz="2600" dirty="0" smtClean="0">
                <a:latin typeface="inherit"/>
              </a:rPr>
              <a:t>.</a:t>
            </a:r>
            <a:r>
              <a:rPr lang="en-US" dirty="0" smtClean="0">
                <a:latin typeface="inherit"/>
              </a:rPr>
              <a:t/>
            </a:r>
            <a:br>
              <a:rPr lang="en-US" dirty="0" smtClean="0">
                <a:latin typeface="inherit"/>
              </a:rPr>
            </a:br>
            <a:endParaRPr lang="en-US" dirty="0" smtClean="0">
              <a:latin typeface="inherit"/>
            </a:endParaRPr>
          </a:p>
          <a:p>
            <a:r>
              <a:rPr lang="en-US" dirty="0" smtClean="0">
                <a:latin typeface="inherit"/>
              </a:rPr>
              <a:t>Step 2</a:t>
            </a:r>
          </a:p>
          <a:p>
            <a:pPr lvl="1"/>
            <a:r>
              <a:rPr lang="en-US" dirty="0">
                <a:latin typeface="inherit"/>
              </a:rPr>
              <a:t>This process is more complicated. To do it thoroughly follow </a:t>
            </a:r>
            <a:r>
              <a:rPr lang="en-US" dirty="0" smtClean="0">
                <a:latin typeface="inherit"/>
              </a:rPr>
              <a:t>these steps.</a:t>
            </a:r>
            <a:endParaRPr lang="en-US" dirty="0">
              <a:latin typeface="merriweather_lightregular"/>
            </a:endParaRPr>
          </a:p>
          <a:p>
            <a:pPr lvl="2"/>
            <a:r>
              <a:rPr lang="en-US" sz="2600" dirty="0">
                <a:latin typeface="inherit"/>
              </a:rPr>
              <a:t>close all browser windows</a:t>
            </a:r>
          </a:p>
          <a:p>
            <a:pPr lvl="2"/>
            <a:r>
              <a:rPr lang="en-US" sz="2600" dirty="0">
                <a:latin typeface="inherit"/>
              </a:rPr>
              <a:t>open a single </a:t>
            </a:r>
            <a:r>
              <a:rPr lang="en-US" sz="2600" dirty="0" smtClean="0">
                <a:latin typeface="inherit"/>
              </a:rPr>
              <a:t>browser</a:t>
            </a:r>
          </a:p>
          <a:p>
            <a:pPr lvl="2"/>
            <a:r>
              <a:rPr lang="en-US" sz="2600" dirty="0">
                <a:latin typeface="inherit"/>
              </a:rPr>
              <a:t>go to [Tools] on the top </a:t>
            </a:r>
            <a:r>
              <a:rPr lang="en-US" sz="2600" dirty="0" smtClean="0">
                <a:latin typeface="inherit"/>
              </a:rPr>
              <a:t>menu</a:t>
            </a:r>
          </a:p>
          <a:p>
            <a:pPr lvl="2"/>
            <a:r>
              <a:rPr lang="en-US" sz="2600" dirty="0">
                <a:latin typeface="inherit"/>
              </a:rPr>
              <a:t>select [Internet Options</a:t>
            </a:r>
            <a:r>
              <a:rPr lang="en-US" sz="2600" dirty="0" smtClean="0">
                <a:latin typeface="inherit"/>
              </a:rPr>
              <a:t>]</a:t>
            </a:r>
          </a:p>
          <a:p>
            <a:pPr lvl="1"/>
            <a:r>
              <a:rPr lang="en-US" sz="2600" dirty="0">
                <a:latin typeface="inherit"/>
              </a:rPr>
              <a:t>You will get a dialog box similar to the one shown below</a:t>
            </a:r>
            <a:r>
              <a:rPr lang="en-US" sz="2600" dirty="0" smtClean="0">
                <a:latin typeface="inherit"/>
              </a:rPr>
              <a:t>.</a:t>
            </a:r>
          </a:p>
          <a:p>
            <a:pPr lvl="1"/>
            <a:r>
              <a:rPr lang="en-US" sz="2600" dirty="0"/>
              <a:t>Press the [Delete Files] </a:t>
            </a:r>
            <a:r>
              <a:rPr lang="en-US" sz="2600" dirty="0" smtClean="0"/>
              <a:t>button.  This should clear all the files in your browser cache.</a:t>
            </a:r>
            <a:endParaRPr lang="en-US" sz="2600" dirty="0"/>
          </a:p>
          <a:p>
            <a:pPr lvl="1"/>
            <a:endParaRPr lang="en-US" dirty="0" smtClean="0">
              <a:solidFill>
                <a:srgbClr val="666666"/>
              </a:solidFill>
              <a:latin typeface="inherit"/>
            </a:endParaRPr>
          </a:p>
          <a:p>
            <a:pPr lvl="1"/>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45592"/>
            <a:ext cx="4194110" cy="5183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40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Coverage Goals</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39788" y="1344952"/>
            <a:ext cx="8464423"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r>
              <a:rPr lang="en-US" i="1" dirty="0" smtClean="0">
                <a:latin typeface="inherit"/>
              </a:rPr>
              <a:t>In 2 years…</a:t>
            </a:r>
          </a:p>
          <a:p>
            <a:pPr lvl="1"/>
            <a:r>
              <a:rPr lang="en-US" dirty="0" smtClean="0">
                <a:latin typeface="inherit"/>
              </a:rPr>
              <a:t>Advisory Flood Heights (AFH) for Approximate A Zones and model Ordinance</a:t>
            </a:r>
            <a:br>
              <a:rPr lang="en-US" dirty="0" smtClean="0">
                <a:latin typeface="inherit"/>
              </a:rPr>
            </a:br>
            <a:endParaRPr lang="en-US" dirty="0" smtClean="0">
              <a:latin typeface="inherit"/>
            </a:endParaRPr>
          </a:p>
          <a:p>
            <a:r>
              <a:rPr lang="en-US" i="1" dirty="0" smtClean="0">
                <a:latin typeface="inherit"/>
              </a:rPr>
              <a:t>In 3 years…</a:t>
            </a:r>
          </a:p>
          <a:p>
            <a:pPr lvl="1"/>
            <a:r>
              <a:rPr lang="en-US" dirty="0" smtClean="0">
                <a:latin typeface="inherit"/>
              </a:rPr>
              <a:t>Building-Specific Inventories </a:t>
            </a:r>
          </a:p>
          <a:p>
            <a:pPr lvl="1"/>
            <a:r>
              <a:rPr lang="en-US" dirty="0">
                <a:latin typeface="inherit"/>
              </a:rPr>
              <a:t>Site-Specific Flood Risk Assessments</a:t>
            </a:r>
          </a:p>
          <a:p>
            <a:pPr lvl="1"/>
            <a:r>
              <a:rPr lang="en-US" dirty="0" smtClean="0">
                <a:latin typeface="inherit"/>
              </a:rPr>
              <a:t>Statewide Parcel File</a:t>
            </a:r>
          </a:p>
          <a:p>
            <a:pPr lvl="1"/>
            <a:r>
              <a:rPr lang="en-US" dirty="0" smtClean="0">
                <a:latin typeface="inherit"/>
              </a:rPr>
              <a:t>Composite Depth Grid</a:t>
            </a:r>
          </a:p>
          <a:p>
            <a:pPr lvl="2"/>
            <a:r>
              <a:rPr lang="en-US" dirty="0" smtClean="0">
                <a:latin typeface="inherit"/>
              </a:rPr>
              <a:t>Restudies</a:t>
            </a:r>
          </a:p>
          <a:p>
            <a:pPr lvl="2"/>
            <a:r>
              <a:rPr lang="en-US" dirty="0" smtClean="0">
                <a:latin typeface="inherit"/>
              </a:rPr>
              <a:t>Advisory A &amp; AE Zones</a:t>
            </a:r>
            <a:endParaRPr lang="en-US" dirty="0">
              <a:latin typeface="merriweather_lightregular"/>
            </a:endParaRPr>
          </a:p>
          <a:p>
            <a:pPr lvl="2"/>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2" name="Picture 1"/>
          <p:cNvPicPr>
            <a:picLocks noChangeAspect="1"/>
          </p:cNvPicPr>
          <p:nvPr/>
        </p:nvPicPr>
        <p:blipFill>
          <a:blip r:embed="rId2"/>
          <a:stretch>
            <a:fillRect/>
          </a:stretch>
        </p:blipFill>
        <p:spPr>
          <a:xfrm>
            <a:off x="5105400" y="4724400"/>
            <a:ext cx="34671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3789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Technical Questions about Tool? </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42900" y="1524000"/>
            <a:ext cx="8458200" cy="4419600"/>
          </a:xfrm>
          <a:solidFill>
            <a:schemeClr val="accent1">
              <a:lumMod val="20000"/>
              <a:lumOff val="80000"/>
            </a:schemeClr>
          </a:solidFill>
          <a:effectLst>
            <a:outerShdw blurRad="50800" dist="38100" dir="2700000" algn="tl" rotWithShape="0">
              <a:prstClr val="black">
                <a:alpha val="40000"/>
              </a:prstClr>
            </a:outerShdw>
          </a:effectLst>
        </p:spPr>
        <p:txBody>
          <a:bodyPr>
            <a:normAutofit/>
          </a:bodyPr>
          <a:lstStyle/>
          <a:p>
            <a:pPr marL="0" indent="0" algn="ctr">
              <a:buNone/>
            </a:pPr>
            <a:r>
              <a:rPr lang="en-US" dirty="0" smtClean="0">
                <a:latin typeface="inherit"/>
              </a:rPr>
              <a:t>WVU GIS Technical Center</a:t>
            </a:r>
            <a:br>
              <a:rPr lang="en-US" dirty="0" smtClean="0">
                <a:latin typeface="inherit"/>
              </a:rPr>
            </a:br>
            <a:endParaRPr lang="en-US" dirty="0" smtClean="0">
              <a:latin typeface="inherit"/>
            </a:endParaRPr>
          </a:p>
          <a:p>
            <a:r>
              <a:rPr lang="en-US" sz="2800" b="1" dirty="0" smtClean="0">
                <a:latin typeface="inherit"/>
              </a:rPr>
              <a:t>Eric Hopkins</a:t>
            </a:r>
            <a:r>
              <a:rPr lang="en-US" sz="2800" dirty="0" smtClean="0">
                <a:latin typeface="inherit"/>
              </a:rPr>
              <a:t/>
            </a:r>
            <a:br>
              <a:rPr lang="en-US" sz="2800" dirty="0" smtClean="0">
                <a:latin typeface="inherit"/>
              </a:rPr>
            </a:br>
            <a:r>
              <a:rPr lang="en-US" sz="2400" dirty="0" smtClean="0">
                <a:hlinkClick r:id="rId2"/>
              </a:rPr>
              <a:t>eric.hopkins@mail.wvu.edu</a:t>
            </a:r>
            <a:r>
              <a:rPr lang="en-US" sz="2400" dirty="0" smtClean="0"/>
              <a:t>, phone: 304-293-9463</a:t>
            </a:r>
            <a:br>
              <a:rPr lang="en-US" sz="2400" dirty="0" smtClean="0"/>
            </a:br>
            <a:endParaRPr lang="en-US" sz="2400" dirty="0" smtClean="0">
              <a:solidFill>
                <a:srgbClr val="666666"/>
              </a:solidFill>
              <a:latin typeface="inherit"/>
            </a:endParaRPr>
          </a:p>
          <a:p>
            <a:r>
              <a:rPr lang="en-US" sz="2800" b="1" dirty="0" smtClean="0">
                <a:latin typeface="inherit"/>
              </a:rPr>
              <a:t>Kurt Donaldson</a:t>
            </a:r>
            <a:r>
              <a:rPr lang="en-US" sz="2800" dirty="0" smtClean="0">
                <a:latin typeface="inherit"/>
              </a:rPr>
              <a:t/>
            </a:r>
            <a:br>
              <a:rPr lang="en-US" sz="2800" dirty="0" smtClean="0">
                <a:latin typeface="inherit"/>
              </a:rPr>
            </a:br>
            <a:r>
              <a:rPr lang="en-US" sz="2400" dirty="0" smtClean="0">
                <a:hlinkClick r:id="rId3"/>
              </a:rPr>
              <a:t>kurt.donaldson@mail.wvu.edu</a:t>
            </a:r>
            <a:r>
              <a:rPr lang="en-US" sz="2400" dirty="0" smtClean="0"/>
              <a:t>, phone: 304-293-9467</a:t>
            </a:r>
            <a:endParaRPr lang="en-US" sz="2400"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spTree>
    <p:extLst>
      <p:ext uri="{BB962C8B-B14F-4D97-AF65-F5344CB8AC3E}">
        <p14:creationId xmlns:p14="http://schemas.microsoft.com/office/powerpoint/2010/main" val="377211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294" t="7350" r="294" b="-160"/>
          <a:stretch/>
        </p:blipFill>
        <p:spPr>
          <a:xfrm>
            <a:off x="152400" y="1132703"/>
            <a:ext cx="5848350" cy="4810897"/>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Search</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057400" y="6258750"/>
            <a:ext cx="5772151" cy="353943"/>
          </a:xfrm>
          <a:prstGeom prst="rect">
            <a:avLst/>
          </a:prstGeom>
          <a:noFill/>
        </p:spPr>
        <p:txBody>
          <a:bodyPr wrap="square" rtlCol="0">
            <a:spAutoFit/>
          </a:bodyPr>
          <a:lstStyle/>
          <a:p>
            <a:r>
              <a:rPr lang="en-US" sz="1700" i="1" dirty="0" smtClean="0"/>
              <a:t>Locate and zoom to parcels using various search parameters</a:t>
            </a:r>
            <a:endParaRPr lang="en-US" sz="1700" i="1" dirty="0"/>
          </a:p>
        </p:txBody>
      </p:sp>
      <p:pic>
        <p:nvPicPr>
          <p:cNvPr id="10" name="Content Placeholder 9"/>
          <p:cNvPicPr>
            <a:picLocks noGrp="1" noChangeAspect="1"/>
          </p:cNvPicPr>
          <p:nvPr>
            <p:ph idx="1"/>
          </p:nvPr>
        </p:nvPicPr>
        <p:blipFill>
          <a:blip r:embed="rId3"/>
          <a:stretch>
            <a:fillRect/>
          </a:stretch>
        </p:blipFill>
        <p:spPr>
          <a:xfrm>
            <a:off x="255637" y="4844861"/>
            <a:ext cx="3352799" cy="1056912"/>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255638" y="2514600"/>
            <a:ext cx="3352799" cy="2313055"/>
          </a:xfrm>
          <a:prstGeom prst="rect">
            <a:avLst/>
          </a:prstGeom>
          <a:ln>
            <a:solidFill>
              <a:schemeClr val="tx1"/>
            </a:solidFill>
          </a:ln>
        </p:spPr>
      </p:pic>
      <p:sp>
        <p:nvSpPr>
          <p:cNvPr id="17" name="Oval 16"/>
          <p:cNvSpPr/>
          <p:nvPr/>
        </p:nvSpPr>
        <p:spPr>
          <a:xfrm>
            <a:off x="2438400" y="1789331"/>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8" name="Oval 17"/>
          <p:cNvSpPr/>
          <p:nvPr/>
        </p:nvSpPr>
        <p:spPr>
          <a:xfrm>
            <a:off x="255637" y="2683982"/>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9" name="Oval 18"/>
          <p:cNvSpPr/>
          <p:nvPr/>
        </p:nvSpPr>
        <p:spPr>
          <a:xfrm>
            <a:off x="838198" y="4986055"/>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0" name="TextBox 19"/>
          <p:cNvSpPr txBox="1"/>
          <p:nvPr/>
        </p:nvSpPr>
        <p:spPr>
          <a:xfrm>
            <a:off x="6289571" y="1219200"/>
            <a:ext cx="2286000"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for</a:t>
            </a:r>
            <a:br>
              <a:rPr lang="en-US" dirty="0" smtClean="0">
                <a:solidFill>
                  <a:schemeClr val="tx2"/>
                </a:solidFill>
              </a:rPr>
            </a:br>
            <a:r>
              <a:rPr lang="en-US" dirty="0" smtClean="0">
                <a:solidFill>
                  <a:schemeClr val="tx2"/>
                </a:solidFill>
              </a:rPr>
              <a:t>256 Rodeo Drive</a:t>
            </a:r>
          </a:p>
          <a:p>
            <a:endParaRPr lang="en-US" dirty="0"/>
          </a:p>
          <a:p>
            <a:r>
              <a:rPr lang="en-US" dirty="0" smtClean="0"/>
              <a:t>Search by:</a:t>
            </a:r>
          </a:p>
          <a:p>
            <a:pPr marL="342900" indent="-342900">
              <a:buFont typeface="+mj-lt"/>
              <a:buAutoNum type="arabicPeriod"/>
            </a:pPr>
            <a:r>
              <a:rPr lang="en-US" dirty="0" smtClean="0"/>
              <a:t>Parcel Owner</a:t>
            </a:r>
          </a:p>
          <a:p>
            <a:pPr marL="342900" indent="-342900">
              <a:buFont typeface="+mj-lt"/>
              <a:buAutoNum type="arabicPeriod"/>
            </a:pPr>
            <a:r>
              <a:rPr lang="en-US" dirty="0" smtClean="0"/>
              <a:t>Parcel Address</a:t>
            </a:r>
          </a:p>
          <a:p>
            <a:pPr marL="342900" indent="-342900">
              <a:buFont typeface="+mj-lt"/>
              <a:buAutoNum type="arabicPeriod"/>
            </a:pPr>
            <a:r>
              <a:rPr lang="en-US" dirty="0" smtClean="0"/>
              <a:t>Parcel Number</a:t>
            </a:r>
          </a:p>
        </p:txBody>
      </p:sp>
      <p:sp>
        <p:nvSpPr>
          <p:cNvPr id="24" name="TextBox 23"/>
          <p:cNvSpPr txBox="1"/>
          <p:nvPr/>
        </p:nvSpPr>
        <p:spPr>
          <a:xfrm>
            <a:off x="3737793" y="4404488"/>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TextBox 24"/>
          <p:cNvSpPr txBox="1"/>
          <p:nvPr/>
        </p:nvSpPr>
        <p:spPr>
          <a:xfrm>
            <a:off x="6292029" y="3788935"/>
            <a:ext cx="2286000" cy="196977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Results</a:t>
            </a:r>
          </a:p>
          <a:p>
            <a:endParaRPr lang="en-US" dirty="0" smtClean="0"/>
          </a:p>
          <a:p>
            <a:r>
              <a:rPr lang="en-US" b="1" dirty="0" smtClean="0"/>
              <a:t>IAS </a:t>
            </a:r>
            <a:r>
              <a:rPr lang="en-US" b="1" dirty="0"/>
              <a:t>Parcel ID:</a:t>
            </a:r>
          </a:p>
          <a:p>
            <a:r>
              <a:rPr lang="en-US" sz="1600" dirty="0"/>
              <a:t>04 37M002000000000</a:t>
            </a:r>
          </a:p>
          <a:p>
            <a:endParaRPr lang="en-US" dirty="0"/>
          </a:p>
          <a:p>
            <a:r>
              <a:rPr lang="en-US" b="1" dirty="0"/>
              <a:t>GIS </a:t>
            </a:r>
            <a:r>
              <a:rPr lang="en-US" b="1" dirty="0" smtClean="0"/>
              <a:t>Parcel </a:t>
            </a:r>
            <a:r>
              <a:rPr lang="en-US" b="1" dirty="0"/>
              <a:t>ID:</a:t>
            </a:r>
          </a:p>
          <a:p>
            <a:r>
              <a:rPr lang="en-US" sz="1600" dirty="0" smtClean="0"/>
              <a:t>02-04-037M-0020-0000</a:t>
            </a:r>
            <a:endParaRPr lang="en-US" dirty="0"/>
          </a:p>
        </p:txBody>
      </p:sp>
      <p:sp>
        <p:nvSpPr>
          <p:cNvPr id="14" name="Rectangular Callout 13"/>
          <p:cNvSpPr/>
          <p:nvPr/>
        </p:nvSpPr>
        <p:spPr>
          <a:xfrm>
            <a:off x="2286000" y="1186624"/>
            <a:ext cx="1524000" cy="287557"/>
          </a:xfrm>
          <a:prstGeom prst="wedgeRectCallout">
            <a:avLst>
              <a:gd name="adj1" fmla="val -17361"/>
              <a:gd name="adj2" fmla="val 1287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Parcel Search</a:t>
            </a:r>
            <a:endParaRPr lang="en-US" dirty="0"/>
          </a:p>
        </p:txBody>
      </p:sp>
    </p:spTree>
    <p:extLst>
      <p:ext uri="{BB962C8B-B14F-4D97-AF65-F5344CB8AC3E}">
        <p14:creationId xmlns:p14="http://schemas.microsoft.com/office/powerpoint/2010/main" val="39096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5494020" cy="5424462"/>
          </a:xfrm>
          <a:prstGeom prst="rect">
            <a:avLst/>
          </a:prstGeom>
          <a:noFill/>
          <a:ln w="12700" cmpd="sng">
            <a:solidFill>
              <a:srgbClr val="000000"/>
            </a:solidFill>
            <a:miter lim="800000"/>
            <a:headEnd/>
            <a:tailEnd/>
          </a:ln>
          <a:effectLst>
            <a:outerShdw blurRad="50800" dist="38100" dir="2700000" algn="tl" rotWithShape="0">
              <a:prstClr val="black">
                <a:alpha val="40000"/>
              </a:prstClr>
            </a:outerShdw>
          </a:effectLst>
        </p:spPr>
      </p:pic>
      <p:sp>
        <p:nvSpPr>
          <p:cNvPr id="4" name="Content Placeholder 2"/>
          <p:cNvSpPr>
            <a:spLocks noGrp="1"/>
          </p:cNvSpPr>
          <p:nvPr>
            <p:ph idx="1"/>
          </p:nvPr>
        </p:nvSpPr>
        <p:spPr>
          <a:xfrm>
            <a:off x="152400" y="1066800"/>
            <a:ext cx="5486400" cy="228600"/>
          </a:xfrm>
          <a:solidFill>
            <a:schemeClr val="bg1"/>
          </a:solidFill>
        </p:spPr>
        <p:txBody>
          <a:bodyPr>
            <a:normAutofit fontScale="25000" lnSpcReduction="20000"/>
          </a:bodyPr>
          <a:lstStyle/>
          <a:p>
            <a:pPr>
              <a:buNone/>
            </a:pPr>
            <a:r>
              <a:rPr lang="en-US" sz="4800" dirty="0" smtClean="0">
                <a:solidFill>
                  <a:schemeClr val="tx2">
                    <a:lumMod val="50000"/>
                  </a:schemeClr>
                </a:solidFill>
                <a:cs typeface="Arial" panose="020B0604020202020204" pitchFamily="34" charset="0"/>
              </a:rPr>
              <a:t>Web Link:  </a:t>
            </a:r>
            <a:r>
              <a:rPr lang="en-US" sz="4800" dirty="0" smtClean="0">
                <a:solidFill>
                  <a:schemeClr val="tx2">
                    <a:lumMod val="50000"/>
                  </a:schemeClr>
                </a:solidFill>
                <a:cs typeface="Arial" panose="020B0604020202020204" pitchFamily="34" charset="0"/>
                <a:hlinkClick r:id="rId4"/>
              </a:rPr>
              <a:t>http://www.mapwv.gov/flood/Map/?v=1&amp;pid=02-04-037M-0020-0000</a:t>
            </a:r>
            <a:endParaRPr lang="en-US" sz="4800" dirty="0" smtClean="0">
              <a:solidFill>
                <a:schemeClr val="tx2">
                  <a:lumMod val="50000"/>
                </a:schemeClr>
              </a:solidFill>
              <a:cs typeface="Arial" panose="020B0604020202020204" pitchFamily="34" charset="0"/>
            </a:endParaRPr>
          </a:p>
          <a:p>
            <a:pPr>
              <a:buNone/>
            </a:pPr>
            <a:r>
              <a:rPr lang="en-US" sz="4800" dirty="0" smtClean="0">
                <a:solidFill>
                  <a:schemeClr val="tx2">
                    <a:lumMod val="50000"/>
                  </a:schemeClr>
                </a:solidFill>
                <a:cs typeface="Arial" panose="020B0604020202020204" pitchFamily="34" charset="0"/>
              </a:rPr>
              <a:t>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9144000" cy="9905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Building-Specific Flood Risk Assessments</a:t>
            </a:r>
            <a:br>
              <a:rPr lang="en-US" sz="36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(Currently only Berkeley &amp; Morgan Counties) </a:t>
            </a:r>
            <a:endParaRPr lang="en-US" sz="2000" dirty="0">
              <a:solidFill>
                <a:schemeClr val="bg1"/>
              </a:solidFill>
              <a:latin typeface="Arial" panose="020B0604020202020204" pitchFamily="34" charset="0"/>
              <a:cs typeface="Arial" panose="020B0604020202020204" pitchFamily="34" charset="0"/>
            </a:endParaRPr>
          </a:p>
        </p:txBody>
      </p:sp>
      <p:pic>
        <p:nvPicPr>
          <p:cNvPr id="24580" name="Picture 4"/>
          <p:cNvPicPr>
            <a:picLocks noChangeAspect="1" noChangeArrowheads="1"/>
          </p:cNvPicPr>
          <p:nvPr/>
        </p:nvPicPr>
        <p:blipFill>
          <a:blip r:embed="rId5" cstate="print"/>
          <a:srcRect l="4154" r="14842" b="16018"/>
          <a:stretch>
            <a:fillRect/>
          </a:stretch>
        </p:blipFill>
        <p:spPr bwMode="auto">
          <a:xfrm>
            <a:off x="5943600" y="1066800"/>
            <a:ext cx="3048000" cy="35956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5943600" y="4724400"/>
            <a:ext cx="3048000" cy="2092881"/>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300" dirty="0"/>
              <a:t>The tax parcel centroids and associated building characteristic data (YRBLT, STYLE, STORIES, EXTWALL, GRADE, BSMT, AREASUM) from the Integrated Assessment </a:t>
            </a:r>
            <a:r>
              <a:rPr lang="en-US" sz="1300" dirty="0" smtClean="0"/>
              <a:t>System --along </a:t>
            </a:r>
            <a:r>
              <a:rPr lang="en-US" sz="1300" dirty="0"/>
              <a:t>with </a:t>
            </a:r>
            <a:r>
              <a:rPr lang="en-US" sz="1300" dirty="0" smtClean="0"/>
              <a:t>RS Means construction </a:t>
            </a:r>
            <a:r>
              <a:rPr lang="en-US" sz="1300" dirty="0"/>
              <a:t>cost values, </a:t>
            </a:r>
            <a:r>
              <a:rPr lang="en-US" sz="1300" dirty="0" smtClean="0"/>
              <a:t>flood inundation areas, and water depth inputs -- are </a:t>
            </a:r>
            <a:r>
              <a:rPr lang="en-US" sz="1300" dirty="0"/>
              <a:t>used by </a:t>
            </a:r>
            <a:r>
              <a:rPr lang="en-US" sz="1300" dirty="0" err="1"/>
              <a:t>Hazus</a:t>
            </a:r>
            <a:r>
              <a:rPr lang="en-US" sz="1300" dirty="0"/>
              <a:t> Flood Model software to estimate flood damages to each structure for a riverine 1% annual flood </a:t>
            </a:r>
            <a:r>
              <a:rPr lang="en-US" sz="1300" dirty="0" smtClean="0"/>
              <a:t>event. </a:t>
            </a:r>
            <a:endParaRPr lang="en-US" sz="1300" dirty="0"/>
          </a:p>
        </p:txBody>
      </p:sp>
      <p:sp>
        <p:nvSpPr>
          <p:cNvPr id="12" name="Oval 11"/>
          <p:cNvSpPr/>
          <p:nvPr/>
        </p:nvSpPr>
        <p:spPr>
          <a:xfrm>
            <a:off x="7543800" y="12954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3" name="Oval 12"/>
          <p:cNvSpPr/>
          <p:nvPr/>
        </p:nvSpPr>
        <p:spPr>
          <a:xfrm>
            <a:off x="1143000" y="3962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Content Placeholder 2"/>
          <p:cNvSpPr txBox="1">
            <a:spLocks/>
          </p:cNvSpPr>
          <p:nvPr/>
        </p:nvSpPr>
        <p:spPr>
          <a:xfrm>
            <a:off x="152400" y="6477000"/>
            <a:ext cx="5562600" cy="381000"/>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smtClean="0">
                <a:ln>
                  <a:noFill/>
                </a:ln>
                <a:solidFill>
                  <a:schemeClr val="tx1"/>
                </a:solidFill>
                <a:effectLst/>
                <a:uLnTx/>
                <a:uFillTx/>
                <a:latin typeface="+mn-lt"/>
                <a:ea typeface="+mn-ea"/>
                <a:cs typeface="+mn-cs"/>
              </a:rPr>
              <a:t>Click</a:t>
            </a:r>
            <a:r>
              <a:rPr kumimoji="0" lang="en-US" sz="5600" b="0" i="0" u="none" strike="noStrike" kern="1200" cap="none" spc="0" normalizeH="0" noProof="0" dirty="0" smtClean="0">
                <a:ln>
                  <a:noFill/>
                </a:ln>
                <a:solidFill>
                  <a:schemeClr val="tx1"/>
                </a:solidFill>
                <a:effectLst/>
                <a:uLnTx/>
                <a:uFillTx/>
                <a:latin typeface="+mn-lt"/>
                <a:ea typeface="+mn-ea"/>
                <a:cs typeface="+mn-cs"/>
              </a:rPr>
              <a:t> on </a:t>
            </a:r>
            <a:r>
              <a:rPr kumimoji="0" lang="en-US" sz="5600" b="1" i="0" u="none" strike="noStrike" kern="1200" cap="none" spc="0" normalizeH="0" noProof="0" dirty="0" smtClean="0">
                <a:ln>
                  <a:noFill/>
                </a:ln>
                <a:solidFill>
                  <a:schemeClr val="tx1"/>
                </a:solidFill>
                <a:effectLst/>
                <a:uLnTx/>
                <a:uFillTx/>
                <a:latin typeface="+mn-lt"/>
                <a:ea typeface="+mn-ea"/>
                <a:cs typeface="+mn-cs"/>
              </a:rPr>
              <a:t>Parcel ID </a:t>
            </a:r>
            <a:r>
              <a:rPr kumimoji="0" lang="en-US" sz="5600" b="0" i="0" u="none" strike="noStrike" kern="1200" cap="none" spc="0" normalizeH="0" noProof="0" dirty="0" smtClean="0">
                <a:ln>
                  <a:noFill/>
                </a:ln>
                <a:solidFill>
                  <a:schemeClr val="tx1"/>
                </a:solidFill>
                <a:effectLst/>
                <a:uLnTx/>
                <a:uFillTx/>
                <a:latin typeface="+mn-lt"/>
                <a:ea typeface="+mn-ea"/>
                <a:cs typeface="+mn-cs"/>
              </a:rPr>
              <a:t>(Building Info), </a:t>
            </a:r>
            <a:r>
              <a:rPr kumimoji="0" lang="en-US" sz="5600" b="1" i="0" u="none" strike="noStrike" kern="1200" cap="none" spc="0" normalizeH="0" noProof="0" dirty="0" smtClean="0">
                <a:ln>
                  <a:noFill/>
                </a:ln>
                <a:solidFill>
                  <a:schemeClr val="tx1"/>
                </a:solidFill>
                <a:effectLst/>
                <a:uLnTx/>
                <a:uFillTx/>
                <a:latin typeface="+mn-lt"/>
                <a:ea typeface="+mn-ea"/>
                <a:cs typeface="+mn-cs"/>
              </a:rPr>
              <a:t>Flood Risk Assessment</a:t>
            </a:r>
            <a:r>
              <a:rPr kumimoji="0" lang="en-US" sz="5600" b="0" i="0" u="none" strike="noStrike" kern="1200" cap="none" spc="0" normalizeH="0" noProof="0" dirty="0" smtClean="0">
                <a:ln>
                  <a:noFill/>
                </a:ln>
                <a:solidFill>
                  <a:schemeClr val="tx1"/>
                </a:solidFill>
                <a:effectLst/>
                <a:uLnTx/>
                <a:uFillTx/>
                <a:latin typeface="+mn-lt"/>
                <a:ea typeface="+mn-ea"/>
                <a:cs typeface="+mn-cs"/>
              </a:rPr>
              <a:t>, and </a:t>
            </a:r>
            <a:r>
              <a:rPr kumimoji="0" lang="en-US" sz="5600" b="1" i="0" u="none" strike="noStrike" kern="1200" cap="none" spc="0" normalizeH="0" noProof="0" dirty="0" smtClean="0">
                <a:ln>
                  <a:noFill/>
                </a:ln>
                <a:solidFill>
                  <a:schemeClr val="tx1"/>
                </a:solidFill>
                <a:effectLst/>
                <a:uLnTx/>
                <a:uFillTx/>
                <a:latin typeface="+mn-lt"/>
                <a:ea typeface="+mn-ea"/>
                <a:cs typeface="+mn-cs"/>
              </a:rPr>
              <a:t>3D Flood Visualization </a:t>
            </a:r>
            <a:r>
              <a:rPr kumimoji="0" lang="en-US" sz="5600" b="0" i="0" u="none" strike="noStrike" kern="1200" cap="none" spc="0" normalizeH="0" noProof="0" dirty="0" smtClean="0">
                <a:ln>
                  <a:noFill/>
                </a:ln>
                <a:solidFill>
                  <a:schemeClr val="tx1"/>
                </a:solidFill>
                <a:effectLst/>
                <a:uLnTx/>
                <a:uFillTx/>
                <a:latin typeface="+mn-lt"/>
                <a:ea typeface="+mn-ea"/>
                <a:cs typeface="+mn-cs"/>
              </a:rPr>
              <a:t>links </a:t>
            </a:r>
            <a:r>
              <a:rPr lang="en-US" sz="5600" dirty="0" smtClean="0"/>
              <a:t>in bottom right of Flood Query Results Panel</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819400" y="50292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 (Cont.)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1"/>
            <a:ext cx="5800778" cy="5029200"/>
          </a:xfrm>
          <a:prstGeom prst="rect">
            <a:avLst/>
          </a:prstGeom>
          <a:noFill/>
          <a:ln w="12700" cmpd="sng">
            <a:solidFill>
              <a:srgbClr val="000000"/>
            </a:solidFill>
            <a:miter lim="800000"/>
            <a:headEnd/>
            <a:tailEnd/>
          </a:ln>
          <a:effectLst/>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143000"/>
            <a:ext cx="2391508" cy="36576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6400800" y="4953000"/>
            <a:ext cx="2514600" cy="181588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lvl="3"/>
            <a:r>
              <a:rPr lang="en-US" sz="1200" dirty="0" smtClean="0"/>
              <a:t>Structure-specific </a:t>
            </a:r>
            <a:r>
              <a:rPr lang="en-US" sz="1200" dirty="0"/>
              <a:t>(called “User-Defined Facilities”, or UDFs, in </a:t>
            </a:r>
            <a:r>
              <a:rPr lang="en-US" sz="1200" dirty="0" err="1"/>
              <a:t>Hazus</a:t>
            </a:r>
            <a:r>
              <a:rPr lang="en-US" sz="1200" dirty="0"/>
              <a:t>) flood risk </a:t>
            </a:r>
            <a:r>
              <a:rPr lang="en-US" sz="1200" dirty="0" smtClean="0"/>
              <a:t>assessments produce </a:t>
            </a:r>
            <a:r>
              <a:rPr lang="en-US" sz="1200" dirty="0"/>
              <a:t>results and loss estimates at the building or structure level, and can often help facilitate flood risk </a:t>
            </a:r>
            <a:r>
              <a:rPr lang="en-US" sz="1200" dirty="0" smtClean="0"/>
              <a:t>discussions </a:t>
            </a:r>
            <a:r>
              <a:rPr lang="en-US" sz="1200" dirty="0"/>
              <a:t>with individual home- or business-owners in a community. </a:t>
            </a:r>
            <a:r>
              <a:rPr lang="en-US" sz="1200" dirty="0" smtClean="0"/>
              <a:t> </a:t>
            </a:r>
            <a:r>
              <a:rPr lang="en-US" sz="800" dirty="0" smtClean="0"/>
              <a:t>Source: “Guidance for Flood Risk Analysis and Mapping, Flood Risk Assessments”</a:t>
            </a:r>
            <a:endParaRPr lang="en-US" sz="800" dirty="0">
              <a:latin typeface="Arial" panose="020B0604020202020204" pitchFamily="34" charset="0"/>
              <a:cs typeface="Arial" panose="020B0604020202020204" pitchFamily="34" charset="0"/>
            </a:endParaRPr>
          </a:p>
        </p:txBody>
      </p:sp>
      <p:sp>
        <p:nvSpPr>
          <p:cNvPr id="11" name="Oval 10"/>
          <p:cNvSpPr/>
          <p:nvPr/>
        </p:nvSpPr>
        <p:spPr>
          <a:xfrm>
            <a:off x="8153400" y="11430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2" name="Oval 11"/>
          <p:cNvSpPr/>
          <p:nvPr/>
        </p:nvSpPr>
        <p:spPr>
          <a:xfrm>
            <a:off x="1752600" y="12192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352800"/>
            <a:ext cx="1896681" cy="1143000"/>
          </a:xfrm>
          <a:prstGeom prst="rect">
            <a:avLst/>
          </a:prstGeom>
          <a:noFill/>
          <a:ln>
            <a:noFill/>
          </a:ln>
        </p:spPr>
      </p:pic>
      <p:sp>
        <p:nvSpPr>
          <p:cNvPr id="15" name="Content Placeholder 2"/>
          <p:cNvSpPr txBox="1">
            <a:spLocks/>
          </p:cNvSpPr>
          <p:nvPr/>
        </p:nvSpPr>
        <p:spPr>
          <a:xfrm>
            <a:off x="457200" y="5791200"/>
            <a:ext cx="5486400" cy="2286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6"/>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ontent Placeholder 2"/>
          <p:cNvSpPr>
            <a:spLocks noGrp="1"/>
          </p:cNvSpPr>
          <p:nvPr>
            <p:ph idx="1"/>
          </p:nvPr>
        </p:nvSpPr>
        <p:spPr>
          <a:xfrm>
            <a:off x="228600" y="6198404"/>
            <a:ext cx="5867400" cy="457200"/>
          </a:xfrm>
          <a:solidFill>
            <a:schemeClr val="accent2">
              <a:lumMod val="20000"/>
              <a:lumOff val="80000"/>
            </a:schemeClr>
          </a:solidFill>
          <a:effectLst>
            <a:outerShdw blurRad="50800" dist="38100" dir="5400000" algn="t" rotWithShape="0">
              <a:prstClr val="black">
                <a:alpha val="40000"/>
              </a:prstClr>
            </a:outerShdw>
          </a:effectLst>
        </p:spPr>
        <p:txBody>
          <a:bodyPr>
            <a:normAutofit fontScale="25000" lnSpcReduction="20000"/>
          </a:bodyPr>
          <a:lstStyle/>
          <a:p>
            <a:pPr marL="0" indent="0">
              <a:buNone/>
            </a:pPr>
            <a:r>
              <a:rPr lang="en-US" sz="5200" dirty="0"/>
              <a:t>Example </a:t>
            </a:r>
            <a:r>
              <a:rPr lang="en-US" sz="5200" b="1" dirty="0"/>
              <a:t>flood risk assessment </a:t>
            </a:r>
            <a:r>
              <a:rPr lang="en-US" sz="5200" dirty="0" smtClean="0"/>
              <a:t>information for 256 Rodeo Drive.  Includes </a:t>
            </a:r>
            <a:r>
              <a:rPr lang="en-US" sz="5200" b="1" dirty="0" smtClean="0"/>
              <a:t>3D flood visualization</a:t>
            </a:r>
            <a:r>
              <a:rPr lang="en-US" sz="5200" dirty="0" smtClean="0"/>
              <a:t> with water depth-flood damage information for homeowner.</a:t>
            </a:r>
            <a:endParaRPr lang="en-US"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3497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 </a:t>
            </a:r>
            <a:r>
              <a:rPr lang="en-US" sz="1000" dirty="0"/>
              <a:t>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97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64410</TotalTime>
  <Words>2637</Words>
  <Application>Microsoft Office PowerPoint</Application>
  <PresentationFormat>On-screen Show (4:3)</PresentationFormat>
  <Paragraphs>679</Paragraphs>
  <Slides>42</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Courier New</vt:lpstr>
      <vt:lpstr>inherit</vt:lpstr>
      <vt:lpstr>merriweather_lightregular</vt:lpstr>
      <vt:lpstr>merriweatherregular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169</cp:revision>
  <cp:lastPrinted>2017-11-21T22:53:25Z</cp:lastPrinted>
  <dcterms:created xsi:type="dcterms:W3CDTF">2017-04-02T20:46:55Z</dcterms:created>
  <dcterms:modified xsi:type="dcterms:W3CDTF">2017-12-14T22:02:37Z</dcterms:modified>
</cp:coreProperties>
</file>