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874" r:id="rId3"/>
    <p:sldId id="877" r:id="rId4"/>
    <p:sldId id="876" r:id="rId5"/>
    <p:sldId id="886" r:id="rId6"/>
    <p:sldId id="880" r:id="rId7"/>
    <p:sldId id="882" r:id="rId8"/>
    <p:sldId id="885" r:id="rId9"/>
    <p:sldId id="8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93" d="100"/>
          <a:sy n="93" d="100"/>
        </p:scale>
        <p:origin x="5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Kurt-Data\GISTC_plan_mission\Annual%20Reports\2022%20Annual%20Report\web_stats_all_apps_quarterlies_2022_updatedfile-4-2022graph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47837797020012E-2"/>
          <c:y val="7.8259823361495867E-2"/>
          <c:w val="0.82258937799128251"/>
          <c:h val="0.84763901545422182"/>
        </c:manualLayout>
      </c:layout>
      <c:lineChart>
        <c:grouping val="standard"/>
        <c:varyColors val="0"/>
        <c:ser>
          <c:idx val="0"/>
          <c:order val="0"/>
          <c:tx>
            <c:v>Flood Tool</c:v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elete val="1"/>
          </c:dLbls>
          <c:cat>
            <c:strRef>
              <c:f>Flood!$A$35:$A$53</c:f>
              <c:strCache>
                <c:ptCount val="5"/>
                <c:pt idx="0">
                  <c:v>2018, Q2</c:v>
                </c:pt>
                <c:pt idx="1">
                  <c:v>2019, Q2</c:v>
                </c:pt>
                <c:pt idx="2">
                  <c:v>2020, Q2</c:v>
                </c:pt>
                <c:pt idx="3">
                  <c:v>2021, Q2</c:v>
                </c:pt>
                <c:pt idx="4">
                  <c:v>2022, Q2</c:v>
                </c:pt>
              </c:strCache>
              <c:extLst/>
            </c:strRef>
          </c:cat>
          <c:val>
            <c:numRef>
              <c:f>Flood!$D$35:$D$53</c:f>
              <c:numCache>
                <c:formatCode>_(* #,##0_);_(* \(#,##0\);_(* "-"??_);_(@_)</c:formatCode>
                <c:ptCount val="5"/>
                <c:pt idx="0">
                  <c:v>36216</c:v>
                </c:pt>
                <c:pt idx="1">
                  <c:v>31978</c:v>
                </c:pt>
                <c:pt idx="2">
                  <c:v>37198</c:v>
                </c:pt>
                <c:pt idx="3">
                  <c:v>43488</c:v>
                </c:pt>
                <c:pt idx="4">
                  <c:v>44565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E90F-487B-84E8-F3CED9B9E2E8}"/>
            </c:ext>
          </c:extLst>
        </c:ser>
        <c:ser>
          <c:idx val="1"/>
          <c:order val="1"/>
          <c:tx>
            <c:v>Parcel Viewer</c:v>
          </c:tx>
          <c:spPr>
            <a:ln w="25400" cap="sq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elete val="1"/>
          </c:dLbls>
          <c:cat>
            <c:strRef>
              <c:f>Flood!$A$35:$A$53</c:f>
              <c:strCache>
                <c:ptCount val="5"/>
                <c:pt idx="0">
                  <c:v>2018, Q2</c:v>
                </c:pt>
                <c:pt idx="1">
                  <c:v>2019, Q2</c:v>
                </c:pt>
                <c:pt idx="2">
                  <c:v>2020, Q2</c:v>
                </c:pt>
                <c:pt idx="3">
                  <c:v>2021, Q2</c:v>
                </c:pt>
                <c:pt idx="4">
                  <c:v>2022, Q2</c:v>
                </c:pt>
              </c:strCache>
              <c:extLst/>
            </c:strRef>
          </c:cat>
          <c:val>
            <c:numRef>
              <c:f>Parcels!$D$4:$D$22</c:f>
              <c:numCache>
                <c:formatCode>_(* #,##0_);_(* \(#,##0\);_(* "-"??_);_(@_)</c:formatCode>
                <c:ptCount val="5"/>
                <c:pt idx="0">
                  <c:v>844</c:v>
                </c:pt>
                <c:pt idx="1">
                  <c:v>48942</c:v>
                </c:pt>
                <c:pt idx="2">
                  <c:v>122462</c:v>
                </c:pt>
                <c:pt idx="3">
                  <c:v>241830</c:v>
                </c:pt>
                <c:pt idx="4">
                  <c:v>265980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90F-487B-84E8-F3CED9B9E2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3244368"/>
        <c:axId val="60324338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Assessment!$C$1</c15:sqref>
                        </c15:formulaRef>
                      </c:ext>
                    </c:extLst>
                    <c:strCache>
                      <c:ptCount val="1"/>
                      <c:pt idx="0">
                        <c:v>Assessment Viewer</c:v>
                      </c:pt>
                    </c:strCache>
                  </c:strRef>
                </c:tx>
                <c:spPr>
                  <a:ln w="9525" cap="rnd">
                    <a:solidFill>
                      <a:schemeClr val="accent3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 cap="rnd">
                      <a:solidFill>
                        <a:schemeClr val="accent3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Flood!$A$35:$A$53</c15:sqref>
                        </c15:formulaRef>
                      </c:ext>
                    </c:extLst>
                    <c:strCache>
                      <c:ptCount val="8"/>
                      <c:pt idx="0">
                        <c:v>2018, Q2</c:v>
                      </c:pt>
                      <c:pt idx="1">
                        <c:v>2019, Q2</c:v>
                      </c:pt>
                      <c:pt idx="2">
                        <c:v>2020, Q2</c:v>
                      </c:pt>
                      <c:pt idx="3">
                        <c:v>2021, Q2</c:v>
                      </c:pt>
                      <c:pt idx="4">
                        <c:v>2021, Q3</c:v>
                      </c:pt>
                      <c:pt idx="5">
                        <c:v>2021, Q4</c:v>
                      </c:pt>
                      <c:pt idx="6">
                        <c:v>2022, Q1</c:v>
                      </c:pt>
                      <c:pt idx="7">
                        <c:v>2022, Q2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Assessment!$D$4:$D$18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4"/>
                      <c:pt idx="0">
                        <c:v>65</c:v>
                      </c:pt>
                      <c:pt idx="1">
                        <c:v>1902</c:v>
                      </c:pt>
                      <c:pt idx="2">
                        <c:v>7528</c:v>
                      </c:pt>
                      <c:pt idx="3">
                        <c:v>21565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90F-487B-84E8-F3CED9B9E2E8}"/>
                  </c:ext>
                </c:extLst>
              </c15:ser>
            </c15:filteredLineSeries>
          </c:ext>
        </c:extLst>
      </c:lineChart>
      <c:catAx>
        <c:axId val="60324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243384"/>
        <c:crosses val="autoZero"/>
        <c:auto val="1"/>
        <c:lblAlgn val="ctr"/>
        <c:lblOffset val="100"/>
        <c:noMultiLvlLbl val="0"/>
      </c:catAx>
      <c:valAx>
        <c:axId val="603243384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244368"/>
        <c:crosses val="autoZero"/>
        <c:crossBetween val="between"/>
      </c:valAx>
      <c:spPr>
        <a:solidFill>
          <a:srgbClr val="FFF7E1"/>
        </a:solidFill>
        <a:ln w="12700" cap="flat" cmpd="sng" algn="ctr">
          <a:noFill/>
          <a:prstDash val="solid"/>
          <a:miter lim="800000"/>
        </a:ln>
        <a:effectLst/>
      </c:spPr>
    </c:plotArea>
    <c:legend>
      <c:legendPos val="t"/>
      <c:layout>
        <c:manualLayout>
          <c:xMode val="edge"/>
          <c:yMode val="edge"/>
          <c:x val="0.18963348548920494"/>
          <c:y val="0.23340263604891334"/>
          <c:w val="0.35300247989196176"/>
          <c:h val="0.26927548545427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D3679-79C0-4F79-B948-835BA24089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FBBE-1E7B-46AA-915C-B8AEB07C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9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5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1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4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8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9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8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6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2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4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3A530-455A-4BBE-9EDE-6D72EFE950C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2D64-A578-44CB-AAF3-BEC57371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vgis.wvu.edu/pub/RA/_resources/Status/FEMA-purchased_LidarCoverag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074768&amp;y=4752119&amp;l=14&amp;v=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elevation" TargetMode="External"/><Relationship Id="rId2" Type="http://schemas.openxmlformats.org/officeDocument/2006/relationships/hyperlink" Target="https://www.mapwv.gov/lidar-metada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apps.nationalmap.gov/downloade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pwv.gov/flood/map/?wkid=102100&amp;x=-8933389&amp;y=4714512&amp;l=1&amp;v=2" TargetMode="External"/><Relationship Id="rId5" Type="http://schemas.openxmlformats.org/officeDocument/2006/relationships/hyperlink" Target="https://www.mapwv.gov/flood/map/?wkid=102100&amp;x=-8680577&amp;y=4786710&amp;l=3&amp;v=2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wvgis.wvu.edu/pub/RA/State/FL/Stream_Name/" TargetMode="External"/><Relationship Id="rId4" Type="http://schemas.openxmlformats.org/officeDocument/2006/relationships/hyperlink" Target="https://data.wvgis.wvu.edu/pub/RA/State/FL/Stream_Name/graphics/Region4Communitie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59" y="975878"/>
            <a:ext cx="7659081" cy="58821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1B4D47C-E8FD-4B24-83A3-E3AA9654E45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Contracts for GIS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7892" y="1176804"/>
            <a:ext cx="39403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Completed GIS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Data Development Projects: 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Parcels, E-911 Addresses, &amp; Aerial Imagery</a:t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1" y="1160128"/>
            <a:ext cx="7203440" cy="55561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Purchased LiDAR Coverage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350A8-07F8-49D1-A7C0-3BD301E1DF50}"/>
              </a:ext>
            </a:extLst>
          </p:cNvPr>
          <p:cNvSpPr txBox="1"/>
          <p:nvPr/>
        </p:nvSpPr>
        <p:spPr>
          <a:xfrm>
            <a:off x="7527761" y="1265992"/>
            <a:ext cx="144113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This past decade FEMA purchased </a:t>
            </a:r>
            <a:r>
              <a:rPr lang="en-US" sz="1600" b="1" dirty="0"/>
              <a:t>$10 million</a:t>
            </a:r>
            <a:r>
              <a:rPr lang="en-US" sz="1600" dirty="0"/>
              <a:t> QL2 LiDAR (2012-2020) consisting of six major project acquisitions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C030B-0B17-4CEF-A085-7744EF4EB99C}"/>
              </a:ext>
            </a:extLst>
          </p:cNvPr>
          <p:cNvSpPr txBox="1"/>
          <p:nvPr/>
        </p:nvSpPr>
        <p:spPr>
          <a:xfrm>
            <a:off x="7527762" y="4125337"/>
            <a:ext cx="144113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Quality 2 (QL2) LiDAR </a:t>
            </a:r>
            <a:r>
              <a:rPr lang="en-US" sz="1600" dirty="0"/>
              <a:t>support 1-foot contours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3040" y="6309360"/>
            <a:ext cx="904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PDF Map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D414C-9A6B-4235-B820-1E867132B06C}"/>
              </a:ext>
            </a:extLst>
          </p:cNvPr>
          <p:cNvSpPr txBox="1"/>
          <p:nvPr/>
        </p:nvSpPr>
        <p:spPr>
          <a:xfrm>
            <a:off x="2322807" y="3100449"/>
            <a:ext cx="88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1F54D-C26E-4290-809E-742E4F615351}"/>
              </a:ext>
            </a:extLst>
          </p:cNvPr>
          <p:cNvSpPr txBox="1"/>
          <p:nvPr/>
        </p:nvSpPr>
        <p:spPr>
          <a:xfrm>
            <a:off x="5150213" y="3013632"/>
            <a:ext cx="88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51FCC0-F26A-452E-9381-EE1317A405A4}"/>
              </a:ext>
            </a:extLst>
          </p:cNvPr>
          <p:cNvSpPr txBox="1"/>
          <p:nvPr/>
        </p:nvSpPr>
        <p:spPr>
          <a:xfrm>
            <a:off x="1271943" y="5068865"/>
            <a:ext cx="105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B9EB9-8998-4502-A929-10889CAE458D}"/>
              </a:ext>
            </a:extLst>
          </p:cNvPr>
          <p:cNvSpPr txBox="1"/>
          <p:nvPr/>
        </p:nvSpPr>
        <p:spPr>
          <a:xfrm>
            <a:off x="2845781" y="4108893"/>
            <a:ext cx="88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F62C4-824D-407C-AD9B-E1098BD57F9C}"/>
              </a:ext>
            </a:extLst>
          </p:cNvPr>
          <p:cNvSpPr txBox="1"/>
          <p:nvPr/>
        </p:nvSpPr>
        <p:spPr>
          <a:xfrm>
            <a:off x="4009125" y="3706446"/>
            <a:ext cx="88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2478F-4D72-4E3A-92F8-3AD613DEB230}"/>
              </a:ext>
            </a:extLst>
          </p:cNvPr>
          <p:cNvSpPr txBox="1"/>
          <p:nvPr/>
        </p:nvSpPr>
        <p:spPr>
          <a:xfrm>
            <a:off x="2406814" y="4908359"/>
            <a:ext cx="88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E91AB-F980-4CAA-BE30-0601F7E99A1F}"/>
              </a:ext>
            </a:extLst>
          </p:cNvPr>
          <p:cNvSpPr txBox="1"/>
          <p:nvPr/>
        </p:nvSpPr>
        <p:spPr>
          <a:xfrm>
            <a:off x="449948" y="4761335"/>
            <a:ext cx="105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10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2" y="931452"/>
            <a:ext cx="9031222" cy="56811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Elevation: 1-ft. Contours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C5151-A83C-4244-BA24-A7C80C08EEFF}"/>
              </a:ext>
            </a:extLst>
          </p:cNvPr>
          <p:cNvSpPr txBox="1"/>
          <p:nvPr/>
        </p:nvSpPr>
        <p:spPr>
          <a:xfrm>
            <a:off x="4215622" y="3497071"/>
            <a:ext cx="1787356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1-FOOT </a:t>
            </a:r>
            <a:r>
              <a:rPr lang="en-US" sz="1400" b="1" dirty="0">
                <a:solidFill>
                  <a:srgbClr val="FFFF00"/>
                </a:solidFill>
              </a:rPr>
              <a:t>CONTOUR ELEVATION </a:t>
            </a:r>
            <a:r>
              <a:rPr lang="en-US" sz="1400" b="1" dirty="0">
                <a:solidFill>
                  <a:schemeClr val="bg1"/>
                </a:solidFill>
              </a:rPr>
              <a:t>VALUE OF 600 FEET MATCHES 1-METER </a:t>
            </a:r>
            <a:r>
              <a:rPr lang="en-US" sz="1400" b="1" dirty="0">
                <a:solidFill>
                  <a:srgbClr val="FFFF00"/>
                </a:solidFill>
              </a:rPr>
              <a:t>GRID SURFACE ELEVATION</a:t>
            </a:r>
            <a:r>
              <a:rPr lang="en-US" sz="1400" b="1" dirty="0">
                <a:solidFill>
                  <a:schemeClr val="bg1"/>
                </a:solidFill>
              </a:rPr>
              <a:t>  OF 611 FEET DISPLAYED IN  QUERY RESULTS PANEL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02ACEB-48B0-470F-90B3-2F2FA8A91059}"/>
              </a:ext>
            </a:extLst>
          </p:cNvPr>
          <p:cNvSpPr/>
          <p:nvPr/>
        </p:nvSpPr>
        <p:spPr>
          <a:xfrm>
            <a:off x="1363610" y="6283377"/>
            <a:ext cx="1579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3"/>
              </a:rPr>
              <a:t>WV Flood Tool Link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790DB-9FB1-47D0-8D66-CA1D21255CAE}"/>
              </a:ext>
            </a:extLst>
          </p:cNvPr>
          <p:cNvSpPr txBox="1"/>
          <p:nvPr/>
        </p:nvSpPr>
        <p:spPr>
          <a:xfrm>
            <a:off x="1309662" y="6523535"/>
            <a:ext cx="6151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solidFill>
                  <a:schemeClr val="tx2">
                    <a:lumMod val="50000"/>
                  </a:schemeClr>
                </a:solidFill>
              </a:rPr>
              <a:t>FEMA LiDAR-Derived Products:</a:t>
            </a:r>
            <a:r>
              <a:rPr lang="en-US" sz="17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700" i="1" dirty="0">
                <a:solidFill>
                  <a:schemeClr val="tx2">
                    <a:lumMod val="50000"/>
                  </a:schemeClr>
                </a:solidFill>
              </a:rPr>
              <a:t>1-Meter DEM and 1-Foot Contours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B5F2-99E1-442C-A857-F4BE0D3406F1}"/>
              </a:ext>
            </a:extLst>
          </p:cNvPr>
          <p:cNvSpPr txBox="1"/>
          <p:nvPr/>
        </p:nvSpPr>
        <p:spPr>
          <a:xfrm>
            <a:off x="7277804" y="4851288"/>
            <a:ext cx="17158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Elevation:  611 ft.</a:t>
            </a:r>
          </a:p>
          <a:p>
            <a:pPr algn="ctr"/>
            <a:r>
              <a:rPr lang="en-US" sz="1200" b="1" dirty="0">
                <a:solidFill>
                  <a:srgbClr val="FFFF00"/>
                </a:solidFill>
              </a:rPr>
              <a:t>Source: FEMA 2018-20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29680-ACFA-4CE8-93EB-7FD2C1DFF29E}"/>
              </a:ext>
            </a:extLst>
          </p:cNvPr>
          <p:cNvSpPr txBox="1"/>
          <p:nvPr/>
        </p:nvSpPr>
        <p:spPr>
          <a:xfrm>
            <a:off x="175130" y="3940578"/>
            <a:ext cx="1077753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1-ft Contours Display at </a:t>
            </a:r>
            <a:r>
              <a:rPr lang="en-US" sz="1200" b="1" i="1" dirty="0">
                <a:solidFill>
                  <a:schemeClr val="bg1"/>
                </a:solidFill>
              </a:rPr>
              <a:t>two</a:t>
            </a:r>
            <a:r>
              <a:rPr lang="en-US" sz="1200" b="1" dirty="0">
                <a:solidFill>
                  <a:schemeClr val="bg1"/>
                </a:solidFill>
              </a:rPr>
              <a:t> Highest Zoom Levels (1:564  and 1:282 Map Scales)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E5B81E-562F-4C3E-806C-A595CC3BB5F8}"/>
              </a:ext>
            </a:extLst>
          </p:cNvPr>
          <p:cNvSpPr/>
          <p:nvPr/>
        </p:nvSpPr>
        <p:spPr>
          <a:xfrm>
            <a:off x="2527709" y="5325573"/>
            <a:ext cx="324464" cy="2326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DBA3F8-3AB2-4099-B984-0F5306FFFB36}"/>
              </a:ext>
            </a:extLst>
          </p:cNvPr>
          <p:cNvSpPr/>
          <p:nvPr/>
        </p:nvSpPr>
        <p:spPr>
          <a:xfrm>
            <a:off x="1757855" y="1551907"/>
            <a:ext cx="769854" cy="444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FF206-E6F1-4B3C-9D2C-AA781AE48B77}"/>
              </a:ext>
            </a:extLst>
          </p:cNvPr>
          <p:cNvSpPr txBox="1"/>
          <p:nvPr/>
        </p:nvSpPr>
        <p:spPr>
          <a:xfrm>
            <a:off x="1513948" y="5190979"/>
            <a:ext cx="820036" cy="369332"/>
          </a:xfrm>
          <a:prstGeom prst="rect">
            <a:avLst/>
          </a:prstGeom>
          <a:solidFill>
            <a:srgbClr val="FFFFFF">
              <a:alpha val="54902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611 ft.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5CC74D-DD18-490F-9CA8-4CE4C1D9F140}"/>
              </a:ext>
            </a:extLst>
          </p:cNvPr>
          <p:cNvSpPr txBox="1"/>
          <p:nvPr/>
        </p:nvSpPr>
        <p:spPr>
          <a:xfrm>
            <a:off x="3010687" y="1094645"/>
            <a:ext cx="361827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Make </a:t>
            </a:r>
            <a:r>
              <a:rPr lang="en-US" sz="1200" b="1" dirty="0">
                <a:solidFill>
                  <a:srgbClr val="FFFF00"/>
                </a:solidFill>
              </a:rPr>
              <a:t>Contour Lines </a:t>
            </a:r>
            <a:r>
              <a:rPr lang="en-US" sz="1200" dirty="0">
                <a:solidFill>
                  <a:schemeClr val="bg1"/>
                </a:solidFill>
              </a:rPr>
              <a:t>visible under </a:t>
            </a:r>
            <a:r>
              <a:rPr lang="en-US" sz="1200" b="1" dirty="0">
                <a:solidFill>
                  <a:schemeClr val="bg1"/>
                </a:solidFill>
              </a:rPr>
              <a:t>REFERENCE LAYERS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71B30CF-4618-4CAC-B0F0-EDA34961BD63}"/>
              </a:ext>
            </a:extLst>
          </p:cNvPr>
          <p:cNvSpPr/>
          <p:nvPr/>
        </p:nvSpPr>
        <p:spPr>
          <a:xfrm rot="4574855">
            <a:off x="3465907" y="4820446"/>
            <a:ext cx="318873" cy="87641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1E9D5E-B8A3-4DA0-91FF-8EE3606EF2C1}"/>
              </a:ext>
            </a:extLst>
          </p:cNvPr>
          <p:cNvSpPr txBox="1"/>
          <p:nvPr/>
        </p:nvSpPr>
        <p:spPr>
          <a:xfrm>
            <a:off x="3010687" y="6161853"/>
            <a:ext cx="473423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i="1" dirty="0">
                <a:solidFill>
                  <a:schemeClr val="tx2">
                    <a:lumMod val="50000"/>
                  </a:schemeClr>
                </a:solidFill>
              </a:rPr>
              <a:t>High-resolution contours published for all counties</a:t>
            </a:r>
          </a:p>
        </p:txBody>
      </p:sp>
    </p:spTree>
    <p:extLst>
      <p:ext uri="{BB962C8B-B14F-4D97-AF65-F5344CB8AC3E}">
        <p14:creationId xmlns:p14="http://schemas.microsoft.com/office/powerpoint/2010/main" val="186718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 (High Resolution)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CDA18-D55C-4B8E-BFEA-FDAC6D7151E4}"/>
              </a:ext>
            </a:extLst>
          </p:cNvPr>
          <p:cNvSpPr txBox="1"/>
          <p:nvPr/>
        </p:nvSpPr>
        <p:spPr>
          <a:xfrm>
            <a:off x="243840" y="1082555"/>
            <a:ext cx="842085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Statewide Elevation Products on WV Property Viewer and WV Flood Tool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Classified Lidar point cloud files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1-ft Contours cached to 1:282 Map Scale (2-ft. contours for Morgan-Berkeley-Jefferson)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1-meter Digital Elevation Model (created from LiDAR and breaklines)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Hillshade (grayscale 3D representation of the surface) and Slope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View products on WV Flood Tool and Property Viewer</a:t>
            </a:r>
          </a:p>
          <a:p>
            <a:pPr lvl="1"/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Source Elevation Metadata: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https://www.mapwv.gov/lidar-metadata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WV Elevation Download Tool: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https://www.mapwv.gov/elevation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County Elevation Bundles (Lidar Point Cloud, Contours, DEM, Hillshade, Slope)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DEM Hillshade Mosaics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Hi-Resolution Contours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Compressed LiDAR LAS Files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State and Project Levels Metadata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USGS Elevation Download: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DEMs and Lidar point cloud files</a:t>
            </a:r>
            <a:br>
              <a:rPr lang="en-US" sz="1600" dirty="0"/>
            </a:br>
            <a:r>
              <a:rPr lang="en-US" sz="1600" dirty="0"/>
              <a:t>can be downloaded from the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USGS National Map Download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/>
              <a:t>site as well</a:t>
            </a: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995" y="3979307"/>
            <a:ext cx="4634070" cy="26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Voter Map 2022 (Public)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863" y="1014478"/>
            <a:ext cx="2962561" cy="2776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54" y="1014478"/>
            <a:ext cx="2982352" cy="2776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157" y="3978716"/>
            <a:ext cx="2949103" cy="2747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155" y="3959173"/>
            <a:ext cx="2982352" cy="27672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154" y="3968668"/>
            <a:ext cx="2982352" cy="41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5205" y="4001890"/>
            <a:ext cx="2936267" cy="397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7155" y="1034574"/>
            <a:ext cx="2982352" cy="397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7663" y="1036252"/>
            <a:ext cx="2944408" cy="400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04917" y="6292153"/>
            <a:ext cx="111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Default View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" y="1659126"/>
            <a:ext cx="2671461" cy="4961744"/>
          </a:xfrm>
          <a:prstGeom prst="rect">
            <a:avLst/>
          </a:prstGeom>
        </p:spPr>
      </p:pic>
      <p:sp>
        <p:nvSpPr>
          <p:cNvPr id="21" name="Rectangular Callout 20"/>
          <p:cNvSpPr/>
          <p:nvPr/>
        </p:nvSpPr>
        <p:spPr>
          <a:xfrm>
            <a:off x="215535" y="992403"/>
            <a:ext cx="2503869" cy="451688"/>
          </a:xfrm>
          <a:prstGeom prst="wedgeRectCallout">
            <a:avLst>
              <a:gd name="adj1" fmla="val 14725"/>
              <a:gd name="adj2" fmla="val 5034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Find Voter Info </a:t>
            </a:r>
            <a:r>
              <a:rPr lang="en-US" dirty="0"/>
              <a:t>function</a:t>
            </a:r>
          </a:p>
        </p:txBody>
      </p:sp>
      <p:sp>
        <p:nvSpPr>
          <p:cNvPr id="22" name="Down Arrow 21"/>
          <p:cNvSpPr/>
          <p:nvPr/>
        </p:nvSpPr>
        <p:spPr>
          <a:xfrm rot="19462342">
            <a:off x="1437302" y="1493236"/>
            <a:ext cx="291402" cy="3108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698" y="1817710"/>
            <a:ext cx="2488658" cy="4322012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663853" y="1828396"/>
            <a:ext cx="241161" cy="181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2659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Redistricting of Voting Precincts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39F71-6A64-4FDE-8EB0-3F6F9BA2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553" y="1956136"/>
            <a:ext cx="4101953" cy="46365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A03CDC-5D57-4E82-90E8-46F0A34E3ACF}"/>
              </a:ext>
            </a:extLst>
          </p:cNvPr>
          <p:cNvSpPr txBox="1"/>
          <p:nvPr/>
        </p:nvSpPr>
        <p:spPr>
          <a:xfrm>
            <a:off x="5572132" y="5198318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36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D5A01-7F8C-430B-94A3-FAED71BE0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28" y="1956136"/>
            <a:ext cx="4271946" cy="46365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841D73-4F02-4010-B7F0-EBDB02193177}"/>
              </a:ext>
            </a:extLst>
          </p:cNvPr>
          <p:cNvSpPr txBox="1"/>
          <p:nvPr/>
        </p:nvSpPr>
        <p:spPr>
          <a:xfrm>
            <a:off x="2877925" y="4922701"/>
            <a:ext cx="1285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Precinct 43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DE8EB4-762F-45C4-8195-69772BC0E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726" y="2052157"/>
            <a:ext cx="2505075" cy="13049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029" y="1076054"/>
            <a:ext cx="8763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In 2022, West Virginia joined the increasing number of states leveraging geospatial technologies for its Statewide Voter Registration System and Redistricting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382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Flood Risk Assessment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351" y="3765175"/>
            <a:ext cx="2237591" cy="289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0" y="1056135"/>
            <a:ext cx="8888139" cy="57598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231227" y="5602789"/>
            <a:ext cx="2049518" cy="1134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29114" y="6491250"/>
            <a:ext cx="482901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/>
              </a:rPr>
              <a:t>https://www.mapwv.gov/flood/map/?wkid=102100&amp;x=-8680577&amp;y=4786710&amp;l=3&amp;v=2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746810" y="2261593"/>
            <a:ext cx="5414277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Updated the building-level risk assessments of more than 98,000 structures in high-risk floodplains on the </a:t>
            </a:r>
            <a:r>
              <a:rPr lang="en-US" sz="1600" dirty="0">
                <a:hlinkClick r:id="rId6"/>
              </a:rPr>
              <a:t>WV Flood Tool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397190" y="2323147"/>
            <a:ext cx="123310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Vulnerability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134522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628" y="2188412"/>
            <a:ext cx="5328347" cy="408848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Risk by Flood 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184" y="5433529"/>
            <a:ext cx="1990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Computed for 1% (100-yr) floodplain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534BC2-7EDD-45A1-860F-FC44D849B3F3}"/>
              </a:ext>
            </a:extLst>
          </p:cNvPr>
          <p:cNvSpPr/>
          <p:nvPr/>
        </p:nvSpPr>
        <p:spPr>
          <a:xfrm>
            <a:off x="5164016" y="6369227"/>
            <a:ext cx="280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hlinkClick r:id="rId4"/>
              </a:rPr>
              <a:t>Region 4 PDF Map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Primary Flood Sources</a:t>
            </a: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1459" y="1629612"/>
          <a:ext cx="3409894" cy="4135586"/>
        </p:xfrm>
        <a:graphic>
          <a:graphicData uri="http://schemas.openxmlformats.org/drawingml/2006/table">
            <a:tbl>
              <a:tblPr/>
              <a:tblGrid>
                <a:gridCol w="1411909">
                  <a:extLst>
                    <a:ext uri="{9D8B030D-6E8A-4147-A177-3AD203B41FA5}">
                      <a16:colId xmlns:a16="http://schemas.microsoft.com/office/drawing/2014/main" val="216835901"/>
                    </a:ext>
                  </a:extLst>
                </a:gridCol>
                <a:gridCol w="945713">
                  <a:extLst>
                    <a:ext uri="{9D8B030D-6E8A-4147-A177-3AD203B41FA5}">
                      <a16:colId xmlns:a16="http://schemas.microsoft.com/office/drawing/2014/main" val="1657548369"/>
                    </a:ext>
                  </a:extLst>
                </a:gridCol>
                <a:gridCol w="1052272">
                  <a:extLst>
                    <a:ext uri="{9D8B030D-6E8A-4147-A177-3AD203B41FA5}">
                      <a16:colId xmlns:a16="http://schemas.microsoft.com/office/drawing/2014/main" val="2551575026"/>
                    </a:ext>
                  </a:extLst>
                </a:gridCol>
              </a:tblGrid>
              <a:tr h="393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Flood Sources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Building Count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Dollar Exposure ($)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032016"/>
                  </a:ext>
                </a:extLst>
              </a:tr>
              <a:tr h="2017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 COUNTY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593486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Armstrong Creek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$13,334K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207745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Kanawha River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$46,459K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814059"/>
                  </a:ext>
                </a:extLst>
              </a:tr>
              <a:tr h="2017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GREENBRIER COUNTY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414039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Greenbrier River*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$60,728K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62644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Howard Creek*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$94,870K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091703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Sewell Creek*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$14,716K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72155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Creek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$19,183K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393830"/>
                  </a:ext>
                </a:extLst>
              </a:tr>
              <a:tr h="2017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NICHOLAS COUNTY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85990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Cherry River*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$15,719K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029852"/>
                  </a:ext>
                </a:extLst>
              </a:tr>
              <a:tr h="2017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POCAHONTAS COUNTY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55259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Greenbrier River**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$29,097K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841902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Knapp Creek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$13,882K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148828"/>
                  </a:ext>
                </a:extLst>
              </a:tr>
              <a:tr h="2017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COUNTY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64509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River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$16,938K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78639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Gauley River**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990" marR="9990" marT="9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$8,420K</a:t>
                      </a:r>
                    </a:p>
                  </a:txBody>
                  <a:tcPr marL="9990" marR="9990" marT="9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25444"/>
                  </a:ext>
                </a:extLst>
              </a:tr>
              <a:tr h="19979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90" marR="9990" marT="99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90" marR="9990" marT="99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90" marR="9990" marT="99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6109"/>
                  </a:ext>
                </a:extLst>
              </a:tr>
              <a:tr h="199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2016 Disaster Restudy</a:t>
                      </a:r>
                    </a:p>
                  </a:txBody>
                  <a:tcPr marL="9990" marR="9990" marT="9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90" marR="9990" marT="9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90" marR="9990" marT="9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1359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770666" y="1572859"/>
            <a:ext cx="504887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Greenbrier River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totals for Greenbrier and Pocahontas counties: 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946 buildings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in 1% floodplain,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$90M dollar exposure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459" y="5889627"/>
            <a:ext cx="3409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RA Tables: 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Buildings by River/Stream Name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8528" y="1079098"/>
            <a:ext cx="645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Building Counts and Building Exposure $ Values by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Stream Name</a:t>
            </a:r>
          </a:p>
        </p:txBody>
      </p:sp>
      <p:sp>
        <p:nvSpPr>
          <p:cNvPr id="14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3770662" y="2505809"/>
            <a:ext cx="2106262" cy="882440"/>
          </a:xfrm>
          <a:prstGeom prst="wedgeRoundRectCallout">
            <a:avLst>
              <a:gd name="adj1" fmla="val -94494"/>
              <a:gd name="adj2" fmla="val 278726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Greenbrier River in Region 4 has the most structures in the 1%-annual-chance floodplain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7591425" y="4276725"/>
            <a:ext cx="1470824" cy="1156805"/>
          </a:xfrm>
          <a:prstGeom prst="wedgeRoundRectCallout">
            <a:avLst>
              <a:gd name="adj1" fmla="val 90838"/>
              <a:gd name="adj2" fmla="val 82491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Howard Creek in Greenbrier County has the highest building dollar exposure of all communities in Region 4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6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643463"/>
              </p:ext>
            </p:extLst>
          </p:nvPr>
        </p:nvGraphicFramePr>
        <p:xfrm>
          <a:off x="151135" y="1030853"/>
          <a:ext cx="4274783" cy="293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Property Applications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FDF08-16BB-4E21-8148-FCD857192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" t="1330" r="19675" b="-1330"/>
          <a:stretch/>
        </p:blipFill>
        <p:spPr>
          <a:xfrm>
            <a:off x="4649192" y="1030853"/>
            <a:ext cx="2638732" cy="295578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C0E090-FEB6-4815-91E3-7110E184A640}"/>
              </a:ext>
            </a:extLst>
          </p:cNvPr>
          <p:cNvSpPr txBox="1"/>
          <p:nvPr/>
        </p:nvSpPr>
        <p:spPr>
          <a:xfrm>
            <a:off x="4788747" y="1348479"/>
            <a:ext cx="23739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Detailed</a:t>
            </a:r>
            <a:br>
              <a:rPr lang="en-US" sz="2000" b="1" dirty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Property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1569"/>
          <a:stretch/>
        </p:blipFill>
        <p:spPr>
          <a:xfrm>
            <a:off x="132009" y="4235270"/>
            <a:ext cx="6344281" cy="23145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4D53CC-65C7-4335-8257-CD5AE25C5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929" y="1007064"/>
            <a:ext cx="1669005" cy="2956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DA6850-DFE4-4892-8F3D-2BE78BDE0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545" y="1397454"/>
            <a:ext cx="1264115" cy="22250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DDDA07-3FFE-471E-BD0B-595A8C85CFE9}"/>
              </a:ext>
            </a:extLst>
          </p:cNvPr>
          <p:cNvSpPr txBox="1"/>
          <p:nvPr/>
        </p:nvSpPr>
        <p:spPr>
          <a:xfrm>
            <a:off x="6572991" y="4261427"/>
            <a:ext cx="2458193" cy="22775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WV Property Viewer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www.mapwv.gov/parcel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WV Property Search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www.mapwv.gov/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assessment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0E090-FEB6-4815-91E3-7110E184A640}"/>
              </a:ext>
            </a:extLst>
          </p:cNvPr>
          <p:cNvSpPr txBox="1"/>
          <p:nvPr/>
        </p:nvSpPr>
        <p:spPr>
          <a:xfrm>
            <a:off x="2231936" y="4828136"/>
            <a:ext cx="269569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Property Search Tool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C0E090-FEB6-4815-91E3-7110E184A640}"/>
              </a:ext>
            </a:extLst>
          </p:cNvPr>
          <p:cNvSpPr txBox="1"/>
          <p:nvPr/>
        </p:nvSpPr>
        <p:spPr>
          <a:xfrm>
            <a:off x="7596896" y="1304790"/>
            <a:ext cx="123476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Property</a:t>
            </a:r>
            <a:br>
              <a:rPr lang="en-US" sz="2000" b="1" dirty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 Viewer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C0E090-FEB6-4815-91E3-7110E184A640}"/>
              </a:ext>
            </a:extLst>
          </p:cNvPr>
          <p:cNvSpPr txBox="1"/>
          <p:nvPr/>
        </p:nvSpPr>
        <p:spPr>
          <a:xfrm>
            <a:off x="847779" y="1304790"/>
            <a:ext cx="19395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Web Visits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ABA2AE99-C1AE-474D-9D55-B5DE7D4A4FFE}"/>
              </a:ext>
            </a:extLst>
          </p:cNvPr>
          <p:cNvSpPr txBox="1"/>
          <p:nvPr/>
        </p:nvSpPr>
        <p:spPr>
          <a:xfrm>
            <a:off x="3073304" y="1783350"/>
            <a:ext cx="124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Parcel Property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Viewer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2E75CCD-B1D0-47C7-9773-C230879CAD3D}"/>
              </a:ext>
            </a:extLst>
          </p:cNvPr>
          <p:cNvSpPr txBox="1"/>
          <p:nvPr/>
        </p:nvSpPr>
        <p:spPr>
          <a:xfrm>
            <a:off x="2491692" y="2951540"/>
            <a:ext cx="1780619" cy="34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Flood Tool</a:t>
            </a:r>
          </a:p>
        </p:txBody>
      </p:sp>
    </p:spTree>
    <p:extLst>
      <p:ext uri="{BB962C8B-B14F-4D97-AF65-F5344CB8AC3E}">
        <p14:creationId xmlns:p14="http://schemas.microsoft.com/office/powerpoint/2010/main" val="161296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</TotalTime>
  <Words>614</Words>
  <Application>Microsoft Office PowerPoint</Application>
  <PresentationFormat>On-screen Show (4:3)</PresentationFormat>
  <Paragraphs>116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57</cp:revision>
  <dcterms:created xsi:type="dcterms:W3CDTF">2019-11-14T00:42:39Z</dcterms:created>
  <dcterms:modified xsi:type="dcterms:W3CDTF">2022-11-07T04:11:36Z</dcterms:modified>
</cp:coreProperties>
</file>