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3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5602-4B30-4BDF-895C-B075C7ADB3C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7992-686D-4421-BEA1-CC1AB6040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mapwv.gov/flood/map/?wkid=102100&amp;x=-8915918&amp;y=4610970&amp;l=14&amp;v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3" r="2493"/>
          <a:stretch/>
        </p:blipFill>
        <p:spPr>
          <a:xfrm>
            <a:off x="282192" y="1691272"/>
            <a:ext cx="2036062" cy="200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47" y="884127"/>
            <a:ext cx="5144565" cy="53458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"/>
            <a:ext cx="12192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Marlinton, WV (Building Flood Profile)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69" y="3683972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309 </a:t>
            </a:r>
            <a:r>
              <a:rPr lang="en-US" sz="1100" b="1" dirty="0" smtClean="0"/>
              <a:t>8th St, </a:t>
            </a:r>
            <a:r>
              <a:rPr lang="en-US" sz="1100" b="1" dirty="0"/>
              <a:t>Marlinton, WV, 24954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35356" y="4871722"/>
            <a:ext cx="1472677" cy="236256"/>
          </a:xfrm>
          <a:prstGeom prst="wedgeRectCallout">
            <a:avLst>
              <a:gd name="adj1" fmla="val 176717"/>
              <a:gd name="adj2" fmla="val 140978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7’ (1985 </a:t>
            </a:r>
            <a:r>
              <a:rPr lang="en-US" sz="1000" b="1" dirty="0">
                <a:latin typeface="Arial Narrow" panose="020B0606020202030204" pitchFamily="34" charset="0"/>
              </a:rPr>
              <a:t>High </a:t>
            </a:r>
            <a:r>
              <a:rPr lang="en-US" sz="1000" b="1" dirty="0" smtClean="0">
                <a:latin typeface="Arial Narrow" panose="020B0606020202030204" pitchFamily="34" charset="0"/>
              </a:rPr>
              <a:t>Water Mark) </a:t>
            </a:r>
            <a:endParaRPr lang="en-US" sz="1000" b="1" dirty="0">
              <a:latin typeface="Arial Narrow" panose="020B0606020202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48545" y="4537520"/>
            <a:ext cx="1466082" cy="301945"/>
          </a:xfrm>
          <a:prstGeom prst="wedgeRectCallout">
            <a:avLst>
              <a:gd name="adj1" fmla="val 111930"/>
              <a:gd name="adj2" fmla="val 86294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8.8’ (FEMA DRAFT NFHL </a:t>
            </a:r>
            <a:r>
              <a:rPr lang="en-US" sz="1000" b="1" dirty="0">
                <a:latin typeface="Arial Narrow" panose="020B0606020202030204" pitchFamily="34" charset="0"/>
              </a:rPr>
              <a:t>0.2% / 500-Yr 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41177" y="5512594"/>
            <a:ext cx="1451453" cy="176396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3.6’  (</a:t>
            </a:r>
            <a:r>
              <a:rPr lang="en-US" sz="1000" b="1" dirty="0">
                <a:latin typeface="Arial Narrow" panose="020B0606020202030204" pitchFamily="34" charset="0"/>
              </a:rPr>
              <a:t>FEMA 1% / 100-Yr)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48545" y="4224003"/>
            <a:ext cx="1452893" cy="210847"/>
          </a:xfrm>
          <a:prstGeom prst="wedgeRectCallout">
            <a:avLst>
              <a:gd name="adj1" fmla="val 121718"/>
              <a:gd name="adj2" fmla="val 213846"/>
            </a:avLst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9.4’ </a:t>
            </a:r>
            <a:r>
              <a:rPr lang="en-US" sz="1000" b="1" dirty="0">
                <a:latin typeface="Arial Narrow" panose="020B0606020202030204" pitchFamily="34" charset="0"/>
              </a:rPr>
              <a:t>(FSF 0.2% / 500-Yr)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47071" y="6053582"/>
            <a:ext cx="1454367" cy="176396"/>
          </a:xfrm>
          <a:prstGeom prst="wedgeRectCallout">
            <a:avLst>
              <a:gd name="adj1" fmla="val 173047"/>
              <a:gd name="adj2" fmla="val -7230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0.4’ </a:t>
            </a:r>
            <a:r>
              <a:rPr lang="en-US" sz="1000" b="1" dirty="0">
                <a:latin typeface="Arial Narrow" panose="020B0606020202030204" pitchFamily="34" charset="0"/>
              </a:rPr>
              <a:t>(FEMA 10% / 10-Yr) 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47071" y="5791660"/>
            <a:ext cx="1466082" cy="191841"/>
          </a:xfrm>
          <a:prstGeom prst="wedgeRectCallout">
            <a:avLst>
              <a:gd name="adj1" fmla="val 173004"/>
              <a:gd name="adj2" fmla="val 32463"/>
            </a:avLst>
          </a:prstGeom>
          <a:solidFill>
            <a:srgbClr val="9DC3E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2.7’ (</a:t>
            </a:r>
            <a:r>
              <a:rPr lang="en-US" sz="1000" b="1" dirty="0">
                <a:latin typeface="Arial Narrow" panose="020B0606020202030204" pitchFamily="34" charset="0"/>
              </a:rPr>
              <a:t>FEMA 2% / 50-Yr)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23783" y="6481215"/>
            <a:ext cx="425661" cy="188361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07292" y="6432135"/>
            <a:ext cx="1991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Street Foundation (FSF)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7657" y="6443337"/>
            <a:ext cx="12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FLOOD DEPTHS: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9767" y="6484702"/>
            <a:ext cx="426068" cy="188361"/>
          </a:xfrm>
          <a:prstGeom prst="rect">
            <a:avLst/>
          </a:prstGeom>
          <a:solidFill>
            <a:srgbClr val="317ABD"/>
          </a:solidFill>
          <a:ln w="1905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46223" y="6440382"/>
            <a:ext cx="17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FEMA Draft NFHL (2023)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9598999" y="6461901"/>
            <a:ext cx="377250" cy="1839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07502" y="6413739"/>
            <a:ext cx="197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1985 </a:t>
            </a:r>
            <a:r>
              <a:rPr lang="en-US" sz="1200" dirty="0"/>
              <a:t>Flood High Water Mark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92415" y="1001213"/>
            <a:ext cx="3913463" cy="685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Ideally, the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Flood Elevation (DFE) should be the BFE plus 2 feet of freeboard.  The DFE should also be above the high-water marks of the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 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 plus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freeboard.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723" y="1127236"/>
            <a:ext cx="21970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Building: </a:t>
            </a:r>
            <a:r>
              <a:rPr lang="en-US" sz="1100" b="1" u="sng" dirty="0">
                <a:hlinkClick r:id="rId4"/>
              </a:rPr>
              <a:t>38-08-0003-0023-0000 </a:t>
            </a:r>
            <a:endParaRPr lang="en-US" sz="1200" b="1" u="sng" dirty="0"/>
          </a:p>
        </p:txBody>
      </p:sp>
      <p:sp>
        <p:nvSpPr>
          <p:cNvPr id="23" name="Rectangle 22"/>
          <p:cNvSpPr/>
          <p:nvPr/>
        </p:nvSpPr>
        <p:spPr>
          <a:xfrm>
            <a:off x="2745442" y="6476455"/>
            <a:ext cx="426068" cy="188361"/>
          </a:xfrm>
          <a:prstGeom prst="rect">
            <a:avLst/>
          </a:prstGeom>
          <a:solidFill>
            <a:srgbClr val="9DC3E6"/>
          </a:solidFill>
          <a:ln w="19050">
            <a:solidFill>
              <a:srgbClr val="296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30177" y="6432135"/>
            <a:ext cx="174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FEMA Effective (2010)</a:t>
            </a:r>
            <a:endParaRPr lang="en-US" sz="1200" dirty="0"/>
          </a:p>
        </p:txBody>
      </p:sp>
      <p:sp>
        <p:nvSpPr>
          <p:cNvPr id="25" name="Rectangular Callout 24"/>
          <p:cNvSpPr/>
          <p:nvPr/>
        </p:nvSpPr>
        <p:spPr>
          <a:xfrm>
            <a:off x="335356" y="5154746"/>
            <a:ext cx="1451453" cy="295073"/>
          </a:xfrm>
          <a:prstGeom prst="wedgeRectCallout">
            <a:avLst>
              <a:gd name="adj1" fmla="val 174928"/>
              <a:gd name="adj2" fmla="val 112071"/>
            </a:avLst>
          </a:prstGeom>
          <a:solidFill>
            <a:srgbClr val="317AB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b="1" dirty="0" smtClean="0">
                <a:latin typeface="Arial Narrow" panose="020B0606020202030204" pitchFamily="34" charset="0"/>
              </a:rPr>
              <a:t>4.8’ </a:t>
            </a:r>
            <a:r>
              <a:rPr lang="en-US" sz="1000" b="1" dirty="0">
                <a:latin typeface="Arial Narrow" panose="020B0606020202030204" pitchFamily="34" charset="0"/>
              </a:rPr>
              <a:t>(FEMA </a:t>
            </a:r>
            <a:r>
              <a:rPr lang="en-US" sz="1000" b="1" dirty="0" smtClean="0">
                <a:latin typeface="Arial Narrow" panose="020B0606020202030204" pitchFamily="34" charset="0"/>
              </a:rPr>
              <a:t>DRAFT </a:t>
            </a:r>
            <a:r>
              <a:rPr lang="en-US" sz="1000" b="1" dirty="0">
                <a:latin typeface="Arial Narrow" panose="020B0606020202030204" pitchFamily="34" charset="0"/>
              </a:rPr>
              <a:t>NFHL 1% / 100-Yr)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844" y="3213543"/>
            <a:ext cx="3874887" cy="2545625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13681"/>
              </p:ext>
            </p:extLst>
          </p:nvPr>
        </p:nvGraphicFramePr>
        <p:xfrm>
          <a:off x="7915158" y="1766384"/>
          <a:ext cx="3874887" cy="1262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612">
                  <a:extLst>
                    <a:ext uri="{9D8B030D-6E8A-4147-A177-3AD203B41FA5}">
                      <a16:colId xmlns:a16="http://schemas.microsoft.com/office/drawing/2014/main" val="3199356290"/>
                    </a:ext>
                  </a:extLst>
                </a:gridCol>
                <a:gridCol w="874395">
                  <a:extLst>
                    <a:ext uri="{9D8B030D-6E8A-4147-A177-3AD203B41FA5}">
                      <a16:colId xmlns:a16="http://schemas.microsoft.com/office/drawing/2014/main" val="335018815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472153968"/>
                    </a:ext>
                  </a:extLst>
                </a:gridCol>
              </a:tblGrid>
              <a:tr h="160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Flood Intervals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Height (ft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.)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lang="en-US" sz="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228640"/>
                  </a:ext>
                </a:extLst>
              </a:tr>
              <a:tr h="1319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 10% / 10-Yr</a:t>
                      </a:r>
                      <a:endParaRPr 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0.4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</a:t>
                      </a:r>
                      <a:r>
                        <a:rPr lang="en-US" sz="800" u="none" strike="noStrike" dirty="0" smtClean="0">
                          <a:effectLst/>
                        </a:rPr>
                        <a:t>(Effective 2010</a:t>
                      </a:r>
                      <a:r>
                        <a:rPr lang="en-US" sz="800" u="none" strike="noStrike" dirty="0">
                          <a:effectLst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949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 smtClean="0">
                          <a:effectLst/>
                        </a:rPr>
                        <a:t>FEMA 2% / 50-yr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2.7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Flood Profile  </a:t>
                      </a:r>
                      <a:r>
                        <a:rPr lang="en-US" sz="800" u="none" strike="noStrike" dirty="0" smtClean="0">
                          <a:effectLst/>
                        </a:rPr>
                        <a:t>(Effective 2010)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7866"/>
                  </a:ext>
                </a:extLst>
              </a:tr>
              <a:tr h="12816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 smtClean="0">
                          <a:effectLst/>
                        </a:rPr>
                        <a:t>FEMA 1% / 100-yr</a:t>
                      </a:r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r>
                        <a:rPr lang="en-US" sz="800" u="none" strike="noStrike" dirty="0" smtClean="0">
                          <a:effectLst/>
                        </a:rPr>
                        <a:t>Flood Profile  (Effective 2010)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30561"/>
                  </a:ext>
                </a:extLst>
              </a:tr>
              <a:tr h="148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FEMA </a:t>
                      </a:r>
                      <a:r>
                        <a:rPr lang="en-US" sz="800" b="1" u="none" strike="noStrike" dirty="0" smtClean="0">
                          <a:effectLst/>
                        </a:rPr>
                        <a:t>100-yr </a:t>
                      </a:r>
                      <a:r>
                        <a:rPr lang="en-US" sz="800" b="1" u="none" strike="noStrike" dirty="0">
                          <a:effectLst/>
                        </a:rPr>
                        <a:t>+ 2.0 Ft. Freeboard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Design flood elevation (DFE)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22614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 Water Mark (1985 Flood)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Picture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66345"/>
                  </a:ext>
                </a:extLst>
              </a:tr>
              <a:tr h="13616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u="none" strike="noStrike" dirty="0">
                          <a:effectLst/>
                        </a:rPr>
                        <a:t>FEMA Draft  NFHL </a:t>
                      </a:r>
                      <a:r>
                        <a:rPr lang="sv-SE" sz="800" b="1" u="none" strike="noStrike" dirty="0" smtClean="0">
                          <a:effectLst/>
                        </a:rPr>
                        <a:t>100-yr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WV </a:t>
                      </a:r>
                      <a:r>
                        <a:rPr lang="en-US" sz="800" u="none" strike="noStrike" dirty="0">
                          <a:effectLst/>
                        </a:rPr>
                        <a:t>Flood </a:t>
                      </a:r>
                      <a:r>
                        <a:rPr lang="en-US" sz="800" u="none" strike="noStrike" dirty="0" smtClean="0">
                          <a:effectLst/>
                        </a:rPr>
                        <a:t>Tool (Draft 2023)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3766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FEMA </a:t>
                      </a:r>
                      <a:r>
                        <a:rPr lang="en-US" sz="800" b="1" u="none" strike="noStrike" dirty="0" smtClean="0">
                          <a:effectLst/>
                        </a:rPr>
                        <a:t>500-yr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8.8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r>
                        <a:rPr lang="en-US" sz="800" u="none" strike="noStrike" dirty="0" smtClean="0">
                          <a:effectLst/>
                        </a:rPr>
                        <a:t>WV Flood Tool (Draft 2023)</a:t>
                      </a:r>
                      <a:endParaRPr lang="en-US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317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26660"/>
                  </a:ext>
                </a:extLst>
              </a:tr>
              <a:tr h="16015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FSF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500-yr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FSF Flood Depth</a:t>
                      </a:r>
                      <a:r>
                        <a:rPr lang="en-US" sz="800" b="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(2022)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1" marR="7091" marT="7091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6286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915158" y="2452973"/>
            <a:ext cx="3863574" cy="1539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01582" y="5788934"/>
            <a:ext cx="3728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1985 </a:t>
            </a:r>
            <a:r>
              <a:rPr lang="en-US" sz="1400" b="1" dirty="0"/>
              <a:t>Flood High Water Mark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1723" y="1404235"/>
            <a:ext cx="2524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1900 Commercial Structure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17994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258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Kurt Donaldson</cp:lastModifiedBy>
  <cp:revision>2</cp:revision>
  <dcterms:created xsi:type="dcterms:W3CDTF">2024-01-12T20:51:42Z</dcterms:created>
  <dcterms:modified xsi:type="dcterms:W3CDTF">2024-02-05T19:47:07Z</dcterms:modified>
</cp:coreProperties>
</file>