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94" r:id="rId2"/>
    <p:sldId id="298" r:id="rId3"/>
    <p:sldId id="295" r:id="rId4"/>
    <p:sldId id="292" r:id="rId5"/>
    <p:sldId id="286" r:id="rId6"/>
    <p:sldId id="262" r:id="rId7"/>
    <p:sldId id="296" r:id="rId8"/>
    <p:sldId id="293" r:id="rId9"/>
    <p:sldId id="297" r:id="rId10"/>
    <p:sldId id="290" r:id="rId11"/>
    <p:sldId id="291" r:id="rId12"/>
    <p:sldId id="288" r:id="rId13"/>
    <p:sldId id="289" r:id="rId14"/>
    <p:sldId id="287" r:id="rId15"/>
    <p:sldId id="281" r:id="rId16"/>
    <p:sldId id="285" r:id="rId17"/>
    <p:sldId id="264" r:id="rId18"/>
    <p:sldId id="283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</p:sldIdLst>
  <p:sldSz cx="9144000" cy="6858000" type="screen4x3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2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52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60A45D8B-CCBD-4981-BEB5-B53FA0D5F6C7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691547EC-6AF3-4420-8FA8-4B43C4F59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74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48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41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27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56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32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21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10year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93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25year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80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50year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967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100year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33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100year PLUS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88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18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500year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179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 10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702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25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70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50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738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100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922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100 year PLUS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990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500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943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10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481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25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737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50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59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3815B-4713-4849-B552-D8796B9B5D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651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100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134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100 year PLUS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569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500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08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16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9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73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38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00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14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75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2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00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7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2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5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66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3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76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30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03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7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FmZBWNUwms8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ma.gov/sites/default/files/2020-07/fema_p-936_floodproofing_non-residential_buiildings_110618pdf.pdf#page=6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Characteristics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DE937CD3-CCA5-4C5B-ACE5-2960B9B1ED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656879"/>
              </p:ext>
            </p:extLst>
          </p:nvPr>
        </p:nvGraphicFramePr>
        <p:xfrm>
          <a:off x="203200" y="856996"/>
          <a:ext cx="8727440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9632">
                  <a:extLst>
                    <a:ext uri="{9D8B030D-6E8A-4147-A177-3AD203B41FA5}">
                      <a16:colId xmlns:a16="http://schemas.microsoft.com/office/drawing/2014/main" val="2130072375"/>
                    </a:ext>
                  </a:extLst>
                </a:gridCol>
                <a:gridCol w="4477808">
                  <a:extLst>
                    <a:ext uri="{9D8B030D-6E8A-4147-A177-3AD203B41FA5}">
                      <a16:colId xmlns:a16="http://schemas.microsoft.com/office/drawing/2014/main" val="660922194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393437820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437275542"/>
                    </a:ext>
                  </a:extLst>
                </a:gridCol>
              </a:tblGrid>
              <a:tr h="27549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Category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Flood Characteristic</a:t>
                      </a:r>
                      <a:endParaRPr lang="en-US" sz="1600" dirty="0"/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Sulphur Springs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Rainelle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13477"/>
                  </a:ext>
                </a:extLst>
              </a:tr>
              <a:tr h="1676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Frequency</a:t>
                      </a:r>
                      <a:br>
                        <a:rPr lang="en-US" sz="16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16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(new flood maps)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Probability that a flood of a specific size will be equaled or exceeded in any given year 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2815772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FEMA Flood Models:  10-, 25-, 50-, 100-, 100+, and 500-year flood elevations.  FEMA’s 1%+ flood elevations measure how high the 100-year flood could be given the statistical uncertainties in flood modeling (upper 84-percent confidence limit).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3066066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First Street Foundation Flood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Models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: 5-, 20-, 100-, and 500-year flood elevations.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 Climate models based on 2052 or 30 years in the future.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573290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Depth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Flood depth or water surface elevation above the ground surface.  Source USGS high-water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marks.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6 feet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8 feet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3977355"/>
                  </a:ext>
                </a:extLst>
              </a:tr>
              <a:tr h="11818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Velocity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Speed at which the floodwaters are flowing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C00000"/>
                          </a:solidFill>
                        </a:rPr>
                        <a:t>High</a:t>
                      </a:r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Moderate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088376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Duration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Measure of how long water remains above normal levels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24 hours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C00000"/>
                          </a:solidFill>
                        </a:rPr>
                        <a:t>72 hours</a:t>
                      </a:r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2271208"/>
                  </a:ext>
                </a:extLst>
              </a:tr>
              <a:tr h="11818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Rise and Fall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Floodwater that rises very quickly with little or no warning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Quick</a:t>
                      </a:r>
                      <a:r>
                        <a:rPr lang="en-US" sz="1600" b="0" baseline="0" dirty="0" smtClean="0"/>
                        <a:t> Rise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Quick Rise</a:t>
                      </a:r>
                      <a:endParaRPr lang="en-US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7165000"/>
                  </a:ext>
                </a:extLst>
              </a:tr>
            </a:tbl>
          </a:graphicData>
        </a:graphic>
      </p:graphicFrame>
      <p:sp>
        <p:nvSpPr>
          <p:cNvPr id="7" name="Text Box 2">
            <a:extLst>
              <a:ext uri="{FF2B5EF4-FFF2-40B4-BE49-F238E27FC236}">
                <a16:creationId xmlns:a16="http://schemas.microsoft.com/office/drawing/2014/main" id="{98AA7107-B3E2-43A3-B43F-D9B5B8C76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6465316"/>
            <a:ext cx="5670935" cy="27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1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Notes:  Flood characteristics are based on the 2016 flood and FEMA’s new flood studies</a:t>
            </a:r>
            <a:endParaRPr lang="en-US" sz="1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8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Model:  500-Year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80" y="815720"/>
            <a:ext cx="7770060" cy="59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96" y="812801"/>
            <a:ext cx="7790778" cy="6014720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FSF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Model:  500-Year Flood Depth 2052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3144656" y="1004829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97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Models:  Likelihood and Magnitude                                     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73" y="863600"/>
            <a:ext cx="7703147" cy="593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5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Models:  Likelihood and Magnitude                                     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73" y="863600"/>
            <a:ext cx="7703147" cy="593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FSF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Models:  Likelihood and Magnitude                                     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18" y="758953"/>
            <a:ext cx="7806662" cy="602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3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33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3182112" y="6496404"/>
            <a:ext cx="361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96%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15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82112" y="6496404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71%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8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2% Annual Chance (50-year)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82112" y="6496404"/>
            <a:ext cx="3803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45%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82112" y="6496404"/>
            <a:ext cx="3758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9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82112" y="6496404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Explosion 2 14"/>
          <p:cNvSpPr/>
          <p:nvPr/>
        </p:nvSpPr>
        <p:spPr>
          <a:xfrm>
            <a:off x="6680336" y="984509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03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98AA7107-B3E2-43A3-B43F-D9B5B8C76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6316616"/>
            <a:ext cx="9042400" cy="45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1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Notes:  </a:t>
            </a:r>
            <a:r>
              <a:rPr lang="en-US" sz="11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Drone Video </a:t>
            </a:r>
            <a:r>
              <a:rPr lang="en-US" sz="11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flood elevation:  2,392.5 ft.; </a:t>
            </a:r>
            <a:r>
              <a:rPr lang="en-US" sz="11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Base Flood </a:t>
            </a:r>
            <a:r>
              <a:rPr lang="en-US" sz="11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(100-yr elevation) is 2,930.0 ft., or a half foot above video footage; </a:t>
            </a:r>
            <a:r>
              <a:rPr lang="en-US" sz="11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2016 Flood Elevation </a:t>
            </a:r>
            <a:r>
              <a:rPr lang="en-US" sz="11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high-water mark: 2,396.4 ft. (about 4 feet higher than video);  </a:t>
            </a:r>
            <a:r>
              <a:rPr lang="en-US" sz="11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500-yr Flood elevation</a:t>
            </a:r>
            <a:r>
              <a:rPr lang="en-US" sz="11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is 2,399.0 ft. or 6.5 feet above video elevation.</a:t>
            </a:r>
            <a:endParaRPr lang="en-US" sz="1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67" y="697992"/>
            <a:ext cx="7865088" cy="53882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264400" y="5398516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Video Link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Flood Drone Video (Rainelle, WV)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09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82112" y="6496404"/>
            <a:ext cx="3685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</a:rPr>
              <a:t> 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7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85971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172433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2% Annual Chance (50-year)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659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2165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9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94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161961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176086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2% Annual Chance (50-year)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246002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Characteristics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1" y="958644"/>
            <a:ext cx="8906608" cy="57861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Flood Characteristics Impacting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Frequency: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 Probability that a flood of a specific size will be equaled or exceeded in any given year  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5-, 10-, 20-, 25-, 50-, 100-, and 500-year flood elevations (above sea level) refer to expected water levels of the 20%,  10%, 5%, 4%, 2%, 1%, and 0.2% annual chance flood events. A 1000-yr flood has a 0.1% chance of happening in any given year.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FEMA’s 1%+ flood elevations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measure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how high the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100-year flood could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be given the statistical uncertainties in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 modeling.  It represents the upper 84-percent confidence limit of the statistical error for calculating the 1-percent annual chance event.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The relative frequency of any given flood (e.g., 5-year or 10-year) serves as a useful reference point when selecting a mitigation options and evaluating cost effectiveness. </a:t>
            </a:r>
            <a:endParaRPr lang="en-US" sz="1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Depth: 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Flood depth or water surface elevation above the ground surface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Critical during design considerations, as it is often the primary factor in evaluating the potential for flood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damage  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 depth sources include flood models and high water marks which measure the degree of flooding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Velocity: 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peed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at which the floodwaters are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flowing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Flowing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water often causes erosion and scour, as well as debris impacts and hydrodynamic forces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FEMA’s detailed engineering studies provide river/stream flows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Duration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:  Measure of how long water remains above normal levels.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Prolonged contact with floodwaters may make some mitigation measures, including dry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flood-proofing, inappropriate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because of the increased chance of seepage and potential structural failure.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Long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periods of inundation are more likely to cause greater damage to structural members and finishes than short periods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of flooding.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Rate of Floodwater Rise and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Fall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:   Floodwater that rises very quickly with little or now warning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Steep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topography and locations with small drainage areas may experience flash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flooding in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which floodwater can rise very quickly with little or no warning.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High-velocity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water flows usually accompany flash floods and preclude certain types of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 mitigation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measures, especially those requiring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human intervention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Rapid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rates of the rise and fall of floodwater can also lead to unequal hydrostatic pressures on a building.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The probability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of unequal hydrostatic pressures increases when building exteriors are designed to be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watertight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Historical Information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:  Use past information like the high-water marks of the 2016 Flood as an indication of the nature and severity of effects likely to occur during future events.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10214" y="6378778"/>
            <a:ext cx="1482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 </a:t>
            </a:r>
            <a:r>
              <a:rPr lang="en-US" sz="1200" dirty="0" smtClean="0">
                <a:hlinkClick r:id="rId3"/>
              </a:rPr>
              <a:t>FEMA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07328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368255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3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09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USGS High Water Marks:  2016 Flood Depths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1" y="810991"/>
            <a:ext cx="7751742" cy="59657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75680" y="2153920"/>
            <a:ext cx="1219200" cy="1368110"/>
          </a:xfrm>
          <a:prstGeom prst="rect">
            <a:avLst/>
          </a:prstGeom>
          <a:solidFill>
            <a:srgbClr val="FF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5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Maps Effective 2023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81" y="779272"/>
            <a:ext cx="7779368" cy="600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8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4253" r="7003"/>
          <a:stretch/>
        </p:blipFill>
        <p:spPr>
          <a:xfrm>
            <a:off x="-19050" y="0"/>
            <a:ext cx="9163050" cy="690443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Models:  Likelihood and Magnitude                                     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703121"/>
              </p:ext>
            </p:extLst>
          </p:nvPr>
        </p:nvGraphicFramePr>
        <p:xfrm>
          <a:off x="4319268" y="4424453"/>
          <a:ext cx="4711699" cy="2305050"/>
        </p:xfrm>
        <a:graphic>
          <a:graphicData uri="http://schemas.openxmlformats.org/drawingml/2006/table">
            <a:tbl>
              <a:tblPr/>
              <a:tblGrid>
                <a:gridCol w="1284144">
                  <a:extLst>
                    <a:ext uri="{9D8B030D-6E8A-4147-A177-3AD203B41FA5}">
                      <a16:colId xmlns:a16="http://schemas.microsoft.com/office/drawing/2014/main" val="3858828444"/>
                    </a:ext>
                  </a:extLst>
                </a:gridCol>
                <a:gridCol w="989267">
                  <a:extLst>
                    <a:ext uri="{9D8B030D-6E8A-4147-A177-3AD203B41FA5}">
                      <a16:colId xmlns:a16="http://schemas.microsoft.com/office/drawing/2014/main" val="2918242487"/>
                    </a:ext>
                  </a:extLst>
                </a:gridCol>
                <a:gridCol w="925852">
                  <a:extLst>
                    <a:ext uri="{9D8B030D-6E8A-4147-A177-3AD203B41FA5}">
                      <a16:colId xmlns:a16="http://schemas.microsoft.com/office/drawing/2014/main" val="2023735465"/>
                    </a:ext>
                  </a:extLst>
                </a:gridCol>
                <a:gridCol w="913169">
                  <a:extLst>
                    <a:ext uri="{9D8B030D-6E8A-4147-A177-3AD203B41FA5}">
                      <a16:colId xmlns:a16="http://schemas.microsoft.com/office/drawing/2014/main" val="3729393734"/>
                    </a:ext>
                  </a:extLst>
                </a:gridCol>
                <a:gridCol w="599267">
                  <a:extLst>
                    <a:ext uri="{9D8B030D-6E8A-4147-A177-3AD203B41FA5}">
                      <a16:colId xmlns:a16="http://schemas.microsoft.com/office/drawing/2014/main" val="3583310374"/>
                    </a:ext>
                  </a:extLst>
                </a:gridCol>
              </a:tblGrid>
              <a:tr h="19050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FEMA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33751"/>
                  </a:ext>
                </a:extLst>
              </a:tr>
              <a:tr h="962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Return </a:t>
                      </a:r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Period (Likelihood)</a:t>
                      </a:r>
                      <a:b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and</a:t>
                      </a:r>
                      <a:b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Flood Size (Magnitude)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Annual Probability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Cumulative Probability - Flooding at least once over 30 years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FEMA Risk Description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Climate Model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6161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yr (1 in 10)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5130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yr (1 in 25)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598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yr (1 in 50)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7547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yr (1 in 100)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5939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yr (1 in 100) Plus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1%+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96367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yr (1 in 500)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Moderate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140055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894114" y="3082884"/>
            <a:ext cx="168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Rainelle, WV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674" y="1042302"/>
            <a:ext cx="3436293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5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Model:  10-Year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59" y="799592"/>
            <a:ext cx="7811081" cy="599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3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Model:  100-Year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56" y="830072"/>
            <a:ext cx="7668270" cy="593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8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Model:  100-Year Plus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" y="769112"/>
            <a:ext cx="7863840" cy="6044482"/>
          </a:xfrm>
          <a:prstGeom prst="rect">
            <a:avLst/>
          </a:prstGeom>
        </p:spPr>
      </p:pic>
      <p:sp>
        <p:nvSpPr>
          <p:cNvPr id="5" name="Explosion 2 4"/>
          <p:cNvSpPr/>
          <p:nvPr/>
        </p:nvSpPr>
        <p:spPr>
          <a:xfrm>
            <a:off x="2890656" y="1350269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47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2545</TotalTime>
  <Words>1345</Words>
  <Application>Microsoft Office PowerPoint</Application>
  <PresentationFormat>On-screen Show (4:3)</PresentationFormat>
  <Paragraphs>218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Kuhn</dc:creator>
  <cp:lastModifiedBy>Kurt Donaldson</cp:lastModifiedBy>
  <cp:revision>46</cp:revision>
  <cp:lastPrinted>2022-11-15T20:16:29Z</cp:lastPrinted>
  <dcterms:created xsi:type="dcterms:W3CDTF">2022-11-10T22:20:38Z</dcterms:created>
  <dcterms:modified xsi:type="dcterms:W3CDTF">2022-11-15T20:39:45Z</dcterms:modified>
</cp:coreProperties>
</file>