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6"/>
  </p:notesMasterIdLst>
  <p:sldIdLst>
    <p:sldId id="294" r:id="rId2"/>
    <p:sldId id="301" r:id="rId3"/>
    <p:sldId id="300" r:id="rId4"/>
    <p:sldId id="298" r:id="rId5"/>
    <p:sldId id="295" r:id="rId6"/>
    <p:sldId id="292" r:id="rId7"/>
    <p:sldId id="286" r:id="rId8"/>
    <p:sldId id="262" r:id="rId9"/>
    <p:sldId id="296" r:id="rId10"/>
    <p:sldId id="293" r:id="rId11"/>
    <p:sldId id="297" r:id="rId12"/>
    <p:sldId id="290" r:id="rId13"/>
    <p:sldId id="291" r:id="rId14"/>
    <p:sldId id="288" r:id="rId15"/>
    <p:sldId id="289" r:id="rId16"/>
    <p:sldId id="287" r:id="rId17"/>
    <p:sldId id="281" r:id="rId18"/>
    <p:sldId id="285" r:id="rId19"/>
    <p:sldId id="264" r:id="rId20"/>
    <p:sldId id="283" r:id="rId21"/>
    <p:sldId id="267" r:id="rId22"/>
    <p:sldId id="268" r:id="rId23"/>
    <p:sldId id="269" r:id="rId24"/>
    <p:sldId id="270" r:id="rId25"/>
    <p:sldId id="271" r:id="rId26"/>
    <p:sldId id="272" r:id="rId27"/>
    <p:sldId id="273" r:id="rId28"/>
    <p:sldId id="274" r:id="rId29"/>
    <p:sldId id="275" r:id="rId30"/>
    <p:sldId id="276" r:id="rId31"/>
    <p:sldId id="277" r:id="rId32"/>
    <p:sldId id="278" r:id="rId33"/>
    <p:sldId id="279" r:id="rId34"/>
    <p:sldId id="280" r:id="rId35"/>
  </p:sldIdLst>
  <p:sldSz cx="9144000" cy="6858000" type="screen4x3"/>
  <p:notesSz cx="6881813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92" autoAdjust="0"/>
    <p:restoredTop sz="94660"/>
  </p:normalViewPr>
  <p:slideViewPr>
    <p:cSldViewPr snapToGrid="0" showGuides="1">
      <p:cViewPr varScale="1">
        <p:scale>
          <a:sx n="121" d="100"/>
          <a:sy n="121" d="100"/>
        </p:scale>
        <p:origin x="1212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6434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2" y="0"/>
            <a:ext cx="2982119" cy="466434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60A45D8B-CCBD-4981-BEB5-B53FA0D5F6C7}" type="datetimeFigureOut">
              <a:rPr lang="en-US" smtClean="0"/>
              <a:t>2022-11-15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50963" y="1162050"/>
            <a:ext cx="4179887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46" tIns="46223" rIns="92446" bIns="4622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473892"/>
            <a:ext cx="5505450" cy="3660458"/>
          </a:xfrm>
          <a:prstGeom prst="rect">
            <a:avLst/>
          </a:prstGeom>
        </p:spPr>
        <p:txBody>
          <a:bodyPr vert="horz" lIns="92446" tIns="46223" rIns="92446" bIns="46223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82119" cy="466433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2" y="8829967"/>
            <a:ext cx="2982119" cy="466433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691547EC-6AF3-4420-8FA8-4B43C4F595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874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7489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4004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3148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6414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3276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5563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6322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3210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FEMA</a:t>
            </a:r>
            <a:r>
              <a:rPr lang="en-US" baseline="0" dirty="0" smtClean="0"/>
              <a:t> 10year Aerial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933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FEMA</a:t>
            </a:r>
            <a:r>
              <a:rPr lang="en-US" baseline="0" dirty="0" smtClean="0"/>
              <a:t> 25year Aerial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9801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FEMA</a:t>
            </a:r>
            <a:r>
              <a:rPr lang="en-US" baseline="0" dirty="0" smtClean="0"/>
              <a:t> 50year Aerial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1967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43815B-4713-4849-B552-D8796B9B5DC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6572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FEMA</a:t>
            </a:r>
            <a:r>
              <a:rPr lang="en-US" baseline="0" dirty="0" smtClean="0"/>
              <a:t> 100year Aerial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1338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FEMA</a:t>
            </a:r>
            <a:r>
              <a:rPr lang="en-US" baseline="0" dirty="0" smtClean="0"/>
              <a:t> 100year PLUS Aerial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9889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FEMA</a:t>
            </a:r>
            <a:r>
              <a:rPr lang="en-US" baseline="0" dirty="0" smtClean="0"/>
              <a:t> 500year Aerial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2179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FEMA 10 year NLCD </a:t>
            </a:r>
            <a:r>
              <a:rPr lang="en-US" dirty="0" err="1" smtClean="0"/>
              <a:t>Hillshade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6702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4458">
              <a:defRPr/>
            </a:pPr>
            <a:r>
              <a:rPr lang="en-US" dirty="0" smtClean="0"/>
              <a:t>FEMA 25 year NLCD </a:t>
            </a:r>
            <a:r>
              <a:rPr lang="en-US" dirty="0" err="1" smtClean="0"/>
              <a:t>Hillshade</a:t>
            </a:r>
            <a:r>
              <a:rPr lang="en-US" dirty="0" smtClean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6707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4458">
              <a:defRPr/>
            </a:pPr>
            <a:r>
              <a:rPr lang="en-US" dirty="0" smtClean="0"/>
              <a:t>FEMA 50 year NLCD </a:t>
            </a:r>
            <a:r>
              <a:rPr lang="en-US" dirty="0" err="1" smtClean="0"/>
              <a:t>Hillshade</a:t>
            </a:r>
            <a:r>
              <a:rPr lang="en-US" dirty="0" smtClean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1738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4458">
              <a:defRPr/>
            </a:pPr>
            <a:r>
              <a:rPr lang="en-US" dirty="0" smtClean="0"/>
              <a:t>FEMA 100 year NLCD </a:t>
            </a:r>
            <a:r>
              <a:rPr lang="en-US" dirty="0" err="1" smtClean="0"/>
              <a:t>Hillshade</a:t>
            </a:r>
            <a:r>
              <a:rPr lang="en-US" dirty="0" smtClean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8922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4458">
              <a:defRPr/>
            </a:pPr>
            <a:r>
              <a:rPr lang="en-US" dirty="0" smtClean="0"/>
              <a:t>FEMA 100 year PLUS NLCD </a:t>
            </a:r>
            <a:r>
              <a:rPr lang="en-US" dirty="0" err="1" smtClean="0"/>
              <a:t>Hillshade</a:t>
            </a:r>
            <a:r>
              <a:rPr lang="en-US" dirty="0" smtClean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69909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4458">
              <a:defRPr/>
            </a:pPr>
            <a:r>
              <a:rPr lang="en-US" dirty="0" smtClean="0"/>
              <a:t>FEMA 500 year NLCD </a:t>
            </a:r>
            <a:r>
              <a:rPr lang="en-US" dirty="0" err="1" smtClean="0"/>
              <a:t>Hillshade</a:t>
            </a:r>
            <a:r>
              <a:rPr lang="en-US" dirty="0" smtClean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39436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4458">
              <a:defRPr/>
            </a:pPr>
            <a:r>
              <a:rPr lang="en-US" dirty="0" smtClean="0"/>
              <a:t>FEMA 10 year Grey </a:t>
            </a:r>
            <a:r>
              <a:rPr lang="en-US" dirty="0" err="1" smtClean="0"/>
              <a:t>Hillshade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4481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43815B-4713-4849-B552-D8796B9B5DC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15488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4458">
              <a:defRPr/>
            </a:pPr>
            <a:r>
              <a:rPr lang="en-US" dirty="0" smtClean="0"/>
              <a:t>FEMA 25 year Grey </a:t>
            </a:r>
            <a:r>
              <a:rPr lang="en-US" dirty="0" err="1" smtClean="0"/>
              <a:t>Hillshade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97378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4458">
              <a:defRPr/>
            </a:pPr>
            <a:r>
              <a:rPr lang="en-US" dirty="0" smtClean="0"/>
              <a:t>FEMA 50 year Grey </a:t>
            </a:r>
            <a:r>
              <a:rPr lang="en-US" dirty="0" err="1" smtClean="0"/>
              <a:t>Hillshade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55909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4458">
              <a:defRPr/>
            </a:pPr>
            <a:r>
              <a:rPr lang="en-US" dirty="0" smtClean="0"/>
              <a:t>FEMA 100 year Grey </a:t>
            </a:r>
            <a:r>
              <a:rPr lang="en-US" dirty="0" err="1" smtClean="0"/>
              <a:t>Hillshade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41340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4458">
              <a:defRPr/>
            </a:pPr>
            <a:r>
              <a:rPr lang="en-US" dirty="0" smtClean="0"/>
              <a:t>FEMA 100 year PLUS Grey </a:t>
            </a:r>
            <a:r>
              <a:rPr lang="en-US" dirty="0" err="1" smtClean="0"/>
              <a:t>Hillshade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85696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4458">
              <a:defRPr/>
            </a:pPr>
            <a:r>
              <a:rPr lang="en-US" dirty="0" smtClean="0"/>
              <a:t>FEMA 500 year Grey </a:t>
            </a:r>
            <a:r>
              <a:rPr lang="en-US" dirty="0" err="1" smtClean="0"/>
              <a:t>Hillshade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3087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6186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43815B-4713-4849-B552-D8796B9B5DC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9651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9164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096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3731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2382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93D94-E34F-45D6-A342-9DD9DAD21019}" type="datetimeFigureOut">
              <a:rPr lang="en-US" smtClean="0"/>
              <a:t>2022-11-15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CC1F8-407D-4229-991B-A9B145917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2750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93D94-E34F-45D6-A342-9DD9DAD21019}" type="datetimeFigureOut">
              <a:rPr lang="en-US" smtClean="0"/>
              <a:t>2022-11-15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CC1F8-407D-4229-991B-A9B145917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9527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93D94-E34F-45D6-A342-9DD9DAD21019}" type="datetimeFigureOut">
              <a:rPr lang="en-US" smtClean="0"/>
              <a:t>2022-11-15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CC1F8-407D-4229-991B-A9B145917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500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93D94-E34F-45D6-A342-9DD9DAD21019}" type="datetimeFigureOut">
              <a:rPr lang="en-US" smtClean="0"/>
              <a:t>2022-11-15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CC1F8-407D-4229-991B-A9B145917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972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93D94-E34F-45D6-A342-9DD9DAD21019}" type="datetimeFigureOut">
              <a:rPr lang="en-US" smtClean="0"/>
              <a:t>2022-11-15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CC1F8-407D-4229-991B-A9B145917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526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93D94-E34F-45D6-A342-9DD9DAD21019}" type="datetimeFigureOut">
              <a:rPr lang="en-US" smtClean="0"/>
              <a:t>2022-11-15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CC1F8-407D-4229-991B-A9B145917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451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93D94-E34F-45D6-A342-9DD9DAD21019}" type="datetimeFigureOut">
              <a:rPr lang="en-US" smtClean="0"/>
              <a:t>2022-11-15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CC1F8-407D-4229-991B-A9B145917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266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93D94-E34F-45D6-A342-9DD9DAD21019}" type="datetimeFigureOut">
              <a:rPr lang="en-US" smtClean="0"/>
              <a:t>2022-11-15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CC1F8-407D-4229-991B-A9B145917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237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93D94-E34F-45D6-A342-9DD9DAD21019}" type="datetimeFigureOut">
              <a:rPr lang="en-US" smtClean="0"/>
              <a:t>2022-11-15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CC1F8-407D-4229-991B-A9B145917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876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93D94-E34F-45D6-A342-9DD9DAD21019}" type="datetimeFigureOut">
              <a:rPr lang="en-US" smtClean="0"/>
              <a:t>2022-11-15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CC1F8-407D-4229-991B-A9B145917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1306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93D94-E34F-45D6-A342-9DD9DAD21019}" type="datetimeFigureOut">
              <a:rPr lang="en-US" smtClean="0"/>
              <a:t>2022-11-15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CC1F8-407D-4229-991B-A9B145917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603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793D94-E34F-45D6-A342-9DD9DAD21019}" type="datetimeFigureOut">
              <a:rPr lang="en-US" smtClean="0"/>
              <a:t>2022-11-15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CCC1F8-407D-4229-991B-A9B145917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270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ata.wvgis.wvu.edu/pub/NSF/FloodProfiles/54025CV002B.pdf#page=4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.wvgis.wvu.edu/pub/NSF/FloodProfiles/54025CV002B.pdf#page=43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ema.gov/sites/default/files/2020-02/FIS_Report_Technical_Reference_Feb_2019.pdf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FmZBWNUwms8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ema.gov/sites/default/files/2020-07/fema_p-936_floodproofing_non-residential_buiildings_110618pdf.pdf#page=60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>
          <a:xfrm>
            <a:off x="0" y="10016"/>
            <a:ext cx="9144000" cy="74893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Flood Characteristics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able 2">
            <a:extLst>
              <a:ext uri="{FF2B5EF4-FFF2-40B4-BE49-F238E27FC236}">
                <a16:creationId xmlns:a16="http://schemas.microsoft.com/office/drawing/2014/main" id="{DE937CD3-CCA5-4C5B-ACE5-2960B9B1ED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0656879"/>
              </p:ext>
            </p:extLst>
          </p:nvPr>
        </p:nvGraphicFramePr>
        <p:xfrm>
          <a:off x="203200" y="856996"/>
          <a:ext cx="8727440" cy="5608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9632">
                  <a:extLst>
                    <a:ext uri="{9D8B030D-6E8A-4147-A177-3AD203B41FA5}">
                      <a16:colId xmlns:a16="http://schemas.microsoft.com/office/drawing/2014/main" val="2130072375"/>
                    </a:ext>
                  </a:extLst>
                </a:gridCol>
                <a:gridCol w="4477808">
                  <a:extLst>
                    <a:ext uri="{9D8B030D-6E8A-4147-A177-3AD203B41FA5}">
                      <a16:colId xmlns:a16="http://schemas.microsoft.com/office/drawing/2014/main" val="660922194"/>
                    </a:ext>
                  </a:extLst>
                </a:gridCol>
                <a:gridCol w="1320800">
                  <a:extLst>
                    <a:ext uri="{9D8B030D-6E8A-4147-A177-3AD203B41FA5}">
                      <a16:colId xmlns:a16="http://schemas.microsoft.com/office/drawing/2014/main" val="3934378209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3437275542"/>
                    </a:ext>
                  </a:extLst>
                </a:gridCol>
              </a:tblGrid>
              <a:tr h="27549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Category</a:t>
                      </a: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Flood Characteristic</a:t>
                      </a:r>
                      <a:endParaRPr lang="en-US" sz="1600" dirty="0"/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White Sulphur Springs</a:t>
                      </a: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Rainelle</a:t>
                      </a: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113477"/>
                  </a:ext>
                </a:extLst>
              </a:tr>
              <a:tr h="167640">
                <a:tc rowSpan="3"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bg1"/>
                          </a:solidFill>
                        </a:rPr>
                        <a:t>Frequency</a:t>
                      </a:r>
                      <a:br>
                        <a:rPr lang="en-US" sz="1600" b="1" dirty="0" smtClean="0">
                          <a:solidFill>
                            <a:schemeClr val="bg1"/>
                          </a:solidFill>
                        </a:rPr>
                      </a:br>
                      <a:r>
                        <a:rPr lang="en-US" sz="1600" b="1" dirty="0" smtClean="0">
                          <a:solidFill>
                            <a:schemeClr val="bg1"/>
                          </a:solidFill>
                        </a:rPr>
                        <a:t/>
                      </a:r>
                      <a:br>
                        <a:rPr lang="en-US" sz="1600" b="1" dirty="0" smtClean="0">
                          <a:solidFill>
                            <a:schemeClr val="bg1"/>
                          </a:solidFill>
                        </a:rPr>
                      </a:br>
                      <a:r>
                        <a:rPr lang="en-US" sz="1600" b="1" dirty="0" smtClean="0">
                          <a:solidFill>
                            <a:schemeClr val="bg1"/>
                          </a:solidFill>
                        </a:rPr>
                        <a:t>(new flood maps)</a:t>
                      </a: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Probability that a flood of a specific size will be equaled or exceeded in any given year 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82815772"/>
                  </a:ext>
                </a:extLst>
              </a:tr>
              <a:tr h="167640">
                <a:tc vMerge="1">
                  <a:txBody>
                    <a:bodyPr/>
                    <a:lstStyle/>
                    <a:p>
                      <a:pPr algn="l"/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FEMA Flood Models:  10-, 25-, 50-, 100-, 100+, and 500-year flood elevations.  FEMA’s 1%+ flood elevations measure how high the 100-year flood could be given the statistical uncertainties in flood modeling (upper 84-percent confidence limit).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See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</a:rPr>
                        <a:t> models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See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</a:rPr>
                        <a:t> models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53066066"/>
                  </a:ext>
                </a:extLst>
              </a:tr>
              <a:tr h="167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First Street Foundation Flood</a:t>
                      </a:r>
                      <a:r>
                        <a:rPr lang="en-US" sz="1600" baseline="0" dirty="0" smtClean="0">
                          <a:solidFill>
                            <a:schemeClr val="bg1"/>
                          </a:solidFill>
                        </a:rPr>
                        <a:t> Models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: 5-, 20-, 100-, and 500-year flood elevations.</a:t>
                      </a:r>
                      <a:r>
                        <a:rPr lang="en-US" sz="1600" baseline="0" dirty="0" smtClean="0">
                          <a:solidFill>
                            <a:schemeClr val="bg1"/>
                          </a:solidFill>
                        </a:rPr>
                        <a:t>  Climate models based on 2052 or 30 years in the future.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See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</a:rPr>
                        <a:t> models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See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</a:rPr>
                        <a:t> models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95732901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bg1"/>
                          </a:solidFill>
                        </a:rPr>
                        <a:t>Depth</a:t>
                      </a: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Flood depth or water surface elevation above the ground surface.  Source USGS high-water</a:t>
                      </a:r>
                      <a:r>
                        <a:rPr lang="en-US" sz="1600" baseline="0" dirty="0" smtClean="0">
                          <a:solidFill>
                            <a:schemeClr val="bg1"/>
                          </a:solidFill>
                        </a:rPr>
                        <a:t> marks.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6 feet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8 feet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53977355"/>
                  </a:ext>
                </a:extLst>
              </a:tr>
              <a:tr h="118187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bg1"/>
                          </a:solidFill>
                        </a:rPr>
                        <a:t>Velocity</a:t>
                      </a: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Speed at which the floodwaters are flowing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rgbClr val="C00000"/>
                          </a:solidFill>
                        </a:rPr>
                        <a:t>High</a:t>
                      </a:r>
                      <a:endParaRPr lang="en-US" sz="1600" b="0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Moderate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50883764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bg1"/>
                          </a:solidFill>
                        </a:rPr>
                        <a:t>Duration</a:t>
                      </a: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Measure of how long water remains above normal levels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/>
                        <a:t>24 hours</a:t>
                      </a:r>
                      <a:endParaRPr lang="en-US" sz="16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rgbClr val="C00000"/>
                          </a:solidFill>
                        </a:rPr>
                        <a:t>72 hours</a:t>
                      </a:r>
                      <a:endParaRPr lang="en-US" sz="1600" b="0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22271208"/>
                  </a:ext>
                </a:extLst>
              </a:tr>
              <a:tr h="118187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bg1"/>
                          </a:solidFill>
                        </a:rPr>
                        <a:t>Rise and Fall</a:t>
                      </a: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Floodwater that rises very quickly with little or no warning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/>
                        <a:t>Quick</a:t>
                      </a:r>
                      <a:r>
                        <a:rPr lang="en-US" sz="1600" b="0" baseline="0" dirty="0" smtClean="0"/>
                        <a:t> Rise</a:t>
                      </a:r>
                      <a:endParaRPr lang="en-US" sz="16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/>
                        <a:t>Quick Rise</a:t>
                      </a:r>
                      <a:endParaRPr lang="en-US" sz="16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07165000"/>
                  </a:ext>
                </a:extLst>
              </a:tr>
            </a:tbl>
          </a:graphicData>
        </a:graphic>
      </p:graphicFrame>
      <p:sp>
        <p:nvSpPr>
          <p:cNvPr id="7" name="Text Box 2">
            <a:extLst>
              <a:ext uri="{FF2B5EF4-FFF2-40B4-BE49-F238E27FC236}">
                <a16:creationId xmlns:a16="http://schemas.microsoft.com/office/drawing/2014/main" id="{98AA7107-B3E2-43A3-B43F-D9B5B8C768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200" y="6465316"/>
            <a:ext cx="5670935" cy="270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Bef>
                <a:spcPts val="50"/>
              </a:spcBef>
            </a:pPr>
            <a:r>
              <a:rPr lang="en-US" sz="11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Notes:  Flood characteristics are based on the 2016 flood and FEMA’s new flood studies</a:t>
            </a:r>
            <a:endParaRPr lang="en-US" sz="11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389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>
          <a:xfrm>
            <a:off x="0" y="10016"/>
            <a:ext cx="9144000" cy="74893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Flood Model:  100-Year Flood Depth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256" y="830072"/>
            <a:ext cx="7668270" cy="593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187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>
          <a:xfrm>
            <a:off x="0" y="10016"/>
            <a:ext cx="9144000" cy="74893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Flood Model:  100-Year Plus Flood Depth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960" y="769112"/>
            <a:ext cx="7863840" cy="6044482"/>
          </a:xfrm>
          <a:prstGeom prst="rect">
            <a:avLst/>
          </a:prstGeom>
        </p:spPr>
      </p:pic>
      <p:sp>
        <p:nvSpPr>
          <p:cNvPr id="5" name="Explosion 2 4"/>
          <p:cNvSpPr/>
          <p:nvPr/>
        </p:nvSpPr>
        <p:spPr>
          <a:xfrm>
            <a:off x="2890656" y="1350269"/>
            <a:ext cx="2244209" cy="1738371"/>
          </a:xfrm>
          <a:prstGeom prst="irregularSeal2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Climate</a:t>
            </a:r>
          </a:p>
          <a:p>
            <a:pPr algn="ctr"/>
            <a:r>
              <a:rPr lang="en-US" dirty="0" smtClean="0"/>
              <a:t>Change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476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>
          <a:xfrm>
            <a:off x="0" y="10016"/>
            <a:ext cx="9144000" cy="74893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Flood Model:  500-Year Flood Depth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780" y="815720"/>
            <a:ext cx="7770060" cy="596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30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596" y="812801"/>
            <a:ext cx="7790778" cy="6014720"/>
          </a:xfrm>
          <a:prstGeom prst="rect">
            <a:avLst/>
          </a:prstGeom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0" y="10016"/>
            <a:ext cx="9144000" cy="74893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FSF Flood Model:  500-Year Flood Depth 2052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Explosion 2 4"/>
          <p:cNvSpPr/>
          <p:nvPr/>
        </p:nvSpPr>
        <p:spPr>
          <a:xfrm>
            <a:off x="3144656" y="1004829"/>
            <a:ext cx="2244209" cy="1738371"/>
          </a:xfrm>
          <a:prstGeom prst="irregularSeal2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Climate</a:t>
            </a:r>
          </a:p>
          <a:p>
            <a:pPr algn="ctr"/>
            <a:r>
              <a:rPr lang="en-US" dirty="0" smtClean="0"/>
              <a:t>Change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976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>
          <a:xfrm>
            <a:off x="0" y="10016"/>
            <a:ext cx="9144000" cy="74893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Flood Models:  Likelihood and Magnitude                                      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373" y="863600"/>
            <a:ext cx="7703147" cy="5932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055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>
          <a:xfrm>
            <a:off x="0" y="10016"/>
            <a:ext cx="9144000" cy="74893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Flood Models:  Likelihood and Magnitude                                      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373" y="863600"/>
            <a:ext cx="7703147" cy="5932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38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>
          <a:xfrm>
            <a:off x="0" y="10016"/>
            <a:ext cx="9144000" cy="74893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FSF Flood Models:  Likelihood and Magnitude                                      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818" y="758953"/>
            <a:ext cx="7806662" cy="6021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739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33"/>
            <a:ext cx="9144000" cy="6837967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10016"/>
            <a:ext cx="9144000" cy="48782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10% Annual Chance (10-year)                    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Rainelle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WV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3129" y="6293405"/>
            <a:ext cx="1241416" cy="406846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4625" y="1187710"/>
            <a:ext cx="767479" cy="2207912"/>
            <a:chOff x="7191197" y="2976827"/>
            <a:chExt cx="2415385" cy="3715240"/>
          </a:xfrm>
        </p:grpSpPr>
        <p:sp>
          <p:nvSpPr>
            <p:cNvPr id="9" name="Content Placeholder 2"/>
            <p:cNvSpPr txBox="1">
              <a:spLocks/>
            </p:cNvSpPr>
            <p:nvPr/>
          </p:nvSpPr>
          <p:spPr>
            <a:xfrm>
              <a:off x="7540032" y="3010607"/>
              <a:ext cx="2066550" cy="368146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0 ft.</a:t>
              </a:r>
            </a:p>
            <a:p>
              <a:endParaRPr lang="en-US" sz="1050" dirty="0" smtClean="0">
                <a:latin typeface="Arial Narrow" panose="020B0606020202030204" pitchFamily="34" charset="0"/>
              </a:endParaRPr>
            </a:p>
            <a:p>
              <a:endParaRPr lang="en-US" sz="1050" dirty="0" smtClean="0">
                <a:latin typeface="Arial Narrow" panose="020B0606020202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FLOOD DEPTH</a:t>
              </a:r>
            </a:p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endParaRPr lang="en-US" sz="1050" dirty="0" smtClean="0">
                <a:latin typeface="Arial Narrow" panose="020B0606020202030204" pitchFamily="34" charset="0"/>
              </a:endParaRPr>
            </a:p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35 ft.</a:t>
              </a:r>
              <a:endParaRPr lang="en-US" sz="1050" dirty="0">
                <a:latin typeface="Arial Narrow" panose="020B0606020202030204" pitchFamily="34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6200000">
              <a:off x="5515271" y="4652753"/>
              <a:ext cx="3700688" cy="348836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3182112" y="6496404"/>
            <a:ext cx="361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96% probability </a:t>
            </a:r>
            <a:r>
              <a:rPr lang="en-US" sz="1200" dirty="0" smtClean="0">
                <a:solidFill>
                  <a:schemeClr val="bg1"/>
                </a:solidFill>
              </a:rPr>
              <a:t>of flooding at least once over 30 years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150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10016"/>
            <a:ext cx="9144000" cy="48782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  4% Annual Chance (25-year)                    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Rainelle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WV 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64625" y="1187710"/>
            <a:ext cx="767479" cy="2207912"/>
            <a:chOff x="7191197" y="2976827"/>
            <a:chExt cx="2415385" cy="3715240"/>
          </a:xfrm>
        </p:grpSpPr>
        <p:sp>
          <p:nvSpPr>
            <p:cNvPr id="7" name="Content Placeholder 2"/>
            <p:cNvSpPr txBox="1">
              <a:spLocks/>
            </p:cNvSpPr>
            <p:nvPr/>
          </p:nvSpPr>
          <p:spPr>
            <a:xfrm>
              <a:off x="7540032" y="3010607"/>
              <a:ext cx="2066550" cy="368146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0 ft.</a:t>
              </a:r>
            </a:p>
            <a:p>
              <a:endParaRPr lang="en-US" sz="1050" dirty="0" smtClean="0">
                <a:latin typeface="Arial Narrow" panose="020B0606020202030204" pitchFamily="34" charset="0"/>
              </a:endParaRPr>
            </a:p>
            <a:p>
              <a:endParaRPr lang="en-US" sz="1050" dirty="0" smtClean="0">
                <a:latin typeface="Arial Narrow" panose="020B0606020202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FLOOD DEPTH</a:t>
              </a:r>
            </a:p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endParaRPr lang="en-US" sz="1050" dirty="0" smtClean="0">
                <a:latin typeface="Arial Narrow" panose="020B0606020202030204" pitchFamily="34" charset="0"/>
              </a:endParaRPr>
            </a:p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35 ft.</a:t>
              </a:r>
              <a:endParaRPr lang="en-US" sz="1050" dirty="0">
                <a:latin typeface="Arial Narrow" panose="020B0606020202030204" pitchFamily="34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5515271" y="4652753"/>
              <a:ext cx="3700688" cy="348836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3129" y="6293405"/>
            <a:ext cx="1241416" cy="40684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182112" y="6496404"/>
            <a:ext cx="36210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71% probability </a:t>
            </a:r>
            <a:r>
              <a:rPr lang="en-US" sz="1200" dirty="0" smtClean="0">
                <a:solidFill>
                  <a:schemeClr val="bg1"/>
                </a:solidFill>
              </a:rPr>
              <a:t>of flooding at least once over 30 years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489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10016"/>
            <a:ext cx="9144000" cy="48782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  2% Annual Chance (50-year)                    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Rainelle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WV 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64625" y="1187710"/>
            <a:ext cx="767479" cy="2207912"/>
            <a:chOff x="7191197" y="2976827"/>
            <a:chExt cx="2415385" cy="3715240"/>
          </a:xfrm>
        </p:grpSpPr>
        <p:sp>
          <p:nvSpPr>
            <p:cNvPr id="7" name="Content Placeholder 2"/>
            <p:cNvSpPr txBox="1">
              <a:spLocks/>
            </p:cNvSpPr>
            <p:nvPr/>
          </p:nvSpPr>
          <p:spPr>
            <a:xfrm>
              <a:off x="7540032" y="3010607"/>
              <a:ext cx="2066550" cy="368146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0 ft.</a:t>
              </a:r>
            </a:p>
            <a:p>
              <a:endParaRPr lang="en-US" sz="1050" dirty="0" smtClean="0">
                <a:latin typeface="Arial Narrow" panose="020B0606020202030204" pitchFamily="34" charset="0"/>
              </a:endParaRPr>
            </a:p>
            <a:p>
              <a:endParaRPr lang="en-US" sz="1050" dirty="0" smtClean="0">
                <a:latin typeface="Arial Narrow" panose="020B0606020202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FLOOD DEPTH</a:t>
              </a:r>
            </a:p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endParaRPr lang="en-US" sz="1050" dirty="0" smtClean="0">
                <a:latin typeface="Arial Narrow" panose="020B0606020202030204" pitchFamily="34" charset="0"/>
              </a:endParaRPr>
            </a:p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35 ft.</a:t>
              </a:r>
              <a:endParaRPr lang="en-US" sz="1050" dirty="0">
                <a:latin typeface="Arial Narrow" panose="020B0606020202030204" pitchFamily="34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5515271" y="4652753"/>
              <a:ext cx="3700688" cy="348836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3129" y="6293405"/>
            <a:ext cx="1241416" cy="40684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182112" y="6496404"/>
            <a:ext cx="3803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45% probability </a:t>
            </a:r>
            <a:r>
              <a:rPr lang="en-US" sz="1200" dirty="0" smtClean="0">
                <a:solidFill>
                  <a:schemeClr val="bg1"/>
                </a:solidFill>
              </a:rPr>
              <a:t>of flooding at least once over 30 years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66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E06B6F0-FABE-404A-AF8B-5CFD00B300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6486" y="4692339"/>
            <a:ext cx="3561176" cy="15287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D38148-6C98-4C28-8BAA-78E8BF1F58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16" y="1367905"/>
            <a:ext cx="5059127" cy="515562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Sewell Creek Flood Study Profile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2FE4A8-D5DC-4648-ABD0-775BEB3D1B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9165" y="4695497"/>
            <a:ext cx="2113110" cy="14287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A1BDED3-3E2E-415F-8A0D-529B37895B2A}"/>
              </a:ext>
            </a:extLst>
          </p:cNvPr>
          <p:cNvSpPr txBox="1"/>
          <p:nvPr/>
        </p:nvSpPr>
        <p:spPr>
          <a:xfrm>
            <a:off x="295836" y="990932"/>
            <a:ext cx="8525435" cy="3385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2022 Preliminary 1% Base Flood (100-Yr) Elevation 1850.7 ft for Building 13-17-0009-0026-0000_138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25F666-FDF9-4CA5-AC22-E9C0882A3C80}"/>
              </a:ext>
            </a:extLst>
          </p:cNvPr>
          <p:cNvSpPr txBox="1"/>
          <p:nvPr/>
        </p:nvSpPr>
        <p:spPr>
          <a:xfrm>
            <a:off x="5197005" y="1367905"/>
            <a:ext cx="3893288" cy="32624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u="sng" dirty="0"/>
              <a:t>New 2022 FEMA Maps</a:t>
            </a:r>
          </a:p>
          <a:p>
            <a:r>
              <a:rPr lang="en-US" sz="1200" dirty="0" smtClean="0"/>
              <a:t>The </a:t>
            </a: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</a:rPr>
              <a:t>2012 FEMA flood maps 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</a:rPr>
              <a:t>were incomplete in that the high risk flood areas were not fully mapped.  The </a:t>
            </a:r>
            <a:r>
              <a:rPr lang="en-US" sz="1200" dirty="0"/>
              <a:t>floodplain </a:t>
            </a:r>
            <a:r>
              <a:rPr lang="en-US" sz="1200" dirty="0" smtClean="0"/>
              <a:t>narrowed </a:t>
            </a:r>
            <a:r>
              <a:rPr lang="en-US" sz="1200" dirty="0"/>
              <a:t>significantly and most of the town was no longer in the Special Flood Hazard Area (SFHA</a:t>
            </a:r>
            <a:r>
              <a:rPr lang="en-US" sz="1200" dirty="0" smtClean="0"/>
              <a:t>). </a:t>
            </a:r>
            <a:endParaRPr lang="en-US" sz="1200" dirty="0"/>
          </a:p>
          <a:p>
            <a:endParaRPr lang="en-US" sz="1200" dirty="0"/>
          </a:p>
          <a:p>
            <a:r>
              <a:rPr lang="en-US" sz="1200" dirty="0"/>
              <a:t>The </a:t>
            </a: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</a:rPr>
              <a:t>2022 base flood elevation </a:t>
            </a:r>
            <a:r>
              <a:rPr lang="en-US" sz="1200" dirty="0"/>
              <a:t>(100-yr) for a majority of Rainelle between 1</a:t>
            </a:r>
            <a:r>
              <a:rPr lang="en-US" sz="1200" baseline="30000" dirty="0"/>
              <a:t>st</a:t>
            </a:r>
            <a:r>
              <a:rPr lang="en-US" sz="1200" dirty="0"/>
              <a:t> and 14</a:t>
            </a:r>
            <a:r>
              <a:rPr lang="en-US" sz="1200" baseline="30000" dirty="0"/>
              <a:t>th</a:t>
            </a:r>
            <a:r>
              <a:rPr lang="en-US" sz="1200" dirty="0"/>
              <a:t> Streets is </a:t>
            </a: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</a:rPr>
              <a:t>2,393 feet</a:t>
            </a:r>
            <a:r>
              <a:rPr lang="en-US" sz="1200" dirty="0"/>
              <a:t>.  A similar base flood elevation was mapped for the </a:t>
            </a: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</a:rPr>
              <a:t>1987 flood maps </a:t>
            </a:r>
            <a:r>
              <a:rPr lang="en-US" sz="1200" dirty="0"/>
              <a:t>for structures northwest of Main Street (U.S. 60).</a:t>
            </a:r>
          </a:p>
          <a:p>
            <a:endParaRPr lang="en-US" sz="1200" dirty="0"/>
          </a:p>
          <a:p>
            <a:r>
              <a:rPr lang="en-US" sz="1200" dirty="0"/>
              <a:t>The “1-percent plus” is a measure of how high the 1% flood </a:t>
            </a:r>
            <a:r>
              <a:rPr lang="en-US" sz="1200" dirty="0" smtClean="0"/>
              <a:t>could </a:t>
            </a:r>
            <a:r>
              <a:rPr lang="en-US" sz="1200" dirty="0"/>
              <a:t>be given the statistical uncertainties in flood modeling.  The backwater flooding from Meadow River results in more uncertainty of the flood model and thus a wider confidence level.  The </a:t>
            </a: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</a:rPr>
              <a:t>1%+ flood elevation</a:t>
            </a:r>
            <a:r>
              <a:rPr lang="en-US" sz="1200" dirty="0"/>
              <a:t> is </a:t>
            </a: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</a:rPr>
              <a:t>six feet higher </a:t>
            </a:r>
            <a:r>
              <a:rPr lang="en-US" sz="1200" dirty="0"/>
              <a:t>than 1% elevation and same as the 02%.</a:t>
            </a:r>
          </a:p>
        </p:txBody>
      </p:sp>
      <p:sp>
        <p:nvSpPr>
          <p:cNvPr id="12" name="Rectangular Callout 7">
            <a:extLst>
              <a:ext uri="{FF2B5EF4-FFF2-40B4-BE49-F238E27FC236}">
                <a16:creationId xmlns:a16="http://schemas.microsoft.com/office/drawing/2014/main" id="{48A19F05-4026-452F-BEF7-1077E4EF32D8}"/>
              </a:ext>
            </a:extLst>
          </p:cNvPr>
          <p:cNvSpPr/>
          <p:nvPr/>
        </p:nvSpPr>
        <p:spPr>
          <a:xfrm>
            <a:off x="1156771" y="3587789"/>
            <a:ext cx="1564262" cy="288659"/>
          </a:xfrm>
          <a:prstGeom prst="wedgeRectCallout">
            <a:avLst>
              <a:gd name="adj1" fmla="val -24815"/>
              <a:gd name="adj2" fmla="val 320945"/>
            </a:avLst>
          </a:prstGeom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 dirty="0">
                <a:latin typeface="Arial Narrow" panose="020B0606020202030204" pitchFamily="34" charset="0"/>
              </a:rPr>
              <a:t>182 7</a:t>
            </a:r>
            <a:r>
              <a:rPr lang="en-US" sz="800" baseline="30000" dirty="0">
                <a:latin typeface="Arial Narrow" panose="020B0606020202030204" pitchFamily="34" charset="0"/>
              </a:rPr>
              <a:t>th</a:t>
            </a:r>
            <a:r>
              <a:rPr lang="en-US" sz="800" dirty="0">
                <a:latin typeface="Arial Narrow" panose="020B0606020202030204" pitchFamily="34" charset="0"/>
              </a:rPr>
              <a:t> Street</a:t>
            </a:r>
            <a:br>
              <a:rPr lang="en-US" sz="800" dirty="0">
                <a:latin typeface="Arial Narrow" panose="020B0606020202030204" pitchFamily="34" charset="0"/>
              </a:rPr>
            </a:br>
            <a:r>
              <a:rPr lang="en-US" sz="800" dirty="0">
                <a:latin typeface="Arial Narrow" panose="020B0606020202030204" pitchFamily="34" charset="0"/>
              </a:rPr>
              <a:t>(Bldg.13-13-0001-0054-0000_182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411D9CB-7935-4BEF-A462-361DE10A104D}"/>
              </a:ext>
            </a:extLst>
          </p:cNvPr>
          <p:cNvSpPr txBox="1"/>
          <p:nvPr/>
        </p:nvSpPr>
        <p:spPr>
          <a:xfrm>
            <a:off x="1024540" y="3025837"/>
            <a:ext cx="105521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Confluence of Little Sewell Creek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43C1BFB-B08F-4C3F-872E-F45250DACD41}"/>
              </a:ext>
            </a:extLst>
          </p:cNvPr>
          <p:cNvSpPr txBox="1"/>
          <p:nvPr/>
        </p:nvSpPr>
        <p:spPr>
          <a:xfrm>
            <a:off x="3516784" y="3218457"/>
            <a:ext cx="105521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Confluence of </a:t>
            </a:r>
            <a:r>
              <a:rPr lang="en-US" sz="900" dirty="0" err="1"/>
              <a:t>Wolfren</a:t>
            </a:r>
            <a:r>
              <a:rPr lang="en-US" sz="900" dirty="0"/>
              <a:t> Creek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E067DE-F981-431B-B666-F46F734280EC}"/>
              </a:ext>
            </a:extLst>
          </p:cNvPr>
          <p:cNvSpPr txBox="1"/>
          <p:nvPr/>
        </p:nvSpPr>
        <p:spPr>
          <a:xfrm>
            <a:off x="1756286" y="6570874"/>
            <a:ext cx="25424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Sewell Creek 2022 </a:t>
            </a:r>
            <a:r>
              <a:rPr lang="en-US" sz="1200" dirty="0">
                <a:hlinkClick r:id="rId6"/>
              </a:rPr>
              <a:t>Flood Study Profile</a:t>
            </a:r>
            <a:endParaRPr lang="en-US" sz="12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72B41ED-E351-41EE-B8E7-BA729C3BC3C9}"/>
              </a:ext>
            </a:extLst>
          </p:cNvPr>
          <p:cNvSpPr txBox="1"/>
          <p:nvPr/>
        </p:nvSpPr>
        <p:spPr>
          <a:xfrm>
            <a:off x="5496486" y="6203365"/>
            <a:ext cx="36475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/>
              <a:t>The "Regulatory Floodway" is the channel of a river or other watercourse and the adjacent land areas that must be reserved in order to discharge the base flood without cumulatively increasing the water surface elevation more than a designated height.  Source: FEMA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17050" y="5145894"/>
            <a:ext cx="1062706" cy="7232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u="sng" dirty="0" smtClean="0"/>
              <a:t>2016 Flood</a:t>
            </a:r>
          </a:p>
          <a:p>
            <a:pPr algn="ctr"/>
            <a:r>
              <a:rPr lang="en-US" sz="1000" b="1" dirty="0" smtClean="0"/>
              <a:t>2,396.4 ft.</a:t>
            </a:r>
            <a:r>
              <a:rPr lang="en-US" sz="1000" dirty="0" smtClean="0"/>
              <a:t/>
            </a:r>
            <a:br>
              <a:rPr lang="en-US" sz="1000" dirty="0" smtClean="0"/>
            </a:br>
            <a:r>
              <a:rPr lang="en-US" sz="1000" dirty="0" smtClean="0"/>
              <a:t> (BFE + 3.4 ft. to reach HWM)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90158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10016"/>
            <a:ext cx="9144000" cy="48782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  1% Annual Chance (100-year)                  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Rainelle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WV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64625" y="1187710"/>
            <a:ext cx="767479" cy="2207912"/>
            <a:chOff x="7191197" y="2976827"/>
            <a:chExt cx="2415385" cy="3715240"/>
          </a:xfrm>
        </p:grpSpPr>
        <p:sp>
          <p:nvSpPr>
            <p:cNvPr id="6" name="Content Placeholder 2"/>
            <p:cNvSpPr txBox="1">
              <a:spLocks/>
            </p:cNvSpPr>
            <p:nvPr/>
          </p:nvSpPr>
          <p:spPr>
            <a:xfrm>
              <a:off x="7540032" y="3010607"/>
              <a:ext cx="2066550" cy="368146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0 ft.</a:t>
              </a:r>
            </a:p>
            <a:p>
              <a:endParaRPr lang="en-US" sz="1050" dirty="0" smtClean="0">
                <a:latin typeface="Arial Narrow" panose="020B0606020202030204" pitchFamily="34" charset="0"/>
              </a:endParaRPr>
            </a:p>
            <a:p>
              <a:endParaRPr lang="en-US" sz="1050" dirty="0" smtClean="0">
                <a:latin typeface="Arial Narrow" panose="020B0606020202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FLOOD DEPTH</a:t>
              </a:r>
            </a:p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endParaRPr lang="en-US" sz="1050" dirty="0" smtClean="0">
                <a:latin typeface="Arial Narrow" panose="020B0606020202030204" pitchFamily="34" charset="0"/>
              </a:endParaRPr>
            </a:p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35 ft.</a:t>
              </a:r>
              <a:endParaRPr lang="en-US" sz="1050" dirty="0">
                <a:latin typeface="Arial Narrow" panose="020B0606020202030204" pitchFamily="34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5515271" y="4652753"/>
              <a:ext cx="3700688" cy="348836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3129" y="6293405"/>
            <a:ext cx="1241416" cy="40684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182112" y="6496404"/>
            <a:ext cx="3758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26% probability </a:t>
            </a:r>
            <a:r>
              <a:rPr lang="en-US" sz="1200" dirty="0" smtClean="0">
                <a:solidFill>
                  <a:schemeClr val="bg1"/>
                </a:solidFill>
              </a:rPr>
              <a:t>of flooding at least once over 30 years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095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10016"/>
            <a:ext cx="9144000" cy="48782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1%+ Annual Chance (100-year)                  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Rainelle, WV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64625" y="1187710"/>
            <a:ext cx="767479" cy="2207912"/>
            <a:chOff x="7191197" y="2976827"/>
            <a:chExt cx="2415385" cy="3715240"/>
          </a:xfrm>
        </p:grpSpPr>
        <p:sp>
          <p:nvSpPr>
            <p:cNvPr id="10" name="Content Placeholder 2"/>
            <p:cNvSpPr txBox="1">
              <a:spLocks/>
            </p:cNvSpPr>
            <p:nvPr/>
          </p:nvSpPr>
          <p:spPr>
            <a:xfrm>
              <a:off x="7540032" y="3010607"/>
              <a:ext cx="2066550" cy="368146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0 ft.</a:t>
              </a:r>
            </a:p>
            <a:p>
              <a:endParaRPr lang="en-US" sz="1050" dirty="0" smtClean="0">
                <a:latin typeface="Arial Narrow" panose="020B0606020202030204" pitchFamily="34" charset="0"/>
              </a:endParaRPr>
            </a:p>
            <a:p>
              <a:endParaRPr lang="en-US" sz="1050" dirty="0" smtClean="0">
                <a:latin typeface="Arial Narrow" panose="020B0606020202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FLOOD DEPTH</a:t>
              </a:r>
            </a:p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endParaRPr lang="en-US" sz="1050" dirty="0" smtClean="0">
                <a:latin typeface="Arial Narrow" panose="020B0606020202030204" pitchFamily="34" charset="0"/>
              </a:endParaRPr>
            </a:p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35 ft.</a:t>
              </a:r>
              <a:endParaRPr lang="en-US" sz="1050" dirty="0">
                <a:latin typeface="Arial Narrow" panose="020B0606020202030204" pitchFamily="34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5515271" y="4652753"/>
              <a:ext cx="3700688" cy="348836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3129" y="6293405"/>
            <a:ext cx="1241416" cy="40684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182112" y="6496404"/>
            <a:ext cx="36210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26% probability </a:t>
            </a:r>
            <a:r>
              <a:rPr lang="en-US" sz="1200" dirty="0" smtClean="0">
                <a:solidFill>
                  <a:schemeClr val="bg1"/>
                </a:solidFill>
              </a:rPr>
              <a:t>of flooding at least once over 30 years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5" name="Explosion 2 14"/>
          <p:cNvSpPr/>
          <p:nvPr/>
        </p:nvSpPr>
        <p:spPr>
          <a:xfrm>
            <a:off x="6680336" y="984509"/>
            <a:ext cx="2244209" cy="1738371"/>
          </a:xfrm>
          <a:prstGeom prst="irregularSeal2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Climate</a:t>
            </a:r>
          </a:p>
          <a:p>
            <a:pPr algn="ctr"/>
            <a:r>
              <a:rPr lang="en-US" dirty="0" smtClean="0"/>
              <a:t>Change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9034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10016"/>
            <a:ext cx="9144000" cy="48782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0.2% Annual Chance (500-year)                 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Rainelle, WV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4625" y="1187710"/>
            <a:ext cx="767479" cy="2207912"/>
            <a:chOff x="7191197" y="2976827"/>
            <a:chExt cx="2415385" cy="3715240"/>
          </a:xfrm>
        </p:grpSpPr>
        <p:sp>
          <p:nvSpPr>
            <p:cNvPr id="5" name="Content Placeholder 2"/>
            <p:cNvSpPr txBox="1">
              <a:spLocks/>
            </p:cNvSpPr>
            <p:nvPr/>
          </p:nvSpPr>
          <p:spPr>
            <a:xfrm>
              <a:off x="7540032" y="3010607"/>
              <a:ext cx="2066550" cy="368146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0 ft.</a:t>
              </a:r>
            </a:p>
            <a:p>
              <a:endParaRPr lang="en-US" sz="1050" dirty="0" smtClean="0">
                <a:latin typeface="Arial Narrow" panose="020B0606020202030204" pitchFamily="34" charset="0"/>
              </a:endParaRPr>
            </a:p>
            <a:p>
              <a:endParaRPr lang="en-US" sz="1050" dirty="0" smtClean="0">
                <a:latin typeface="Arial Narrow" panose="020B0606020202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FLOOD DEPTH</a:t>
              </a:r>
            </a:p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endParaRPr lang="en-US" sz="1050" dirty="0" smtClean="0">
                <a:latin typeface="Arial Narrow" panose="020B0606020202030204" pitchFamily="34" charset="0"/>
              </a:endParaRPr>
            </a:p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35 ft.</a:t>
              </a:r>
              <a:endParaRPr lang="en-US" sz="1050" dirty="0">
                <a:latin typeface="Arial Narrow" panose="020B0606020202030204" pitchFamily="34" charset="0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5515271" y="4652753"/>
              <a:ext cx="3700688" cy="348836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3129" y="6293405"/>
            <a:ext cx="1241416" cy="40684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82112" y="6496404"/>
            <a:ext cx="3685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 </a:t>
            </a:r>
            <a:r>
              <a:rPr lang="en-US" sz="1200" b="1" dirty="0" smtClean="0">
                <a:solidFill>
                  <a:schemeClr val="bg1"/>
                </a:solidFill>
              </a:rPr>
              <a:t> 6% probability </a:t>
            </a:r>
            <a:r>
              <a:rPr lang="en-US" sz="1200" dirty="0" smtClean="0">
                <a:solidFill>
                  <a:schemeClr val="bg1"/>
                </a:solidFill>
              </a:rPr>
              <a:t>of flooding at least once over 30 years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177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10016"/>
            <a:ext cx="9144000" cy="48782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10% Annual Chance (10-year)                    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Rainelle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WV </a:t>
            </a:r>
          </a:p>
        </p:txBody>
      </p:sp>
    </p:spTree>
    <p:extLst>
      <p:ext uri="{BB962C8B-B14F-4D97-AF65-F5344CB8AC3E}">
        <p14:creationId xmlns:p14="http://schemas.microsoft.com/office/powerpoint/2010/main" val="859717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10016"/>
            <a:ext cx="9144000" cy="48782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  4% Annual Chance (25-year)                    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Rainelle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WV </a:t>
            </a:r>
          </a:p>
        </p:txBody>
      </p:sp>
    </p:spTree>
    <p:extLst>
      <p:ext uri="{BB962C8B-B14F-4D97-AF65-F5344CB8AC3E}">
        <p14:creationId xmlns:p14="http://schemas.microsoft.com/office/powerpoint/2010/main" val="1724335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10016"/>
            <a:ext cx="9144000" cy="48782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  2% Annual Chance (50-year)                    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Rainelle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WV </a:t>
            </a:r>
          </a:p>
        </p:txBody>
      </p:sp>
    </p:spTree>
    <p:extLst>
      <p:ext uri="{BB962C8B-B14F-4D97-AF65-F5344CB8AC3E}">
        <p14:creationId xmlns:p14="http://schemas.microsoft.com/office/powerpoint/2010/main" val="6591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10016"/>
            <a:ext cx="9144000" cy="48782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  1% Annual Chance (100-year)                  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Rainelle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WV </a:t>
            </a:r>
          </a:p>
        </p:txBody>
      </p:sp>
    </p:spTree>
    <p:extLst>
      <p:ext uri="{BB962C8B-B14F-4D97-AF65-F5344CB8AC3E}">
        <p14:creationId xmlns:p14="http://schemas.microsoft.com/office/powerpoint/2010/main" val="21656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10016"/>
            <a:ext cx="9144000" cy="48782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1%+ Annual Chance (100-year)                  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Rainelle, WV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924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10016"/>
            <a:ext cx="9144000" cy="48782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0.2% Annual Chance (500-year)                 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Rainelle, WV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948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10016"/>
            <a:ext cx="9144000" cy="48782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10% Annual Chance (10-year)                    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Rainelle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WV </a:t>
            </a:r>
          </a:p>
        </p:txBody>
      </p:sp>
    </p:spTree>
    <p:extLst>
      <p:ext uri="{BB962C8B-B14F-4D97-AF65-F5344CB8AC3E}">
        <p14:creationId xmlns:p14="http://schemas.microsoft.com/office/powerpoint/2010/main" val="1619619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Howard Creek Flood Study Profile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0944E8-3C3F-4726-97AD-E45DD8552BB7}"/>
              </a:ext>
            </a:extLst>
          </p:cNvPr>
          <p:cNvSpPr txBox="1"/>
          <p:nvPr/>
        </p:nvSpPr>
        <p:spPr>
          <a:xfrm>
            <a:off x="380999" y="6274819"/>
            <a:ext cx="511277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hlinkClick r:id="rId3"/>
              </a:rPr>
              <a:t>https://</a:t>
            </a:r>
            <a:r>
              <a:rPr lang="en-US" sz="1200" dirty="0" smtClean="0">
                <a:hlinkClick r:id="rId3"/>
              </a:rPr>
              <a:t>data.wvgis.wvu.edu/pub/NSF/FloodProfiles/54025CV002B.pdf#page=43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21EF24-E531-44F0-9CAE-6DE6F5D3F3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723" y="1452971"/>
            <a:ext cx="8245289" cy="481447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2FE4A8-D5DC-4648-ABD0-775BEB3D1B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8718" y="4690654"/>
            <a:ext cx="2113110" cy="14287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A1BDED3-3E2E-415F-8A0D-529B37895B2A}"/>
              </a:ext>
            </a:extLst>
          </p:cNvPr>
          <p:cNvSpPr txBox="1"/>
          <p:nvPr/>
        </p:nvSpPr>
        <p:spPr>
          <a:xfrm>
            <a:off x="295836" y="1026102"/>
            <a:ext cx="8525435" cy="3385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2022 Preliminary 1% Base Flood (100-Yr) Elevation 1850.7 ft for Building 13-17-0009-0026-0000_138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25F666-FDF9-4CA5-AC22-E9C0882A3C80}"/>
              </a:ext>
            </a:extLst>
          </p:cNvPr>
          <p:cNvSpPr txBox="1"/>
          <p:nvPr/>
        </p:nvSpPr>
        <p:spPr>
          <a:xfrm>
            <a:off x="5493774" y="1653483"/>
            <a:ext cx="2479948" cy="9848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u="sng" dirty="0" smtClean="0"/>
              <a:t>Preliminary </a:t>
            </a:r>
            <a:r>
              <a:rPr lang="en-US" sz="1400" u="sng" dirty="0"/>
              <a:t>2022 FEMA Maps</a:t>
            </a:r>
          </a:p>
          <a:p>
            <a:r>
              <a:rPr lang="en-US" sz="1100" dirty="0"/>
              <a:t>2022 </a:t>
            </a:r>
            <a:r>
              <a:rPr lang="en-US" sz="1100" b="1" dirty="0">
                <a:solidFill>
                  <a:schemeClr val="accent1">
                    <a:lumMod val="50000"/>
                  </a:schemeClr>
                </a:solidFill>
              </a:rPr>
              <a:t>Base Flood Elevation </a:t>
            </a:r>
            <a:r>
              <a:rPr lang="en-US" sz="1100" dirty="0"/>
              <a:t>increased </a:t>
            </a:r>
            <a:r>
              <a:rPr lang="en-US" sz="1100" b="1" dirty="0">
                <a:solidFill>
                  <a:schemeClr val="accent1">
                    <a:lumMod val="50000"/>
                  </a:schemeClr>
                </a:solidFill>
              </a:rPr>
              <a:t>1 to 1.5 feet </a:t>
            </a:r>
            <a:r>
              <a:rPr lang="en-US" sz="1100" dirty="0" smtClean="0"/>
              <a:t>from the 2012 </a:t>
            </a:r>
            <a:r>
              <a:rPr lang="en-US" sz="1100" dirty="0"/>
              <a:t>FEMA Map between Dry Creek Bridge (Big Draft Rd) and Wades Creek Bridge (Garden St)</a:t>
            </a:r>
          </a:p>
        </p:txBody>
      </p:sp>
      <p:sp>
        <p:nvSpPr>
          <p:cNvPr id="12" name="Rectangular Callout 7">
            <a:extLst>
              <a:ext uri="{FF2B5EF4-FFF2-40B4-BE49-F238E27FC236}">
                <a16:creationId xmlns:a16="http://schemas.microsoft.com/office/drawing/2014/main" id="{48A19F05-4026-452F-BEF7-1077E4EF32D8}"/>
              </a:ext>
            </a:extLst>
          </p:cNvPr>
          <p:cNvSpPr/>
          <p:nvPr/>
        </p:nvSpPr>
        <p:spPr>
          <a:xfrm>
            <a:off x="2856059" y="3200399"/>
            <a:ext cx="1425388" cy="288659"/>
          </a:xfrm>
          <a:prstGeom prst="wedgeRectCallout">
            <a:avLst>
              <a:gd name="adj1" fmla="val -10067"/>
              <a:gd name="adj2" fmla="val 247991"/>
            </a:avLst>
          </a:prstGeom>
          <a:solidFill>
            <a:schemeClr val="accent2">
              <a:lumMod val="50000"/>
            </a:schemeClr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 dirty="0">
                <a:latin typeface="Arial Narrow" panose="020B0606020202030204" pitchFamily="34" charset="0"/>
              </a:rPr>
              <a:t>Bldg. 13-17-0009-0026-0000_138</a:t>
            </a:r>
            <a:br>
              <a:rPr lang="en-US" sz="800" dirty="0">
                <a:latin typeface="Arial Narrow" panose="020B0606020202030204" pitchFamily="34" charset="0"/>
              </a:rPr>
            </a:br>
            <a:r>
              <a:rPr lang="en-US" sz="800" dirty="0">
                <a:latin typeface="Arial Narrow" panose="020B0606020202030204" pitchFamily="34" charset="0"/>
              </a:rPr>
              <a:t>1% WSEL 1850.7 ft.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411D9CB-7935-4BEF-A462-361DE10A104D}"/>
              </a:ext>
            </a:extLst>
          </p:cNvPr>
          <p:cNvSpPr txBox="1"/>
          <p:nvPr/>
        </p:nvSpPr>
        <p:spPr>
          <a:xfrm>
            <a:off x="2459720" y="1884173"/>
            <a:ext cx="83734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Confluence of Dry Creek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43C1BFB-B08F-4C3F-872E-F45250DACD41}"/>
              </a:ext>
            </a:extLst>
          </p:cNvPr>
          <p:cNvSpPr txBox="1"/>
          <p:nvPr/>
        </p:nvSpPr>
        <p:spPr>
          <a:xfrm>
            <a:off x="4091693" y="1873611"/>
            <a:ext cx="83734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Confluence of Wades Creek</a:t>
            </a:r>
          </a:p>
        </p:txBody>
      </p:sp>
      <p:sp>
        <p:nvSpPr>
          <p:cNvPr id="2" name="Rectangle 1"/>
          <p:cNvSpPr/>
          <p:nvPr/>
        </p:nvSpPr>
        <p:spPr>
          <a:xfrm>
            <a:off x="6292404" y="2715769"/>
            <a:ext cx="1681317" cy="15465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050" dirty="0"/>
              <a:t>For bridges shown on the flood profile, the structure is represented by an “I” symbol. </a:t>
            </a:r>
            <a:r>
              <a:rPr lang="en-US" sz="1050" dirty="0" smtClean="0"/>
              <a:t>The top </a:t>
            </a:r>
            <a:r>
              <a:rPr lang="en-US" sz="1050" dirty="0"/>
              <a:t>of the bridge symbol represents the top of road and the bottom of the </a:t>
            </a:r>
            <a:r>
              <a:rPr lang="en-US" sz="1050" dirty="0" smtClean="0"/>
              <a:t>symbol represents </a:t>
            </a:r>
            <a:r>
              <a:rPr lang="en-US" sz="1050" dirty="0"/>
              <a:t>the low chord (or low steel) of the </a:t>
            </a:r>
            <a:r>
              <a:rPr lang="en-US" sz="1050" dirty="0" smtClean="0"/>
              <a:t>bridge.</a:t>
            </a:r>
            <a:endParaRPr lang="en-US" sz="1050" dirty="0"/>
          </a:p>
        </p:txBody>
      </p:sp>
      <p:sp>
        <p:nvSpPr>
          <p:cNvPr id="13" name="Rectangular Callout 7">
            <a:extLst>
              <a:ext uri="{FF2B5EF4-FFF2-40B4-BE49-F238E27FC236}">
                <a16:creationId xmlns:a16="http://schemas.microsoft.com/office/drawing/2014/main" id="{48A19F05-4026-452F-BEF7-1077E4EF32D8}"/>
              </a:ext>
            </a:extLst>
          </p:cNvPr>
          <p:cNvSpPr/>
          <p:nvPr/>
        </p:nvSpPr>
        <p:spPr>
          <a:xfrm>
            <a:off x="4686300" y="3985280"/>
            <a:ext cx="1425388" cy="288659"/>
          </a:xfrm>
          <a:prstGeom prst="wedgeRectCallout">
            <a:avLst>
              <a:gd name="adj1" fmla="val -69044"/>
              <a:gd name="adj2" fmla="val 2746"/>
            </a:avLst>
          </a:prstGeom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 dirty="0" smtClean="0">
                <a:latin typeface="Arial Narrow" panose="020B0606020202030204" pitchFamily="34" charset="0"/>
              </a:rPr>
              <a:t>1.5’ ponding upslope </a:t>
            </a:r>
          </a:p>
          <a:p>
            <a:pPr algn="ctr"/>
            <a:r>
              <a:rPr lang="en-US" sz="800" dirty="0" smtClean="0">
                <a:latin typeface="Arial Narrow" panose="020B0606020202030204" pitchFamily="34" charset="0"/>
              </a:rPr>
              <a:t>of Garden Street Bridge</a:t>
            </a:r>
            <a:endParaRPr lang="en-US" sz="800" dirty="0">
              <a:latin typeface="Arial Narrow" panose="020B0606020202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0999" y="6570842"/>
            <a:ext cx="25809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hlinkClick r:id="rId6"/>
              </a:rPr>
              <a:t>FEMA FIS Technical Reference 2019</a:t>
            </a:r>
            <a:endParaRPr lang="en-US" sz="1200" dirty="0"/>
          </a:p>
        </p:txBody>
      </p:sp>
      <p:sp>
        <p:nvSpPr>
          <p:cNvPr id="14" name="Rectangular Callout 7">
            <a:extLst>
              <a:ext uri="{FF2B5EF4-FFF2-40B4-BE49-F238E27FC236}">
                <a16:creationId xmlns:a16="http://schemas.microsoft.com/office/drawing/2014/main" id="{48A19F05-4026-452F-BEF7-1077E4EF32D8}"/>
              </a:ext>
            </a:extLst>
          </p:cNvPr>
          <p:cNvSpPr/>
          <p:nvPr/>
        </p:nvSpPr>
        <p:spPr>
          <a:xfrm>
            <a:off x="1114732" y="3669912"/>
            <a:ext cx="1425388" cy="288659"/>
          </a:xfrm>
          <a:prstGeom prst="wedgeRectCallout">
            <a:avLst>
              <a:gd name="adj1" fmla="val 59258"/>
              <a:gd name="adj2" fmla="val 115150"/>
            </a:avLst>
          </a:prstGeom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 dirty="0" smtClean="0">
                <a:latin typeface="Arial Narrow" panose="020B0606020202030204" pitchFamily="34" charset="0"/>
              </a:rPr>
              <a:t>3.5’ ponding upslope </a:t>
            </a:r>
          </a:p>
          <a:p>
            <a:pPr algn="ctr"/>
            <a:r>
              <a:rPr lang="en-US" sz="800" dirty="0" smtClean="0">
                <a:latin typeface="Arial Narrow" panose="020B0606020202030204" pitchFamily="34" charset="0"/>
              </a:rPr>
              <a:t>of Big Draft Bridge</a:t>
            </a:r>
            <a:endParaRPr lang="en-US" sz="800" dirty="0">
              <a:latin typeface="Arial Narrow" panose="020B0606020202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28987" y="4578172"/>
            <a:ext cx="1336536" cy="7232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u="sng" dirty="0" smtClean="0"/>
              <a:t>2016 Flood</a:t>
            </a:r>
          </a:p>
          <a:p>
            <a:pPr algn="ctr"/>
            <a:r>
              <a:rPr lang="en-US" sz="1000" b="1" dirty="0" smtClean="0"/>
              <a:t>1,852.5 ft.</a:t>
            </a:r>
            <a:r>
              <a:rPr lang="en-US" sz="1000" dirty="0" smtClean="0"/>
              <a:t/>
            </a:r>
            <a:br>
              <a:rPr lang="en-US" sz="1000" dirty="0" smtClean="0"/>
            </a:br>
            <a:r>
              <a:rPr lang="en-US" sz="1000" dirty="0" smtClean="0"/>
              <a:t>  (BFE + 1.8 ft. to reach HWM)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900241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10016"/>
            <a:ext cx="9144000" cy="48782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  4% Annual Chance (25-year)                    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Rainelle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WV </a:t>
            </a:r>
          </a:p>
        </p:txBody>
      </p:sp>
    </p:spTree>
    <p:extLst>
      <p:ext uri="{BB962C8B-B14F-4D97-AF65-F5344CB8AC3E}">
        <p14:creationId xmlns:p14="http://schemas.microsoft.com/office/powerpoint/2010/main" val="1760866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10016"/>
            <a:ext cx="9144000" cy="48782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  2% Annual Chance (50-year)                    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Rainelle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WV </a:t>
            </a:r>
          </a:p>
        </p:txBody>
      </p:sp>
    </p:spTree>
    <p:extLst>
      <p:ext uri="{BB962C8B-B14F-4D97-AF65-F5344CB8AC3E}">
        <p14:creationId xmlns:p14="http://schemas.microsoft.com/office/powerpoint/2010/main" val="2460022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10016"/>
            <a:ext cx="9144000" cy="48782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  1% Annual Chance (100-year)                  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Rainelle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WV </a:t>
            </a:r>
          </a:p>
        </p:txBody>
      </p:sp>
    </p:spTree>
    <p:extLst>
      <p:ext uri="{BB962C8B-B14F-4D97-AF65-F5344CB8AC3E}">
        <p14:creationId xmlns:p14="http://schemas.microsoft.com/office/powerpoint/2010/main" val="3682555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10016"/>
            <a:ext cx="9144000" cy="48782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1%+ Annual Chance (100-year)                  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Rainelle, WV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4132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10016"/>
            <a:ext cx="9144000" cy="48782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0.2% Annual Chance (500-year)                 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Rainelle, WV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4091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>
            <a:extLst>
              <a:ext uri="{FF2B5EF4-FFF2-40B4-BE49-F238E27FC236}">
                <a16:creationId xmlns:a16="http://schemas.microsoft.com/office/drawing/2014/main" id="{98AA7107-B3E2-43A3-B43F-D9B5B8C768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00" y="6316616"/>
            <a:ext cx="9042400" cy="457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Bef>
                <a:spcPts val="50"/>
              </a:spcBef>
            </a:pPr>
            <a:r>
              <a:rPr lang="en-US" sz="11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Notes:  </a:t>
            </a:r>
            <a:r>
              <a:rPr lang="en-US" sz="11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Drone Video </a:t>
            </a:r>
            <a:r>
              <a:rPr lang="en-US" sz="11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flood elevation:  2,392.5 ft.; </a:t>
            </a:r>
            <a:r>
              <a:rPr lang="en-US" sz="11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Base Flood </a:t>
            </a:r>
            <a:r>
              <a:rPr lang="en-US" sz="11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(100-yr elevation) is 2,930.0 ft., or a half foot above video footage; </a:t>
            </a:r>
            <a:r>
              <a:rPr lang="en-US" sz="11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2016 Flood Elevation </a:t>
            </a:r>
            <a:r>
              <a:rPr lang="en-US" sz="11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high-water mark: 2,396.4 ft. (about 4 feet higher than video);  </a:t>
            </a:r>
            <a:r>
              <a:rPr lang="en-US" sz="11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500-yr Flood elevation</a:t>
            </a:r>
            <a:r>
              <a:rPr lang="en-US" sz="11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 is 2,399.0 ft. or 6.5 feet above video elevation.</a:t>
            </a:r>
            <a:endParaRPr lang="en-US" sz="11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667" y="697992"/>
            <a:ext cx="7865088" cy="538829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7264400" y="5398516"/>
            <a:ext cx="1249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4"/>
              </a:rPr>
              <a:t>Video Link</a:t>
            </a:r>
            <a:endParaRPr lang="en-US" dirty="0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0" y="10016"/>
            <a:ext cx="9144000" cy="74893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Flood Drone Video (Rainelle, WV)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6092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Flood Characteristics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4301" y="958644"/>
            <a:ext cx="8906608" cy="57861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Flood Characteristics Impacting Community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dirty="0" smtClean="0">
                <a:solidFill>
                  <a:schemeClr val="accent1">
                    <a:lumMod val="50000"/>
                  </a:schemeClr>
                </a:solidFill>
              </a:rPr>
              <a:t>Frequency: 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</a:rPr>
              <a:t> Probability that a flood of a specific size will be equaled or exceeded in any given year  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</a:rPr>
              <a:t>5-, 10-, 20-, 25-, 50-, 100-, and 500-year flood elevations (above sea level) refer to expected water levels of the 20%,  10%, 5%, 4%, 2%, 1%, and 0.2% annual chance flood events. A 1000-yr flood has a 0.1% chance of happening in any given year.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</a:rPr>
              <a:t>FEMA’s 1%+ flood elevations measure 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how high the </a:t>
            </a: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</a:rPr>
              <a:t>100-year flood could 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be given the statistical uncertainties in </a:t>
            </a: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</a:rPr>
              <a:t>flood modeling.  It represents the upper 84-percent confidence limit of the statistical error for calculating the 1-percent annual chance event.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The relative frequency of any given flood (e.g., 5-year or 10-year) serves as a useful reference point when selecting a mitigation options and evaluating cost effectiveness. </a:t>
            </a:r>
            <a:endParaRPr lang="en-US" sz="12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dirty="0" smtClean="0">
                <a:solidFill>
                  <a:schemeClr val="accent1">
                    <a:lumMod val="50000"/>
                  </a:schemeClr>
                </a:solidFill>
              </a:rPr>
              <a:t>Depth:  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</a:rPr>
              <a:t>Flood depth or water surface elevation above the ground surface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Critical during design considerations, as it is often the primary factor in evaluating the potential for flood </a:t>
            </a: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</a:rPr>
              <a:t>damage  </a:t>
            </a:r>
            <a:endParaRPr lang="en-US" sz="1200" dirty="0">
              <a:solidFill>
                <a:schemeClr val="accent1">
                  <a:lumMod val="50000"/>
                </a:schemeClr>
              </a:solidFill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</a:rPr>
              <a:t>Flood depth sources include flood models and high water marks which measure the degree of flooding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chemeClr val="accent1">
                    <a:lumMod val="50000"/>
                  </a:schemeClr>
                </a:solidFill>
              </a:rPr>
              <a:t>Velocity:  </a:t>
            </a:r>
            <a:r>
              <a:rPr lang="en-US" sz="1600" i="1" dirty="0" smtClean="0">
                <a:solidFill>
                  <a:schemeClr val="accent1">
                    <a:lumMod val="50000"/>
                  </a:schemeClr>
                </a:solidFill>
              </a:rPr>
              <a:t>S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</a:rPr>
              <a:t>peed 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at which the floodwaters are 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</a:rPr>
              <a:t>flowing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</a:rPr>
              <a:t>Flowing 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water often causes erosion and scour, as well as debris impacts and hydrodynamic forces</a:t>
            </a: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</a:rPr>
              <a:t>FEMA’s detailed engineering studies provide river/stream flows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dirty="0" smtClean="0">
                <a:solidFill>
                  <a:schemeClr val="accent1">
                    <a:lumMod val="50000"/>
                  </a:schemeClr>
                </a:solidFill>
              </a:rPr>
              <a:t>Duration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</a:rPr>
              <a:t>:  Measure of how long water remains above normal levels.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Prolonged contact with floodwaters may make some mitigation measures, including dry </a:t>
            </a: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</a:rPr>
              <a:t>flood-proofing, inappropriate 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because of the increased chance of seepage and potential structural failure.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</a:rPr>
              <a:t>Long 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periods of inundation are more likely to cause greater damage to structural members and finishes than short periods </a:t>
            </a: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</a:rPr>
              <a:t>of flooding.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chemeClr val="accent1">
                    <a:lumMod val="50000"/>
                  </a:schemeClr>
                </a:solidFill>
              </a:rPr>
              <a:t>Rate of Floodwater Rise and </a:t>
            </a:r>
            <a:r>
              <a:rPr lang="en-US" sz="1600" i="1" dirty="0" smtClean="0">
                <a:solidFill>
                  <a:schemeClr val="accent1">
                    <a:lumMod val="50000"/>
                  </a:schemeClr>
                </a:solidFill>
              </a:rPr>
              <a:t>Fall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</a:rPr>
              <a:t>:   Floodwater that rises very quickly with little or now warning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</a:rPr>
              <a:t>Steep 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topography and locations with small drainage areas may experience flash </a:t>
            </a: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</a:rPr>
              <a:t>flooding in 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which floodwater can rise very quickly with little or no warning.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</a:rPr>
              <a:t>High-velocity 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water flows usually accompany flash floods and preclude certain types of </a:t>
            </a: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</a:rPr>
              <a:t>flood mitigation 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measures, especially those requiring </a:t>
            </a: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</a:rPr>
              <a:t>human intervention</a:t>
            </a:r>
            <a:endParaRPr lang="en-US" sz="1200" dirty="0">
              <a:solidFill>
                <a:schemeClr val="accent1">
                  <a:lumMod val="50000"/>
                </a:schemeClr>
              </a:solidFill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</a:rPr>
              <a:t>Rapid 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rates of the rise and fall of floodwater can also lead to unequal hydrostatic pressures on a building. </a:t>
            </a: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</a:rPr>
              <a:t>The probability 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of unequal hydrostatic pressures increases when building exteriors are designed to be </a:t>
            </a: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</a:rPr>
              <a:t>watertight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dirty="0" smtClean="0">
                <a:solidFill>
                  <a:schemeClr val="accent1">
                    <a:lumMod val="50000"/>
                  </a:schemeClr>
                </a:solidFill>
              </a:rPr>
              <a:t>Historical Information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</a:rPr>
              <a:t>:  Use past information like the high-water marks of the 2016 Flood as an indication of the nature and severity of effects likely to occur during future events.</a:t>
            </a:r>
            <a:endParaRPr lang="en-US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410214" y="6378778"/>
            <a:ext cx="14822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Source:  </a:t>
            </a:r>
            <a:r>
              <a:rPr lang="en-US" sz="1200" dirty="0" smtClean="0">
                <a:hlinkClick r:id="rId3"/>
              </a:rPr>
              <a:t>FEMA 2013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207328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>
          <a:xfrm>
            <a:off x="0" y="10016"/>
            <a:ext cx="9144000" cy="74893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USGS High Water Marks:  2016 Flood Depths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721" y="810991"/>
            <a:ext cx="7751742" cy="59657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75680" y="2153920"/>
            <a:ext cx="1219200" cy="1368110"/>
          </a:xfrm>
          <a:prstGeom prst="rect">
            <a:avLst/>
          </a:prstGeom>
          <a:solidFill>
            <a:srgbClr val="FF0000">
              <a:alpha val="50196"/>
            </a:srgb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6548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>
          <a:xfrm>
            <a:off x="0" y="10016"/>
            <a:ext cx="9144000" cy="74893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Preliminary FEMA Flood Maps Effective 2023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281" y="779272"/>
            <a:ext cx="7779368" cy="6007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084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lum bright="70000" contrast="-70000"/>
          </a:blip>
          <a:srcRect l="24253" r="7003"/>
          <a:stretch/>
        </p:blipFill>
        <p:spPr>
          <a:xfrm>
            <a:off x="-19050" y="0"/>
            <a:ext cx="9163050" cy="6904432"/>
          </a:xfrm>
          <a:prstGeom prst="rect">
            <a:avLst/>
          </a:prstGeom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0" y="10016"/>
            <a:ext cx="9144000" cy="74893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Flood Models:  Likelihood and Magnitude                                      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5703121"/>
              </p:ext>
            </p:extLst>
          </p:nvPr>
        </p:nvGraphicFramePr>
        <p:xfrm>
          <a:off x="4319268" y="4424453"/>
          <a:ext cx="4711699" cy="2305050"/>
        </p:xfrm>
        <a:graphic>
          <a:graphicData uri="http://schemas.openxmlformats.org/drawingml/2006/table">
            <a:tbl>
              <a:tblPr/>
              <a:tblGrid>
                <a:gridCol w="1284144">
                  <a:extLst>
                    <a:ext uri="{9D8B030D-6E8A-4147-A177-3AD203B41FA5}">
                      <a16:colId xmlns:a16="http://schemas.microsoft.com/office/drawing/2014/main" val="3858828444"/>
                    </a:ext>
                  </a:extLst>
                </a:gridCol>
                <a:gridCol w="989267">
                  <a:extLst>
                    <a:ext uri="{9D8B030D-6E8A-4147-A177-3AD203B41FA5}">
                      <a16:colId xmlns:a16="http://schemas.microsoft.com/office/drawing/2014/main" val="2918242487"/>
                    </a:ext>
                  </a:extLst>
                </a:gridCol>
                <a:gridCol w="925852">
                  <a:extLst>
                    <a:ext uri="{9D8B030D-6E8A-4147-A177-3AD203B41FA5}">
                      <a16:colId xmlns:a16="http://schemas.microsoft.com/office/drawing/2014/main" val="2023735465"/>
                    </a:ext>
                  </a:extLst>
                </a:gridCol>
                <a:gridCol w="913169">
                  <a:extLst>
                    <a:ext uri="{9D8B030D-6E8A-4147-A177-3AD203B41FA5}">
                      <a16:colId xmlns:a16="http://schemas.microsoft.com/office/drawing/2014/main" val="3729393734"/>
                    </a:ext>
                  </a:extLst>
                </a:gridCol>
                <a:gridCol w="599267">
                  <a:extLst>
                    <a:ext uri="{9D8B030D-6E8A-4147-A177-3AD203B41FA5}">
                      <a16:colId xmlns:a16="http://schemas.microsoft.com/office/drawing/2014/main" val="3583310374"/>
                    </a:ext>
                  </a:extLst>
                </a:gridCol>
              </a:tblGrid>
              <a:tr h="190500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FEMA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9633751"/>
                  </a:ext>
                </a:extLst>
              </a:tr>
              <a:tr h="962025"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Return </a:t>
                      </a:r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Period (Likelihood)</a:t>
                      </a:r>
                      <a:b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and</a:t>
                      </a:r>
                      <a:b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Flood Size (Magnitude)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Annual Probability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Cumulative Probability - Flooding at least once over 30 years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FEMA Risk Description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Climate Model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86161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yr (1 in 10)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High Risk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651302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 yr (1 in 25)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High Risk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38598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 yr (1 in 50)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High Risk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675478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 yr (1 in 100)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High Risk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659398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 yr (1 in 100) Plus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1%+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High Risk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596367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500 yr (1 in 500)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Moderate Risk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7140055"/>
                  </a:ext>
                </a:extLst>
              </a:tr>
            </a:tbl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1894114" y="3082884"/>
            <a:ext cx="1688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Rainelle, WV</a:t>
            </a:r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4674" y="1042302"/>
            <a:ext cx="3436293" cy="309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953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>
          <a:xfrm>
            <a:off x="0" y="10016"/>
            <a:ext cx="9144000" cy="74893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Flood Model:  10-Year Flood Depth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459" y="799592"/>
            <a:ext cx="7811081" cy="599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136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3586</TotalTime>
  <Words>1768</Words>
  <Application>Microsoft Office PowerPoint</Application>
  <PresentationFormat>On-screen Show (4:3)</PresentationFormat>
  <Paragraphs>251</Paragraphs>
  <Slides>34</Slides>
  <Notes>34</Notes>
  <HiddenSlides>2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Arial</vt:lpstr>
      <vt:lpstr>Arial Narrow</vt:lpstr>
      <vt:lpstr>Calibri</vt:lpstr>
      <vt:lpstr>Calibri Light</vt:lpstr>
      <vt:lpstr>Courier New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Kevin Kuhn</dc:creator>
  <cp:lastModifiedBy>Kevin Kuhn</cp:lastModifiedBy>
  <cp:revision>54</cp:revision>
  <cp:lastPrinted>2022-11-15T20:41:06Z</cp:lastPrinted>
  <dcterms:created xsi:type="dcterms:W3CDTF">2022-11-10T22:20:38Z</dcterms:created>
  <dcterms:modified xsi:type="dcterms:W3CDTF">2022-11-16T14:05:11Z</dcterms:modified>
</cp:coreProperties>
</file>