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75" r:id="rId2"/>
    <p:sldId id="276" r:id="rId3"/>
    <p:sldId id="277" r:id="rId4"/>
    <p:sldId id="278" r:id="rId5"/>
    <p:sldId id="289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8" r:id="rId15"/>
    <p:sldId id="269" r:id="rId16"/>
    <p:sldId id="270" r:id="rId17"/>
    <p:sldId id="271" r:id="rId18"/>
    <p:sldId id="272" r:id="rId19"/>
    <p:sldId id="273" r:id="rId20"/>
    <p:sldId id="274" r:id="rId21"/>
    <p:sldId id="256" r:id="rId22"/>
    <p:sldId id="258" r:id="rId23"/>
    <p:sldId id="259" r:id="rId24"/>
    <p:sldId id="260" r:id="rId25"/>
    <p:sldId id="261" r:id="rId26"/>
    <p:sldId id="262" r:id="rId27"/>
    <p:sldId id="263" r:id="rId28"/>
    <p:sldId id="264" r:id="rId29"/>
    <p:sldId id="265" r:id="rId30"/>
    <p:sldId id="266" r:id="rId31"/>
    <p:sldId id="267" r:id="rId32"/>
    <p:sldId id="268" r:id="rId33"/>
  </p:sldIdLst>
  <p:sldSz cx="9144000" cy="6858000" type="screen4x3"/>
  <p:notesSz cx="6881813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2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1056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A525B708-1C02-446F-8685-F5661726F06E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50963" y="1162050"/>
            <a:ext cx="4179887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9B20C1EA-13AD-4D86-BFC5-B205FEE67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522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2407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342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8023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0147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6849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7285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58"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10yr Aerial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9768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58"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25yr Aerial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146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58"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50yr Aerial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4224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58"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100yr Aerial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7192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58"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100yr PLUS Aerial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414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3815B-4713-4849-B552-D8796B9B5DC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7523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58"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500yr Aerial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2814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White Sulfur</a:t>
            </a:r>
            <a:r>
              <a:rPr lang="en-US" baseline="0" dirty="0" smtClean="0"/>
              <a:t> Springs FEMA 10yr </a:t>
            </a:r>
            <a:r>
              <a:rPr lang="en-US" baseline="0" dirty="0" err="1" smtClean="0"/>
              <a:t>Hillshade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4624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58"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25yr </a:t>
            </a:r>
            <a:r>
              <a:rPr lang="en-US" baseline="0" dirty="0" err="1" smtClean="0"/>
              <a:t>Hillshade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5887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58"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50yr </a:t>
            </a:r>
            <a:r>
              <a:rPr lang="en-US" baseline="0" dirty="0" err="1" smtClean="0"/>
              <a:t>Hillshade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4398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58"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100yr </a:t>
            </a:r>
            <a:r>
              <a:rPr lang="en-US" baseline="0" dirty="0" err="1" smtClean="0"/>
              <a:t>Hillshade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0141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58"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100yr PLUS </a:t>
            </a:r>
            <a:r>
              <a:rPr lang="en-US" baseline="0" dirty="0" err="1" smtClean="0"/>
              <a:t>Hillshade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7188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58"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500yr </a:t>
            </a:r>
            <a:r>
              <a:rPr lang="en-US" baseline="0" dirty="0" err="1" smtClean="0"/>
              <a:t>Hillshade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8611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58"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10yr Grey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9526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58"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25yr Grey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2307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58"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50yr Grey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748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9741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58"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100yr Grey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3894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58"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100yr PLUS Grey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9743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58"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500yr Grey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261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3815B-4713-4849-B552-D8796B9B5DC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414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9265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2006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3815B-4713-4849-B552-D8796B9B5DC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6025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0083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317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2614-6097-4D5E-99B0-E2BB1F92D56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8894-4313-41B9-B740-F80EAB6C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43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2614-6097-4D5E-99B0-E2BB1F92D56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8894-4313-41B9-B740-F80EAB6C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913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2614-6097-4D5E-99B0-E2BB1F92D56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8894-4313-41B9-B740-F80EAB6C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402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2614-6097-4D5E-99B0-E2BB1F92D56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8894-4313-41B9-B740-F80EAB6C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771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2614-6097-4D5E-99B0-E2BB1F92D56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8894-4313-41B9-B740-F80EAB6C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2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2614-6097-4D5E-99B0-E2BB1F92D56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8894-4313-41B9-B740-F80EAB6C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322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2614-6097-4D5E-99B0-E2BB1F92D56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8894-4313-41B9-B740-F80EAB6C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109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2614-6097-4D5E-99B0-E2BB1F92D56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8894-4313-41B9-B740-F80EAB6C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345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2614-6097-4D5E-99B0-E2BB1F92D56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8894-4313-41B9-B740-F80EAB6C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483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2614-6097-4D5E-99B0-E2BB1F92D56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8894-4313-41B9-B740-F80EAB6C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780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2614-6097-4D5E-99B0-E2BB1F92D56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8894-4313-41B9-B740-F80EAB6C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45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722614-6097-4D5E-99B0-E2BB1F92D56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88894-4313-41B9-B740-F80EAB6C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98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wvgis.wvu.edu/pub/NSF/FloodProfiles/54025CV002B.pdf#page=43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ema.gov/sites/default/files/2020-02/FIS_Report_Technical_Reference_Feb_2019.pdf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SZzqKfyMrTU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ma.gov/sites/default/files/2020-07/fema_p-936_floodproofing_non-residential_buiildings_110618pdf.pdf#page=60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0" y="10016"/>
            <a:ext cx="9144000" cy="7489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Characteristics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2">
            <a:extLst>
              <a:ext uri="{FF2B5EF4-FFF2-40B4-BE49-F238E27FC236}">
                <a16:creationId xmlns:a16="http://schemas.microsoft.com/office/drawing/2014/main" id="{DE937CD3-CCA5-4C5B-ACE5-2960B9B1ED5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3200" y="856996"/>
          <a:ext cx="8727440" cy="560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9632">
                  <a:extLst>
                    <a:ext uri="{9D8B030D-6E8A-4147-A177-3AD203B41FA5}">
                      <a16:colId xmlns:a16="http://schemas.microsoft.com/office/drawing/2014/main" val="2130072375"/>
                    </a:ext>
                  </a:extLst>
                </a:gridCol>
                <a:gridCol w="4477808">
                  <a:extLst>
                    <a:ext uri="{9D8B030D-6E8A-4147-A177-3AD203B41FA5}">
                      <a16:colId xmlns:a16="http://schemas.microsoft.com/office/drawing/2014/main" val="660922194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393437820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437275542"/>
                    </a:ext>
                  </a:extLst>
                </a:gridCol>
              </a:tblGrid>
              <a:tr h="27549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Category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Flood Characteristic</a:t>
                      </a:r>
                      <a:endParaRPr lang="en-US" sz="1600" dirty="0"/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White Sulphur Springs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Rainelle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113477"/>
                  </a:ext>
                </a:extLst>
              </a:tr>
              <a:tr h="167640"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Frequency</a:t>
                      </a:r>
                      <a:br>
                        <a:rPr lang="en-US" sz="1600" b="1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/>
                      </a:r>
                      <a:br>
                        <a:rPr lang="en-US" sz="1600" b="1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(new flood maps)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Probability that a flood of a specific size will be equaled or exceeded in any given year 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82815772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pPr algn="l"/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FEMA Flood Models:  10-, 25-, 50-, 100-, 100+, and 500-year flood elevations.  FEMA’s 1%+ flood elevations measure how high the 100-year flood could be given the statistical uncertainties in flood modeling (upper 84-percent confidence limit).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See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models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See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models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53066066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First Street Foundation Flood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</a:rPr>
                        <a:t> Models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: 5-, 20-, 100-, and 500-year flood elevations.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</a:rPr>
                        <a:t>  Climate models based on 2052 or 30 years in the future.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See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models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See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models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95732901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Depth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Flood depth or water surface elevation above the ground surface.  Source USGS high-water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</a:rPr>
                        <a:t> marks.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6 feet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8 feet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3977355"/>
                  </a:ext>
                </a:extLst>
              </a:tr>
              <a:tr h="11818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Velocity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Speed at which the floodwaters are flowing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rgbClr val="C00000"/>
                          </a:solidFill>
                        </a:rPr>
                        <a:t>High</a:t>
                      </a:r>
                      <a:endParaRPr lang="en-US" sz="1600" b="0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Moderate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0883764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Duration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Measure of how long water remains above normal levels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24 hours</a:t>
                      </a:r>
                      <a:endParaRPr lang="en-US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rgbClr val="C00000"/>
                          </a:solidFill>
                        </a:rPr>
                        <a:t>72 hours</a:t>
                      </a:r>
                      <a:endParaRPr lang="en-US" sz="1600" b="0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2271208"/>
                  </a:ext>
                </a:extLst>
              </a:tr>
              <a:tr h="11818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Rise and Fall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Floodwater that rises very quickly with little or no warning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Quick</a:t>
                      </a:r>
                      <a:r>
                        <a:rPr lang="en-US" sz="1600" b="0" baseline="0" dirty="0" smtClean="0"/>
                        <a:t> Rise</a:t>
                      </a:r>
                      <a:endParaRPr lang="en-US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Quick Rise</a:t>
                      </a:r>
                      <a:endParaRPr lang="en-US" sz="16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7165000"/>
                  </a:ext>
                </a:extLst>
              </a:tr>
            </a:tbl>
          </a:graphicData>
        </a:graphic>
      </p:graphicFrame>
      <p:sp>
        <p:nvSpPr>
          <p:cNvPr id="7" name="Text Box 2">
            <a:extLst>
              <a:ext uri="{FF2B5EF4-FFF2-40B4-BE49-F238E27FC236}">
                <a16:creationId xmlns:a16="http://schemas.microsoft.com/office/drawing/2014/main" id="{98AA7107-B3E2-43A3-B43F-D9B5B8C76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" y="6465316"/>
            <a:ext cx="5670935" cy="270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11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Notes:  Flood characteristics are based on the 2016 flood and FEMA’s new flood studies</a:t>
            </a:r>
            <a:endParaRPr lang="en-US" sz="11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65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360" y="758952"/>
            <a:ext cx="7937118" cy="6099048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0" y="10016"/>
            <a:ext cx="9144000" cy="7489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Flood Model:  100-Year Plus Flood Depth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80576" y="2102109"/>
            <a:ext cx="2244209" cy="1738371"/>
          </a:xfrm>
          <a:prstGeom prst="irregularSeal2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Climate</a:t>
            </a:r>
          </a:p>
          <a:p>
            <a:pPr algn="ctr"/>
            <a:r>
              <a:rPr lang="en-US" dirty="0" smtClean="0"/>
              <a:t>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78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0" y="10016"/>
            <a:ext cx="9144000" cy="7489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Flood Model:  500-Year Flood Depth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993" y="758952"/>
            <a:ext cx="7892440" cy="609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5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63" y="758952"/>
            <a:ext cx="7910512" cy="6093743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0" y="10016"/>
            <a:ext cx="9144000" cy="7489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FSF Flood Model:  500-Year Flood Depth 2052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2011181" y="3424179"/>
            <a:ext cx="2244209" cy="1738371"/>
          </a:xfrm>
          <a:prstGeom prst="irregularSeal2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Climate</a:t>
            </a:r>
          </a:p>
          <a:p>
            <a:pPr algn="ctr"/>
            <a:r>
              <a:rPr lang="en-US" dirty="0" smtClean="0"/>
              <a:t>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56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0" y="10016"/>
            <a:ext cx="9144000" cy="7489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Flood Models:  Likelihood and Magnitude                                      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150" y="758952"/>
            <a:ext cx="7928610" cy="610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00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0" y="10016"/>
            <a:ext cx="9144000" cy="7489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FSF Flood Models:  Likelihood and Magnitude                                      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355" y="758952"/>
            <a:ext cx="7888605" cy="609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8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3"/>
          <a:stretch/>
        </p:blipFill>
        <p:spPr>
          <a:xfrm>
            <a:off x="0" y="-9728"/>
            <a:ext cx="9144000" cy="6867728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10% Annual Chance (10-year)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 Springs,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2057" y="4558648"/>
            <a:ext cx="767479" cy="2207912"/>
            <a:chOff x="7191197" y="2976827"/>
            <a:chExt cx="2415385" cy="3715240"/>
          </a:xfrm>
        </p:grpSpPr>
        <p:sp>
          <p:nvSpPr>
            <p:cNvPr id="7" name="Content Placeholder 2"/>
            <p:cNvSpPr txBox="1">
              <a:spLocks/>
            </p:cNvSpPr>
            <p:nvPr/>
          </p:nvSpPr>
          <p:spPr>
            <a:xfrm>
              <a:off x="7540032" y="3010607"/>
              <a:ext cx="2066550" cy="368146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0 ft.</a:t>
              </a: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35 ft.</a:t>
              </a:r>
              <a:endParaRPr lang="en-US" sz="1050" dirty="0">
                <a:latin typeface="Arial Narrow" panose="020B0606020202030204" pitchFamily="34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5515271" y="4652753"/>
              <a:ext cx="3700688" cy="348836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577" y="6351066"/>
            <a:ext cx="1241416" cy="40684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72384" y="589380"/>
            <a:ext cx="3621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96% probability </a:t>
            </a:r>
            <a:r>
              <a:rPr lang="en-US" sz="1200" dirty="0" smtClean="0">
                <a:solidFill>
                  <a:schemeClr val="bg1"/>
                </a:solidFill>
              </a:rPr>
              <a:t>of flooding at least once over 30 years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418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3"/>
          <a:stretch/>
        </p:blipFill>
        <p:spPr>
          <a:xfrm>
            <a:off x="0" y="-9728"/>
            <a:ext cx="9144000" cy="6867728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  4% Annual Chance (25-year)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 Springs, WV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2057" y="4558648"/>
            <a:ext cx="767479" cy="2207912"/>
            <a:chOff x="7191197" y="2976827"/>
            <a:chExt cx="2415385" cy="3715240"/>
          </a:xfrm>
        </p:grpSpPr>
        <p:sp>
          <p:nvSpPr>
            <p:cNvPr id="5" name="Content Placeholder 2"/>
            <p:cNvSpPr txBox="1">
              <a:spLocks/>
            </p:cNvSpPr>
            <p:nvPr/>
          </p:nvSpPr>
          <p:spPr>
            <a:xfrm>
              <a:off x="7540032" y="3010607"/>
              <a:ext cx="2066550" cy="368146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0 ft.</a:t>
              </a: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35 ft.</a:t>
              </a:r>
              <a:endParaRPr lang="en-US" sz="1050" dirty="0">
                <a:latin typeface="Arial Narrow" panose="020B0606020202030204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5515271" y="4652753"/>
              <a:ext cx="3700688" cy="348836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577" y="6351066"/>
            <a:ext cx="1241416" cy="4068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72384" y="589380"/>
            <a:ext cx="3621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71% probability </a:t>
            </a:r>
            <a:r>
              <a:rPr lang="en-US" sz="1200" dirty="0" smtClean="0">
                <a:solidFill>
                  <a:schemeClr val="bg1"/>
                </a:solidFill>
              </a:rPr>
              <a:t>of flooding at least once over 30 years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3722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"/>
          <a:stretch/>
        </p:blipFill>
        <p:spPr>
          <a:xfrm>
            <a:off x="0" y="-19455"/>
            <a:ext cx="9144000" cy="687745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  2% Annual Chance (50-year)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 Springs, WV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2057" y="4558648"/>
            <a:ext cx="767479" cy="2207912"/>
            <a:chOff x="7191197" y="2976827"/>
            <a:chExt cx="2415385" cy="3715240"/>
          </a:xfrm>
        </p:grpSpPr>
        <p:sp>
          <p:nvSpPr>
            <p:cNvPr id="5" name="Content Placeholder 2"/>
            <p:cNvSpPr txBox="1">
              <a:spLocks/>
            </p:cNvSpPr>
            <p:nvPr/>
          </p:nvSpPr>
          <p:spPr>
            <a:xfrm>
              <a:off x="7540032" y="3010607"/>
              <a:ext cx="2066550" cy="368146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0 ft.</a:t>
              </a: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35 ft.</a:t>
              </a:r>
              <a:endParaRPr lang="en-US" sz="1050" dirty="0">
                <a:latin typeface="Arial Narrow" panose="020B0606020202030204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5515271" y="4652753"/>
              <a:ext cx="3700688" cy="348836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577" y="6351066"/>
            <a:ext cx="1241416" cy="4068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72384" y="589380"/>
            <a:ext cx="3621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45% probability </a:t>
            </a:r>
            <a:r>
              <a:rPr lang="en-US" sz="1200" dirty="0" smtClean="0">
                <a:solidFill>
                  <a:schemeClr val="bg1"/>
                </a:solidFill>
              </a:rPr>
              <a:t>of flooding at least once over 30 years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4241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"/>
          <a:stretch/>
        </p:blipFill>
        <p:spPr>
          <a:xfrm>
            <a:off x="0" y="-19455"/>
            <a:ext cx="9144000" cy="687745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  1% Annual Chance (100-year)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 Springs, WV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2057" y="4558648"/>
            <a:ext cx="767479" cy="2207912"/>
            <a:chOff x="7191197" y="2976827"/>
            <a:chExt cx="2415385" cy="3715240"/>
          </a:xfrm>
        </p:grpSpPr>
        <p:sp>
          <p:nvSpPr>
            <p:cNvPr id="5" name="Content Placeholder 2"/>
            <p:cNvSpPr txBox="1">
              <a:spLocks/>
            </p:cNvSpPr>
            <p:nvPr/>
          </p:nvSpPr>
          <p:spPr>
            <a:xfrm>
              <a:off x="7540032" y="3010607"/>
              <a:ext cx="2066550" cy="368146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0 ft.</a:t>
              </a: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35 ft.</a:t>
              </a:r>
              <a:endParaRPr lang="en-US" sz="1050" dirty="0">
                <a:latin typeface="Arial Narrow" panose="020B0606020202030204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5515271" y="4652753"/>
              <a:ext cx="3700688" cy="348836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577" y="6351066"/>
            <a:ext cx="1241416" cy="4068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72384" y="589380"/>
            <a:ext cx="3621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26% probability </a:t>
            </a:r>
            <a:r>
              <a:rPr lang="en-US" sz="1200" dirty="0" smtClean="0">
                <a:solidFill>
                  <a:schemeClr val="bg1"/>
                </a:solidFill>
              </a:rPr>
              <a:t>of flooding at least once over 30 years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6328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3"/>
          <a:stretch/>
        </p:blipFill>
        <p:spPr>
          <a:xfrm>
            <a:off x="0" y="-12526"/>
            <a:ext cx="9144000" cy="687052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1%+ Annual Chance (100-year)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 Springs, WV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92057" y="4558648"/>
            <a:ext cx="767479" cy="2207912"/>
            <a:chOff x="7191197" y="2976827"/>
            <a:chExt cx="2415385" cy="3715240"/>
          </a:xfrm>
        </p:grpSpPr>
        <p:sp>
          <p:nvSpPr>
            <p:cNvPr id="10" name="Content Placeholder 2"/>
            <p:cNvSpPr txBox="1">
              <a:spLocks/>
            </p:cNvSpPr>
            <p:nvPr/>
          </p:nvSpPr>
          <p:spPr>
            <a:xfrm>
              <a:off x="7540032" y="3010607"/>
              <a:ext cx="2066550" cy="368146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0 ft.</a:t>
              </a: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35 ft.</a:t>
              </a:r>
              <a:endParaRPr lang="en-US" sz="1050" dirty="0">
                <a:latin typeface="Arial Narrow" panose="020B0606020202030204" pitchFamily="34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5515271" y="4652753"/>
              <a:ext cx="3700688" cy="348836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577" y="6351066"/>
            <a:ext cx="1241416" cy="40684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72384" y="589380"/>
            <a:ext cx="3621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26% probability </a:t>
            </a:r>
            <a:r>
              <a:rPr lang="en-US" sz="1200" dirty="0" smtClean="0">
                <a:solidFill>
                  <a:schemeClr val="bg1"/>
                </a:solidFill>
              </a:rPr>
              <a:t>of flooding at least once over 30 years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Explosion 2 14"/>
          <p:cNvSpPr/>
          <p:nvPr/>
        </p:nvSpPr>
        <p:spPr>
          <a:xfrm>
            <a:off x="1381454" y="4200400"/>
            <a:ext cx="2244209" cy="1738371"/>
          </a:xfrm>
          <a:prstGeom prst="irregularSeal2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Climate</a:t>
            </a:r>
          </a:p>
          <a:p>
            <a:pPr algn="ctr"/>
            <a:r>
              <a:rPr lang="en-US" dirty="0" smtClean="0"/>
              <a:t>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04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Howard Creek Flood Study Profile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0944E8-3C3F-4726-97AD-E45DD8552BB7}"/>
              </a:ext>
            </a:extLst>
          </p:cNvPr>
          <p:cNvSpPr txBox="1"/>
          <p:nvPr/>
        </p:nvSpPr>
        <p:spPr>
          <a:xfrm>
            <a:off x="380999" y="6274819"/>
            <a:ext cx="51127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</a:t>
            </a:r>
            <a:r>
              <a:rPr lang="en-US" sz="1200" dirty="0" smtClean="0">
                <a:hlinkClick r:id="rId3"/>
              </a:rPr>
              <a:t>data.wvgis.wvu.edu/pub/NSF/FloodProfiles/54025CV002B.pdf#page=43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21EF24-E531-44F0-9CAE-6DE6F5D3F3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723" y="1452971"/>
            <a:ext cx="8245289" cy="481447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2FE4A8-D5DC-4648-ABD0-775BEB3D1B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8718" y="4690654"/>
            <a:ext cx="2113110" cy="14287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1BDED3-3E2E-415F-8A0D-529B37895B2A}"/>
              </a:ext>
            </a:extLst>
          </p:cNvPr>
          <p:cNvSpPr txBox="1"/>
          <p:nvPr/>
        </p:nvSpPr>
        <p:spPr>
          <a:xfrm>
            <a:off x="295836" y="1026102"/>
            <a:ext cx="8525435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2022 Preliminary 1% Base Flood (100-Yr) Elevation 1850.7 ft for Building 13-17-0009-0026-0000_138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25F666-FDF9-4CA5-AC22-E9C0882A3C80}"/>
              </a:ext>
            </a:extLst>
          </p:cNvPr>
          <p:cNvSpPr txBox="1"/>
          <p:nvPr/>
        </p:nvSpPr>
        <p:spPr>
          <a:xfrm>
            <a:off x="5493774" y="1653483"/>
            <a:ext cx="2479948" cy="9848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u="sng" dirty="0" smtClean="0"/>
              <a:t>Preliminary </a:t>
            </a:r>
            <a:r>
              <a:rPr lang="en-US" sz="1400" u="sng" dirty="0"/>
              <a:t>2022 FEMA Maps</a:t>
            </a:r>
          </a:p>
          <a:p>
            <a:r>
              <a:rPr lang="en-US" sz="1100" dirty="0"/>
              <a:t>2022 </a:t>
            </a:r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Base Flood Elevation </a:t>
            </a:r>
            <a:r>
              <a:rPr lang="en-US" sz="1100" dirty="0"/>
              <a:t>increased </a:t>
            </a:r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1 to 1.5 feet </a:t>
            </a:r>
            <a:r>
              <a:rPr lang="en-US" sz="1100" dirty="0" smtClean="0"/>
              <a:t>from the 2012 </a:t>
            </a:r>
            <a:r>
              <a:rPr lang="en-US" sz="1100" dirty="0"/>
              <a:t>FEMA Map between Dry Creek Bridge (Big Draft Rd) and Wades Creek Bridge (Garden St)</a:t>
            </a:r>
          </a:p>
        </p:txBody>
      </p:sp>
      <p:sp>
        <p:nvSpPr>
          <p:cNvPr id="12" name="Rectangular Callout 7">
            <a:extLst>
              <a:ext uri="{FF2B5EF4-FFF2-40B4-BE49-F238E27FC236}">
                <a16:creationId xmlns:a16="http://schemas.microsoft.com/office/drawing/2014/main" id="{48A19F05-4026-452F-BEF7-1077E4EF32D8}"/>
              </a:ext>
            </a:extLst>
          </p:cNvPr>
          <p:cNvSpPr/>
          <p:nvPr/>
        </p:nvSpPr>
        <p:spPr>
          <a:xfrm>
            <a:off x="2856059" y="3200399"/>
            <a:ext cx="1425388" cy="288659"/>
          </a:xfrm>
          <a:prstGeom prst="wedgeRectCallout">
            <a:avLst>
              <a:gd name="adj1" fmla="val -10067"/>
              <a:gd name="adj2" fmla="val 247991"/>
            </a:avLst>
          </a:prstGeom>
          <a:solidFill>
            <a:schemeClr val="accent2">
              <a:lumMod val="5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 dirty="0">
                <a:latin typeface="Arial Narrow" panose="020B0606020202030204" pitchFamily="34" charset="0"/>
              </a:rPr>
              <a:t>Bldg. 13-17-0009-0026-0000_138</a:t>
            </a:r>
            <a:br>
              <a:rPr lang="en-US" sz="800" dirty="0">
                <a:latin typeface="Arial Narrow" panose="020B0606020202030204" pitchFamily="34" charset="0"/>
              </a:rPr>
            </a:br>
            <a:r>
              <a:rPr lang="en-US" sz="800" dirty="0">
                <a:latin typeface="Arial Narrow" panose="020B0606020202030204" pitchFamily="34" charset="0"/>
              </a:rPr>
              <a:t>1% WSEL 1850.7 ft.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11D9CB-7935-4BEF-A462-361DE10A104D}"/>
              </a:ext>
            </a:extLst>
          </p:cNvPr>
          <p:cNvSpPr txBox="1"/>
          <p:nvPr/>
        </p:nvSpPr>
        <p:spPr>
          <a:xfrm>
            <a:off x="2459720" y="1884173"/>
            <a:ext cx="8373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Confluence of Dry Creek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3C1BFB-B08F-4C3F-872E-F45250DACD41}"/>
              </a:ext>
            </a:extLst>
          </p:cNvPr>
          <p:cNvSpPr txBox="1"/>
          <p:nvPr/>
        </p:nvSpPr>
        <p:spPr>
          <a:xfrm>
            <a:off x="4091693" y="1873611"/>
            <a:ext cx="8373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Confluence of Wades Creek</a:t>
            </a:r>
          </a:p>
        </p:txBody>
      </p:sp>
      <p:sp>
        <p:nvSpPr>
          <p:cNvPr id="2" name="Rectangle 1"/>
          <p:cNvSpPr/>
          <p:nvPr/>
        </p:nvSpPr>
        <p:spPr>
          <a:xfrm>
            <a:off x="6292404" y="2715769"/>
            <a:ext cx="1681317" cy="15465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050" dirty="0"/>
              <a:t>For bridges shown on the flood profile, the structure is represented by an “I” symbol. </a:t>
            </a:r>
            <a:r>
              <a:rPr lang="en-US" sz="1050" dirty="0" smtClean="0"/>
              <a:t>The top </a:t>
            </a:r>
            <a:r>
              <a:rPr lang="en-US" sz="1050" dirty="0"/>
              <a:t>of the bridge symbol represents the top of road and the bottom of the </a:t>
            </a:r>
            <a:r>
              <a:rPr lang="en-US" sz="1050" dirty="0" smtClean="0"/>
              <a:t>symbol represents </a:t>
            </a:r>
            <a:r>
              <a:rPr lang="en-US" sz="1050" dirty="0"/>
              <a:t>the low chord (or low steel) of the </a:t>
            </a:r>
            <a:r>
              <a:rPr lang="en-US" sz="1050" dirty="0" smtClean="0"/>
              <a:t>bridge.</a:t>
            </a:r>
            <a:endParaRPr lang="en-US" sz="1050" dirty="0"/>
          </a:p>
        </p:txBody>
      </p:sp>
      <p:sp>
        <p:nvSpPr>
          <p:cNvPr id="13" name="Rectangular Callout 7">
            <a:extLst>
              <a:ext uri="{FF2B5EF4-FFF2-40B4-BE49-F238E27FC236}">
                <a16:creationId xmlns:a16="http://schemas.microsoft.com/office/drawing/2014/main" id="{48A19F05-4026-452F-BEF7-1077E4EF32D8}"/>
              </a:ext>
            </a:extLst>
          </p:cNvPr>
          <p:cNvSpPr/>
          <p:nvPr/>
        </p:nvSpPr>
        <p:spPr>
          <a:xfrm>
            <a:off x="4686300" y="3985280"/>
            <a:ext cx="1425388" cy="288659"/>
          </a:xfrm>
          <a:prstGeom prst="wedgeRectCallout">
            <a:avLst>
              <a:gd name="adj1" fmla="val -69044"/>
              <a:gd name="adj2" fmla="val 2746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 dirty="0" smtClean="0">
                <a:latin typeface="Arial Narrow" panose="020B0606020202030204" pitchFamily="34" charset="0"/>
              </a:rPr>
              <a:t>1.5’ ponding upslope </a:t>
            </a:r>
          </a:p>
          <a:p>
            <a:pPr algn="ctr"/>
            <a:r>
              <a:rPr lang="en-US" sz="800" dirty="0" smtClean="0">
                <a:latin typeface="Arial Narrow" panose="020B0606020202030204" pitchFamily="34" charset="0"/>
              </a:rPr>
              <a:t>of Garden Street Bridge</a:t>
            </a:r>
            <a:endParaRPr lang="en-US" sz="800" dirty="0">
              <a:latin typeface="Arial Narrow" panose="020B0606020202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0999" y="6570842"/>
            <a:ext cx="2580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hlinkClick r:id="rId6"/>
              </a:rPr>
              <a:t>FEMA FIS Technical Reference 2019</a:t>
            </a:r>
            <a:endParaRPr lang="en-US" sz="1200" dirty="0"/>
          </a:p>
        </p:txBody>
      </p:sp>
      <p:sp>
        <p:nvSpPr>
          <p:cNvPr id="14" name="Rectangular Callout 7">
            <a:extLst>
              <a:ext uri="{FF2B5EF4-FFF2-40B4-BE49-F238E27FC236}">
                <a16:creationId xmlns:a16="http://schemas.microsoft.com/office/drawing/2014/main" id="{48A19F05-4026-452F-BEF7-1077E4EF32D8}"/>
              </a:ext>
            </a:extLst>
          </p:cNvPr>
          <p:cNvSpPr/>
          <p:nvPr/>
        </p:nvSpPr>
        <p:spPr>
          <a:xfrm>
            <a:off x="1114732" y="3669912"/>
            <a:ext cx="1425388" cy="288659"/>
          </a:xfrm>
          <a:prstGeom prst="wedgeRectCallout">
            <a:avLst>
              <a:gd name="adj1" fmla="val 59258"/>
              <a:gd name="adj2" fmla="val 115150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 dirty="0" smtClean="0">
                <a:latin typeface="Arial Narrow" panose="020B0606020202030204" pitchFamily="34" charset="0"/>
              </a:rPr>
              <a:t>3.5’ ponding upslope </a:t>
            </a:r>
          </a:p>
          <a:p>
            <a:pPr algn="ctr"/>
            <a:r>
              <a:rPr lang="en-US" sz="800" dirty="0" smtClean="0">
                <a:latin typeface="Arial Narrow" panose="020B0606020202030204" pitchFamily="34" charset="0"/>
              </a:rPr>
              <a:t>of Big Draft Bridge</a:t>
            </a:r>
            <a:endParaRPr lang="en-US" sz="800" dirty="0">
              <a:latin typeface="Arial Narrow" panose="020B0606020202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28987" y="4578172"/>
            <a:ext cx="1336536" cy="7232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u="sng" dirty="0" smtClean="0"/>
              <a:t>2016 Flood</a:t>
            </a:r>
          </a:p>
          <a:p>
            <a:pPr algn="ctr"/>
            <a:r>
              <a:rPr lang="en-US" sz="1000" b="1" dirty="0" smtClean="0"/>
              <a:t>1,852.5 ft.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/>
              <a:t>  (BFE + 1.8 ft. to reach HWM)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8620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"/>
          <a:stretch/>
        </p:blipFill>
        <p:spPr>
          <a:xfrm>
            <a:off x="0" y="1378"/>
            <a:ext cx="9144000" cy="692063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0.2% Annual Chance (500-year)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 Springs, WV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92057" y="4558648"/>
            <a:ext cx="767479" cy="2207912"/>
            <a:chOff x="7191197" y="2976827"/>
            <a:chExt cx="2415385" cy="3715240"/>
          </a:xfrm>
        </p:grpSpPr>
        <p:sp>
          <p:nvSpPr>
            <p:cNvPr id="6" name="Content Placeholder 2"/>
            <p:cNvSpPr txBox="1">
              <a:spLocks/>
            </p:cNvSpPr>
            <p:nvPr/>
          </p:nvSpPr>
          <p:spPr>
            <a:xfrm>
              <a:off x="7540032" y="3010607"/>
              <a:ext cx="2066550" cy="368146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0 ft.</a:t>
              </a: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35 ft.</a:t>
              </a:r>
              <a:endParaRPr lang="en-US" sz="1050" dirty="0">
                <a:latin typeface="Arial Narrow" panose="020B060602020203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5515271" y="4652753"/>
              <a:ext cx="3700688" cy="348836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577" y="6351066"/>
            <a:ext cx="1241416" cy="4068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72384" y="589380"/>
            <a:ext cx="3621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 6% probability </a:t>
            </a:r>
            <a:r>
              <a:rPr lang="en-US" sz="1200" dirty="0" smtClean="0">
                <a:solidFill>
                  <a:schemeClr val="bg1"/>
                </a:solidFill>
              </a:rPr>
              <a:t>of flooding at least once over 30 years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6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547"/>
            <a:ext cx="9144000" cy="7019547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10% Annual Chance (10-year)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 Springs,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71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547"/>
            <a:ext cx="9144000" cy="701954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  4% Annual Chance (25-year)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 Springs, WV</a:t>
            </a:r>
          </a:p>
        </p:txBody>
      </p:sp>
    </p:spTree>
    <p:extLst>
      <p:ext uri="{BB962C8B-B14F-4D97-AF65-F5344CB8AC3E}">
        <p14:creationId xmlns:p14="http://schemas.microsoft.com/office/powerpoint/2010/main" val="121872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547"/>
            <a:ext cx="9144000" cy="701954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  2% Annual Chance (50-year)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 Springs, WV</a:t>
            </a:r>
          </a:p>
        </p:txBody>
      </p:sp>
    </p:spTree>
    <p:extLst>
      <p:ext uri="{BB962C8B-B14F-4D97-AF65-F5344CB8AC3E}">
        <p14:creationId xmlns:p14="http://schemas.microsoft.com/office/powerpoint/2010/main" val="331429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547"/>
            <a:ext cx="9144000" cy="701954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  1% Annual Chance (100-year)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 Springs, WV</a:t>
            </a:r>
          </a:p>
        </p:txBody>
      </p:sp>
    </p:spTree>
    <p:extLst>
      <p:ext uri="{BB962C8B-B14F-4D97-AF65-F5344CB8AC3E}">
        <p14:creationId xmlns:p14="http://schemas.microsoft.com/office/powerpoint/2010/main" val="348942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547"/>
            <a:ext cx="9144000" cy="701954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1%+ Annual Chance (100-year)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 Springs, WV</a:t>
            </a:r>
          </a:p>
        </p:txBody>
      </p:sp>
    </p:spTree>
    <p:extLst>
      <p:ext uri="{BB962C8B-B14F-4D97-AF65-F5344CB8AC3E}">
        <p14:creationId xmlns:p14="http://schemas.microsoft.com/office/powerpoint/2010/main" val="39365503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548"/>
            <a:ext cx="9144000" cy="701954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0.2% Annual Chance (500-year)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 Springs, WV</a:t>
            </a:r>
          </a:p>
        </p:txBody>
      </p:sp>
    </p:spTree>
    <p:extLst>
      <p:ext uri="{BB962C8B-B14F-4D97-AF65-F5344CB8AC3E}">
        <p14:creationId xmlns:p14="http://schemas.microsoft.com/office/powerpoint/2010/main" val="41185556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370"/>
            <a:ext cx="9148980" cy="702337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10% Annual Chance (10-year)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 Springs,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756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370"/>
            <a:ext cx="9148980" cy="702337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  4% Annual Chance (25-year)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 Springs, WV</a:t>
            </a:r>
          </a:p>
        </p:txBody>
      </p:sp>
    </p:spTree>
    <p:extLst>
      <p:ext uri="{BB962C8B-B14F-4D97-AF65-F5344CB8AC3E}">
        <p14:creationId xmlns:p14="http://schemas.microsoft.com/office/powerpoint/2010/main" val="42193026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547"/>
            <a:ext cx="9144000" cy="701954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  2% Annual Chance (50-year)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 Springs, WV</a:t>
            </a:r>
          </a:p>
        </p:txBody>
      </p:sp>
    </p:spTree>
    <p:extLst>
      <p:ext uri="{BB962C8B-B14F-4D97-AF65-F5344CB8AC3E}">
        <p14:creationId xmlns:p14="http://schemas.microsoft.com/office/powerpoint/2010/main" val="2233365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" y="894079"/>
            <a:ext cx="9110851" cy="51841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97120" y="5622036"/>
            <a:ext cx="1249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/>
              </a:rPr>
              <a:t>Video Link</a:t>
            </a:r>
            <a:endParaRPr lang="en-US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10016"/>
            <a:ext cx="9144000" cy="7489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Damage Video (White Sulphur Springs)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18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547"/>
            <a:ext cx="9144000" cy="701954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  1% Annual Chance (100-year)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 Springs, WV</a:t>
            </a:r>
          </a:p>
        </p:txBody>
      </p:sp>
    </p:spTree>
    <p:extLst>
      <p:ext uri="{BB962C8B-B14F-4D97-AF65-F5344CB8AC3E}">
        <p14:creationId xmlns:p14="http://schemas.microsoft.com/office/powerpoint/2010/main" val="20415338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" y="-155643"/>
            <a:ext cx="9136309" cy="7013643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1%+ Annual Chance (100-year)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 Springs, WV</a:t>
            </a:r>
          </a:p>
        </p:txBody>
      </p:sp>
    </p:spTree>
    <p:extLst>
      <p:ext uri="{BB962C8B-B14F-4D97-AF65-F5344CB8AC3E}">
        <p14:creationId xmlns:p14="http://schemas.microsoft.com/office/powerpoint/2010/main" val="12402799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547"/>
            <a:ext cx="9144000" cy="701954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0.2% Annual Chance (500-year)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 Springs, WV</a:t>
            </a:r>
          </a:p>
        </p:txBody>
      </p:sp>
    </p:spTree>
    <p:extLst>
      <p:ext uri="{BB962C8B-B14F-4D97-AF65-F5344CB8AC3E}">
        <p14:creationId xmlns:p14="http://schemas.microsoft.com/office/powerpoint/2010/main" val="978073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Characteristics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301" y="958644"/>
            <a:ext cx="8906608" cy="57861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Flood Characteristics Impacting Community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 smtClean="0">
                <a:solidFill>
                  <a:schemeClr val="accent1">
                    <a:lumMod val="50000"/>
                  </a:schemeClr>
                </a:solidFill>
              </a:rPr>
              <a:t>Frequency: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 Probability that a flood of a specific size will be equaled or exceeded in any given year  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5-, 10-, 20-, 25-, 50-, 100-, and 500-year flood elevations (above sea level) refer to expected water levels of the 20%,  10%, 5%, 4%, 2%, 1%, and 0.2% annual chance flood events. A 1000-yr flood has a 0.1% chance of happening in any given year.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FEMA’s 1%+ flood elevations measure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how high the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100-year flood could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be given the statistical uncertainties in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flood modeling.  It represents the upper 84-percent confidence limit of the statistical error for calculating the 1-percent annual chance event.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The relative frequency of any given flood (e.g., 5-year or 10-year) serves as a useful reference point when selecting a mitigation options and evaluating cost effectiveness. </a:t>
            </a:r>
            <a:endParaRPr lang="en-US" sz="12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 smtClean="0">
                <a:solidFill>
                  <a:schemeClr val="accent1">
                    <a:lumMod val="50000"/>
                  </a:schemeClr>
                </a:solidFill>
              </a:rPr>
              <a:t>Depth: 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Flood depth or water surface elevation above the ground surface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Critical during design considerations, as it is often the primary factor in evaluating the potential for flood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damage  </a:t>
            </a:r>
            <a:endParaRPr lang="en-US" sz="1200" dirty="0">
              <a:solidFill>
                <a:schemeClr val="accent1">
                  <a:lumMod val="50000"/>
                </a:schemeClr>
              </a:solidFill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Flood depth sources include flood models and high water marks which measure the degree of flooding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accent1">
                    <a:lumMod val="50000"/>
                  </a:schemeClr>
                </a:solidFill>
              </a:rPr>
              <a:t>Velocity:  </a:t>
            </a:r>
            <a:r>
              <a:rPr lang="en-US" sz="1600" i="1" dirty="0" smtClean="0">
                <a:solidFill>
                  <a:schemeClr val="accent1">
                    <a:lumMod val="50000"/>
                  </a:schemeClr>
                </a:solidFill>
              </a:rPr>
              <a:t>S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peed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at which the floodwaters are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flowing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Flowing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water often causes erosion and scour, as well as debris impacts and hydrodynamic forces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FEMA’s detailed engineering studies provide river/stream flows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 smtClean="0">
                <a:solidFill>
                  <a:schemeClr val="accent1">
                    <a:lumMod val="50000"/>
                  </a:schemeClr>
                </a:solidFill>
              </a:rPr>
              <a:t>Duration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:  Measure of how long water remains above normal levels.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Prolonged contact with floodwaters may make some mitigation measures, including dry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flood-proofing, inappropriate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because of the increased chance of seepage and potential structural failure.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Long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periods of inundation are more likely to cause greater damage to structural members and finishes than short periods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of flooding.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accent1">
                    <a:lumMod val="50000"/>
                  </a:schemeClr>
                </a:solidFill>
              </a:rPr>
              <a:t>Rate of Floodwater Rise and </a:t>
            </a:r>
            <a:r>
              <a:rPr lang="en-US" sz="1600" i="1" dirty="0" smtClean="0">
                <a:solidFill>
                  <a:schemeClr val="accent1">
                    <a:lumMod val="50000"/>
                  </a:schemeClr>
                </a:solidFill>
              </a:rPr>
              <a:t>Fall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:   Floodwater that rises very quickly with little or now warning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Steep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topography and locations with small drainage areas may experience flash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flooding in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which floodwater can rise very quickly with little or no warning.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High-velocity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water flows usually accompany flash floods and preclude certain types of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flood mitigation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measures, especially those requiring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human intervention</a:t>
            </a:r>
            <a:endParaRPr lang="en-US" sz="1200" dirty="0">
              <a:solidFill>
                <a:schemeClr val="accent1">
                  <a:lumMod val="50000"/>
                </a:schemeClr>
              </a:solidFill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Rapid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rates of the rise and fall of floodwater can also lead to unequal hydrostatic pressures on a building.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The probability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of unequal hydrostatic pressures increases when building exteriors are designed to be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watertight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 smtClean="0">
                <a:solidFill>
                  <a:schemeClr val="accent1">
                    <a:lumMod val="50000"/>
                  </a:schemeClr>
                </a:solidFill>
              </a:rPr>
              <a:t>Historical Information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:  Use past information like the high-water marks of the 2016 Flood as an indication of the nature and severity of effects likely to occur during future events.</a:t>
            </a:r>
            <a:endParaRPr lang="en-US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10214" y="6378778"/>
            <a:ext cx="1482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  </a:t>
            </a:r>
            <a:r>
              <a:rPr lang="en-US" sz="1200" dirty="0" smtClean="0">
                <a:hlinkClick r:id="rId3"/>
              </a:rPr>
              <a:t>FEMA 2013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36768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0" y="10016"/>
            <a:ext cx="9144000" cy="7489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USGS High Water Marks:  2016 Flood Depths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87" y="758952"/>
            <a:ext cx="7867625" cy="606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12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0" y="10016"/>
            <a:ext cx="9144000" cy="7489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FEMA Flood Maps Effective 2023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732" y="758952"/>
            <a:ext cx="7896902" cy="609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0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Frequency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71014" y="5320927"/>
            <a:ext cx="26163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2022 Flood Study Sources: 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FEMA</a:t>
            </a:r>
            <a:r>
              <a:rPr lang="en-US" dirty="0" smtClean="0"/>
              <a:t> and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First Street Foundation </a:t>
            </a:r>
            <a:r>
              <a:rPr lang="en-US" dirty="0" smtClean="0"/>
              <a:t>(FSF)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75587" y="963308"/>
            <a:ext cx="8592823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i="1" dirty="0" smtClean="0">
                <a:solidFill>
                  <a:srgbClr val="1F4E79"/>
                </a:solidFill>
              </a:rPr>
              <a:t>Frequency</a:t>
            </a:r>
            <a:r>
              <a:rPr lang="en-US" sz="1400" i="1" dirty="0">
                <a:solidFill>
                  <a:srgbClr val="1F4E79"/>
                </a:solidFill>
              </a:rPr>
              <a:t>: </a:t>
            </a:r>
            <a:r>
              <a:rPr lang="en-US" sz="1400" dirty="0">
                <a:solidFill>
                  <a:srgbClr val="1F4E79"/>
                </a:solidFill>
              </a:rPr>
              <a:t>Probability that a flood of a specific size will be equaled or exceeded in any given </a:t>
            </a:r>
            <a:r>
              <a:rPr lang="en-US" sz="1400" dirty="0" smtClean="0">
                <a:solidFill>
                  <a:srgbClr val="1F4E79"/>
                </a:solidFill>
              </a:rPr>
              <a:t>year.</a:t>
            </a:r>
          </a:p>
          <a:p>
            <a:endParaRPr lang="en-US" sz="1400" dirty="0">
              <a:solidFill>
                <a:srgbClr val="1F4E79"/>
              </a:solidFill>
            </a:endParaRPr>
          </a:p>
          <a:p>
            <a:r>
              <a:rPr lang="en-US" sz="1400" dirty="0" smtClean="0">
                <a:solidFill>
                  <a:srgbClr val="1F4E79"/>
                </a:solidFill>
              </a:rPr>
              <a:t> 5-</a:t>
            </a:r>
            <a:r>
              <a:rPr lang="en-US" sz="1400" dirty="0">
                <a:solidFill>
                  <a:srgbClr val="1F4E79"/>
                </a:solidFill>
              </a:rPr>
              <a:t>, 10-, 20-, 25-, 50-, 100-, and 500-year flood </a:t>
            </a:r>
            <a:r>
              <a:rPr lang="en-US" sz="1400" dirty="0" smtClean="0">
                <a:solidFill>
                  <a:srgbClr val="1F4E79"/>
                </a:solidFill>
              </a:rPr>
              <a:t>elevations </a:t>
            </a:r>
            <a:r>
              <a:rPr lang="en-US" sz="1400" dirty="0">
                <a:solidFill>
                  <a:srgbClr val="1F4E79"/>
                </a:solidFill>
              </a:rPr>
              <a:t>(above sea level) refer to expected water levels of the 20%,  10%, 5%, 4%, 2%, 1%, and 0.2% annual chance flood events. </a:t>
            </a:r>
            <a:endParaRPr lang="en-US" sz="1400" dirty="0">
              <a:solidFill>
                <a:srgbClr val="1F4E79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27128" y="1972557"/>
          <a:ext cx="8489739" cy="2571277"/>
        </p:xfrm>
        <a:graphic>
          <a:graphicData uri="http://schemas.openxmlformats.org/drawingml/2006/table">
            <a:tbl>
              <a:tblPr/>
              <a:tblGrid>
                <a:gridCol w="1093969">
                  <a:extLst>
                    <a:ext uri="{9D8B030D-6E8A-4147-A177-3AD203B41FA5}">
                      <a16:colId xmlns:a16="http://schemas.microsoft.com/office/drawing/2014/main" val="920974409"/>
                    </a:ext>
                  </a:extLst>
                </a:gridCol>
                <a:gridCol w="842761">
                  <a:extLst>
                    <a:ext uri="{9D8B030D-6E8A-4147-A177-3AD203B41FA5}">
                      <a16:colId xmlns:a16="http://schemas.microsoft.com/office/drawing/2014/main" val="3344707370"/>
                    </a:ext>
                  </a:extLst>
                </a:gridCol>
                <a:gridCol w="788738">
                  <a:extLst>
                    <a:ext uri="{9D8B030D-6E8A-4147-A177-3AD203B41FA5}">
                      <a16:colId xmlns:a16="http://schemas.microsoft.com/office/drawing/2014/main" val="1080074364"/>
                    </a:ext>
                  </a:extLst>
                </a:gridCol>
                <a:gridCol w="777933">
                  <a:extLst>
                    <a:ext uri="{9D8B030D-6E8A-4147-A177-3AD203B41FA5}">
                      <a16:colId xmlns:a16="http://schemas.microsoft.com/office/drawing/2014/main" val="2558999231"/>
                    </a:ext>
                  </a:extLst>
                </a:gridCol>
                <a:gridCol w="510519">
                  <a:extLst>
                    <a:ext uri="{9D8B030D-6E8A-4147-A177-3AD203B41FA5}">
                      <a16:colId xmlns:a16="http://schemas.microsoft.com/office/drawing/2014/main" val="4154435187"/>
                    </a:ext>
                  </a:extLst>
                </a:gridCol>
                <a:gridCol w="183679">
                  <a:extLst>
                    <a:ext uri="{9D8B030D-6E8A-4147-A177-3AD203B41FA5}">
                      <a16:colId xmlns:a16="http://schemas.microsoft.com/office/drawing/2014/main" val="477034623"/>
                    </a:ext>
                  </a:extLst>
                </a:gridCol>
                <a:gridCol w="885979">
                  <a:extLst>
                    <a:ext uri="{9D8B030D-6E8A-4147-A177-3AD203B41FA5}">
                      <a16:colId xmlns:a16="http://schemas.microsoft.com/office/drawing/2014/main" val="2871391420"/>
                    </a:ext>
                  </a:extLst>
                </a:gridCol>
                <a:gridCol w="831957">
                  <a:extLst>
                    <a:ext uri="{9D8B030D-6E8A-4147-A177-3AD203B41FA5}">
                      <a16:colId xmlns:a16="http://schemas.microsoft.com/office/drawing/2014/main" val="3589681220"/>
                    </a:ext>
                  </a:extLst>
                </a:gridCol>
                <a:gridCol w="713106">
                  <a:extLst>
                    <a:ext uri="{9D8B030D-6E8A-4147-A177-3AD203B41FA5}">
                      <a16:colId xmlns:a16="http://schemas.microsoft.com/office/drawing/2014/main" val="4096054849"/>
                    </a:ext>
                  </a:extLst>
                </a:gridCol>
                <a:gridCol w="1220923">
                  <a:extLst>
                    <a:ext uri="{9D8B030D-6E8A-4147-A177-3AD203B41FA5}">
                      <a16:colId xmlns:a16="http://schemas.microsoft.com/office/drawing/2014/main" val="2345135573"/>
                    </a:ext>
                  </a:extLst>
                </a:gridCol>
                <a:gridCol w="640175">
                  <a:extLst>
                    <a:ext uri="{9D8B030D-6E8A-4147-A177-3AD203B41FA5}">
                      <a16:colId xmlns:a16="http://schemas.microsoft.com/office/drawing/2014/main" val="3430821450"/>
                    </a:ext>
                  </a:extLst>
                </a:gridCol>
              </a:tblGrid>
              <a:tr h="170283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FEMA</a:t>
                      </a:r>
                    </a:p>
                  </a:txBody>
                  <a:tcPr marL="7874" marR="7874" marT="787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4" marR="7874" marT="787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First Street Foundation (FSF)</a:t>
                      </a:r>
                    </a:p>
                  </a:txBody>
                  <a:tcPr marL="7874" marR="7874" marT="787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3C0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2245192"/>
                  </a:ext>
                </a:extLst>
              </a:tr>
              <a:tr h="859932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Return Period (Likelihood) and Flood Size (Magnitude)</a:t>
                      </a:r>
                    </a:p>
                  </a:txBody>
                  <a:tcPr marL="7874" marR="7874" marT="787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Annual Probability </a:t>
                      </a:r>
                    </a:p>
                  </a:txBody>
                  <a:tcPr marL="7874" marR="7874" marT="78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Cumulative Probability - Flooding at least once over 30 years</a:t>
                      </a:r>
                    </a:p>
                  </a:txBody>
                  <a:tcPr marL="7874" marR="7874" marT="78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FEMA Risk Description</a:t>
                      </a:r>
                    </a:p>
                  </a:txBody>
                  <a:tcPr marL="7874" marR="7874" marT="78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Climate Model</a:t>
                      </a:r>
                    </a:p>
                  </a:txBody>
                  <a:tcPr marL="7874" marR="7874" marT="78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4" marR="7874" marT="787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Return Period and Flood Size (2022, 2037, 2052)*</a:t>
                      </a:r>
                    </a:p>
                  </a:txBody>
                  <a:tcPr marL="7874" marR="7874" marT="787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3C0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Annual Probability (flooding at least 1 cm)</a:t>
                      </a:r>
                    </a:p>
                  </a:txBody>
                  <a:tcPr marL="7874" marR="7874" marT="78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3C0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Cumulative Probability - Flooding at least once over 30 years</a:t>
                      </a:r>
                    </a:p>
                  </a:txBody>
                  <a:tcPr marL="7874" marR="7874" marT="78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3C0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First Street Risk Description</a:t>
                      </a:r>
                    </a:p>
                  </a:txBody>
                  <a:tcPr marL="7874" marR="7874" marT="78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3C0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Climate Model</a:t>
                      </a:r>
                    </a:p>
                  </a:txBody>
                  <a:tcPr marL="7874" marR="7874" marT="78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3C0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2379249"/>
                  </a:ext>
                </a:extLst>
              </a:tr>
              <a:tr h="1702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4" marR="7874" marT="7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yr (1 in 5)</a:t>
                      </a:r>
                    </a:p>
                  </a:txBody>
                  <a:tcPr marL="7874" marR="7874" marT="7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20%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&gt;99%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Almost Certain Risk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 (2052)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8097552"/>
                  </a:ext>
                </a:extLst>
              </a:tr>
              <a:tr h="1702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yr (1 in 10)</a:t>
                      </a:r>
                    </a:p>
                  </a:txBody>
                  <a:tcPr marL="7874" marR="7874" marT="7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10%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96%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Risk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4" marR="7874" marT="7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096455"/>
                  </a:ext>
                </a:extLst>
              </a:tr>
              <a:tr h="1702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4" marR="7874" marT="7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 yr (1 in 20)</a:t>
                      </a:r>
                    </a:p>
                  </a:txBody>
                  <a:tcPr marL="7874" marR="7874" marT="7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&gt;85%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Risk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 (2052)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701672"/>
                  </a:ext>
                </a:extLst>
              </a:tr>
              <a:tr h="1702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 yr (1 in 25)</a:t>
                      </a:r>
                    </a:p>
                  </a:txBody>
                  <a:tcPr marL="7874" marR="7874" marT="7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71%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Risk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4" marR="7874" marT="7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2749298"/>
                  </a:ext>
                </a:extLst>
              </a:tr>
              <a:tr h="1702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 yr (1 in 50)</a:t>
                      </a:r>
                    </a:p>
                  </a:txBody>
                  <a:tcPr marL="7874" marR="7874" marT="7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45%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Risk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4" marR="7874" marT="7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6677864"/>
                  </a:ext>
                </a:extLst>
              </a:tr>
              <a:tr h="1702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 yr (1 in 100)</a:t>
                      </a:r>
                    </a:p>
                  </a:txBody>
                  <a:tcPr marL="7874" marR="7874" marT="7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26%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Risk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4" marR="7874" marT="7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 yr (1 in 100)</a:t>
                      </a:r>
                    </a:p>
                  </a:txBody>
                  <a:tcPr marL="7874" marR="7874" marT="7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&gt;26%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Substantial Risk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 (2052)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0706906"/>
                  </a:ext>
                </a:extLst>
              </a:tr>
              <a:tr h="170283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 yr (1 in 100) Plus</a:t>
                      </a:r>
                    </a:p>
                  </a:txBody>
                  <a:tcPr marL="7874" marR="7874" marT="7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1%+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26%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Risk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4" marR="7874" marT="7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1746050"/>
                  </a:ext>
                </a:extLst>
              </a:tr>
              <a:tr h="178798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 yr (1 in 500)</a:t>
                      </a:r>
                    </a:p>
                  </a:txBody>
                  <a:tcPr marL="7874" marR="7874" marT="7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0.2%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6%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Moderate Risk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4" marR="7874" marT="7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 yr (1 in 500)</a:t>
                      </a:r>
                    </a:p>
                  </a:txBody>
                  <a:tcPr marL="7874" marR="7874" marT="7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0.2%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&gt;0%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Any Risk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 (2052)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7311655"/>
                  </a:ext>
                </a:extLst>
              </a:tr>
              <a:tr h="170283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Climate scenario based on 100-yr plus upper confidence limit</a:t>
                      </a:r>
                    </a:p>
                  </a:txBody>
                  <a:tcPr marL="7874" marR="7874" marT="787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4" marR="7874" marT="787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4" marR="7874" marT="787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4" marR="7874" marT="7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Climate scenario based on 2052 or 30 years in the future</a:t>
                      </a:r>
                    </a:p>
                  </a:txBody>
                  <a:tcPr marL="7874" marR="7874" marT="787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4" marR="7874" marT="787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4" marR="7874" marT="787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3236262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9089" y="4659936"/>
            <a:ext cx="2298352" cy="207262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62737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0" y="10016"/>
            <a:ext cx="9144000" cy="7489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Flood Model:  10-Year Flood Depth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594" y="758952"/>
            <a:ext cx="7913846" cy="611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90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0" y="10016"/>
            <a:ext cx="9144000" cy="7489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Flood Model:  100-Year Flood Depth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500" y="783016"/>
            <a:ext cx="7859780" cy="605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43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1481</TotalTime>
  <Words>1738</Words>
  <Application>Microsoft Office PowerPoint</Application>
  <PresentationFormat>On-screen Show (4:3)</PresentationFormat>
  <Paragraphs>288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Arial Narrow</vt:lpstr>
      <vt:lpstr>Calibri</vt:lpstr>
      <vt:lpstr>Calibri Light</vt:lpstr>
      <vt:lpstr>Courier New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Kuhn</dc:creator>
  <cp:lastModifiedBy>Kurt Donaldson</cp:lastModifiedBy>
  <cp:revision>14</cp:revision>
  <cp:lastPrinted>2022-11-16T00:21:25Z</cp:lastPrinted>
  <dcterms:created xsi:type="dcterms:W3CDTF">2022-11-11T22:11:36Z</dcterms:created>
  <dcterms:modified xsi:type="dcterms:W3CDTF">2022-11-16T14:49:49Z</dcterms:modified>
</cp:coreProperties>
</file>