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0" r:id="rId2"/>
    <p:sldId id="257" r:id="rId3"/>
    <p:sldId id="262" r:id="rId4"/>
    <p:sldId id="263" r:id="rId5"/>
    <p:sldId id="272" r:id="rId6"/>
    <p:sldId id="273" r:id="rId7"/>
    <p:sldId id="274" r:id="rId8"/>
    <p:sldId id="275" r:id="rId9"/>
    <p:sldId id="277" r:id="rId10"/>
    <p:sldId id="276" r:id="rId11"/>
    <p:sldId id="268" r:id="rId12"/>
    <p:sldId id="269" r:id="rId13"/>
    <p:sldId id="270" r:id="rId14"/>
    <p:sldId id="271" r:id="rId15"/>
    <p:sldId id="261" r:id="rId16"/>
    <p:sldId id="278" r:id="rId17"/>
    <p:sldId id="279" r:id="rId18"/>
    <p:sldId id="264" r:id="rId19"/>
    <p:sldId id="258" r:id="rId20"/>
    <p:sldId id="265" r:id="rId21"/>
    <p:sldId id="26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AEFF7"/>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p:cViewPr varScale="1">
        <p:scale>
          <a:sx n="111" d="100"/>
          <a:sy n="111" d="100"/>
        </p:scale>
        <p:origin x="11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327231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54854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12</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13</a:t>
            </a:fld>
            <a:endParaRPr lang="en-US"/>
          </a:p>
        </p:txBody>
      </p:sp>
    </p:spTree>
    <p:extLst>
      <p:ext uri="{BB962C8B-B14F-4D97-AF65-F5344CB8AC3E}">
        <p14:creationId xmlns:p14="http://schemas.microsoft.com/office/powerpoint/2010/main" val="375865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14</a:t>
            </a:fld>
            <a:endParaRPr lang="en-US"/>
          </a:p>
        </p:txBody>
      </p:sp>
    </p:spTree>
    <p:extLst>
      <p:ext uri="{BB962C8B-B14F-4D97-AF65-F5344CB8AC3E}">
        <p14:creationId xmlns:p14="http://schemas.microsoft.com/office/powerpoint/2010/main" val="27388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15</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16</a:t>
            </a:fld>
            <a:endParaRPr lang="en-US"/>
          </a:p>
        </p:txBody>
      </p:sp>
    </p:spTree>
    <p:extLst>
      <p:ext uri="{BB962C8B-B14F-4D97-AF65-F5344CB8AC3E}">
        <p14:creationId xmlns:p14="http://schemas.microsoft.com/office/powerpoint/2010/main" val="53034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17</a:t>
            </a:fld>
            <a:endParaRPr lang="en-US"/>
          </a:p>
        </p:txBody>
      </p:sp>
    </p:spTree>
    <p:extLst>
      <p:ext uri="{BB962C8B-B14F-4D97-AF65-F5344CB8AC3E}">
        <p14:creationId xmlns:p14="http://schemas.microsoft.com/office/powerpoint/2010/main" val="351844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18</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19</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20</a:t>
            </a:fld>
            <a:endParaRPr lang="en-US"/>
          </a:p>
        </p:txBody>
      </p:sp>
    </p:spTree>
    <p:extLst>
      <p:ext uri="{BB962C8B-B14F-4D97-AF65-F5344CB8AC3E}">
        <p14:creationId xmlns:p14="http://schemas.microsoft.com/office/powerpoint/2010/main" val="153673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21</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22</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17542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30287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84732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66391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241675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5/17/2023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10.png"/><Relationship Id="rId5" Type="http://schemas.openxmlformats.org/officeDocument/2006/relationships/image" Target="../media/image7.JPG"/><Relationship Id="rId10" Type="http://schemas.openxmlformats.org/officeDocument/2006/relationships/image" Target="../media/image9.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png"/><Relationship Id="rId7" Type="http://schemas.openxmlformats.org/officeDocument/2006/relationships/hyperlink" Target="https://www.mapwv.gov/flood/map/?wkid=102100&amp;x=-8990398&amp;y=4575218&amp;l=12&amp;v=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mapwv.gov/flood/map/?wkid=102100&amp;x=-8991259&amp;y=4574707&amp;l=12&amp;v=2" TargetMode="External"/><Relationship Id="rId5" Type="http://schemas.openxmlformats.org/officeDocument/2006/relationships/hyperlink" Target="https://www.mapwv.gov/flood/map/?wkid=102100&amp;x=-8991685&amp;y=4574649&amp;l=12&amp;v=2" TargetMode="External"/><Relationship Id="rId4" Type="http://schemas.microsoft.com/office/2007/relationships/hdphoto" Target="../media/hdphoto3.wdp"/><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www.mapwv.gov/flood/map/?wkid=102100&amp;x=-8938668&amp;y=4550500&amp;l=14&amp;v=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mapwv.gov/flood/map/?wkid=102100&amp;x=-8990667&amp;y=4575499&amp;l=14&amp;v=2" TargetMode="External"/><Relationship Id="rId5" Type="http://schemas.openxmlformats.org/officeDocument/2006/relationships/hyperlink" Target="https://www.mapwv.gov/flood/map/?wkid=102100&amp;x=-8990378&amp;y=4575561&amp;l=14&amp;v=2"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037374770"/>
              </p:ext>
            </p:extLst>
          </p:nvPr>
        </p:nvGraphicFramePr>
        <p:xfrm>
          <a:off x="174176" y="1192762"/>
          <a:ext cx="8820535" cy="36576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6">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425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(Median)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$41.02M</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$16.89M</a:t>
                      </a:r>
                    </a:p>
                  </a:txBody>
                  <a:tcPr anchor="ctr">
                    <a:lnB w="12700" cap="flat" cmpd="sng" algn="ctr">
                      <a:noFill/>
                      <a:prstDash val="solid"/>
                      <a:round/>
                      <a:headEnd type="none" w="med" len="med"/>
                      <a:tailEnd type="none" w="med" len="med"/>
                    </a:lnB>
                  </a:tcPr>
                </a:tc>
                <a:tc>
                  <a:txBody>
                    <a:bodyPr/>
                    <a:lstStyle/>
                    <a:p>
                      <a:pPr algn="ctr"/>
                      <a:r>
                        <a:rPr lang="en-US" sz="1600" dirty="0"/>
                        <a:t>$6.42M (</a:t>
                      </a:r>
                      <a:r>
                        <a:rPr lang="en-US" sz="1600" dirty="0">
                          <a:solidFill>
                            <a:schemeClr val="tx1"/>
                          </a:solidFill>
                        </a:rPr>
                        <a:t>Median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47</a:t>
                      </a:r>
                    </a:p>
                    <a:p>
                      <a:pPr algn="ctr"/>
                      <a:r>
                        <a:rPr lang="en-US" sz="1100" b="0" kern="1200" dirty="0">
                          <a:solidFill>
                            <a:schemeClr val="tx1"/>
                          </a:solidFill>
                          <a:latin typeface="+mn-lt"/>
                          <a:ea typeface="+mn-ea"/>
                          <a:cs typeface="+mn-cs"/>
                        </a:rPr>
                        <a:t>(Rank: 18</a:t>
                      </a:r>
                      <a:r>
                        <a:rPr lang="en-US" sz="1100" b="0" kern="1200" baseline="30000" dirty="0">
                          <a:solidFill>
                            <a:schemeClr val="tx1"/>
                          </a:solidFill>
                          <a:latin typeface="+mn-lt"/>
                          <a:ea typeface="+mn-ea"/>
                          <a:cs typeface="+mn-cs"/>
                        </a:rPr>
                        <a:t>th</a:t>
                      </a:r>
                      <a:r>
                        <a:rPr lang="en-US" sz="1100" b="0" kern="1200" dirty="0">
                          <a:solidFill>
                            <a:schemeClr val="tx1"/>
                          </a:solidFill>
                          <a:latin typeface="+mn-lt"/>
                          <a:ea typeface="+mn-ea"/>
                          <a:cs typeface="+mn-cs"/>
                        </a:rPr>
                        <a:t>)  </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of SFHA Buildings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25%</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14%</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bl>
          </a:graphicData>
        </a:graphic>
      </p:graphicFrame>
    </p:spTree>
    <p:extLst>
      <p:ext uri="{BB962C8B-B14F-4D97-AF65-F5344CB8AC3E}">
        <p14:creationId xmlns:p14="http://schemas.microsoft.com/office/powerpoint/2010/main" val="129608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 Future Map Conditions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4" name="Picture 3">
            <a:extLst>
              <a:ext uri="{FF2B5EF4-FFF2-40B4-BE49-F238E27FC236}">
                <a16:creationId xmlns:a16="http://schemas.microsoft.com/office/drawing/2014/main" id="{3DCC79B6-30FD-4303-BBB6-DD88A6884B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4908" y="997554"/>
            <a:ext cx="7274183" cy="5620959"/>
          </a:xfrm>
          <a:prstGeom prst="rect">
            <a:avLst/>
          </a:prstGeom>
        </p:spPr>
      </p:pic>
    </p:spTree>
    <p:extLst>
      <p:ext uri="{BB962C8B-B14F-4D97-AF65-F5344CB8AC3E}">
        <p14:creationId xmlns:p14="http://schemas.microsoft.com/office/powerpoint/2010/main" val="120844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 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r>
              <a:rPr lang="en-US" sz="1200" dirty="0">
                <a:latin typeface="Arial" panose="020B0604020202020204" pitchFamily="34" charset="0"/>
                <a:cs typeface="Times New Roman" panose="02020603050405020304" pitchFamily="18" charset="0"/>
              </a:rPr>
              <a:t> (New flood study mapped-out SFHA)</a:t>
            </a: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084937"/>
            <a:ext cx="5361124" cy="1334271"/>
          </a:xfrm>
          <a:prstGeom prst="rect">
            <a:avLst/>
          </a:prstGeom>
        </p:spPr>
      </p:pic>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 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COM1</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91905" y="3024735"/>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7"/>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 name="Text Box 2">
            <a:extLst>
              <a:ext uri="{FF2B5EF4-FFF2-40B4-BE49-F238E27FC236}">
                <a16:creationId xmlns:a16="http://schemas.microsoft.com/office/drawing/2014/main" id="{42269384-7C1A-4596-A25E-A42D0BE2B4CC}"/>
              </a:ext>
            </a:extLst>
          </p:cNvPr>
          <p:cNvSpPr txBox="1">
            <a:spLocks noChangeArrowheads="1"/>
          </p:cNvSpPr>
          <p:nvPr/>
        </p:nvSpPr>
        <p:spPr bwMode="auto">
          <a:xfrm>
            <a:off x="1920310" y="577662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a:p>
            <a:pPr algn="ct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picture containing grass, tree, outdoor, house&#10;&#10;Description automatically generated">
            <a:extLst>
              <a:ext uri="{FF2B5EF4-FFF2-40B4-BE49-F238E27FC236}">
                <a16:creationId xmlns:a16="http://schemas.microsoft.com/office/drawing/2014/main" id="{CCD08ED7-8474-4679-B18B-0B7D299B6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29" y="1665653"/>
            <a:ext cx="7400142" cy="4038982"/>
          </a:xfrm>
          <a:prstGeom prst="rect">
            <a:avLst/>
          </a:prstGeom>
        </p:spPr>
      </p:pic>
    </p:spTree>
    <p:extLst>
      <p:ext uri="{BB962C8B-B14F-4D97-AF65-F5344CB8AC3E}">
        <p14:creationId xmlns:p14="http://schemas.microsoft.com/office/powerpoint/2010/main" val="189001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A picture containing grass, outdoor, tree, house&#10;&#10;Description automatically generated">
            <a:extLst>
              <a:ext uri="{FF2B5EF4-FFF2-40B4-BE49-F238E27FC236}">
                <a16:creationId xmlns:a16="http://schemas.microsoft.com/office/drawing/2014/main" id="{5D2F9A40-6A3F-431B-B9F6-3DDCC6A0A39C}"/>
              </a:ext>
            </a:extLst>
          </p:cNvPr>
          <p:cNvPicPr>
            <a:picLocks noChangeAspect="1"/>
          </p:cNvPicPr>
          <p:nvPr/>
        </p:nvPicPr>
        <p:blipFill rotWithShape="1">
          <a:blip r:embed="rId3">
            <a:extLst>
              <a:ext uri="{28A0092B-C50C-407E-A947-70E740481C1C}">
                <a14:useLocalDpi xmlns:a14="http://schemas.microsoft.com/office/drawing/2010/main" val="0"/>
              </a:ext>
            </a:extLst>
          </a:blip>
          <a:srcRect t="11927" b="12429"/>
          <a:stretch/>
        </p:blipFill>
        <p:spPr>
          <a:xfrm>
            <a:off x="2143861" y="4082334"/>
            <a:ext cx="4856277" cy="2199976"/>
          </a:xfrm>
          <a:prstGeom prst="rect">
            <a:avLst/>
          </a:prstGeom>
        </p:spPr>
      </p:pic>
      <p:pic>
        <p:nvPicPr>
          <p:cNvPr id="5" name="Picture 4" descr="A picture containing grass, tree, outdoor, house&#10;&#10;Description automatically generated">
            <a:extLst>
              <a:ext uri="{FF2B5EF4-FFF2-40B4-BE49-F238E27FC236}">
                <a16:creationId xmlns:a16="http://schemas.microsoft.com/office/drawing/2014/main" id="{7FDF0DCB-B391-43B8-B76A-537C7BFC1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71" b="6973"/>
          <a:stretch/>
        </p:blipFill>
        <p:spPr>
          <a:xfrm>
            <a:off x="2726973" y="1027250"/>
            <a:ext cx="3690052" cy="2446679"/>
          </a:xfrm>
          <a:prstGeom prst="rect">
            <a:avLst/>
          </a:prstGeom>
        </p:spPr>
      </p:pic>
      <p:sp>
        <p:nvSpPr>
          <p:cNvPr id="7" name="Text Box 2">
            <a:extLst>
              <a:ext uri="{FF2B5EF4-FFF2-40B4-BE49-F238E27FC236}">
                <a16:creationId xmlns:a16="http://schemas.microsoft.com/office/drawing/2014/main" id="{DDD83983-CBAC-40E2-A040-2321E7A06C44}"/>
              </a:ext>
            </a:extLst>
          </p:cNvPr>
          <p:cNvSpPr txBox="1">
            <a:spLocks noChangeArrowheads="1"/>
          </p:cNvSpPr>
          <p:nvPr/>
        </p:nvSpPr>
        <p:spPr bwMode="auto">
          <a:xfrm>
            <a:off x="1920309" y="3454335"/>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a:p>
            <a:pPr algn="ct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C12E567-E7F0-4D39-83EC-608D5E0BEE53}"/>
              </a:ext>
            </a:extLst>
          </p:cNvPr>
          <p:cNvSpPr txBox="1">
            <a:spLocks noChangeArrowheads="1"/>
          </p:cNvSpPr>
          <p:nvPr/>
        </p:nvSpPr>
        <p:spPr bwMode="auto">
          <a:xfrm>
            <a:off x="1920308" y="628231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6520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Significant Structures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58220407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Infrastructure Exposure, Inundated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4" name="Picture 3" descr="Diagram, map&#10;&#10;Description automatically generated">
            <a:extLst>
              <a:ext uri="{FF2B5EF4-FFF2-40B4-BE49-F238E27FC236}">
                <a16:creationId xmlns:a16="http://schemas.microsoft.com/office/drawing/2014/main" id="{2FD6925B-236C-4FA9-AA3C-C1682C5DE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59" y="1000191"/>
            <a:ext cx="7411881" cy="5727363"/>
          </a:xfrm>
          <a:prstGeom prst="rect">
            <a:avLst/>
          </a:prstGeom>
        </p:spPr>
      </p:pic>
    </p:spTree>
    <p:extLst>
      <p:ext uri="{BB962C8B-B14F-4D97-AF65-F5344CB8AC3E}">
        <p14:creationId xmlns:p14="http://schemas.microsoft.com/office/powerpoint/2010/main" val="422724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Infrastructure Exposure, Inundated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Diagram&#10;&#10;Description automatically generated">
            <a:extLst>
              <a:ext uri="{FF2B5EF4-FFF2-40B4-BE49-F238E27FC236}">
                <a16:creationId xmlns:a16="http://schemas.microsoft.com/office/drawing/2014/main" id="{C2BFF6BB-49D4-4B48-88D6-DCA89750B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1" y="1021661"/>
            <a:ext cx="7393578" cy="5713219"/>
          </a:xfrm>
          <a:prstGeom prst="rect">
            <a:avLst/>
          </a:prstGeom>
        </p:spPr>
      </p:pic>
    </p:spTree>
    <p:extLst>
      <p:ext uri="{BB962C8B-B14F-4D97-AF65-F5344CB8AC3E}">
        <p14:creationId xmlns:p14="http://schemas.microsoft.com/office/powerpoint/2010/main" val="3649063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300325779"/>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46211755"/>
              </p:ext>
            </p:extLst>
          </p:nvPr>
        </p:nvGraphicFramePr>
        <p:xfrm>
          <a:off x="121920" y="956840"/>
          <a:ext cx="8917579" cy="5608723"/>
        </p:xfrm>
        <a:graphic>
          <a:graphicData uri="http://schemas.openxmlformats.org/drawingml/2006/table">
            <a:tbl>
              <a:tblPr firstRow="1" bandRow="1">
                <a:tableStyleId>{5C22544A-7EE6-4342-B048-85BDC9FD1C3A}</a:tableStyleId>
              </a:tblPr>
              <a:tblGrid>
                <a:gridCol w="2138201">
                  <a:extLst>
                    <a:ext uri="{9D8B030D-6E8A-4147-A177-3AD203B41FA5}">
                      <a16:colId xmlns:a16="http://schemas.microsoft.com/office/drawing/2014/main" val="1438507270"/>
                    </a:ext>
                  </a:extLst>
                </a:gridCol>
                <a:gridCol w="2467502">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smtClean="0">
                          <a:solidFill>
                            <a:schemeClr val="bg1"/>
                          </a:solidFill>
                        </a:rPr>
                        <a:t>BLRA of 5/9/2023</a:t>
                      </a:r>
                      <a:r>
                        <a:rPr lang="en-US" sz="1050" b="0" kern="1200" dirty="0" smtClean="0">
                          <a:solidFill>
                            <a:schemeClr val="bg1"/>
                          </a:solidFill>
                          <a:latin typeface="+mn-lt"/>
                          <a:ea typeface="+mn-ea"/>
                          <a:cs typeface="+mn-cs"/>
                        </a:rPr>
                        <a:t> </a:t>
                      </a:r>
                      <a:r>
                        <a:rPr lang="en-US" sz="1050" b="0" kern="1200" dirty="0">
                          <a:solidFill>
                            <a:schemeClr val="bg1"/>
                          </a:solidFill>
                          <a:latin typeface="+mn-lt"/>
                          <a:ea typeface="+mn-ea"/>
                          <a:cs typeface="+mn-cs"/>
                        </a:rPr>
                        <a:t>(based on 2022 tax assessment) </a:t>
                      </a:r>
                      <a:r>
                        <a:rPr lang="en-US" sz="1050" b="0" dirty="0">
                          <a:solidFill>
                            <a:schemeClr val="bg1"/>
                          </a:solidFill>
                        </a:rPr>
                        <a:t>&amp;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smtClean="0">
                          <a:solidFill>
                            <a:schemeClr val="bg1"/>
                          </a:solidFill>
                        </a:rPr>
                        <a:t>BLRA of 5/9/2023 </a:t>
                      </a:r>
                      <a:r>
                        <a:rPr lang="en-US" sz="1050" b="0" dirty="0">
                          <a:solidFill>
                            <a:schemeClr val="bg1"/>
                          </a:solidFill>
                        </a:rPr>
                        <a:t>(based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2023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Percent of SFHA Buildings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r>
                        <a:rPr lang="en-US" sz="1050" b="1" kern="1200" dirty="0" smtClean="0">
                          <a:solidFill>
                            <a:schemeClr val="bg1"/>
                          </a:solidFill>
                          <a:latin typeface="+mn-lt"/>
                          <a:ea typeface="+mn-ea"/>
                          <a:cs typeface="+mn-cs"/>
                        </a:rPr>
                        <a:t>New Maps: Bldgs. “Mapped In” SFHA</a:t>
                      </a:r>
                      <a:endParaRPr lang="en-US" sz="1050" b="1" kern="1200" dirty="0">
                        <a:solidFill>
                          <a:schemeClr val="bg1"/>
                        </a:solidFill>
                        <a:latin typeface="+mn-lt"/>
                        <a:ea typeface="+mn-ea"/>
                        <a:cs typeface="+mn-cs"/>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New Maps: Bldgs. %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New Maps: Bldgs. “Mapped In” Floodway</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Primary buildings that will be included in the floodways of the new restudy maps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Structures residing in the floodway are subject to stricter engineering development standards and should be a priority for mitigation efforts.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New Maps: Bldgs. Mapped from SFHA to Floodway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Primary buildings already included in the effective SFHA that will be included in the floodways of the new maps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r>
                        <a:rPr lang="en-US" sz="1050" b="1" dirty="0" smtClean="0">
                          <a:solidFill>
                            <a:schemeClr val="bg1"/>
                          </a:solidFill>
                        </a:rPr>
                        <a:t>New Maps: Bldgs. “Mapped Out” SFHA</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Primary buildings no longer located within the high-risk flood zones of 2023</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New Maps: Bldgs. %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658472"/>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617024379"/>
              </p:ext>
            </p:extLst>
          </p:nvPr>
        </p:nvGraphicFramePr>
        <p:xfrm>
          <a:off x="174176" y="1088263"/>
          <a:ext cx="8820535" cy="341376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118187">
                <a:tc rowSpan="6">
                  <a:txBody>
                    <a:bodyPr/>
                    <a:lstStyle/>
                    <a:p>
                      <a:pPr algn="ctr"/>
                      <a:r>
                        <a:rPr lang="en-US" sz="1600" b="1" kern="1200" dirty="0">
                          <a:solidFill>
                            <a:schemeClr val="bg1"/>
                          </a:solidFill>
                          <a:latin typeface="+mn-lt"/>
                          <a:ea typeface="+mn-ea"/>
                          <a:cs typeface="+mn-cs"/>
                        </a:rPr>
                        <a:t>Future Map Conditions</a:t>
                      </a:r>
                    </a:p>
                  </a:txBody>
                  <a:tcPr vert="vert270"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96%</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New Maps: Bldgs. “Mapped In” Floodway</a:t>
                      </a:r>
                    </a:p>
                  </a:txBody>
                  <a:tcPr anchor="ctr">
                    <a:lnB w="12700" cap="flat" cmpd="sng" algn="ctr">
                      <a:noFill/>
                      <a:prstDash val="solid"/>
                      <a:round/>
                      <a:headEnd type="none" w="med" len="med"/>
                      <a:tailEnd type="none" w="med" len="med"/>
                    </a:lnB>
                    <a:solidFill>
                      <a:srgbClr val="5B739B"/>
                    </a:solidFill>
                  </a:tcPr>
                </a:tc>
                <a:tc>
                  <a:txBody>
                    <a:bodyPr/>
                    <a:lstStyle/>
                    <a:p>
                      <a:pPr marL="0" algn="ctr" defTabSz="914400" rtl="0" eaLnBrk="1" latinLnBrk="0" hangingPunct="1"/>
                      <a:r>
                        <a:rPr lang="en-US" sz="1600" b="1" kern="1200" dirty="0">
                          <a:solidFill>
                            <a:srgbClr val="C00000"/>
                          </a:solidFill>
                          <a:latin typeface="+mn-lt"/>
                          <a:ea typeface="+mn-ea"/>
                          <a:cs typeface="+mn-cs"/>
                        </a:rPr>
                        <a:t>14</a:t>
                      </a:r>
                    </a:p>
                  </a:txBody>
                  <a:tcPr anchor="ctr">
                    <a:lnB w="12700" cap="flat" cmpd="sng" algn="ctr">
                      <a:noFill/>
                      <a:prstDash val="solid"/>
                      <a:round/>
                      <a:headEnd type="none" w="med" len="med"/>
                      <a:tailEnd type="none" w="med" len="med"/>
                    </a:lnB>
                  </a:tcPr>
                </a:tc>
                <a:tc>
                  <a:txBody>
                    <a:bodyPr/>
                    <a:lstStyle/>
                    <a:p>
                      <a:pPr marL="0" algn="ctr" defTabSz="914400" rtl="0" eaLnBrk="1" latinLnBrk="0" hangingPunct="1"/>
                      <a:r>
                        <a:rPr lang="en-US" sz="1600" b="1" kern="1200" dirty="0">
                          <a:solidFill>
                            <a:srgbClr val="C00000"/>
                          </a:solidFill>
                          <a:latin typeface="+mn-lt"/>
                          <a:ea typeface="+mn-ea"/>
                          <a:cs typeface="+mn-cs"/>
                        </a:rPr>
                        <a:t>38</a:t>
                      </a:r>
                    </a:p>
                  </a:txBody>
                  <a:tcPr anchor="ctr">
                    <a:lnB w="12700" cap="flat" cmpd="sng" algn="ctr">
                      <a:noFill/>
                      <a:prstDash val="solid"/>
                      <a:round/>
                      <a:headEnd type="none" w="med" len="med"/>
                      <a:tailEnd type="none" w="med" len="med"/>
                    </a:lnB>
                  </a:tcPr>
                </a:tc>
                <a:tc>
                  <a:txBody>
                    <a:bodyPr/>
                    <a:lstStyle/>
                    <a:p>
                      <a:pPr algn="ctr"/>
                      <a:r>
                        <a:rPr lang="en-US" sz="1600" dirty="0"/>
                        <a:t>97</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New Maps: Bldgs. Mapped from SFHA to Floodway</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93</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New Maps: Bldgs. “Mapped Out” SFHA</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accent6">
                              <a:lumMod val="75000"/>
                            </a:schemeClr>
                          </a:solidFill>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19 (Avg.)</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1547880297"/>
                  </a:ext>
                </a:extLst>
              </a:tr>
              <a:tr h="0">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863515771"/>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244539433"/>
              </p:ext>
            </p:extLst>
          </p:nvPr>
        </p:nvGraphicFramePr>
        <p:xfrm>
          <a:off x="121920" y="1103527"/>
          <a:ext cx="8917579" cy="5519970"/>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17055">
                <a:tc>
                  <a:txBody>
                    <a:bodyPr/>
                    <a:lstStyle/>
                    <a:p>
                      <a:r>
                        <a:rPr lang="en-US" sz="1050" b="1" dirty="0" smtClean="0">
                          <a:solidFill>
                            <a:schemeClr val="bg1"/>
                          </a:solidFill>
                        </a:rPr>
                        <a:t>Owner Occupied Residential Buildings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98756550"/>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47981301"/>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r>
                        <a:rPr lang="en-US" sz="1050" b="1" dirty="0" smtClean="0">
                          <a:solidFill>
                            <a:schemeClr val="bg1"/>
                          </a:solidFill>
                        </a:rPr>
                        <a:t>Percent Count Residential Building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r>
                        <a:rPr lang="en-US" sz="1050" b="1" dirty="0" smtClean="0">
                          <a:solidFill>
                            <a:schemeClr val="bg1"/>
                          </a:solidFill>
                        </a:rPr>
                        <a:t>Percent Count Non-Residential Bldgs.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r>
                        <a:rPr lang="en-US" sz="1050" b="1" dirty="0" smtClean="0">
                          <a:solidFill>
                            <a:schemeClr val="bg1"/>
                          </a:solidFill>
                        </a:rPr>
                        <a:t>Percent Residential Value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a:t>
                      </a:r>
                      <a:r>
                        <a:rPr lang="en-US" sz="1050" b="1" dirty="0" smtClean="0">
                          <a:solidFill>
                            <a:schemeClr val="bg1"/>
                          </a:solidFill>
                        </a:rPr>
                        <a:t>Non-Residential Value in </a:t>
                      </a:r>
                      <a:r>
                        <a:rPr lang="en-US" sz="1050" b="1" dirty="0">
                          <a:solidFill>
                            <a:schemeClr val="bg1"/>
                          </a:solidFill>
                        </a:rPr>
                        <a:t>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BLRA of 5/9/2023 </a:t>
                      </a:r>
                      <a:r>
                        <a:rPr lang="en-US" sz="1050" b="0" dirty="0">
                          <a:solidFill>
                            <a:schemeClr val="bg1"/>
                          </a:solidFill>
                        </a:rPr>
                        <a:t>(based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r>
                        <a:rPr lang="en-US" sz="1050" b="1" dirty="0" smtClean="0">
                          <a:solidFill>
                            <a:schemeClr val="bg1"/>
                          </a:solidFill>
                        </a:rPr>
                        <a:t>Percent Mobile Homes in Residential Buildings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988845293"/>
              </p:ext>
            </p:extLst>
          </p:nvPr>
        </p:nvGraphicFramePr>
        <p:xfrm>
          <a:off x="113210" y="1141253"/>
          <a:ext cx="8917579" cy="5430802"/>
        </p:xfrm>
        <a:graphic>
          <a:graphicData uri="http://schemas.openxmlformats.org/drawingml/2006/table">
            <a:tbl>
              <a:tblPr firstRow="1" bandRow="1">
                <a:tableStyleId>{5C22544A-7EE6-4342-B048-85BDC9FD1C3A}</a:tableStyleId>
              </a:tblPr>
              <a:tblGrid>
                <a:gridCol w="2146911">
                  <a:extLst>
                    <a:ext uri="{9D8B030D-6E8A-4147-A177-3AD203B41FA5}">
                      <a16:colId xmlns:a16="http://schemas.microsoft.com/office/drawing/2014/main" val="1438507270"/>
                    </a:ext>
                  </a:extLst>
                </a:gridCol>
                <a:gridCol w="2458792">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smtClean="0">
                          <a:solidFill>
                            <a:schemeClr val="bg1"/>
                          </a:solidFill>
                        </a:rPr>
                        <a:t>BLRA of 5/9/2023 </a:t>
                      </a:r>
                      <a:r>
                        <a:rPr lang="en-US" sz="1050" b="0" dirty="0">
                          <a:solidFill>
                            <a:schemeClr val="bg1"/>
                          </a:solidFill>
                        </a:rPr>
                        <a:t>(based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r>
                        <a:rPr lang="en-US" sz="1050" b="1" dirty="0" smtClean="0">
                          <a:solidFill>
                            <a:schemeClr val="bg1"/>
                          </a:solidFill>
                        </a:rPr>
                        <a:t>% Pre-FIRM Structures (includes “unknown”)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r>
                        <a:rPr lang="en-US" sz="1050" b="1" dirty="0" smtClean="0">
                          <a:solidFill>
                            <a:schemeClr val="bg1"/>
                          </a:solidFill>
                        </a:rPr>
                        <a:t>% Post-FIRM Structures (also “mapped-in SFHA” Post-FIRM structures regulated to Pre-FIRM)</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r>
                        <a:rPr lang="en-US" sz="1050" b="1" dirty="0" smtClean="0">
                          <a:solidFill>
                            <a:schemeClr val="bg1"/>
                          </a:solidFill>
                        </a:rPr>
                        <a:t>Percent Count Buildings with Basements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r>
                        <a:rPr lang="en-US" sz="1050" b="1" dirty="0" smtClean="0">
                          <a:solidFill>
                            <a:schemeClr val="bg1"/>
                          </a:solidFill>
                        </a:rPr>
                        <a:t>Percent Count One-Story Residential Buildings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r>
                        <a:rPr lang="en-US" sz="1050" b="1" dirty="0" smtClean="0">
                          <a:solidFill>
                            <a:schemeClr val="bg1"/>
                          </a:solidFill>
                        </a:rPr>
                        <a:t>Red Tag: Dilapidated/Vacant Residential &amp; Co</a:t>
                      </a:r>
                      <a:r>
                        <a:rPr lang="en-US" sz="1050" b="1" kern="1200" dirty="0" smtClean="0">
                          <a:solidFill>
                            <a:schemeClr val="bg1"/>
                          </a:solidFill>
                          <a:latin typeface="+mn-lt"/>
                          <a:ea typeface="+mn-ea"/>
                          <a:cs typeface="+mn-cs"/>
                        </a:rPr>
                        <a:t>mm</a:t>
                      </a:r>
                      <a:r>
                        <a:rPr lang="en-US" sz="1050" b="1" dirty="0" smtClean="0">
                          <a:solidFill>
                            <a:schemeClr val="bg1"/>
                          </a:solidFill>
                        </a:rPr>
                        <a:t>ercial Buildings</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bg1"/>
                          </a:solidFill>
                          <a:latin typeface="+mn-lt"/>
                          <a:ea typeface="+mn-ea"/>
                          <a:cs typeface="+mn-cs"/>
                        </a:rPr>
                        <a:t>Percent Low Valued (Red Tag) Structures</a:t>
                      </a:r>
                    </a:p>
                    <a:p>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87265930"/>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012577476"/>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r>
                        <a:rPr lang="en-US" sz="1050" b="1" dirty="0" smtClean="0">
                          <a:solidFill>
                            <a:schemeClr val="bg1"/>
                          </a:solidFill>
                        </a:rPr>
                        <a:t>Number of Essential Facilities in the Moderate Risk 0.2%-Annual-Chance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smtClean="0">
                          <a:solidFill>
                            <a:schemeClr val="bg1"/>
                          </a:solidFill>
                        </a:rPr>
                        <a:t>BLRA of 5/9/2023 </a:t>
                      </a:r>
                      <a:r>
                        <a:rPr lang="en-US" sz="1050" b="0" dirty="0">
                          <a:solidFill>
                            <a:schemeClr val="bg1"/>
                          </a:solidFill>
                        </a:rPr>
                        <a:t>(based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r>
                        <a:rPr lang="en-US" sz="1050" b="1" dirty="0" smtClean="0">
                          <a:solidFill>
                            <a:schemeClr val="bg1"/>
                          </a:solidFill>
                        </a:rPr>
                        <a:t>Number of Community Assets (Non-Historical) in the High-Risk 1%-Annual-Chance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smtClean="0">
                          <a:solidFill>
                            <a:schemeClr val="bg1"/>
                          </a:solidFill>
                        </a:rPr>
                        <a:t>BLRA of 5/9/2023 </a:t>
                      </a:r>
                      <a:r>
                        <a:rPr lang="en-US" sz="1050" b="0" dirty="0">
                          <a:solidFill>
                            <a:schemeClr val="bg1"/>
                          </a:solidFill>
                        </a:rPr>
                        <a:t>(based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r>
                        <a:rPr lang="en-US" sz="1050" b="1" dirty="0" smtClean="0">
                          <a:solidFill>
                            <a:schemeClr val="bg1"/>
                          </a:solidFill>
                        </a:rPr>
                        <a:t>Estimated Population Residing in High-Risk Flood Zones</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smtClean="0">
                          <a:solidFill>
                            <a:schemeClr val="bg1"/>
                          </a:solidFill>
                        </a:rPr>
                        <a:t>BLRA of 5/9/2023 </a:t>
                      </a:r>
                      <a:r>
                        <a:rPr lang="en-US" sz="1050" b="0" dirty="0">
                          <a:solidFill>
                            <a:schemeClr val="bg1"/>
                          </a:solidFill>
                        </a:rPr>
                        <a:t>(based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500204762"/>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208</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153</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250</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88%</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a:t>
                      </a:r>
                      <a:r>
                        <a:rPr lang="en-US" sz="1600" dirty="0" smtClean="0">
                          <a:solidFill>
                            <a:schemeClr val="bg1"/>
                          </a:solidFill>
                        </a:rPr>
                        <a:t>Bldgs</a:t>
                      </a:r>
                      <a:r>
                        <a:rPr lang="en-US" sz="1600" dirty="0">
                          <a:solidFill>
                            <a:schemeClr val="bg1"/>
                          </a:solidFill>
                        </a:rPr>
                        <a:t>.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12%</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$20.45M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$9.29M</a:t>
                      </a:r>
                    </a:p>
                  </a:txBody>
                  <a:tcPr anchor="ctr">
                    <a:lnB w="12700" cap="flat" cmpd="sng" algn="ctr">
                      <a:noFill/>
                      <a:prstDash val="solid"/>
                      <a:round/>
                      <a:headEnd type="none" w="med" len="med"/>
                      <a:tailEnd type="none" w="med" len="med"/>
                    </a:lnB>
                  </a:tcPr>
                </a:tc>
                <a:tc>
                  <a:txBody>
                    <a:bodyPr/>
                    <a:lstStyle/>
                    <a:p>
                      <a:pPr algn="ctr"/>
                      <a:r>
                        <a:rPr lang="en-US" sz="1600" dirty="0"/>
                        <a:t>$2.11M</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55%</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$20.56M</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$7.60M</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$2.99M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45%</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 / Physical Vulnerability</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584137187"/>
              </p:ext>
            </p:extLst>
          </p:nvPr>
        </p:nvGraphicFramePr>
        <p:xfrm>
          <a:off x="164845" y="949934"/>
          <a:ext cx="8826756" cy="5149720"/>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pPr algn="ctr"/>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42532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 (includes “unknown”)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88%</a:t>
                      </a:r>
                    </a:p>
                  </a:txBody>
                  <a:tcP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251965">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 (also “mapped-in SFHA” Post-FIRM structures regulated to Pre-FIRM)</a:t>
                      </a:r>
                    </a:p>
                  </a:txBody>
                  <a:tcPr anchor="ctr">
                    <a:solidFill>
                      <a:srgbClr val="5B739B"/>
                    </a:solidFill>
                  </a:tcPr>
                </a:tc>
                <a:tc>
                  <a:txBody>
                    <a:bodyPr/>
                    <a:lstStyle/>
                    <a:p>
                      <a:pPr algn="ctr"/>
                      <a:r>
                        <a:rPr lang="en-US" sz="1600" b="1" dirty="0">
                          <a:solidFill>
                            <a:schemeClr val="tx1"/>
                          </a:solidFill>
                        </a:rPr>
                        <a:t>12%</a:t>
                      </a:r>
                    </a:p>
                  </a:txBody>
                  <a:tcPr anchor="ctr"/>
                </a:tc>
                <a:tc>
                  <a:txBody>
                    <a:bodyPr/>
                    <a:lstStyle/>
                    <a:p>
                      <a:pPr algn="ctr"/>
                      <a:r>
                        <a:rPr lang="en-US" sz="1600" b="1" dirty="0">
                          <a:solidFill>
                            <a:schemeClr val="tx1"/>
                          </a:solidFill>
                        </a:rPr>
                        <a:t>23%</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6">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22051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a:t>
                      </a:r>
                      <a:r>
                        <a:rPr lang="en-US" sz="1600" kern="1200" dirty="0">
                          <a:solidFill>
                            <a:schemeClr val="bg1"/>
                          </a:solidFill>
                          <a:latin typeface="+mn-lt"/>
                          <a:ea typeface="+mn-ea"/>
                          <a:cs typeface="+mn-cs"/>
                        </a:rPr>
                        <a:t>mm</a:t>
                      </a:r>
                      <a:r>
                        <a:rPr lang="en-US" sz="1600" dirty="0">
                          <a:solidFill>
                            <a:schemeClr val="bg1"/>
                          </a:solidFill>
                        </a:rPr>
                        <a:t>ercial Buildings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rgbClr val="C00000"/>
                          </a:solidFill>
                        </a:rPr>
                        <a:t>56</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kern="1200" dirty="0">
                          <a:solidFill>
                            <a:schemeClr val="dk1"/>
                          </a:solidFill>
                          <a:latin typeface="+mn-lt"/>
                          <a:ea typeface="+mn-ea"/>
                          <a:cs typeface="+mn-cs"/>
                        </a:rPr>
                        <a:t>6</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extLst>
                  <a:ext uri="{0D108BD9-81ED-4DB2-BD59-A6C34878D82A}">
                    <a16:rowId xmlns:a16="http://schemas.microsoft.com/office/drawing/2014/main" val="1004664912"/>
                  </a:ext>
                </a:extLst>
              </a:tr>
              <a:tr h="183580">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kern="1200" dirty="0">
                          <a:solidFill>
                            <a:schemeClr val="bg1"/>
                          </a:solidFill>
                          <a:latin typeface="+mn-lt"/>
                          <a:ea typeface="+mn-ea"/>
                          <a:cs typeface="+mn-cs"/>
                        </a:rPr>
                        <a:t>Percent Low Valued (Red Tag) Structures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5%</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17%</a:t>
                      </a:r>
                    </a:p>
                  </a:txBody>
                  <a:tcPr anchor="ctr">
                    <a:lnT w="12700" cap="flat" cmpd="sng" algn="ctr">
                      <a:no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4%</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228756455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52399" y="6045142"/>
            <a:ext cx="8820535" cy="81285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9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of the state’s 213 incorporated areas</a:t>
            </a:r>
          </a:p>
          <a:p>
            <a:pPr>
              <a:spcBef>
                <a:spcPts val="50"/>
              </a:spcBef>
            </a:pPr>
            <a:r>
              <a:rPr lang="en-US" sz="900" dirty="0">
                <a:latin typeface="Arial" panose="020B0604020202020204" pitchFamily="34" charset="0"/>
                <a:ea typeface="Calibri" panose="020F0502020204030204" pitchFamily="34" charset="0"/>
                <a:cs typeface="Times New Roman" panose="02020603050405020304" pitchFamily="18" charset="0"/>
              </a:rPr>
              <a:t>** Based on the floodway maps of 2023</a:t>
            </a:r>
          </a:p>
          <a:p>
            <a:pPr>
              <a:spcBef>
                <a:spcPts val="50"/>
              </a:spcBef>
            </a:pPr>
            <a:r>
              <a:rPr lang="en-US" sz="9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9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9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9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532" y="3151290"/>
            <a:ext cx="885179" cy="230832"/>
          </a:xfrm>
          <a:prstGeom prst="rect">
            <a:avLst/>
          </a:prstGeom>
        </p:spPr>
        <p:txBody>
          <a:bodyPr wrap="none">
            <a:spAutoFit/>
          </a:bodyPr>
          <a:lstStyle/>
          <a:p>
            <a:r>
              <a:rPr lang="en-US" sz="900" dirty="0">
                <a:solidFill>
                  <a:schemeClr val="bg2">
                    <a:lumMod val="10000"/>
                  </a:schemeClr>
                </a:solidFill>
              </a:rPr>
              <a:t>After 8/1/1978</a:t>
            </a:r>
          </a:p>
        </p:txBody>
      </p:sp>
      <p:sp>
        <p:nvSpPr>
          <p:cNvPr id="7" name="Rectangle 6"/>
          <p:cNvSpPr/>
          <p:nvPr/>
        </p:nvSpPr>
        <p:spPr>
          <a:xfrm>
            <a:off x="6538514" y="3151290"/>
            <a:ext cx="1075936" cy="230832"/>
          </a:xfrm>
          <a:prstGeom prst="rect">
            <a:avLst/>
          </a:prstGeom>
        </p:spPr>
        <p:txBody>
          <a:bodyPr wrap="none">
            <a:spAutoFit/>
          </a:bodyPr>
          <a:lstStyle/>
          <a:p>
            <a:r>
              <a:rPr lang="en-US" sz="900" dirty="0">
                <a:solidFill>
                  <a:schemeClr val="bg2">
                    <a:lumMod val="10000"/>
                  </a:schemeClr>
                </a:solidFill>
              </a:rPr>
              <a:t>Before 11/19/1987</a:t>
            </a:r>
          </a:p>
        </p:txBody>
      </p:sp>
      <p:sp>
        <p:nvSpPr>
          <p:cNvPr id="8" name="Rectangle 7"/>
          <p:cNvSpPr/>
          <p:nvPr/>
        </p:nvSpPr>
        <p:spPr>
          <a:xfrm>
            <a:off x="5688532" y="2578096"/>
            <a:ext cx="960519" cy="230832"/>
          </a:xfrm>
          <a:prstGeom prst="rect">
            <a:avLst/>
          </a:prstGeom>
        </p:spPr>
        <p:txBody>
          <a:bodyPr wrap="none">
            <a:spAutoFit/>
          </a:bodyPr>
          <a:lstStyle/>
          <a:p>
            <a:r>
              <a:rPr lang="en-US" sz="900" dirty="0">
                <a:solidFill>
                  <a:schemeClr val="bg2">
                    <a:lumMod val="10000"/>
                  </a:schemeClr>
                </a:solidFill>
              </a:rPr>
              <a:t>Before 8/1/1978</a:t>
            </a:r>
          </a:p>
        </p:txBody>
      </p:sp>
      <p:sp>
        <p:nvSpPr>
          <p:cNvPr id="9" name="Rectangle 8"/>
          <p:cNvSpPr/>
          <p:nvPr/>
        </p:nvSpPr>
        <p:spPr>
          <a:xfrm>
            <a:off x="6538514" y="2578096"/>
            <a:ext cx="1116011" cy="230832"/>
          </a:xfrm>
          <a:prstGeom prst="rect">
            <a:avLst/>
          </a:prstGeom>
        </p:spPr>
        <p:txBody>
          <a:bodyPr wrap="none">
            <a:spAutoFit/>
          </a:bodyPr>
          <a:lstStyle/>
          <a:p>
            <a:r>
              <a:rPr lang="en-US" sz="900" dirty="0">
                <a:solidFill>
                  <a:schemeClr val="bg2">
                    <a:lumMod val="10000"/>
                  </a:schemeClr>
                </a:solidFill>
              </a:rPr>
              <a:t>Before 11/19/1987</a:t>
            </a:r>
          </a:p>
        </p:txBody>
      </p:sp>
    </p:spTree>
    <p:extLst>
      <p:ext uri="{BB962C8B-B14F-4D97-AF65-F5344CB8AC3E}">
        <p14:creationId xmlns:p14="http://schemas.microsoft.com/office/powerpoint/2010/main" val="163678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Residential vs. Non-Residential 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12" name="Picture 11">
            <a:extLst>
              <a:ext uri="{FF2B5EF4-FFF2-40B4-BE49-F238E27FC236}">
                <a16:creationId xmlns:a16="http://schemas.microsoft.com/office/drawing/2014/main" id="{9F89188E-4CBE-40FB-B282-5EBF1A282E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498" y="992777"/>
            <a:ext cx="7491003" cy="5788503"/>
          </a:xfrm>
          <a:prstGeom prst="rect">
            <a:avLst/>
          </a:prstGeom>
        </p:spPr>
      </p:pic>
    </p:spTree>
    <p:extLst>
      <p:ext uri="{BB962C8B-B14F-4D97-AF65-F5344CB8AC3E}">
        <p14:creationId xmlns:p14="http://schemas.microsoft.com/office/powerpoint/2010/main" val="319495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Residential vs. Non-Residential 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4" name="Picture 3">
            <a:extLst>
              <a:ext uri="{FF2B5EF4-FFF2-40B4-BE49-F238E27FC236}">
                <a16:creationId xmlns:a16="http://schemas.microsoft.com/office/drawing/2014/main" id="{F817202A-4DD2-42EC-AE79-74EAD7A761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9842" y="1010194"/>
            <a:ext cx="7404314" cy="5721516"/>
          </a:xfrm>
          <a:prstGeom prst="rect">
            <a:avLst/>
          </a:prstGeom>
        </p:spPr>
      </p:pic>
    </p:spTree>
    <p:extLst>
      <p:ext uri="{BB962C8B-B14F-4D97-AF65-F5344CB8AC3E}">
        <p14:creationId xmlns:p14="http://schemas.microsoft.com/office/powerpoint/2010/main" val="122075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Tax Class, Owner- vs. Renter-Occupied 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4" name="Picture 3">
            <a:extLst>
              <a:ext uri="{FF2B5EF4-FFF2-40B4-BE49-F238E27FC236}">
                <a16:creationId xmlns:a16="http://schemas.microsoft.com/office/drawing/2014/main" id="{7E4EFAAE-2E19-4EF4-A7DE-C53B09EBEA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4049" y="1071234"/>
            <a:ext cx="7235900" cy="5591378"/>
          </a:xfrm>
          <a:prstGeom prst="rect">
            <a:avLst/>
          </a:prstGeom>
        </p:spPr>
      </p:pic>
    </p:spTree>
    <p:extLst>
      <p:ext uri="{BB962C8B-B14F-4D97-AF65-F5344CB8AC3E}">
        <p14:creationId xmlns:p14="http://schemas.microsoft.com/office/powerpoint/2010/main" val="6487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Tax Class, Owner- vs. Renter-Occupied 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a:extLst>
              <a:ext uri="{FF2B5EF4-FFF2-40B4-BE49-F238E27FC236}">
                <a16:creationId xmlns:a16="http://schemas.microsoft.com/office/drawing/2014/main" id="{9B436AA2-B79F-4072-84D3-EC5BC22041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3190" y="975360"/>
            <a:ext cx="7497619" cy="5793614"/>
          </a:xfrm>
          <a:prstGeom prst="rect">
            <a:avLst/>
          </a:prstGeom>
        </p:spPr>
      </p:pic>
    </p:spTree>
    <p:extLst>
      <p:ext uri="{BB962C8B-B14F-4D97-AF65-F5344CB8AC3E}">
        <p14:creationId xmlns:p14="http://schemas.microsoft.com/office/powerpoint/2010/main" val="202258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Exposure, Future Map Conditions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a:extLst>
              <a:ext uri="{FF2B5EF4-FFF2-40B4-BE49-F238E27FC236}">
                <a16:creationId xmlns:a16="http://schemas.microsoft.com/office/drawing/2014/main" id="{E892A9E2-7352-4588-A827-9E85EF6882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6637" y="975362"/>
            <a:ext cx="7370724" cy="5695560"/>
          </a:xfrm>
          <a:prstGeom prst="rect">
            <a:avLst/>
          </a:prstGeom>
        </p:spPr>
      </p:pic>
    </p:spTree>
    <p:extLst>
      <p:ext uri="{BB962C8B-B14F-4D97-AF65-F5344CB8AC3E}">
        <p14:creationId xmlns:p14="http://schemas.microsoft.com/office/powerpoint/2010/main" val="3834236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16564</TotalTime>
  <Words>3017</Words>
  <Application>Microsoft Office PowerPoint</Application>
  <PresentationFormat>On-screen Show (4:3)</PresentationFormat>
  <Paragraphs>471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Anahita Mahmoudi</cp:lastModifiedBy>
  <cp:revision>696</cp:revision>
  <cp:lastPrinted>2022-11-15T20:52:39Z</cp:lastPrinted>
  <dcterms:created xsi:type="dcterms:W3CDTF">2019-08-23T20:01:46Z</dcterms:created>
  <dcterms:modified xsi:type="dcterms:W3CDTF">2023-05-17T20:38:55Z</dcterms:modified>
</cp:coreProperties>
</file>