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67" r:id="rId3"/>
    <p:sldId id="271" r:id="rId4"/>
    <p:sldId id="272" r:id="rId5"/>
    <p:sldId id="273" r:id="rId6"/>
    <p:sldId id="274" r:id="rId7"/>
    <p:sldId id="275" r:id="rId8"/>
    <p:sldId id="276" r:id="rId9"/>
    <p:sldId id="277" r:id="rId10"/>
    <p:sldId id="268" r:id="rId11"/>
    <p:sldId id="269" r:id="rId12"/>
    <p:sldId id="266" r:id="rId13"/>
    <p:sldId id="292" r:id="rId14"/>
    <p:sldId id="270" r:id="rId15"/>
    <p:sldId id="262" r:id="rId16"/>
    <p:sldId id="263" r:id="rId17"/>
    <p:sldId id="264" r:id="rId18"/>
    <p:sldId id="265" r:id="rId19"/>
    <p:sldId id="259" r:id="rId20"/>
    <p:sldId id="260" r:id="rId21"/>
    <p:sldId id="289" r:id="rId22"/>
    <p:sldId id="290" r:id="rId23"/>
    <p:sldId id="291" r:id="rId24"/>
    <p:sldId id="261" r:id="rId25"/>
    <p:sldId id="258" r:id="rId26"/>
    <p:sldId id="293" r:id="rId27"/>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39B"/>
    <a:srgbClr val="EFECE7"/>
    <a:srgbClr val="D2DEEF"/>
    <a:srgbClr val="EAEFF7"/>
    <a:srgbClr val="DAE3F3"/>
    <a:srgbClr val="CAD7EE"/>
    <a:srgbClr val="B9AB79"/>
    <a:srgbClr val="765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5" autoAdjust="0"/>
    <p:restoredTop sz="94660"/>
  </p:normalViewPr>
  <p:slideViewPr>
    <p:cSldViewPr snapToGrid="0">
      <p:cViewPr>
        <p:scale>
          <a:sx n="80" d="100"/>
          <a:sy n="80" d="100"/>
        </p:scale>
        <p:origin x="1291"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Building Values in Floodplain (2015-2022)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Tax Assessment Year</a:t>
                </a:r>
              </a:p>
            </c:rich>
          </c:tx>
          <c:layout>
            <c:manualLayout>
              <c:xMode val="edge"/>
              <c:yMode val="edge"/>
              <c:x val="0.40892960587011085"/>
              <c:y val="0.898662414058774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8508127900906124"/>
          <c:y val="0.87864663224123718"/>
          <c:w val="0.26687063299648855"/>
          <c:h val="0.12094367438558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1BDC6D4-F6D5-4FE4-8B90-6D72AAAABE98}" type="datetimeFigureOut">
              <a:rPr lang="en-US" smtClean="0"/>
              <a:t>5/18/2023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10</a:t>
            </a:fld>
            <a:endParaRPr lang="en-US"/>
          </a:p>
        </p:txBody>
      </p:sp>
    </p:spTree>
    <p:extLst>
      <p:ext uri="{BB962C8B-B14F-4D97-AF65-F5344CB8AC3E}">
        <p14:creationId xmlns:p14="http://schemas.microsoft.com/office/powerpoint/2010/main" val="305177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11</a:t>
            </a:fld>
            <a:endParaRPr lang="en-US"/>
          </a:p>
        </p:txBody>
      </p:sp>
    </p:spTree>
    <p:extLst>
      <p:ext uri="{BB962C8B-B14F-4D97-AF65-F5344CB8AC3E}">
        <p14:creationId xmlns:p14="http://schemas.microsoft.com/office/powerpoint/2010/main" val="204379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70686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417843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14</a:t>
            </a:fld>
            <a:endParaRPr lang="en-US"/>
          </a:p>
        </p:txBody>
      </p:sp>
    </p:spTree>
    <p:extLst>
      <p:ext uri="{BB962C8B-B14F-4D97-AF65-F5344CB8AC3E}">
        <p14:creationId xmlns:p14="http://schemas.microsoft.com/office/powerpoint/2010/main" val="9792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411578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23590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220073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258046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32396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2893791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72233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21</a:t>
            </a:fld>
            <a:endParaRPr lang="en-US"/>
          </a:p>
        </p:txBody>
      </p:sp>
    </p:spTree>
    <p:extLst>
      <p:ext uri="{BB962C8B-B14F-4D97-AF65-F5344CB8AC3E}">
        <p14:creationId xmlns:p14="http://schemas.microsoft.com/office/powerpoint/2010/main" val="131027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22</a:t>
            </a:fld>
            <a:endParaRPr lang="en-US"/>
          </a:p>
        </p:txBody>
      </p:sp>
    </p:spTree>
    <p:extLst>
      <p:ext uri="{BB962C8B-B14F-4D97-AF65-F5344CB8AC3E}">
        <p14:creationId xmlns:p14="http://schemas.microsoft.com/office/powerpoint/2010/main" val="338370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91988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362479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a:p>
        </p:txBody>
      </p:sp>
    </p:spTree>
    <p:extLst>
      <p:ext uri="{BB962C8B-B14F-4D97-AF65-F5344CB8AC3E}">
        <p14:creationId xmlns:p14="http://schemas.microsoft.com/office/powerpoint/2010/main" val="1308646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28119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extLst>
      <p:ext uri="{BB962C8B-B14F-4D97-AF65-F5344CB8AC3E}">
        <p14:creationId xmlns:p14="http://schemas.microsoft.com/office/powerpoint/2010/main" val="197637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a:t>
            </a:fld>
            <a:endParaRPr lang="en-US"/>
          </a:p>
        </p:txBody>
      </p:sp>
    </p:spTree>
    <p:extLst>
      <p:ext uri="{BB962C8B-B14F-4D97-AF65-F5344CB8AC3E}">
        <p14:creationId xmlns:p14="http://schemas.microsoft.com/office/powerpoint/2010/main" val="216147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a:t>
            </a:fld>
            <a:endParaRPr lang="en-US"/>
          </a:p>
        </p:txBody>
      </p:sp>
    </p:spTree>
    <p:extLst>
      <p:ext uri="{BB962C8B-B14F-4D97-AF65-F5344CB8AC3E}">
        <p14:creationId xmlns:p14="http://schemas.microsoft.com/office/powerpoint/2010/main" val="98517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8264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112766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28873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828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57191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98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905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1180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5/18/2023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08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423149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5/18/2023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8837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9652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31746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5/18/2023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647584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apwv.gov/flood/map/?wkid=102100&amp;x=-8990620&amp;y=4575591&amp;l=14&amp;v=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mapwv.gov/flood/map/?wkid=102100&amp;x=-8938980&amp;y=4550648&amp;l=13&amp;v=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V8ehFEtJsGo"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wvnstv.com/news/former-mayor-of-white-sulphur-springs-reflects-on-thousand-year-flood-as-the-five-year-anniversary-approaches/" TargetMode="External"/><Relationship Id="rId5" Type="http://schemas.openxmlformats.org/officeDocument/2006/relationships/image" Target="../media/image16.png"/><Relationship Id="rId10" Type="http://schemas.openxmlformats.org/officeDocument/2006/relationships/hyperlink" Target="https://mh3wv.org/" TargetMode="External"/><Relationship Id="rId4" Type="http://schemas.openxmlformats.org/officeDocument/2006/relationships/image" Target="../media/image15.png"/><Relationship Id="rId9" Type="http://schemas.openxmlformats.org/officeDocument/2006/relationships/hyperlink" Target="https://www.wvnstv.com/top-stories/top-stories-beckley/white-sulphur-springs-remembers-2016-as-flooding-strikes-southern-w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mapwv.gov/flood/map/?wkid=102100&amp;x=-8938992&amp;y=4550951&amp;l=12&amp;v=2" TargetMode="External"/><Relationship Id="rId5" Type="http://schemas.openxmlformats.org/officeDocument/2006/relationships/image" Target="../media/image23.jpe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mapwv.gov/flood/map/?wkid=102100&amp;x=-8990624&amp;y=4575586&amp;l=12&amp;v=2"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mapwv.gov/flood/map/?wkid=102100&amp;x=-8990578&amp;y=4575371&amp;l=12&amp;v=2" TargetMode="External"/><Relationship Id="rId5" Type="http://schemas.openxmlformats.org/officeDocument/2006/relationships/image" Target="../media/image26.jpg"/><Relationship Id="rId4" Type="http://schemas.openxmlformats.org/officeDocument/2006/relationships/hyperlink" Target="https://www.mapwv.gov/flood/map/?wkid=102100&amp;x=-8990605&amp;y=4575720&amp;l=12&amp;v=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pwv.gov/flood/map/?wkid=102100&amp;x=-8939044&amp;y=4550992&amp;l=12&amp;v=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mapwv.gov/flood/map/?wkid=102100&amp;x=-8990650&amp;y=4575619&amp;l=13&amp;v=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a:t>
            </a:r>
            <a:endParaRPr lang="en-US" sz="36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610524754"/>
              </p:ext>
            </p:extLst>
          </p:nvPr>
        </p:nvGraphicFramePr>
        <p:xfrm>
          <a:off x="171258" y="1032417"/>
          <a:ext cx="8820534" cy="4722588"/>
        </p:xfrm>
        <a:graphic>
          <a:graphicData uri="http://schemas.openxmlformats.org/drawingml/2006/table">
            <a:tbl>
              <a:tblPr firstRow="1" bandRow="1">
                <a:tableStyleId>{5C22544A-7EE6-4342-B048-85BDC9FD1C3A}</a:tableStyleId>
              </a:tblPr>
              <a:tblGrid>
                <a:gridCol w="1512499">
                  <a:extLst>
                    <a:ext uri="{9D8B030D-6E8A-4147-A177-3AD203B41FA5}">
                      <a16:colId xmlns:a16="http://schemas.microsoft.com/office/drawing/2014/main" val="2130072375"/>
                    </a:ext>
                  </a:extLst>
                </a:gridCol>
                <a:gridCol w="4997583">
                  <a:extLst>
                    <a:ext uri="{9D8B030D-6E8A-4147-A177-3AD203B41FA5}">
                      <a16:colId xmlns:a16="http://schemas.microsoft.com/office/drawing/2014/main" val="660922194"/>
                    </a:ext>
                  </a:extLst>
                </a:gridCol>
                <a:gridCol w="1266695">
                  <a:extLst>
                    <a:ext uri="{9D8B030D-6E8A-4147-A177-3AD203B41FA5}">
                      <a16:colId xmlns:a16="http://schemas.microsoft.com/office/drawing/2014/main" val="3934378209"/>
                    </a:ext>
                  </a:extLst>
                </a:gridCol>
                <a:gridCol w="1043757">
                  <a:extLst>
                    <a:ext uri="{9D8B030D-6E8A-4147-A177-3AD203B41FA5}">
                      <a16:colId xmlns:a16="http://schemas.microsoft.com/office/drawing/2014/main" val="3437275542"/>
                    </a:ext>
                  </a:extLst>
                </a:gridCol>
              </a:tblGrid>
              <a:tr h="0">
                <a:tc>
                  <a:txBody>
                    <a:bodyPr/>
                    <a:lstStyle/>
                    <a:p>
                      <a:r>
                        <a:rPr lang="en-US" sz="1600" dirty="0"/>
                        <a:t>Category</a:t>
                      </a:r>
                    </a:p>
                  </a:txBody>
                  <a:tcPr anchor="ctr">
                    <a:solidFill>
                      <a:srgbClr val="5B739B"/>
                    </a:solidFill>
                  </a:tcPr>
                </a:tc>
                <a:tc>
                  <a:txBody>
                    <a:bodyPr/>
                    <a:lstStyle/>
                    <a:p>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0">
                <a:tc rowSpan="4">
                  <a:txBody>
                    <a:bodyPr/>
                    <a:lstStyle/>
                    <a:p>
                      <a:pPr algn="l"/>
                      <a:r>
                        <a:rPr lang="en-US" sz="1600" b="1" dirty="0">
                          <a:solidFill>
                            <a:schemeClr val="bg1"/>
                          </a:solidFill>
                        </a:rPr>
                        <a:t>Mitigated Structures</a:t>
                      </a:r>
                    </a:p>
                  </a:txBody>
                  <a:tcPr anchor="ctr">
                    <a:solidFill>
                      <a:srgbClr val="5B739B"/>
                    </a:solidFill>
                  </a:tcPr>
                </a:tc>
                <a:tc>
                  <a:txBody>
                    <a:bodyPr/>
                    <a:lstStyle/>
                    <a:p>
                      <a:r>
                        <a:rPr lang="en-US" sz="1600" baseline="0" dirty="0">
                          <a:solidFill>
                            <a:schemeClr val="bg1"/>
                          </a:solidFill>
                        </a:rPr>
                        <a:t>Elevated Structures to </a:t>
                      </a:r>
                      <a:r>
                        <a:rPr lang="en-US" sz="1600" dirty="0">
                          <a:solidFill>
                            <a:schemeClr val="bg1"/>
                          </a:solidFill>
                        </a:rPr>
                        <a:t>Design Flood Elevation (DFE)</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217</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tx1"/>
                          </a:solidFill>
                        </a:rPr>
                        <a:t>87</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94428">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Rehabilitated/Repaired</a:t>
                      </a:r>
                      <a:r>
                        <a:rPr lang="en-US" sz="1600" b="0" baseline="0" dirty="0">
                          <a:solidFill>
                            <a:schemeClr val="bg1"/>
                          </a:solidFill>
                        </a:rPr>
                        <a:t> Structures</a:t>
                      </a:r>
                      <a:endParaRPr lang="en-US" sz="1600" b="0" dirty="0"/>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394</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tx1"/>
                          </a:solidFill>
                        </a:rPr>
                        <a:t>278</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Unmitigated Low Value Structures</a:t>
                      </a:r>
                      <a:endParaRPr lang="en-US" sz="1600" b="0" dirty="0"/>
                    </a:p>
                  </a:txBody>
                  <a:tcPr anchor="ctr">
                    <a:solidFill>
                      <a:srgbClr val="5B739B"/>
                    </a:solidFill>
                  </a:tcPr>
                </a:tc>
                <a:tc>
                  <a:txBody>
                    <a:bodyPr/>
                    <a:lstStyle/>
                    <a:p>
                      <a:pPr algn="ctr"/>
                      <a:r>
                        <a:rPr lang="en-US" sz="1600" b="1" dirty="0">
                          <a:solidFill>
                            <a:schemeClr val="tx1"/>
                          </a:solidFill>
                        </a:rPr>
                        <a:t>14</a:t>
                      </a:r>
                    </a:p>
                  </a:txBody>
                  <a:tcPr anchor="ctr"/>
                </a:tc>
                <a:tc>
                  <a:txBody>
                    <a:bodyPr/>
                    <a:lstStyle/>
                    <a:p>
                      <a:pPr algn="ctr"/>
                      <a:r>
                        <a:rPr lang="en-US" sz="1600" b="1" dirty="0">
                          <a:solidFill>
                            <a:srgbClr val="C00000"/>
                          </a:solidFill>
                        </a:rPr>
                        <a:t>47</a:t>
                      </a:r>
                    </a:p>
                  </a:txBody>
                  <a:tcPr anchor="ctr"/>
                </a:tc>
                <a:extLst>
                  <a:ext uri="{0D108BD9-81ED-4DB2-BD59-A6C34878D82A}">
                    <a16:rowId xmlns:a16="http://schemas.microsoft.com/office/drawing/2014/main" val="2854503012"/>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Structures Removed (vacant parcel)</a:t>
                      </a:r>
                      <a:endParaRPr lang="en-US" sz="1600" b="0" dirty="0"/>
                    </a:p>
                  </a:txBody>
                  <a:tcPr anchor="ctr">
                    <a:solidFill>
                      <a:srgbClr val="5B739B"/>
                    </a:solidFill>
                  </a:tcPr>
                </a:tc>
                <a:tc>
                  <a:txBody>
                    <a:bodyPr/>
                    <a:lstStyle/>
                    <a:p>
                      <a:pPr algn="ctr"/>
                      <a:r>
                        <a:rPr lang="en-US" sz="1600" b="1" dirty="0">
                          <a:solidFill>
                            <a:schemeClr val="tx1"/>
                          </a:solidFill>
                        </a:rPr>
                        <a:t>49</a:t>
                      </a:r>
                    </a:p>
                  </a:txBody>
                  <a:tcPr anchor="ctr"/>
                </a:tc>
                <a:tc>
                  <a:txBody>
                    <a:bodyPr/>
                    <a:lstStyle/>
                    <a:p>
                      <a:pPr algn="ctr"/>
                      <a:r>
                        <a:rPr lang="en-US" sz="1600" b="1" dirty="0">
                          <a:solidFill>
                            <a:schemeClr val="tx1"/>
                          </a:solidFill>
                        </a:rPr>
                        <a:t>41</a:t>
                      </a:r>
                    </a:p>
                  </a:txBody>
                  <a:tcPr anchor="ctr"/>
                </a:tc>
                <a:extLst>
                  <a:ext uri="{0D108BD9-81ED-4DB2-BD59-A6C34878D82A}">
                    <a16:rowId xmlns:a16="http://schemas.microsoft.com/office/drawing/2014/main" val="2218066670"/>
                  </a:ext>
                </a:extLst>
              </a:tr>
              <a:tr h="169817">
                <a:tc rowSpan="4">
                  <a:txBody>
                    <a:bodyPr/>
                    <a:lstStyle/>
                    <a:p>
                      <a:pPr algn="l"/>
                      <a:r>
                        <a:rPr lang="en-US" sz="1600" b="1" dirty="0">
                          <a:solidFill>
                            <a:schemeClr val="bg1"/>
                          </a:solidFill>
                        </a:rPr>
                        <a:t>Open Space Preservation</a:t>
                      </a:r>
                    </a:p>
                  </a:txBody>
                  <a:tcPr anchor="ctr">
                    <a:solidFill>
                      <a:srgbClr val="5B739B"/>
                    </a:solidFill>
                  </a:tcPr>
                </a:tc>
                <a:tc>
                  <a:txBody>
                    <a:bodyPr/>
                    <a:lstStyle/>
                    <a:p>
                      <a:r>
                        <a:rPr lang="en-US" sz="1600" dirty="0">
                          <a:solidFill>
                            <a:schemeClr val="bg1"/>
                          </a:solidFill>
                        </a:rPr>
                        <a:t>Buyout Parcels (Deed Restricted)</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16</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t>18</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0">
                <a:tc vMerge="1">
                  <a:txBody>
                    <a:bodyPr/>
                    <a:lstStyle/>
                    <a:p>
                      <a:endParaRPr lang="en-US"/>
                    </a:p>
                  </a:txBody>
                  <a:tcPr/>
                </a:tc>
                <a:tc>
                  <a:txBody>
                    <a:bodyPr/>
                    <a:lstStyle/>
                    <a:p>
                      <a:r>
                        <a:rPr lang="en-US" sz="1600" dirty="0">
                          <a:solidFill>
                            <a:schemeClr val="bg1"/>
                          </a:solidFill>
                        </a:rPr>
                        <a:t>Community-Owned</a:t>
                      </a:r>
                      <a:r>
                        <a:rPr lang="en-US" sz="1600" baseline="0" dirty="0">
                          <a:solidFill>
                            <a:schemeClr val="bg1"/>
                          </a:solidFill>
                        </a:rPr>
                        <a:t> Vacant Parcels</a:t>
                      </a:r>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66</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88</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1766492"/>
                  </a:ext>
                </a:extLst>
              </a:tr>
              <a:tr h="0">
                <a:tc vMerge="1">
                  <a:txBody>
                    <a:bodyPr/>
                    <a:lstStyle/>
                    <a:p>
                      <a:endParaRPr lang="en-US" sz="1600" b="1"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Area of Open Space Preservation (OSP)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 Acres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3 Acres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0">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Ratio of Open Space Preservation (OSP to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rgbClr val="C00000"/>
                          </a:solidFill>
                        </a:rPr>
                        <a:t>2.6%</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chemeClr val="tx1"/>
                          </a:solidFill>
                        </a:rPr>
                        <a:t>4.5%</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135358807"/>
                  </a:ext>
                </a:extLst>
              </a:tr>
              <a:tr h="0">
                <a:tc>
                  <a:txBody>
                    <a:bodyPr/>
                    <a:lstStyle/>
                    <a:p>
                      <a:pPr algn="l"/>
                      <a:r>
                        <a:rPr lang="en-US" sz="1600" b="1" dirty="0">
                          <a:solidFill>
                            <a:schemeClr val="bg1"/>
                          </a:solidFill>
                        </a:rPr>
                        <a:t>Building Value Recovery</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Net Value 2016-2022 Tax Assessment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 $6.1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rgbClr val="C00000"/>
                          </a:solidFill>
                        </a:rPr>
                        <a:t>- $1.0 Million</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130931852"/>
                  </a:ext>
                </a:extLst>
              </a:tr>
              <a:tr h="0">
                <a:tc>
                  <a:txBody>
                    <a:bodyPr/>
                    <a:lstStyle/>
                    <a:p>
                      <a:pPr algn="l"/>
                      <a:r>
                        <a:rPr lang="en-US" sz="1600" b="1" dirty="0">
                          <a:solidFill>
                            <a:schemeClr val="bg1"/>
                          </a:solidFill>
                        </a:rPr>
                        <a:t>Loss Avoidance 100-year Flood</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r>
                        <a:rPr lang="en-US" sz="1600" dirty="0">
                          <a:solidFill>
                            <a:schemeClr val="bg1"/>
                          </a:solidFill>
                        </a:rPr>
                        <a:t>Loss Avoidance by Elevating or Removing Structures (preliminary results)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$2.6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$2.3 million</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528669745"/>
                  </a:ext>
                </a:extLst>
              </a:tr>
            </a:tbl>
          </a:graphicData>
        </a:graphic>
      </p:graphicFrame>
    </p:spTree>
    <p:extLst>
      <p:ext uri="{BB962C8B-B14F-4D97-AF65-F5344CB8AC3E}">
        <p14:creationId xmlns:p14="http://schemas.microsoft.com/office/powerpoint/2010/main" val="226295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20954" y="1379420"/>
            <a:ext cx="8463592" cy="50029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HWM;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363861" y="4896095"/>
            <a:ext cx="1409132" cy="140039"/>
          </a:xfrm>
          <a:prstGeom prst="wedgeRectCallout">
            <a:avLst>
              <a:gd name="adj1" fmla="val 537893"/>
              <a:gd name="adj2" fmla="val 1937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5.9’   (FEMA 1% + 2’ FBD)</a:t>
            </a:r>
          </a:p>
        </p:txBody>
      </p:sp>
      <p:sp>
        <p:nvSpPr>
          <p:cNvPr id="7" name="Rectangular Callout 6"/>
          <p:cNvSpPr/>
          <p:nvPr/>
        </p:nvSpPr>
        <p:spPr>
          <a:xfrm>
            <a:off x="363861" y="4296985"/>
            <a:ext cx="1400112" cy="161345"/>
          </a:xfrm>
          <a:prstGeom prst="wedgeRectCallout">
            <a:avLst>
              <a:gd name="adj1" fmla="val 537874"/>
              <a:gd name="adj2" fmla="val -3566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1%+ / 100-Yr; 0.2%)</a:t>
            </a:r>
          </a:p>
        </p:txBody>
      </p:sp>
      <p:sp>
        <p:nvSpPr>
          <p:cNvPr id="8" name="Rectangular Callout 7"/>
          <p:cNvSpPr/>
          <p:nvPr/>
        </p:nvSpPr>
        <p:spPr>
          <a:xfrm>
            <a:off x="363861" y="4716122"/>
            <a:ext cx="1405720" cy="120223"/>
          </a:xfrm>
          <a:prstGeom prst="wedgeRectCallout">
            <a:avLst>
              <a:gd name="adj1" fmla="val 538209"/>
              <a:gd name="adj2" fmla="val 18537"/>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363861" y="4518080"/>
            <a:ext cx="1395483" cy="138582"/>
          </a:xfrm>
          <a:prstGeom prst="wedgeRectCallout">
            <a:avLst>
              <a:gd name="adj1" fmla="val 538964"/>
              <a:gd name="adj2" fmla="val -22689"/>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8.2’   (FSF 1% / 100-Yr)</a:t>
            </a:r>
          </a:p>
        </p:txBody>
      </p:sp>
      <p:sp>
        <p:nvSpPr>
          <p:cNvPr id="10" name="Rectangular Callout 9"/>
          <p:cNvSpPr/>
          <p:nvPr/>
        </p:nvSpPr>
        <p:spPr>
          <a:xfrm>
            <a:off x="363861" y="4101234"/>
            <a:ext cx="1396700" cy="138582"/>
          </a:xfrm>
          <a:prstGeom prst="wedgeRectCallout">
            <a:avLst>
              <a:gd name="adj1" fmla="val 537089"/>
              <a:gd name="adj2" fmla="val 2589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12.2’ (FSF 0.2% / 500-Yr )</a:t>
            </a:r>
          </a:p>
        </p:txBody>
      </p:sp>
      <p:graphicFrame>
        <p:nvGraphicFramePr>
          <p:cNvPr id="11" name="Table 10"/>
          <p:cNvGraphicFramePr>
            <a:graphicFrameLocks noGrp="1"/>
          </p:cNvGraphicFramePr>
          <p:nvPr/>
        </p:nvGraphicFramePr>
        <p:xfrm>
          <a:off x="363863" y="1987120"/>
          <a:ext cx="1465728" cy="1694025"/>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3.9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237120">
                <a:tc>
                  <a:txBody>
                    <a:bodyPr/>
                    <a:lstStyle/>
                    <a:p>
                      <a:pPr algn="l" fontAlgn="b"/>
                      <a:r>
                        <a:rPr lang="en-US" sz="800" u="none" strike="noStrike" dirty="0">
                          <a:effectLst/>
                        </a:rPr>
                        <a:t>FEMA 100-Yr +</a:t>
                      </a:r>
                      <a:br>
                        <a:rPr lang="en-US" sz="800" u="none" strike="noStrike" dirty="0">
                          <a:effectLst/>
                        </a:rPr>
                      </a:br>
                      <a:r>
                        <a:rPr lang="en-US" sz="800" u="none" strike="noStrike" dirty="0">
                          <a:effectLst/>
                        </a:rPr>
                        <a:t> 2.0 Ft. Freeboard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3922892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07593507"/>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8.2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121987">
                <a:tc>
                  <a:txBody>
                    <a:bodyPr/>
                    <a:lstStyle/>
                    <a:p>
                      <a:pPr algn="l" fontAlgn="b"/>
                      <a:r>
                        <a:rPr lang="en-US" sz="800" u="none" strike="noStrike" dirty="0">
                          <a:effectLst/>
                        </a:rPr>
                        <a:t>FEMA 1%+,</a:t>
                      </a:r>
                      <a:r>
                        <a:rPr lang="en-US" sz="800" u="none" strike="noStrike" baseline="0" dirty="0">
                          <a:effectLst/>
                        </a:rPr>
                        <a:t> 0.2%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9.9</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12.2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5664649" y="6018620"/>
            <a:ext cx="3101789" cy="300082"/>
          </a:xfrm>
          <a:prstGeom prst="rect">
            <a:avLst/>
          </a:prstGeom>
          <a:noFill/>
        </p:spPr>
        <p:txBody>
          <a:bodyPr wrap="square" rtlCol="0">
            <a:spAutoFit/>
          </a:bodyPr>
          <a:lstStyle/>
          <a:p>
            <a:r>
              <a:rPr lang="en-US" sz="1350" b="1" dirty="0">
                <a:solidFill>
                  <a:schemeClr val="bg1"/>
                </a:solidFill>
              </a:rPr>
              <a:t>182 Seventh Street, Rainelle, WV, 25962</a:t>
            </a:r>
          </a:p>
        </p:txBody>
      </p:sp>
      <p:sp>
        <p:nvSpPr>
          <p:cNvPr id="13" name="TextBox 12"/>
          <p:cNvSpPr txBox="1"/>
          <p:nvPr/>
        </p:nvSpPr>
        <p:spPr>
          <a:xfrm>
            <a:off x="1991821" y="3214573"/>
            <a:ext cx="2061883" cy="230832"/>
          </a:xfrm>
          <a:prstGeom prst="rect">
            <a:avLst/>
          </a:prstGeom>
          <a:noFill/>
        </p:spPr>
        <p:txBody>
          <a:bodyPr wrap="square" rtlCol="0">
            <a:spAutoFit/>
          </a:bodyPr>
          <a:lstStyle/>
          <a:p>
            <a:r>
              <a:rPr lang="en-US" sz="900" dirty="0"/>
              <a:t>Building </a:t>
            </a:r>
            <a:r>
              <a:rPr lang="en-US" sz="900" u="sng" dirty="0">
                <a:hlinkClick r:id="rId4"/>
              </a:rPr>
              <a:t>13-13-0001-0054-0000_182</a:t>
            </a:r>
            <a:r>
              <a:rPr lang="en-US" sz="900" dirty="0"/>
              <a:t> </a:t>
            </a:r>
          </a:p>
        </p:txBody>
      </p:sp>
      <p:sp>
        <p:nvSpPr>
          <p:cNvPr id="16" name="Rectangular Callout 15"/>
          <p:cNvSpPr/>
          <p:nvPr/>
        </p:nvSpPr>
        <p:spPr>
          <a:xfrm>
            <a:off x="363860" y="5213923"/>
            <a:ext cx="1395483" cy="138582"/>
          </a:xfrm>
          <a:prstGeom prst="wedgeRectCallout">
            <a:avLst>
              <a:gd name="adj1" fmla="val 537542"/>
              <a:gd name="adj2" fmla="val -1526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3.9’   (FEMA 1% / 100-Yr) </a:t>
            </a:r>
          </a:p>
        </p:txBody>
      </p:sp>
      <p:sp>
        <p:nvSpPr>
          <p:cNvPr id="17" name="Rectangular Callout 16"/>
          <p:cNvSpPr/>
          <p:nvPr/>
        </p:nvSpPr>
        <p:spPr>
          <a:xfrm>
            <a:off x="363861" y="5414149"/>
            <a:ext cx="1395482" cy="138582"/>
          </a:xfrm>
          <a:prstGeom prst="wedgeRectCallout">
            <a:avLst>
              <a:gd name="adj1" fmla="val 536739"/>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2.3’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1%+, 0.2-percent chance (500-yr) floods</a:t>
            </a:r>
            <a:endParaRPr lang="en-US" sz="1050" dirty="0">
              <a:latin typeface="Arial" panose="020B0604020202020204" pitchFamily="34" charset="0"/>
              <a:cs typeface="Arial" panose="020B0604020202020204" pitchFamily="34" charset="0"/>
            </a:endParaRPr>
          </a:p>
        </p:txBody>
      </p:sp>
      <p:sp>
        <p:nvSpPr>
          <p:cNvPr id="4" name="Rectangle 3"/>
          <p:cNvSpPr/>
          <p:nvPr/>
        </p:nvSpPr>
        <p:spPr>
          <a:xfrm>
            <a:off x="363860" y="5872000"/>
            <a:ext cx="4839858" cy="454612"/>
          </a:xfrm>
          <a:prstGeom prst="rect">
            <a:avLst/>
          </a:prstGeom>
          <a:solidFill>
            <a:schemeClr val="accent6">
              <a:lumMod val="75000"/>
            </a:schemeClr>
          </a:solidFill>
        </p:spPr>
        <p:txBody>
          <a:bodyPr wrap="square">
            <a:spAutoFit/>
          </a:bodyPr>
          <a:lstStyle/>
          <a:p>
            <a:pP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Tree>
    <p:extLst>
      <p:ext uri="{BB962C8B-B14F-4D97-AF65-F5344CB8AC3E}">
        <p14:creationId xmlns:p14="http://schemas.microsoft.com/office/powerpoint/2010/main" val="120721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36B461-AD1C-477F-B82A-D01FD605E3F4}"/>
              </a:ext>
            </a:extLst>
          </p:cNvPr>
          <p:cNvPicPr>
            <a:picLocks noChangeAspect="1"/>
          </p:cNvPicPr>
          <p:nvPr/>
        </p:nvPicPr>
        <p:blipFill rotWithShape="1">
          <a:blip r:embed="rId3"/>
          <a:srcRect l="6975" r="466"/>
          <a:stretch/>
        </p:blipFill>
        <p:spPr>
          <a:xfrm>
            <a:off x="302846" y="2108897"/>
            <a:ext cx="8463592" cy="42735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ABOVE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563079" y="4175635"/>
            <a:ext cx="1494305" cy="140039"/>
          </a:xfrm>
          <a:prstGeom prst="wedgeRectCallout">
            <a:avLst>
              <a:gd name="adj1" fmla="val 71775"/>
              <a:gd name="adj2" fmla="val 5155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(FEMA 1% / 100-Yr + 2’ FBD)</a:t>
            </a:r>
          </a:p>
        </p:txBody>
      </p:sp>
      <p:sp>
        <p:nvSpPr>
          <p:cNvPr id="7" name="Rectangular Callout 6"/>
          <p:cNvSpPr/>
          <p:nvPr/>
        </p:nvSpPr>
        <p:spPr>
          <a:xfrm>
            <a:off x="1801290" y="4601040"/>
            <a:ext cx="1465727" cy="161345"/>
          </a:xfrm>
          <a:prstGeom prst="wedgeRectCallout">
            <a:avLst>
              <a:gd name="adj1" fmla="val 403784"/>
              <a:gd name="adj2" fmla="val -16565"/>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6.4’  (FEMA 1%+;  Climate BFE+1)</a:t>
            </a:r>
          </a:p>
        </p:txBody>
      </p:sp>
      <p:sp>
        <p:nvSpPr>
          <p:cNvPr id="8" name="Rectangular Callout 7"/>
          <p:cNvSpPr/>
          <p:nvPr/>
        </p:nvSpPr>
        <p:spPr>
          <a:xfrm>
            <a:off x="334345" y="4449759"/>
            <a:ext cx="1396700" cy="138582"/>
          </a:xfrm>
          <a:prstGeom prst="wedgeRectCallout">
            <a:avLst>
              <a:gd name="adj1" fmla="val 531594"/>
              <a:gd name="adj2" fmla="val 22884"/>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6999990" y="4185840"/>
            <a:ext cx="1395483" cy="138582"/>
          </a:xfrm>
          <a:prstGeom prst="wedgeRectCallout">
            <a:avLst>
              <a:gd name="adj1" fmla="val -83068"/>
              <a:gd name="adj2" fmla="val 42366"/>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(FSF 0.2% / 500-Yr)</a:t>
            </a:r>
          </a:p>
        </p:txBody>
      </p:sp>
      <p:sp>
        <p:nvSpPr>
          <p:cNvPr id="10" name="Rectangular Callout 9"/>
          <p:cNvSpPr/>
          <p:nvPr/>
        </p:nvSpPr>
        <p:spPr>
          <a:xfrm>
            <a:off x="335563" y="4255131"/>
            <a:ext cx="1396700" cy="138582"/>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7.2’  (FEMA 0.2% / 500-Yr )</a:t>
            </a:r>
          </a:p>
        </p:txBody>
      </p:sp>
      <p:graphicFrame>
        <p:nvGraphicFramePr>
          <p:cNvPr id="11" name="Table 10"/>
          <p:cNvGraphicFramePr>
            <a:graphicFrameLocks noGrp="1"/>
          </p:cNvGraphicFramePr>
          <p:nvPr/>
        </p:nvGraphicFramePr>
        <p:xfrm>
          <a:off x="5015923" y="2162913"/>
          <a:ext cx="1465728" cy="182308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5.7</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br>
                        <a:rPr lang="en-US" sz="800" u="none" strike="noStrike" dirty="0">
                          <a:effectLst/>
                        </a:rPr>
                      </a:br>
                      <a:r>
                        <a:rPr lang="en-US" sz="800" u="none" strike="noStrike" dirty="0">
                          <a:effectLst/>
                        </a:rPr>
                        <a:t>(BFE + 1ft)</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6.4</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823741667"/>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4855335" y="6018620"/>
            <a:ext cx="3911104" cy="300082"/>
          </a:xfrm>
          <a:prstGeom prst="rect">
            <a:avLst/>
          </a:prstGeom>
          <a:noFill/>
        </p:spPr>
        <p:txBody>
          <a:bodyPr wrap="square" rtlCol="0">
            <a:spAutoFit/>
          </a:bodyPr>
          <a:lstStyle/>
          <a:p>
            <a:r>
              <a:rPr lang="en-US" sz="1350" b="1" dirty="0">
                <a:solidFill>
                  <a:schemeClr val="bg1"/>
                </a:solidFill>
              </a:rPr>
              <a:t>138 Mill Street, White Sulphur Springs, WV, 24986</a:t>
            </a:r>
          </a:p>
        </p:txBody>
      </p:sp>
      <p:sp>
        <p:nvSpPr>
          <p:cNvPr id="13" name="TextBox 12"/>
          <p:cNvSpPr txBox="1"/>
          <p:nvPr/>
        </p:nvSpPr>
        <p:spPr>
          <a:xfrm>
            <a:off x="6468029" y="5051731"/>
            <a:ext cx="2061883" cy="230832"/>
          </a:xfrm>
          <a:prstGeom prst="rect">
            <a:avLst/>
          </a:prstGeom>
          <a:noFill/>
        </p:spPr>
        <p:txBody>
          <a:bodyPr wrap="square" rtlCol="0">
            <a:spAutoFit/>
          </a:bodyPr>
          <a:lstStyle/>
          <a:p>
            <a:r>
              <a:rPr lang="en-US" sz="900" dirty="0"/>
              <a:t>Building </a:t>
            </a:r>
            <a:r>
              <a:rPr lang="en-US" sz="900" u="sng" dirty="0">
                <a:hlinkClick r:id="rId4"/>
              </a:rPr>
              <a:t>13-17-0009-0026-0000_138</a:t>
            </a:r>
            <a:r>
              <a:rPr lang="en-US" sz="900" dirty="0"/>
              <a:t> </a:t>
            </a:r>
          </a:p>
        </p:txBody>
      </p:sp>
      <p:sp>
        <p:nvSpPr>
          <p:cNvPr id="16" name="Rectangular Callout 15"/>
          <p:cNvSpPr/>
          <p:nvPr/>
        </p:nvSpPr>
        <p:spPr>
          <a:xfrm>
            <a:off x="335563" y="4853918"/>
            <a:ext cx="1395483" cy="138582"/>
          </a:xfrm>
          <a:prstGeom prst="wedgeRectCallout">
            <a:avLst>
              <a:gd name="adj1" fmla="val 531543"/>
              <a:gd name="adj2" fmla="val -10614"/>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5.4’   (FEMA 1% / 100-Yr) </a:t>
            </a:r>
          </a:p>
        </p:txBody>
      </p:sp>
      <p:sp>
        <p:nvSpPr>
          <p:cNvPr id="17" name="Rectangular Callout 16"/>
          <p:cNvSpPr/>
          <p:nvPr/>
        </p:nvSpPr>
        <p:spPr>
          <a:xfrm>
            <a:off x="335563" y="5312750"/>
            <a:ext cx="1395482" cy="138582"/>
          </a:xfrm>
          <a:prstGeom prst="wedgeRectCallout">
            <a:avLst>
              <a:gd name="adj1" fmla="val 533047"/>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pic>
        <p:nvPicPr>
          <p:cNvPr id="24" name="Picture 23" descr="A picture containing grass, tree, outdoor, river&#10;&#10;Description automatically generated">
            <a:extLst>
              <a:ext uri="{FF2B5EF4-FFF2-40B4-BE49-F238E27FC236}">
                <a16:creationId xmlns:a16="http://schemas.microsoft.com/office/drawing/2014/main" id="{4EE615A8-20C4-4888-8B57-79A6516AD153}"/>
              </a:ext>
            </a:extLst>
          </p:cNvPr>
          <p:cNvPicPr>
            <a:picLocks noChangeAspect="1"/>
          </p:cNvPicPr>
          <p:nvPr/>
        </p:nvPicPr>
        <p:blipFill rotWithShape="1">
          <a:blip r:embed="rId3">
            <a:extLst>
              <a:ext uri="{28A0092B-C50C-407E-A947-70E740481C1C}">
                <a14:useLocalDpi xmlns:a14="http://schemas.microsoft.com/office/drawing/2010/main" val="0"/>
              </a:ext>
            </a:extLst>
          </a:blip>
          <a:srcRect l="16559"/>
          <a:stretch/>
        </p:blipFill>
        <p:spPr>
          <a:xfrm>
            <a:off x="2532470" y="3987508"/>
            <a:ext cx="4079059" cy="2713764"/>
          </a:xfrm>
          <a:prstGeom prst="rect">
            <a:avLst/>
          </a:prstGeom>
        </p:spPr>
      </p:pic>
      <p:pic>
        <p:nvPicPr>
          <p:cNvPr id="26" name="Picture 25" descr="A bridge over a river&#10;&#10;Description automatically generated with low confidence">
            <a:extLst>
              <a:ext uri="{FF2B5EF4-FFF2-40B4-BE49-F238E27FC236}">
                <a16:creationId xmlns:a16="http://schemas.microsoft.com/office/drawing/2014/main" id="{D7A6AEE6-8B6E-42DD-BF6E-77D80786D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27" r="12688" b="6159"/>
          <a:stretch/>
        </p:blipFill>
        <p:spPr>
          <a:xfrm>
            <a:off x="2532470" y="1020493"/>
            <a:ext cx="4079059" cy="2801156"/>
          </a:xfrm>
          <a:prstGeom prst="rect">
            <a:avLst/>
          </a:prstGeom>
        </p:spPr>
      </p:pic>
    </p:spTree>
    <p:extLst>
      <p:ext uri="{BB962C8B-B14F-4D97-AF65-F5344CB8AC3E}">
        <p14:creationId xmlns:p14="http://schemas.microsoft.com/office/powerpoint/2010/main" val="325508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pic>
        <p:nvPicPr>
          <p:cNvPr id="3" name="Picture 2" descr="A picture containing grass, outdoor, sky, tree&#10;&#10;Description automatically generated">
            <a:extLst>
              <a:ext uri="{FF2B5EF4-FFF2-40B4-BE49-F238E27FC236}">
                <a16:creationId xmlns:a16="http://schemas.microsoft.com/office/drawing/2014/main" id="{CB7DD228-501C-493C-9A9A-4BB3222613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597" y="2200281"/>
            <a:ext cx="2493517" cy="3324690"/>
          </a:xfrm>
          <a:prstGeom prst="rect">
            <a:avLst/>
          </a:prstGeom>
        </p:spPr>
      </p:pic>
      <p:pic>
        <p:nvPicPr>
          <p:cNvPr id="18" name="Picture 17" descr="A group of men standing in front of a sign&#10;&#10;Description automatically generated with medium confidence">
            <a:extLst>
              <a:ext uri="{FF2B5EF4-FFF2-40B4-BE49-F238E27FC236}">
                <a16:creationId xmlns:a16="http://schemas.microsoft.com/office/drawing/2014/main" id="{1462FFAA-E0EF-45BB-8C21-82798D59F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054" y="2200281"/>
            <a:ext cx="2493517" cy="3324689"/>
          </a:xfrm>
          <a:prstGeom prst="rect">
            <a:avLst/>
          </a:prstGeom>
        </p:spPr>
      </p:pic>
      <p:pic>
        <p:nvPicPr>
          <p:cNvPr id="22" name="Picture 21" descr="A picture containing grass, sky, outdoor, field&#10;&#10;Description automatically generated">
            <a:extLst>
              <a:ext uri="{FF2B5EF4-FFF2-40B4-BE49-F238E27FC236}">
                <a16:creationId xmlns:a16="http://schemas.microsoft.com/office/drawing/2014/main" id="{6AF1924A-91B0-477E-B83E-3D4AF7AB8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72" t="12190" r="21863" b="26603"/>
          <a:stretch/>
        </p:blipFill>
        <p:spPr>
          <a:xfrm>
            <a:off x="339280" y="2200282"/>
            <a:ext cx="2817748" cy="3324688"/>
          </a:xfrm>
          <a:prstGeom prst="rect">
            <a:avLst/>
          </a:prstGeom>
        </p:spPr>
      </p:pic>
    </p:spTree>
    <p:extLst>
      <p:ext uri="{BB962C8B-B14F-4D97-AF65-F5344CB8AC3E}">
        <p14:creationId xmlns:p14="http://schemas.microsoft.com/office/powerpoint/2010/main" val="272231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44596" y="4087919"/>
            <a:ext cx="6254808" cy="1992578"/>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15153" y="2626112"/>
            <a:ext cx="4120426" cy="105380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Thousand Year Flood?</a:t>
            </a:r>
          </a:p>
        </p:txBody>
      </p:sp>
      <p:pic>
        <p:nvPicPr>
          <p:cNvPr id="2" name="Picture 1"/>
          <p:cNvPicPr>
            <a:picLocks noChangeAspect="1"/>
          </p:cNvPicPr>
          <p:nvPr/>
        </p:nvPicPr>
        <p:blipFill>
          <a:blip r:embed="rId5"/>
          <a:stretch>
            <a:fillRect/>
          </a:stretch>
        </p:blipFill>
        <p:spPr>
          <a:xfrm>
            <a:off x="215153" y="1102198"/>
            <a:ext cx="3958830" cy="1302906"/>
          </a:xfrm>
          <a:prstGeom prst="rect">
            <a:avLst/>
          </a:prstGeom>
        </p:spPr>
      </p:pic>
      <p:sp>
        <p:nvSpPr>
          <p:cNvPr id="3" name="TextBox 2"/>
          <p:cNvSpPr txBox="1"/>
          <p:nvPr/>
        </p:nvSpPr>
        <p:spPr>
          <a:xfrm>
            <a:off x="1221763" y="2099208"/>
            <a:ext cx="1121869" cy="276999"/>
          </a:xfrm>
          <a:prstGeom prst="rect">
            <a:avLst/>
          </a:prstGeom>
          <a:noFill/>
        </p:spPr>
        <p:txBody>
          <a:bodyPr wrap="square" rtlCol="0">
            <a:spAutoFit/>
          </a:bodyPr>
          <a:lstStyle/>
          <a:p>
            <a:r>
              <a:rPr lang="en-US" sz="1200" dirty="0">
                <a:hlinkClick r:id="rId6"/>
              </a:rPr>
              <a:t>WVNSTV 2021</a:t>
            </a:r>
            <a:endParaRPr lang="en-US" sz="1200" dirty="0"/>
          </a:p>
        </p:txBody>
      </p:sp>
      <p:pic>
        <p:nvPicPr>
          <p:cNvPr id="4" name="Picture 3"/>
          <p:cNvPicPr>
            <a:picLocks noChangeAspect="1"/>
          </p:cNvPicPr>
          <p:nvPr/>
        </p:nvPicPr>
        <p:blipFill>
          <a:blip r:embed="rId7"/>
          <a:stretch>
            <a:fillRect/>
          </a:stretch>
        </p:blipFill>
        <p:spPr>
          <a:xfrm>
            <a:off x="4710312" y="1287606"/>
            <a:ext cx="4287450" cy="1850170"/>
          </a:xfrm>
          <a:prstGeom prst="rect">
            <a:avLst/>
          </a:prstGeom>
        </p:spPr>
      </p:pic>
      <p:sp>
        <p:nvSpPr>
          <p:cNvPr id="8" name="TextBox 7"/>
          <p:cNvSpPr txBox="1"/>
          <p:nvPr/>
        </p:nvSpPr>
        <p:spPr>
          <a:xfrm>
            <a:off x="5824497" y="2405104"/>
            <a:ext cx="2189950" cy="276999"/>
          </a:xfrm>
          <a:prstGeom prst="rect">
            <a:avLst/>
          </a:prstGeom>
          <a:noFill/>
        </p:spPr>
        <p:txBody>
          <a:bodyPr wrap="square" rtlCol="0">
            <a:spAutoFit/>
          </a:bodyPr>
          <a:lstStyle/>
          <a:p>
            <a:r>
              <a:rPr lang="en-US" sz="1200" dirty="0">
                <a:hlinkClick r:id="rId8"/>
              </a:rPr>
              <a:t>WV Public Broadcasting 2016</a:t>
            </a:r>
            <a:endParaRPr lang="en-US" sz="1200" dirty="0"/>
          </a:p>
        </p:txBody>
      </p:sp>
      <p:sp>
        <p:nvSpPr>
          <p:cNvPr id="18" name="TextBox 17"/>
          <p:cNvSpPr txBox="1"/>
          <p:nvPr/>
        </p:nvSpPr>
        <p:spPr>
          <a:xfrm>
            <a:off x="1295535" y="3402921"/>
            <a:ext cx="1132619" cy="276999"/>
          </a:xfrm>
          <a:prstGeom prst="rect">
            <a:avLst/>
          </a:prstGeom>
          <a:noFill/>
        </p:spPr>
        <p:txBody>
          <a:bodyPr wrap="square" rtlCol="0">
            <a:spAutoFit/>
          </a:bodyPr>
          <a:lstStyle/>
          <a:p>
            <a:r>
              <a:rPr lang="en-US" sz="1200" dirty="0">
                <a:hlinkClick r:id="rId9"/>
              </a:rPr>
              <a:t>WVNSTV 2022</a:t>
            </a:r>
            <a:endParaRPr lang="en-US" sz="1200" dirty="0"/>
          </a:p>
        </p:txBody>
      </p:sp>
      <p:sp>
        <p:nvSpPr>
          <p:cNvPr id="19" name="TextBox 18"/>
          <p:cNvSpPr txBox="1"/>
          <p:nvPr/>
        </p:nvSpPr>
        <p:spPr>
          <a:xfrm>
            <a:off x="4426003" y="4472108"/>
            <a:ext cx="2996773" cy="738664"/>
          </a:xfrm>
          <a:prstGeom prst="rect">
            <a:avLst/>
          </a:prstGeom>
          <a:solidFill>
            <a:schemeClr val="accent2">
              <a:lumMod val="20000"/>
              <a:lumOff val="80000"/>
            </a:schemeClr>
          </a:solidFill>
        </p:spPr>
        <p:txBody>
          <a:bodyPr wrap="square" rtlCol="0">
            <a:spAutoFit/>
          </a:bodyPr>
          <a:lstStyle/>
          <a:p>
            <a:r>
              <a:rPr lang="en-US" sz="1400" dirty="0"/>
              <a:t>Some websites like </a:t>
            </a:r>
            <a:r>
              <a:rPr lang="en-US" sz="1400" dirty="0">
                <a:hlinkClick r:id="rId10"/>
              </a:rPr>
              <a:t>MH3WV</a:t>
            </a:r>
            <a:r>
              <a:rPr lang="en-US" sz="1400" dirty="0"/>
              <a:t> clarify it as a 1,000-year rainfall event according to the NWS</a:t>
            </a:r>
          </a:p>
        </p:txBody>
      </p:sp>
    </p:spTree>
    <p:extLst>
      <p:ext uri="{BB962C8B-B14F-4D97-AF65-F5344CB8AC3E}">
        <p14:creationId xmlns:p14="http://schemas.microsoft.com/office/powerpoint/2010/main" val="89290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Central Ave., White Sulphur Springs</a:t>
            </a:r>
            <a:endParaRPr lang="en-US" sz="1100" dirty="0">
              <a:solidFill>
                <a:schemeClr val="bg1"/>
              </a:solidFill>
            </a:endParaRPr>
          </a:p>
        </p:txBody>
      </p:sp>
      <p:pic>
        <p:nvPicPr>
          <p:cNvPr id="4" name="Picture 3">
            <a:extLst>
              <a:ext uri="{FF2B5EF4-FFF2-40B4-BE49-F238E27FC236}">
                <a16:creationId xmlns:a16="http://schemas.microsoft.com/office/drawing/2014/main" id="{6ED41482-C266-4C3E-B1EC-76097C288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7641"/>
            <a:ext cx="9144000" cy="4404568"/>
          </a:xfrm>
          <a:prstGeom prst="rect">
            <a:avLst/>
          </a:prstGeom>
        </p:spPr>
      </p:pic>
    </p:spTree>
    <p:extLst>
      <p:ext uri="{BB962C8B-B14F-4D97-AF65-F5344CB8AC3E}">
        <p14:creationId xmlns:p14="http://schemas.microsoft.com/office/powerpoint/2010/main" val="353033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Freeland Ave., White Sulphur Springs</a:t>
            </a:r>
            <a:endParaRPr lang="en-US" sz="1100" dirty="0">
              <a:solidFill>
                <a:schemeClr val="bg1"/>
              </a:solidFill>
            </a:endParaRPr>
          </a:p>
        </p:txBody>
      </p:sp>
      <p:pic>
        <p:nvPicPr>
          <p:cNvPr id="3" name="Picture 2">
            <a:extLst>
              <a:ext uri="{FF2B5EF4-FFF2-40B4-BE49-F238E27FC236}">
                <a16:creationId xmlns:a16="http://schemas.microsoft.com/office/drawing/2014/main" id="{C1624B88-5205-4084-8411-47C8592F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310"/>
            <a:ext cx="9143999" cy="4404568"/>
          </a:xfrm>
          <a:prstGeom prst="rect">
            <a:avLst/>
          </a:prstGeom>
        </p:spPr>
      </p:pic>
    </p:spTree>
    <p:extLst>
      <p:ext uri="{BB962C8B-B14F-4D97-AF65-F5344CB8AC3E}">
        <p14:creationId xmlns:p14="http://schemas.microsoft.com/office/powerpoint/2010/main" val="362169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7</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St, Rainelle</a:t>
            </a:r>
          </a:p>
        </p:txBody>
      </p:sp>
      <p:pic>
        <p:nvPicPr>
          <p:cNvPr id="4" name="Picture 3">
            <a:extLst>
              <a:ext uri="{FF2B5EF4-FFF2-40B4-BE49-F238E27FC236}">
                <a16:creationId xmlns:a16="http://schemas.microsoft.com/office/drawing/2014/main" id="{19CAB4EF-73C5-4331-A8B3-E1015499C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3999" cy="4404568"/>
          </a:xfrm>
          <a:prstGeom prst="rect">
            <a:avLst/>
          </a:prstGeom>
        </p:spPr>
      </p:pic>
    </p:spTree>
    <p:extLst>
      <p:ext uri="{BB962C8B-B14F-4D97-AF65-F5344CB8AC3E}">
        <p14:creationId xmlns:p14="http://schemas.microsoft.com/office/powerpoint/2010/main" val="100052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Greenbrier Ave., Rainelle</a:t>
            </a:r>
          </a:p>
        </p:txBody>
      </p:sp>
      <p:pic>
        <p:nvPicPr>
          <p:cNvPr id="3" name="Picture 2">
            <a:extLst>
              <a:ext uri="{FF2B5EF4-FFF2-40B4-BE49-F238E27FC236}">
                <a16:creationId xmlns:a16="http://schemas.microsoft.com/office/drawing/2014/main" id="{3B4FB808-53FD-48F0-B97E-24B08B937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3999" cy="4404568"/>
          </a:xfrm>
          <a:prstGeom prst="rect">
            <a:avLst/>
          </a:prstGeom>
        </p:spPr>
      </p:pic>
    </p:spTree>
    <p:extLst>
      <p:ext uri="{BB962C8B-B14F-4D97-AF65-F5344CB8AC3E}">
        <p14:creationId xmlns:p14="http://schemas.microsoft.com/office/powerpoint/2010/main" val="228060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Examples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sp>
        <p:nvSpPr>
          <p:cNvPr id="5" name="Text Box 2">
            <a:extLst>
              <a:ext uri="{FF2B5EF4-FFF2-40B4-BE49-F238E27FC236}">
                <a16:creationId xmlns:a16="http://schemas.microsoft.com/office/drawing/2014/main" id="{F4F5AC2D-0C52-4F66-B898-3A8DC05C0F71}"/>
              </a:ext>
            </a:extLst>
          </p:cNvPr>
          <p:cNvSpPr txBox="1">
            <a:spLocks noChangeArrowheads="1"/>
          </p:cNvSpPr>
          <p:nvPr/>
        </p:nvSpPr>
        <p:spPr bwMode="auto">
          <a:xfrm>
            <a:off x="5170014" y="630905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13-17-0008-0152-0000_195</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9" name="Picture 8" descr="A picture containing grass, outdoor, house, building&#10;&#10;Description automatically generated">
            <a:extLst>
              <a:ext uri="{FF2B5EF4-FFF2-40B4-BE49-F238E27FC236}">
                <a16:creationId xmlns:a16="http://schemas.microsoft.com/office/drawing/2014/main" id="{C23AE043-26FE-4F30-A77D-9FA694EA2F58}"/>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4649342" y="3631318"/>
            <a:ext cx="4247960" cy="2688483"/>
          </a:xfrm>
          <a:prstGeom prst="rect">
            <a:avLst/>
          </a:prstGeom>
        </p:spPr>
      </p:pic>
      <p:pic>
        <p:nvPicPr>
          <p:cNvPr id="11" name="Picture 10" descr="A house with a car parked in front of it&#10;&#10;Description automatically generated with medium confidence">
            <a:extLst>
              <a:ext uri="{FF2B5EF4-FFF2-40B4-BE49-F238E27FC236}">
                <a16:creationId xmlns:a16="http://schemas.microsoft.com/office/drawing/2014/main" id="{48305586-0444-4E3E-A557-69109584A4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03"/>
          <a:stretch/>
        </p:blipFill>
        <p:spPr>
          <a:xfrm>
            <a:off x="246698" y="3631319"/>
            <a:ext cx="4187947" cy="2688483"/>
          </a:xfrm>
          <a:prstGeom prst="rect">
            <a:avLst/>
          </a:prstGeom>
        </p:spPr>
      </p:pic>
      <p:sp>
        <p:nvSpPr>
          <p:cNvPr id="12" name="Text Box 2">
            <a:extLst>
              <a:ext uri="{FF2B5EF4-FFF2-40B4-BE49-F238E27FC236}">
                <a16:creationId xmlns:a16="http://schemas.microsoft.com/office/drawing/2014/main" id="{307BDAFA-A8B6-413E-8348-5BEA733B375D}"/>
              </a:ext>
            </a:extLst>
          </p:cNvPr>
          <p:cNvSpPr txBox="1">
            <a:spLocks noChangeArrowheads="1"/>
          </p:cNvSpPr>
          <p:nvPr/>
        </p:nvSpPr>
        <p:spPr bwMode="auto">
          <a:xfrm>
            <a:off x="749953" y="630963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4" name="Picture 13" descr="A car parked in front of a house&#10;&#10;Description automatically generated">
            <a:extLst>
              <a:ext uri="{FF2B5EF4-FFF2-40B4-BE49-F238E27FC236}">
                <a16:creationId xmlns:a16="http://schemas.microsoft.com/office/drawing/2014/main" id="{37099625-C97C-41A2-82CA-3FB90ADD1C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8" b="25597"/>
          <a:stretch/>
        </p:blipFill>
        <p:spPr>
          <a:xfrm>
            <a:off x="1706880" y="1061858"/>
            <a:ext cx="5730240" cy="1986484"/>
          </a:xfrm>
          <a:prstGeom prst="rect">
            <a:avLst/>
          </a:prstGeom>
        </p:spPr>
      </p:pic>
      <p:sp>
        <p:nvSpPr>
          <p:cNvPr id="15" name="Text Box 2">
            <a:extLst>
              <a:ext uri="{FF2B5EF4-FFF2-40B4-BE49-F238E27FC236}">
                <a16:creationId xmlns:a16="http://schemas.microsoft.com/office/drawing/2014/main" id="{8CE3353A-EB28-453D-95B4-8E02E2832D41}"/>
              </a:ext>
            </a:extLst>
          </p:cNvPr>
          <p:cNvSpPr txBox="1">
            <a:spLocks noChangeArrowheads="1"/>
          </p:cNvSpPr>
          <p:nvPr/>
        </p:nvSpPr>
        <p:spPr bwMode="auto">
          <a:xfrm>
            <a:off x="2831337" y="3030712"/>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9773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 (continued)</a:t>
            </a:r>
            <a:endParaRPr lang="en-US" sz="32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72406010"/>
              </p:ext>
            </p:extLst>
          </p:nvPr>
        </p:nvGraphicFramePr>
        <p:xfrm>
          <a:off x="313572" y="1261017"/>
          <a:ext cx="8516856" cy="5303520"/>
        </p:xfrm>
        <a:graphic>
          <a:graphicData uri="http://schemas.openxmlformats.org/drawingml/2006/table">
            <a:tbl>
              <a:tblPr firstRow="1" bandRow="1">
                <a:tableStyleId>{5C22544A-7EE6-4342-B048-85BDC9FD1C3A}</a:tableStyleId>
              </a:tblPr>
              <a:tblGrid>
                <a:gridCol w="1668381">
                  <a:extLst>
                    <a:ext uri="{9D8B030D-6E8A-4147-A177-3AD203B41FA5}">
                      <a16:colId xmlns:a16="http://schemas.microsoft.com/office/drawing/2014/main" val="2130072375"/>
                    </a:ext>
                  </a:extLst>
                </a:gridCol>
                <a:gridCol w="4617569">
                  <a:extLst>
                    <a:ext uri="{9D8B030D-6E8A-4147-A177-3AD203B41FA5}">
                      <a16:colId xmlns:a16="http://schemas.microsoft.com/office/drawing/2014/main" val="660922194"/>
                    </a:ext>
                  </a:extLst>
                </a:gridCol>
                <a:gridCol w="1223084">
                  <a:extLst>
                    <a:ext uri="{9D8B030D-6E8A-4147-A177-3AD203B41FA5}">
                      <a16:colId xmlns:a16="http://schemas.microsoft.com/office/drawing/2014/main" val="3934378209"/>
                    </a:ext>
                  </a:extLst>
                </a:gridCol>
                <a:gridCol w="1007822">
                  <a:extLst>
                    <a:ext uri="{9D8B030D-6E8A-4147-A177-3AD203B41FA5}">
                      <a16:colId xmlns:a16="http://schemas.microsoft.com/office/drawing/2014/main" val="3437275542"/>
                    </a:ext>
                  </a:extLst>
                </a:gridCol>
              </a:tblGrid>
              <a:tr h="0">
                <a:tc>
                  <a:txBody>
                    <a:bodyPr/>
                    <a:lstStyle/>
                    <a:p>
                      <a:pPr algn="ctr"/>
                      <a:r>
                        <a:rPr lang="en-US" sz="1600" dirty="0"/>
                        <a:t>Category</a:t>
                      </a:r>
                    </a:p>
                  </a:txBody>
                  <a:tcPr anchor="ctr">
                    <a:solidFill>
                      <a:srgbClr val="5B739B"/>
                    </a:solidFill>
                  </a:tcPr>
                </a:tc>
                <a:tc>
                  <a:txBody>
                    <a:bodyPr/>
                    <a:lstStyle/>
                    <a:p>
                      <a:pPr algn="ctr"/>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167640">
                <a:tc>
                  <a:txBody>
                    <a:bodyPr/>
                    <a:lstStyle/>
                    <a:p>
                      <a:pPr algn="l"/>
                      <a:r>
                        <a:rPr lang="en-US" sz="1600" b="1" dirty="0">
                          <a:solidFill>
                            <a:schemeClr val="bg1"/>
                          </a:solidFill>
                        </a:rPr>
                        <a:t>Resiliency</a:t>
                      </a:r>
                      <a:r>
                        <a:rPr lang="en-US" sz="1600" b="1" baseline="0" dirty="0">
                          <a:solidFill>
                            <a:schemeClr val="bg1"/>
                          </a:solidFill>
                        </a:rPr>
                        <a:t> to Future Floods</a:t>
                      </a:r>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Percent Residential Structures in 100-year floodplain elevated to Design Flood Elevation (DFE)</a:t>
                      </a:r>
                    </a:p>
                  </a:txBody>
                  <a:tcPr anchor="ctr">
                    <a:solidFill>
                      <a:srgbClr val="5B739B"/>
                    </a:solidFill>
                  </a:tcPr>
                </a:tc>
                <a:tc>
                  <a:txBody>
                    <a:bodyPr/>
                    <a:lstStyle/>
                    <a:p>
                      <a:pPr algn="ctr"/>
                      <a:r>
                        <a:rPr lang="en-US" sz="1600" b="1" dirty="0">
                          <a:solidFill>
                            <a:schemeClr val="tx1"/>
                          </a:solidFill>
                        </a:rPr>
                        <a:t>59%</a:t>
                      </a:r>
                    </a:p>
                  </a:txBody>
                  <a:tcPr anchor="ctr"/>
                </a:tc>
                <a:tc>
                  <a:txBody>
                    <a:bodyPr/>
                    <a:lstStyle/>
                    <a:p>
                      <a:pPr algn="ctr"/>
                      <a:r>
                        <a:rPr lang="en-US" sz="1600" b="1" dirty="0">
                          <a:solidFill>
                            <a:schemeClr val="tx1"/>
                          </a:solidFill>
                        </a:rPr>
                        <a:t>35%</a:t>
                      </a:r>
                    </a:p>
                  </a:txBody>
                  <a:tcPr anchor="ctr"/>
                </a:tc>
                <a:extLst>
                  <a:ext uri="{0D108BD9-81ED-4DB2-BD59-A6C34878D82A}">
                    <a16:rowId xmlns:a16="http://schemas.microsoft.com/office/drawing/2014/main" val="1748243930"/>
                  </a:ext>
                </a:extLst>
              </a:tr>
              <a:tr h="167640">
                <a:tc rowSpan="5">
                  <a:txBody>
                    <a:bodyPr/>
                    <a:lstStyle/>
                    <a:p>
                      <a:pPr algn="l"/>
                      <a:r>
                        <a:rPr lang="en-US" sz="1600" b="1" dirty="0">
                          <a:solidFill>
                            <a:schemeClr val="bg1"/>
                          </a:solidFill>
                        </a:rPr>
                        <a:t>Floodplain Management</a:t>
                      </a:r>
                    </a:p>
                  </a:txBody>
                  <a:tcPr anchor="ctr">
                    <a:solidFill>
                      <a:srgbClr val="5B739B"/>
                    </a:solidFill>
                  </a:tcPr>
                </a:tc>
                <a:tc>
                  <a:txBody>
                    <a:bodyPr/>
                    <a:lstStyle/>
                    <a:p>
                      <a:r>
                        <a:rPr lang="en-US" sz="1600" dirty="0">
                          <a:solidFill>
                            <a:schemeClr val="bg1"/>
                          </a:solidFill>
                        </a:rPr>
                        <a:t>Freeboard (safety</a:t>
                      </a:r>
                      <a:r>
                        <a:rPr lang="en-US" sz="1600" baseline="0" dirty="0">
                          <a:solidFill>
                            <a:schemeClr val="bg1"/>
                          </a:solidFill>
                        </a:rPr>
                        <a:t> elevation factor above BFE)</a:t>
                      </a:r>
                      <a:endParaRPr lang="en-US" sz="1600" dirty="0">
                        <a:solidFill>
                          <a:schemeClr val="bg1"/>
                        </a:solidFill>
                      </a:endParaRPr>
                    </a:p>
                  </a:txBody>
                  <a:tcPr anchor="ctr">
                    <a:solidFill>
                      <a:srgbClr val="5B739B"/>
                    </a:solidFill>
                  </a:tcPr>
                </a:tc>
                <a:tc>
                  <a:txBody>
                    <a:bodyPr/>
                    <a:lstStyle/>
                    <a:p>
                      <a:pPr algn="ctr"/>
                      <a:r>
                        <a:rPr lang="en-US" sz="1600" b="1" dirty="0">
                          <a:solidFill>
                            <a:schemeClr val="accent6">
                              <a:lumMod val="75000"/>
                            </a:schemeClr>
                          </a:solidFill>
                        </a:rPr>
                        <a:t>2 ft.</a:t>
                      </a:r>
                    </a:p>
                  </a:txBody>
                  <a:tcPr anchor="ctr"/>
                </a:tc>
                <a:tc>
                  <a:txBody>
                    <a:bodyPr/>
                    <a:lstStyle/>
                    <a:p>
                      <a:pPr algn="ctr"/>
                      <a:r>
                        <a:rPr lang="en-US" sz="1600" b="1" dirty="0">
                          <a:solidFill>
                            <a:schemeClr val="accent6">
                              <a:lumMod val="75000"/>
                            </a:schemeClr>
                          </a:solidFill>
                        </a:rPr>
                        <a:t>2 ft.</a:t>
                      </a:r>
                      <a:endParaRPr lang="en-US" sz="1600" b="1" dirty="0">
                        <a:solidFill>
                          <a:srgbClr val="FF0000"/>
                        </a:solidFill>
                      </a:endParaRPr>
                    </a:p>
                  </a:txBody>
                  <a:tcPr anchor="ctr"/>
                </a:tc>
                <a:extLst>
                  <a:ext uri="{0D108BD9-81ED-4DB2-BD59-A6C34878D82A}">
                    <a16:rowId xmlns:a16="http://schemas.microsoft.com/office/drawing/2014/main" val="2353977355"/>
                  </a:ext>
                </a:extLst>
              </a:tr>
              <a:tr h="167640">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Community Rating System</a:t>
                      </a:r>
                      <a:r>
                        <a:rPr lang="en-US" sz="1600" baseline="0" dirty="0">
                          <a:solidFill>
                            <a:schemeClr val="bg1"/>
                          </a:solidFill>
                        </a:rPr>
                        <a:t> (above min. requirements)</a:t>
                      </a:r>
                      <a:endParaRPr lang="en-US" sz="1600" dirty="0">
                        <a:solidFill>
                          <a:schemeClr val="bg1"/>
                        </a:solidFill>
                      </a:endParaRPr>
                    </a:p>
                  </a:txBody>
                  <a:tcPr anchor="ctr">
                    <a:solidFill>
                      <a:srgbClr val="5B739B"/>
                    </a:solidFill>
                  </a:tcPr>
                </a:tc>
                <a:tc>
                  <a:txBody>
                    <a:bodyPr/>
                    <a:lstStyle/>
                    <a:p>
                      <a:pPr algn="ctr"/>
                      <a:r>
                        <a:rPr lang="en-US" sz="1600" b="1" dirty="0">
                          <a:solidFill>
                            <a:schemeClr val="tx1"/>
                          </a:solidFill>
                        </a:rPr>
                        <a:t>No</a:t>
                      </a:r>
                    </a:p>
                  </a:txBody>
                  <a:tcPr anchor="ctr"/>
                </a:tc>
                <a:tc>
                  <a:txBody>
                    <a:bodyPr/>
                    <a:lstStyle/>
                    <a:p>
                      <a:pPr algn="ctr"/>
                      <a:r>
                        <a:rPr lang="en-US" sz="1600" b="1" dirty="0">
                          <a:solidFill>
                            <a:schemeClr val="tx1"/>
                          </a:solidFill>
                        </a:rPr>
                        <a:t>No</a:t>
                      </a:r>
                    </a:p>
                  </a:txBody>
                  <a:tcPr anchor="ctr"/>
                </a:tc>
                <a:extLst>
                  <a:ext uri="{0D108BD9-81ED-4DB2-BD59-A6C34878D82A}">
                    <a16:rowId xmlns:a16="http://schemas.microsoft.com/office/drawing/2014/main" val="2902505558"/>
                  </a:ext>
                </a:extLst>
              </a:tr>
              <a:tr h="289560">
                <a:tc vMerge="1">
                  <a:txBody>
                    <a:bodyPr/>
                    <a:lstStyle/>
                    <a:p>
                      <a:pPr algn="l"/>
                      <a:r>
                        <a:rPr lang="en-US" sz="1600" b="1" dirty="0">
                          <a:solidFill>
                            <a:schemeClr val="bg1"/>
                          </a:solidFill>
                        </a:rPr>
                        <a:t>Floodplain Management</a:t>
                      </a:r>
                    </a:p>
                  </a:txBody>
                  <a:tcPr anchor="ctr">
                    <a:solidFill>
                      <a:srgbClr val="5B739B"/>
                    </a:solidFill>
                  </a:tcPr>
                </a:tc>
                <a:tc>
                  <a:txBody>
                    <a:bodyPr/>
                    <a:lstStyle/>
                    <a:p>
                      <a:r>
                        <a:rPr lang="en-US" sz="1600" dirty="0">
                          <a:solidFill>
                            <a:schemeClr val="bg1"/>
                          </a:solidFill>
                        </a:rPr>
                        <a:t>Incorporated</a:t>
                      </a:r>
                      <a:r>
                        <a:rPr lang="en-US" sz="1600" baseline="0" dirty="0">
                          <a:solidFill>
                            <a:schemeClr val="bg1"/>
                          </a:solidFill>
                        </a:rPr>
                        <a:t> Place a c</a:t>
                      </a:r>
                      <a:r>
                        <a:rPr lang="en-US" sz="1600" dirty="0">
                          <a:solidFill>
                            <a:schemeClr val="bg1"/>
                          </a:solidFill>
                        </a:rPr>
                        <a:t>ompacted</a:t>
                      </a:r>
                      <a:r>
                        <a:rPr lang="en-US" sz="1600" baseline="0" dirty="0">
                          <a:solidFill>
                            <a:schemeClr val="bg1"/>
                          </a:solidFill>
                        </a:rPr>
                        <a:t> floodplain management area to enforce floodplain ordinance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t>Yes</a:t>
                      </a:r>
                    </a:p>
                  </a:txBody>
                  <a:tcPr anchor="ctr"/>
                </a:tc>
                <a:extLst>
                  <a:ext uri="{0D108BD9-81ED-4DB2-BD59-A6C34878D82A}">
                    <a16:rowId xmlns:a16="http://schemas.microsoft.com/office/drawing/2014/main" val="3226595754"/>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Continuity</a:t>
                      </a:r>
                      <a:r>
                        <a:rPr lang="en-US" sz="1600" baseline="0" dirty="0">
                          <a:solidFill>
                            <a:schemeClr val="bg1"/>
                          </a:solidFill>
                        </a:rPr>
                        <a:t> of operations and immediate response to disasters</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1213452890"/>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Record keeping</a:t>
                      </a:r>
                      <a:r>
                        <a:rPr lang="en-US" sz="1600" baseline="0" dirty="0">
                          <a:solidFill>
                            <a:schemeClr val="bg1"/>
                          </a:solidFill>
                        </a:rPr>
                        <a:t> (permits, EC’s, substantial damage)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t>?</a:t>
                      </a:r>
                    </a:p>
                  </a:txBody>
                  <a:tcPr anchor="ctr"/>
                </a:tc>
                <a:extLst>
                  <a:ext uri="{0D108BD9-81ED-4DB2-BD59-A6C34878D82A}">
                    <a16:rowId xmlns:a16="http://schemas.microsoft.com/office/drawing/2014/main" val="2022271208"/>
                  </a:ext>
                </a:extLst>
              </a:tr>
              <a:tr h="66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1" dirty="0">
                          <a:solidFill>
                            <a:schemeClr val="bg1"/>
                          </a:solidFill>
                        </a:rPr>
                      </a:br>
                      <a:r>
                        <a:rPr lang="en-US" sz="1600" b="1" dirty="0">
                          <a:solidFill>
                            <a:schemeClr val="bg1"/>
                          </a:solidFill>
                        </a:rPr>
                        <a:t>Flood Insurance</a:t>
                      </a:r>
                    </a:p>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dirty="0">
                          <a:solidFill>
                            <a:schemeClr val="bg1"/>
                          </a:solidFill>
                        </a:rPr>
                      </a:br>
                      <a:r>
                        <a:rPr lang="en-US" sz="1600" dirty="0">
                          <a:solidFill>
                            <a:schemeClr val="bg1"/>
                          </a:solidFill>
                        </a:rPr>
                        <a:t>Number of Policies 2023</a:t>
                      </a:r>
                    </a:p>
                    <a:p>
                      <a:pPr algn="l"/>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67</a:t>
                      </a:r>
                    </a:p>
                  </a:txBody>
                  <a:tcPr anchor="ctr"/>
                </a:tc>
                <a:tc>
                  <a:txBody>
                    <a:bodyPr/>
                    <a:lstStyle/>
                    <a:p>
                      <a:pPr algn="ctr"/>
                      <a:r>
                        <a:rPr lang="en-US" sz="1600" b="1" dirty="0">
                          <a:solidFill>
                            <a:srgbClr val="C00000"/>
                          </a:solidFill>
                        </a:rPr>
                        <a:t>36</a:t>
                      </a:r>
                    </a:p>
                  </a:txBody>
                  <a:tcPr anchor="ctr"/>
                </a:tc>
                <a:extLst>
                  <a:ext uri="{0D108BD9-81ED-4DB2-BD59-A6C34878D82A}">
                    <a16:rowId xmlns:a16="http://schemas.microsoft.com/office/drawing/2014/main" val="3607165000"/>
                  </a:ext>
                </a:extLst>
              </a:tr>
              <a:tr h="118187">
                <a:tc rowSpan="2">
                  <a:txBody>
                    <a:bodyPr/>
                    <a:lstStyle/>
                    <a:p>
                      <a:pPr algn="l"/>
                      <a:r>
                        <a:rPr lang="en-US" sz="1600" b="1" dirty="0">
                          <a:solidFill>
                            <a:schemeClr val="bg1"/>
                          </a:solidFill>
                        </a:rPr>
                        <a:t>Risk Communications</a:t>
                      </a:r>
                    </a:p>
                  </a:txBody>
                  <a:tcPr anchor="ctr">
                    <a:solidFill>
                      <a:srgbClr val="5B739B"/>
                    </a:solidFill>
                  </a:tcPr>
                </a:tc>
                <a:tc>
                  <a:txBody>
                    <a:bodyPr/>
                    <a:lstStyle/>
                    <a:p>
                      <a:r>
                        <a:rPr lang="en-US" sz="1600" dirty="0">
                          <a:solidFill>
                            <a:schemeClr val="bg1"/>
                          </a:solidFill>
                        </a:rPr>
                        <a:t>Flood Risk Disclosure Laws in</a:t>
                      </a:r>
                      <a:r>
                        <a:rPr lang="en-US" sz="1600" baseline="0" dirty="0">
                          <a:solidFill>
                            <a:schemeClr val="bg1"/>
                          </a:solidFill>
                        </a:rPr>
                        <a:t> West Virginia</a:t>
                      </a:r>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F grade</a:t>
                      </a:r>
                    </a:p>
                  </a:txBody>
                  <a:tcPr anchor="ctr"/>
                </a:tc>
                <a:tc>
                  <a:txBody>
                    <a:bodyPr/>
                    <a:lstStyle/>
                    <a:p>
                      <a:pPr algn="ctr"/>
                      <a:r>
                        <a:rPr lang="en-US" sz="1600" b="1" dirty="0">
                          <a:solidFill>
                            <a:srgbClr val="C00000"/>
                          </a:solidFill>
                        </a:rPr>
                        <a:t>F grade</a:t>
                      </a:r>
                    </a:p>
                  </a:txBody>
                  <a:tcPr anchor="ctr"/>
                </a:tc>
                <a:extLst>
                  <a:ext uri="{0D108BD9-81ED-4DB2-BD59-A6C34878D82A}">
                    <a16:rowId xmlns:a16="http://schemas.microsoft.com/office/drawing/2014/main" val="3086470809"/>
                  </a:ext>
                </a:extLst>
              </a:tr>
              <a:tr h="118187">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Outreach to property owners about</a:t>
                      </a:r>
                      <a:r>
                        <a:rPr lang="en-US" sz="1600" baseline="0" dirty="0">
                          <a:solidFill>
                            <a:schemeClr val="bg1"/>
                          </a:solidFill>
                        </a:rPr>
                        <a:t> changes to flood maps (mapped in/mapped out of SFHA)</a:t>
                      </a:r>
                      <a:endParaRPr lang="en-US" sz="1600" dirty="0">
                        <a:solidFill>
                          <a:schemeClr val="bg1"/>
                        </a:solidFill>
                      </a:endParaRPr>
                    </a:p>
                  </a:txBody>
                  <a:tcPr anchor="ctr">
                    <a:solidFill>
                      <a:srgbClr val="5B739B"/>
                    </a:solidFill>
                  </a:tcPr>
                </a:tc>
                <a:tc>
                  <a:txBody>
                    <a:bodyPr/>
                    <a:lstStyle/>
                    <a:p>
                      <a:pPr algn="ctr"/>
                      <a:r>
                        <a:rPr lang="en-US" sz="1600" b="1" dirty="0"/>
                        <a:t>Pending</a:t>
                      </a:r>
                    </a:p>
                  </a:txBody>
                  <a:tcPr anchor="ctr"/>
                </a:tc>
                <a:tc>
                  <a:txBody>
                    <a:bodyPr/>
                    <a:lstStyle/>
                    <a:p>
                      <a:pPr algn="ctr"/>
                      <a:r>
                        <a:rPr lang="en-US" sz="1600" b="1" dirty="0"/>
                        <a:t>Pending</a:t>
                      </a:r>
                    </a:p>
                  </a:txBody>
                  <a:tcPr anchor="ctr"/>
                </a:tc>
                <a:extLst>
                  <a:ext uri="{0D108BD9-81ED-4DB2-BD59-A6C34878D82A}">
                    <a16:rowId xmlns:a16="http://schemas.microsoft.com/office/drawing/2014/main" val="2883156233"/>
                  </a:ext>
                </a:extLst>
              </a:tr>
            </a:tbl>
          </a:graphicData>
        </a:graphic>
      </p:graphicFrame>
    </p:spTree>
    <p:extLst>
      <p:ext uri="{BB962C8B-B14F-4D97-AF65-F5344CB8AC3E}">
        <p14:creationId xmlns:p14="http://schemas.microsoft.com/office/powerpoint/2010/main" val="412945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r>
              <a:rPr lang="en-US" sz="1100" dirty="0">
                <a:solidFill>
                  <a:schemeClr val="bg1"/>
                </a:solidFill>
              </a:rPr>
              <a:t>     </a:t>
            </a:r>
          </a:p>
        </p:txBody>
      </p:sp>
      <p:pic>
        <p:nvPicPr>
          <p:cNvPr id="7" name="Picture 6" descr="A picture containing outdoor, grass, tree, sky&#10;&#10;Description automatically generated">
            <a:extLst>
              <a:ext uri="{FF2B5EF4-FFF2-40B4-BE49-F238E27FC236}">
                <a16:creationId xmlns:a16="http://schemas.microsoft.com/office/drawing/2014/main" id="{EB5AA61C-CF2E-491D-A117-481485D41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 t="3459" r="16952" b="6084"/>
          <a:stretch/>
        </p:blipFill>
        <p:spPr>
          <a:xfrm>
            <a:off x="4559164" y="1057091"/>
            <a:ext cx="4378570" cy="2757259"/>
          </a:xfrm>
          <a:prstGeom prst="rect">
            <a:avLst/>
          </a:prstGeom>
        </p:spPr>
      </p:pic>
      <p:sp>
        <p:nvSpPr>
          <p:cNvPr id="8" name="Text Box 2">
            <a:extLst>
              <a:ext uri="{FF2B5EF4-FFF2-40B4-BE49-F238E27FC236}">
                <a16:creationId xmlns:a16="http://schemas.microsoft.com/office/drawing/2014/main" id="{0AF0E778-FADA-41BA-A008-D8DA5E4C7B62}"/>
              </a:ext>
            </a:extLst>
          </p:cNvPr>
          <p:cNvSpPr txBox="1">
            <a:spLocks noChangeArrowheads="1"/>
          </p:cNvSpPr>
          <p:nvPr/>
        </p:nvSpPr>
        <p:spPr bwMode="auto">
          <a:xfrm>
            <a:off x="5145141" y="37782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13-13-0001-0069-0000_108</a:t>
            </a:r>
          </a:p>
          <a:p>
            <a:pPr algn="ct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picture containing grass, sky, outdoor, house&#10;&#10;Description automatically generated">
            <a:extLst>
              <a:ext uri="{FF2B5EF4-FFF2-40B4-BE49-F238E27FC236}">
                <a16:creationId xmlns:a16="http://schemas.microsoft.com/office/drawing/2014/main" id="{CD733511-D45E-449A-8506-5AE815AC74E3}"/>
              </a:ext>
            </a:extLst>
          </p:cNvPr>
          <p:cNvPicPr>
            <a:picLocks noChangeAspect="1"/>
          </p:cNvPicPr>
          <p:nvPr/>
        </p:nvPicPr>
        <p:blipFill rotWithShape="1">
          <a:blip r:embed="rId5">
            <a:extLst>
              <a:ext uri="{28A0092B-C50C-407E-A947-70E740481C1C}">
                <a14:useLocalDpi xmlns:a14="http://schemas.microsoft.com/office/drawing/2010/main" val="0"/>
              </a:ext>
            </a:extLst>
          </a:blip>
          <a:srcRect l="13736" t="9604" r="25756" b="26412"/>
          <a:stretch/>
        </p:blipFill>
        <p:spPr>
          <a:xfrm>
            <a:off x="206266" y="1057090"/>
            <a:ext cx="4121894" cy="2757260"/>
          </a:xfrm>
          <a:prstGeom prst="rect">
            <a:avLst/>
          </a:prstGeom>
        </p:spPr>
      </p:pic>
      <p:sp>
        <p:nvSpPr>
          <p:cNvPr id="11" name="Text Box 2">
            <a:extLst>
              <a:ext uri="{FF2B5EF4-FFF2-40B4-BE49-F238E27FC236}">
                <a16:creationId xmlns:a16="http://schemas.microsoft.com/office/drawing/2014/main" id="{680923C8-3401-43F5-8567-1E082D5297FF}"/>
              </a:ext>
            </a:extLst>
          </p:cNvPr>
          <p:cNvSpPr txBox="1">
            <a:spLocks noChangeArrowheads="1"/>
          </p:cNvSpPr>
          <p:nvPr/>
        </p:nvSpPr>
        <p:spPr bwMode="auto">
          <a:xfrm>
            <a:off x="663905" y="37782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13-13-0005-0165-0000_256</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3" name="Picture 12" descr="A picture containing tree, outdoor, grass, ground&#10;&#10;Description automatically generated">
            <a:extLst>
              <a:ext uri="{FF2B5EF4-FFF2-40B4-BE49-F238E27FC236}">
                <a16:creationId xmlns:a16="http://schemas.microsoft.com/office/drawing/2014/main" id="{675D5E1B-067C-43D2-BDD9-BDD92C5B7B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75" r="7428" b="22868"/>
          <a:stretch/>
        </p:blipFill>
        <p:spPr>
          <a:xfrm>
            <a:off x="1534448" y="4332228"/>
            <a:ext cx="6075103" cy="2025025"/>
          </a:xfrm>
          <a:prstGeom prst="rect">
            <a:avLst/>
          </a:prstGeom>
        </p:spPr>
      </p:pic>
      <p:sp>
        <p:nvSpPr>
          <p:cNvPr id="14" name="Text Box 2">
            <a:extLst>
              <a:ext uri="{FF2B5EF4-FFF2-40B4-BE49-F238E27FC236}">
                <a16:creationId xmlns:a16="http://schemas.microsoft.com/office/drawing/2014/main" id="{D1B3CC80-459F-4AD5-8ADF-10A6B1904976}"/>
              </a:ext>
            </a:extLst>
          </p:cNvPr>
          <p:cNvSpPr txBox="1">
            <a:spLocks noChangeArrowheads="1"/>
          </p:cNvSpPr>
          <p:nvPr/>
        </p:nvSpPr>
        <p:spPr bwMode="auto">
          <a:xfrm>
            <a:off x="3097950" y="63258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13-13-0001-0054-0000_182</a:t>
            </a:r>
          </a:p>
          <a:p>
            <a:pPr algn="ctr">
              <a:spcBef>
                <a:spcPts val="50"/>
              </a:spcBef>
            </a:pPr>
            <a:r>
              <a:rPr lang="en-US" sz="1200" dirty="0">
                <a:latin typeface="Arial" panose="020B0604020202020204" pitchFamily="34" charset="0"/>
                <a:cs typeface="Times New Roman" panose="02020603050405020304" pitchFamily="18" charset="0"/>
                <a:hlinkClick r:id="rId8"/>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0798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ata.wvgis.wvu.edu/pub/Clearinghouse/hazards/BldgPhotos/13-17-0008-0139-0000_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42" y="2134738"/>
            <a:ext cx="8686800"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003520" y="3854914"/>
            <a:ext cx="1494305" cy="140039"/>
          </a:xfrm>
          <a:prstGeom prst="wedgeRectCallout">
            <a:avLst>
              <a:gd name="adj1" fmla="val 182744"/>
              <a:gd name="adj2" fmla="val 17448"/>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2824872" y="4048307"/>
            <a:ext cx="1465727" cy="161345"/>
          </a:xfrm>
          <a:prstGeom prst="wedgeRectCallout">
            <a:avLst>
              <a:gd name="adj1" fmla="val 93254"/>
              <a:gd name="adj2" fmla="val 38416"/>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4.5’  (FEMA 1%+; Climate)</a:t>
            </a:r>
          </a:p>
        </p:txBody>
      </p:sp>
      <p:sp>
        <p:nvSpPr>
          <p:cNvPr id="8" name="Rectangular Callout 7"/>
          <p:cNvSpPr/>
          <p:nvPr/>
        </p:nvSpPr>
        <p:spPr>
          <a:xfrm>
            <a:off x="7513066" y="4217749"/>
            <a:ext cx="1396700" cy="138582"/>
          </a:xfrm>
          <a:prstGeom prst="wedgeRectCallout">
            <a:avLst>
              <a:gd name="adj1" fmla="val -237418"/>
              <a:gd name="adj2" fmla="val -21433"/>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(2016 High Water) </a:t>
            </a:r>
          </a:p>
        </p:txBody>
      </p:sp>
      <p:sp>
        <p:nvSpPr>
          <p:cNvPr id="9" name="Rectangular Callout 8"/>
          <p:cNvSpPr/>
          <p:nvPr/>
        </p:nvSpPr>
        <p:spPr>
          <a:xfrm>
            <a:off x="4318204" y="4342789"/>
            <a:ext cx="1395483" cy="138582"/>
          </a:xfrm>
          <a:prstGeom prst="wedgeRectCallout">
            <a:avLst>
              <a:gd name="adj1" fmla="val -117298"/>
              <a:gd name="adj2" fmla="val -2164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0.2% / 500-Yr)</a:t>
            </a:r>
          </a:p>
        </p:txBody>
      </p:sp>
      <p:sp>
        <p:nvSpPr>
          <p:cNvPr id="10" name="Rectangular Callout 9"/>
          <p:cNvSpPr/>
          <p:nvPr/>
        </p:nvSpPr>
        <p:spPr>
          <a:xfrm>
            <a:off x="7534757" y="4016297"/>
            <a:ext cx="1396700" cy="138582"/>
          </a:xfrm>
          <a:prstGeom prst="wedgeRectCallout">
            <a:avLst>
              <a:gd name="adj1" fmla="val -265277"/>
              <a:gd name="adj2" fmla="val -2390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5.3’  (FEMA 0.2% / 500-Yr )</a:t>
            </a:r>
          </a:p>
        </p:txBody>
      </p:sp>
      <p:graphicFrame>
        <p:nvGraphicFramePr>
          <p:cNvPr id="11" name="Table 10"/>
          <p:cNvGraphicFramePr>
            <a:graphicFrameLocks noGrp="1"/>
          </p:cNvGraphicFramePr>
          <p:nvPr/>
        </p:nvGraphicFramePr>
        <p:xfrm>
          <a:off x="273326" y="2237976"/>
          <a:ext cx="1465728" cy="170116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0.0</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3.4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r h="0">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408798514"/>
                  </a:ext>
                </a:extLst>
              </a:tr>
              <a:tr h="0">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1150803067"/>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4.5</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5.3</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bl>
          </a:graphicData>
        </a:graphic>
      </p:graphicFrame>
      <p:sp>
        <p:nvSpPr>
          <p:cNvPr id="12" name="TextBox 11"/>
          <p:cNvSpPr txBox="1"/>
          <p:nvPr/>
        </p:nvSpPr>
        <p:spPr>
          <a:xfrm>
            <a:off x="4838131" y="5800256"/>
            <a:ext cx="4194439" cy="300082"/>
          </a:xfrm>
          <a:prstGeom prst="rect">
            <a:avLst/>
          </a:prstGeom>
          <a:noFill/>
        </p:spPr>
        <p:txBody>
          <a:bodyPr wrap="square" rtlCol="0">
            <a:spAutoFit/>
          </a:bodyPr>
          <a:lstStyle/>
          <a:p>
            <a:r>
              <a:rPr lang="en-US" sz="1350" b="1" dirty="0">
                <a:solidFill>
                  <a:schemeClr val="bg1"/>
                </a:solidFill>
              </a:rPr>
              <a:t>220 Central Avenue, White Sulphur Springs, WV, 24986</a:t>
            </a:r>
          </a:p>
        </p:txBody>
      </p:sp>
      <p:sp>
        <p:nvSpPr>
          <p:cNvPr id="13" name="TextBox 12"/>
          <p:cNvSpPr txBox="1"/>
          <p:nvPr/>
        </p:nvSpPr>
        <p:spPr>
          <a:xfrm>
            <a:off x="7082117" y="6245911"/>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13-17-0008-0139-0000_220</a:t>
            </a:r>
            <a:r>
              <a:rPr lang="en-US" sz="900" dirty="0"/>
              <a:t> </a:t>
            </a:r>
          </a:p>
        </p:txBody>
      </p:sp>
      <p:sp>
        <p:nvSpPr>
          <p:cNvPr id="16" name="Rectangular Callout 15"/>
          <p:cNvSpPr/>
          <p:nvPr/>
        </p:nvSpPr>
        <p:spPr>
          <a:xfrm>
            <a:off x="308268" y="4205650"/>
            <a:ext cx="1395483" cy="138582"/>
          </a:xfrm>
          <a:prstGeom prst="wedgeRectCallout">
            <a:avLst>
              <a:gd name="adj1" fmla="val 262105"/>
              <a:gd name="adj2" fmla="val -10614"/>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3221833" y="4611195"/>
            <a:ext cx="1395483" cy="138582"/>
          </a:xfrm>
          <a:prstGeom prst="wedgeRectCallout">
            <a:avLst>
              <a:gd name="adj1" fmla="val 251896"/>
              <a:gd name="adj2" fmla="val -31495"/>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1.5’  (FSF 1% / 100-Yr)</a:t>
            </a:r>
          </a:p>
        </p:txBody>
      </p:sp>
      <p:sp>
        <p:nvSpPr>
          <p:cNvPr id="25" name="Title 1">
            <a:extLst>
              <a:ext uri="{FF2B5EF4-FFF2-40B4-BE49-F238E27FC236}">
                <a16:creationId xmlns:a16="http://schemas.microsoft.com/office/drawing/2014/main" id="{056DEB71-8016-4E89-BB23-254ABF49E7D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r>
              <a:rPr lang="en-US" sz="1100" dirty="0">
                <a:solidFill>
                  <a:schemeClr val="bg1"/>
                </a:solidFill>
              </a:rPr>
              <a:t>   </a:t>
            </a:r>
          </a:p>
        </p:txBody>
      </p:sp>
    </p:spTree>
    <p:extLst>
      <p:ext uri="{BB962C8B-B14F-4D97-AF65-F5344CB8AC3E}">
        <p14:creationId xmlns:p14="http://schemas.microsoft.com/office/powerpoint/2010/main" val="41660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36891" y="1987880"/>
            <a:ext cx="5605605" cy="4323777"/>
          </a:xfrm>
          <a:prstGeom prst="rect">
            <a:avLst/>
          </a:prstGeom>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612051" y="4516830"/>
            <a:ext cx="1494305" cy="140039"/>
          </a:xfrm>
          <a:prstGeom prst="wedgeRectCallout">
            <a:avLst>
              <a:gd name="adj1" fmla="val 323852"/>
              <a:gd name="adj2" fmla="val -5564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7062716" y="3835021"/>
            <a:ext cx="1398897" cy="116006"/>
          </a:xfrm>
          <a:prstGeom prst="wedgeRectCallout">
            <a:avLst>
              <a:gd name="adj1" fmla="val -332062"/>
              <a:gd name="adj2" fmla="val -2079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10.1’  (FEMA 1%+; Climate)</a:t>
            </a:r>
          </a:p>
        </p:txBody>
      </p:sp>
      <p:sp>
        <p:nvSpPr>
          <p:cNvPr id="8" name="Rectangular Callout 7"/>
          <p:cNvSpPr/>
          <p:nvPr/>
        </p:nvSpPr>
        <p:spPr>
          <a:xfrm>
            <a:off x="7069511" y="4019858"/>
            <a:ext cx="1396700" cy="138582"/>
          </a:xfrm>
          <a:prstGeom prst="wedgeRectCallout">
            <a:avLst>
              <a:gd name="adj1" fmla="val -329758"/>
              <a:gd name="adj2" fmla="val 37656"/>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8.3’   (2016 High Water) </a:t>
            </a:r>
          </a:p>
        </p:txBody>
      </p:sp>
      <p:sp>
        <p:nvSpPr>
          <p:cNvPr id="9" name="Rectangular Callout 8"/>
          <p:cNvSpPr/>
          <p:nvPr/>
        </p:nvSpPr>
        <p:spPr>
          <a:xfrm>
            <a:off x="7088700" y="3435213"/>
            <a:ext cx="1395483" cy="138582"/>
          </a:xfrm>
          <a:prstGeom prst="wedgeRectCallout">
            <a:avLst>
              <a:gd name="adj1" fmla="val -334902"/>
              <a:gd name="adj2" fmla="val 297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12.1’  (FSF 0.2% / 500-Yr)</a:t>
            </a:r>
          </a:p>
        </p:txBody>
      </p:sp>
      <p:sp>
        <p:nvSpPr>
          <p:cNvPr id="10" name="Rectangular Callout 9"/>
          <p:cNvSpPr/>
          <p:nvPr/>
        </p:nvSpPr>
        <p:spPr>
          <a:xfrm>
            <a:off x="601695" y="3818404"/>
            <a:ext cx="1396700" cy="138582"/>
          </a:xfrm>
          <a:prstGeom prst="wedgeRectCallout">
            <a:avLst>
              <a:gd name="adj1" fmla="val 340062"/>
              <a:gd name="adj2" fmla="val 3518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0.2% / 500-Yr )</a:t>
            </a:r>
          </a:p>
        </p:txBody>
      </p:sp>
      <p:graphicFrame>
        <p:nvGraphicFramePr>
          <p:cNvPr id="11" name="Table 10"/>
          <p:cNvGraphicFramePr>
            <a:graphicFrameLocks noGrp="1"/>
          </p:cNvGraphicFramePr>
          <p:nvPr/>
        </p:nvGraphicFramePr>
        <p:xfrm>
          <a:off x="423451" y="1951374"/>
          <a:ext cx="1465728" cy="1734537"/>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0.0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a:t>
                      </a:r>
                    </a:p>
                  </a:txBody>
                  <a:tcPr marL="7144" marR="7144" marT="7144" marB="0" anchor="b">
                    <a:solidFill>
                      <a:schemeClr val="accent2">
                        <a:lumMod val="60000"/>
                        <a:lumOff val="40000"/>
                      </a:schemeClr>
                    </a:solidFill>
                  </a:tcPr>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4.0</a:t>
                      </a:r>
                    </a:p>
                  </a:txBody>
                  <a:tcPr marL="7144" marR="7144" marT="7144" marB="0" anchor="b">
                    <a:solidFill>
                      <a:schemeClr val="accent2">
                        <a:lumMod val="60000"/>
                        <a:lumOff val="40000"/>
                      </a:schemeClr>
                    </a:solidFill>
                  </a:tcPr>
                </a:tc>
                <a:extLst>
                  <a:ext uri="{0D108BD9-81ED-4DB2-BD59-A6C34878D82A}">
                    <a16:rowId xmlns:a16="http://schemas.microsoft.com/office/drawing/2014/main" val="1200727858"/>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6.0</a:t>
                      </a:r>
                    </a:p>
                  </a:txBody>
                  <a:tcPr marL="7144" marR="7144" marT="7144" marB="0" anchor="b">
                    <a:solidFill>
                      <a:schemeClr val="accent2">
                        <a:lumMod val="60000"/>
                        <a:lumOff val="40000"/>
                      </a:schemeClr>
                    </a:solidFill>
                  </a:tcPr>
                </a:tc>
                <a:extLst>
                  <a:ext uri="{0D108BD9-81ED-4DB2-BD59-A6C34878D82A}">
                    <a16:rowId xmlns:a16="http://schemas.microsoft.com/office/drawing/2014/main" val="367194066"/>
                  </a:ext>
                </a:extLst>
              </a:tr>
              <a:tr h="137406">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8.1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683780853"/>
                  </a:ext>
                </a:extLst>
              </a:tr>
              <a:tr h="137406">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8.3</a:t>
                      </a:r>
                    </a:p>
                  </a:txBody>
                  <a:tcPr marL="7144" marR="7144" marT="7144" marB="0" anchor="b">
                    <a:solidFill>
                      <a:schemeClr val="accent2">
                        <a:lumMod val="60000"/>
                        <a:lumOff val="40000"/>
                      </a:schemeClr>
                    </a:solidFill>
                  </a:tcPr>
                </a:tc>
                <a:extLst>
                  <a:ext uri="{0D108BD9-81ED-4DB2-BD59-A6C34878D82A}">
                    <a16:rowId xmlns:a16="http://schemas.microsoft.com/office/drawing/2014/main" val="3031640683"/>
                  </a:ext>
                </a:extLst>
              </a:tr>
              <a:tr h="137406">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9.9</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914326"/>
                  </a:ext>
                </a:extLst>
              </a:tr>
              <a:tr h="13740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10.1</a:t>
                      </a:r>
                    </a:p>
                  </a:txBody>
                  <a:tcPr marL="7144" marR="7144" marT="7144" marB="0" anchor="b">
                    <a:solidFill>
                      <a:schemeClr val="accent2">
                        <a:lumMod val="60000"/>
                        <a:lumOff val="40000"/>
                      </a:schemeClr>
                    </a:solidFill>
                  </a:tcPr>
                </a:tc>
                <a:extLst>
                  <a:ext uri="{0D108BD9-81ED-4DB2-BD59-A6C34878D82A}">
                    <a16:rowId xmlns:a16="http://schemas.microsoft.com/office/drawing/2014/main" val="671464759"/>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12.1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bl>
          </a:graphicData>
        </a:graphic>
      </p:graphicFrame>
      <p:sp>
        <p:nvSpPr>
          <p:cNvPr id="12" name="TextBox 11"/>
          <p:cNvSpPr txBox="1"/>
          <p:nvPr/>
        </p:nvSpPr>
        <p:spPr>
          <a:xfrm>
            <a:off x="4684738" y="5984500"/>
            <a:ext cx="3911104" cy="300082"/>
          </a:xfrm>
          <a:prstGeom prst="rect">
            <a:avLst/>
          </a:prstGeom>
          <a:noFill/>
        </p:spPr>
        <p:txBody>
          <a:bodyPr wrap="square" rtlCol="0">
            <a:spAutoFit/>
          </a:bodyPr>
          <a:lstStyle/>
          <a:p>
            <a:r>
              <a:rPr lang="en-US" sz="1350" b="1" dirty="0">
                <a:solidFill>
                  <a:schemeClr val="bg1"/>
                </a:solidFill>
              </a:rPr>
              <a:t>166 7</a:t>
            </a:r>
            <a:r>
              <a:rPr lang="en-US" sz="1350" b="1" baseline="30000" dirty="0">
                <a:solidFill>
                  <a:schemeClr val="bg1"/>
                </a:solidFill>
              </a:rPr>
              <a:t>th</a:t>
            </a:r>
            <a:r>
              <a:rPr lang="en-US" sz="1350" b="1" dirty="0">
                <a:solidFill>
                  <a:schemeClr val="bg1"/>
                </a:solidFill>
              </a:rPr>
              <a:t> Street, Rainelle, WV, 25962</a:t>
            </a:r>
          </a:p>
        </p:txBody>
      </p:sp>
      <p:sp>
        <p:nvSpPr>
          <p:cNvPr id="13" name="TextBox 12"/>
          <p:cNvSpPr txBox="1"/>
          <p:nvPr/>
        </p:nvSpPr>
        <p:spPr>
          <a:xfrm>
            <a:off x="7027587" y="6307326"/>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13-13-0001-0047-0000_166</a:t>
            </a:r>
            <a:r>
              <a:rPr lang="en-US" sz="900" dirty="0"/>
              <a:t> </a:t>
            </a:r>
          </a:p>
        </p:txBody>
      </p:sp>
      <p:sp>
        <p:nvSpPr>
          <p:cNvPr id="16" name="Rectangular Callout 15"/>
          <p:cNvSpPr/>
          <p:nvPr/>
        </p:nvSpPr>
        <p:spPr>
          <a:xfrm>
            <a:off x="622167" y="4853918"/>
            <a:ext cx="1395483" cy="138582"/>
          </a:xfrm>
          <a:prstGeom prst="wedgeRectCallout">
            <a:avLst>
              <a:gd name="adj1" fmla="val 348658"/>
              <a:gd name="adj2" fmla="val -40157"/>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615111" y="4133524"/>
            <a:ext cx="1395483" cy="138582"/>
          </a:xfrm>
          <a:prstGeom prst="wedgeRectCallout">
            <a:avLst>
              <a:gd name="adj1" fmla="val 123290"/>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8.1’  (FSF 1% / 100-Yr)</a:t>
            </a:r>
          </a:p>
        </p:txBody>
      </p:sp>
      <p:sp>
        <p:nvSpPr>
          <p:cNvPr id="29" name="Rectangular Callout 28"/>
          <p:cNvSpPr/>
          <p:nvPr/>
        </p:nvSpPr>
        <p:spPr>
          <a:xfrm>
            <a:off x="7104621" y="5314056"/>
            <a:ext cx="1395483" cy="138582"/>
          </a:xfrm>
          <a:prstGeom prst="wedgeRectCallout">
            <a:avLst>
              <a:gd name="adj1" fmla="val -332457"/>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2.1’  (FSF 1% / 100-Yr)</a:t>
            </a:r>
          </a:p>
        </p:txBody>
      </p:sp>
      <p:sp>
        <p:nvSpPr>
          <p:cNvPr id="25" name="Title 1">
            <a:extLst>
              <a:ext uri="{FF2B5EF4-FFF2-40B4-BE49-F238E27FC236}">
                <a16:creationId xmlns:a16="http://schemas.microsoft.com/office/drawing/2014/main" id="{F6E38919-CD59-4413-8273-7809D68C21E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spTree>
    <p:extLst>
      <p:ext uri="{BB962C8B-B14F-4D97-AF65-F5344CB8AC3E}">
        <p14:creationId xmlns:p14="http://schemas.microsoft.com/office/powerpoint/2010/main" val="181986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064370" y="6443632"/>
            <a:ext cx="3938954" cy="230832"/>
          </a:xfrm>
          <a:prstGeom prst="rect">
            <a:avLst/>
          </a:prstGeom>
          <a:solidFill>
            <a:schemeClr val="bg1">
              <a:lumMod val="75000"/>
            </a:schemeClr>
          </a:solidFill>
        </p:spPr>
        <p:txBody>
          <a:bodyPr wrap="square" rtlCol="0">
            <a:spAutoFit/>
          </a:bodyPr>
          <a:lstStyle/>
          <a:p>
            <a:r>
              <a:rPr lang="en-US" sz="900" dirty="0"/>
              <a:t>190 Crescent Avenue, White Sulphur Springs, WV, 24986</a:t>
            </a:r>
          </a:p>
        </p:txBody>
      </p:sp>
      <p:pic>
        <p:nvPicPr>
          <p:cNvPr id="8" name="Content Placeholder 7"/>
          <p:cNvPicPr>
            <a:picLocks noGrp="1" noChangeAspect="1"/>
          </p:cNvPicPr>
          <p:nvPr>
            <p:ph idx="1"/>
          </p:nvPr>
        </p:nvPicPr>
        <p:blipFill>
          <a:blip r:embed="rId2"/>
          <a:stretch>
            <a:fillRect/>
          </a:stretch>
        </p:blipFill>
        <p:spPr>
          <a:xfrm>
            <a:off x="5062022" y="1104595"/>
            <a:ext cx="3935413" cy="2735885"/>
          </a:xfrm>
          <a:prstGeom prst="rect">
            <a:avLst/>
          </a:prstGeom>
        </p:spPr>
      </p:pic>
      <p:grpSp>
        <p:nvGrpSpPr>
          <p:cNvPr id="6" name="Group 5">
            <a:extLst>
              <a:ext uri="{FF2B5EF4-FFF2-40B4-BE49-F238E27FC236}">
                <a16:creationId xmlns:a16="http://schemas.microsoft.com/office/drawing/2014/main" id="{E460374F-FFC2-4B9E-9AEA-A01907FD61DF}"/>
              </a:ext>
            </a:extLst>
          </p:cNvPr>
          <p:cNvGrpSpPr/>
          <p:nvPr/>
        </p:nvGrpSpPr>
        <p:grpSpPr>
          <a:xfrm>
            <a:off x="5088198" y="1179391"/>
            <a:ext cx="2991551" cy="2578778"/>
            <a:chOff x="5088198" y="1179391"/>
            <a:chExt cx="2991551" cy="2578778"/>
          </a:xfrm>
        </p:grpSpPr>
        <p:sp>
          <p:nvSpPr>
            <p:cNvPr id="5" name="Rectangle 4"/>
            <p:cNvSpPr/>
            <p:nvPr/>
          </p:nvSpPr>
          <p:spPr>
            <a:xfrm>
              <a:off x="5809969" y="3235654"/>
              <a:ext cx="655092" cy="3138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90448" y="2926694"/>
              <a:ext cx="423081" cy="3957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074986" y="3534332"/>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30344" y="1179391"/>
              <a:ext cx="1685998" cy="784830"/>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Flood vents &lt; 1ft from ground </a:t>
              </a:r>
            </a:p>
            <a:p>
              <a:r>
                <a:rPr lang="en-US" sz="900" dirty="0">
                  <a:solidFill>
                    <a:schemeClr val="accent4">
                      <a:lumMod val="75000"/>
                    </a:schemeClr>
                  </a:solidFill>
                </a:rPr>
                <a:t>Elevated (potentially to BFE), but not to DFE (highest depth for structure = 2.5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14" name="TextBox 13"/>
            <p:cNvSpPr txBox="1"/>
            <p:nvPr/>
          </p:nvSpPr>
          <p:spPr>
            <a:xfrm>
              <a:off x="5088198" y="3502144"/>
              <a:ext cx="2014538" cy="230832"/>
            </a:xfrm>
            <a:prstGeom prst="rect">
              <a:avLst/>
            </a:prstGeom>
            <a:noFill/>
          </p:spPr>
          <p:txBody>
            <a:bodyPr wrap="square" rtlCol="0">
              <a:spAutoFit/>
            </a:bodyPr>
            <a:lstStyle/>
            <a:p>
              <a:r>
                <a:rPr lang="en-US" sz="900" dirty="0">
                  <a:solidFill>
                    <a:schemeClr val="bg1"/>
                  </a:solidFill>
                </a:rPr>
                <a:t>354 Horton Ave. E, Rainelle, WV, 25962</a:t>
              </a:r>
            </a:p>
          </p:txBody>
        </p:sp>
      </p:grpSp>
      <p:grpSp>
        <p:nvGrpSpPr>
          <p:cNvPr id="23" name="Group 22"/>
          <p:cNvGrpSpPr/>
          <p:nvPr/>
        </p:nvGrpSpPr>
        <p:grpSpPr>
          <a:xfrm>
            <a:off x="174712" y="3967990"/>
            <a:ext cx="4867188" cy="2779908"/>
            <a:chOff x="349793" y="3694057"/>
            <a:chExt cx="4727173" cy="2702507"/>
          </a:xfrm>
        </p:grpSpPr>
        <p:pic>
          <p:nvPicPr>
            <p:cNvPr id="15" name="Picture 14"/>
            <p:cNvPicPr>
              <a:picLocks noChangeAspect="1"/>
            </p:cNvPicPr>
            <p:nvPr/>
          </p:nvPicPr>
          <p:blipFill>
            <a:blip r:embed="rId3"/>
            <a:stretch>
              <a:fillRect/>
            </a:stretch>
          </p:blipFill>
          <p:spPr>
            <a:xfrm>
              <a:off x="349793" y="3694057"/>
              <a:ext cx="4685925" cy="2631681"/>
            </a:xfrm>
            <a:prstGeom prst="rect">
              <a:avLst/>
            </a:prstGeom>
          </p:spPr>
        </p:pic>
        <p:sp>
          <p:nvSpPr>
            <p:cNvPr id="16" name="Rectangle 15"/>
            <p:cNvSpPr/>
            <p:nvPr/>
          </p:nvSpPr>
          <p:spPr>
            <a:xfrm>
              <a:off x="1467625" y="5398100"/>
              <a:ext cx="735258" cy="654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67267" y="5742999"/>
              <a:ext cx="433384" cy="20742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24561" y="5550085"/>
              <a:ext cx="201632" cy="21117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918294" y="5565162"/>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54591" y="3778827"/>
              <a:ext cx="1611317" cy="784830"/>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Some flood vents &lt; 1 </a:t>
              </a:r>
              <a:r>
                <a:rPr lang="en-US" sz="900" dirty="0" err="1">
                  <a:solidFill>
                    <a:srgbClr val="00B050"/>
                  </a:solidFill>
                </a:rPr>
                <a:t>ft</a:t>
              </a:r>
              <a:r>
                <a:rPr lang="en-US" sz="900" dirty="0">
                  <a:solidFill>
                    <a:srgbClr val="00B050"/>
                  </a:solidFill>
                </a:rPr>
                <a:t> from ground</a:t>
              </a:r>
            </a:p>
            <a:p>
              <a:r>
                <a:rPr lang="en-US" sz="900" dirty="0">
                  <a:solidFill>
                    <a:schemeClr val="accent4">
                      <a:lumMod val="75000"/>
                    </a:schemeClr>
                  </a:solidFill>
                </a:rPr>
                <a:t>Some vents &gt; 1ft from ground; Elevated but not to BFE (3.4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21" name="TextBox 20"/>
            <p:cNvSpPr txBox="1"/>
            <p:nvPr/>
          </p:nvSpPr>
          <p:spPr>
            <a:xfrm>
              <a:off x="2354239" y="6165732"/>
              <a:ext cx="2722727" cy="230832"/>
            </a:xfrm>
            <a:prstGeom prst="rect">
              <a:avLst/>
            </a:prstGeom>
            <a:noFill/>
          </p:spPr>
          <p:txBody>
            <a:bodyPr wrap="square" rtlCol="0">
              <a:spAutoFit/>
            </a:bodyPr>
            <a:lstStyle/>
            <a:p>
              <a:r>
                <a:rPr lang="en-US" sz="900" dirty="0">
                  <a:solidFill>
                    <a:schemeClr val="bg1"/>
                  </a:solidFill>
                </a:rPr>
                <a:t>184 Central Venue, White Sulphur Springs, WV, 24986</a:t>
              </a:r>
            </a:p>
          </p:txBody>
        </p:sp>
      </p:grpSp>
      <p:grpSp>
        <p:nvGrpSpPr>
          <p:cNvPr id="2" name="Group 1">
            <a:extLst>
              <a:ext uri="{FF2B5EF4-FFF2-40B4-BE49-F238E27FC236}">
                <a16:creationId xmlns:a16="http://schemas.microsoft.com/office/drawing/2014/main" id="{3C9FC321-B32E-4451-9A5D-6CB5D7081322}"/>
              </a:ext>
            </a:extLst>
          </p:cNvPr>
          <p:cNvGrpSpPr/>
          <p:nvPr/>
        </p:nvGrpSpPr>
        <p:grpSpPr>
          <a:xfrm>
            <a:off x="178590" y="1107696"/>
            <a:ext cx="4818937" cy="2729925"/>
            <a:chOff x="178590" y="1107696"/>
            <a:chExt cx="4818937" cy="2729925"/>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90" y="1107696"/>
              <a:ext cx="4818937" cy="2729925"/>
            </a:xfrm>
            <a:prstGeom prst="rect">
              <a:avLst/>
            </a:prstGeom>
          </p:spPr>
        </p:pic>
        <p:sp>
          <p:nvSpPr>
            <p:cNvPr id="26" name="Rectangle 25"/>
            <p:cNvSpPr/>
            <p:nvPr/>
          </p:nvSpPr>
          <p:spPr>
            <a:xfrm>
              <a:off x="1506675" y="2717335"/>
              <a:ext cx="766392" cy="459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2593075" y="2474729"/>
              <a:ext cx="8659" cy="38424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1554033">
              <a:off x="792363" y="2599096"/>
              <a:ext cx="655092" cy="168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408323" y="1193428"/>
              <a:ext cx="1513126" cy="507831"/>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Elevated</a:t>
              </a:r>
            </a:p>
            <a:p>
              <a:r>
                <a:rPr lang="en-US" sz="900" dirty="0">
                  <a:solidFill>
                    <a:srgbClr val="FF0000"/>
                  </a:solidFill>
                </a:rPr>
                <a:t>No flood vents</a:t>
              </a:r>
            </a:p>
            <a:p>
              <a:r>
                <a:rPr lang="en-US" sz="900" dirty="0">
                  <a:solidFill>
                    <a:srgbClr val="FF0000"/>
                  </a:solidFill>
                </a:rPr>
                <a:t>Mechanicals at ground level </a:t>
              </a:r>
            </a:p>
          </p:txBody>
        </p:sp>
      </p:grpSp>
      <p:sp>
        <p:nvSpPr>
          <p:cNvPr id="32" name="Rectangle 31"/>
          <p:cNvSpPr/>
          <p:nvPr/>
        </p:nvSpPr>
        <p:spPr>
          <a:xfrm>
            <a:off x="5116826" y="4013744"/>
            <a:ext cx="1649985" cy="507831"/>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Flood vents &lt; 1 </a:t>
            </a:r>
            <a:r>
              <a:rPr lang="en-US" sz="900" dirty="0" err="1">
                <a:solidFill>
                  <a:srgbClr val="00B050"/>
                </a:solidFill>
              </a:rPr>
              <a:t>ft</a:t>
            </a:r>
            <a:r>
              <a:rPr lang="en-US" sz="900" dirty="0">
                <a:solidFill>
                  <a:srgbClr val="00B050"/>
                </a:solidFill>
              </a:rPr>
              <a:t> from ground</a:t>
            </a:r>
          </a:p>
          <a:p>
            <a:r>
              <a:rPr lang="en-US" sz="900" dirty="0">
                <a:solidFill>
                  <a:srgbClr val="00B050"/>
                </a:solidFill>
              </a:rPr>
              <a:t>Mechanicals elevated</a:t>
            </a:r>
          </a:p>
          <a:p>
            <a:r>
              <a:rPr lang="en-US" sz="900" dirty="0">
                <a:solidFill>
                  <a:srgbClr val="FF0000"/>
                </a:solidFill>
              </a:rPr>
              <a:t>Elevated, but not to BFE (3.9 </a:t>
            </a:r>
            <a:r>
              <a:rPr lang="en-US" sz="900" dirty="0" err="1">
                <a:solidFill>
                  <a:srgbClr val="FF0000"/>
                </a:solidFill>
              </a:rPr>
              <a:t>ft</a:t>
            </a:r>
            <a:r>
              <a:rPr lang="en-US" sz="900" dirty="0">
                <a:solidFill>
                  <a:srgbClr val="FF0000"/>
                </a:solidFill>
              </a:rPr>
              <a:t>)</a:t>
            </a:r>
          </a:p>
        </p:txBody>
      </p:sp>
      <p:grpSp>
        <p:nvGrpSpPr>
          <p:cNvPr id="7" name="Group 6">
            <a:extLst>
              <a:ext uri="{FF2B5EF4-FFF2-40B4-BE49-F238E27FC236}">
                <a16:creationId xmlns:a16="http://schemas.microsoft.com/office/drawing/2014/main" id="{2F86CDA9-50DE-4055-982B-27E01B61D407}"/>
              </a:ext>
            </a:extLst>
          </p:cNvPr>
          <p:cNvGrpSpPr/>
          <p:nvPr/>
        </p:nvGrpSpPr>
        <p:grpSpPr>
          <a:xfrm>
            <a:off x="5065260" y="3969480"/>
            <a:ext cx="3937239" cy="2499648"/>
            <a:chOff x="5065260" y="3969480"/>
            <a:chExt cx="3937239" cy="2499648"/>
          </a:xfrm>
        </p:grpSpPr>
        <p:pic>
          <p:nvPicPr>
            <p:cNvPr id="31" name="Picture 30"/>
            <p:cNvPicPr>
              <a:picLocks noChangeAspect="1"/>
            </p:cNvPicPr>
            <p:nvPr/>
          </p:nvPicPr>
          <p:blipFill>
            <a:blip r:embed="rId5"/>
            <a:stretch>
              <a:fillRect/>
            </a:stretch>
          </p:blipFill>
          <p:spPr>
            <a:xfrm>
              <a:off x="5065260" y="3969480"/>
              <a:ext cx="3937239" cy="2499648"/>
            </a:xfrm>
            <a:prstGeom prst="rect">
              <a:avLst/>
            </a:prstGeom>
          </p:spPr>
        </p:pic>
        <p:sp>
          <p:nvSpPr>
            <p:cNvPr id="33" name="Rectangle 32"/>
            <p:cNvSpPr/>
            <p:nvPr/>
          </p:nvSpPr>
          <p:spPr>
            <a:xfrm>
              <a:off x="7536312" y="5799708"/>
              <a:ext cx="489046" cy="28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360202" y="5149163"/>
              <a:ext cx="561834" cy="4685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flipV="1">
              <a:off x="8208847" y="5856675"/>
              <a:ext cx="4763" cy="223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itle 1">
            <a:extLst>
              <a:ext uri="{FF2B5EF4-FFF2-40B4-BE49-F238E27FC236}">
                <a16:creationId xmlns:a16="http://schemas.microsoft.com/office/drawing/2014/main" id="{3CC07430-95FD-4162-934C-692D1721F74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Partial Mitigation Examples</a:t>
            </a:r>
          </a:p>
        </p:txBody>
      </p:sp>
    </p:spTree>
    <p:extLst>
      <p:ext uri="{BB962C8B-B14F-4D97-AF65-F5344CB8AC3E}">
        <p14:creationId xmlns:p14="http://schemas.microsoft.com/office/powerpoint/2010/main" val="4001931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866965065"/>
              </p:ext>
            </p:extLst>
          </p:nvPr>
        </p:nvGraphicFramePr>
        <p:xfrm>
          <a:off x="113210" y="1025624"/>
          <a:ext cx="8917579" cy="5602026"/>
        </p:xfrm>
        <a:graphic>
          <a:graphicData uri="http://schemas.openxmlformats.org/drawingml/2006/table">
            <a:tbl>
              <a:tblPr firstRow="1" bandRow="1">
                <a:tableStyleId>{5C22544A-7EE6-4342-B048-85BDC9FD1C3A}</a:tableStyleId>
              </a:tblPr>
              <a:tblGrid>
                <a:gridCol w="2668090">
                  <a:extLst>
                    <a:ext uri="{9D8B030D-6E8A-4147-A177-3AD203B41FA5}">
                      <a16:colId xmlns:a16="http://schemas.microsoft.com/office/drawing/2014/main" val="1438507270"/>
                    </a:ext>
                  </a:extLst>
                </a:gridCol>
                <a:gridCol w="2997200">
                  <a:extLst>
                    <a:ext uri="{9D8B030D-6E8A-4147-A177-3AD203B41FA5}">
                      <a16:colId xmlns:a16="http://schemas.microsoft.com/office/drawing/2014/main" val="1218352812"/>
                    </a:ext>
                  </a:extLst>
                </a:gridCol>
                <a:gridCol w="1873130">
                  <a:extLst>
                    <a:ext uri="{9D8B030D-6E8A-4147-A177-3AD203B41FA5}">
                      <a16:colId xmlns:a16="http://schemas.microsoft.com/office/drawing/2014/main" val="796239596"/>
                    </a:ext>
                  </a:extLst>
                </a:gridCol>
                <a:gridCol w="1379159">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586619">
                <a:tc>
                  <a:txBody>
                    <a:bodyPr/>
                    <a:lstStyle/>
                    <a:p>
                      <a:r>
                        <a:rPr lang="en-US" sz="1000" b="1" baseline="0" dirty="0">
                          <a:solidFill>
                            <a:schemeClr val="bg1"/>
                          </a:solidFill>
                        </a:rPr>
                        <a:t>Elevated Structures to </a:t>
                      </a:r>
                      <a:r>
                        <a:rPr lang="en-US" sz="1000" b="1" dirty="0">
                          <a:solidFill>
                            <a:schemeClr val="bg1"/>
                          </a:solidFill>
                        </a:rPr>
                        <a:t>Design Flood Elevation (DFE)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Number of newly Constructed or remodeled structures elevated to Design Flood Elevation (DFE) (2 </a:t>
                      </a:r>
                      <a:r>
                        <a:rPr lang="en-US" sz="1000" dirty="0" err="1">
                          <a:solidFill>
                            <a:schemeClr val="bg1"/>
                          </a:solidFill>
                        </a:rPr>
                        <a:t>ft</a:t>
                      </a:r>
                      <a:r>
                        <a:rPr lang="en-US" sz="1000" dirty="0">
                          <a:solidFill>
                            <a:schemeClr val="bg1"/>
                          </a:solidFill>
                        </a:rPr>
                        <a:t> above the BFE) on open or closed foundations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4">
                  <a:txBody>
                    <a:bodyPr/>
                    <a:lstStyle/>
                    <a:p>
                      <a:pPr algn="l"/>
                      <a:r>
                        <a:rPr lang="en-US" sz="1000" b="0" dirty="0">
                          <a:solidFill>
                            <a:schemeClr val="bg1"/>
                          </a:solidFill>
                        </a:rPr>
                        <a:t>A comprehensive inventory of mitigated structures results in more accurate building level risk assessments and shows how communities have applied flood adaptive measures in response to major flood events.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4">
                  <a:txBody>
                    <a:bodyPr/>
                    <a:lstStyle/>
                    <a:p>
                      <a:pPr algn="l"/>
                      <a:r>
                        <a:rPr lang="en-US" sz="1000" b="0" dirty="0">
                          <a:solidFill>
                            <a:schemeClr val="bg1"/>
                          </a:solidFill>
                        </a:rPr>
                        <a:t>Elevation certificates, building pictures (step 7” rise, cinder block 8”), and major post-disaster mitigation reconstruction projects (1977 and 2016 floods)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422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Rehabilitated/Repaired</a:t>
                      </a:r>
                      <a:r>
                        <a:rPr lang="en-US" sz="1000" b="1" baseline="0" dirty="0">
                          <a:solidFill>
                            <a:schemeClr val="bg1"/>
                          </a:solidFill>
                        </a:rPr>
                        <a:t> Structures</a:t>
                      </a:r>
                      <a:endParaRPr lang="en-US" sz="1000" b="1" dirty="0"/>
                    </a:p>
                    <a:p>
                      <a:endParaRPr lang="en-US" sz="100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9925303"/>
                  </a:ext>
                </a:extLst>
              </a:tr>
              <a:tr h="381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Unmitigated Low Value Structures</a:t>
                      </a:r>
                      <a:endParaRPr lang="en-US" sz="1000" b="1" dirty="0"/>
                    </a:p>
                    <a:p>
                      <a:endParaRPr lang="en-US" sz="100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1111594"/>
                  </a:ext>
                </a:extLst>
              </a:tr>
              <a:tr h="2659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Structures Removed (vacant parcel)</a:t>
                      </a:r>
                      <a:endParaRPr lang="en-US" sz="1000" b="1" dirty="0"/>
                    </a:p>
                    <a:p>
                      <a:endParaRPr lang="en-US" sz="100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3253701"/>
                  </a:ext>
                </a:extLst>
              </a:tr>
              <a:tr h="361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Buyout Parcels</a:t>
                      </a:r>
                    </a:p>
                    <a:p>
                      <a:endParaRPr lang="en-US" sz="100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Number of verified buyout land parcels located within floodplains that experience frequent flooding and damage due to flood events altered, purchased, or have deed restrictions placed upon them by FEMA or other agencies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Buyout properties can prevent loss of life and property damage. Property owners/communities with public lands in floodplains are compensated for their land, and the land usually becomes public green space or restored to its natural floodplain function.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Data of Natural Resources Conservation Service (NRCS) to identify the verified buyout parcels with floodplain easements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2773656099"/>
                  </a:ext>
                </a:extLst>
              </a:tr>
              <a:tr h="655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Community-Owned</a:t>
                      </a:r>
                      <a:r>
                        <a:rPr lang="en-US" sz="1000" b="1" baseline="0" dirty="0">
                          <a:solidFill>
                            <a:schemeClr val="bg1"/>
                          </a:solidFill>
                        </a:rPr>
                        <a:t> Vacant Parcels</a:t>
                      </a:r>
                      <a:endParaRPr lang="en-US" sz="100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87488965"/>
                  </a:ext>
                </a:extLst>
              </a:tr>
              <a:tr h="16639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Area of Open Space Preservation (OSP)</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Area of preserved open spaces with no existing buildings or structures, filling, large pavement, or other encroachment to flood flows located in the community’s regulatory floodplains including the SFHA as shown on the community’s Flood Insurance Rate Map (FIRM) attached with a signed statement by a public or creditable private owner or some regulations on the parcel preventing from construction, fillings, or other encroachments on flood flows in the future.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Open Space Preservation restores the floodplain to its natural function and provides opportunities for credits from FEMA’s Community Rating System (CRS).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Data of Natural Resources Conservation Service (NRCS) for buyout properties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125161393"/>
                  </a:ext>
                </a:extLst>
              </a:tr>
              <a:tr h="655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Ratio of Open Space Preservation (OSP to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Ratio of the preserved open spaces in the impact adjusted Special Flood Hazard Area (SFHA) (after removing waterbodies larger than 10 acres in addition to the federally owned lands).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2093675357"/>
                  </a:ext>
                </a:extLst>
              </a:tr>
            </a:tbl>
          </a:graphicData>
        </a:graphic>
      </p:graphicFrame>
    </p:spTree>
    <p:extLst>
      <p:ext uri="{BB962C8B-B14F-4D97-AF65-F5344CB8AC3E}">
        <p14:creationId xmlns:p14="http://schemas.microsoft.com/office/powerpoint/2010/main" val="219886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44524325"/>
              </p:ext>
            </p:extLst>
          </p:nvPr>
        </p:nvGraphicFramePr>
        <p:xfrm>
          <a:off x="113210" y="1020796"/>
          <a:ext cx="8917579" cy="5605296"/>
        </p:xfrm>
        <a:graphic>
          <a:graphicData uri="http://schemas.openxmlformats.org/drawingml/2006/table">
            <a:tbl>
              <a:tblPr firstRow="1" bandRow="1">
                <a:tableStyleId>{5C22544A-7EE6-4342-B048-85BDC9FD1C3A}</a:tableStyleId>
              </a:tblPr>
              <a:tblGrid>
                <a:gridCol w="1706065">
                  <a:extLst>
                    <a:ext uri="{9D8B030D-6E8A-4147-A177-3AD203B41FA5}">
                      <a16:colId xmlns:a16="http://schemas.microsoft.com/office/drawing/2014/main" val="1438507270"/>
                    </a:ext>
                  </a:extLst>
                </a:gridCol>
                <a:gridCol w="2771775">
                  <a:extLst>
                    <a:ext uri="{9D8B030D-6E8A-4147-A177-3AD203B41FA5}">
                      <a16:colId xmlns:a16="http://schemas.microsoft.com/office/drawing/2014/main" val="1218352812"/>
                    </a:ext>
                  </a:extLst>
                </a:gridCol>
                <a:gridCol w="3000375">
                  <a:extLst>
                    <a:ext uri="{9D8B030D-6E8A-4147-A177-3AD203B41FA5}">
                      <a16:colId xmlns:a16="http://schemas.microsoft.com/office/drawing/2014/main" val="796239596"/>
                    </a:ext>
                  </a:extLst>
                </a:gridCol>
                <a:gridCol w="1439364">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Net Value 2016-2022 Tax Assessment Value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00" b="0" dirty="0">
                          <a:solidFill>
                            <a:schemeClr val="bg1"/>
                          </a:solidFill>
                        </a:rPr>
                        <a:t>Net cumulative tax assessment of floodplain building values pre- and post-disaster</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Reflect the financial worth and investment in the properties. And influence insurance rates and financial considerations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Tax assessments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Loss Avoidance by Elevating Structures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00" kern="1200" dirty="0">
                          <a:solidFill>
                            <a:schemeClr val="bg1"/>
                          </a:solidFill>
                          <a:latin typeface="+mn-lt"/>
                          <a:ea typeface="+mn-ea"/>
                          <a:cs typeface="+mn-cs"/>
                        </a:rPr>
                        <a:t>Difference between loss estimates in communities using the Hazus model with the first floor height of 1 ft (not elevated) and elevated to DFE (2 ft above BFE) or removed</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chemeClr val="bg1"/>
                          </a:solidFill>
                        </a:rPr>
                        <a:t>With significant investment being made in mitigation by elevating, demonstrating cost-effectiveness is crucial for continued support. Loss Avoidance Studies (LAS) quantify the losses avoided (also known as damage prevented or benefits) due to the implementation of the projects.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BLRA of 10/19/2022 (based on 2022 tax assessment), Total Exposure in Floodplain (TEIF), Building percent damage estimate values, Depth grids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0">
                <a:tc>
                  <a:txBody>
                    <a:bodyPr/>
                    <a:lstStyle/>
                    <a:p>
                      <a:r>
                        <a:rPr lang="en-US" sz="1000" b="1" dirty="0">
                          <a:solidFill>
                            <a:schemeClr val="bg1"/>
                          </a:solidFill>
                        </a:rPr>
                        <a:t>Percent Structures Elevated to DFE in Total Residential Buildings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00" kern="1200" dirty="0">
                          <a:solidFill>
                            <a:schemeClr val="bg1"/>
                          </a:solidFill>
                          <a:latin typeface="+mn-lt"/>
                          <a:ea typeface="+mn-ea"/>
                          <a:cs typeface="+mn-cs"/>
                        </a:rPr>
                        <a:t>Percentage of the elevated structures in the total residential buildings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chemeClr val="bg1"/>
                          </a:solidFill>
                        </a:rPr>
                        <a:t>A comprehensive inventory of mitigated structures results in more accurate building level risk assessments and shows how communities have applied flood adaptive measures in response to major flood events.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chemeClr val="bg1"/>
                          </a:solidFill>
                        </a:rPr>
                        <a:t>Elevation certificates, building pictures (step 7” rise, cinder block 8”), and major post-disaster mitigation reconstruction projects (1977 and 2016 floods)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178220563"/>
                  </a:ext>
                </a:extLst>
              </a:tr>
              <a:tr h="0">
                <a:tc>
                  <a:txBody>
                    <a:bodyPr/>
                    <a:lstStyle/>
                    <a:p>
                      <a:r>
                        <a:rPr lang="en-US" sz="1000" b="1" dirty="0">
                          <a:solidFill>
                            <a:schemeClr val="bg1"/>
                          </a:solidFill>
                        </a:rPr>
                        <a:t>Freeboard (safety</a:t>
                      </a:r>
                      <a:r>
                        <a:rPr lang="en-US" sz="1000" b="1" baseline="0" dirty="0">
                          <a:solidFill>
                            <a:schemeClr val="bg1"/>
                          </a:solidFill>
                        </a:rPr>
                        <a:t> elevation factor above BFE)</a:t>
                      </a:r>
                      <a:endParaRPr lang="en-US"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rtl="0"/>
                      <a:r>
                        <a:rPr lang="en-US" sz="1000" kern="1200" baseline="0" dirty="0">
                          <a:solidFill>
                            <a:schemeClr val="bg1"/>
                          </a:solidFill>
                          <a:latin typeface="+mn-lt"/>
                          <a:ea typeface="+mn-ea"/>
                          <a:cs typeface="+mn-cs"/>
                        </a:rPr>
                        <a:t>Considering an extra height margin over the BFE (Two feet above BFE in WV)</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Create a buffer zone that allows for a greater tolerance to fluctuations in flood levels, allows for greater adaptability to changing conditions and reduces the need for costly retrofitting or reconstruction in the future.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bg1"/>
                          </a:solidFill>
                          <a:latin typeface="+mn-lt"/>
                          <a:ea typeface="+mn-ea"/>
                          <a:cs typeface="+mn-cs"/>
                        </a:rPr>
                        <a:t>Protect structures from waves, debris, miscalculations or lack of data, and changing weather patterns.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2650284887"/>
                  </a:ext>
                </a:extLst>
              </a:tr>
              <a:tr h="0">
                <a:tc>
                  <a:txBody>
                    <a:bodyPr/>
                    <a:lstStyle/>
                    <a:p>
                      <a:r>
                        <a:rPr lang="en-US" sz="1000" b="1" dirty="0">
                          <a:solidFill>
                            <a:schemeClr val="bg1"/>
                          </a:solidFill>
                        </a:rPr>
                        <a:t>Community Rating System</a:t>
                      </a:r>
                      <a:r>
                        <a:rPr lang="en-US" sz="1000" b="1" baseline="0" dirty="0">
                          <a:solidFill>
                            <a:schemeClr val="bg1"/>
                          </a:solidFill>
                        </a:rPr>
                        <a:t> (above min. requirements)</a:t>
                      </a:r>
                      <a:endParaRPr lang="en-US"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00" kern="1200" dirty="0">
                          <a:solidFill>
                            <a:schemeClr val="bg1"/>
                          </a:solidFill>
                          <a:latin typeface="+mn-lt"/>
                          <a:ea typeface="+mn-ea"/>
                          <a:cs typeface="+mn-cs"/>
                        </a:rPr>
                        <a:t>If community is not currently participating in CRS, Overview Report were recorded as “ in CRS“ or if</a:t>
                      </a:r>
                      <a:r>
                        <a:rPr lang="en-US" sz="1000" kern="1200" baseline="0" dirty="0">
                          <a:solidFill>
                            <a:schemeClr val="bg1"/>
                          </a:solidFill>
                          <a:latin typeface="+mn-lt"/>
                          <a:ea typeface="+mn-ea"/>
                          <a:cs typeface="+mn-cs"/>
                        </a:rPr>
                        <a:t> the  community has an enrollment application, </a:t>
                      </a:r>
                      <a:r>
                        <a:rPr lang="en-US" sz="1000" kern="1200" dirty="0">
                          <a:solidFill>
                            <a:schemeClr val="bg1"/>
                          </a:solidFill>
                          <a:latin typeface="+mn-lt"/>
                          <a:ea typeface="+mn-ea"/>
                          <a:cs typeface="+mn-cs"/>
                        </a:rPr>
                        <a:t>indication of a CRS Enrollment Application</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bg1"/>
                          </a:solidFill>
                        </a:rPr>
                        <a:t>Voluntarily willing to adopt higher standards indicates a community's interest in mitigation. </a:t>
                      </a:r>
                      <a:r>
                        <a:rPr lang="en-US" sz="1000" kern="1200" dirty="0">
                          <a:solidFill>
                            <a:schemeClr val="bg1"/>
                          </a:solidFill>
                          <a:latin typeface="+mn-lt"/>
                          <a:ea typeface="+mn-ea"/>
                          <a:cs typeface="+mn-cs"/>
                        </a:rPr>
                        <a:t>Communities with a lower CRS class are ranked higher than those with a higher CRS class, or without a CRS class.</a:t>
                      </a:r>
                    </a:p>
                    <a:p>
                      <a:pPr algn="l"/>
                      <a:endParaRPr lang="en-US" sz="100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chemeClr val="bg1"/>
                          </a:solidFill>
                        </a:rPr>
                        <a:t>Community Information System (CIS)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15394200"/>
                  </a:ext>
                </a:extLst>
              </a:tr>
              <a:tr h="0">
                <a:tc>
                  <a:txBody>
                    <a:bodyPr/>
                    <a:lstStyle/>
                    <a:p>
                      <a:r>
                        <a:rPr lang="en-US" sz="1000" b="1" dirty="0">
                          <a:solidFill>
                            <a:schemeClr val="bg1"/>
                          </a:solidFill>
                        </a:rPr>
                        <a:t>Incorporated</a:t>
                      </a:r>
                      <a:r>
                        <a:rPr lang="en-US" sz="1000" b="1" baseline="0" dirty="0">
                          <a:solidFill>
                            <a:schemeClr val="bg1"/>
                          </a:solidFill>
                        </a:rPr>
                        <a:t> Place a c</a:t>
                      </a:r>
                      <a:r>
                        <a:rPr lang="en-US" sz="1000" b="1" dirty="0">
                          <a:solidFill>
                            <a:schemeClr val="bg1"/>
                          </a:solidFill>
                        </a:rPr>
                        <a:t>ompacted</a:t>
                      </a:r>
                      <a:r>
                        <a:rPr lang="en-US" sz="1000" b="1" baseline="0" dirty="0">
                          <a:solidFill>
                            <a:schemeClr val="bg1"/>
                          </a:solidFill>
                        </a:rPr>
                        <a:t> floodplain management area to enforce floodplain ordinance</a:t>
                      </a:r>
                      <a:endParaRPr lang="en-US"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00" kern="1200" dirty="0">
                          <a:solidFill>
                            <a:schemeClr val="bg1"/>
                          </a:solidFill>
                          <a:latin typeface="+mn-lt"/>
                          <a:ea typeface="+mn-ea"/>
                          <a:cs typeface="+mn-cs"/>
                        </a:rPr>
                        <a:t> </a:t>
                      </a:r>
                      <a:r>
                        <a:rPr lang="en-US" sz="1000" kern="1200" baseline="0" dirty="0">
                          <a:solidFill>
                            <a:schemeClr val="bg1"/>
                          </a:solidFill>
                          <a:latin typeface="+mn-lt"/>
                          <a:ea typeface="+mn-ea"/>
                          <a:cs typeface="+mn-cs"/>
                        </a:rPr>
                        <a:t>Incorporated place should have a designated floodplain area, a comprehensive floodplain ordinance in place that outlines the regulations and requirements for development, construction, and land use within the floodplain, and a legal authority to enforce the floodplain ordinance.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Protecting the community, minimizing flood risks, promoting public safety, reducing property damage, and building long-term resilience.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Floodplain Maps,</a:t>
                      </a:r>
                      <a:r>
                        <a:rPr lang="en-US" sz="1000" b="0" kern="1200" baseline="0" dirty="0">
                          <a:solidFill>
                            <a:schemeClr val="bg1"/>
                          </a:solidFill>
                          <a:latin typeface="+mn-lt"/>
                          <a:ea typeface="+mn-ea"/>
                          <a:cs typeface="+mn-cs"/>
                        </a:rPr>
                        <a:t> and </a:t>
                      </a:r>
                      <a:r>
                        <a:rPr lang="en-US" sz="1000" b="0" kern="1200" dirty="0">
                          <a:solidFill>
                            <a:schemeClr val="bg1"/>
                          </a:solidFill>
                          <a:latin typeface="+mn-lt"/>
                          <a:ea typeface="+mn-ea"/>
                          <a:cs typeface="+mn-cs"/>
                        </a:rPr>
                        <a:t>Hydrological and Hydraulic Studies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483742767"/>
                  </a:ext>
                </a:extLst>
              </a:tr>
            </a:tbl>
          </a:graphicData>
        </a:graphic>
      </p:graphicFrame>
    </p:spTree>
    <p:extLst>
      <p:ext uri="{BB962C8B-B14F-4D97-AF65-F5344CB8AC3E}">
        <p14:creationId xmlns:p14="http://schemas.microsoft.com/office/powerpoint/2010/main" val="133476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1111608634"/>
              </p:ext>
            </p:extLst>
          </p:nvPr>
        </p:nvGraphicFramePr>
        <p:xfrm>
          <a:off x="113210" y="1116046"/>
          <a:ext cx="8917579" cy="5855990"/>
        </p:xfrm>
        <a:graphic>
          <a:graphicData uri="http://schemas.openxmlformats.org/drawingml/2006/table">
            <a:tbl>
              <a:tblPr firstRow="1" bandRow="1">
                <a:tableStyleId>{5C22544A-7EE6-4342-B048-85BDC9FD1C3A}</a:tableStyleId>
              </a:tblPr>
              <a:tblGrid>
                <a:gridCol w="1915615">
                  <a:extLst>
                    <a:ext uri="{9D8B030D-6E8A-4147-A177-3AD203B41FA5}">
                      <a16:colId xmlns:a16="http://schemas.microsoft.com/office/drawing/2014/main" val="1438507270"/>
                    </a:ext>
                  </a:extLst>
                </a:gridCol>
                <a:gridCol w="2905125">
                  <a:extLst>
                    <a:ext uri="{9D8B030D-6E8A-4147-A177-3AD203B41FA5}">
                      <a16:colId xmlns:a16="http://schemas.microsoft.com/office/drawing/2014/main" val="1218352812"/>
                    </a:ext>
                  </a:extLst>
                </a:gridCol>
                <a:gridCol w="3143250">
                  <a:extLst>
                    <a:ext uri="{9D8B030D-6E8A-4147-A177-3AD203B41FA5}">
                      <a16:colId xmlns:a16="http://schemas.microsoft.com/office/drawing/2014/main" val="796239596"/>
                    </a:ext>
                  </a:extLst>
                </a:gridCol>
                <a:gridCol w="953589">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Continuity</a:t>
                      </a:r>
                      <a:r>
                        <a:rPr lang="en-US" sz="1000" b="1" baseline="0" dirty="0">
                          <a:solidFill>
                            <a:schemeClr val="bg1"/>
                          </a:solidFill>
                        </a:rPr>
                        <a:t> of operations and immediate response to disasters</a:t>
                      </a:r>
                      <a:endParaRPr lang="en-US"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739B"/>
                    </a:solidFill>
                  </a:tcPr>
                </a:tc>
                <a:tc>
                  <a:txBody>
                    <a:bodyPr/>
                    <a:lstStyle/>
                    <a:p>
                      <a:r>
                        <a:rPr lang="en-US" sz="1000" b="0" kern="1200" dirty="0">
                          <a:solidFill>
                            <a:schemeClr val="bg1"/>
                          </a:solidFill>
                          <a:latin typeface="+mn-lt"/>
                          <a:ea typeface="+mn-ea"/>
                          <a:cs typeface="+mn-cs"/>
                        </a:rPr>
                        <a:t>Protect facilities, equipment and records, and facilitate a quickly and orderly recovery</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r>
                        <a:rPr lang="en-US" sz="1000" b="0" kern="1200" dirty="0">
                          <a:solidFill>
                            <a:schemeClr val="bg1"/>
                          </a:solidFill>
                          <a:latin typeface="+mn-lt"/>
                          <a:ea typeface="+mn-ea"/>
                          <a:cs typeface="+mn-cs"/>
                        </a:rPr>
                        <a:t>Continuity Plan is the roadmap for the implementation and management of the Continuity Program. An effort within individual executive departments and agencies to ensure that Primary Mission Essential Functions (PMEFs) continue to be performed during a wide range of emergencies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rgbClr val="FF0000"/>
                          </a:solidFill>
                        </a:rPr>
                        <a:t>FEMA </a:t>
                      </a:r>
                      <a:r>
                        <a:rPr lang="en-US" sz="1000" b="0" kern="1200" dirty="0">
                          <a:solidFill>
                            <a:srgbClr val="FF0000"/>
                          </a:solidFill>
                          <a:latin typeface="+mn-lt"/>
                          <a:ea typeface="+mn-ea"/>
                          <a:cs typeface="+mn-cs"/>
                        </a:rPr>
                        <a:t>&amp; Federal Executive Branch Continuity of Operations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2887330409"/>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Record keeping</a:t>
                      </a:r>
                      <a:r>
                        <a:rPr lang="en-US" sz="1000" b="1" baseline="0" dirty="0">
                          <a:solidFill>
                            <a:schemeClr val="bg1"/>
                          </a:solidFill>
                        </a:rPr>
                        <a:t> (permits, EC’s, substantial damage)</a:t>
                      </a:r>
                      <a:endParaRPr lang="en-US"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739B"/>
                    </a:solidFill>
                  </a:tcPr>
                </a:tc>
                <a:tc>
                  <a:txBody>
                    <a:bodyPr/>
                    <a:lstStyle/>
                    <a:p>
                      <a:pPr algn="l"/>
                      <a:r>
                        <a:rPr lang="en-US" sz="1000" b="0" kern="1200" dirty="0">
                          <a:solidFill>
                            <a:schemeClr val="bg1"/>
                          </a:solidFill>
                          <a:latin typeface="+mn-lt"/>
                          <a:ea typeface="+mn-ea"/>
                          <a:cs typeface="+mn-cs"/>
                        </a:rPr>
                        <a:t>Obtaining certain documentation and maintaining complete permit records such as: The permit application form and all attachments, Documentation of the SI/SD determination, Community letter documenting the SI/SD determination, Floodway encroachment analyses, Records of inspections of the project while under construction, Designs for breakaway walls around enclosures, Variance proceedings, Record of final inspections, and Certification of the elevation.</a:t>
                      </a:r>
                    </a:p>
                  </a:txBody>
                  <a:tcPr marL="54105" marR="54105" marT="27053" marB="2705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Checklists are used during plan reviews to ensure that the necessary flood damage-resistant provisions have been thoroughly assessed.</a:t>
                      </a:r>
                      <a:r>
                        <a:rPr lang="en-US" sz="1000" b="0" kern="1200" baseline="0" dirty="0">
                          <a:solidFill>
                            <a:schemeClr val="bg1"/>
                          </a:solidFill>
                          <a:latin typeface="+mn-lt"/>
                          <a:ea typeface="+mn-ea"/>
                          <a:cs typeface="+mn-cs"/>
                        </a:rPr>
                        <a:t> </a:t>
                      </a:r>
                      <a:r>
                        <a:rPr lang="en-US" sz="1000" b="0" kern="1200" dirty="0">
                          <a:solidFill>
                            <a:schemeClr val="bg1"/>
                          </a:solidFill>
                          <a:latin typeface="+mn-lt"/>
                          <a:ea typeface="+mn-ea"/>
                          <a:cs typeface="+mn-cs"/>
                        </a:rPr>
                        <a:t>Also, inspection checklists enhance the consistency of inspections and aids in the verification of compliance with flood damage-resistant requirements. They are valuable tools to systematically assess the implementation of appropriate measures for mitigating flood damage.</a:t>
                      </a:r>
                    </a:p>
                  </a:txBody>
                  <a:tcPr marL="54105" marR="54105" marT="27053" marB="2705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rgbClr val="FF0000"/>
                          </a:solidFill>
                        </a:rPr>
                        <a:t>Inspections?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450382114"/>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Number of Policies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5B739B"/>
                    </a:solidFill>
                  </a:tcPr>
                </a:tc>
                <a:tc>
                  <a:txBody>
                    <a:bodyPr/>
                    <a:lstStyle/>
                    <a:p>
                      <a:pPr algn="l"/>
                      <a:r>
                        <a:rPr lang="en-US" sz="1000" b="0" dirty="0">
                          <a:solidFill>
                            <a:schemeClr val="bg1"/>
                          </a:solidFill>
                        </a:rPr>
                        <a:t>Number of flood insurance policies in force in the community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chemeClr val="bg1"/>
                          </a:solidFill>
                        </a:rPr>
                        <a:t>Although higher number of policies in force can equate to a riskier area, it can show more mitigation policies in force.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dirty="0">
                          <a:solidFill>
                            <a:schemeClr val="bg1"/>
                          </a:solidFill>
                        </a:rPr>
                        <a:t>FEMA NFIP Policy Information by State 2023</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345722289"/>
                  </a:ext>
                </a:extLst>
              </a:tr>
              <a:tr h="365567">
                <a:tc>
                  <a:txBody>
                    <a:bodyPr/>
                    <a:lstStyle/>
                    <a:p>
                      <a:r>
                        <a:rPr lang="en-US" sz="1000" b="1" dirty="0">
                          <a:solidFill>
                            <a:schemeClr val="bg1"/>
                          </a:solidFill>
                        </a:rPr>
                        <a:t>Flood Risk Disclosure Laws in</a:t>
                      </a:r>
                      <a:r>
                        <a:rPr lang="en-US" sz="1000" b="1" baseline="0" dirty="0">
                          <a:solidFill>
                            <a:schemeClr val="bg1"/>
                          </a:solidFill>
                        </a:rPr>
                        <a:t> West Virginia</a:t>
                      </a:r>
                      <a:endParaRPr lang="en-US" sz="10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00" b="0" i="0" kern="1200" dirty="0">
                          <a:solidFill>
                            <a:schemeClr val="bg1"/>
                          </a:solidFill>
                          <a:effectLst/>
                          <a:latin typeface="+mn-lt"/>
                          <a:ea typeface="+mn-ea"/>
                          <a:cs typeface="+mn-cs"/>
                        </a:rPr>
                        <a:t>States have the ability to protect home buyers within their jurisdiction by enacting legislation and implementing practices that mandate the disclosure of flood risk. In fact, states with robust requirements for disclosing flood risk often observe higher rates of residential flood insurance adoption. When a larger number of individuals and families at risk are covered by flood insurance, communities can recover more expeditiously and comprehensively following flood events.</a:t>
                      </a:r>
                      <a:endParaRPr lang="en-US" sz="1000" b="0" kern="1200" dirty="0">
                        <a:solidFill>
                          <a:schemeClr val="bg1"/>
                        </a:solidFill>
                        <a:latin typeface="+mn-lt"/>
                        <a:ea typeface="+mn-ea"/>
                        <a:cs typeface="+mn-cs"/>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kern="1200" dirty="0">
                          <a:solidFill>
                            <a:schemeClr val="bg1"/>
                          </a:solidFill>
                          <a:latin typeface="+mn-lt"/>
                          <a:ea typeface="+mn-ea"/>
                          <a:cs typeface="+mn-cs"/>
                        </a:rPr>
                        <a:t>West Virginia is among the states that do not have any types of flood disclosure requirements, while it  is a  timely and effective way to enable homeowners to make better risk-informed investment decisions.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endParaRPr lang="en-US" sz="100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r>
                        <a:rPr lang="en-US" sz="1000" b="0" i="0" kern="1200" dirty="0">
                          <a:solidFill>
                            <a:schemeClr val="bg1"/>
                          </a:solidFill>
                          <a:effectLst/>
                          <a:latin typeface="+mn-lt"/>
                          <a:ea typeface="+mn-ea"/>
                          <a:cs typeface="+mn-cs"/>
                        </a:rPr>
                        <a:t>Outreach to property owners about changes to flood maps (mapped in/mapped out of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00" b="0" i="0" kern="1200" dirty="0">
                          <a:solidFill>
                            <a:schemeClr val="bg1"/>
                          </a:solidFill>
                          <a:effectLst/>
                          <a:latin typeface="+mn-lt"/>
                          <a:ea typeface="+mn-ea"/>
                          <a:cs typeface="+mn-cs"/>
                        </a:rPr>
                        <a:t>When flood maps are updated, some structures may be in higher or lower risk of flood than before. If they are newly identified as being in a high-risk flood area, then the NFIP offers </a:t>
                      </a:r>
                      <a:r>
                        <a:rPr lang="en-US" sz="1000" b="1" i="0" kern="1200" dirty="0">
                          <a:solidFill>
                            <a:schemeClr val="bg1"/>
                          </a:solidFill>
                          <a:effectLst/>
                          <a:latin typeface="+mn-lt"/>
                          <a:ea typeface="+mn-ea"/>
                          <a:cs typeface="+mn-cs"/>
                        </a:rPr>
                        <a:t>a cost-saving flood insurance rating option called the Newly Mapped Procedure</a:t>
                      </a:r>
                      <a:r>
                        <a:rPr lang="en-US" sz="1000" b="0" i="0" kern="1200" dirty="0">
                          <a:solidFill>
                            <a:schemeClr val="bg1"/>
                          </a:solidFill>
                          <a:effectLst/>
                          <a:latin typeface="+mn-lt"/>
                          <a:ea typeface="+mn-ea"/>
                          <a:cs typeface="+mn-cs"/>
                        </a:rPr>
                        <a:t>.</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00" b="0" i="0" kern="1200" dirty="0">
                          <a:solidFill>
                            <a:schemeClr val="bg1"/>
                          </a:solidFill>
                          <a:effectLst/>
                          <a:latin typeface="+mn-lt"/>
                          <a:ea typeface="+mn-ea"/>
                          <a:cs typeface="+mn-cs"/>
                        </a:rPr>
                        <a:t>This change may affect requirement and cost of flood insurance. NFIP </a:t>
                      </a:r>
                      <a:r>
                        <a:rPr lang="en-US" sz="1000" b="1" i="0" kern="1200" dirty="0">
                          <a:solidFill>
                            <a:schemeClr val="bg1"/>
                          </a:solidFill>
                          <a:effectLst/>
                          <a:latin typeface="+mn-lt"/>
                          <a:ea typeface="+mn-ea"/>
                          <a:cs typeface="+mn-cs"/>
                        </a:rPr>
                        <a:t>offers a cost-saving flood insurance rating option know as Grandfathering</a:t>
                      </a:r>
                      <a:r>
                        <a:rPr lang="en-US" sz="1000" b="0" i="0" kern="1200" dirty="0">
                          <a:solidFill>
                            <a:schemeClr val="bg1"/>
                          </a:solidFill>
                          <a:effectLst/>
                          <a:latin typeface="+mn-lt"/>
                          <a:ea typeface="+mn-ea"/>
                          <a:cs typeface="+mn-cs"/>
                        </a:rPr>
                        <a:t>. Grandfathering allows property owners to “lock in” the lower risk flood zone or BFE for future rating.</a:t>
                      </a:r>
                      <a:endParaRPr lang="en-US" sz="100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bl>
          </a:graphicData>
        </a:graphic>
      </p:graphicFrame>
    </p:spTree>
    <p:extLst>
      <p:ext uri="{BB962C8B-B14F-4D97-AF65-F5344CB8AC3E}">
        <p14:creationId xmlns:p14="http://schemas.microsoft.com/office/powerpoint/2010/main" val="400942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 Value Recovery</a:t>
            </a:r>
          </a:p>
        </p:txBody>
      </p:sp>
      <p:graphicFrame>
        <p:nvGraphicFramePr>
          <p:cNvPr id="4" name="Chart 3"/>
          <p:cNvGraphicFramePr>
            <a:graphicFrameLocks/>
          </p:cNvGraphicFramePr>
          <p:nvPr>
            <p:extLst>
              <p:ext uri="{D42A27DB-BD31-4B8C-83A1-F6EECF244321}">
                <p14:modId xmlns:p14="http://schemas.microsoft.com/office/powerpoint/2010/main" val="2083098846"/>
              </p:ext>
            </p:extLst>
          </p:nvPr>
        </p:nvGraphicFramePr>
        <p:xfrm>
          <a:off x="661987" y="1086013"/>
          <a:ext cx="7502680" cy="4488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1500429"/>
              </p:ext>
            </p:extLst>
          </p:nvPr>
        </p:nvGraphicFramePr>
        <p:xfrm>
          <a:off x="371478" y="5810250"/>
          <a:ext cx="8143872" cy="529248"/>
        </p:xfrm>
        <a:graphic>
          <a:graphicData uri="http://schemas.openxmlformats.org/drawingml/2006/table">
            <a:tbl>
              <a:tblPr/>
              <a:tblGrid>
                <a:gridCol w="1764104">
                  <a:extLst>
                    <a:ext uri="{9D8B030D-6E8A-4147-A177-3AD203B41FA5}">
                      <a16:colId xmlns:a16="http://schemas.microsoft.com/office/drawing/2014/main" val="566542333"/>
                    </a:ext>
                  </a:extLst>
                </a:gridCol>
                <a:gridCol w="797471">
                  <a:extLst>
                    <a:ext uri="{9D8B030D-6E8A-4147-A177-3AD203B41FA5}">
                      <a16:colId xmlns:a16="http://schemas.microsoft.com/office/drawing/2014/main" val="2721631602"/>
                    </a:ext>
                  </a:extLst>
                </a:gridCol>
                <a:gridCol w="797471">
                  <a:extLst>
                    <a:ext uri="{9D8B030D-6E8A-4147-A177-3AD203B41FA5}">
                      <a16:colId xmlns:a16="http://schemas.microsoft.com/office/drawing/2014/main" val="2150288086"/>
                    </a:ext>
                  </a:extLst>
                </a:gridCol>
                <a:gridCol w="797471">
                  <a:extLst>
                    <a:ext uri="{9D8B030D-6E8A-4147-A177-3AD203B41FA5}">
                      <a16:colId xmlns:a16="http://schemas.microsoft.com/office/drawing/2014/main" val="3020483282"/>
                    </a:ext>
                  </a:extLst>
                </a:gridCol>
                <a:gridCol w="797471">
                  <a:extLst>
                    <a:ext uri="{9D8B030D-6E8A-4147-A177-3AD203B41FA5}">
                      <a16:colId xmlns:a16="http://schemas.microsoft.com/office/drawing/2014/main" val="1809554393"/>
                    </a:ext>
                  </a:extLst>
                </a:gridCol>
                <a:gridCol w="797471">
                  <a:extLst>
                    <a:ext uri="{9D8B030D-6E8A-4147-A177-3AD203B41FA5}">
                      <a16:colId xmlns:a16="http://schemas.microsoft.com/office/drawing/2014/main" val="1060326028"/>
                    </a:ext>
                  </a:extLst>
                </a:gridCol>
                <a:gridCol w="797471">
                  <a:extLst>
                    <a:ext uri="{9D8B030D-6E8A-4147-A177-3AD203B41FA5}">
                      <a16:colId xmlns:a16="http://schemas.microsoft.com/office/drawing/2014/main" val="732048802"/>
                    </a:ext>
                  </a:extLst>
                </a:gridCol>
                <a:gridCol w="797471">
                  <a:extLst>
                    <a:ext uri="{9D8B030D-6E8A-4147-A177-3AD203B41FA5}">
                      <a16:colId xmlns:a16="http://schemas.microsoft.com/office/drawing/2014/main" val="412747733"/>
                    </a:ext>
                  </a:extLst>
                </a:gridCol>
                <a:gridCol w="797471">
                  <a:extLst>
                    <a:ext uri="{9D8B030D-6E8A-4147-A177-3AD203B41FA5}">
                      <a16:colId xmlns:a16="http://schemas.microsoft.com/office/drawing/2014/main" val="3399812047"/>
                    </a:ext>
                  </a:extLst>
                </a:gridCol>
              </a:tblGrid>
              <a:tr h="170209">
                <a:tc>
                  <a:txBody>
                    <a:bodyPr/>
                    <a:lstStyle/>
                    <a:p>
                      <a:pPr algn="ctr" fontAlgn="b"/>
                      <a:r>
                        <a:rPr lang="en-US" sz="1100" b="1" i="0" u="none" strike="noStrike" dirty="0">
                          <a:solidFill>
                            <a:srgbClr val="FFFFFF"/>
                          </a:solidFill>
                          <a:effectLst/>
                          <a:latin typeface="Calibri" panose="020F0502020204030204" pitchFamily="34" charset="0"/>
                        </a:rPr>
                        <a:t>COMMUNITY</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2015</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dirty="0">
                          <a:solidFill>
                            <a:srgbClr val="FFFFFF"/>
                          </a:solidFill>
                          <a:effectLst/>
                          <a:latin typeface="Calibri" panose="020F0502020204030204" pitchFamily="34" charset="0"/>
                        </a:rPr>
                        <a:t>2017</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2018</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175520">
                <a:tc>
                  <a:txBody>
                    <a:bodyPr/>
                    <a:lstStyle/>
                    <a:p>
                      <a:pPr algn="l" fontAlgn="b"/>
                      <a:r>
                        <a:rPr lang="en-US" sz="1100" b="0" i="0" u="none" strike="noStrike" dirty="0">
                          <a:solidFill>
                            <a:srgbClr val="000000"/>
                          </a:solidFill>
                          <a:effectLst/>
                          <a:latin typeface="Calibri" panose="020F0502020204030204" pitchFamily="34" charset="0"/>
                        </a:rPr>
                        <a:t>Rainelle (n=326)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13.3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FF0000"/>
                          </a:solidFill>
                          <a:effectLst/>
                          <a:latin typeface="Calibri" panose="020F0502020204030204" pitchFamily="34" charset="0"/>
                        </a:rPr>
                        <a:t>9.4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12.3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202048"/>
                  </a:ext>
                </a:extLst>
              </a:tr>
              <a:tr h="175520">
                <a:tc>
                  <a:txBody>
                    <a:bodyPr/>
                    <a:lstStyle/>
                    <a:p>
                      <a:pPr algn="l" fontAlgn="b"/>
                      <a:r>
                        <a:rPr lang="en-US" sz="1100" b="0" i="0" u="none" strike="noStrike" dirty="0">
                          <a:solidFill>
                            <a:srgbClr val="000000"/>
                          </a:solidFill>
                          <a:effectLst/>
                          <a:latin typeface="Calibri" panose="020F0502020204030204" pitchFamily="34" charset="0"/>
                        </a:rPr>
                        <a:t>White Sulphur Springs (n=409)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22.6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23.0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dirty="0">
                          <a:solidFill>
                            <a:srgbClr val="FF0000"/>
                          </a:solidFill>
                          <a:effectLst/>
                          <a:latin typeface="Calibri" panose="020F0502020204030204" pitchFamily="34" charset="0"/>
                        </a:rPr>
                        <a:t>21.5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22.4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22.9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26.2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55532"/>
                  </a:ext>
                </a:extLst>
              </a:tr>
            </a:tbl>
          </a:graphicData>
        </a:graphic>
      </p:graphicFrame>
      <p:sp>
        <p:nvSpPr>
          <p:cNvPr id="7" name="TextBox 6"/>
          <p:cNvSpPr txBox="1"/>
          <p:nvPr/>
        </p:nvSpPr>
        <p:spPr>
          <a:xfrm>
            <a:off x="371478" y="6511111"/>
            <a:ext cx="4819647" cy="261610"/>
          </a:xfrm>
          <a:prstGeom prst="rect">
            <a:avLst/>
          </a:prstGeom>
          <a:noFill/>
        </p:spPr>
        <p:txBody>
          <a:bodyPr wrap="square" rtlCol="0">
            <a:spAutoFit/>
          </a:bodyPr>
          <a:lstStyle/>
          <a:p>
            <a:r>
              <a:rPr lang="en-US" sz="1050" dirty="0"/>
              <a:t>Source: Tax assessment database. May not include values for tax exempt properties.</a:t>
            </a:r>
          </a:p>
        </p:txBody>
      </p:sp>
    </p:spTree>
    <p:extLst>
      <p:ext uri="{BB962C8B-B14F-4D97-AF65-F5344CB8AC3E}">
        <p14:creationId xmlns:p14="http://schemas.microsoft.com/office/powerpoint/2010/main" val="131851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Relocation Community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1900" y="914400"/>
            <a:ext cx="7691717" cy="5943600"/>
          </a:xfrm>
          <a:prstGeom prst="rect">
            <a:avLst/>
          </a:prstGeom>
        </p:spPr>
      </p:pic>
    </p:spTree>
    <p:extLst>
      <p:ext uri="{BB962C8B-B14F-4D97-AF65-F5344CB8AC3E}">
        <p14:creationId xmlns:p14="http://schemas.microsoft.com/office/powerpoint/2010/main" val="9142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Relocation Community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2671" y="907988"/>
            <a:ext cx="7674077" cy="5929968"/>
          </a:xfrm>
          <a:prstGeom prst="rect">
            <a:avLst/>
          </a:prstGeom>
        </p:spPr>
      </p:pic>
    </p:spTree>
    <p:extLst>
      <p:ext uri="{BB962C8B-B14F-4D97-AF65-F5344CB8AC3E}">
        <p14:creationId xmlns:p14="http://schemas.microsoft.com/office/powerpoint/2010/main" val="185257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Mitigated Properties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0050" y="953728"/>
            <a:ext cx="7583563" cy="5860025"/>
          </a:xfrm>
          <a:prstGeom prst="rect">
            <a:avLst/>
          </a:prstGeom>
        </p:spPr>
      </p:pic>
    </p:spTree>
    <p:extLst>
      <p:ext uri="{BB962C8B-B14F-4D97-AF65-F5344CB8AC3E}">
        <p14:creationId xmlns:p14="http://schemas.microsoft.com/office/powerpoint/2010/main" val="137922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Mitigated Properties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076" y="914400"/>
            <a:ext cx="7588699" cy="5863995"/>
          </a:xfrm>
          <a:prstGeom prst="rect">
            <a:avLst/>
          </a:prstGeom>
        </p:spPr>
      </p:pic>
    </p:spTree>
    <p:extLst>
      <p:ext uri="{BB962C8B-B14F-4D97-AF65-F5344CB8AC3E}">
        <p14:creationId xmlns:p14="http://schemas.microsoft.com/office/powerpoint/2010/main" val="1217309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2258" y="914400"/>
            <a:ext cx="7659482" cy="5918691"/>
          </a:xfrm>
          <a:prstGeom prst="rect">
            <a:avLst/>
          </a:prstGeom>
        </p:spPr>
      </p:pic>
    </p:spTree>
    <p:extLst>
      <p:ext uri="{BB962C8B-B14F-4D97-AF65-F5344CB8AC3E}">
        <p14:creationId xmlns:p14="http://schemas.microsoft.com/office/powerpoint/2010/main" val="191636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028" y="916435"/>
            <a:ext cx="7699055" cy="5949269"/>
          </a:xfrm>
          <a:prstGeom prst="rect">
            <a:avLst/>
          </a:prstGeom>
        </p:spPr>
      </p:pic>
    </p:spTree>
    <p:extLst>
      <p:ext uri="{BB962C8B-B14F-4D97-AF65-F5344CB8AC3E}">
        <p14:creationId xmlns:p14="http://schemas.microsoft.com/office/powerpoint/2010/main" val="2557349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14031</TotalTime>
  <Words>2844</Words>
  <Application>Microsoft Office PowerPoint</Application>
  <PresentationFormat>On-screen Show (4:3)</PresentationFormat>
  <Paragraphs>442</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Behrang Bidadian</cp:lastModifiedBy>
  <cp:revision>760</cp:revision>
  <cp:lastPrinted>2022-11-16T19:54:35Z</cp:lastPrinted>
  <dcterms:created xsi:type="dcterms:W3CDTF">2019-08-23T20:01:46Z</dcterms:created>
  <dcterms:modified xsi:type="dcterms:W3CDTF">2023-05-18T23:45:49Z</dcterms:modified>
</cp:coreProperties>
</file>