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63" r:id="rId4"/>
    <p:sldId id="268" r:id="rId5"/>
    <p:sldId id="269" r:id="rId6"/>
    <p:sldId id="261" r:id="rId7"/>
    <p:sldId id="264" r:id="rId8"/>
    <p:sldId id="258"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15367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image" Target="../media/image3.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mapwv.gov/flood/map/?wkid=102100&amp;x=-8991685&amp;y=4574649&amp;l=12&amp;v=2" TargetMode="External"/><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mapwv.gov/flood/map/?wkid=102100&amp;x=-8990398&amp;y=4575218&amp;l=12&amp;v=2" TargetMode="External"/><Relationship Id="rId4" Type="http://schemas.openxmlformats.org/officeDocument/2006/relationships/hyperlink" Target="https://www.mapwv.gov/flood/map/?wkid=102100&amp;x=-8991259&amp;y=4574707&amp;l=12&amp;v=2"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517677038"/>
              </p:ext>
            </p:extLst>
          </p:nvPr>
        </p:nvGraphicFramePr>
        <p:xfrm>
          <a:off x="174176" y="1149221"/>
          <a:ext cx="8820535" cy="54102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(Mdn.)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a:solidFill>
                            <a:schemeClr val="tx1"/>
                          </a:solidFill>
                        </a:rPr>
                        <a:t>Mdn</a:t>
                      </a:r>
                      <a:r>
                        <a:rPr lang="en-US" sz="1600" dirty="0"/>
                        <a: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Velocity &amp; Depth)</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a:t>
                      </a:r>
                      <a:r>
                        <a:rPr lang="en-US" sz="1600" dirty="0" smtClean="0">
                          <a:solidFill>
                            <a:schemeClr val="bg1"/>
                          </a:solidFill>
                        </a:rPr>
                        <a:t>Building</a:t>
                      </a:r>
                      <a:r>
                        <a:rPr lang="en-US" sz="1600" baseline="0" dirty="0" smtClean="0">
                          <a:solidFill>
                            <a:schemeClr val="bg1"/>
                          </a:solidFill>
                        </a:rPr>
                        <a:t> </a:t>
                      </a:r>
                      <a:r>
                        <a:rPr lang="en-US" sz="1600" dirty="0" smtClean="0">
                          <a:solidFill>
                            <a:schemeClr val="bg1"/>
                          </a:solidFill>
                        </a:rPr>
                        <a:t>Count </a:t>
                      </a:r>
                      <a:r>
                        <a:rPr lang="en-US" sz="1600" dirty="0">
                          <a:solidFill>
                            <a:schemeClr val="bg1"/>
                          </a:solidFill>
                        </a:rPr>
                        <a:t>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smtClean="0">
                          <a:solidFill>
                            <a:schemeClr val="bg1"/>
                          </a:solidFill>
                        </a:rPr>
                        <a:t>New Maps: Bldgs. “Mapped In” </a:t>
                      </a:r>
                      <a:r>
                        <a:rPr lang="en-US" sz="1600" dirty="0">
                          <a:solidFill>
                            <a:schemeClr val="bg1"/>
                          </a:solidFill>
                        </a:rPr>
                        <a:t>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smtClean="0">
                          <a:solidFill>
                            <a:schemeClr val="bg1"/>
                          </a:solidFill>
                        </a:rPr>
                        <a:t>New Maps: Bldgs. % Count “Mapped In” </a:t>
                      </a:r>
                      <a:r>
                        <a:rPr lang="en-US" sz="1600" dirty="0">
                          <a:solidFill>
                            <a:schemeClr val="bg1"/>
                          </a:solidFill>
                        </a:rPr>
                        <a:t>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smtClean="0">
                          <a:solidFill>
                            <a:schemeClr val="bg1"/>
                          </a:solidFill>
                        </a:rPr>
                        <a:t>New Maps:  Bldgs. “Mapped Out” </a:t>
                      </a:r>
                      <a:r>
                        <a:rPr lang="en-US" sz="1600" dirty="0">
                          <a:solidFill>
                            <a:schemeClr val="bg1"/>
                          </a:solidFill>
                        </a:rPr>
                        <a:t>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2007704344"/>
              </p:ext>
            </p:extLst>
          </p:nvPr>
        </p:nvGraphicFramePr>
        <p:xfrm>
          <a:off x="121920" y="1471204"/>
          <a:ext cx="8917579" cy="4202450"/>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466593439"/>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a:t>
                      </a:r>
                      <a:r>
                        <a:rPr lang="en-US" sz="1600" dirty="0" smtClean="0">
                          <a:solidFill>
                            <a:schemeClr val="bg1"/>
                          </a:solidFill>
                        </a:rPr>
                        <a:t>Building Value </a:t>
                      </a:r>
                      <a:r>
                        <a:rPr lang="en-US" sz="1600" dirty="0">
                          <a:solidFill>
                            <a:schemeClr val="bg1"/>
                          </a:solidFill>
                        </a:rPr>
                        <a:t>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a:t>
                      </a:r>
                      <a:r>
                        <a:rPr lang="en-US" sz="1600" dirty="0" smtClean="0">
                          <a:solidFill>
                            <a:schemeClr val="bg1"/>
                          </a:solidFill>
                        </a:rPr>
                        <a:t>Residential Value </a:t>
                      </a:r>
                      <a:r>
                        <a:rPr lang="en-US" sz="1600" dirty="0">
                          <a:solidFill>
                            <a:schemeClr val="bg1"/>
                          </a:solidFill>
                        </a:rPr>
                        <a:t>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a:t>
                      </a:r>
                      <a:r>
                        <a:rPr lang="en-US" sz="1600" dirty="0" smtClean="0">
                          <a:solidFill>
                            <a:schemeClr val="bg1"/>
                          </a:solidFill>
                        </a:rPr>
                        <a:t>Building Value </a:t>
                      </a:r>
                      <a:r>
                        <a:rPr lang="en-US" sz="1600" dirty="0">
                          <a:solidFill>
                            <a:schemeClr val="bg1"/>
                          </a:solidFill>
                        </a:rPr>
                        <a:t>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Value Non-Residential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15</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1%</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4%</a:t>
                      </a: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018456602"/>
              </p:ext>
            </p:extLst>
          </p:nvPr>
        </p:nvGraphicFramePr>
        <p:xfrm>
          <a:off x="164845" y="1060968"/>
          <a:ext cx="8826756" cy="4423332"/>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Structures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Structures</a:t>
                      </a:r>
                    </a:p>
                  </a:txBody>
                  <a:tcPr anchor="ctr">
                    <a:solidFill>
                      <a:srgbClr val="5B739B"/>
                    </a:solidFill>
                  </a:tcPr>
                </a:tc>
                <a:tc>
                  <a:txBody>
                    <a:bodyPr/>
                    <a:lstStyle/>
                    <a:p>
                      <a:pPr algn="ctr"/>
                      <a:r>
                        <a:rPr lang="en-US" sz="1600" b="1" dirty="0">
                          <a:solidFill>
                            <a:schemeClr val="tx1"/>
                          </a:solidFill>
                        </a:rPr>
                        <a:t>10%</a:t>
                      </a:r>
                    </a:p>
                  </a:txBody>
                  <a:tcPr anchor="ctr"/>
                </a:tc>
                <a:tc>
                  <a:txBody>
                    <a:bodyPr/>
                    <a:lstStyle/>
                    <a:p>
                      <a:pPr algn="ctr"/>
                      <a:r>
                        <a:rPr lang="en-US" sz="1600" b="1" dirty="0">
                          <a:solidFill>
                            <a:srgbClr val="C00000"/>
                          </a:solidFill>
                        </a:rPr>
                        <a:t>1%</a:t>
                      </a: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4">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solidFill>
                      <a:srgbClr val="D2DEEF"/>
                    </a:solidFill>
                  </a:tcPr>
                </a:tc>
                <a:extLst>
                  <a:ext uri="{0D108BD9-81ED-4DB2-BD59-A6C34878D82A}">
                    <a16:rowId xmlns:a16="http://schemas.microsoft.com/office/drawing/2014/main" val="3001853888"/>
                  </a:ext>
                </a:extLst>
              </a:tr>
              <a:tr h="774441">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74176" y="563967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291821" cy="162578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 Appraised Value: $1,443,900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87208" y="2779638"/>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132072"/>
            <a:ext cx="5361124" cy="1334271"/>
          </a:xfrm>
          <a:prstGeom prst="rect">
            <a:avLst/>
          </a:prstGeom>
        </p:spPr>
      </p:pic>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217065651"/>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929697145"/>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266615061"/>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894360620"/>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4408</TotalTime>
  <Words>2511</Words>
  <Application>Microsoft Office PowerPoint</Application>
  <PresentationFormat>On-screen Show (4:3)</PresentationFormat>
  <Paragraphs>382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597</cp:revision>
  <dcterms:created xsi:type="dcterms:W3CDTF">2019-08-23T20:01:46Z</dcterms:created>
  <dcterms:modified xsi:type="dcterms:W3CDTF">2022-11-09T16:55:30Z</dcterms:modified>
</cp:coreProperties>
</file>