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2" r:id="rId3"/>
    <p:sldId id="263" r:id="rId4"/>
    <p:sldId id="268" r:id="rId5"/>
    <p:sldId id="269" r:id="rId6"/>
    <p:sldId id="261" r:id="rId7"/>
    <p:sldId id="264" r:id="rId8"/>
    <p:sldId id="258"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EAEFF7"/>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5" autoAdjust="0"/>
    <p:restoredTop sz="94660"/>
  </p:normalViewPr>
  <p:slideViewPr>
    <p:cSldViewPr snapToGrid="0">
      <p:cViewPr>
        <p:scale>
          <a:sx n="70" d="100"/>
          <a:sy n="70" d="100"/>
        </p:scale>
        <p:origin x="1570"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11/8/2022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10</a:t>
            </a:fld>
            <a:endParaRPr lang="en-US"/>
          </a:p>
        </p:txBody>
      </p:sp>
    </p:spTree>
    <p:extLst>
      <p:ext uri="{BB962C8B-B14F-4D97-AF65-F5344CB8AC3E}">
        <p14:creationId xmlns:p14="http://schemas.microsoft.com/office/powerpoint/2010/main" val="131115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11</a:t>
            </a:fld>
            <a:endParaRPr lang="en-US"/>
          </a:p>
        </p:txBody>
      </p:sp>
    </p:spTree>
    <p:extLst>
      <p:ext uri="{BB962C8B-B14F-4D97-AF65-F5344CB8AC3E}">
        <p14:creationId xmlns:p14="http://schemas.microsoft.com/office/powerpoint/2010/main" val="329071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120339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172946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254187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377629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387310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167947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36247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9</a:t>
            </a:fld>
            <a:endParaRPr lang="en-US"/>
          </a:p>
        </p:txBody>
      </p:sp>
    </p:spTree>
    <p:extLst>
      <p:ext uri="{BB962C8B-B14F-4D97-AF65-F5344CB8AC3E}">
        <p14:creationId xmlns:p14="http://schemas.microsoft.com/office/powerpoint/2010/main" val="153673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11/8/2022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mapwv.gov/flood/map/?wkid=102100&amp;x=-8938412&amp;y=4550486&amp;l=13&amp;v=2" TargetMode="External"/><Relationship Id="rId7" Type="http://schemas.openxmlformats.org/officeDocument/2006/relationships/image" Target="../media/image2.pn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mapwv.gov/flood/map/?wkid=102100&amp;x=-8939793&amp;y=4550462&amp;l=12&amp;v=2" TargetMode="External"/><Relationship Id="rId11" Type="http://schemas.openxmlformats.org/officeDocument/2006/relationships/image" Target="../media/image4.png"/><Relationship Id="rId5" Type="http://schemas.openxmlformats.org/officeDocument/2006/relationships/image" Target="../media/image1.JPG"/><Relationship Id="rId10" Type="http://schemas.openxmlformats.org/officeDocument/2006/relationships/image" Target="../media/image3.JPG"/><Relationship Id="rId4" Type="http://schemas.openxmlformats.org/officeDocument/2006/relationships/hyperlink" Target="https://www.mapwv.gov/flood/map/?wkid=102100&amp;x=-8939193&amp;y=4550260&amp;l=12&amp;v=2" TargetMode="External"/><Relationship Id="rId9" Type="http://schemas.openxmlformats.org/officeDocument/2006/relationships/hyperlink" Target="https://www.mapwv.gov/flood/map/?wkid=102100&amp;x=-8938963&amp;y=4550545&amp;l=12&amp;v=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mapwv.gov/flood/map/?wkid=102100&amp;x=-8991685&amp;y=4574649&amp;l=12&amp;v=2" TargetMode="External"/><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mapwv.gov/flood/map/?wkid=102100&amp;x=-8990398&amp;y=4575218&amp;l=12&amp;v=2" TargetMode="External"/><Relationship Id="rId4" Type="http://schemas.openxmlformats.org/officeDocument/2006/relationships/hyperlink" Target="https://www.mapwv.gov/flood/map/?wkid=102100&amp;x=-8991259&amp;y=4574707&amp;l=12&amp;v=2" TargetMode="Externa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www.mapwv.gov/flood/map/?wkid=102100&amp;x=-8990194&amp;y=4575387&amp;l=12&amp;v=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s://www.mapwv.gov/flood/map/?wkid=102100&amp;x=-8938226&amp;y=4551391&amp;l=12&amp;v=2"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505959301"/>
              </p:ext>
            </p:extLst>
          </p:nvPr>
        </p:nvGraphicFramePr>
        <p:xfrm>
          <a:off x="174176" y="1149221"/>
          <a:ext cx="8820535" cy="5410200"/>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281315">
                  <a:extLst>
                    <a:ext uri="{9D8B030D-6E8A-4147-A177-3AD203B41FA5}">
                      <a16:colId xmlns:a16="http://schemas.microsoft.com/office/drawing/2014/main" val="660922194"/>
                    </a:ext>
                  </a:extLst>
                </a:gridCol>
                <a:gridCol w="1186424">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dirty="0"/>
                        <a:t>Category</a:t>
                      </a:r>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10">
                  <a:txBody>
                    <a:bodyPr/>
                    <a:lstStyle/>
                    <a:p>
                      <a:pPr algn="ctr"/>
                      <a:r>
                        <a:rPr lang="en-US" sz="1600" b="1" dirty="0">
                          <a:solidFill>
                            <a:schemeClr val="bg1"/>
                          </a:solidFill>
                        </a:rPr>
                        <a:t>Buildings by Flood Zone (Count &amp; Value)</a:t>
                      </a:r>
                    </a:p>
                  </a:txBody>
                  <a:tcPr vert="vert270" anchor="ctr">
                    <a:solidFill>
                      <a:srgbClr val="5B739B"/>
                    </a:solidFill>
                  </a:tcPr>
                </a:tc>
                <a:tc>
                  <a:txBody>
                    <a:bodyPr/>
                    <a:lstStyle/>
                    <a:p>
                      <a:r>
                        <a:rPr lang="en-US" sz="1600" dirty="0">
                          <a:solidFill>
                            <a:schemeClr val="bg1"/>
                          </a:solidFill>
                        </a:rPr>
                        <a:t>Total Primary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423 </a:t>
                      </a:r>
                    </a:p>
                    <a:p>
                      <a:pPr algn="ct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59 </a:t>
                      </a:r>
                      <a:r>
                        <a:rPr lang="en-US" sz="1600" dirty="0">
                          <a:solidFill>
                            <a:schemeClr val="tx1"/>
                          </a:solidFill>
                        </a:rPr>
                        <a:t>(Mdn.)</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9722">
                <a:tc vMerge="1">
                  <a:txBody>
                    <a:bodyPr/>
                    <a:lstStyle/>
                    <a:p>
                      <a:endParaRPr lang="en-US" sz="1600" dirty="0"/>
                    </a:p>
                  </a:txBody>
                  <a:tcPr anchor="ctr">
                    <a:solidFill>
                      <a:srgbClr val="5B739B"/>
                    </a:solidFill>
                  </a:tcPr>
                </a:tc>
                <a:tc>
                  <a:txBody>
                    <a:bodyPr/>
                    <a:lstStyle/>
                    <a:p>
                      <a:r>
                        <a:rPr lang="en-US" sz="1600" dirty="0">
                          <a:solidFill>
                            <a:schemeClr val="bg1"/>
                          </a:solidFill>
                        </a:rPr>
                        <a:t>Building Ratio b/w Floodplain &amp; Community Total</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34%</a:t>
                      </a:r>
                    </a:p>
                  </a:txBody>
                  <a:tcPr anchor="ctr">
                    <a:lnT w="12700" cap="flat" cmpd="sng" algn="ctr">
                      <a:noFill/>
                      <a:prstDash val="solid"/>
                      <a:round/>
                      <a:headEnd type="none" w="med" len="med"/>
                      <a:tailEnd type="none" w="med" len="med"/>
                    </a:lnT>
                  </a:tcPr>
                </a:tc>
                <a:tc>
                  <a:txBody>
                    <a:bodyPr/>
                    <a:lstStyle/>
                    <a:p>
                      <a:pPr algn="ctr"/>
                      <a:r>
                        <a:rPr lang="en-US" sz="1600" dirty="0"/>
                        <a:t>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endParaRPr lang="en-US" sz="1600" dirty="0"/>
                    </a:p>
                  </a:txBody>
                  <a:tcPr anchor="ctr">
                    <a:solidFill>
                      <a:srgbClr val="5B739B"/>
                    </a:solidFill>
                  </a:tcPr>
                </a:tc>
                <a:tc>
                  <a:txBody>
                    <a:bodyPr/>
                    <a:lstStyle/>
                    <a:p>
                      <a:r>
                        <a:rPr lang="en-US" sz="1600" dirty="0">
                          <a:solidFill>
                            <a:schemeClr val="bg1"/>
                          </a:solidFill>
                        </a:rPr>
                        <a:t>Total Primary Building Value in Floodplain of Community</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$40,881K</a:t>
                      </a:r>
                    </a:p>
                    <a:p>
                      <a:pPr algn="ct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$16,120K</a:t>
                      </a:r>
                    </a:p>
                  </a:txBody>
                  <a:tcPr anchor="ctr">
                    <a:lnB w="12700" cap="flat" cmpd="sng" algn="ctr">
                      <a:noFill/>
                      <a:prstDash val="solid"/>
                      <a:round/>
                      <a:headEnd type="none" w="med" len="med"/>
                      <a:tailEnd type="none" w="med" len="med"/>
                    </a:lnB>
                  </a:tcPr>
                </a:tc>
                <a:tc>
                  <a:txBody>
                    <a:bodyPr/>
                    <a:lstStyle/>
                    <a:p>
                      <a:pPr algn="ctr"/>
                      <a:r>
                        <a:rPr lang="en-US" sz="1600" dirty="0"/>
                        <a:t>$6,417K (</a:t>
                      </a:r>
                      <a:r>
                        <a:rPr lang="en-US" sz="1600" dirty="0">
                          <a:solidFill>
                            <a:schemeClr val="tx1"/>
                          </a:solidFill>
                        </a:rPr>
                        <a:t>Mdn</a:t>
                      </a:r>
                      <a:r>
                        <a:rPr lang="en-US" sz="1600" dirty="0"/>
                        <a:t>.)</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Median Building Value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$49K</a:t>
                      </a:r>
                    </a:p>
                  </a:txBody>
                  <a:tcPr anchor="ctr">
                    <a:lnT w="12700" cap="flat" cmpd="sng" algn="ctr">
                      <a:noFill/>
                      <a:prstDash val="solid"/>
                      <a:round/>
                      <a:headEnd type="none" w="med" len="med"/>
                      <a:tailEnd type="none" w="med" len="med"/>
                    </a:lnT>
                  </a:tcPr>
                </a:tc>
                <a:tc>
                  <a:txBody>
                    <a:bodyPr/>
                    <a:lstStyle/>
                    <a:p>
                      <a:pPr algn="ctr"/>
                      <a:r>
                        <a:rPr lang="en-US" sz="1600" b="1" dirty="0"/>
                        <a:t>$38K</a:t>
                      </a:r>
                    </a:p>
                  </a:txBody>
                  <a:tcPr anchor="ctr">
                    <a:lnT w="12700" cap="flat" cmpd="sng" algn="ctr">
                      <a:noFill/>
                      <a:prstDash val="solid"/>
                      <a:round/>
                      <a:headEnd type="none" w="med" len="med"/>
                      <a:tailEnd type="none" w="med" len="med"/>
                    </a:lnT>
                  </a:tcPr>
                </a:tc>
                <a:tc>
                  <a:txBody>
                    <a:bodyPr/>
                    <a:lstStyle/>
                    <a:p>
                      <a:pPr algn="ctr"/>
                      <a:r>
                        <a:rPr lang="en-US" sz="1600" dirty="0"/>
                        <a:t>$42K</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Building Count in Floodway** (High Velocity &amp; Depth)</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13</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9</a:t>
                      </a:r>
                    </a:p>
                  </a:txBody>
                  <a:tcPr anchor="ctr">
                    <a:lnB w="12700" cap="flat" cmpd="sng" algn="ctr">
                      <a:noFill/>
                      <a:prstDash val="solid"/>
                      <a:round/>
                      <a:headEnd type="none" w="med" len="med"/>
                      <a:tailEnd type="none" w="med" len="med"/>
                    </a:lnB>
                  </a:tcPr>
                </a:tc>
                <a:tc>
                  <a:txBody>
                    <a:bodyPr/>
                    <a:lstStyle/>
                    <a:p>
                      <a:pPr algn="ctr"/>
                      <a:r>
                        <a:rPr lang="en-US" sz="1600" dirty="0"/>
                        <a:t>12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Percent Count in Floodway** (High Velocity &amp; Depth)</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15%</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3%</a:t>
                      </a:r>
                    </a:p>
                  </a:txBody>
                  <a:tcPr anchor="ctr">
                    <a:lnT w="12700" cap="flat" cmpd="sng" algn="ctr">
                      <a:noFill/>
                      <a:prstDash val="solid"/>
                      <a:round/>
                      <a:headEnd type="none" w="med" len="med"/>
                      <a:tailEnd type="none" w="med" len="med"/>
                    </a:lnT>
                  </a:tcPr>
                </a:tc>
                <a:tc>
                  <a:txBody>
                    <a:bodyPr/>
                    <a:lstStyle/>
                    <a:p>
                      <a:pPr algn="ctr"/>
                      <a:r>
                        <a:rPr lang="en-US" sz="1600" dirty="0"/>
                        <a:t>8%</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118187">
                <a:tc vMerge="1">
                  <a:txBody>
                    <a:bodyPr/>
                    <a:lstStyle/>
                    <a:p>
                      <a:endParaRPr lang="en-US" sz="1600" dirty="0"/>
                    </a:p>
                  </a:txBody>
                  <a:tcPr anchor="ctr">
                    <a:solidFill>
                      <a:srgbClr val="5B739B"/>
                    </a:solidFill>
                  </a:tcPr>
                </a:tc>
                <a:tc>
                  <a:txBody>
                    <a:bodyPr/>
                    <a:lstStyle/>
                    <a:p>
                      <a:r>
                        <a:rPr lang="en-US" sz="1600" dirty="0">
                          <a:solidFill>
                            <a:schemeClr val="bg1"/>
                          </a:solidFill>
                        </a:rPr>
                        <a:t>Count Mapped in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3</a:t>
                      </a:r>
                      <a:r>
                        <a:rPr lang="en-US" sz="1100" b="0" baseline="30000" dirty="0">
                          <a:solidFill>
                            <a:schemeClr val="tx1"/>
                          </a:solidFill>
                        </a:rPr>
                        <a:t>rd</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Percent Count Mapped in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17%</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97%</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Count Mapped out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8</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0</a:t>
                      </a:r>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Percent Count Mapped out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28%</a:t>
                      </a:r>
                    </a:p>
                  </a:txBody>
                  <a:tcPr anchor="ctr">
                    <a:lnT w="12700" cap="flat" cmpd="sng" algn="ctr">
                      <a:noFill/>
                      <a:prstDash val="solid"/>
                      <a:round/>
                      <a:headEnd type="none" w="med" len="med"/>
                      <a:tailEnd type="none" w="med" len="med"/>
                    </a:lnT>
                  </a:tcPr>
                </a:tc>
                <a:tc>
                  <a:txBody>
                    <a:bodyPr/>
                    <a:lstStyle/>
                    <a:p>
                      <a:pPr algn="ctr"/>
                      <a:r>
                        <a:rPr lang="en-US" sz="1600" b="1" dirty="0"/>
                        <a:t>0%</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spTree>
    <p:extLst>
      <p:ext uri="{BB962C8B-B14F-4D97-AF65-F5344CB8AC3E}">
        <p14:creationId xmlns:p14="http://schemas.microsoft.com/office/powerpoint/2010/main" val="226295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2007704344"/>
              </p:ext>
            </p:extLst>
          </p:nvPr>
        </p:nvGraphicFramePr>
        <p:xfrm>
          <a:off x="121920" y="1471204"/>
          <a:ext cx="8917579" cy="4202450"/>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374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Construction Year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median construction year of all buildings in floodplains of the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The building year can show the structure age as an indicator of quality of the foundation and other elements. It can show if the structure was constructed before or after the FIRM date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Pre-FIRM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before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Post-FIRM structures should be built according to the floodplain development standards set forth in the local floodplain management ordinance.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FIRM date &amp;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Post-FIRM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after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0118645"/>
                  </a:ext>
                </a:extLst>
              </a:tr>
              <a:tr h="324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Primary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primary buildings with full or partial basements in floodplains. In addition to subgrade basements, may also include walkout basement enclosures that should be corrected using elevation certificates, buildings pictures, or field verification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Any area of a building having its floor below ground level (subgrade) is much more vulnerable to floods.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foundation type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501628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029334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residential buildings (including mobile homes) in one story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Residents of one-story buildings cannot go to the higher elevations in their places while flooding. The ratio of flood damage to the total replace cost is usually higher in a one-story building as most of its parts are exposed to floods.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stories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370431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600772396"/>
                  </a:ext>
                </a:extLst>
              </a:tr>
            </a:tbl>
          </a:graphicData>
        </a:graphic>
      </p:graphicFrame>
    </p:spTree>
    <p:extLst>
      <p:ext uri="{BB962C8B-B14F-4D97-AF65-F5344CB8AC3E}">
        <p14:creationId xmlns:p14="http://schemas.microsoft.com/office/powerpoint/2010/main" val="56962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913168818"/>
              </p:ext>
            </p:extLst>
          </p:nvPr>
        </p:nvGraphicFramePr>
        <p:xfrm>
          <a:off x="121920" y="1289679"/>
          <a:ext cx="8917579" cy="457429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Essential Facilities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Schools, hospitals, nursing homes, police stations, fire department buildings, &amp; E-911 emergency operations centers in the 500-year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Hospitals and nursing homes with immobile patients or residents are particularly vulnerable to floods.  Schools are usually used as shelters while flooding.  Communities should develop emergency plans to continue to provide emergency services during the flood. If a critical facility must be in a floodplain, then it should be provided with a higher level of protection so that it can continue to function and provide services after the flood.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Emergency Management Division, Department of Education, USA Reference, &amp; Department of Transportation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4349922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Community Assets (Non-Historical)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Utilities (water, sewage, gas, electric, or phone), post-secondary educational facilities, facilities providing emergency medical response (EMS), government buildings providing public services, &amp; facilities hosting religious services in the 100-year floodplains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Many of those buildings such as churches are usually used as emergency shelters while flooding. Malfunction of utilities while flooding can damage community lifeline systems of Safety and Security, Water, Shelter, Health and Medical, and Energy . A hazard vulnerability analysis of community assets should be conducted by floodplain managers and risk planners to develop mitigation strategies for these assets.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Reference USA, Homeland Infrastructure Foundation-Level DATA, WV Water Development Authority, WV Infrastructure Jobs Development Council, WV Division of Natural Resources, &amp; community feedback</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4186824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Estimated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Population estimates are calculated at the building level by multiplying the </a:t>
                      </a:r>
                      <a:r>
                        <a:rPr lang="en-US" sz="1050" b="0" dirty="0" err="1">
                          <a:solidFill>
                            <a:schemeClr val="bg1"/>
                          </a:solidFill>
                        </a:rPr>
                        <a:t>Hazus</a:t>
                      </a:r>
                      <a:r>
                        <a:rPr lang="en-US" sz="1050" b="0" dirty="0">
                          <a:solidFill>
                            <a:schemeClr val="bg1"/>
                          </a:solidFill>
                        </a:rPr>
                        <a:t> defined residential occupancy class units (source tax assessment database) by average household size (source Census).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More people residing in floodplains means higher human exposure to floods causing higher human loss.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and average household size from Census ACS 2017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47212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Percentage of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07055565"/>
                  </a:ext>
                </a:extLst>
              </a:tr>
            </a:tbl>
          </a:graphicData>
        </a:graphic>
      </p:graphicFrame>
    </p:spTree>
    <p:extLst>
      <p:ext uri="{BB962C8B-B14F-4D97-AF65-F5344CB8AC3E}">
        <p14:creationId xmlns:p14="http://schemas.microsoft.com/office/powerpoint/2010/main" val="186244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764261159"/>
              </p:ext>
            </p:extLst>
          </p:nvPr>
        </p:nvGraphicFramePr>
        <p:xfrm>
          <a:off x="174175" y="959494"/>
          <a:ext cx="8820536" cy="5836920"/>
        </p:xfrm>
        <a:graphic>
          <a:graphicData uri="http://schemas.openxmlformats.org/drawingml/2006/table">
            <a:tbl>
              <a:tblPr firstRow="1" bandRow="1">
                <a:tableStyleId>{5C22544A-7EE6-4342-B048-85BDC9FD1C3A}</a:tableStyleId>
              </a:tblPr>
              <a:tblGrid>
                <a:gridCol w="1010813">
                  <a:extLst>
                    <a:ext uri="{9D8B030D-6E8A-4147-A177-3AD203B41FA5}">
                      <a16:colId xmlns:a16="http://schemas.microsoft.com/office/drawing/2014/main" val="1853621748"/>
                    </a:ext>
                  </a:extLst>
                </a:gridCol>
                <a:gridCol w="4444287">
                  <a:extLst>
                    <a:ext uri="{9D8B030D-6E8A-4147-A177-3AD203B41FA5}">
                      <a16:colId xmlns:a16="http://schemas.microsoft.com/office/drawing/2014/main" val="660922194"/>
                    </a:ext>
                  </a:extLst>
                </a:gridCol>
                <a:gridCol w="1032782">
                  <a:extLst>
                    <a:ext uri="{9D8B030D-6E8A-4147-A177-3AD203B41FA5}">
                      <a16:colId xmlns:a16="http://schemas.microsoft.com/office/drawing/2014/main" val="3934378209"/>
                    </a:ext>
                  </a:extLst>
                </a:gridCol>
                <a:gridCol w="933061">
                  <a:extLst>
                    <a:ext uri="{9D8B030D-6E8A-4147-A177-3AD203B41FA5}">
                      <a16:colId xmlns:a16="http://schemas.microsoft.com/office/drawing/2014/main" val="3437275542"/>
                    </a:ext>
                  </a:extLst>
                </a:gridCol>
                <a:gridCol w="1399593">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2">
                  <a:txBody>
                    <a:bodyPr/>
                    <a:lstStyle/>
                    <a:p>
                      <a:pPr algn="ctr"/>
                      <a:r>
                        <a:rPr lang="en-US" sz="1400" b="1" dirty="0">
                          <a:solidFill>
                            <a:schemeClr val="bg1"/>
                          </a:solidFill>
                        </a:rPr>
                        <a:t>Building Ownership</a:t>
                      </a:r>
                    </a:p>
                  </a:txBody>
                  <a:tcPr vert="vert270" anchor="ctr">
                    <a:solidFill>
                      <a:srgbClr val="5B739B"/>
                    </a:solidFill>
                  </a:tcPr>
                </a:tc>
                <a:tc>
                  <a:txBody>
                    <a:bodyPr/>
                    <a:lstStyle/>
                    <a:p>
                      <a:r>
                        <a:rPr lang="en-US" sz="1600" dirty="0">
                          <a:solidFill>
                            <a:schemeClr val="bg1"/>
                          </a:solidFill>
                        </a:rPr>
                        <a:t>Owner Occupied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205</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152</a:t>
                      </a:r>
                    </a:p>
                  </a:txBody>
                  <a:tcPr anchor="ctr">
                    <a:lnB w="12700" cap="flat" cmpd="sng" algn="ctr">
                      <a:noFill/>
                      <a:prstDash val="solid"/>
                      <a:round/>
                      <a:headEnd type="none" w="med" len="med"/>
                      <a:tailEnd type="none" w="med" len="med"/>
                    </a:lnB>
                  </a:tcPr>
                </a:tc>
                <a:tc rowSpan="2">
                  <a:txBody>
                    <a:bodyPr/>
                    <a:lstStyle/>
                    <a:p>
                      <a:pPr algn="ctr"/>
                      <a:r>
                        <a:rPr lang="en-US" sz="1600" dirty="0"/>
                        <a:t>65%</a:t>
                      </a:r>
                    </a:p>
                  </a:txBody>
                  <a:tcPr anchor="ctr">
                    <a:solidFill>
                      <a:srgbClr val="EAEFF7"/>
                    </a:solidFill>
                  </a:tcPr>
                </a:tc>
                <a:extLst>
                  <a:ext uri="{0D108BD9-81ED-4DB2-BD59-A6C34878D82A}">
                    <a16:rowId xmlns:a16="http://schemas.microsoft.com/office/drawing/2014/main" val="2330936814"/>
                  </a:ext>
                </a:extLst>
              </a:tr>
              <a:tr h="329722">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Owner Occupied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48%</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45%</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rowSpan="10">
                  <a:txBody>
                    <a:bodyPr/>
                    <a:lstStyle/>
                    <a:p>
                      <a:pPr algn="ctr"/>
                      <a:r>
                        <a:rPr lang="en-US" sz="1600" b="1" dirty="0">
                          <a:solidFill>
                            <a:schemeClr val="bg1"/>
                          </a:solidFill>
                        </a:rPr>
                        <a:t>Building Occupancy and Value</a:t>
                      </a:r>
                    </a:p>
                  </a:txBody>
                  <a:tcPr vert="vert270" anchor="ctr">
                    <a:solidFill>
                      <a:srgbClr val="5B739B"/>
                    </a:solidFill>
                  </a:tcPr>
                </a:tc>
                <a:tc>
                  <a:txBody>
                    <a:bodyPr/>
                    <a:lstStyle/>
                    <a:p>
                      <a:r>
                        <a:rPr lang="en-US" sz="1600" dirty="0">
                          <a:solidFill>
                            <a:schemeClr val="bg1"/>
                          </a:solidFill>
                        </a:rPr>
                        <a:t>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370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t>251</a:t>
                      </a:r>
                    </a:p>
                  </a:txBody>
                  <a:tcPr anchor="ctr">
                    <a:lnB w="12700" cap="flat" cmpd="sng" algn="ctr">
                      <a:noFill/>
                      <a:prstDash val="solid"/>
                      <a:round/>
                      <a:headEnd type="none" w="med" len="med"/>
                      <a:tailEnd type="none" w="med" len="med"/>
                    </a:lnB>
                  </a:tcPr>
                </a:tc>
                <a:tc>
                  <a:txBody>
                    <a:bodyPr/>
                    <a:lstStyle/>
                    <a:p>
                      <a:pPr algn="ctr"/>
                      <a:r>
                        <a:rPr lang="en-US" sz="1600" dirty="0"/>
                        <a:t>44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Residential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87%</a:t>
                      </a:r>
                    </a:p>
                  </a:txBody>
                  <a:tcPr anchor="ctr">
                    <a:lnT w="12700" cap="flat" cmpd="sng" algn="ctr">
                      <a:noFill/>
                      <a:prstDash val="solid"/>
                      <a:round/>
                      <a:headEnd type="none" w="med" len="med"/>
                      <a:tailEnd type="none" w="med" len="med"/>
                    </a:lnT>
                  </a:tcPr>
                </a:tc>
                <a:tc>
                  <a:txBody>
                    <a:bodyPr/>
                    <a:lstStyle/>
                    <a:p>
                      <a:pPr algn="ctr"/>
                      <a:r>
                        <a:rPr lang="en-US" sz="1600" b="1" dirty="0"/>
                        <a:t>74%</a:t>
                      </a:r>
                    </a:p>
                  </a:txBody>
                  <a:tcPr anchor="ctr">
                    <a:lnT w="12700" cap="flat" cmpd="sng" algn="ctr">
                      <a:noFill/>
                      <a:prstDash val="solid"/>
                      <a:round/>
                      <a:headEnd type="none" w="med" len="med"/>
                      <a:tailEnd type="none" w="med" len="med"/>
                    </a:lnT>
                  </a:tcPr>
                </a:tc>
                <a:tc>
                  <a:txBody>
                    <a:bodyPr/>
                    <a:lstStyle/>
                    <a:p>
                      <a:pPr algn="ctr"/>
                      <a:r>
                        <a:rPr lang="en-US" sz="1600" dirty="0"/>
                        <a:t>81%</a:t>
                      </a:r>
                    </a:p>
                  </a:txBody>
                  <a:tcPr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53</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11</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12</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Non-Residential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tx1"/>
                          </a:solidFill>
                        </a:rPr>
                        <a:t>13%</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dirty="0"/>
                        <a:t>19%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Residential Value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$20,321K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tx1"/>
                          </a:solidFill>
                        </a:rPr>
                        <a:t>$9,265K</a:t>
                      </a:r>
                    </a:p>
                  </a:txBody>
                  <a:tcPr anchor="ctr">
                    <a:lnB w="12700" cap="flat" cmpd="sng" algn="ctr">
                      <a:noFill/>
                      <a:prstDash val="solid"/>
                      <a:round/>
                      <a:headEnd type="none" w="med" len="med"/>
                      <a:tailEnd type="none" w="med" len="med"/>
                    </a:lnB>
                  </a:tcPr>
                </a:tc>
                <a:tc>
                  <a:txBody>
                    <a:bodyPr/>
                    <a:lstStyle/>
                    <a:p>
                      <a:pPr algn="ctr"/>
                      <a:r>
                        <a:rPr lang="en-US" sz="1600" dirty="0"/>
                        <a:t>$2,105K</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Value Residential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57%</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31%</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Value in Floodplain</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$20,560K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t>$6,757K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$2,988K</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Percent Value Non-Residential in Floodplain</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t>44%</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69%</a:t>
                      </a:r>
                    </a:p>
                  </a:txBody>
                  <a:tcPr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Mobile Homes in Floodplain</a:t>
                      </a:r>
                    </a:p>
                  </a:txBody>
                  <a:tcPr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600" b="1" dirty="0">
                          <a:solidFill>
                            <a:schemeClr val="tx1"/>
                          </a:solidFill>
                        </a:rPr>
                        <a:t>4</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b="1" dirty="0"/>
                        <a:t>15</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dirty="0"/>
                        <a:t>5</a:t>
                      </a:r>
                    </a:p>
                  </a:txBody>
                  <a:tcPr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Mobile Homes in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1%</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4%</a:t>
                      </a:r>
                    </a:p>
                  </a:txBody>
                  <a:tcPr anchor="ctr">
                    <a:lnT w="12700" cap="flat" cmpd="sng" algn="ctr">
                      <a:noFill/>
                      <a:prstDash val="solid"/>
                      <a:round/>
                      <a:headEnd type="none" w="med" len="med"/>
                      <a:tailEnd type="none" w="med" len="med"/>
                    </a:lnT>
                  </a:tcPr>
                </a:tc>
                <a:tc>
                  <a:txBody>
                    <a:bodyPr/>
                    <a:lstStyle/>
                    <a:p>
                      <a:pPr algn="ctr"/>
                      <a:r>
                        <a:rPr lang="en-US" sz="1600" dirty="0"/>
                        <a:t>11%</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spTree>
    <p:extLst>
      <p:ext uri="{BB962C8B-B14F-4D97-AF65-F5344CB8AC3E}">
        <p14:creationId xmlns:p14="http://schemas.microsoft.com/office/powerpoint/2010/main" val="126904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3018456602"/>
              </p:ext>
            </p:extLst>
          </p:nvPr>
        </p:nvGraphicFramePr>
        <p:xfrm>
          <a:off x="164845" y="1060968"/>
          <a:ext cx="8826756" cy="4423332"/>
        </p:xfrm>
        <a:graphic>
          <a:graphicData uri="http://schemas.openxmlformats.org/drawingml/2006/table">
            <a:tbl>
              <a:tblPr firstRow="1" bandRow="1">
                <a:tableStyleId>{5C22544A-7EE6-4342-B048-85BDC9FD1C3A}</a:tableStyleId>
              </a:tblPr>
              <a:tblGrid>
                <a:gridCol w="1300061">
                  <a:extLst>
                    <a:ext uri="{9D8B030D-6E8A-4147-A177-3AD203B41FA5}">
                      <a16:colId xmlns:a16="http://schemas.microsoft.com/office/drawing/2014/main" val="3234687274"/>
                    </a:ext>
                  </a:extLst>
                </a:gridCol>
                <a:gridCol w="4226767">
                  <a:extLst>
                    <a:ext uri="{9D8B030D-6E8A-4147-A177-3AD203B41FA5}">
                      <a16:colId xmlns:a16="http://schemas.microsoft.com/office/drawing/2014/main" val="660922194"/>
                    </a:ext>
                  </a:extLst>
                </a:gridCol>
                <a:gridCol w="933061">
                  <a:extLst>
                    <a:ext uri="{9D8B030D-6E8A-4147-A177-3AD203B41FA5}">
                      <a16:colId xmlns:a16="http://schemas.microsoft.com/office/drawing/2014/main" val="3934378209"/>
                    </a:ext>
                  </a:extLst>
                </a:gridCol>
                <a:gridCol w="895739">
                  <a:extLst>
                    <a:ext uri="{9D8B030D-6E8A-4147-A177-3AD203B41FA5}">
                      <a16:colId xmlns:a16="http://schemas.microsoft.com/office/drawing/2014/main" val="3437275542"/>
                    </a:ext>
                  </a:extLst>
                </a:gridCol>
                <a:gridCol w="1471128">
                  <a:extLst>
                    <a:ext uri="{9D8B030D-6E8A-4147-A177-3AD203B41FA5}">
                      <a16:colId xmlns:a16="http://schemas.microsoft.com/office/drawing/2014/main" val="602500551"/>
                    </a:ext>
                  </a:extLst>
                </a:gridCol>
              </a:tblGrid>
              <a:tr h="0">
                <a:tc>
                  <a:txBody>
                    <a:bodyPr/>
                    <a:lstStyle/>
                    <a:p>
                      <a:r>
                        <a:rPr lang="en-US" sz="1600" dirty="0"/>
                        <a:t>Category</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t>Exposure Indicator</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White Sulphur Springs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Rainelle</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Median &amp; Ratio in WV Incorporated Areas (2021)</a:t>
                      </a:r>
                    </a:p>
                  </a:txBody>
                  <a:tcPr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0">
                <a:tc rowSpan="3">
                  <a:txBody>
                    <a:bodyPr/>
                    <a:lstStyle/>
                    <a:p>
                      <a:pPr algn="ctr"/>
                      <a:r>
                        <a:rPr lang="en-US" sz="1600" b="1" dirty="0">
                          <a:solidFill>
                            <a:schemeClr val="bg1"/>
                          </a:solidFill>
                        </a:rPr>
                        <a:t>Building Year Construction/ FIRM Status</a:t>
                      </a:r>
                    </a:p>
                  </a:txBody>
                  <a:tcPr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Median Construction Year in Floodplain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1940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1950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600" dirty="0"/>
                        <a:t>1947</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0638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 Pre-FIRM Structures</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chemeClr val="tx1"/>
                          </a:solidFill>
                        </a:rPr>
                        <a:t>87%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77%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77%</a:t>
                      </a: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490750">
                <a:tc vMerge="1">
                  <a:txBody>
                    <a:bodyPr/>
                    <a:lstStyle/>
                    <a:p>
                      <a:endParaRPr lang="en-US" sz="1600" dirty="0">
                        <a:solidFill>
                          <a:schemeClr val="bg1"/>
                        </a:solidFill>
                      </a:endParaRPr>
                    </a:p>
                  </a:txBody>
                  <a:tcPr anchor="ctr">
                    <a:solidFill>
                      <a:srgbClr val="5B739B"/>
                    </a:solidFill>
                  </a:tcPr>
                </a:tc>
                <a:tc>
                  <a:txBody>
                    <a:bodyPr/>
                    <a:lstStyle/>
                    <a:p>
                      <a:r>
                        <a:rPr lang="en-US" sz="1600" dirty="0">
                          <a:solidFill>
                            <a:schemeClr val="bg1"/>
                          </a:solidFill>
                        </a:rPr>
                        <a:t>% Post-FIRM Structures</a:t>
                      </a:r>
                    </a:p>
                  </a:txBody>
                  <a:tcPr anchor="ctr">
                    <a:solidFill>
                      <a:srgbClr val="5B739B"/>
                    </a:solidFill>
                  </a:tcPr>
                </a:tc>
                <a:tc>
                  <a:txBody>
                    <a:bodyPr/>
                    <a:lstStyle/>
                    <a:p>
                      <a:pPr algn="ctr"/>
                      <a:r>
                        <a:rPr lang="en-US" sz="1600" b="1" dirty="0">
                          <a:solidFill>
                            <a:schemeClr val="tx1"/>
                          </a:solidFill>
                        </a:rPr>
                        <a:t>10%</a:t>
                      </a:r>
                    </a:p>
                  </a:txBody>
                  <a:tcPr anchor="ctr"/>
                </a:tc>
                <a:tc>
                  <a:txBody>
                    <a:bodyPr/>
                    <a:lstStyle/>
                    <a:p>
                      <a:pPr algn="ctr"/>
                      <a:r>
                        <a:rPr lang="en-US" sz="1600" b="1" dirty="0">
                          <a:solidFill>
                            <a:srgbClr val="C00000"/>
                          </a:solidFill>
                        </a:rPr>
                        <a:t>1%</a:t>
                      </a:r>
                    </a:p>
                  </a:txBody>
                  <a:tcPr anchor="ctr"/>
                </a:tc>
                <a:tc>
                  <a:txBody>
                    <a:bodyPr/>
                    <a:lstStyle/>
                    <a:p>
                      <a:pPr algn="ctr"/>
                      <a:r>
                        <a:rPr lang="en-US" sz="1600" dirty="0"/>
                        <a:t>13%</a:t>
                      </a:r>
                    </a:p>
                  </a:txBody>
                  <a:tcPr anchor="ctr">
                    <a:solidFill>
                      <a:srgbClr val="D2DEEF"/>
                    </a:solidFill>
                  </a:tcPr>
                </a:tc>
                <a:extLst>
                  <a:ext uri="{0D108BD9-81ED-4DB2-BD59-A6C34878D82A}">
                    <a16:rowId xmlns:a16="http://schemas.microsoft.com/office/drawing/2014/main" val="2739474503"/>
                  </a:ext>
                </a:extLst>
              </a:tr>
              <a:tr h="251849">
                <a:tc rowSpan="4">
                  <a:txBody>
                    <a:bodyPr/>
                    <a:lstStyle/>
                    <a:p>
                      <a:pPr algn="ctr"/>
                      <a:r>
                        <a:rPr lang="en-US" sz="1600" b="1" dirty="0">
                          <a:solidFill>
                            <a:schemeClr val="bg1"/>
                          </a:solidFill>
                        </a:rPr>
                        <a:t>Physical Structural Vulnerability (Basements, Stories, &amp; Value)</a:t>
                      </a:r>
                    </a:p>
                  </a:txBody>
                  <a:tcPr vert="vert270" anchor="ctr">
                    <a:solidFill>
                      <a:srgbClr val="5B739B"/>
                    </a:solidFill>
                  </a:tcPr>
                </a:tc>
                <a:tc>
                  <a:txBody>
                    <a:bodyPr/>
                    <a:lstStyle/>
                    <a:p>
                      <a:r>
                        <a:rPr lang="en-US" sz="1600" dirty="0">
                          <a:solidFill>
                            <a:schemeClr val="bg1"/>
                          </a:solidFill>
                        </a:rPr>
                        <a:t>Primary Buildings with Basements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93</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27</a:t>
                      </a:r>
                    </a:p>
                  </a:txBody>
                  <a:tcPr anchor="ctr">
                    <a:lnB w="12700" cap="flat" cmpd="sng" algn="ctr">
                      <a:noFill/>
                      <a:prstDash val="solid"/>
                      <a:round/>
                      <a:headEnd type="none" w="med" len="med"/>
                      <a:tailEnd type="none" w="med" len="med"/>
                    </a:lnB>
                  </a:tcPr>
                </a:tc>
                <a:tc rowSpan="2">
                  <a:txBody>
                    <a:bodyPr/>
                    <a:lstStyle/>
                    <a:p>
                      <a:pPr algn="ctr"/>
                      <a:r>
                        <a:rPr lang="en-US" sz="1600" dirty="0"/>
                        <a:t>37%</a:t>
                      </a:r>
                    </a:p>
                  </a:txBody>
                  <a:tcPr anchor="ctr"/>
                </a:tc>
                <a:extLst>
                  <a:ext uri="{0D108BD9-81ED-4DB2-BD59-A6C34878D82A}">
                    <a16:rowId xmlns:a16="http://schemas.microsoft.com/office/drawing/2014/main" val="351056148"/>
                  </a:ext>
                </a:extLst>
              </a:tr>
              <a:tr h="21844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Buildings with Basements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22%</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8%</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182025">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One-Story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334</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292</a:t>
                      </a:r>
                    </a:p>
                  </a:txBody>
                  <a:tcPr anchor="ctr">
                    <a:lnB w="12700" cap="flat" cmpd="sng" algn="ctr">
                      <a:noFill/>
                      <a:prstDash val="solid"/>
                      <a:round/>
                      <a:headEnd type="none" w="med" len="med"/>
                      <a:tailEnd type="none" w="med" len="med"/>
                    </a:lnB>
                  </a:tcPr>
                </a:tc>
                <a:tc rowSpan="2">
                  <a:txBody>
                    <a:bodyPr/>
                    <a:lstStyle/>
                    <a:p>
                      <a:pPr algn="ctr"/>
                      <a:r>
                        <a:rPr lang="en-US" sz="1600" dirty="0"/>
                        <a:t>69%</a:t>
                      </a:r>
                    </a:p>
                  </a:txBody>
                  <a:tcPr anchor="ctr">
                    <a:solidFill>
                      <a:srgbClr val="D2DEEF"/>
                    </a:solidFill>
                  </a:tcPr>
                </a:tc>
                <a:extLst>
                  <a:ext uri="{0D108BD9-81ED-4DB2-BD59-A6C34878D82A}">
                    <a16:rowId xmlns:a16="http://schemas.microsoft.com/office/drawing/2014/main" val="3001853888"/>
                  </a:ext>
                </a:extLst>
              </a:tr>
              <a:tr h="774441">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One-Story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79%</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86%</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bl>
          </a:graphicData>
        </a:graphic>
      </p:graphicFrame>
      <p:sp>
        <p:nvSpPr>
          <p:cNvPr id="5" name="Text Box 2">
            <a:extLst>
              <a:ext uri="{FF2B5EF4-FFF2-40B4-BE49-F238E27FC236}">
                <a16:creationId xmlns:a16="http://schemas.microsoft.com/office/drawing/2014/main" id="{32843110-4D7A-4F71-B849-28C8CCF308DB}"/>
              </a:ext>
            </a:extLst>
          </p:cNvPr>
          <p:cNvSpPr txBox="1">
            <a:spLocks noChangeArrowheads="1"/>
          </p:cNvSpPr>
          <p:nvPr/>
        </p:nvSpPr>
        <p:spPr bwMode="auto">
          <a:xfrm>
            <a:off x="174176" y="5639672"/>
            <a:ext cx="8820535" cy="104687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678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02641" y="1032245"/>
            <a:ext cx="4254753"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13-17-0009-0342-0000_150 (WSS Elementary) </a:t>
            </a:r>
          </a:p>
          <a:p>
            <a:pPr>
              <a:spcBef>
                <a:spcPts val="50"/>
              </a:spcBef>
            </a:pPr>
            <a:r>
              <a:rPr lang="en-US" sz="1200" dirty="0">
                <a:latin typeface="Arial" panose="020B0604020202020204" pitchFamily="34" charset="0"/>
                <a:cs typeface="Times New Roman" panose="02020603050405020304" pitchFamily="18" charset="0"/>
              </a:rPr>
              <a:t>Hazard Occupancy Class: EDU1 (School)</a:t>
            </a:r>
          </a:p>
          <a:p>
            <a:pPr>
              <a:spcBef>
                <a:spcPts val="50"/>
              </a:spcBef>
            </a:pPr>
            <a:r>
              <a:rPr lang="en-US" sz="1200" dirty="0">
                <a:latin typeface="Arial" panose="020B0604020202020204" pitchFamily="34" charset="0"/>
                <a:cs typeface="Times New Roman" panose="02020603050405020304" pitchFamily="18" charset="0"/>
              </a:rPr>
              <a:t>FIRM Status: Post-FIRM (2003)</a:t>
            </a:r>
          </a:p>
          <a:p>
            <a:pPr>
              <a:spcBef>
                <a:spcPts val="50"/>
              </a:spcBef>
            </a:pPr>
            <a:r>
              <a:rPr lang="en-US" sz="1200" dirty="0">
                <a:latin typeface="Arial" panose="020B0604020202020204" pitchFamily="34" charset="0"/>
                <a:cs typeface="Times New Roman" panose="02020603050405020304" pitchFamily="18" charset="0"/>
              </a:rPr>
              <a:t>Appraised Value: $8,542,982</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102643" y="2484361"/>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13-17-0011-0246-0000_559</a:t>
            </a:r>
          </a:p>
          <a:p>
            <a:pPr>
              <a:spcBef>
                <a:spcPts val="50"/>
              </a:spcBef>
            </a:pPr>
            <a:r>
              <a:rPr lang="en-US" sz="1200" dirty="0">
                <a:latin typeface="Arial" panose="020B0604020202020204" pitchFamily="34" charset="0"/>
                <a:cs typeface="Times New Roman" panose="02020603050405020304" pitchFamily="18" charset="0"/>
              </a:rPr>
              <a:t>Hazard Occupancy Class: RES4 (Hotel/Motel - Low Rise)</a:t>
            </a:r>
          </a:p>
          <a:p>
            <a:pPr>
              <a:spcBef>
                <a:spcPts val="50"/>
              </a:spcBef>
            </a:pPr>
            <a:r>
              <a:rPr lang="en-US" sz="1200" dirty="0">
                <a:latin typeface="Arial" panose="020B0604020202020204" pitchFamily="34" charset="0"/>
                <a:cs typeface="Times New Roman" panose="02020603050405020304" pitchFamily="18" charset="0"/>
              </a:rPr>
              <a:t>FIRM Status: Pre-FIRM (1951)</a:t>
            </a:r>
          </a:p>
          <a:p>
            <a:pPr>
              <a:spcBef>
                <a:spcPts val="50"/>
              </a:spcBef>
            </a:pPr>
            <a:r>
              <a:rPr lang="en-US" sz="1200" dirty="0">
                <a:latin typeface="Arial" panose="020B0604020202020204" pitchFamily="34" charset="0"/>
                <a:cs typeface="Times New Roman" panose="02020603050405020304" pitchFamily="18" charset="0"/>
              </a:rPr>
              <a:t>Appraised Value: $254,400</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p:txBody>
      </p:sp>
      <p:pic>
        <p:nvPicPr>
          <p:cNvPr id="7" name="Picture 6" descr="A picture containing text, grass, outdoor, tree&#10;&#10;Description automatically generated">
            <a:extLst>
              <a:ext uri="{FF2B5EF4-FFF2-40B4-BE49-F238E27FC236}">
                <a16:creationId xmlns:a16="http://schemas.microsoft.com/office/drawing/2014/main" id="{E3EA2922-8AC0-4647-8C54-DCE62EBB90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4966" r="5306" b="16387"/>
          <a:stretch/>
        </p:blipFill>
        <p:spPr>
          <a:xfrm>
            <a:off x="5187813" y="2488059"/>
            <a:ext cx="3771766" cy="1334271"/>
          </a:xfrm>
          <a:prstGeom prst="rect">
            <a:avLst/>
          </a:prstGeom>
        </p:spPr>
      </p:pic>
      <p:sp>
        <p:nvSpPr>
          <p:cNvPr id="11" name="Text Box 2">
            <a:extLst>
              <a:ext uri="{FF2B5EF4-FFF2-40B4-BE49-F238E27FC236}">
                <a16:creationId xmlns:a16="http://schemas.microsoft.com/office/drawing/2014/main" id="{069DEF97-DAA3-4041-92B8-7A338A836923}"/>
              </a:ext>
            </a:extLst>
          </p:cNvPr>
          <p:cNvSpPr txBox="1">
            <a:spLocks noChangeArrowheads="1"/>
          </p:cNvSpPr>
          <p:nvPr/>
        </p:nvSpPr>
        <p:spPr bwMode="auto">
          <a:xfrm>
            <a:off x="102642" y="5349223"/>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Single-Family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13-17-0008-0523-0000_192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(1993)</a:t>
            </a:r>
          </a:p>
          <a:p>
            <a:pPr>
              <a:spcBef>
                <a:spcPts val="50"/>
              </a:spcBef>
            </a:pPr>
            <a:r>
              <a:rPr lang="en-US" sz="1200" dirty="0">
                <a:latin typeface="Arial" panose="020B0604020202020204" pitchFamily="34" charset="0"/>
                <a:cs typeface="Times New Roman" panose="02020603050405020304" pitchFamily="18" charset="0"/>
              </a:rPr>
              <a:t>Appraised Value: $192,700</a:t>
            </a:r>
          </a:p>
          <a:p>
            <a:pP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A62A56F-C58E-44BE-85C8-A5893167193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t="8982" b="8247"/>
          <a:stretch/>
        </p:blipFill>
        <p:spPr>
          <a:xfrm>
            <a:off x="5187812" y="5349223"/>
            <a:ext cx="3771766" cy="1397599"/>
          </a:xfrm>
          <a:prstGeom prst="rect">
            <a:avLst/>
          </a:prstGeom>
        </p:spPr>
      </p:pic>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102644" y="3949627"/>
            <a:ext cx="418009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13-17-0009-0054-0001_767</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(1950)</a:t>
            </a:r>
          </a:p>
          <a:p>
            <a:pPr>
              <a:spcBef>
                <a:spcPts val="50"/>
              </a:spcBef>
            </a:pPr>
            <a:r>
              <a:rPr lang="en-US" sz="1200" dirty="0">
                <a:latin typeface="Arial" panose="020B0604020202020204" pitchFamily="34" charset="0"/>
                <a:cs typeface="Times New Roman" panose="02020603050405020304" pitchFamily="18" charset="0"/>
              </a:rPr>
              <a:t>Appraised Value: $227,600</a:t>
            </a:r>
          </a:p>
          <a:p>
            <a:pPr>
              <a:spcBef>
                <a:spcPts val="50"/>
              </a:spcBef>
            </a:pPr>
            <a:r>
              <a:rPr lang="en-US" sz="1200" dirty="0">
                <a:latin typeface="Arial" panose="020B0604020202020204" pitchFamily="34" charset="0"/>
                <a:cs typeface="Times New Roman" panose="02020603050405020304" pitchFamily="18" charset="0"/>
                <a:hlinkClick r:id="rId9"/>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ED6A8AF9-796E-4597-B130-BDD4740CBDD6}"/>
              </a:ext>
            </a:extLst>
          </p:cNvPr>
          <p:cNvPicPr>
            <a:picLocks noChangeAspect="1"/>
          </p:cNvPicPr>
          <p:nvPr/>
        </p:nvPicPr>
        <p:blipFill rotWithShape="1">
          <a:blip r:embed="rId10">
            <a:extLst>
              <a:ext uri="{28A0092B-C50C-407E-A947-70E740481C1C}">
                <a14:useLocalDpi xmlns:a14="http://schemas.microsoft.com/office/drawing/2010/main" val="0"/>
              </a:ext>
            </a:extLst>
          </a:blip>
          <a:srcRect t="7647" b="4317"/>
          <a:stretch/>
        </p:blipFill>
        <p:spPr>
          <a:xfrm>
            <a:off x="5187812" y="3949828"/>
            <a:ext cx="3771766" cy="1271897"/>
          </a:xfrm>
          <a:prstGeom prst="rect">
            <a:avLst/>
          </a:prstGeom>
        </p:spPr>
      </p:pic>
      <p:pic>
        <p:nvPicPr>
          <p:cNvPr id="4" name="Picture 3" descr="A picture containing text, grass, outdoor, road&#10;&#10;Description automatically generated">
            <a:extLst>
              <a:ext uri="{FF2B5EF4-FFF2-40B4-BE49-F238E27FC236}">
                <a16:creationId xmlns:a16="http://schemas.microsoft.com/office/drawing/2014/main" id="{26A0DDC8-0892-4D18-8604-90482FD40F23}"/>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3571" r="4286"/>
          <a:stretch/>
        </p:blipFill>
        <p:spPr>
          <a:xfrm>
            <a:off x="4274304" y="1081469"/>
            <a:ext cx="4685274" cy="1271897"/>
          </a:xfrm>
          <a:prstGeom prst="rect">
            <a:avLst/>
          </a:prstGeom>
        </p:spPr>
      </p:pic>
    </p:spTree>
    <p:extLst>
      <p:ext uri="{BB962C8B-B14F-4D97-AF65-F5344CB8AC3E}">
        <p14:creationId xmlns:p14="http://schemas.microsoft.com/office/powerpoint/2010/main" val="38138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391905" y="1065948"/>
            <a:ext cx="3291821" cy="1625784"/>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13-13-0004-0194-0000_506</a:t>
            </a:r>
          </a:p>
          <a:p>
            <a:pPr>
              <a:spcBef>
                <a:spcPts val="50"/>
              </a:spcBef>
            </a:pPr>
            <a:r>
              <a:rPr lang="en-US" sz="1200" dirty="0">
                <a:latin typeface="Arial" panose="020B0604020202020204" pitchFamily="34" charset="0"/>
                <a:cs typeface="Times New Roman" panose="02020603050405020304" pitchFamily="18" charset="0"/>
              </a:rPr>
              <a:t>Hazard Occupancy Class: </a:t>
            </a:r>
          </a:p>
          <a:p>
            <a:pPr>
              <a:spcBef>
                <a:spcPts val="50"/>
              </a:spcBef>
            </a:pPr>
            <a:r>
              <a:rPr lang="en-US" sz="1200" dirty="0">
                <a:latin typeface="Arial" panose="020B0604020202020204" pitchFamily="34" charset="0"/>
                <a:cs typeface="Times New Roman" panose="02020603050405020304" pitchFamily="18" charset="0"/>
              </a:rPr>
              <a:t>FIRM Status: Post-FIRM (1994)</a:t>
            </a:r>
          </a:p>
          <a:p>
            <a:pPr>
              <a:spcBef>
                <a:spcPts val="50"/>
              </a:spcBef>
            </a:pPr>
            <a:r>
              <a:rPr lang="en-US" sz="1200" dirty="0">
                <a:latin typeface="Arial" panose="020B0604020202020204" pitchFamily="34" charset="0"/>
                <a:cs typeface="Times New Roman" panose="02020603050405020304" pitchFamily="18" charset="0"/>
              </a:rPr>
              <a:t>                      regulated to Pre-FIRM Appraised Value: $1,443,900</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387208" y="2779638"/>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13-13-0009-0011-0000_242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Pre-FIRM (1967)</a:t>
            </a:r>
          </a:p>
          <a:p>
            <a:pPr>
              <a:spcBef>
                <a:spcPts val="50"/>
              </a:spcBef>
            </a:pPr>
            <a:r>
              <a:rPr lang="en-US" sz="1200" dirty="0">
                <a:latin typeface="Arial" panose="020B0604020202020204" pitchFamily="34" charset="0"/>
                <a:cs typeface="Times New Roman" panose="02020603050405020304" pitchFamily="18" charset="0"/>
              </a:rPr>
              <a:t>Appraised Value: $107,400</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391905" y="4904759"/>
            <a:ext cx="4354266" cy="133347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13-13-0005-0341-0000_249</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(1960)</a:t>
            </a:r>
          </a:p>
          <a:p>
            <a:pPr>
              <a:spcBef>
                <a:spcPts val="50"/>
              </a:spcBef>
            </a:pPr>
            <a:r>
              <a:rPr lang="en-US" sz="1200" dirty="0">
                <a:latin typeface="Arial" panose="020B0604020202020204" pitchFamily="34" charset="0"/>
                <a:cs typeface="Times New Roman" panose="02020603050405020304" pitchFamily="18" charset="0"/>
              </a:rPr>
              <a:t>Appraised Value: $63,900</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4ACE946-915C-4B4C-8A3F-5C47D942F6D8}"/>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3270" r="9407"/>
          <a:stretch/>
        </p:blipFill>
        <p:spPr>
          <a:xfrm>
            <a:off x="3395669" y="1132072"/>
            <a:ext cx="5361124" cy="1334271"/>
          </a:xfrm>
          <a:prstGeom prst="rect">
            <a:avLst/>
          </a:prstGeom>
        </p:spPr>
      </p:pic>
      <p:pic>
        <p:nvPicPr>
          <p:cNvPr id="15" name="Picture 14">
            <a:extLst>
              <a:ext uri="{FF2B5EF4-FFF2-40B4-BE49-F238E27FC236}">
                <a16:creationId xmlns:a16="http://schemas.microsoft.com/office/drawing/2014/main" id="{FC8B68CC-B38D-4815-85E8-D545033D2E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5169" y="4910064"/>
            <a:ext cx="3776926" cy="1727331"/>
          </a:xfrm>
          <a:prstGeom prst="rect">
            <a:avLst/>
          </a:prstGeom>
        </p:spPr>
      </p:pic>
      <p:pic>
        <p:nvPicPr>
          <p:cNvPr id="18" name="Picture 17" descr="A picture containing text, bag&#10;&#10;Description automatically generated">
            <a:extLst>
              <a:ext uri="{FF2B5EF4-FFF2-40B4-BE49-F238E27FC236}">
                <a16:creationId xmlns:a16="http://schemas.microsoft.com/office/drawing/2014/main" id="{A99BE738-9DE0-45BE-B7E7-B641DC6E9A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5169" y="2779638"/>
            <a:ext cx="3776926" cy="1791875"/>
          </a:xfrm>
          <a:prstGeom prst="rect">
            <a:avLst/>
          </a:prstGeom>
        </p:spPr>
      </p:pic>
    </p:spTree>
    <p:extLst>
      <p:ext uri="{BB962C8B-B14F-4D97-AF65-F5344CB8AC3E}">
        <p14:creationId xmlns:p14="http://schemas.microsoft.com/office/powerpoint/2010/main" val="129702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3620586"/>
            <a:ext cx="8820535" cy="334654"/>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3217065651"/>
              </p:ext>
            </p:extLst>
          </p:nvPr>
        </p:nvGraphicFramePr>
        <p:xfrm>
          <a:off x="174176" y="1002112"/>
          <a:ext cx="8820535" cy="262936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Average in WV Incorporated Areas (2021)</a:t>
                      </a:r>
                    </a:p>
                  </a:txBody>
                  <a:tcPr anchor="ctr">
                    <a:solidFill>
                      <a:srgbClr val="5B739B"/>
                    </a:solidFill>
                  </a:tcPr>
                </a:tc>
                <a:extLst>
                  <a:ext uri="{0D108BD9-81ED-4DB2-BD59-A6C34878D82A}">
                    <a16:rowId xmlns:a16="http://schemas.microsoft.com/office/drawing/2014/main" val="156113477"/>
                  </a:ext>
                </a:extLst>
              </a:tr>
              <a:tr h="770082">
                <a:tc rowSpan="2">
                  <a:txBody>
                    <a:bodyPr/>
                    <a:lstStyle/>
                    <a:p>
                      <a:pPr algn="ctr"/>
                      <a:r>
                        <a:rPr lang="en-US" sz="1400" b="1" dirty="0">
                          <a:solidFill>
                            <a:schemeClr val="bg1"/>
                          </a:solidFill>
                        </a:rPr>
                        <a:t>Significant Structures (Critical Infrastructure Count)</a:t>
                      </a:r>
                    </a:p>
                  </a:txBody>
                  <a:tcPr vert="vert270" anchor="ctr">
                    <a:solidFill>
                      <a:srgbClr val="5B739B"/>
                    </a:solidFill>
                  </a:tcPr>
                </a:tc>
                <a:tc>
                  <a:txBody>
                    <a:bodyPr/>
                    <a:lstStyle/>
                    <a:p>
                      <a:r>
                        <a:rPr lang="en-US" sz="1600" dirty="0">
                          <a:solidFill>
                            <a:schemeClr val="bg1"/>
                          </a:solidFill>
                        </a:rPr>
                        <a:t>Number of Essential Facilities in Floodplain</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2</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792480">
                <a:tc vMerge="1">
                  <a:txBody>
                    <a:bodyPr/>
                    <a:lstStyle/>
                    <a:p>
                      <a:endParaRPr lang="en-US" sz="1600" dirty="0"/>
                    </a:p>
                  </a:txBody>
                  <a:tcPr anchor="ctr">
                    <a:solidFill>
                      <a:srgbClr val="5B739B"/>
                    </a:solidFill>
                  </a:tcPr>
                </a:tc>
                <a:tc>
                  <a:txBody>
                    <a:bodyPr/>
                    <a:lstStyle/>
                    <a:p>
                      <a:r>
                        <a:rPr lang="en-US" sz="1600" dirty="0">
                          <a:solidFill>
                            <a:schemeClr val="bg1"/>
                          </a:solidFill>
                        </a:rPr>
                        <a:t>Number of Community Assets (Non-Historical) in Floodplain</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8</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3</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7" name="Text Box 2">
            <a:extLst>
              <a:ext uri="{FF2B5EF4-FFF2-40B4-BE49-F238E27FC236}">
                <a16:creationId xmlns:a16="http://schemas.microsoft.com/office/drawing/2014/main" id="{442A14CA-7139-4842-A4E6-FC7EE0428AE8}"/>
              </a:ext>
            </a:extLst>
          </p:cNvPr>
          <p:cNvSpPr txBox="1">
            <a:spLocks noChangeArrowheads="1"/>
          </p:cNvSpPr>
          <p:nvPr/>
        </p:nvSpPr>
        <p:spPr bwMode="auto">
          <a:xfrm>
            <a:off x="4827029" y="3816731"/>
            <a:ext cx="4252659" cy="10326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Church of God in Rainelle:</a:t>
            </a:r>
          </a:p>
          <a:p>
            <a:pPr>
              <a:spcBef>
                <a:spcPts val="50"/>
              </a:spcBef>
            </a:pPr>
            <a:r>
              <a:rPr lang="en-US" sz="1200" dirty="0">
                <a:latin typeface="Arial" panose="020B0604020202020204" pitchFamily="34" charset="0"/>
                <a:cs typeface="Times New Roman" panose="02020603050405020304" pitchFamily="18" charset="0"/>
              </a:rPr>
              <a:t>Building ID: 13-13-0005-0366-0000_373</a:t>
            </a:r>
          </a:p>
          <a:p>
            <a:pPr>
              <a:spcBef>
                <a:spcPts val="50"/>
              </a:spcBef>
            </a:pPr>
            <a:r>
              <a:rPr lang="en-US" sz="1200" dirty="0">
                <a:latin typeface="Arial" panose="020B0604020202020204" pitchFamily="34" charset="0"/>
                <a:cs typeface="Times New Roman" panose="02020603050405020304" pitchFamily="18" charset="0"/>
              </a:rPr>
              <a:t>Hazard occupancy Class: REL1 (Religious)</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a:t>
            </a:r>
          </a:p>
          <a:p>
            <a:pPr>
              <a:spcBef>
                <a:spcPts val="50"/>
              </a:spcBef>
            </a:pPr>
            <a:r>
              <a:rPr lang="en-US" sz="1200" dirty="0">
                <a:latin typeface="Arial" panose="020B0604020202020204" pitchFamily="34" charset="0"/>
                <a:cs typeface="Times New Roman" panose="02020603050405020304" pitchFamily="18" charset="0"/>
              </a:rPr>
              <a:t>Appraised Value: $435,000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2" name="Picture 11" descr="A picture containing sky, outdoor, tree, house&#10;&#10;Description automatically generated">
            <a:extLst>
              <a:ext uri="{FF2B5EF4-FFF2-40B4-BE49-F238E27FC236}">
                <a16:creationId xmlns:a16="http://schemas.microsoft.com/office/drawing/2014/main" id="{C66160F4-3AA8-4D70-B5D9-CF53C15C68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407" b="15240"/>
          <a:stretch/>
        </p:blipFill>
        <p:spPr>
          <a:xfrm>
            <a:off x="4911636" y="5030854"/>
            <a:ext cx="3544386" cy="1681912"/>
          </a:xfrm>
          <a:prstGeom prst="rect">
            <a:avLst/>
          </a:prstGeom>
        </p:spPr>
      </p:pic>
      <p:sp>
        <p:nvSpPr>
          <p:cNvPr id="15" name="Text Box 2">
            <a:extLst>
              <a:ext uri="{FF2B5EF4-FFF2-40B4-BE49-F238E27FC236}">
                <a16:creationId xmlns:a16="http://schemas.microsoft.com/office/drawing/2014/main" id="{C27F1B6D-7F7C-4555-BB69-D10B4C89A3DA}"/>
              </a:ext>
            </a:extLst>
          </p:cNvPr>
          <p:cNvSpPr txBox="1">
            <a:spLocks noChangeArrowheads="1"/>
          </p:cNvSpPr>
          <p:nvPr/>
        </p:nvSpPr>
        <p:spPr bwMode="auto">
          <a:xfrm>
            <a:off x="89199" y="3827618"/>
            <a:ext cx="4422711" cy="106275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White Sulphur Springs National Fish Hatchery:</a:t>
            </a:r>
          </a:p>
          <a:p>
            <a:pPr>
              <a:spcBef>
                <a:spcPts val="50"/>
              </a:spcBef>
            </a:pPr>
            <a:r>
              <a:rPr lang="en-US" sz="1200" dirty="0">
                <a:latin typeface="Arial" panose="020B0604020202020204" pitchFamily="34" charset="0"/>
                <a:cs typeface="Times New Roman" panose="02020603050405020304" pitchFamily="18" charset="0"/>
              </a:rPr>
              <a:t>Building ID: 13-17-0009-0206-0000_1087</a:t>
            </a:r>
          </a:p>
          <a:p>
            <a:pPr>
              <a:spcBef>
                <a:spcPts val="50"/>
              </a:spcBef>
            </a:pPr>
            <a:r>
              <a:rPr lang="en-US" sz="1200" dirty="0">
                <a:latin typeface="Arial" panose="020B0604020202020204" pitchFamily="34" charset="0"/>
                <a:cs typeface="Times New Roman" panose="02020603050405020304" pitchFamily="18" charset="0"/>
              </a:rPr>
              <a:t>Hazard occupancy Class: GOV1 (Government, Federal)</a:t>
            </a:r>
          </a:p>
          <a:p>
            <a:pPr>
              <a:spcBef>
                <a:spcPts val="50"/>
              </a:spcBef>
            </a:pPr>
            <a:r>
              <a:rPr lang="en-US" sz="1200" dirty="0">
                <a:latin typeface="Arial" panose="020B0604020202020204" pitchFamily="34" charset="0"/>
                <a:cs typeface="Times New Roman" panose="02020603050405020304" pitchFamily="18" charset="0"/>
              </a:rPr>
              <a:t>FIRM Status: Post-FIRM</a:t>
            </a:r>
          </a:p>
          <a:p>
            <a:pPr>
              <a:spcBef>
                <a:spcPts val="50"/>
              </a:spcBef>
            </a:pPr>
            <a:r>
              <a:rPr lang="en-US" sz="1200" dirty="0">
                <a:latin typeface="Arial" panose="020B0604020202020204" pitchFamily="34" charset="0"/>
                <a:cs typeface="Times New Roman" panose="02020603050405020304" pitchFamily="18" charset="0"/>
              </a:rPr>
              <a:t>Appraised Value: $425,073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pic>
        <p:nvPicPr>
          <p:cNvPr id="16" name="Picture 15" descr="A picture containing grass, outdoor, tree, field&#10;&#10;Description automatically generated">
            <a:extLst>
              <a:ext uri="{FF2B5EF4-FFF2-40B4-BE49-F238E27FC236}">
                <a16:creationId xmlns:a16="http://schemas.microsoft.com/office/drawing/2014/main" id="{CFAE5195-3294-4185-A924-EB219AA9CDDE}"/>
              </a:ext>
            </a:extLst>
          </p:cNvPr>
          <p:cNvPicPr>
            <a:picLocks noChangeAspect="1"/>
          </p:cNvPicPr>
          <p:nvPr/>
        </p:nvPicPr>
        <p:blipFill rotWithShape="1">
          <a:blip r:embed="rId6">
            <a:extLst>
              <a:ext uri="{28A0092B-C50C-407E-A947-70E740481C1C}">
                <a14:useLocalDpi xmlns:a14="http://schemas.microsoft.com/office/drawing/2010/main" val="0"/>
              </a:ext>
            </a:extLst>
          </a:blip>
          <a:srcRect l="12057" r="11631"/>
          <a:stretch/>
        </p:blipFill>
        <p:spPr>
          <a:xfrm>
            <a:off x="174176" y="5030337"/>
            <a:ext cx="4422711" cy="1682427"/>
          </a:xfrm>
          <a:prstGeom prst="rect">
            <a:avLst/>
          </a:prstGeom>
        </p:spPr>
      </p:pic>
    </p:spTree>
    <p:extLst>
      <p:ext uri="{BB962C8B-B14F-4D97-AF65-F5344CB8AC3E}">
        <p14:creationId xmlns:p14="http://schemas.microsoft.com/office/powerpoint/2010/main" val="421739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Human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4854731"/>
            <a:ext cx="8820535" cy="24103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929697145"/>
              </p:ext>
            </p:extLst>
          </p:nvPr>
        </p:nvGraphicFramePr>
        <p:xfrm>
          <a:off x="174176" y="1184993"/>
          <a:ext cx="8820535" cy="364018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Median &amp; Ratio in WV Incorporated Areas (2021)</a:t>
                      </a:r>
                    </a:p>
                  </a:txBody>
                  <a:tcPr anchor="ctr">
                    <a:solidFill>
                      <a:srgbClr val="5B739B"/>
                    </a:solidFill>
                  </a:tcPr>
                </a:tc>
                <a:extLst>
                  <a:ext uri="{0D108BD9-81ED-4DB2-BD59-A6C34878D82A}">
                    <a16:rowId xmlns:a16="http://schemas.microsoft.com/office/drawing/2014/main" val="156113477"/>
                  </a:ext>
                </a:extLst>
              </a:tr>
              <a:tr h="1201782">
                <a:tc rowSpan="2">
                  <a:txBody>
                    <a:bodyPr/>
                    <a:lstStyle/>
                    <a:p>
                      <a:pPr algn="ctr"/>
                      <a:r>
                        <a:rPr lang="en-US" sz="1600" b="1" dirty="0">
                          <a:solidFill>
                            <a:schemeClr val="bg1"/>
                          </a:solidFill>
                        </a:rPr>
                        <a:t>Human Exposure</a:t>
                      </a:r>
                    </a:p>
                  </a:txBody>
                  <a:tcPr vert="vert270" anchor="ctr">
                    <a:solidFill>
                      <a:srgbClr val="5B739B"/>
                    </a:solidFill>
                  </a:tcPr>
                </a:tc>
                <a:tc>
                  <a:txBody>
                    <a:bodyPr/>
                    <a:lstStyle/>
                    <a:p>
                      <a:r>
                        <a:rPr lang="en-US" sz="1600" dirty="0">
                          <a:solidFill>
                            <a:schemeClr val="bg1"/>
                          </a:solidFill>
                        </a:rPr>
                        <a:t>Estimated Population Residing in High-Risk Flood Zones</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1026</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582</a:t>
                      </a:r>
                    </a:p>
                  </a:txBody>
                  <a:tcPr anchor="ctr">
                    <a:lnB w="12700" cap="flat" cmpd="sng" algn="ctr">
                      <a:noFill/>
                      <a:prstDash val="solid"/>
                      <a:round/>
                      <a:headEnd type="none" w="med" len="med"/>
                      <a:tailEnd type="none" w="med" len="med"/>
                    </a:lnB>
                  </a:tcPr>
                </a:tc>
                <a:tc>
                  <a:txBody>
                    <a:bodyPr/>
                    <a:lstStyle/>
                    <a:p>
                      <a:pPr algn="ctr"/>
                      <a:r>
                        <a:rPr lang="en-US" sz="1600" dirty="0">
                          <a:solidFill>
                            <a:schemeClr val="tx1"/>
                          </a:solidFill>
                        </a:rPr>
                        <a:t>114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1371600">
                <a:tc vMerge="1">
                  <a:txBody>
                    <a:bodyPr/>
                    <a:lstStyle/>
                    <a:p>
                      <a:endParaRPr lang="en-US" sz="1600" dirty="0"/>
                    </a:p>
                  </a:txBody>
                  <a:tcPr anchor="ctr">
                    <a:solidFill>
                      <a:srgbClr val="5B739B"/>
                    </a:solidFill>
                  </a:tcPr>
                </a:tc>
                <a:tc>
                  <a:txBody>
                    <a:bodyPr/>
                    <a:lstStyle/>
                    <a:p>
                      <a:r>
                        <a:rPr lang="en-US" sz="1600" dirty="0">
                          <a:solidFill>
                            <a:schemeClr val="bg1"/>
                          </a:solidFill>
                        </a:rPr>
                        <a:t>Percentage of Population Residing in High-Risk Flood Zones</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39%</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43%</a:t>
                      </a:r>
                    </a:p>
                  </a:txBody>
                  <a:tcPr anchor="ctr">
                    <a:lnT w="12700" cap="flat" cmpd="sng" algn="ctr">
                      <a:noFill/>
                      <a:prstDash val="solid"/>
                      <a:round/>
                      <a:headEnd type="none" w="med" len="med"/>
                      <a:tailEnd type="none" w="med" len="med"/>
                    </a:lnT>
                  </a:tcPr>
                </a:tc>
                <a:tc>
                  <a:txBody>
                    <a:bodyPr/>
                    <a:lstStyle/>
                    <a:p>
                      <a:pPr algn="ctr"/>
                      <a:r>
                        <a:rPr lang="en-US" sz="1600" dirty="0"/>
                        <a:t>10%</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Tree>
    <p:extLst>
      <p:ext uri="{BB962C8B-B14F-4D97-AF65-F5344CB8AC3E}">
        <p14:creationId xmlns:p14="http://schemas.microsoft.com/office/powerpoint/2010/main" val="336650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4266615061"/>
              </p:ext>
            </p:extLst>
          </p:nvPr>
        </p:nvGraphicFramePr>
        <p:xfrm>
          <a:off x="121920" y="1017803"/>
          <a:ext cx="8917579" cy="5539014"/>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237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Count in Floodplain</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All primary insurable structures in the Special Flood Hazard Area (SFHA)* or 100-year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number of buildings in the floodplain indicates higher physical and human exposure and flood risk in a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703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Ratio b/w Floodplain &amp; Community Total</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Ratio of the primary buildings in the floodplain to all E911 addresses in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E911 Addresses from Statewide Addressing and Mapping System (SAMS) 2021</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Value in Floodplain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Sum &amp; median appraised values of all primary structures in floodplains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building values increase substantial damage thresholds and mitigation reconstruction costs.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Building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36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intersecting either floodways of 2012 or 2022 (effective or advisory)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Buildings in the main floodway channel of the river or stream, or close to the flood source, will be subject to the greatest flood depths, highest velocities, and greatest debris potential.</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4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that most likely will be included in the SFHA when future FEMA Restudies are done and new FIRMs become effective.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Communities should review all "mapped-in" structures.  Homeowners are at higher risk to flooding and should be contacted about Flood Insurance Preferred Risk Policies and other potential mitigation measures.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algn="l"/>
                      <a:r>
                        <a:rPr lang="en-US" sz="1050" b="1" dirty="0">
                          <a:solidFill>
                            <a:schemeClr val="bg1"/>
                          </a:solidFill>
                        </a:rPr>
                        <a:t>Percent 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no longer located within the high-risk flood zones of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flood risk has only been reduced, not removed and flood insurance coverage is still recommended.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buildings occupied by owners (tax class 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Renters may not have flood insurance and be at higher risk. Renters may have less long-term commitment to the community.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bl>
          </a:graphicData>
        </a:graphic>
      </p:graphicFrame>
      <p:sp>
        <p:nvSpPr>
          <p:cNvPr id="5" name="Text Box 2">
            <a:extLst>
              <a:ext uri="{FF2B5EF4-FFF2-40B4-BE49-F238E27FC236}">
                <a16:creationId xmlns:a16="http://schemas.microsoft.com/office/drawing/2014/main" id="{5EE09ACE-17DA-4165-9BDB-49466E2376DD}"/>
              </a:ext>
            </a:extLst>
          </p:cNvPr>
          <p:cNvSpPr txBox="1">
            <a:spLocks noChangeArrowheads="1"/>
          </p:cNvSpPr>
          <p:nvPr/>
        </p:nvSpPr>
        <p:spPr bwMode="auto">
          <a:xfrm>
            <a:off x="64311" y="6536546"/>
            <a:ext cx="8820535" cy="2158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000" dirty="0">
                <a:latin typeface="Arial" panose="020B0604020202020204" pitchFamily="34" charset="0"/>
                <a:ea typeface="Calibri" panose="020F0502020204030204" pitchFamily="34" charset="0"/>
                <a:cs typeface="Times New Roman" panose="02020603050405020304" pitchFamily="18" charset="0"/>
              </a:rPr>
              <a:t>* SFHA includes both the high-risk effective and advisory 1%-annual chance floodplains.</a:t>
            </a:r>
            <a:endParaRPr lang="en-US" sz="10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76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894360620"/>
              </p:ext>
            </p:extLst>
          </p:nvPr>
        </p:nvGraphicFramePr>
        <p:xfrm>
          <a:off x="121920" y="1251579"/>
          <a:ext cx="8917579" cy="452478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621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Count/percent count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specified residential/non-residential occupancy class according to structure use or structure type is an important requirement for multiple flood reduction programs, activities, and products. Residential buildings in floodplains indicate higher human loss and economic risk for households.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207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rPr>
                        <a:t>Percent Count Residential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endParaRPr lang="en-US"/>
                    </a:p>
                  </a:txBody>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742268170"/>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Count/percent count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Many of non-residential buildings have high replace values. Damages to such buildings can interrupt businesses in communities. Flood mitigation of such structures (e.g., elevating) is much more difficult.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80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Same as above (Residential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Same as above (Non-Residential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Mobile Homes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manufactured buildings (RES2)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Light-weight manufactured homes are not designed for withstanding floods and are more vulnerable to flood damage.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Mobile Homes in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bl>
          </a:graphicData>
        </a:graphic>
      </p:graphicFrame>
    </p:spTree>
    <p:extLst>
      <p:ext uri="{BB962C8B-B14F-4D97-AF65-F5344CB8AC3E}">
        <p14:creationId xmlns:p14="http://schemas.microsoft.com/office/powerpoint/2010/main" val="10585039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4375</TotalTime>
  <Words>2515</Words>
  <Application>Microsoft Office PowerPoint</Application>
  <PresentationFormat>On-screen Show (4:3)</PresentationFormat>
  <Paragraphs>382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Behrang Bidadian</cp:lastModifiedBy>
  <cp:revision>595</cp:revision>
  <dcterms:created xsi:type="dcterms:W3CDTF">2019-08-23T20:01:46Z</dcterms:created>
  <dcterms:modified xsi:type="dcterms:W3CDTF">2022-11-08T16:57:19Z</dcterms:modified>
</cp:coreProperties>
</file>