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62" r:id="rId3"/>
    <p:sldId id="263" r:id="rId4"/>
    <p:sldId id="268" r:id="rId5"/>
    <p:sldId id="269" r:id="rId6"/>
    <p:sldId id="270" r:id="rId7"/>
    <p:sldId id="271" r:id="rId8"/>
    <p:sldId id="261" r:id="rId9"/>
    <p:sldId id="264" r:id="rId10"/>
    <p:sldId id="258" r:id="rId11"/>
    <p:sldId id="265" r:id="rId12"/>
    <p:sldId id="266"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C00000"/>
    <a:srgbClr val="D2DEEF"/>
    <a:srgbClr val="DAE3F3"/>
    <a:srgbClr val="CAD7EE"/>
    <a:srgbClr val="5B739B"/>
    <a:srgbClr val="B9AB79"/>
    <a:srgbClr val="765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5" autoAdjust="0"/>
    <p:restoredTop sz="94660"/>
  </p:normalViewPr>
  <p:slideViewPr>
    <p:cSldViewPr snapToGrid="0">
      <p:cViewPr varScale="1">
        <p:scale>
          <a:sx n="110" d="100"/>
          <a:sy n="110" d="100"/>
        </p:scale>
        <p:origin x="136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DC6D4-F6D5-4FE4-8B90-6D72AAAABE98}" type="datetimeFigureOut">
              <a:rPr lang="en-US" smtClean="0"/>
              <a:t>11/15/2022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1F862-4F65-4921-8157-1B3AE444A252}" type="slidenum">
              <a:rPr lang="en-US" smtClean="0"/>
              <a:t>‹#›</a:t>
            </a:fld>
            <a:endParaRPr lang="en-US"/>
          </a:p>
        </p:txBody>
      </p:sp>
    </p:spTree>
    <p:extLst>
      <p:ext uri="{BB962C8B-B14F-4D97-AF65-F5344CB8AC3E}">
        <p14:creationId xmlns:p14="http://schemas.microsoft.com/office/powerpoint/2010/main" val="268098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a:t>
            </a:fld>
            <a:endParaRPr lang="en-US"/>
          </a:p>
        </p:txBody>
      </p:sp>
    </p:spTree>
    <p:extLst>
      <p:ext uri="{BB962C8B-B14F-4D97-AF65-F5344CB8AC3E}">
        <p14:creationId xmlns:p14="http://schemas.microsoft.com/office/powerpoint/2010/main" val="2548865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10</a:t>
            </a:fld>
            <a:endParaRPr lang="en-US"/>
          </a:p>
        </p:txBody>
      </p:sp>
    </p:spTree>
    <p:extLst>
      <p:ext uri="{BB962C8B-B14F-4D97-AF65-F5344CB8AC3E}">
        <p14:creationId xmlns:p14="http://schemas.microsoft.com/office/powerpoint/2010/main" val="362479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11</a:t>
            </a:fld>
            <a:endParaRPr lang="en-US"/>
          </a:p>
        </p:txBody>
      </p:sp>
    </p:spTree>
    <p:extLst>
      <p:ext uri="{BB962C8B-B14F-4D97-AF65-F5344CB8AC3E}">
        <p14:creationId xmlns:p14="http://schemas.microsoft.com/office/powerpoint/2010/main" val="1536738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12</a:t>
            </a:fld>
            <a:endParaRPr lang="en-US"/>
          </a:p>
        </p:txBody>
      </p:sp>
    </p:spTree>
    <p:extLst>
      <p:ext uri="{BB962C8B-B14F-4D97-AF65-F5344CB8AC3E}">
        <p14:creationId xmlns:p14="http://schemas.microsoft.com/office/powerpoint/2010/main" val="1311154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13</a:t>
            </a:fld>
            <a:endParaRPr lang="en-US"/>
          </a:p>
        </p:txBody>
      </p:sp>
    </p:spTree>
    <p:extLst>
      <p:ext uri="{BB962C8B-B14F-4D97-AF65-F5344CB8AC3E}">
        <p14:creationId xmlns:p14="http://schemas.microsoft.com/office/powerpoint/2010/main" val="3290717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2</a:t>
            </a:fld>
            <a:endParaRPr lang="en-US"/>
          </a:p>
        </p:txBody>
      </p:sp>
    </p:spTree>
    <p:extLst>
      <p:ext uri="{BB962C8B-B14F-4D97-AF65-F5344CB8AC3E}">
        <p14:creationId xmlns:p14="http://schemas.microsoft.com/office/powerpoint/2010/main" val="1203394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3</a:t>
            </a:fld>
            <a:endParaRPr lang="en-US"/>
          </a:p>
        </p:txBody>
      </p:sp>
    </p:spTree>
    <p:extLst>
      <p:ext uri="{BB962C8B-B14F-4D97-AF65-F5344CB8AC3E}">
        <p14:creationId xmlns:p14="http://schemas.microsoft.com/office/powerpoint/2010/main" val="172946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4</a:t>
            </a:fld>
            <a:endParaRPr lang="en-US"/>
          </a:p>
        </p:txBody>
      </p:sp>
    </p:spTree>
    <p:extLst>
      <p:ext uri="{BB962C8B-B14F-4D97-AF65-F5344CB8AC3E}">
        <p14:creationId xmlns:p14="http://schemas.microsoft.com/office/powerpoint/2010/main" val="2541870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5</a:t>
            </a:fld>
            <a:endParaRPr lang="en-US"/>
          </a:p>
        </p:txBody>
      </p:sp>
    </p:spTree>
    <p:extLst>
      <p:ext uri="{BB962C8B-B14F-4D97-AF65-F5344CB8AC3E}">
        <p14:creationId xmlns:p14="http://schemas.microsoft.com/office/powerpoint/2010/main" val="3776297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6</a:t>
            </a:fld>
            <a:endParaRPr lang="en-US"/>
          </a:p>
        </p:txBody>
      </p:sp>
    </p:spTree>
    <p:extLst>
      <p:ext uri="{BB962C8B-B14F-4D97-AF65-F5344CB8AC3E}">
        <p14:creationId xmlns:p14="http://schemas.microsoft.com/office/powerpoint/2010/main" val="3758657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7</a:t>
            </a:fld>
            <a:endParaRPr lang="en-US"/>
          </a:p>
        </p:txBody>
      </p:sp>
    </p:spTree>
    <p:extLst>
      <p:ext uri="{BB962C8B-B14F-4D97-AF65-F5344CB8AC3E}">
        <p14:creationId xmlns:p14="http://schemas.microsoft.com/office/powerpoint/2010/main" val="273881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8</a:t>
            </a:fld>
            <a:endParaRPr lang="en-US"/>
          </a:p>
        </p:txBody>
      </p:sp>
    </p:spTree>
    <p:extLst>
      <p:ext uri="{BB962C8B-B14F-4D97-AF65-F5344CB8AC3E}">
        <p14:creationId xmlns:p14="http://schemas.microsoft.com/office/powerpoint/2010/main" val="3873102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9</a:t>
            </a:fld>
            <a:endParaRPr lang="en-US"/>
          </a:p>
        </p:txBody>
      </p:sp>
    </p:spTree>
    <p:extLst>
      <p:ext uri="{BB962C8B-B14F-4D97-AF65-F5344CB8AC3E}">
        <p14:creationId xmlns:p14="http://schemas.microsoft.com/office/powerpoint/2010/main" val="1679477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3828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57191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98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8905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0791E1-4214-4A53-A041-ECA0A480359F}"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0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0791E1-4214-4A53-A041-ECA0A480359F}"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1180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0791E1-4214-4A53-A041-ECA0A480359F}" type="datetimeFigureOut">
              <a:rPr lang="en-US" smtClean="0"/>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20843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0791E1-4214-4A53-A041-ECA0A480359F}" type="datetimeFigureOut">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423149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791E1-4214-4A53-A041-ECA0A480359F}" type="datetimeFigureOut">
              <a:rPr lang="en-US" smtClean="0"/>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38837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49652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31746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791E1-4214-4A53-A041-ECA0A480359F}" type="datetimeFigureOut">
              <a:rPr lang="en-US" smtClean="0"/>
              <a:t>11/15/2022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20D75-3A3D-4E55-A76E-740D23178F2C}" type="slidenum">
              <a:rPr lang="en-US" smtClean="0"/>
              <a:t>‹#›</a:t>
            </a:fld>
            <a:endParaRPr lang="en-US"/>
          </a:p>
        </p:txBody>
      </p:sp>
    </p:spTree>
    <p:extLst>
      <p:ext uri="{BB962C8B-B14F-4D97-AF65-F5344CB8AC3E}">
        <p14:creationId xmlns:p14="http://schemas.microsoft.com/office/powerpoint/2010/main" val="64758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mapwv.gov/flood/map/?wkid=102100&amp;x=-8938412&amp;y=4550486&amp;l=13&amp;v=2" TargetMode="External"/><Relationship Id="rId7" Type="http://schemas.openxmlformats.org/officeDocument/2006/relationships/image" Target="../media/image2.png"/><Relationship Id="rId12"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mapwv.gov/flood/map/?wkid=102100&amp;x=-8939793&amp;y=4550462&amp;l=12&amp;v=2" TargetMode="External"/><Relationship Id="rId11" Type="http://schemas.openxmlformats.org/officeDocument/2006/relationships/image" Target="../media/image4.png"/><Relationship Id="rId5" Type="http://schemas.openxmlformats.org/officeDocument/2006/relationships/image" Target="../media/image1.JPG"/><Relationship Id="rId10" Type="http://schemas.openxmlformats.org/officeDocument/2006/relationships/image" Target="../media/image3.JPG"/><Relationship Id="rId4" Type="http://schemas.openxmlformats.org/officeDocument/2006/relationships/hyperlink" Target="https://www.mapwv.gov/flood/map/?wkid=102100&amp;x=-8939193&amp;y=4550260&amp;l=12&amp;v=2" TargetMode="External"/><Relationship Id="rId9" Type="http://schemas.openxmlformats.org/officeDocument/2006/relationships/hyperlink" Target="https://www.mapwv.gov/flood/map/?wkid=102100&amp;x=-8938963&amp;y=4550545&amp;l=12&amp;v=2"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5.png"/><Relationship Id="rId7" Type="http://schemas.openxmlformats.org/officeDocument/2006/relationships/hyperlink" Target="https://www.mapwv.gov/flood/map/?wkid=102100&amp;x=-8990398&amp;y=4575218&amp;l=12&amp;v=2"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mapwv.gov/flood/map/?wkid=102100&amp;x=-8991259&amp;y=4574707&amp;l=12&amp;v=2" TargetMode="External"/><Relationship Id="rId5" Type="http://schemas.openxmlformats.org/officeDocument/2006/relationships/hyperlink" Target="https://www.mapwv.gov/flood/map/?wkid=102100&amp;x=-8991685&amp;y=4574649&amp;l=12&amp;v=2" TargetMode="External"/><Relationship Id="rId4" Type="http://schemas.microsoft.com/office/2007/relationships/hdphoto" Target="../media/hdphoto3.wdp"/><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s://www.mapwv.gov/flood/map/?wkid=102100&amp;x=-8938668&amp;y=4550500&amp;l=14&amp;v=2"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mapwv.gov/flood/map/?wkid=102100&amp;x=-8990667&amp;y=4575499&amp;l=14&amp;v=2" TargetMode="External"/><Relationship Id="rId5" Type="http://schemas.openxmlformats.org/officeDocument/2006/relationships/hyperlink" Target="https://www.mapwv.gov/flood/map/?wkid=102100&amp;x=-8990378&amp;y=4575561&amp;l=14&amp;v=2"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hyperlink" Target="https://www.mapwv.gov/flood/map/?wkid=102100&amp;x=-8990194&amp;y=4575387&amp;l=12&amp;v=2"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hyperlink" Target="https://www.mapwv.gov/flood/map/?wkid=102100&amp;x=-8938226&amp;y=4551391&amp;l=12&amp;v=2" TargetMode="Externa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2675529898"/>
              </p:ext>
            </p:extLst>
          </p:nvPr>
        </p:nvGraphicFramePr>
        <p:xfrm>
          <a:off x="174176" y="1149221"/>
          <a:ext cx="8820535" cy="5334000"/>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281315">
                  <a:extLst>
                    <a:ext uri="{9D8B030D-6E8A-4147-A177-3AD203B41FA5}">
                      <a16:colId xmlns:a16="http://schemas.microsoft.com/office/drawing/2014/main" val="660922194"/>
                    </a:ext>
                  </a:extLst>
                </a:gridCol>
                <a:gridCol w="1186424">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dirty="0"/>
                        <a:t>Category</a:t>
                      </a:r>
                    </a:p>
                  </a:txBody>
                  <a:tcPr anchor="ctr">
                    <a:solidFill>
                      <a:srgbClr val="5B739B"/>
                    </a:solidFill>
                  </a:tcPr>
                </a:tc>
                <a:tc>
                  <a:txBody>
                    <a:bodyPr/>
                    <a:lstStyle/>
                    <a:p>
                      <a:pPr algn="ctr"/>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Ratio* in WV Incorporated Areas (2021)</a:t>
                      </a:r>
                    </a:p>
                  </a:txBody>
                  <a:tcPr anchor="ctr">
                    <a:solidFill>
                      <a:srgbClr val="5B739B"/>
                    </a:solidFill>
                  </a:tcPr>
                </a:tc>
                <a:extLst>
                  <a:ext uri="{0D108BD9-81ED-4DB2-BD59-A6C34878D82A}">
                    <a16:rowId xmlns:a16="http://schemas.microsoft.com/office/drawing/2014/main" val="156113477"/>
                  </a:ext>
                </a:extLst>
              </a:tr>
              <a:tr h="0">
                <a:tc rowSpan="10">
                  <a:txBody>
                    <a:bodyPr/>
                    <a:lstStyle/>
                    <a:p>
                      <a:pPr algn="ctr"/>
                      <a:r>
                        <a:rPr lang="en-US" sz="1600" b="1" dirty="0">
                          <a:solidFill>
                            <a:schemeClr val="bg1"/>
                          </a:solidFill>
                        </a:rPr>
                        <a:t>Buildings by Flood Zone (Count &amp; Value)</a:t>
                      </a:r>
                    </a:p>
                  </a:txBody>
                  <a:tcPr vert="vert270" anchor="ctr">
                    <a:solidFill>
                      <a:srgbClr val="5B739B"/>
                    </a:solidFill>
                  </a:tcPr>
                </a:tc>
                <a:tc>
                  <a:txBody>
                    <a:bodyPr/>
                    <a:lstStyle/>
                    <a:p>
                      <a:r>
                        <a:rPr lang="en-US" sz="1600" dirty="0">
                          <a:solidFill>
                            <a:schemeClr val="bg1"/>
                          </a:solidFill>
                        </a:rPr>
                        <a:t>Total Primary Building Count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423 </a:t>
                      </a:r>
                    </a:p>
                    <a:p>
                      <a:pPr algn="ctr"/>
                      <a:r>
                        <a:rPr lang="en-US" sz="1100" b="0" dirty="0">
                          <a:solidFill>
                            <a:schemeClr val="tx1"/>
                          </a:solidFill>
                        </a:rPr>
                        <a:t>(Rank***: 12</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338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18</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dirty="0"/>
                        <a:t>59 </a:t>
                      </a:r>
                      <a:r>
                        <a:rPr lang="en-US" sz="1600" dirty="0">
                          <a:solidFill>
                            <a:schemeClr val="tx1"/>
                          </a:solidFill>
                        </a:rPr>
                        <a:t>(Median)</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329722">
                <a:tc vMerge="1">
                  <a:txBody>
                    <a:bodyPr/>
                    <a:lstStyle/>
                    <a:p>
                      <a:endParaRPr lang="en-US" sz="1600" dirty="0"/>
                    </a:p>
                  </a:txBody>
                  <a:tcPr anchor="ctr">
                    <a:solidFill>
                      <a:srgbClr val="5B739B"/>
                    </a:solidFill>
                  </a:tcPr>
                </a:tc>
                <a:tc>
                  <a:txBody>
                    <a:bodyPr/>
                    <a:lstStyle/>
                    <a:p>
                      <a:r>
                        <a:rPr lang="en-US" sz="1600" dirty="0">
                          <a:solidFill>
                            <a:schemeClr val="bg1"/>
                          </a:solidFill>
                        </a:rPr>
                        <a:t>Building Ratio b/w Floodplain &amp; Community Total</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26%</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34%</a:t>
                      </a:r>
                    </a:p>
                  </a:txBody>
                  <a:tcPr anchor="ctr">
                    <a:lnT w="12700" cap="flat" cmpd="sng" algn="ctr">
                      <a:noFill/>
                      <a:prstDash val="solid"/>
                      <a:round/>
                      <a:headEnd type="none" w="med" len="med"/>
                      <a:tailEnd type="none" w="med" len="med"/>
                    </a:lnT>
                  </a:tcPr>
                </a:tc>
                <a:tc>
                  <a:txBody>
                    <a:bodyPr/>
                    <a:lstStyle/>
                    <a:p>
                      <a:pPr algn="ctr"/>
                      <a:r>
                        <a:rPr lang="en-US" sz="1600" dirty="0"/>
                        <a:t>9%</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169817">
                <a:tc vMerge="1">
                  <a:txBody>
                    <a:bodyPr/>
                    <a:lstStyle/>
                    <a:p>
                      <a:endParaRPr lang="en-US" sz="1600" dirty="0"/>
                    </a:p>
                  </a:txBody>
                  <a:tcPr anchor="ctr">
                    <a:solidFill>
                      <a:srgbClr val="5B739B"/>
                    </a:solidFill>
                  </a:tcPr>
                </a:tc>
                <a:tc>
                  <a:txBody>
                    <a:bodyPr/>
                    <a:lstStyle/>
                    <a:p>
                      <a:r>
                        <a:rPr lang="en-US" sz="1600" dirty="0">
                          <a:solidFill>
                            <a:schemeClr val="bg1"/>
                          </a:solidFill>
                        </a:rPr>
                        <a:t>Total Primary Building Value in Floodplain of Community</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$40,881K</a:t>
                      </a:r>
                    </a:p>
                    <a:p>
                      <a:pPr algn="ct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t>$16,120K</a:t>
                      </a:r>
                    </a:p>
                  </a:txBody>
                  <a:tcPr anchor="ctr">
                    <a:lnB w="12700" cap="flat" cmpd="sng" algn="ctr">
                      <a:noFill/>
                      <a:prstDash val="solid"/>
                      <a:round/>
                      <a:headEnd type="none" w="med" len="med"/>
                      <a:tailEnd type="none" w="med" len="med"/>
                    </a:lnB>
                  </a:tcPr>
                </a:tc>
                <a:tc>
                  <a:txBody>
                    <a:bodyPr/>
                    <a:lstStyle/>
                    <a:p>
                      <a:pPr algn="ctr"/>
                      <a:r>
                        <a:rPr lang="en-US" sz="1600" dirty="0"/>
                        <a:t>$6,417K (</a:t>
                      </a:r>
                      <a:r>
                        <a:rPr lang="en-US" sz="1600" dirty="0">
                          <a:solidFill>
                            <a:schemeClr val="tx1"/>
                          </a:solidFill>
                        </a:rPr>
                        <a:t>Median</a:t>
                      </a:r>
                      <a:r>
                        <a:rPr lang="en-US" sz="1600" dirty="0"/>
                        <a:t>)</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Median Building Value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t>$49K</a:t>
                      </a:r>
                    </a:p>
                  </a:txBody>
                  <a:tcPr anchor="ctr">
                    <a:lnT w="12700" cap="flat" cmpd="sng" algn="ctr">
                      <a:noFill/>
                      <a:prstDash val="solid"/>
                      <a:round/>
                      <a:headEnd type="none" w="med" len="med"/>
                      <a:tailEnd type="none" w="med" len="med"/>
                    </a:lnT>
                  </a:tcPr>
                </a:tc>
                <a:tc>
                  <a:txBody>
                    <a:bodyPr/>
                    <a:lstStyle/>
                    <a:p>
                      <a:pPr algn="ctr"/>
                      <a:r>
                        <a:rPr lang="en-US" sz="1600" b="1" dirty="0"/>
                        <a:t>$38K</a:t>
                      </a:r>
                    </a:p>
                  </a:txBody>
                  <a:tcPr anchor="ctr">
                    <a:lnT w="12700" cap="flat" cmpd="sng" algn="ctr">
                      <a:noFill/>
                      <a:prstDash val="solid"/>
                      <a:round/>
                      <a:headEnd type="none" w="med" len="med"/>
                      <a:tailEnd type="none" w="med" len="med"/>
                    </a:lnT>
                  </a:tcPr>
                </a:tc>
                <a:tc>
                  <a:txBody>
                    <a:bodyPr/>
                    <a:lstStyle/>
                    <a:p>
                      <a:pPr algn="ctr"/>
                      <a:r>
                        <a:rPr lang="en-US" sz="1600" dirty="0"/>
                        <a:t>$42K</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784731491"/>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Building Count in Floodway** (High Velocity)</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13</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solidFill>
                            <a:schemeClr val="accent6">
                              <a:lumMod val="75000"/>
                            </a:schemeClr>
                          </a:solidFill>
                        </a:rPr>
                        <a:t>9</a:t>
                      </a:r>
                    </a:p>
                  </a:txBody>
                  <a:tcPr anchor="ctr">
                    <a:lnB w="12700" cap="flat" cmpd="sng" algn="ctr">
                      <a:noFill/>
                      <a:prstDash val="solid"/>
                      <a:round/>
                      <a:headEnd type="none" w="med" len="med"/>
                      <a:tailEnd type="none" w="med" len="med"/>
                    </a:lnB>
                  </a:tcPr>
                </a:tc>
                <a:tc>
                  <a:txBody>
                    <a:bodyPr/>
                    <a:lstStyle/>
                    <a:p>
                      <a:pPr algn="ctr"/>
                      <a:r>
                        <a:rPr lang="en-US" sz="1600" dirty="0"/>
                        <a:t>12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Percent Building Count in Floodway** (High Velocity &amp; Depth)</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15%</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accent6">
                              <a:lumMod val="75000"/>
                            </a:schemeClr>
                          </a:solidFill>
                        </a:rPr>
                        <a:t>3%</a:t>
                      </a:r>
                    </a:p>
                  </a:txBody>
                  <a:tcPr anchor="ctr">
                    <a:lnT w="12700" cap="flat" cmpd="sng" algn="ctr">
                      <a:noFill/>
                      <a:prstDash val="solid"/>
                      <a:round/>
                      <a:headEnd type="none" w="med" len="med"/>
                      <a:tailEnd type="none" w="med" len="med"/>
                    </a:lnT>
                  </a:tcPr>
                </a:tc>
                <a:tc>
                  <a:txBody>
                    <a:bodyPr/>
                    <a:lstStyle/>
                    <a:p>
                      <a:pPr algn="ctr"/>
                      <a:r>
                        <a:rPr lang="en-US" sz="1600" dirty="0"/>
                        <a:t>8%</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118187">
                <a:tc vMerge="1">
                  <a:txBody>
                    <a:bodyPr/>
                    <a:lstStyle/>
                    <a:p>
                      <a:endParaRPr lang="en-US" sz="1600" dirty="0"/>
                    </a:p>
                  </a:txBody>
                  <a:tcPr anchor="ctr">
                    <a:solidFill>
                      <a:srgbClr val="5B739B"/>
                    </a:solidFill>
                  </a:tcPr>
                </a:tc>
                <a:tc>
                  <a:txBody>
                    <a:bodyPr/>
                    <a:lstStyle/>
                    <a:p>
                      <a:r>
                        <a:rPr lang="en-US" sz="1600" dirty="0">
                          <a:solidFill>
                            <a:schemeClr val="bg1"/>
                          </a:solidFill>
                        </a:rPr>
                        <a:t>New Maps: Bldgs. “Mapped In” SFHA</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72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12</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329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3</a:t>
                      </a:r>
                      <a:r>
                        <a:rPr lang="en-US" sz="1100" b="0" baseline="30000" dirty="0">
                          <a:solidFill>
                            <a:schemeClr val="tx1"/>
                          </a:solidFill>
                        </a:rPr>
                        <a:t>rd</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dirty="0"/>
                        <a:t>19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New Maps: Bldgs. % Count “Mapped In” SFHA</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t>17%</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97%</a:t>
                      </a:r>
                    </a:p>
                  </a:txBody>
                  <a:tcPr anchor="ctr">
                    <a:lnT w="12700" cap="flat" cmpd="sng" algn="ctr">
                      <a:noFill/>
                      <a:prstDash val="solid"/>
                      <a:round/>
                      <a:headEnd type="none" w="med" len="med"/>
                      <a:tailEnd type="none" w="med" len="med"/>
                    </a:lnT>
                  </a:tcPr>
                </a:tc>
                <a:tc>
                  <a:txBody>
                    <a:bodyPr/>
                    <a:lstStyle/>
                    <a:p>
                      <a:pPr algn="ctr"/>
                      <a:r>
                        <a:rPr lang="en-US" sz="1600" dirty="0"/>
                        <a:t>14%</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1321797539"/>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New Maps: Bldgs. “Mapped Out” SFHA</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118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8</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t>0</a:t>
                      </a:r>
                    </a:p>
                  </a:txBody>
                  <a:tcPr anchor="ctr">
                    <a:lnB w="12700" cap="flat" cmpd="sng" algn="ctr">
                      <a:noFill/>
                      <a:prstDash val="solid"/>
                      <a:round/>
                      <a:headEnd type="none" w="med" len="med"/>
                      <a:tailEnd type="none" w="med" len="med"/>
                    </a:lnB>
                  </a:tcPr>
                </a:tc>
                <a:tc>
                  <a:txBody>
                    <a:bodyPr/>
                    <a:lstStyle/>
                    <a:p>
                      <a:pPr algn="ctr"/>
                      <a:r>
                        <a:rPr lang="en-US" sz="1600" dirty="0"/>
                        <a:t>19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New Maps: Bldgs. % Count “Mapped Out” SFHA</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28%</a:t>
                      </a:r>
                    </a:p>
                  </a:txBody>
                  <a:tcPr anchor="ctr">
                    <a:lnT w="12700" cap="flat" cmpd="sng" algn="ctr">
                      <a:noFill/>
                      <a:prstDash val="solid"/>
                      <a:round/>
                      <a:headEnd type="none" w="med" len="med"/>
                      <a:tailEnd type="none" w="med" len="med"/>
                    </a:lnT>
                  </a:tcPr>
                </a:tc>
                <a:tc>
                  <a:txBody>
                    <a:bodyPr/>
                    <a:lstStyle/>
                    <a:p>
                      <a:pPr algn="ctr"/>
                      <a:r>
                        <a:rPr lang="en-US" sz="1600" b="1" dirty="0"/>
                        <a:t>0%</a:t>
                      </a:r>
                    </a:p>
                  </a:txBody>
                  <a:tcPr anchor="ctr">
                    <a:lnT w="12700" cap="flat" cmpd="sng" algn="ctr">
                      <a:noFill/>
                      <a:prstDash val="solid"/>
                      <a:round/>
                      <a:headEnd type="none" w="med" len="med"/>
                      <a:tailEnd type="none" w="med" len="med"/>
                    </a:lnT>
                  </a:tcPr>
                </a:tc>
                <a:tc>
                  <a:txBody>
                    <a:bodyPr/>
                    <a:lstStyle/>
                    <a:p>
                      <a:pPr algn="ctr"/>
                      <a:r>
                        <a:rPr lang="en-US" sz="1600" dirty="0"/>
                        <a:t>14%</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056776360"/>
                  </a:ext>
                </a:extLst>
              </a:tr>
            </a:tbl>
          </a:graphicData>
        </a:graphic>
      </p:graphicFrame>
    </p:spTree>
    <p:extLst>
      <p:ext uri="{BB962C8B-B14F-4D97-AF65-F5344CB8AC3E}">
        <p14:creationId xmlns:p14="http://schemas.microsoft.com/office/powerpoint/2010/main" val="2262954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3634943510"/>
              </p:ext>
            </p:extLst>
          </p:nvPr>
        </p:nvGraphicFramePr>
        <p:xfrm>
          <a:off x="121920" y="1017803"/>
          <a:ext cx="8917579" cy="5539014"/>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pPr algn="ctr"/>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ctr"/>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237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Total Primary Building Count in Floodplain</a:t>
                      </a:r>
                    </a:p>
                    <a:p>
                      <a:pPr algn="l"/>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All primary insurable structures in the Special Flood Hazard Area (SFHA)* or 100-year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Higher number of buildings in the floodplain indicates higher physical and human exposure and flood risk in a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062377285"/>
                  </a:ext>
                </a:extLst>
              </a:tr>
              <a:tr h="703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Building Ratio b/w Floodplain &amp; Community Total</a:t>
                      </a:r>
                    </a:p>
                    <a:p>
                      <a:pPr algn="l"/>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Ratio of the primary buildings in the floodplain to all E911 addresses in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&amp; E911 Addresses from Statewide Addressing and Mapping System (SAMS) 2021</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342225796"/>
                  </a:ext>
                </a:extLst>
              </a:tr>
              <a:tr h="361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Total Primary Building Value in Floodplain of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Sum &amp; median appraised values of all primary structures in floodplains</a:t>
                      </a:r>
                    </a:p>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Higher building values increase substantial damage thresholds and mitigation reconstruction costs.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941388248"/>
                  </a:ext>
                </a:extLst>
              </a:tr>
              <a:tr h="229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Median Building Value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60948193"/>
                  </a:ext>
                </a:extLst>
              </a:tr>
              <a:tr h="365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Building Count in Floodway (High Velocity &amp; Depth)</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Primary buildings intersecting either floodways of 2012 or 2022 (effective or advisory)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Buildings in the main floodway channel of the river or stream, or close to the flood source, will be subject to the greatest flood depths, highest velocities, and greatest debris potential.</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1290550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in Floodway (High Velocity &amp; Depth)</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21970460"/>
                  </a:ext>
                </a:extLst>
              </a:tr>
              <a:tr h="463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Count Mapped in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Primary buildings that most likely will be included in the SFHA when future FEMA Restudies are done and new FIRMs become effective.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Communities should review all "mapped-in" structures.  Homeowners are at higher risk to flooding and should be contacted about Flood Insurance Preferred Risk Policies and other potential mitigation measures.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544426867"/>
                  </a:ext>
                </a:extLst>
              </a:tr>
              <a:tr h="0">
                <a:tc>
                  <a:txBody>
                    <a:bodyPr/>
                    <a:lstStyle/>
                    <a:p>
                      <a:pPr algn="l"/>
                      <a:r>
                        <a:rPr lang="en-US" sz="1050" b="1" dirty="0">
                          <a:solidFill>
                            <a:schemeClr val="bg1"/>
                          </a:solidFill>
                        </a:rPr>
                        <a:t>Percent Count Mapped in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76621271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Count Mapped out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Primary buildings no longer located within the high-risk flood zones of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The flood risk has only been reduced, not removed and flood insurance coverage is still recommended.</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760304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Mapped out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02544396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Owner Occupied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Residential buildings occupied by owners (tax class 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Renters may not have flood insurance and be at higher risk. Renters may have less long-term commitment to the community.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3519957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Owner Occupied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81925475"/>
                  </a:ext>
                </a:extLst>
              </a:tr>
            </a:tbl>
          </a:graphicData>
        </a:graphic>
      </p:graphicFrame>
      <p:sp>
        <p:nvSpPr>
          <p:cNvPr id="5" name="Text Box 2">
            <a:extLst>
              <a:ext uri="{FF2B5EF4-FFF2-40B4-BE49-F238E27FC236}">
                <a16:creationId xmlns:a16="http://schemas.microsoft.com/office/drawing/2014/main" id="{5EE09ACE-17DA-4165-9BDB-49466E2376DD}"/>
              </a:ext>
            </a:extLst>
          </p:cNvPr>
          <p:cNvSpPr txBox="1">
            <a:spLocks noChangeArrowheads="1"/>
          </p:cNvSpPr>
          <p:nvPr/>
        </p:nvSpPr>
        <p:spPr bwMode="auto">
          <a:xfrm>
            <a:off x="64311" y="6536546"/>
            <a:ext cx="8820535" cy="21584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000" dirty="0">
                <a:latin typeface="Arial" panose="020B0604020202020204" pitchFamily="34" charset="0"/>
                <a:ea typeface="Calibri" panose="020F0502020204030204" pitchFamily="34" charset="0"/>
                <a:cs typeface="Times New Roman" panose="02020603050405020304" pitchFamily="18" charset="0"/>
              </a:rPr>
              <a:t>* SFHA includes both the high-risk effective and advisory 1%-annual chance floodplains.</a:t>
            </a:r>
            <a:endParaRPr lang="en-US" sz="1000" b="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4764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4947924"/>
              </p:ext>
            </p:extLst>
          </p:nvPr>
        </p:nvGraphicFramePr>
        <p:xfrm>
          <a:off x="121920" y="1251579"/>
          <a:ext cx="8917579" cy="4524788"/>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pPr algn="ctr"/>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ctr"/>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621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Residential Building Count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Count/percent count of all residential primary buildings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The specified residential/non-residential occupancy class according to structure use or structure type is an important requirement for multiple flood reduction programs, activities, and products. Residential buildings in floodplains indicate higher human loss and economic risk for households.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062377285"/>
                  </a:ext>
                </a:extLst>
              </a:tr>
              <a:tr h="207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rPr>
                        <a:t>Percent Count Residential in Floodplain</a:t>
                      </a:r>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endParaRPr lang="en-US"/>
                    </a:p>
                  </a:txBody>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742268170"/>
                  </a:ext>
                </a:extLst>
              </a:tr>
              <a:tr h="361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Non-Residential Building Count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Count/percent count of all non-residential primary buildings (not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Many of non-residential buildings have high replace values. Damages to such buildings can interrupt businesses in communities. Flood mitigation of such structures (e.g., elevating) is much more difficult.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941388248"/>
                  </a:ext>
                </a:extLst>
              </a:tr>
              <a:tr h="229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Non-Residential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60948193"/>
                  </a:ext>
                </a:extLst>
              </a:tr>
              <a:tr h="80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Residential Value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Value/percent value of all residential primary buildings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Same as above (Residential Count)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1290550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Value Residential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2197046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Non-Residential Value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Value/percent value of all  non-residential primary buildings (not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Same as above (Non-Residential Count)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54442686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Value Non-Residential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76621271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Mobile Homes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Residential manufactured buildings (RES2)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Light-weight manufactured homes are not designed for withstanding floods and are more vulnerable to flood damage.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760304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Mobile Homes in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025443962"/>
                  </a:ext>
                </a:extLst>
              </a:tr>
            </a:tbl>
          </a:graphicData>
        </a:graphic>
      </p:graphicFrame>
    </p:spTree>
    <p:extLst>
      <p:ext uri="{BB962C8B-B14F-4D97-AF65-F5344CB8AC3E}">
        <p14:creationId xmlns:p14="http://schemas.microsoft.com/office/powerpoint/2010/main" val="1058503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30826156"/>
              </p:ext>
            </p:extLst>
          </p:nvPr>
        </p:nvGraphicFramePr>
        <p:xfrm>
          <a:off x="121920" y="1244770"/>
          <a:ext cx="8917579" cy="5056656"/>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pPr algn="ctr"/>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ctr"/>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3741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Median Construction Year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The median construction year of all buildings in floodplains of the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The building year can show the structure age as an indicator of quality of the foundation and other elements. It can show if the structure was constructed before or after the FIRM date of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building year</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3519957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 Pre-FIRM Structures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Percentage of primary structures constructed before the community's initial FIRM date (WSS: 8/1/1978; Rainelle: 11/19/1987)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Post-FIRM structures should be built according to the floodplain development standards set forth in the local floodplain management ordinance.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FIRM date &amp; 2022 tax assessment building year</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8192547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 Post-FIRM Structures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Percentage of primary structures constructed after the community's initial FIRM date (WSS: 8/1/1978; Rainelle: 11/19/1987)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0118645"/>
                  </a:ext>
                </a:extLst>
              </a:tr>
              <a:tr h="3246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Primary Buildings with Basements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All primary buildings with full or partial basements in floodplains. In addition to subgrade basements, may also include walkout basement enclosures that should be corrected using elevation certificates, buildings pictures, or field verification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Any area of a building having its floor below ground level (subgrade) is much more vulnerable to floods.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foundation type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501628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Buildings with Basements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0293343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One-Story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All residential buildings (including mobile homes) in one story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Residents of one-story buildings cannot go to the higher elevations in their places while flooding. The ratio of flood damage to the total replace cost is usually higher in a one-story building as most of its parts are exposed to floods.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stories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3704315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One-Story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60077239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Red Tag: Dilapidated/Vacant Residential &amp; Commercial Buildings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Number of dilapidated or vacant Residential &amp; Commercial Buildings with low values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Building quality is the product of the construction conditions and maintenance state. Buildings of low quality and vacant structures cannot withstand flooding adequately and are more vulnerable to it.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land use &amp; value, building pictures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228177643"/>
                  </a:ext>
                </a:extLst>
              </a:tr>
            </a:tbl>
          </a:graphicData>
        </a:graphic>
      </p:graphicFrame>
    </p:spTree>
    <p:extLst>
      <p:ext uri="{BB962C8B-B14F-4D97-AF65-F5344CB8AC3E}">
        <p14:creationId xmlns:p14="http://schemas.microsoft.com/office/powerpoint/2010/main" val="569628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913168818"/>
              </p:ext>
            </p:extLst>
          </p:nvPr>
        </p:nvGraphicFramePr>
        <p:xfrm>
          <a:off x="121920" y="1289679"/>
          <a:ext cx="8917579" cy="4574298"/>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Number of Essential Facilities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Schools, hospitals, nursing homes, police stations, fire department buildings, &amp; E-911 emergency operations centers in the 500-year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Hospitals and nursing homes with immobile patients or residents are particularly vulnerable to floods.  Schools are usually used as shelters while flooding.  Communities should develop emergency plans to continue to provide emergency services during the flood. If a critical facility must be in a floodplain, then it should be provided with a higher level of protection so that it can continue to function and provide services after the flood.</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Emergency Management Division, Department of Education, USA Reference, &amp; Department of Transportation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4349922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Number of Community Assets (Non-Historical)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Utilities (water, sewage, gas, electric, or phone), post-secondary educational facilities, facilities providing emergency medical response (EMS), government buildings providing public services, &amp; facilities hosting religious services in the 100-year floodplains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Many of those buildings such as churches are usually used as emergency shelters while flooding. Malfunction of utilities while flooding can damage community lifeline systems of Safety and Security, Water, Shelter, Health and Medical, and Energy . A hazard vulnerability analysis of community assets should be conducted by floodplain managers and risk planners to develop mitigation strategies for these assets.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Reference USA, Homeland Infrastructure Foundation-Level DATA, WV Water Development Authority, WV Infrastructure Jobs Development Council, WV Division of Natural Resources, &amp; community feedback</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41868242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Estimated Population Residing in High Risk Flood Zones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Population estimates are calculated at the building level by multiplying the </a:t>
                      </a:r>
                      <a:r>
                        <a:rPr lang="en-US" sz="1050" b="0" dirty="0" err="1">
                          <a:solidFill>
                            <a:schemeClr val="bg1"/>
                          </a:solidFill>
                        </a:rPr>
                        <a:t>Hazus</a:t>
                      </a:r>
                      <a:r>
                        <a:rPr lang="en-US" sz="1050" b="0" dirty="0">
                          <a:solidFill>
                            <a:schemeClr val="bg1"/>
                          </a:solidFill>
                        </a:rPr>
                        <a:t> defined residential occupancy class units (source tax assessment database) by average household size (source Census).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More people residing in floodplains means higher human exposure to floods causing higher human loss.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and average household size from Census ACS 2017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8472125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Percentage of Population Residing in High Risk Flood Zones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307055565"/>
                  </a:ext>
                </a:extLst>
              </a:tr>
            </a:tbl>
          </a:graphicData>
        </a:graphic>
      </p:graphicFrame>
    </p:spTree>
    <p:extLst>
      <p:ext uri="{BB962C8B-B14F-4D97-AF65-F5344CB8AC3E}">
        <p14:creationId xmlns:p14="http://schemas.microsoft.com/office/powerpoint/2010/main" val="186244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1396854586"/>
              </p:ext>
            </p:extLst>
          </p:nvPr>
        </p:nvGraphicFramePr>
        <p:xfrm>
          <a:off x="174175" y="959494"/>
          <a:ext cx="8820536" cy="5836920"/>
        </p:xfrm>
        <a:graphic>
          <a:graphicData uri="http://schemas.openxmlformats.org/drawingml/2006/table">
            <a:tbl>
              <a:tblPr firstRow="1" bandRow="1">
                <a:tableStyleId>{5C22544A-7EE6-4342-B048-85BDC9FD1C3A}</a:tableStyleId>
              </a:tblPr>
              <a:tblGrid>
                <a:gridCol w="1010813">
                  <a:extLst>
                    <a:ext uri="{9D8B030D-6E8A-4147-A177-3AD203B41FA5}">
                      <a16:colId xmlns:a16="http://schemas.microsoft.com/office/drawing/2014/main" val="1853621748"/>
                    </a:ext>
                  </a:extLst>
                </a:gridCol>
                <a:gridCol w="4444287">
                  <a:extLst>
                    <a:ext uri="{9D8B030D-6E8A-4147-A177-3AD203B41FA5}">
                      <a16:colId xmlns:a16="http://schemas.microsoft.com/office/drawing/2014/main" val="660922194"/>
                    </a:ext>
                  </a:extLst>
                </a:gridCol>
                <a:gridCol w="1032782">
                  <a:extLst>
                    <a:ext uri="{9D8B030D-6E8A-4147-A177-3AD203B41FA5}">
                      <a16:colId xmlns:a16="http://schemas.microsoft.com/office/drawing/2014/main" val="3934378209"/>
                    </a:ext>
                  </a:extLst>
                </a:gridCol>
                <a:gridCol w="933061">
                  <a:extLst>
                    <a:ext uri="{9D8B030D-6E8A-4147-A177-3AD203B41FA5}">
                      <a16:colId xmlns:a16="http://schemas.microsoft.com/office/drawing/2014/main" val="3437275542"/>
                    </a:ext>
                  </a:extLst>
                </a:gridCol>
                <a:gridCol w="1399593">
                  <a:extLst>
                    <a:ext uri="{9D8B030D-6E8A-4147-A177-3AD203B41FA5}">
                      <a16:colId xmlns:a16="http://schemas.microsoft.com/office/drawing/2014/main" val="60250055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Category</a:t>
                      </a:r>
                    </a:p>
                  </a:txBody>
                  <a:tcPr anchor="ctr">
                    <a:solidFill>
                      <a:srgbClr val="5B739B"/>
                    </a:solidFill>
                  </a:tcPr>
                </a:tc>
                <a:tc>
                  <a:txBody>
                    <a:bodyPr/>
                    <a:lstStyle/>
                    <a:p>
                      <a:pPr algn="ctr"/>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Ratio* in WV Incorporated Areas (2021)</a:t>
                      </a:r>
                    </a:p>
                  </a:txBody>
                  <a:tcPr anchor="ctr">
                    <a:solidFill>
                      <a:srgbClr val="5B739B"/>
                    </a:solidFill>
                  </a:tcPr>
                </a:tc>
                <a:extLst>
                  <a:ext uri="{0D108BD9-81ED-4DB2-BD59-A6C34878D82A}">
                    <a16:rowId xmlns:a16="http://schemas.microsoft.com/office/drawing/2014/main" val="156113477"/>
                  </a:ext>
                </a:extLst>
              </a:tr>
              <a:tr h="0">
                <a:tc rowSpan="2">
                  <a:txBody>
                    <a:bodyPr/>
                    <a:lstStyle/>
                    <a:p>
                      <a:pPr algn="ctr"/>
                      <a:r>
                        <a:rPr lang="en-US" sz="1400" b="1" dirty="0">
                          <a:solidFill>
                            <a:schemeClr val="bg1"/>
                          </a:solidFill>
                        </a:rPr>
                        <a:t>Building Ownership</a:t>
                      </a:r>
                    </a:p>
                  </a:txBody>
                  <a:tcPr vert="vert270" anchor="ctr">
                    <a:solidFill>
                      <a:srgbClr val="5B739B"/>
                    </a:solidFill>
                  </a:tcPr>
                </a:tc>
                <a:tc>
                  <a:txBody>
                    <a:bodyPr/>
                    <a:lstStyle/>
                    <a:p>
                      <a:r>
                        <a:rPr lang="en-US" sz="1600" dirty="0">
                          <a:solidFill>
                            <a:schemeClr val="bg1"/>
                          </a:solidFill>
                        </a:rPr>
                        <a:t>Owner Occupied Residential Buildings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205</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152</a:t>
                      </a:r>
                    </a:p>
                  </a:txBody>
                  <a:tcPr anchor="ctr">
                    <a:lnB w="12700" cap="flat" cmpd="sng" algn="ctr">
                      <a:noFill/>
                      <a:prstDash val="solid"/>
                      <a:round/>
                      <a:headEnd type="none" w="med" len="med"/>
                      <a:tailEnd type="none" w="med" len="med"/>
                    </a:lnB>
                  </a:tcPr>
                </a:tc>
                <a:tc rowSpan="2">
                  <a:txBody>
                    <a:bodyPr/>
                    <a:lstStyle/>
                    <a:p>
                      <a:pPr algn="ctr"/>
                      <a:r>
                        <a:rPr lang="en-US" sz="1600" dirty="0"/>
                        <a:t>65%</a:t>
                      </a:r>
                    </a:p>
                  </a:txBody>
                  <a:tcPr anchor="ctr">
                    <a:solidFill>
                      <a:srgbClr val="EAEFF7"/>
                    </a:solidFill>
                  </a:tcPr>
                </a:tc>
                <a:extLst>
                  <a:ext uri="{0D108BD9-81ED-4DB2-BD59-A6C34878D82A}">
                    <a16:rowId xmlns:a16="http://schemas.microsoft.com/office/drawing/2014/main" val="2330936814"/>
                  </a:ext>
                </a:extLst>
              </a:tr>
              <a:tr h="329722">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Owner Occupied Residential Buildings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48%</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45%</a:t>
                      </a:r>
                    </a:p>
                  </a:txBody>
                  <a:tcPr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169817">
                <a:tc rowSpan="10">
                  <a:txBody>
                    <a:bodyPr/>
                    <a:lstStyle/>
                    <a:p>
                      <a:pPr algn="ctr"/>
                      <a:r>
                        <a:rPr lang="en-US" sz="1600" b="1" dirty="0">
                          <a:solidFill>
                            <a:schemeClr val="bg1"/>
                          </a:solidFill>
                        </a:rPr>
                        <a:t>Building Occupancy and Value</a:t>
                      </a:r>
                    </a:p>
                  </a:txBody>
                  <a:tcPr vert="vert270" anchor="ctr">
                    <a:solidFill>
                      <a:srgbClr val="5B739B"/>
                    </a:solidFill>
                  </a:tcPr>
                </a:tc>
                <a:tc>
                  <a:txBody>
                    <a:bodyPr/>
                    <a:lstStyle/>
                    <a:p>
                      <a:r>
                        <a:rPr lang="en-US" sz="1600" dirty="0">
                          <a:solidFill>
                            <a:schemeClr val="bg1"/>
                          </a:solidFill>
                        </a:rPr>
                        <a:t>Residential Building Count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370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12</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t>251</a:t>
                      </a:r>
                    </a:p>
                  </a:txBody>
                  <a:tcPr anchor="ctr">
                    <a:lnB w="12700" cap="flat" cmpd="sng" algn="ctr">
                      <a:noFill/>
                      <a:prstDash val="solid"/>
                      <a:round/>
                      <a:headEnd type="none" w="med" len="med"/>
                      <a:tailEnd type="none" w="med" len="med"/>
                    </a:lnB>
                  </a:tcPr>
                </a:tc>
                <a:tc>
                  <a:txBody>
                    <a:bodyPr/>
                    <a:lstStyle/>
                    <a:p>
                      <a:pPr algn="ctr"/>
                      <a:r>
                        <a:rPr lang="en-US" sz="1600" dirty="0"/>
                        <a:t>44</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Residential Building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t>87%</a:t>
                      </a:r>
                    </a:p>
                  </a:txBody>
                  <a:tcPr anchor="ctr">
                    <a:lnT w="12700" cap="flat" cmpd="sng" algn="ctr">
                      <a:noFill/>
                      <a:prstDash val="solid"/>
                      <a:round/>
                      <a:headEnd type="none" w="med" len="med"/>
                      <a:tailEnd type="none" w="med" len="med"/>
                    </a:lnT>
                  </a:tcPr>
                </a:tc>
                <a:tc>
                  <a:txBody>
                    <a:bodyPr/>
                    <a:lstStyle/>
                    <a:p>
                      <a:pPr algn="ctr"/>
                      <a:r>
                        <a:rPr lang="en-US" sz="1600" b="1" dirty="0"/>
                        <a:t>74%</a:t>
                      </a:r>
                    </a:p>
                  </a:txBody>
                  <a:tcPr anchor="ctr">
                    <a:lnT w="12700" cap="flat" cmpd="sng" algn="ctr">
                      <a:noFill/>
                      <a:prstDash val="solid"/>
                      <a:round/>
                      <a:headEnd type="none" w="med" len="med"/>
                      <a:tailEnd type="none" w="med" len="med"/>
                    </a:lnT>
                  </a:tcPr>
                </a:tc>
                <a:tc>
                  <a:txBody>
                    <a:bodyPr/>
                    <a:lstStyle/>
                    <a:p>
                      <a:pPr algn="ctr"/>
                      <a:r>
                        <a:rPr lang="en-US" sz="1600" dirty="0"/>
                        <a:t>81%</a:t>
                      </a:r>
                    </a:p>
                  </a:txBody>
                  <a:tcPr anchor="ctr">
                    <a:lnT w="12700" cap="flat" cmpd="sng" algn="ctr">
                      <a:noFill/>
                      <a:prstDash val="solid"/>
                      <a:round/>
                      <a:headEnd type="none" w="med" len="med"/>
                      <a:tailEnd type="none" w="med" len="med"/>
                    </a:lnT>
                    <a:solidFill>
                      <a:srgbClr val="EAEFF7"/>
                    </a:solidFill>
                  </a:tcPr>
                </a:tc>
                <a:extLst>
                  <a:ext uri="{0D108BD9-81ED-4DB2-BD59-A6C34878D82A}">
                    <a16:rowId xmlns:a16="http://schemas.microsoft.com/office/drawing/2014/main" val="3784731491"/>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Non-Residential Building Count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53</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87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11</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dirty="0"/>
                        <a:t>12</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Non-Residential  Bldgs.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tx1"/>
                          </a:solidFill>
                        </a:rPr>
                        <a:t>13%</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26%</a:t>
                      </a:r>
                    </a:p>
                  </a:txBody>
                  <a:tcPr anchor="ctr">
                    <a:lnT w="12700" cap="flat" cmpd="sng" algn="ctr">
                      <a:noFill/>
                      <a:prstDash val="solid"/>
                      <a:round/>
                      <a:headEnd type="none" w="med" len="med"/>
                      <a:tailEnd type="none" w="med" len="med"/>
                    </a:lnT>
                  </a:tcPr>
                </a:tc>
                <a:tc>
                  <a:txBody>
                    <a:bodyPr/>
                    <a:lstStyle/>
                    <a:p>
                      <a:pPr algn="ctr"/>
                      <a:r>
                        <a:rPr lang="en-US" sz="1600" dirty="0"/>
                        <a:t>19%</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Residential Building Value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$20,321K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solidFill>
                            <a:schemeClr val="tx1"/>
                          </a:solidFill>
                        </a:rPr>
                        <a:t>$9,265K</a:t>
                      </a:r>
                    </a:p>
                  </a:txBody>
                  <a:tcPr anchor="ctr">
                    <a:lnB w="12700" cap="flat" cmpd="sng" algn="ctr">
                      <a:noFill/>
                      <a:prstDash val="solid"/>
                      <a:round/>
                      <a:headEnd type="none" w="med" len="med"/>
                      <a:tailEnd type="none" w="med" len="med"/>
                    </a:lnB>
                  </a:tcPr>
                </a:tc>
                <a:tc>
                  <a:txBody>
                    <a:bodyPr/>
                    <a:lstStyle/>
                    <a:p>
                      <a:pPr algn="ctr"/>
                      <a:r>
                        <a:rPr lang="en-US" sz="1600" dirty="0"/>
                        <a:t>$2,105K</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Residential Value in Floodplain</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t>50%</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57%</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31%</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Non-Residential Building Value in Floodplain</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$20,560K</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a:t>$6,757K</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t>$2,988K</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600" dirty="0">
                          <a:solidFill>
                            <a:schemeClr val="bg1"/>
                          </a:solidFill>
                        </a:rPr>
                        <a:t>Percent Non-Residential Value in Floodplain</a:t>
                      </a:r>
                    </a:p>
                  </a:txBody>
                  <a:tcPr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tx1"/>
                          </a:solidFill>
                        </a:rPr>
                        <a:t>50%</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t>44%</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69%</a:t>
                      </a:r>
                    </a:p>
                  </a:txBody>
                  <a:tcPr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56776360"/>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600" dirty="0">
                          <a:solidFill>
                            <a:schemeClr val="bg1"/>
                          </a:solidFill>
                        </a:rPr>
                        <a:t>Mobile Homes in Floodplain</a:t>
                      </a:r>
                    </a:p>
                  </a:txBody>
                  <a:tcPr anchor="ctr">
                    <a:lnT w="12700" cap="flat" cmpd="sng" algn="ctr">
                      <a:solidFill>
                        <a:schemeClr val="bg1"/>
                      </a:solidFill>
                      <a:prstDash val="solid"/>
                      <a:round/>
                      <a:headEnd type="none" w="med" len="med"/>
                      <a:tailEnd type="none" w="med" len="med"/>
                    </a:lnT>
                    <a:lnB w="12700" cmpd="sng">
                      <a:noFill/>
                    </a:lnB>
                    <a:solidFill>
                      <a:srgbClr val="5B739B"/>
                    </a:solidFill>
                  </a:tcPr>
                </a:tc>
                <a:tc>
                  <a:txBody>
                    <a:bodyPr/>
                    <a:lstStyle/>
                    <a:p>
                      <a:pPr algn="ctr"/>
                      <a:r>
                        <a:rPr lang="en-US" sz="1600" b="1" dirty="0">
                          <a:solidFill>
                            <a:schemeClr val="tx1"/>
                          </a:solidFill>
                        </a:rPr>
                        <a:t>4</a:t>
                      </a:r>
                    </a:p>
                  </a:txBody>
                  <a:tcPr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600" b="1" dirty="0"/>
                        <a:t>14</a:t>
                      </a:r>
                    </a:p>
                  </a:txBody>
                  <a:tcPr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600" dirty="0"/>
                        <a:t>5</a:t>
                      </a:r>
                    </a:p>
                  </a:txBody>
                  <a:tcPr anchor="ctr">
                    <a:lnT w="12700" cap="flat" cmpd="sng" algn="ctr">
                      <a:solidFill>
                        <a:schemeClr val="bg1"/>
                      </a:solidFill>
                      <a:prstDash val="solid"/>
                      <a:round/>
                      <a:headEnd type="none" w="med" len="med"/>
                      <a:tailEnd type="none" w="med" len="med"/>
                    </a:lnT>
                    <a:lnB w="12700" cmpd="sng">
                      <a:noFill/>
                    </a:lnB>
                  </a:tcPr>
                </a:tc>
                <a:extLst>
                  <a:ext uri="{0D108BD9-81ED-4DB2-BD59-A6C34878D82A}">
                    <a16:rowId xmlns:a16="http://schemas.microsoft.com/office/drawing/2014/main" val="2793228275"/>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Mobile Homes in Residential Buildings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1%</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accent6">
                              <a:lumMod val="75000"/>
                            </a:schemeClr>
                          </a:solidFill>
                        </a:rPr>
                        <a:t>4%</a:t>
                      </a:r>
                    </a:p>
                  </a:txBody>
                  <a:tcPr anchor="ctr">
                    <a:lnT w="12700" cap="flat" cmpd="sng" algn="ctr">
                      <a:noFill/>
                      <a:prstDash val="solid"/>
                      <a:round/>
                      <a:headEnd type="none" w="med" len="med"/>
                      <a:tailEnd type="none" w="med" len="med"/>
                    </a:lnT>
                  </a:tcPr>
                </a:tc>
                <a:tc>
                  <a:txBody>
                    <a:bodyPr/>
                    <a:lstStyle/>
                    <a:p>
                      <a:pPr algn="ctr"/>
                      <a:r>
                        <a:rPr lang="en-US" sz="1600" dirty="0"/>
                        <a:t>11%</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384417790"/>
                  </a:ext>
                </a:extLst>
              </a:tr>
            </a:tbl>
          </a:graphicData>
        </a:graphic>
      </p:graphicFrame>
    </p:spTree>
    <p:extLst>
      <p:ext uri="{BB962C8B-B14F-4D97-AF65-F5344CB8AC3E}">
        <p14:creationId xmlns:p14="http://schemas.microsoft.com/office/powerpoint/2010/main" val="1269046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1607728771"/>
              </p:ext>
            </p:extLst>
          </p:nvPr>
        </p:nvGraphicFramePr>
        <p:xfrm>
          <a:off x="164845" y="949934"/>
          <a:ext cx="8826756" cy="4895501"/>
        </p:xfrm>
        <a:graphic>
          <a:graphicData uri="http://schemas.openxmlformats.org/drawingml/2006/table">
            <a:tbl>
              <a:tblPr firstRow="1" bandRow="1">
                <a:tableStyleId>{5C22544A-7EE6-4342-B048-85BDC9FD1C3A}</a:tableStyleId>
              </a:tblPr>
              <a:tblGrid>
                <a:gridCol w="1300061">
                  <a:extLst>
                    <a:ext uri="{9D8B030D-6E8A-4147-A177-3AD203B41FA5}">
                      <a16:colId xmlns:a16="http://schemas.microsoft.com/office/drawing/2014/main" val="3234687274"/>
                    </a:ext>
                  </a:extLst>
                </a:gridCol>
                <a:gridCol w="4226767">
                  <a:extLst>
                    <a:ext uri="{9D8B030D-6E8A-4147-A177-3AD203B41FA5}">
                      <a16:colId xmlns:a16="http://schemas.microsoft.com/office/drawing/2014/main" val="660922194"/>
                    </a:ext>
                  </a:extLst>
                </a:gridCol>
                <a:gridCol w="933061">
                  <a:extLst>
                    <a:ext uri="{9D8B030D-6E8A-4147-A177-3AD203B41FA5}">
                      <a16:colId xmlns:a16="http://schemas.microsoft.com/office/drawing/2014/main" val="3934378209"/>
                    </a:ext>
                  </a:extLst>
                </a:gridCol>
                <a:gridCol w="895739">
                  <a:extLst>
                    <a:ext uri="{9D8B030D-6E8A-4147-A177-3AD203B41FA5}">
                      <a16:colId xmlns:a16="http://schemas.microsoft.com/office/drawing/2014/main" val="3437275542"/>
                    </a:ext>
                  </a:extLst>
                </a:gridCol>
                <a:gridCol w="1471128">
                  <a:extLst>
                    <a:ext uri="{9D8B030D-6E8A-4147-A177-3AD203B41FA5}">
                      <a16:colId xmlns:a16="http://schemas.microsoft.com/office/drawing/2014/main" val="602500551"/>
                    </a:ext>
                  </a:extLst>
                </a:gridCol>
              </a:tblGrid>
              <a:tr h="0">
                <a:tc>
                  <a:txBody>
                    <a:bodyPr/>
                    <a:lstStyle/>
                    <a:p>
                      <a:pPr algn="ctr"/>
                      <a:r>
                        <a:rPr lang="en-US" sz="1600" dirty="0"/>
                        <a:t>Category</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Exposure Indicator</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White Sulphur Springs</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Rainelle</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Median &amp; Ratio in WV Incorporated Areas (2021)</a:t>
                      </a:r>
                    </a:p>
                  </a:txBody>
                  <a:tcPr anchor="ctr">
                    <a:lnB w="1270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156113477"/>
                  </a:ext>
                </a:extLst>
              </a:tr>
              <a:tr h="0">
                <a:tc rowSpan="3">
                  <a:txBody>
                    <a:bodyPr/>
                    <a:lstStyle/>
                    <a:p>
                      <a:pPr algn="ctr"/>
                      <a:r>
                        <a:rPr lang="en-US" sz="1600" b="1" dirty="0">
                          <a:solidFill>
                            <a:schemeClr val="bg1"/>
                          </a:solidFill>
                        </a:rPr>
                        <a:t>Building Year Construction/ FIRM Status</a:t>
                      </a:r>
                    </a:p>
                  </a:txBody>
                  <a:tcPr vert="vert27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5B739B"/>
                    </a:solidFill>
                  </a:tcPr>
                </a:tc>
                <a:tc>
                  <a:txBody>
                    <a:bodyPr/>
                    <a:lstStyle/>
                    <a:p>
                      <a:r>
                        <a:rPr lang="en-US" sz="1600" dirty="0">
                          <a:solidFill>
                            <a:schemeClr val="bg1"/>
                          </a:solidFill>
                        </a:rPr>
                        <a:t>Median Construction Year in Floodplain</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tx1"/>
                          </a:solidFill>
                        </a:rPr>
                        <a:t>1940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1950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en-US" sz="1600" dirty="0"/>
                        <a:t>1947</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2330936814"/>
                  </a:ext>
                </a:extLst>
              </a:tr>
              <a:tr h="506381">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600" dirty="0">
                          <a:solidFill>
                            <a:schemeClr val="bg1"/>
                          </a:solidFill>
                        </a:rPr>
                        <a:t>% Pre-FIRM Structures (includes “unknown”)</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chemeClr val="tx1"/>
                          </a:solidFill>
                        </a:rPr>
                        <a:t>88%</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chemeClr val="tx1"/>
                          </a:solidFill>
                        </a:rPr>
                        <a:t>77%</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dirty="0"/>
                        <a:t>77%</a:t>
                      </a:r>
                    </a:p>
                  </a:txBody>
                  <a:tcPr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3898356691"/>
                  </a:ext>
                </a:extLst>
              </a:tr>
              <a:tr h="490750">
                <a:tc vMerge="1">
                  <a:txBody>
                    <a:bodyPr/>
                    <a:lstStyle/>
                    <a:p>
                      <a:endParaRPr lang="en-US" sz="1600" dirty="0">
                        <a:solidFill>
                          <a:schemeClr val="bg1"/>
                        </a:solidFill>
                      </a:endParaRPr>
                    </a:p>
                  </a:txBody>
                  <a:tcPr anchor="ctr">
                    <a:solidFill>
                      <a:srgbClr val="5B739B"/>
                    </a:solidFill>
                  </a:tcPr>
                </a:tc>
                <a:tc>
                  <a:txBody>
                    <a:bodyPr/>
                    <a:lstStyle/>
                    <a:p>
                      <a:r>
                        <a:rPr lang="en-US" sz="1600" dirty="0">
                          <a:solidFill>
                            <a:schemeClr val="bg1"/>
                          </a:solidFill>
                        </a:rPr>
                        <a:t>% Post-FIRM Structures (also “mapped-in SFHA” Post-FIRM structures regulated to Pre-FIRM)</a:t>
                      </a:r>
                    </a:p>
                  </a:txBody>
                  <a:tcPr anchor="ctr">
                    <a:solidFill>
                      <a:srgbClr val="5B739B"/>
                    </a:solidFill>
                  </a:tcPr>
                </a:tc>
                <a:tc>
                  <a:txBody>
                    <a:bodyPr/>
                    <a:lstStyle/>
                    <a:p>
                      <a:pPr algn="ctr"/>
                      <a:r>
                        <a:rPr lang="en-US" sz="1600" b="1" dirty="0">
                          <a:solidFill>
                            <a:schemeClr val="tx1"/>
                          </a:solidFill>
                        </a:rPr>
                        <a:t>12%</a:t>
                      </a:r>
                    </a:p>
                  </a:txBody>
                  <a:tcPr anchor="ctr"/>
                </a:tc>
                <a:tc>
                  <a:txBody>
                    <a:bodyPr/>
                    <a:lstStyle/>
                    <a:p>
                      <a:pPr algn="ctr"/>
                      <a:r>
                        <a:rPr lang="en-US" sz="1600" b="1" dirty="0">
                          <a:solidFill>
                            <a:schemeClr val="tx1"/>
                          </a:solidFill>
                        </a:rPr>
                        <a:t>23%</a:t>
                      </a:r>
                    </a:p>
                  </a:txBody>
                  <a:tcPr anchor="ctr"/>
                </a:tc>
                <a:tc>
                  <a:txBody>
                    <a:bodyPr/>
                    <a:lstStyle/>
                    <a:p>
                      <a:pPr algn="ctr"/>
                      <a:r>
                        <a:rPr lang="en-US" sz="1600" dirty="0"/>
                        <a:t>13%</a:t>
                      </a:r>
                    </a:p>
                  </a:txBody>
                  <a:tcPr anchor="ctr">
                    <a:solidFill>
                      <a:srgbClr val="D2DEEF"/>
                    </a:solidFill>
                  </a:tcPr>
                </a:tc>
                <a:extLst>
                  <a:ext uri="{0D108BD9-81ED-4DB2-BD59-A6C34878D82A}">
                    <a16:rowId xmlns:a16="http://schemas.microsoft.com/office/drawing/2014/main" val="2739474503"/>
                  </a:ext>
                </a:extLst>
              </a:tr>
              <a:tr h="251849">
                <a:tc rowSpan="5">
                  <a:txBody>
                    <a:bodyPr/>
                    <a:lstStyle/>
                    <a:p>
                      <a:pPr algn="ctr"/>
                      <a:r>
                        <a:rPr lang="en-US" sz="1600" b="1" dirty="0">
                          <a:solidFill>
                            <a:schemeClr val="bg1"/>
                          </a:solidFill>
                        </a:rPr>
                        <a:t>Physical Structural Vulnerability (Basements, Stories, &amp; Value)</a:t>
                      </a:r>
                    </a:p>
                  </a:txBody>
                  <a:tcPr vert="vert270" anchor="ctr">
                    <a:solidFill>
                      <a:srgbClr val="5B739B"/>
                    </a:solidFill>
                  </a:tcPr>
                </a:tc>
                <a:tc>
                  <a:txBody>
                    <a:bodyPr/>
                    <a:lstStyle/>
                    <a:p>
                      <a:r>
                        <a:rPr lang="en-US" sz="1600" dirty="0">
                          <a:solidFill>
                            <a:schemeClr val="bg1"/>
                          </a:solidFill>
                        </a:rPr>
                        <a:t>Primary Buildings with Basements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93</a:t>
                      </a:r>
                    </a:p>
                  </a:txBody>
                  <a:tcPr anchor="ctr">
                    <a:lnB w="12700" cap="flat" cmpd="sng" algn="ctr">
                      <a:noFill/>
                      <a:prstDash val="solid"/>
                      <a:round/>
                      <a:headEnd type="none" w="med" len="med"/>
                      <a:tailEnd type="none" w="med" len="med"/>
                    </a:lnB>
                  </a:tcPr>
                </a:tc>
                <a:tc>
                  <a:txBody>
                    <a:bodyPr/>
                    <a:lstStyle/>
                    <a:p>
                      <a:pPr algn="ctr"/>
                      <a:r>
                        <a:rPr lang="en-US" sz="1600" b="1" dirty="0">
                          <a:solidFill>
                            <a:schemeClr val="accent6">
                              <a:lumMod val="75000"/>
                            </a:schemeClr>
                          </a:solidFill>
                        </a:rPr>
                        <a:t>27</a:t>
                      </a:r>
                    </a:p>
                  </a:txBody>
                  <a:tcPr anchor="ctr">
                    <a:lnB w="12700" cap="flat" cmpd="sng" algn="ctr">
                      <a:noFill/>
                      <a:prstDash val="solid"/>
                      <a:round/>
                      <a:headEnd type="none" w="med" len="med"/>
                      <a:tailEnd type="none" w="med" len="med"/>
                    </a:lnB>
                  </a:tcPr>
                </a:tc>
                <a:tc rowSpan="2">
                  <a:txBody>
                    <a:bodyPr/>
                    <a:lstStyle/>
                    <a:p>
                      <a:pPr algn="ctr"/>
                      <a:r>
                        <a:rPr lang="en-US" sz="1600" dirty="0"/>
                        <a:t>37%</a:t>
                      </a:r>
                    </a:p>
                  </a:txBody>
                  <a:tcPr anchor="ctr"/>
                </a:tc>
                <a:extLst>
                  <a:ext uri="{0D108BD9-81ED-4DB2-BD59-A6C34878D82A}">
                    <a16:rowId xmlns:a16="http://schemas.microsoft.com/office/drawing/2014/main" val="351056148"/>
                  </a:ext>
                </a:extLst>
              </a:tr>
              <a:tr h="21844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Buildings with Basements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22%</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accent6">
                              <a:lumMod val="75000"/>
                            </a:schemeClr>
                          </a:solidFill>
                        </a:rPr>
                        <a:t>8%</a:t>
                      </a:r>
                    </a:p>
                  </a:txBody>
                  <a:tcPr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solidFill>
                      <a:srgbClr val="D2DEEF"/>
                    </a:solidFill>
                  </a:tcPr>
                </a:tc>
                <a:extLst>
                  <a:ext uri="{0D108BD9-81ED-4DB2-BD59-A6C34878D82A}">
                    <a16:rowId xmlns:a16="http://schemas.microsoft.com/office/drawing/2014/main" val="3784731491"/>
                  </a:ext>
                </a:extLst>
              </a:tr>
              <a:tr h="182025">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One-Story Residential Buildings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334</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292</a:t>
                      </a:r>
                    </a:p>
                  </a:txBody>
                  <a:tcPr anchor="ctr">
                    <a:lnB w="12700" cap="flat" cmpd="sng" algn="ctr">
                      <a:noFill/>
                      <a:prstDash val="solid"/>
                      <a:round/>
                      <a:headEnd type="none" w="med" len="med"/>
                      <a:tailEnd type="none" w="med" len="med"/>
                    </a:lnB>
                  </a:tcPr>
                </a:tc>
                <a:tc rowSpan="2">
                  <a:txBody>
                    <a:bodyPr/>
                    <a:lstStyle/>
                    <a:p>
                      <a:pPr algn="ctr"/>
                      <a:r>
                        <a:rPr lang="en-US" sz="1600" dirty="0"/>
                        <a:t>69%</a:t>
                      </a:r>
                    </a:p>
                  </a:txBody>
                  <a:tcPr anchor="ctr">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001853888"/>
                  </a:ext>
                </a:extLst>
              </a:tr>
              <a:tr h="532703">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One-Story Residential Buildings in Floodplain</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rgbClr val="C00000"/>
                          </a:solidFill>
                        </a:rPr>
                        <a:t>79%</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86%</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515908">
                <a:tc vMerge="1">
                  <a:txBody>
                    <a:bodyPr/>
                    <a:lstStyle/>
                    <a:p>
                      <a:pPr algn="ctr"/>
                      <a:endParaRPr lang="en-US" sz="1600" b="1" dirty="0">
                        <a:solidFill>
                          <a:schemeClr val="bg1"/>
                        </a:solidFill>
                      </a:endParaRPr>
                    </a:p>
                  </a:txBody>
                  <a:tcPr vert="vert270" anchor="ctr">
                    <a:solidFill>
                      <a:srgbClr val="5B739B"/>
                    </a:solidFill>
                  </a:tcPr>
                </a:tc>
                <a:tc>
                  <a:txBody>
                    <a:bodyPr/>
                    <a:lstStyle/>
                    <a:p>
                      <a:r>
                        <a:rPr lang="en-US" sz="1600" dirty="0">
                          <a:solidFill>
                            <a:schemeClr val="bg1"/>
                          </a:solidFill>
                        </a:rPr>
                        <a:t>Red Tag: Dilapidated/Vacant Residential &amp; Commercial Buildings</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chemeClr val="tx1"/>
                          </a:solidFill>
                        </a:rPr>
                        <a:t>14</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chemeClr val="tx1"/>
                          </a:solidFill>
                        </a:rPr>
                        <a:t>49</a:t>
                      </a:r>
                    </a:p>
                  </a:txBody>
                  <a:tcPr anchor="ctr">
                    <a:lnT w="12700" cap="flat" cmpd="sng" algn="ctr">
                      <a:solidFill>
                        <a:schemeClr val="bg1"/>
                      </a:solidFill>
                      <a:prstDash val="solid"/>
                      <a:round/>
                      <a:headEnd type="none" w="med" len="med"/>
                      <a:tailEnd type="none" w="med" len="med"/>
                    </a:lnT>
                  </a:tcPr>
                </a:tc>
                <a:tc>
                  <a:txBody>
                    <a:bodyPr/>
                    <a:lstStyle/>
                    <a:p>
                      <a:pPr algn="ctr"/>
                      <a:r>
                        <a:rPr lang="en-US" sz="1400" kern="1200" dirty="0">
                          <a:solidFill>
                            <a:schemeClr val="dk1"/>
                          </a:solidFill>
                          <a:latin typeface="+mn-lt"/>
                          <a:ea typeface="+mn-ea"/>
                          <a:cs typeface="+mn-cs"/>
                        </a:rPr>
                        <a:t>Not available</a:t>
                      </a:r>
                    </a:p>
                  </a:txBody>
                  <a:tcPr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1004664912"/>
                  </a:ext>
                </a:extLst>
              </a:tr>
            </a:tbl>
          </a:graphicData>
        </a:graphic>
      </p:graphicFrame>
      <p:sp>
        <p:nvSpPr>
          <p:cNvPr id="5" name="Text Box 2">
            <a:extLst>
              <a:ext uri="{FF2B5EF4-FFF2-40B4-BE49-F238E27FC236}">
                <a16:creationId xmlns:a16="http://schemas.microsoft.com/office/drawing/2014/main" id="{32843110-4D7A-4F71-B849-28C8CCF308DB}"/>
              </a:ext>
            </a:extLst>
          </p:cNvPr>
          <p:cNvSpPr txBox="1">
            <a:spLocks noChangeArrowheads="1"/>
          </p:cNvSpPr>
          <p:nvPr/>
        </p:nvSpPr>
        <p:spPr bwMode="auto">
          <a:xfrm>
            <a:off x="165468" y="5831782"/>
            <a:ext cx="8820535" cy="1046878"/>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Floodway includes both the effective and advisory floodways (2012 &amp; 2022 checked manually)</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a:spcBef>
                <a:spcPts val="50"/>
              </a:spcBef>
            </a:pPr>
            <a:r>
              <a:rPr lang="en-US" sz="1100" dirty="0">
                <a:solidFill>
                  <a:schemeClr val="accent6">
                    <a:lumMod val="75000"/>
                  </a:schemeClr>
                </a:solidFill>
                <a:latin typeface="Arial" panose="020B0604020202020204" pitchFamily="34" charset="0"/>
                <a:cs typeface="Times New Roman" panose="02020603050405020304" pitchFamily="18" charset="0"/>
              </a:rPr>
              <a:t>The green texts show large difference, to the resilience side, from the state ratios.</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688532" y="3252701"/>
            <a:ext cx="885179" cy="230832"/>
          </a:xfrm>
          <a:prstGeom prst="rect">
            <a:avLst/>
          </a:prstGeom>
        </p:spPr>
        <p:txBody>
          <a:bodyPr wrap="none">
            <a:spAutoFit/>
          </a:bodyPr>
          <a:lstStyle/>
          <a:p>
            <a:r>
              <a:rPr lang="en-US" sz="900" dirty="0">
                <a:solidFill>
                  <a:schemeClr val="bg2">
                    <a:lumMod val="10000"/>
                  </a:schemeClr>
                </a:solidFill>
              </a:rPr>
              <a:t>After 8/1/1978</a:t>
            </a:r>
          </a:p>
        </p:txBody>
      </p:sp>
      <p:sp>
        <p:nvSpPr>
          <p:cNvPr id="7" name="Rectangle 6"/>
          <p:cNvSpPr/>
          <p:nvPr/>
        </p:nvSpPr>
        <p:spPr>
          <a:xfrm>
            <a:off x="6538514" y="3243274"/>
            <a:ext cx="1075936" cy="230832"/>
          </a:xfrm>
          <a:prstGeom prst="rect">
            <a:avLst/>
          </a:prstGeom>
        </p:spPr>
        <p:txBody>
          <a:bodyPr wrap="none">
            <a:spAutoFit/>
          </a:bodyPr>
          <a:lstStyle/>
          <a:p>
            <a:r>
              <a:rPr lang="en-US" sz="900" dirty="0">
                <a:solidFill>
                  <a:schemeClr val="bg2">
                    <a:lumMod val="10000"/>
                  </a:schemeClr>
                </a:solidFill>
              </a:rPr>
              <a:t>Before 11/19/1987</a:t>
            </a:r>
          </a:p>
        </p:txBody>
      </p:sp>
      <p:sp>
        <p:nvSpPr>
          <p:cNvPr id="8" name="Rectangle 7"/>
          <p:cNvSpPr/>
          <p:nvPr/>
        </p:nvSpPr>
        <p:spPr>
          <a:xfrm>
            <a:off x="5631970" y="2679236"/>
            <a:ext cx="960519" cy="230832"/>
          </a:xfrm>
          <a:prstGeom prst="rect">
            <a:avLst/>
          </a:prstGeom>
        </p:spPr>
        <p:txBody>
          <a:bodyPr wrap="none">
            <a:spAutoFit/>
          </a:bodyPr>
          <a:lstStyle/>
          <a:p>
            <a:r>
              <a:rPr lang="en-US" sz="900" dirty="0">
                <a:solidFill>
                  <a:schemeClr val="bg2">
                    <a:lumMod val="10000"/>
                  </a:schemeClr>
                </a:solidFill>
              </a:rPr>
              <a:t>Before 8/1/1978</a:t>
            </a:r>
          </a:p>
        </p:txBody>
      </p:sp>
      <p:sp>
        <p:nvSpPr>
          <p:cNvPr id="9" name="Rectangle 8"/>
          <p:cNvSpPr/>
          <p:nvPr/>
        </p:nvSpPr>
        <p:spPr>
          <a:xfrm>
            <a:off x="6538514" y="2688663"/>
            <a:ext cx="1116011" cy="230832"/>
          </a:xfrm>
          <a:prstGeom prst="rect">
            <a:avLst/>
          </a:prstGeom>
        </p:spPr>
        <p:txBody>
          <a:bodyPr wrap="none">
            <a:spAutoFit/>
          </a:bodyPr>
          <a:lstStyle/>
          <a:p>
            <a:r>
              <a:rPr lang="en-US" sz="900" dirty="0">
                <a:solidFill>
                  <a:schemeClr val="bg2">
                    <a:lumMod val="10000"/>
                  </a:schemeClr>
                </a:solidFill>
              </a:rPr>
              <a:t>Before 11/19/1987</a:t>
            </a:r>
          </a:p>
        </p:txBody>
      </p:sp>
    </p:spTree>
    <p:extLst>
      <p:ext uri="{BB962C8B-B14F-4D97-AF65-F5344CB8AC3E}">
        <p14:creationId xmlns:p14="http://schemas.microsoft.com/office/powerpoint/2010/main" val="163678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High-Value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02641" y="1032245"/>
            <a:ext cx="4254753"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13-17-0009-0342-0000_150 (WSS Elementary) </a:t>
            </a:r>
          </a:p>
          <a:p>
            <a:pPr>
              <a:spcBef>
                <a:spcPts val="50"/>
              </a:spcBef>
            </a:pPr>
            <a:r>
              <a:rPr lang="en-US" sz="1200" dirty="0">
                <a:latin typeface="Arial" panose="020B0604020202020204" pitchFamily="34" charset="0"/>
                <a:cs typeface="Times New Roman" panose="02020603050405020304" pitchFamily="18" charset="0"/>
              </a:rPr>
              <a:t>Hazard Occupancy Class: EDU1 (School)</a:t>
            </a:r>
          </a:p>
          <a:p>
            <a:pPr>
              <a:spcBef>
                <a:spcPts val="50"/>
              </a:spcBef>
            </a:pPr>
            <a:r>
              <a:rPr lang="en-US" sz="1200" dirty="0">
                <a:latin typeface="Arial" panose="020B0604020202020204" pitchFamily="34" charset="0"/>
                <a:cs typeface="Times New Roman" panose="02020603050405020304" pitchFamily="18" charset="0"/>
              </a:rPr>
              <a:t>FIRM Status: Post-FIRM (2003)</a:t>
            </a:r>
          </a:p>
          <a:p>
            <a:pPr>
              <a:spcBef>
                <a:spcPts val="50"/>
              </a:spcBef>
            </a:pPr>
            <a:r>
              <a:rPr lang="en-US" sz="1200" dirty="0">
                <a:latin typeface="Arial" panose="020B0604020202020204" pitchFamily="34" charset="0"/>
                <a:cs typeface="Times New Roman" panose="02020603050405020304" pitchFamily="18" charset="0"/>
              </a:rPr>
              <a:t>Appraised Value: $8,542,982</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r>
              <a:rPr lang="en-US" sz="1200" dirty="0">
                <a:latin typeface="Arial" panose="020B0604020202020204" pitchFamily="34" charset="0"/>
                <a:cs typeface="Times New Roman" panose="02020603050405020304" pitchFamily="18" charset="0"/>
              </a:rPr>
              <a:t> (New flood study mapped-out SFHA)</a:t>
            </a:r>
          </a:p>
        </p:txBody>
      </p:sp>
      <p:sp>
        <p:nvSpPr>
          <p:cNvPr id="8" name="Text Box 2">
            <a:extLst>
              <a:ext uri="{FF2B5EF4-FFF2-40B4-BE49-F238E27FC236}">
                <a16:creationId xmlns:a16="http://schemas.microsoft.com/office/drawing/2014/main" id="{320E7F1C-D01F-425D-8B00-2EBD5AE53F35}"/>
              </a:ext>
            </a:extLst>
          </p:cNvPr>
          <p:cNvSpPr txBox="1">
            <a:spLocks noChangeArrowheads="1"/>
          </p:cNvSpPr>
          <p:nvPr/>
        </p:nvSpPr>
        <p:spPr bwMode="auto">
          <a:xfrm>
            <a:off x="102643" y="2484361"/>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Residential (RESx)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13-17-0011-0246-0000_559</a:t>
            </a:r>
          </a:p>
          <a:p>
            <a:pPr>
              <a:spcBef>
                <a:spcPts val="50"/>
              </a:spcBef>
            </a:pPr>
            <a:r>
              <a:rPr lang="en-US" sz="1200" dirty="0">
                <a:latin typeface="Arial" panose="020B0604020202020204" pitchFamily="34" charset="0"/>
                <a:cs typeface="Times New Roman" panose="02020603050405020304" pitchFamily="18" charset="0"/>
              </a:rPr>
              <a:t>Hazard Occupancy Class: RES4 (Hotel/Motel - Low Rise)</a:t>
            </a:r>
          </a:p>
          <a:p>
            <a:pPr>
              <a:spcBef>
                <a:spcPts val="50"/>
              </a:spcBef>
            </a:pPr>
            <a:r>
              <a:rPr lang="en-US" sz="1200" dirty="0">
                <a:latin typeface="Arial" panose="020B0604020202020204" pitchFamily="34" charset="0"/>
                <a:cs typeface="Times New Roman" panose="02020603050405020304" pitchFamily="18" charset="0"/>
              </a:rPr>
              <a:t>FIRM Status: Pre-FIRM (1951)</a:t>
            </a:r>
          </a:p>
          <a:p>
            <a:pPr>
              <a:spcBef>
                <a:spcPts val="50"/>
              </a:spcBef>
            </a:pPr>
            <a:r>
              <a:rPr lang="en-US" sz="1200" dirty="0">
                <a:latin typeface="Arial" panose="020B0604020202020204" pitchFamily="34" charset="0"/>
                <a:cs typeface="Times New Roman" panose="02020603050405020304" pitchFamily="18" charset="0"/>
              </a:rPr>
              <a:t>Appraised Value: $254,400</a:t>
            </a:r>
          </a:p>
          <a:p>
            <a:pPr>
              <a:spcBef>
                <a:spcPts val="50"/>
              </a:spcBef>
            </a:pPr>
            <a:r>
              <a:rPr lang="en-US" sz="1200" dirty="0">
                <a:latin typeface="Arial" panose="020B0604020202020204" pitchFamily="34" charset="0"/>
                <a:cs typeface="Times New Roman" panose="02020603050405020304" pitchFamily="18" charset="0"/>
                <a:hlinkClick r:id="rId4"/>
              </a:rPr>
              <a:t>Flood Tool Link</a:t>
            </a:r>
            <a:r>
              <a:rPr lang="en-US" sz="1200" dirty="0">
                <a:latin typeface="Arial" panose="020B0604020202020204" pitchFamily="34" charset="0"/>
                <a:cs typeface="Times New Roman" panose="02020603050405020304" pitchFamily="18" charset="0"/>
              </a:rPr>
              <a:t> (New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7" name="Picture 6" descr="A picture containing text, grass, outdoor, tree&#10;&#10;Description automatically generated">
            <a:extLst>
              <a:ext uri="{FF2B5EF4-FFF2-40B4-BE49-F238E27FC236}">
                <a16:creationId xmlns:a16="http://schemas.microsoft.com/office/drawing/2014/main" id="{E3EA2922-8AC0-4647-8C54-DCE62EBB905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t="4966" r="5306" b="16387"/>
          <a:stretch/>
        </p:blipFill>
        <p:spPr>
          <a:xfrm>
            <a:off x="5187813" y="2488059"/>
            <a:ext cx="3771766" cy="1334271"/>
          </a:xfrm>
          <a:prstGeom prst="rect">
            <a:avLst/>
          </a:prstGeom>
        </p:spPr>
      </p:pic>
      <p:sp>
        <p:nvSpPr>
          <p:cNvPr id="11" name="Text Box 2">
            <a:extLst>
              <a:ext uri="{FF2B5EF4-FFF2-40B4-BE49-F238E27FC236}">
                <a16:creationId xmlns:a16="http://schemas.microsoft.com/office/drawing/2014/main" id="{069DEF97-DAA3-4041-92B8-7A338A836923}"/>
              </a:ext>
            </a:extLst>
          </p:cNvPr>
          <p:cNvSpPr txBox="1">
            <a:spLocks noChangeArrowheads="1"/>
          </p:cNvSpPr>
          <p:nvPr/>
        </p:nvSpPr>
        <p:spPr bwMode="auto">
          <a:xfrm>
            <a:off x="102642" y="5349223"/>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Single-Family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13-17-0008-0523-0000_192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(1993)</a:t>
            </a:r>
          </a:p>
          <a:p>
            <a:pPr>
              <a:spcBef>
                <a:spcPts val="50"/>
              </a:spcBef>
            </a:pPr>
            <a:r>
              <a:rPr lang="en-US" sz="1200" dirty="0">
                <a:latin typeface="Arial" panose="020B0604020202020204" pitchFamily="34" charset="0"/>
                <a:cs typeface="Times New Roman" panose="02020603050405020304" pitchFamily="18" charset="0"/>
              </a:rPr>
              <a:t>Appraised Value: $192,700</a:t>
            </a:r>
          </a:p>
          <a:p>
            <a:pPr>
              <a:spcBef>
                <a:spcPts val="50"/>
              </a:spcBef>
            </a:pPr>
            <a:r>
              <a:rPr lang="en-US" sz="1200" dirty="0">
                <a:latin typeface="Arial" panose="020B0604020202020204" pitchFamily="34" charset="0"/>
                <a:cs typeface="Times New Roman" panose="02020603050405020304" pitchFamily="18" charset="0"/>
                <a:hlinkClick r:id="rId6"/>
              </a:rPr>
              <a:t>Flood Tool Link</a:t>
            </a:r>
            <a:endParaRPr lang="en-US" sz="1200" dirty="0">
              <a:latin typeface="Arial" panose="020B06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9A62A56F-C58E-44BE-85C8-A5893167193D}"/>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t="8982" b="8247"/>
          <a:stretch/>
        </p:blipFill>
        <p:spPr>
          <a:xfrm>
            <a:off x="5187812" y="5349223"/>
            <a:ext cx="3771766" cy="1397599"/>
          </a:xfrm>
          <a:prstGeom prst="rect">
            <a:avLst/>
          </a:prstGeom>
        </p:spPr>
      </p:pic>
      <p:sp>
        <p:nvSpPr>
          <p:cNvPr id="16" name="Text Box 2">
            <a:extLst>
              <a:ext uri="{FF2B5EF4-FFF2-40B4-BE49-F238E27FC236}">
                <a16:creationId xmlns:a16="http://schemas.microsoft.com/office/drawing/2014/main" id="{125856A7-68F9-4A75-96EE-5265464595B5}"/>
              </a:ext>
            </a:extLst>
          </p:cNvPr>
          <p:cNvSpPr txBox="1">
            <a:spLocks noChangeArrowheads="1"/>
          </p:cNvSpPr>
          <p:nvPr/>
        </p:nvSpPr>
        <p:spPr bwMode="auto">
          <a:xfrm>
            <a:off x="102644" y="3949627"/>
            <a:ext cx="418009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Apartment Building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13-17-0009-0054-0001_767</a:t>
            </a:r>
          </a:p>
          <a:p>
            <a:pPr>
              <a:spcBef>
                <a:spcPts val="50"/>
              </a:spcBef>
            </a:pPr>
            <a:r>
              <a:rPr lang="en-US" sz="1200" dirty="0">
                <a:latin typeface="Arial" panose="020B0604020202020204" pitchFamily="34" charset="0"/>
                <a:cs typeface="Times New Roman" panose="02020603050405020304" pitchFamily="18" charset="0"/>
              </a:rPr>
              <a:t>Hazard Occupancy Class: RES3B (Multi-Family 3-4 Units)</a:t>
            </a:r>
          </a:p>
          <a:p>
            <a:pPr>
              <a:spcBef>
                <a:spcPts val="50"/>
              </a:spcBef>
            </a:pPr>
            <a:r>
              <a:rPr lang="en-US" sz="1200" dirty="0">
                <a:latin typeface="Arial" panose="020B0604020202020204" pitchFamily="34" charset="0"/>
                <a:cs typeface="Times New Roman" panose="02020603050405020304" pitchFamily="18" charset="0"/>
              </a:rPr>
              <a:t>FIRM Status: Pre-FIRM (1950)</a:t>
            </a:r>
          </a:p>
          <a:p>
            <a:pPr>
              <a:spcBef>
                <a:spcPts val="50"/>
              </a:spcBef>
            </a:pPr>
            <a:r>
              <a:rPr lang="en-US" sz="1200" dirty="0">
                <a:latin typeface="Arial" panose="020B0604020202020204" pitchFamily="34" charset="0"/>
                <a:cs typeface="Times New Roman" panose="02020603050405020304" pitchFamily="18" charset="0"/>
              </a:rPr>
              <a:t>Appraised Value: $227,600</a:t>
            </a:r>
          </a:p>
          <a:p>
            <a:pPr>
              <a:spcBef>
                <a:spcPts val="50"/>
              </a:spcBef>
            </a:pPr>
            <a:r>
              <a:rPr lang="en-US" sz="1200" dirty="0">
                <a:latin typeface="Arial" panose="020B0604020202020204" pitchFamily="34" charset="0"/>
                <a:cs typeface="Times New Roman" panose="02020603050405020304" pitchFamily="18" charset="0"/>
                <a:hlinkClick r:id="rId9"/>
              </a:rPr>
              <a:t>Flood Tool Link</a:t>
            </a: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ED6A8AF9-796E-4597-B130-BDD4740CBDD6}"/>
              </a:ext>
            </a:extLst>
          </p:cNvPr>
          <p:cNvPicPr>
            <a:picLocks noChangeAspect="1"/>
          </p:cNvPicPr>
          <p:nvPr/>
        </p:nvPicPr>
        <p:blipFill rotWithShape="1">
          <a:blip r:embed="rId10">
            <a:extLst>
              <a:ext uri="{28A0092B-C50C-407E-A947-70E740481C1C}">
                <a14:useLocalDpi xmlns:a14="http://schemas.microsoft.com/office/drawing/2010/main" val="0"/>
              </a:ext>
            </a:extLst>
          </a:blip>
          <a:srcRect t="7647" b="4317"/>
          <a:stretch/>
        </p:blipFill>
        <p:spPr>
          <a:xfrm>
            <a:off x="5187812" y="3949828"/>
            <a:ext cx="3771766" cy="1271897"/>
          </a:xfrm>
          <a:prstGeom prst="rect">
            <a:avLst/>
          </a:prstGeom>
        </p:spPr>
      </p:pic>
      <p:pic>
        <p:nvPicPr>
          <p:cNvPr id="4" name="Picture 3" descr="A picture containing text, grass, outdoor, road&#10;&#10;Description automatically generated">
            <a:extLst>
              <a:ext uri="{FF2B5EF4-FFF2-40B4-BE49-F238E27FC236}">
                <a16:creationId xmlns:a16="http://schemas.microsoft.com/office/drawing/2014/main" id="{26A0DDC8-0892-4D18-8604-90482FD40F23}"/>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rcRect l="3571" r="4286"/>
          <a:stretch/>
        </p:blipFill>
        <p:spPr>
          <a:xfrm>
            <a:off x="4274304" y="1081469"/>
            <a:ext cx="4685274" cy="1271897"/>
          </a:xfrm>
          <a:prstGeom prst="rect">
            <a:avLst/>
          </a:prstGeom>
        </p:spPr>
      </p:pic>
    </p:spTree>
    <p:extLst>
      <p:ext uri="{BB962C8B-B14F-4D97-AF65-F5344CB8AC3E}">
        <p14:creationId xmlns:p14="http://schemas.microsoft.com/office/powerpoint/2010/main" val="381385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ACE946-915C-4B4C-8A3F-5C47D942F6D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3270" r="9407"/>
          <a:stretch/>
        </p:blipFill>
        <p:spPr>
          <a:xfrm>
            <a:off x="3395669" y="1084937"/>
            <a:ext cx="5361124" cy="1334271"/>
          </a:xfrm>
          <a:prstGeom prst="rect">
            <a:avLst/>
          </a:prstGeom>
        </p:spPr>
      </p:pic>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High-Value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391905" y="1065948"/>
            <a:ext cx="3821876" cy="1601838"/>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13-13-0004-0194-0000_506</a:t>
            </a:r>
          </a:p>
          <a:p>
            <a:pPr>
              <a:spcBef>
                <a:spcPts val="50"/>
              </a:spcBef>
            </a:pPr>
            <a:r>
              <a:rPr lang="en-US" sz="1200" dirty="0">
                <a:latin typeface="Arial" panose="020B0604020202020204" pitchFamily="34" charset="0"/>
                <a:cs typeface="Times New Roman" panose="02020603050405020304" pitchFamily="18" charset="0"/>
              </a:rPr>
              <a:t>Hazard Occupancy Class: </a:t>
            </a:r>
          </a:p>
          <a:p>
            <a:pPr>
              <a:spcBef>
                <a:spcPts val="50"/>
              </a:spcBef>
            </a:pPr>
            <a:r>
              <a:rPr lang="en-US" sz="1200" dirty="0">
                <a:latin typeface="Arial" panose="020B0604020202020204" pitchFamily="34" charset="0"/>
                <a:cs typeface="Times New Roman" panose="02020603050405020304" pitchFamily="18" charset="0"/>
              </a:rPr>
              <a:t>FIRM Status: Post-FIRM (1994)</a:t>
            </a:r>
          </a:p>
          <a:p>
            <a:pPr>
              <a:spcBef>
                <a:spcPts val="50"/>
              </a:spcBef>
            </a:pPr>
            <a:r>
              <a:rPr lang="en-US" sz="1200" dirty="0">
                <a:latin typeface="Arial" panose="020B0604020202020204" pitchFamily="34" charset="0"/>
                <a:cs typeface="Times New Roman" panose="02020603050405020304" pitchFamily="18" charset="0"/>
              </a:rPr>
              <a:t>    regulated to Pre-FIRM</a:t>
            </a:r>
          </a:p>
          <a:p>
            <a:pPr>
              <a:spcBef>
                <a:spcPts val="50"/>
              </a:spcBef>
            </a:pPr>
            <a:r>
              <a:rPr lang="en-US" sz="1200" dirty="0">
                <a:latin typeface="Arial" panose="020B0604020202020204" pitchFamily="34" charset="0"/>
                <a:cs typeface="Times New Roman" panose="02020603050405020304" pitchFamily="18" charset="0"/>
              </a:rPr>
              <a:t>Appraised Value: $1,443,900</a:t>
            </a:r>
          </a:p>
          <a:p>
            <a:pPr>
              <a:spcBef>
                <a:spcPts val="50"/>
              </a:spcBef>
            </a:pPr>
            <a:r>
              <a:rPr lang="en-US" sz="1200" dirty="0">
                <a:latin typeface="Arial" panose="020B0604020202020204" pitchFamily="34" charset="0"/>
                <a:cs typeface="Times New Roman" panose="02020603050405020304" pitchFamily="18" charset="0"/>
                <a:hlinkClick r:id="rId5"/>
              </a:rPr>
              <a:t>Flood Tool Link</a:t>
            </a:r>
            <a:r>
              <a:rPr lang="en-US" sz="1200" dirty="0">
                <a:latin typeface="Arial" panose="020B0604020202020204" pitchFamily="34" charset="0"/>
                <a:cs typeface="Times New Roman" panose="02020603050405020304" pitchFamily="18" charset="0"/>
              </a:rPr>
              <a:t> (New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320E7F1C-D01F-425D-8B00-2EBD5AE53F35}"/>
              </a:ext>
            </a:extLst>
          </p:cNvPr>
          <p:cNvSpPr txBox="1">
            <a:spLocks noChangeArrowheads="1"/>
          </p:cNvSpPr>
          <p:nvPr/>
        </p:nvSpPr>
        <p:spPr bwMode="auto">
          <a:xfrm>
            <a:off x="391905" y="3024735"/>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Residential (RESx)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13-13-0009-0011-0000_242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Pre-FIRM (1967)</a:t>
            </a:r>
          </a:p>
          <a:p>
            <a:pPr>
              <a:spcBef>
                <a:spcPts val="50"/>
              </a:spcBef>
            </a:pPr>
            <a:r>
              <a:rPr lang="en-US" sz="1200" dirty="0">
                <a:latin typeface="Arial" panose="020B0604020202020204" pitchFamily="34" charset="0"/>
                <a:cs typeface="Times New Roman" panose="02020603050405020304" pitchFamily="18" charset="0"/>
              </a:rPr>
              <a:t>Appraised Value: $107,400</a:t>
            </a:r>
          </a:p>
          <a:p>
            <a:pPr>
              <a:spcBef>
                <a:spcPts val="50"/>
              </a:spcBef>
            </a:pPr>
            <a:r>
              <a:rPr lang="en-US" sz="1200" dirty="0">
                <a:latin typeface="Arial" panose="020B0604020202020204" pitchFamily="34" charset="0"/>
                <a:cs typeface="Times New Roman" panose="02020603050405020304" pitchFamily="18" charset="0"/>
                <a:hlinkClick r:id="rId6"/>
              </a:rPr>
              <a:t>Flood Tool Link</a:t>
            </a:r>
            <a:r>
              <a:rPr lang="en-US" sz="1200" dirty="0">
                <a:latin typeface="Arial" panose="020B0604020202020204" pitchFamily="34" charset="0"/>
                <a:cs typeface="Times New Roman" panose="02020603050405020304" pitchFamily="18" charset="0"/>
              </a:rPr>
              <a:t> (New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25856A7-68F9-4A75-96EE-5265464595B5}"/>
              </a:ext>
            </a:extLst>
          </p:cNvPr>
          <p:cNvSpPr txBox="1">
            <a:spLocks noChangeArrowheads="1"/>
          </p:cNvSpPr>
          <p:nvPr/>
        </p:nvSpPr>
        <p:spPr bwMode="auto">
          <a:xfrm>
            <a:off x="391905" y="4904759"/>
            <a:ext cx="4354266" cy="133347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Apartment Building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13-13-0005-0341-0000_249</a:t>
            </a:r>
          </a:p>
          <a:p>
            <a:pPr>
              <a:spcBef>
                <a:spcPts val="50"/>
              </a:spcBef>
            </a:pPr>
            <a:r>
              <a:rPr lang="en-US" sz="1200" dirty="0">
                <a:latin typeface="Arial" panose="020B0604020202020204" pitchFamily="34" charset="0"/>
                <a:cs typeface="Times New Roman" panose="02020603050405020304" pitchFamily="18" charset="0"/>
              </a:rPr>
              <a:t>Hazard Occupancy Class: RES3B (Multi-Family 3-4 Units)</a:t>
            </a:r>
          </a:p>
          <a:p>
            <a:pPr>
              <a:spcBef>
                <a:spcPts val="50"/>
              </a:spcBef>
            </a:pPr>
            <a:r>
              <a:rPr lang="en-US" sz="1200" dirty="0">
                <a:latin typeface="Arial" panose="020B0604020202020204" pitchFamily="34" charset="0"/>
                <a:cs typeface="Times New Roman" panose="02020603050405020304" pitchFamily="18" charset="0"/>
              </a:rPr>
              <a:t>FIRM Status: Pre-FIRM (1960)</a:t>
            </a:r>
          </a:p>
          <a:p>
            <a:pPr>
              <a:spcBef>
                <a:spcPts val="50"/>
              </a:spcBef>
            </a:pPr>
            <a:r>
              <a:rPr lang="en-US" sz="1200" dirty="0">
                <a:latin typeface="Arial" panose="020B0604020202020204" pitchFamily="34" charset="0"/>
                <a:cs typeface="Times New Roman" panose="02020603050405020304" pitchFamily="18" charset="0"/>
              </a:rPr>
              <a:t>Appraised Value: $63,900</a:t>
            </a:r>
          </a:p>
          <a:p>
            <a:pPr>
              <a:spcBef>
                <a:spcPts val="50"/>
              </a:spcBef>
            </a:pPr>
            <a:r>
              <a:rPr lang="en-US" sz="1200" dirty="0">
                <a:latin typeface="Arial" panose="020B0604020202020204" pitchFamily="34" charset="0"/>
                <a:cs typeface="Times New Roman" panose="02020603050405020304" pitchFamily="18" charset="0"/>
                <a:hlinkClick r:id="rId7"/>
              </a:rPr>
              <a:t>Flood Tool Link</a:t>
            </a:r>
            <a:r>
              <a:rPr lang="en-US" sz="1200" dirty="0">
                <a:latin typeface="Arial" panose="020B0604020202020204" pitchFamily="34" charset="0"/>
                <a:cs typeface="Times New Roman" panose="02020603050405020304" pitchFamily="18" charset="0"/>
              </a:rPr>
              <a:t> (New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FC8B68CC-B38D-4815-85E8-D545033D2E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5169" y="4910064"/>
            <a:ext cx="3776926" cy="1727331"/>
          </a:xfrm>
          <a:prstGeom prst="rect">
            <a:avLst/>
          </a:prstGeom>
        </p:spPr>
      </p:pic>
      <p:pic>
        <p:nvPicPr>
          <p:cNvPr id="18" name="Picture 17" descr="A picture containing text, bag&#10;&#10;Description automatically generated">
            <a:extLst>
              <a:ext uri="{FF2B5EF4-FFF2-40B4-BE49-F238E27FC236}">
                <a16:creationId xmlns:a16="http://schemas.microsoft.com/office/drawing/2014/main" id="{A99BE738-9DE0-45BE-B7E7-B641DC6E9A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75169" y="2779638"/>
            <a:ext cx="3776926" cy="1791875"/>
          </a:xfrm>
          <a:prstGeom prst="rect">
            <a:avLst/>
          </a:prstGeom>
        </p:spPr>
      </p:pic>
    </p:spTree>
    <p:extLst>
      <p:ext uri="{BB962C8B-B14F-4D97-AF65-F5344CB8AC3E}">
        <p14:creationId xmlns:p14="http://schemas.microsoft.com/office/powerpoint/2010/main" val="1297028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Examples of Low Valued Structures in Floodplain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12" name="Text Box 2">
            <a:extLst>
              <a:ext uri="{FF2B5EF4-FFF2-40B4-BE49-F238E27FC236}">
                <a16:creationId xmlns:a16="http://schemas.microsoft.com/office/drawing/2014/main" id="{42269384-7C1A-4596-A25E-A42D0BE2B4CC}"/>
              </a:ext>
            </a:extLst>
          </p:cNvPr>
          <p:cNvSpPr txBox="1">
            <a:spLocks noChangeArrowheads="1"/>
          </p:cNvSpPr>
          <p:nvPr/>
        </p:nvSpPr>
        <p:spPr bwMode="auto">
          <a:xfrm>
            <a:off x="1920310" y="5776620"/>
            <a:ext cx="5303379" cy="491755"/>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IDs: 13-17-0009-0270-0000_208  &amp;  13-17-0009-0269-0000_196</a:t>
            </a:r>
          </a:p>
          <a:p>
            <a:pPr algn="ct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p:txBody>
      </p:sp>
      <p:pic>
        <p:nvPicPr>
          <p:cNvPr id="3" name="Picture 2" descr="A picture containing grass, tree, outdoor, house&#10;&#10;Description automatically generated">
            <a:extLst>
              <a:ext uri="{FF2B5EF4-FFF2-40B4-BE49-F238E27FC236}">
                <a16:creationId xmlns:a16="http://schemas.microsoft.com/office/drawing/2014/main" id="{CCD08ED7-8474-4679-B18B-0B7D299B6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929" y="1665653"/>
            <a:ext cx="7400142" cy="4038982"/>
          </a:xfrm>
          <a:prstGeom prst="rect">
            <a:avLst/>
          </a:prstGeom>
        </p:spPr>
      </p:pic>
    </p:spTree>
    <p:extLst>
      <p:ext uri="{BB962C8B-B14F-4D97-AF65-F5344CB8AC3E}">
        <p14:creationId xmlns:p14="http://schemas.microsoft.com/office/powerpoint/2010/main" val="1890013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Examples of Low Valued Structures in Floodplain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pic>
        <p:nvPicPr>
          <p:cNvPr id="3" name="Picture 2" descr="A picture containing grass, outdoor, tree, house&#10;&#10;Description automatically generated">
            <a:extLst>
              <a:ext uri="{FF2B5EF4-FFF2-40B4-BE49-F238E27FC236}">
                <a16:creationId xmlns:a16="http://schemas.microsoft.com/office/drawing/2014/main" id="{5D2F9A40-6A3F-431B-B9F6-3DDCC6A0A39C}"/>
              </a:ext>
            </a:extLst>
          </p:cNvPr>
          <p:cNvPicPr>
            <a:picLocks noChangeAspect="1"/>
          </p:cNvPicPr>
          <p:nvPr/>
        </p:nvPicPr>
        <p:blipFill rotWithShape="1">
          <a:blip r:embed="rId3">
            <a:extLst>
              <a:ext uri="{28A0092B-C50C-407E-A947-70E740481C1C}">
                <a14:useLocalDpi xmlns:a14="http://schemas.microsoft.com/office/drawing/2010/main" val="0"/>
              </a:ext>
            </a:extLst>
          </a:blip>
          <a:srcRect t="11927" b="12429"/>
          <a:stretch/>
        </p:blipFill>
        <p:spPr>
          <a:xfrm>
            <a:off x="2143861" y="4082334"/>
            <a:ext cx="4856277" cy="2199976"/>
          </a:xfrm>
          <a:prstGeom prst="rect">
            <a:avLst/>
          </a:prstGeom>
        </p:spPr>
      </p:pic>
      <p:pic>
        <p:nvPicPr>
          <p:cNvPr id="5" name="Picture 4" descr="A picture containing grass, tree, outdoor, house&#10;&#10;Description automatically generated">
            <a:extLst>
              <a:ext uri="{FF2B5EF4-FFF2-40B4-BE49-F238E27FC236}">
                <a16:creationId xmlns:a16="http://schemas.microsoft.com/office/drawing/2014/main" id="{7FDF0DCB-B391-43B8-B76A-537C7BFC16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771" b="6973"/>
          <a:stretch/>
        </p:blipFill>
        <p:spPr>
          <a:xfrm>
            <a:off x="2726973" y="1027250"/>
            <a:ext cx="3690052" cy="2446679"/>
          </a:xfrm>
          <a:prstGeom prst="rect">
            <a:avLst/>
          </a:prstGeom>
        </p:spPr>
      </p:pic>
      <p:sp>
        <p:nvSpPr>
          <p:cNvPr id="7" name="Text Box 2">
            <a:extLst>
              <a:ext uri="{FF2B5EF4-FFF2-40B4-BE49-F238E27FC236}">
                <a16:creationId xmlns:a16="http://schemas.microsoft.com/office/drawing/2014/main" id="{DDD83983-CBAC-40E2-A040-2321E7A06C44}"/>
              </a:ext>
            </a:extLst>
          </p:cNvPr>
          <p:cNvSpPr txBox="1">
            <a:spLocks noChangeArrowheads="1"/>
          </p:cNvSpPr>
          <p:nvPr/>
        </p:nvSpPr>
        <p:spPr bwMode="auto">
          <a:xfrm>
            <a:off x="1920309" y="3454335"/>
            <a:ext cx="5303379" cy="491755"/>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13-13-0001-0176-0000_214</a:t>
            </a:r>
          </a:p>
          <a:p>
            <a:pPr algn="ctr">
              <a:spcBef>
                <a:spcPts val="50"/>
              </a:spcBef>
            </a:pPr>
            <a:r>
              <a:rPr lang="en-US" sz="1200" dirty="0">
                <a:latin typeface="Arial" panose="020B0604020202020204" pitchFamily="34" charset="0"/>
                <a:cs typeface="Times New Roman" panose="02020603050405020304" pitchFamily="18" charset="0"/>
                <a:hlinkClick r:id="rId5"/>
              </a:rPr>
              <a:t>Flood Tool Link</a:t>
            </a:r>
            <a:endParaRPr lang="en-US" sz="1200" dirty="0">
              <a:latin typeface="Arial" panose="020B060402020202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8C12E567-E7F0-4D39-83EC-608D5E0BEE53}"/>
              </a:ext>
            </a:extLst>
          </p:cNvPr>
          <p:cNvSpPr txBox="1">
            <a:spLocks noChangeArrowheads="1"/>
          </p:cNvSpPr>
          <p:nvPr/>
        </p:nvSpPr>
        <p:spPr bwMode="auto">
          <a:xfrm>
            <a:off x="1920308" y="6282310"/>
            <a:ext cx="5303379" cy="491755"/>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13-13-0001-0127-0000_178</a:t>
            </a:r>
          </a:p>
          <a:p>
            <a:pPr algn="ctr">
              <a:spcBef>
                <a:spcPts val="50"/>
              </a:spcBef>
            </a:pPr>
            <a:r>
              <a:rPr lang="en-US" sz="1200" dirty="0">
                <a:latin typeface="Arial" panose="020B0604020202020204" pitchFamily="34" charset="0"/>
                <a:cs typeface="Times New Roman" panose="02020603050405020304" pitchFamily="18" charset="0"/>
                <a:hlinkClick r:id="rId6"/>
              </a:rPr>
              <a:t>Flood Tool Link</a:t>
            </a:r>
            <a:endParaRPr lang="en-US" sz="12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65209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74176" y="3620586"/>
            <a:ext cx="8820535" cy="334654"/>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50"/>
              </a:spcBef>
            </a:pPr>
            <a:r>
              <a:rPr lang="en-US" sz="10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2881066656"/>
              </p:ext>
            </p:extLst>
          </p:nvPr>
        </p:nvGraphicFramePr>
        <p:xfrm>
          <a:off x="174176" y="1002112"/>
          <a:ext cx="8820535" cy="2629362"/>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338734">
                  <a:extLst>
                    <a:ext uri="{9D8B030D-6E8A-4147-A177-3AD203B41FA5}">
                      <a16:colId xmlns:a16="http://schemas.microsoft.com/office/drawing/2014/main" val="660922194"/>
                    </a:ext>
                  </a:extLst>
                </a:gridCol>
                <a:gridCol w="1129005">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a:t>Category</a:t>
                      </a:r>
                      <a:endParaRPr lang="en-US" sz="1600" dirty="0"/>
                    </a:p>
                  </a:txBody>
                  <a:tcPr anchor="ctr">
                    <a:solidFill>
                      <a:srgbClr val="5B739B"/>
                    </a:solidFill>
                  </a:tcPr>
                </a:tc>
                <a:tc>
                  <a:txBody>
                    <a:bodyPr/>
                    <a:lstStyle/>
                    <a:p>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Average in WV Incorporated Areas (2021)</a:t>
                      </a:r>
                    </a:p>
                  </a:txBody>
                  <a:tcPr anchor="ctr">
                    <a:solidFill>
                      <a:srgbClr val="5B739B"/>
                    </a:solidFill>
                  </a:tcPr>
                </a:tc>
                <a:extLst>
                  <a:ext uri="{0D108BD9-81ED-4DB2-BD59-A6C34878D82A}">
                    <a16:rowId xmlns:a16="http://schemas.microsoft.com/office/drawing/2014/main" val="156113477"/>
                  </a:ext>
                </a:extLst>
              </a:tr>
              <a:tr h="770082">
                <a:tc rowSpan="2">
                  <a:txBody>
                    <a:bodyPr/>
                    <a:lstStyle/>
                    <a:p>
                      <a:pPr algn="ctr"/>
                      <a:r>
                        <a:rPr lang="en-US" sz="1400" b="1" dirty="0">
                          <a:solidFill>
                            <a:schemeClr val="bg1"/>
                          </a:solidFill>
                        </a:rPr>
                        <a:t>Significant Structures (Critical Infrastructure Count)</a:t>
                      </a:r>
                    </a:p>
                  </a:txBody>
                  <a:tcPr vert="vert270" anchor="ctr">
                    <a:solidFill>
                      <a:srgbClr val="5B739B"/>
                    </a:solidFill>
                  </a:tcPr>
                </a:tc>
                <a:tc>
                  <a:txBody>
                    <a:bodyPr/>
                    <a:lstStyle/>
                    <a:p>
                      <a:r>
                        <a:rPr lang="en-US" sz="1600" dirty="0">
                          <a:solidFill>
                            <a:schemeClr val="bg1"/>
                          </a:solidFill>
                        </a:rPr>
                        <a:t>Number of Essential Facilities in the Moderate Risk 0.2%-Annual-Chance Floodplain</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tx1"/>
                          </a:solidFill>
                        </a:rPr>
                        <a:t>2</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1</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2</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0936814"/>
                  </a:ext>
                </a:extLst>
              </a:tr>
              <a:tr h="792480">
                <a:tc vMerge="1">
                  <a:txBody>
                    <a:bodyPr/>
                    <a:lstStyle/>
                    <a:p>
                      <a:endParaRPr lang="en-US" sz="1600" dirty="0"/>
                    </a:p>
                  </a:txBody>
                  <a:tcPr anchor="ctr">
                    <a:solidFill>
                      <a:srgbClr val="5B739B"/>
                    </a:solidFill>
                  </a:tcPr>
                </a:tc>
                <a:tc>
                  <a:txBody>
                    <a:bodyPr/>
                    <a:lstStyle/>
                    <a:p>
                      <a:r>
                        <a:rPr lang="en-US" sz="1600" dirty="0">
                          <a:solidFill>
                            <a:schemeClr val="bg1"/>
                          </a:solidFill>
                        </a:rPr>
                        <a:t>Number of Community Assets (Non-Historical) in the High-Risk 1%-Annual-Chance Floodplain</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rgbClr val="C00000"/>
                          </a:solidFill>
                        </a:rPr>
                        <a:t>8</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rgbClr val="C00000"/>
                          </a:solidFill>
                        </a:rPr>
                        <a:t>7</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dirty="0"/>
                        <a:t>3</a:t>
                      </a: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98356691"/>
                  </a:ext>
                </a:extLst>
              </a:tr>
            </a:tbl>
          </a:graphicData>
        </a:graphic>
      </p:graphicFrame>
      <p:sp>
        <p:nvSpPr>
          <p:cNvPr id="7" name="Text Box 2">
            <a:extLst>
              <a:ext uri="{FF2B5EF4-FFF2-40B4-BE49-F238E27FC236}">
                <a16:creationId xmlns:a16="http://schemas.microsoft.com/office/drawing/2014/main" id="{442A14CA-7139-4842-A4E6-FC7EE0428AE8}"/>
              </a:ext>
            </a:extLst>
          </p:cNvPr>
          <p:cNvSpPr txBox="1">
            <a:spLocks noChangeArrowheads="1"/>
          </p:cNvSpPr>
          <p:nvPr/>
        </p:nvSpPr>
        <p:spPr bwMode="auto">
          <a:xfrm>
            <a:off x="4827029" y="3816731"/>
            <a:ext cx="4252659" cy="10326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200" b="1" dirty="0">
                <a:latin typeface="Arial" panose="020B0604020202020204" pitchFamily="34" charset="0"/>
                <a:cs typeface="Times New Roman" panose="02020603050405020304" pitchFamily="18" charset="0"/>
              </a:rPr>
              <a:t>Church of God in Rainelle:</a:t>
            </a:r>
          </a:p>
          <a:p>
            <a:pPr>
              <a:spcBef>
                <a:spcPts val="50"/>
              </a:spcBef>
            </a:pPr>
            <a:r>
              <a:rPr lang="en-US" sz="1200" dirty="0">
                <a:latin typeface="Arial" panose="020B0604020202020204" pitchFamily="34" charset="0"/>
                <a:cs typeface="Times New Roman" panose="02020603050405020304" pitchFamily="18" charset="0"/>
              </a:rPr>
              <a:t>Building ID: 13-13-0005-0366-0000_373</a:t>
            </a:r>
          </a:p>
          <a:p>
            <a:pPr>
              <a:spcBef>
                <a:spcPts val="50"/>
              </a:spcBef>
            </a:pPr>
            <a:r>
              <a:rPr lang="en-US" sz="1200" dirty="0">
                <a:latin typeface="Arial" panose="020B0604020202020204" pitchFamily="34" charset="0"/>
                <a:cs typeface="Times New Roman" panose="02020603050405020304" pitchFamily="18" charset="0"/>
              </a:rPr>
              <a:t>Hazard occupancy Class: REL1 (Religious)</a:t>
            </a:r>
          </a:p>
          <a:p>
            <a:pPr>
              <a:spcBef>
                <a:spcPts val="50"/>
              </a:spcBef>
            </a:pPr>
            <a:r>
              <a:rPr lang="en-US" sz="1200" dirty="0">
                <a:latin typeface="Arial" panose="020B0604020202020204" pitchFamily="34" charset="0"/>
                <a:cs typeface="Times New Roman" panose="02020603050405020304" pitchFamily="18" charset="0"/>
              </a:rPr>
              <a:t>FIRM Status: Post-FIRM regulated to Pre-FIRM</a:t>
            </a:r>
          </a:p>
          <a:p>
            <a:pPr>
              <a:spcBef>
                <a:spcPts val="50"/>
              </a:spcBef>
            </a:pPr>
            <a:r>
              <a:rPr lang="en-US" sz="1200" dirty="0">
                <a:latin typeface="Arial" panose="020B0604020202020204" pitchFamily="34" charset="0"/>
                <a:cs typeface="Times New Roman" panose="02020603050405020304" pitchFamily="18" charset="0"/>
              </a:rPr>
              <a:t>Appraised Value: $435,000 (Highest in significant structures)</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2" name="Picture 11" descr="A picture containing sky, outdoor, tree, house&#10;&#10;Description automatically generated">
            <a:extLst>
              <a:ext uri="{FF2B5EF4-FFF2-40B4-BE49-F238E27FC236}">
                <a16:creationId xmlns:a16="http://schemas.microsoft.com/office/drawing/2014/main" id="{C66160F4-3AA8-4D70-B5D9-CF53C15C68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407" b="15240"/>
          <a:stretch/>
        </p:blipFill>
        <p:spPr>
          <a:xfrm>
            <a:off x="4911636" y="5030854"/>
            <a:ext cx="3544386" cy="1681912"/>
          </a:xfrm>
          <a:prstGeom prst="rect">
            <a:avLst/>
          </a:prstGeom>
        </p:spPr>
      </p:pic>
      <p:sp>
        <p:nvSpPr>
          <p:cNvPr id="15" name="Text Box 2">
            <a:extLst>
              <a:ext uri="{FF2B5EF4-FFF2-40B4-BE49-F238E27FC236}">
                <a16:creationId xmlns:a16="http://schemas.microsoft.com/office/drawing/2014/main" id="{C27F1B6D-7F7C-4555-BB69-D10B4C89A3DA}"/>
              </a:ext>
            </a:extLst>
          </p:cNvPr>
          <p:cNvSpPr txBox="1">
            <a:spLocks noChangeArrowheads="1"/>
          </p:cNvSpPr>
          <p:nvPr/>
        </p:nvSpPr>
        <p:spPr bwMode="auto">
          <a:xfrm>
            <a:off x="89199" y="3827618"/>
            <a:ext cx="4422711" cy="106275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200" b="1" dirty="0">
                <a:latin typeface="Arial" panose="020B0604020202020204" pitchFamily="34" charset="0"/>
                <a:cs typeface="Times New Roman" panose="02020603050405020304" pitchFamily="18" charset="0"/>
              </a:rPr>
              <a:t>White Sulphur Springs National Fish Hatchery:</a:t>
            </a:r>
          </a:p>
          <a:p>
            <a:pPr>
              <a:spcBef>
                <a:spcPts val="50"/>
              </a:spcBef>
            </a:pPr>
            <a:r>
              <a:rPr lang="en-US" sz="1200" dirty="0">
                <a:latin typeface="Arial" panose="020B0604020202020204" pitchFamily="34" charset="0"/>
                <a:cs typeface="Times New Roman" panose="02020603050405020304" pitchFamily="18" charset="0"/>
              </a:rPr>
              <a:t>Building ID: 13-17-0009-0206-0000_1087</a:t>
            </a:r>
          </a:p>
          <a:p>
            <a:pPr>
              <a:spcBef>
                <a:spcPts val="50"/>
              </a:spcBef>
            </a:pPr>
            <a:r>
              <a:rPr lang="en-US" sz="1200" dirty="0">
                <a:latin typeface="Arial" panose="020B0604020202020204" pitchFamily="34" charset="0"/>
                <a:cs typeface="Times New Roman" panose="02020603050405020304" pitchFamily="18" charset="0"/>
              </a:rPr>
              <a:t>Hazard occupancy Class: GOV1 (Government, Federal)</a:t>
            </a:r>
          </a:p>
          <a:p>
            <a:pPr>
              <a:spcBef>
                <a:spcPts val="50"/>
              </a:spcBef>
            </a:pPr>
            <a:r>
              <a:rPr lang="en-US" sz="1200" dirty="0">
                <a:latin typeface="Arial" panose="020B0604020202020204" pitchFamily="34" charset="0"/>
                <a:cs typeface="Times New Roman" panose="02020603050405020304" pitchFamily="18" charset="0"/>
              </a:rPr>
              <a:t>FIRM Status: Post-FIRM</a:t>
            </a:r>
          </a:p>
          <a:p>
            <a:pPr>
              <a:spcBef>
                <a:spcPts val="50"/>
              </a:spcBef>
            </a:pPr>
            <a:r>
              <a:rPr lang="en-US" sz="1200" dirty="0">
                <a:latin typeface="Arial" panose="020B0604020202020204" pitchFamily="34" charset="0"/>
                <a:cs typeface="Times New Roman" panose="02020603050405020304" pitchFamily="18" charset="0"/>
              </a:rPr>
              <a:t>Appraised Value: $425,073 (Highest in significant structures)</a:t>
            </a:r>
          </a:p>
          <a:p>
            <a:pPr>
              <a:spcBef>
                <a:spcPts val="50"/>
              </a:spcBef>
            </a:pPr>
            <a:r>
              <a:rPr lang="en-US" sz="1200" dirty="0">
                <a:latin typeface="Arial" panose="020B0604020202020204" pitchFamily="34" charset="0"/>
                <a:cs typeface="Times New Roman" panose="02020603050405020304" pitchFamily="18" charset="0"/>
                <a:hlinkClick r:id="rId5"/>
              </a:rPr>
              <a:t>Flood Tool Link</a:t>
            </a:r>
            <a:endParaRPr lang="en-US" sz="1200" dirty="0">
              <a:latin typeface="Arial" panose="020B0604020202020204" pitchFamily="34" charset="0"/>
              <a:cs typeface="Times New Roman" panose="02020603050405020304" pitchFamily="18" charset="0"/>
            </a:endParaRPr>
          </a:p>
        </p:txBody>
      </p:sp>
      <p:pic>
        <p:nvPicPr>
          <p:cNvPr id="16" name="Picture 15" descr="A picture containing grass, outdoor, tree, field&#10;&#10;Description automatically generated">
            <a:extLst>
              <a:ext uri="{FF2B5EF4-FFF2-40B4-BE49-F238E27FC236}">
                <a16:creationId xmlns:a16="http://schemas.microsoft.com/office/drawing/2014/main" id="{CFAE5195-3294-4185-A924-EB219AA9CDDE}"/>
              </a:ext>
            </a:extLst>
          </p:cNvPr>
          <p:cNvPicPr>
            <a:picLocks noChangeAspect="1"/>
          </p:cNvPicPr>
          <p:nvPr/>
        </p:nvPicPr>
        <p:blipFill rotWithShape="1">
          <a:blip r:embed="rId6">
            <a:extLst>
              <a:ext uri="{28A0092B-C50C-407E-A947-70E740481C1C}">
                <a14:useLocalDpi xmlns:a14="http://schemas.microsoft.com/office/drawing/2010/main" val="0"/>
              </a:ext>
            </a:extLst>
          </a:blip>
          <a:srcRect l="12057" r="11631"/>
          <a:stretch/>
        </p:blipFill>
        <p:spPr>
          <a:xfrm>
            <a:off x="174176" y="5030337"/>
            <a:ext cx="4422711" cy="1682427"/>
          </a:xfrm>
          <a:prstGeom prst="rect">
            <a:avLst/>
          </a:prstGeom>
        </p:spPr>
      </p:pic>
    </p:spTree>
    <p:extLst>
      <p:ext uri="{BB962C8B-B14F-4D97-AF65-F5344CB8AC3E}">
        <p14:creationId xmlns:p14="http://schemas.microsoft.com/office/powerpoint/2010/main" val="4217392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Human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74176" y="4854731"/>
            <a:ext cx="8820535" cy="24103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50"/>
              </a:spcBef>
            </a:pPr>
            <a:r>
              <a:rPr lang="en-US" sz="10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2994402443"/>
              </p:ext>
            </p:extLst>
          </p:nvPr>
        </p:nvGraphicFramePr>
        <p:xfrm>
          <a:off x="174176" y="1184993"/>
          <a:ext cx="8820535" cy="3640182"/>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338734">
                  <a:extLst>
                    <a:ext uri="{9D8B030D-6E8A-4147-A177-3AD203B41FA5}">
                      <a16:colId xmlns:a16="http://schemas.microsoft.com/office/drawing/2014/main" val="660922194"/>
                    </a:ext>
                  </a:extLst>
                </a:gridCol>
                <a:gridCol w="1129005">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a:t>Category</a:t>
                      </a:r>
                      <a:endParaRPr lang="en-US" sz="1600" dirty="0"/>
                    </a:p>
                  </a:txBody>
                  <a:tcPr anchor="ctr">
                    <a:solidFill>
                      <a:srgbClr val="5B739B"/>
                    </a:solidFill>
                  </a:tcPr>
                </a:tc>
                <a:tc>
                  <a:txBody>
                    <a:bodyPr/>
                    <a:lstStyle/>
                    <a:p>
                      <a:pPr algn="ctr"/>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Median &amp; Ratio in WV Incorporated Areas (2021)</a:t>
                      </a:r>
                    </a:p>
                  </a:txBody>
                  <a:tcPr anchor="ctr">
                    <a:solidFill>
                      <a:srgbClr val="5B739B"/>
                    </a:solidFill>
                  </a:tcPr>
                </a:tc>
                <a:extLst>
                  <a:ext uri="{0D108BD9-81ED-4DB2-BD59-A6C34878D82A}">
                    <a16:rowId xmlns:a16="http://schemas.microsoft.com/office/drawing/2014/main" val="156113477"/>
                  </a:ext>
                </a:extLst>
              </a:tr>
              <a:tr h="1201782">
                <a:tc rowSpan="2">
                  <a:txBody>
                    <a:bodyPr/>
                    <a:lstStyle/>
                    <a:p>
                      <a:pPr algn="ctr"/>
                      <a:r>
                        <a:rPr lang="en-US" sz="1600" b="1" dirty="0">
                          <a:solidFill>
                            <a:schemeClr val="bg1"/>
                          </a:solidFill>
                        </a:rPr>
                        <a:t>Human Exposure</a:t>
                      </a:r>
                    </a:p>
                  </a:txBody>
                  <a:tcPr vert="vert270" anchor="ctr">
                    <a:solidFill>
                      <a:srgbClr val="5B739B"/>
                    </a:solidFill>
                  </a:tcPr>
                </a:tc>
                <a:tc>
                  <a:txBody>
                    <a:bodyPr/>
                    <a:lstStyle/>
                    <a:p>
                      <a:r>
                        <a:rPr lang="en-US" sz="1600" dirty="0">
                          <a:solidFill>
                            <a:schemeClr val="bg1"/>
                          </a:solidFill>
                        </a:rPr>
                        <a:t>Estimated Population Residing in High-Risk Flood Zones</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1026</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582</a:t>
                      </a:r>
                    </a:p>
                  </a:txBody>
                  <a:tcPr anchor="ctr">
                    <a:lnB w="12700" cap="flat" cmpd="sng" algn="ctr">
                      <a:noFill/>
                      <a:prstDash val="solid"/>
                      <a:round/>
                      <a:headEnd type="none" w="med" len="med"/>
                      <a:tailEnd type="none" w="med" len="med"/>
                    </a:lnB>
                  </a:tcPr>
                </a:tc>
                <a:tc>
                  <a:txBody>
                    <a:bodyPr/>
                    <a:lstStyle/>
                    <a:p>
                      <a:pPr algn="ctr"/>
                      <a:r>
                        <a:rPr lang="en-US" sz="1600" dirty="0">
                          <a:solidFill>
                            <a:schemeClr val="tx1"/>
                          </a:solidFill>
                        </a:rPr>
                        <a:t>114</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1371600">
                <a:tc vMerge="1">
                  <a:txBody>
                    <a:bodyPr/>
                    <a:lstStyle/>
                    <a:p>
                      <a:endParaRPr lang="en-US" sz="1600" dirty="0"/>
                    </a:p>
                  </a:txBody>
                  <a:tcPr anchor="ctr">
                    <a:solidFill>
                      <a:srgbClr val="5B739B"/>
                    </a:solidFill>
                  </a:tcPr>
                </a:tc>
                <a:tc>
                  <a:txBody>
                    <a:bodyPr/>
                    <a:lstStyle/>
                    <a:p>
                      <a:r>
                        <a:rPr lang="en-US" sz="1600" dirty="0">
                          <a:solidFill>
                            <a:schemeClr val="bg1"/>
                          </a:solidFill>
                        </a:rPr>
                        <a:t>Percentage of Population Residing in High-Risk Flood Zones</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39%</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43%</a:t>
                      </a:r>
                    </a:p>
                  </a:txBody>
                  <a:tcPr anchor="ctr">
                    <a:lnT w="12700" cap="flat" cmpd="sng" algn="ctr">
                      <a:noFill/>
                      <a:prstDash val="solid"/>
                      <a:round/>
                      <a:headEnd type="none" w="med" len="med"/>
                      <a:tailEnd type="none" w="med" len="med"/>
                    </a:lnT>
                  </a:tcPr>
                </a:tc>
                <a:tc>
                  <a:txBody>
                    <a:bodyPr/>
                    <a:lstStyle/>
                    <a:p>
                      <a:pPr algn="ctr"/>
                      <a:r>
                        <a:rPr lang="en-US" sz="1600" dirty="0"/>
                        <a:t>10%</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bl>
          </a:graphicData>
        </a:graphic>
      </p:graphicFrame>
    </p:spTree>
    <p:extLst>
      <p:ext uri="{BB962C8B-B14F-4D97-AF65-F5344CB8AC3E}">
        <p14:creationId xmlns:p14="http://schemas.microsoft.com/office/powerpoint/2010/main" val="33665007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6972</TotalTime>
  <Words>2743</Words>
  <Application>Microsoft Office PowerPoint</Application>
  <PresentationFormat>On-screen Show (4:3)</PresentationFormat>
  <Paragraphs>409</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Behrang Bidadian</cp:lastModifiedBy>
  <cp:revision>627</cp:revision>
  <cp:lastPrinted>2022-11-15T20:52:39Z</cp:lastPrinted>
  <dcterms:created xsi:type="dcterms:W3CDTF">2019-08-23T20:01:46Z</dcterms:created>
  <dcterms:modified xsi:type="dcterms:W3CDTF">2022-11-15T21:20:52Z</dcterms:modified>
</cp:coreProperties>
</file>