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8"/>
  </p:notesMasterIdLst>
  <p:sldIdLst>
    <p:sldId id="257" r:id="rId2"/>
    <p:sldId id="270" r:id="rId3"/>
    <p:sldId id="268" r:id="rId4"/>
    <p:sldId id="269" r:id="rId5"/>
    <p:sldId id="259" r:id="rId6"/>
    <p:sldId id="258" r:id="rId7"/>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2DEEF"/>
    <a:srgbClr val="EAEFF7"/>
    <a:srgbClr val="DAE3F3"/>
    <a:srgbClr val="CAD7EE"/>
    <a:srgbClr val="5B739B"/>
    <a:srgbClr val="B9AB79"/>
    <a:srgbClr val="765A5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025" autoAdjust="0"/>
    <p:restoredTop sz="94660"/>
  </p:normalViewPr>
  <p:slideViewPr>
    <p:cSldViewPr snapToGrid="0">
      <p:cViewPr varScale="1">
        <p:scale>
          <a:sx n="110" d="100"/>
          <a:sy n="110" d="100"/>
        </p:scale>
        <p:origin x="1368"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1BDC6D4-F6D5-4FE4-8B90-6D72AAAABE98}" type="datetimeFigureOut">
              <a:rPr lang="en-US" smtClean="0"/>
              <a:t>11/9/2022</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BF1F862-4F65-4921-8157-1B3AE444A252}" type="slidenum">
              <a:rPr lang="en-US" smtClean="0"/>
              <a:t>‹#›</a:t>
            </a:fld>
            <a:endParaRPr lang="en-US"/>
          </a:p>
        </p:txBody>
      </p:sp>
    </p:spTree>
    <p:extLst>
      <p:ext uri="{BB962C8B-B14F-4D97-AF65-F5344CB8AC3E}">
        <p14:creationId xmlns:p14="http://schemas.microsoft.com/office/powerpoint/2010/main" val="268098700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1A96D2ED-501B-4749-A3F4-4AC2549A1557}" type="slidenum">
              <a:rPr lang="en-US" smtClean="0"/>
              <a:pPr/>
              <a:t>1</a:t>
            </a:fld>
            <a:endParaRPr lang="en-US"/>
          </a:p>
        </p:txBody>
      </p:sp>
    </p:spTree>
    <p:extLst>
      <p:ext uri="{BB962C8B-B14F-4D97-AF65-F5344CB8AC3E}">
        <p14:creationId xmlns:p14="http://schemas.microsoft.com/office/powerpoint/2010/main" val="25488652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1A96D2ED-501B-4749-A3F4-4AC2549A1557}" type="slidenum">
              <a:rPr lang="en-US" smtClean="0"/>
              <a:pPr/>
              <a:t>2</a:t>
            </a:fld>
            <a:endParaRPr lang="en-US"/>
          </a:p>
        </p:txBody>
      </p:sp>
    </p:spTree>
    <p:extLst>
      <p:ext uri="{BB962C8B-B14F-4D97-AF65-F5344CB8AC3E}">
        <p14:creationId xmlns:p14="http://schemas.microsoft.com/office/powerpoint/2010/main" val="389238211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1A96D2ED-501B-4749-A3F4-4AC2549A1557}" type="slidenum">
              <a:rPr lang="en-US" smtClean="0"/>
              <a:pPr/>
              <a:t>3</a:t>
            </a:fld>
            <a:endParaRPr lang="en-US"/>
          </a:p>
        </p:txBody>
      </p:sp>
    </p:spTree>
    <p:extLst>
      <p:ext uri="{BB962C8B-B14F-4D97-AF65-F5344CB8AC3E}">
        <p14:creationId xmlns:p14="http://schemas.microsoft.com/office/powerpoint/2010/main" val="254187015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1A96D2ED-501B-4749-A3F4-4AC2549A1557}" type="slidenum">
              <a:rPr lang="en-US" smtClean="0"/>
              <a:pPr/>
              <a:t>4</a:t>
            </a:fld>
            <a:endParaRPr lang="en-US"/>
          </a:p>
        </p:txBody>
      </p:sp>
    </p:spTree>
    <p:extLst>
      <p:ext uri="{BB962C8B-B14F-4D97-AF65-F5344CB8AC3E}">
        <p14:creationId xmlns:p14="http://schemas.microsoft.com/office/powerpoint/2010/main" val="299235946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1A96D2ED-501B-4749-A3F4-4AC2549A1557}" type="slidenum">
              <a:rPr lang="en-US" smtClean="0"/>
              <a:pPr/>
              <a:t>5</a:t>
            </a:fld>
            <a:endParaRPr lang="en-US"/>
          </a:p>
        </p:txBody>
      </p:sp>
    </p:spTree>
    <p:extLst>
      <p:ext uri="{BB962C8B-B14F-4D97-AF65-F5344CB8AC3E}">
        <p14:creationId xmlns:p14="http://schemas.microsoft.com/office/powerpoint/2010/main" val="176223616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1A96D2ED-501B-4749-A3F4-4AC2549A1557}" type="slidenum">
              <a:rPr lang="en-US" smtClean="0"/>
              <a:pPr/>
              <a:t>6</a:t>
            </a:fld>
            <a:endParaRPr lang="en-US"/>
          </a:p>
        </p:txBody>
      </p:sp>
    </p:spTree>
    <p:extLst>
      <p:ext uri="{BB962C8B-B14F-4D97-AF65-F5344CB8AC3E}">
        <p14:creationId xmlns:p14="http://schemas.microsoft.com/office/powerpoint/2010/main" val="36247958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C0791E1-4214-4A53-A041-ECA0A480359F}" type="datetimeFigureOut">
              <a:rPr lang="en-US" smtClean="0"/>
              <a:t>11/9/2022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7A20D75-3A3D-4E55-A76E-740D23178F2C}" type="slidenum">
              <a:rPr lang="en-US" smtClean="0"/>
              <a:t>‹#›</a:t>
            </a:fld>
            <a:endParaRPr lang="en-US"/>
          </a:p>
        </p:txBody>
      </p:sp>
    </p:spTree>
    <p:extLst>
      <p:ext uri="{BB962C8B-B14F-4D97-AF65-F5344CB8AC3E}">
        <p14:creationId xmlns:p14="http://schemas.microsoft.com/office/powerpoint/2010/main" val="27382864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C0791E1-4214-4A53-A041-ECA0A480359F}" type="datetimeFigureOut">
              <a:rPr lang="en-US" smtClean="0"/>
              <a:t>11/9/2022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7A20D75-3A3D-4E55-A76E-740D23178F2C}" type="slidenum">
              <a:rPr lang="en-US" smtClean="0"/>
              <a:t>‹#›</a:t>
            </a:fld>
            <a:endParaRPr lang="en-US"/>
          </a:p>
        </p:txBody>
      </p:sp>
    </p:spTree>
    <p:extLst>
      <p:ext uri="{BB962C8B-B14F-4D97-AF65-F5344CB8AC3E}">
        <p14:creationId xmlns:p14="http://schemas.microsoft.com/office/powerpoint/2010/main" val="5719154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C0791E1-4214-4A53-A041-ECA0A480359F}" type="datetimeFigureOut">
              <a:rPr lang="en-US" smtClean="0"/>
              <a:t>11/9/2022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7A20D75-3A3D-4E55-A76E-740D23178F2C}" type="slidenum">
              <a:rPr lang="en-US" smtClean="0"/>
              <a:t>‹#›</a:t>
            </a:fld>
            <a:endParaRPr lang="en-US"/>
          </a:p>
        </p:txBody>
      </p:sp>
    </p:spTree>
    <p:extLst>
      <p:ext uri="{BB962C8B-B14F-4D97-AF65-F5344CB8AC3E}">
        <p14:creationId xmlns:p14="http://schemas.microsoft.com/office/powerpoint/2010/main" val="399880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C0791E1-4214-4A53-A041-ECA0A480359F}" type="datetimeFigureOut">
              <a:rPr lang="en-US" smtClean="0"/>
              <a:t>11/9/2022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7A20D75-3A3D-4E55-A76E-740D23178F2C}" type="slidenum">
              <a:rPr lang="en-US" smtClean="0"/>
              <a:t>‹#›</a:t>
            </a:fld>
            <a:endParaRPr lang="en-US"/>
          </a:p>
        </p:txBody>
      </p:sp>
    </p:spTree>
    <p:extLst>
      <p:ext uri="{BB962C8B-B14F-4D97-AF65-F5344CB8AC3E}">
        <p14:creationId xmlns:p14="http://schemas.microsoft.com/office/powerpoint/2010/main" val="27890547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C0791E1-4214-4A53-A041-ECA0A480359F}" type="datetimeFigureOut">
              <a:rPr lang="en-US" smtClean="0"/>
              <a:t>11/9/2022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7A20D75-3A3D-4E55-A76E-740D23178F2C}" type="slidenum">
              <a:rPr lang="en-US" smtClean="0"/>
              <a:t>‹#›</a:t>
            </a:fld>
            <a:endParaRPr lang="en-US"/>
          </a:p>
        </p:txBody>
      </p:sp>
    </p:spTree>
    <p:extLst>
      <p:ext uri="{BB962C8B-B14F-4D97-AF65-F5344CB8AC3E}">
        <p14:creationId xmlns:p14="http://schemas.microsoft.com/office/powerpoint/2010/main" val="2053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C0791E1-4214-4A53-A041-ECA0A480359F}" type="datetimeFigureOut">
              <a:rPr lang="en-US" smtClean="0"/>
              <a:t>11/9/2022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7A20D75-3A3D-4E55-A76E-740D23178F2C}" type="slidenum">
              <a:rPr lang="en-US" smtClean="0"/>
              <a:t>‹#›</a:t>
            </a:fld>
            <a:endParaRPr lang="en-US"/>
          </a:p>
        </p:txBody>
      </p:sp>
    </p:spTree>
    <p:extLst>
      <p:ext uri="{BB962C8B-B14F-4D97-AF65-F5344CB8AC3E}">
        <p14:creationId xmlns:p14="http://schemas.microsoft.com/office/powerpoint/2010/main" val="39118004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C0791E1-4214-4A53-A041-ECA0A480359F}" type="datetimeFigureOut">
              <a:rPr lang="en-US" smtClean="0"/>
              <a:t>11/9/2022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7A20D75-3A3D-4E55-A76E-740D23178F2C}" type="slidenum">
              <a:rPr lang="en-US" smtClean="0"/>
              <a:t>‹#›</a:t>
            </a:fld>
            <a:endParaRPr lang="en-US"/>
          </a:p>
        </p:txBody>
      </p:sp>
    </p:spTree>
    <p:extLst>
      <p:ext uri="{BB962C8B-B14F-4D97-AF65-F5344CB8AC3E}">
        <p14:creationId xmlns:p14="http://schemas.microsoft.com/office/powerpoint/2010/main" val="12084326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C0791E1-4214-4A53-A041-ECA0A480359F}" type="datetimeFigureOut">
              <a:rPr lang="en-US" smtClean="0"/>
              <a:t>11/9/2022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7A20D75-3A3D-4E55-A76E-740D23178F2C}" type="slidenum">
              <a:rPr lang="en-US" smtClean="0"/>
              <a:t>‹#›</a:t>
            </a:fld>
            <a:endParaRPr lang="en-US"/>
          </a:p>
        </p:txBody>
      </p:sp>
    </p:spTree>
    <p:extLst>
      <p:ext uri="{BB962C8B-B14F-4D97-AF65-F5344CB8AC3E}">
        <p14:creationId xmlns:p14="http://schemas.microsoft.com/office/powerpoint/2010/main" val="42314945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C0791E1-4214-4A53-A041-ECA0A480359F}" type="datetimeFigureOut">
              <a:rPr lang="en-US" smtClean="0"/>
              <a:t>11/9/2022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7A20D75-3A3D-4E55-A76E-740D23178F2C}" type="slidenum">
              <a:rPr lang="en-US" smtClean="0"/>
              <a:t>‹#›</a:t>
            </a:fld>
            <a:endParaRPr lang="en-US"/>
          </a:p>
        </p:txBody>
      </p:sp>
    </p:spTree>
    <p:extLst>
      <p:ext uri="{BB962C8B-B14F-4D97-AF65-F5344CB8AC3E}">
        <p14:creationId xmlns:p14="http://schemas.microsoft.com/office/powerpoint/2010/main" val="13883787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C0791E1-4214-4A53-A041-ECA0A480359F}" type="datetimeFigureOut">
              <a:rPr lang="en-US" smtClean="0"/>
              <a:t>11/9/2022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7A20D75-3A3D-4E55-A76E-740D23178F2C}" type="slidenum">
              <a:rPr lang="en-US" smtClean="0"/>
              <a:t>‹#›</a:t>
            </a:fld>
            <a:endParaRPr lang="en-US"/>
          </a:p>
        </p:txBody>
      </p:sp>
    </p:spTree>
    <p:extLst>
      <p:ext uri="{BB962C8B-B14F-4D97-AF65-F5344CB8AC3E}">
        <p14:creationId xmlns:p14="http://schemas.microsoft.com/office/powerpoint/2010/main" val="24965288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C0791E1-4214-4A53-A041-ECA0A480359F}" type="datetimeFigureOut">
              <a:rPr lang="en-US" smtClean="0"/>
              <a:t>11/9/2022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7A20D75-3A3D-4E55-A76E-740D23178F2C}" type="slidenum">
              <a:rPr lang="en-US" smtClean="0"/>
              <a:t>‹#›</a:t>
            </a:fld>
            <a:endParaRPr lang="en-US"/>
          </a:p>
        </p:txBody>
      </p:sp>
    </p:spTree>
    <p:extLst>
      <p:ext uri="{BB962C8B-B14F-4D97-AF65-F5344CB8AC3E}">
        <p14:creationId xmlns:p14="http://schemas.microsoft.com/office/powerpoint/2010/main" val="33174661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C0791E1-4214-4A53-A041-ECA0A480359F}" type="datetimeFigureOut">
              <a:rPr lang="en-US" smtClean="0"/>
              <a:t>11/9/2022</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7A20D75-3A3D-4E55-A76E-740D23178F2C}" type="slidenum">
              <a:rPr lang="en-US" smtClean="0"/>
              <a:t>‹#›</a:t>
            </a:fld>
            <a:endParaRPr lang="en-US"/>
          </a:p>
        </p:txBody>
      </p:sp>
    </p:spTree>
    <p:extLst>
      <p:ext uri="{BB962C8B-B14F-4D97-AF65-F5344CB8AC3E}">
        <p14:creationId xmlns:p14="http://schemas.microsoft.com/office/powerpoint/2010/main" val="64758456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hyperlink" Target="https://mapwv.gov/flood/map/?wkid=102100&amp;x=-8939019.65730285&amp;y=4550449.02569231&amp;l=13&amp;v=2"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 Id="rId6" Type="http://schemas.openxmlformats.org/officeDocument/2006/relationships/image" Target="../media/image2.JPG"/><Relationship Id="rId5" Type="http://schemas.openxmlformats.org/officeDocument/2006/relationships/image" Target="../media/image1.JPG"/><Relationship Id="rId4" Type="http://schemas.openxmlformats.org/officeDocument/2006/relationships/hyperlink" Target="https://mapwv.gov/flood/map/?wkid=102100&amp;x=-8939607.99617378&amp;y=4550509.983640311&amp;l=13&amp;v=2"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s://mapwv.gov/flood/map/?wkid=102100&amp;x=-8990553.502733717&amp;y=4575641.106284173&amp;l=13&amp;v=2" TargetMode="External"/><Relationship Id="rId2" Type="http://schemas.openxmlformats.org/officeDocument/2006/relationships/notesSlide" Target="../notesSlides/notesSlide4.xml"/><Relationship Id="rId1" Type="http://schemas.openxmlformats.org/officeDocument/2006/relationships/slideLayout" Target="../slideLayouts/slideLayout1.xml"/><Relationship Id="rId6" Type="http://schemas.openxmlformats.org/officeDocument/2006/relationships/image" Target="../media/image4.jpg"/><Relationship Id="rId5" Type="http://schemas.openxmlformats.org/officeDocument/2006/relationships/hyperlink" Target="https://mapwv.gov/flood/map/?wkid=102100&amp;x=-8990485.633243931&amp;y=4575684.884965831&amp;l=13&amp;v=2" TargetMode="External"/><Relationship Id="rId4" Type="http://schemas.openxmlformats.org/officeDocument/2006/relationships/image" Target="../media/image3.jpe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0" y="1"/>
            <a:ext cx="9144000" cy="914399"/>
          </a:xfrm>
          <a:prstGeom prst="rect">
            <a:avLst/>
          </a:prstGeom>
          <a:solidFill>
            <a:schemeClr val="accent1">
              <a:lumMod val="50000"/>
            </a:schemeClr>
          </a:solidFill>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174625"/>
            <a:r>
              <a:rPr lang="en-US" sz="2400" dirty="0">
                <a:solidFill>
                  <a:schemeClr val="bg1"/>
                </a:solidFill>
                <a:latin typeface="Arial" panose="020B0604020202020204" pitchFamily="34" charset="0"/>
                <a:cs typeface="Arial" panose="020B0604020202020204" pitchFamily="34" charset="0"/>
              </a:rPr>
              <a:t>Physical and Human Flood Loss</a:t>
            </a:r>
          </a:p>
          <a:p>
            <a:pPr marL="174625"/>
            <a:endParaRPr lang="en-US" sz="500" dirty="0">
              <a:solidFill>
                <a:schemeClr val="bg1"/>
              </a:solidFill>
              <a:latin typeface="Arial" panose="020B0604020202020204" pitchFamily="34" charset="0"/>
              <a:cs typeface="Arial" panose="020B0604020202020204" pitchFamily="34" charset="0"/>
            </a:endParaRPr>
          </a:p>
          <a:p>
            <a:pPr marL="174625"/>
            <a:r>
              <a:rPr lang="en-US" sz="2400" dirty="0">
                <a:solidFill>
                  <a:schemeClr val="bg1"/>
                </a:solidFill>
                <a:latin typeface="Arial" panose="020B0604020202020204" pitchFamily="34" charset="0"/>
                <a:cs typeface="Arial" panose="020B0604020202020204" pitchFamily="34" charset="0"/>
              </a:rPr>
              <a:t>White Sulphur Springs and Rainelle</a:t>
            </a:r>
            <a:r>
              <a:rPr lang="en-US" sz="1100" dirty="0">
                <a:solidFill>
                  <a:schemeClr val="bg1"/>
                </a:solidFill>
              </a:rPr>
              <a:t>     </a:t>
            </a:r>
          </a:p>
        </p:txBody>
      </p:sp>
      <p:graphicFrame>
        <p:nvGraphicFramePr>
          <p:cNvPr id="2" name="Table 2">
            <a:extLst>
              <a:ext uri="{FF2B5EF4-FFF2-40B4-BE49-F238E27FC236}">
                <a16:creationId xmlns:a16="http://schemas.microsoft.com/office/drawing/2014/main" id="{DE937CD3-CCA5-4C5B-ACE5-2960B9B1ED50}"/>
              </a:ext>
            </a:extLst>
          </p:cNvPr>
          <p:cNvGraphicFramePr>
            <a:graphicFrameLocks noGrp="1"/>
          </p:cNvGraphicFramePr>
          <p:nvPr>
            <p:extLst>
              <p:ext uri="{D42A27DB-BD31-4B8C-83A1-F6EECF244321}">
                <p14:modId xmlns:p14="http://schemas.microsoft.com/office/powerpoint/2010/main" val="3383682826"/>
              </p:ext>
            </p:extLst>
          </p:nvPr>
        </p:nvGraphicFramePr>
        <p:xfrm>
          <a:off x="357047" y="1207493"/>
          <a:ext cx="8412481" cy="5227320"/>
        </p:xfrm>
        <a:graphic>
          <a:graphicData uri="http://schemas.openxmlformats.org/drawingml/2006/table">
            <a:tbl>
              <a:tblPr firstRow="1" bandRow="1">
                <a:tableStyleId>{5C22544A-7EE6-4342-B048-85BDC9FD1C3A}</a:tableStyleId>
              </a:tblPr>
              <a:tblGrid>
                <a:gridCol w="1023884">
                  <a:extLst>
                    <a:ext uri="{9D8B030D-6E8A-4147-A177-3AD203B41FA5}">
                      <a16:colId xmlns:a16="http://schemas.microsoft.com/office/drawing/2014/main" val="778730652"/>
                    </a:ext>
                  </a:extLst>
                </a:gridCol>
                <a:gridCol w="3623148">
                  <a:extLst>
                    <a:ext uri="{9D8B030D-6E8A-4147-A177-3AD203B41FA5}">
                      <a16:colId xmlns:a16="http://schemas.microsoft.com/office/drawing/2014/main" val="660922194"/>
                    </a:ext>
                  </a:extLst>
                </a:gridCol>
                <a:gridCol w="1115367">
                  <a:extLst>
                    <a:ext uri="{9D8B030D-6E8A-4147-A177-3AD203B41FA5}">
                      <a16:colId xmlns:a16="http://schemas.microsoft.com/office/drawing/2014/main" val="3934378209"/>
                    </a:ext>
                  </a:extLst>
                </a:gridCol>
                <a:gridCol w="1136487">
                  <a:extLst>
                    <a:ext uri="{9D8B030D-6E8A-4147-A177-3AD203B41FA5}">
                      <a16:colId xmlns:a16="http://schemas.microsoft.com/office/drawing/2014/main" val="3437275542"/>
                    </a:ext>
                  </a:extLst>
                </a:gridCol>
                <a:gridCol w="1513595">
                  <a:extLst>
                    <a:ext uri="{9D8B030D-6E8A-4147-A177-3AD203B41FA5}">
                      <a16:colId xmlns:a16="http://schemas.microsoft.com/office/drawing/2014/main" val="602500551"/>
                    </a:ext>
                  </a:extLst>
                </a:gridCol>
              </a:tblGrid>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Category</a:t>
                      </a:r>
                    </a:p>
                  </a:txBody>
                  <a:tcPr anchor="ctr">
                    <a:solidFill>
                      <a:srgbClr val="5B739B"/>
                    </a:solidFill>
                  </a:tcPr>
                </a:tc>
                <a:tc>
                  <a:txBody>
                    <a:bodyPr/>
                    <a:lstStyle/>
                    <a:p>
                      <a:r>
                        <a:rPr lang="en-US" sz="1600" dirty="0"/>
                        <a:t>Loss Indicator</a:t>
                      </a:r>
                    </a:p>
                  </a:txBody>
                  <a:tcPr anchor="ctr">
                    <a:solidFill>
                      <a:srgbClr val="5B739B"/>
                    </a:solidFill>
                  </a:tcPr>
                </a:tc>
                <a:tc>
                  <a:txBody>
                    <a:bodyPr/>
                    <a:lstStyle/>
                    <a:p>
                      <a:pPr algn="ctr"/>
                      <a:r>
                        <a:rPr lang="en-US" sz="1600" dirty="0"/>
                        <a:t>White Sulphur Springs</a:t>
                      </a:r>
                    </a:p>
                  </a:txBody>
                  <a:tcPr anchor="ctr">
                    <a:solidFill>
                      <a:srgbClr val="5B739B"/>
                    </a:solidFill>
                  </a:tcPr>
                </a:tc>
                <a:tc>
                  <a:txBody>
                    <a:bodyPr/>
                    <a:lstStyle/>
                    <a:p>
                      <a:pPr algn="ctr"/>
                      <a:r>
                        <a:rPr lang="en-US" sz="1600" dirty="0"/>
                        <a:t>Rainelle</a:t>
                      </a:r>
                    </a:p>
                  </a:txBody>
                  <a:tcPr anchor="ctr">
                    <a:solidFill>
                      <a:srgbClr val="5B739B"/>
                    </a:solidFill>
                  </a:tcPr>
                </a:tc>
                <a:tc>
                  <a:txBody>
                    <a:bodyPr/>
                    <a:lstStyle/>
                    <a:p>
                      <a:pPr algn="ctr"/>
                      <a:r>
                        <a:rPr lang="en-US" sz="1600" dirty="0"/>
                        <a:t>Rate* in WV Incorporated Areas (2021)</a:t>
                      </a:r>
                    </a:p>
                  </a:txBody>
                  <a:tcPr anchor="ctr">
                    <a:solidFill>
                      <a:srgbClr val="5B739B"/>
                    </a:solidFill>
                  </a:tcPr>
                </a:tc>
                <a:extLst>
                  <a:ext uri="{0D108BD9-81ED-4DB2-BD59-A6C34878D82A}">
                    <a16:rowId xmlns:a16="http://schemas.microsoft.com/office/drawing/2014/main" val="156113477"/>
                  </a:ext>
                </a:extLst>
              </a:tr>
              <a:tr h="0">
                <a:tc rowSpan="11">
                  <a:txBody>
                    <a:bodyPr/>
                    <a:lstStyle/>
                    <a:p>
                      <a:pPr algn="ctr"/>
                      <a:r>
                        <a:rPr lang="en-US" sz="1600" b="1" dirty="0">
                          <a:solidFill>
                            <a:schemeClr val="bg1"/>
                          </a:solidFill>
                        </a:rPr>
                        <a:t>Physical (Building) Loss</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b="1" dirty="0">
                          <a:solidFill>
                            <a:schemeClr val="bg1"/>
                          </a:solidFill>
                        </a:rPr>
                        <a:t>By 1%-Annual-Chance Flood Event</a:t>
                      </a:r>
                    </a:p>
                  </a:txBody>
                  <a:tcPr vert="vert270" anchor="ctr">
                    <a:lnB w="12700" cap="flat" cmpd="sng" algn="ctr">
                      <a:solidFill>
                        <a:schemeClr val="bg1"/>
                      </a:solidFill>
                      <a:prstDash val="solid"/>
                      <a:round/>
                      <a:headEnd type="none" w="med" len="med"/>
                      <a:tailEnd type="none" w="med" len="med"/>
                    </a:lnB>
                    <a:solidFill>
                      <a:srgbClr val="5B739B"/>
                    </a:solidFill>
                  </a:tcPr>
                </a:tc>
                <a:tc>
                  <a:txBody>
                    <a:bodyPr/>
                    <a:lstStyle/>
                    <a:p>
                      <a:r>
                        <a:rPr lang="en-US" sz="1600" dirty="0">
                          <a:solidFill>
                            <a:schemeClr val="bg1"/>
                          </a:solidFill>
                        </a:rPr>
                        <a:t>TEIF Building Dollar Loss Estimates</a:t>
                      </a:r>
                    </a:p>
                  </a:txBody>
                  <a:tcPr anchor="ctr">
                    <a:lnB w="12700" cap="flat" cmpd="sng" algn="ctr">
                      <a:noFill/>
                      <a:prstDash val="solid"/>
                      <a:round/>
                      <a:headEnd type="none" w="med" len="med"/>
                      <a:tailEnd type="none" w="med" len="med"/>
                    </a:lnB>
                    <a:solidFill>
                      <a:srgbClr val="5B739B"/>
                    </a:solidFill>
                  </a:tcPr>
                </a:tc>
                <a:tc>
                  <a:txBody>
                    <a:bodyPr/>
                    <a:lstStyle/>
                    <a:p>
                      <a:pPr algn="ctr"/>
                      <a:r>
                        <a:rPr lang="en-US" sz="1600" b="1" dirty="0">
                          <a:solidFill>
                            <a:schemeClr val="tx1"/>
                          </a:solidFill>
                        </a:rPr>
                        <a:t>$1,225K</a:t>
                      </a:r>
                    </a:p>
                  </a:txBody>
                  <a:tcPr anchor="ctr">
                    <a:lnB w="12700" cap="flat" cmpd="sng" algn="ctr">
                      <a:noFill/>
                      <a:prstDash val="solid"/>
                      <a:round/>
                      <a:headEnd type="none" w="med" len="med"/>
                      <a:tailEnd type="none" w="med" len="med"/>
                    </a:lnB>
                  </a:tcPr>
                </a:tc>
                <a:tc>
                  <a:txBody>
                    <a:bodyPr/>
                    <a:lstStyle/>
                    <a:p>
                      <a:pPr algn="ctr"/>
                      <a:r>
                        <a:rPr lang="en-US" sz="1600" b="1" dirty="0">
                          <a:solidFill>
                            <a:schemeClr val="tx1"/>
                          </a:solidFill>
                        </a:rPr>
                        <a:t>$997K</a:t>
                      </a:r>
                    </a:p>
                  </a:txBody>
                  <a:tcPr anchor="ctr">
                    <a:lnB w="12700" cap="flat" cmpd="sng" algn="ctr">
                      <a:noFill/>
                      <a:prstDash val="solid"/>
                      <a:round/>
                      <a:headEnd type="none" w="med" len="med"/>
                      <a:tailEnd type="none" w="med" len="med"/>
                    </a:lnB>
                  </a:tcPr>
                </a:tc>
                <a:tc>
                  <a:txBody>
                    <a:bodyPr/>
                    <a:lstStyle/>
                    <a:p>
                      <a:pPr algn="ctr"/>
                      <a:r>
                        <a:rPr lang="en-US" sz="1600" dirty="0">
                          <a:solidFill>
                            <a:schemeClr val="tx1"/>
                          </a:solidFill>
                        </a:rPr>
                        <a:t>$1,246K (Avg.)</a:t>
                      </a:r>
                    </a:p>
                  </a:txBody>
                  <a:tcPr anchor="ctr">
                    <a:lnB w="12700" cap="flat" cmpd="sng" algn="ctr">
                      <a:noFill/>
                      <a:prstDash val="solid"/>
                      <a:round/>
                      <a:headEnd type="none" w="med" len="med"/>
                      <a:tailEnd type="none" w="med" len="med"/>
                    </a:lnB>
                  </a:tcPr>
                </a:tc>
                <a:extLst>
                  <a:ext uri="{0D108BD9-81ED-4DB2-BD59-A6C34878D82A}">
                    <a16:rowId xmlns:a16="http://schemas.microsoft.com/office/drawing/2014/main" val="2330936814"/>
                  </a:ext>
                </a:extLst>
              </a:tr>
              <a:tr h="329722">
                <a:tc vMerge="1">
                  <a:txBody>
                    <a:bodyPr/>
                    <a:lstStyle/>
                    <a:p>
                      <a:endParaRPr lang="en-US" sz="1600" dirty="0">
                        <a:solidFill>
                          <a:schemeClr val="bg1"/>
                        </a:solidFill>
                      </a:endParaRPr>
                    </a:p>
                  </a:txBody>
                  <a:tcPr anchor="ctr">
                    <a:lnT w="12700" cap="flat" cmpd="sng" algn="ctr">
                      <a:noFill/>
                      <a:prstDash val="solid"/>
                      <a:round/>
                      <a:headEnd type="none" w="med" len="med"/>
                      <a:tailEnd type="none" w="med" len="med"/>
                    </a:lnT>
                    <a:solidFill>
                      <a:srgbClr val="5B739B"/>
                    </a:solidFill>
                  </a:tcPr>
                </a:tc>
                <a:tc>
                  <a:txBody>
                    <a:bodyPr/>
                    <a:lstStyle/>
                    <a:p>
                      <a:r>
                        <a:rPr lang="en-US" sz="1600" dirty="0">
                          <a:solidFill>
                            <a:schemeClr val="bg1"/>
                          </a:solidFill>
                        </a:rPr>
                        <a:t>TEIF Building Loss Ratio</a:t>
                      </a:r>
                    </a:p>
                  </a:txBody>
                  <a:tcPr anchor="ctr">
                    <a:lnT w="12700" cap="flat" cmpd="sng" algn="ctr">
                      <a:noFill/>
                      <a:prstDash val="solid"/>
                      <a:round/>
                      <a:headEnd type="none" w="med" len="med"/>
                      <a:tailEnd type="none" w="med" len="med"/>
                    </a:lnT>
                    <a:solidFill>
                      <a:srgbClr val="5B739B"/>
                    </a:solidFill>
                  </a:tcPr>
                </a:tc>
                <a:tc>
                  <a:txBody>
                    <a:bodyPr/>
                    <a:lstStyle/>
                    <a:p>
                      <a:pPr algn="ctr"/>
                      <a:r>
                        <a:rPr lang="en-US" sz="1600" b="1" dirty="0">
                          <a:solidFill>
                            <a:schemeClr val="accent6">
                              <a:lumMod val="75000"/>
                            </a:schemeClr>
                          </a:solidFill>
                        </a:rPr>
                        <a:t>3%</a:t>
                      </a:r>
                    </a:p>
                  </a:txBody>
                  <a:tcPr anchor="ctr">
                    <a:lnT w="12700" cap="flat" cmpd="sng" algn="ctr">
                      <a:noFill/>
                      <a:prstDash val="solid"/>
                      <a:round/>
                      <a:headEnd type="none" w="med" len="med"/>
                      <a:tailEnd type="none" w="med" len="med"/>
                    </a:lnT>
                  </a:tcPr>
                </a:tc>
                <a:tc>
                  <a:txBody>
                    <a:bodyPr/>
                    <a:lstStyle/>
                    <a:p>
                      <a:pPr algn="ctr"/>
                      <a:r>
                        <a:rPr lang="en-US" sz="1600" b="1" dirty="0">
                          <a:solidFill>
                            <a:schemeClr val="tx1"/>
                          </a:solidFill>
                        </a:rPr>
                        <a:t>6%</a:t>
                      </a:r>
                    </a:p>
                  </a:txBody>
                  <a:tcPr anchor="ctr">
                    <a:lnT w="12700" cap="flat" cmpd="sng" algn="ctr">
                      <a:noFill/>
                      <a:prstDash val="solid"/>
                      <a:round/>
                      <a:headEnd type="none" w="med" len="med"/>
                      <a:tailEnd type="none" w="med" len="med"/>
                    </a:lnT>
                  </a:tcPr>
                </a:tc>
                <a:tc>
                  <a:txBody>
                    <a:bodyPr/>
                    <a:lstStyle/>
                    <a:p>
                      <a:pPr algn="ctr"/>
                      <a:r>
                        <a:rPr lang="en-US" sz="1600" dirty="0"/>
                        <a:t>10%</a:t>
                      </a:r>
                    </a:p>
                  </a:txBody>
                  <a:tcPr anchor="ctr">
                    <a:lnT w="12700" cap="flat" cmpd="sng" algn="ctr">
                      <a:noFill/>
                      <a:prstDash val="solid"/>
                      <a:round/>
                      <a:headEnd type="none" w="med" len="med"/>
                      <a:tailEnd type="none" w="med" len="med"/>
                    </a:lnT>
                  </a:tcPr>
                </a:tc>
                <a:extLst>
                  <a:ext uri="{0D108BD9-81ED-4DB2-BD59-A6C34878D82A}">
                    <a16:rowId xmlns:a16="http://schemas.microsoft.com/office/drawing/2014/main" val="3898356691"/>
                  </a:ext>
                </a:extLst>
              </a:tr>
              <a:tr h="169817">
                <a:tc vMerge="1">
                  <a:txBody>
                    <a:bodyPr/>
                    <a:lstStyle/>
                    <a:p>
                      <a:endParaRPr lang="en-US" sz="1600" dirty="0">
                        <a:solidFill>
                          <a:schemeClr val="bg1"/>
                        </a:solidFill>
                      </a:endParaRPr>
                    </a:p>
                  </a:txBody>
                  <a:tcPr anchor="ctr">
                    <a:lnB w="12700" cap="flat" cmpd="sng" algn="ctr">
                      <a:solidFill>
                        <a:schemeClr val="bg1"/>
                      </a:solidFill>
                      <a:prstDash val="solid"/>
                      <a:round/>
                      <a:headEnd type="none" w="med" len="med"/>
                      <a:tailEnd type="none" w="med" len="med"/>
                    </a:lnB>
                    <a:solidFill>
                      <a:srgbClr val="5B739B"/>
                    </a:solidFill>
                  </a:tcPr>
                </a:tc>
                <a:tc>
                  <a:txBody>
                    <a:bodyPr/>
                    <a:lstStyle/>
                    <a:p>
                      <a:r>
                        <a:rPr lang="en-US" sz="1600" dirty="0">
                          <a:solidFill>
                            <a:schemeClr val="bg1"/>
                          </a:solidFill>
                        </a:rPr>
                        <a:t>Median Individual Building Damage</a:t>
                      </a:r>
                    </a:p>
                  </a:txBody>
                  <a:tcPr anchor="ctr">
                    <a:lnB w="12700" cap="flat" cmpd="sng" algn="ctr">
                      <a:solidFill>
                        <a:schemeClr val="bg1"/>
                      </a:solidFill>
                      <a:prstDash val="solid"/>
                      <a:round/>
                      <a:headEnd type="none" w="med" len="med"/>
                      <a:tailEnd type="none" w="med" len="med"/>
                    </a:lnB>
                    <a:solidFill>
                      <a:srgbClr val="5B739B"/>
                    </a:solidFill>
                  </a:tcPr>
                </a:tc>
                <a:tc>
                  <a:txBody>
                    <a:bodyPr/>
                    <a:lstStyle/>
                    <a:p>
                      <a:pPr algn="ctr"/>
                      <a:r>
                        <a:rPr lang="en-US" sz="1600" b="1" dirty="0">
                          <a:solidFill>
                            <a:schemeClr val="accent6">
                              <a:lumMod val="75000"/>
                            </a:schemeClr>
                          </a:solidFill>
                        </a:rPr>
                        <a:t>$3K</a:t>
                      </a:r>
                    </a:p>
                  </a:txBody>
                  <a:tcPr anchor="ctr">
                    <a:lnB w="12700" cap="flat" cmpd="sng" algn="ctr">
                      <a:solidFill>
                        <a:schemeClr val="bg1"/>
                      </a:solidFill>
                      <a:prstDash val="solid"/>
                      <a:round/>
                      <a:headEnd type="none" w="med" len="med"/>
                      <a:tailEnd type="none" w="med" len="med"/>
                    </a:lnB>
                  </a:tcPr>
                </a:tc>
                <a:tc>
                  <a:txBody>
                    <a:bodyPr/>
                    <a:lstStyle/>
                    <a:p>
                      <a:pPr algn="ctr"/>
                      <a:r>
                        <a:rPr lang="en-US" sz="1600" b="1" dirty="0">
                          <a:solidFill>
                            <a:schemeClr val="accent6">
                              <a:lumMod val="75000"/>
                            </a:schemeClr>
                          </a:solidFill>
                        </a:rPr>
                        <a:t>$2K</a:t>
                      </a:r>
                    </a:p>
                  </a:txBody>
                  <a:tcPr anchor="ctr">
                    <a:lnB w="12700" cap="flat" cmpd="sng" algn="ctr">
                      <a:solidFill>
                        <a:schemeClr val="bg1"/>
                      </a:solidFill>
                      <a:prstDash val="solid"/>
                      <a:round/>
                      <a:headEnd type="none" w="med" len="med"/>
                      <a:tailEnd type="none" w="med" len="med"/>
                    </a:lnB>
                  </a:tcPr>
                </a:tc>
                <a:tc>
                  <a:txBody>
                    <a:bodyPr/>
                    <a:lstStyle/>
                    <a:p>
                      <a:pPr algn="ctr"/>
                      <a:r>
                        <a:rPr lang="en-US" sz="1600" dirty="0"/>
                        <a:t>$7K (Mdn.)</a:t>
                      </a:r>
                    </a:p>
                  </a:txBody>
                  <a:tcPr anchor="ctr">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351056148"/>
                  </a:ext>
                </a:extLst>
              </a:tr>
              <a:tr h="0">
                <a:tc vMerge="1">
                  <a:txBody>
                    <a:bodyPr/>
                    <a:lstStyle/>
                    <a:p>
                      <a:endParaRPr lang="en-US" sz="1600" dirty="0">
                        <a:solidFill>
                          <a:schemeClr val="bg1"/>
                        </a:solidFill>
                      </a:endParaRPr>
                    </a:p>
                  </a:txBody>
                  <a:tcPr anchor="ctr">
                    <a:lnT w="12700" cap="flat" cmpd="sng" algn="ctr">
                      <a:solidFill>
                        <a:schemeClr val="bg1"/>
                      </a:solidFill>
                      <a:prstDash val="solid"/>
                      <a:round/>
                      <a:headEnd type="none" w="med" len="med"/>
                      <a:tailEnd type="none" w="med" len="med"/>
                    </a:lnT>
                    <a:lnB w="12700" cap="flat" cmpd="sng" algn="ctr">
                      <a:noFill/>
                      <a:prstDash val="solid"/>
                      <a:round/>
                      <a:headEnd type="none" w="med" len="med"/>
                      <a:tailEnd type="none" w="med" len="med"/>
                    </a:lnB>
                    <a:solidFill>
                      <a:srgbClr val="5B739B"/>
                    </a:solidFill>
                  </a:tcPr>
                </a:tc>
                <a:tc>
                  <a:txBody>
                    <a:bodyPr/>
                    <a:lstStyle/>
                    <a:p>
                      <a:r>
                        <a:rPr lang="en-US" sz="1600" dirty="0">
                          <a:solidFill>
                            <a:schemeClr val="bg1"/>
                          </a:solidFill>
                        </a:rPr>
                        <a:t>Substantial Damage (&gt;50%) Estimates</a:t>
                      </a:r>
                    </a:p>
                  </a:txBody>
                  <a:tcPr anchor="ctr">
                    <a:lnT w="12700" cap="flat" cmpd="sng" algn="ctr">
                      <a:solidFill>
                        <a:schemeClr val="bg1"/>
                      </a:solidFill>
                      <a:prstDash val="solid"/>
                      <a:round/>
                      <a:headEnd type="none" w="med" len="med"/>
                      <a:tailEnd type="none" w="med" len="med"/>
                    </a:lnT>
                    <a:lnB w="12700" cap="flat" cmpd="sng" algn="ctr">
                      <a:noFill/>
                      <a:prstDash val="solid"/>
                      <a:round/>
                      <a:headEnd type="none" w="med" len="med"/>
                      <a:tailEnd type="none" w="med" len="med"/>
                    </a:lnB>
                    <a:solidFill>
                      <a:srgbClr val="5B739B"/>
                    </a:solidFill>
                  </a:tcPr>
                </a:tc>
                <a:tc>
                  <a:txBody>
                    <a:bodyPr/>
                    <a:lstStyle/>
                    <a:p>
                      <a:pPr algn="ctr"/>
                      <a:r>
                        <a:rPr lang="en-US" sz="1600" b="1" dirty="0">
                          <a:solidFill>
                            <a:schemeClr val="accent6">
                              <a:lumMod val="75000"/>
                            </a:schemeClr>
                          </a:solidFill>
                        </a:rPr>
                        <a:t>0 </a:t>
                      </a:r>
                    </a:p>
                    <a:p>
                      <a:pPr algn="ctr"/>
                      <a:r>
                        <a:rPr lang="en-US" sz="1000" b="1" dirty="0">
                          <a:solidFill>
                            <a:schemeClr val="accent4">
                              <a:lumMod val="75000"/>
                            </a:schemeClr>
                          </a:solidFill>
                        </a:rPr>
                        <a:t>87 in 2016 Flood</a:t>
                      </a:r>
                    </a:p>
                  </a:txBody>
                  <a:tcPr anchor="ctr">
                    <a:lnT w="12700" cap="flat" cmpd="sng" algn="ctr">
                      <a:solidFill>
                        <a:schemeClr val="bg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en-US" sz="1600" b="1" dirty="0">
                          <a:solidFill>
                            <a:schemeClr val="accent6">
                              <a:lumMod val="75000"/>
                            </a:schemeClr>
                          </a:solidFill>
                        </a:rPr>
                        <a:t>1</a:t>
                      </a:r>
                    </a:p>
                  </a:txBody>
                  <a:tcPr anchor="ctr">
                    <a:lnT w="12700" cap="flat" cmpd="sng" algn="ctr">
                      <a:solidFill>
                        <a:schemeClr val="bg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en-US" sz="1600" dirty="0"/>
                        <a:t>7 (Avg.)</a:t>
                      </a:r>
                    </a:p>
                  </a:txBody>
                  <a:tcPr anchor="ctr">
                    <a:lnT w="12700" cap="flat" cmpd="sng" algn="ctr">
                      <a:solidFill>
                        <a:schemeClr val="bg1"/>
                      </a:solid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3784731491"/>
                  </a:ext>
                </a:extLst>
              </a:tr>
              <a:tr h="0">
                <a:tc vMerge="1">
                  <a:txBody>
                    <a:bodyPr/>
                    <a:lstStyle/>
                    <a:p>
                      <a:endParaRPr lang="en-US" sz="1600" dirty="0">
                        <a:solidFill>
                          <a:schemeClr val="bg1"/>
                        </a:solidFill>
                      </a:endParaRPr>
                    </a:p>
                  </a:txBody>
                  <a:tcPr anchor="ctr">
                    <a:lnT w="12700" cap="flat" cmpd="sng" algn="ctr">
                      <a:no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5B739B"/>
                    </a:solidFill>
                  </a:tcPr>
                </a:tc>
                <a:tc>
                  <a:txBody>
                    <a:bodyPr/>
                    <a:lstStyle/>
                    <a:p>
                      <a:r>
                        <a:rPr lang="en-US" sz="1600" dirty="0">
                          <a:solidFill>
                            <a:schemeClr val="bg1"/>
                          </a:solidFill>
                        </a:rPr>
                        <a:t>Percent Substantial Damage Estimates</a:t>
                      </a:r>
                    </a:p>
                  </a:txBody>
                  <a:tcPr anchor="ctr">
                    <a:lnT w="12700" cap="flat" cmpd="sng" algn="ctr">
                      <a:no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5B739B"/>
                    </a:solidFill>
                  </a:tcPr>
                </a:tc>
                <a:tc>
                  <a:txBody>
                    <a:bodyPr/>
                    <a:lstStyle/>
                    <a:p>
                      <a:pPr algn="ctr"/>
                      <a:r>
                        <a:rPr lang="en-US" sz="1600" b="1" dirty="0">
                          <a:solidFill>
                            <a:schemeClr val="accent6">
                              <a:lumMod val="75000"/>
                            </a:schemeClr>
                          </a:solidFill>
                        </a:rPr>
                        <a:t>0%</a:t>
                      </a:r>
                    </a:p>
                  </a:txBody>
                  <a:tcPr anchor="ctr">
                    <a:lnT w="12700" cap="flat" cmpd="sng" algn="ctr">
                      <a:no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r>
                        <a:rPr lang="en-US" sz="1600" b="1" dirty="0">
                          <a:solidFill>
                            <a:schemeClr val="accent6">
                              <a:lumMod val="75000"/>
                            </a:schemeClr>
                          </a:solidFill>
                        </a:rPr>
                        <a:t>0%</a:t>
                      </a:r>
                    </a:p>
                  </a:txBody>
                  <a:tcPr anchor="ctr">
                    <a:lnT w="12700" cap="flat" cmpd="sng" algn="ctr">
                      <a:no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r>
                        <a:rPr lang="en-US" sz="1600" dirty="0"/>
                        <a:t>6% (Avg.)</a:t>
                      </a:r>
                    </a:p>
                  </a:txBody>
                  <a:tcPr anchor="ctr">
                    <a:lnT w="12700" cap="flat" cmpd="sng" algn="ctr">
                      <a:noFill/>
                      <a:prstDash val="solid"/>
                      <a:round/>
                      <a:headEnd type="none" w="med" len="med"/>
                      <a:tailEnd type="none" w="med" len="med"/>
                    </a:lnT>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3001853888"/>
                  </a:ext>
                </a:extLst>
              </a:tr>
              <a:tr h="0">
                <a:tc vMerge="1">
                  <a:txBody>
                    <a:bodyPr/>
                    <a:lstStyle/>
                    <a:p>
                      <a:endParaRPr lang="en-US"/>
                    </a:p>
                  </a:txBody>
                  <a:tcPr/>
                </a:tc>
                <a:tc>
                  <a:txBody>
                    <a:bodyPr/>
                    <a:lstStyle/>
                    <a:p>
                      <a:r>
                        <a:rPr lang="en-US" sz="1600" dirty="0">
                          <a:solidFill>
                            <a:schemeClr val="bg1"/>
                          </a:solidFill>
                        </a:rPr>
                        <a:t>Moderate Damage (10-50%) Estimates</a:t>
                      </a:r>
                    </a:p>
                  </a:txBody>
                  <a:tcPr anchor="ctr">
                    <a:lnT w="12700" cap="flat" cmpd="sng" algn="ctr">
                      <a:solidFill>
                        <a:schemeClr val="bg1"/>
                      </a:solidFill>
                      <a:prstDash val="solid"/>
                      <a:round/>
                      <a:headEnd type="none" w="med" len="med"/>
                      <a:tailEnd type="none" w="med" len="med"/>
                    </a:lnT>
                    <a:lnB w="12700" cap="flat" cmpd="sng" algn="ctr">
                      <a:noFill/>
                      <a:prstDash val="solid"/>
                      <a:round/>
                      <a:headEnd type="none" w="med" len="med"/>
                      <a:tailEnd type="none" w="med" len="med"/>
                    </a:lnB>
                    <a:solidFill>
                      <a:srgbClr val="5B739B"/>
                    </a:solidFill>
                  </a:tcPr>
                </a:tc>
                <a:tc>
                  <a:txBody>
                    <a:bodyPr/>
                    <a:lstStyle/>
                    <a:p>
                      <a:pPr algn="ctr"/>
                      <a:r>
                        <a:rPr lang="en-US" sz="1600" b="1" dirty="0">
                          <a:solidFill>
                            <a:schemeClr val="tx1"/>
                          </a:solidFill>
                        </a:rPr>
                        <a:t>78</a:t>
                      </a:r>
                    </a:p>
                    <a:p>
                      <a:pPr algn="ctr"/>
                      <a:r>
                        <a:rPr lang="en-US" sz="1000" b="1" kern="1200" dirty="0">
                          <a:solidFill>
                            <a:schemeClr val="accent4">
                              <a:lumMod val="75000"/>
                            </a:schemeClr>
                          </a:solidFill>
                          <a:latin typeface="+mn-lt"/>
                          <a:ea typeface="+mn-ea"/>
                          <a:cs typeface="+mn-cs"/>
                        </a:rPr>
                        <a:t>98 in 2016 Flood</a:t>
                      </a:r>
                    </a:p>
                  </a:txBody>
                  <a:tcPr anchor="ctr">
                    <a:lnT w="12700" cap="flat" cmpd="sng" algn="ctr">
                      <a:solidFill>
                        <a:schemeClr val="bg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en-US" sz="1600" b="1" dirty="0">
                          <a:solidFill>
                            <a:schemeClr val="tx1"/>
                          </a:solidFill>
                        </a:rPr>
                        <a:t>109</a:t>
                      </a:r>
                    </a:p>
                  </a:txBody>
                  <a:tcPr anchor="ctr">
                    <a:lnT w="12700" cap="flat" cmpd="sng" algn="ctr">
                      <a:solidFill>
                        <a:schemeClr val="bg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en-US" sz="1600" dirty="0"/>
                        <a:t>47 (Avg.)</a:t>
                      </a:r>
                    </a:p>
                  </a:txBody>
                  <a:tcPr anchor="ctr">
                    <a:lnT w="12700" cap="flat" cmpd="sng" algn="ctr">
                      <a:solidFill>
                        <a:schemeClr val="bg1"/>
                      </a:solid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2581051600"/>
                  </a:ext>
                </a:extLst>
              </a:tr>
              <a:tr h="0">
                <a:tc vMerge="1">
                  <a:txBody>
                    <a:bodyPr/>
                    <a:lstStyle/>
                    <a:p>
                      <a:endParaRPr lang="en-US"/>
                    </a:p>
                  </a:txBody>
                  <a:tcPr/>
                </a:tc>
                <a:tc>
                  <a:txBody>
                    <a:bodyPr/>
                    <a:lstStyle/>
                    <a:p>
                      <a:r>
                        <a:rPr lang="en-US" sz="1600" dirty="0">
                          <a:solidFill>
                            <a:schemeClr val="bg1"/>
                          </a:solidFill>
                        </a:rPr>
                        <a:t>Percent Moderate Damage Estimates</a:t>
                      </a:r>
                    </a:p>
                  </a:txBody>
                  <a:tcPr anchor="ctr">
                    <a:lnT w="12700" cap="flat" cmpd="sng" algn="ctr">
                      <a:no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5B739B"/>
                    </a:solidFill>
                  </a:tcPr>
                </a:tc>
                <a:tc>
                  <a:txBody>
                    <a:bodyPr/>
                    <a:lstStyle/>
                    <a:p>
                      <a:pPr algn="ctr"/>
                      <a:r>
                        <a:rPr lang="en-US" sz="1600" b="1" dirty="0">
                          <a:solidFill>
                            <a:schemeClr val="accent6">
                              <a:lumMod val="75000"/>
                            </a:schemeClr>
                          </a:solidFill>
                        </a:rPr>
                        <a:t>18%</a:t>
                      </a:r>
                    </a:p>
                  </a:txBody>
                  <a:tcPr anchor="ctr">
                    <a:lnT w="12700" cap="flat" cmpd="sng" algn="ctr">
                      <a:no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r>
                        <a:rPr lang="en-US" sz="1600" b="1" dirty="0">
                          <a:solidFill>
                            <a:schemeClr val="tx1"/>
                          </a:solidFill>
                        </a:rPr>
                        <a:t>32%</a:t>
                      </a:r>
                    </a:p>
                  </a:txBody>
                  <a:tcPr anchor="ctr">
                    <a:lnT w="12700" cap="flat" cmpd="sng" algn="ctr">
                      <a:no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r>
                        <a:rPr lang="en-US" sz="1600" dirty="0"/>
                        <a:t>34% (Avg.)</a:t>
                      </a:r>
                    </a:p>
                  </a:txBody>
                  <a:tcPr anchor="ctr">
                    <a:lnT w="12700" cap="flat" cmpd="sng" algn="ctr">
                      <a:noFill/>
                      <a:prstDash val="solid"/>
                      <a:round/>
                      <a:headEnd type="none" w="med" len="med"/>
                      <a:tailEnd type="none" w="med" len="med"/>
                    </a:lnT>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064581634"/>
                  </a:ext>
                </a:extLst>
              </a:tr>
              <a:tr h="0">
                <a:tc vMerge="1">
                  <a:txBody>
                    <a:bodyPr/>
                    <a:lstStyle/>
                    <a:p>
                      <a:endParaRPr lang="en-US" sz="1600" dirty="0">
                        <a:solidFill>
                          <a:schemeClr val="bg1"/>
                        </a:solidFill>
                      </a:endParaRPr>
                    </a:p>
                  </a:txBody>
                  <a:tcPr anchor="ctr">
                    <a:lnT w="12700" cap="flat" cmpd="sng" algn="ctr">
                      <a:solidFill>
                        <a:schemeClr val="bg1"/>
                      </a:solidFill>
                      <a:prstDash val="solid"/>
                      <a:round/>
                      <a:headEnd type="none" w="med" len="med"/>
                      <a:tailEnd type="none" w="med" len="med"/>
                    </a:lnT>
                    <a:solidFill>
                      <a:srgbClr val="5B739B"/>
                    </a:solidFill>
                  </a:tcPr>
                </a:tc>
                <a:tc>
                  <a:txBody>
                    <a:bodyPr/>
                    <a:lstStyle/>
                    <a:p>
                      <a:r>
                        <a:rPr lang="en-US" sz="1600" dirty="0">
                          <a:solidFill>
                            <a:schemeClr val="bg1"/>
                          </a:solidFill>
                        </a:rPr>
                        <a:t>Building Debris Removal Estimates</a:t>
                      </a:r>
                    </a:p>
                  </a:txBody>
                  <a:tcPr anchor="ctr">
                    <a:lnT w="12700" cap="flat" cmpd="sng" algn="ctr">
                      <a:solidFill>
                        <a:schemeClr val="bg1"/>
                      </a:solidFill>
                      <a:prstDash val="solid"/>
                      <a:round/>
                      <a:headEnd type="none" w="med" len="med"/>
                      <a:tailEnd type="none" w="med" len="med"/>
                    </a:lnT>
                    <a:solidFill>
                      <a:srgbClr val="5B739B"/>
                    </a:solidFill>
                  </a:tcPr>
                </a:tc>
                <a:tc>
                  <a:txBody>
                    <a:bodyPr/>
                    <a:lstStyle/>
                    <a:p>
                      <a:pPr algn="ctr"/>
                      <a:r>
                        <a:rPr lang="en-US" sz="1600" b="1" dirty="0">
                          <a:solidFill>
                            <a:srgbClr val="C00000"/>
                          </a:solidFill>
                        </a:rPr>
                        <a:t>450 ton</a:t>
                      </a:r>
                    </a:p>
                  </a:txBody>
                  <a:tcPr anchor="ctr">
                    <a:lnT w="12700" cap="flat" cmpd="sng" algn="ctr">
                      <a:solidFill>
                        <a:schemeClr val="bg1"/>
                      </a:solidFill>
                      <a:prstDash val="solid"/>
                      <a:round/>
                      <a:headEnd type="none" w="med" len="med"/>
                      <a:tailEnd type="none" w="med" len="med"/>
                    </a:lnT>
                  </a:tcPr>
                </a:tc>
                <a:tc>
                  <a:txBody>
                    <a:bodyPr/>
                    <a:lstStyle/>
                    <a:p>
                      <a:pPr algn="ctr"/>
                      <a:r>
                        <a:rPr lang="en-US" sz="1600" b="1" dirty="0">
                          <a:solidFill>
                            <a:srgbClr val="C00000"/>
                          </a:solidFill>
                        </a:rPr>
                        <a:t>814 ton</a:t>
                      </a:r>
                    </a:p>
                  </a:txBody>
                  <a:tcPr anchor="ctr">
                    <a:lnT w="12700" cap="flat" cmpd="sng" algn="ctr">
                      <a:solidFill>
                        <a:schemeClr val="bg1"/>
                      </a:solidFill>
                      <a:prstDash val="solid"/>
                      <a:round/>
                      <a:headEnd type="none" w="med" len="med"/>
                      <a:tailEnd type="none" w="med" len="med"/>
                    </a:lnT>
                  </a:tcPr>
                </a:tc>
                <a:tc>
                  <a:txBody>
                    <a:bodyPr/>
                    <a:lstStyle/>
                    <a:p>
                      <a:pPr algn="ctr"/>
                      <a:r>
                        <a:rPr lang="en-US" sz="1600" dirty="0"/>
                        <a:t>165 ton (Mdn.)</a:t>
                      </a:r>
                    </a:p>
                  </a:txBody>
                  <a:tcPr anchor="ctr">
                    <a:lnT w="12700" cap="flat" cmpd="sng" algn="ctr">
                      <a:solidFill>
                        <a:schemeClr val="bg1"/>
                      </a:solidFill>
                      <a:prstDash val="solid"/>
                      <a:round/>
                      <a:headEnd type="none" w="med" len="med"/>
                      <a:tailEnd type="none" w="med" len="med"/>
                    </a:lnT>
                  </a:tcPr>
                </a:tc>
                <a:extLst>
                  <a:ext uri="{0D108BD9-81ED-4DB2-BD59-A6C34878D82A}">
                    <a16:rowId xmlns:a16="http://schemas.microsoft.com/office/drawing/2014/main" val="4135358807"/>
                  </a:ext>
                </a:extLst>
              </a:tr>
              <a:tr h="118187">
                <a:tc vMerge="1">
                  <a:txBody>
                    <a:bodyPr/>
                    <a:lstStyle/>
                    <a:p>
                      <a:endParaRPr lang="en-US"/>
                    </a:p>
                  </a:txBody>
                  <a:tcPr>
                    <a:lnT w="12700" cap="flat" cmpd="sng" algn="ctr">
                      <a:solidFill>
                        <a:schemeClr val="bg1"/>
                      </a:solidFill>
                      <a:prstDash val="solid"/>
                      <a:round/>
                      <a:headEnd type="none" w="med" len="med"/>
                      <a:tailEnd type="none" w="med" len="med"/>
                    </a:lnT>
                  </a:tcPr>
                </a:tc>
                <a:tc>
                  <a:txBody>
                    <a:bodyPr/>
                    <a:lstStyle/>
                    <a:p>
                      <a:r>
                        <a:rPr lang="en-US" sz="1600" dirty="0">
                          <a:solidFill>
                            <a:schemeClr val="bg1"/>
                          </a:solidFill>
                        </a:rPr>
                        <a:t>Number of Previous Paid Losses</a:t>
                      </a:r>
                    </a:p>
                  </a:txBody>
                  <a:tcPr anchor="ctr">
                    <a:solidFill>
                      <a:srgbClr val="5B739B"/>
                    </a:solidFill>
                  </a:tcPr>
                </a:tc>
                <a:tc>
                  <a:txBody>
                    <a:bodyPr/>
                    <a:lstStyle/>
                    <a:p>
                      <a:pPr algn="ctr"/>
                      <a:r>
                        <a:rPr lang="en-US" sz="1600" b="1" kern="1200" dirty="0">
                          <a:solidFill>
                            <a:schemeClr val="tx1"/>
                          </a:solidFill>
                          <a:latin typeface="+mn-lt"/>
                          <a:ea typeface="+mn-ea"/>
                          <a:cs typeface="+mn-cs"/>
                        </a:rPr>
                        <a:t>89</a:t>
                      </a:r>
                    </a:p>
                  </a:txBody>
                  <a:tcPr anchor="ctr"/>
                </a:tc>
                <a:tc>
                  <a:txBody>
                    <a:bodyPr/>
                    <a:lstStyle/>
                    <a:p>
                      <a:pPr algn="ctr"/>
                      <a:r>
                        <a:rPr lang="en-US" sz="1600" b="1" kern="1200" dirty="0">
                          <a:solidFill>
                            <a:srgbClr val="C00000"/>
                          </a:solidFill>
                          <a:latin typeface="+mn-lt"/>
                          <a:ea typeface="+mn-ea"/>
                          <a:cs typeface="+mn-cs"/>
                        </a:rPr>
                        <a:t>152</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b="0" dirty="0">
                          <a:solidFill>
                            <a:schemeClr val="tx1"/>
                          </a:solidFill>
                        </a:rPr>
                        <a:t>(Rank**: 20</a:t>
                      </a:r>
                      <a:r>
                        <a:rPr lang="en-US" sz="1100" b="0" baseline="30000" dirty="0">
                          <a:solidFill>
                            <a:schemeClr val="tx1"/>
                          </a:solidFill>
                        </a:rPr>
                        <a:t>th</a:t>
                      </a:r>
                      <a:r>
                        <a:rPr lang="en-US" sz="1100" b="0" dirty="0">
                          <a:solidFill>
                            <a:schemeClr val="tx1"/>
                          </a:solidFill>
                        </a:rPr>
                        <a:t>)</a:t>
                      </a:r>
                    </a:p>
                  </a:txBody>
                  <a:tcPr anchor="ctr"/>
                </a:tc>
                <a:tc>
                  <a:txBody>
                    <a:bodyPr/>
                    <a:lstStyle/>
                    <a:p>
                      <a:pPr algn="ctr"/>
                      <a:r>
                        <a:rPr lang="en-US" sz="1600" dirty="0"/>
                        <a:t>63 (Avg.)</a:t>
                      </a:r>
                    </a:p>
                  </a:txBody>
                  <a:tcPr anchor="ctr"/>
                </a:tc>
                <a:extLst>
                  <a:ext uri="{0D108BD9-81ED-4DB2-BD59-A6C34878D82A}">
                    <a16:rowId xmlns:a16="http://schemas.microsoft.com/office/drawing/2014/main" val="3708689779"/>
                  </a:ext>
                </a:extLst>
              </a:tr>
              <a:tr h="118187">
                <a:tc vMerge="1">
                  <a:txBody>
                    <a:bodyPr/>
                    <a:lstStyle/>
                    <a:p>
                      <a:endParaRPr lang="en-US" sz="1600" dirty="0">
                        <a:solidFill>
                          <a:schemeClr val="bg1"/>
                        </a:solidFill>
                      </a:endParaRPr>
                    </a:p>
                  </a:txBody>
                  <a:tcPr anchor="ctr">
                    <a:lnB w="12700" cap="flat" cmpd="sng" algn="ctr">
                      <a:solidFill>
                        <a:schemeClr val="bg1"/>
                      </a:solidFill>
                      <a:prstDash val="solid"/>
                      <a:round/>
                      <a:headEnd type="none" w="med" len="med"/>
                      <a:tailEnd type="none" w="med" len="med"/>
                    </a:lnB>
                    <a:solidFill>
                      <a:srgbClr val="5B739B"/>
                    </a:solidFill>
                  </a:tcPr>
                </a:tc>
                <a:tc>
                  <a:txBody>
                    <a:bodyPr/>
                    <a:lstStyle/>
                    <a:p>
                      <a:r>
                        <a:rPr lang="en-US" sz="1600" dirty="0">
                          <a:solidFill>
                            <a:schemeClr val="bg1"/>
                          </a:solidFill>
                        </a:rPr>
                        <a:t>Dollar Amount of Previous Insurance Claims</a:t>
                      </a:r>
                    </a:p>
                  </a:txBody>
                  <a:tcPr anchor="ctr">
                    <a:lnB w="12700" cap="flat" cmpd="sng" algn="ctr">
                      <a:solidFill>
                        <a:schemeClr val="bg1"/>
                      </a:solidFill>
                      <a:prstDash val="solid"/>
                      <a:round/>
                      <a:headEnd type="none" w="med" len="med"/>
                      <a:tailEnd type="none" w="med" len="med"/>
                    </a:lnB>
                    <a:solidFill>
                      <a:srgbClr val="5B739B"/>
                    </a:solidFill>
                  </a:tcPr>
                </a:tc>
                <a:tc>
                  <a:txBody>
                    <a:bodyPr/>
                    <a:lstStyle/>
                    <a:p>
                      <a:pPr algn="ctr"/>
                      <a:r>
                        <a:rPr lang="en-US" sz="1600" b="1" kern="1200" dirty="0">
                          <a:solidFill>
                            <a:srgbClr val="C00000"/>
                          </a:solidFill>
                          <a:latin typeface="+mn-lt"/>
                          <a:ea typeface="+mn-ea"/>
                          <a:cs typeface="+mn-cs"/>
                        </a:rPr>
                        <a:t>$2,975K</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b="0" dirty="0">
                          <a:solidFill>
                            <a:schemeClr val="tx1"/>
                          </a:solidFill>
                        </a:rPr>
                        <a:t>(Rank: 15</a:t>
                      </a:r>
                      <a:r>
                        <a:rPr lang="en-US" sz="1100" b="0" baseline="30000" dirty="0">
                          <a:solidFill>
                            <a:schemeClr val="tx1"/>
                          </a:solidFill>
                        </a:rPr>
                        <a:t>th</a:t>
                      </a:r>
                      <a:r>
                        <a:rPr lang="en-US" sz="1100" b="0" dirty="0">
                          <a:solidFill>
                            <a:schemeClr val="tx1"/>
                          </a:solidFill>
                        </a:rPr>
                        <a:t>)</a:t>
                      </a:r>
                    </a:p>
                  </a:txBody>
                  <a:tcPr anchor="ctr">
                    <a:lnB w="12700" cap="flat" cmpd="sng" algn="ctr">
                      <a:solidFill>
                        <a:schemeClr val="bg1"/>
                      </a:solidFill>
                      <a:prstDash val="solid"/>
                      <a:round/>
                      <a:headEnd type="none" w="med" len="med"/>
                      <a:tailEnd type="none" w="med" len="med"/>
                    </a:lnB>
                  </a:tcPr>
                </a:tc>
                <a:tc>
                  <a:txBody>
                    <a:bodyPr/>
                    <a:lstStyle/>
                    <a:p>
                      <a:pPr algn="ctr"/>
                      <a:r>
                        <a:rPr lang="en-US" sz="1600" b="1" kern="1200" dirty="0">
                          <a:solidFill>
                            <a:srgbClr val="C00000"/>
                          </a:solidFill>
                          <a:latin typeface="+mn-lt"/>
                          <a:ea typeface="+mn-ea"/>
                          <a:cs typeface="+mn-cs"/>
                        </a:rPr>
                        <a:t>$3,720K</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b="0" dirty="0">
                          <a:solidFill>
                            <a:schemeClr val="tx1"/>
                          </a:solidFill>
                        </a:rPr>
                        <a:t>(Rank: 10</a:t>
                      </a:r>
                      <a:r>
                        <a:rPr lang="en-US" sz="1100" b="0" baseline="30000" dirty="0">
                          <a:solidFill>
                            <a:schemeClr val="tx1"/>
                          </a:solidFill>
                        </a:rPr>
                        <a:t>th</a:t>
                      </a:r>
                      <a:r>
                        <a:rPr lang="en-US" sz="1100" b="0" dirty="0">
                          <a:solidFill>
                            <a:schemeClr val="tx1"/>
                          </a:solidFill>
                        </a:rPr>
                        <a:t>)</a:t>
                      </a:r>
                    </a:p>
                  </a:txBody>
                  <a:tcPr anchor="ctr">
                    <a:lnB w="12700" cap="flat" cmpd="sng" algn="ctr">
                      <a:solidFill>
                        <a:schemeClr val="bg1"/>
                      </a:solidFill>
                      <a:prstDash val="solid"/>
                      <a:round/>
                      <a:headEnd type="none" w="med" len="med"/>
                      <a:tailEnd type="none" w="med" len="med"/>
                    </a:lnB>
                  </a:tcPr>
                </a:tc>
                <a:tc>
                  <a:txBody>
                    <a:bodyPr/>
                    <a:lstStyle/>
                    <a:p>
                      <a:pPr algn="ctr"/>
                      <a:r>
                        <a:rPr lang="en-US" sz="1600" dirty="0"/>
                        <a:t>$845K (Avg.)</a:t>
                      </a:r>
                    </a:p>
                  </a:txBody>
                  <a:tcPr anchor="ctr">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786470563"/>
                  </a:ext>
                </a:extLst>
              </a:tr>
              <a:tr h="0">
                <a:tc vMerge="1">
                  <a:txBody>
                    <a:bodyPr/>
                    <a:lstStyle/>
                    <a:p>
                      <a:endParaRPr lang="en-US" sz="1600" dirty="0">
                        <a:solidFill>
                          <a:schemeClr val="bg1"/>
                        </a:solidFill>
                      </a:endParaRPr>
                    </a:p>
                  </a:txBody>
                  <a:tcPr anchor="ct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5B739B"/>
                    </a:solidFill>
                  </a:tcPr>
                </a:tc>
                <a:tc>
                  <a:txBody>
                    <a:bodyPr/>
                    <a:lstStyle/>
                    <a:p>
                      <a:r>
                        <a:rPr lang="en-US" sz="1600" dirty="0">
                          <a:solidFill>
                            <a:schemeClr val="bg1"/>
                          </a:solidFill>
                        </a:rPr>
                        <a:t>Number of Repetitive Loss Structures</a:t>
                      </a:r>
                    </a:p>
                  </a:txBody>
                  <a:tcPr anchor="ct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5B739B"/>
                    </a:solidFill>
                  </a:tcPr>
                </a:tc>
                <a:tc>
                  <a:txBody>
                    <a:bodyPr/>
                    <a:lstStyle/>
                    <a:p>
                      <a:pPr algn="ctr"/>
                      <a:r>
                        <a:rPr lang="en-US" sz="1600" b="1" dirty="0"/>
                        <a:t>2</a:t>
                      </a:r>
                    </a:p>
                  </a:txBody>
                  <a:tcPr anchor="ct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r>
                        <a:rPr lang="en-US" sz="1600" b="1" dirty="0">
                          <a:solidFill>
                            <a:srgbClr val="C00000"/>
                          </a:solidFill>
                        </a:rPr>
                        <a:t>23</a:t>
                      </a:r>
                    </a:p>
                  </a:txBody>
                  <a:tcPr anchor="ct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r>
                        <a:rPr lang="en-US" sz="1600" dirty="0"/>
                        <a:t>3 (Mdn.)</a:t>
                      </a:r>
                    </a:p>
                  </a:txBody>
                  <a:tcPr anchor="ct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321797539"/>
                  </a:ext>
                </a:extLst>
              </a:tr>
            </a:tbl>
          </a:graphicData>
        </a:graphic>
      </p:graphicFrame>
    </p:spTree>
    <p:extLst>
      <p:ext uri="{BB962C8B-B14F-4D97-AF65-F5344CB8AC3E}">
        <p14:creationId xmlns:p14="http://schemas.microsoft.com/office/powerpoint/2010/main" val="22629545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0" y="1"/>
            <a:ext cx="9144000" cy="914399"/>
          </a:xfrm>
          <a:prstGeom prst="rect">
            <a:avLst/>
          </a:prstGeom>
          <a:solidFill>
            <a:schemeClr val="accent1">
              <a:lumMod val="50000"/>
            </a:schemeClr>
          </a:solidFill>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174625"/>
            <a:r>
              <a:rPr lang="en-US" sz="2400" dirty="0">
                <a:solidFill>
                  <a:schemeClr val="bg1"/>
                </a:solidFill>
                <a:latin typeface="Arial" panose="020B0604020202020204" pitchFamily="34" charset="0"/>
                <a:cs typeface="Arial" panose="020B0604020202020204" pitchFamily="34" charset="0"/>
              </a:rPr>
              <a:t>Physical and Human Flood Loss</a:t>
            </a:r>
          </a:p>
          <a:p>
            <a:pPr marL="174625"/>
            <a:endParaRPr lang="en-US" sz="500" dirty="0">
              <a:solidFill>
                <a:schemeClr val="bg1"/>
              </a:solidFill>
              <a:latin typeface="Arial" panose="020B0604020202020204" pitchFamily="34" charset="0"/>
              <a:cs typeface="Arial" panose="020B0604020202020204" pitchFamily="34" charset="0"/>
            </a:endParaRPr>
          </a:p>
          <a:p>
            <a:pPr marL="174625"/>
            <a:r>
              <a:rPr lang="en-US" sz="2400" dirty="0">
                <a:solidFill>
                  <a:schemeClr val="bg1"/>
                </a:solidFill>
                <a:latin typeface="Arial" panose="020B0604020202020204" pitchFamily="34" charset="0"/>
                <a:cs typeface="Arial" panose="020B0604020202020204" pitchFamily="34" charset="0"/>
              </a:rPr>
              <a:t>White Sulphur Springs and Rainelle</a:t>
            </a:r>
            <a:r>
              <a:rPr lang="en-US" sz="1100" dirty="0">
                <a:solidFill>
                  <a:schemeClr val="bg1"/>
                </a:solidFill>
              </a:rPr>
              <a:t>     </a:t>
            </a:r>
          </a:p>
        </p:txBody>
      </p:sp>
      <p:graphicFrame>
        <p:nvGraphicFramePr>
          <p:cNvPr id="2" name="Table 2">
            <a:extLst>
              <a:ext uri="{FF2B5EF4-FFF2-40B4-BE49-F238E27FC236}">
                <a16:creationId xmlns:a16="http://schemas.microsoft.com/office/drawing/2014/main" id="{DE937CD3-CCA5-4C5B-ACE5-2960B9B1ED50}"/>
              </a:ext>
            </a:extLst>
          </p:cNvPr>
          <p:cNvGraphicFramePr>
            <a:graphicFrameLocks noGrp="1"/>
          </p:cNvGraphicFramePr>
          <p:nvPr>
            <p:extLst>
              <p:ext uri="{D42A27DB-BD31-4B8C-83A1-F6EECF244321}">
                <p14:modId xmlns:p14="http://schemas.microsoft.com/office/powerpoint/2010/main" val="603314424"/>
              </p:ext>
            </p:extLst>
          </p:nvPr>
        </p:nvGraphicFramePr>
        <p:xfrm>
          <a:off x="357047" y="1217548"/>
          <a:ext cx="8412481" cy="3169919"/>
        </p:xfrm>
        <a:graphic>
          <a:graphicData uri="http://schemas.openxmlformats.org/drawingml/2006/table">
            <a:tbl>
              <a:tblPr firstRow="1" bandRow="1">
                <a:tableStyleId>{5C22544A-7EE6-4342-B048-85BDC9FD1C3A}</a:tableStyleId>
              </a:tblPr>
              <a:tblGrid>
                <a:gridCol w="1023884">
                  <a:extLst>
                    <a:ext uri="{9D8B030D-6E8A-4147-A177-3AD203B41FA5}">
                      <a16:colId xmlns:a16="http://schemas.microsoft.com/office/drawing/2014/main" val="778730652"/>
                    </a:ext>
                  </a:extLst>
                </a:gridCol>
                <a:gridCol w="3623148">
                  <a:extLst>
                    <a:ext uri="{9D8B030D-6E8A-4147-A177-3AD203B41FA5}">
                      <a16:colId xmlns:a16="http://schemas.microsoft.com/office/drawing/2014/main" val="660922194"/>
                    </a:ext>
                  </a:extLst>
                </a:gridCol>
                <a:gridCol w="1115367">
                  <a:extLst>
                    <a:ext uri="{9D8B030D-6E8A-4147-A177-3AD203B41FA5}">
                      <a16:colId xmlns:a16="http://schemas.microsoft.com/office/drawing/2014/main" val="3934378209"/>
                    </a:ext>
                  </a:extLst>
                </a:gridCol>
                <a:gridCol w="1136487">
                  <a:extLst>
                    <a:ext uri="{9D8B030D-6E8A-4147-A177-3AD203B41FA5}">
                      <a16:colId xmlns:a16="http://schemas.microsoft.com/office/drawing/2014/main" val="3437275542"/>
                    </a:ext>
                  </a:extLst>
                </a:gridCol>
                <a:gridCol w="1513595">
                  <a:extLst>
                    <a:ext uri="{9D8B030D-6E8A-4147-A177-3AD203B41FA5}">
                      <a16:colId xmlns:a16="http://schemas.microsoft.com/office/drawing/2014/main" val="602500551"/>
                    </a:ext>
                  </a:extLst>
                </a:gridCol>
              </a:tblGrid>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Category</a:t>
                      </a:r>
                    </a:p>
                  </a:txBody>
                  <a:tcPr anchor="ctr">
                    <a:solidFill>
                      <a:srgbClr val="5B739B"/>
                    </a:solidFill>
                  </a:tcPr>
                </a:tc>
                <a:tc>
                  <a:txBody>
                    <a:bodyPr/>
                    <a:lstStyle/>
                    <a:p>
                      <a:r>
                        <a:rPr lang="en-US" sz="1600" dirty="0"/>
                        <a:t>Loss Indicator</a:t>
                      </a:r>
                    </a:p>
                  </a:txBody>
                  <a:tcPr anchor="ctr">
                    <a:solidFill>
                      <a:srgbClr val="5B739B"/>
                    </a:solidFill>
                  </a:tcPr>
                </a:tc>
                <a:tc>
                  <a:txBody>
                    <a:bodyPr/>
                    <a:lstStyle/>
                    <a:p>
                      <a:pPr algn="ctr"/>
                      <a:r>
                        <a:rPr lang="en-US" sz="1600" dirty="0"/>
                        <a:t>White Sulphur Springs</a:t>
                      </a:r>
                    </a:p>
                  </a:txBody>
                  <a:tcPr anchor="ctr">
                    <a:solidFill>
                      <a:srgbClr val="5B739B"/>
                    </a:solidFill>
                  </a:tcPr>
                </a:tc>
                <a:tc>
                  <a:txBody>
                    <a:bodyPr/>
                    <a:lstStyle/>
                    <a:p>
                      <a:pPr algn="ctr"/>
                      <a:r>
                        <a:rPr lang="en-US" sz="1600" dirty="0"/>
                        <a:t>Rainelle</a:t>
                      </a:r>
                    </a:p>
                  </a:txBody>
                  <a:tcPr anchor="ctr">
                    <a:solidFill>
                      <a:srgbClr val="5B739B"/>
                    </a:solidFill>
                  </a:tcPr>
                </a:tc>
                <a:tc>
                  <a:txBody>
                    <a:bodyPr/>
                    <a:lstStyle/>
                    <a:p>
                      <a:pPr algn="ctr"/>
                      <a:r>
                        <a:rPr lang="en-US" sz="1600" dirty="0"/>
                        <a:t>Rate* in WV Incorporated Areas (2021)</a:t>
                      </a:r>
                    </a:p>
                  </a:txBody>
                  <a:tcPr anchor="ctr">
                    <a:solidFill>
                      <a:srgbClr val="5B739B"/>
                    </a:solidFill>
                  </a:tcPr>
                </a:tc>
                <a:extLst>
                  <a:ext uri="{0D108BD9-81ED-4DB2-BD59-A6C34878D82A}">
                    <a16:rowId xmlns:a16="http://schemas.microsoft.com/office/drawing/2014/main" val="156113477"/>
                  </a:ext>
                </a:extLst>
              </a:tr>
              <a:tr h="1146829">
                <a:tc rowSpan="2">
                  <a:txBody>
                    <a:bodyPr/>
                    <a:lstStyle/>
                    <a:p>
                      <a:pPr algn="ctr"/>
                      <a:r>
                        <a:rPr lang="en-US" sz="1600" b="1" dirty="0">
                          <a:solidFill>
                            <a:schemeClr val="bg1"/>
                          </a:solidFill>
                        </a:rPr>
                        <a:t>Human Loss</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b="1" dirty="0">
                          <a:solidFill>
                            <a:schemeClr val="bg1"/>
                          </a:solidFill>
                        </a:rPr>
                        <a:t>By 1%-Annual-Chance Flood Event</a:t>
                      </a:r>
                    </a:p>
                  </a:txBody>
                  <a:tcPr vert="vert270" anchor="ctr">
                    <a:solidFill>
                      <a:srgbClr val="5B739B"/>
                    </a:solidFill>
                  </a:tcPr>
                </a:tc>
                <a:tc>
                  <a:txBody>
                    <a:bodyPr/>
                    <a:lstStyle/>
                    <a:p>
                      <a:r>
                        <a:rPr lang="en-US" sz="1600" dirty="0">
                          <a:solidFill>
                            <a:schemeClr val="bg1"/>
                          </a:solidFill>
                        </a:rPr>
                        <a:t>Displaced Population Estimates</a:t>
                      </a:r>
                    </a:p>
                  </a:txBody>
                  <a:tcPr anchor="ctr">
                    <a:lnB w="12700" cap="flat" cmpd="sng" algn="ctr">
                      <a:solidFill>
                        <a:schemeClr val="bg1"/>
                      </a:solidFill>
                      <a:prstDash val="solid"/>
                      <a:round/>
                      <a:headEnd type="none" w="med" len="med"/>
                      <a:tailEnd type="none" w="med" len="med"/>
                    </a:lnB>
                    <a:solidFill>
                      <a:srgbClr val="5B739B"/>
                    </a:solidFill>
                  </a:tcPr>
                </a:tc>
                <a:tc>
                  <a:txBody>
                    <a:bodyPr/>
                    <a:lstStyle/>
                    <a:p>
                      <a:pPr algn="ctr"/>
                      <a:r>
                        <a:rPr lang="en-US" sz="1600" b="1" dirty="0">
                          <a:solidFill>
                            <a:srgbClr val="C00000"/>
                          </a:solidFill>
                        </a:rPr>
                        <a:t>481</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b="0" dirty="0">
                          <a:solidFill>
                            <a:schemeClr val="tx1"/>
                          </a:solidFill>
                        </a:rPr>
                        <a:t>(Rank: 17</a:t>
                      </a:r>
                      <a:r>
                        <a:rPr lang="en-US" sz="1100" b="0" baseline="30000" dirty="0">
                          <a:solidFill>
                            <a:schemeClr val="tx1"/>
                          </a:solidFill>
                        </a:rPr>
                        <a:t>th</a:t>
                      </a:r>
                      <a:r>
                        <a:rPr lang="en-US" sz="1100" b="0" dirty="0">
                          <a:solidFill>
                            <a:schemeClr val="tx1"/>
                          </a:solidFill>
                        </a:rPr>
                        <a:t>)</a:t>
                      </a:r>
                    </a:p>
                  </a:txBody>
                  <a:tcPr anchor="ctr">
                    <a:lnB w="12700" cap="flat" cmpd="sng" algn="ctr">
                      <a:solidFill>
                        <a:schemeClr val="bg1"/>
                      </a:solidFill>
                      <a:prstDash val="solid"/>
                      <a:round/>
                      <a:headEnd type="none" w="med" len="med"/>
                      <a:tailEnd type="none" w="med" len="med"/>
                    </a:lnB>
                  </a:tcPr>
                </a:tc>
                <a:tc>
                  <a:txBody>
                    <a:bodyPr/>
                    <a:lstStyle/>
                    <a:p>
                      <a:pPr algn="ctr"/>
                      <a:r>
                        <a:rPr lang="en-US" sz="1600" b="1" dirty="0">
                          <a:solidFill>
                            <a:srgbClr val="C00000"/>
                          </a:solidFill>
                        </a:rPr>
                        <a:t>492</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b="0" dirty="0">
                          <a:solidFill>
                            <a:schemeClr val="tx1"/>
                          </a:solidFill>
                        </a:rPr>
                        <a:t>(Rank: 16</a:t>
                      </a:r>
                      <a:r>
                        <a:rPr lang="en-US" sz="1100" b="0" baseline="30000" dirty="0">
                          <a:solidFill>
                            <a:schemeClr val="tx1"/>
                          </a:solidFill>
                        </a:rPr>
                        <a:t>th</a:t>
                      </a:r>
                      <a:r>
                        <a:rPr lang="en-US" sz="1100" b="0" dirty="0">
                          <a:solidFill>
                            <a:schemeClr val="tx1"/>
                          </a:solidFill>
                        </a:rPr>
                        <a:t>)</a:t>
                      </a:r>
                    </a:p>
                  </a:txBody>
                  <a:tcPr anchor="ctr">
                    <a:lnB w="12700" cap="flat" cmpd="sng" algn="ctr">
                      <a:solidFill>
                        <a:schemeClr val="bg1"/>
                      </a:solidFill>
                      <a:prstDash val="solid"/>
                      <a:round/>
                      <a:headEnd type="none" w="med" len="med"/>
                      <a:tailEnd type="none" w="med" len="med"/>
                    </a:lnB>
                  </a:tcPr>
                </a:tc>
                <a:tc>
                  <a:txBody>
                    <a:bodyPr/>
                    <a:lstStyle/>
                    <a:p>
                      <a:pPr algn="ctr"/>
                      <a:r>
                        <a:rPr lang="en-US" sz="1600" dirty="0"/>
                        <a:t>173 (Avg.)</a:t>
                      </a:r>
                    </a:p>
                  </a:txBody>
                  <a:tcPr anchor="ctr">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2484197683"/>
                  </a:ext>
                </a:extLst>
              </a:tr>
              <a:tr h="1200130">
                <a:tc vMerge="1">
                  <a:txBody>
                    <a:bodyPr/>
                    <a:lstStyle/>
                    <a:p>
                      <a:endParaRPr lang="en-US" sz="1600" dirty="0">
                        <a:solidFill>
                          <a:schemeClr val="bg1"/>
                        </a:solidFill>
                      </a:endParaRPr>
                    </a:p>
                  </a:txBody>
                  <a:tcPr anchor="ctr">
                    <a:lnT w="12700" cap="flat" cmpd="sng" algn="ctr">
                      <a:solidFill>
                        <a:schemeClr val="bg1"/>
                      </a:solidFill>
                      <a:prstDash val="solid"/>
                      <a:round/>
                      <a:headEnd type="none" w="med" len="med"/>
                      <a:tailEnd type="none" w="med" len="med"/>
                    </a:lnT>
                    <a:solidFill>
                      <a:srgbClr val="5B739B"/>
                    </a:solidFill>
                  </a:tcPr>
                </a:tc>
                <a:tc>
                  <a:txBody>
                    <a:bodyPr/>
                    <a:lstStyle/>
                    <a:p>
                      <a:r>
                        <a:rPr lang="en-US" sz="1600" dirty="0">
                          <a:solidFill>
                            <a:schemeClr val="bg1"/>
                          </a:solidFill>
                        </a:rPr>
                        <a:t>Estimated Population in Need of Short-Term Shelter</a:t>
                      </a:r>
                    </a:p>
                  </a:txBody>
                  <a:tcPr anchor="ctr">
                    <a:lnT w="12700" cap="flat" cmpd="sng" algn="ctr">
                      <a:solidFill>
                        <a:schemeClr val="bg1"/>
                      </a:solidFill>
                      <a:prstDash val="solid"/>
                      <a:round/>
                      <a:headEnd type="none" w="med" len="med"/>
                      <a:tailEnd type="none" w="med" len="med"/>
                    </a:lnT>
                    <a:solidFill>
                      <a:srgbClr val="5B739B"/>
                    </a:solidFill>
                  </a:tcPr>
                </a:tc>
                <a:tc>
                  <a:txBody>
                    <a:bodyPr/>
                    <a:lstStyle/>
                    <a:p>
                      <a:pPr algn="ctr"/>
                      <a:r>
                        <a:rPr lang="en-US" sz="1600" b="1" dirty="0">
                          <a:solidFill>
                            <a:srgbClr val="C00000"/>
                          </a:solidFill>
                        </a:rPr>
                        <a:t>104</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b="0" dirty="0">
                          <a:solidFill>
                            <a:schemeClr val="tx1"/>
                          </a:solidFill>
                        </a:rPr>
                        <a:t>(Rank: 18</a:t>
                      </a:r>
                      <a:r>
                        <a:rPr lang="en-US" sz="1100" b="0" baseline="30000" dirty="0">
                          <a:solidFill>
                            <a:schemeClr val="tx1"/>
                          </a:solidFill>
                        </a:rPr>
                        <a:t>th</a:t>
                      </a:r>
                      <a:r>
                        <a:rPr lang="en-US" sz="1100" b="0" dirty="0">
                          <a:solidFill>
                            <a:schemeClr val="tx1"/>
                          </a:solidFill>
                        </a:rPr>
                        <a:t>)</a:t>
                      </a:r>
                    </a:p>
                  </a:txBody>
                  <a:tcPr anchor="ctr">
                    <a:lnT w="12700" cap="flat" cmpd="sng" algn="ctr">
                      <a:solidFill>
                        <a:schemeClr val="bg1"/>
                      </a:solidFill>
                      <a:prstDash val="solid"/>
                      <a:round/>
                      <a:headEnd type="none" w="med" len="med"/>
                      <a:tailEnd type="none" w="med" len="med"/>
                    </a:lnT>
                  </a:tcPr>
                </a:tc>
                <a:tc>
                  <a:txBody>
                    <a:bodyPr/>
                    <a:lstStyle/>
                    <a:p>
                      <a:pPr algn="ctr"/>
                      <a:r>
                        <a:rPr lang="en-US" sz="1600" b="1" dirty="0">
                          <a:solidFill>
                            <a:srgbClr val="C00000"/>
                          </a:solidFill>
                        </a:rPr>
                        <a:t>123</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b="0" dirty="0">
                          <a:solidFill>
                            <a:schemeClr val="tx1"/>
                          </a:solidFill>
                        </a:rPr>
                        <a:t>(Rank: 14</a:t>
                      </a:r>
                      <a:r>
                        <a:rPr lang="en-US" sz="1100" b="0" baseline="30000" dirty="0">
                          <a:solidFill>
                            <a:schemeClr val="tx1"/>
                          </a:solidFill>
                        </a:rPr>
                        <a:t>th</a:t>
                      </a:r>
                      <a:r>
                        <a:rPr lang="en-US" sz="1100" b="0" dirty="0">
                          <a:solidFill>
                            <a:schemeClr val="tx1"/>
                          </a:solidFill>
                        </a:rPr>
                        <a:t>)</a:t>
                      </a:r>
                    </a:p>
                  </a:txBody>
                  <a:tcPr anchor="ctr">
                    <a:lnT w="12700" cap="flat" cmpd="sng" algn="ctr">
                      <a:solidFill>
                        <a:schemeClr val="bg1"/>
                      </a:solidFill>
                      <a:prstDash val="solid"/>
                      <a:round/>
                      <a:headEnd type="none" w="med" len="med"/>
                      <a:tailEnd type="none" w="med" len="med"/>
                    </a:lnT>
                  </a:tcPr>
                </a:tc>
                <a:tc>
                  <a:txBody>
                    <a:bodyPr/>
                    <a:lstStyle/>
                    <a:p>
                      <a:pPr algn="ctr"/>
                      <a:r>
                        <a:rPr lang="en-US" sz="1600" dirty="0"/>
                        <a:t>37 (Avg.)</a:t>
                      </a:r>
                    </a:p>
                  </a:txBody>
                  <a:tcPr anchor="ctr">
                    <a:lnT w="12700" cap="flat" cmpd="sng" algn="ctr">
                      <a:solidFill>
                        <a:schemeClr val="bg1"/>
                      </a:solidFill>
                      <a:prstDash val="solid"/>
                      <a:round/>
                      <a:headEnd type="none" w="med" len="med"/>
                      <a:tailEnd type="none" w="med" len="med"/>
                    </a:lnT>
                  </a:tcPr>
                </a:tc>
                <a:extLst>
                  <a:ext uri="{0D108BD9-81ED-4DB2-BD59-A6C34878D82A}">
                    <a16:rowId xmlns:a16="http://schemas.microsoft.com/office/drawing/2014/main" val="3256478149"/>
                  </a:ext>
                </a:extLst>
              </a:tr>
            </a:tbl>
          </a:graphicData>
        </a:graphic>
      </p:graphicFrame>
      <p:sp>
        <p:nvSpPr>
          <p:cNvPr id="5" name="Text Box 2">
            <a:extLst>
              <a:ext uri="{FF2B5EF4-FFF2-40B4-BE49-F238E27FC236}">
                <a16:creationId xmlns:a16="http://schemas.microsoft.com/office/drawing/2014/main" id="{0E9F58F7-36A4-4B7E-A670-57FD08CA14E3}"/>
              </a:ext>
            </a:extLst>
          </p:cNvPr>
          <p:cNvSpPr txBox="1">
            <a:spLocks noChangeArrowheads="1"/>
          </p:cNvSpPr>
          <p:nvPr/>
        </p:nvSpPr>
        <p:spPr bwMode="auto">
          <a:xfrm>
            <a:off x="324896" y="4775901"/>
            <a:ext cx="8820535" cy="1046878"/>
          </a:xfrm>
          <a:prstGeom prst="rect">
            <a:avLst/>
          </a:prstGeom>
          <a:noFill/>
          <a:ln w="9525">
            <a:noFill/>
            <a:miter lim="800000"/>
            <a:headEnd/>
            <a:tailEnd/>
          </a:ln>
        </p:spPr>
        <p:txBody>
          <a:bodyPr rot="0" vert="horz" wrap="square" lIns="91440" tIns="45720" rIns="91440" bIns="45720" anchor="t" anchorCtr="0">
            <a:noAutofit/>
          </a:bodyPr>
          <a:lstStyle/>
          <a:p>
            <a:pPr>
              <a:spcBef>
                <a:spcPts val="50"/>
              </a:spcBef>
            </a:pPr>
            <a:r>
              <a:rPr lang="en-US" sz="1100" dirty="0">
                <a:latin typeface="Arial" panose="020B0604020202020204" pitchFamily="34" charset="0"/>
                <a:ea typeface="Calibri" panose="020F0502020204030204" pitchFamily="34" charset="0"/>
                <a:cs typeface="Times New Roman" panose="02020603050405020304" pitchFamily="18" charset="0"/>
              </a:rPr>
              <a:t>* For numbers and dollar values, used median, or average where the median was zero or too low, in the state’s 213 incorporated areas</a:t>
            </a:r>
          </a:p>
          <a:p>
            <a:pPr>
              <a:spcBef>
                <a:spcPts val="50"/>
              </a:spcBef>
            </a:pPr>
            <a:r>
              <a:rPr lang="en-US" sz="1100" dirty="0">
                <a:latin typeface="Arial" panose="020B0604020202020204" pitchFamily="34" charset="0"/>
                <a:ea typeface="Calibri" panose="020F0502020204030204" pitchFamily="34" charset="0"/>
                <a:cs typeface="Times New Roman" panose="02020603050405020304" pitchFamily="18" charset="0"/>
              </a:rPr>
              <a:t>** Ranks mentioned based on the BLRA data of April 2022 where the community is among the top 20 incorporated areas in WV</a:t>
            </a:r>
          </a:p>
          <a:p>
            <a:pPr marL="0" marR="0">
              <a:spcBef>
                <a:spcPts val="50"/>
              </a:spcBef>
            </a:pPr>
            <a:r>
              <a:rPr lang="en-US" sz="1100" dirty="0">
                <a:solidFill>
                  <a:srgbClr val="C00000"/>
                </a:solidFill>
                <a:latin typeface="Arial" panose="020B0604020202020204" pitchFamily="34" charset="0"/>
                <a:ea typeface="Calibri" panose="020F0502020204030204" pitchFamily="34" charset="0"/>
                <a:cs typeface="Times New Roman" panose="02020603050405020304" pitchFamily="18" charset="0"/>
              </a:rPr>
              <a:t>The red texts show large difference, to the risk side, from the state ratios</a:t>
            </a:r>
            <a:r>
              <a:rPr lang="en-US" sz="1100" b="1" dirty="0">
                <a:solidFill>
                  <a:srgbClr val="C00000"/>
                </a:solidFill>
                <a:latin typeface="Arial" panose="020B0604020202020204" pitchFamily="34" charset="0"/>
                <a:ea typeface="Calibri" panose="020F0502020204030204" pitchFamily="34" charset="0"/>
                <a:cs typeface="Times New Roman" panose="02020603050405020304" pitchFamily="18" charset="0"/>
              </a:rPr>
              <a:t>.</a:t>
            </a:r>
          </a:p>
          <a:p>
            <a:pPr>
              <a:spcBef>
                <a:spcPts val="50"/>
              </a:spcBef>
            </a:pPr>
            <a:r>
              <a:rPr lang="en-US" sz="1100" dirty="0">
                <a:solidFill>
                  <a:schemeClr val="accent6">
                    <a:lumMod val="75000"/>
                  </a:schemeClr>
                </a:solidFill>
                <a:latin typeface="Arial" panose="020B0604020202020204" pitchFamily="34" charset="0"/>
                <a:cs typeface="Times New Roman" panose="02020603050405020304" pitchFamily="18" charset="0"/>
              </a:rPr>
              <a:t>The green texts show large difference, to the resilience side, from the state ratios.</a:t>
            </a:r>
          </a:p>
          <a:p>
            <a:pPr marL="0" marR="0">
              <a:lnSpc>
                <a:spcPct val="90000"/>
              </a:lnSpc>
              <a:spcBef>
                <a:spcPts val="0"/>
              </a:spcBef>
              <a:spcAft>
                <a:spcPts val="800"/>
              </a:spcAft>
            </a:pPr>
            <a:endParaRPr lang="en-US" sz="1100" b="1"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1623114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0" y="1"/>
            <a:ext cx="9144000" cy="914399"/>
          </a:xfrm>
          <a:prstGeom prst="rect">
            <a:avLst/>
          </a:prstGeom>
          <a:solidFill>
            <a:schemeClr val="accent1">
              <a:lumMod val="50000"/>
            </a:schemeClr>
          </a:solidFill>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174625"/>
            <a:r>
              <a:rPr lang="en-US" sz="2400" dirty="0">
                <a:solidFill>
                  <a:schemeClr val="bg1"/>
                </a:solidFill>
                <a:latin typeface="Arial" panose="020B0604020202020204" pitchFamily="34" charset="0"/>
                <a:cs typeface="Arial" panose="020B0604020202020204" pitchFamily="34" charset="0"/>
              </a:rPr>
              <a:t>Structures with High Building Loss</a:t>
            </a:r>
          </a:p>
          <a:p>
            <a:pPr marL="174625"/>
            <a:endParaRPr lang="en-US" sz="500" dirty="0">
              <a:solidFill>
                <a:schemeClr val="bg1"/>
              </a:solidFill>
              <a:latin typeface="Arial" panose="020B0604020202020204" pitchFamily="34" charset="0"/>
              <a:cs typeface="Arial" panose="020B0604020202020204" pitchFamily="34" charset="0"/>
            </a:endParaRPr>
          </a:p>
          <a:p>
            <a:pPr marL="174625"/>
            <a:r>
              <a:rPr lang="en-US" sz="2400" dirty="0">
                <a:solidFill>
                  <a:schemeClr val="bg1"/>
                </a:solidFill>
                <a:latin typeface="Arial" panose="020B0604020202020204" pitchFamily="34" charset="0"/>
                <a:cs typeface="Arial" panose="020B0604020202020204" pitchFamily="34" charset="0"/>
              </a:rPr>
              <a:t>White Sulphur Springs</a:t>
            </a:r>
            <a:endParaRPr lang="en-US" sz="1100" dirty="0">
              <a:solidFill>
                <a:schemeClr val="bg1"/>
              </a:solidFill>
            </a:endParaRPr>
          </a:p>
        </p:txBody>
      </p:sp>
      <p:sp>
        <p:nvSpPr>
          <p:cNvPr id="8" name="Text Box 2">
            <a:extLst>
              <a:ext uri="{FF2B5EF4-FFF2-40B4-BE49-F238E27FC236}">
                <a16:creationId xmlns:a16="http://schemas.microsoft.com/office/drawing/2014/main" id="{CF09EB7C-38AC-4031-9974-51E4C3406FAF}"/>
              </a:ext>
            </a:extLst>
          </p:cNvPr>
          <p:cNvSpPr txBox="1">
            <a:spLocks noChangeArrowheads="1"/>
          </p:cNvSpPr>
          <p:nvPr/>
        </p:nvSpPr>
        <p:spPr bwMode="auto">
          <a:xfrm>
            <a:off x="178844" y="1124690"/>
            <a:ext cx="4257692" cy="2304310"/>
          </a:xfrm>
          <a:prstGeom prst="rect">
            <a:avLst/>
          </a:prstGeom>
          <a:noFill/>
          <a:ln w="9525">
            <a:noFill/>
            <a:miter lim="800000"/>
            <a:headEnd/>
            <a:tailEnd/>
          </a:ln>
        </p:spPr>
        <p:txBody>
          <a:bodyPr rot="0" vert="horz" wrap="square" lIns="91440" tIns="45720" rIns="91440" bIns="45720" anchor="t" anchorCtr="0">
            <a:noAutofit/>
          </a:bodyPr>
          <a:lstStyle/>
          <a:p>
            <a:pPr>
              <a:spcBef>
                <a:spcPts val="50"/>
              </a:spcBef>
            </a:pPr>
            <a:r>
              <a:rPr lang="en-US" sz="1600" b="1" dirty="0">
                <a:latin typeface="Arial" panose="020B0604020202020204" pitchFamily="34" charset="0"/>
                <a:cs typeface="Times New Roman" panose="02020603050405020304" pitchFamily="18" charset="0"/>
              </a:rPr>
              <a:t>Highest Building Loss (USD)</a:t>
            </a:r>
          </a:p>
          <a:p>
            <a:pPr>
              <a:spcBef>
                <a:spcPts val="50"/>
              </a:spcBef>
            </a:pPr>
            <a:r>
              <a:rPr lang="en-US" sz="1600" b="1" dirty="0">
                <a:latin typeface="Arial" panose="020B0604020202020204" pitchFamily="34" charset="0"/>
                <a:cs typeface="Times New Roman" panose="02020603050405020304" pitchFamily="18" charset="0"/>
              </a:rPr>
              <a:t>in White Sulphur Springs:</a:t>
            </a:r>
          </a:p>
          <a:p>
            <a:pPr>
              <a:spcBef>
                <a:spcPts val="50"/>
              </a:spcBef>
            </a:pPr>
            <a:endParaRPr lang="en-US" sz="500" dirty="0">
              <a:latin typeface="Arial" panose="020B0604020202020204" pitchFamily="34" charset="0"/>
              <a:cs typeface="Times New Roman" panose="02020603050405020304" pitchFamily="18" charset="0"/>
            </a:endParaRPr>
          </a:p>
          <a:p>
            <a:pPr>
              <a:spcBef>
                <a:spcPts val="50"/>
              </a:spcBef>
            </a:pPr>
            <a:r>
              <a:rPr lang="en-US" sz="1200" dirty="0">
                <a:latin typeface="Arial" panose="020B0604020202020204" pitchFamily="34" charset="0"/>
                <a:cs typeface="Times New Roman" panose="02020603050405020304" pitchFamily="18" charset="0"/>
              </a:rPr>
              <a:t>Building ID: 13-17-0008-0186-0000_703</a:t>
            </a:r>
          </a:p>
          <a:p>
            <a:pPr>
              <a:spcBef>
                <a:spcPts val="50"/>
              </a:spcBef>
            </a:pPr>
            <a:r>
              <a:rPr lang="en-US" sz="1200" dirty="0">
                <a:latin typeface="Arial" panose="020B0604020202020204" pitchFamily="34" charset="0"/>
                <a:cs typeface="Times New Roman" panose="02020603050405020304" pitchFamily="18" charset="0"/>
              </a:rPr>
              <a:t>Hazard Occupancy Class: COM8 (Restaurant)</a:t>
            </a:r>
          </a:p>
          <a:p>
            <a:pPr>
              <a:spcBef>
                <a:spcPts val="50"/>
              </a:spcBef>
            </a:pPr>
            <a:r>
              <a:rPr lang="en-US" sz="1200" dirty="0">
                <a:latin typeface="Arial" panose="020B0604020202020204" pitchFamily="34" charset="0"/>
                <a:cs typeface="Times New Roman" panose="02020603050405020304" pitchFamily="18" charset="0"/>
              </a:rPr>
              <a:t>FIRM Status: Pre-FIRM (1968)</a:t>
            </a:r>
          </a:p>
          <a:p>
            <a:pPr>
              <a:spcBef>
                <a:spcPts val="50"/>
              </a:spcBef>
            </a:pPr>
            <a:r>
              <a:rPr lang="en-US" sz="1200" dirty="0">
                <a:latin typeface="Arial" panose="020B0604020202020204" pitchFamily="34" charset="0"/>
                <a:cs typeface="Times New Roman" panose="02020603050405020304" pitchFamily="18" charset="0"/>
              </a:rPr>
              <a:t>Water Depth in Structure: 1.2 ft (minus rated -1 ft)</a:t>
            </a:r>
          </a:p>
          <a:p>
            <a:pPr>
              <a:spcBef>
                <a:spcPts val="50"/>
              </a:spcBef>
            </a:pPr>
            <a:r>
              <a:rPr lang="en-US" sz="1200" dirty="0">
                <a:latin typeface="Arial" panose="020B0604020202020204" pitchFamily="34" charset="0"/>
                <a:cs typeface="Times New Roman" panose="02020603050405020304" pitchFamily="18" charset="0"/>
              </a:rPr>
              <a:t>Appraised Value: $1,422,200</a:t>
            </a:r>
          </a:p>
          <a:p>
            <a:pPr>
              <a:spcBef>
                <a:spcPts val="50"/>
              </a:spcBef>
            </a:pPr>
            <a:r>
              <a:rPr lang="en-US" sz="1200" dirty="0">
                <a:latin typeface="Arial" panose="020B0604020202020204" pitchFamily="34" charset="0"/>
                <a:cs typeface="Times New Roman" panose="02020603050405020304" pitchFamily="18" charset="0"/>
              </a:rPr>
              <a:t>Estimated Building Loss: $133,687</a:t>
            </a:r>
          </a:p>
          <a:p>
            <a:pPr>
              <a:spcBef>
                <a:spcPts val="50"/>
              </a:spcBef>
            </a:pPr>
            <a:r>
              <a:rPr lang="en-US" sz="1200" dirty="0">
                <a:latin typeface="Arial" panose="020B0604020202020204" pitchFamily="34" charset="0"/>
                <a:cs typeface="Times New Roman" panose="02020603050405020304" pitchFamily="18" charset="0"/>
              </a:rPr>
              <a:t>Building Damage Percentage: 10%</a:t>
            </a:r>
          </a:p>
          <a:p>
            <a:pPr>
              <a:spcBef>
                <a:spcPts val="50"/>
              </a:spcBef>
            </a:pPr>
            <a:r>
              <a:rPr lang="en-US" sz="1200" dirty="0">
                <a:latin typeface="Arial" panose="020B0604020202020204" pitchFamily="34" charset="0"/>
                <a:cs typeface="Times New Roman" panose="02020603050405020304" pitchFamily="18" charset="0"/>
                <a:hlinkClick r:id="rId3"/>
              </a:rPr>
              <a:t>Flood Tool Link</a:t>
            </a:r>
            <a:endParaRPr lang="en-US" sz="1200" dirty="0">
              <a:latin typeface="Arial" panose="020B0604020202020204" pitchFamily="34" charset="0"/>
              <a:cs typeface="Times New Roman" panose="02020603050405020304" pitchFamily="18" charset="0"/>
            </a:endParaRPr>
          </a:p>
        </p:txBody>
      </p:sp>
      <p:sp>
        <p:nvSpPr>
          <p:cNvPr id="9" name="Text Box 2">
            <a:extLst>
              <a:ext uri="{FF2B5EF4-FFF2-40B4-BE49-F238E27FC236}">
                <a16:creationId xmlns:a16="http://schemas.microsoft.com/office/drawing/2014/main" id="{16FE4ECB-42A4-445D-BC96-4FCF0CB52683}"/>
              </a:ext>
            </a:extLst>
          </p:cNvPr>
          <p:cNvSpPr txBox="1">
            <a:spLocks noChangeArrowheads="1"/>
          </p:cNvSpPr>
          <p:nvPr/>
        </p:nvSpPr>
        <p:spPr bwMode="auto">
          <a:xfrm>
            <a:off x="178844" y="3998517"/>
            <a:ext cx="4257692" cy="2304310"/>
          </a:xfrm>
          <a:prstGeom prst="rect">
            <a:avLst/>
          </a:prstGeom>
          <a:noFill/>
          <a:ln w="9525">
            <a:noFill/>
            <a:miter lim="800000"/>
            <a:headEnd/>
            <a:tailEnd/>
          </a:ln>
        </p:spPr>
        <p:txBody>
          <a:bodyPr rot="0" vert="horz" wrap="square" lIns="91440" tIns="45720" rIns="91440" bIns="45720" anchor="t" anchorCtr="0">
            <a:noAutofit/>
          </a:bodyPr>
          <a:lstStyle/>
          <a:p>
            <a:pPr>
              <a:spcBef>
                <a:spcPts val="50"/>
              </a:spcBef>
            </a:pPr>
            <a:r>
              <a:rPr lang="en-US" sz="1600" b="1" dirty="0">
                <a:latin typeface="Arial" panose="020B0604020202020204" pitchFamily="34" charset="0"/>
                <a:cs typeface="Times New Roman" panose="02020603050405020304" pitchFamily="18" charset="0"/>
              </a:rPr>
              <a:t>Highest Building Damage Percentage </a:t>
            </a:r>
          </a:p>
          <a:p>
            <a:pPr>
              <a:spcBef>
                <a:spcPts val="50"/>
              </a:spcBef>
            </a:pPr>
            <a:r>
              <a:rPr lang="en-US" sz="1600" b="1" dirty="0">
                <a:latin typeface="Arial" panose="020B0604020202020204" pitchFamily="34" charset="0"/>
                <a:cs typeface="Times New Roman" panose="02020603050405020304" pitchFamily="18" charset="0"/>
              </a:rPr>
              <a:t>in White Sulphur Springs:</a:t>
            </a:r>
          </a:p>
          <a:p>
            <a:pPr>
              <a:spcBef>
                <a:spcPts val="50"/>
              </a:spcBef>
            </a:pPr>
            <a:endParaRPr lang="en-US" sz="500" dirty="0">
              <a:latin typeface="Arial" panose="020B0604020202020204" pitchFamily="34" charset="0"/>
              <a:cs typeface="Times New Roman" panose="02020603050405020304" pitchFamily="18" charset="0"/>
            </a:endParaRPr>
          </a:p>
          <a:p>
            <a:pPr>
              <a:spcBef>
                <a:spcPts val="50"/>
              </a:spcBef>
            </a:pPr>
            <a:r>
              <a:rPr lang="en-US" sz="1200" dirty="0">
                <a:latin typeface="Arial" panose="020B0604020202020204" pitchFamily="34" charset="0"/>
                <a:cs typeface="Times New Roman" panose="02020603050405020304" pitchFamily="18" charset="0"/>
              </a:rPr>
              <a:t>Building ID: 13-17-0008-0435-0000_382</a:t>
            </a:r>
          </a:p>
          <a:p>
            <a:pPr>
              <a:spcBef>
                <a:spcPts val="50"/>
              </a:spcBef>
            </a:pPr>
            <a:r>
              <a:rPr lang="en-US" sz="1200" dirty="0">
                <a:latin typeface="Arial" panose="020B0604020202020204" pitchFamily="34" charset="0"/>
                <a:cs typeface="Times New Roman" panose="02020603050405020304" pitchFamily="18" charset="0"/>
              </a:rPr>
              <a:t>Hazard Occupancy Class: RES1 (Residential 1 Family)</a:t>
            </a:r>
          </a:p>
          <a:p>
            <a:pPr>
              <a:spcBef>
                <a:spcPts val="50"/>
              </a:spcBef>
            </a:pPr>
            <a:r>
              <a:rPr lang="en-US" sz="1200" dirty="0">
                <a:latin typeface="Arial" panose="020B0604020202020204" pitchFamily="34" charset="0"/>
                <a:cs typeface="Times New Roman" panose="02020603050405020304" pitchFamily="18" charset="0"/>
              </a:rPr>
              <a:t>FIRM Status: Post-FIRM (1988)</a:t>
            </a:r>
          </a:p>
          <a:p>
            <a:pPr>
              <a:spcBef>
                <a:spcPts val="50"/>
              </a:spcBef>
            </a:pPr>
            <a:r>
              <a:rPr lang="en-US" sz="1200" dirty="0">
                <a:latin typeface="Arial" panose="020B0604020202020204" pitchFamily="34" charset="0"/>
                <a:cs typeface="Times New Roman" panose="02020603050405020304" pitchFamily="18" charset="0"/>
              </a:rPr>
              <a:t>Water Depth in Structure: 3.9 ft (minus rated -4 ft) </a:t>
            </a:r>
          </a:p>
          <a:p>
            <a:pPr>
              <a:spcBef>
                <a:spcPts val="50"/>
              </a:spcBef>
            </a:pPr>
            <a:r>
              <a:rPr lang="en-US" sz="1200" dirty="0">
                <a:latin typeface="Arial" panose="020B0604020202020204" pitchFamily="34" charset="0"/>
                <a:cs typeface="Times New Roman" panose="02020603050405020304" pitchFamily="18" charset="0"/>
              </a:rPr>
              <a:t>Appraised Value: $62,200</a:t>
            </a:r>
          </a:p>
          <a:p>
            <a:pPr>
              <a:spcBef>
                <a:spcPts val="50"/>
              </a:spcBef>
            </a:pPr>
            <a:r>
              <a:rPr lang="en-US" sz="1200" dirty="0">
                <a:latin typeface="Arial" panose="020B0604020202020204" pitchFamily="34" charset="0"/>
                <a:cs typeface="Times New Roman" panose="02020603050405020304" pitchFamily="18" charset="0"/>
              </a:rPr>
              <a:t>Estimated Building Loss: $28,799</a:t>
            </a:r>
          </a:p>
          <a:p>
            <a:pPr>
              <a:spcBef>
                <a:spcPts val="50"/>
              </a:spcBef>
            </a:pPr>
            <a:r>
              <a:rPr lang="en-US" sz="1200" dirty="0">
                <a:latin typeface="Arial" panose="020B0604020202020204" pitchFamily="34" charset="0"/>
                <a:cs typeface="Times New Roman" panose="02020603050405020304" pitchFamily="18" charset="0"/>
              </a:rPr>
              <a:t>Building Damage Percentage: 46%</a:t>
            </a:r>
          </a:p>
          <a:p>
            <a:pPr>
              <a:spcBef>
                <a:spcPts val="50"/>
              </a:spcBef>
            </a:pPr>
            <a:r>
              <a:rPr lang="en-US" sz="1200" dirty="0">
                <a:latin typeface="Arial" panose="020B0604020202020204" pitchFamily="34" charset="0"/>
                <a:cs typeface="Times New Roman" panose="02020603050405020304" pitchFamily="18" charset="0"/>
                <a:hlinkClick r:id="rId4"/>
              </a:rPr>
              <a:t>Flood Tool Link</a:t>
            </a:r>
            <a:endParaRPr lang="en-US" sz="1200" dirty="0">
              <a:latin typeface="Arial" panose="020B0604020202020204" pitchFamily="34" charset="0"/>
              <a:cs typeface="Times New Roman" panose="02020603050405020304" pitchFamily="18" charset="0"/>
            </a:endParaRPr>
          </a:p>
        </p:txBody>
      </p:sp>
      <p:pic>
        <p:nvPicPr>
          <p:cNvPr id="10" name="Picture 9" descr="A building with a sign on it&#10;&#10;Description automatically generated with low confidence">
            <a:extLst>
              <a:ext uri="{FF2B5EF4-FFF2-40B4-BE49-F238E27FC236}">
                <a16:creationId xmlns:a16="http://schemas.microsoft.com/office/drawing/2014/main" id="{7C7B1B79-69DB-4BC7-83FF-A04BE4D52CEF}"/>
              </a:ext>
            </a:extLst>
          </p:cNvPr>
          <p:cNvPicPr>
            <a:picLocks noChangeAspect="1"/>
          </p:cNvPicPr>
          <p:nvPr/>
        </p:nvPicPr>
        <p:blipFill rotWithShape="1">
          <a:blip r:embed="rId5">
            <a:extLst>
              <a:ext uri="{28A0092B-C50C-407E-A947-70E740481C1C}">
                <a14:useLocalDpi xmlns:a14="http://schemas.microsoft.com/office/drawing/2010/main" val="0"/>
              </a:ext>
            </a:extLst>
          </a:blip>
          <a:srcRect t="2355" b="9916"/>
          <a:stretch/>
        </p:blipFill>
        <p:spPr>
          <a:xfrm>
            <a:off x="4572000" y="1124690"/>
            <a:ext cx="4257692" cy="2511825"/>
          </a:xfrm>
          <a:prstGeom prst="rect">
            <a:avLst/>
          </a:prstGeom>
        </p:spPr>
      </p:pic>
      <p:pic>
        <p:nvPicPr>
          <p:cNvPr id="12" name="Picture 11" descr="A picture containing grass, outdoor, sky, house&#10;&#10;Description automatically generated">
            <a:extLst>
              <a:ext uri="{FF2B5EF4-FFF2-40B4-BE49-F238E27FC236}">
                <a16:creationId xmlns:a16="http://schemas.microsoft.com/office/drawing/2014/main" id="{D90D384E-15BB-44BF-96DD-04363CF0946D}"/>
              </a:ext>
            </a:extLst>
          </p:cNvPr>
          <p:cNvPicPr>
            <a:picLocks noChangeAspect="1"/>
          </p:cNvPicPr>
          <p:nvPr/>
        </p:nvPicPr>
        <p:blipFill rotWithShape="1">
          <a:blip r:embed="rId6" cstate="print">
            <a:extLst>
              <a:ext uri="{28A0092B-C50C-407E-A947-70E740481C1C}">
                <a14:useLocalDpi xmlns:a14="http://schemas.microsoft.com/office/drawing/2010/main" val="0"/>
              </a:ext>
            </a:extLst>
          </a:blip>
          <a:srcRect t="4594" b="10627"/>
          <a:stretch/>
        </p:blipFill>
        <p:spPr>
          <a:xfrm>
            <a:off x="5300132" y="4134299"/>
            <a:ext cx="3529559" cy="2168528"/>
          </a:xfrm>
          <a:prstGeom prst="rect">
            <a:avLst/>
          </a:prstGeom>
        </p:spPr>
      </p:pic>
    </p:spTree>
    <p:extLst>
      <p:ext uri="{BB962C8B-B14F-4D97-AF65-F5344CB8AC3E}">
        <p14:creationId xmlns:p14="http://schemas.microsoft.com/office/powerpoint/2010/main" val="3813857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0" y="1"/>
            <a:ext cx="9144000" cy="914399"/>
          </a:xfrm>
          <a:prstGeom prst="rect">
            <a:avLst/>
          </a:prstGeom>
          <a:solidFill>
            <a:schemeClr val="accent1">
              <a:lumMod val="50000"/>
            </a:schemeClr>
          </a:solidFill>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174625"/>
            <a:r>
              <a:rPr lang="en-US" sz="2400" dirty="0">
                <a:solidFill>
                  <a:schemeClr val="bg1"/>
                </a:solidFill>
                <a:latin typeface="Arial" panose="020B0604020202020204" pitchFamily="34" charset="0"/>
                <a:cs typeface="Arial" panose="020B0604020202020204" pitchFamily="34" charset="0"/>
              </a:rPr>
              <a:t>Structures with High Building Loss</a:t>
            </a:r>
          </a:p>
          <a:p>
            <a:pPr marL="174625"/>
            <a:endParaRPr lang="en-US" sz="500" dirty="0">
              <a:solidFill>
                <a:schemeClr val="bg1"/>
              </a:solidFill>
              <a:latin typeface="Arial" panose="020B0604020202020204" pitchFamily="34" charset="0"/>
              <a:cs typeface="Arial" panose="020B0604020202020204" pitchFamily="34" charset="0"/>
            </a:endParaRPr>
          </a:p>
          <a:p>
            <a:pPr marL="174625"/>
            <a:r>
              <a:rPr lang="en-US" sz="2400" dirty="0">
                <a:solidFill>
                  <a:schemeClr val="bg1"/>
                </a:solidFill>
                <a:latin typeface="Arial" panose="020B0604020202020204" pitchFamily="34" charset="0"/>
                <a:cs typeface="Arial" panose="020B0604020202020204" pitchFamily="34" charset="0"/>
              </a:rPr>
              <a:t>Rainelle</a:t>
            </a:r>
            <a:endParaRPr lang="en-US" sz="1100" dirty="0">
              <a:solidFill>
                <a:schemeClr val="bg1"/>
              </a:solidFill>
            </a:endParaRPr>
          </a:p>
        </p:txBody>
      </p:sp>
      <p:sp>
        <p:nvSpPr>
          <p:cNvPr id="93" name="Text Box 2">
            <a:extLst>
              <a:ext uri="{FF2B5EF4-FFF2-40B4-BE49-F238E27FC236}">
                <a16:creationId xmlns:a16="http://schemas.microsoft.com/office/drawing/2014/main" id="{4347FC74-99D3-4BBC-AE60-7E051B6D4360}"/>
              </a:ext>
            </a:extLst>
          </p:cNvPr>
          <p:cNvSpPr txBox="1">
            <a:spLocks noChangeArrowheads="1"/>
          </p:cNvSpPr>
          <p:nvPr/>
        </p:nvSpPr>
        <p:spPr bwMode="auto">
          <a:xfrm>
            <a:off x="178844" y="1124690"/>
            <a:ext cx="4257692" cy="2304310"/>
          </a:xfrm>
          <a:prstGeom prst="rect">
            <a:avLst/>
          </a:prstGeom>
          <a:noFill/>
          <a:ln w="9525">
            <a:noFill/>
            <a:miter lim="800000"/>
            <a:headEnd/>
            <a:tailEnd/>
          </a:ln>
        </p:spPr>
        <p:txBody>
          <a:bodyPr rot="0" vert="horz" wrap="square" lIns="91440" tIns="45720" rIns="91440" bIns="45720" anchor="t" anchorCtr="0">
            <a:noAutofit/>
          </a:bodyPr>
          <a:lstStyle/>
          <a:p>
            <a:pPr>
              <a:spcBef>
                <a:spcPts val="50"/>
              </a:spcBef>
            </a:pPr>
            <a:r>
              <a:rPr lang="en-US" sz="1600" b="1" dirty="0">
                <a:latin typeface="Arial" panose="020B0604020202020204" pitchFamily="34" charset="0"/>
                <a:cs typeface="Times New Roman" panose="02020603050405020304" pitchFamily="18" charset="0"/>
              </a:rPr>
              <a:t>Highest Building Loss (USD)</a:t>
            </a:r>
          </a:p>
          <a:p>
            <a:pPr>
              <a:spcBef>
                <a:spcPts val="50"/>
              </a:spcBef>
            </a:pPr>
            <a:r>
              <a:rPr lang="en-US" sz="1600" b="1" dirty="0">
                <a:latin typeface="Arial" panose="020B0604020202020204" pitchFamily="34" charset="0"/>
                <a:cs typeface="Times New Roman" panose="02020603050405020304" pitchFamily="18" charset="0"/>
              </a:rPr>
              <a:t>in Rainelle:</a:t>
            </a:r>
          </a:p>
          <a:p>
            <a:pPr>
              <a:spcBef>
                <a:spcPts val="50"/>
              </a:spcBef>
            </a:pPr>
            <a:endParaRPr lang="en-US" sz="500" dirty="0">
              <a:latin typeface="Arial" panose="020B0604020202020204" pitchFamily="34" charset="0"/>
              <a:cs typeface="Times New Roman" panose="02020603050405020304" pitchFamily="18" charset="0"/>
            </a:endParaRPr>
          </a:p>
          <a:p>
            <a:pPr>
              <a:spcBef>
                <a:spcPts val="50"/>
              </a:spcBef>
            </a:pPr>
            <a:r>
              <a:rPr lang="en-US" sz="1200" dirty="0">
                <a:latin typeface="Arial" panose="020B0604020202020204" pitchFamily="34" charset="0"/>
                <a:cs typeface="Times New Roman" panose="02020603050405020304" pitchFamily="18" charset="0"/>
              </a:rPr>
              <a:t>Building ID: 13-13-0001-0077-0000_144 </a:t>
            </a:r>
          </a:p>
          <a:p>
            <a:pPr>
              <a:spcBef>
                <a:spcPts val="50"/>
              </a:spcBef>
            </a:pPr>
            <a:r>
              <a:rPr lang="en-US" sz="1200" dirty="0">
                <a:latin typeface="Arial" panose="020B0604020202020204" pitchFamily="34" charset="0"/>
                <a:cs typeface="Times New Roman" panose="02020603050405020304" pitchFamily="18" charset="0"/>
              </a:rPr>
              <a:t>Hazard Occupancy Class: RES1 (Residential 1 Family)</a:t>
            </a:r>
          </a:p>
          <a:p>
            <a:pPr>
              <a:spcBef>
                <a:spcPts val="50"/>
              </a:spcBef>
            </a:pPr>
            <a:r>
              <a:rPr lang="en-US" sz="1200" dirty="0">
                <a:latin typeface="Arial" panose="020B0604020202020204" pitchFamily="34" charset="0"/>
                <a:cs typeface="Times New Roman" panose="02020603050405020304" pitchFamily="18" charset="0"/>
              </a:rPr>
              <a:t>FIRM Status: Post-FIRM regulated to Pre-FIRM (2005)</a:t>
            </a:r>
          </a:p>
          <a:p>
            <a:pPr>
              <a:spcBef>
                <a:spcPts val="50"/>
              </a:spcBef>
            </a:pPr>
            <a:r>
              <a:rPr lang="en-US" sz="1200" dirty="0">
                <a:latin typeface="Arial" panose="020B0604020202020204" pitchFamily="34" charset="0"/>
                <a:cs typeface="Times New Roman" panose="02020603050405020304" pitchFamily="18" charset="0"/>
              </a:rPr>
              <a:t>Water Depth in Structure: 3.7 ft (minus rated -4 ft)</a:t>
            </a:r>
          </a:p>
          <a:p>
            <a:pPr>
              <a:spcBef>
                <a:spcPts val="50"/>
              </a:spcBef>
            </a:pPr>
            <a:r>
              <a:rPr lang="en-US" sz="1200" dirty="0">
                <a:latin typeface="Arial" panose="020B0604020202020204" pitchFamily="34" charset="0"/>
                <a:cs typeface="Times New Roman" panose="02020603050405020304" pitchFamily="18" charset="0"/>
              </a:rPr>
              <a:t>Appraised Value: $92,800</a:t>
            </a:r>
          </a:p>
          <a:p>
            <a:pPr>
              <a:spcBef>
                <a:spcPts val="50"/>
              </a:spcBef>
            </a:pPr>
            <a:r>
              <a:rPr lang="en-US" sz="1200" dirty="0">
                <a:latin typeface="Arial" panose="020B0604020202020204" pitchFamily="34" charset="0"/>
                <a:cs typeface="Times New Roman" panose="02020603050405020304" pitchFamily="18" charset="0"/>
              </a:rPr>
              <a:t>Estimated Building Loss: $41,667</a:t>
            </a:r>
          </a:p>
          <a:p>
            <a:pPr>
              <a:spcBef>
                <a:spcPts val="50"/>
              </a:spcBef>
            </a:pPr>
            <a:r>
              <a:rPr lang="en-US" sz="1200" dirty="0">
                <a:latin typeface="Arial" panose="020B0604020202020204" pitchFamily="34" charset="0"/>
                <a:cs typeface="Times New Roman" panose="02020603050405020304" pitchFamily="18" charset="0"/>
              </a:rPr>
              <a:t>Building Damage Percentage: 45%</a:t>
            </a:r>
          </a:p>
          <a:p>
            <a:pPr>
              <a:spcBef>
                <a:spcPts val="50"/>
              </a:spcBef>
            </a:pPr>
            <a:r>
              <a:rPr lang="en-US" sz="1200" dirty="0">
                <a:latin typeface="Arial" panose="020B0604020202020204" pitchFamily="34" charset="0"/>
                <a:cs typeface="Times New Roman" panose="02020603050405020304" pitchFamily="18" charset="0"/>
                <a:hlinkClick r:id="rId3"/>
              </a:rPr>
              <a:t>Flood Tool Link</a:t>
            </a:r>
            <a:endParaRPr lang="en-US" sz="1200" dirty="0">
              <a:latin typeface="Arial" panose="020B0604020202020204" pitchFamily="34" charset="0"/>
              <a:cs typeface="Times New Roman" panose="02020603050405020304" pitchFamily="18" charset="0"/>
            </a:endParaRPr>
          </a:p>
        </p:txBody>
      </p:sp>
      <p:pic>
        <p:nvPicPr>
          <p:cNvPr id="4" name="Picture 3" descr="A picture containing grass, outdoor, sky, house&#10;&#10;Description automatically generated">
            <a:extLst>
              <a:ext uri="{FF2B5EF4-FFF2-40B4-BE49-F238E27FC236}">
                <a16:creationId xmlns:a16="http://schemas.microsoft.com/office/drawing/2014/main" id="{08A8DF22-56E1-43DD-A100-6B8AFAE18A01}"/>
              </a:ext>
            </a:extLst>
          </p:cNvPr>
          <p:cNvPicPr>
            <a:picLocks noChangeAspect="1"/>
          </p:cNvPicPr>
          <p:nvPr/>
        </p:nvPicPr>
        <p:blipFill rotWithShape="1">
          <a:blip r:embed="rId4" cstate="print">
            <a:extLst>
              <a:ext uri="{28A0092B-C50C-407E-A947-70E740481C1C}">
                <a14:useLocalDpi xmlns:a14="http://schemas.microsoft.com/office/drawing/2010/main" val="0"/>
              </a:ext>
            </a:extLst>
          </a:blip>
          <a:srcRect t="7766" r="3826" b="7766"/>
          <a:stretch/>
        </p:blipFill>
        <p:spPr>
          <a:xfrm>
            <a:off x="4436536" y="1202459"/>
            <a:ext cx="4350822" cy="2148771"/>
          </a:xfrm>
          <a:prstGeom prst="rect">
            <a:avLst/>
          </a:prstGeom>
        </p:spPr>
      </p:pic>
      <p:sp>
        <p:nvSpPr>
          <p:cNvPr id="8" name="Text Box 2">
            <a:extLst>
              <a:ext uri="{FF2B5EF4-FFF2-40B4-BE49-F238E27FC236}">
                <a16:creationId xmlns:a16="http://schemas.microsoft.com/office/drawing/2014/main" id="{A2B9375B-3952-4C4C-A656-1CB037A2A3FB}"/>
              </a:ext>
            </a:extLst>
          </p:cNvPr>
          <p:cNvSpPr txBox="1">
            <a:spLocks noChangeArrowheads="1"/>
          </p:cNvSpPr>
          <p:nvPr/>
        </p:nvSpPr>
        <p:spPr bwMode="auto">
          <a:xfrm>
            <a:off x="178844" y="3922320"/>
            <a:ext cx="4257692" cy="2304310"/>
          </a:xfrm>
          <a:prstGeom prst="rect">
            <a:avLst/>
          </a:prstGeom>
          <a:noFill/>
          <a:ln w="9525">
            <a:noFill/>
            <a:miter lim="800000"/>
            <a:headEnd/>
            <a:tailEnd/>
          </a:ln>
        </p:spPr>
        <p:txBody>
          <a:bodyPr rot="0" vert="horz" wrap="square" lIns="91440" tIns="45720" rIns="91440" bIns="45720" anchor="t" anchorCtr="0">
            <a:noAutofit/>
          </a:bodyPr>
          <a:lstStyle/>
          <a:p>
            <a:pPr>
              <a:spcBef>
                <a:spcPts val="50"/>
              </a:spcBef>
            </a:pPr>
            <a:r>
              <a:rPr lang="en-US" sz="1600" b="1" dirty="0">
                <a:latin typeface="Arial" panose="020B0604020202020204" pitchFamily="34" charset="0"/>
                <a:cs typeface="Times New Roman" panose="02020603050405020304" pitchFamily="18" charset="0"/>
              </a:rPr>
              <a:t>Highest Building Damage Percentage </a:t>
            </a:r>
          </a:p>
          <a:p>
            <a:pPr>
              <a:spcBef>
                <a:spcPts val="50"/>
              </a:spcBef>
            </a:pPr>
            <a:r>
              <a:rPr lang="en-US" sz="1600" b="1" dirty="0">
                <a:latin typeface="Arial" panose="020B0604020202020204" pitchFamily="34" charset="0"/>
                <a:cs typeface="Times New Roman" panose="02020603050405020304" pitchFamily="18" charset="0"/>
              </a:rPr>
              <a:t>in Rainelle:</a:t>
            </a:r>
          </a:p>
          <a:p>
            <a:pPr>
              <a:spcBef>
                <a:spcPts val="50"/>
              </a:spcBef>
            </a:pPr>
            <a:endParaRPr lang="en-US" sz="500" dirty="0">
              <a:latin typeface="Arial" panose="020B0604020202020204" pitchFamily="34" charset="0"/>
              <a:cs typeface="Times New Roman" panose="02020603050405020304" pitchFamily="18" charset="0"/>
            </a:endParaRPr>
          </a:p>
          <a:p>
            <a:pPr>
              <a:spcBef>
                <a:spcPts val="50"/>
              </a:spcBef>
            </a:pPr>
            <a:r>
              <a:rPr lang="en-US" sz="1200" dirty="0">
                <a:latin typeface="Arial" panose="020B0604020202020204" pitchFamily="34" charset="0"/>
                <a:cs typeface="Times New Roman" panose="02020603050405020304" pitchFamily="18" charset="0"/>
              </a:rPr>
              <a:t>Building ID: 13-13-0001-0091-0000_435</a:t>
            </a:r>
          </a:p>
          <a:p>
            <a:pPr>
              <a:spcBef>
                <a:spcPts val="50"/>
              </a:spcBef>
            </a:pPr>
            <a:r>
              <a:rPr lang="en-US" sz="1200" dirty="0">
                <a:latin typeface="Arial" panose="020B0604020202020204" pitchFamily="34" charset="0"/>
                <a:cs typeface="Times New Roman" panose="02020603050405020304" pitchFamily="18" charset="0"/>
              </a:rPr>
              <a:t>Hazard Occupancy Class: RES2 (Mobile Home)</a:t>
            </a:r>
          </a:p>
          <a:p>
            <a:pPr>
              <a:spcBef>
                <a:spcPts val="50"/>
              </a:spcBef>
            </a:pPr>
            <a:r>
              <a:rPr lang="en-US" sz="1200" dirty="0">
                <a:latin typeface="Arial" panose="020B0604020202020204" pitchFamily="34" charset="0"/>
                <a:cs typeface="Times New Roman" panose="02020603050405020304" pitchFamily="18" charset="0"/>
              </a:rPr>
              <a:t>FIRM Status: Pre-FIRM (1973)</a:t>
            </a:r>
          </a:p>
          <a:p>
            <a:pPr>
              <a:spcBef>
                <a:spcPts val="50"/>
              </a:spcBef>
            </a:pPr>
            <a:r>
              <a:rPr lang="en-US" sz="1200" dirty="0">
                <a:latin typeface="Arial" panose="020B0604020202020204" pitchFamily="34" charset="0"/>
                <a:cs typeface="Times New Roman" panose="02020603050405020304" pitchFamily="18" charset="0"/>
              </a:rPr>
              <a:t>Water Depth in Structure: 2.7 ft (minus rated -3 ft)</a:t>
            </a:r>
          </a:p>
          <a:p>
            <a:pPr>
              <a:spcBef>
                <a:spcPts val="50"/>
              </a:spcBef>
            </a:pPr>
            <a:r>
              <a:rPr lang="en-US" sz="1200" dirty="0">
                <a:latin typeface="Arial" panose="020B0604020202020204" pitchFamily="34" charset="0"/>
                <a:cs typeface="Times New Roman" panose="02020603050405020304" pitchFamily="18" charset="0"/>
              </a:rPr>
              <a:t>Appraised Value: $11,600</a:t>
            </a:r>
          </a:p>
          <a:p>
            <a:pPr>
              <a:spcBef>
                <a:spcPts val="50"/>
              </a:spcBef>
            </a:pPr>
            <a:r>
              <a:rPr lang="en-US" sz="1200" dirty="0">
                <a:latin typeface="Arial" panose="020B0604020202020204" pitchFamily="34" charset="0"/>
                <a:cs typeface="Times New Roman" panose="02020603050405020304" pitchFamily="18" charset="0"/>
              </a:rPr>
              <a:t>Estimated Building Loss: $8,120</a:t>
            </a:r>
          </a:p>
          <a:p>
            <a:pPr>
              <a:spcBef>
                <a:spcPts val="50"/>
              </a:spcBef>
            </a:pPr>
            <a:r>
              <a:rPr lang="en-US" sz="1200" dirty="0">
                <a:latin typeface="Arial" panose="020B0604020202020204" pitchFamily="34" charset="0"/>
                <a:cs typeface="Times New Roman" panose="02020603050405020304" pitchFamily="18" charset="0"/>
              </a:rPr>
              <a:t>Building Damage Percentage: 70%</a:t>
            </a:r>
          </a:p>
          <a:p>
            <a:pPr>
              <a:spcBef>
                <a:spcPts val="50"/>
              </a:spcBef>
            </a:pPr>
            <a:r>
              <a:rPr lang="en-US" sz="1200" dirty="0">
                <a:latin typeface="Arial" panose="020B0604020202020204" pitchFamily="34" charset="0"/>
                <a:cs typeface="Times New Roman" panose="02020603050405020304" pitchFamily="18" charset="0"/>
                <a:hlinkClick r:id="rId5"/>
              </a:rPr>
              <a:t>Flood Tool Link</a:t>
            </a:r>
            <a:endParaRPr lang="en-US" sz="1200" dirty="0">
              <a:latin typeface="Arial" panose="020B0604020202020204" pitchFamily="34" charset="0"/>
              <a:cs typeface="Times New Roman" panose="02020603050405020304" pitchFamily="18" charset="0"/>
            </a:endParaRPr>
          </a:p>
        </p:txBody>
      </p:sp>
      <p:pic>
        <p:nvPicPr>
          <p:cNvPr id="3" name="Picture 2" descr="A house with a fence around it&#10;&#10;Description automatically generated with low confidence">
            <a:extLst>
              <a:ext uri="{FF2B5EF4-FFF2-40B4-BE49-F238E27FC236}">
                <a16:creationId xmlns:a16="http://schemas.microsoft.com/office/drawing/2014/main" id="{E55BA52B-11CC-4A67-A690-B619DF443992}"/>
              </a:ext>
            </a:extLst>
          </p:cNvPr>
          <p:cNvPicPr>
            <a:picLocks noChangeAspect="1"/>
          </p:cNvPicPr>
          <p:nvPr/>
        </p:nvPicPr>
        <p:blipFill rotWithShape="1">
          <a:blip r:embed="rId6" cstate="print">
            <a:extLst>
              <a:ext uri="{28A0092B-C50C-407E-A947-70E740481C1C}">
                <a14:useLocalDpi xmlns:a14="http://schemas.microsoft.com/office/drawing/2010/main" val="0"/>
              </a:ext>
            </a:extLst>
          </a:blip>
          <a:srcRect l="8148" b="10964"/>
          <a:stretch/>
        </p:blipFill>
        <p:spPr>
          <a:xfrm>
            <a:off x="4436536" y="4000090"/>
            <a:ext cx="4350822" cy="2130785"/>
          </a:xfrm>
          <a:prstGeom prst="rect">
            <a:avLst/>
          </a:prstGeom>
        </p:spPr>
      </p:pic>
    </p:spTree>
    <p:extLst>
      <p:ext uri="{BB962C8B-B14F-4D97-AF65-F5344CB8AC3E}">
        <p14:creationId xmlns:p14="http://schemas.microsoft.com/office/powerpoint/2010/main" val="24487989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0" y="1"/>
            <a:ext cx="9144000" cy="914399"/>
          </a:xfrm>
          <a:prstGeom prst="rect">
            <a:avLst/>
          </a:prstGeom>
          <a:solidFill>
            <a:schemeClr val="accent1">
              <a:lumMod val="50000"/>
            </a:schemeClr>
          </a:solidFill>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174625"/>
            <a:r>
              <a:rPr lang="en-US" sz="2400" dirty="0">
                <a:solidFill>
                  <a:schemeClr val="bg1"/>
                </a:solidFill>
                <a:latin typeface="Arial" panose="020B0604020202020204" pitchFamily="34" charset="0"/>
                <a:cs typeface="Arial" panose="020B0604020202020204" pitchFamily="34" charset="0"/>
              </a:rPr>
              <a:t>Criteria, Rationale, and Data Sources</a:t>
            </a:r>
          </a:p>
        </p:txBody>
      </p:sp>
      <p:graphicFrame>
        <p:nvGraphicFramePr>
          <p:cNvPr id="4" name="Table 4">
            <a:extLst>
              <a:ext uri="{FF2B5EF4-FFF2-40B4-BE49-F238E27FC236}">
                <a16:creationId xmlns:a16="http://schemas.microsoft.com/office/drawing/2014/main" id="{064D6C48-3E95-4AA3-8F06-135D21432687}"/>
              </a:ext>
            </a:extLst>
          </p:cNvPr>
          <p:cNvGraphicFramePr>
            <a:graphicFrameLocks noGrp="1"/>
          </p:cNvGraphicFramePr>
          <p:nvPr>
            <p:extLst>
              <p:ext uri="{D42A27DB-BD31-4B8C-83A1-F6EECF244321}">
                <p14:modId xmlns:p14="http://schemas.microsoft.com/office/powerpoint/2010/main" val="1911950943"/>
              </p:ext>
            </p:extLst>
          </p:nvPr>
        </p:nvGraphicFramePr>
        <p:xfrm>
          <a:off x="121920" y="1071568"/>
          <a:ext cx="8917579" cy="5056656"/>
        </p:xfrm>
        <a:graphic>
          <a:graphicData uri="http://schemas.openxmlformats.org/drawingml/2006/table">
            <a:tbl>
              <a:tblPr firstRow="1" bandRow="1">
                <a:tableStyleId>{5C22544A-7EE6-4342-B048-85BDC9FD1C3A}</a:tableStyleId>
              </a:tblPr>
              <a:tblGrid>
                <a:gridCol w="1959429">
                  <a:extLst>
                    <a:ext uri="{9D8B030D-6E8A-4147-A177-3AD203B41FA5}">
                      <a16:colId xmlns:a16="http://schemas.microsoft.com/office/drawing/2014/main" val="1438507270"/>
                    </a:ext>
                  </a:extLst>
                </a:gridCol>
                <a:gridCol w="2646274">
                  <a:extLst>
                    <a:ext uri="{9D8B030D-6E8A-4147-A177-3AD203B41FA5}">
                      <a16:colId xmlns:a16="http://schemas.microsoft.com/office/drawing/2014/main" val="1218352812"/>
                    </a:ext>
                  </a:extLst>
                </a:gridCol>
                <a:gridCol w="2494271">
                  <a:extLst>
                    <a:ext uri="{9D8B030D-6E8A-4147-A177-3AD203B41FA5}">
                      <a16:colId xmlns:a16="http://schemas.microsoft.com/office/drawing/2014/main" val="796239596"/>
                    </a:ext>
                  </a:extLst>
                </a:gridCol>
                <a:gridCol w="1817605">
                  <a:extLst>
                    <a:ext uri="{9D8B030D-6E8A-4147-A177-3AD203B41FA5}">
                      <a16:colId xmlns:a16="http://schemas.microsoft.com/office/drawing/2014/main" val="717488461"/>
                    </a:ext>
                  </a:extLst>
                </a:gridCol>
              </a:tblGrid>
              <a:tr h="185505">
                <a:tc>
                  <a:txBody>
                    <a:bodyPr/>
                    <a:lstStyle/>
                    <a:p>
                      <a:r>
                        <a:rPr lang="en-US" sz="1050" dirty="0"/>
                        <a:t>Loss Indicator</a:t>
                      </a:r>
                    </a:p>
                  </a:txBody>
                  <a:tcPr anchor="ctr">
                    <a:lnL w="12700" cap="flat" cmpd="sng" algn="ctr">
                      <a:solidFill>
                        <a:schemeClr val="bg1"/>
                      </a:solidFill>
                      <a:prstDash val="solid"/>
                      <a:round/>
                      <a:headEnd type="none" w="med" len="med"/>
                      <a:tailEnd type="none" w="med" len="med"/>
                    </a:lnL>
                    <a:lnB w="28575" cap="flat" cmpd="sng" algn="ctr">
                      <a:solidFill>
                        <a:schemeClr val="bg1"/>
                      </a:solidFill>
                      <a:prstDash val="solid"/>
                      <a:round/>
                      <a:headEnd type="none" w="med" len="med"/>
                      <a:tailEnd type="none" w="med" len="med"/>
                    </a:lnB>
                    <a:solidFill>
                      <a:srgbClr val="5B739B"/>
                    </a:solidFill>
                  </a:tcPr>
                </a:tc>
                <a:tc>
                  <a:txBody>
                    <a:bodyPr/>
                    <a:lstStyle/>
                    <a:p>
                      <a:pPr algn="l"/>
                      <a:r>
                        <a:rPr lang="en-US" sz="1050" dirty="0"/>
                        <a:t>Criteria </a:t>
                      </a:r>
                    </a:p>
                  </a:txBody>
                  <a:tcPr marL="54105" marR="54105" marT="27053" marB="27053" anchor="ct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5B739B"/>
                    </a:solidFill>
                  </a:tcPr>
                </a:tc>
                <a:tc>
                  <a:txBody>
                    <a:bodyPr/>
                    <a:lstStyle/>
                    <a:p>
                      <a:pPr algn="l"/>
                      <a:r>
                        <a:rPr lang="en-US" sz="1050" dirty="0"/>
                        <a:t>Rationale</a:t>
                      </a:r>
                    </a:p>
                  </a:txBody>
                  <a:tcPr marL="54105" marR="54105" marT="27053" marB="2705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5B739B"/>
                    </a:solidFill>
                  </a:tcPr>
                </a:tc>
                <a:tc>
                  <a:txBody>
                    <a:bodyPr/>
                    <a:lstStyle/>
                    <a:p>
                      <a:pPr algn="l"/>
                      <a:r>
                        <a:rPr lang="en-US" sz="1050" dirty="0"/>
                        <a:t>Data Source</a:t>
                      </a:r>
                    </a:p>
                  </a:txBody>
                  <a:tcPr marL="54105" marR="54105" marT="27053" marB="2705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5B739B"/>
                    </a:solidFill>
                  </a:tcPr>
                </a:tc>
                <a:extLst>
                  <a:ext uri="{0D108BD9-81ED-4DB2-BD59-A6C34878D82A}">
                    <a16:rowId xmlns:a16="http://schemas.microsoft.com/office/drawing/2014/main" val="3513940923"/>
                  </a:ext>
                </a:extLst>
              </a:tr>
              <a:tr h="0">
                <a:tc>
                  <a:txBody>
                    <a:bodyPr/>
                    <a:lstStyle/>
                    <a:p>
                      <a:pPr algn="l"/>
                      <a:r>
                        <a:rPr lang="en-US" sz="1050" b="1" dirty="0">
                          <a:solidFill>
                            <a:schemeClr val="bg1"/>
                          </a:solidFill>
                        </a:rPr>
                        <a:t>TEIF Building Dollar Loss Estimates</a:t>
                      </a:r>
                    </a:p>
                  </a:txBody>
                  <a:tcPr marL="54105" marR="54105" marT="27053" marB="2705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5B739B"/>
                    </a:solidFill>
                  </a:tcPr>
                </a:tc>
                <a:tc row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50" dirty="0">
                          <a:solidFill>
                            <a:schemeClr val="bg1"/>
                          </a:solidFill>
                        </a:rPr>
                        <a:t>Using FEMA’s open-source Hazus utility, Flood Assessment Structure Tool (FAST) for a 1%-annual-chance flood event to calculate the damage percentages of the total building values (Total Exposure in Floodplain or TEIF)</a:t>
                      </a:r>
                    </a:p>
                  </a:txBody>
                  <a:tcPr marL="54105" marR="54105" marT="27053" marB="2705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5B739B"/>
                    </a:solidFill>
                  </a:tcPr>
                </a:tc>
                <a:tc rowSpan="7">
                  <a:txBody>
                    <a:bodyPr/>
                    <a:lstStyle/>
                    <a:p>
                      <a:pPr algn="l"/>
                      <a:r>
                        <a:rPr lang="en-US" sz="1050" b="0" dirty="0">
                          <a:solidFill>
                            <a:schemeClr val="bg1"/>
                          </a:solidFill>
                        </a:rPr>
                        <a:t>Flood loss models quantify the degree of flood risk, including estimates of substantially damaged structures.  Quantifying the degree of flood risk is important for risk communications and flood reduction efforts.</a:t>
                      </a:r>
                    </a:p>
                  </a:txBody>
                  <a:tcPr marL="54105" marR="54105" marT="27053" marB="2705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5B739B"/>
                    </a:solidFill>
                  </a:tcPr>
                </a:tc>
                <a:tc rowSpan="3">
                  <a:txBody>
                    <a:bodyPr/>
                    <a:lstStyle/>
                    <a:p>
                      <a:pPr algn="l"/>
                      <a:r>
                        <a:rPr lang="en-US" sz="1050" b="0" dirty="0">
                          <a:solidFill>
                            <a:schemeClr val="bg1"/>
                          </a:solidFill>
                        </a:rPr>
                        <a:t>BLRA of 10/19/2022 (based on 2022 tax assessment), Total Exposure in Floodplain (TEIF), Building percent damage estimate values, Depth grids</a:t>
                      </a:r>
                    </a:p>
                  </a:txBody>
                  <a:tcPr marL="54105" marR="54105" marT="27053" marB="2705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5B739B"/>
                    </a:solidFill>
                  </a:tcPr>
                </a:tc>
                <a:extLst>
                  <a:ext uri="{0D108BD9-81ED-4DB2-BD59-A6C34878D82A}">
                    <a16:rowId xmlns:a16="http://schemas.microsoft.com/office/drawing/2014/main" val="4062377285"/>
                  </a:ext>
                </a:extLst>
              </a:tr>
              <a:tr h="372493">
                <a:tc>
                  <a:txBody>
                    <a:bodyPr/>
                    <a:lstStyle/>
                    <a:p>
                      <a:pPr algn="l"/>
                      <a:r>
                        <a:rPr lang="en-US" sz="1050" b="1" dirty="0">
                          <a:solidFill>
                            <a:schemeClr val="bg1"/>
                          </a:solidFill>
                        </a:rPr>
                        <a:t>TEIF Building Loss Ratio</a:t>
                      </a:r>
                    </a:p>
                  </a:txBody>
                  <a:tcPr marL="54105" marR="54105" marT="27053" marB="2705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5B739B"/>
                    </a:solidFill>
                  </a:tcPr>
                </a:tc>
                <a:tc vMerge="1">
                  <a:txBody>
                    <a:bodyPr/>
                    <a:lstStyle/>
                    <a:p>
                      <a:pPr algn="l"/>
                      <a:endParaRPr lang="en-US" sz="1050" b="0" dirty="0">
                        <a:solidFill>
                          <a:schemeClr val="bg1"/>
                        </a:solidFill>
                      </a:endParaRPr>
                    </a:p>
                  </a:txBody>
                  <a:tcPr marL="54105" marR="54105" marT="27053" marB="2705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5B739B"/>
                    </a:solidFill>
                  </a:tcPr>
                </a:tc>
                <a:tc vMerge="1">
                  <a:txBody>
                    <a:bodyPr/>
                    <a:lstStyle/>
                    <a:p>
                      <a:pPr algn="l"/>
                      <a:endParaRPr lang="en-US" sz="1050" b="0" dirty="0">
                        <a:solidFill>
                          <a:schemeClr val="bg1"/>
                        </a:solidFill>
                      </a:endParaRPr>
                    </a:p>
                  </a:txBody>
                  <a:tcPr marL="54105" marR="54105" marT="27053" marB="2705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5B739B"/>
                    </a:solidFill>
                  </a:tcPr>
                </a:tc>
                <a:tc vMerge="1">
                  <a:txBody>
                    <a:bodyPr/>
                    <a:lstStyle/>
                    <a:p>
                      <a:pPr algn="l"/>
                      <a:endParaRPr lang="en-US" sz="1050" b="0" dirty="0">
                        <a:solidFill>
                          <a:schemeClr val="bg1"/>
                        </a:solidFill>
                      </a:endParaRPr>
                    </a:p>
                  </a:txBody>
                  <a:tcPr marL="54105" marR="54105" marT="27053" marB="2705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5B739B"/>
                    </a:solidFill>
                  </a:tcPr>
                </a:tc>
                <a:extLst>
                  <a:ext uri="{0D108BD9-81ED-4DB2-BD59-A6C34878D82A}">
                    <a16:rowId xmlns:a16="http://schemas.microsoft.com/office/drawing/2014/main" val="1342225796"/>
                  </a:ext>
                </a:extLst>
              </a:tr>
              <a:tr h="37414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50" b="1" dirty="0">
                          <a:solidFill>
                            <a:schemeClr val="bg1"/>
                          </a:solidFill>
                        </a:rPr>
                        <a:t>Median Individual Building Damage</a:t>
                      </a:r>
                    </a:p>
                  </a:txBody>
                  <a:tcPr marL="54105" marR="54105" marT="27053" marB="2705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5B739B"/>
                    </a:solidFill>
                  </a:tcPr>
                </a:tc>
                <a:tc>
                  <a:txBody>
                    <a:bodyPr/>
                    <a:lstStyle/>
                    <a:p>
                      <a:pPr algn="l"/>
                      <a:r>
                        <a:rPr lang="en-US" sz="1050" b="0" dirty="0">
                          <a:solidFill>
                            <a:schemeClr val="bg1"/>
                          </a:solidFill>
                        </a:rPr>
                        <a:t>The median estimated individual building loss in each community</a:t>
                      </a:r>
                    </a:p>
                  </a:txBody>
                  <a:tcPr marL="54105" marR="54105" marT="27053" marB="2705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5B739B"/>
                    </a:solidFill>
                  </a:tcPr>
                </a:tc>
                <a:tc vMerge="1">
                  <a:txBody>
                    <a:bodyPr/>
                    <a:lstStyle/>
                    <a:p>
                      <a:pPr algn="l"/>
                      <a:endParaRPr lang="en-US" sz="1050" b="0" dirty="0">
                        <a:solidFill>
                          <a:schemeClr val="bg1"/>
                        </a:solidFill>
                      </a:endParaRPr>
                    </a:p>
                  </a:txBody>
                  <a:tcPr marL="54105" marR="54105" marT="27053" marB="2705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5B739B"/>
                    </a:solidFill>
                  </a:tcPr>
                </a:tc>
                <a:tc vMerge="1">
                  <a:txBody>
                    <a:bodyPr/>
                    <a:lstStyle/>
                    <a:p>
                      <a:pPr algn="l"/>
                      <a:endParaRPr lang="en-US" sz="1050" b="0" dirty="0">
                        <a:solidFill>
                          <a:schemeClr val="bg1"/>
                        </a:solidFill>
                      </a:endParaRPr>
                    </a:p>
                  </a:txBody>
                  <a:tcPr marL="54105" marR="54105" marT="27053" marB="2705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5B739B"/>
                    </a:solidFill>
                  </a:tcPr>
                </a:tc>
                <a:extLst>
                  <a:ext uri="{0D108BD9-81ED-4DB2-BD59-A6C34878D82A}">
                    <a16:rowId xmlns:a16="http://schemas.microsoft.com/office/drawing/2014/main" val="941388248"/>
                  </a:ext>
                </a:extLst>
              </a:tr>
              <a:tr h="39038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50" b="1" dirty="0">
                          <a:solidFill>
                            <a:schemeClr val="bg1"/>
                          </a:solidFill>
                        </a:rPr>
                        <a:t>Substantial Damage (&gt;50%) Estimates</a:t>
                      </a:r>
                    </a:p>
                  </a:txBody>
                  <a:tcPr marL="54105" marR="54105" marT="27053" marB="2705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5B739B"/>
                    </a:solidFill>
                  </a:tcPr>
                </a:tc>
                <a:tc rowSpan="2">
                  <a:txBody>
                    <a:bodyPr/>
                    <a:lstStyle/>
                    <a:p>
                      <a:pPr algn="l"/>
                      <a:r>
                        <a:rPr lang="en-US" sz="1050" b="0" dirty="0">
                          <a:solidFill>
                            <a:schemeClr val="bg1"/>
                          </a:solidFill>
                        </a:rPr>
                        <a:t>Number/percent of primary structures with the estimated damages of greater that 50% of the building value</a:t>
                      </a:r>
                    </a:p>
                  </a:txBody>
                  <a:tcPr marL="54105" marR="54105" marT="27053" marB="2705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5B739B"/>
                    </a:solidFill>
                  </a:tcPr>
                </a:tc>
                <a:tc vMerge="1">
                  <a:txBody>
                    <a:bodyPr/>
                    <a:lstStyle/>
                    <a:p>
                      <a:pPr algn="l"/>
                      <a:endParaRPr lang="en-US" sz="1050" b="0" dirty="0">
                        <a:solidFill>
                          <a:schemeClr val="bg1"/>
                        </a:solidFill>
                      </a:endParaRPr>
                    </a:p>
                  </a:txBody>
                  <a:tcPr marL="54105" marR="54105" marT="27053" marB="2705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5B739B"/>
                    </a:solidFill>
                  </a:tcPr>
                </a:tc>
                <a:tc rowSpan="2">
                  <a:txBody>
                    <a:bodyPr/>
                    <a:lstStyle/>
                    <a:p>
                      <a:pPr algn="l"/>
                      <a:r>
                        <a:rPr lang="en-US" sz="1050" b="0" dirty="0">
                          <a:solidFill>
                            <a:schemeClr val="bg1"/>
                          </a:solidFill>
                        </a:rPr>
                        <a:t>BLRA of 10/19/2022 (based on 2022 tax assessment), Total Exposure in Floodplain (TEIF), Building percent damage estimate values, Depth grids </a:t>
                      </a:r>
                    </a:p>
                  </a:txBody>
                  <a:tcPr marL="54105" marR="54105" marT="27053" marB="2705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5B739B"/>
                    </a:solidFill>
                  </a:tcPr>
                </a:tc>
                <a:extLst>
                  <a:ext uri="{0D108BD9-81ED-4DB2-BD59-A6C34878D82A}">
                    <a16:rowId xmlns:a16="http://schemas.microsoft.com/office/drawing/2014/main" val="1660948193"/>
                  </a:ext>
                </a:extLst>
              </a:tr>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50" b="1" dirty="0">
                          <a:solidFill>
                            <a:schemeClr val="bg1"/>
                          </a:solidFill>
                        </a:rPr>
                        <a:t>Percent Substantial Damage Estimates</a:t>
                      </a:r>
                    </a:p>
                  </a:txBody>
                  <a:tcPr marL="54105" marR="54105" marT="27053" marB="2705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5B739B"/>
                    </a:solidFill>
                  </a:tcPr>
                </a:tc>
                <a:tc vMerge="1">
                  <a:txBody>
                    <a:bodyPr/>
                    <a:lstStyle/>
                    <a:p>
                      <a:pPr algn="l"/>
                      <a:endParaRPr lang="en-US" sz="1050" b="0" dirty="0">
                        <a:solidFill>
                          <a:schemeClr val="bg1"/>
                        </a:solidFill>
                      </a:endParaRPr>
                    </a:p>
                  </a:txBody>
                  <a:tcPr marL="54105" marR="54105" marT="27053" marB="2705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5B739B"/>
                    </a:solidFill>
                  </a:tcPr>
                </a:tc>
                <a:tc vMerge="1">
                  <a:txBody>
                    <a:bodyPr/>
                    <a:lstStyle/>
                    <a:p>
                      <a:pPr algn="l"/>
                      <a:endParaRPr lang="en-US" sz="1050" b="0" dirty="0">
                        <a:solidFill>
                          <a:schemeClr val="bg1"/>
                        </a:solidFill>
                      </a:endParaRPr>
                    </a:p>
                  </a:txBody>
                  <a:tcPr marL="54105" marR="54105" marT="27053" marB="2705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5B739B"/>
                    </a:solidFill>
                  </a:tcPr>
                </a:tc>
                <a:tc vMerge="1">
                  <a:txBody>
                    <a:bodyPr/>
                    <a:lstStyle/>
                    <a:p>
                      <a:pPr algn="l"/>
                      <a:endParaRPr lang="en-US" sz="1050" b="0" dirty="0">
                        <a:solidFill>
                          <a:schemeClr val="bg1"/>
                        </a:solidFill>
                      </a:endParaRPr>
                    </a:p>
                  </a:txBody>
                  <a:tcPr marL="54105" marR="54105" marT="27053" marB="2705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5B739B"/>
                    </a:solidFill>
                  </a:tcPr>
                </a:tc>
                <a:extLst>
                  <a:ext uri="{0D108BD9-81ED-4DB2-BD59-A6C34878D82A}">
                    <a16:rowId xmlns:a16="http://schemas.microsoft.com/office/drawing/2014/main" val="4129055087"/>
                  </a:ext>
                </a:extLst>
              </a:tr>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50" dirty="0">
                          <a:solidFill>
                            <a:schemeClr val="bg1"/>
                          </a:solidFill>
                        </a:rPr>
                        <a:t>Moderate Damage (10-50%) Estimates</a:t>
                      </a:r>
                    </a:p>
                  </a:txBody>
                  <a:tcPr marL="54105" marR="54105" marT="27053" marB="2705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5B739B"/>
                    </a:solidFill>
                  </a:tcPr>
                </a:tc>
                <a:tc rowSpan="2">
                  <a:txBody>
                    <a:bodyPr/>
                    <a:lstStyle/>
                    <a:p>
                      <a:pPr algn="l"/>
                      <a:r>
                        <a:rPr lang="en-US" sz="1050" b="0" dirty="0">
                          <a:solidFill>
                            <a:schemeClr val="bg1"/>
                          </a:solidFill>
                        </a:rPr>
                        <a:t>Number/percent of primary structures with the estimated damages of 10% to 50% of the building value</a:t>
                      </a:r>
                    </a:p>
                  </a:txBody>
                  <a:tcPr marL="54105" marR="54105" marT="27053" marB="2705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5B739B"/>
                    </a:solidFill>
                  </a:tcPr>
                </a:tc>
                <a:tc vMerge="1">
                  <a:txBody>
                    <a:bodyPr/>
                    <a:lstStyle/>
                    <a:p>
                      <a:pPr algn="l"/>
                      <a:endParaRPr lang="en-US" sz="1050" b="0" dirty="0">
                        <a:solidFill>
                          <a:schemeClr val="bg1"/>
                        </a:solidFill>
                      </a:endParaRPr>
                    </a:p>
                  </a:txBody>
                  <a:tcPr marL="54105" marR="54105" marT="27053" marB="2705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5B739B"/>
                    </a:solidFill>
                  </a:tcPr>
                </a:tc>
                <a:tc rowSpan="2">
                  <a:txBody>
                    <a:bodyPr/>
                    <a:lstStyle/>
                    <a:p>
                      <a:pPr algn="l"/>
                      <a:r>
                        <a:rPr lang="en-US" sz="1050" b="0" dirty="0">
                          <a:solidFill>
                            <a:schemeClr val="bg1"/>
                          </a:solidFill>
                        </a:rPr>
                        <a:t>BLRA of 10/19/2022 (based on 2022 tax assessment), Total Exposure in Floodplain (TEIF), Building percent damage estimate values, Depth grids </a:t>
                      </a:r>
                    </a:p>
                  </a:txBody>
                  <a:tcPr marL="54105" marR="54105" marT="27053" marB="2705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5B739B"/>
                    </a:solidFill>
                  </a:tcPr>
                </a:tc>
                <a:extLst>
                  <a:ext uri="{0D108BD9-81ED-4DB2-BD59-A6C34878D82A}">
                    <a16:rowId xmlns:a16="http://schemas.microsoft.com/office/drawing/2014/main" val="1831419851"/>
                  </a:ext>
                </a:extLst>
              </a:tr>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50" dirty="0">
                          <a:solidFill>
                            <a:schemeClr val="bg1"/>
                          </a:solidFill>
                        </a:rPr>
                        <a:t>Percent Moderate Damage Estimates</a:t>
                      </a:r>
                    </a:p>
                  </a:txBody>
                  <a:tcPr marL="54105" marR="54105" marT="27053" marB="2705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5B739B"/>
                    </a:solidFill>
                  </a:tcPr>
                </a:tc>
                <a:tc vMerge="1">
                  <a:txBody>
                    <a:bodyPr/>
                    <a:lstStyle/>
                    <a:p>
                      <a:pPr algn="l"/>
                      <a:endParaRPr lang="en-US" sz="1050" b="0" dirty="0">
                        <a:solidFill>
                          <a:schemeClr val="bg1"/>
                        </a:solidFill>
                      </a:endParaRPr>
                    </a:p>
                  </a:txBody>
                  <a:tcPr marL="54105" marR="54105" marT="27053" marB="2705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5B739B"/>
                    </a:solidFill>
                  </a:tcPr>
                </a:tc>
                <a:tc vMerge="1">
                  <a:txBody>
                    <a:bodyPr/>
                    <a:lstStyle/>
                    <a:p>
                      <a:pPr algn="l"/>
                      <a:endParaRPr lang="en-US" sz="1050" b="0" dirty="0">
                        <a:solidFill>
                          <a:schemeClr val="bg1"/>
                        </a:solidFill>
                      </a:endParaRPr>
                    </a:p>
                  </a:txBody>
                  <a:tcPr marL="54105" marR="54105" marT="27053" marB="2705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5B739B"/>
                    </a:solidFill>
                  </a:tcPr>
                </a:tc>
                <a:tc vMerge="1">
                  <a:txBody>
                    <a:bodyPr/>
                    <a:lstStyle/>
                    <a:p>
                      <a:pPr algn="l"/>
                      <a:endParaRPr lang="en-US" sz="1050" b="0" dirty="0">
                        <a:solidFill>
                          <a:schemeClr val="bg1"/>
                        </a:solidFill>
                      </a:endParaRPr>
                    </a:p>
                  </a:txBody>
                  <a:tcPr marL="54105" marR="54105" marT="27053" marB="2705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5B739B"/>
                    </a:solidFill>
                  </a:tcPr>
                </a:tc>
                <a:extLst>
                  <a:ext uri="{0D108BD9-81ED-4DB2-BD59-A6C34878D82A}">
                    <a16:rowId xmlns:a16="http://schemas.microsoft.com/office/drawing/2014/main" val="3224285190"/>
                  </a:ext>
                </a:extLst>
              </a:tr>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50" b="1" dirty="0">
                          <a:solidFill>
                            <a:schemeClr val="bg1"/>
                          </a:solidFill>
                        </a:rPr>
                        <a:t>Building Debris Removal Estimates</a:t>
                      </a:r>
                    </a:p>
                  </a:txBody>
                  <a:tcPr marL="54105" marR="54105" marT="27053" marB="2705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5B739B"/>
                    </a:solidFill>
                  </a:tcPr>
                </a:tc>
                <a:tc>
                  <a:txBody>
                    <a:bodyPr/>
                    <a:lstStyle/>
                    <a:p>
                      <a:pPr algn="l"/>
                      <a:r>
                        <a:rPr lang="en-US" sz="1050" b="0" dirty="0">
                          <a:solidFill>
                            <a:schemeClr val="bg1"/>
                          </a:solidFill>
                        </a:rPr>
                        <a:t>The total tonnage of building debris that will be generated from a riverine 1%-annual-chance flood event based on FEMA’s Hazus Flood Model. The model calculates only debris from the structure and not other types of debris (e.g., woody debris, sediment, content of buildings, etc.).</a:t>
                      </a:r>
                    </a:p>
                  </a:txBody>
                  <a:tcPr marL="54105" marR="54105" marT="27053" marB="2705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5B739B"/>
                    </a:solidFill>
                  </a:tcPr>
                </a:tc>
                <a:tc>
                  <a:txBody>
                    <a:bodyPr/>
                    <a:lstStyle/>
                    <a:p>
                      <a:pPr algn="l"/>
                      <a:r>
                        <a:rPr lang="en-US" sz="1050" b="0" dirty="0">
                          <a:solidFill>
                            <a:schemeClr val="bg1"/>
                          </a:solidFill>
                        </a:rPr>
                        <a:t>Debris disposal can be a significant issue following floods. Debris removal estimates should be incorporated into debris removal plans.</a:t>
                      </a:r>
                    </a:p>
                  </a:txBody>
                  <a:tcPr marL="54105" marR="54105" marT="27053" marB="2705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5B739B"/>
                    </a:solidFill>
                  </a:tcPr>
                </a:tc>
                <a:tc>
                  <a:txBody>
                    <a:bodyPr/>
                    <a:lstStyle/>
                    <a:p>
                      <a:pPr algn="l"/>
                      <a:r>
                        <a:rPr lang="en-US" sz="1050" b="0" dirty="0">
                          <a:solidFill>
                            <a:schemeClr val="bg1"/>
                          </a:solidFill>
                        </a:rPr>
                        <a:t>BLRA of 10/19/2022 (based on 2022 tax assessment), Total Exposure in Floodplain (TEIF)</a:t>
                      </a:r>
                    </a:p>
                  </a:txBody>
                  <a:tcPr marL="54105" marR="54105" marT="27053" marB="2705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5B739B"/>
                    </a:solidFill>
                  </a:tcPr>
                </a:tc>
                <a:extLst>
                  <a:ext uri="{0D108BD9-81ED-4DB2-BD59-A6C34878D82A}">
                    <a16:rowId xmlns:a16="http://schemas.microsoft.com/office/drawing/2014/main" val="1221970460"/>
                  </a:ext>
                </a:extLst>
              </a:tr>
              <a:tr h="46359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50" b="1" dirty="0">
                          <a:solidFill>
                            <a:schemeClr val="bg1"/>
                          </a:solidFill>
                        </a:rPr>
                        <a:t>Number of Previous Paid Losses</a:t>
                      </a:r>
                    </a:p>
                  </a:txBody>
                  <a:tcPr marL="54105" marR="54105" marT="27053" marB="2705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5B739B"/>
                    </a:solidFill>
                  </a:tcPr>
                </a:tc>
                <a:tc>
                  <a:txBody>
                    <a:bodyPr/>
                    <a:lstStyle/>
                    <a:p>
                      <a:pPr algn="l"/>
                      <a:r>
                        <a:rPr lang="en-US" sz="1050" b="0" dirty="0">
                          <a:solidFill>
                            <a:schemeClr val="bg1"/>
                          </a:solidFill>
                        </a:rPr>
                        <a:t>Number of paid losses in the community’s history up to 2019</a:t>
                      </a:r>
                    </a:p>
                  </a:txBody>
                  <a:tcPr marL="54105" marR="54105" marT="27053" marB="2705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5B739B"/>
                    </a:solidFill>
                  </a:tcPr>
                </a:tc>
                <a:tc>
                  <a:txBody>
                    <a:bodyPr/>
                    <a:lstStyle/>
                    <a:p>
                      <a:pPr algn="l"/>
                      <a:r>
                        <a:rPr lang="en-US" sz="1050" b="0" dirty="0">
                          <a:solidFill>
                            <a:schemeClr val="bg1"/>
                          </a:solidFill>
                        </a:rPr>
                        <a:t>A high number of claims in a community indicates that flooding is occurring, and community members are making claims against their policies. </a:t>
                      </a:r>
                    </a:p>
                  </a:txBody>
                  <a:tcPr marL="54105" marR="54105" marT="27053" marB="2705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5B739B"/>
                    </a:solidFill>
                  </a:tcPr>
                </a:tc>
                <a:tc>
                  <a:txBody>
                    <a:bodyPr/>
                    <a:lstStyle/>
                    <a:p>
                      <a:pPr algn="l"/>
                      <a:r>
                        <a:rPr lang="en-US" sz="1050" b="0" dirty="0">
                          <a:solidFill>
                            <a:schemeClr val="bg1"/>
                          </a:solidFill>
                        </a:rPr>
                        <a:t>FEMA’s Community Information System (CIS) 2019</a:t>
                      </a:r>
                    </a:p>
                  </a:txBody>
                  <a:tcPr marL="54105" marR="54105" marT="27053" marB="2705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5B739B"/>
                    </a:solidFill>
                  </a:tcPr>
                </a:tc>
                <a:extLst>
                  <a:ext uri="{0D108BD9-81ED-4DB2-BD59-A6C34878D82A}">
                    <a16:rowId xmlns:a16="http://schemas.microsoft.com/office/drawing/2014/main" val="3337319007"/>
                  </a:ext>
                </a:extLst>
              </a:tr>
            </a:tbl>
          </a:graphicData>
        </a:graphic>
      </p:graphicFrame>
    </p:spTree>
    <p:extLst>
      <p:ext uri="{BB962C8B-B14F-4D97-AF65-F5344CB8AC3E}">
        <p14:creationId xmlns:p14="http://schemas.microsoft.com/office/powerpoint/2010/main" val="4273676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0" y="1"/>
            <a:ext cx="9144000" cy="914399"/>
          </a:xfrm>
          <a:prstGeom prst="rect">
            <a:avLst/>
          </a:prstGeom>
          <a:solidFill>
            <a:schemeClr val="accent1">
              <a:lumMod val="50000"/>
            </a:schemeClr>
          </a:solidFill>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174625"/>
            <a:r>
              <a:rPr lang="en-US" sz="2400" dirty="0">
                <a:solidFill>
                  <a:schemeClr val="bg1"/>
                </a:solidFill>
                <a:latin typeface="Arial" panose="020B0604020202020204" pitchFamily="34" charset="0"/>
                <a:cs typeface="Arial" panose="020B0604020202020204" pitchFamily="34" charset="0"/>
              </a:rPr>
              <a:t>Criteria, Rationale, and Data Sources…</a:t>
            </a:r>
          </a:p>
        </p:txBody>
      </p:sp>
      <p:graphicFrame>
        <p:nvGraphicFramePr>
          <p:cNvPr id="4" name="Table 4">
            <a:extLst>
              <a:ext uri="{FF2B5EF4-FFF2-40B4-BE49-F238E27FC236}">
                <a16:creationId xmlns:a16="http://schemas.microsoft.com/office/drawing/2014/main" id="{064D6C48-3E95-4AA3-8F06-135D21432687}"/>
              </a:ext>
            </a:extLst>
          </p:cNvPr>
          <p:cNvGraphicFramePr>
            <a:graphicFrameLocks noGrp="1"/>
          </p:cNvGraphicFramePr>
          <p:nvPr>
            <p:extLst>
              <p:ext uri="{D42A27DB-BD31-4B8C-83A1-F6EECF244321}">
                <p14:modId xmlns:p14="http://schemas.microsoft.com/office/powerpoint/2010/main" val="3084854367"/>
              </p:ext>
            </p:extLst>
          </p:nvPr>
        </p:nvGraphicFramePr>
        <p:xfrm>
          <a:off x="121920" y="1084478"/>
          <a:ext cx="8917579" cy="4948444"/>
        </p:xfrm>
        <a:graphic>
          <a:graphicData uri="http://schemas.openxmlformats.org/drawingml/2006/table">
            <a:tbl>
              <a:tblPr firstRow="1" bandRow="1">
                <a:tableStyleId>{5C22544A-7EE6-4342-B048-85BDC9FD1C3A}</a:tableStyleId>
              </a:tblPr>
              <a:tblGrid>
                <a:gridCol w="1959429">
                  <a:extLst>
                    <a:ext uri="{9D8B030D-6E8A-4147-A177-3AD203B41FA5}">
                      <a16:colId xmlns:a16="http://schemas.microsoft.com/office/drawing/2014/main" val="1438507270"/>
                    </a:ext>
                  </a:extLst>
                </a:gridCol>
                <a:gridCol w="2646274">
                  <a:extLst>
                    <a:ext uri="{9D8B030D-6E8A-4147-A177-3AD203B41FA5}">
                      <a16:colId xmlns:a16="http://schemas.microsoft.com/office/drawing/2014/main" val="1218352812"/>
                    </a:ext>
                  </a:extLst>
                </a:gridCol>
                <a:gridCol w="2494271">
                  <a:extLst>
                    <a:ext uri="{9D8B030D-6E8A-4147-A177-3AD203B41FA5}">
                      <a16:colId xmlns:a16="http://schemas.microsoft.com/office/drawing/2014/main" val="796239596"/>
                    </a:ext>
                  </a:extLst>
                </a:gridCol>
                <a:gridCol w="1817605">
                  <a:extLst>
                    <a:ext uri="{9D8B030D-6E8A-4147-A177-3AD203B41FA5}">
                      <a16:colId xmlns:a16="http://schemas.microsoft.com/office/drawing/2014/main" val="717488461"/>
                    </a:ext>
                  </a:extLst>
                </a:gridCol>
              </a:tblGrid>
              <a:tr h="185505">
                <a:tc>
                  <a:txBody>
                    <a:bodyPr/>
                    <a:lstStyle/>
                    <a:p>
                      <a:r>
                        <a:rPr lang="en-US" sz="1050" dirty="0"/>
                        <a:t>Loss Indicator</a:t>
                      </a:r>
                    </a:p>
                  </a:txBody>
                  <a:tcPr anchor="ctr">
                    <a:lnL w="12700" cap="flat" cmpd="sng" algn="ctr">
                      <a:solidFill>
                        <a:schemeClr val="bg1"/>
                      </a:solidFill>
                      <a:prstDash val="solid"/>
                      <a:round/>
                      <a:headEnd type="none" w="med" len="med"/>
                      <a:tailEnd type="none" w="med" len="med"/>
                    </a:lnL>
                    <a:lnB w="28575" cap="flat" cmpd="sng" algn="ctr">
                      <a:solidFill>
                        <a:schemeClr val="bg1"/>
                      </a:solidFill>
                      <a:prstDash val="solid"/>
                      <a:round/>
                      <a:headEnd type="none" w="med" len="med"/>
                      <a:tailEnd type="none" w="med" len="med"/>
                    </a:lnB>
                    <a:solidFill>
                      <a:srgbClr val="5B739B"/>
                    </a:solidFill>
                  </a:tcPr>
                </a:tc>
                <a:tc>
                  <a:txBody>
                    <a:bodyPr/>
                    <a:lstStyle/>
                    <a:p>
                      <a:pPr algn="l"/>
                      <a:r>
                        <a:rPr lang="en-US" sz="1050" dirty="0"/>
                        <a:t>Criteria </a:t>
                      </a:r>
                    </a:p>
                  </a:txBody>
                  <a:tcPr marL="54105" marR="54105" marT="27053" marB="27053" anchor="ct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5B739B"/>
                    </a:solidFill>
                  </a:tcPr>
                </a:tc>
                <a:tc>
                  <a:txBody>
                    <a:bodyPr/>
                    <a:lstStyle/>
                    <a:p>
                      <a:pPr algn="l"/>
                      <a:r>
                        <a:rPr lang="en-US" sz="1050" dirty="0"/>
                        <a:t>Rationale</a:t>
                      </a:r>
                    </a:p>
                  </a:txBody>
                  <a:tcPr marL="54105" marR="54105" marT="27053" marB="2705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5B739B"/>
                    </a:solidFill>
                  </a:tcPr>
                </a:tc>
                <a:tc>
                  <a:txBody>
                    <a:bodyPr/>
                    <a:lstStyle/>
                    <a:p>
                      <a:pPr algn="l"/>
                      <a:r>
                        <a:rPr lang="en-US" sz="1050" dirty="0"/>
                        <a:t>Data Source</a:t>
                      </a:r>
                    </a:p>
                  </a:txBody>
                  <a:tcPr marL="54105" marR="54105" marT="27053" marB="2705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5B739B"/>
                    </a:solidFill>
                  </a:tcPr>
                </a:tc>
                <a:extLst>
                  <a:ext uri="{0D108BD9-81ED-4DB2-BD59-A6C34878D82A}">
                    <a16:rowId xmlns:a16="http://schemas.microsoft.com/office/drawing/2014/main" val="3513940923"/>
                  </a:ext>
                </a:extLst>
              </a:tr>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50" b="1" dirty="0">
                          <a:solidFill>
                            <a:schemeClr val="bg1"/>
                          </a:solidFill>
                        </a:rPr>
                        <a:t>Dollar Amount of Previous Insurance Claims</a:t>
                      </a:r>
                    </a:p>
                  </a:txBody>
                  <a:tcPr marL="54105" marR="54105" marT="27053" marB="2705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5B739B"/>
                    </a:solidFill>
                  </a:tcPr>
                </a:tc>
                <a:tc>
                  <a:txBody>
                    <a:bodyPr/>
                    <a:lstStyle/>
                    <a:p>
                      <a:pPr algn="l"/>
                      <a:r>
                        <a:rPr lang="en-US" sz="1050" b="0" dirty="0">
                          <a:solidFill>
                            <a:schemeClr val="bg1"/>
                          </a:solidFill>
                        </a:rPr>
                        <a:t>Dollar amount of paid losses in the community’s history up to 2019</a:t>
                      </a:r>
                    </a:p>
                  </a:txBody>
                  <a:tcPr marL="54105" marR="54105" marT="27053" marB="2705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5B739B"/>
                    </a:solidFill>
                  </a:tcPr>
                </a:tc>
                <a:tc>
                  <a:txBody>
                    <a:bodyPr/>
                    <a:lstStyle/>
                    <a:p>
                      <a:pPr algn="l"/>
                      <a:r>
                        <a:rPr lang="en-US" sz="1050" b="0" dirty="0">
                          <a:solidFill>
                            <a:schemeClr val="bg1"/>
                          </a:solidFill>
                        </a:rPr>
                        <a:t>A high total dollar amount of previous claims in a community indicates that flooding is occurring, and community members are making claims against their policies.</a:t>
                      </a:r>
                    </a:p>
                  </a:txBody>
                  <a:tcPr marL="54105" marR="54105" marT="27053" marB="2705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5B739B"/>
                    </a:solidFill>
                  </a:tcPr>
                </a:tc>
                <a:tc>
                  <a:txBody>
                    <a:bodyPr/>
                    <a:lstStyle/>
                    <a:p>
                      <a:pPr algn="l"/>
                      <a:r>
                        <a:rPr lang="en-US" sz="1050" b="0" dirty="0">
                          <a:solidFill>
                            <a:schemeClr val="bg1"/>
                          </a:solidFill>
                        </a:rPr>
                        <a:t>FEMA's Community Information System (CIS) 2019</a:t>
                      </a:r>
                    </a:p>
                  </a:txBody>
                  <a:tcPr marL="54105" marR="54105" marT="27053" marB="2705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5B739B"/>
                    </a:solidFill>
                  </a:tcPr>
                </a:tc>
                <a:extLst>
                  <a:ext uri="{0D108BD9-81ED-4DB2-BD59-A6C34878D82A}">
                    <a16:rowId xmlns:a16="http://schemas.microsoft.com/office/drawing/2014/main" val="2590365828"/>
                  </a:ext>
                </a:extLst>
              </a:tr>
              <a:tr h="0">
                <a:tc>
                  <a:txBody>
                    <a:bodyPr/>
                    <a:lstStyle/>
                    <a:p>
                      <a:pPr algn="l"/>
                      <a:r>
                        <a:rPr lang="en-US" sz="1050" b="1" dirty="0">
                          <a:solidFill>
                            <a:schemeClr val="bg1"/>
                          </a:solidFill>
                        </a:rPr>
                        <a:t>Number of Repetitive Loss Structures</a:t>
                      </a:r>
                    </a:p>
                  </a:txBody>
                  <a:tcPr marL="54105" marR="54105" marT="27053" marB="2705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5B739B"/>
                    </a:solidFill>
                  </a:tcPr>
                </a:tc>
                <a:tc>
                  <a:txBody>
                    <a:bodyPr/>
                    <a:lstStyle/>
                    <a:p>
                      <a:pPr algn="l"/>
                      <a:r>
                        <a:rPr lang="en-US" sz="1050" b="0" dirty="0">
                          <a:solidFill>
                            <a:schemeClr val="bg1"/>
                          </a:solidFill>
                        </a:rPr>
                        <a:t>Number of structures (covered by NFIP Policies) that have experienced repetitive losses.</a:t>
                      </a:r>
                    </a:p>
                  </a:txBody>
                  <a:tcPr marL="54105" marR="54105" marT="27053" marB="2705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5B739B"/>
                    </a:solidFill>
                  </a:tcPr>
                </a:tc>
                <a:tc>
                  <a:txBody>
                    <a:bodyPr/>
                    <a:lstStyle/>
                    <a:p>
                      <a:pPr algn="l"/>
                      <a:r>
                        <a:rPr lang="en-US" sz="1050" b="0" dirty="0">
                          <a:solidFill>
                            <a:schemeClr val="bg1"/>
                          </a:solidFill>
                        </a:rPr>
                        <a:t>A preponderance of repetitive loss structures indicates that the community is at a higher risk for future losses.</a:t>
                      </a:r>
                    </a:p>
                  </a:txBody>
                  <a:tcPr marL="54105" marR="54105" marT="27053" marB="2705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5B739B"/>
                    </a:solidFill>
                  </a:tcPr>
                </a:tc>
                <a:tc>
                  <a:txBody>
                    <a:bodyPr/>
                    <a:lstStyle/>
                    <a:p>
                      <a:pPr algn="l"/>
                      <a:r>
                        <a:rPr lang="en-US" sz="1050" b="0" dirty="0">
                          <a:solidFill>
                            <a:schemeClr val="bg1"/>
                          </a:solidFill>
                        </a:rPr>
                        <a:t>FEMA's Community Information System (CIS) 2019</a:t>
                      </a:r>
                    </a:p>
                  </a:txBody>
                  <a:tcPr marL="54105" marR="54105" marT="27053" marB="2705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5B739B"/>
                    </a:solidFill>
                  </a:tcPr>
                </a:tc>
                <a:extLst>
                  <a:ext uri="{0D108BD9-81ED-4DB2-BD59-A6C34878D82A}">
                    <a16:rowId xmlns:a16="http://schemas.microsoft.com/office/drawing/2014/main" val="1649709754"/>
                  </a:ext>
                </a:extLst>
              </a:tr>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50" b="1" dirty="0">
                          <a:solidFill>
                            <a:schemeClr val="bg1"/>
                          </a:solidFill>
                        </a:rPr>
                        <a:t>Displaced Population Estimates</a:t>
                      </a:r>
                    </a:p>
                  </a:txBody>
                  <a:tcPr marL="54105" marR="54105" marT="27053" marB="2705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5B739B"/>
                    </a:solidFill>
                  </a:tcPr>
                </a:tc>
                <a:tc>
                  <a:txBody>
                    <a:bodyPr/>
                    <a:lstStyle/>
                    <a:p>
                      <a:pPr algn="l"/>
                      <a:r>
                        <a:rPr lang="en-US" sz="1050" b="0" dirty="0">
                          <a:solidFill>
                            <a:schemeClr val="bg1"/>
                          </a:solidFill>
                        </a:rPr>
                        <a:t>Estimated Displaced Population (by inundation &gt;= 1 foot) for a 1%-Annual-Chance Flood</a:t>
                      </a:r>
                    </a:p>
                  </a:txBody>
                  <a:tcPr marL="54105" marR="54105" marT="27053" marB="2705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5B739B"/>
                    </a:solidFill>
                  </a:tcPr>
                </a:tc>
                <a:tc>
                  <a:txBody>
                    <a:bodyPr/>
                    <a:lstStyle/>
                    <a:p>
                      <a:pPr algn="l"/>
                      <a:r>
                        <a:rPr lang="en-US" sz="1050" b="0" dirty="0">
                          <a:solidFill>
                            <a:schemeClr val="bg1"/>
                          </a:solidFill>
                        </a:rPr>
                        <a:t>The short-term displacement may happen by inundation causing damages to the residential units or blocking access to them. The evacuees plan to return to their communities after the inundation ends and the damaged residential units are restored. Until then, they may stay with their relatives or friends in safer areas, go to hotels, or use short-term shelters. The flood depth of evacuation is considered one foot that is the inundation at which vehicles begin to float.</a:t>
                      </a:r>
                    </a:p>
                  </a:txBody>
                  <a:tcPr marL="54105" marR="54105" marT="27053" marB="2705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5B739B"/>
                    </a:solidFill>
                  </a:tcPr>
                </a:tc>
                <a:tc>
                  <a:txBody>
                    <a:bodyPr/>
                    <a:lstStyle/>
                    <a:p>
                      <a:pPr algn="l"/>
                      <a:r>
                        <a:rPr lang="en-US" sz="1050" b="0" dirty="0">
                          <a:solidFill>
                            <a:schemeClr val="bg1"/>
                          </a:solidFill>
                        </a:rPr>
                        <a:t>BLRA of 10/19/2022 (based on 2017 tax assessment), Census 2017 ACS</a:t>
                      </a:r>
                    </a:p>
                  </a:txBody>
                  <a:tcPr marL="54105" marR="54105" marT="27053" marB="2705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5B739B"/>
                    </a:solidFill>
                  </a:tcPr>
                </a:tc>
                <a:extLst>
                  <a:ext uri="{0D108BD9-81ED-4DB2-BD59-A6C34878D82A}">
                    <a16:rowId xmlns:a16="http://schemas.microsoft.com/office/drawing/2014/main" val="1876030499"/>
                  </a:ext>
                </a:extLst>
              </a:tr>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50" b="1" dirty="0">
                          <a:solidFill>
                            <a:schemeClr val="bg1"/>
                          </a:solidFill>
                        </a:rPr>
                        <a:t>Estimated Population in Need of Short-Term Shelter</a:t>
                      </a:r>
                    </a:p>
                  </a:txBody>
                  <a:tcPr marL="54105" marR="54105" marT="27053" marB="2705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5B739B"/>
                    </a:solidFill>
                  </a:tcPr>
                </a:tc>
                <a:tc>
                  <a:txBody>
                    <a:bodyPr/>
                    <a:lstStyle/>
                    <a:p>
                      <a:pPr algn="l"/>
                      <a:r>
                        <a:rPr lang="en-US" sz="1050" b="0" dirty="0">
                          <a:solidFill>
                            <a:schemeClr val="bg1"/>
                          </a:solidFill>
                        </a:rPr>
                        <a:t>Estimated Population in Need of Short-Term (up to two weeks) shelters computed using Hazus methodology with modifications of Age and Income (adjusted for inflation) factors.</a:t>
                      </a:r>
                    </a:p>
                  </a:txBody>
                  <a:tcPr marL="54105" marR="54105" marT="27053" marB="2705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5B739B"/>
                    </a:solidFill>
                  </a:tcPr>
                </a:tc>
                <a:tc>
                  <a:txBody>
                    <a:bodyPr/>
                    <a:lstStyle/>
                    <a:p>
                      <a:pPr algn="l"/>
                      <a:r>
                        <a:rPr lang="en-US" sz="1050" b="0" dirty="0">
                          <a:solidFill>
                            <a:schemeClr val="bg1"/>
                          </a:solidFill>
                        </a:rPr>
                        <a:t>A Short-Term Shelter is in an existing facility, such as a school, community center, convention center, or church temporarily converted to provide safe, accessible, and secure short-term housing for disaster survivors.  It provides safe and accessible locations with a wide range of services for the survivors for up to two weeks. </a:t>
                      </a:r>
                    </a:p>
                  </a:txBody>
                  <a:tcPr marL="54105" marR="54105" marT="27053" marB="2705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5B739B"/>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50" b="0" dirty="0">
                          <a:solidFill>
                            <a:schemeClr val="bg1"/>
                          </a:solidFill>
                        </a:rPr>
                        <a:t>BLRA of 10/19/2022 (based on 2017 tax assessment), Census 2017 ACS</a:t>
                      </a:r>
                    </a:p>
                    <a:p>
                      <a:pPr algn="l"/>
                      <a:endParaRPr lang="en-US" sz="1050" b="0" dirty="0">
                        <a:solidFill>
                          <a:schemeClr val="bg1"/>
                        </a:solidFill>
                      </a:endParaRPr>
                    </a:p>
                  </a:txBody>
                  <a:tcPr marL="54105" marR="54105" marT="27053" marB="2705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5B739B"/>
                    </a:solidFill>
                  </a:tcPr>
                </a:tc>
                <a:extLst>
                  <a:ext uri="{0D108BD9-81ED-4DB2-BD59-A6C34878D82A}">
                    <a16:rowId xmlns:a16="http://schemas.microsoft.com/office/drawing/2014/main" val="3025443962"/>
                  </a:ext>
                </a:extLst>
              </a:tr>
            </a:tbl>
          </a:graphicData>
        </a:graphic>
      </p:graphicFrame>
    </p:spTree>
    <p:extLst>
      <p:ext uri="{BB962C8B-B14F-4D97-AF65-F5344CB8AC3E}">
        <p14:creationId xmlns:p14="http://schemas.microsoft.com/office/powerpoint/2010/main" val="1334764563"/>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4583</TotalTime>
  <Words>1356</Words>
  <Application>Microsoft Office PowerPoint</Application>
  <PresentationFormat>On-screen Show (4:3)</PresentationFormat>
  <Paragraphs>190</Paragraphs>
  <Slides>6</Slides>
  <Notes>6</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vt:i4>
      </vt:variant>
    </vt:vector>
  </HeadingPairs>
  <TitlesOfParts>
    <vt:vector size="10" baseType="lpstr">
      <vt:lpstr>Arial</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Kurt Donaldson</dc:creator>
  <cp:lastModifiedBy>Behrang Bidadian</cp:lastModifiedBy>
  <cp:revision>690</cp:revision>
  <dcterms:created xsi:type="dcterms:W3CDTF">2019-08-23T20:01:46Z</dcterms:created>
  <dcterms:modified xsi:type="dcterms:W3CDTF">2022-11-09T20:30:11Z</dcterms:modified>
</cp:coreProperties>
</file>