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6" r:id="rId3"/>
    <p:sldId id="267" r:id="rId4"/>
    <p:sldId id="262" r:id="rId5"/>
    <p:sldId id="263" r:id="rId6"/>
    <p:sldId id="264" r:id="rId7"/>
    <p:sldId id="265" r:id="rId8"/>
    <p:sldId id="259" r:id="rId9"/>
    <p:sldId id="260" r:id="rId10"/>
    <p:sldId id="261" r:id="rId11"/>
    <p:sldId id="25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CE7"/>
    <a:srgbClr val="D2DEEF"/>
    <a:srgbClr val="EAEFF7"/>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5" autoAdjust="0"/>
    <p:restoredTop sz="94660"/>
  </p:normalViewPr>
  <p:slideViewPr>
    <p:cSldViewPr snapToGrid="0">
      <p:cViewPr varScale="1">
        <p:scale>
          <a:sx n="100" d="100"/>
          <a:sy n="100" d="100"/>
        </p:scale>
        <p:origin x="9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11/13/2022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91988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11</a:t>
            </a:fld>
            <a:endParaRPr lang="en-US"/>
          </a:p>
        </p:txBody>
      </p:sp>
    </p:spTree>
    <p:extLst>
      <p:ext uri="{BB962C8B-B14F-4D97-AF65-F5344CB8AC3E}">
        <p14:creationId xmlns:p14="http://schemas.microsoft.com/office/powerpoint/2010/main" val="36247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243203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289379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411578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223590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220073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25804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23962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72233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11/13/2022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mapwv.gov/flood/map/?wkid=102100&amp;x=-8938995&amp;y=4550869&amp;l=12&amp;v=2" TargetMode="External"/><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mapwv.gov/flood/map/?wkid=102100&amp;x=-8938992&amp;y=4550951&amp;l=12&amp;v=2" TargetMode="External"/><Relationship Id="rId5" Type="http://schemas.openxmlformats.org/officeDocument/2006/relationships/image" Target="../media/image6.jpe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8" Type="http://schemas.openxmlformats.org/officeDocument/2006/relationships/hyperlink" Target="https://www.mapwv.gov/flood/map/?wkid=102100&amp;x=-8990624&amp;y=4575586&amp;l=12&amp;v=2" TargetMode="External"/><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mapwv.gov/flood/map/?wkid=102100&amp;x=-8990578&amp;y=4575371&amp;l=12&amp;v=2" TargetMode="External"/><Relationship Id="rId5" Type="http://schemas.openxmlformats.org/officeDocument/2006/relationships/image" Target="../media/image9.jpg"/><Relationship Id="rId4" Type="http://schemas.openxmlformats.org/officeDocument/2006/relationships/hyperlink" Target="https://www.mapwv.gov/flood/map/?wkid=102100&amp;x=-8990605&amp;y=4575720&amp;l=12&amp;v=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Mitigation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578675409"/>
              </p:ext>
            </p:extLst>
          </p:nvPr>
        </p:nvGraphicFramePr>
        <p:xfrm>
          <a:off x="208044" y="956217"/>
          <a:ext cx="8741224" cy="6277068"/>
        </p:xfrm>
        <a:graphic>
          <a:graphicData uri="http://schemas.openxmlformats.org/drawingml/2006/table">
            <a:tbl>
              <a:tblPr firstRow="1" bandRow="1">
                <a:tableStyleId>{5C22544A-7EE6-4342-B048-85BDC9FD1C3A}</a:tableStyleId>
              </a:tblPr>
              <a:tblGrid>
                <a:gridCol w="1263705">
                  <a:extLst>
                    <a:ext uri="{9D8B030D-6E8A-4147-A177-3AD203B41FA5}">
                      <a16:colId xmlns:a16="http://schemas.microsoft.com/office/drawing/2014/main" val="2130072375"/>
                    </a:ext>
                  </a:extLst>
                </a:gridCol>
                <a:gridCol w="4175519">
                  <a:extLst>
                    <a:ext uri="{9D8B030D-6E8A-4147-A177-3AD203B41FA5}">
                      <a16:colId xmlns:a16="http://schemas.microsoft.com/office/drawing/2014/main" val="660922194"/>
                    </a:ext>
                  </a:extLst>
                </a:gridCol>
                <a:gridCol w="1058333">
                  <a:extLst>
                    <a:ext uri="{9D8B030D-6E8A-4147-A177-3AD203B41FA5}">
                      <a16:colId xmlns:a16="http://schemas.microsoft.com/office/drawing/2014/main" val="3934378209"/>
                    </a:ext>
                  </a:extLst>
                </a:gridCol>
                <a:gridCol w="872067">
                  <a:extLst>
                    <a:ext uri="{9D8B030D-6E8A-4147-A177-3AD203B41FA5}">
                      <a16:colId xmlns:a16="http://schemas.microsoft.com/office/drawing/2014/main" val="3437275542"/>
                    </a:ext>
                  </a:extLst>
                </a:gridCol>
                <a:gridCol w="1371600">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r>
                        <a:rPr lang="en-US" sz="1600" dirty="0"/>
                        <a:t>Mitigation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smtClean="0"/>
                        <a:t>Incorporated</a:t>
                      </a:r>
                      <a:r>
                        <a:rPr lang="en-US" sz="1600" baseline="0" dirty="0" smtClean="0"/>
                        <a:t> Place Thresholds</a:t>
                      </a:r>
                      <a:endParaRPr lang="en-US" sz="1600" dirty="0"/>
                    </a:p>
                  </a:txBody>
                  <a:tcPr anchor="ctr">
                    <a:solidFill>
                      <a:srgbClr val="5B739B"/>
                    </a:solidFill>
                  </a:tcPr>
                </a:tc>
                <a:extLst>
                  <a:ext uri="{0D108BD9-81ED-4DB2-BD59-A6C34878D82A}">
                    <a16:rowId xmlns:a16="http://schemas.microsoft.com/office/drawing/2014/main" val="156113477"/>
                  </a:ext>
                </a:extLst>
              </a:tr>
              <a:tr h="0">
                <a:tc rowSpan="4">
                  <a:txBody>
                    <a:bodyPr/>
                    <a:lstStyle/>
                    <a:p>
                      <a:pPr algn="l"/>
                      <a:r>
                        <a:rPr lang="en-US" sz="1600" b="1" dirty="0">
                          <a:solidFill>
                            <a:schemeClr val="bg1"/>
                          </a:solidFill>
                        </a:rPr>
                        <a:t>Mitigated </a:t>
                      </a:r>
                      <a:r>
                        <a:rPr lang="en-US" sz="1600" b="1" dirty="0" smtClean="0">
                          <a:solidFill>
                            <a:schemeClr val="bg1"/>
                          </a:solidFill>
                        </a:rPr>
                        <a:t>Structures</a:t>
                      </a:r>
                      <a:endParaRPr lang="en-US" sz="1600" b="1" dirty="0">
                        <a:solidFill>
                          <a:schemeClr val="bg1"/>
                        </a:solidFill>
                      </a:endParaRPr>
                    </a:p>
                  </a:txBody>
                  <a:tcPr anchor="ctr">
                    <a:solidFill>
                      <a:srgbClr val="5B739B"/>
                    </a:solidFill>
                  </a:tcPr>
                </a:tc>
                <a:tc>
                  <a:txBody>
                    <a:bodyPr/>
                    <a:lstStyle/>
                    <a:p>
                      <a:r>
                        <a:rPr lang="en-US" sz="1600" dirty="0" smtClean="0">
                          <a:solidFill>
                            <a:schemeClr val="bg1"/>
                          </a:solidFill>
                        </a:rPr>
                        <a:t>Mitigation Reconstruction</a:t>
                      </a:r>
                      <a:r>
                        <a:rPr lang="en-US" sz="1600" baseline="0" dirty="0" smtClean="0">
                          <a:solidFill>
                            <a:schemeClr val="bg1"/>
                          </a:solidFill>
                        </a:rPr>
                        <a:t> or Elevated Structures to </a:t>
                      </a:r>
                      <a:r>
                        <a:rPr lang="en-US" sz="1600" dirty="0" smtClean="0">
                          <a:solidFill>
                            <a:schemeClr val="bg1"/>
                          </a:solidFill>
                        </a:rPr>
                        <a:t>Design </a:t>
                      </a:r>
                      <a:r>
                        <a:rPr lang="en-US" sz="1600" dirty="0">
                          <a:solidFill>
                            <a:schemeClr val="bg1"/>
                          </a:solidFill>
                        </a:rPr>
                        <a:t>Flood Elevation (DFE)</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14</a:t>
                      </a:r>
                    </a:p>
                  </a:txBody>
                  <a:tcPr anchor="ctr">
                    <a:lnB w="12700" cap="flat" cmpd="sng" algn="ctr">
                      <a:noFill/>
                      <a:prstDash val="solid"/>
                      <a:round/>
                      <a:headEnd type="none" w="med" len="med"/>
                      <a:tailEnd type="none" w="med" len="med"/>
                    </a:lnB>
                  </a:tcPr>
                </a:tc>
                <a:tc>
                  <a:txBody>
                    <a:bodyPr/>
                    <a:lstStyle/>
                    <a:p>
                      <a:pPr algn="ctr"/>
                      <a:r>
                        <a:rPr lang="en-US" sz="1600" b="1" dirty="0" smtClean="0">
                          <a:solidFill>
                            <a:schemeClr val="tx1"/>
                          </a:solidFill>
                        </a:rPr>
                        <a:t>44</a:t>
                      </a:r>
                      <a:endParaRPr lang="en-US" sz="1600" b="1" dirty="0">
                        <a:solidFill>
                          <a:schemeClr val="tx1"/>
                        </a:solidFill>
                      </a:endParaRPr>
                    </a:p>
                  </a:txBody>
                  <a:tcPr anchor="ctr">
                    <a:lnB w="12700" cap="flat" cmpd="sng" algn="ctr">
                      <a:noFill/>
                      <a:prstDash val="solid"/>
                      <a:round/>
                      <a:headEnd type="none" w="med" len="med"/>
                      <a:tailEnd type="none" w="med" len="med"/>
                    </a:lnB>
                  </a:tcPr>
                </a:tc>
                <a:tc>
                  <a:txBody>
                    <a:bodyPr/>
                    <a:lstStyle/>
                    <a:p>
                      <a:pPr algn="ctr"/>
                      <a:endParaRPr lang="en-US" sz="1400" dirty="0">
                        <a:solidFill>
                          <a:schemeClr val="tx1"/>
                        </a:solidFill>
                      </a:endParaRP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94428">
                <a:tc vMerge="1">
                  <a:txBody>
                    <a:bodyPr/>
                    <a:lstStyle/>
                    <a:p>
                      <a:endParaRPr lang="en-US" sz="1600" b="1"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Rehabilitated/Repaired</a:t>
                      </a:r>
                      <a:r>
                        <a:rPr lang="en-US" sz="1600" b="0" baseline="0" dirty="0" smtClean="0">
                          <a:solidFill>
                            <a:schemeClr val="bg1"/>
                          </a:solidFill>
                        </a:rPr>
                        <a:t> Structures</a:t>
                      </a:r>
                      <a:endParaRPr lang="en-US" sz="1600" b="0" dirty="0"/>
                    </a:p>
                  </a:txBody>
                  <a:tcPr anchor="ctr">
                    <a:lnT w="12700" cap="flat" cmpd="sng" algn="ctr">
                      <a:noFill/>
                      <a:prstDash val="solid"/>
                      <a:round/>
                      <a:headEnd type="none" w="med" len="med"/>
                      <a:tailEnd type="none" w="med" len="med"/>
                    </a:lnT>
                    <a:solidFill>
                      <a:srgbClr val="5B739B"/>
                    </a:solidFill>
                  </a:tcPr>
                </a:tc>
                <a:tc>
                  <a:txBody>
                    <a:bodyPr/>
                    <a:lstStyle/>
                    <a:p>
                      <a:endParaRPr lang="en-US"/>
                    </a:p>
                  </a:txBody>
                  <a:tcPr anchor="ctr">
                    <a:lnT w="12700" cap="flat" cmpd="sng" algn="ctr">
                      <a:noFill/>
                      <a:prstDash val="solid"/>
                      <a:round/>
                      <a:headEnd type="none" w="med" len="med"/>
                      <a:tailEnd type="none" w="med" len="med"/>
                    </a:lnT>
                  </a:tcPr>
                </a:tc>
                <a:tc>
                  <a:txBody>
                    <a:bodyPr/>
                    <a:lstStyle/>
                    <a:p>
                      <a:endParaRPr lang="en-US"/>
                    </a:p>
                  </a:txBody>
                  <a:tcPr anchor="ctr">
                    <a:lnT w="12700" cap="flat" cmpd="sng" algn="ctr">
                      <a:noFill/>
                      <a:prstDash val="solid"/>
                      <a:round/>
                      <a:headEnd type="none" w="med" len="med"/>
                      <a:tailEnd type="none" w="med" len="med"/>
                    </a:lnT>
                  </a:tcPr>
                </a:tc>
                <a:tc>
                  <a:txBody>
                    <a:bodyPr/>
                    <a:lstStyle/>
                    <a:p>
                      <a:endParaRPr lang="en-US"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pPr algn="l"/>
                      <a:endParaRPr lang="en-US" sz="1600" b="1" dirty="0">
                        <a:solidFill>
                          <a:schemeClr val="bg1"/>
                        </a:solidFill>
                      </a:endParaRPr>
                    </a:p>
                  </a:txBody>
                  <a:tcPr anchor="c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Unmitigated Low Value Structures</a:t>
                      </a:r>
                      <a:endParaRPr lang="en-US" sz="1600" b="0" dirty="0"/>
                    </a:p>
                  </a:txBody>
                  <a:tcPr anchor="ctr">
                    <a:solidFill>
                      <a:srgbClr val="5B739B"/>
                    </a:solidFill>
                  </a:tcP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854503012"/>
                  </a:ext>
                </a:extLst>
              </a:tr>
              <a:tr h="169817">
                <a:tc vMerge="1">
                  <a:txBody>
                    <a:bodyPr/>
                    <a:lstStyle/>
                    <a:p>
                      <a:pPr algn="l"/>
                      <a:endParaRPr lang="en-US" sz="1600" b="1" dirty="0">
                        <a:solidFill>
                          <a:schemeClr val="bg1"/>
                        </a:solidFill>
                      </a:endParaRPr>
                    </a:p>
                  </a:txBody>
                  <a:tcPr anchor="c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Structures Removed (vacant parcel)</a:t>
                      </a:r>
                      <a:endParaRPr lang="en-US" sz="1600" b="0" dirty="0"/>
                    </a:p>
                  </a:txBody>
                  <a:tcPr anchor="ctr">
                    <a:solidFill>
                      <a:srgbClr val="5B739B"/>
                    </a:solidFill>
                  </a:tcP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218066670"/>
                  </a:ext>
                </a:extLst>
              </a:tr>
              <a:tr h="169817">
                <a:tc rowSpan="4">
                  <a:txBody>
                    <a:bodyPr/>
                    <a:lstStyle/>
                    <a:p>
                      <a:pPr algn="l"/>
                      <a:r>
                        <a:rPr lang="en-US" sz="1600" b="1" dirty="0">
                          <a:solidFill>
                            <a:schemeClr val="bg1"/>
                          </a:solidFill>
                        </a:rPr>
                        <a:t>Open </a:t>
                      </a:r>
                      <a:r>
                        <a:rPr lang="en-US" sz="1600" b="1" dirty="0" smtClean="0">
                          <a:solidFill>
                            <a:schemeClr val="bg1"/>
                          </a:solidFill>
                        </a:rPr>
                        <a:t>Space Preservation</a:t>
                      </a:r>
                      <a:endParaRPr lang="en-US" sz="1600" b="1" dirty="0">
                        <a:solidFill>
                          <a:schemeClr val="bg1"/>
                        </a:solidFill>
                      </a:endParaRPr>
                    </a:p>
                  </a:txBody>
                  <a:tcPr anchor="ctr">
                    <a:solidFill>
                      <a:srgbClr val="5B739B"/>
                    </a:solidFill>
                  </a:tcPr>
                </a:tc>
                <a:tc>
                  <a:txBody>
                    <a:bodyPr/>
                    <a:lstStyle/>
                    <a:p>
                      <a:r>
                        <a:rPr lang="en-US" sz="1600" dirty="0">
                          <a:solidFill>
                            <a:schemeClr val="bg1"/>
                          </a:solidFill>
                        </a:rPr>
                        <a:t>Buyout Parcels (Deed Restricted)</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14</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t>16</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t>641 (Total)</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a:p>
                  </a:txBody>
                  <a:tcPr/>
                </a:tc>
                <a:tc>
                  <a:txBody>
                    <a:bodyPr/>
                    <a:lstStyle/>
                    <a:p>
                      <a:r>
                        <a:rPr lang="en-US" sz="1600" dirty="0" smtClean="0">
                          <a:solidFill>
                            <a:schemeClr val="bg1"/>
                          </a:solidFill>
                        </a:rPr>
                        <a:t>Community-Owned</a:t>
                      </a:r>
                      <a:r>
                        <a:rPr lang="en-US" sz="1600" baseline="0" dirty="0" smtClean="0">
                          <a:solidFill>
                            <a:schemeClr val="bg1"/>
                          </a:solidFill>
                        </a:rPr>
                        <a:t> Vacant Parcels</a:t>
                      </a:r>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endParaRPr lang="en-US" sz="1600" b="1"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b="1"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1766492"/>
                  </a:ext>
                </a:extLst>
              </a:tr>
              <a:tr h="0">
                <a:tc vMerge="1">
                  <a:txBody>
                    <a:bodyPr/>
                    <a:lstStyle/>
                    <a:p>
                      <a:endParaRPr lang="en-US" sz="1600" b="1"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Area of Open Space Preservation (OSP)</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5 Acres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chemeClr val="tx1"/>
                          </a:solidFill>
                        </a:rPr>
                        <a:t>3 Acres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5 (Avg.)</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b="1"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Ratio of Open Space Preservation (OSP to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tx1"/>
                          </a:solidFill>
                        </a:rPr>
                        <a:t>4.5%</a:t>
                      </a:r>
                    </a:p>
                  </a:txBody>
                  <a:tcPr anchor="ctr">
                    <a:lnT w="12700" cap="flat" cmpd="sng" algn="ctr">
                      <a:noFill/>
                      <a:prstDash val="solid"/>
                      <a:round/>
                      <a:headEnd type="none" w="med" len="med"/>
                      <a:tailEnd type="none" w="med" len="med"/>
                    </a:lnT>
                  </a:tcPr>
                </a:tc>
                <a:tc>
                  <a:txBody>
                    <a:bodyPr/>
                    <a:lstStyle/>
                    <a:p>
                      <a:pPr algn="ctr"/>
                      <a:r>
                        <a:rPr lang="en-US" sz="1600" dirty="0"/>
                        <a:t>5%</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118187">
                <a:tc>
                  <a:txBody>
                    <a:bodyPr/>
                    <a:lstStyle/>
                    <a:p>
                      <a:pPr algn="l"/>
                      <a:endParaRPr lang="en-US" sz="1600" b="1" dirty="0">
                        <a:solidFill>
                          <a:schemeClr val="bg1"/>
                        </a:solidFill>
                      </a:endParaRPr>
                    </a:p>
                  </a:txBody>
                  <a:tcPr anchor="ctr">
                    <a:solidFill>
                      <a:srgbClr val="5B739B"/>
                    </a:solidFill>
                  </a:tcPr>
                </a:tc>
                <a:tc>
                  <a:txBody>
                    <a:bodyPr/>
                    <a:lstStyle/>
                    <a:p>
                      <a:endParaRPr lang="en-US" sz="1600" dirty="0">
                        <a:solidFill>
                          <a:schemeClr val="bg1"/>
                        </a:solidFill>
                      </a:endParaRPr>
                    </a:p>
                  </a:txBody>
                  <a:tcPr anchor="ctr">
                    <a:solidFill>
                      <a:srgbClr val="5B739B"/>
                    </a:solidFill>
                  </a:tcPr>
                </a:tc>
                <a:tc>
                  <a:txBody>
                    <a:bodyPr/>
                    <a:lstStyle/>
                    <a:p>
                      <a:pPr algn="ctr"/>
                      <a:endParaRPr lang="en-US" sz="1600" b="1" dirty="0">
                        <a:solidFill>
                          <a:schemeClr val="accent6">
                            <a:lumMod val="75000"/>
                          </a:schemeClr>
                        </a:solidFill>
                      </a:endParaRPr>
                    </a:p>
                  </a:txBody>
                  <a:tcPr anchor="ctr"/>
                </a:tc>
                <a:tc>
                  <a:txBody>
                    <a:bodyPr/>
                    <a:lstStyle/>
                    <a:p>
                      <a:pPr algn="ctr"/>
                      <a:endParaRPr lang="en-US" sz="1600" b="1" dirty="0">
                        <a:solidFill>
                          <a:srgbClr val="C00000"/>
                        </a:solidFill>
                      </a:endParaRPr>
                    </a:p>
                  </a:txBody>
                  <a:tcPr anchor="ctr"/>
                </a:tc>
                <a:tc>
                  <a:txBody>
                    <a:bodyPr/>
                    <a:lstStyle/>
                    <a:p>
                      <a:pPr algn="ctr"/>
                      <a:endParaRPr lang="en-US" sz="1600" dirty="0"/>
                    </a:p>
                  </a:txBody>
                  <a:tcPr anchor="ctr"/>
                </a:tc>
                <a:extLst>
                  <a:ext uri="{0D108BD9-81ED-4DB2-BD59-A6C34878D82A}">
                    <a16:rowId xmlns:a16="http://schemas.microsoft.com/office/drawing/2014/main" val="3964090036"/>
                  </a:ext>
                </a:extLst>
              </a:tr>
              <a:tr h="118187">
                <a:tc>
                  <a:txBody>
                    <a:bodyPr/>
                    <a:lstStyle/>
                    <a:p>
                      <a:pPr algn="l"/>
                      <a:r>
                        <a:rPr lang="en-US" sz="1600" b="1" dirty="0">
                          <a:solidFill>
                            <a:schemeClr val="bg1"/>
                          </a:solidFill>
                        </a:rPr>
                        <a:t>Flood Insurance</a:t>
                      </a:r>
                    </a:p>
                  </a:txBody>
                  <a:tcPr anchor="ctr">
                    <a:solidFill>
                      <a:srgbClr val="5B739B"/>
                    </a:solidFill>
                  </a:tcPr>
                </a:tc>
                <a:tc>
                  <a:txBody>
                    <a:bodyPr/>
                    <a:lstStyle/>
                    <a:p>
                      <a:r>
                        <a:rPr lang="en-US" sz="1600" dirty="0">
                          <a:solidFill>
                            <a:schemeClr val="bg1"/>
                          </a:solidFill>
                        </a:rPr>
                        <a:t>Number of Policies 2019</a:t>
                      </a:r>
                    </a:p>
                  </a:txBody>
                  <a:tcPr anchor="ctr">
                    <a:solidFill>
                      <a:srgbClr val="5B739B"/>
                    </a:solidFill>
                  </a:tcPr>
                </a:tc>
                <a:tc>
                  <a:txBody>
                    <a:bodyPr/>
                    <a:lstStyle/>
                    <a:p>
                      <a:pPr algn="ctr"/>
                      <a:r>
                        <a:rPr lang="en-US" sz="1600" b="1" dirty="0">
                          <a:solidFill>
                            <a:schemeClr val="accent6">
                              <a:lumMod val="75000"/>
                            </a:schemeClr>
                          </a:solidFill>
                        </a:rPr>
                        <a:t>133</a:t>
                      </a:r>
                    </a:p>
                  </a:txBody>
                  <a:tcPr anchor="ctr"/>
                </a:tc>
                <a:tc>
                  <a:txBody>
                    <a:bodyPr/>
                    <a:lstStyle/>
                    <a:p>
                      <a:pPr algn="ctr"/>
                      <a:r>
                        <a:rPr lang="en-US" sz="1600" b="1" dirty="0">
                          <a:solidFill>
                            <a:srgbClr val="C00000"/>
                          </a:solidFill>
                        </a:rPr>
                        <a:t>44</a:t>
                      </a:r>
                    </a:p>
                  </a:txBody>
                  <a:tcPr anchor="ctr"/>
                </a:tc>
                <a:tc>
                  <a:txBody>
                    <a:bodyPr/>
                    <a:lstStyle/>
                    <a:p>
                      <a:pPr algn="ctr"/>
                      <a:r>
                        <a:rPr lang="en-US" sz="1600" dirty="0" smtClean="0"/>
                        <a:t>Ranking</a:t>
                      </a:r>
                      <a:endParaRPr lang="en-US" sz="1600" dirty="0"/>
                    </a:p>
                  </a:txBody>
                  <a:tcPr anchor="ctr"/>
                </a:tc>
                <a:extLst>
                  <a:ext uri="{0D108BD9-81ED-4DB2-BD59-A6C34878D82A}">
                    <a16:rowId xmlns:a16="http://schemas.microsoft.com/office/drawing/2014/main" val="786470563"/>
                  </a:ext>
                </a:extLst>
              </a:tr>
              <a:tr h="118187">
                <a:tc>
                  <a:txBody>
                    <a:bodyPr/>
                    <a:lstStyle/>
                    <a:p>
                      <a:pPr algn="l"/>
                      <a:r>
                        <a:rPr lang="en-US" sz="1600" b="1" dirty="0" smtClean="0">
                          <a:solidFill>
                            <a:schemeClr val="bg1"/>
                          </a:solidFill>
                        </a:rPr>
                        <a:t>Higher</a:t>
                      </a:r>
                      <a:r>
                        <a:rPr lang="en-US" sz="1600" b="1" baseline="0" dirty="0" smtClean="0">
                          <a:solidFill>
                            <a:schemeClr val="bg1"/>
                          </a:solidFill>
                        </a:rPr>
                        <a:t> Standard</a:t>
                      </a:r>
                      <a:endParaRPr lang="en-US" sz="1600" b="1" dirty="0">
                        <a:solidFill>
                          <a:schemeClr val="bg1"/>
                        </a:solidFill>
                      </a:endParaRPr>
                    </a:p>
                  </a:txBody>
                  <a:tcPr anchor="ctr">
                    <a:solidFill>
                      <a:srgbClr val="5B739B"/>
                    </a:solidFill>
                  </a:tcPr>
                </a:tc>
                <a:tc>
                  <a:txBody>
                    <a:bodyPr/>
                    <a:lstStyle/>
                    <a:p>
                      <a:r>
                        <a:rPr lang="en-US" sz="1600" dirty="0" smtClean="0">
                          <a:solidFill>
                            <a:schemeClr val="bg1"/>
                          </a:solidFill>
                        </a:rPr>
                        <a:t>Freeboard</a:t>
                      </a:r>
                      <a:endParaRPr lang="en-US" sz="1600" dirty="0">
                        <a:solidFill>
                          <a:schemeClr val="bg1"/>
                        </a:solidFill>
                      </a:endParaRPr>
                    </a:p>
                  </a:txBody>
                  <a:tcPr anchor="ctr">
                    <a:solidFill>
                      <a:srgbClr val="5B739B"/>
                    </a:solidFill>
                  </a:tcPr>
                </a:tc>
                <a:tc>
                  <a:txBody>
                    <a:bodyPr/>
                    <a:lstStyle/>
                    <a:p>
                      <a:pPr algn="ctr"/>
                      <a:r>
                        <a:rPr lang="en-US" sz="1600" b="1" dirty="0" smtClean="0">
                          <a:solidFill>
                            <a:schemeClr val="accent6">
                              <a:lumMod val="75000"/>
                            </a:schemeClr>
                          </a:solidFill>
                        </a:rPr>
                        <a:t>2</a:t>
                      </a:r>
                      <a:endParaRPr lang="en-US" sz="1600" b="1" dirty="0">
                        <a:solidFill>
                          <a:schemeClr val="accent6">
                            <a:lumMod val="75000"/>
                          </a:schemeClr>
                        </a:solidFill>
                      </a:endParaRPr>
                    </a:p>
                  </a:txBody>
                  <a:tcPr anchor="ctr"/>
                </a:tc>
                <a:tc>
                  <a:txBody>
                    <a:bodyPr/>
                    <a:lstStyle/>
                    <a:p>
                      <a:pPr algn="ctr"/>
                      <a:r>
                        <a:rPr lang="en-US" sz="1600" b="1" dirty="0" smtClean="0">
                          <a:solidFill>
                            <a:schemeClr val="accent6">
                              <a:lumMod val="75000"/>
                            </a:schemeClr>
                          </a:solidFill>
                        </a:rPr>
                        <a:t>2</a:t>
                      </a:r>
                      <a:endParaRPr lang="en-US" sz="1600" b="1" dirty="0">
                        <a:solidFill>
                          <a:srgbClr val="FF0000"/>
                        </a:solidFill>
                      </a:endParaRPr>
                    </a:p>
                  </a:txBody>
                  <a:tcPr anchor="ctr"/>
                </a:tc>
                <a:tc>
                  <a:txBody>
                    <a:bodyPr/>
                    <a:lstStyle/>
                    <a:p>
                      <a:pPr algn="ctr"/>
                      <a:r>
                        <a:rPr lang="en-US" sz="1600" dirty="0" smtClean="0"/>
                        <a:t>2 ft.</a:t>
                      </a:r>
                      <a:r>
                        <a:rPr lang="en-US" sz="1600" baseline="0" dirty="0" smtClean="0"/>
                        <a:t> (Avg.)</a:t>
                      </a:r>
                      <a:endParaRPr lang="en-US" sz="1600" dirty="0"/>
                    </a:p>
                  </a:txBody>
                  <a:tcPr anchor="ctr"/>
                </a:tc>
                <a:extLst>
                  <a:ext uri="{0D108BD9-81ED-4DB2-BD59-A6C34878D82A}">
                    <a16:rowId xmlns:a16="http://schemas.microsoft.com/office/drawing/2014/main" val="2353977355"/>
                  </a:ext>
                </a:extLst>
              </a:tr>
              <a:tr h="118187">
                <a:tc>
                  <a:txBody>
                    <a:bodyPr/>
                    <a:lstStyle/>
                    <a:p>
                      <a:pPr algn="l"/>
                      <a:endParaRPr lang="en-US" sz="1600" b="1" dirty="0">
                        <a:solidFill>
                          <a:schemeClr val="bg1"/>
                        </a:solidFill>
                      </a:endParaRPr>
                    </a:p>
                  </a:txBody>
                  <a:tcPr anchor="ctr">
                    <a:solidFill>
                      <a:srgbClr val="5B739B"/>
                    </a:solidFill>
                  </a:tcPr>
                </a:tc>
                <a:tc>
                  <a:txBody>
                    <a:bodyPr/>
                    <a:lstStyle/>
                    <a:p>
                      <a:r>
                        <a:rPr lang="en-US" sz="1600" dirty="0">
                          <a:solidFill>
                            <a:schemeClr val="bg1"/>
                          </a:solidFill>
                        </a:rPr>
                        <a:t>Percent </a:t>
                      </a:r>
                      <a:r>
                        <a:rPr lang="en-US" sz="1600" dirty="0" smtClean="0">
                          <a:solidFill>
                            <a:schemeClr val="bg1"/>
                          </a:solidFill>
                        </a:rPr>
                        <a:t>Residential Structures </a:t>
                      </a:r>
                      <a:r>
                        <a:rPr lang="en-US" sz="1600" dirty="0">
                          <a:solidFill>
                            <a:schemeClr val="bg1"/>
                          </a:solidFill>
                        </a:rPr>
                        <a:t>Elevated to </a:t>
                      </a:r>
                      <a:r>
                        <a:rPr lang="en-US" sz="1600" dirty="0" smtClean="0">
                          <a:solidFill>
                            <a:schemeClr val="bg1"/>
                          </a:solidFill>
                        </a:rPr>
                        <a:t>DFE</a:t>
                      </a:r>
                      <a:endParaRPr lang="en-US" sz="1600" dirty="0">
                        <a:solidFill>
                          <a:schemeClr val="bg1"/>
                        </a:solidFill>
                      </a:endParaRPr>
                    </a:p>
                  </a:txBody>
                  <a:tcPr anchor="ctr">
                    <a:solidFill>
                      <a:srgbClr val="5B739B"/>
                    </a:solidFill>
                  </a:tcPr>
                </a:tc>
                <a:tc>
                  <a:txBody>
                    <a:bodyPr/>
                    <a:lstStyle/>
                    <a:p>
                      <a:pPr algn="ctr"/>
                      <a:r>
                        <a:rPr lang="en-US" sz="1600" b="1" dirty="0">
                          <a:solidFill>
                            <a:schemeClr val="tx1"/>
                          </a:solidFill>
                        </a:rPr>
                        <a:t>3%</a:t>
                      </a:r>
                    </a:p>
                  </a:txBody>
                  <a:tcPr anchor="ctr"/>
                </a:tc>
                <a:tc>
                  <a:txBody>
                    <a:bodyPr/>
                    <a:lstStyle/>
                    <a:p>
                      <a:pPr algn="ctr"/>
                      <a:r>
                        <a:rPr lang="en-US" sz="1600" b="1" dirty="0">
                          <a:solidFill>
                            <a:schemeClr val="tx1"/>
                          </a:solidFill>
                        </a:rPr>
                        <a:t>11%</a:t>
                      </a:r>
                    </a:p>
                  </a:txBody>
                  <a:tcPr anchor="ctr"/>
                </a:tc>
                <a:tc>
                  <a:txBody>
                    <a:bodyPr/>
                    <a:lstStyle/>
                    <a:p>
                      <a:pPr algn="ctr"/>
                      <a:endParaRPr lang="en-US" sz="1400" dirty="0"/>
                    </a:p>
                  </a:txBody>
                  <a:tcPr anchor="ctr"/>
                </a:tc>
                <a:extLst>
                  <a:ext uri="{0D108BD9-81ED-4DB2-BD59-A6C34878D82A}">
                    <a16:rowId xmlns:a16="http://schemas.microsoft.com/office/drawing/2014/main" val="3050883764"/>
                  </a:ext>
                </a:extLst>
              </a:tr>
              <a:tr h="118187">
                <a:tc>
                  <a:txBody>
                    <a:bodyPr/>
                    <a:lstStyle/>
                    <a:p>
                      <a:pPr algn="l"/>
                      <a:r>
                        <a:rPr lang="en-US" sz="1600" b="1" dirty="0" smtClean="0">
                          <a:solidFill>
                            <a:schemeClr val="bg1"/>
                          </a:solidFill>
                        </a:rPr>
                        <a:t>Loss Avoidance</a:t>
                      </a:r>
                      <a:endParaRPr lang="en-US" sz="1600" b="1" dirty="0">
                        <a:solidFill>
                          <a:schemeClr val="bg1"/>
                        </a:solidFill>
                      </a:endParaRPr>
                    </a:p>
                  </a:txBody>
                  <a:tcPr anchor="ctr">
                    <a:solidFill>
                      <a:srgbClr val="5B739B"/>
                    </a:solidFill>
                  </a:tcPr>
                </a:tc>
                <a:tc>
                  <a:txBody>
                    <a:bodyPr/>
                    <a:lstStyle/>
                    <a:p>
                      <a:r>
                        <a:rPr lang="en-US" sz="1600" dirty="0">
                          <a:solidFill>
                            <a:schemeClr val="bg1"/>
                          </a:solidFill>
                        </a:rPr>
                        <a:t>Loss Avoidance by Elevating Structures</a:t>
                      </a:r>
                    </a:p>
                  </a:txBody>
                  <a:tcPr anchor="ctr">
                    <a:solidFill>
                      <a:srgbClr val="5B739B"/>
                    </a:solidFill>
                  </a:tcPr>
                </a:tc>
                <a:tc>
                  <a:txBody>
                    <a:bodyPr/>
                    <a:lstStyle/>
                    <a:p>
                      <a:pPr algn="ctr"/>
                      <a:r>
                        <a:rPr lang="en-US" sz="1600" b="1" dirty="0"/>
                        <a:t>$2,119K</a:t>
                      </a:r>
                    </a:p>
                  </a:txBody>
                  <a:tcPr anchor="ctr"/>
                </a:tc>
                <a:tc>
                  <a:txBody>
                    <a:bodyPr/>
                    <a:lstStyle/>
                    <a:p>
                      <a:pPr algn="ctr"/>
                      <a:r>
                        <a:rPr lang="en-US" sz="1600" b="1" dirty="0"/>
                        <a:t>$1,816K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extLst>
                  <a:ext uri="{0D108BD9-81ED-4DB2-BD59-A6C34878D82A}">
                    <a16:rowId xmlns:a16="http://schemas.microsoft.com/office/drawing/2014/main" val="3607165000"/>
                  </a:ext>
                </a:extLst>
              </a:tr>
            </a:tbl>
          </a:graphicData>
        </a:graphic>
      </p:graphicFrame>
      <p:sp>
        <p:nvSpPr>
          <p:cNvPr id="4" name="Text Box 2">
            <a:extLst>
              <a:ext uri="{FF2B5EF4-FFF2-40B4-BE49-F238E27FC236}">
                <a16:creationId xmlns:a16="http://schemas.microsoft.com/office/drawing/2014/main" id="{98AA7107-B3E2-43A3-B43F-D9B5B8C7683A}"/>
              </a:ext>
            </a:extLst>
          </p:cNvPr>
          <p:cNvSpPr txBox="1">
            <a:spLocks noChangeArrowheads="1"/>
          </p:cNvSpPr>
          <p:nvPr/>
        </p:nvSpPr>
        <p:spPr bwMode="auto">
          <a:xfrm>
            <a:off x="0" y="6829332"/>
            <a:ext cx="8820535" cy="6945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used total or average where the median was zero or too low, in the state’s 213 incorporated areas</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p:txBody>
      </p:sp>
    </p:spTree>
    <p:extLst>
      <p:ext uri="{BB962C8B-B14F-4D97-AF65-F5344CB8AC3E}">
        <p14:creationId xmlns:p14="http://schemas.microsoft.com/office/powerpoint/2010/main" val="226295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1452870271"/>
              </p:ext>
            </p:extLst>
          </p:nvPr>
        </p:nvGraphicFramePr>
        <p:xfrm>
          <a:off x="121920" y="1258537"/>
          <a:ext cx="8917579" cy="366828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Mitigation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586619">
                <a:tc>
                  <a:txBody>
                    <a:bodyPr/>
                    <a:lstStyle/>
                    <a:p>
                      <a:r>
                        <a:rPr lang="en-US" sz="1050" dirty="0">
                          <a:solidFill>
                            <a:schemeClr val="bg1"/>
                          </a:solidFill>
                        </a:rPr>
                        <a:t>Total Elevated Structures, Reconstruction to Design Flood Elevation (DFE)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Number of newly Constructed or remodeled structures elevated to Design Flood Elevation (DFE) (2 ft above the BFE) on open or closed foundations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 comprehensive inventory of mitigated structures results in more accurate building level risk assessments and shows how communities have applied flood adaptive measures in response to major flood events.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Elevation certificates, building pictures (step 7” rise, cinder block 8”), and major post-disaster mitigation reconstruction projects (1977 and 2016 floods)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0">
                <a:tc>
                  <a:txBody>
                    <a:bodyPr/>
                    <a:lstStyle/>
                    <a:p>
                      <a:r>
                        <a:rPr lang="en-US" sz="1050" b="1" dirty="0">
                          <a:solidFill>
                            <a:schemeClr val="bg1"/>
                          </a:solidFill>
                        </a:rPr>
                        <a:t>Percent Structures Elevated to DFE in Total Residential Buildings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050" kern="1200" dirty="0">
                          <a:solidFill>
                            <a:schemeClr val="bg1"/>
                          </a:solidFill>
                          <a:latin typeface="+mn-lt"/>
                          <a:ea typeface="+mn-ea"/>
                          <a:cs typeface="+mn-cs"/>
                        </a:rPr>
                        <a:t>Percentage of the elevated structures in the total residential buildings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endParaRPr lang="en-US" sz="1050" dirty="0"/>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38140604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Loss Avoidance by Elevating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050" kern="1200" dirty="0">
                          <a:solidFill>
                            <a:schemeClr val="bg1"/>
                          </a:solidFill>
                          <a:latin typeface="+mn-lt"/>
                          <a:ea typeface="+mn-ea"/>
                          <a:cs typeface="+mn-cs"/>
                        </a:rPr>
                        <a:t>Difference between loss estimates in communities using the Hazus model with the first floor height of 1 ft (not elevated) and elevated to DFE (2 ft above BFE)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With significant investment being made in mitigation by elevating, demonstrating cost-effectiveness is crucial for continued support. Loss Avoidance Studies (LAS) quantify the losses avoided (also known as damage prevented or benefits) due to the implementation of the projects.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Total Exposure in Floodplain (TEIF), Building percent damage estimate values, Depth grids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10128761"/>
                  </a:ext>
                </a:extLst>
              </a:tr>
              <a:tr h="166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Buyout Parcels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verified buyout land parcels located within floodplains that experience frequent flooding and damage due to flood events altered, purchased, or have deed restrictions placed upon them by FEMA or other agencies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Buyout properties can prevent loss of life and property damage. Property owners/communities with public lands in floodplains are compensated for their land, and the land usually becomes public green space or restored to its natural floodplain function.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Data of Natural Resources Conservation Service (NRCS) to identify the verified buyout parcels with floodplain easements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bl>
          </a:graphicData>
        </a:graphic>
      </p:graphicFrame>
    </p:spTree>
    <p:extLst>
      <p:ext uri="{BB962C8B-B14F-4D97-AF65-F5344CB8AC3E}">
        <p14:creationId xmlns:p14="http://schemas.microsoft.com/office/powerpoint/2010/main" val="2198867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2098794899"/>
              </p:ext>
            </p:extLst>
          </p:nvPr>
        </p:nvGraphicFramePr>
        <p:xfrm>
          <a:off x="121920" y="1239871"/>
          <a:ext cx="8917579" cy="345415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Mitigation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Area of Open Space Preservation (OSP)</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Area of preserved open spaces with no existing buildings or structures, filling, large pavement, or other encroachment to flood flows located in the community’s regulatory floodplains including the SFHA as shown on the community’s Flood Insurance Rate Map (FIRM) attached with a signed statement by a public or creditable private owner or some regulations on the parcel preventing from construction, fillings, or other encroachments on flood flows in the future.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Open Space Preservation restores the floodplain to its natural function and provides opportunities for credits from FEMA’s Community Rating System (CRS).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Data of Natural Resources Conservation Service (NRCS) for buyout properties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Ratio of Open Space Preservation (OSP to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Ratio of the preserved open spaces in the impact adjusted Special Flood Hazard Area (SFHA) (after removing waterbodies larger than 10 acres in addition to the federally owned lands).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134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Policies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flood insurance policies in force in the community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Although higher number of policies in force can equate to a riskier area, it can show more mitigation policies in force.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bl>
          </a:graphicData>
        </a:graphic>
      </p:graphicFrame>
    </p:spTree>
    <p:extLst>
      <p:ext uri="{BB962C8B-B14F-4D97-AF65-F5344CB8AC3E}">
        <p14:creationId xmlns:p14="http://schemas.microsoft.com/office/powerpoint/2010/main" val="133476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Mitigation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3910311196"/>
              </p:ext>
            </p:extLst>
          </p:nvPr>
        </p:nvGraphicFramePr>
        <p:xfrm>
          <a:off x="208044" y="956217"/>
          <a:ext cx="8741224" cy="3718560"/>
        </p:xfrm>
        <a:graphic>
          <a:graphicData uri="http://schemas.openxmlformats.org/drawingml/2006/table">
            <a:tbl>
              <a:tblPr firstRow="1" bandRow="1">
                <a:tableStyleId>{5C22544A-7EE6-4342-B048-85BDC9FD1C3A}</a:tableStyleId>
              </a:tblPr>
              <a:tblGrid>
                <a:gridCol w="1477881">
                  <a:extLst>
                    <a:ext uri="{9D8B030D-6E8A-4147-A177-3AD203B41FA5}">
                      <a16:colId xmlns:a16="http://schemas.microsoft.com/office/drawing/2014/main" val="2130072375"/>
                    </a:ext>
                  </a:extLst>
                </a:gridCol>
                <a:gridCol w="3961343">
                  <a:extLst>
                    <a:ext uri="{9D8B030D-6E8A-4147-A177-3AD203B41FA5}">
                      <a16:colId xmlns:a16="http://schemas.microsoft.com/office/drawing/2014/main" val="660922194"/>
                    </a:ext>
                  </a:extLst>
                </a:gridCol>
                <a:gridCol w="1058333">
                  <a:extLst>
                    <a:ext uri="{9D8B030D-6E8A-4147-A177-3AD203B41FA5}">
                      <a16:colId xmlns:a16="http://schemas.microsoft.com/office/drawing/2014/main" val="3934378209"/>
                    </a:ext>
                  </a:extLst>
                </a:gridCol>
                <a:gridCol w="872067">
                  <a:extLst>
                    <a:ext uri="{9D8B030D-6E8A-4147-A177-3AD203B41FA5}">
                      <a16:colId xmlns:a16="http://schemas.microsoft.com/office/drawing/2014/main" val="3437275542"/>
                    </a:ext>
                  </a:extLst>
                </a:gridCol>
                <a:gridCol w="1371600">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r>
                        <a:rPr lang="en-US" sz="1600" dirty="0"/>
                        <a:t>Mitigation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smtClean="0"/>
                        <a:t>Incorporated</a:t>
                      </a:r>
                      <a:r>
                        <a:rPr lang="en-US" sz="1600" baseline="0" dirty="0" smtClean="0"/>
                        <a:t> Place Thresholds</a:t>
                      </a:r>
                      <a:endParaRPr lang="en-US" sz="1600" dirty="0"/>
                    </a:p>
                  </a:txBody>
                  <a:tcPr anchor="ctr">
                    <a:solidFill>
                      <a:srgbClr val="5B739B"/>
                    </a:solidFill>
                  </a:tcPr>
                </a:tc>
                <a:extLst>
                  <a:ext uri="{0D108BD9-81ED-4DB2-BD59-A6C34878D82A}">
                    <a16:rowId xmlns:a16="http://schemas.microsoft.com/office/drawing/2014/main" val="156113477"/>
                  </a:ext>
                </a:extLst>
              </a:tr>
              <a:tr h="118187">
                <a:tc>
                  <a:txBody>
                    <a:bodyPr/>
                    <a:lstStyle/>
                    <a:p>
                      <a:pPr algn="l"/>
                      <a:r>
                        <a:rPr lang="en-US" sz="1600" b="1" dirty="0">
                          <a:solidFill>
                            <a:schemeClr val="bg1"/>
                          </a:solidFill>
                        </a:rPr>
                        <a:t>Flood Insurance</a:t>
                      </a:r>
                    </a:p>
                  </a:txBody>
                  <a:tcPr anchor="ctr">
                    <a:solidFill>
                      <a:srgbClr val="5B739B"/>
                    </a:solidFill>
                  </a:tcPr>
                </a:tc>
                <a:tc>
                  <a:txBody>
                    <a:bodyPr/>
                    <a:lstStyle/>
                    <a:p>
                      <a:r>
                        <a:rPr lang="en-US" sz="1600" dirty="0">
                          <a:solidFill>
                            <a:schemeClr val="bg1"/>
                          </a:solidFill>
                        </a:rPr>
                        <a:t>Number of Policies 2019</a:t>
                      </a:r>
                    </a:p>
                  </a:txBody>
                  <a:tcPr anchor="ctr">
                    <a:solidFill>
                      <a:srgbClr val="5B739B"/>
                    </a:solidFill>
                  </a:tcPr>
                </a:tc>
                <a:tc>
                  <a:txBody>
                    <a:bodyPr/>
                    <a:lstStyle/>
                    <a:p>
                      <a:pPr algn="ctr"/>
                      <a:r>
                        <a:rPr lang="en-US" sz="1600" b="1" dirty="0">
                          <a:solidFill>
                            <a:schemeClr val="accent6">
                              <a:lumMod val="75000"/>
                            </a:schemeClr>
                          </a:solidFill>
                        </a:rPr>
                        <a:t>133</a:t>
                      </a:r>
                    </a:p>
                  </a:txBody>
                  <a:tcPr anchor="ctr"/>
                </a:tc>
                <a:tc>
                  <a:txBody>
                    <a:bodyPr/>
                    <a:lstStyle/>
                    <a:p>
                      <a:pPr algn="ctr"/>
                      <a:r>
                        <a:rPr lang="en-US" sz="1600" b="1" dirty="0">
                          <a:solidFill>
                            <a:srgbClr val="C00000"/>
                          </a:solidFill>
                        </a:rPr>
                        <a:t>44</a:t>
                      </a:r>
                    </a:p>
                  </a:txBody>
                  <a:tcPr anchor="ctr"/>
                </a:tc>
                <a:tc>
                  <a:txBody>
                    <a:bodyPr/>
                    <a:lstStyle/>
                    <a:p>
                      <a:pPr algn="ctr"/>
                      <a:r>
                        <a:rPr lang="en-US" sz="1600" dirty="0" smtClean="0"/>
                        <a:t>Ranking</a:t>
                      </a:r>
                      <a:endParaRPr lang="en-US" sz="1600" dirty="0"/>
                    </a:p>
                  </a:txBody>
                  <a:tcPr anchor="ctr"/>
                </a:tc>
                <a:extLst>
                  <a:ext uri="{0D108BD9-81ED-4DB2-BD59-A6C34878D82A}">
                    <a16:rowId xmlns:a16="http://schemas.microsoft.com/office/drawing/2014/main" val="786470563"/>
                  </a:ext>
                </a:extLst>
              </a:tr>
              <a:tr h="118187">
                <a:tc>
                  <a:txBody>
                    <a:bodyPr/>
                    <a:lstStyle/>
                    <a:p>
                      <a:pPr algn="l"/>
                      <a:r>
                        <a:rPr lang="en-US" sz="1600" b="1" dirty="0" smtClean="0">
                          <a:solidFill>
                            <a:schemeClr val="bg1"/>
                          </a:solidFill>
                        </a:rPr>
                        <a:t>Higher</a:t>
                      </a:r>
                      <a:r>
                        <a:rPr lang="en-US" sz="1600" b="1" baseline="0" dirty="0" smtClean="0">
                          <a:solidFill>
                            <a:schemeClr val="bg1"/>
                          </a:solidFill>
                        </a:rPr>
                        <a:t> Standard</a:t>
                      </a:r>
                      <a:endParaRPr lang="en-US" sz="1600" b="1" dirty="0">
                        <a:solidFill>
                          <a:schemeClr val="bg1"/>
                        </a:solidFill>
                      </a:endParaRPr>
                    </a:p>
                  </a:txBody>
                  <a:tcPr anchor="ctr">
                    <a:solidFill>
                      <a:srgbClr val="5B739B"/>
                    </a:solidFill>
                  </a:tcPr>
                </a:tc>
                <a:tc>
                  <a:txBody>
                    <a:bodyPr/>
                    <a:lstStyle/>
                    <a:p>
                      <a:r>
                        <a:rPr lang="en-US" sz="1600" dirty="0" smtClean="0">
                          <a:solidFill>
                            <a:schemeClr val="bg1"/>
                          </a:solidFill>
                        </a:rPr>
                        <a:t>Freeboard</a:t>
                      </a:r>
                      <a:endParaRPr lang="en-US" sz="1600" dirty="0">
                        <a:solidFill>
                          <a:schemeClr val="bg1"/>
                        </a:solidFill>
                      </a:endParaRPr>
                    </a:p>
                  </a:txBody>
                  <a:tcPr anchor="ctr">
                    <a:solidFill>
                      <a:srgbClr val="5B739B"/>
                    </a:solidFill>
                  </a:tcPr>
                </a:tc>
                <a:tc>
                  <a:txBody>
                    <a:bodyPr/>
                    <a:lstStyle/>
                    <a:p>
                      <a:pPr algn="ctr"/>
                      <a:r>
                        <a:rPr lang="en-US" sz="1600" b="1" dirty="0" smtClean="0">
                          <a:solidFill>
                            <a:schemeClr val="accent6">
                              <a:lumMod val="75000"/>
                            </a:schemeClr>
                          </a:solidFill>
                        </a:rPr>
                        <a:t>2</a:t>
                      </a:r>
                      <a:endParaRPr lang="en-US" sz="1600" b="1" dirty="0">
                        <a:solidFill>
                          <a:schemeClr val="accent6">
                            <a:lumMod val="75000"/>
                          </a:schemeClr>
                        </a:solidFill>
                      </a:endParaRPr>
                    </a:p>
                  </a:txBody>
                  <a:tcPr anchor="ctr"/>
                </a:tc>
                <a:tc>
                  <a:txBody>
                    <a:bodyPr/>
                    <a:lstStyle/>
                    <a:p>
                      <a:pPr algn="ctr"/>
                      <a:r>
                        <a:rPr lang="en-US" sz="1600" b="1" dirty="0" smtClean="0">
                          <a:solidFill>
                            <a:schemeClr val="accent6">
                              <a:lumMod val="75000"/>
                            </a:schemeClr>
                          </a:solidFill>
                        </a:rPr>
                        <a:t>2</a:t>
                      </a:r>
                      <a:endParaRPr lang="en-US" sz="1600" b="1" dirty="0">
                        <a:solidFill>
                          <a:srgbClr val="FF0000"/>
                        </a:solidFill>
                      </a:endParaRPr>
                    </a:p>
                  </a:txBody>
                  <a:tcPr anchor="ctr"/>
                </a:tc>
                <a:tc>
                  <a:txBody>
                    <a:bodyPr/>
                    <a:lstStyle/>
                    <a:p>
                      <a:pPr algn="ctr"/>
                      <a:r>
                        <a:rPr lang="en-US" sz="1600" dirty="0" smtClean="0"/>
                        <a:t>2 ft.</a:t>
                      </a:r>
                      <a:r>
                        <a:rPr lang="en-US" sz="1600" baseline="0" dirty="0" smtClean="0"/>
                        <a:t> (Avg.)</a:t>
                      </a:r>
                      <a:endParaRPr lang="en-US" sz="1600" dirty="0"/>
                    </a:p>
                  </a:txBody>
                  <a:tcPr anchor="ctr"/>
                </a:tc>
                <a:extLst>
                  <a:ext uri="{0D108BD9-81ED-4DB2-BD59-A6C34878D82A}">
                    <a16:rowId xmlns:a16="http://schemas.microsoft.com/office/drawing/2014/main" val="2353977355"/>
                  </a:ext>
                </a:extLst>
              </a:tr>
              <a:tr h="118187">
                <a:tc>
                  <a:txBody>
                    <a:bodyPr/>
                    <a:lstStyle/>
                    <a:p>
                      <a:pPr algn="l"/>
                      <a:r>
                        <a:rPr lang="en-US" sz="1600" b="1" dirty="0" smtClean="0">
                          <a:solidFill>
                            <a:schemeClr val="bg1"/>
                          </a:solidFill>
                        </a:rPr>
                        <a:t>Design</a:t>
                      </a:r>
                      <a:r>
                        <a:rPr lang="en-US" sz="1600" b="1" baseline="0" dirty="0" smtClean="0">
                          <a:solidFill>
                            <a:schemeClr val="bg1"/>
                          </a:solidFill>
                        </a:rPr>
                        <a:t> Flood Elev.</a:t>
                      </a:r>
                      <a:endParaRPr lang="en-US" sz="1600" b="1" dirty="0">
                        <a:solidFill>
                          <a:schemeClr val="bg1"/>
                        </a:solidFill>
                      </a:endParaRPr>
                    </a:p>
                  </a:txBody>
                  <a:tcPr anchor="ctr">
                    <a:solidFill>
                      <a:srgbClr val="5B739B"/>
                    </a:solidFill>
                  </a:tcPr>
                </a:tc>
                <a:tc>
                  <a:txBody>
                    <a:bodyPr/>
                    <a:lstStyle/>
                    <a:p>
                      <a:r>
                        <a:rPr lang="en-US" sz="1600" dirty="0">
                          <a:solidFill>
                            <a:schemeClr val="bg1"/>
                          </a:solidFill>
                        </a:rPr>
                        <a:t>Percent </a:t>
                      </a:r>
                      <a:r>
                        <a:rPr lang="en-US" sz="1600" dirty="0" smtClean="0">
                          <a:solidFill>
                            <a:schemeClr val="bg1"/>
                          </a:solidFill>
                        </a:rPr>
                        <a:t>Residential Structures </a:t>
                      </a:r>
                      <a:r>
                        <a:rPr lang="en-US" sz="1600" dirty="0">
                          <a:solidFill>
                            <a:schemeClr val="bg1"/>
                          </a:solidFill>
                        </a:rPr>
                        <a:t>Elevated to </a:t>
                      </a:r>
                      <a:r>
                        <a:rPr lang="en-US" sz="1600" dirty="0" smtClean="0">
                          <a:solidFill>
                            <a:schemeClr val="bg1"/>
                          </a:solidFill>
                        </a:rPr>
                        <a:t>DFE</a:t>
                      </a:r>
                      <a:endParaRPr lang="en-US" sz="1600" dirty="0">
                        <a:solidFill>
                          <a:schemeClr val="bg1"/>
                        </a:solidFill>
                      </a:endParaRPr>
                    </a:p>
                  </a:txBody>
                  <a:tcPr anchor="ctr">
                    <a:solidFill>
                      <a:srgbClr val="5B739B"/>
                    </a:solidFill>
                  </a:tcPr>
                </a:tc>
                <a:tc>
                  <a:txBody>
                    <a:bodyPr/>
                    <a:lstStyle/>
                    <a:p>
                      <a:pPr algn="ctr"/>
                      <a:r>
                        <a:rPr lang="en-US" sz="1600" b="1" dirty="0">
                          <a:solidFill>
                            <a:schemeClr val="tx1"/>
                          </a:solidFill>
                        </a:rPr>
                        <a:t>3%</a:t>
                      </a:r>
                    </a:p>
                  </a:txBody>
                  <a:tcPr anchor="ctr"/>
                </a:tc>
                <a:tc>
                  <a:txBody>
                    <a:bodyPr/>
                    <a:lstStyle/>
                    <a:p>
                      <a:pPr algn="ctr"/>
                      <a:r>
                        <a:rPr lang="en-US" sz="1600" b="1" dirty="0">
                          <a:solidFill>
                            <a:schemeClr val="tx1"/>
                          </a:solidFill>
                        </a:rPr>
                        <a:t>11%</a:t>
                      </a:r>
                    </a:p>
                  </a:txBody>
                  <a:tcPr anchor="ctr"/>
                </a:tc>
                <a:tc>
                  <a:txBody>
                    <a:bodyPr/>
                    <a:lstStyle/>
                    <a:p>
                      <a:pPr algn="ctr"/>
                      <a:endParaRPr lang="en-US" sz="1400" dirty="0"/>
                    </a:p>
                  </a:txBody>
                  <a:tcPr anchor="ctr"/>
                </a:tc>
                <a:extLst>
                  <a:ext uri="{0D108BD9-81ED-4DB2-BD59-A6C34878D82A}">
                    <a16:rowId xmlns:a16="http://schemas.microsoft.com/office/drawing/2014/main" val="3050883764"/>
                  </a:ext>
                </a:extLst>
              </a:tr>
              <a:tr h="118187">
                <a:tc>
                  <a:txBody>
                    <a:bodyPr/>
                    <a:lstStyle/>
                    <a:p>
                      <a:pPr algn="l"/>
                      <a:r>
                        <a:rPr lang="en-US" sz="1600" b="1" dirty="0" smtClean="0">
                          <a:solidFill>
                            <a:schemeClr val="bg1"/>
                          </a:solidFill>
                        </a:rPr>
                        <a:t>Floodplain Management</a:t>
                      </a:r>
                      <a:endParaRPr lang="en-US" sz="1600" b="1" dirty="0">
                        <a:solidFill>
                          <a:schemeClr val="bg1"/>
                        </a:solidFill>
                      </a:endParaRPr>
                    </a:p>
                  </a:txBody>
                  <a:tcPr anchor="ctr">
                    <a:solidFill>
                      <a:srgbClr val="5B739B"/>
                    </a:solidFill>
                  </a:tcPr>
                </a:tc>
                <a:tc>
                  <a:txBody>
                    <a:bodyPr/>
                    <a:lstStyle/>
                    <a:p>
                      <a:endParaRPr lang="en-US" sz="1600" dirty="0">
                        <a:solidFill>
                          <a:schemeClr val="bg1"/>
                        </a:solidFill>
                      </a:endParaRPr>
                    </a:p>
                  </a:txBody>
                  <a:tcPr anchor="ctr">
                    <a:solidFill>
                      <a:srgbClr val="5B739B"/>
                    </a:solidFill>
                  </a:tcPr>
                </a:tc>
                <a:tc>
                  <a:txBody>
                    <a:bodyPr/>
                    <a:lstStyle/>
                    <a:p>
                      <a:pPr algn="ctr"/>
                      <a:endParaRPr lang="en-US" sz="1600" b="1" dirty="0"/>
                    </a:p>
                  </a:txBody>
                  <a:tcPr anchor="ctr"/>
                </a:tc>
                <a:tc>
                  <a:txBody>
                    <a:bodyPr/>
                    <a:lstStyle/>
                    <a:p>
                      <a:pPr algn="ct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extLst>
                  <a:ext uri="{0D108BD9-81ED-4DB2-BD59-A6C34878D82A}">
                    <a16:rowId xmlns:a16="http://schemas.microsoft.com/office/drawing/2014/main" val="3226595754"/>
                  </a:ext>
                </a:extLst>
              </a:tr>
              <a:tr h="118187">
                <a:tc>
                  <a:txBody>
                    <a:bodyPr/>
                    <a:lstStyle/>
                    <a:p>
                      <a:pPr algn="l"/>
                      <a:r>
                        <a:rPr lang="en-US" sz="1600" b="1" dirty="0" smtClean="0">
                          <a:solidFill>
                            <a:schemeClr val="bg1"/>
                          </a:solidFill>
                        </a:rPr>
                        <a:t>Loss Avoidance 100-year Flood</a:t>
                      </a:r>
                      <a:endParaRPr lang="en-US" sz="1600" b="1" dirty="0">
                        <a:solidFill>
                          <a:schemeClr val="bg1"/>
                        </a:solidFill>
                      </a:endParaRPr>
                    </a:p>
                  </a:txBody>
                  <a:tcPr anchor="ctr">
                    <a:solidFill>
                      <a:srgbClr val="5B739B"/>
                    </a:solidFill>
                  </a:tcPr>
                </a:tc>
                <a:tc>
                  <a:txBody>
                    <a:bodyPr/>
                    <a:lstStyle/>
                    <a:p>
                      <a:r>
                        <a:rPr lang="en-US" sz="1600" dirty="0">
                          <a:solidFill>
                            <a:schemeClr val="bg1"/>
                          </a:solidFill>
                        </a:rPr>
                        <a:t>Loss Avoidance by Elevating Structures</a:t>
                      </a:r>
                    </a:p>
                  </a:txBody>
                  <a:tcPr anchor="ctr">
                    <a:solidFill>
                      <a:srgbClr val="5B739B"/>
                    </a:solidFill>
                  </a:tcPr>
                </a:tc>
                <a:tc>
                  <a:txBody>
                    <a:bodyPr/>
                    <a:lstStyle/>
                    <a:p>
                      <a:pPr algn="ctr"/>
                      <a:r>
                        <a:rPr lang="en-US" sz="1600" b="1" dirty="0"/>
                        <a:t>$2,119K</a:t>
                      </a:r>
                    </a:p>
                  </a:txBody>
                  <a:tcPr anchor="ctr"/>
                </a:tc>
                <a:tc>
                  <a:txBody>
                    <a:bodyPr/>
                    <a:lstStyle/>
                    <a:p>
                      <a:pPr algn="ctr"/>
                      <a:r>
                        <a:rPr lang="en-US" sz="1600" b="1" dirty="0"/>
                        <a:t>$1,816K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extLst>
                  <a:ext uri="{0D108BD9-81ED-4DB2-BD59-A6C34878D82A}">
                    <a16:rowId xmlns:a16="http://schemas.microsoft.com/office/drawing/2014/main" val="3607165000"/>
                  </a:ext>
                </a:extLst>
              </a:tr>
            </a:tbl>
          </a:graphicData>
        </a:graphic>
      </p:graphicFrame>
      <p:sp>
        <p:nvSpPr>
          <p:cNvPr id="4" name="Text Box 2">
            <a:extLst>
              <a:ext uri="{FF2B5EF4-FFF2-40B4-BE49-F238E27FC236}">
                <a16:creationId xmlns:a16="http://schemas.microsoft.com/office/drawing/2014/main" id="{98AA7107-B3E2-43A3-B43F-D9B5B8C7683A}"/>
              </a:ext>
            </a:extLst>
          </p:cNvPr>
          <p:cNvSpPr txBox="1">
            <a:spLocks noChangeArrowheads="1"/>
          </p:cNvSpPr>
          <p:nvPr/>
        </p:nvSpPr>
        <p:spPr bwMode="auto">
          <a:xfrm>
            <a:off x="-1" y="5733957"/>
            <a:ext cx="8820535" cy="6945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used total or average where the median was zero or too low, in the state’s 213 incorporated areas</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p:txBody>
      </p:sp>
      <p:sp>
        <p:nvSpPr>
          <p:cNvPr id="7" name="Text Box 2">
            <a:extLst>
              <a:ext uri="{FF2B5EF4-FFF2-40B4-BE49-F238E27FC236}">
                <a16:creationId xmlns:a16="http://schemas.microsoft.com/office/drawing/2014/main" id="{98AA7107-B3E2-43A3-B43F-D9B5B8C7683A}"/>
              </a:ext>
            </a:extLst>
          </p:cNvPr>
          <p:cNvSpPr txBox="1">
            <a:spLocks noChangeArrowheads="1"/>
          </p:cNvSpPr>
          <p:nvPr/>
        </p:nvSpPr>
        <p:spPr bwMode="auto">
          <a:xfrm>
            <a:off x="128733" y="4857094"/>
            <a:ext cx="8820535" cy="6945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smtClean="0">
                <a:latin typeface="Arial" panose="020B0604020202020204" pitchFamily="34" charset="0"/>
                <a:cs typeface="Times New Roman" panose="02020603050405020304" pitchFamily="18" charset="0"/>
              </a:rPr>
              <a:t>Notes:  The</a:t>
            </a:r>
            <a:endParaRPr lang="en-US" sz="1100" dirty="0">
              <a:solidFill>
                <a:schemeClr val="accent6">
                  <a:lumMod val="75000"/>
                </a:schemeClr>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06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Mitigation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3064429457"/>
              </p:ext>
            </p:extLst>
          </p:nvPr>
        </p:nvGraphicFramePr>
        <p:xfrm>
          <a:off x="208044" y="956217"/>
          <a:ext cx="8516856" cy="5638800"/>
        </p:xfrm>
        <a:graphic>
          <a:graphicData uri="http://schemas.openxmlformats.org/drawingml/2006/table">
            <a:tbl>
              <a:tblPr firstRow="1" bandRow="1">
                <a:tableStyleId>{5C22544A-7EE6-4342-B048-85BDC9FD1C3A}</a:tableStyleId>
              </a:tblPr>
              <a:tblGrid>
                <a:gridCol w="1668381">
                  <a:extLst>
                    <a:ext uri="{9D8B030D-6E8A-4147-A177-3AD203B41FA5}">
                      <a16:colId xmlns:a16="http://schemas.microsoft.com/office/drawing/2014/main" val="2130072375"/>
                    </a:ext>
                  </a:extLst>
                </a:gridCol>
                <a:gridCol w="4617569">
                  <a:extLst>
                    <a:ext uri="{9D8B030D-6E8A-4147-A177-3AD203B41FA5}">
                      <a16:colId xmlns:a16="http://schemas.microsoft.com/office/drawing/2014/main" val="660922194"/>
                    </a:ext>
                  </a:extLst>
                </a:gridCol>
                <a:gridCol w="1223084">
                  <a:extLst>
                    <a:ext uri="{9D8B030D-6E8A-4147-A177-3AD203B41FA5}">
                      <a16:colId xmlns:a16="http://schemas.microsoft.com/office/drawing/2014/main" val="3934378209"/>
                    </a:ext>
                  </a:extLst>
                </a:gridCol>
                <a:gridCol w="1007822">
                  <a:extLst>
                    <a:ext uri="{9D8B030D-6E8A-4147-A177-3AD203B41FA5}">
                      <a16:colId xmlns:a16="http://schemas.microsoft.com/office/drawing/2014/main" val="3437275542"/>
                    </a:ext>
                  </a:extLst>
                </a:gridCol>
              </a:tblGrid>
              <a:tr h="0">
                <a:tc>
                  <a:txBody>
                    <a:bodyPr/>
                    <a:lstStyle/>
                    <a:p>
                      <a:r>
                        <a:rPr lang="en-US" sz="1600" dirty="0"/>
                        <a:t>Category</a:t>
                      </a:r>
                    </a:p>
                  </a:txBody>
                  <a:tcPr anchor="ctr">
                    <a:solidFill>
                      <a:srgbClr val="5B739B"/>
                    </a:solidFill>
                  </a:tcPr>
                </a:tc>
                <a:tc>
                  <a:txBody>
                    <a:bodyPr/>
                    <a:lstStyle/>
                    <a:p>
                      <a:r>
                        <a:rPr lang="en-US" sz="1600" dirty="0"/>
                        <a:t>Mitigation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extLst>
                  <a:ext uri="{0D108BD9-81ED-4DB2-BD59-A6C34878D82A}">
                    <a16:rowId xmlns:a16="http://schemas.microsoft.com/office/drawing/2014/main" val="156113477"/>
                  </a:ext>
                </a:extLst>
              </a:tr>
              <a:tr h="167640">
                <a:tc rowSpan="2">
                  <a:txBody>
                    <a:bodyPr/>
                    <a:lstStyle/>
                    <a:p>
                      <a:pPr algn="l"/>
                      <a:r>
                        <a:rPr lang="en-US" sz="1600" b="1" dirty="0" smtClean="0">
                          <a:solidFill>
                            <a:schemeClr val="bg1"/>
                          </a:solidFill>
                        </a:rPr>
                        <a:t>Floodplain Building Value Recovery</a:t>
                      </a:r>
                      <a:endParaRPr lang="en-US" sz="1600" b="1" dirty="0">
                        <a:solidFill>
                          <a:schemeClr val="bg1"/>
                        </a:solidFill>
                      </a:endParaRPr>
                    </a:p>
                  </a:txBody>
                  <a:tcPr anchor="ctr">
                    <a:solidFill>
                      <a:srgbClr val="5B739B"/>
                    </a:solidFill>
                  </a:tcPr>
                </a:tc>
                <a:tc>
                  <a:txBody>
                    <a:bodyPr/>
                    <a:lstStyle/>
                    <a:p>
                      <a:r>
                        <a:rPr lang="en-US" sz="1600" dirty="0" smtClean="0">
                          <a:solidFill>
                            <a:schemeClr val="bg1"/>
                          </a:solidFill>
                        </a:rPr>
                        <a:t>Buildings in High-Risk Flood</a:t>
                      </a:r>
                      <a:r>
                        <a:rPr lang="en-US" sz="1600" baseline="0" dirty="0" smtClean="0">
                          <a:solidFill>
                            <a:schemeClr val="bg1"/>
                          </a:solidFill>
                        </a:rPr>
                        <a:t> Areas</a:t>
                      </a:r>
                      <a:endParaRPr lang="en-US" sz="1600" dirty="0">
                        <a:solidFill>
                          <a:schemeClr val="bg1"/>
                        </a:solidFill>
                      </a:endParaRPr>
                    </a:p>
                  </a:txBody>
                  <a:tcPr anchor="ctr">
                    <a:solidFill>
                      <a:srgbClr val="5B739B"/>
                    </a:solidFill>
                  </a:tcPr>
                </a:tc>
                <a:tc>
                  <a:txBody>
                    <a:bodyPr/>
                    <a:lstStyle/>
                    <a:p>
                      <a:pPr algn="ctr"/>
                      <a:endParaRPr lang="en-US" sz="1600" b="1" dirty="0">
                        <a:solidFill>
                          <a:schemeClr val="accent6">
                            <a:lumMod val="75000"/>
                          </a:schemeClr>
                        </a:solidFill>
                      </a:endParaRPr>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453066066"/>
                  </a:ext>
                </a:extLst>
              </a:tr>
              <a:tr h="1676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Net Value 2015-2022 Tax Assessment Value</a:t>
                      </a:r>
                    </a:p>
                    <a:p>
                      <a:endParaRPr lang="en-US" sz="1600" dirty="0">
                        <a:solidFill>
                          <a:schemeClr val="bg1"/>
                        </a:solidFill>
                      </a:endParaRPr>
                    </a:p>
                  </a:txBody>
                  <a:tcPr anchor="ctr">
                    <a:solidFill>
                      <a:srgbClr val="5B739B"/>
                    </a:solidFill>
                  </a:tcPr>
                </a:tc>
                <a:tc>
                  <a:txBody>
                    <a:bodyPr/>
                    <a:lstStyle/>
                    <a:p>
                      <a:pPr algn="ctr"/>
                      <a:endParaRPr lang="en-US" sz="1600" b="1" dirty="0">
                        <a:solidFill>
                          <a:schemeClr val="accent6">
                            <a:lumMod val="75000"/>
                          </a:schemeClr>
                        </a:solidFill>
                      </a:endParaRPr>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3895732901"/>
                  </a:ext>
                </a:extLst>
              </a:tr>
              <a:tr h="167640">
                <a:tc rowSpan="2">
                  <a:txBody>
                    <a:bodyPr/>
                    <a:lstStyle/>
                    <a:p>
                      <a:pPr algn="l"/>
                      <a:r>
                        <a:rPr lang="en-US" sz="1600" b="1" dirty="0" smtClean="0">
                          <a:solidFill>
                            <a:schemeClr val="bg1"/>
                          </a:solidFill>
                        </a:rPr>
                        <a:t>Higher</a:t>
                      </a:r>
                      <a:r>
                        <a:rPr lang="en-US" sz="1600" b="1" baseline="0" dirty="0" smtClean="0">
                          <a:solidFill>
                            <a:schemeClr val="bg1"/>
                          </a:solidFill>
                        </a:rPr>
                        <a:t> Standards</a:t>
                      </a:r>
                      <a:endParaRPr lang="en-US" sz="1600" b="1" dirty="0">
                        <a:solidFill>
                          <a:schemeClr val="bg1"/>
                        </a:solidFill>
                      </a:endParaRPr>
                    </a:p>
                  </a:txBody>
                  <a:tcPr anchor="ctr">
                    <a:solidFill>
                      <a:srgbClr val="5B739B"/>
                    </a:solidFill>
                  </a:tcPr>
                </a:tc>
                <a:tc>
                  <a:txBody>
                    <a:bodyPr/>
                    <a:lstStyle/>
                    <a:p>
                      <a:r>
                        <a:rPr lang="en-US" sz="1600" dirty="0" smtClean="0">
                          <a:solidFill>
                            <a:schemeClr val="bg1"/>
                          </a:solidFill>
                        </a:rPr>
                        <a:t>Freeboard (safety</a:t>
                      </a:r>
                      <a:r>
                        <a:rPr lang="en-US" sz="1600" baseline="0" dirty="0" smtClean="0">
                          <a:solidFill>
                            <a:schemeClr val="bg1"/>
                          </a:solidFill>
                        </a:rPr>
                        <a:t> elevation facto above BFE)</a:t>
                      </a:r>
                      <a:endParaRPr lang="en-US" sz="1600" dirty="0">
                        <a:solidFill>
                          <a:schemeClr val="bg1"/>
                        </a:solidFill>
                      </a:endParaRPr>
                    </a:p>
                  </a:txBody>
                  <a:tcPr anchor="ctr">
                    <a:solidFill>
                      <a:srgbClr val="5B739B"/>
                    </a:solidFill>
                  </a:tcPr>
                </a:tc>
                <a:tc>
                  <a:txBody>
                    <a:bodyPr/>
                    <a:lstStyle/>
                    <a:p>
                      <a:pPr algn="ctr"/>
                      <a:r>
                        <a:rPr lang="en-US" sz="1600" b="1" dirty="0" smtClean="0">
                          <a:solidFill>
                            <a:schemeClr val="accent6">
                              <a:lumMod val="75000"/>
                            </a:schemeClr>
                          </a:solidFill>
                        </a:rPr>
                        <a:t>2 ft.</a:t>
                      </a:r>
                      <a:endParaRPr lang="en-US" sz="1600" b="1" dirty="0">
                        <a:solidFill>
                          <a:schemeClr val="accent6">
                            <a:lumMod val="75000"/>
                          </a:schemeClr>
                        </a:solidFill>
                      </a:endParaRPr>
                    </a:p>
                  </a:txBody>
                  <a:tcPr anchor="ctr"/>
                </a:tc>
                <a:tc>
                  <a:txBody>
                    <a:bodyPr/>
                    <a:lstStyle/>
                    <a:p>
                      <a:pPr algn="ctr"/>
                      <a:r>
                        <a:rPr lang="en-US" sz="1600" b="1" dirty="0" smtClean="0">
                          <a:solidFill>
                            <a:schemeClr val="accent6">
                              <a:lumMod val="75000"/>
                            </a:schemeClr>
                          </a:solidFill>
                        </a:rPr>
                        <a:t>2 ft.</a:t>
                      </a:r>
                      <a:endParaRPr lang="en-US" sz="1600" b="1" dirty="0">
                        <a:solidFill>
                          <a:srgbClr val="FF0000"/>
                        </a:solidFill>
                      </a:endParaRPr>
                    </a:p>
                  </a:txBody>
                  <a:tcPr anchor="ctr"/>
                </a:tc>
                <a:extLst>
                  <a:ext uri="{0D108BD9-81ED-4DB2-BD59-A6C34878D82A}">
                    <a16:rowId xmlns:a16="http://schemas.microsoft.com/office/drawing/2014/main" val="2353977355"/>
                  </a:ext>
                </a:extLst>
              </a:tr>
              <a:tr h="167640">
                <a:tc vMerge="1">
                  <a:txBody>
                    <a:bodyPr/>
                    <a:lstStyle/>
                    <a:p>
                      <a:pPr algn="l"/>
                      <a:endParaRPr lang="en-US" sz="1600" b="1" dirty="0">
                        <a:solidFill>
                          <a:schemeClr val="bg1"/>
                        </a:solidFill>
                      </a:endParaRPr>
                    </a:p>
                  </a:txBody>
                  <a:tcPr anchor="ctr">
                    <a:solidFill>
                      <a:srgbClr val="5B739B"/>
                    </a:solidFill>
                  </a:tcPr>
                </a:tc>
                <a:tc>
                  <a:txBody>
                    <a:bodyPr/>
                    <a:lstStyle/>
                    <a:p>
                      <a:r>
                        <a:rPr lang="en-US" sz="1600" dirty="0" smtClean="0">
                          <a:solidFill>
                            <a:schemeClr val="bg1"/>
                          </a:solidFill>
                        </a:rPr>
                        <a:t>Community Rating System</a:t>
                      </a:r>
                      <a:r>
                        <a:rPr lang="en-US" sz="1600" baseline="0" dirty="0" smtClean="0">
                          <a:solidFill>
                            <a:schemeClr val="bg1"/>
                          </a:solidFill>
                        </a:rPr>
                        <a:t> (above min. requirements)</a:t>
                      </a:r>
                      <a:endParaRPr lang="en-US" sz="1600" dirty="0">
                        <a:solidFill>
                          <a:schemeClr val="bg1"/>
                        </a:solidFill>
                      </a:endParaRPr>
                    </a:p>
                  </a:txBody>
                  <a:tcPr anchor="ctr">
                    <a:solidFill>
                      <a:srgbClr val="5B739B"/>
                    </a:solidFill>
                  </a:tcPr>
                </a:tc>
                <a:tc>
                  <a:txBody>
                    <a:bodyPr/>
                    <a:lstStyle/>
                    <a:p>
                      <a:pPr algn="ctr"/>
                      <a:r>
                        <a:rPr lang="en-US" sz="1600" b="1" dirty="0" smtClean="0">
                          <a:solidFill>
                            <a:schemeClr val="tx1"/>
                          </a:solidFill>
                        </a:rPr>
                        <a:t>No</a:t>
                      </a:r>
                      <a:endParaRPr lang="en-US" sz="1600" b="1" dirty="0">
                        <a:solidFill>
                          <a:schemeClr val="tx1"/>
                        </a:solidFill>
                      </a:endParaRPr>
                    </a:p>
                  </a:txBody>
                  <a:tcPr anchor="ctr"/>
                </a:tc>
                <a:tc>
                  <a:txBody>
                    <a:bodyPr/>
                    <a:lstStyle/>
                    <a:p>
                      <a:pPr algn="ctr"/>
                      <a:r>
                        <a:rPr lang="en-US" sz="1600" b="1" dirty="0" smtClean="0">
                          <a:solidFill>
                            <a:schemeClr val="tx1"/>
                          </a:solidFill>
                        </a:rPr>
                        <a:t>No</a:t>
                      </a:r>
                      <a:endParaRPr lang="en-US" sz="1600" b="1" dirty="0">
                        <a:solidFill>
                          <a:schemeClr val="tx1"/>
                        </a:solidFill>
                      </a:endParaRPr>
                    </a:p>
                  </a:txBody>
                  <a:tcPr anchor="ctr"/>
                </a:tc>
                <a:extLst>
                  <a:ext uri="{0D108BD9-81ED-4DB2-BD59-A6C34878D82A}">
                    <a16:rowId xmlns:a16="http://schemas.microsoft.com/office/drawing/2014/main" val="2902505558"/>
                  </a:ext>
                </a:extLst>
              </a:tr>
              <a:tr h="118187">
                <a:tc>
                  <a:txBody>
                    <a:bodyPr/>
                    <a:lstStyle/>
                    <a:p>
                      <a:pPr algn="l"/>
                      <a:r>
                        <a:rPr lang="en-US" sz="1600" b="1" dirty="0" smtClean="0">
                          <a:solidFill>
                            <a:schemeClr val="bg1"/>
                          </a:solidFill>
                        </a:rPr>
                        <a:t>Design</a:t>
                      </a:r>
                      <a:r>
                        <a:rPr lang="en-US" sz="1600" b="1" baseline="0" dirty="0" smtClean="0">
                          <a:solidFill>
                            <a:schemeClr val="bg1"/>
                          </a:solidFill>
                        </a:rPr>
                        <a:t> Flood Elevation</a:t>
                      </a:r>
                      <a:endParaRPr lang="en-US" sz="1600" b="1" dirty="0">
                        <a:solidFill>
                          <a:schemeClr val="bg1"/>
                        </a:solidFill>
                      </a:endParaRPr>
                    </a:p>
                  </a:txBody>
                  <a:tcPr anchor="ctr">
                    <a:solidFill>
                      <a:srgbClr val="5B739B"/>
                    </a:solidFill>
                  </a:tcPr>
                </a:tc>
                <a:tc>
                  <a:txBody>
                    <a:bodyPr/>
                    <a:lstStyle/>
                    <a:p>
                      <a:r>
                        <a:rPr lang="en-US" sz="1600" dirty="0">
                          <a:solidFill>
                            <a:schemeClr val="bg1"/>
                          </a:solidFill>
                        </a:rPr>
                        <a:t>Percent </a:t>
                      </a:r>
                      <a:r>
                        <a:rPr lang="en-US" sz="1600" dirty="0" smtClean="0">
                          <a:solidFill>
                            <a:schemeClr val="bg1"/>
                          </a:solidFill>
                        </a:rPr>
                        <a:t>Residential </a:t>
                      </a:r>
                      <a:r>
                        <a:rPr lang="en-US" sz="1600" dirty="0" smtClean="0">
                          <a:solidFill>
                            <a:schemeClr val="bg1"/>
                          </a:solidFill>
                        </a:rPr>
                        <a:t>Structures in 100-year floodplain elevated </a:t>
                      </a:r>
                      <a:r>
                        <a:rPr lang="en-US" sz="1600" dirty="0">
                          <a:solidFill>
                            <a:schemeClr val="bg1"/>
                          </a:solidFill>
                        </a:rPr>
                        <a:t>to </a:t>
                      </a:r>
                      <a:r>
                        <a:rPr lang="en-US" sz="1600" dirty="0" smtClean="0">
                          <a:solidFill>
                            <a:schemeClr val="bg1"/>
                          </a:solidFill>
                        </a:rPr>
                        <a:t>Design Flood Elevation (DFE)</a:t>
                      </a:r>
                      <a:endParaRPr lang="en-US" sz="1600" dirty="0">
                        <a:solidFill>
                          <a:schemeClr val="bg1"/>
                        </a:solidFill>
                      </a:endParaRPr>
                    </a:p>
                  </a:txBody>
                  <a:tcPr anchor="ctr">
                    <a:solidFill>
                      <a:srgbClr val="5B739B"/>
                    </a:solidFill>
                  </a:tcPr>
                </a:tc>
                <a:tc>
                  <a:txBody>
                    <a:bodyPr/>
                    <a:lstStyle/>
                    <a:p>
                      <a:pPr algn="ctr"/>
                      <a:r>
                        <a:rPr lang="en-US" sz="1600" b="1" dirty="0" smtClean="0">
                          <a:solidFill>
                            <a:schemeClr val="tx1"/>
                          </a:solidFill>
                        </a:rPr>
                        <a:t>58%</a:t>
                      </a:r>
                      <a:endParaRPr lang="en-US" sz="1600" b="1" dirty="0">
                        <a:solidFill>
                          <a:schemeClr val="tx1"/>
                        </a:solidFill>
                      </a:endParaRPr>
                    </a:p>
                  </a:txBody>
                  <a:tcPr anchor="ctr"/>
                </a:tc>
                <a:tc>
                  <a:txBody>
                    <a:bodyPr/>
                    <a:lstStyle/>
                    <a:p>
                      <a:pPr algn="ctr"/>
                      <a:r>
                        <a:rPr lang="en-US" sz="1600" b="1" dirty="0" smtClean="0">
                          <a:solidFill>
                            <a:schemeClr val="tx1"/>
                          </a:solidFill>
                        </a:rPr>
                        <a:t>30%</a:t>
                      </a:r>
                      <a:endParaRPr lang="en-US" sz="1600" b="1" dirty="0">
                        <a:solidFill>
                          <a:schemeClr val="tx1"/>
                        </a:solidFill>
                      </a:endParaRPr>
                    </a:p>
                  </a:txBody>
                  <a:tcPr anchor="ctr"/>
                </a:tc>
                <a:extLst>
                  <a:ext uri="{0D108BD9-81ED-4DB2-BD59-A6C34878D82A}">
                    <a16:rowId xmlns:a16="http://schemas.microsoft.com/office/drawing/2014/main" val="3050883764"/>
                  </a:ext>
                </a:extLst>
              </a:tr>
              <a:tr h="289560">
                <a:tc rowSpan="3">
                  <a:txBody>
                    <a:bodyPr/>
                    <a:lstStyle/>
                    <a:p>
                      <a:pPr algn="l"/>
                      <a:r>
                        <a:rPr lang="en-US" sz="1600" b="1" dirty="0" smtClean="0">
                          <a:solidFill>
                            <a:schemeClr val="bg1"/>
                          </a:solidFill>
                        </a:rPr>
                        <a:t>Floodplain Management</a:t>
                      </a:r>
                      <a:endParaRPr lang="en-US" sz="1600" b="1" dirty="0">
                        <a:solidFill>
                          <a:schemeClr val="bg1"/>
                        </a:solidFill>
                      </a:endParaRPr>
                    </a:p>
                  </a:txBody>
                  <a:tcPr anchor="ctr">
                    <a:solidFill>
                      <a:srgbClr val="5B739B"/>
                    </a:solidFill>
                  </a:tcPr>
                </a:tc>
                <a:tc>
                  <a:txBody>
                    <a:bodyPr/>
                    <a:lstStyle/>
                    <a:p>
                      <a:r>
                        <a:rPr lang="en-US" sz="1600" dirty="0" smtClean="0">
                          <a:solidFill>
                            <a:schemeClr val="bg1"/>
                          </a:solidFill>
                        </a:rPr>
                        <a:t>Incorporated</a:t>
                      </a:r>
                      <a:r>
                        <a:rPr lang="en-US" sz="1600" baseline="0" dirty="0" smtClean="0">
                          <a:solidFill>
                            <a:schemeClr val="bg1"/>
                          </a:solidFill>
                        </a:rPr>
                        <a:t> Place a c</a:t>
                      </a:r>
                      <a:r>
                        <a:rPr lang="en-US" sz="1600" dirty="0" smtClean="0">
                          <a:solidFill>
                            <a:schemeClr val="bg1"/>
                          </a:solidFill>
                        </a:rPr>
                        <a:t>ompacted</a:t>
                      </a:r>
                      <a:r>
                        <a:rPr lang="en-US" sz="1600" baseline="0" dirty="0" smtClean="0">
                          <a:solidFill>
                            <a:schemeClr val="bg1"/>
                          </a:solidFill>
                        </a:rPr>
                        <a:t> floodplain management area to enforce floodplain ordinance</a:t>
                      </a:r>
                      <a:endParaRPr lang="en-US" sz="1600" dirty="0">
                        <a:solidFill>
                          <a:schemeClr val="bg1"/>
                        </a:solidFill>
                      </a:endParaRPr>
                    </a:p>
                  </a:txBody>
                  <a:tcPr anchor="ctr">
                    <a:solidFill>
                      <a:srgbClr val="5B739B"/>
                    </a:solidFill>
                  </a:tcPr>
                </a:tc>
                <a:tc>
                  <a:txBody>
                    <a:bodyPr/>
                    <a:lstStyle/>
                    <a:p>
                      <a:pPr algn="ctr"/>
                      <a:r>
                        <a:rPr lang="en-US" sz="1600" b="1" dirty="0" smtClean="0"/>
                        <a:t>Yes</a:t>
                      </a:r>
                      <a:endParaRPr lang="en-US" sz="1600" b="1" dirty="0"/>
                    </a:p>
                  </a:txBody>
                  <a:tcPr anchor="ctr"/>
                </a:tc>
                <a:tc>
                  <a:txBody>
                    <a:bodyPr/>
                    <a:lstStyle/>
                    <a:p>
                      <a:pPr algn="ctr"/>
                      <a:r>
                        <a:rPr lang="en-US" sz="1600" b="1" dirty="0" smtClean="0"/>
                        <a:t>Yes</a:t>
                      </a:r>
                      <a:endParaRPr lang="en-US" sz="1600" b="1" dirty="0"/>
                    </a:p>
                  </a:txBody>
                  <a:tcPr anchor="ctr"/>
                </a:tc>
                <a:extLst>
                  <a:ext uri="{0D108BD9-81ED-4DB2-BD59-A6C34878D82A}">
                    <a16:rowId xmlns:a16="http://schemas.microsoft.com/office/drawing/2014/main" val="3226595754"/>
                  </a:ext>
                </a:extLst>
              </a:tr>
              <a:tr h="1676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Continuity</a:t>
                      </a:r>
                      <a:r>
                        <a:rPr lang="en-US" sz="1600" baseline="0" dirty="0" smtClean="0">
                          <a:solidFill>
                            <a:schemeClr val="bg1"/>
                          </a:solidFill>
                        </a:rPr>
                        <a:t> of operations and immediate response to disasters</a:t>
                      </a:r>
                      <a:endParaRPr lang="en-US" sz="1600" dirty="0">
                        <a:solidFill>
                          <a:schemeClr val="bg1"/>
                        </a:solidFill>
                      </a:endParaRPr>
                    </a:p>
                  </a:txBody>
                  <a:tcPr anchor="ctr">
                    <a:solidFill>
                      <a:srgbClr val="5B739B"/>
                    </a:solidFill>
                  </a:tcPr>
                </a:tc>
                <a:tc>
                  <a:txBody>
                    <a:bodyPr/>
                    <a:lstStyle/>
                    <a:p>
                      <a:pPr algn="ctr"/>
                      <a:r>
                        <a:rPr lang="en-US" sz="1600" b="1" dirty="0" smtClean="0"/>
                        <a:t>?</a:t>
                      </a:r>
                      <a:endParaRPr lang="en-US" sz="1600" b="1" dirty="0"/>
                    </a:p>
                  </a:txBody>
                  <a:tcPr anchor="ctr"/>
                </a:tc>
                <a:tc>
                  <a:txBody>
                    <a:bodyPr/>
                    <a:lstStyle/>
                    <a:p>
                      <a:pPr algn="ctr"/>
                      <a:r>
                        <a:rPr lang="en-US" sz="1600" b="1" dirty="0" smtClean="0"/>
                        <a:t>?</a:t>
                      </a:r>
                      <a:endParaRPr lang="en-US" sz="1600" b="1" dirty="0"/>
                    </a:p>
                  </a:txBody>
                  <a:tcPr anchor="ctr"/>
                </a:tc>
                <a:extLst>
                  <a:ext uri="{0D108BD9-81ED-4DB2-BD59-A6C34878D82A}">
                    <a16:rowId xmlns:a16="http://schemas.microsoft.com/office/drawing/2014/main" val="1213452890"/>
                  </a:ext>
                </a:extLst>
              </a:tr>
              <a:tr h="1676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Record keeping</a:t>
                      </a:r>
                      <a:r>
                        <a:rPr lang="en-US" sz="1600" baseline="0" dirty="0" smtClean="0">
                          <a:solidFill>
                            <a:schemeClr val="bg1"/>
                          </a:solidFill>
                        </a:rPr>
                        <a:t> (permits, EC’s, substantial damage)</a:t>
                      </a:r>
                      <a:endParaRPr lang="en-US" sz="1600" dirty="0">
                        <a:solidFill>
                          <a:schemeClr val="bg1"/>
                        </a:solidFill>
                      </a:endParaRPr>
                    </a:p>
                  </a:txBody>
                  <a:tcPr anchor="ctr">
                    <a:solidFill>
                      <a:srgbClr val="5B739B"/>
                    </a:solidFill>
                  </a:tcPr>
                </a:tc>
                <a:tc>
                  <a:txBody>
                    <a:bodyPr/>
                    <a:lstStyle/>
                    <a:p>
                      <a:pPr algn="ctr"/>
                      <a:r>
                        <a:rPr lang="en-US" sz="1600" b="1" dirty="0" smtClean="0"/>
                        <a:t>?</a:t>
                      </a:r>
                      <a:endParaRPr lang="en-US" sz="1600" b="1" dirty="0"/>
                    </a:p>
                  </a:txBody>
                  <a:tcPr anchor="ctr"/>
                </a:tc>
                <a:tc>
                  <a:txBody>
                    <a:bodyPr/>
                    <a:lstStyle/>
                    <a:p>
                      <a:pPr algn="ctr"/>
                      <a:r>
                        <a:rPr lang="en-US" sz="1600" b="1" dirty="0" smtClean="0"/>
                        <a:t>?</a:t>
                      </a:r>
                      <a:endParaRPr lang="en-US" sz="1600" b="1" dirty="0"/>
                    </a:p>
                  </a:txBody>
                  <a:tcPr anchor="ctr"/>
                </a:tc>
                <a:extLst>
                  <a:ext uri="{0D108BD9-81ED-4DB2-BD59-A6C34878D82A}">
                    <a16:rowId xmlns:a16="http://schemas.microsoft.com/office/drawing/2014/main" val="2022271208"/>
                  </a:ext>
                </a:extLst>
              </a:tr>
              <a:tr h="118187">
                <a:tc>
                  <a:txBody>
                    <a:bodyPr/>
                    <a:lstStyle/>
                    <a:p>
                      <a:pPr algn="l"/>
                      <a:r>
                        <a:rPr lang="en-US" sz="1600" b="1" dirty="0" smtClean="0">
                          <a:solidFill>
                            <a:schemeClr val="bg1"/>
                          </a:solidFill>
                        </a:rPr>
                        <a:t>Loss Avoidance 100-year Flood</a:t>
                      </a:r>
                      <a:endParaRPr lang="en-US" sz="1600" b="1" dirty="0">
                        <a:solidFill>
                          <a:schemeClr val="bg1"/>
                        </a:solidFill>
                      </a:endParaRPr>
                    </a:p>
                  </a:txBody>
                  <a:tcPr anchor="ctr">
                    <a:solidFill>
                      <a:srgbClr val="5B739B"/>
                    </a:solidFill>
                  </a:tcPr>
                </a:tc>
                <a:tc>
                  <a:txBody>
                    <a:bodyPr/>
                    <a:lstStyle/>
                    <a:p>
                      <a:r>
                        <a:rPr lang="en-US" sz="1600" dirty="0">
                          <a:solidFill>
                            <a:schemeClr val="bg1"/>
                          </a:solidFill>
                        </a:rPr>
                        <a:t>Loss Avoidance by Elevating </a:t>
                      </a:r>
                      <a:r>
                        <a:rPr lang="en-US" sz="1600" dirty="0" smtClean="0">
                          <a:solidFill>
                            <a:schemeClr val="bg1"/>
                          </a:solidFill>
                        </a:rPr>
                        <a:t>or Removing Structures</a:t>
                      </a:r>
                      <a:endParaRPr lang="en-US" sz="1600" dirty="0">
                        <a:solidFill>
                          <a:schemeClr val="bg1"/>
                        </a:solidFill>
                      </a:endParaRPr>
                    </a:p>
                  </a:txBody>
                  <a:tcPr anchor="ctr">
                    <a:solidFill>
                      <a:srgbClr val="5B739B"/>
                    </a:solidFill>
                  </a:tcPr>
                </a:tc>
                <a:tc>
                  <a:txBody>
                    <a:bodyPr/>
                    <a:lstStyle/>
                    <a:p>
                      <a:pPr algn="ctr"/>
                      <a:r>
                        <a:rPr lang="en-US" sz="1600" b="1" dirty="0"/>
                        <a:t>$2,119K</a:t>
                      </a:r>
                    </a:p>
                  </a:txBody>
                  <a:tcPr anchor="ctr"/>
                </a:tc>
                <a:tc>
                  <a:txBody>
                    <a:bodyPr/>
                    <a:lstStyle/>
                    <a:p>
                      <a:pPr algn="ctr"/>
                      <a:r>
                        <a:rPr lang="en-US" sz="1600" b="1" dirty="0"/>
                        <a:t>$1,816K</a:t>
                      </a:r>
                    </a:p>
                  </a:txBody>
                  <a:tcPr anchor="ctr"/>
                </a:tc>
                <a:extLst>
                  <a:ext uri="{0D108BD9-81ED-4DB2-BD59-A6C34878D82A}">
                    <a16:rowId xmlns:a16="http://schemas.microsoft.com/office/drawing/2014/main" val="3607165000"/>
                  </a:ext>
                </a:extLst>
              </a:tr>
              <a:tr h="118187">
                <a:tc>
                  <a:txBody>
                    <a:bodyPr/>
                    <a:lstStyle/>
                    <a:p>
                      <a:pPr algn="l"/>
                      <a:r>
                        <a:rPr lang="en-US" sz="1600" b="1" dirty="0" smtClean="0">
                          <a:solidFill>
                            <a:schemeClr val="bg1"/>
                          </a:solidFill>
                        </a:rPr>
                        <a:t>Risk Communications</a:t>
                      </a:r>
                      <a:endParaRPr lang="en-US" sz="1600" b="1" dirty="0">
                        <a:solidFill>
                          <a:schemeClr val="bg1"/>
                        </a:solidFill>
                      </a:endParaRPr>
                    </a:p>
                  </a:txBody>
                  <a:tcPr anchor="ctr">
                    <a:solidFill>
                      <a:srgbClr val="5B739B"/>
                    </a:solidFill>
                  </a:tcPr>
                </a:tc>
                <a:tc>
                  <a:txBody>
                    <a:bodyPr/>
                    <a:lstStyle/>
                    <a:p>
                      <a:r>
                        <a:rPr lang="en-US" sz="1600" dirty="0" smtClean="0">
                          <a:solidFill>
                            <a:schemeClr val="bg1"/>
                          </a:solidFill>
                        </a:rPr>
                        <a:t>Flood Risk Disclosure Laws in</a:t>
                      </a:r>
                      <a:r>
                        <a:rPr lang="en-US" sz="1600" baseline="0" dirty="0" smtClean="0">
                          <a:solidFill>
                            <a:schemeClr val="bg1"/>
                          </a:solidFill>
                        </a:rPr>
                        <a:t> West Virginia</a:t>
                      </a:r>
                      <a:endParaRPr lang="en-US" sz="1600" dirty="0">
                        <a:solidFill>
                          <a:schemeClr val="bg1"/>
                        </a:solidFill>
                      </a:endParaRPr>
                    </a:p>
                  </a:txBody>
                  <a:tcPr anchor="ctr">
                    <a:solidFill>
                      <a:srgbClr val="5B739B"/>
                    </a:solidFill>
                  </a:tcPr>
                </a:tc>
                <a:tc>
                  <a:txBody>
                    <a:bodyPr/>
                    <a:lstStyle/>
                    <a:p>
                      <a:pPr algn="ctr"/>
                      <a:r>
                        <a:rPr lang="en-US" sz="1600" b="1" dirty="0" smtClean="0">
                          <a:solidFill>
                            <a:srgbClr val="C00000"/>
                          </a:solidFill>
                        </a:rPr>
                        <a:t>F grade</a:t>
                      </a:r>
                      <a:endParaRPr lang="en-US" sz="1600" b="1" dirty="0">
                        <a:solidFill>
                          <a:srgbClr val="C00000"/>
                        </a:solidFill>
                      </a:endParaRPr>
                    </a:p>
                  </a:txBody>
                  <a:tcPr anchor="ctr"/>
                </a:tc>
                <a:tc>
                  <a:txBody>
                    <a:bodyPr/>
                    <a:lstStyle/>
                    <a:p>
                      <a:pPr algn="ctr"/>
                      <a:r>
                        <a:rPr lang="en-US" sz="1600" b="1" dirty="0" smtClean="0">
                          <a:solidFill>
                            <a:srgbClr val="C00000"/>
                          </a:solidFill>
                        </a:rPr>
                        <a:t>F grade</a:t>
                      </a:r>
                      <a:endParaRPr lang="en-US" sz="1600" b="1" dirty="0">
                        <a:solidFill>
                          <a:srgbClr val="C00000"/>
                        </a:solidFill>
                      </a:endParaRPr>
                    </a:p>
                  </a:txBody>
                  <a:tcPr anchor="ctr"/>
                </a:tc>
                <a:extLst>
                  <a:ext uri="{0D108BD9-81ED-4DB2-BD59-A6C34878D82A}">
                    <a16:rowId xmlns:a16="http://schemas.microsoft.com/office/drawing/2014/main" val="3086470809"/>
                  </a:ext>
                </a:extLst>
              </a:tr>
            </a:tbl>
          </a:graphicData>
        </a:graphic>
      </p:graphicFrame>
      <p:sp>
        <p:nvSpPr>
          <p:cNvPr id="4" name="Text Box 2">
            <a:extLst>
              <a:ext uri="{FF2B5EF4-FFF2-40B4-BE49-F238E27FC236}">
                <a16:creationId xmlns:a16="http://schemas.microsoft.com/office/drawing/2014/main" id="{98AA7107-B3E2-43A3-B43F-D9B5B8C7683A}"/>
              </a:ext>
            </a:extLst>
          </p:cNvPr>
          <p:cNvSpPr txBox="1">
            <a:spLocks noChangeArrowheads="1"/>
          </p:cNvSpPr>
          <p:nvPr/>
        </p:nvSpPr>
        <p:spPr bwMode="auto">
          <a:xfrm>
            <a:off x="56204" y="6172980"/>
            <a:ext cx="8820535" cy="6945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used total or average where the median was zero or too low, in the state’s 213 incorporated areas</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p:txBody>
      </p:sp>
    </p:spTree>
    <p:extLst>
      <p:ext uri="{BB962C8B-B14F-4D97-AF65-F5344CB8AC3E}">
        <p14:creationId xmlns:p14="http://schemas.microsoft.com/office/powerpoint/2010/main" val="412945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 Areas of Focus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White Sulphur Springs</a:t>
            </a:r>
            <a:endParaRPr lang="en-US" sz="1100" dirty="0">
              <a:solidFill>
                <a:schemeClr val="bg1"/>
              </a:solidFill>
            </a:endParaRPr>
          </a:p>
        </p:txBody>
      </p:sp>
      <p:pic>
        <p:nvPicPr>
          <p:cNvPr id="3" name="Picture 2" descr="A picture containing text, garden&#10;&#10;Description automatically generated">
            <a:extLst>
              <a:ext uri="{FF2B5EF4-FFF2-40B4-BE49-F238E27FC236}">
                <a16:creationId xmlns:a16="http://schemas.microsoft.com/office/drawing/2014/main" id="{6C251ABB-877F-414D-8CB1-206FC4B8AA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81288"/>
            <a:ext cx="9144000" cy="4404568"/>
          </a:xfrm>
          <a:prstGeom prst="rect">
            <a:avLst/>
          </a:prstGeom>
        </p:spPr>
      </p:pic>
    </p:spTree>
    <p:extLst>
      <p:ext uri="{BB962C8B-B14F-4D97-AF65-F5344CB8AC3E}">
        <p14:creationId xmlns:p14="http://schemas.microsoft.com/office/powerpoint/2010/main" val="353033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 Areas of Focus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White Sulphur Springs…</a:t>
            </a:r>
            <a:endParaRPr lang="en-US" sz="1100" dirty="0">
              <a:solidFill>
                <a:schemeClr val="bg1"/>
              </a:solidFill>
            </a:endParaRPr>
          </a:p>
        </p:txBody>
      </p:sp>
      <p:pic>
        <p:nvPicPr>
          <p:cNvPr id="4" name="Picture 3" descr="Map&#10;&#10;Description automatically generated">
            <a:extLst>
              <a:ext uri="{FF2B5EF4-FFF2-40B4-BE49-F238E27FC236}">
                <a16:creationId xmlns:a16="http://schemas.microsoft.com/office/drawing/2014/main" id="{6118F222-ECB0-4B23-AFB8-25E7FBF11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09268"/>
            <a:ext cx="9144000" cy="4404568"/>
          </a:xfrm>
          <a:prstGeom prst="rect">
            <a:avLst/>
          </a:prstGeom>
        </p:spPr>
      </p:pic>
    </p:spTree>
    <p:extLst>
      <p:ext uri="{BB962C8B-B14F-4D97-AF65-F5344CB8AC3E}">
        <p14:creationId xmlns:p14="http://schemas.microsoft.com/office/powerpoint/2010/main" val="362169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 Areas of Focus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Rainelle</a:t>
            </a:r>
            <a:endParaRPr lang="en-US" sz="1100" dirty="0">
              <a:solidFill>
                <a:schemeClr val="bg1"/>
              </a:solidFill>
            </a:endParaRPr>
          </a:p>
        </p:txBody>
      </p:sp>
      <p:pic>
        <p:nvPicPr>
          <p:cNvPr id="3" name="Picture 2" descr="A high angle view of a highway&#10;&#10;Description automatically generated with medium confidence">
            <a:extLst>
              <a:ext uri="{FF2B5EF4-FFF2-40B4-BE49-F238E27FC236}">
                <a16:creationId xmlns:a16="http://schemas.microsoft.com/office/drawing/2014/main" id="{9D9B10FA-FCD8-4A54-85DC-EE397CD818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98970"/>
            <a:ext cx="9144000" cy="4404568"/>
          </a:xfrm>
          <a:prstGeom prst="rect">
            <a:avLst/>
          </a:prstGeom>
        </p:spPr>
      </p:pic>
    </p:spTree>
    <p:extLst>
      <p:ext uri="{BB962C8B-B14F-4D97-AF65-F5344CB8AC3E}">
        <p14:creationId xmlns:p14="http://schemas.microsoft.com/office/powerpoint/2010/main" val="100052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 Areas of Focus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Rainelle…</a:t>
            </a:r>
            <a:endParaRPr lang="en-US" sz="1100" dirty="0">
              <a:solidFill>
                <a:schemeClr val="bg1"/>
              </a:solidFill>
            </a:endParaRPr>
          </a:p>
        </p:txBody>
      </p:sp>
      <p:pic>
        <p:nvPicPr>
          <p:cNvPr id="4" name="Picture 3" descr="A high angle view of a road&#10;&#10;Description automatically generated with low confidence">
            <a:extLst>
              <a:ext uri="{FF2B5EF4-FFF2-40B4-BE49-F238E27FC236}">
                <a16:creationId xmlns:a16="http://schemas.microsoft.com/office/drawing/2014/main" id="{AFDD88CF-2FCF-4E14-9A71-4736401B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6595"/>
            <a:ext cx="9144000" cy="4404568"/>
          </a:xfrm>
          <a:prstGeom prst="rect">
            <a:avLst/>
          </a:prstGeom>
        </p:spPr>
      </p:pic>
    </p:spTree>
    <p:extLst>
      <p:ext uri="{BB962C8B-B14F-4D97-AF65-F5344CB8AC3E}">
        <p14:creationId xmlns:p14="http://schemas.microsoft.com/office/powerpoint/2010/main" val="228060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Examples of </a:t>
            </a:r>
            <a:r>
              <a:rPr lang="en-US" sz="2400" dirty="0" smtClean="0">
                <a:solidFill>
                  <a:schemeClr val="bg1"/>
                </a:solidFill>
                <a:latin typeface="Arial" panose="020B0604020202020204" pitchFamily="34" charset="0"/>
                <a:cs typeface="Arial" panose="020B0604020202020204" pitchFamily="34" charset="0"/>
              </a:rPr>
              <a:t>Mitigation Reconstruction</a:t>
            </a:r>
            <a:endParaRPr lang="en-US" sz="24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White Sulphur Springs</a:t>
            </a:r>
            <a:endParaRPr lang="en-US" sz="1100" dirty="0">
              <a:solidFill>
                <a:schemeClr val="bg1"/>
              </a:solidFill>
            </a:endParaRPr>
          </a:p>
        </p:txBody>
      </p:sp>
      <p:sp>
        <p:nvSpPr>
          <p:cNvPr id="5" name="Text Box 2">
            <a:extLst>
              <a:ext uri="{FF2B5EF4-FFF2-40B4-BE49-F238E27FC236}">
                <a16:creationId xmlns:a16="http://schemas.microsoft.com/office/drawing/2014/main" id="{F4F5AC2D-0C52-4F66-B898-3A8DC05C0F71}"/>
              </a:ext>
            </a:extLst>
          </p:cNvPr>
          <p:cNvSpPr txBox="1">
            <a:spLocks noChangeArrowheads="1"/>
          </p:cNvSpPr>
          <p:nvPr/>
        </p:nvSpPr>
        <p:spPr bwMode="auto">
          <a:xfrm>
            <a:off x="5170014" y="6309050"/>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13-17-0008-0152-0000_195</a:t>
            </a:r>
          </a:p>
          <a:p>
            <a:pPr algn="ct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pic>
        <p:nvPicPr>
          <p:cNvPr id="9" name="Picture 8" descr="A picture containing grass, outdoor, house, building&#10;&#10;Description automatically generated">
            <a:extLst>
              <a:ext uri="{FF2B5EF4-FFF2-40B4-BE49-F238E27FC236}">
                <a16:creationId xmlns:a16="http://schemas.microsoft.com/office/drawing/2014/main" id="{C23AE043-26FE-4F30-A77D-9FA694EA2F58}"/>
              </a:ext>
            </a:extLst>
          </p:cNvPr>
          <p:cNvPicPr>
            <a:picLocks noChangeAspect="1"/>
          </p:cNvPicPr>
          <p:nvPr/>
        </p:nvPicPr>
        <p:blipFill rotWithShape="1">
          <a:blip r:embed="rId4">
            <a:extLst>
              <a:ext uri="{28A0092B-C50C-407E-A947-70E740481C1C}">
                <a14:useLocalDpi xmlns:a14="http://schemas.microsoft.com/office/drawing/2010/main" val="0"/>
              </a:ext>
            </a:extLst>
          </a:blip>
          <a:srcRect l="5299" b="19868"/>
          <a:stretch/>
        </p:blipFill>
        <p:spPr>
          <a:xfrm>
            <a:off x="4649342" y="3631318"/>
            <a:ext cx="4247960" cy="2688483"/>
          </a:xfrm>
          <a:prstGeom prst="rect">
            <a:avLst/>
          </a:prstGeom>
        </p:spPr>
      </p:pic>
      <p:pic>
        <p:nvPicPr>
          <p:cNvPr id="11" name="Picture 10" descr="A house with a car parked in front of it&#10;&#10;Description automatically generated with medium confidence">
            <a:extLst>
              <a:ext uri="{FF2B5EF4-FFF2-40B4-BE49-F238E27FC236}">
                <a16:creationId xmlns:a16="http://schemas.microsoft.com/office/drawing/2014/main" id="{48305586-0444-4E3E-A557-69109584A4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2403"/>
          <a:stretch/>
        </p:blipFill>
        <p:spPr>
          <a:xfrm>
            <a:off x="246698" y="3631319"/>
            <a:ext cx="4187947" cy="2688483"/>
          </a:xfrm>
          <a:prstGeom prst="rect">
            <a:avLst/>
          </a:prstGeom>
        </p:spPr>
      </p:pic>
      <p:sp>
        <p:nvSpPr>
          <p:cNvPr id="12" name="Text Box 2">
            <a:extLst>
              <a:ext uri="{FF2B5EF4-FFF2-40B4-BE49-F238E27FC236}">
                <a16:creationId xmlns:a16="http://schemas.microsoft.com/office/drawing/2014/main" id="{307BDAFA-A8B6-413E-8348-5BEA733B375D}"/>
              </a:ext>
            </a:extLst>
          </p:cNvPr>
          <p:cNvSpPr txBox="1">
            <a:spLocks noChangeArrowheads="1"/>
          </p:cNvSpPr>
          <p:nvPr/>
        </p:nvSpPr>
        <p:spPr bwMode="auto">
          <a:xfrm>
            <a:off x="749953" y="6309631"/>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13-17-0009-0009-0000_148</a:t>
            </a:r>
          </a:p>
          <a:p>
            <a:pPr algn="ct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4" name="Picture 13" descr="A car parked in front of a house&#10;&#10;Description automatically generated">
            <a:extLst>
              <a:ext uri="{FF2B5EF4-FFF2-40B4-BE49-F238E27FC236}">
                <a16:creationId xmlns:a16="http://schemas.microsoft.com/office/drawing/2014/main" id="{37099625-C97C-41A2-82CA-3FB90ADD1C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888" b="25597"/>
          <a:stretch/>
        </p:blipFill>
        <p:spPr>
          <a:xfrm>
            <a:off x="1706880" y="1061858"/>
            <a:ext cx="5730240" cy="1986484"/>
          </a:xfrm>
          <a:prstGeom prst="rect">
            <a:avLst/>
          </a:prstGeom>
        </p:spPr>
      </p:pic>
      <p:sp>
        <p:nvSpPr>
          <p:cNvPr id="15" name="Text Box 2">
            <a:extLst>
              <a:ext uri="{FF2B5EF4-FFF2-40B4-BE49-F238E27FC236}">
                <a16:creationId xmlns:a16="http://schemas.microsoft.com/office/drawing/2014/main" id="{8CE3353A-EB28-453D-95B4-8E02E2832D41}"/>
              </a:ext>
            </a:extLst>
          </p:cNvPr>
          <p:cNvSpPr txBox="1">
            <a:spLocks noChangeArrowheads="1"/>
          </p:cNvSpPr>
          <p:nvPr/>
        </p:nvSpPr>
        <p:spPr bwMode="auto">
          <a:xfrm>
            <a:off x="2831337" y="3030712"/>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13-17-0009-0009-0000_148</a:t>
            </a:r>
          </a:p>
          <a:p>
            <a:pPr algn="ct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9773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 of </a:t>
            </a:r>
            <a:r>
              <a:rPr lang="en-US" sz="2400" dirty="0" smtClean="0">
                <a:solidFill>
                  <a:schemeClr val="bg1"/>
                </a:solidFill>
                <a:latin typeface="Arial" panose="020B0604020202020204" pitchFamily="34" charset="0"/>
                <a:cs typeface="Arial" panose="020B0604020202020204" pitchFamily="34" charset="0"/>
              </a:rPr>
              <a:t>Mitigation Reconstruction</a:t>
            </a:r>
            <a:endParaRPr lang="en-US" sz="24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Rainelle</a:t>
            </a:r>
            <a:r>
              <a:rPr lang="en-US" sz="1100" dirty="0">
                <a:solidFill>
                  <a:schemeClr val="bg1"/>
                </a:solidFill>
              </a:rPr>
              <a:t>     </a:t>
            </a:r>
          </a:p>
        </p:txBody>
      </p:sp>
      <p:pic>
        <p:nvPicPr>
          <p:cNvPr id="7" name="Picture 6" descr="A picture containing outdoor, grass, tree, sky&#10;&#10;Description automatically generated">
            <a:extLst>
              <a:ext uri="{FF2B5EF4-FFF2-40B4-BE49-F238E27FC236}">
                <a16:creationId xmlns:a16="http://schemas.microsoft.com/office/drawing/2014/main" id="{EB5AA61C-CF2E-491D-A117-481485D410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6" t="3459" r="16952" b="6084"/>
          <a:stretch/>
        </p:blipFill>
        <p:spPr>
          <a:xfrm>
            <a:off x="4559164" y="1057091"/>
            <a:ext cx="4378570" cy="2757259"/>
          </a:xfrm>
          <a:prstGeom prst="rect">
            <a:avLst/>
          </a:prstGeom>
        </p:spPr>
      </p:pic>
      <p:sp>
        <p:nvSpPr>
          <p:cNvPr id="8" name="Text Box 2">
            <a:extLst>
              <a:ext uri="{FF2B5EF4-FFF2-40B4-BE49-F238E27FC236}">
                <a16:creationId xmlns:a16="http://schemas.microsoft.com/office/drawing/2014/main" id="{0AF0E778-FADA-41BA-A008-D8DA5E4C7B62}"/>
              </a:ext>
            </a:extLst>
          </p:cNvPr>
          <p:cNvSpPr txBox="1">
            <a:spLocks noChangeArrowheads="1"/>
          </p:cNvSpPr>
          <p:nvPr/>
        </p:nvSpPr>
        <p:spPr bwMode="auto">
          <a:xfrm>
            <a:off x="5145141" y="3778270"/>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13-13-0001-0069-0000_108</a:t>
            </a:r>
          </a:p>
          <a:p>
            <a:pPr algn="ct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descr="A picture containing grass, sky, outdoor, house&#10;&#10;Description automatically generated">
            <a:extLst>
              <a:ext uri="{FF2B5EF4-FFF2-40B4-BE49-F238E27FC236}">
                <a16:creationId xmlns:a16="http://schemas.microsoft.com/office/drawing/2014/main" id="{CD733511-D45E-449A-8506-5AE815AC74E3}"/>
              </a:ext>
            </a:extLst>
          </p:cNvPr>
          <p:cNvPicPr>
            <a:picLocks noChangeAspect="1"/>
          </p:cNvPicPr>
          <p:nvPr/>
        </p:nvPicPr>
        <p:blipFill rotWithShape="1">
          <a:blip r:embed="rId5">
            <a:extLst>
              <a:ext uri="{28A0092B-C50C-407E-A947-70E740481C1C}">
                <a14:useLocalDpi xmlns:a14="http://schemas.microsoft.com/office/drawing/2010/main" val="0"/>
              </a:ext>
            </a:extLst>
          </a:blip>
          <a:srcRect l="13736" t="9604" r="25756" b="26412"/>
          <a:stretch/>
        </p:blipFill>
        <p:spPr>
          <a:xfrm>
            <a:off x="206266" y="1057090"/>
            <a:ext cx="4121894" cy="2757260"/>
          </a:xfrm>
          <a:prstGeom prst="rect">
            <a:avLst/>
          </a:prstGeom>
        </p:spPr>
      </p:pic>
      <p:sp>
        <p:nvSpPr>
          <p:cNvPr id="11" name="Text Box 2">
            <a:extLst>
              <a:ext uri="{FF2B5EF4-FFF2-40B4-BE49-F238E27FC236}">
                <a16:creationId xmlns:a16="http://schemas.microsoft.com/office/drawing/2014/main" id="{680923C8-3401-43F5-8567-1E082D5297FF}"/>
              </a:ext>
            </a:extLst>
          </p:cNvPr>
          <p:cNvSpPr txBox="1">
            <a:spLocks noChangeArrowheads="1"/>
          </p:cNvSpPr>
          <p:nvPr/>
        </p:nvSpPr>
        <p:spPr bwMode="auto">
          <a:xfrm>
            <a:off x="663905" y="3778269"/>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13-13-0005-0165-0000_256</a:t>
            </a:r>
          </a:p>
          <a:p>
            <a:pPr algn="ct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3" name="Picture 12" descr="A picture containing tree, outdoor, grass, ground&#10;&#10;Description automatically generated">
            <a:extLst>
              <a:ext uri="{FF2B5EF4-FFF2-40B4-BE49-F238E27FC236}">
                <a16:creationId xmlns:a16="http://schemas.microsoft.com/office/drawing/2014/main" id="{675D5E1B-067C-43D2-BDD9-BDD92C5B7B6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275" r="7428" b="22868"/>
          <a:stretch/>
        </p:blipFill>
        <p:spPr>
          <a:xfrm>
            <a:off x="1534448" y="4332228"/>
            <a:ext cx="6075103" cy="2025025"/>
          </a:xfrm>
          <a:prstGeom prst="rect">
            <a:avLst/>
          </a:prstGeom>
        </p:spPr>
      </p:pic>
      <p:sp>
        <p:nvSpPr>
          <p:cNvPr id="14" name="Text Box 2">
            <a:extLst>
              <a:ext uri="{FF2B5EF4-FFF2-40B4-BE49-F238E27FC236}">
                <a16:creationId xmlns:a16="http://schemas.microsoft.com/office/drawing/2014/main" id="{D1B3CC80-459F-4AD5-8ADF-10A6B1904976}"/>
              </a:ext>
            </a:extLst>
          </p:cNvPr>
          <p:cNvSpPr txBox="1">
            <a:spLocks noChangeArrowheads="1"/>
          </p:cNvSpPr>
          <p:nvPr/>
        </p:nvSpPr>
        <p:spPr bwMode="auto">
          <a:xfrm>
            <a:off x="3097950" y="6325869"/>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13-13-0001-0054-0000_182</a:t>
            </a:r>
          </a:p>
          <a:p>
            <a:pPr algn="ctr">
              <a:spcBef>
                <a:spcPts val="50"/>
              </a:spcBef>
            </a:pPr>
            <a:r>
              <a:rPr lang="en-US" sz="1200" dirty="0">
                <a:latin typeface="Arial" panose="020B0604020202020204" pitchFamily="34" charset="0"/>
                <a:cs typeface="Times New Roman" panose="02020603050405020304" pitchFamily="18" charset="0"/>
                <a:hlinkClick r:id="rId8"/>
              </a:rPr>
              <a:t>Flood Tool Link</a:t>
            </a:r>
            <a:endParaRPr lang="en-US" sz="12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07987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8330</TotalTime>
  <Words>1172</Words>
  <Application>Microsoft Office PowerPoint</Application>
  <PresentationFormat>On-screen Show (4:3)</PresentationFormat>
  <Paragraphs>197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658</cp:revision>
  <dcterms:created xsi:type="dcterms:W3CDTF">2019-08-23T20:01:46Z</dcterms:created>
  <dcterms:modified xsi:type="dcterms:W3CDTF">2022-11-15T23:31:39Z</dcterms:modified>
</cp:coreProperties>
</file>