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21D"/>
    <a:srgbClr val="A61C1C"/>
    <a:srgbClr val="5A5B5D"/>
    <a:srgbClr val="A1B8D4"/>
    <a:srgbClr val="8A9EB8"/>
    <a:srgbClr val="D2DEEF"/>
    <a:srgbClr val="EAEFF7"/>
    <a:srgbClr val="DAE3F3"/>
    <a:srgbClr val="CAD7EE"/>
    <a:srgbClr val="5B7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8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B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Risk Dashboard, White Sulphur Springs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652DEFA-410B-4A24-85EE-C88C2470122B}"/>
              </a:ext>
            </a:extLst>
          </p:cNvPr>
          <p:cNvGrpSpPr/>
          <p:nvPr/>
        </p:nvGrpSpPr>
        <p:grpSpPr>
          <a:xfrm>
            <a:off x="0" y="921428"/>
            <a:ext cx="9144000" cy="3869641"/>
            <a:chOff x="0" y="921428"/>
            <a:chExt cx="9144000" cy="3869641"/>
          </a:xfrm>
        </p:grpSpPr>
        <p:pic>
          <p:nvPicPr>
            <p:cNvPr id="3" name="Picture 2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84F98965-D96C-422E-9C07-2FF052963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21428"/>
              <a:ext cx="9144000" cy="3869641"/>
            </a:xfrm>
            <a:prstGeom prst="rect">
              <a:avLst/>
            </a:prstGeom>
          </p:spPr>
        </p:pic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7B46097-D7D9-4FD9-82ED-F83DCCDCF073}"/>
                </a:ext>
              </a:extLst>
            </p:cNvPr>
            <p:cNvGrpSpPr/>
            <p:nvPr/>
          </p:nvGrpSpPr>
          <p:grpSpPr>
            <a:xfrm>
              <a:off x="316169" y="1034494"/>
              <a:ext cx="8783385" cy="3579631"/>
              <a:chOff x="316169" y="1564741"/>
              <a:chExt cx="8783385" cy="3579631"/>
            </a:xfrm>
          </p:grpSpPr>
          <p:sp>
            <p:nvSpPr>
              <p:cNvPr id="7" name="Text Box 2">
                <a:extLst>
                  <a:ext uri="{FF2B5EF4-FFF2-40B4-BE49-F238E27FC236}">
                    <a16:creationId xmlns:a16="http://schemas.microsoft.com/office/drawing/2014/main" id="{34570955-7F06-442D-B017-DBA050EC9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32103" y="2233821"/>
                <a:ext cx="1412891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8/1/1978</a:t>
                </a:r>
              </a:p>
            </p:txBody>
          </p:sp>
          <p:sp>
            <p:nvSpPr>
              <p:cNvPr id="8" name="Text Box 2">
                <a:extLst>
                  <a:ext uri="{FF2B5EF4-FFF2-40B4-BE49-F238E27FC236}">
                    <a16:creationId xmlns:a16="http://schemas.microsoft.com/office/drawing/2014/main" id="{4E531018-822B-4C87-8E27-E6613DA354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122371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$2,975K</a:t>
                </a:r>
              </a:p>
            </p:txBody>
          </p:sp>
          <p:sp>
            <p:nvSpPr>
              <p:cNvPr id="9" name="Text Box 2">
                <a:extLst>
                  <a:ext uri="{FF2B5EF4-FFF2-40B4-BE49-F238E27FC236}">
                    <a16:creationId xmlns:a16="http://schemas.microsoft.com/office/drawing/2014/main" id="{D931AB50-38F7-4762-AA9A-656A55FF8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2" y="2826487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10/16/2012</a:t>
                </a:r>
              </a:p>
            </p:txBody>
          </p:sp>
          <p:sp>
            <p:nvSpPr>
              <p:cNvPr id="10" name="Text Box 2">
                <a:extLst>
                  <a:ext uri="{FF2B5EF4-FFF2-40B4-BE49-F238E27FC236}">
                    <a16:creationId xmlns:a16="http://schemas.microsoft.com/office/drawing/2014/main" id="{DBEC53AE-993D-41FF-87AC-4B410C17B4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75028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89</a:t>
                </a: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2016F3AA-8BAB-49EC-8DAD-F5C7C0C2D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3" y="219148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133</a:t>
                </a: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F4F4B8F9-7D16-4285-B5A0-64E3C4C604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2" y="2911154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74?</a:t>
                </a:r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0DDC9512-0AE9-4FDD-BCA7-B3B66D5DA2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6" y="240177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1,620</a:t>
                </a: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E83B0997-F26D-471C-BEE3-C82FB6480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5" y="3123509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423</a:t>
                </a:r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1FA609D9-D6F0-437D-BE23-053756767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81902" y="4715243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+72</a:t>
                </a: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3423E423-E92E-4E1A-9C12-C77B7B5E6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90989" y="4719661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-118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02A8786F-ECB4-427C-9DC5-F73FD37B6B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8326" y="414172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sp>
            <p:nvSpPr>
              <p:cNvPr id="18" name="Text Box 2">
                <a:extLst>
                  <a:ext uri="{FF2B5EF4-FFF2-40B4-BE49-F238E27FC236}">
                    <a16:creationId xmlns:a16="http://schemas.microsoft.com/office/drawing/2014/main" id="{C2F84B69-E634-467E-BF25-AEA6A2413B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3886208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52EA1A31-6BBE-4266-A8D3-B9384FA9A0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465603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2F9DE2EC-2382-4B87-ACD3-5F19EB472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6611" y="4359642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E7AD2220-4E01-4F16-A364-B21DD5D67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0793" y="435281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38%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0D287AC6-5B25-44CD-B7FD-8C23910CC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458" y="4342707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39%</a:t>
                </a:r>
              </a:p>
            </p:txBody>
          </p:sp>
          <p:pic>
            <p:nvPicPr>
              <p:cNvPr id="26" name="Picture 25" descr="Map&#10;&#10;Description automatically generated">
                <a:extLst>
                  <a:ext uri="{FF2B5EF4-FFF2-40B4-BE49-F238E27FC236}">
                    <a16:creationId xmlns:a16="http://schemas.microsoft.com/office/drawing/2014/main" id="{42DE998F-7CFE-4BA5-8D8E-C579F0A921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29" t="5079" r="3054" b="8031"/>
              <a:stretch/>
            </p:blipFill>
            <p:spPr>
              <a:xfrm>
                <a:off x="316169" y="1564741"/>
                <a:ext cx="2326004" cy="1864259"/>
              </a:xfrm>
              <a:prstGeom prst="rect">
                <a:avLst/>
              </a:prstGeom>
            </p:spPr>
          </p:pic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87268B5-0E95-457B-A996-53EFA4FF8E36}"/>
                  </a:ext>
                </a:extLst>
              </p:cNvPr>
              <p:cNvGrpSpPr/>
              <p:nvPr/>
            </p:nvGrpSpPr>
            <p:grpSpPr>
              <a:xfrm>
                <a:off x="490538" y="1729491"/>
                <a:ext cx="696110" cy="307455"/>
                <a:chOff x="490538" y="1729491"/>
                <a:chExt cx="696110" cy="307455"/>
              </a:xfrm>
            </p:grpSpPr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331935C-EF74-455F-95D8-382968581950}"/>
                    </a:ext>
                  </a:extLst>
                </p:cNvPr>
                <p:cNvSpPr/>
                <p:nvPr/>
              </p:nvSpPr>
              <p:spPr>
                <a:xfrm>
                  <a:off x="490538" y="1804988"/>
                  <a:ext cx="95250" cy="66675"/>
                </a:xfrm>
                <a:prstGeom prst="rect">
                  <a:avLst/>
                </a:prstGeom>
                <a:solidFill>
                  <a:srgbClr val="A61C1C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105E40D-A7D0-46F6-AB50-09DA0D92F69F}"/>
                    </a:ext>
                  </a:extLst>
                </p:cNvPr>
                <p:cNvSpPr/>
                <p:nvPr/>
              </p:nvSpPr>
              <p:spPr>
                <a:xfrm>
                  <a:off x="490538" y="1933573"/>
                  <a:ext cx="95250" cy="66675"/>
                </a:xfrm>
                <a:prstGeom prst="rect">
                  <a:avLst/>
                </a:prstGeom>
                <a:solidFill>
                  <a:srgbClr val="B6821D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Text Box 2">
                  <a:extLst>
                    <a:ext uri="{FF2B5EF4-FFF2-40B4-BE49-F238E27FC236}">
                      <a16:creationId xmlns:a16="http://schemas.microsoft.com/office/drawing/2014/main" id="{69046506-167A-47BB-A8AA-6954107887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729491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Effective</a:t>
                  </a:r>
                </a:p>
              </p:txBody>
            </p:sp>
            <p:sp>
              <p:nvSpPr>
                <p:cNvPr id="30" name="Text Box 2">
                  <a:extLst>
                    <a:ext uri="{FF2B5EF4-FFF2-40B4-BE49-F238E27FC236}">
                      <a16:creationId xmlns:a16="http://schemas.microsoft.com/office/drawing/2014/main" id="{F20DA327-19AC-4F0A-97F7-90AA0D8AC0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857374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Advisory</a:t>
                  </a:r>
                </a:p>
              </p:txBody>
            </p:sp>
          </p:grpSp>
        </p:grpSp>
      </p:grpSp>
      <p:sp>
        <p:nvSpPr>
          <p:cNvPr id="33" name="Text Box 2">
            <a:extLst>
              <a:ext uri="{FF2B5EF4-FFF2-40B4-BE49-F238E27FC236}">
                <a16:creationId xmlns:a16="http://schemas.microsoft.com/office/drawing/2014/main" id="{2B192064-AC1B-4AF2-BA69-9FCC9C6A1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" y="4778588"/>
            <a:ext cx="8820535" cy="20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BLRA of 10/19/2022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Preliminary High Hazard Area and Estimated Structures Newly Mapped in/out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Community-wide E-911 Address Building Count based on Statewide Addressing &amp; Mapping System (SAMS):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Community</a:t>
            </a:r>
            <a:endParaRPr lang="en-US" sz="95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Census 5-year American Community Surveys (ACS)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or More of Their Income on Housing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Model Developed by the WVGISTC based on the BLRA of 2017 and Census 5-year ACS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the Population in the Preliminary Flood High Hazard Area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FEMA’s CEP Data Based on the Community Information System (CIS) 2019: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Initial and Effective FIRM dates, Total Paid Losses and Claims, Paid Claims Outside of the Effective Flood High Hazard Area, Flood Insurance Policies, and Flood-related Countywide Presidential Disaster Declaration</a:t>
            </a: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11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B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4625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Risk Dashboard, Rainelle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2C938FA-455B-42F5-8319-18BB847C27A0}"/>
              </a:ext>
            </a:extLst>
          </p:cNvPr>
          <p:cNvGrpSpPr/>
          <p:nvPr/>
        </p:nvGrpSpPr>
        <p:grpSpPr>
          <a:xfrm>
            <a:off x="0" y="911378"/>
            <a:ext cx="9144000" cy="3869641"/>
            <a:chOff x="0" y="911378"/>
            <a:chExt cx="9144000" cy="3869641"/>
          </a:xfrm>
        </p:grpSpPr>
        <p:pic>
          <p:nvPicPr>
            <p:cNvPr id="30" name="Picture 29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5E4E12E7-F564-425E-9E8A-EDD82FAC1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911378"/>
              <a:ext cx="9144000" cy="3869641"/>
            </a:xfrm>
            <a:prstGeom prst="rect">
              <a:avLst/>
            </a:prstGeom>
          </p:spPr>
        </p:pic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FBDA5EC-726C-4A5F-A385-438A03C8E429}"/>
                </a:ext>
              </a:extLst>
            </p:cNvPr>
            <p:cNvGrpSpPr/>
            <p:nvPr/>
          </p:nvGrpSpPr>
          <p:grpSpPr>
            <a:xfrm>
              <a:off x="129366" y="1035783"/>
              <a:ext cx="8970188" cy="3568281"/>
              <a:chOff x="129366" y="1576091"/>
              <a:chExt cx="8970188" cy="3568281"/>
            </a:xfrm>
          </p:grpSpPr>
          <p:sp>
            <p:nvSpPr>
              <p:cNvPr id="7" name="Text Box 2">
                <a:extLst>
                  <a:ext uri="{FF2B5EF4-FFF2-40B4-BE49-F238E27FC236}">
                    <a16:creationId xmlns:a16="http://schemas.microsoft.com/office/drawing/2014/main" id="{34570955-7F06-442D-B017-DBA050EC9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3" y="2233821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11/19/1987</a:t>
                </a:r>
              </a:p>
            </p:txBody>
          </p:sp>
          <p:sp>
            <p:nvSpPr>
              <p:cNvPr id="8" name="Text Box 2">
                <a:extLst>
                  <a:ext uri="{FF2B5EF4-FFF2-40B4-BE49-F238E27FC236}">
                    <a16:creationId xmlns:a16="http://schemas.microsoft.com/office/drawing/2014/main" id="{4E531018-822B-4C87-8E27-E6613DA354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122371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$3,720K</a:t>
                </a:r>
              </a:p>
            </p:txBody>
          </p:sp>
          <p:sp>
            <p:nvSpPr>
              <p:cNvPr id="9" name="Text Box 2">
                <a:extLst>
                  <a:ext uri="{FF2B5EF4-FFF2-40B4-BE49-F238E27FC236}">
                    <a16:creationId xmlns:a16="http://schemas.microsoft.com/office/drawing/2014/main" id="{D931AB50-38F7-4762-AA9A-656A55FF8D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47432" y="2826487"/>
                <a:ext cx="1624562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10/16/2012</a:t>
                </a:r>
              </a:p>
            </p:txBody>
          </p:sp>
          <p:sp>
            <p:nvSpPr>
              <p:cNvPr id="10" name="Text Box 2">
                <a:extLst>
                  <a:ext uri="{FF2B5EF4-FFF2-40B4-BE49-F238E27FC236}">
                    <a16:creationId xmlns:a16="http://schemas.microsoft.com/office/drawing/2014/main" id="{DBEC53AE-993D-41FF-87AC-4B410C17B4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7" y="275028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152</a:t>
                </a: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2016F3AA-8BAB-49EC-8DAD-F5C7C0C2DD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3" y="219148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44</a:t>
                </a: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F4F4B8F9-7D16-4285-B5A0-64E3C4C604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5272" y="2911154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6?</a:t>
                </a:r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0DDC9512-0AE9-4FDD-BCA7-B3B66D5DA2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6" y="2401776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997</a:t>
                </a: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E83B0997-F26D-471C-BEE3-C82FB6480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49635" y="3123509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338</a:t>
                </a:r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1FA609D9-D6F0-437D-BE23-053756767D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81902" y="4715243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+329</a:t>
                </a:r>
              </a:p>
              <a:p>
                <a:pPr algn="ctr">
                  <a:spcBef>
                    <a:spcPts val="50"/>
                  </a:spcBef>
                </a:pPr>
                <a:endPara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3423E423-E92E-4E1A-9C12-C77B7B5E6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90989" y="4719661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02A8786F-ECB4-427C-9DC5-F73FD37B6B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28326" y="414172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</a:p>
            </p:txBody>
          </p:sp>
          <p:sp>
            <p:nvSpPr>
              <p:cNvPr id="18" name="Text Box 2">
                <a:extLst>
                  <a:ext uri="{FF2B5EF4-FFF2-40B4-BE49-F238E27FC236}">
                    <a16:creationId xmlns:a16="http://schemas.microsoft.com/office/drawing/2014/main" id="{C2F84B69-E634-467E-BF25-AEA6A2413B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3886208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52EA1A31-6BBE-4266-A8D3-B9384FA9A0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8196" y="4656033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23</a:t>
                </a: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2F9DE2EC-2382-4B87-ACD3-5F19EB472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6611" y="4359642"/>
                <a:ext cx="1303873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E7AD2220-4E01-4F16-A364-B21DD5D67A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60793" y="4352810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rgbClr val="5A5B5D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36%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0D287AC6-5B25-44CD-B7FD-8C23910CC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458" y="4342707"/>
                <a:ext cx="808565" cy="4247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spcBef>
                    <a:spcPts val="5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43%</a:t>
                </a:r>
              </a:p>
            </p:txBody>
          </p:sp>
          <p:pic>
            <p:nvPicPr>
              <p:cNvPr id="3" name="Picture 2" descr="Map&#10;&#10;Description automatically generated">
                <a:extLst>
                  <a:ext uri="{FF2B5EF4-FFF2-40B4-BE49-F238E27FC236}">
                    <a16:creationId xmlns:a16="http://schemas.microsoft.com/office/drawing/2014/main" id="{3E2477BF-5B26-47B7-AA1A-6808466EBFB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42" r="3931"/>
              <a:stretch/>
            </p:blipFill>
            <p:spPr>
              <a:xfrm>
                <a:off x="129366" y="1576091"/>
                <a:ext cx="2723421" cy="1687807"/>
              </a:xfrm>
              <a:prstGeom prst="rect">
                <a:avLst/>
              </a:prstGeom>
            </p:spPr>
          </p:pic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39BEE67B-68FE-4664-BB34-90034637051A}"/>
                  </a:ext>
                </a:extLst>
              </p:cNvPr>
              <p:cNvGrpSpPr/>
              <p:nvPr/>
            </p:nvGrpSpPr>
            <p:grpSpPr>
              <a:xfrm>
                <a:off x="766759" y="1591362"/>
                <a:ext cx="696110" cy="307455"/>
                <a:chOff x="490538" y="1729491"/>
                <a:chExt cx="696110" cy="307455"/>
              </a:xfrm>
            </p:grpSpPr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1EDD1557-5F6E-4BA7-B97F-D7174D55592A}"/>
                    </a:ext>
                  </a:extLst>
                </p:cNvPr>
                <p:cNvSpPr/>
                <p:nvPr/>
              </p:nvSpPr>
              <p:spPr>
                <a:xfrm>
                  <a:off x="490538" y="1804988"/>
                  <a:ext cx="95250" cy="66675"/>
                </a:xfrm>
                <a:prstGeom prst="rect">
                  <a:avLst/>
                </a:prstGeom>
                <a:solidFill>
                  <a:srgbClr val="A61C1C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2497D252-5363-42DA-90C8-FDF461F7DC27}"/>
                    </a:ext>
                  </a:extLst>
                </p:cNvPr>
                <p:cNvSpPr/>
                <p:nvPr/>
              </p:nvSpPr>
              <p:spPr>
                <a:xfrm>
                  <a:off x="490538" y="1933573"/>
                  <a:ext cx="95250" cy="66675"/>
                </a:xfrm>
                <a:prstGeom prst="rect">
                  <a:avLst/>
                </a:prstGeom>
                <a:solidFill>
                  <a:srgbClr val="B6821D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Text Box 2">
                  <a:extLst>
                    <a:ext uri="{FF2B5EF4-FFF2-40B4-BE49-F238E27FC236}">
                      <a16:creationId xmlns:a16="http://schemas.microsoft.com/office/drawing/2014/main" id="{18FE16A7-DBFC-4A0B-839B-DE8CF95DA8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729491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Effective</a:t>
                  </a:r>
                </a:p>
              </p:txBody>
            </p:sp>
            <p:sp>
              <p:nvSpPr>
                <p:cNvPr id="26" name="Text Box 2">
                  <a:extLst>
                    <a:ext uri="{FF2B5EF4-FFF2-40B4-BE49-F238E27FC236}">
                      <a16:creationId xmlns:a16="http://schemas.microsoft.com/office/drawing/2014/main" id="{878B6C1D-860E-4FF7-B0AC-ADE3F51E70A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8163" y="1857374"/>
                  <a:ext cx="648485" cy="1795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spcBef>
                      <a:spcPts val="50"/>
                    </a:spcBef>
                  </a:pPr>
                  <a:r>
                    <a:rPr lang="en-US" sz="800" dirty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rPr>
                    <a:t>Advisory</a:t>
                  </a:r>
                </a:p>
              </p:txBody>
            </p:sp>
          </p:grpSp>
        </p:grpSp>
      </p:grpSp>
      <p:sp>
        <p:nvSpPr>
          <p:cNvPr id="29" name="Text Box 2">
            <a:extLst>
              <a:ext uri="{FF2B5EF4-FFF2-40B4-BE49-F238E27FC236}">
                <a16:creationId xmlns:a16="http://schemas.microsoft.com/office/drawing/2014/main" id="{D35C4751-5777-4227-9638-AB02C781F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726" y="4778588"/>
            <a:ext cx="8820535" cy="207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BLRA of 10/19/2022</a:t>
            </a: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Preliminary High Hazard Area and Estimated Structures Newly Mapped in/out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Community-wide E-911 Address Building Count based on Statewide Addressing &amp; Mapping System (SAMS):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Estimated Structures in the Community</a:t>
            </a:r>
            <a:endParaRPr lang="en-US" sz="95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Census 5-year American Community Surveys (ACS)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Households Spend 30% or More of Their Income on Housing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the Model Developed by the WVGISTC based on the BLRA of 2017 and Census 5-year ACS of 2017: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Percentage of the Population in the Preliminary Flood High Hazard Area</a:t>
            </a:r>
          </a:p>
          <a:p>
            <a:pPr>
              <a:spcBef>
                <a:spcPts val="50"/>
              </a:spcBef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r>
              <a:rPr lang="en-US" sz="950" b="1" dirty="0">
                <a:latin typeface="Arial" panose="020B0604020202020204" pitchFamily="34" charset="0"/>
                <a:cs typeface="Times New Roman" panose="02020603050405020304" pitchFamily="18" charset="0"/>
              </a:rPr>
              <a:t>Derived from FEMA’s CEP Data Based on the Community Information System (CIS) 2019:</a:t>
            </a:r>
          </a:p>
          <a:p>
            <a:pPr>
              <a:spcBef>
                <a:spcPts val="50"/>
              </a:spcBef>
            </a:pPr>
            <a:r>
              <a:rPr lang="en-US" sz="950" dirty="0">
                <a:latin typeface="Arial" panose="020B0604020202020204" pitchFamily="34" charset="0"/>
                <a:cs typeface="Times New Roman" panose="02020603050405020304" pitchFamily="18" charset="0"/>
              </a:rPr>
              <a:t>Initial and Effective FIRM dates, Total Paid Losses and Claims, Paid Claims Outside of the Effective Flood High Hazard Area, Flood Insurance Policies, and Flood-related Countywide Presidential Disaster Declaration</a:t>
            </a: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</a:pPr>
            <a:endParaRPr lang="en-US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11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1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4727</TotalTime>
  <Words>367</Words>
  <Application>Microsoft Office PowerPoint</Application>
  <PresentationFormat>On-screen Show (4:3)</PresentationFormat>
  <Paragraphs>74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730</cp:revision>
  <dcterms:created xsi:type="dcterms:W3CDTF">2019-08-23T20:01:46Z</dcterms:created>
  <dcterms:modified xsi:type="dcterms:W3CDTF">2022-11-03T17:28:13Z</dcterms:modified>
</cp:coreProperties>
</file>