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70" r:id="rId3"/>
    <p:sldId id="271" r:id="rId4"/>
    <p:sldId id="272" r:id="rId5"/>
    <p:sldId id="268" r:id="rId6"/>
    <p:sldId id="269" r:id="rId7"/>
    <p:sldId id="259" r:id="rId8"/>
    <p:sldId id="25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EAEFF7"/>
    <a:srgbClr val="DAE3F3"/>
    <a:srgbClr val="CAD7EE"/>
    <a:srgbClr val="5B739B"/>
    <a:srgbClr val="B9AB79"/>
    <a:srgbClr val="76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5" autoAdjust="0"/>
    <p:restoredTop sz="94660"/>
  </p:normalViewPr>
  <p:slideViewPr>
    <p:cSldViewPr snapToGrid="0">
      <p:cViewPr varScale="1">
        <p:scale>
          <a:sx n="82" d="100"/>
          <a:sy n="82" d="100"/>
        </p:scale>
        <p:origin x="12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DC6D4-F6D5-4FE4-8B90-6D72AAAABE98}" type="datetimeFigureOut">
              <a:rPr lang="en-US" smtClean="0"/>
              <a:t>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F862-4F65-4921-8157-1B3AE444A252}" type="slidenum">
              <a:rPr lang="en-US" smtClean="0"/>
              <a:t>‹#›</a:t>
            </a:fld>
            <a:endParaRPr lang="en-US"/>
          </a:p>
        </p:txBody>
      </p:sp>
    </p:spTree>
    <p:extLst>
      <p:ext uri="{BB962C8B-B14F-4D97-AF65-F5344CB8AC3E}">
        <p14:creationId xmlns:p14="http://schemas.microsoft.com/office/powerpoint/2010/main" val="26809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389238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3</a:t>
            </a:fld>
            <a:endParaRPr lang="en-US"/>
          </a:p>
        </p:txBody>
      </p:sp>
    </p:spTree>
    <p:extLst>
      <p:ext uri="{BB962C8B-B14F-4D97-AF65-F5344CB8AC3E}">
        <p14:creationId xmlns:p14="http://schemas.microsoft.com/office/powerpoint/2010/main" val="2628376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4</a:t>
            </a:fld>
            <a:endParaRPr lang="en-US"/>
          </a:p>
        </p:txBody>
      </p:sp>
    </p:spTree>
    <p:extLst>
      <p:ext uri="{BB962C8B-B14F-4D97-AF65-F5344CB8AC3E}">
        <p14:creationId xmlns:p14="http://schemas.microsoft.com/office/powerpoint/2010/main" val="372532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5</a:t>
            </a:fld>
            <a:endParaRPr lang="en-US"/>
          </a:p>
        </p:txBody>
      </p:sp>
    </p:spTree>
    <p:extLst>
      <p:ext uri="{BB962C8B-B14F-4D97-AF65-F5344CB8AC3E}">
        <p14:creationId xmlns:p14="http://schemas.microsoft.com/office/powerpoint/2010/main" val="2541870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299235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7</a:t>
            </a:fld>
            <a:endParaRPr lang="en-US"/>
          </a:p>
        </p:txBody>
      </p:sp>
    </p:spTree>
    <p:extLst>
      <p:ext uri="{BB962C8B-B14F-4D97-AF65-F5344CB8AC3E}">
        <p14:creationId xmlns:p14="http://schemas.microsoft.com/office/powerpoint/2010/main" val="176223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8</a:t>
            </a:fld>
            <a:endParaRPr lang="en-US"/>
          </a:p>
        </p:txBody>
      </p:sp>
    </p:spTree>
    <p:extLst>
      <p:ext uri="{BB962C8B-B14F-4D97-AF65-F5344CB8AC3E}">
        <p14:creationId xmlns:p14="http://schemas.microsoft.com/office/powerpoint/2010/main" val="362479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3828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5719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890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1180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2084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42314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883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9652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3174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64758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apwv.gov/flood/map/?wkid=102100&amp;x=-8939019.65730285&amp;y=4550449.02569231&amp;l=13&amp;v=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hyperlink" Target="https://mapwv.gov/flood/map/?wkid=102100&amp;x=-8939607.99617378&amp;y=4550509.983640311&amp;l=13&amp;v=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apwv.gov/flood/map/?wkid=102100&amp;x=-8990553.502733717&amp;y=4575641.106284173&amp;l=13&amp;v=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hyperlink" Target="https://mapwv.gov/flood/map/?wkid=102100&amp;x=-8990485.633243931&amp;y=4575684.884965831&amp;l=13&amp;v=2"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Physical Flood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3383682826"/>
              </p:ext>
            </p:extLst>
          </p:nvPr>
        </p:nvGraphicFramePr>
        <p:xfrm>
          <a:off x="357047" y="1207493"/>
          <a:ext cx="8412481" cy="5227320"/>
        </p:xfrm>
        <a:graphic>
          <a:graphicData uri="http://schemas.openxmlformats.org/drawingml/2006/table">
            <a:tbl>
              <a:tblPr firstRow="1" bandRow="1">
                <a:tableStyleId>{5C22544A-7EE6-4342-B048-85BDC9FD1C3A}</a:tableStyleId>
              </a:tblPr>
              <a:tblGrid>
                <a:gridCol w="1023884">
                  <a:extLst>
                    <a:ext uri="{9D8B030D-6E8A-4147-A177-3AD203B41FA5}">
                      <a16:colId xmlns:a16="http://schemas.microsoft.com/office/drawing/2014/main" val="778730652"/>
                    </a:ext>
                  </a:extLst>
                </a:gridCol>
                <a:gridCol w="3623148">
                  <a:extLst>
                    <a:ext uri="{9D8B030D-6E8A-4147-A177-3AD203B41FA5}">
                      <a16:colId xmlns:a16="http://schemas.microsoft.com/office/drawing/2014/main" val="660922194"/>
                    </a:ext>
                  </a:extLst>
                </a:gridCol>
                <a:gridCol w="1115367">
                  <a:extLst>
                    <a:ext uri="{9D8B030D-6E8A-4147-A177-3AD203B41FA5}">
                      <a16:colId xmlns:a16="http://schemas.microsoft.com/office/drawing/2014/main" val="3934378209"/>
                    </a:ext>
                  </a:extLst>
                </a:gridCol>
                <a:gridCol w="1136487">
                  <a:extLst>
                    <a:ext uri="{9D8B030D-6E8A-4147-A177-3AD203B41FA5}">
                      <a16:colId xmlns:a16="http://schemas.microsoft.com/office/drawing/2014/main" val="3437275542"/>
                    </a:ext>
                  </a:extLst>
                </a:gridCol>
                <a:gridCol w="1513595">
                  <a:extLst>
                    <a:ext uri="{9D8B030D-6E8A-4147-A177-3AD203B41FA5}">
                      <a16:colId xmlns:a16="http://schemas.microsoft.com/office/drawing/2014/main" val="60250055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Category</a:t>
                      </a:r>
                    </a:p>
                  </a:txBody>
                  <a:tcPr anchor="ctr">
                    <a:solidFill>
                      <a:srgbClr val="5B739B"/>
                    </a:solidFill>
                  </a:tcPr>
                </a:tc>
                <a:tc>
                  <a:txBody>
                    <a:bodyPr/>
                    <a:lstStyle/>
                    <a:p>
                      <a:r>
                        <a:rPr lang="en-US" sz="1600" dirty="0"/>
                        <a:t>Loss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Rate* in WV Incorporated Areas (2021)</a:t>
                      </a:r>
                    </a:p>
                  </a:txBody>
                  <a:tcPr anchor="ctr">
                    <a:solidFill>
                      <a:srgbClr val="5B739B"/>
                    </a:solidFill>
                  </a:tcPr>
                </a:tc>
                <a:extLst>
                  <a:ext uri="{0D108BD9-81ED-4DB2-BD59-A6C34878D82A}">
                    <a16:rowId xmlns:a16="http://schemas.microsoft.com/office/drawing/2014/main" val="156113477"/>
                  </a:ext>
                </a:extLst>
              </a:tr>
              <a:tr h="0">
                <a:tc rowSpan="11">
                  <a:txBody>
                    <a:bodyPr/>
                    <a:lstStyle/>
                    <a:p>
                      <a:pPr algn="ctr"/>
                      <a:r>
                        <a:rPr lang="en-US" sz="1600" b="1" dirty="0">
                          <a:solidFill>
                            <a:schemeClr val="bg1"/>
                          </a:solidFill>
                        </a:rPr>
                        <a:t>Physical (Building)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By 1%-Annual-Chance Flood Event</a:t>
                      </a:r>
                    </a:p>
                  </a:txBody>
                  <a:tcPr vert="vert270"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solidFill>
                            <a:schemeClr val="bg1"/>
                          </a:solidFill>
                        </a:rPr>
                        <a:t>TEIF Building Dollar Loss Estimates</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$1,225K</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tx1"/>
                          </a:solidFill>
                        </a:rPr>
                        <a:t>$997K</a:t>
                      </a:r>
                    </a:p>
                  </a:txBody>
                  <a:tcPr anchor="ctr">
                    <a:lnB w="12700" cap="flat" cmpd="sng" algn="ctr">
                      <a:noFill/>
                      <a:prstDash val="solid"/>
                      <a:round/>
                      <a:headEnd type="none" w="med" len="med"/>
                      <a:tailEnd type="none" w="med" len="med"/>
                    </a:lnB>
                  </a:tcPr>
                </a:tc>
                <a:tc>
                  <a:txBody>
                    <a:bodyPr/>
                    <a:lstStyle/>
                    <a:p>
                      <a:pPr algn="ctr"/>
                      <a:r>
                        <a:rPr lang="en-US" sz="1600" dirty="0">
                          <a:solidFill>
                            <a:schemeClr val="tx1"/>
                          </a:solidFill>
                        </a:rPr>
                        <a:t>$1,246K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29722">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TEIF Building Loss Ratio</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3%</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tx1"/>
                          </a:solidFill>
                        </a:rPr>
                        <a:t>6%</a:t>
                      </a:r>
                    </a:p>
                  </a:txBody>
                  <a:tcPr anchor="ctr">
                    <a:lnT w="12700" cap="flat" cmpd="sng" algn="ctr">
                      <a:noFill/>
                      <a:prstDash val="solid"/>
                      <a:round/>
                      <a:headEnd type="none" w="med" len="med"/>
                      <a:tailEnd type="none" w="med" len="med"/>
                    </a:lnT>
                  </a:tcPr>
                </a:tc>
                <a:tc>
                  <a:txBody>
                    <a:bodyPr/>
                    <a:lstStyle/>
                    <a:p>
                      <a:pPr algn="ctr"/>
                      <a:r>
                        <a:rPr lang="en-US" sz="1600" dirty="0"/>
                        <a:t>10%</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solidFill>
                            <a:schemeClr val="bg1"/>
                          </a:solidFill>
                        </a:rPr>
                        <a:t>Median Individual Building Damage</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$3K</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accent6">
                              <a:lumMod val="75000"/>
                            </a:schemeClr>
                          </a:solidFill>
                        </a:rPr>
                        <a:t>$2K</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t>$7K (Mdn.)</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Substantial Damage (&gt;50%) Estimates</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0 </a:t>
                      </a:r>
                    </a:p>
                    <a:p>
                      <a:pPr algn="ctr"/>
                      <a:r>
                        <a:rPr lang="en-US" sz="1000" b="1" dirty="0">
                          <a:solidFill>
                            <a:schemeClr val="accent4">
                              <a:lumMod val="75000"/>
                            </a:schemeClr>
                          </a:solidFill>
                        </a:rPr>
                        <a:t>87 in 2016 Flood</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1</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7 (Avg.)</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4731491"/>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solidFill>
                            <a:schemeClr val="bg1"/>
                          </a:solidFill>
                        </a:rPr>
                        <a:t>Percent Substantial Damage Estimates</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accent6">
                              <a:lumMod val="75000"/>
                            </a:schemeClr>
                          </a:solidFill>
                        </a:rPr>
                        <a:t>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6% (Avg.)</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a:p>
                  </a:txBody>
                  <a:tcPr/>
                </a:tc>
                <a:tc>
                  <a:txBody>
                    <a:bodyPr/>
                    <a:lstStyle/>
                    <a:p>
                      <a:r>
                        <a:rPr lang="en-US" sz="1600" dirty="0">
                          <a:solidFill>
                            <a:schemeClr val="bg1"/>
                          </a:solidFill>
                        </a:rPr>
                        <a:t>Moderate Damage (10-50%) Estimates</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78</a:t>
                      </a:r>
                    </a:p>
                    <a:p>
                      <a:pPr algn="ctr"/>
                      <a:r>
                        <a:rPr lang="en-US" sz="1000" b="1" kern="1200" dirty="0">
                          <a:solidFill>
                            <a:schemeClr val="accent4">
                              <a:lumMod val="75000"/>
                            </a:schemeClr>
                          </a:solidFill>
                          <a:latin typeface="+mn-lt"/>
                          <a:ea typeface="+mn-ea"/>
                          <a:cs typeface="+mn-cs"/>
                        </a:rPr>
                        <a:t>98 in 2016 Flood</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solidFill>
                            <a:schemeClr val="tx1"/>
                          </a:solidFill>
                        </a:rPr>
                        <a:t>109</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47 (Avg.)</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81051600"/>
                  </a:ext>
                </a:extLst>
              </a:tr>
              <a:tr h="0">
                <a:tc vMerge="1">
                  <a:txBody>
                    <a:bodyPr/>
                    <a:lstStyle/>
                    <a:p>
                      <a:endParaRPr lang="en-US"/>
                    </a:p>
                  </a:txBody>
                  <a:tcPr/>
                </a:tc>
                <a:tc>
                  <a:txBody>
                    <a:bodyPr/>
                    <a:lstStyle/>
                    <a:p>
                      <a:r>
                        <a:rPr lang="en-US" sz="1600" dirty="0">
                          <a:solidFill>
                            <a:schemeClr val="bg1"/>
                          </a:solidFill>
                        </a:rPr>
                        <a:t>Percent Moderate Damage Estimates</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18%</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32%</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34% (Avg.)</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4581634"/>
                  </a:ext>
                </a:extLst>
              </a:tr>
              <a:tr h="0">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Building Debris Removal Estimates</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rgbClr val="C00000"/>
                          </a:solidFill>
                        </a:rPr>
                        <a:t>450 ton</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C00000"/>
                          </a:solidFill>
                        </a:rPr>
                        <a:t>814 ton</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165 ton (Mdn.)</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35358807"/>
                  </a:ext>
                </a:extLst>
              </a:tr>
              <a:tr h="118187">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r>
                        <a:rPr lang="en-US" sz="1600" dirty="0">
                          <a:solidFill>
                            <a:schemeClr val="bg1"/>
                          </a:solidFill>
                        </a:rPr>
                        <a:t>Number of Previous Paid Losses</a:t>
                      </a:r>
                    </a:p>
                  </a:txBody>
                  <a:tcPr anchor="ctr">
                    <a:solidFill>
                      <a:srgbClr val="5B739B"/>
                    </a:solidFill>
                  </a:tcPr>
                </a:tc>
                <a:tc>
                  <a:txBody>
                    <a:bodyPr/>
                    <a:lstStyle/>
                    <a:p>
                      <a:pPr algn="ctr"/>
                      <a:r>
                        <a:rPr lang="en-US" sz="1600" b="1" kern="1200" dirty="0">
                          <a:solidFill>
                            <a:schemeClr val="tx1"/>
                          </a:solidFill>
                          <a:latin typeface="+mn-lt"/>
                          <a:ea typeface="+mn-ea"/>
                          <a:cs typeface="+mn-cs"/>
                        </a:rPr>
                        <a:t>89</a:t>
                      </a:r>
                    </a:p>
                  </a:txBody>
                  <a:tcPr anchor="ctr"/>
                </a:tc>
                <a:tc>
                  <a:txBody>
                    <a:bodyPr/>
                    <a:lstStyle/>
                    <a:p>
                      <a:pPr algn="ctr"/>
                      <a:r>
                        <a:rPr lang="en-US" sz="1600" b="1" kern="1200" dirty="0">
                          <a:solidFill>
                            <a:srgbClr val="C00000"/>
                          </a:solidFill>
                          <a:latin typeface="+mn-lt"/>
                          <a:ea typeface="+mn-ea"/>
                          <a:cs typeface="+mn-cs"/>
                        </a:rPr>
                        <a:t>152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20</a:t>
                      </a:r>
                      <a:r>
                        <a:rPr lang="en-US" sz="1100" b="0" baseline="30000" dirty="0">
                          <a:solidFill>
                            <a:schemeClr val="tx1"/>
                          </a:solidFill>
                        </a:rPr>
                        <a:t>th</a:t>
                      </a:r>
                      <a:r>
                        <a:rPr lang="en-US" sz="1100" b="0" dirty="0">
                          <a:solidFill>
                            <a:schemeClr val="tx1"/>
                          </a:solidFill>
                        </a:rPr>
                        <a:t>)</a:t>
                      </a:r>
                    </a:p>
                  </a:txBody>
                  <a:tcPr anchor="ctr"/>
                </a:tc>
                <a:tc>
                  <a:txBody>
                    <a:bodyPr/>
                    <a:lstStyle/>
                    <a:p>
                      <a:pPr algn="ctr"/>
                      <a:r>
                        <a:rPr lang="en-US" sz="1600" dirty="0"/>
                        <a:t>63 (Avg.)</a:t>
                      </a:r>
                    </a:p>
                  </a:txBody>
                  <a:tcPr anchor="ctr"/>
                </a:tc>
                <a:extLst>
                  <a:ext uri="{0D108BD9-81ED-4DB2-BD59-A6C34878D82A}">
                    <a16:rowId xmlns:a16="http://schemas.microsoft.com/office/drawing/2014/main" val="3708689779"/>
                  </a:ext>
                </a:extLst>
              </a:tr>
              <a:tr h="118187">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solidFill>
                            <a:schemeClr val="bg1"/>
                          </a:solidFill>
                        </a:rPr>
                        <a:t>Dollar Amount of Previous Insurance Claims</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kern="1200" dirty="0">
                          <a:solidFill>
                            <a:srgbClr val="C00000"/>
                          </a:solidFill>
                          <a:latin typeface="+mn-lt"/>
                          <a:ea typeface="+mn-ea"/>
                          <a:cs typeface="+mn-cs"/>
                        </a:rPr>
                        <a:t>$2,975K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15</a:t>
                      </a:r>
                      <a:r>
                        <a:rPr lang="en-US" sz="1100" b="0" baseline="30000" dirty="0">
                          <a:solidFill>
                            <a:schemeClr val="tx1"/>
                          </a:solidFill>
                        </a:rPr>
                        <a:t>th</a:t>
                      </a:r>
                      <a:r>
                        <a:rPr lang="en-US" sz="1100" b="0" dirty="0">
                          <a:solidFill>
                            <a:schemeClr val="tx1"/>
                          </a:solidFill>
                        </a:rPr>
                        <a:t>)</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kern="1200" dirty="0">
                          <a:solidFill>
                            <a:srgbClr val="C00000"/>
                          </a:solidFill>
                          <a:latin typeface="+mn-lt"/>
                          <a:ea typeface="+mn-ea"/>
                          <a:cs typeface="+mn-cs"/>
                        </a:rPr>
                        <a:t>$3,720K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10</a:t>
                      </a:r>
                      <a:r>
                        <a:rPr lang="en-US" sz="1100" b="0" baseline="30000" dirty="0">
                          <a:solidFill>
                            <a:schemeClr val="tx1"/>
                          </a:solidFill>
                        </a:rPr>
                        <a:t>th</a:t>
                      </a:r>
                      <a:r>
                        <a:rPr lang="en-US" sz="1100" b="0" dirty="0">
                          <a:solidFill>
                            <a:schemeClr val="tx1"/>
                          </a:solidFill>
                        </a:rPr>
                        <a:t>)</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t>$845K (Avg.)</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solidFill>
                            <a:schemeClr val="bg1"/>
                          </a:solidFill>
                        </a:rPr>
                        <a:t>Number of Repetitive Loss Structures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t>2</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23</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 (Mdn.)</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bl>
          </a:graphicData>
        </a:graphic>
      </p:graphicFrame>
    </p:spTree>
    <p:extLst>
      <p:ext uri="{BB962C8B-B14F-4D97-AF65-F5344CB8AC3E}">
        <p14:creationId xmlns:p14="http://schemas.microsoft.com/office/powerpoint/2010/main" val="2262954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Human Flood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603314424"/>
              </p:ext>
            </p:extLst>
          </p:nvPr>
        </p:nvGraphicFramePr>
        <p:xfrm>
          <a:off x="357047" y="1217548"/>
          <a:ext cx="8412481" cy="3169919"/>
        </p:xfrm>
        <a:graphic>
          <a:graphicData uri="http://schemas.openxmlformats.org/drawingml/2006/table">
            <a:tbl>
              <a:tblPr firstRow="1" bandRow="1">
                <a:tableStyleId>{5C22544A-7EE6-4342-B048-85BDC9FD1C3A}</a:tableStyleId>
              </a:tblPr>
              <a:tblGrid>
                <a:gridCol w="1023884">
                  <a:extLst>
                    <a:ext uri="{9D8B030D-6E8A-4147-A177-3AD203B41FA5}">
                      <a16:colId xmlns:a16="http://schemas.microsoft.com/office/drawing/2014/main" val="778730652"/>
                    </a:ext>
                  </a:extLst>
                </a:gridCol>
                <a:gridCol w="3623148">
                  <a:extLst>
                    <a:ext uri="{9D8B030D-6E8A-4147-A177-3AD203B41FA5}">
                      <a16:colId xmlns:a16="http://schemas.microsoft.com/office/drawing/2014/main" val="660922194"/>
                    </a:ext>
                  </a:extLst>
                </a:gridCol>
                <a:gridCol w="1115367">
                  <a:extLst>
                    <a:ext uri="{9D8B030D-6E8A-4147-A177-3AD203B41FA5}">
                      <a16:colId xmlns:a16="http://schemas.microsoft.com/office/drawing/2014/main" val="3934378209"/>
                    </a:ext>
                  </a:extLst>
                </a:gridCol>
                <a:gridCol w="1136487">
                  <a:extLst>
                    <a:ext uri="{9D8B030D-6E8A-4147-A177-3AD203B41FA5}">
                      <a16:colId xmlns:a16="http://schemas.microsoft.com/office/drawing/2014/main" val="3437275542"/>
                    </a:ext>
                  </a:extLst>
                </a:gridCol>
                <a:gridCol w="1513595">
                  <a:extLst>
                    <a:ext uri="{9D8B030D-6E8A-4147-A177-3AD203B41FA5}">
                      <a16:colId xmlns:a16="http://schemas.microsoft.com/office/drawing/2014/main" val="60250055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Category</a:t>
                      </a:r>
                    </a:p>
                  </a:txBody>
                  <a:tcPr anchor="ctr">
                    <a:solidFill>
                      <a:srgbClr val="5B739B"/>
                    </a:solidFill>
                  </a:tcPr>
                </a:tc>
                <a:tc>
                  <a:txBody>
                    <a:bodyPr/>
                    <a:lstStyle/>
                    <a:p>
                      <a:r>
                        <a:rPr lang="en-US" sz="1600" dirty="0"/>
                        <a:t>Loss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Rate* in WV Incorporated Areas (2021)</a:t>
                      </a:r>
                    </a:p>
                  </a:txBody>
                  <a:tcPr anchor="ctr">
                    <a:solidFill>
                      <a:srgbClr val="5B739B"/>
                    </a:solidFill>
                  </a:tcPr>
                </a:tc>
                <a:extLst>
                  <a:ext uri="{0D108BD9-81ED-4DB2-BD59-A6C34878D82A}">
                    <a16:rowId xmlns:a16="http://schemas.microsoft.com/office/drawing/2014/main" val="156113477"/>
                  </a:ext>
                </a:extLst>
              </a:tr>
              <a:tr h="1146829">
                <a:tc rowSpan="2">
                  <a:txBody>
                    <a:bodyPr/>
                    <a:lstStyle/>
                    <a:p>
                      <a:pPr algn="ctr"/>
                      <a:r>
                        <a:rPr lang="en-US" sz="1600" b="1" dirty="0">
                          <a:solidFill>
                            <a:schemeClr val="bg1"/>
                          </a:solidFill>
                        </a:rPr>
                        <a:t>Human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By 1%-Annual-Chance Flood Event</a:t>
                      </a:r>
                    </a:p>
                  </a:txBody>
                  <a:tcPr vert="vert270" anchor="ctr">
                    <a:solidFill>
                      <a:srgbClr val="5B739B"/>
                    </a:solidFill>
                  </a:tcPr>
                </a:tc>
                <a:tc>
                  <a:txBody>
                    <a:bodyPr/>
                    <a:lstStyle/>
                    <a:p>
                      <a:r>
                        <a:rPr lang="en-US" sz="1600" dirty="0">
                          <a:solidFill>
                            <a:schemeClr val="bg1"/>
                          </a:solidFill>
                        </a:rPr>
                        <a:t>Displaced Population Estimates</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481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17</a:t>
                      </a:r>
                      <a:r>
                        <a:rPr lang="en-US" sz="1100" b="0" baseline="30000" dirty="0">
                          <a:solidFill>
                            <a:schemeClr val="tx1"/>
                          </a:solidFill>
                        </a:rPr>
                        <a:t>th</a:t>
                      </a:r>
                      <a:r>
                        <a:rPr lang="en-US" sz="1100" b="0" dirty="0">
                          <a:solidFill>
                            <a:schemeClr val="tx1"/>
                          </a:solidFill>
                        </a:rPr>
                        <a:t>)</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492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t>173 (Avg.)</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84197683"/>
                  </a:ext>
                </a:extLst>
              </a:tr>
              <a:tr h="1200130">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Estimated Population in Need of Short-Term Shelter</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rgbClr val="C00000"/>
                          </a:solidFill>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C00000"/>
                          </a:solidFill>
                        </a:rPr>
                        <a:t>123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14</a:t>
                      </a:r>
                      <a:r>
                        <a:rPr lang="en-US" sz="1100" b="0" baseline="30000" dirty="0">
                          <a:solidFill>
                            <a:schemeClr val="tx1"/>
                          </a:solidFill>
                        </a:rPr>
                        <a:t>th</a:t>
                      </a:r>
                      <a:r>
                        <a:rPr lang="en-US" sz="1100" b="0" dirty="0">
                          <a:solidFill>
                            <a:schemeClr val="tx1"/>
                          </a:solidFill>
                        </a:rPr>
                        <a:t>)</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37 (Avg.)</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56478149"/>
                  </a:ext>
                </a:extLst>
              </a:tr>
            </a:tbl>
          </a:graphicData>
        </a:graphic>
      </p:graphicFrame>
      <p:sp>
        <p:nvSpPr>
          <p:cNvPr id="5" name="Text Box 2">
            <a:extLst>
              <a:ext uri="{FF2B5EF4-FFF2-40B4-BE49-F238E27FC236}">
                <a16:creationId xmlns:a16="http://schemas.microsoft.com/office/drawing/2014/main" id="{0E9F58F7-36A4-4B7E-A670-57FD08CA14E3}"/>
              </a:ext>
            </a:extLst>
          </p:cNvPr>
          <p:cNvSpPr txBox="1">
            <a:spLocks noChangeArrowheads="1"/>
          </p:cNvSpPr>
          <p:nvPr/>
        </p:nvSpPr>
        <p:spPr bwMode="auto">
          <a:xfrm>
            <a:off x="324896" y="4775901"/>
            <a:ext cx="8820535" cy="104687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231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Substantial Damage (2016 Flood)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7" name="Picture 6" descr="Map&#10;&#10;Description automatically generated">
            <a:extLst>
              <a:ext uri="{FF2B5EF4-FFF2-40B4-BE49-F238E27FC236}">
                <a16:creationId xmlns:a16="http://schemas.microsoft.com/office/drawing/2014/main" id="{539E37BE-FE39-4F02-A6ED-3CD0B7CCE2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524" y="914401"/>
            <a:ext cx="7590952" cy="5865736"/>
          </a:xfrm>
          <a:prstGeom prst="rect">
            <a:avLst/>
          </a:prstGeom>
        </p:spPr>
      </p:pic>
    </p:spTree>
    <p:extLst>
      <p:ext uri="{BB962C8B-B14F-4D97-AF65-F5344CB8AC3E}">
        <p14:creationId xmlns:p14="http://schemas.microsoft.com/office/powerpoint/2010/main" val="130296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 Damage Loss Estimates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8" name="Picture 7" descr="Map&#10;&#10;Description automatically generated">
            <a:extLst>
              <a:ext uri="{FF2B5EF4-FFF2-40B4-BE49-F238E27FC236}">
                <a16:creationId xmlns:a16="http://schemas.microsoft.com/office/drawing/2014/main" id="{F063D9C0-93E5-43EC-996A-94E765372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807" y="994299"/>
            <a:ext cx="7404385" cy="5721570"/>
          </a:xfrm>
          <a:prstGeom prst="rect">
            <a:avLst/>
          </a:prstGeom>
        </p:spPr>
      </p:pic>
    </p:spTree>
    <p:extLst>
      <p:ext uri="{BB962C8B-B14F-4D97-AF65-F5344CB8AC3E}">
        <p14:creationId xmlns:p14="http://schemas.microsoft.com/office/powerpoint/2010/main" val="300857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Structures with High Building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8" name="Text Box 2">
            <a:extLst>
              <a:ext uri="{FF2B5EF4-FFF2-40B4-BE49-F238E27FC236}">
                <a16:creationId xmlns:a16="http://schemas.microsoft.com/office/drawing/2014/main" id="{CF09EB7C-38AC-4031-9974-51E4C3406FAF}"/>
              </a:ext>
            </a:extLst>
          </p:cNvPr>
          <p:cNvSpPr txBox="1">
            <a:spLocks noChangeArrowheads="1"/>
          </p:cNvSpPr>
          <p:nvPr/>
        </p:nvSpPr>
        <p:spPr bwMode="auto">
          <a:xfrm>
            <a:off x="178844" y="1124690"/>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Loss (USD)</a:t>
            </a:r>
          </a:p>
          <a:p>
            <a:pPr>
              <a:spcBef>
                <a:spcPts val="50"/>
              </a:spcBef>
            </a:pPr>
            <a:r>
              <a:rPr lang="en-US" sz="1600" b="1" dirty="0">
                <a:latin typeface="Arial" panose="020B0604020202020204" pitchFamily="34" charset="0"/>
                <a:cs typeface="Times New Roman" panose="02020603050405020304" pitchFamily="18" charset="0"/>
              </a:rPr>
              <a:t>in White Sulphur Springs:</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13-17-0008-0186-0000_703</a:t>
            </a:r>
          </a:p>
          <a:p>
            <a:pPr>
              <a:spcBef>
                <a:spcPts val="50"/>
              </a:spcBef>
            </a:pPr>
            <a:r>
              <a:rPr lang="en-US" sz="1200" dirty="0">
                <a:latin typeface="Arial" panose="020B0604020202020204" pitchFamily="34" charset="0"/>
                <a:cs typeface="Times New Roman" panose="02020603050405020304" pitchFamily="18" charset="0"/>
              </a:rPr>
              <a:t>Hazard Occupancy Class: COM8 (Restaurant)</a:t>
            </a:r>
          </a:p>
          <a:p>
            <a:pPr>
              <a:spcBef>
                <a:spcPts val="50"/>
              </a:spcBef>
            </a:pPr>
            <a:r>
              <a:rPr lang="en-US" sz="1200" dirty="0">
                <a:latin typeface="Arial" panose="020B0604020202020204" pitchFamily="34" charset="0"/>
                <a:cs typeface="Times New Roman" panose="02020603050405020304" pitchFamily="18" charset="0"/>
              </a:rPr>
              <a:t>FIRM Status: Pre-FIRM (1968)</a:t>
            </a:r>
          </a:p>
          <a:p>
            <a:pPr>
              <a:spcBef>
                <a:spcPts val="50"/>
              </a:spcBef>
            </a:pPr>
            <a:r>
              <a:rPr lang="en-US" sz="1200" dirty="0">
                <a:latin typeface="Arial" panose="020B0604020202020204" pitchFamily="34" charset="0"/>
                <a:cs typeface="Times New Roman" panose="02020603050405020304" pitchFamily="18" charset="0"/>
              </a:rPr>
              <a:t>Water Depth in Structure: 1.2 ft (minus rated -1 ft)</a:t>
            </a:r>
          </a:p>
          <a:p>
            <a:pPr>
              <a:spcBef>
                <a:spcPts val="50"/>
              </a:spcBef>
            </a:pPr>
            <a:r>
              <a:rPr lang="en-US" sz="1200" dirty="0">
                <a:latin typeface="Arial" panose="020B0604020202020204" pitchFamily="34" charset="0"/>
                <a:cs typeface="Times New Roman" panose="02020603050405020304" pitchFamily="18" charset="0"/>
              </a:rPr>
              <a:t>Appraised Value: $1,422,200</a:t>
            </a:r>
          </a:p>
          <a:p>
            <a:pPr>
              <a:spcBef>
                <a:spcPts val="50"/>
              </a:spcBef>
            </a:pPr>
            <a:r>
              <a:rPr lang="en-US" sz="1200" dirty="0">
                <a:latin typeface="Arial" panose="020B0604020202020204" pitchFamily="34" charset="0"/>
                <a:cs typeface="Times New Roman" panose="02020603050405020304" pitchFamily="18" charset="0"/>
              </a:rPr>
              <a:t>Estimated Building Loss: $133,687</a:t>
            </a:r>
          </a:p>
          <a:p>
            <a:pPr>
              <a:spcBef>
                <a:spcPts val="50"/>
              </a:spcBef>
            </a:pPr>
            <a:r>
              <a:rPr lang="en-US" sz="1200" dirty="0">
                <a:latin typeface="Arial" panose="020B0604020202020204" pitchFamily="34" charset="0"/>
                <a:cs typeface="Times New Roman" panose="02020603050405020304" pitchFamily="18" charset="0"/>
              </a:rPr>
              <a:t>Building Damage Percentage: 10%</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16FE4ECB-42A4-445D-BC96-4FCF0CB52683}"/>
              </a:ext>
            </a:extLst>
          </p:cNvPr>
          <p:cNvSpPr txBox="1">
            <a:spLocks noChangeArrowheads="1"/>
          </p:cNvSpPr>
          <p:nvPr/>
        </p:nvSpPr>
        <p:spPr bwMode="auto">
          <a:xfrm>
            <a:off x="178844" y="3998517"/>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Damage Percentage </a:t>
            </a:r>
          </a:p>
          <a:p>
            <a:pPr>
              <a:spcBef>
                <a:spcPts val="50"/>
              </a:spcBef>
            </a:pPr>
            <a:r>
              <a:rPr lang="en-US" sz="1600" b="1" dirty="0">
                <a:latin typeface="Arial" panose="020B0604020202020204" pitchFamily="34" charset="0"/>
                <a:cs typeface="Times New Roman" panose="02020603050405020304" pitchFamily="18" charset="0"/>
              </a:rPr>
              <a:t>in White Sulphur Springs:</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13-17-0008-0435-0000_382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(1988)</a:t>
            </a:r>
          </a:p>
          <a:p>
            <a:pPr>
              <a:spcBef>
                <a:spcPts val="50"/>
              </a:spcBef>
            </a:pPr>
            <a:r>
              <a:rPr lang="en-US" sz="1200" dirty="0">
                <a:latin typeface="Arial" panose="020B0604020202020204" pitchFamily="34" charset="0"/>
                <a:cs typeface="Times New Roman" panose="02020603050405020304" pitchFamily="18" charset="0"/>
              </a:rPr>
              <a:t>Water Depth in Structure: 3.9 ft (minus rated -4 ft) </a:t>
            </a:r>
          </a:p>
          <a:p>
            <a:pPr>
              <a:spcBef>
                <a:spcPts val="50"/>
              </a:spcBef>
            </a:pPr>
            <a:r>
              <a:rPr lang="en-US" sz="1200" dirty="0">
                <a:latin typeface="Arial" panose="020B0604020202020204" pitchFamily="34" charset="0"/>
                <a:cs typeface="Times New Roman" panose="02020603050405020304" pitchFamily="18" charset="0"/>
              </a:rPr>
              <a:t>Appraised Value: $62,200</a:t>
            </a:r>
          </a:p>
          <a:p>
            <a:pPr>
              <a:spcBef>
                <a:spcPts val="50"/>
              </a:spcBef>
            </a:pPr>
            <a:r>
              <a:rPr lang="en-US" sz="1200" dirty="0">
                <a:latin typeface="Arial" panose="020B0604020202020204" pitchFamily="34" charset="0"/>
                <a:cs typeface="Times New Roman" panose="02020603050405020304" pitchFamily="18" charset="0"/>
              </a:rPr>
              <a:t>Estimated Building Loss: $28,799</a:t>
            </a:r>
          </a:p>
          <a:p>
            <a:pPr>
              <a:spcBef>
                <a:spcPts val="50"/>
              </a:spcBef>
            </a:pPr>
            <a:r>
              <a:rPr lang="en-US" sz="1200" dirty="0">
                <a:latin typeface="Arial" panose="020B0604020202020204" pitchFamily="34" charset="0"/>
                <a:cs typeface="Times New Roman" panose="02020603050405020304" pitchFamily="18" charset="0"/>
              </a:rPr>
              <a:t>Building Damage Percentage: 46%</a:t>
            </a:r>
          </a:p>
          <a:p>
            <a:pPr>
              <a:spcBef>
                <a:spcPts val="50"/>
              </a:spcBef>
            </a:pPr>
            <a:r>
              <a:rPr lang="en-US" sz="1200" dirty="0">
                <a:latin typeface="Arial" panose="020B0604020202020204" pitchFamily="34" charset="0"/>
                <a:cs typeface="Times New Roman" panose="02020603050405020304" pitchFamily="18" charset="0"/>
                <a:hlinkClick r:id="rId4"/>
              </a:rPr>
              <a:t>Flood Tool Link</a:t>
            </a:r>
            <a:endParaRPr lang="en-US" sz="1200" dirty="0">
              <a:latin typeface="Arial" panose="020B0604020202020204" pitchFamily="34" charset="0"/>
              <a:cs typeface="Times New Roman" panose="02020603050405020304" pitchFamily="18" charset="0"/>
            </a:endParaRPr>
          </a:p>
        </p:txBody>
      </p:sp>
      <p:pic>
        <p:nvPicPr>
          <p:cNvPr id="10" name="Picture 9" descr="A building with a sign on it&#10;&#10;Description automatically generated with low confidence">
            <a:extLst>
              <a:ext uri="{FF2B5EF4-FFF2-40B4-BE49-F238E27FC236}">
                <a16:creationId xmlns:a16="http://schemas.microsoft.com/office/drawing/2014/main" id="{7C7B1B79-69DB-4BC7-83FF-A04BE4D52CEF}"/>
              </a:ext>
            </a:extLst>
          </p:cNvPr>
          <p:cNvPicPr>
            <a:picLocks noChangeAspect="1"/>
          </p:cNvPicPr>
          <p:nvPr/>
        </p:nvPicPr>
        <p:blipFill rotWithShape="1">
          <a:blip r:embed="rId5">
            <a:extLst>
              <a:ext uri="{28A0092B-C50C-407E-A947-70E740481C1C}">
                <a14:useLocalDpi xmlns:a14="http://schemas.microsoft.com/office/drawing/2010/main" val="0"/>
              </a:ext>
            </a:extLst>
          </a:blip>
          <a:srcRect t="2355" b="9916"/>
          <a:stretch/>
        </p:blipFill>
        <p:spPr>
          <a:xfrm>
            <a:off x="4572000" y="1124690"/>
            <a:ext cx="4257692" cy="2511825"/>
          </a:xfrm>
          <a:prstGeom prst="rect">
            <a:avLst/>
          </a:prstGeom>
        </p:spPr>
      </p:pic>
      <p:pic>
        <p:nvPicPr>
          <p:cNvPr id="12" name="Picture 11" descr="A picture containing grass, outdoor, sky, house&#10;&#10;Description automatically generated">
            <a:extLst>
              <a:ext uri="{FF2B5EF4-FFF2-40B4-BE49-F238E27FC236}">
                <a16:creationId xmlns:a16="http://schemas.microsoft.com/office/drawing/2014/main" id="{D90D384E-15BB-44BF-96DD-04363CF094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594" b="10627"/>
          <a:stretch/>
        </p:blipFill>
        <p:spPr>
          <a:xfrm>
            <a:off x="5300132" y="4134299"/>
            <a:ext cx="3529559" cy="2168528"/>
          </a:xfrm>
          <a:prstGeom prst="rect">
            <a:avLst/>
          </a:prstGeom>
        </p:spPr>
      </p:pic>
    </p:spTree>
    <p:extLst>
      <p:ext uri="{BB962C8B-B14F-4D97-AF65-F5344CB8AC3E}">
        <p14:creationId xmlns:p14="http://schemas.microsoft.com/office/powerpoint/2010/main" val="38138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Structures with High Building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8844" y="1124690"/>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Loss (USD)</a:t>
            </a:r>
          </a:p>
          <a:p>
            <a:pPr>
              <a:spcBef>
                <a:spcPts val="50"/>
              </a:spcBef>
            </a:pPr>
            <a:r>
              <a:rPr lang="en-US" sz="1600" b="1" dirty="0">
                <a:latin typeface="Arial" panose="020B0604020202020204" pitchFamily="34" charset="0"/>
                <a:cs typeface="Times New Roman" panose="02020603050405020304" pitchFamily="18" charset="0"/>
              </a:rPr>
              <a:t>in Rainelle: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13-13-0001-0077-0000_144 </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regulated to Pre-FIRM (2005)</a:t>
            </a:r>
          </a:p>
          <a:p>
            <a:pPr>
              <a:spcBef>
                <a:spcPts val="50"/>
              </a:spcBef>
            </a:pPr>
            <a:r>
              <a:rPr lang="en-US" sz="1200" dirty="0">
                <a:latin typeface="Arial" panose="020B0604020202020204" pitchFamily="34" charset="0"/>
                <a:cs typeface="Times New Roman" panose="02020603050405020304" pitchFamily="18" charset="0"/>
              </a:rPr>
              <a:t>Water Depth in Structure: 3.7 ft (minus rated -4 ft)</a:t>
            </a:r>
          </a:p>
          <a:p>
            <a:pPr>
              <a:spcBef>
                <a:spcPts val="50"/>
              </a:spcBef>
            </a:pPr>
            <a:r>
              <a:rPr lang="en-US" sz="1200" dirty="0">
                <a:latin typeface="Arial" panose="020B0604020202020204" pitchFamily="34" charset="0"/>
                <a:cs typeface="Times New Roman" panose="02020603050405020304" pitchFamily="18" charset="0"/>
              </a:rPr>
              <a:t>Appraised Value: $92,800</a:t>
            </a:r>
          </a:p>
          <a:p>
            <a:pPr>
              <a:spcBef>
                <a:spcPts val="50"/>
              </a:spcBef>
            </a:pPr>
            <a:r>
              <a:rPr lang="en-US" sz="1200" dirty="0">
                <a:latin typeface="Arial" panose="020B0604020202020204" pitchFamily="34" charset="0"/>
                <a:cs typeface="Times New Roman" panose="02020603050405020304" pitchFamily="18" charset="0"/>
              </a:rPr>
              <a:t>Estimated Building Loss: $41,667</a:t>
            </a:r>
          </a:p>
          <a:p>
            <a:pPr>
              <a:spcBef>
                <a:spcPts val="50"/>
              </a:spcBef>
            </a:pPr>
            <a:r>
              <a:rPr lang="en-US" sz="1200" dirty="0">
                <a:latin typeface="Arial" panose="020B0604020202020204" pitchFamily="34" charset="0"/>
                <a:cs typeface="Times New Roman" panose="02020603050405020304" pitchFamily="18" charset="0"/>
              </a:rPr>
              <a:t>Building Damage Percentage: 45%</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pic>
        <p:nvPicPr>
          <p:cNvPr id="4" name="Picture 3" descr="A picture containing grass, outdoor, sky, house&#10;&#10;Description automatically generated">
            <a:extLst>
              <a:ext uri="{FF2B5EF4-FFF2-40B4-BE49-F238E27FC236}">
                <a16:creationId xmlns:a16="http://schemas.microsoft.com/office/drawing/2014/main" id="{08A8DF22-56E1-43DD-A100-6B8AFAE18A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766" r="3826" b="7766"/>
          <a:stretch/>
        </p:blipFill>
        <p:spPr>
          <a:xfrm>
            <a:off x="4436536" y="1202459"/>
            <a:ext cx="4350822" cy="2148771"/>
          </a:xfrm>
          <a:prstGeom prst="rect">
            <a:avLst/>
          </a:prstGeom>
        </p:spPr>
      </p:pic>
      <p:sp>
        <p:nvSpPr>
          <p:cNvPr id="8" name="Text Box 2">
            <a:extLst>
              <a:ext uri="{FF2B5EF4-FFF2-40B4-BE49-F238E27FC236}">
                <a16:creationId xmlns:a16="http://schemas.microsoft.com/office/drawing/2014/main" id="{A2B9375B-3952-4C4C-A656-1CB037A2A3FB}"/>
              </a:ext>
            </a:extLst>
          </p:cNvPr>
          <p:cNvSpPr txBox="1">
            <a:spLocks noChangeArrowheads="1"/>
          </p:cNvSpPr>
          <p:nvPr/>
        </p:nvSpPr>
        <p:spPr bwMode="auto">
          <a:xfrm>
            <a:off x="178844" y="3922320"/>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Damage Percentage </a:t>
            </a:r>
          </a:p>
          <a:p>
            <a:pPr>
              <a:spcBef>
                <a:spcPts val="50"/>
              </a:spcBef>
            </a:pPr>
            <a:r>
              <a:rPr lang="en-US" sz="1600" b="1" dirty="0">
                <a:latin typeface="Arial" panose="020B0604020202020204" pitchFamily="34" charset="0"/>
                <a:cs typeface="Times New Roman" panose="02020603050405020304" pitchFamily="18" charset="0"/>
              </a:rPr>
              <a:t>in Rainelle: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13-13-0001-0091-0000_435</a:t>
            </a:r>
          </a:p>
          <a:p>
            <a:pPr>
              <a:spcBef>
                <a:spcPts val="50"/>
              </a:spcBef>
            </a:pPr>
            <a:r>
              <a:rPr lang="en-US" sz="1200" dirty="0">
                <a:latin typeface="Arial" panose="020B0604020202020204" pitchFamily="34" charset="0"/>
                <a:cs typeface="Times New Roman" panose="02020603050405020304" pitchFamily="18" charset="0"/>
              </a:rPr>
              <a:t>Hazard Occupancy Class: RES2 (Mobile Home)</a:t>
            </a:r>
          </a:p>
          <a:p>
            <a:pPr>
              <a:spcBef>
                <a:spcPts val="50"/>
              </a:spcBef>
            </a:pPr>
            <a:r>
              <a:rPr lang="en-US" sz="1200" dirty="0">
                <a:latin typeface="Arial" panose="020B0604020202020204" pitchFamily="34" charset="0"/>
                <a:cs typeface="Times New Roman" panose="02020603050405020304" pitchFamily="18" charset="0"/>
              </a:rPr>
              <a:t>FIRM Status: Pre-FIRM (1973)</a:t>
            </a:r>
          </a:p>
          <a:p>
            <a:pPr>
              <a:spcBef>
                <a:spcPts val="50"/>
              </a:spcBef>
            </a:pPr>
            <a:r>
              <a:rPr lang="en-US" sz="1200" dirty="0">
                <a:latin typeface="Arial" panose="020B0604020202020204" pitchFamily="34" charset="0"/>
                <a:cs typeface="Times New Roman" panose="02020603050405020304" pitchFamily="18" charset="0"/>
              </a:rPr>
              <a:t>Water Depth in Structure: 2.7 ft (minus rated -3 ft)</a:t>
            </a:r>
          </a:p>
          <a:p>
            <a:pPr>
              <a:spcBef>
                <a:spcPts val="50"/>
              </a:spcBef>
            </a:pPr>
            <a:r>
              <a:rPr lang="en-US" sz="1200" dirty="0">
                <a:latin typeface="Arial" panose="020B0604020202020204" pitchFamily="34" charset="0"/>
                <a:cs typeface="Times New Roman" panose="02020603050405020304" pitchFamily="18" charset="0"/>
              </a:rPr>
              <a:t>Appraised Value: $11,600</a:t>
            </a:r>
          </a:p>
          <a:p>
            <a:pPr>
              <a:spcBef>
                <a:spcPts val="50"/>
              </a:spcBef>
            </a:pPr>
            <a:r>
              <a:rPr lang="en-US" sz="1200" dirty="0">
                <a:latin typeface="Arial" panose="020B0604020202020204" pitchFamily="34" charset="0"/>
                <a:cs typeface="Times New Roman" panose="02020603050405020304" pitchFamily="18" charset="0"/>
              </a:rPr>
              <a:t>Estimated Building Loss: $8,120</a:t>
            </a:r>
          </a:p>
          <a:p>
            <a:pPr>
              <a:spcBef>
                <a:spcPts val="50"/>
              </a:spcBef>
            </a:pPr>
            <a:r>
              <a:rPr lang="en-US" sz="1200" dirty="0">
                <a:latin typeface="Arial" panose="020B0604020202020204" pitchFamily="34" charset="0"/>
                <a:cs typeface="Times New Roman" panose="02020603050405020304" pitchFamily="18" charset="0"/>
              </a:rPr>
              <a:t>Building Damage Percentage: 70%</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p:txBody>
      </p:sp>
      <p:pic>
        <p:nvPicPr>
          <p:cNvPr id="3" name="Picture 2" descr="A house with a fence around it&#10;&#10;Description automatically generated with low confidence">
            <a:extLst>
              <a:ext uri="{FF2B5EF4-FFF2-40B4-BE49-F238E27FC236}">
                <a16:creationId xmlns:a16="http://schemas.microsoft.com/office/drawing/2014/main" id="{E55BA52B-11CC-4A67-A690-B619DF4439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148" b="10964"/>
          <a:stretch/>
        </p:blipFill>
        <p:spPr>
          <a:xfrm>
            <a:off x="4436536" y="4000090"/>
            <a:ext cx="4350822" cy="2130785"/>
          </a:xfrm>
          <a:prstGeom prst="rect">
            <a:avLst/>
          </a:prstGeom>
        </p:spPr>
      </p:pic>
    </p:spTree>
    <p:extLst>
      <p:ext uri="{BB962C8B-B14F-4D97-AF65-F5344CB8AC3E}">
        <p14:creationId xmlns:p14="http://schemas.microsoft.com/office/powerpoint/2010/main" val="24487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1911950943"/>
              </p:ext>
            </p:extLst>
          </p:nvPr>
        </p:nvGraphicFramePr>
        <p:xfrm>
          <a:off x="121920" y="1071568"/>
          <a:ext cx="8917579" cy="5056656"/>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Loss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0">
                <a:tc>
                  <a:txBody>
                    <a:bodyPr/>
                    <a:lstStyle/>
                    <a:p>
                      <a:pPr algn="l"/>
                      <a:r>
                        <a:rPr lang="en-US" sz="1050" b="1" dirty="0">
                          <a:solidFill>
                            <a:schemeClr val="bg1"/>
                          </a:solidFill>
                        </a:rPr>
                        <a:t>TEIF Building Dollar Loss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Using FEMA’s open-source Hazus utility, Flood Assessment Structure Tool (FAST) for a 1%-annual-chance flood event to calculate the damage percentages of the total building values (Total Exposure in Floodplain or TEIF)</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7">
                  <a:txBody>
                    <a:bodyPr/>
                    <a:lstStyle/>
                    <a:p>
                      <a:pPr algn="l"/>
                      <a:r>
                        <a:rPr lang="en-US" sz="1050" b="0" dirty="0">
                          <a:solidFill>
                            <a:schemeClr val="bg1"/>
                          </a:solidFill>
                        </a:rPr>
                        <a:t>Flood loss models quantify the degree of flood risk, including estimates of substantially damaged structures.  Quantifying the degree of flood risk is important for risk communications and flood reduction efforts.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3">
                  <a:txBody>
                    <a:bodyPr/>
                    <a:lstStyle/>
                    <a:p>
                      <a:pPr algn="l"/>
                      <a:r>
                        <a:rPr lang="en-US" sz="1050" b="0" dirty="0">
                          <a:solidFill>
                            <a:schemeClr val="bg1"/>
                          </a:solidFill>
                        </a:rPr>
                        <a:t>BLRA of 10/19/2022 (based on 2022 tax assessment), Total Exposure in Floodplain (TEIF), Building percent damage estimate values, Depth grids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372493">
                <a:tc>
                  <a:txBody>
                    <a:bodyPr/>
                    <a:lstStyle/>
                    <a:p>
                      <a:pPr algn="l"/>
                      <a:r>
                        <a:rPr lang="en-US" sz="1050" b="1" dirty="0">
                          <a:solidFill>
                            <a:schemeClr val="bg1"/>
                          </a:solidFill>
                        </a:rPr>
                        <a:t>TEIF Building Loss Ratio</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42225796"/>
                  </a:ext>
                </a:extLst>
              </a:tr>
              <a:tr h="374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Individual Building Damage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The median estimated individual building loss in each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390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Substantial Damage (&gt;50%)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Number/percent of primary structures with the estimated damages of greater that 50% of the building value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Total Exposure in Floodplain (TEIF), Building percent damage estimate values, Depth grids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Substantial Damage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Moderate Damage (10-50%)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Number/percent of primary structures with the estimated damages of 10% to 50% of the building value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Total Exposure in Floodplain (TEIF), Building percent damage estimate values, Depth grids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3141985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Percent Moderate Damage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22428519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Debris Removal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The total tonnage of building debris that will be generated from a riverine 1%-annual-chance flood event based on FEMA’s Hazus Flood Model. The model calculates only debris from the structure and not other types of debris (e.g., woody debris, sediment, content of buildings, etc.).</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Debris disposal can be a significant issue following floods. Debris removal estimates should be incorporated into debris removal plans.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Total Exposure in Floodplain (TEIF)</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463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Previous Paid Losses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Number of paid losses in the community’s history up to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A high number of claims in a community indicates that flooding is occurring, and community members are making claims against their policies.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FEMA’s Community Information System (CIS)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337319007"/>
                  </a:ext>
                </a:extLst>
              </a:tr>
            </a:tbl>
          </a:graphicData>
        </a:graphic>
      </p:graphicFrame>
    </p:spTree>
    <p:extLst>
      <p:ext uri="{BB962C8B-B14F-4D97-AF65-F5344CB8AC3E}">
        <p14:creationId xmlns:p14="http://schemas.microsoft.com/office/powerpoint/2010/main" val="42736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3084854367"/>
              </p:ext>
            </p:extLst>
          </p:nvPr>
        </p:nvGraphicFramePr>
        <p:xfrm>
          <a:off x="121920" y="1084478"/>
          <a:ext cx="8917579" cy="4948444"/>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Loss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Dollar Amount of Previous Insurance Claims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Dollar amount of paid losses in the community’s history up to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A high total dollar amount of previous claims in a community indicates that flooding is occurring, and community members are making claims against their policies.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FEMA's Community Information System (CIS)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90365828"/>
                  </a:ext>
                </a:extLst>
              </a:tr>
              <a:tr h="0">
                <a:tc>
                  <a:txBody>
                    <a:bodyPr/>
                    <a:lstStyle/>
                    <a:p>
                      <a:pPr algn="l"/>
                      <a:r>
                        <a:rPr lang="en-US" sz="1050" b="1" dirty="0">
                          <a:solidFill>
                            <a:schemeClr val="bg1"/>
                          </a:solidFill>
                        </a:rPr>
                        <a:t>Number of Repetitive Loss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Number of structures (covered by NFIP Policies) that have experienced repetitive losses.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A preponderance of repetitive loss structures indicates that the community is at a higher risk for future losses.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FEMA's Community Information System (CIS)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4970975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Displaced Population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Estimated Displaced Population (by inundation &gt;= 1 foot) for a 1%-Annual-Chance Flood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The short-term displacement may happen by inundation causing damages to the residential units or blocking access to them. The evacuees plan to return to their communities after the inundation ends and the damaged residential units are restored. Until then, they may stay with their relatives or friends in safer areas, go to hotels, or use short-term shelters. The flood depth of evacuation is considered one foot that is the inundation at which vehicles begin to float.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2017 tax assessment), Census 2017 ACS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Estimated Population in Need of Short-Term Shelter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Estimated Population in Need of Short-Term (up to two weeks) shelters computed using Hazus methodology with modifications of Age and Income (adjusted for inflation) factors.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A Short-Term Shelter is in an existing facility, such as a school, community center, convention center, or church temporarily converted to provide safe, accessible, and secure short-term housing for disaster survivors.  It provides safe and accessible locations with a wide range of services for the survivors for up to two weeks.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2017 tax assessment), Census 2017 ACS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bl>
          </a:graphicData>
        </a:graphic>
      </p:graphicFrame>
    </p:spTree>
    <p:extLst>
      <p:ext uri="{BB962C8B-B14F-4D97-AF65-F5344CB8AC3E}">
        <p14:creationId xmlns:p14="http://schemas.microsoft.com/office/powerpoint/2010/main" val="13347645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4587</TotalTime>
  <Words>1368</Words>
  <Application>Microsoft Office PowerPoint</Application>
  <PresentationFormat>On-screen Show (4:3)</PresentationFormat>
  <Paragraphs>198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Behrang Bidadian</cp:lastModifiedBy>
  <cp:revision>696</cp:revision>
  <dcterms:created xsi:type="dcterms:W3CDTF">2019-08-23T20:01:46Z</dcterms:created>
  <dcterms:modified xsi:type="dcterms:W3CDTF">2023-01-10T04:13:07Z</dcterms:modified>
</cp:coreProperties>
</file>